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533" r:id="rId3"/>
    <p:sldId id="532" r:id="rId4"/>
    <p:sldId id="540" r:id="rId5"/>
    <p:sldId id="361" r:id="rId6"/>
    <p:sldId id="363" r:id="rId7"/>
    <p:sldId id="542" r:id="rId8"/>
    <p:sldId id="362" r:id="rId9"/>
    <p:sldId id="535" r:id="rId10"/>
    <p:sldId id="537" r:id="rId11"/>
    <p:sldId id="536" r:id="rId12"/>
    <p:sldId id="261" r:id="rId13"/>
    <p:sldId id="269" r:id="rId14"/>
    <p:sldId id="367" r:id="rId15"/>
    <p:sldId id="291" r:id="rId16"/>
    <p:sldId id="366" r:id="rId17"/>
    <p:sldId id="534" r:id="rId18"/>
    <p:sldId id="371" r:id="rId19"/>
    <p:sldId id="295" r:id="rId20"/>
    <p:sldId id="279" r:id="rId21"/>
    <p:sldId id="288" r:id="rId22"/>
    <p:sldId id="531" r:id="rId23"/>
    <p:sldId id="273" r:id="rId24"/>
    <p:sldId id="368" r:id="rId25"/>
    <p:sldId id="538" r:id="rId26"/>
    <p:sldId id="539" r:id="rId27"/>
    <p:sldId id="408" r:id="rId28"/>
    <p:sldId id="258" r:id="rId29"/>
  </p:sldIdLst>
  <p:sldSz cx="9144000" cy="5143500" type="screen16x9"/>
  <p:notesSz cx="6858000" cy="1162050"/>
  <p:embeddedFontLst>
    <p:embeddedFont>
      <p:font typeface="Arial Unicode MS" panose="020B0604020202020204" pitchFamily="34" charset="-120"/>
      <p:regular r:id="rId32"/>
    </p:embeddedFont>
    <p:embeddedFont>
      <p:font typeface="Microsoft JhengHei" panose="020B0604030504040204" pitchFamily="34" charset="-120"/>
      <p:regular r:id="rId33"/>
      <p:bold r:id="rId34"/>
    </p:embeddedFont>
    <p:embeddedFont>
      <p:font typeface="Microsoft JhengHei" panose="020B0604030504040204" pitchFamily="34" charset="-12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swald Medium" pitchFamily="2" charset="0"/>
      <p:regular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  <a:srgbClr val="254BFF"/>
    <a:srgbClr val="83FFE4"/>
    <a:srgbClr val="0DB3FE"/>
    <a:srgbClr val="005DA2"/>
    <a:srgbClr val="2871F9"/>
    <a:srgbClr val="20ACF4"/>
    <a:srgbClr val="B5F9F9"/>
    <a:srgbClr val="00FCFF"/>
    <a:srgbClr val="2C5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2" d="100"/>
          <a:sy n="202" d="100"/>
        </p:scale>
        <p:origin x="548" y="1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5C96-7668-48A6-906E-60409CB4F0E2}" type="datetimeFigureOut">
              <a:rPr lang="zh-TW" altLang="en-US" smtClean="0"/>
              <a:pPr/>
              <a:t>2020/4/9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E37DA-B174-4061-859C-D3EB947C68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46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C302E-FD06-FF4A-845C-7242F44AD2E4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067F0-5D8C-C649-9E7E-E5C399B34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25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62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526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24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152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072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8430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755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314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3332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840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43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31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4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78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62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08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67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節慶：聖誕節、新年、萬聖節等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活動：派對、演奏會、畢業典禮、婚禮等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場景：湖邊、碼頭、森林、草原等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動物：鼠、牛、虎、兔、蛇、馬、羊、猴、雞、狗、豬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食物：冰淇淋、麵包、各種水果等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植物：仙人掌、玫瑰、松樹等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交通工具：汽車、飛機、船等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物品：車牌、雕像、迷你裙、空拍照片、螢幕擷圖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運動：潛水、籃球、棒球等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05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15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"/>
            <a:ext cx="9144000" cy="514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29"/>
            <a:ext cx="9132381" cy="51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3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15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CAE065A-348D-4F30-B9A6-DE8B691E29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9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76" y="215873"/>
            <a:ext cx="8043469" cy="493563"/>
          </a:xfrm>
        </p:spPr>
        <p:txBody>
          <a:bodyPr/>
          <a:lstStyle>
            <a:lvl1pPr algn="l">
              <a:defRPr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39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鳥 的圖片&#10;&#10;自動產生的描述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10" y="0"/>
            <a:ext cx="916891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76" y="215873"/>
            <a:ext cx="8043469" cy="493563"/>
          </a:xfrm>
        </p:spPr>
        <p:txBody>
          <a:bodyPr/>
          <a:lstStyle>
            <a:lvl1pPr algn="l">
              <a:defRPr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387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208852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76" y="215873"/>
            <a:ext cx="8043469" cy="493563"/>
          </a:xfrm>
        </p:spPr>
        <p:txBody>
          <a:bodyPr/>
          <a:lstStyle>
            <a:lvl1pPr algn="l">
              <a:defRPr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4668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0212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76" y="215873"/>
            <a:ext cx="8043469" cy="493563"/>
          </a:xfrm>
        </p:spPr>
        <p:txBody>
          <a:bodyPr/>
          <a:lstStyle>
            <a:lvl1pPr algn="l">
              <a:defRPr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3003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24" y="208785"/>
            <a:ext cx="8043469" cy="493563"/>
          </a:xfrm>
        </p:spPr>
        <p:txBody>
          <a:bodyPr/>
          <a:lstStyle>
            <a:lvl1pPr algn="l">
              <a:defRPr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5499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B2A1871-46BE-457C-A2EE-2189ADAAAE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1041"/>
            <a:ext cx="9140298" cy="51414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0531" y="194608"/>
            <a:ext cx="8043469" cy="493563"/>
          </a:xfrm>
        </p:spPr>
        <p:txBody>
          <a:bodyPr/>
          <a:lstStyle>
            <a:lvl1pPr algn="l">
              <a:defRPr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8435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8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C16EDCB-A3BA-41AC-BFAE-6F6611FF31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3528" y="99851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3528" y="915566"/>
            <a:ext cx="8363272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70FA4-9E65-4971-979C-D8370CC7AC76}" type="datetimeFigureOut">
              <a:rPr lang="zh-TW" altLang="en-US" smtClean="0"/>
              <a:pPr/>
              <a:t>2020/4/9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3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9" r:id="rId4"/>
    <p:sldLayoutId id="2147483670" r:id="rId5"/>
    <p:sldLayoutId id="2147483671" r:id="rId6"/>
    <p:sldLayoutId id="2147483668" r:id="rId7"/>
    <p:sldLayoutId id="2147483654" r:id="rId8"/>
    <p:sldLayoutId id="2147483656" r:id="rId9"/>
    <p:sldLayoutId id="2147483667" r:id="rId10"/>
    <p:sldLayoutId id="214748366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FFFFFF"/>
          </a:solidFill>
          <a:effectLst/>
          <a:latin typeface="Arial" pitchFamily="34" charset="0"/>
          <a:ea typeface="微軟正黑體" pitchFamily="34" charset="-12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3.emf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tif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24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eg"/><Relationship Id="rId7" Type="http://schemas.openxmlformats.org/officeDocument/2006/relationships/image" Target="../media/image6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24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13" Type="http://schemas.openxmlformats.org/officeDocument/2006/relationships/image" Target="../media/image88.png"/><Relationship Id="rId3" Type="http://schemas.openxmlformats.org/officeDocument/2006/relationships/image" Target="../media/image78.jpeg"/><Relationship Id="rId7" Type="http://schemas.openxmlformats.org/officeDocument/2006/relationships/image" Target="../media/image82.emf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emf"/><Relationship Id="rId11" Type="http://schemas.openxmlformats.org/officeDocument/2006/relationships/image" Target="../media/image86.png"/><Relationship Id="rId5" Type="http://schemas.openxmlformats.org/officeDocument/2006/relationships/image" Target="../media/image80.emf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11" Type="http://schemas.microsoft.com/office/2007/relationships/hdphoto" Target="../media/hdphoto2.wdp"/><Relationship Id="rId5" Type="http://schemas.openxmlformats.org/officeDocument/2006/relationships/image" Target="../media/image93.png"/><Relationship Id="rId15" Type="http://schemas.microsoft.com/office/2007/relationships/hdphoto" Target="../media/hdphoto3.wdp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12.png"/><Relationship Id="rId18" Type="http://schemas.openxmlformats.org/officeDocument/2006/relationships/image" Target="../media/image117.svg"/><Relationship Id="rId26" Type="http://schemas.openxmlformats.org/officeDocument/2006/relationships/image" Target="../media/image125.png"/><Relationship Id="rId3" Type="http://schemas.openxmlformats.org/officeDocument/2006/relationships/image" Target="../media/image102.png"/><Relationship Id="rId21" Type="http://schemas.openxmlformats.org/officeDocument/2006/relationships/image" Target="../media/image120.svg"/><Relationship Id="rId7" Type="http://schemas.openxmlformats.org/officeDocument/2006/relationships/image" Target="../media/image106.png"/><Relationship Id="rId12" Type="http://schemas.openxmlformats.org/officeDocument/2006/relationships/image" Target="../media/image111.sv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5.svg"/><Relationship Id="rId20" Type="http://schemas.openxmlformats.org/officeDocument/2006/relationships/image" Target="../media/image119.png"/><Relationship Id="rId29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10" Type="http://schemas.openxmlformats.org/officeDocument/2006/relationships/image" Target="../media/image109.sv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image" Target="../media/image129.jpeg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78.jpe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5" Type="http://schemas.openxmlformats.org/officeDocument/2006/relationships/image" Target="../media/image15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jpe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tiff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3" Type="http://schemas.microsoft.com/office/2007/relationships/hdphoto" Target="../media/hdphoto4.wdp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sv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k.intel.com/content/www/cn/zh/ark/compare.html?productIds=95597,197307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8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76DC26E-A5DF-4F4A-8DF9-F5EE44D898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20000" contrast="20000"/>
          </a:blip>
          <a:stretch>
            <a:fillRect/>
          </a:stretch>
        </p:blipFill>
        <p:spPr>
          <a:xfrm>
            <a:off x="2142907" y="1295803"/>
            <a:ext cx="2219248" cy="894968"/>
          </a:xfrm>
          <a:prstGeom prst="rect">
            <a:avLst/>
          </a:prstGeom>
        </p:spPr>
      </p:pic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8FAAABFE-1732-48E3-BF7A-E15A0D3DE654}"/>
              </a:ext>
            </a:extLst>
          </p:cNvPr>
          <p:cNvSpPr/>
          <p:nvPr/>
        </p:nvSpPr>
        <p:spPr>
          <a:xfrm>
            <a:off x="4471134" y="1407740"/>
            <a:ext cx="5343275" cy="500915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4961AB98-AF7C-4624-B926-A3B1EE897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276303" y="3330232"/>
            <a:ext cx="1261041" cy="130258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B827073-FE87-472E-A374-83C39D2FAB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407" y="3011195"/>
            <a:ext cx="2093693" cy="1835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43B4DD46-1305-41CE-8A97-B2DD3BB4BA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139898"/>
            <a:ext cx="2093693" cy="1491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F138C742-52C1-8E4A-ADBF-7BE01C7062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791" y="2133420"/>
            <a:ext cx="2020869" cy="14812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68DA39-B77B-FB4D-A282-81E76ACF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3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通过 </a:t>
            </a:r>
            <a:r>
              <a:rPr lang="en-US" sz="3300" b="0" err="1">
                <a:solidFill>
                  <a:schemeClr val="tx1"/>
                </a:solidFill>
                <a:latin typeface="Oswald Medium"/>
                <a:ea typeface="微軟正黑體"/>
                <a:cs typeface="Arial"/>
              </a:rPr>
              <a:t>Qsync</a:t>
            </a:r>
            <a:r>
              <a:rPr lang="en-US" sz="33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zh-CN" altLang="en-US" sz="33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整理和分享生活照</a:t>
            </a:r>
            <a:endParaRPr lang="en-US" sz="330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E05303-EE00-A24D-BE73-DD725E99B474}"/>
              </a:ext>
            </a:extLst>
          </p:cNvPr>
          <p:cNvSpPr/>
          <p:nvPr/>
        </p:nvSpPr>
        <p:spPr>
          <a:xfrm>
            <a:off x="4558472" y="1474788"/>
            <a:ext cx="4687502" cy="3847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 sz="1900" b="1">
                <a:solidFill>
                  <a:schemeClr val="bg1"/>
                </a:solidFill>
                <a:latin typeface="Microsoft JhengHei"/>
                <a:ea typeface="Microsoft JhengHei"/>
              </a:rPr>
              <a:t>实时与 </a:t>
            </a:r>
            <a:r>
              <a:rPr lang="en-US" altLang="zh-CN" sz="1900">
                <a:solidFill>
                  <a:schemeClr val="bg1"/>
                </a:solidFill>
                <a:latin typeface="Oswald Medium"/>
                <a:ea typeface="Microsoft JhengHei"/>
                <a:cs typeface="Arial"/>
              </a:rPr>
              <a:t>NAS </a:t>
            </a:r>
            <a:r>
              <a:rPr lang="zh-CN" altLang="en-US" sz="19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同步各计算机与移动设备文件</a:t>
            </a:r>
            <a:endParaRPr lang="en-US" sz="19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CE8BD239-E6B9-4A74-90E6-33BBFED56D5F}"/>
              </a:ext>
            </a:extLst>
          </p:cNvPr>
          <p:cNvGrpSpPr/>
          <p:nvPr/>
        </p:nvGrpSpPr>
        <p:grpSpPr>
          <a:xfrm>
            <a:off x="4052175" y="2938765"/>
            <a:ext cx="700744" cy="767521"/>
            <a:chOff x="12204695" y="3716009"/>
            <a:chExt cx="774599" cy="848415"/>
          </a:xfrm>
        </p:grpSpPr>
        <p:pic>
          <p:nvPicPr>
            <p:cNvPr id="42" name="圖片 15">
              <a:extLst>
                <a:ext uri="{FF2B5EF4-FFF2-40B4-BE49-F238E27FC236}">
                  <a16:creationId xmlns:a16="http://schemas.microsoft.com/office/drawing/2014/main" id="{145D2C57-E065-4CE9-9D4B-06979D59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5942" y="3808879"/>
              <a:ext cx="763352" cy="755545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D8F8A2DB-ABA0-4486-BCFB-4BD5D054E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04695" y="3716009"/>
              <a:ext cx="501186" cy="283929"/>
            </a:xfrm>
            <a:prstGeom prst="rect">
              <a:avLst/>
            </a:prstGeom>
          </p:spPr>
        </p:pic>
      </p:grpSp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66525F2-A331-45FC-99D2-5AE4170041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30" y="1318532"/>
            <a:ext cx="1798147" cy="1046563"/>
          </a:xfrm>
          <a:prstGeom prst="rect">
            <a:avLst/>
          </a:prstGeom>
        </p:spPr>
      </p:pic>
      <p:pic>
        <p:nvPicPr>
          <p:cNvPr id="17" name="圖片 16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625BA375-E7EF-46AC-B0CD-05491F0050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707" y="1632738"/>
            <a:ext cx="501615" cy="718259"/>
          </a:xfrm>
          <a:prstGeom prst="rect">
            <a:avLst/>
          </a:prstGeom>
        </p:spPr>
      </p:pic>
      <p:pic>
        <p:nvPicPr>
          <p:cNvPr id="24" name="圖片 23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F243F58F-577F-458C-A0AA-2EFAA58F93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552" y="2903486"/>
            <a:ext cx="627292" cy="630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54EE45F2-D5C0-4E85-ACA8-3AFB42E5E5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213" y="1023044"/>
            <a:ext cx="630635" cy="630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586F766-CBE9-4B44-9CB5-3BFEDC460DCA}"/>
              </a:ext>
            </a:extLst>
          </p:cNvPr>
          <p:cNvSpPr/>
          <p:nvPr/>
        </p:nvSpPr>
        <p:spPr>
          <a:xfrm>
            <a:off x="373834" y="2966083"/>
            <a:ext cx="614415" cy="2550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err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Qsirch</a:t>
            </a:r>
            <a:endParaRPr lang="en-US" sz="1100" b="1">
              <a:solidFill>
                <a:srgbClr val="333333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48B7982-555D-5E46-9777-FC36C4471C5D}"/>
              </a:ext>
            </a:extLst>
          </p:cNvPr>
          <p:cNvSpPr/>
          <p:nvPr/>
        </p:nvSpPr>
        <p:spPr>
          <a:xfrm>
            <a:off x="3429708" y="139329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err="1"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Qsync</a:t>
            </a:r>
            <a:endParaRPr lang="en-US" sz="1100"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FB6AD03-193E-934F-A8C6-C88166DD134A}"/>
              </a:ext>
            </a:extLst>
          </p:cNvPr>
          <p:cNvSpPr/>
          <p:nvPr/>
        </p:nvSpPr>
        <p:spPr>
          <a:xfrm>
            <a:off x="3439916" y="4324062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err="1"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Qsync</a:t>
            </a:r>
            <a:endParaRPr lang="en-US" sz="1100"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00A05D6-5C56-5B4B-9213-7D89A4DD8761}"/>
              </a:ext>
            </a:extLst>
          </p:cNvPr>
          <p:cNvSpPr/>
          <p:nvPr/>
        </p:nvSpPr>
        <p:spPr>
          <a:xfrm>
            <a:off x="2539061" y="3514990"/>
            <a:ext cx="5357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err="1"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Qsirch</a:t>
            </a:r>
            <a:endParaRPr lang="en-US" sz="1100"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55E4B594-555F-41D4-A00D-A339DA9E1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66601" y="2251751"/>
            <a:ext cx="1776306" cy="183482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C354CBDE-50BE-49F2-BF3B-17EB67781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42696" y="4525238"/>
            <a:ext cx="1261041" cy="130258"/>
          </a:xfrm>
          <a:prstGeom prst="rect">
            <a:avLst/>
          </a:prstGeom>
        </p:spPr>
      </p:pic>
      <p:pic>
        <p:nvPicPr>
          <p:cNvPr id="19" name="圖片 1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79081F7-62DB-4456-88AF-CA4734782B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46" y="3257734"/>
            <a:ext cx="1496119" cy="1311472"/>
          </a:xfrm>
          <a:prstGeom prst="rect">
            <a:avLst/>
          </a:prstGeom>
        </p:spPr>
      </p:pic>
      <p:pic>
        <p:nvPicPr>
          <p:cNvPr id="10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76F8072-394B-42EF-9DEC-388069D16A0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569" y="3660363"/>
            <a:ext cx="790546" cy="892986"/>
          </a:xfrm>
          <a:prstGeom prst="rect">
            <a:avLst/>
          </a:prstGeom>
        </p:spPr>
      </p:pic>
      <p:pic>
        <p:nvPicPr>
          <p:cNvPr id="36" name="圖片 35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76A757BA-15D3-48A9-94DE-933E07B9743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10" y="3885755"/>
            <a:ext cx="457479" cy="655061"/>
          </a:xfrm>
          <a:prstGeom prst="rect">
            <a:avLst/>
          </a:prstGeom>
        </p:spPr>
      </p:pic>
      <p:pic>
        <p:nvPicPr>
          <p:cNvPr id="46" name="圖片 4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9AE4EC9C-1ECF-44E3-8D57-094EB61020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30" y="3224797"/>
            <a:ext cx="627292" cy="630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11DF8CE-2B12-42F8-BE1A-CAF4A3CD3318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1">
                <a:tint val="45000"/>
                <a:satMod val="400000"/>
              </a:schemeClr>
            </a:duotone>
            <a:lum bright="-20000" contrast="20000"/>
          </a:blip>
          <a:stretch>
            <a:fillRect/>
          </a:stretch>
        </p:blipFill>
        <p:spPr>
          <a:xfrm>
            <a:off x="2073477" y="3599275"/>
            <a:ext cx="2198762" cy="853977"/>
          </a:xfrm>
          <a:prstGeom prst="rect">
            <a:avLst/>
          </a:prstGeom>
        </p:spPr>
      </p:pic>
      <p:pic>
        <p:nvPicPr>
          <p:cNvPr id="49" name="圖片 48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852409B5-5E3C-4DE9-B0C3-94A71B6D9C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213" y="3941912"/>
            <a:ext cx="630635" cy="630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1E4BD6D-4E75-4E38-BBBA-ED239E45D839}"/>
              </a:ext>
            </a:extLst>
          </p:cNvPr>
          <p:cNvSpPr/>
          <p:nvPr/>
        </p:nvSpPr>
        <p:spPr>
          <a:xfrm>
            <a:off x="9164677" y="866429"/>
            <a:ext cx="1136650" cy="353077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AD1F8103-A917-4960-8CF7-1C5929D2FF5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20165"/>
            <a:ext cx="2707447" cy="731212"/>
          </a:xfrm>
          <a:prstGeom prst="rect">
            <a:avLst/>
          </a:prstGeom>
          <a:effectLst/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A67DB59-8707-4616-823A-4B0592DD044B}"/>
              </a:ext>
            </a:extLst>
          </p:cNvPr>
          <p:cNvSpPr/>
          <p:nvPr/>
        </p:nvSpPr>
        <p:spPr>
          <a:xfrm>
            <a:off x="810859" y="2482846"/>
            <a:ext cx="1056700" cy="352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6875"/>
              </a:lnSpc>
            </a:pPr>
            <a:r>
              <a:rPr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旅游达人</a:t>
            </a:r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BFE803B4-ECE9-459D-914A-8E1D88B9AA3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5" y="4461124"/>
            <a:ext cx="2707447" cy="731212"/>
          </a:xfrm>
          <a:prstGeom prst="rect">
            <a:avLst/>
          </a:prstGeom>
          <a:effectLst/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DF9B5E5-73E8-41B3-B7BD-C758F037BC33}"/>
              </a:ext>
            </a:extLst>
          </p:cNvPr>
          <p:cNvSpPr/>
          <p:nvPr/>
        </p:nvSpPr>
        <p:spPr>
          <a:xfrm>
            <a:off x="750616" y="4626121"/>
            <a:ext cx="1056700" cy="352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6875"/>
              </a:lnSpc>
            </a:pPr>
            <a:r>
              <a:rPr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众多亲友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AE05B2E8-2193-4A48-8AD7-8027DCA1DAB7}"/>
              </a:ext>
            </a:extLst>
          </p:cNvPr>
          <p:cNvSpPr txBox="1"/>
          <p:nvPr/>
        </p:nvSpPr>
        <p:spPr>
          <a:xfrm>
            <a:off x="4756369" y="2112741"/>
            <a:ext cx="4210302" cy="2289986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zh-TW" sz="1600" b="1">
                <a:latin typeface="微軟正黑體"/>
                <a:ea typeface="微軟正黑體"/>
              </a:rPr>
              <a:t>照片影片通过</a:t>
            </a:r>
            <a:r>
              <a:rPr lang="en-US" altLang="zh-TW" sz="1600" b="1">
                <a:latin typeface="微軟正黑體"/>
                <a:ea typeface="微軟正黑體"/>
              </a:rPr>
              <a:t> </a:t>
            </a:r>
            <a:r>
              <a:rPr lang="en-US" altLang="zh-TW" sz="1600" err="1">
                <a:latin typeface="Oswald Medium" pitchFamily="2" charset="0"/>
                <a:ea typeface="微軟正黑體"/>
              </a:rPr>
              <a:t>Qsync</a:t>
            </a:r>
            <a:r>
              <a:rPr lang="en-US" altLang="zh-TW" sz="1600" b="1">
                <a:latin typeface="微軟正黑體"/>
                <a:ea typeface="微軟正黑體"/>
              </a:rPr>
              <a:t> </a:t>
            </a:r>
            <a:r>
              <a:rPr lang="zh-CN" altLang="zh-TW" sz="1600" b="1">
                <a:latin typeface="微軟正黑體"/>
                <a:ea typeface="微軟正黑體"/>
              </a:rPr>
              <a:t>同步到</a:t>
            </a:r>
            <a:r>
              <a:rPr lang="en-US" altLang="zh-TW" sz="1600" b="1">
                <a:latin typeface="微軟正黑體"/>
                <a:ea typeface="微軟正黑體"/>
              </a:rPr>
              <a:t> </a:t>
            </a:r>
            <a:r>
              <a:rPr lang="en-US" altLang="zh-TW" sz="1600">
                <a:latin typeface="Oswald Medium" pitchFamily="2" charset="0"/>
                <a:ea typeface="微軟正黑體"/>
              </a:rPr>
              <a:t>NAS </a:t>
            </a:r>
            <a:endParaRPr lang="zh-TW" altLang="zh-TW" sz="1600">
              <a:latin typeface="Oswald Medium" pitchFamily="2" charset="0"/>
              <a:ea typeface="微軟正黑體"/>
            </a:endParaRPr>
          </a:p>
          <a:p>
            <a:pPr marL="179070" indent="-179070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zh-TW" sz="1600" b="1">
                <a:latin typeface="微軟正黑體"/>
                <a:ea typeface="微軟正黑體"/>
              </a:rPr>
              <a:t>使用</a:t>
            </a:r>
            <a:r>
              <a:rPr lang="en-US" altLang="zh-TW" sz="1600" b="1">
                <a:latin typeface="微軟正黑體"/>
                <a:ea typeface="微軟正黑體"/>
              </a:rPr>
              <a:t> </a:t>
            </a:r>
            <a:r>
              <a:rPr lang="en-US" altLang="zh-TW" sz="1600" err="1">
                <a:latin typeface="Oswald Medium" pitchFamily="2" charset="0"/>
                <a:ea typeface="微軟正黑體"/>
              </a:rPr>
              <a:t>Qfiling</a:t>
            </a:r>
            <a:r>
              <a:rPr lang="en-US" altLang="zh-TW" sz="1600">
                <a:latin typeface="Oswald Medium" pitchFamily="2" charset="0"/>
                <a:ea typeface="微軟正黑體"/>
              </a:rPr>
              <a:t> NAS App </a:t>
            </a:r>
            <a:r>
              <a:rPr lang="zh-CN" altLang="zh-TW" sz="1600" b="1">
                <a:latin typeface="微軟正黑體"/>
                <a:ea typeface="微軟正黑體"/>
              </a:rPr>
              <a:t>归档</a:t>
            </a:r>
            <a:endParaRPr lang="zh-TW" altLang="zh-TW" sz="1600">
              <a:latin typeface="微軟正黑體"/>
              <a:ea typeface="微軟正黑體"/>
            </a:endParaRPr>
          </a:p>
          <a:p>
            <a:pPr marL="179070" indent="-179070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zh-TW" sz="1600" b="1">
                <a:latin typeface="微軟正黑體"/>
                <a:ea typeface="微軟正黑體"/>
              </a:rPr>
              <a:t>跨平台设备同步</a:t>
            </a:r>
            <a:r>
              <a:rPr lang="en-US" altLang="zh-TW" sz="1600" b="1">
                <a:latin typeface="微軟正黑體"/>
                <a:ea typeface="微軟正黑體"/>
              </a:rPr>
              <a:t> (</a:t>
            </a:r>
            <a:r>
              <a:rPr lang="zh-CN" altLang="zh-TW" sz="1600" b="1">
                <a:latin typeface="微軟正黑體"/>
                <a:ea typeface="微軟正黑體"/>
              </a:rPr>
              <a:t>软件修图剪辑、撰写游记网志显示高分辨率的照片影片在</a:t>
            </a:r>
            <a:r>
              <a:rPr lang="en-US" altLang="zh-TW" sz="1600" b="1">
                <a:latin typeface="微軟正黑體"/>
                <a:ea typeface="微軟正黑體"/>
              </a:rPr>
              <a:t> </a:t>
            </a:r>
            <a:r>
              <a:rPr lang="en-US" altLang="zh-TW" sz="1600">
                <a:latin typeface="Oswald Medium" pitchFamily="2" charset="0"/>
                <a:ea typeface="微軟正黑體"/>
              </a:rPr>
              <a:t>PC</a:t>
            </a:r>
            <a:r>
              <a:rPr lang="en-US" altLang="zh-TW" sz="1600" b="1">
                <a:latin typeface="微軟正黑體"/>
                <a:ea typeface="微軟正黑體"/>
              </a:rPr>
              <a:t> </a:t>
            </a:r>
            <a:r>
              <a:rPr lang="zh-CN" altLang="zh-TW" sz="1600" b="1">
                <a:latin typeface="微軟正黑體"/>
                <a:ea typeface="微軟正黑體"/>
              </a:rPr>
              <a:t>平台上</a:t>
            </a:r>
            <a:r>
              <a:rPr lang="en-US" altLang="zh-TW" sz="1600" b="1">
                <a:latin typeface="微軟正黑體"/>
                <a:ea typeface="微軟正黑體"/>
              </a:rPr>
              <a:t>)</a:t>
            </a:r>
            <a:endParaRPr lang="zh-TW" altLang="zh-TW" sz="1600">
              <a:latin typeface="微軟正黑體"/>
              <a:ea typeface="微軟正黑體"/>
            </a:endParaRPr>
          </a:p>
          <a:p>
            <a:pPr marL="179070" indent="-179070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600" err="1">
                <a:latin typeface="Oswald Medium" pitchFamily="2" charset="0"/>
                <a:ea typeface="微軟正黑體"/>
              </a:rPr>
              <a:t>Qsirch</a:t>
            </a:r>
            <a:r>
              <a:rPr lang="en-US" altLang="zh-TW" sz="1600">
                <a:latin typeface="Oswald Medium" pitchFamily="2" charset="0"/>
                <a:ea typeface="微軟正黑體"/>
              </a:rPr>
              <a:t> </a:t>
            </a:r>
            <a:r>
              <a:rPr lang="zh-CN" altLang="en-US" sz="1600" b="1">
                <a:latin typeface="微軟正黑體"/>
                <a:ea typeface="微軟正黑體"/>
              </a:rPr>
              <a:t>搜寻</a:t>
            </a:r>
            <a:r>
              <a:rPr lang="zh-CN" altLang="zh-TW" sz="1600" b="1">
                <a:latin typeface="微軟正黑體"/>
                <a:ea typeface="微軟正黑體"/>
              </a:rPr>
              <a:t>照片影片</a:t>
            </a:r>
            <a:endParaRPr lang="zh-TW" altLang="zh-TW" sz="1600">
              <a:latin typeface="微軟正黑體"/>
              <a:ea typeface="微軟正黑體"/>
            </a:endParaRPr>
          </a:p>
          <a:p>
            <a:pPr marL="179070" indent="-179070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CN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分享给闺蜜或其他亲朋好友</a:t>
            </a:r>
            <a:endParaRPr lang="zh-TW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Google Shape;158;p22">
            <a:extLst>
              <a:ext uri="{FF2B5EF4-FFF2-40B4-BE49-F238E27FC236}">
                <a16:creationId xmlns:a16="http://schemas.microsoft.com/office/drawing/2014/main" id="{8CADE768-7A65-3A4F-AEE8-C126EC646404}"/>
              </a:ext>
            </a:extLst>
          </p:cNvPr>
          <p:cNvSpPr txBox="1"/>
          <p:nvPr/>
        </p:nvSpPr>
        <p:spPr>
          <a:xfrm>
            <a:off x="3231392" y="3364533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latin typeface="Oswald Medium" pitchFamily="2" charset="0"/>
                <a:ea typeface="微軟正黑體"/>
                <a:cs typeface="Arial" panose="020B0604020202020204" pitchFamily="34" charset="0"/>
                <a:sym typeface="Arial"/>
              </a:rPr>
              <a:t>TS-451D</a:t>
            </a:r>
          </a:p>
        </p:txBody>
      </p:sp>
    </p:spTree>
    <p:extLst>
      <p:ext uri="{BB962C8B-B14F-4D97-AF65-F5344CB8AC3E}">
        <p14:creationId xmlns:p14="http://schemas.microsoft.com/office/powerpoint/2010/main" val="402355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0419-1EFB-0046-963E-BD588063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6" y="206481"/>
            <a:ext cx="8306975" cy="493563"/>
          </a:xfrm>
        </p:spPr>
        <p:txBody>
          <a:bodyPr/>
          <a:lstStyle/>
          <a:p>
            <a:r>
              <a:rPr lang="zh-CN" altLang="en-US" sz="33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将文件串流至智能电视与电视盒子</a:t>
            </a:r>
            <a:endParaRPr lang="en-US" sz="330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B73D4AB-6061-4FBB-B4C7-691DDCB88DD2}"/>
              </a:ext>
            </a:extLst>
          </p:cNvPr>
          <p:cNvGrpSpPr/>
          <p:nvPr/>
        </p:nvGrpSpPr>
        <p:grpSpPr>
          <a:xfrm>
            <a:off x="728329" y="1981201"/>
            <a:ext cx="1667613" cy="1412883"/>
            <a:chOff x="1245351" y="1476007"/>
            <a:chExt cx="2597088" cy="2406940"/>
          </a:xfrm>
        </p:grpSpPr>
        <p:sp>
          <p:nvSpPr>
            <p:cNvPr id="7" name="流程圖: 人工作業 6">
              <a:extLst>
                <a:ext uri="{FF2B5EF4-FFF2-40B4-BE49-F238E27FC236}">
                  <a16:creationId xmlns:a16="http://schemas.microsoft.com/office/drawing/2014/main" id="{20977FED-DF8A-4541-8B27-172A7147F80A}"/>
                </a:ext>
              </a:extLst>
            </p:cNvPr>
            <p:cNvSpPr/>
            <p:nvPr/>
          </p:nvSpPr>
          <p:spPr>
            <a:xfrm>
              <a:off x="1245351" y="1476007"/>
              <a:ext cx="2597088" cy="2406940"/>
            </a:xfrm>
            <a:prstGeom prst="flowChartManualOperation">
              <a:avLst/>
            </a:prstGeom>
            <a:gradFill flip="none" rotWithShape="1">
              <a:gsLst>
                <a:gs pos="0">
                  <a:srgbClr val="AC8CF4">
                    <a:alpha val="70000"/>
                  </a:srgbClr>
                </a:gs>
                <a:gs pos="38000">
                  <a:srgbClr val="AC8CF4">
                    <a:alpha val="50000"/>
                  </a:srgbClr>
                </a:gs>
                <a:gs pos="78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A22689-46C4-3241-86BB-7B3B42E2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6933" y="1931242"/>
              <a:ext cx="1826525" cy="1826525"/>
            </a:xfrm>
            <a:prstGeom prst="rect">
              <a:avLst/>
            </a:prstGeom>
          </p:spPr>
        </p:pic>
      </p:grpSp>
      <p:pic>
        <p:nvPicPr>
          <p:cNvPr id="14" name="圖形 13">
            <a:extLst>
              <a:ext uri="{FF2B5EF4-FFF2-40B4-BE49-F238E27FC236}">
                <a16:creationId xmlns:a16="http://schemas.microsoft.com/office/drawing/2014/main" id="{880B575B-31A7-438E-9A87-4224CBD6B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680" y="2155733"/>
            <a:ext cx="1334096" cy="13282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940C4-EC77-9546-BEA8-945094800F9D}"/>
              </a:ext>
            </a:extLst>
          </p:cNvPr>
          <p:cNvSpPr txBox="1"/>
          <p:nvPr/>
        </p:nvSpPr>
        <p:spPr>
          <a:xfrm>
            <a:off x="2283055" y="3333987"/>
            <a:ext cx="9258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50" b="0" err="1">
                <a:solidFill>
                  <a:schemeClr val="tx1"/>
                </a:solidFill>
                <a:latin typeface="Oswald Medium" pitchFamily="2" charset="0"/>
              </a:rPr>
              <a:t>Qmedia</a:t>
            </a:r>
            <a:endParaRPr lang="en-US" sz="1350" b="0">
              <a:solidFill>
                <a:schemeClr val="tx1"/>
              </a:solidFill>
              <a:latin typeface="Oswald Medium" pitchFamily="2" charset="0"/>
            </a:endParaRP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EB0B1E39-D950-4FA6-B4FD-42D024AC2290}"/>
              </a:ext>
            </a:extLst>
          </p:cNvPr>
          <p:cNvSpPr txBox="1"/>
          <p:nvPr/>
        </p:nvSpPr>
        <p:spPr>
          <a:xfrm>
            <a:off x="2832437" y="3810168"/>
            <a:ext cx="20873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>
                <a:solidFill>
                  <a:srgbClr val="4D038E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Airplay, DLNA</a:t>
            </a:r>
            <a:r>
              <a:rPr lang="en-US" altLang="zh-CN" sz="1500" b="1">
                <a:solidFill>
                  <a:srgbClr val="4D03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1500" b="1">
                <a:solidFill>
                  <a:srgbClr val="4D03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网络串流</a:t>
            </a:r>
            <a:endParaRPr lang="en-US" sz="1500" b="1">
              <a:solidFill>
                <a:srgbClr val="4D038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33450F1-82B4-4526-BE05-0C87E9A3BD80}"/>
              </a:ext>
            </a:extLst>
          </p:cNvPr>
          <p:cNvCxnSpPr>
            <a:cxnSpLocks/>
          </p:cNvCxnSpPr>
          <p:nvPr/>
        </p:nvCxnSpPr>
        <p:spPr>
          <a:xfrm flipV="1">
            <a:off x="2137965" y="4168779"/>
            <a:ext cx="3046398" cy="43925"/>
          </a:xfrm>
          <a:prstGeom prst="straightConnector1">
            <a:avLst/>
          </a:prstGeom>
          <a:ln w="38100" cap="rnd">
            <a:gradFill>
              <a:gsLst>
                <a:gs pos="0">
                  <a:srgbClr val="AC8CF4"/>
                </a:gs>
                <a:gs pos="36000">
                  <a:srgbClr val="AC8CF4"/>
                </a:gs>
                <a:gs pos="68000">
                  <a:srgbClr val="7030A0"/>
                </a:gs>
                <a:gs pos="100000">
                  <a:srgbClr val="4D038E"/>
                </a:gs>
              </a:gsLst>
              <a:lin ang="2700000" scaled="0"/>
            </a:gradFill>
            <a:prstDash val="sysDot"/>
            <a:headEnd type="none" w="lg" len="lg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B38C86-A837-6A41-8D3E-9716D7A4D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333" y="1099893"/>
            <a:ext cx="2851345" cy="1604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B39E367-9BF9-CC4A-AF19-9DBAE6858DA6}"/>
              </a:ext>
            </a:extLst>
          </p:cNvPr>
          <p:cNvSpPr txBox="1"/>
          <p:nvPr/>
        </p:nvSpPr>
        <p:spPr>
          <a:xfrm>
            <a:off x="684102" y="991696"/>
            <a:ext cx="4500261" cy="1131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微軟正黑體"/>
                <a:ea typeface="微軟正黑體"/>
                <a:cs typeface="Calibri"/>
              </a:rPr>
              <a:t>使用遥控器的直观操作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微軟正黑體"/>
                <a:ea typeface="微軟正黑體"/>
                <a:cs typeface="Calibri"/>
              </a:rPr>
              <a:t>多种分类与排序方式例如标题、日期、评分等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微軟正黑體"/>
                <a:ea typeface="微軟正黑體"/>
                <a:cs typeface="Calibri"/>
              </a:rPr>
              <a:t>筛选与关键词快速搜寻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E915514-8A5F-9348-BBB2-93233403D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649" y="1952818"/>
            <a:ext cx="2835243" cy="1594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hape 524">
            <a:extLst>
              <a:ext uri="{FF2B5EF4-FFF2-40B4-BE49-F238E27FC236}">
                <a16:creationId xmlns:a16="http://schemas.microsoft.com/office/drawing/2014/main" id="{81895EC7-6BCF-4DEE-9E98-13CC2BB527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3361" y="2902586"/>
            <a:ext cx="3492515" cy="22820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845DA96-5812-404A-AEB4-8516B75820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95" y="3024554"/>
            <a:ext cx="2856689" cy="1606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EEFF0C9-A203-4BD8-BCF8-16A05C0699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8329" y="4888068"/>
            <a:ext cx="1776306" cy="183482"/>
          </a:xfrm>
          <a:prstGeom prst="rect">
            <a:avLst/>
          </a:prstGeom>
        </p:spPr>
      </p:pic>
      <p:pic>
        <p:nvPicPr>
          <p:cNvPr id="48" name="Content Placeholder 4">
            <a:extLst>
              <a:ext uri="{FF2B5EF4-FFF2-40B4-BE49-F238E27FC236}">
                <a16:creationId xmlns:a16="http://schemas.microsoft.com/office/drawing/2014/main" id="{3471C480-CB2A-AF4B-B19F-5F3C8D3011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86" y="3078947"/>
            <a:ext cx="2389478" cy="2179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Google Shape;158;p22">
            <a:extLst>
              <a:ext uri="{FF2B5EF4-FFF2-40B4-BE49-F238E27FC236}">
                <a16:creationId xmlns:a16="http://schemas.microsoft.com/office/drawing/2014/main" id="{D9E4DDFC-E791-1144-8879-F850431CF56B}"/>
              </a:ext>
            </a:extLst>
          </p:cNvPr>
          <p:cNvSpPr txBox="1"/>
          <p:nvPr/>
        </p:nvSpPr>
        <p:spPr>
          <a:xfrm>
            <a:off x="2295565" y="4747414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latin typeface="Oswald Medium" pitchFamily="2" charset="0"/>
                <a:ea typeface="微軟正黑體"/>
                <a:cs typeface="Arial" panose="020B0604020202020204" pitchFamily="34" charset="0"/>
                <a:sym typeface="Arial"/>
              </a:rPr>
              <a:t>TS-451D</a:t>
            </a:r>
          </a:p>
        </p:txBody>
      </p:sp>
    </p:spTree>
    <p:extLst>
      <p:ext uri="{BB962C8B-B14F-4D97-AF65-F5344CB8AC3E}">
        <p14:creationId xmlns:p14="http://schemas.microsoft.com/office/powerpoint/2010/main" val="2920665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2996E697-3DDA-4FCE-A29C-D738AEB9D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142" y="1052586"/>
            <a:ext cx="6815458" cy="39870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558F8D-C213-D14E-92DE-C9EB6069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235039"/>
            <a:ext cx="8043469" cy="493563"/>
          </a:xfrm>
        </p:spPr>
        <p:txBody>
          <a:bodyPr/>
          <a:lstStyle/>
          <a:p>
            <a:r>
              <a:rPr lang="zh-CN" altLang="en-US" sz="33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一次设定各种多媒体</a:t>
            </a:r>
            <a:r>
              <a:rPr lang="zh-TW" altLang="en-US" sz="3300" b="0">
                <a:solidFill>
                  <a:schemeClr val="tx1"/>
                </a:solidFill>
                <a:latin typeface="Oswald Medium" pitchFamily="2" charset="0"/>
                <a:ea typeface="微軟正黑體"/>
                <a:cs typeface="Arial"/>
              </a:rPr>
              <a:t> </a:t>
            </a:r>
            <a:r>
              <a:rPr lang="zh-CN" altLang="en-US" sz="3300" b="0">
                <a:solidFill>
                  <a:schemeClr val="tx1"/>
                </a:solidFill>
                <a:latin typeface="Oswald Medium" pitchFamily="2" charset="0"/>
                <a:ea typeface="微軟正黑體"/>
              </a:rPr>
              <a:t>App</a:t>
            </a:r>
            <a:r>
              <a:rPr lang="zh-TW" altLang="en-US" sz="3300" b="0">
                <a:solidFill>
                  <a:schemeClr val="tx1"/>
                </a:solidFill>
                <a:latin typeface="Oswald Medium" pitchFamily="2" charset="0"/>
                <a:ea typeface="微軟正黑體"/>
              </a:rPr>
              <a:t> </a:t>
            </a:r>
            <a:r>
              <a:rPr lang="zh-CN" altLang="en-US" sz="3300">
                <a:solidFill>
                  <a:schemeClr val="tx1"/>
                </a:solidFill>
                <a:ea typeface="微軟正黑體"/>
              </a:rPr>
              <a:t>的内容来源</a:t>
            </a:r>
            <a:endParaRPr lang="en-US" sz="330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EB715B-8444-674F-9C07-B1F7B6BE618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49" y="1308100"/>
            <a:ext cx="5233200" cy="33083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55879-A185-439F-90D3-42080E611DEE}"/>
              </a:ext>
            </a:extLst>
          </p:cNvPr>
          <p:cNvSpPr txBox="1">
            <a:spLocks/>
          </p:cNvSpPr>
          <p:nvPr/>
        </p:nvSpPr>
        <p:spPr>
          <a:xfrm>
            <a:off x="368300" y="2720379"/>
            <a:ext cx="2566041" cy="65149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ts val="2200"/>
              </a:lnSpc>
              <a:spcBef>
                <a:spcPts val="750"/>
              </a:spcBef>
              <a:buNone/>
              <a:defRPr/>
            </a:pPr>
            <a:r>
              <a:rPr lang="zh-CN" altLang="en-US" sz="1600" b="1">
                <a:latin typeface="Arial"/>
                <a:ea typeface="微軟正黑體"/>
                <a:cs typeface="Arial"/>
              </a:rPr>
              <a:t>为各个多媒体</a:t>
            </a:r>
            <a:r>
              <a:rPr lang="zh-CN" altLang="en-US" sz="1600">
                <a:latin typeface="Oswald Medium" pitchFamily="2" charset="0"/>
                <a:ea typeface="微軟正黑體"/>
                <a:cs typeface="Arial"/>
              </a:rPr>
              <a:t> </a:t>
            </a:r>
            <a:r>
              <a:rPr lang="en-US" altLang="zh-CN" sz="1600">
                <a:latin typeface="Oswald Medium" pitchFamily="2" charset="0"/>
                <a:ea typeface="微軟正黑體"/>
                <a:cs typeface="Arial"/>
              </a:rPr>
              <a:t>App </a:t>
            </a:r>
            <a:r>
              <a:rPr lang="zh-CN" altLang="en-US" sz="1600" b="1">
                <a:latin typeface="Arial"/>
                <a:ea typeface="微軟正黑體"/>
                <a:cs typeface="Arial"/>
              </a:rPr>
              <a:t>指定其内容源数据夹。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EF8C6C3-BADA-4CD7-9310-9C86BDF399C8}"/>
              </a:ext>
            </a:extLst>
          </p:cNvPr>
          <p:cNvCxnSpPr>
            <a:cxnSpLocks/>
          </p:cNvCxnSpPr>
          <p:nvPr/>
        </p:nvCxnSpPr>
        <p:spPr>
          <a:xfrm>
            <a:off x="368300" y="2129882"/>
            <a:ext cx="3108880" cy="0"/>
          </a:xfrm>
          <a:prstGeom prst="line">
            <a:avLst/>
          </a:prstGeom>
          <a:ln w="25400">
            <a:gradFill>
              <a:gsLst>
                <a:gs pos="0">
                  <a:srgbClr val="49BCF5"/>
                </a:gs>
                <a:gs pos="100000">
                  <a:srgbClr val="0C9BE2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6FFBAF1B-1139-4EB7-A513-661F612A14F4}"/>
              </a:ext>
            </a:extLst>
          </p:cNvPr>
          <p:cNvSpPr/>
          <p:nvPr/>
        </p:nvSpPr>
        <p:spPr>
          <a:xfrm>
            <a:off x="3483530" y="2016121"/>
            <a:ext cx="1135123" cy="237198"/>
          </a:xfrm>
          <a:prstGeom prst="rect">
            <a:avLst/>
          </a:prstGeom>
          <a:noFill/>
          <a:ln w="28575">
            <a:gradFill>
              <a:gsLst>
                <a:gs pos="0">
                  <a:srgbClr val="1FACF3"/>
                </a:gs>
                <a:gs pos="100000">
                  <a:srgbClr val="2874F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DC41E98-E088-4B65-BDF3-48F133002AA4}"/>
              </a:ext>
            </a:extLst>
          </p:cNvPr>
          <p:cNvSpPr/>
          <p:nvPr/>
        </p:nvSpPr>
        <p:spPr>
          <a:xfrm>
            <a:off x="189590" y="1682905"/>
            <a:ext cx="2980077" cy="825524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C61217-219C-304A-BE66-98462FBFC02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94240" y="1625190"/>
            <a:ext cx="2815758" cy="940954"/>
          </a:xfrm>
        </p:spPr>
        <p:txBody>
          <a:bodyPr anchor="ctr">
            <a:no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zh-CN" altLang="en-US" sz="187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打开 </a:t>
            </a:r>
            <a:r>
              <a:rPr lang="en-US" altLang="zh-TW" sz="187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 Console</a:t>
            </a:r>
            <a:r>
              <a:rPr lang="zh-CN" altLang="en-US" sz="1870" b="1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的「内容管理」</a:t>
            </a:r>
            <a:endParaRPr lang="en-US" altLang="zh-TW" sz="187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9105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6ECBF5-DB6F-4176-857F-57CC1459B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548B8F4B-88C7-4207-B40B-FE53BEE83FE9}"/>
              </a:ext>
            </a:extLst>
          </p:cNvPr>
          <p:cNvGrpSpPr/>
          <p:nvPr/>
        </p:nvGrpSpPr>
        <p:grpSpPr>
          <a:xfrm>
            <a:off x="2485469" y="1620717"/>
            <a:ext cx="3401650" cy="3401650"/>
            <a:chOff x="2500298" y="1500180"/>
            <a:chExt cx="3014164" cy="3014164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BFED8BAF-503F-4F2B-937F-6B71145845B8}"/>
                </a:ext>
              </a:extLst>
            </p:cNvPr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C1ED0D6E-98A9-4F12-8AE7-A1B6F9E717D8}"/>
                </a:ext>
              </a:extLst>
            </p:cNvPr>
            <p:cNvSpPr/>
            <p:nvPr/>
          </p:nvSpPr>
          <p:spPr>
            <a:xfrm>
              <a:off x="2644990" y="1631778"/>
              <a:ext cx="2739246" cy="2739246"/>
            </a:xfrm>
            <a:prstGeom prst="ellipse">
              <a:avLst/>
            </a:prstGeom>
            <a:solidFill>
              <a:srgbClr val="045EA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pic>
        <p:nvPicPr>
          <p:cNvPr id="67" name="圖片 66">
            <a:extLst>
              <a:ext uri="{FF2B5EF4-FFF2-40B4-BE49-F238E27FC236}">
                <a16:creationId xmlns:a16="http://schemas.microsoft.com/office/drawing/2014/main" id="{6E3270A5-C5BA-4630-A172-21736E9C0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485" y="2694302"/>
            <a:ext cx="3622115" cy="596508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F3F6F5E7-D9E8-4F30-94E7-0CAF5D5F2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868" y="3345836"/>
            <a:ext cx="3622115" cy="596508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CA103E3C-950E-4F69-88DE-19EEE04DA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484" y="3997371"/>
            <a:ext cx="3622115" cy="59650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22294A6-21A8-48F9-9904-209EFA20C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349" y="2029378"/>
            <a:ext cx="3622115" cy="596508"/>
          </a:xfrm>
          <a:prstGeom prst="rect">
            <a:avLst/>
          </a:prstGeom>
        </p:spPr>
      </p:pic>
      <p:sp>
        <p:nvSpPr>
          <p:cNvPr id="32" name="標題 31"/>
          <p:cNvSpPr>
            <a:spLocks noGrp="1"/>
          </p:cNvSpPr>
          <p:nvPr>
            <p:ph type="title"/>
          </p:nvPr>
        </p:nvSpPr>
        <p:spPr>
          <a:xfrm>
            <a:off x="342076" y="215873"/>
            <a:ext cx="9144000" cy="493563"/>
          </a:xfrm>
        </p:spPr>
        <p:txBody>
          <a:bodyPr/>
          <a:lstStyle/>
          <a:p>
            <a:r>
              <a:rPr lang="en-US" altLang="zh-TW" sz="3300" b="0">
                <a:solidFill>
                  <a:schemeClr val="tx1"/>
                </a:solidFill>
                <a:latin typeface="Oswald Medium" pitchFamily="2" charset="0"/>
              </a:rPr>
              <a:t>Plex Media Server </a:t>
            </a:r>
            <a:r>
              <a:rPr lang="zh-TW" altLang="en-US" sz="3300">
                <a:solidFill>
                  <a:schemeClr val="tx1"/>
                </a:solidFill>
              </a:rPr>
              <a:t>媒体服务器</a:t>
            </a:r>
          </a:p>
        </p:txBody>
      </p:sp>
      <p:sp>
        <p:nvSpPr>
          <p:cNvPr id="38" name="向右箭號 37"/>
          <p:cNvSpPr/>
          <p:nvPr/>
        </p:nvSpPr>
        <p:spPr>
          <a:xfrm rot="810592">
            <a:off x="1879569" y="2602459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B5F9F9">
                  <a:alpha val="0"/>
                </a:srgbClr>
              </a:gs>
              <a:gs pos="56000">
                <a:srgbClr val="B5F9F9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向右箭號 38"/>
          <p:cNvSpPr/>
          <p:nvPr/>
        </p:nvSpPr>
        <p:spPr>
          <a:xfrm>
            <a:off x="1840062" y="3339481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B5F9F9">
                  <a:alpha val="0"/>
                </a:srgbClr>
              </a:gs>
              <a:gs pos="56000">
                <a:srgbClr val="B5F9F9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" name="向右箭號 39"/>
          <p:cNvSpPr/>
          <p:nvPr/>
        </p:nvSpPr>
        <p:spPr>
          <a:xfrm rot="20591150">
            <a:off x="1885619" y="3989394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B5F9F9">
                  <a:alpha val="0"/>
                </a:srgbClr>
              </a:gs>
              <a:gs pos="56000">
                <a:srgbClr val="B5F9F9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5963551" y="2041042"/>
            <a:ext cx="2585948" cy="537347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lvl="0" indent="-127000">
              <a:buClr>
                <a:schemeClr val="lt1"/>
              </a:buClr>
              <a:buSzPts val="2000"/>
            </a:pPr>
            <a:r>
              <a:rPr lang="zh-TW" altLang="en-US" sz="225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多媒体集中管理</a:t>
            </a:r>
            <a:endParaRPr lang="en-US" sz="225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5938907" y="2695413"/>
            <a:ext cx="2585948" cy="537347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lvl="0" indent="-127000">
              <a:buClr>
                <a:schemeClr val="lt1"/>
              </a:buClr>
              <a:buSzPts val="2000"/>
            </a:pPr>
            <a:r>
              <a:rPr lang="zh-TW" altLang="en-US" sz="225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多媒体信息</a:t>
            </a:r>
            <a:endParaRPr lang="en-US" sz="225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5938907" y="3337276"/>
            <a:ext cx="2585948" cy="537347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lvl="0" indent="-127000">
              <a:buClr>
                <a:schemeClr val="lt1"/>
              </a:buClr>
              <a:buSzPts val="2000"/>
            </a:pPr>
            <a:r>
              <a:rPr lang="zh-CN" altLang="en-US" sz="225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支持各类格式</a:t>
            </a:r>
            <a:endParaRPr lang="en-US" sz="225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5938907" y="3993819"/>
            <a:ext cx="2585948" cy="537347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lvl="0" indent="-127000">
              <a:buClr>
                <a:schemeClr val="lt1"/>
              </a:buClr>
              <a:buSzPts val="2000"/>
            </a:pPr>
            <a:r>
              <a:rPr lang="zh-TW" altLang="en-US" sz="225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共享管理</a:t>
            </a:r>
            <a:endParaRPr lang="en-US" sz="225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6" name="Shape 400">
            <a:extLst>
              <a:ext uri="{FF2B5EF4-FFF2-40B4-BE49-F238E27FC236}">
                <a16:creationId xmlns:a16="http://schemas.microsoft.com/office/drawing/2014/main" id="{86EDBB66-1B36-46AF-883E-430F254AD5A2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146" y="1260947"/>
            <a:ext cx="1878398" cy="9628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矩形 2">
            <a:extLst>
              <a:ext uri="{FF2B5EF4-FFF2-40B4-BE49-F238E27FC236}">
                <a16:creationId xmlns:a16="http://schemas.microsoft.com/office/drawing/2014/main" id="{6C784764-F3B7-416C-8DE6-31020C479780}"/>
              </a:ext>
            </a:extLst>
          </p:cNvPr>
          <p:cNvSpPr/>
          <p:nvPr/>
        </p:nvSpPr>
        <p:spPr>
          <a:xfrm>
            <a:off x="3795038" y="1306323"/>
            <a:ext cx="362820" cy="986884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10" h="2304256">
                <a:moveTo>
                  <a:pt x="0" y="971176"/>
                </a:moveTo>
                <a:lnTo>
                  <a:pt x="367510" y="0"/>
                </a:lnTo>
                <a:lnTo>
                  <a:pt x="367510" y="2304256"/>
                </a:lnTo>
                <a:lnTo>
                  <a:pt x="0" y="1161256"/>
                </a:lnTo>
                <a:lnTo>
                  <a:pt x="0" y="971176"/>
                </a:lnTo>
                <a:close/>
              </a:path>
            </a:pathLst>
          </a:custGeom>
          <a:gradFill>
            <a:gsLst>
              <a:gs pos="0">
                <a:srgbClr val="FF6400"/>
              </a:gs>
              <a:gs pos="100000">
                <a:srgbClr val="FF64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8" name="Shape 401">
            <a:extLst>
              <a:ext uri="{FF2B5EF4-FFF2-40B4-BE49-F238E27FC236}">
                <a16:creationId xmlns:a16="http://schemas.microsoft.com/office/drawing/2014/main" id="{A86BE080-7046-4424-B1BC-B830CCC34A8E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923" y="1185883"/>
            <a:ext cx="1906203" cy="1069773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Shape 328">
            <a:extLst>
              <a:ext uri="{FF2B5EF4-FFF2-40B4-BE49-F238E27FC236}">
                <a16:creationId xmlns:a16="http://schemas.microsoft.com/office/drawing/2014/main" id="{1CC18067-AE90-46B2-B603-3F2D1AC2E85D}"/>
              </a:ext>
            </a:extLst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202" y="854980"/>
            <a:ext cx="841528" cy="8415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Shape 298">
            <a:extLst>
              <a:ext uri="{FF2B5EF4-FFF2-40B4-BE49-F238E27FC236}">
                <a16:creationId xmlns:a16="http://schemas.microsoft.com/office/drawing/2014/main" id="{A5AF8294-7D13-425A-820F-DF8E59628EDE}"/>
              </a:ext>
            </a:extLst>
          </p:cNvPr>
          <p:cNvSpPr/>
          <p:nvPr/>
        </p:nvSpPr>
        <p:spPr>
          <a:xfrm>
            <a:off x="1294545" y="2413573"/>
            <a:ext cx="590818" cy="4938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1" name="Shape 299">
            <a:extLst>
              <a:ext uri="{FF2B5EF4-FFF2-40B4-BE49-F238E27FC236}">
                <a16:creationId xmlns:a16="http://schemas.microsoft.com/office/drawing/2014/main" id="{6F855ECC-09B8-4BA0-B308-7FE17818F333}"/>
              </a:ext>
            </a:extLst>
          </p:cNvPr>
          <p:cNvSpPr/>
          <p:nvPr/>
        </p:nvSpPr>
        <p:spPr>
          <a:xfrm>
            <a:off x="1213031" y="3279577"/>
            <a:ext cx="640681" cy="4210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2" name="Shape 417">
            <a:extLst>
              <a:ext uri="{FF2B5EF4-FFF2-40B4-BE49-F238E27FC236}">
                <a16:creationId xmlns:a16="http://schemas.microsoft.com/office/drawing/2014/main" id="{3C67210D-BC82-484F-AD1C-C54E095AEC01}"/>
              </a:ext>
            </a:extLst>
          </p:cNvPr>
          <p:cNvSpPr/>
          <p:nvPr/>
        </p:nvSpPr>
        <p:spPr>
          <a:xfrm rot="-900000">
            <a:off x="1343298" y="4208935"/>
            <a:ext cx="623557" cy="46894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2" name="向右箭號 51"/>
          <p:cNvSpPr/>
          <p:nvPr/>
        </p:nvSpPr>
        <p:spPr>
          <a:xfrm rot="1704805">
            <a:off x="2031969" y="1935709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B5F9F9">
                  <a:alpha val="0"/>
                </a:srgbClr>
              </a:gs>
              <a:gs pos="56000">
                <a:srgbClr val="B5F9F9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450B9C02-BF40-4CB4-89AB-957D4CAEF51D}"/>
              </a:ext>
            </a:extLst>
          </p:cNvPr>
          <p:cNvGrpSpPr/>
          <p:nvPr/>
        </p:nvGrpSpPr>
        <p:grpSpPr>
          <a:xfrm>
            <a:off x="797111" y="1187896"/>
            <a:ext cx="1542009" cy="828890"/>
            <a:chOff x="6544554" y="7152998"/>
            <a:chExt cx="2689388" cy="1361416"/>
          </a:xfrm>
        </p:grpSpPr>
        <p:pic>
          <p:nvPicPr>
            <p:cNvPr id="64" name="圖形 63">
              <a:extLst>
                <a:ext uri="{FF2B5EF4-FFF2-40B4-BE49-F238E27FC236}">
                  <a16:creationId xmlns:a16="http://schemas.microsoft.com/office/drawing/2014/main" id="{6C141A3F-FF28-40A2-ABE9-8C7794603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44554" y="7152998"/>
              <a:ext cx="2665293" cy="1361001"/>
            </a:xfrm>
            <a:prstGeom prst="rect">
              <a:avLst/>
            </a:prstGeom>
          </p:spPr>
        </p:pic>
        <p:sp>
          <p:nvSpPr>
            <p:cNvPr id="65" name="圖形 52">
              <a:extLst>
                <a:ext uri="{FF2B5EF4-FFF2-40B4-BE49-F238E27FC236}">
                  <a16:creationId xmlns:a16="http://schemas.microsoft.com/office/drawing/2014/main" id="{A9236CE1-F790-448E-8796-F183C6EC08C3}"/>
                </a:ext>
              </a:extLst>
            </p:cNvPr>
            <p:cNvSpPr/>
            <p:nvPr/>
          </p:nvSpPr>
          <p:spPr>
            <a:xfrm>
              <a:off x="6577836" y="7155662"/>
              <a:ext cx="2656106" cy="1358752"/>
            </a:xfrm>
            <a:custGeom>
              <a:avLst/>
              <a:gdLst>
                <a:gd name="connsiteX0" fmla="*/ 2013139 w 2286000"/>
                <a:gd name="connsiteY0" fmla="*/ 731890 h 1387754"/>
                <a:gd name="connsiteX1" fmla="*/ 1982497 w 2286000"/>
                <a:gd name="connsiteY1" fmla="*/ 734303 h 1387754"/>
                <a:gd name="connsiteX2" fmla="*/ 1625006 w 2286000"/>
                <a:gd name="connsiteY2" fmla="*/ 378917 h 1387754"/>
                <a:gd name="connsiteX3" fmla="*/ 1477632 w 2286000"/>
                <a:gd name="connsiteY3" fmla="*/ 417533 h 1387754"/>
                <a:gd name="connsiteX4" fmla="*/ 1010704 w 2286000"/>
                <a:gd name="connsiteY4" fmla="*/ 0 h 1387754"/>
                <a:gd name="connsiteX5" fmla="*/ 537453 w 2286000"/>
                <a:gd name="connsiteY5" fmla="*/ 443478 h 1387754"/>
                <a:gd name="connsiteX6" fmla="*/ 407103 w 2286000"/>
                <a:gd name="connsiteY6" fmla="*/ 416326 h 1387754"/>
                <a:gd name="connsiteX7" fmla="*/ 0 w 2286000"/>
                <a:gd name="connsiteY7" fmla="*/ 921349 h 1387754"/>
                <a:gd name="connsiteX8" fmla="*/ 356032 w 2286000"/>
                <a:gd name="connsiteY8" fmla="*/ 1422147 h 1387754"/>
                <a:gd name="connsiteX9" fmla="*/ 399320 w 2286000"/>
                <a:gd name="connsiteY9" fmla="*/ 1426371 h 1387754"/>
                <a:gd name="connsiteX10" fmla="*/ 407103 w 2286000"/>
                <a:gd name="connsiteY10" fmla="*/ 1426371 h 1387754"/>
                <a:gd name="connsiteX11" fmla="*/ 407589 w 2286000"/>
                <a:gd name="connsiteY11" fmla="*/ 1426371 h 1387754"/>
                <a:gd name="connsiteX12" fmla="*/ 408075 w 2286000"/>
                <a:gd name="connsiteY12" fmla="*/ 1426371 h 1387754"/>
                <a:gd name="connsiteX13" fmla="*/ 2002925 w 2286000"/>
                <a:gd name="connsiteY13" fmla="*/ 1426371 h 1387754"/>
                <a:gd name="connsiteX14" fmla="*/ 2007303 w 2286000"/>
                <a:gd name="connsiteY14" fmla="*/ 1426371 h 1387754"/>
                <a:gd name="connsiteX15" fmla="*/ 2013626 w 2286000"/>
                <a:gd name="connsiteY15" fmla="*/ 1426371 h 1387754"/>
                <a:gd name="connsiteX16" fmla="*/ 2296701 w 2286000"/>
                <a:gd name="connsiteY16" fmla="*/ 1079432 h 1387754"/>
                <a:gd name="connsiteX17" fmla="*/ 2013139 w 2286000"/>
                <a:gd name="connsiteY17" fmla="*/ 731890 h 13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86000" h="1387754">
                  <a:moveTo>
                    <a:pt x="2013139" y="731890"/>
                  </a:moveTo>
                  <a:cubicBezTo>
                    <a:pt x="2002439" y="731890"/>
                    <a:pt x="1992225" y="732493"/>
                    <a:pt x="1982497" y="734303"/>
                  </a:cubicBezTo>
                  <a:cubicBezTo>
                    <a:pt x="1946018" y="530967"/>
                    <a:pt x="1799617" y="378917"/>
                    <a:pt x="1625006" y="378917"/>
                  </a:cubicBezTo>
                  <a:cubicBezTo>
                    <a:pt x="1572476" y="378917"/>
                    <a:pt x="1522865" y="392795"/>
                    <a:pt x="1477632" y="417533"/>
                  </a:cubicBezTo>
                  <a:cubicBezTo>
                    <a:pt x="1412456" y="174978"/>
                    <a:pt x="1228117" y="0"/>
                    <a:pt x="1010704" y="0"/>
                  </a:cubicBezTo>
                  <a:cubicBezTo>
                    <a:pt x="785509" y="0"/>
                    <a:pt x="596306" y="187649"/>
                    <a:pt x="537453" y="443478"/>
                  </a:cubicBezTo>
                  <a:cubicBezTo>
                    <a:pt x="496597" y="425980"/>
                    <a:pt x="452823" y="416326"/>
                    <a:pt x="407103" y="416326"/>
                  </a:cubicBezTo>
                  <a:cubicBezTo>
                    <a:pt x="182394" y="416326"/>
                    <a:pt x="0" y="642591"/>
                    <a:pt x="0" y="921349"/>
                  </a:cubicBezTo>
                  <a:cubicBezTo>
                    <a:pt x="0" y="1178988"/>
                    <a:pt x="155156" y="1390772"/>
                    <a:pt x="356032" y="1422147"/>
                  </a:cubicBezTo>
                  <a:cubicBezTo>
                    <a:pt x="370137" y="1424561"/>
                    <a:pt x="384243" y="1426371"/>
                    <a:pt x="399320" y="1426371"/>
                  </a:cubicBezTo>
                  <a:lnTo>
                    <a:pt x="407103" y="1426371"/>
                  </a:lnTo>
                  <a:lnTo>
                    <a:pt x="407589" y="1426371"/>
                  </a:lnTo>
                  <a:lnTo>
                    <a:pt x="408075" y="1426371"/>
                  </a:lnTo>
                  <a:lnTo>
                    <a:pt x="2002925" y="1426371"/>
                  </a:lnTo>
                  <a:cubicBezTo>
                    <a:pt x="2004384" y="1426371"/>
                    <a:pt x="2005844" y="1426371"/>
                    <a:pt x="2007303" y="1426371"/>
                  </a:cubicBezTo>
                  <a:cubicBezTo>
                    <a:pt x="2009248" y="1426371"/>
                    <a:pt x="2011680" y="1426371"/>
                    <a:pt x="2013626" y="1426371"/>
                  </a:cubicBezTo>
                  <a:cubicBezTo>
                    <a:pt x="2170241" y="1426371"/>
                    <a:pt x="2296701" y="1270701"/>
                    <a:pt x="2296701" y="1079432"/>
                  </a:cubicBezTo>
                  <a:cubicBezTo>
                    <a:pt x="2296214" y="887560"/>
                    <a:pt x="2169755" y="731890"/>
                    <a:pt x="2013139" y="731890"/>
                  </a:cubicBezTo>
                  <a:close/>
                </a:path>
              </a:pathLst>
            </a:custGeom>
            <a:gradFill>
              <a:gsLst>
                <a:gs pos="71000">
                  <a:srgbClr val="0081E2">
                    <a:alpha val="29000"/>
                  </a:srgbClr>
                </a:gs>
                <a:gs pos="0">
                  <a:srgbClr val="002060">
                    <a:alpha val="0"/>
                  </a:srgbClr>
                </a:gs>
                <a:gs pos="99000">
                  <a:srgbClr val="00B0F0">
                    <a:alpha val="42000"/>
                  </a:srgbClr>
                </a:gs>
              </a:gsLst>
              <a:lin ang="5400000" scaled="1"/>
            </a:gradFill>
            <a:ln w="31750" cap="flat" cmpd="sng" algn="ctr">
              <a:gradFill>
                <a:gsLst>
                  <a:gs pos="0">
                    <a:schemeClr val="bg1">
                      <a:lumMod val="95000"/>
                      <a:alpha val="0"/>
                    </a:schemeClr>
                  </a:gs>
                  <a:gs pos="74000">
                    <a:schemeClr val="bg1">
                      <a:lumMod val="9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zh-TW" altLang="en-US" sz="1200" b="1"/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EAD3FE33-D5F6-47BD-8131-87A970FD809F}"/>
              </a:ext>
            </a:extLst>
          </p:cNvPr>
          <p:cNvSpPr/>
          <p:nvPr/>
        </p:nvSpPr>
        <p:spPr>
          <a:xfrm>
            <a:off x="1027760" y="1532892"/>
            <a:ext cx="1147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>
                <a:latin typeface="Oswald Medium" pitchFamily="2" charset="0"/>
                <a:cs typeface="Arial" panose="020B0604020202020204" pitchFamily="34" charset="0"/>
              </a:rPr>
              <a:t>Internet</a:t>
            </a:r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5F4EC879-45F2-4918-8BB7-EE381462E0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863696" y="4734256"/>
            <a:ext cx="2426982" cy="250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8B5A1-B0FB-2340-B570-67334E6A52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613" y="1637323"/>
            <a:ext cx="2684293" cy="35602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96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3E5111D-5AE0-4EEC-9381-50FD72A27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C599D5B5-53C9-4DEB-A939-CBB4A414DA8B}"/>
              </a:ext>
            </a:extLst>
          </p:cNvPr>
          <p:cNvSpPr/>
          <p:nvPr/>
        </p:nvSpPr>
        <p:spPr>
          <a:xfrm>
            <a:off x="1619250" y="3730644"/>
            <a:ext cx="2873494" cy="61910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86CF9"/>
              </a:gs>
              <a:gs pos="0">
                <a:srgbClr val="20ACF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DCACBD7E-975A-4B7F-8D63-2DD2BF3069B7}"/>
              </a:ext>
            </a:extLst>
          </p:cNvPr>
          <p:cNvSpPr/>
          <p:nvPr/>
        </p:nvSpPr>
        <p:spPr>
          <a:xfrm>
            <a:off x="781877" y="2856028"/>
            <a:ext cx="3710867" cy="65726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3286EACE-FEB2-4D0B-B872-7B0DDC0237A1}"/>
              </a:ext>
            </a:extLst>
          </p:cNvPr>
          <p:cNvSpPr/>
          <p:nvPr/>
        </p:nvSpPr>
        <p:spPr>
          <a:xfrm>
            <a:off x="669853" y="2078701"/>
            <a:ext cx="3841796" cy="49356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204190" y="229684"/>
            <a:ext cx="9055924" cy="493563"/>
          </a:xfrm>
        </p:spPr>
        <p:txBody>
          <a:bodyPr/>
          <a:lstStyle/>
          <a:p>
            <a:r>
              <a:rPr lang="zh-CN" altLang="en-US" sz="3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全方位 </a:t>
            </a:r>
            <a:r>
              <a:rPr lang="en-US" altLang="zh-CN" sz="3200" b="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</a:rPr>
              <a:t>4K</a:t>
            </a:r>
            <a:r>
              <a:rPr lang="en-US" altLang="zh-CN" sz="3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3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影音专家，本地播放与串流样样行</a:t>
            </a:r>
            <a:endParaRPr lang="en-US" sz="320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6" name="圖片 25" descr="H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7095" y="2163116"/>
            <a:ext cx="866144" cy="879238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AA48E7D3-6D8D-40CD-BE05-3649BB8AE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44150" y="4780403"/>
            <a:ext cx="1923127" cy="198648"/>
          </a:xfrm>
          <a:prstGeom prst="rect">
            <a:avLst/>
          </a:prstGeom>
        </p:spPr>
      </p:pic>
      <p:pic>
        <p:nvPicPr>
          <p:cNvPr id="34" name="圖片 33" descr="Cinema28_51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80" y="2838106"/>
            <a:ext cx="686366" cy="686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98EFDD-F6B1-5145-9D5B-BD6FF00E52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77" y="1980625"/>
            <a:ext cx="704573" cy="704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644836-3424-8940-BE3F-3E0B6DDA96B2}"/>
              </a:ext>
            </a:extLst>
          </p:cNvPr>
          <p:cNvSpPr txBox="1"/>
          <p:nvPr/>
        </p:nvSpPr>
        <p:spPr>
          <a:xfrm>
            <a:off x="1293484" y="2136898"/>
            <a:ext cx="291681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最高 </a:t>
            </a:r>
            <a:r>
              <a:rPr lang="en-US" altLang="zh-CN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</a:t>
            </a:r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路 </a:t>
            </a:r>
            <a:r>
              <a:rPr lang="en-US" altLang="zh-CN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4K </a:t>
            </a:r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影片实时转档</a:t>
            </a:r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497F24-3268-9B45-BC34-7411393F3B6B}"/>
              </a:ext>
            </a:extLst>
          </p:cNvPr>
          <p:cNvSpPr txBox="1"/>
          <p:nvPr/>
        </p:nvSpPr>
        <p:spPr>
          <a:xfrm>
            <a:off x="1267177" y="2854683"/>
            <a:ext cx="302006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使用</a:t>
            </a:r>
            <a:r>
              <a:rPr lang="zh-CN" altLang="en-US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CN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Cinema28 </a:t>
            </a:r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串流多媒体至各房间的影音播放装置</a:t>
            </a:r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6E610433-28A8-D04B-9399-54A6154FBE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641" y="2984326"/>
            <a:ext cx="2197144" cy="1916237"/>
          </a:xfrm>
          <a:prstGeom prst="rect">
            <a:avLst/>
          </a:prstGeom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AD2B32EC-D25E-43B7-AECD-E7F2235F5AD3}"/>
              </a:ext>
            </a:extLst>
          </p:cNvPr>
          <p:cNvSpPr/>
          <p:nvPr/>
        </p:nvSpPr>
        <p:spPr>
          <a:xfrm>
            <a:off x="660401" y="1270641"/>
            <a:ext cx="3841796" cy="49356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5473D-B7CD-FF4E-984C-8D3633D04E85}"/>
              </a:ext>
            </a:extLst>
          </p:cNvPr>
          <p:cNvSpPr txBox="1"/>
          <p:nvPr/>
        </p:nvSpPr>
        <p:spPr>
          <a:xfrm>
            <a:off x="1301838" y="1324946"/>
            <a:ext cx="244009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4K HDMI v2.0 60Hz </a:t>
            </a:r>
            <a:r>
              <a:rPr lang="zh-TW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输出</a:t>
            </a:r>
            <a:endParaRPr 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426178" y="1183675"/>
            <a:ext cx="648072" cy="6480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8617B5-EAC7-4C0B-89BE-F6FA458529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563" y="1321258"/>
            <a:ext cx="515536" cy="372905"/>
          </a:xfrm>
          <a:prstGeom prst="rect">
            <a:avLst/>
          </a:prstGeom>
        </p:spPr>
      </p:pic>
      <p:pic>
        <p:nvPicPr>
          <p:cNvPr id="5" name="圖片 4" descr="一張含有 電子用品, 電腦, 鍵盤, 室內 的圖片&#10;&#10;自動產生的描述">
            <a:extLst>
              <a:ext uri="{FF2B5EF4-FFF2-40B4-BE49-F238E27FC236}">
                <a16:creationId xmlns:a16="http://schemas.microsoft.com/office/drawing/2014/main" id="{C3CDE44A-2C39-461B-B4DD-17014A8956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971" y="3843685"/>
            <a:ext cx="1201746" cy="103217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F0CC3EE-3A12-D140-80C3-DC70163FB86A}"/>
              </a:ext>
            </a:extLst>
          </p:cNvPr>
          <p:cNvSpPr txBox="1"/>
          <p:nvPr/>
        </p:nvSpPr>
        <p:spPr>
          <a:xfrm>
            <a:off x="1846193" y="3711594"/>
            <a:ext cx="249972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搭配 </a:t>
            </a:r>
            <a:r>
              <a:rPr lang="en-US" altLang="zh-CN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USB</a:t>
            </a:r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无线键盘与鼠标操控</a:t>
            </a:r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70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40" y="0"/>
            <a:ext cx="915184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641"/>
            <a:ext cx="9144000" cy="697312"/>
          </a:xfrm>
        </p:spPr>
        <p:txBody>
          <a:bodyPr/>
          <a:lstStyle/>
          <a:p>
            <a:pPr algn="ctr"/>
            <a:r>
              <a:rPr lang="en-US" altLang="zh-CN" sz="3300" b="0">
                <a:latin typeface="Oswald Medium" pitchFamily="2" charset="0"/>
                <a:ea typeface="Microsoft JhengHei"/>
                <a:sym typeface="Microsoft JhengHei"/>
              </a:rPr>
              <a:t>4K</a:t>
            </a:r>
            <a:r>
              <a:rPr lang="en-US" altLang="zh-CN" sz="3300">
                <a:latin typeface="Arial" pitchFamily="34" charset="0"/>
                <a:ea typeface="Microsoft JhengHei"/>
                <a:sym typeface="Microsoft JhengHei"/>
              </a:rPr>
              <a:t> </a:t>
            </a:r>
            <a:r>
              <a:rPr lang="zh-CN" altLang="en-US" sz="3300">
                <a:latin typeface="Arial" pitchFamily="34" charset="0"/>
                <a:ea typeface="Microsoft JhengHei"/>
                <a:sym typeface="Microsoft JhengHei"/>
              </a:rPr>
              <a:t>影片实时转档</a:t>
            </a:r>
            <a:endParaRPr lang="en-US" sz="3300">
              <a:solidFill>
                <a:srgbClr val="FFFFFF"/>
              </a:solidFill>
              <a:latin typeface="Arial" pitchFamily="34" charset="0"/>
              <a:ea typeface="Microsoft JhengHe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2358A-863A-024B-B5B4-0E7C033A9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992" y="1411149"/>
            <a:ext cx="4746404" cy="31866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ADDD2E-3600-DA44-940F-7610CA33A72B}"/>
              </a:ext>
            </a:extLst>
          </p:cNvPr>
          <p:cNvSpPr/>
          <p:nvPr/>
        </p:nvSpPr>
        <p:spPr>
          <a:xfrm>
            <a:off x="1406631" y="684815"/>
            <a:ext cx="6705599" cy="86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整合高达 </a:t>
            </a:r>
            <a:r>
              <a:rPr lang="en-US" altLang="zh-CN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700MHz </a:t>
            </a:r>
            <a:r>
              <a:rPr lang="zh-CN" altLang="en-US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的 </a:t>
            </a:r>
            <a:r>
              <a:rPr lang="en-US" altLang="zh-CN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Intel</a:t>
            </a:r>
            <a:r>
              <a:rPr lang="en-US" altLang="zh-CN" sz="1600" b="1" baseline="300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®</a:t>
            </a:r>
            <a:r>
              <a:rPr lang="en-US" altLang="zh-CN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 HD Graphics 600 </a:t>
            </a:r>
            <a:r>
              <a:rPr lang="zh-CN" altLang="en-US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显示芯片</a:t>
            </a:r>
            <a:r>
              <a:rPr lang="en-US" altLang="zh-CN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,</a:t>
            </a:r>
            <a:r>
              <a:rPr lang="zh-CN" altLang="en-US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提供</a:t>
            </a:r>
            <a:r>
              <a:rPr lang="zh-CN" altLang="en-US" b="1">
                <a:solidFill>
                  <a:srgbClr val="FFFF00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CN" b="1">
                <a:solidFill>
                  <a:srgbClr val="FFFF00"/>
                </a:solidFill>
                <a:latin typeface="Arial"/>
                <a:ea typeface="Microsoft JhengHei"/>
                <a:cs typeface="Arial"/>
              </a:rPr>
              <a:t>2 </a:t>
            </a:r>
            <a:r>
              <a:rPr lang="zh-CN" altLang="en-US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路  </a:t>
            </a:r>
            <a:r>
              <a:rPr lang="en-US" altLang="zh-CN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4K </a:t>
            </a:r>
            <a:r>
              <a:rPr lang="zh-CN" altLang="en-US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影片硬件解码播放与转文件，可实时将 </a:t>
            </a:r>
            <a:r>
              <a:rPr lang="en-US" altLang="zh-CN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4K </a:t>
            </a:r>
            <a:r>
              <a:rPr lang="zh-CN" altLang="en-US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影片转文件为在各装置上顺畅播放的格式。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D225E5-2EB0-4601-8C6D-4E15E69DF878}"/>
              </a:ext>
            </a:extLst>
          </p:cNvPr>
          <p:cNvSpPr/>
          <p:nvPr/>
        </p:nvSpPr>
        <p:spPr>
          <a:xfrm>
            <a:off x="5142967" y="3354946"/>
            <a:ext cx="1347986" cy="998113"/>
          </a:xfrm>
          <a:prstGeom prst="rect">
            <a:avLst/>
          </a:prstGeom>
          <a:solidFill>
            <a:srgbClr val="4F5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一張含有 尋找, 握住, 玻璃, 坐 的圖片&#10;&#10;自動產生的描述">
            <a:extLst>
              <a:ext uri="{FF2B5EF4-FFF2-40B4-BE49-F238E27FC236}">
                <a16:creationId xmlns:a16="http://schemas.microsoft.com/office/drawing/2014/main" id="{E4D3EC9B-2B74-4814-B65D-55D85404C8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513" y="3169579"/>
            <a:ext cx="475823" cy="71632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F347F42-E6F1-4D56-A241-BD6AFC336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7480" y="3169579"/>
            <a:ext cx="475822" cy="7163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32C18782-25C3-4B19-912A-E58FB70DB79A}"/>
              </a:ext>
            </a:extLst>
          </p:cNvPr>
          <p:cNvSpPr/>
          <p:nvPr/>
        </p:nvSpPr>
        <p:spPr>
          <a:xfrm>
            <a:off x="4759431" y="4011769"/>
            <a:ext cx="1347986" cy="271599"/>
          </a:xfrm>
          <a:prstGeom prst="rect">
            <a:avLst/>
          </a:prstGeom>
          <a:solidFill>
            <a:srgbClr val="353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 descr="一張含有 畫畫 的圖片&#10;&#10;自動產生的描述">
            <a:extLst>
              <a:ext uri="{FF2B5EF4-FFF2-40B4-BE49-F238E27FC236}">
                <a16:creationId xmlns:a16="http://schemas.microsoft.com/office/drawing/2014/main" id="{22F0E328-D0A1-49B7-A7EA-CA561742F3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099" y="3552828"/>
            <a:ext cx="2037009" cy="1317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1D94-95C5-C94C-A37C-889B10CCA3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6882" y="2702939"/>
            <a:ext cx="3426188" cy="2511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613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5DDA656-9F2E-43F0-BCD3-E0B38A5945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687" y="1203830"/>
            <a:ext cx="7889007" cy="3128147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21456" y="4453322"/>
            <a:ext cx="4687093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测试于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en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实验室，数据会因实际环境而有所不同。</a:t>
            </a:r>
            <a:br>
              <a:rPr lang="zh-TW" altLang="en-US" sz="800"/>
            </a:br>
            <a:br>
              <a:rPr lang="zh-TW" altLang="en-US" sz="800"/>
            </a:b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测试环境：</a:t>
            </a:r>
            <a:br>
              <a:rPr lang="zh-TW" altLang="en-US" sz="800"/>
            </a:br>
            <a:r>
              <a:rPr lang="en" altLang="zh-TW" sz="800"/>
              <a:t>NAS: TS-451D-4G, QTS 4.4.2, 4 x Seagate ST1000NM0033 1TB HDDs, RAID 5, thick volume.</a:t>
            </a:r>
            <a:endParaRPr lang="zh-TW" altLang="en-US" sz="800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294771" y="4570109"/>
            <a:ext cx="3363529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800"/>
              <a:t>PC</a:t>
            </a:r>
            <a:r>
              <a:rPr lang="zh-TW" altLang="en" sz="800"/>
              <a:t>： </a:t>
            </a:r>
            <a:r>
              <a:rPr lang="en" altLang="zh-TW" sz="800"/>
              <a:t>Windows 10 Pro, Intel Core i7-6700 3.4 GHz, 32GB RAM</a:t>
            </a:r>
          </a:p>
          <a:p>
            <a:r>
              <a:rPr lang="en" altLang="en-US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IOmeter: RAM*4, 30-sec ramp up time, 3-min seq. run time, 2 workers, 64-outstanding</a:t>
            </a:r>
            <a:endParaRPr lang="en-US" altLang="en-US" sz="800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1672048" y="3983565"/>
            <a:ext cx="1142859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zh-CN" altLang="en-US" sz="13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读取</a:t>
            </a:r>
            <a:endParaRPr lang="en-US" sz="13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022745" y="3983565"/>
            <a:ext cx="1142859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zh-CN" altLang="en-US" sz="13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写入</a:t>
            </a:r>
            <a:endParaRPr lang="en-US" altLang="zh-TW" sz="1300"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84532" y="2592055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bg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(MB/s)</a:t>
            </a:r>
            <a:endParaRPr lang="zh-TW" altLang="en-US" sz="1000">
              <a:solidFill>
                <a:schemeClr val="bg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300" b="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</a:rPr>
              <a:t>4 x HDDs, RAID 5, 2 x </a:t>
            </a:r>
            <a:r>
              <a:rPr lang="en-US" altLang="zh-CN" sz="3300" b="0" err="1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</a:rPr>
              <a:t>GbE</a:t>
            </a:r>
            <a:r>
              <a:rPr lang="en-US" altLang="zh-CN" sz="3300" b="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</a:rPr>
              <a:t> </a:t>
            </a:r>
            <a:r>
              <a:rPr lang="zh-TW" altLang="en-US" sz="3300">
                <a:solidFill>
                  <a:schemeClr val="tx1"/>
                </a:solidFill>
                <a:ea typeface="Microsoft JhengHei" panose="020B0604030504040204" pitchFamily="34" charset="-120"/>
              </a:rPr>
              <a:t>效能数据</a:t>
            </a:r>
            <a:endParaRPr lang="en-US" altLang="zh-TW" sz="330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5439249" y="3983565"/>
            <a:ext cx="1142859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zh-CN" altLang="en-US" sz="13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读取</a:t>
            </a:r>
            <a:endParaRPr lang="en-US" sz="13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6777872" y="3983565"/>
            <a:ext cx="1142859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zh-CN" altLang="en-US" sz="13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写入</a:t>
            </a:r>
            <a:endParaRPr lang="en-US" altLang="zh-TW" sz="1300"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100467" y="1269839"/>
            <a:ext cx="3447723" cy="615545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700">
                <a:latin typeface="Oswald Medium"/>
                <a:ea typeface="Microsoft JhengHei"/>
                <a:cs typeface="Arial"/>
              </a:rPr>
              <a:t>2 x </a:t>
            </a:r>
            <a:r>
              <a:rPr lang="en-US" altLang="zh-TW" sz="1700" err="1">
                <a:latin typeface="Oswald Medium"/>
                <a:ea typeface="Microsoft JhengHei"/>
                <a:cs typeface="Arial"/>
              </a:rPr>
              <a:t>GbE</a:t>
            </a:r>
            <a:r>
              <a:rPr lang="en-US" altLang="zh-TW" sz="1700">
                <a:latin typeface="Oswald Medium"/>
                <a:ea typeface="Microsoft JhengHei"/>
                <a:cs typeface="Arial"/>
              </a:rPr>
              <a:t> Windows </a:t>
            </a:r>
            <a:r>
              <a:rPr lang="zh-TW" altLang="en-US" sz="1700" b="1">
                <a:latin typeface="Arial"/>
                <a:ea typeface="Microsoft JhengHei"/>
                <a:cs typeface="Arial"/>
              </a:rPr>
              <a:t>顺序传输</a:t>
            </a:r>
          </a:p>
          <a:p>
            <a:pPr algn="ctr" eaLnBrk="1" hangingPunct="1">
              <a:defRPr/>
            </a:pPr>
            <a:endParaRPr lang="en-US" sz="1700" b="1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4961682" y="1271627"/>
            <a:ext cx="3447723" cy="353935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700">
                <a:latin typeface="Oswald Medium"/>
                <a:ea typeface="Microsoft JhengHei"/>
                <a:cs typeface="Arial"/>
              </a:rPr>
              <a:t>2 x </a:t>
            </a:r>
            <a:r>
              <a:rPr lang="en-US" altLang="zh-TW" sz="1700" err="1">
                <a:latin typeface="Oswald Medium"/>
                <a:ea typeface="Microsoft JhengHei"/>
                <a:cs typeface="Arial"/>
              </a:rPr>
              <a:t>GbE</a:t>
            </a:r>
            <a:r>
              <a:rPr lang="en-US" altLang="zh-TW" sz="1700">
                <a:latin typeface="Oswald Medium"/>
                <a:ea typeface="Microsoft JhengHei"/>
                <a:cs typeface="Arial"/>
              </a:rPr>
              <a:t> Windows </a:t>
            </a:r>
            <a:r>
              <a:rPr lang="zh-CN" altLang="en-US" sz="1700" b="1">
                <a:latin typeface="Oswald Medium"/>
                <a:ea typeface="Microsoft JhengHei"/>
                <a:cs typeface="Arial"/>
              </a:rPr>
              <a:t>加密顺序传输</a:t>
            </a: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3290446" y="2099293"/>
            <a:ext cx="609649" cy="1846648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1932580" y="2099293"/>
            <a:ext cx="631335" cy="1841412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030133" y="2124341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Oswald Medium" pitchFamily="2" charset="0"/>
                <a:ea typeface="Microsoft JhengHei" panose="020B0604030504040204" pitchFamily="34" charset="-120"/>
              </a:rPr>
              <a:t>221</a:t>
            </a:r>
            <a:endParaRPr lang="en-US" sz="135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3388758" y="2113919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221</a:t>
            </a:r>
            <a:endParaRPr lang="en-US" sz="135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7058769" y="2285270"/>
            <a:ext cx="609649" cy="165439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5708190" y="2093022"/>
            <a:ext cx="631335" cy="1841412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5819289" y="2111297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Oswald Medium" pitchFamily="2" charset="0"/>
                <a:ea typeface="Microsoft JhengHei" panose="020B0604030504040204" pitchFamily="34" charset="-120"/>
              </a:rPr>
              <a:t>221</a:t>
            </a:r>
            <a:endParaRPr lang="en-US" sz="135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7148182" y="2305869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195</a:t>
            </a:r>
            <a:endParaRPr lang="en-US" sz="135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771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809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>
            <a:extLst>
              <a:ext uri="{FF2B5EF4-FFF2-40B4-BE49-F238E27FC236}">
                <a16:creationId xmlns:a16="http://schemas.microsoft.com/office/drawing/2014/main" id="{2B1DB051-7FBE-4359-834C-D3324F670420}"/>
              </a:ext>
            </a:extLst>
          </p:cNvPr>
          <p:cNvSpPr/>
          <p:nvPr/>
        </p:nvSpPr>
        <p:spPr>
          <a:xfrm>
            <a:off x="733362" y="2042973"/>
            <a:ext cx="7769288" cy="581696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100000">
                <a:srgbClr val="73E3F9">
                  <a:alpha val="1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003EE4E-5CD8-415B-B14F-3EFDAD34F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839775" y="3874399"/>
            <a:ext cx="3429985" cy="1055472"/>
          </a:xfrm>
          <a:prstGeom prst="rect">
            <a:avLst/>
          </a:prstGeom>
          <a:solidFill>
            <a:srgbClr val="3185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zh-TW" altLang="en-US" sz="3300" b="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QNAP</a:t>
            </a:r>
            <a:r>
              <a:rPr lang="zh-TW" altLang="en-US" sz="330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zh-CN" altLang="en-US" sz="3300">
                <a:solidFill>
                  <a:schemeClr val="tx1"/>
                </a:solidFill>
                <a:ea typeface="Microsoft JhengHei" panose="020B0604030504040204" pitchFamily="34" charset="-120"/>
                <a:sym typeface="Microsoft JhengHei"/>
              </a:rPr>
              <a:t>快照技术特色</a:t>
            </a:r>
            <a:endParaRPr lang="zh-TW" altLang="en-US" sz="3300">
              <a:solidFill>
                <a:schemeClr val="tx1"/>
              </a:solidFill>
              <a:ea typeface="Microsoft JhengHei" panose="020B0604030504040204" pitchFamily="34" charset="-120"/>
              <a:sym typeface="Microsoft JhengHe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733362" y="986055"/>
            <a:ext cx="5241925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ts val="18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en-US" altLang="zh-CN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1. </a:t>
            </a:r>
            <a:r>
              <a:rPr lang="zh-CN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完整支持存储池上的磁盘区 </a:t>
            </a:r>
            <a:r>
              <a:rPr lang="en-US" altLang="zh-CN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(</a:t>
            </a:r>
            <a:r>
              <a:rPr lang="zh-CN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及其档案层级 </a:t>
            </a:r>
            <a:r>
              <a:rPr lang="en-US" altLang="zh-CN" sz="1200">
                <a:solidFill>
                  <a:schemeClr val="tx1"/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LUN</a:t>
            </a:r>
            <a:r>
              <a:rPr lang="en-US" altLang="zh-CN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)</a:t>
            </a:r>
            <a:r>
              <a:rPr lang="zh-CN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，及区块层级</a:t>
            </a:r>
            <a:r>
              <a:rPr lang="en-US" altLang="zh-CN" sz="1200">
                <a:solidFill>
                  <a:schemeClr val="tx1"/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LUN</a:t>
            </a:r>
            <a:r>
              <a:rPr lang="zh-CN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。 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en-US" altLang="zh-CN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2. </a:t>
            </a:r>
            <a:r>
              <a:rPr lang="zh-CN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轻而易举的快照撷取、管理与还原方式。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en-US" altLang="zh-CN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3. </a:t>
            </a:r>
            <a:r>
              <a:rPr lang="zh-CN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以市场上稳定的 </a:t>
            </a:r>
            <a:r>
              <a:rPr lang="en-US" altLang="zh-CN" sz="1200">
                <a:solidFill>
                  <a:schemeClr val="tx1"/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EXT4</a:t>
            </a:r>
            <a:r>
              <a:rPr lang="en-US" altLang="zh-CN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 </a:t>
            </a:r>
            <a:r>
              <a:rPr lang="zh-CN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文件系统开发「磁盘区外」快照。</a:t>
            </a:r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481649"/>
              </p:ext>
            </p:extLst>
          </p:nvPr>
        </p:nvGraphicFramePr>
        <p:xfrm>
          <a:off x="781082" y="1809616"/>
          <a:ext cx="7715250" cy="842424"/>
        </p:xfrm>
        <a:graphic>
          <a:graphicData uri="http://schemas.openxmlformats.org/drawingml/2006/table">
            <a:tbl>
              <a:tblPr firstRow="1" bandRow="1"/>
              <a:tblGrid>
                <a:gridCol w="1073604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1281792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24517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114675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>
                          <a:solidFill>
                            <a:schemeClr val="bg1"/>
                          </a:solidFill>
                          <a:effectLst/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RAM</a:t>
                      </a: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大小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>
                          <a:solidFill>
                            <a:schemeClr val="bg1"/>
                          </a:solidFill>
                          <a:effectLst/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NAS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代表型号</a:t>
                      </a:r>
                      <a:endParaRPr lang="en-US" altLang="en-US" sz="1200" b="1" kern="1200">
                        <a:solidFill>
                          <a:schemeClr val="bg1"/>
                        </a:solidFill>
                        <a:effectLst/>
                        <a:latin typeface="Oswald Medium" pitchFamily="2" charset="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整台 </a:t>
                      </a:r>
                      <a:r>
                        <a:rPr lang="en-US" altLang="zh-TW" sz="1200" b="0" kern="1200">
                          <a:solidFill>
                            <a:schemeClr val="bg1"/>
                          </a:solidFill>
                          <a:effectLst/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NAS</a:t>
                      </a: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zh-CN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可具有快照数量</a:t>
                      </a:r>
                      <a:endParaRPr lang="zh-TW" altLang="en-US" sz="1200" b="1" kern="120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每个 </a:t>
                      </a:r>
                      <a:r>
                        <a:rPr lang="en-US" altLang="zh-TW" sz="1200" b="0" kern="1200">
                          <a:solidFill>
                            <a:schemeClr val="bg1"/>
                          </a:solidFill>
                          <a:effectLst/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Volume/LUN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快照数量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>
                          <a:solidFill>
                            <a:schemeClr val="tx1"/>
                          </a:solidFill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2GB</a:t>
                      </a:r>
                      <a:endParaRPr lang="en-US" altLang="en-US" sz="1200" b="0" kern="1200">
                        <a:solidFill>
                          <a:schemeClr val="tx1"/>
                        </a:solidFill>
                        <a:latin typeface="Oswald Medium" pitchFamily="2" charset="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>
                          <a:solidFill>
                            <a:schemeClr val="tx1"/>
                          </a:solidFill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TS-451D-2G</a:t>
                      </a:r>
                      <a:endParaRPr lang="en-US" altLang="en-US" sz="1200" b="0" kern="1200">
                        <a:solidFill>
                          <a:schemeClr val="tx1"/>
                        </a:solidFill>
                        <a:latin typeface="Oswald Medium" pitchFamily="2" charset="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>
                          <a:solidFill>
                            <a:schemeClr val="tx1"/>
                          </a:solidFill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64</a:t>
                      </a:r>
                      <a:endParaRPr lang="zh-TW" altLang="en-US" sz="1200" b="0" kern="1200">
                        <a:solidFill>
                          <a:schemeClr val="tx1"/>
                        </a:solidFill>
                        <a:latin typeface="Oswald Medium" pitchFamily="2" charset="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>
                          <a:solidFill>
                            <a:schemeClr val="tx1"/>
                          </a:solidFill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32</a:t>
                      </a:r>
                      <a:endParaRPr lang="zh-TW" altLang="en-US" sz="1200" b="0" kern="1200">
                        <a:solidFill>
                          <a:schemeClr val="tx1"/>
                        </a:solidFill>
                        <a:latin typeface="Oswald Medium" pitchFamily="2" charset="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0" kern="1200">
                          <a:solidFill>
                            <a:schemeClr val="tx1"/>
                          </a:solidFill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4GB </a:t>
                      </a: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及以上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>
                          <a:solidFill>
                            <a:schemeClr val="tx1"/>
                          </a:solidFill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TS-451D-4G</a:t>
                      </a:r>
                      <a:endParaRPr lang="zh-TW" altLang="en-US" sz="1200" b="0" kern="1200">
                        <a:solidFill>
                          <a:schemeClr val="tx1"/>
                        </a:solidFill>
                        <a:latin typeface="Oswald Medium" pitchFamily="2" charset="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>
                          <a:solidFill>
                            <a:schemeClr val="tx1"/>
                          </a:solidFill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1024</a:t>
                      </a:r>
                      <a:endParaRPr lang="zh-TW" altLang="en-US" sz="1200" b="0" kern="1200">
                        <a:solidFill>
                          <a:schemeClr val="tx1"/>
                        </a:solidFill>
                        <a:latin typeface="Oswald Medium" pitchFamily="2" charset="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0" kern="1200">
                          <a:solidFill>
                            <a:schemeClr val="tx1"/>
                          </a:solidFill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256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837441" y="3322523"/>
            <a:ext cx="3433859" cy="44353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837441" y="3322523"/>
            <a:ext cx="1292652" cy="307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zh-TW" altLang="en-US" sz="1400" b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档案层级</a:t>
            </a: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846973" y="3881359"/>
            <a:ext cx="967920" cy="3078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zh-TW" altLang="en-US" sz="1400" b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区块层级</a:t>
            </a: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1736966" y="4359256"/>
            <a:ext cx="2487765" cy="474628"/>
          </a:xfrm>
          <a:prstGeom prst="rect">
            <a:avLst/>
          </a:prstGeom>
          <a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1787143" y="4430430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267327" y="4430430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2769182" y="4424565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271573" y="396063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2769182" y="396063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1773964" y="396063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266791" y="396063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3764398" y="396063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267800" y="4424734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3768549" y="4432995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1785693" y="3216993"/>
            <a:ext cx="468863" cy="468863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316961" y="3214184"/>
            <a:ext cx="1848413" cy="468863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3391" y="4118878"/>
            <a:ext cx="1172039" cy="804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094" y="3403549"/>
            <a:ext cx="651730" cy="81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5887215" y="2955180"/>
            <a:ext cx="1087182" cy="67151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514142" y="2765929"/>
            <a:ext cx="52046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10800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zh-CN" altLang="en-US" sz="1200" b="1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经由用户计算机或外接装置入侵的勒索软件，无法覆盖快照</a:t>
            </a:r>
            <a:endParaRPr sz="1200" b="1" i="0" u="none" strike="noStrike" cap="none"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7185229" y="3325383"/>
            <a:ext cx="1227669" cy="800349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5757905" y="3610142"/>
            <a:ext cx="134774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9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外接储存装置</a:t>
            </a:r>
            <a:endParaRPr lang="zh-TW" altLang="en-US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4636455" y="4181844"/>
            <a:ext cx="104381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9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计算机或服务器上的硬盘空间</a:t>
            </a:r>
            <a:endParaRPr lang="en-US" altLang="zh-TW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7226769" y="4126856"/>
            <a:ext cx="1199216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云端空间 </a:t>
            </a:r>
            <a:r>
              <a:rPr lang="en-US" altLang="zh-TW" sz="9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NAS</a:t>
            </a:r>
            <a:endParaRPr lang="zh-TW" altLang="en-US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5237503" y="3070630"/>
            <a:ext cx="914400" cy="914400"/>
          </a:xfrm>
          <a:prstGeom prst="arc">
            <a:avLst>
              <a:gd name="adj1" fmla="val 16323179"/>
              <a:gd name="adj2" fmla="val 736492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6580760" y="3118373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5178267" y="3920630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1402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圖片 97">
            <a:extLst>
              <a:ext uri="{FF2B5EF4-FFF2-40B4-BE49-F238E27FC236}">
                <a16:creationId xmlns:a16="http://schemas.microsoft.com/office/drawing/2014/main" id="{FA394E5D-090F-482E-BCDB-A51DA521F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681" y="0"/>
            <a:ext cx="9144000" cy="5143500"/>
          </a:xfrm>
          <a:prstGeom prst="rect">
            <a:avLst/>
          </a:prstGeom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E8A5C41C-B499-B341-90C6-12A5A786E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044" y="2046859"/>
            <a:ext cx="2034039" cy="1490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TW" sz="36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大容量 </a:t>
            </a:r>
            <a:r>
              <a:rPr lang="zh-CN" altLang="zh-TW" sz="3600" b="0">
                <a:solidFill>
                  <a:schemeClr val="tx1"/>
                </a:solidFill>
                <a:latin typeface="Oswald Medium" pitchFamily="2" charset="0"/>
                <a:ea typeface="微軟正黑體"/>
                <a:cs typeface="Arial"/>
              </a:rPr>
              <a:t>Mac Time Machine </a:t>
            </a:r>
            <a:r>
              <a:rPr lang="zh-CN" altLang="zh-TW" sz="36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备份</a:t>
            </a:r>
            <a:endParaRPr lang="ja-JP" altLang="en-US" sz="3300" b="1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872541" y="1005925"/>
            <a:ext cx="7260845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透过 </a:t>
            </a:r>
            <a:r>
              <a:rPr lang="en-US" altLang="ja-JP"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HBS 3</a:t>
            </a:r>
            <a:r>
              <a:rPr lang="en-US" altLang="ja-JP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将 </a:t>
            </a:r>
            <a:r>
              <a:rPr lang="en-US" altLang="ja-JP"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Time Machine </a:t>
            </a: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备份文件复制到 </a:t>
            </a:r>
            <a:r>
              <a:rPr lang="en-US" altLang="ja-JP"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NAS</a:t>
            </a: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，再将 </a:t>
            </a:r>
            <a:r>
              <a:rPr lang="en-US" altLang="ja-JP"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NAS Time Machine</a:t>
            </a:r>
            <a:r>
              <a:rPr lang="en-US" altLang="ja-JP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数据备份到外接装置例如 </a:t>
            </a:r>
            <a:r>
              <a:rPr lang="en-US" altLang="ja-JP"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TR-004 USB RAID </a:t>
            </a: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外接盒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CFA33BD1-7803-48EF-8371-D26618CBA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915704" y="3179361"/>
            <a:ext cx="1082618" cy="111828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3EC5DFB7-6EEF-4625-BB5F-3C356C1ED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192018" y="3256631"/>
            <a:ext cx="1209671" cy="124952"/>
          </a:xfrm>
          <a:prstGeom prst="rect">
            <a:avLst/>
          </a:prstGeom>
        </p:spPr>
      </p:pic>
      <p:pic>
        <p:nvPicPr>
          <p:cNvPr id="61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D0310C26-4682-45BE-BC9A-37382771BE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188" y="2051412"/>
            <a:ext cx="1021128" cy="1231285"/>
          </a:xfrm>
          <a:prstGeom prst="rect">
            <a:avLst/>
          </a:prstGeom>
        </p:spPr>
      </p:pic>
      <p:pic>
        <p:nvPicPr>
          <p:cNvPr id="66" name="圖片 6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53FF1B-40CB-431B-8FE7-85E4DB54B6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91" y="2015614"/>
            <a:ext cx="1910237" cy="1074682"/>
          </a:xfrm>
          <a:prstGeom prst="rect">
            <a:avLst/>
          </a:prstGeom>
        </p:spPr>
      </p:pic>
      <p:pic>
        <p:nvPicPr>
          <p:cNvPr id="67" name="圖片 26">
            <a:extLst>
              <a:ext uri="{FF2B5EF4-FFF2-40B4-BE49-F238E27FC236}">
                <a16:creationId xmlns:a16="http://schemas.microsoft.com/office/drawing/2014/main" id="{B8FEF67B-D769-4CF9-9191-2127B6C83A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480" y="2635471"/>
            <a:ext cx="489585" cy="466249"/>
          </a:xfrm>
          <a:prstGeom prst="rect">
            <a:avLst/>
          </a:prstGeom>
        </p:spPr>
      </p:pic>
      <p:sp>
        <p:nvSpPr>
          <p:cNvPr id="68" name="Google Shape;157;p22">
            <a:extLst>
              <a:ext uri="{FF2B5EF4-FFF2-40B4-BE49-F238E27FC236}">
                <a16:creationId xmlns:a16="http://schemas.microsoft.com/office/drawing/2014/main" id="{AF2F8C74-EFDF-43DF-BF5A-5191DB2FE414}"/>
              </a:ext>
            </a:extLst>
          </p:cNvPr>
          <p:cNvSpPr txBox="1"/>
          <p:nvPr/>
        </p:nvSpPr>
        <p:spPr>
          <a:xfrm>
            <a:off x="1187795" y="3046942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sz="1100"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9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BFF33F3E-593D-4455-BEB7-64A3306C3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739" y="2597212"/>
            <a:ext cx="119539" cy="731044"/>
          </a:xfrm>
          <a:prstGeom prst="rect">
            <a:avLst/>
          </a:prstGeom>
        </p:spPr>
      </p:pic>
      <p:pic>
        <p:nvPicPr>
          <p:cNvPr id="70" name="圖片 80">
            <a:extLst>
              <a:ext uri="{FF2B5EF4-FFF2-40B4-BE49-F238E27FC236}">
                <a16:creationId xmlns:a16="http://schemas.microsoft.com/office/drawing/2014/main" id="{7EABCEB7-4251-46B4-831A-03B99DC8C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57" y="2051412"/>
            <a:ext cx="331975" cy="497963"/>
          </a:xfrm>
          <a:prstGeom prst="rect">
            <a:avLst/>
          </a:prstGeom>
        </p:spPr>
      </p:pic>
      <p:pic>
        <p:nvPicPr>
          <p:cNvPr id="71" name="圖片 26">
            <a:extLst>
              <a:ext uri="{FF2B5EF4-FFF2-40B4-BE49-F238E27FC236}">
                <a16:creationId xmlns:a16="http://schemas.microsoft.com/office/drawing/2014/main" id="{E97FC4AE-69CB-40DB-A5A7-99F2094598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323" y="2641926"/>
            <a:ext cx="489585" cy="46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Google Shape;158;p22">
            <a:extLst>
              <a:ext uri="{FF2B5EF4-FFF2-40B4-BE49-F238E27FC236}">
                <a16:creationId xmlns:a16="http://schemas.microsoft.com/office/drawing/2014/main" id="{7381F5B6-B182-4293-868C-F86EA88D58AD}"/>
              </a:ext>
            </a:extLst>
          </p:cNvPr>
          <p:cNvSpPr txBox="1"/>
          <p:nvPr/>
        </p:nvSpPr>
        <p:spPr>
          <a:xfrm>
            <a:off x="7052369" y="3260256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latin typeface="Oswald Medium" pitchFamily="2" charset="0"/>
                <a:ea typeface="微軟正黑體"/>
                <a:cs typeface="Arial" panose="020B0604020202020204" pitchFamily="34" charset="0"/>
                <a:sym typeface="Arial"/>
              </a:rPr>
              <a:t>TR-004</a:t>
            </a: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80641017-647E-49CB-9FB7-9DD251E31BC6}"/>
              </a:ext>
            </a:extLst>
          </p:cNvPr>
          <p:cNvSpPr txBox="1"/>
          <p:nvPr/>
        </p:nvSpPr>
        <p:spPr>
          <a:xfrm>
            <a:off x="838138" y="3390279"/>
            <a:ext cx="312029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建立</a:t>
            </a:r>
            <a:r>
              <a:rPr lang="zh-TW" altLang="en-US">
                <a:solidFill>
                  <a:schemeClr val="tx2">
                    <a:lumMod val="50000"/>
                  </a:schemeClr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>
                <a:solidFill>
                  <a:schemeClr val="tx2">
                    <a:lumMod val="50000"/>
                  </a:schemeClr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</a:rPr>
              <a:t>NAS </a:t>
            </a:r>
            <a:r>
              <a:rPr lang="zh-TW" altLang="en-US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备份任务：</a:t>
            </a:r>
          </a:p>
        </p:txBody>
      </p:sp>
      <p:sp>
        <p:nvSpPr>
          <p:cNvPr id="74" name="箭號: 向右 73">
            <a:extLst>
              <a:ext uri="{FF2B5EF4-FFF2-40B4-BE49-F238E27FC236}">
                <a16:creationId xmlns:a16="http://schemas.microsoft.com/office/drawing/2014/main" id="{D095F73D-76C3-4CF2-8985-6E10338DFE5B}"/>
              </a:ext>
            </a:extLst>
          </p:cNvPr>
          <p:cNvSpPr/>
          <p:nvPr/>
        </p:nvSpPr>
        <p:spPr>
          <a:xfrm>
            <a:off x="3013330" y="4487838"/>
            <a:ext cx="798060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0">
                <a:srgbClr val="17F1BD">
                  <a:alpha val="0"/>
                </a:srgbClr>
              </a:gs>
              <a:gs pos="85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5" name="箭號: 向右 74">
            <a:extLst>
              <a:ext uri="{FF2B5EF4-FFF2-40B4-BE49-F238E27FC236}">
                <a16:creationId xmlns:a16="http://schemas.microsoft.com/office/drawing/2014/main" id="{3E7C5FB8-29F0-4514-97A8-4C59BC199C91}"/>
              </a:ext>
            </a:extLst>
          </p:cNvPr>
          <p:cNvSpPr/>
          <p:nvPr/>
        </p:nvSpPr>
        <p:spPr>
          <a:xfrm>
            <a:off x="5624488" y="4486381"/>
            <a:ext cx="798060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0">
                <a:srgbClr val="17F1BD">
                  <a:alpha val="0"/>
                </a:srgbClr>
              </a:gs>
              <a:gs pos="85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46B7D00C-8E1E-4235-8DF5-59CD0A7909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26" y="3902613"/>
            <a:ext cx="2043578" cy="921604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A25B8B97-C344-44ED-A11C-B5039151CE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11" y="3902612"/>
            <a:ext cx="2043579" cy="921604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4C3D4F94-5E58-4AD2-854E-B88FE8F27F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846" y="3896263"/>
            <a:ext cx="2043578" cy="921604"/>
          </a:xfrm>
          <a:prstGeom prst="rect">
            <a:avLst/>
          </a:prstGeom>
        </p:spPr>
      </p:pic>
      <p:sp>
        <p:nvSpPr>
          <p:cNvPr id="79" name="箭號: 向右 78">
            <a:extLst>
              <a:ext uri="{FF2B5EF4-FFF2-40B4-BE49-F238E27FC236}">
                <a16:creationId xmlns:a16="http://schemas.microsoft.com/office/drawing/2014/main" id="{01225166-20FD-48EA-A57C-3A316E225855}"/>
              </a:ext>
            </a:extLst>
          </p:cNvPr>
          <p:cNvSpPr/>
          <p:nvPr/>
        </p:nvSpPr>
        <p:spPr>
          <a:xfrm>
            <a:off x="6014802" y="2518136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E45D1DEB-0111-4B2F-8088-497CCE0E38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429" y="1808294"/>
            <a:ext cx="486000" cy="486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81" name="Google Shape;127;p18">
            <a:extLst>
              <a:ext uri="{FF2B5EF4-FFF2-40B4-BE49-F238E27FC236}">
                <a16:creationId xmlns:a16="http://schemas.microsoft.com/office/drawing/2014/main" id="{2BDCF09B-EABB-4778-8C79-82B5E98F77AB}"/>
              </a:ext>
            </a:extLst>
          </p:cNvPr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1084634" y="1749800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箭號: 向右 81">
            <a:extLst>
              <a:ext uri="{FF2B5EF4-FFF2-40B4-BE49-F238E27FC236}">
                <a16:creationId xmlns:a16="http://schemas.microsoft.com/office/drawing/2014/main" id="{599517FD-5444-4030-AD6F-D0B7BD59DBAF}"/>
              </a:ext>
            </a:extLst>
          </p:cNvPr>
          <p:cNvSpPr/>
          <p:nvPr/>
        </p:nvSpPr>
        <p:spPr>
          <a:xfrm>
            <a:off x="3220613" y="2518136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602981E1-6DCC-4D8E-82E1-C7733D5060BD}"/>
              </a:ext>
            </a:extLst>
          </p:cNvPr>
          <p:cNvSpPr/>
          <p:nvPr/>
        </p:nvSpPr>
        <p:spPr>
          <a:xfrm>
            <a:off x="1403625" y="3986836"/>
            <a:ext cx="1854154" cy="740458"/>
          </a:xfrm>
          <a:prstGeom prst="roundRect">
            <a:avLst>
              <a:gd name="adj" fmla="val 20811"/>
            </a:avLst>
          </a:prstGeom>
          <a:gradFill>
            <a:gsLst>
              <a:gs pos="0">
                <a:srgbClr val="3A3A3A"/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EAA129AC-5245-4212-AB2C-6BE371A9F672}"/>
              </a:ext>
            </a:extLst>
          </p:cNvPr>
          <p:cNvSpPr/>
          <p:nvPr/>
        </p:nvSpPr>
        <p:spPr>
          <a:xfrm>
            <a:off x="1332827" y="4103691"/>
            <a:ext cx="2013595" cy="5359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zh-TW" altLang="en-US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来源端选取 </a:t>
            </a:r>
            <a:r>
              <a:rPr lang="en-US" altLang="zh-TW" sz="1350">
                <a:solidFill>
                  <a:schemeClr val="lt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Time </a:t>
            </a:r>
          </a:p>
          <a:p>
            <a:pPr algn="ctr">
              <a:lnSpc>
                <a:spcPts val="1800"/>
              </a:lnSpc>
            </a:pPr>
            <a:r>
              <a:rPr lang="en-US" altLang="zh-TW" sz="1350">
                <a:solidFill>
                  <a:schemeClr val="lt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Machine</a:t>
            </a:r>
            <a:r>
              <a:rPr lang="en-US" altLang="zh-TW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</a:t>
            </a:r>
            <a:r>
              <a:rPr lang="zh-TW" altLang="en-US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备份文件夹</a:t>
            </a:r>
          </a:p>
        </p:txBody>
      </p:sp>
      <p:pic>
        <p:nvPicPr>
          <p:cNvPr id="85" name="圖片 84">
            <a:extLst>
              <a:ext uri="{FF2B5EF4-FFF2-40B4-BE49-F238E27FC236}">
                <a16:creationId xmlns:a16="http://schemas.microsoft.com/office/drawing/2014/main" id="{FEC76115-D691-416B-8400-EA98468E00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74" y="3766579"/>
            <a:ext cx="760485" cy="760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8886AFDA-AFC7-4A04-A616-1045B143F2D2}"/>
              </a:ext>
            </a:extLst>
          </p:cNvPr>
          <p:cNvSpPr/>
          <p:nvPr/>
        </p:nvSpPr>
        <p:spPr>
          <a:xfrm>
            <a:off x="4010358" y="3993185"/>
            <a:ext cx="1854154" cy="740458"/>
          </a:xfrm>
          <a:prstGeom prst="roundRect">
            <a:avLst>
              <a:gd name="adj" fmla="val 20811"/>
            </a:avLst>
          </a:prstGeom>
          <a:gradFill>
            <a:gsLst>
              <a:gs pos="0">
                <a:srgbClr val="3A3A3A"/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D5587BD8-056A-41AE-A802-85D3F50BB0A6}"/>
              </a:ext>
            </a:extLst>
          </p:cNvPr>
          <p:cNvSpPr/>
          <p:nvPr/>
        </p:nvSpPr>
        <p:spPr>
          <a:xfrm>
            <a:off x="6629523" y="3992984"/>
            <a:ext cx="1854154" cy="740458"/>
          </a:xfrm>
          <a:prstGeom prst="roundRect">
            <a:avLst>
              <a:gd name="adj" fmla="val 20811"/>
            </a:avLst>
          </a:prstGeom>
          <a:gradFill>
            <a:gsLst>
              <a:gs pos="0">
                <a:srgbClr val="3A3A3A"/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EE881FD0-DD27-4BE6-89A7-CD821A96C8DE}"/>
              </a:ext>
            </a:extLst>
          </p:cNvPr>
          <p:cNvGrpSpPr/>
          <p:nvPr/>
        </p:nvGrpSpPr>
        <p:grpSpPr>
          <a:xfrm>
            <a:off x="3423532" y="3764641"/>
            <a:ext cx="760485" cy="762424"/>
            <a:chOff x="7930692" y="3968954"/>
            <a:chExt cx="1260000" cy="12632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1EBD46A4-8FBD-492F-878B-52641FB3B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0692" y="3972165"/>
              <a:ext cx="1260000" cy="1260000"/>
            </a:xfrm>
            <a:prstGeom prst="rect">
              <a:avLst/>
            </a:prstGeom>
          </p:spPr>
        </p:pic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F8655B12-40C6-4713-AAC7-DB9F1CFFE8EC}"/>
                </a:ext>
              </a:extLst>
            </p:cNvPr>
            <p:cNvSpPr/>
            <p:nvPr/>
          </p:nvSpPr>
          <p:spPr>
            <a:xfrm>
              <a:off x="8179499" y="3968954"/>
              <a:ext cx="831661" cy="120472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4125" b="1">
                  <a:solidFill>
                    <a:schemeClr val="bg1"/>
                  </a:solidFill>
                </a:rPr>
                <a:t>2</a:t>
              </a:r>
              <a:endParaRPr lang="zh-TW" altLang="en-US" sz="4125" b="1">
                <a:solidFill>
                  <a:schemeClr val="bg1"/>
                </a:solidFill>
              </a:endParaRPr>
            </a:p>
          </p:txBody>
        </p:sp>
      </p:grpSp>
      <p:sp>
        <p:nvSpPr>
          <p:cNvPr id="91" name="矩形 90">
            <a:extLst>
              <a:ext uri="{FF2B5EF4-FFF2-40B4-BE49-F238E27FC236}">
                <a16:creationId xmlns:a16="http://schemas.microsoft.com/office/drawing/2014/main" id="{2F1056B7-D6C8-4E68-BC0A-0F0C6C6BD9F7}"/>
              </a:ext>
            </a:extLst>
          </p:cNvPr>
          <p:cNvSpPr/>
          <p:nvPr/>
        </p:nvSpPr>
        <p:spPr>
          <a:xfrm>
            <a:off x="4161910" y="4111241"/>
            <a:ext cx="1574926" cy="5359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zh-CN" altLang="en-US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目的端选取本地端 </a:t>
            </a:r>
            <a:r>
              <a:rPr lang="en-US" altLang="zh-CN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&gt; </a:t>
            </a:r>
            <a:r>
              <a:rPr lang="zh-CN" altLang="en-US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选择 </a:t>
            </a:r>
            <a:r>
              <a:rPr lang="en-US" altLang="zh-CN" sz="1350">
                <a:solidFill>
                  <a:schemeClr val="lt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</a:rPr>
              <a:t>TR-004</a:t>
            </a:r>
            <a:endParaRPr lang="zh-TW" altLang="en-US" sz="1350">
              <a:solidFill>
                <a:schemeClr val="lt1"/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BB9D9208-6024-47BA-B51F-40EEE0D75BBE}"/>
              </a:ext>
            </a:extLst>
          </p:cNvPr>
          <p:cNvGrpSpPr/>
          <p:nvPr/>
        </p:nvGrpSpPr>
        <p:grpSpPr>
          <a:xfrm>
            <a:off x="6039518" y="3764640"/>
            <a:ext cx="760485" cy="762424"/>
            <a:chOff x="7930695" y="3968954"/>
            <a:chExt cx="1260000" cy="1263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BFDFD4B3-79C4-45D9-8D9C-FC604F4E5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0695" y="3972167"/>
              <a:ext cx="1260000" cy="1260000"/>
            </a:xfrm>
            <a:prstGeom prst="rect">
              <a:avLst/>
            </a:prstGeom>
          </p:spPr>
        </p:pic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66C27405-8A0C-4FE5-B3A4-EA2A1C4E8A32}"/>
                </a:ext>
              </a:extLst>
            </p:cNvPr>
            <p:cNvSpPr/>
            <p:nvPr/>
          </p:nvSpPr>
          <p:spPr>
            <a:xfrm>
              <a:off x="8170560" y="3968954"/>
              <a:ext cx="831661" cy="120472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4125" b="1">
                  <a:solidFill>
                    <a:schemeClr val="bg1"/>
                  </a:solidFill>
                </a:rPr>
                <a:t>3</a:t>
              </a:r>
              <a:endParaRPr lang="zh-TW" altLang="en-US" sz="4125" b="1">
                <a:solidFill>
                  <a:schemeClr val="bg1"/>
                </a:solidFill>
              </a:endParaRPr>
            </a:p>
          </p:txBody>
        </p:sp>
      </p:grpSp>
      <p:sp>
        <p:nvSpPr>
          <p:cNvPr id="95" name="矩形 94">
            <a:extLst>
              <a:ext uri="{FF2B5EF4-FFF2-40B4-BE49-F238E27FC236}">
                <a16:creationId xmlns:a16="http://schemas.microsoft.com/office/drawing/2014/main" id="{40164FE0-2EE1-4F9C-9BCE-889154E32F36}"/>
              </a:ext>
            </a:extLst>
          </p:cNvPr>
          <p:cNvSpPr/>
          <p:nvPr/>
        </p:nvSpPr>
        <p:spPr>
          <a:xfrm>
            <a:off x="6965756" y="4049713"/>
            <a:ext cx="1457066" cy="86177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500"/>
              </a:lnSpc>
            </a:pPr>
            <a:r>
              <a:rPr lang="en-US" altLang="zh-CN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- </a:t>
            </a:r>
            <a:r>
              <a:rPr lang="zh-CN" altLang="en-US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选择排程</a:t>
            </a:r>
          </a:p>
          <a:p>
            <a:pPr>
              <a:lnSpc>
                <a:spcPts val="1500"/>
              </a:lnSpc>
            </a:pPr>
            <a:r>
              <a:rPr lang="en-US" altLang="zh-CN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- </a:t>
            </a:r>
            <a:r>
              <a:rPr lang="zh-CN" altLang="en-US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选择使用</a:t>
            </a:r>
            <a:r>
              <a:rPr lang="en-US" altLang="zh-TW" sz="1350" err="1">
                <a:solidFill>
                  <a:schemeClr val="lt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</a:rPr>
              <a:t>QuDedup</a:t>
            </a:r>
            <a:r>
              <a:rPr lang="en-US" altLang="zh-TW" sz="1350">
                <a:solidFill>
                  <a:schemeClr val="lt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</a:rPr>
              <a:t>  </a:t>
            </a:r>
          </a:p>
          <a:p>
            <a:pPr>
              <a:lnSpc>
                <a:spcPts val="1500"/>
              </a:lnSpc>
            </a:pPr>
            <a:endParaRPr lang="en-US" altLang="zh-TW" sz="1350" b="1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CED84BDB-6063-4CEF-8252-52262A4AFBBD}"/>
              </a:ext>
            </a:extLst>
          </p:cNvPr>
          <p:cNvSpPr/>
          <p:nvPr/>
        </p:nvSpPr>
        <p:spPr>
          <a:xfrm>
            <a:off x="937968" y="3764640"/>
            <a:ext cx="501957" cy="72712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4125" b="1">
                <a:solidFill>
                  <a:schemeClr val="bg1"/>
                </a:solidFill>
              </a:rPr>
              <a:t>1</a:t>
            </a:r>
            <a:endParaRPr lang="zh-TW" altLang="en-US" sz="4125" b="1">
              <a:solidFill>
                <a:schemeClr val="bg1"/>
              </a:solidFill>
            </a:endParaRPr>
          </a:p>
        </p:txBody>
      </p:sp>
      <p:sp>
        <p:nvSpPr>
          <p:cNvPr id="40" name="Google Shape;158;p22">
            <a:extLst>
              <a:ext uri="{FF2B5EF4-FFF2-40B4-BE49-F238E27FC236}">
                <a16:creationId xmlns:a16="http://schemas.microsoft.com/office/drawing/2014/main" id="{7BA8A95F-BAF9-5348-A0CE-3A4A77BD2D37}"/>
              </a:ext>
            </a:extLst>
          </p:cNvPr>
          <p:cNvSpPr txBox="1"/>
          <p:nvPr/>
        </p:nvSpPr>
        <p:spPr>
          <a:xfrm>
            <a:off x="4308086" y="3312841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latin typeface="Oswald Medium" pitchFamily="2" charset="0"/>
                <a:ea typeface="微軟正黑體"/>
                <a:cs typeface="Arial" panose="020B0604020202020204" pitchFamily="34" charset="0"/>
                <a:sym typeface="Arial"/>
              </a:rPr>
              <a:t>TS-451D</a:t>
            </a:r>
          </a:p>
        </p:txBody>
      </p:sp>
    </p:spTree>
    <p:extLst>
      <p:ext uri="{BB962C8B-B14F-4D97-AF65-F5344CB8AC3E}">
        <p14:creationId xmlns:p14="http://schemas.microsoft.com/office/powerpoint/2010/main" val="200002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2550E63-D8D6-4E77-BF43-92D6E5A7F5D0}"/>
              </a:ext>
            </a:extLst>
          </p:cNvPr>
          <p:cNvSpPr/>
          <p:nvPr/>
        </p:nvSpPr>
        <p:spPr>
          <a:xfrm>
            <a:off x="4156364" y="695236"/>
            <a:ext cx="5549900" cy="7385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7B83362-C02F-4288-BA51-E629797B5EB9}"/>
              </a:ext>
            </a:extLst>
          </p:cNvPr>
          <p:cNvSpPr/>
          <p:nvPr/>
        </p:nvSpPr>
        <p:spPr>
          <a:xfrm>
            <a:off x="4156364" y="695236"/>
            <a:ext cx="5549900" cy="727925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50B2E0"/>
                </a:gs>
                <a:gs pos="100000">
                  <a:srgbClr val="2967C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D8982D9F-F385-441E-A55F-BBA5D91050C2}"/>
              </a:ext>
            </a:extLst>
          </p:cNvPr>
          <p:cNvSpPr txBox="1"/>
          <p:nvPr/>
        </p:nvSpPr>
        <p:spPr>
          <a:xfrm>
            <a:off x="4498933" y="3416978"/>
            <a:ext cx="4466098" cy="7287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b="1">
                <a:latin typeface="微軟正黑體"/>
                <a:ea typeface="微軟正黑體"/>
              </a:rPr>
              <a:t>存储高清媒体内容、</a:t>
            </a:r>
            <a:r>
              <a:rPr lang="en-US" altLang="zh-CN">
                <a:latin typeface="Oswald Medium"/>
                <a:ea typeface="微軟正黑體"/>
              </a:rPr>
              <a:t>4K</a:t>
            </a:r>
            <a:r>
              <a:rPr lang="en-US" altLang="zh-CN" b="1">
                <a:latin typeface="微軟正黑體"/>
                <a:ea typeface="微軟正黑體"/>
              </a:rPr>
              <a:t> </a:t>
            </a:r>
            <a:r>
              <a:rPr lang="zh-CN" altLang="en-US" b="1">
                <a:latin typeface="微軟正黑體"/>
                <a:ea typeface="微軟正黑體"/>
              </a:rPr>
              <a:t>多媒体服务器、身拥各项绝技。</a:t>
            </a:r>
            <a:endParaRPr lang="en-US" sz="1900" b="1">
              <a:latin typeface="微軟正黑體"/>
              <a:ea typeface="微軟正黑體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6B56B-70B3-3744-A669-B348806D5CD8}"/>
              </a:ext>
            </a:extLst>
          </p:cNvPr>
          <p:cNvSpPr txBox="1"/>
          <p:nvPr/>
        </p:nvSpPr>
        <p:spPr>
          <a:xfrm>
            <a:off x="4344893" y="815374"/>
            <a:ext cx="4916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替宅家生活加点料的酷玩科技</a:t>
            </a:r>
            <a:endParaRPr lang="en-US" sz="27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B3BE5511-ABAF-45FD-8A8B-2900DE4BA346}"/>
              </a:ext>
            </a:extLst>
          </p:cNvPr>
          <p:cNvSpPr/>
          <p:nvPr/>
        </p:nvSpPr>
        <p:spPr>
          <a:xfrm>
            <a:off x="4278827" y="2847477"/>
            <a:ext cx="162544" cy="140124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4531868" y="2609850"/>
            <a:ext cx="45423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珍藏与分享人生精彩时刻就靠它：</a:t>
            </a:r>
            <a:r>
              <a:rPr lang="en-US" altLang="zh-CN" sz="1900">
                <a:latin typeface="Oswald Medium" pitchFamily="2" charset="0"/>
                <a:ea typeface="微軟正黑體" panose="020B0604030504040204" pitchFamily="34" charset="-120"/>
                <a:cs typeface="Arial"/>
              </a:rPr>
              <a:t>AI </a:t>
            </a:r>
            <a:r>
              <a:rPr lang="zh-CN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自动照片分类与影音播放。</a:t>
            </a:r>
            <a:endParaRPr lang="en-US" altLang="zh-CN" sz="19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6102C-65CC-4C6A-9922-256DD154E6F7}"/>
              </a:ext>
            </a:extLst>
          </p:cNvPr>
          <p:cNvSpPr/>
          <p:nvPr/>
        </p:nvSpPr>
        <p:spPr>
          <a:xfrm>
            <a:off x="4514176" y="1720477"/>
            <a:ext cx="4435612" cy="72878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TW" sz="1900">
                <a:latin typeface="Oswald Medium"/>
                <a:ea typeface="微軟正黑體"/>
                <a:cs typeface="Arial"/>
              </a:rPr>
              <a:t>TS-451D</a:t>
            </a:r>
            <a:r>
              <a:rPr lang="en-US" altLang="zh-TW" sz="1900" b="1"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b="1">
                <a:latin typeface="微軟正黑體"/>
                <a:ea typeface="微軟正黑體"/>
              </a:rPr>
              <a:t>双核</a:t>
            </a:r>
            <a:r>
              <a:rPr lang="en-US" altLang="zh-TW" b="1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Oswald Medium"/>
                <a:ea typeface="微軟正黑體"/>
              </a:rPr>
              <a:t>J4025</a:t>
            </a:r>
            <a:r>
              <a:rPr lang="zh-TW" altLang="en-US" b="1">
                <a:latin typeface="微軟正黑體"/>
                <a:ea typeface="微軟正黑體"/>
              </a:rPr>
              <a:t>家用神</a:t>
            </a:r>
            <a:r>
              <a:rPr lang="en-US" altLang="zh-CN">
                <a:latin typeface="Oswald Medium"/>
                <a:ea typeface="微軟正黑體"/>
              </a:rPr>
              <a:t>qi</a:t>
            </a:r>
            <a:r>
              <a:rPr lang="zh-CN" altLang="en-US" b="1">
                <a:latin typeface="微軟正黑體"/>
                <a:ea typeface="微軟正黑體"/>
              </a:rPr>
              <a:t>与双网络效能实测。</a:t>
            </a:r>
            <a:endParaRPr lang="en-US" altLang="zh-CN" sz="19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E4C678FA-E5FC-41FD-B762-C61C3C47715E}"/>
              </a:ext>
            </a:extLst>
          </p:cNvPr>
          <p:cNvSpPr/>
          <p:nvPr/>
        </p:nvSpPr>
        <p:spPr>
          <a:xfrm>
            <a:off x="4278827" y="3623945"/>
            <a:ext cx="162544" cy="140124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036F8F97-8523-4E2E-BD03-C04DEC3A9F3F}"/>
              </a:ext>
            </a:extLst>
          </p:cNvPr>
          <p:cNvSpPr/>
          <p:nvPr/>
        </p:nvSpPr>
        <p:spPr>
          <a:xfrm>
            <a:off x="4298866" y="1980243"/>
            <a:ext cx="162544" cy="140124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C172BAA-2F7A-4BFC-87D9-8CE8C376DB18}"/>
              </a:ext>
            </a:extLst>
          </p:cNvPr>
          <p:cNvSpPr/>
          <p:nvPr/>
        </p:nvSpPr>
        <p:spPr>
          <a:xfrm>
            <a:off x="9164677" y="-342224"/>
            <a:ext cx="1136650" cy="353077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51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3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备份数据异地备份与还原，随处取用</a:t>
            </a:r>
            <a:endParaRPr lang="zh-TW" altLang="en-US" sz="330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5836848" y="1849789"/>
            <a:ext cx="2527796" cy="309312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3363502" y="1849790"/>
            <a:ext cx="2341820" cy="309312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FC198076-EDF6-4ED5-8197-93B62AB49040}"/>
              </a:ext>
            </a:extLst>
          </p:cNvPr>
          <p:cNvSpPr/>
          <p:nvPr/>
        </p:nvSpPr>
        <p:spPr>
          <a:xfrm>
            <a:off x="890156" y="1856638"/>
            <a:ext cx="2341820" cy="309312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Google Shape;1476;p83">
            <a:extLst>
              <a:ext uri="{FF2B5EF4-FFF2-40B4-BE49-F238E27FC236}">
                <a16:creationId xmlns:a16="http://schemas.microsoft.com/office/drawing/2014/main" id="{2B2F6E34-101B-464C-93D9-1B4303404AD5}"/>
              </a:ext>
            </a:extLst>
          </p:cNvPr>
          <p:cNvSpPr/>
          <p:nvPr/>
        </p:nvSpPr>
        <p:spPr>
          <a:xfrm>
            <a:off x="882515" y="1477127"/>
            <a:ext cx="2356396" cy="492396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latin typeface="Oswald Medium" pitchFamily="2" charset="0"/>
            </a:endParaRPr>
          </a:p>
        </p:txBody>
      </p:sp>
      <p:sp>
        <p:nvSpPr>
          <p:cNvPr id="38" name="Google Shape;1476;p83">
            <a:extLst>
              <a:ext uri="{FF2B5EF4-FFF2-40B4-BE49-F238E27FC236}">
                <a16:creationId xmlns:a16="http://schemas.microsoft.com/office/drawing/2014/main" id="{ACF01A1B-2FF5-4B1A-BA14-DBA8C70E4AFE}"/>
              </a:ext>
            </a:extLst>
          </p:cNvPr>
          <p:cNvSpPr/>
          <p:nvPr/>
        </p:nvSpPr>
        <p:spPr>
          <a:xfrm>
            <a:off x="5840617" y="1468499"/>
            <a:ext cx="2527796" cy="492396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latin typeface="Oswald Medium" pitchFamily="2" charset="0"/>
            </a:endParaRPr>
          </a:p>
        </p:txBody>
      </p:sp>
      <p:sp>
        <p:nvSpPr>
          <p:cNvPr id="39" name="Google Shape;1476;p83">
            <a:extLst>
              <a:ext uri="{FF2B5EF4-FFF2-40B4-BE49-F238E27FC236}">
                <a16:creationId xmlns:a16="http://schemas.microsoft.com/office/drawing/2014/main" id="{51A3BED6-8A67-41A5-9BA1-8BF0EF1E2D40}"/>
              </a:ext>
            </a:extLst>
          </p:cNvPr>
          <p:cNvSpPr/>
          <p:nvPr/>
        </p:nvSpPr>
        <p:spPr>
          <a:xfrm>
            <a:off x="3358098" y="1468499"/>
            <a:ext cx="2356396" cy="492396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latin typeface="Oswald Medium" pitchFamily="2" charset="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3238" y="1949950"/>
            <a:ext cx="603101" cy="60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7871" y="3054123"/>
            <a:ext cx="603101" cy="45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211" y="3916077"/>
            <a:ext cx="524854" cy="5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3585829" y="1457638"/>
            <a:ext cx="1828878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远程 </a:t>
            </a: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 </a:t>
            </a:r>
            <a:r>
              <a:rPr lang="en-US" altLang="zh-TW" sz="15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经 </a:t>
            </a:r>
            <a:r>
              <a:rPr lang="en-US" altLang="zh-TW" sz="12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5781046" y="1451337"/>
            <a:ext cx="2600484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携带使用</a:t>
            </a:r>
            <a:endParaRPr lang="en-US" altLang="zh-TW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</a:t>
            </a:r>
            <a:r>
              <a:rPr lang="en-US" altLang="zh-TW" sz="1200" err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zh-TW" altLang="en-US" sz="12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2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Extract</a:t>
            </a:r>
            <a:r>
              <a:rPr lang="zh-TW" altLang="zh-TW" sz="12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2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Tool </a:t>
            </a:r>
            <a:r>
              <a:rPr lang="zh-TW" altLang="en-US" sz="1200" b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还原工具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4424516" y="4576224"/>
            <a:ext cx="138692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latin typeface="Microsoft JhengHei"/>
                <a:ea typeface="Microsoft JhengHei"/>
              </a:rPr>
              <a:t>云端存取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3446001" y="3009232"/>
            <a:ext cx="1849747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altLang="zh-TW" sz="9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File Station</a:t>
            </a:r>
            <a:r>
              <a:rPr lang="zh-TW" altLang="en-US" sz="9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支持 </a:t>
            </a:r>
            <a:r>
              <a:rPr lang="en" altLang="zh-TW" sz="900" b="1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QuDedup</a:t>
            </a:r>
            <a:r>
              <a:rPr lang="en" altLang="zh-TW" sz="9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altLang="en-US" sz="9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还原功能，即将推出预览功能</a:t>
            </a:r>
            <a:endParaRPr lang="en-US" altLang="zh-TW" sz="135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0583521-1935-425D-AF73-52FD2B25C5F5}"/>
              </a:ext>
            </a:extLst>
          </p:cNvPr>
          <p:cNvSpPr txBox="1"/>
          <p:nvPr/>
        </p:nvSpPr>
        <p:spPr>
          <a:xfrm>
            <a:off x="1169335" y="4548883"/>
            <a:ext cx="1798947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altLang="zh-TW" sz="9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File Station</a:t>
            </a:r>
            <a:r>
              <a:rPr lang="zh-TW" altLang="en-US" sz="9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支持 </a:t>
            </a:r>
            <a:r>
              <a:rPr lang="en" altLang="zh-TW" sz="900" b="1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QuDedup</a:t>
            </a:r>
            <a:r>
              <a:rPr lang="en" altLang="zh-TW" sz="9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altLang="en-US" sz="9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还原功能，即将推出预览功能</a:t>
            </a:r>
            <a:endParaRPr lang="en-US" altLang="zh-TW" sz="135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97EC3F2-D738-407A-90C3-A208218D1DEE}"/>
              </a:ext>
            </a:extLst>
          </p:cNvPr>
          <p:cNvSpPr txBox="1"/>
          <p:nvPr/>
        </p:nvSpPr>
        <p:spPr>
          <a:xfrm>
            <a:off x="2683059" y="2998770"/>
            <a:ext cx="808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>
                <a:solidFill>
                  <a:schemeClr val="bg1"/>
                </a:solidFill>
              </a:rPr>
              <a:t>TCP BBR</a:t>
            </a:r>
            <a:endParaRPr lang="zh-TW" altLang="en-US" sz="900" b="1" spc="-113">
              <a:solidFill>
                <a:schemeClr val="bg1"/>
              </a:solidFill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64" y="1143240"/>
            <a:ext cx="669784" cy="664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119684" y="1144699"/>
            <a:ext cx="401147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5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 </a:t>
            </a:r>
            <a:r>
              <a:rPr lang="zh-CN" altLang="en-US" sz="1250" b="1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混合型备份与同步中心 </a:t>
            </a:r>
            <a:endParaRPr lang="zh-TW" altLang="en-US" sz="12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108950" y="1475535"/>
            <a:ext cx="1859144" cy="496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 </a:t>
            </a: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en-US" altLang="zh-TW" sz="15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1125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 sz="1125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25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经 </a:t>
            </a:r>
            <a:r>
              <a:rPr lang="en-US" altLang="zh-TW" sz="1125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HBS 3</a:t>
            </a:r>
            <a:r>
              <a:rPr lang="en-US" altLang="zh-TW" sz="1125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125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C67FFA8C-8329-4295-B211-6C6CB21E3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1434" y="2091488"/>
            <a:ext cx="1032604" cy="757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6533" y="2157295"/>
            <a:ext cx="787463" cy="624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2602411" y="2385411"/>
            <a:ext cx="97580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22600" y="2155106"/>
            <a:ext cx="197555" cy="614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18757026-5ED7-4AA9-9301-4ED31B4FD6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7735" y="1927669"/>
            <a:ext cx="1383835" cy="101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097668" y="2996104"/>
            <a:ext cx="0" cy="519306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2722959" y="2094894"/>
            <a:ext cx="804995" cy="181520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2489547" y="2073604"/>
            <a:ext cx="1263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Backup/Restore</a:t>
            </a:r>
            <a:endParaRPr lang="zh-TW" altLang="en-US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630" y="2483018"/>
            <a:ext cx="274337" cy="274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4176983" y="2795317"/>
            <a:ext cx="532947" cy="235190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4167590" y="2774982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Oswald Medium" pitchFamily="2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Oswald Medium" pitchFamily="2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Oswald Medium" pitchFamily="2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4547923" y="2385411"/>
            <a:ext cx="561287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4663" y="2146602"/>
            <a:ext cx="440088" cy="440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471746" y="3338813"/>
            <a:ext cx="1525191" cy="66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303" y="3440412"/>
            <a:ext cx="373793" cy="373793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0211" y="3373426"/>
            <a:ext cx="197555" cy="614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4645186" y="3629835"/>
            <a:ext cx="532947" cy="235190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4635793" y="3609500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Oswald Medium" pitchFamily="2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Oswald Medium" pitchFamily="2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45100" y="4441896"/>
            <a:ext cx="440088" cy="440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4165144" y="4009183"/>
            <a:ext cx="0" cy="412836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16762" y="4094213"/>
            <a:ext cx="1309402" cy="736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7214947" y="3973290"/>
            <a:ext cx="532947" cy="235190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7205554" y="3952955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Oswald Medium" pitchFamily="2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Oswald Medium" pitchFamily="2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7422068" y="2535332"/>
            <a:ext cx="878756" cy="207748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7793569" y="2519828"/>
            <a:ext cx="515012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</a:rPr>
              <a:t>东京</a:t>
            </a: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393801" y="2184919"/>
            <a:ext cx="1309402" cy="736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392" y="2432769"/>
            <a:ext cx="373793" cy="373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7191986" y="2063996"/>
            <a:ext cx="532947" cy="235190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7182593" y="2043661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Oswald Medium" pitchFamily="2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Oswald Medium" pitchFamily="2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372006" y="3153791"/>
            <a:ext cx="1309402" cy="736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7170191" y="3032868"/>
            <a:ext cx="532947" cy="235190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7160798" y="3012533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Oswald Medium" pitchFamily="2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Oswald Medium" pitchFamily="2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Oswald Medium" pitchFamily="2" charset="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2642075" y="2613513"/>
            <a:ext cx="944236" cy="927076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2848490" y="2887529"/>
            <a:ext cx="515012" cy="176756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2829414" y="2854002"/>
            <a:ext cx="808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>
                <a:solidFill>
                  <a:schemeClr val="bg1"/>
                </a:solidFill>
              </a:rPr>
              <a:t>TCP BBR</a:t>
            </a:r>
            <a:endParaRPr lang="zh-TW" altLang="en-US" sz="900" b="1" spc="-113">
              <a:solidFill>
                <a:schemeClr val="bg1"/>
              </a:solidFill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5526448" y="2512473"/>
            <a:ext cx="617420" cy="617420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5681201" y="2596294"/>
            <a:ext cx="317554" cy="456883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5539310" y="4124935"/>
            <a:ext cx="617420" cy="617420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5667646" y="4292986"/>
            <a:ext cx="371585" cy="312979"/>
            <a:chOff x="5683805" y="5518573"/>
            <a:chExt cx="371585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5350486" y="3315050"/>
            <a:ext cx="932986" cy="513965"/>
            <a:chOff x="5382236" y="3152426"/>
            <a:chExt cx="932986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7" cy="267740"/>
              <a:chOff x="9637509" y="2915693"/>
              <a:chExt cx="366237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4" cy="221748"/>
                <a:chOff x="9647019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7" cy="267740"/>
              <a:chOff x="10204258" y="2915693"/>
              <a:chExt cx="366237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4" cy="221748"/>
                <a:chOff x="10213768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09" cy="56381"/>
                <a:chOff x="9696177" y="2803301"/>
                <a:chExt cx="277609" cy="56381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5335538" y="3871757"/>
            <a:ext cx="967592" cy="210424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5196770" y="3844932"/>
            <a:ext cx="1237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Oswald Medium" pitchFamily="2" charset="0"/>
                <a:cs typeface="Calibri"/>
              </a:rPr>
              <a:t>CIFS / NFS / FTP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5256863" y="1019954"/>
            <a:ext cx="1304044" cy="638166"/>
            <a:chOff x="251519" y="2499741"/>
            <a:chExt cx="1944025" cy="9513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8" name="圖片 167">
            <a:extLst>
              <a:ext uri="{FF2B5EF4-FFF2-40B4-BE49-F238E27FC236}">
                <a16:creationId xmlns:a16="http://schemas.microsoft.com/office/drawing/2014/main" id="{D835AB68-88F0-48E9-8F2B-0655ED70447B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228" y="3434222"/>
            <a:ext cx="1066617" cy="101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51796" y="3686199"/>
            <a:ext cx="197555" cy="614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7429825" y="3505232"/>
            <a:ext cx="878756" cy="207748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597" y="3420974"/>
            <a:ext cx="373793" cy="373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7662082" y="3488054"/>
            <a:ext cx="745112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纽约</a:t>
            </a:r>
            <a:endParaRPr lang="en-US" altLang="zh-TW" sz="9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7429825" y="4512193"/>
            <a:ext cx="878756" cy="207748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353" y="4377890"/>
            <a:ext cx="373793" cy="373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7743511" y="4505887"/>
            <a:ext cx="584612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</a:rPr>
              <a:t>北京</a:t>
            </a:r>
          </a:p>
        </p:txBody>
      </p:sp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1883918" y="2731596"/>
            <a:ext cx="878756" cy="207748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2010058" y="2696971"/>
            <a:ext cx="648976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5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Taipei</a:t>
            </a:r>
            <a:endParaRPr lang="zh-TW" altLang="en-US" sz="1150">
              <a:solidFill>
                <a:schemeClr val="bg1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175" name="矩形: 圓角 174">
            <a:extLst>
              <a:ext uri="{FF2B5EF4-FFF2-40B4-BE49-F238E27FC236}">
                <a16:creationId xmlns:a16="http://schemas.microsoft.com/office/drawing/2014/main" id="{83F7420D-4EB7-4999-B3BE-F1170E71E050}"/>
              </a:ext>
            </a:extLst>
          </p:cNvPr>
          <p:cNvSpPr/>
          <p:nvPr/>
        </p:nvSpPr>
        <p:spPr>
          <a:xfrm>
            <a:off x="1697185" y="4282619"/>
            <a:ext cx="878756" cy="207748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6" name="文字方塊 175">
            <a:extLst>
              <a:ext uri="{FF2B5EF4-FFF2-40B4-BE49-F238E27FC236}">
                <a16:creationId xmlns:a16="http://schemas.microsoft.com/office/drawing/2014/main" id="{EF348650-EA93-4540-93FA-A7A3AA5F69C5}"/>
              </a:ext>
            </a:extLst>
          </p:cNvPr>
          <p:cNvSpPr txBox="1"/>
          <p:nvPr/>
        </p:nvSpPr>
        <p:spPr>
          <a:xfrm>
            <a:off x="1823325" y="4247994"/>
            <a:ext cx="648976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5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Taipei</a:t>
            </a:r>
            <a:endParaRPr lang="zh-TW" altLang="en-US" sz="1150">
              <a:solidFill>
                <a:schemeClr val="bg1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802" y="4009183"/>
            <a:ext cx="274337" cy="274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664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8CBA108-BB0D-4A0B-B4FF-553CC86B1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4A0762F-EC1C-1E4D-92BA-C74A64EF0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868" y="1200809"/>
            <a:ext cx="4294284" cy="25991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18FFEA7-26FD-B748-B412-01D2DBBFE1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12" y="1200809"/>
            <a:ext cx="3985180" cy="25965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4" name="橢圓 53">
            <a:extLst>
              <a:ext uri="{FF2B5EF4-FFF2-40B4-BE49-F238E27FC236}">
                <a16:creationId xmlns:a16="http://schemas.microsoft.com/office/drawing/2014/main" id="{F68711F2-44F3-49CA-9D4F-CFB8F02828C7}"/>
              </a:ext>
            </a:extLst>
          </p:cNvPr>
          <p:cNvSpPr/>
          <p:nvPr/>
        </p:nvSpPr>
        <p:spPr>
          <a:xfrm>
            <a:off x="4024401" y="4064798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5" name="橢圓 54">
            <a:extLst>
              <a:ext uri="{FF2B5EF4-FFF2-40B4-BE49-F238E27FC236}">
                <a16:creationId xmlns:a16="http://schemas.microsoft.com/office/drawing/2014/main" id="{7747A0FF-2FDE-472C-A6B5-F86CDAE2173D}"/>
              </a:ext>
            </a:extLst>
          </p:cNvPr>
          <p:cNvSpPr/>
          <p:nvPr/>
        </p:nvSpPr>
        <p:spPr>
          <a:xfrm>
            <a:off x="4024401" y="453760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6" name="橢圓 55">
            <a:extLst>
              <a:ext uri="{FF2B5EF4-FFF2-40B4-BE49-F238E27FC236}">
                <a16:creationId xmlns:a16="http://schemas.microsoft.com/office/drawing/2014/main" id="{A4165DF5-3588-4A93-859E-6C033B28AA41}"/>
              </a:ext>
            </a:extLst>
          </p:cNvPr>
          <p:cNvSpPr/>
          <p:nvPr/>
        </p:nvSpPr>
        <p:spPr>
          <a:xfrm>
            <a:off x="5218040" y="4064798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6DED737F-6FE1-418B-813D-586D90762F92}"/>
              </a:ext>
            </a:extLst>
          </p:cNvPr>
          <p:cNvSpPr/>
          <p:nvPr/>
        </p:nvSpPr>
        <p:spPr>
          <a:xfrm>
            <a:off x="5218040" y="453760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C414E5DA-3CA0-4441-8501-520E94A8840F}"/>
              </a:ext>
            </a:extLst>
          </p:cNvPr>
          <p:cNvSpPr/>
          <p:nvPr/>
        </p:nvSpPr>
        <p:spPr>
          <a:xfrm>
            <a:off x="6466556" y="4064798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9" name="橢圓 58">
            <a:extLst>
              <a:ext uri="{FF2B5EF4-FFF2-40B4-BE49-F238E27FC236}">
                <a16:creationId xmlns:a16="http://schemas.microsoft.com/office/drawing/2014/main" id="{22672F71-6911-4C38-8E43-B5C5E9B18CF9}"/>
              </a:ext>
            </a:extLst>
          </p:cNvPr>
          <p:cNvSpPr/>
          <p:nvPr/>
        </p:nvSpPr>
        <p:spPr>
          <a:xfrm>
            <a:off x="6466556" y="453760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6E5D5251-755F-4B4A-A354-189DF1D95C75}"/>
              </a:ext>
            </a:extLst>
          </p:cNvPr>
          <p:cNvSpPr/>
          <p:nvPr/>
        </p:nvSpPr>
        <p:spPr>
          <a:xfrm>
            <a:off x="353016" y="4064798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C41A3E17-B726-4432-A85E-DF0A9E215C0D}"/>
              </a:ext>
            </a:extLst>
          </p:cNvPr>
          <p:cNvSpPr/>
          <p:nvPr/>
        </p:nvSpPr>
        <p:spPr>
          <a:xfrm>
            <a:off x="353016" y="453760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0" name="橢圓 49">
            <a:extLst>
              <a:ext uri="{FF2B5EF4-FFF2-40B4-BE49-F238E27FC236}">
                <a16:creationId xmlns:a16="http://schemas.microsoft.com/office/drawing/2014/main" id="{3A6C68FB-D9D0-4E1F-A7A9-AAA8A241A892}"/>
              </a:ext>
            </a:extLst>
          </p:cNvPr>
          <p:cNvSpPr/>
          <p:nvPr/>
        </p:nvSpPr>
        <p:spPr>
          <a:xfrm>
            <a:off x="1566623" y="4064798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F50D8B81-FFBD-4143-B983-BAE836A230B8}"/>
              </a:ext>
            </a:extLst>
          </p:cNvPr>
          <p:cNvSpPr/>
          <p:nvPr/>
        </p:nvSpPr>
        <p:spPr>
          <a:xfrm>
            <a:off x="1566623" y="453760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288783FE-C2F9-4FBB-8455-A5F444973FF3}"/>
              </a:ext>
            </a:extLst>
          </p:cNvPr>
          <p:cNvSpPr/>
          <p:nvPr/>
        </p:nvSpPr>
        <p:spPr>
          <a:xfrm>
            <a:off x="2735935" y="4064798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96850051-90A2-4AC0-9C4B-EC496D756001}"/>
              </a:ext>
            </a:extLst>
          </p:cNvPr>
          <p:cNvSpPr/>
          <p:nvPr/>
        </p:nvSpPr>
        <p:spPr>
          <a:xfrm>
            <a:off x="2735935" y="453760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1D42FF-F3FB-3245-AED0-0A92C6259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12" y="227590"/>
            <a:ext cx="8043469" cy="493563"/>
          </a:xfrm>
        </p:spPr>
        <p:txBody>
          <a:bodyPr>
            <a:noAutofit/>
          </a:bodyPr>
          <a:lstStyle/>
          <a:p>
            <a:r>
              <a:rPr lang="zh-CN" altLang="en-US" sz="3300">
                <a:solidFill>
                  <a:schemeClr val="bg1"/>
                </a:solidFill>
              </a:rPr>
              <a:t>多人实时在线编辑，随心所欲记录</a:t>
            </a:r>
            <a:endParaRPr lang="zh-TW" altLang="en-US" sz="3300">
              <a:solidFill>
                <a:schemeClr val="bg1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DAEEE94-8CBB-5447-908B-4EED410C52A9}"/>
              </a:ext>
            </a:extLst>
          </p:cNvPr>
          <p:cNvSpPr txBox="1"/>
          <p:nvPr/>
        </p:nvSpPr>
        <p:spPr>
          <a:xfrm>
            <a:off x="774074" y="4139363"/>
            <a:ext cx="808830" cy="25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/>
                <a:ea typeface="微軟正黑體"/>
              </a:rPr>
              <a:t>插入链接</a:t>
            </a:r>
            <a:endParaRPr kumimoji="1" lang="zh-TW" altLang="en-US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95870C9-C75D-DE46-94EF-8B56D212C6D1}"/>
              </a:ext>
            </a:extLst>
          </p:cNvPr>
          <p:cNvSpPr txBox="1"/>
          <p:nvPr/>
        </p:nvSpPr>
        <p:spPr>
          <a:xfrm>
            <a:off x="770185" y="4612169"/>
            <a:ext cx="808830" cy="25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/>
                <a:ea typeface="微軟正黑體"/>
              </a:rPr>
              <a:t>插入文件</a:t>
            </a:r>
            <a:endParaRPr kumimoji="1" lang="zh-TW" altLang="en-US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55D859E-E232-4843-8AB3-E45292F28C8B}"/>
              </a:ext>
            </a:extLst>
          </p:cNvPr>
          <p:cNvSpPr txBox="1"/>
          <p:nvPr/>
        </p:nvSpPr>
        <p:spPr>
          <a:xfrm>
            <a:off x="6855324" y="4139363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裁减工具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F055827A-8C27-C143-AF66-C2B5E34FDB72}"/>
              </a:ext>
            </a:extLst>
          </p:cNvPr>
          <p:cNvSpPr txBox="1"/>
          <p:nvPr/>
        </p:nvSpPr>
        <p:spPr>
          <a:xfrm>
            <a:off x="6844592" y="4612169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画笔工具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E5EE95E9-3F52-534D-B91A-3F7832C40C8B}"/>
              </a:ext>
            </a:extLst>
          </p:cNvPr>
          <p:cNvSpPr txBox="1"/>
          <p:nvPr/>
        </p:nvSpPr>
        <p:spPr>
          <a:xfrm>
            <a:off x="5595003" y="4139363"/>
            <a:ext cx="8628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像素化工具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3A21A38-7A4A-FC4B-B779-8414626E8F2E}"/>
              </a:ext>
            </a:extLst>
          </p:cNvPr>
          <p:cNvSpPr txBox="1"/>
          <p:nvPr/>
        </p:nvSpPr>
        <p:spPr>
          <a:xfrm>
            <a:off x="5588310" y="4612169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形状工具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69BF1B21-3D70-A04C-ABC8-D79C0401F85E}"/>
              </a:ext>
            </a:extLst>
          </p:cNvPr>
          <p:cNvSpPr txBox="1"/>
          <p:nvPr/>
        </p:nvSpPr>
        <p:spPr>
          <a:xfrm>
            <a:off x="4434955" y="4139363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旋转</a:t>
            </a:r>
            <a:r>
              <a:rPr kumimoji="1" lang="en-US" altLang="zh-TW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翻转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58F0239B-EFEF-2B43-B1B8-6F4E7486173A}"/>
              </a:ext>
            </a:extLst>
          </p:cNvPr>
          <p:cNvSpPr txBox="1"/>
          <p:nvPr/>
        </p:nvSpPr>
        <p:spPr>
          <a:xfrm>
            <a:off x="4438614" y="4612169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文字工具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F94A80B1-CFD5-7449-A424-F1876D565568}"/>
              </a:ext>
            </a:extLst>
          </p:cNvPr>
          <p:cNvSpPr txBox="1"/>
          <p:nvPr/>
        </p:nvSpPr>
        <p:spPr>
          <a:xfrm>
            <a:off x="1956476" y="4533595"/>
            <a:ext cx="10197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插入 </a:t>
            </a:r>
            <a:endParaRPr kumimoji="1" lang="en-US" altLang="zh-TW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05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YouTube</a:t>
            </a:r>
            <a:endParaRPr kumimoji="1" lang="zh-TW" altLang="en-US" sz="105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ACB1B13-A62E-0046-823B-EE426854163C}"/>
              </a:ext>
            </a:extLst>
          </p:cNvPr>
          <p:cNvSpPr txBox="1"/>
          <p:nvPr/>
        </p:nvSpPr>
        <p:spPr>
          <a:xfrm>
            <a:off x="1953074" y="4139363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插入图片</a:t>
            </a:r>
            <a:endParaRPr kumimoji="1" lang="en-US" altLang="zh-TW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7C6A6A11-E7DD-8749-A37C-BB8F6522BB4D}"/>
              </a:ext>
            </a:extLst>
          </p:cNvPr>
          <p:cNvSpPr txBox="1"/>
          <p:nvPr/>
        </p:nvSpPr>
        <p:spPr>
          <a:xfrm>
            <a:off x="3103982" y="4612169"/>
            <a:ext cx="9120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代办任务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BA053302-3B89-6C4D-81CA-DE4A6FB4B59B}"/>
              </a:ext>
            </a:extLst>
          </p:cNvPr>
          <p:cNvSpPr txBox="1"/>
          <p:nvPr/>
        </p:nvSpPr>
        <p:spPr>
          <a:xfrm>
            <a:off x="3115897" y="4139363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插入表格</a:t>
            </a:r>
            <a:endParaRPr kumimoji="1" lang="en-US" altLang="zh-TW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3E1EA1C-BA04-4CF6-9EB2-AD0EB355E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37" y="4581347"/>
            <a:ext cx="264859" cy="26485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468F9C3-EB99-41B4-8EFD-1F4B3B9EEF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989" y="4114570"/>
            <a:ext cx="270000" cy="27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572FB60-DCB7-467F-94CC-012079E32B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76" y="4105044"/>
            <a:ext cx="297000" cy="297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6489AE7-7B91-41DE-8804-F3147ED07F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605" y="4106728"/>
            <a:ext cx="284834" cy="28483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1C3538D-F39F-44C1-BD30-3533912329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675" y="4575743"/>
            <a:ext cx="297402" cy="29740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9E0CDF3-B5B9-4CC9-BDB2-6BF3270134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517" y="4609768"/>
            <a:ext cx="230834" cy="23083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13B38CB-F16C-40BF-BA53-FE5CC2CF21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079" y="4472391"/>
            <a:ext cx="486000" cy="486000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2B830D2-6BB0-498D-BC6F-8F893253D2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9724" y="4457261"/>
            <a:ext cx="513000" cy="513000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D914997A-C2D3-4B57-9484-6212E91B6A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534" y="4018564"/>
            <a:ext cx="486000" cy="486000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6FA91D0C-A92C-40D8-8D11-0A29701EF4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218" y="4480125"/>
            <a:ext cx="486000" cy="486000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A19BA671-9B90-48F9-B061-2046A7AEA12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027" y="4038932"/>
            <a:ext cx="432000" cy="432000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658BBE75-829B-437D-B3E5-B88BB4367B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185" y="3992735"/>
            <a:ext cx="486000" cy="486000"/>
          </a:xfrm>
          <a:prstGeom prst="rect">
            <a:avLst/>
          </a:prstGeom>
        </p:spPr>
      </p:pic>
      <p:pic>
        <p:nvPicPr>
          <p:cNvPr id="61" name="圖片 3">
            <a:extLst>
              <a:ext uri="{FF2B5EF4-FFF2-40B4-BE49-F238E27FC236}">
                <a16:creationId xmlns:a16="http://schemas.microsoft.com/office/drawing/2014/main" id="{194C9333-D1A9-6E44-A9B2-4F4C21C00C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754" y="1130663"/>
            <a:ext cx="596146" cy="596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橢圓 57">
            <a:extLst>
              <a:ext uri="{FF2B5EF4-FFF2-40B4-BE49-F238E27FC236}">
                <a16:creationId xmlns:a16="http://schemas.microsoft.com/office/drawing/2014/main" id="{7168D2A3-E999-1444-9686-4A55921F5A0E}"/>
              </a:ext>
            </a:extLst>
          </p:cNvPr>
          <p:cNvSpPr/>
          <p:nvPr/>
        </p:nvSpPr>
        <p:spPr>
          <a:xfrm>
            <a:off x="7621754" y="4061280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69" name="文字方塊 38">
            <a:extLst>
              <a:ext uri="{FF2B5EF4-FFF2-40B4-BE49-F238E27FC236}">
                <a16:creationId xmlns:a16="http://schemas.microsoft.com/office/drawing/2014/main" id="{D86F7D5A-F8AE-5341-8AD5-49BB13A03BC2}"/>
              </a:ext>
            </a:extLst>
          </p:cNvPr>
          <p:cNvSpPr txBox="1"/>
          <p:nvPr/>
        </p:nvSpPr>
        <p:spPr>
          <a:xfrm>
            <a:off x="7988322" y="4041763"/>
            <a:ext cx="8088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5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Chrome</a:t>
            </a:r>
          </a:p>
          <a:p>
            <a:r>
              <a:rPr kumimoji="1"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外挂撷取</a:t>
            </a:r>
          </a:p>
        </p:txBody>
      </p:sp>
      <p:sp>
        <p:nvSpPr>
          <p:cNvPr id="70" name="橢圓 57">
            <a:extLst>
              <a:ext uri="{FF2B5EF4-FFF2-40B4-BE49-F238E27FC236}">
                <a16:creationId xmlns:a16="http://schemas.microsoft.com/office/drawing/2014/main" id="{DA9B3153-0CC7-0540-BDA9-8195D7D5F3B0}"/>
              </a:ext>
            </a:extLst>
          </p:cNvPr>
          <p:cNvSpPr/>
          <p:nvPr/>
        </p:nvSpPr>
        <p:spPr>
          <a:xfrm>
            <a:off x="7621754" y="4533595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71" name="文字方塊 38">
            <a:extLst>
              <a:ext uri="{FF2B5EF4-FFF2-40B4-BE49-F238E27FC236}">
                <a16:creationId xmlns:a16="http://schemas.microsoft.com/office/drawing/2014/main" id="{F41C1412-DC59-FA45-BBED-3D51F6AED11F}"/>
              </a:ext>
            </a:extLst>
          </p:cNvPr>
          <p:cNvSpPr txBox="1"/>
          <p:nvPr/>
        </p:nvSpPr>
        <p:spPr>
          <a:xfrm>
            <a:off x="7988322" y="4596167"/>
            <a:ext cx="1058997" cy="25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050" b="1">
                <a:solidFill>
                  <a:schemeClr val="bg1"/>
                </a:solidFill>
                <a:latin typeface="微軟正黑體"/>
                <a:ea typeface="微軟正黑體"/>
              </a:rPr>
              <a:t>手机平板 </a:t>
            </a:r>
            <a:r>
              <a:rPr kumimoji="1" lang="zh-CN" altLang="en-US" sz="1050">
                <a:solidFill>
                  <a:schemeClr val="bg1"/>
                </a:solidFill>
                <a:latin typeface="Oswald Medium" pitchFamily="2" charset="0"/>
                <a:ea typeface="微軟正黑體"/>
              </a:rPr>
              <a:t>A</a:t>
            </a:r>
            <a:r>
              <a:rPr kumimoji="1" lang="en-US" altLang="zh-TW" sz="1050">
                <a:solidFill>
                  <a:schemeClr val="bg1"/>
                </a:solidFill>
                <a:latin typeface="Oswald Medium" pitchFamily="2" charset="0"/>
                <a:ea typeface="微軟正黑體"/>
              </a:rPr>
              <a:t>pp</a:t>
            </a:r>
            <a:endParaRPr kumimoji="1" lang="zh-TW" altLang="en-US" sz="1050">
              <a:solidFill>
                <a:schemeClr val="bg1"/>
              </a:solidFill>
              <a:latin typeface="Oswald Medium" pitchFamily="2" charset="0"/>
              <a:ea typeface="微軟正黑體"/>
            </a:endParaRPr>
          </a:p>
        </p:txBody>
      </p:sp>
      <p:sp>
        <p:nvSpPr>
          <p:cNvPr id="72" name="矩形 34">
            <a:extLst>
              <a:ext uri="{FF2B5EF4-FFF2-40B4-BE49-F238E27FC236}">
                <a16:creationId xmlns:a16="http://schemas.microsoft.com/office/drawing/2014/main" id="{E969B44B-90C6-B948-8D2C-43101B974813}"/>
              </a:ext>
            </a:extLst>
          </p:cNvPr>
          <p:cNvSpPr/>
          <p:nvPr/>
        </p:nvSpPr>
        <p:spPr>
          <a:xfrm>
            <a:off x="8184068" y="702258"/>
            <a:ext cx="753518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Notes Station 3</a:t>
            </a:r>
            <a:endParaRPr lang="zh-TW" altLang="en-US" sz="110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CFEDD55-52D6-4558-93B6-95F9ECFD63D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340" y="4114570"/>
            <a:ext cx="274919" cy="274919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27930EF3-7DE9-48B9-9C9C-F5CA5FDC345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7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340" y="4612716"/>
            <a:ext cx="311982" cy="224844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90F7EDD4-8D3B-4CA1-AE34-A9132BFE57D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0517" y="943153"/>
            <a:ext cx="1386684" cy="676925"/>
          </a:xfrm>
          <a:prstGeom prst="rect">
            <a:avLst/>
          </a:prstGeom>
          <a:effectLst/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91B7235-9B68-4824-8114-8D80006C3BFF}"/>
              </a:ext>
            </a:extLst>
          </p:cNvPr>
          <p:cNvSpPr/>
          <p:nvPr/>
        </p:nvSpPr>
        <p:spPr>
          <a:xfrm>
            <a:off x="1807797" y="1102368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撰写笔记</a:t>
            </a: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D7B8C1C7-A3F7-45C7-BF99-81AA66F4E7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2824" y="943153"/>
            <a:ext cx="1386684" cy="676925"/>
          </a:xfrm>
          <a:prstGeom prst="rect">
            <a:avLst/>
          </a:prstGeom>
          <a:effectLst/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510EBCB0-C650-48D0-B57D-1C5AE4C669C7}"/>
              </a:ext>
            </a:extLst>
          </p:cNvPr>
          <p:cNvSpPr/>
          <p:nvPr/>
        </p:nvSpPr>
        <p:spPr>
          <a:xfrm>
            <a:off x="6296630" y="1096535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影像编辑</a:t>
            </a:r>
          </a:p>
        </p:txBody>
      </p:sp>
    </p:spTree>
    <p:extLst>
      <p:ext uri="{BB962C8B-B14F-4D97-AF65-F5344CB8AC3E}">
        <p14:creationId xmlns:p14="http://schemas.microsoft.com/office/powerpoint/2010/main" val="247390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>
            <a:extLst>
              <a:ext uri="{FF2B5EF4-FFF2-40B4-BE49-F238E27FC236}">
                <a16:creationId xmlns:a16="http://schemas.microsoft.com/office/drawing/2014/main" id="{EBCBCA40-BB84-4EAB-A2E1-200C17C1D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EC0DC4D6-8758-4D50-8163-B7C3AFAD0A3B}"/>
              </a:ext>
            </a:extLst>
          </p:cNvPr>
          <p:cNvGrpSpPr/>
          <p:nvPr/>
        </p:nvGrpSpPr>
        <p:grpSpPr>
          <a:xfrm>
            <a:off x="2791608" y="3541024"/>
            <a:ext cx="1472769" cy="1472769"/>
            <a:chOff x="2791608" y="3541024"/>
            <a:chExt cx="1472769" cy="1472769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C6A27254-5466-4113-9232-0680600AA0B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B9D9A7C7-7E85-46F6-AD06-DEACA8628E5F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7A2055E9-D85A-4562-BC4A-3DAC06D697D4}"/>
              </a:ext>
            </a:extLst>
          </p:cNvPr>
          <p:cNvGrpSpPr/>
          <p:nvPr/>
        </p:nvGrpSpPr>
        <p:grpSpPr>
          <a:xfrm>
            <a:off x="4419982" y="3546237"/>
            <a:ext cx="1472769" cy="1472769"/>
            <a:chOff x="2791608" y="3541024"/>
            <a:chExt cx="1472769" cy="1472769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8C194A3F-8E04-4F22-8967-1D22148D34B6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E67E7D70-C1EA-49E8-BCEA-76AF6E06E354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10C1F8BA-151D-44EF-8DB5-DCF374FE9338}"/>
              </a:ext>
            </a:extLst>
          </p:cNvPr>
          <p:cNvGrpSpPr/>
          <p:nvPr/>
        </p:nvGrpSpPr>
        <p:grpSpPr>
          <a:xfrm>
            <a:off x="6072477" y="3542449"/>
            <a:ext cx="1472769" cy="1472769"/>
            <a:chOff x="2791608" y="3541024"/>
            <a:chExt cx="1472769" cy="1472769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95BC9577-D04D-4E3D-B08C-502EDCA8982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AFD3113D-C4CF-4048-B77A-75CD337D7D1A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橢圓 8">
            <a:extLst>
              <a:ext uri="{FF2B5EF4-FFF2-40B4-BE49-F238E27FC236}">
                <a16:creationId xmlns:a16="http://schemas.microsoft.com/office/drawing/2014/main" id="{7B756E22-A3B9-42F2-B76D-F75FAE715D9B}"/>
              </a:ext>
            </a:extLst>
          </p:cNvPr>
          <p:cNvSpPr/>
          <p:nvPr/>
        </p:nvSpPr>
        <p:spPr>
          <a:xfrm>
            <a:off x="1224407" y="3596394"/>
            <a:ext cx="1326216" cy="1326216"/>
          </a:xfrm>
          <a:prstGeom prst="ellipse">
            <a:avLst/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854FC07D-E02E-4D0E-808A-0610B9E6BBC5}"/>
              </a:ext>
            </a:extLst>
          </p:cNvPr>
          <p:cNvSpPr/>
          <p:nvPr/>
        </p:nvSpPr>
        <p:spPr>
          <a:xfrm>
            <a:off x="1154026" y="3532616"/>
            <a:ext cx="1472769" cy="1472769"/>
          </a:xfrm>
          <a:prstGeom prst="ellipse">
            <a:avLst/>
          </a:prstGeom>
          <a:noFill/>
          <a:ln>
            <a:gradFill>
              <a:gsLst>
                <a:gs pos="0">
                  <a:srgbClr val="2871F9"/>
                </a:gs>
                <a:gs pos="100000">
                  <a:srgbClr val="20ACF4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0853292-EE59-486B-B6C7-AEEAE7633B7F}"/>
              </a:ext>
            </a:extLst>
          </p:cNvPr>
          <p:cNvGrpSpPr/>
          <p:nvPr/>
        </p:nvGrpSpPr>
        <p:grpSpPr>
          <a:xfrm>
            <a:off x="878467" y="1049903"/>
            <a:ext cx="4026240" cy="2355372"/>
            <a:chOff x="547776" y="958155"/>
            <a:chExt cx="4393191" cy="2570040"/>
          </a:xfrm>
        </p:grpSpPr>
        <p:pic>
          <p:nvPicPr>
            <p:cNvPr id="51" name="圖片 50" descr="一張含有 螢幕擷取畫面, 相片, 監視器, 螢幕 的圖片&#10;&#10;自動產生的描述">
              <a:extLst>
                <a:ext uri="{FF2B5EF4-FFF2-40B4-BE49-F238E27FC236}">
                  <a16:creationId xmlns:a16="http://schemas.microsoft.com/office/drawing/2014/main" id="{3B427A37-1DC6-4347-9BFA-7569A44B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76" y="958155"/>
              <a:ext cx="4393191" cy="2570040"/>
            </a:xfrm>
            <a:prstGeom prst="rect">
              <a:avLst/>
            </a:prstGeom>
          </p:spPr>
        </p:pic>
        <p:pic>
          <p:nvPicPr>
            <p:cNvPr id="4" name="圖片 3" descr="一張含有 螢幕擷取畫面 的圖片&#10;&#10;&#10;&#10;自動產生的描述">
              <a:extLst>
                <a:ext uri="{FF2B5EF4-FFF2-40B4-BE49-F238E27FC236}">
                  <a16:creationId xmlns:a16="http://schemas.microsoft.com/office/drawing/2014/main" id="{BB818390-E42A-4944-82CE-A5C3C609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922" y="1106276"/>
              <a:ext cx="3392556" cy="212576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b="0" err="1">
                <a:solidFill>
                  <a:schemeClr val="tx1"/>
                </a:solidFill>
                <a:latin typeface="Oswald Medium"/>
                <a:ea typeface="微軟正黑體"/>
                <a:cs typeface="Arial"/>
              </a:rPr>
              <a:t>Qsirch</a:t>
            </a:r>
            <a:r>
              <a:rPr lang="en-US" sz="3300" b="0">
                <a:solidFill>
                  <a:schemeClr val="tx1"/>
                </a:solidFill>
                <a:latin typeface="Oswald Medium"/>
                <a:ea typeface="微軟正黑體"/>
                <a:cs typeface="Arial"/>
              </a:rPr>
              <a:t> 4.0 </a:t>
            </a:r>
            <a:r>
              <a:rPr lang="zh-CN" altLang="en-US" sz="33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在茫茫文件海一指「寻」来</a:t>
            </a:r>
            <a:endParaRPr lang="en-US" sz="330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4334381" y="3588250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4820057" y="3604886"/>
            <a:ext cx="702976" cy="3435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0" u="none" strike="noStrike" cap="none">
                <a:solidFill>
                  <a:schemeClr val="bg1"/>
                </a:solidFill>
                <a:latin typeface="Oswald Medium" pitchFamily="2" charset="0"/>
                <a:ea typeface="Microsoft JhengHei" charset="0"/>
                <a:cs typeface="Microsoft JhengHei" charset="0"/>
                <a:sym typeface="Arial"/>
              </a:rPr>
              <a:t>Mac Finder</a:t>
            </a:r>
            <a:endParaRPr sz="1300" i="0" u="none" strike="noStrike" cap="none">
              <a:solidFill>
                <a:schemeClr val="bg1"/>
              </a:solidFill>
              <a:latin typeface="Oswald Medium" pitchFamily="2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4810786" y="4077190"/>
            <a:ext cx="860455" cy="632355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4628" y="4402095"/>
            <a:ext cx="470230" cy="4771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1081011" y="3588251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399131" y="4040758"/>
            <a:ext cx="997183" cy="67353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1654247" y="3694126"/>
            <a:ext cx="570936" cy="2218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300" kern="0">
                <a:solidFill>
                  <a:schemeClr val="bg1"/>
                </a:solidFill>
                <a:latin typeface="Oswald Medium" pitchFamily="2" charset="0"/>
                <a:ea typeface="Microsoft JhengHei" charset="0"/>
                <a:cs typeface="Microsoft JhengHei" charset="0"/>
                <a:sym typeface="Arial"/>
              </a:rPr>
              <a:t>Web</a:t>
            </a:r>
            <a:endParaRPr sz="1300" kern="0">
              <a:solidFill>
                <a:schemeClr val="bg1"/>
              </a:solidFill>
              <a:latin typeface="Oswald Medium" pitchFamily="2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5910844" y="3588250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6232725" y="4068810"/>
            <a:ext cx="1133944" cy="633387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6321092" y="3738219"/>
            <a:ext cx="1045162" cy="3082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altLang="en-US" sz="1300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浏览器套件</a:t>
            </a:r>
            <a:endParaRPr sz="1300"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2744119" y="3588251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24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3019565" y="3980020"/>
            <a:ext cx="1016262" cy="773016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3112930" y="3704419"/>
            <a:ext cx="884803" cy="1941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TW" altLang="en-US" sz="1300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行动装置</a:t>
            </a:r>
            <a:endParaRPr sz="1300" b="1" i="0" u="none" strike="noStrike" cap="none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4723943" y="1408068"/>
            <a:ext cx="4300132" cy="1587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指定路径、排除关键词等进阶搜寻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latin typeface="Microsoft JhengHei"/>
                <a:ea typeface="Microsoft JhengHei"/>
              </a:rPr>
              <a:t>强大筛选器，缺关键词也能搜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搜寻、预览、与分享一气呵成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四大搜寻入口在哪都能搜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0328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圓角矩形 53"/>
          <p:cNvSpPr/>
          <p:nvPr/>
        </p:nvSpPr>
        <p:spPr>
          <a:xfrm>
            <a:off x="4043605" y="3832944"/>
            <a:ext cx="3518002" cy="1187536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FFCCCC"/>
              </a:gs>
              <a:gs pos="100000">
                <a:srgbClr val="FFA3A3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E0495728-5284-2243-8533-B93F68E25479}"/>
              </a:ext>
            </a:extLst>
          </p:cNvPr>
          <p:cNvSpPr txBox="1"/>
          <p:nvPr/>
        </p:nvSpPr>
        <p:spPr>
          <a:xfrm>
            <a:off x="4416146" y="4054250"/>
            <a:ext cx="3632123" cy="95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fontAlgn="base">
              <a:lnSpc>
                <a:spcPts val="2300"/>
              </a:lnSpc>
              <a:buFont typeface="Arial" pitchFamily="34" charset="0"/>
              <a:buChar char="•"/>
            </a:pPr>
            <a:r>
              <a:rPr lang="en-US" altLang="zh-Hant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Surveillance Station 5.1</a:t>
            </a:r>
          </a:p>
          <a:p>
            <a:pPr marL="180975" indent="-180975" fontAlgn="base">
              <a:lnSpc>
                <a:spcPts val="2300"/>
              </a:lnSpc>
              <a:buFont typeface="Arial" pitchFamily="34" charset="0"/>
              <a:buChar char="•"/>
            </a:pPr>
            <a:r>
              <a:rPr lang="en-US" altLang="zh-Hant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</a:t>
            </a:r>
            <a:r>
              <a:rPr lang="en-US" altLang="zh-Hant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zh-TW" altLang="en-US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路免费频道</a:t>
            </a:r>
          </a:p>
          <a:p>
            <a:pPr marL="180975" indent="-180975" fontAlgn="base">
              <a:lnSpc>
                <a:spcPts val="2300"/>
              </a:lnSpc>
              <a:buFont typeface="Arial" pitchFamily="34" charset="0"/>
              <a:buChar char="•"/>
            </a:pPr>
            <a:r>
              <a:rPr lang="en-US" altLang="zh-TW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32 </a:t>
            </a:r>
            <a:r>
              <a:rPr lang="zh-TW" altLang="en-US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路最高总频道数扩充</a:t>
            </a:r>
          </a:p>
        </p:txBody>
      </p:sp>
      <p:pic>
        <p:nvPicPr>
          <p:cNvPr id="24" name="圖片 23" descr="00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679" y="3900897"/>
            <a:ext cx="791433" cy="791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B9B2E9-437B-E74B-95F3-68CBBB15D7F4}"/>
              </a:ext>
            </a:extLst>
          </p:cNvPr>
          <p:cNvSpPr txBox="1"/>
          <p:nvPr/>
        </p:nvSpPr>
        <p:spPr>
          <a:xfrm>
            <a:off x="4198363" y="1151184"/>
            <a:ext cx="2925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内存需求为 </a:t>
            </a:r>
            <a:r>
              <a:rPr lang="en-US" altLang="zh-CN" sz="1400">
                <a:latin typeface="Oswald Medium" pitchFamily="2" charset="0"/>
                <a:ea typeface="Microsoft JhengHei" panose="020B0604030504040204" pitchFamily="34" charset="-120"/>
              </a:rPr>
              <a:t>4GB RAM</a:t>
            </a:r>
            <a:r>
              <a:rPr lang="en-US" altLang="zh-CN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或以上</a:t>
            </a:r>
            <a:endParaRPr lang="en-US" sz="1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7F13-44DB-F644-8A3C-E4B12FAE2D95}"/>
              </a:ext>
            </a:extLst>
          </p:cNvPr>
          <p:cNvSpPr txBox="1"/>
          <p:nvPr/>
        </p:nvSpPr>
        <p:spPr>
          <a:xfrm>
            <a:off x="4405951" y="3840038"/>
            <a:ext cx="2768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内存需求适合 </a:t>
            </a:r>
            <a:r>
              <a:rPr lang="en-US" altLang="zh-CN" sz="1400">
                <a:latin typeface="Oswald Medium" pitchFamily="2" charset="0"/>
                <a:ea typeface="Microsoft JhengHei" panose="020B0604030504040204" pitchFamily="34" charset="-120"/>
              </a:rPr>
              <a:t>2GB RAM </a:t>
            </a:r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机型</a:t>
            </a:r>
            <a:endParaRPr lang="en-US" sz="1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10BA139-7C76-4B4D-AF79-9FC7B36E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16" y="244048"/>
            <a:ext cx="8043469" cy="493563"/>
          </a:xfrm>
        </p:spPr>
        <p:txBody>
          <a:bodyPr/>
          <a:lstStyle/>
          <a:p>
            <a:r>
              <a:rPr lang="en-US" altLang="zh-TW" sz="3300" b="0">
                <a:solidFill>
                  <a:schemeClr val="tx1"/>
                </a:solidFill>
                <a:latin typeface="Oswald Medium" pitchFamily="2" charset="0"/>
              </a:rPr>
              <a:t>QVR Pro </a:t>
            </a:r>
            <a:r>
              <a:rPr lang="zh-CN" altLang="en-US" sz="3300">
                <a:solidFill>
                  <a:schemeClr val="tx1"/>
                </a:solidFill>
              </a:rPr>
              <a:t>监控应用，守护环境安全</a:t>
            </a:r>
            <a:endParaRPr lang="zh-TW" altLang="en-US" sz="3300">
              <a:solidFill>
                <a:schemeClr val="tx1"/>
              </a:solidFill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4CAD6709-139F-4268-90DD-073748DEA2E8}"/>
              </a:ext>
            </a:extLst>
          </p:cNvPr>
          <p:cNvSpPr/>
          <p:nvPr/>
        </p:nvSpPr>
        <p:spPr>
          <a:xfrm>
            <a:off x="3660928" y="1524734"/>
            <a:ext cx="4643215" cy="43402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24F7C"/>
              </a:gs>
              <a:gs pos="0">
                <a:srgbClr val="2A619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9BAEE1FF-DAE5-47DC-B341-27FEAC3B73BA}"/>
              </a:ext>
            </a:extLst>
          </p:cNvPr>
          <p:cNvSpPr/>
          <p:nvPr/>
        </p:nvSpPr>
        <p:spPr>
          <a:xfrm>
            <a:off x="3660928" y="2069162"/>
            <a:ext cx="4643215" cy="43402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24F7C"/>
              </a:gs>
              <a:gs pos="0">
                <a:srgbClr val="2A619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BD8EF6D1-45D0-4BC4-9348-718E4B815DF2}"/>
              </a:ext>
            </a:extLst>
          </p:cNvPr>
          <p:cNvSpPr/>
          <p:nvPr/>
        </p:nvSpPr>
        <p:spPr>
          <a:xfrm>
            <a:off x="3660928" y="2613590"/>
            <a:ext cx="4643215" cy="43402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24F7C"/>
              </a:gs>
              <a:gs pos="0">
                <a:srgbClr val="2A619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A18A6A8F-DB7C-4B70-B4CA-23A6BFD6BAFB}"/>
              </a:ext>
            </a:extLst>
          </p:cNvPr>
          <p:cNvSpPr/>
          <p:nvPr/>
        </p:nvSpPr>
        <p:spPr>
          <a:xfrm>
            <a:off x="3660928" y="3158018"/>
            <a:ext cx="4643215" cy="43402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24F7C"/>
              </a:gs>
              <a:gs pos="0">
                <a:srgbClr val="2A619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68" y="1056845"/>
            <a:ext cx="3507603" cy="3164469"/>
          </a:xfrm>
          <a:prstGeom prst="rect">
            <a:avLst/>
          </a:prstGeom>
        </p:spPr>
      </p:pic>
      <p:pic>
        <p:nvPicPr>
          <p:cNvPr id="25" name="圖片 24" descr="00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278" y="1187266"/>
            <a:ext cx="803398" cy="801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041CDBB1-8D82-8F41-B72E-F86A635A9676}"/>
              </a:ext>
            </a:extLst>
          </p:cNvPr>
          <p:cNvSpPr/>
          <p:nvPr/>
        </p:nvSpPr>
        <p:spPr>
          <a:xfrm>
            <a:off x="4302051" y="1539920"/>
            <a:ext cx="4200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5,000+ </a:t>
            </a:r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支兼容网络摄影机</a:t>
            </a:r>
            <a:endParaRPr lang="en-US" altLang="zh-TW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41CDBB1-8D82-8F41-B72E-F86A635A9676}"/>
              </a:ext>
            </a:extLst>
          </p:cNvPr>
          <p:cNvSpPr/>
          <p:nvPr/>
        </p:nvSpPr>
        <p:spPr>
          <a:xfrm>
            <a:off x="4302051" y="2090411"/>
            <a:ext cx="4200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8 </a:t>
            </a:r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路免费摄影机频道</a:t>
            </a:r>
            <a:endParaRPr lang="en-US" altLang="zh-TW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41CDBB1-8D82-8F41-B72E-F86A635A9676}"/>
              </a:ext>
            </a:extLst>
          </p:cNvPr>
          <p:cNvSpPr/>
          <p:nvPr/>
        </p:nvSpPr>
        <p:spPr>
          <a:xfrm>
            <a:off x="4302052" y="2623226"/>
            <a:ext cx="364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CN" altLang="zh-TW">
                <a:solidFill>
                  <a:schemeClr val="bg1"/>
                </a:solidFill>
                <a:latin typeface="Oswald Medium" pitchFamily="2" charset="0"/>
              </a:rPr>
              <a:t>30</a:t>
            </a:r>
            <a:r>
              <a:rPr lang="zh-CN" altLang="zh-TW" b="1">
                <a:solidFill>
                  <a:schemeClr val="bg1"/>
                </a:solidFill>
                <a:latin typeface="Oswald Medium" pitchFamily="2" charset="0"/>
              </a:rPr>
              <a:t> </a:t>
            </a:r>
            <a:r>
              <a:rPr lang="zh-CN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路建议最高摄影机频道使用数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41CDBB1-8D82-8F41-B72E-F86A635A9676}"/>
              </a:ext>
            </a:extLst>
          </p:cNvPr>
          <p:cNvSpPr/>
          <p:nvPr/>
        </p:nvSpPr>
        <p:spPr>
          <a:xfrm>
            <a:off x="4302051" y="3167536"/>
            <a:ext cx="4200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QUSBCam2</a:t>
            </a:r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观看 </a:t>
            </a:r>
            <a:r>
              <a:rPr lang="en-US" altLang="zh-CN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USB </a:t>
            </a:r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摄影机影像</a:t>
            </a:r>
            <a:endParaRPr lang="en-US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3840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坐 的圖片&#10;&#10;自動產生的描述">
            <a:extLst>
              <a:ext uri="{FF2B5EF4-FFF2-40B4-BE49-F238E27FC236}">
                <a16:creationId xmlns:a16="http://schemas.microsoft.com/office/drawing/2014/main" id="{F1818D6A-B3D1-4970-AA59-8995C5275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300">
                <a:solidFill>
                  <a:schemeClr val="tx1"/>
                </a:solidFill>
                <a:ea typeface="Microsoft JhengHei" panose="020B0604030504040204" pitchFamily="34" charset="-120"/>
              </a:rPr>
              <a:t>利用 </a:t>
            </a:r>
            <a:r>
              <a:rPr lang="en-US" altLang="zh-TW" sz="3300" b="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</a:rPr>
              <a:t>Virtual JBOD </a:t>
            </a:r>
            <a:r>
              <a:rPr lang="zh-TW" altLang="en-US" sz="3300">
                <a:solidFill>
                  <a:schemeClr val="tx1"/>
                </a:solidFill>
                <a:ea typeface="Microsoft JhengHei" panose="020B0604030504040204" pitchFamily="34" charset="-120"/>
              </a:rPr>
              <a:t>扩充 </a:t>
            </a:r>
            <a:r>
              <a:rPr lang="en-US" altLang="zh-TW" sz="3300" b="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</a:rPr>
              <a:t>NAS</a:t>
            </a:r>
            <a:r>
              <a:rPr lang="en-US" altLang="zh-TW" sz="3300">
                <a:solidFill>
                  <a:schemeClr val="tx1"/>
                </a:solidFill>
                <a:ea typeface="Microsoft JhengHei" panose="020B0604030504040204" pitchFamily="34" charset="-120"/>
              </a:rPr>
              <a:t> </a:t>
            </a:r>
            <a:r>
              <a:rPr lang="zh-TW" altLang="en-US" sz="3300">
                <a:solidFill>
                  <a:schemeClr val="tx1"/>
                </a:solidFill>
                <a:ea typeface="Microsoft JhengHei" panose="020B0604030504040204" pitchFamily="34" charset="-120"/>
              </a:rPr>
              <a:t>容量</a:t>
            </a:r>
          </a:p>
        </p:txBody>
      </p:sp>
      <p:cxnSp>
        <p:nvCxnSpPr>
          <p:cNvPr id="23" name="肘形接點 22"/>
          <p:cNvCxnSpPr>
            <a:cxnSpLocks/>
          </p:cNvCxnSpPr>
          <p:nvPr/>
        </p:nvCxnSpPr>
        <p:spPr>
          <a:xfrm>
            <a:off x="2935385" y="3553806"/>
            <a:ext cx="3637628" cy="390647"/>
          </a:xfrm>
          <a:prstGeom prst="bentConnector3">
            <a:avLst>
              <a:gd name="adj1" fmla="val 50000"/>
            </a:avLst>
          </a:prstGeom>
          <a:ln w="19050" cap="flat" cmpd="sng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2829083" y="2407114"/>
            <a:ext cx="3275808" cy="735189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68445" y="2667508"/>
            <a:ext cx="2088232" cy="461657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sz="1200">
                <a:solidFill>
                  <a:srgbClr val="005DA2"/>
                </a:solidFill>
                <a:latin typeface="Oswald Medium"/>
                <a:ea typeface="Microsoft JhengHei"/>
                <a:cs typeface="Arial"/>
              </a:rPr>
              <a:t>1GbE</a:t>
            </a:r>
            <a:endParaRPr lang="en-US" sz="1200">
              <a:solidFill>
                <a:srgbClr val="005DA2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  <a:p>
            <a:r>
              <a:rPr lang="en-US" sz="1200" dirty="0">
                <a:solidFill>
                  <a:srgbClr val="005DA2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iSCSI VJBOD </a:t>
            </a:r>
            <a:r>
              <a:rPr lang="zh-TW" altLang="en-US" sz="1200" b="1">
                <a:solidFill>
                  <a:srgbClr val="005DA2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联机</a:t>
            </a:r>
            <a:endParaRPr lang="en-US" sz="1200" b="1">
              <a:solidFill>
                <a:srgbClr val="005DA2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70707" y="1497212"/>
            <a:ext cx="2426645" cy="15169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941" y="2808356"/>
            <a:ext cx="1552412" cy="431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0330E-D7C2-ED48-B97D-1BDBA0CBB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707" y="3093788"/>
            <a:ext cx="2057306" cy="1286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7157091" y="2811173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TS-832X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7095743" y="1613449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TS-832XU</a:t>
            </a:r>
          </a:p>
        </p:txBody>
      </p:sp>
      <p:grpSp>
        <p:nvGrpSpPr>
          <p:cNvPr id="4" name="群組 10"/>
          <p:cNvGrpSpPr/>
          <p:nvPr/>
        </p:nvGrpSpPr>
        <p:grpSpPr>
          <a:xfrm>
            <a:off x="4139190" y="2028908"/>
            <a:ext cx="879317" cy="879431"/>
            <a:chOff x="428596" y="2143809"/>
            <a:chExt cx="1613420" cy="1613420"/>
          </a:xfrm>
        </p:grpSpPr>
        <p:sp>
          <p:nvSpPr>
            <p:cNvPr id="9" name="橢圓 8"/>
            <p:cNvSpPr/>
            <p:nvPr/>
          </p:nvSpPr>
          <p:spPr>
            <a:xfrm>
              <a:off x="428596" y="2143809"/>
              <a:ext cx="1613420" cy="1613420"/>
            </a:xfrm>
            <a:prstGeom prst="ellipse">
              <a:avLst/>
            </a:prstGeom>
            <a:solidFill>
              <a:srgbClr val="2A61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3" name="圖片 12" descr="VJBOD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1472" y="2500306"/>
              <a:ext cx="1095943" cy="963170"/>
            </a:xfrm>
            <a:prstGeom prst="rect">
              <a:avLst/>
            </a:prstGeom>
          </p:spPr>
        </p:pic>
      </p:grpSp>
      <p:pic>
        <p:nvPicPr>
          <p:cNvPr id="29" name="Content Placeholder 4">
            <a:extLst>
              <a:ext uri="{FF2B5EF4-FFF2-40B4-BE49-F238E27FC236}">
                <a16:creationId xmlns:a16="http://schemas.microsoft.com/office/drawing/2014/main" id="{026AA637-41E8-5D41-A59B-033BB5438AF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1221" y="1422298"/>
            <a:ext cx="5010460" cy="3672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FEB6E58-E78A-4984-86E1-B810E6D80AB5}"/>
              </a:ext>
            </a:extLst>
          </p:cNvPr>
          <p:cNvSpPr/>
          <p:nvPr/>
        </p:nvSpPr>
        <p:spPr>
          <a:xfrm>
            <a:off x="3154037" y="1263070"/>
            <a:ext cx="2862874" cy="43402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24F7C"/>
              </a:gs>
              <a:gs pos="0">
                <a:srgbClr val="2A619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79A2AF-CEAB-4EE7-AF90-00CEECC41AB6}"/>
              </a:ext>
            </a:extLst>
          </p:cNvPr>
          <p:cNvSpPr/>
          <p:nvPr/>
        </p:nvSpPr>
        <p:spPr>
          <a:xfrm>
            <a:off x="3433708" y="1302042"/>
            <a:ext cx="2276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最高 </a:t>
            </a:r>
            <a:r>
              <a:rPr lang="en-US" altLang="zh-CN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8</a:t>
            </a:r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个</a:t>
            </a:r>
            <a:r>
              <a:rPr lang="zh-CN" altLang="en-US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CN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VJBOD </a:t>
            </a:r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联机</a:t>
            </a:r>
            <a:endParaRPr lang="zh-TW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136E278B-DCA6-CB4E-A84D-D803E2E7DF7B}"/>
              </a:ext>
            </a:extLst>
          </p:cNvPr>
          <p:cNvSpPr txBox="1"/>
          <p:nvPr/>
        </p:nvSpPr>
        <p:spPr>
          <a:xfrm>
            <a:off x="1415154" y="4735638"/>
            <a:ext cx="790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TS-451D</a:t>
            </a:r>
          </a:p>
        </p:txBody>
      </p:sp>
    </p:spTree>
    <p:extLst>
      <p:ext uri="{BB962C8B-B14F-4D97-AF65-F5344CB8AC3E}">
        <p14:creationId xmlns:p14="http://schemas.microsoft.com/office/powerpoint/2010/main" val="436634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240633" y="2367055"/>
            <a:ext cx="4123267" cy="2136436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0592D6"/>
                </a:gs>
                <a:gs pos="67000">
                  <a:srgbClr val="0DB3FE"/>
                </a:gs>
                <a:gs pos="100000">
                  <a:srgbClr val="0DB3FE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/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4538313" y="2381707"/>
            <a:ext cx="4365054" cy="17993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65BC5"/>
                </a:gs>
                <a:gs pos="67000">
                  <a:srgbClr val="265BC5"/>
                </a:gs>
                <a:gs pos="100000">
                  <a:srgbClr val="265BC5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/>
          </a:p>
        </p:txBody>
      </p:sp>
      <p:sp>
        <p:nvSpPr>
          <p:cNvPr id="40" name="Shape 466">
            <a:extLst>
              <a:ext uri="{FF2B5EF4-FFF2-40B4-BE49-F238E27FC236}">
                <a16:creationId xmlns:a16="http://schemas.microsoft.com/office/drawing/2014/main" id="{3A09F403-3E9F-D545-A270-3BF681115F00}"/>
              </a:ext>
            </a:extLst>
          </p:cNvPr>
          <p:cNvSpPr txBox="1"/>
          <p:nvPr/>
        </p:nvSpPr>
        <p:spPr>
          <a:xfrm>
            <a:off x="5094822" y="2379293"/>
            <a:ext cx="3270959" cy="295124"/>
          </a:xfrm>
          <a:prstGeom prst="rect">
            <a:avLst/>
          </a:prstGeom>
          <a:gradFill>
            <a:gsLst>
              <a:gs pos="0">
                <a:srgbClr val="265BC5"/>
              </a:gs>
              <a:gs pos="100000">
                <a:srgbClr val="183A7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zh-CN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模式二：作为快照保险库备份本机快照</a:t>
            </a:r>
            <a:endParaRPr lang="zh-TW" sz="1100" b="1" i="0" u="none" strike="noStrike" cap="none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152" y="2828718"/>
            <a:ext cx="2708187" cy="16926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9" y="2836002"/>
            <a:ext cx="2708187" cy="1692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76" y="215873"/>
            <a:ext cx="8748136" cy="493563"/>
          </a:xfrm>
        </p:spPr>
        <p:txBody>
          <a:bodyPr/>
          <a:lstStyle/>
          <a:p>
            <a:r>
              <a:rPr lang="en-US" altLang="zh-CN" sz="3200" b="0">
                <a:solidFill>
                  <a:schemeClr val="tx1"/>
                </a:solidFill>
                <a:latin typeface="Oswald Medium" pitchFamily="2" charset="0"/>
              </a:rPr>
              <a:t>QNAP TR &amp; TL </a:t>
            </a:r>
            <a:r>
              <a:rPr lang="zh-TW" altLang="en-US" sz="3200">
                <a:solidFill>
                  <a:schemeClr val="tx1"/>
                </a:solidFill>
              </a:rPr>
              <a:t>外接盒支持两种模式扩充 </a:t>
            </a:r>
            <a:r>
              <a:rPr lang="en-US" altLang="zh-CN" sz="3200" b="0">
                <a:solidFill>
                  <a:schemeClr val="tx1"/>
                </a:solidFill>
                <a:latin typeface="Oswald Medium" pitchFamily="2" charset="0"/>
              </a:rPr>
              <a:t>NAS</a:t>
            </a:r>
            <a:endParaRPr lang="en-US" sz="3200" b="0">
              <a:solidFill>
                <a:schemeClr val="tx1"/>
              </a:solidFill>
              <a:latin typeface="Oswald Medium" pitchFamily="2" charset="0"/>
            </a:endParaRPr>
          </a:p>
        </p:txBody>
      </p:sp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D82CD07C-C2A5-AB4D-AFC9-20C95E2E0EEA}"/>
              </a:ext>
            </a:extLst>
          </p:cNvPr>
          <p:cNvSpPr txBox="1">
            <a:spLocks/>
          </p:cNvSpPr>
          <p:nvPr/>
        </p:nvSpPr>
        <p:spPr>
          <a:xfrm>
            <a:off x="426901" y="981008"/>
            <a:ext cx="8313153" cy="14172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ts val="2400"/>
              </a:lnSpc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400">
                <a:latin typeface="Oswald Medium" pitchFamily="2" charset="0"/>
                <a:ea typeface="微軟正黑體"/>
              </a:rPr>
              <a:t>QNAP TR &amp; TL </a:t>
            </a:r>
            <a:r>
              <a:rPr lang="zh-CN" altLang="en-US" sz="1400" b="1">
                <a:latin typeface="微軟正黑體"/>
                <a:ea typeface="微軟正黑體"/>
              </a:rPr>
              <a:t>系列 </a:t>
            </a:r>
            <a:r>
              <a:rPr lang="en-US" altLang="zh-CN" sz="1400">
                <a:latin typeface="Oswald Medium" pitchFamily="2" charset="0"/>
                <a:ea typeface="微軟正黑體"/>
              </a:rPr>
              <a:t>USB</a:t>
            </a:r>
            <a:r>
              <a:rPr lang="en-US" altLang="zh-CN" sz="1400" b="1">
                <a:latin typeface="微軟正黑體"/>
                <a:ea typeface="微軟正黑體"/>
              </a:rPr>
              <a:t> </a:t>
            </a:r>
            <a:r>
              <a:rPr lang="zh-CN" altLang="en-US" sz="1400" b="1">
                <a:latin typeface="微軟正黑體"/>
                <a:ea typeface="微軟正黑體"/>
              </a:rPr>
              <a:t>外接盒可有效作为 </a:t>
            </a:r>
            <a:r>
              <a:rPr lang="en-US" altLang="zh-CN" sz="1400">
                <a:latin typeface="Oswald Medium" pitchFamily="2" charset="0"/>
                <a:ea typeface="微軟正黑體"/>
              </a:rPr>
              <a:t>QNAP NAS </a:t>
            </a:r>
            <a:r>
              <a:rPr lang="zh-CN" altLang="en-US" sz="1400" b="1">
                <a:latin typeface="微軟正黑體"/>
                <a:ea typeface="微軟正黑體"/>
              </a:rPr>
              <a:t>扩充空间。每台 </a:t>
            </a:r>
            <a:r>
              <a:rPr lang="en-US" altLang="zh-CN" sz="1400">
                <a:latin typeface="Oswald Medium" pitchFamily="2" charset="0"/>
                <a:ea typeface="微軟正黑體"/>
              </a:rPr>
              <a:t>NAS</a:t>
            </a:r>
            <a:r>
              <a:rPr lang="en-US" altLang="zh-CN" sz="1400" b="1">
                <a:latin typeface="微軟正黑體"/>
                <a:ea typeface="微軟正黑體"/>
              </a:rPr>
              <a:t> </a:t>
            </a:r>
            <a:r>
              <a:rPr lang="zh-CN" altLang="en-US" sz="1400" b="1">
                <a:latin typeface="微軟正黑體"/>
                <a:ea typeface="微軟正黑體"/>
              </a:rPr>
              <a:t>支持最多两台 </a:t>
            </a:r>
            <a:r>
              <a:rPr lang="en-US" altLang="zh-CN" sz="1400">
                <a:latin typeface="Oswald Medium" pitchFamily="2" charset="0"/>
                <a:ea typeface="微軟正黑體"/>
              </a:rPr>
              <a:t>TR</a:t>
            </a:r>
            <a:r>
              <a:rPr lang="en-US" altLang="zh-CN" sz="1400" b="1">
                <a:latin typeface="微軟正黑體"/>
                <a:ea typeface="微軟正黑體"/>
              </a:rPr>
              <a:t> </a:t>
            </a:r>
            <a:r>
              <a:rPr lang="zh-CN" altLang="en-US" sz="1400" b="1">
                <a:latin typeface="微軟正黑體"/>
                <a:ea typeface="微軟正黑體"/>
              </a:rPr>
              <a:t>装置或一台 </a:t>
            </a:r>
            <a:r>
              <a:rPr lang="en-US" altLang="zh-CN" sz="1400">
                <a:latin typeface="Oswald Medium" pitchFamily="2" charset="0"/>
                <a:ea typeface="微軟正黑體"/>
              </a:rPr>
              <a:t>TL</a:t>
            </a:r>
            <a:r>
              <a:rPr lang="en-US" altLang="zh-CN" sz="1400" b="1">
                <a:latin typeface="微軟正黑體"/>
                <a:ea typeface="微軟正黑體"/>
              </a:rPr>
              <a:t> </a:t>
            </a:r>
            <a:r>
              <a:rPr lang="zh-CN" altLang="en-US" sz="1400" b="1">
                <a:latin typeface="微軟正黑體"/>
                <a:ea typeface="微軟正黑體"/>
              </a:rPr>
              <a:t>装置。</a:t>
            </a:r>
          </a:p>
          <a:p>
            <a:pPr marL="285750" indent="-285750">
              <a:lnSpc>
                <a:spcPts val="2400"/>
              </a:lnSpc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400" b="1">
                <a:latin typeface="微軟正黑體"/>
                <a:ea typeface="微軟正黑體"/>
              </a:rPr>
              <a:t>支持所有一般存储池可做的操作，例如建立磁盘区并且使用 </a:t>
            </a:r>
            <a:r>
              <a:rPr lang="en-US" altLang="zh-CN" sz="1400" err="1">
                <a:latin typeface="Oswald Medium" pitchFamily="2" charset="0"/>
                <a:ea typeface="微軟正黑體"/>
              </a:rPr>
              <a:t>Qfiling</a:t>
            </a:r>
            <a:r>
              <a:rPr lang="en-US" altLang="zh-CN" sz="1400" b="1">
                <a:latin typeface="微軟正黑體"/>
                <a:ea typeface="微軟正黑體"/>
              </a:rPr>
              <a:t> </a:t>
            </a:r>
            <a:r>
              <a:rPr lang="zh-CN" altLang="en-US" sz="1400" b="1">
                <a:latin typeface="微軟正黑體"/>
                <a:ea typeface="微軟正黑體"/>
              </a:rPr>
              <a:t>进行档案分类，或是建立快照备份任务将快照备份到 </a:t>
            </a:r>
            <a:r>
              <a:rPr lang="en-US" altLang="zh-CN" sz="1400">
                <a:latin typeface="Oswald Medium" pitchFamily="2" charset="0"/>
                <a:ea typeface="微軟正黑體"/>
              </a:rPr>
              <a:t>TR/TL </a:t>
            </a:r>
            <a:r>
              <a:rPr lang="zh-CN" altLang="en-US" sz="1400" b="1">
                <a:latin typeface="微軟正黑體"/>
                <a:ea typeface="微軟正黑體"/>
              </a:rPr>
              <a:t>外接盒。</a:t>
            </a:r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1327" y="4025883"/>
            <a:ext cx="1064095" cy="79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272" y="2794225"/>
            <a:ext cx="994830" cy="1010824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3319394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3700393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4081393"/>
            <a:ext cx="573773" cy="514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571445" y="2939264"/>
            <a:ext cx="955108" cy="463406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643279" y="4476263"/>
            <a:ext cx="10118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>
                <a:latin typeface="Oswald Medium" pitchFamily="2" charset="0"/>
                <a:ea typeface="Microsoft JhengHei" panose="020B0604030504040204" pitchFamily="34" charset="-120"/>
              </a:rPr>
              <a:t>8-bay TL-D800C</a:t>
            </a:r>
          </a:p>
          <a:p>
            <a:r>
              <a:rPr lang="en-US" altLang="zh-CN" sz="1000">
                <a:latin typeface="Oswald Medium" pitchFamily="2" charset="0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1000">
                <a:latin typeface="Oswald Medium" pitchFamily="2" charset="0"/>
                <a:ea typeface="Microsoft JhengHei" panose="020B0604030504040204" pitchFamily="34" charset="-120"/>
              </a:rPr>
              <a:t>2-bay TR-002</a:t>
            </a:r>
            <a:endParaRPr lang="en-US" sz="100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FAFFC-27B5-5248-96D3-2D2DBE642B47}"/>
              </a:ext>
            </a:extLst>
          </p:cNvPr>
          <p:cNvSpPr/>
          <p:nvPr/>
        </p:nvSpPr>
        <p:spPr>
          <a:xfrm>
            <a:off x="4177562" y="4412862"/>
            <a:ext cx="620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>
                <a:latin typeface="Oswald Medium" pitchFamily="2" charset="0"/>
                <a:ea typeface="Microsoft JhengHei" panose="020B0604030504040204" pitchFamily="34" charset="-120"/>
              </a:rPr>
              <a:t>TS-451D</a:t>
            </a:r>
            <a:endParaRPr lang="en-US" sz="100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12C7A9EC-F449-3542-8425-10E8061148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2017" y="2694275"/>
            <a:ext cx="2519357" cy="1718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A2C605E-C7E1-3A43-9E11-05F12A4603FD}"/>
              </a:ext>
            </a:extLst>
          </p:cNvPr>
          <p:cNvSpPr/>
          <p:nvPr/>
        </p:nvSpPr>
        <p:spPr>
          <a:xfrm>
            <a:off x="6723451" y="4459028"/>
            <a:ext cx="10118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>
                <a:latin typeface="Oswald Medium" pitchFamily="2" charset="0"/>
                <a:ea typeface="Microsoft JhengHei" panose="020B0604030504040204" pitchFamily="34" charset="-120"/>
              </a:rPr>
              <a:t>8-bay TL-D800C</a:t>
            </a:r>
          </a:p>
          <a:p>
            <a:r>
              <a:rPr lang="en-US" altLang="zh-CN" sz="1000">
                <a:latin typeface="Oswald Medium" pitchFamily="2" charset="0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1000">
                <a:latin typeface="Oswald Medium" pitchFamily="2" charset="0"/>
                <a:ea typeface="Microsoft JhengHei" panose="020B0604030504040204" pitchFamily="34" charset="-120"/>
              </a:rPr>
              <a:t>2-bay TR-002</a:t>
            </a:r>
            <a:endParaRPr lang="en-US" sz="100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6307" y="4008123"/>
            <a:ext cx="734965" cy="66079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99EA51EC-2268-4E9D-A484-402A6B168E2D}"/>
              </a:ext>
            </a:extLst>
          </p:cNvPr>
          <p:cNvSpPr/>
          <p:nvPr/>
        </p:nvSpPr>
        <p:spPr>
          <a:xfrm>
            <a:off x="552619" y="2369508"/>
            <a:ext cx="3559569" cy="344566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0DB4FF"/>
              </a:gs>
              <a:gs pos="100000">
                <a:srgbClr val="0080C0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模式一：作为 </a:t>
            </a:r>
            <a:r>
              <a:rPr lang="en-US" altLang="zh-CN" sz="14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NAS</a:t>
            </a:r>
            <a:r>
              <a:rPr lang="en-US" alt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扩充储存空间存放档案</a:t>
            </a:r>
            <a:endParaRPr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5728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03" y="239752"/>
            <a:ext cx="8269799" cy="493563"/>
          </a:xfrm>
        </p:spPr>
        <p:txBody>
          <a:bodyPr/>
          <a:lstStyle/>
          <a:p>
            <a:r>
              <a:rPr lang="en-US" altLang="zh-CN" sz="3300" b="0">
                <a:solidFill>
                  <a:schemeClr val="tx1"/>
                </a:solidFill>
                <a:latin typeface="Oswald Medium" pitchFamily="2" charset="0"/>
              </a:rPr>
              <a:t>QNAP</a:t>
            </a:r>
            <a:r>
              <a:rPr lang="en-US" altLang="zh-CN" sz="3300">
                <a:solidFill>
                  <a:schemeClr val="tx1"/>
                </a:solidFill>
              </a:rPr>
              <a:t> </a:t>
            </a:r>
            <a:r>
              <a:rPr lang="zh-TW" altLang="en-US" sz="3300">
                <a:solidFill>
                  <a:schemeClr val="tx1"/>
                </a:solidFill>
              </a:rPr>
              <a:t>配件让 </a:t>
            </a:r>
            <a:r>
              <a:rPr lang="en-US" altLang="zh-CN" sz="3300" b="0">
                <a:solidFill>
                  <a:schemeClr val="tx1"/>
                </a:solidFill>
                <a:latin typeface="Oswald Medium" pitchFamily="2" charset="0"/>
              </a:rPr>
              <a:t>USB</a:t>
            </a:r>
            <a:r>
              <a:rPr lang="en-US" altLang="zh-CN" sz="3300">
                <a:solidFill>
                  <a:schemeClr val="tx1"/>
                </a:solidFill>
              </a:rPr>
              <a:t> </a:t>
            </a:r>
            <a:r>
              <a:rPr lang="zh-TW" altLang="en-US" sz="3300">
                <a:solidFill>
                  <a:schemeClr val="tx1"/>
                </a:solidFill>
              </a:rPr>
              <a:t>转 </a:t>
            </a:r>
            <a:r>
              <a:rPr lang="en-US" altLang="zh-CN" sz="3300" b="0">
                <a:solidFill>
                  <a:schemeClr val="tx1"/>
                </a:solidFill>
                <a:latin typeface="Oswald Medium" pitchFamily="2" charset="0"/>
              </a:rPr>
              <a:t>5GbE/2.5GbE</a:t>
            </a:r>
            <a:r>
              <a:rPr lang="zh-TW" altLang="en-US" sz="3300" b="0">
                <a:solidFill>
                  <a:schemeClr val="tx1"/>
                </a:solidFill>
                <a:latin typeface="Oswald Medium" pitchFamily="2" charset="0"/>
              </a:rPr>
              <a:t> </a:t>
            </a:r>
            <a:r>
              <a:rPr lang="zh-TW" altLang="en-US" sz="3300">
                <a:solidFill>
                  <a:schemeClr val="tx1"/>
                </a:solidFill>
              </a:rPr>
              <a:t>也行</a:t>
            </a:r>
            <a:endParaRPr lang="en-US" sz="3300">
              <a:solidFill>
                <a:schemeClr val="tx1"/>
              </a:solidFill>
            </a:endParaRPr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440" y="945486"/>
            <a:ext cx="2145606" cy="26278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AE715-FD4B-1D4E-93CD-6FD21887E2A5}"/>
              </a:ext>
            </a:extLst>
          </p:cNvPr>
          <p:cNvSpPr/>
          <p:nvPr/>
        </p:nvSpPr>
        <p:spPr>
          <a:xfrm>
            <a:off x="5147149" y="3675911"/>
            <a:ext cx="1518535" cy="12278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altLang="zh-CN" sz="1000">
                <a:latin typeface="Oswald Medium" pitchFamily="2" charset="0"/>
                <a:ea typeface="Microsoft JhengHei"/>
                <a:cs typeface="Arial"/>
              </a:rPr>
              <a:t>QNA</a:t>
            </a:r>
            <a:r>
              <a:rPr lang="en-US" altLang="zh-CN" sz="1000">
                <a:latin typeface="Arial"/>
                <a:ea typeface="Microsoft JhengHei"/>
                <a:cs typeface="Arial"/>
              </a:rPr>
              <a:t> </a:t>
            </a:r>
            <a:r>
              <a:rPr lang="zh-CN" altLang="en-US" sz="1000">
                <a:latin typeface="Arial"/>
                <a:ea typeface="Microsoft JhengHei"/>
                <a:cs typeface="Arial"/>
              </a:rPr>
              <a:t>系列在 </a:t>
            </a:r>
            <a:r>
              <a:rPr lang="en-US" altLang="zh-CN" sz="1000" b="1">
                <a:latin typeface="Oswald Medium" pitchFamily="2" charset="0"/>
                <a:ea typeface="Microsoft JhengHei"/>
                <a:cs typeface="Arial"/>
              </a:rPr>
              <a:t>QTS</a:t>
            </a:r>
            <a:r>
              <a:rPr lang="en-US" altLang="zh-CN" sz="1000">
                <a:latin typeface="Arial"/>
                <a:ea typeface="Microsoft JhengHei"/>
                <a:cs typeface="Arial"/>
              </a:rPr>
              <a:t> </a:t>
            </a:r>
            <a:r>
              <a:rPr lang="zh-CN" altLang="en-US" sz="1000">
                <a:latin typeface="Arial"/>
                <a:ea typeface="Microsoft JhengHei"/>
                <a:cs typeface="Arial"/>
              </a:rPr>
              <a:t>系统不支持以下功能</a:t>
            </a:r>
            <a:r>
              <a:rPr lang="en-US" altLang="zh-CN" sz="1000">
                <a:latin typeface="Arial"/>
                <a:ea typeface="Microsoft JhengHei"/>
                <a:cs typeface="Arial"/>
              </a:rPr>
              <a:t>:</a:t>
            </a:r>
          </a:p>
          <a:p>
            <a:pPr marL="171450" indent="-1714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Oswald Medium" pitchFamily="2" charset="0"/>
                <a:ea typeface="Microsoft JhengHei"/>
                <a:cs typeface="Arial"/>
              </a:rPr>
              <a:t>Port </a:t>
            </a:r>
            <a:r>
              <a:rPr lang="en-US" sz="1000" err="1">
                <a:latin typeface="Oswald Medium" pitchFamily="2" charset="0"/>
                <a:ea typeface="Microsoft JhengHei"/>
                <a:cs typeface="Arial"/>
              </a:rPr>
              <a:t>trunking</a:t>
            </a:r>
            <a:endParaRPr lang="en-US" sz="1000">
              <a:latin typeface="Oswald Medium" pitchFamily="2" charset="0"/>
              <a:ea typeface="Microsoft JhengHei"/>
              <a:cs typeface="Arial"/>
            </a:endParaRPr>
          </a:p>
          <a:p>
            <a:pPr marL="171450" indent="-1714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Oswald Medium" pitchFamily="2" charset="0"/>
                <a:ea typeface="Microsoft JhengHei"/>
                <a:cs typeface="Arial"/>
              </a:rPr>
              <a:t>DHCP</a:t>
            </a:r>
            <a:r>
              <a:rPr lang="en-US" sz="1000">
                <a:latin typeface="Arial"/>
                <a:ea typeface="Microsoft JhengHei"/>
                <a:cs typeface="Arial"/>
              </a:rPr>
              <a:t> </a:t>
            </a:r>
            <a:r>
              <a:rPr lang="zh-TW" altLang="en-US" sz="1000">
                <a:latin typeface="Arial"/>
                <a:ea typeface="Microsoft JhengHei"/>
                <a:cs typeface="Arial"/>
              </a:rPr>
              <a:t>服务器</a:t>
            </a:r>
          </a:p>
          <a:p>
            <a:pPr marL="171450" indent="-1714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Oswald Medium" pitchFamily="2" charset="0"/>
                <a:ea typeface="Microsoft JhengHei"/>
                <a:cs typeface="Arial"/>
              </a:rPr>
              <a:t>RADVD</a:t>
            </a:r>
            <a:r>
              <a:rPr lang="en-US" sz="1000">
                <a:latin typeface="Arial"/>
                <a:ea typeface="Microsoft JhengHei"/>
                <a:cs typeface="Arial"/>
              </a:rPr>
              <a:t> </a:t>
            </a:r>
            <a:r>
              <a:rPr lang="zh-TW" altLang="en-US" sz="1000">
                <a:latin typeface="Arial"/>
                <a:ea typeface="Microsoft JhengHei"/>
                <a:cs typeface="Arial"/>
              </a:rPr>
              <a:t>服务器</a:t>
            </a:r>
          </a:p>
          <a:p>
            <a:pPr marL="171450" indent="-1714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TW" altLang="en-US" sz="1000">
                <a:latin typeface="Arial"/>
                <a:ea typeface="Microsoft JhengHei"/>
                <a:cs typeface="Arial"/>
              </a:rPr>
              <a:t>静态路由</a:t>
            </a:r>
            <a:endParaRPr lang="en-US" sz="1000">
              <a:latin typeface="Arial"/>
              <a:ea typeface="Microsoft JhengHei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1334C4-DCBE-354A-8011-AA810054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9612" y="3763421"/>
            <a:ext cx="200707" cy="1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7">
            <a:extLst>
              <a:ext uri="{FF2B5EF4-FFF2-40B4-BE49-F238E27FC236}">
                <a16:creationId xmlns:a16="http://schemas.microsoft.com/office/drawing/2014/main" id="{F1B88930-B45A-AB4A-B50F-43278B335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59821" y="2044790"/>
            <a:ext cx="989407" cy="1053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hape 721">
            <a:extLst>
              <a:ext uri="{FF2B5EF4-FFF2-40B4-BE49-F238E27FC236}">
                <a16:creationId xmlns:a16="http://schemas.microsoft.com/office/drawing/2014/main" id="{200CD91F-176A-5A45-BA2C-F2287062231F}"/>
              </a:ext>
            </a:extLst>
          </p:cNvPr>
          <p:cNvSpPr/>
          <p:nvPr/>
        </p:nvSpPr>
        <p:spPr>
          <a:xfrm>
            <a:off x="7195033" y="2530341"/>
            <a:ext cx="212002" cy="275709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sz="1800"/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6BCFDC0-AC14-6047-82D6-C49FE1029B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0955" y="848342"/>
            <a:ext cx="2036346" cy="2561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867463" y="2530748"/>
            <a:ext cx="3079144" cy="1463391"/>
          </a:xfrm>
          <a:prstGeom prst="rect">
            <a:avLst/>
          </a:prstGeom>
          <a:noFill/>
        </p:spPr>
      </p:pic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7195033" y="3599910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CN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原有配线直接升速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1617146" y="1624219"/>
            <a:ext cx="1458710" cy="306034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649778" y="2377150"/>
            <a:ext cx="1339754" cy="519307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flipH="1">
            <a:off x="2137403" y="1423584"/>
            <a:ext cx="3079144" cy="1463391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3075858" y="1158276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2490814" y="1324599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00487E"/>
                </a:solidFill>
                <a:latin typeface="Oswald Medium" pitchFamily="2" charset="0"/>
                <a:cs typeface="Arial" panose="020B0604020202020204" pitchFamily="34" charset="0"/>
              </a:rPr>
              <a:t>Cat 5e</a:t>
            </a:r>
            <a:endParaRPr lang="en-US" sz="1100">
              <a:solidFill>
                <a:srgbClr val="00487E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089229" y="1324599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0156FF"/>
                </a:solidFill>
                <a:latin typeface="Oswald Medium" pitchFamily="2" charset="0"/>
                <a:cs typeface="Arial" panose="020B0604020202020204" pitchFamily="34" charset="0"/>
              </a:rPr>
              <a:t>5GbE</a:t>
            </a:r>
            <a:endParaRPr lang="en-US" sz="1100">
              <a:solidFill>
                <a:srgbClr val="0156FF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2490814" y="2085673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00487E"/>
                </a:solidFill>
                <a:latin typeface="Oswald Medium" pitchFamily="2" charset="0"/>
                <a:cs typeface="Arial" panose="020B0604020202020204" pitchFamily="34" charset="0"/>
              </a:rPr>
              <a:t>Cat 5e</a:t>
            </a:r>
            <a:endParaRPr lang="en-US" sz="1100">
              <a:solidFill>
                <a:srgbClr val="00487E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089229" y="2085673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0156FF"/>
                </a:solidFill>
                <a:latin typeface="Oswald Medium" pitchFamily="2" charset="0"/>
                <a:cs typeface="Arial" panose="020B0604020202020204" pitchFamily="34" charset="0"/>
              </a:rPr>
              <a:t>5GbE</a:t>
            </a:r>
            <a:endParaRPr lang="en-US" sz="1100">
              <a:solidFill>
                <a:srgbClr val="0156FF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1761161" y="2535681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CN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原有配线直接升速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1545139" y="2074269"/>
            <a:ext cx="1540957" cy="358701"/>
          </a:xfrm>
          <a:prstGeom prst="bentConnector3">
            <a:avLst>
              <a:gd name="adj1" fmla="val 34753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3075858" y="1968366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347676" y="2231477"/>
            <a:ext cx="1245048" cy="28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50">
                <a:solidFill>
                  <a:srgbClr val="262626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QNAP 10G </a:t>
            </a:r>
            <a:r>
              <a:rPr lang="zh-CN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交换器</a:t>
            </a:r>
            <a:endParaRPr lang="en-US" sz="105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288" y="1356573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960" y="2144570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4" y="1775569"/>
            <a:ext cx="1797918" cy="46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4136851" y="1051337"/>
            <a:ext cx="1289575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1000"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</a:t>
            </a:r>
            <a:endParaRPr lang="en-US" altLang="zh-TW" sz="1000">
              <a:latin typeface="Oswald Medium" pitchFamily="2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99617" y="1563127"/>
            <a:ext cx="648072" cy="69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2FC717-7BD3-DD41-AF64-59FFB3AE89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65" y="3055577"/>
            <a:ext cx="4718001" cy="1848902"/>
          </a:xfrm>
          <a:prstGeom prst="rect">
            <a:avLst/>
          </a:prstGeom>
          <a:ln w="57150" cap="sq" cmpd="thickThin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5247127" y="1163855"/>
            <a:ext cx="1314784" cy="100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200"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QNA-UC5G1T:</a:t>
            </a:r>
          </a:p>
          <a:p>
            <a:r>
              <a:rPr lang="en-US" altLang="zh-CN" sz="1200"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3.0 </a:t>
            </a:r>
            <a:r>
              <a:rPr lang="zh-TW" altLang="en-US" sz="12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对</a:t>
            </a:r>
            <a:endParaRPr lang="en-US" altLang="zh-CN" sz="12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r>
              <a:rPr lang="en-US" altLang="zh-CN" sz="1150"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5GbE/2.5GbE/1GbE </a:t>
            </a:r>
          </a:p>
          <a:p>
            <a:r>
              <a:rPr lang="zh-CN" altLang="en-US" sz="12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网络转换器</a:t>
            </a:r>
            <a:endParaRPr lang="en-US" altLang="zh-CN" sz="12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3CDF31F-9930-408F-A310-9B29F863EF3F}"/>
              </a:ext>
            </a:extLst>
          </p:cNvPr>
          <p:cNvGrpSpPr/>
          <p:nvPr/>
        </p:nvGrpSpPr>
        <p:grpSpPr>
          <a:xfrm>
            <a:off x="6211909" y="2366410"/>
            <a:ext cx="2150265" cy="408278"/>
            <a:chOff x="6315423" y="2366410"/>
            <a:chExt cx="2150265" cy="408278"/>
          </a:xfrm>
        </p:grpSpPr>
        <p:pic>
          <p:nvPicPr>
            <p:cNvPr id="40" name="圖片 40">
              <a:extLst>
                <a:ext uri="{FF2B5EF4-FFF2-40B4-BE49-F238E27FC236}">
                  <a16:creationId xmlns:a16="http://schemas.microsoft.com/office/drawing/2014/main" id="{5AB0D984-37F3-4295-9B70-85D46F43E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1695"/>
            <a:stretch/>
          </p:blipFill>
          <p:spPr>
            <a:xfrm rot="10800000">
              <a:off x="7817887" y="2366410"/>
              <a:ext cx="647801" cy="262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CF558A8-8405-46B6-8F84-9F2964251D5E}"/>
                </a:ext>
              </a:extLst>
            </p:cNvPr>
            <p:cNvSpPr/>
            <p:nvPr/>
          </p:nvSpPr>
          <p:spPr>
            <a:xfrm>
              <a:off x="6759013" y="2540624"/>
              <a:ext cx="1389625" cy="45719"/>
            </a:xfrm>
            <a:prstGeom prst="rect">
              <a:avLst/>
            </a:prstGeom>
            <a:gradFill flip="none" rotWithShape="1">
              <a:gsLst>
                <a:gs pos="53800">
                  <a:srgbClr val="2A2A2B"/>
                </a:gs>
                <a:gs pos="100000">
                  <a:srgbClr val="030303"/>
                </a:gs>
                <a:gs pos="0">
                  <a:srgbClr val="080500"/>
                </a:gs>
                <a:gs pos="0">
                  <a:srgbClr val="050506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" name="圖片 40">
              <a:extLst>
                <a:ext uri="{FF2B5EF4-FFF2-40B4-BE49-F238E27FC236}">
                  <a16:creationId xmlns:a16="http://schemas.microsoft.com/office/drawing/2014/main" id="{F46E4917-0FC5-47D1-9710-614B73DB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2140" b="-1"/>
            <a:stretch/>
          </p:blipFill>
          <p:spPr>
            <a:xfrm rot="10800000">
              <a:off x="6315423" y="2486108"/>
              <a:ext cx="566080" cy="2885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57518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76" y="215873"/>
            <a:ext cx="8204516" cy="493563"/>
          </a:xfrm>
        </p:spPr>
        <p:txBody>
          <a:bodyPr/>
          <a:lstStyle/>
          <a:p>
            <a:r>
              <a:rPr lang="zh-CN" altLang="en-US" sz="3300">
                <a:solidFill>
                  <a:schemeClr val="tx1"/>
                </a:solidFill>
                <a:latin typeface="Microsoft JhengHei"/>
                <a:ea typeface="Microsoft JhengHei"/>
                <a:cs typeface="Arial"/>
              </a:rPr>
              <a:t>即将推出长达五年保障的额外延长质保方案</a:t>
            </a:r>
            <a:endParaRPr lang="en-US" sz="3300">
              <a:solidFill>
                <a:schemeClr val="tx1"/>
              </a:solidFill>
              <a:latin typeface="Microsoft JhengHei"/>
              <a:ea typeface="Microsoft JhengHei"/>
              <a:cs typeface="Arial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4CE79C7-F13C-D34F-BC67-060D86C1E60A}"/>
              </a:ext>
            </a:extLst>
          </p:cNvPr>
          <p:cNvGrpSpPr/>
          <p:nvPr/>
        </p:nvGrpSpPr>
        <p:grpSpPr>
          <a:xfrm>
            <a:off x="358422" y="1790782"/>
            <a:ext cx="8027123" cy="543812"/>
            <a:chOff x="372207" y="1784732"/>
            <a:chExt cx="6916131" cy="468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矩形: 圓角 5">
              <a:extLst>
                <a:ext uri="{FF2B5EF4-FFF2-40B4-BE49-F238E27FC236}">
                  <a16:creationId xmlns:a16="http://schemas.microsoft.com/office/drawing/2014/main" id="{D79194A1-DE0C-D148-8013-060B7895F2AE}"/>
                </a:ext>
              </a:extLst>
            </p:cNvPr>
            <p:cNvSpPr/>
            <p:nvPr/>
          </p:nvSpPr>
          <p:spPr>
            <a:xfrm>
              <a:off x="372207" y="1784732"/>
              <a:ext cx="6916131" cy="468546"/>
            </a:xfrm>
            <a:prstGeom prst="roundRect">
              <a:avLst>
                <a:gd name="adj" fmla="val 29267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BE4D747B-232F-5B41-9486-49F89813A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0100" y="1784732"/>
              <a:ext cx="638238" cy="468546"/>
            </a:xfrm>
            <a:prstGeom prst="rect">
              <a:avLst/>
            </a:prstGeom>
          </p:spPr>
        </p:pic>
      </p:grpSp>
      <p:sp>
        <p:nvSpPr>
          <p:cNvPr id="11" name="Google Shape;126;p20">
            <a:extLst>
              <a:ext uri="{FF2B5EF4-FFF2-40B4-BE49-F238E27FC236}">
                <a16:creationId xmlns:a16="http://schemas.microsoft.com/office/drawing/2014/main" id="{98C21176-2BC2-8842-B5F6-F9D312DD8F71}"/>
              </a:ext>
            </a:extLst>
          </p:cNvPr>
          <p:cNvSpPr txBox="1"/>
          <p:nvPr/>
        </p:nvSpPr>
        <p:spPr>
          <a:xfrm>
            <a:off x="358422" y="1790783"/>
            <a:ext cx="7385998" cy="54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>
                <a:solidFill>
                  <a:schemeClr val="tx1"/>
                </a:solidFill>
                <a:latin typeface="Oswald Medium" pitchFamily="2" charset="0"/>
                <a:ea typeface="微軟正黑體" panose="020B0604030504040204" pitchFamily="34" charset="-120"/>
              </a:rPr>
              <a:t> </a:t>
            </a:r>
            <a:r>
              <a:rPr lang="en-US" sz="2200">
                <a:solidFill>
                  <a:schemeClr val="tx1"/>
                </a:solidFill>
                <a:latin typeface="Oswald Medium" pitchFamily="2" charset="0"/>
                <a:ea typeface="微軟正黑體" panose="020B0604030504040204" pitchFamily="34" charset="-120"/>
              </a:rPr>
              <a:t>https://www.qnap.com/service/product-warranty/</a:t>
            </a:r>
          </a:p>
        </p:txBody>
      </p:sp>
      <p:sp>
        <p:nvSpPr>
          <p:cNvPr id="15" name="文本框 10">
            <a:extLst>
              <a:ext uri="{FF2B5EF4-FFF2-40B4-BE49-F238E27FC236}">
                <a16:creationId xmlns:a16="http://schemas.microsoft.com/office/drawing/2014/main" id="{0A780B17-FB04-3C44-A02B-DE3264D2009C}"/>
              </a:ext>
            </a:extLst>
          </p:cNvPr>
          <p:cNvSpPr txBox="1"/>
          <p:nvPr/>
        </p:nvSpPr>
        <p:spPr>
          <a:xfrm>
            <a:off x="410952" y="1126462"/>
            <a:ext cx="8655538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500">
                <a:latin typeface="微軟正黑體"/>
                <a:ea typeface="微軟正黑體"/>
              </a:rPr>
              <a:t>标准质保</a:t>
            </a:r>
            <a:r>
              <a:rPr lang="en-US" altLang="zh-CN" sz="2500">
                <a:latin typeface="Oswald Medium" pitchFamily="2" charset="0"/>
                <a:ea typeface="微軟正黑體"/>
              </a:rPr>
              <a:t>2</a:t>
            </a:r>
            <a:r>
              <a:rPr lang="zh-CN" altLang="en-US" sz="2500">
                <a:latin typeface="微軟正黑體"/>
                <a:ea typeface="微軟正黑體"/>
              </a:rPr>
              <a:t>年＋购买延长</a:t>
            </a:r>
            <a:r>
              <a:rPr lang="en-US" altLang="zh-CN" sz="2500">
                <a:latin typeface="Oswald Medium" pitchFamily="2" charset="0"/>
                <a:ea typeface="微軟正黑體"/>
              </a:rPr>
              <a:t>3</a:t>
            </a:r>
            <a:r>
              <a:rPr lang="zh-CN" altLang="en-US" sz="2500">
                <a:latin typeface="微軟正黑體"/>
                <a:ea typeface="微軟正黑體"/>
              </a:rPr>
              <a:t>年质保 </a:t>
            </a:r>
            <a:r>
              <a:rPr lang="en-US" altLang="zh-CN" sz="2500">
                <a:latin typeface="微軟正黑體"/>
                <a:ea typeface="微軟正黑體"/>
              </a:rPr>
              <a:t>= </a:t>
            </a:r>
            <a:r>
              <a:rPr lang="zh-CN" altLang="en-US" sz="2500" b="1">
                <a:latin typeface="微軟正黑體"/>
                <a:ea typeface="微軟正黑體"/>
              </a:rPr>
              <a:t>高达五年质保服务</a:t>
            </a:r>
          </a:p>
        </p:txBody>
      </p:sp>
      <p:sp>
        <p:nvSpPr>
          <p:cNvPr id="16" name="文本框 10">
            <a:extLst>
              <a:ext uri="{FF2B5EF4-FFF2-40B4-BE49-F238E27FC236}">
                <a16:creationId xmlns:a16="http://schemas.microsoft.com/office/drawing/2014/main" id="{C160D959-BB5B-C14F-8781-C3EEF8DD4067}"/>
              </a:ext>
            </a:extLst>
          </p:cNvPr>
          <p:cNvSpPr txBox="1"/>
          <p:nvPr/>
        </p:nvSpPr>
        <p:spPr>
          <a:xfrm>
            <a:off x="5340178" y="2647433"/>
            <a:ext cx="3151751" cy="99937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700"/>
              </a:lnSpc>
              <a:spcBef>
                <a:spcPts val="200"/>
              </a:spcBef>
            </a:pPr>
            <a:r>
              <a:rPr lang="zh-CN" altLang="en-US" sz="13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标准质保</a:t>
            </a:r>
            <a:endParaRPr lang="en-US" altLang="zh-CN" sz="13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9070" indent="-179070">
              <a:lnSpc>
                <a:spcPts val="17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altLang="zh-CN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QNAP</a:t>
            </a:r>
            <a:r>
              <a:rPr lang="en-US" altLang="zh-CN" sz="130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CN" altLang="en-US" sz="130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随产品售出后的质保服务</a:t>
            </a:r>
            <a:endParaRPr lang="zh-CN" altLang="en-US" sz="1300">
              <a:latin typeface="微軟正黑體"/>
              <a:ea typeface="微軟正黑體"/>
              <a:cs typeface="Arial"/>
            </a:endParaRPr>
          </a:p>
          <a:p>
            <a:pPr marL="179070" indent="-179070">
              <a:lnSpc>
                <a:spcPts val="17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质保期间内正常使用情况下的维修、零件更换均免费 </a:t>
            </a:r>
            <a:r>
              <a:rPr lang="en-US" altLang="zh-CN" sz="130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(</a:t>
            </a:r>
            <a:r>
              <a:rPr lang="zh-CN" altLang="en-US" sz="130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消耗品与配件除外</a:t>
            </a:r>
            <a:r>
              <a:rPr lang="en-US" altLang="zh-CN" sz="130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)</a:t>
            </a:r>
            <a:endParaRPr lang="zh-CN" altLang="en-US" sz="1300">
              <a:latin typeface="微軟正黑體"/>
              <a:ea typeface="微軟正黑體"/>
              <a:cs typeface="Arial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5CE3965A-70D8-D449-A344-9B7A7D6568CE}"/>
              </a:ext>
            </a:extLst>
          </p:cNvPr>
          <p:cNvSpPr txBox="1"/>
          <p:nvPr/>
        </p:nvSpPr>
        <p:spPr>
          <a:xfrm>
            <a:off x="5380360" y="3669876"/>
            <a:ext cx="3022969" cy="99937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700"/>
              </a:lnSpc>
              <a:spcBef>
                <a:spcPts val="200"/>
              </a:spcBef>
            </a:pPr>
            <a:r>
              <a:rPr lang="zh-CN" altLang="en-US" sz="1300" b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延长质保</a:t>
            </a:r>
            <a:endParaRPr lang="en-US" altLang="zh-CN" sz="1300" b="1">
              <a:latin typeface="微軟正黑體"/>
              <a:ea typeface="微軟正黑體"/>
              <a:cs typeface="Arial"/>
              <a:sym typeface="Arial" panose="020B0604020202020204" pitchFamily="34" charset="0"/>
            </a:endParaRPr>
          </a:p>
          <a:p>
            <a:pPr marL="179070" indent="-179070">
              <a:lnSpc>
                <a:spcPts val="17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产品购买 </a:t>
            </a:r>
            <a:r>
              <a:rPr lang="zh-CN" altLang="en-US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90 </a:t>
            </a:r>
            <a:r>
              <a:rPr lang="zh-CN" altLang="en-US" sz="130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天内 可以加购此服务以延长标准质保时间</a:t>
            </a:r>
            <a:endParaRPr lang="zh-CN" altLang="en-US" sz="1300">
              <a:latin typeface="微軟正黑體"/>
              <a:ea typeface="微軟正黑體"/>
              <a:cs typeface="Arial"/>
            </a:endParaRPr>
          </a:p>
          <a:p>
            <a:pPr marL="179070" indent="-179070">
              <a:lnSpc>
                <a:spcPts val="17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质保服务内容与标准质保相同</a:t>
            </a:r>
            <a:endParaRPr lang="zh-CN" altLang="en-US" sz="1300">
              <a:latin typeface="微軟正黑體"/>
              <a:ea typeface="微軟正黑體"/>
              <a:cs typeface="Arial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9EEE52E-09B8-419F-A470-E3AEDBA21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503" y="3145354"/>
            <a:ext cx="3673200" cy="1624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B56ACAB-56A8-4130-830F-D43DEB27A627}"/>
              </a:ext>
            </a:extLst>
          </p:cNvPr>
          <p:cNvSpPr/>
          <p:nvPr/>
        </p:nvSpPr>
        <p:spPr>
          <a:xfrm>
            <a:off x="1156503" y="2736958"/>
            <a:ext cx="3510747" cy="49356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4F4377C-C7E8-BF44-A778-E7576DE867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126" y="2334594"/>
            <a:ext cx="1130589" cy="11991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D53844-B5C7-D44B-8A69-90B663AC31F2}"/>
              </a:ext>
            </a:extLst>
          </p:cNvPr>
          <p:cNvSpPr txBox="1"/>
          <p:nvPr/>
        </p:nvSpPr>
        <p:spPr>
          <a:xfrm>
            <a:off x="1984639" y="3264385"/>
            <a:ext cx="2639781" cy="1317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61950" indent="-361950">
              <a:lnSpc>
                <a:spcPts val="3300"/>
              </a:lnSpc>
              <a:buClr>
                <a:schemeClr val="tx1"/>
              </a:buClr>
              <a:buSzPct val="85000"/>
              <a:buFont typeface="Wingdings"/>
              <a:buChar char="ü"/>
            </a:pPr>
            <a:r>
              <a:rPr lang="zh-CN" altLang="en-US" sz="2100" b="1">
                <a:latin typeface="微軟正黑體"/>
                <a:ea typeface="微軟正黑體"/>
              </a:rPr>
              <a:t>登入质保服务网</a:t>
            </a:r>
          </a:p>
          <a:p>
            <a:pPr marL="361950" indent="-361950">
              <a:lnSpc>
                <a:spcPts val="3300"/>
              </a:lnSpc>
              <a:buClr>
                <a:schemeClr val="tx1"/>
              </a:buClr>
              <a:buSzPct val="85000"/>
              <a:buFont typeface="Wingdings"/>
              <a:buChar char="ü"/>
            </a:pPr>
            <a:r>
              <a:rPr lang="zh-CN" altLang="en-US" sz="2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产品注册</a:t>
            </a:r>
          </a:p>
          <a:p>
            <a:pPr marL="361950" indent="-361950">
              <a:lnSpc>
                <a:spcPts val="3300"/>
              </a:lnSpc>
              <a:buClr>
                <a:schemeClr val="tx1"/>
              </a:buClr>
              <a:buSzPct val="85000"/>
              <a:buFont typeface="Wingdings"/>
              <a:buChar char="ü"/>
            </a:pPr>
            <a:r>
              <a:rPr lang="zh-CN" altLang="en-US" sz="2100" b="1">
                <a:latin typeface="微軟正黑體"/>
                <a:ea typeface="微軟正黑體"/>
              </a:rPr>
              <a:t>购买延长质保</a:t>
            </a:r>
          </a:p>
        </p:txBody>
      </p:sp>
      <p:sp>
        <p:nvSpPr>
          <p:cNvPr id="20" name="Google Shape;97;p18">
            <a:extLst>
              <a:ext uri="{FF2B5EF4-FFF2-40B4-BE49-F238E27FC236}">
                <a16:creationId xmlns:a16="http://schemas.microsoft.com/office/drawing/2014/main" id="{C6A2A470-B702-A74D-8DB0-3C807DC2AACC}"/>
              </a:ext>
            </a:extLst>
          </p:cNvPr>
          <p:cNvSpPr txBox="1"/>
          <p:nvPr/>
        </p:nvSpPr>
        <p:spPr>
          <a:xfrm>
            <a:off x="1218753" y="2770822"/>
            <a:ext cx="3649171" cy="43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订购料号 </a:t>
            </a:r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EXTW-GREEN-3Y</a:t>
            </a:r>
          </a:p>
        </p:txBody>
      </p:sp>
      <p:pic>
        <p:nvPicPr>
          <p:cNvPr id="6" name="Google Shape;101;p18">
            <a:extLst>
              <a:ext uri="{FF2B5EF4-FFF2-40B4-BE49-F238E27FC236}">
                <a16:creationId xmlns:a16="http://schemas.microsoft.com/office/drawing/2014/main" id="{726C3CBD-67AC-7246-B746-43289B2CCAE4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98" y="2440585"/>
            <a:ext cx="2494702" cy="2589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084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48">
            <a:extLst>
              <a:ext uri="{FF2B5EF4-FFF2-40B4-BE49-F238E27FC236}">
                <a16:creationId xmlns:a16="http://schemas.microsoft.com/office/drawing/2014/main" id="{4415C7DF-4667-4369-8260-8E85D7F92F1E}"/>
              </a:ext>
            </a:extLst>
          </p:cNvPr>
          <p:cNvSpPr txBox="1"/>
          <p:nvPr/>
        </p:nvSpPr>
        <p:spPr>
          <a:xfrm>
            <a:off x="180537" y="4764780"/>
            <a:ext cx="3728933" cy="26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>
              <a:lnSpc>
                <a:spcPts val="800"/>
              </a:lnSpc>
              <a:spcBef>
                <a:spcPts val="500"/>
              </a:spcBef>
            </a:pPr>
            <a:r>
              <a:rPr lang="en-US" altLang="zh-TW" sz="550">
                <a:solidFill>
                  <a:srgbClr val="6FBBF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©2020</a:t>
            </a:r>
            <a:r>
              <a:rPr lang="zh-TW" altLang="en-US" sz="550">
                <a:solidFill>
                  <a:srgbClr val="6FBBF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著作权为威联通科技股份有限公司所有。威联通科技并保留所有权利。威联通科技股份有限公司所使用或注册之商标或标章。档案中所提及之产品及公司名称可能为其他公司所有之商标 。</a:t>
            </a:r>
            <a:endParaRPr lang="zh-TW" altLang="en-US" sz="550">
              <a:solidFill>
                <a:srgbClr val="6FB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3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桌 的圖片&#10;&#10;自動產生的描述">
            <a:extLst>
              <a:ext uri="{FF2B5EF4-FFF2-40B4-BE49-F238E27FC236}">
                <a16:creationId xmlns:a16="http://schemas.microsoft.com/office/drawing/2014/main" id="{B0E27E33-0501-4408-80FF-D92D24970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1C61CEED-9401-4029-97C6-94D298BD3668}"/>
              </a:ext>
            </a:extLst>
          </p:cNvPr>
          <p:cNvSpPr/>
          <p:nvPr/>
        </p:nvSpPr>
        <p:spPr>
          <a:xfrm>
            <a:off x="2948193" y="1196867"/>
            <a:ext cx="6732507" cy="559429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60" y="216956"/>
            <a:ext cx="8522062" cy="493563"/>
          </a:xfrm>
        </p:spPr>
        <p:txBody>
          <a:bodyPr/>
          <a:lstStyle/>
          <a:p>
            <a:r>
              <a:rPr lang="zh-TW" altLang="en-US" sz="3300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英特尔</a:t>
            </a:r>
            <a:r>
              <a:rPr lang="en-US" altLang="zh-TW" sz="3300" baseline="30000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® </a:t>
            </a:r>
            <a:r>
              <a:rPr lang="zh-TW" altLang="en-US" sz="3300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双核处理器并</a:t>
            </a:r>
            <a:r>
              <a:rPr lang="zh-CN" altLang="en-US" sz="3300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可升级</a:t>
            </a:r>
            <a:r>
              <a:rPr lang="en-US" altLang="zh-CN" sz="3300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3300" b="0">
                <a:solidFill>
                  <a:schemeClr val="tx1"/>
                </a:solidFill>
                <a:latin typeface="Oswald Medium"/>
                <a:ea typeface="微軟正黑體"/>
                <a:cs typeface="Arial"/>
              </a:rPr>
              <a:t>8GB RAM</a:t>
            </a:r>
          </a:p>
        </p:txBody>
      </p:sp>
      <p:sp>
        <p:nvSpPr>
          <p:cNvPr id="68" name="TextBox 10"/>
          <p:cNvSpPr txBox="1"/>
          <p:nvPr/>
        </p:nvSpPr>
        <p:spPr>
          <a:xfrm>
            <a:off x="3602073" y="4421975"/>
            <a:ext cx="1850401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TS-451D-</a:t>
            </a:r>
            <a:r>
              <a:rPr lang="en-US" sz="2000">
                <a:solidFill>
                  <a:srgbClr val="C00000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2G</a:t>
            </a:r>
          </a:p>
          <a:p>
            <a:r>
              <a:rPr lang="en-US" sz="1200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 GB RAM (</a:t>
            </a:r>
            <a:r>
              <a:rPr lang="en-US" altLang="zh-TW" sz="1200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1 x </a:t>
            </a:r>
            <a:r>
              <a:rPr lang="en-US" altLang="zh-TW" sz="1200">
                <a:solidFill>
                  <a:srgbClr val="C00000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 GB</a:t>
            </a:r>
            <a:r>
              <a:rPr lang="en-US" sz="1200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B63E5E-F563-D044-9385-B2B1788C8280}"/>
              </a:ext>
            </a:extLst>
          </p:cNvPr>
          <p:cNvSpPr txBox="1"/>
          <p:nvPr/>
        </p:nvSpPr>
        <p:spPr>
          <a:xfrm>
            <a:off x="6314842" y="2134955"/>
            <a:ext cx="968735" cy="576432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lnSpc>
                <a:spcPts val="2000"/>
              </a:lnSpc>
              <a:defRPr/>
            </a:pPr>
            <a:r>
              <a:rPr lang="en-US" altLang="zh-TW" sz="25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2.0</a:t>
            </a:r>
            <a:r>
              <a:rPr lang="en-US" altLang="zh-TW" sz="12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GHz</a:t>
            </a:r>
          </a:p>
          <a:p>
            <a:pPr>
              <a:lnSpc>
                <a:spcPts val="2000"/>
              </a:lnSpc>
              <a:defRPr/>
            </a:pPr>
            <a:r>
              <a:rPr lang="ja-JP" alt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基频</a:t>
            </a:r>
            <a:endParaRPr lang="en-US" sz="1200" b="1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C54BCACF-62B4-CE4C-B279-E2D65C30A3C7}"/>
              </a:ext>
            </a:extLst>
          </p:cNvPr>
          <p:cNvSpPr txBox="1"/>
          <p:nvPr/>
        </p:nvSpPr>
        <p:spPr>
          <a:xfrm>
            <a:off x="7823513" y="2121171"/>
            <a:ext cx="1152981" cy="576432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lnSpc>
                <a:spcPts val="2000"/>
              </a:lnSpc>
              <a:defRPr/>
            </a:pPr>
            <a:r>
              <a:rPr lang="en-US" altLang="zh-TW" sz="25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2.9</a:t>
            </a:r>
            <a:r>
              <a:rPr lang="en-US" altLang="zh-TW" sz="12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GHz</a:t>
            </a:r>
          </a:p>
          <a:p>
            <a:pPr>
              <a:lnSpc>
                <a:spcPts val="2000"/>
              </a:lnSpc>
              <a:defRPr/>
            </a:pPr>
            <a:r>
              <a:rPr lang="zh-CN" altLang="en-US" sz="1200" b="1">
                <a:latin typeface="Arial"/>
                <a:ea typeface="Microsoft JhengHei"/>
                <a:cs typeface="Arial"/>
              </a:rPr>
              <a:t>睿频</a:t>
            </a: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8FAF83BC-E9C1-FD42-A5F5-3335D6C6108A}"/>
              </a:ext>
            </a:extLst>
          </p:cNvPr>
          <p:cNvSpPr txBox="1"/>
          <p:nvPr/>
        </p:nvSpPr>
        <p:spPr>
          <a:xfrm>
            <a:off x="3967676" y="2104703"/>
            <a:ext cx="2118101" cy="58476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双核 </a:t>
            </a:r>
            <a:r>
              <a:rPr lang="en-US" altLang="zh-TW" sz="2000">
                <a:solidFill>
                  <a:srgbClr val="C00000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J4025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endParaRPr lang="en-US" altLang="zh-CN" sz="1200">
              <a:solidFill>
                <a:srgbClr val="000000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ja-JP" altLang="en-US" sz="1200" b="1">
                <a:solidFill>
                  <a:srgbClr val="0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代号 </a:t>
            </a:r>
            <a:r>
              <a:rPr lang="en-US" altLang="ja-JP" sz="1200">
                <a:solidFill>
                  <a:srgbClr val="000000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Gemini</a:t>
            </a:r>
            <a:r>
              <a:rPr lang="en-US" sz="1200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Lake Refresh</a:t>
            </a:r>
            <a:endParaRPr lang="en-US" altLang="zh-CN" sz="1200"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1" name="圖片 17" descr="cp_k_ww_4c_075.png">
            <a:extLst>
              <a:ext uri="{FF2B5EF4-FFF2-40B4-BE49-F238E27FC236}">
                <a16:creationId xmlns:a16="http://schemas.microsoft.com/office/drawing/2014/main" id="{A3C1374A-F3DA-814E-8FAD-42A783B032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748" y="2042809"/>
            <a:ext cx="689204" cy="689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6">
            <a:extLst>
              <a:ext uri="{FF2B5EF4-FFF2-40B4-BE49-F238E27FC236}">
                <a16:creationId xmlns:a16="http://schemas.microsoft.com/office/drawing/2014/main" id="{759F1DFE-B30A-D74F-A383-42EF78DF0A3D}"/>
              </a:ext>
            </a:extLst>
          </p:cNvPr>
          <p:cNvSpPr txBox="1"/>
          <p:nvPr/>
        </p:nvSpPr>
        <p:spPr>
          <a:xfrm>
            <a:off x="4466073" y="3082601"/>
            <a:ext cx="3220877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zh-CN" alt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Microsoft JhengHei"/>
                <a:cs typeface="Arial"/>
              </a:rPr>
              <a:t>双通道内存支持</a:t>
            </a:r>
            <a:endParaRPr lang="en-US" altLang="zh-TW" sz="20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Microsoft JhengHei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9377" y="3198053"/>
            <a:ext cx="1270270" cy="649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759F1DFE-B30A-D74F-A383-42EF78DF0A3D}"/>
              </a:ext>
            </a:extLst>
          </p:cNvPr>
          <p:cNvSpPr txBox="1"/>
          <p:nvPr/>
        </p:nvSpPr>
        <p:spPr>
          <a:xfrm>
            <a:off x="4506124" y="3382478"/>
            <a:ext cx="2044048" cy="509106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altLang="zh-TW" sz="1200">
                <a:solidFill>
                  <a:srgbClr val="C00000"/>
                </a:solidFill>
                <a:latin typeface="Oswald Medium" pitchFamily="2" charset="0"/>
                <a:ea typeface="Microsoft JhengHei"/>
                <a:cs typeface="Arial"/>
              </a:rPr>
              <a:t>2 x DDR4 SO-DIMM </a:t>
            </a:r>
            <a:r>
              <a:rPr lang="zh-CN" altLang="en-US" sz="1200" b="1">
                <a:latin typeface="Arial"/>
                <a:ea typeface="Microsoft JhengHei"/>
                <a:cs typeface="Arial"/>
              </a:rPr>
              <a:t>插槽，</a:t>
            </a:r>
            <a:endParaRPr lang="en-US" altLang="zh-CN" sz="1200" b="1">
              <a:latin typeface="Arial"/>
              <a:ea typeface="Microsoft JhengHei"/>
              <a:cs typeface="Arial"/>
            </a:endParaRPr>
          </a:p>
          <a:p>
            <a:pPr>
              <a:lnSpc>
                <a:spcPts val="1680"/>
              </a:lnSpc>
              <a:defRPr/>
            </a:pPr>
            <a:r>
              <a:rPr lang="zh-CN" altLang="en-US" sz="1200" b="1">
                <a:latin typeface="Arial"/>
                <a:ea typeface="Microsoft JhengHei"/>
                <a:cs typeface="Arial"/>
              </a:rPr>
              <a:t>总和</a:t>
            </a:r>
            <a:r>
              <a:rPr lang="zh-CN" altLang="en-US" sz="1200" b="1">
                <a:solidFill>
                  <a:srgbClr val="C00000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solidFill>
                  <a:srgbClr val="C00000"/>
                </a:solidFill>
                <a:latin typeface="Oswald Medium" pitchFamily="2" charset="0"/>
                <a:ea typeface="Microsoft JhengHei"/>
                <a:cs typeface="Arial"/>
              </a:rPr>
              <a:t>8 GB (2 x 4 GB)</a:t>
            </a:r>
          </a:p>
        </p:txBody>
      </p:sp>
      <p:cxnSp>
        <p:nvCxnSpPr>
          <p:cNvPr id="33" name="直線接點 32"/>
          <p:cNvCxnSpPr>
            <a:cxnSpLocks/>
          </p:cNvCxnSpPr>
          <p:nvPr/>
        </p:nvCxnSpPr>
        <p:spPr>
          <a:xfrm>
            <a:off x="6082483" y="2189966"/>
            <a:ext cx="0" cy="455481"/>
          </a:xfrm>
          <a:prstGeom prst="line">
            <a:avLst/>
          </a:prstGeom>
          <a:ln w="762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1CFF0944-5A79-4D0B-9193-5A362BD25866}"/>
              </a:ext>
            </a:extLst>
          </p:cNvPr>
          <p:cNvCxnSpPr>
            <a:cxnSpLocks/>
          </p:cNvCxnSpPr>
          <p:nvPr/>
        </p:nvCxnSpPr>
        <p:spPr>
          <a:xfrm>
            <a:off x="2617313" y="3996270"/>
            <a:ext cx="6216747" cy="0"/>
          </a:xfrm>
          <a:prstGeom prst="line">
            <a:avLst/>
          </a:prstGeom>
          <a:ln w="10160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1CFF0944-5A79-4D0B-9193-5A362BD25866}"/>
              </a:ext>
            </a:extLst>
          </p:cNvPr>
          <p:cNvCxnSpPr>
            <a:cxnSpLocks/>
          </p:cNvCxnSpPr>
          <p:nvPr/>
        </p:nvCxnSpPr>
        <p:spPr>
          <a:xfrm>
            <a:off x="2617313" y="3008134"/>
            <a:ext cx="6216747" cy="0"/>
          </a:xfrm>
          <a:prstGeom prst="line">
            <a:avLst/>
          </a:prstGeom>
          <a:ln w="10160"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C0364CC-C9F5-4A62-81F6-6D23E9410E14}"/>
              </a:ext>
            </a:extLst>
          </p:cNvPr>
          <p:cNvSpPr/>
          <p:nvPr/>
        </p:nvSpPr>
        <p:spPr>
          <a:xfrm>
            <a:off x="3143748" y="1203270"/>
            <a:ext cx="4241867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低功耗</a:t>
            </a:r>
            <a:r>
              <a:rPr lang="en-US" altLang="zh-CN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CN"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x86</a:t>
            </a:r>
            <a:r>
              <a:rPr lang="en-US" altLang="zh-CN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zh-CN" altLang="en-US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影音</a:t>
            </a:r>
            <a:r>
              <a:rPr lang="en-US" altLang="zh-CN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CN"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NAS </a:t>
            </a:r>
            <a:endParaRPr lang="zh-TW" altLang="en-US" sz="3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645C3E0-79EE-4D1B-BB16-A18C34C49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24" y="1756296"/>
            <a:ext cx="2874300" cy="2978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92E4F0-C066-EE45-92EF-60707AD4E218}"/>
              </a:ext>
            </a:extLst>
          </p:cNvPr>
          <p:cNvSpPr txBox="1"/>
          <p:nvPr/>
        </p:nvSpPr>
        <p:spPr>
          <a:xfrm>
            <a:off x="6927297" y="3149733"/>
            <a:ext cx="1963485" cy="633114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可订购 </a:t>
            </a:r>
            <a:r>
              <a:rPr lang="en-US" altLang="zh-TW" sz="160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n" altLang="zh-TW" sz="160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GB 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与 </a:t>
            </a:r>
            <a:r>
              <a:rPr lang="en-US" altLang="zh-TW" sz="160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en" altLang="zh-TW" sz="160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GB</a:t>
            </a:r>
            <a:r>
              <a:rPr lang="zh-TW" altLang="en-US" sz="160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内存模块</a:t>
            </a:r>
            <a:r>
              <a:rPr lang="zh-CN" altLang="zh-TW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升级</a:t>
            </a:r>
            <a:endParaRPr lang="en-US" sz="1600" b="1">
              <a:solidFill>
                <a:srgbClr val="045EA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1CBB105-3854-415D-9894-3C217EB197C7}"/>
              </a:ext>
            </a:extLst>
          </p:cNvPr>
          <p:cNvSpPr/>
          <p:nvPr/>
        </p:nvSpPr>
        <p:spPr>
          <a:xfrm>
            <a:off x="9164677" y="866429"/>
            <a:ext cx="1136650" cy="353077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F6D79B5A-B93D-49AB-BE2D-B3AFA3C8FA25}"/>
              </a:ext>
            </a:extLst>
          </p:cNvPr>
          <p:cNvSpPr txBox="1"/>
          <p:nvPr/>
        </p:nvSpPr>
        <p:spPr>
          <a:xfrm>
            <a:off x="5333553" y="4423118"/>
            <a:ext cx="1850401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TS-451D-</a:t>
            </a:r>
            <a:r>
              <a:rPr lang="en-US" sz="2000">
                <a:solidFill>
                  <a:srgbClr val="C00000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4G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4 GB RAM (1 x </a:t>
            </a:r>
            <a:r>
              <a:rPr lang="en-US" sz="1200">
                <a:solidFill>
                  <a:srgbClr val="C00000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4 GB</a:t>
            </a:r>
            <a:r>
              <a:rPr lang="en-US" sz="1200"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)</a:t>
            </a: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EAF41E05-814E-4721-9FF5-205EBE2B3C85}"/>
              </a:ext>
            </a:extLst>
          </p:cNvPr>
          <p:cNvCxnSpPr>
            <a:cxnSpLocks/>
          </p:cNvCxnSpPr>
          <p:nvPr/>
        </p:nvCxnSpPr>
        <p:spPr>
          <a:xfrm>
            <a:off x="7541649" y="2186726"/>
            <a:ext cx="0" cy="455481"/>
          </a:xfrm>
          <a:prstGeom prst="line">
            <a:avLst/>
          </a:prstGeom>
          <a:ln w="762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0">
            <a:extLst>
              <a:ext uri="{FF2B5EF4-FFF2-40B4-BE49-F238E27FC236}">
                <a16:creationId xmlns:a16="http://schemas.microsoft.com/office/drawing/2014/main" id="{D9B5866E-9CC2-4764-A37B-AF716CDB94E3}"/>
              </a:ext>
            </a:extLst>
          </p:cNvPr>
          <p:cNvSpPr txBox="1"/>
          <p:nvPr/>
        </p:nvSpPr>
        <p:spPr>
          <a:xfrm>
            <a:off x="3595722" y="4107514"/>
            <a:ext cx="1850401" cy="35393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CN" sz="1700">
                <a:solidFill>
                  <a:srgbClr val="045EA7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NAS</a:t>
            </a:r>
            <a:r>
              <a:rPr lang="en-US" altLang="zh-CN" sz="1700" b="1">
                <a:solidFill>
                  <a:srgbClr val="045EA7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zh-CN" altLang="en-US" sz="1700" b="1">
                <a:solidFill>
                  <a:srgbClr val="045EA7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订购料号</a:t>
            </a:r>
            <a:endParaRPr lang="en-US" altLang="zh-CN" sz="1700" b="1">
              <a:solidFill>
                <a:srgbClr val="045EA7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84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26" y="188332"/>
            <a:ext cx="9246424" cy="493563"/>
          </a:xfrm>
        </p:spPr>
        <p:txBody>
          <a:bodyPr/>
          <a:lstStyle/>
          <a:p>
            <a:r>
              <a:rPr lang="zh-TW" altLang="en-US" sz="3100">
                <a:solidFill>
                  <a:schemeClr val="tx1"/>
                </a:solidFill>
                <a:latin typeface="微軟正黑體" panose="020B0604030504040204" pitchFamily="34" charset="-120"/>
              </a:rPr>
              <a:t>英特尔</a:t>
            </a:r>
            <a:r>
              <a:rPr lang="en-US" altLang="zh-TW" sz="3100" baseline="30000">
                <a:solidFill>
                  <a:schemeClr val="tx1"/>
                </a:solidFill>
                <a:latin typeface="微軟正黑體" panose="020B0604030504040204" pitchFamily="34" charset="-120"/>
              </a:rPr>
              <a:t>® </a:t>
            </a:r>
            <a:r>
              <a:rPr lang="zh-TW" altLang="en-US" sz="3100">
                <a:solidFill>
                  <a:schemeClr val="tx1"/>
                </a:solidFill>
                <a:latin typeface="微軟正黑體" panose="020B0604030504040204" pitchFamily="34" charset="-120"/>
              </a:rPr>
              <a:t>赛扬</a:t>
            </a:r>
            <a:r>
              <a:rPr lang="en-US" altLang="zh-TW" sz="3100" baseline="30000">
                <a:solidFill>
                  <a:schemeClr val="tx1"/>
                </a:solidFill>
                <a:latin typeface="微軟正黑體" panose="020B0604030504040204" pitchFamily="34" charset="-120"/>
              </a:rPr>
              <a:t>®</a:t>
            </a:r>
            <a:r>
              <a:rPr lang="zh-TW" altLang="en-US" sz="3100" baseline="30000">
                <a:solidFill>
                  <a:schemeClr val="tx1"/>
                </a:solidFill>
                <a:latin typeface="微軟正黑體" panose="020B0604030504040204" pitchFamily="34" charset="-120"/>
              </a:rPr>
              <a:t> </a:t>
            </a:r>
            <a:r>
              <a:rPr lang="zh-TW" altLang="en-US" sz="3100">
                <a:solidFill>
                  <a:schemeClr val="tx1"/>
                </a:solidFill>
                <a:latin typeface="微軟正黑體" panose="020B0604030504040204" pitchFamily="34" charset="-120"/>
              </a:rPr>
              <a:t>嵌入式</a:t>
            </a:r>
            <a:r>
              <a:rPr lang="zh-CN" altLang="en-US" sz="3100">
                <a:solidFill>
                  <a:schemeClr val="tx1"/>
                </a:solidFill>
                <a:latin typeface="微軟正黑體" panose="020B0604030504040204" pitchFamily="34" charset="-120"/>
              </a:rPr>
              <a:t>低功耗</a:t>
            </a:r>
            <a:r>
              <a:rPr lang="en-US" altLang="zh-CN" sz="3100">
                <a:solidFill>
                  <a:schemeClr val="tx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CN" sz="3100" b="0">
                <a:solidFill>
                  <a:schemeClr val="tx1"/>
                </a:solidFill>
                <a:latin typeface="Oswald Medium" pitchFamily="2" charset="0"/>
              </a:rPr>
              <a:t>10W TDP J4025</a:t>
            </a:r>
            <a:r>
              <a:rPr lang="zh-TW" altLang="en-US" sz="3100" b="0">
                <a:solidFill>
                  <a:schemeClr val="tx1"/>
                </a:solidFill>
                <a:latin typeface="Oswald Medium" pitchFamily="2" charset="0"/>
              </a:rPr>
              <a:t> </a:t>
            </a:r>
            <a:r>
              <a:rPr lang="zh-TW" altLang="en-US" sz="3100">
                <a:solidFill>
                  <a:schemeClr val="tx1"/>
                </a:solidFill>
                <a:latin typeface="微軟正黑體" panose="020B0604030504040204" pitchFamily="34" charset="-120"/>
              </a:rPr>
              <a:t>处理器</a:t>
            </a:r>
            <a:endParaRPr lang="en-US" altLang="zh-TW" sz="310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38C362-CC2B-FC4A-B741-804E024F5B14}"/>
              </a:ext>
            </a:extLst>
          </p:cNvPr>
          <p:cNvSpPr/>
          <p:nvPr/>
        </p:nvSpPr>
        <p:spPr>
          <a:xfrm>
            <a:off x="420279" y="4909431"/>
            <a:ext cx="6229701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650">
                <a:hlinkClick r:id="rId3"/>
              </a:rPr>
              <a:t>https://ark.intel.com/content/www/cn/zh/ark/compare.html?productIds=95597,197307</a:t>
            </a:r>
            <a:endParaRPr lang="zh-TW" altLang="en-US" sz="65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37E871C-2F96-6641-9D3F-6831366F0866}"/>
              </a:ext>
            </a:extLst>
          </p:cNvPr>
          <p:cNvSpPr txBox="1"/>
          <p:nvPr/>
        </p:nvSpPr>
        <p:spPr>
          <a:xfrm>
            <a:off x="6421179" y="1654062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Oswald Medium" pitchFamily="2" charset="0"/>
              </a:rPr>
              <a:t>J3355</a:t>
            </a:r>
            <a:r>
              <a:rPr kumimoji="1" lang="en-US" altLang="zh-TW" b="1"/>
              <a:t> (</a:t>
            </a:r>
            <a:r>
              <a:rPr lang="zh-C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前一代</a:t>
            </a:r>
            <a:r>
              <a:rPr kumimoji="1" lang="en-US" altLang="zh-CN" b="1"/>
              <a:t>)</a:t>
            </a:r>
            <a:endParaRPr kumimoji="1" lang="zh-TW" altLang="en-US" b="1"/>
          </a:p>
        </p:txBody>
      </p: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28C255A5-6BD7-492C-9196-B19C7C347577}"/>
              </a:ext>
            </a:extLst>
          </p:cNvPr>
          <p:cNvGrpSpPr/>
          <p:nvPr/>
        </p:nvGrpSpPr>
        <p:grpSpPr>
          <a:xfrm>
            <a:off x="433602" y="4553477"/>
            <a:ext cx="8182334" cy="328807"/>
            <a:chOff x="1091093" y="1376347"/>
            <a:chExt cx="7443307" cy="387617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00D24365-92A1-47EB-8350-2E5E4F638352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5" name="直線接點 84">
              <a:extLst>
                <a:ext uri="{FF2B5EF4-FFF2-40B4-BE49-F238E27FC236}">
                  <a16:creationId xmlns:a16="http://schemas.microsoft.com/office/drawing/2014/main" id="{6F3B24F2-5CF6-4E1D-A3DB-4370F620FD35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接點 85">
              <a:extLst>
                <a:ext uri="{FF2B5EF4-FFF2-40B4-BE49-F238E27FC236}">
                  <a16:creationId xmlns:a16="http://schemas.microsoft.com/office/drawing/2014/main" id="{6DC01347-0E22-4E6B-AEB1-3AD9921B3FE1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CBE0BFF5-C842-4F0E-9642-8190EAB8CA68}"/>
              </a:ext>
            </a:extLst>
          </p:cNvPr>
          <p:cNvGrpSpPr/>
          <p:nvPr/>
        </p:nvGrpSpPr>
        <p:grpSpPr>
          <a:xfrm>
            <a:off x="436881" y="3923325"/>
            <a:ext cx="8182334" cy="328807"/>
            <a:chOff x="1091093" y="1376347"/>
            <a:chExt cx="7443307" cy="387617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17EF3AFC-AB49-42AB-BCBE-95E6ABFB686F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6DB0E2E2-8DBF-414B-99C4-689D2166C36D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8AEEFAB8-1FEE-4CCF-8B57-3A2FCFE466E9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BFD90AE9-D2C5-4995-9A0E-6162B36DF25C}"/>
              </a:ext>
            </a:extLst>
          </p:cNvPr>
          <p:cNvGrpSpPr/>
          <p:nvPr/>
        </p:nvGrpSpPr>
        <p:grpSpPr>
          <a:xfrm>
            <a:off x="440160" y="3280475"/>
            <a:ext cx="8182334" cy="328807"/>
            <a:chOff x="1091093" y="1376347"/>
            <a:chExt cx="7443307" cy="387617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D4C71613-289E-423B-9D47-3D6B06175D7A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35D6F477-F902-4A40-BD78-D9112723D0EF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259EDC03-997E-4075-BDA5-904EC3A8D4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8D704E1B-9614-46EA-B423-7AC6E7C2EEFC}"/>
              </a:ext>
            </a:extLst>
          </p:cNvPr>
          <p:cNvGrpSpPr/>
          <p:nvPr/>
        </p:nvGrpSpPr>
        <p:grpSpPr>
          <a:xfrm>
            <a:off x="440160" y="2645491"/>
            <a:ext cx="8182334" cy="328807"/>
            <a:chOff x="1091093" y="1376347"/>
            <a:chExt cx="7443307" cy="387617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A1DCA4E6-2AD7-4A7B-8D24-B012B9492807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DDC8BF6A-E7F5-4A53-B203-AA170B216BAB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E3E6E8F9-6F8A-49AC-B215-59A8BD4854F8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1363E4EF-6C4F-4B5C-9FE7-780868F6B179}"/>
              </a:ext>
            </a:extLst>
          </p:cNvPr>
          <p:cNvGrpSpPr/>
          <p:nvPr/>
        </p:nvGrpSpPr>
        <p:grpSpPr>
          <a:xfrm>
            <a:off x="440160" y="2011495"/>
            <a:ext cx="8182334" cy="328807"/>
            <a:chOff x="1091093" y="1376347"/>
            <a:chExt cx="7443307" cy="38761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2AE2BBA-5393-42E6-92AB-5DB018FB91D7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39E6CAF7-9531-4D4F-9E07-B750A5847452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ABCAC73A-5ED3-40CD-85E9-96BEE40BC241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D8DE3E-A0FB-934A-8EF3-92FEEC8DA8F6}"/>
              </a:ext>
            </a:extLst>
          </p:cNvPr>
          <p:cNvSpPr txBox="1"/>
          <p:nvPr/>
        </p:nvSpPr>
        <p:spPr>
          <a:xfrm>
            <a:off x="583191" y="2051462"/>
            <a:ext cx="825867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发行日期</a:t>
            </a:r>
            <a:endParaRPr kumimoji="1" lang="zh-TW" altLang="en-US" sz="12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A26D7E-C9B9-7743-B6FB-48B1D4D948DC}"/>
              </a:ext>
            </a:extLst>
          </p:cNvPr>
          <p:cNvSpPr txBox="1"/>
          <p:nvPr/>
        </p:nvSpPr>
        <p:spPr>
          <a:xfrm>
            <a:off x="6452899" y="2041186"/>
            <a:ext cx="646331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50" b="1">
                <a:latin typeface="Arial" panose="020B0604020202020204" pitchFamily="34" charset="0"/>
                <a:cs typeface="Arial" panose="020B0604020202020204" pitchFamily="34" charset="0"/>
              </a:rPr>
              <a:t>Q3’16</a:t>
            </a:r>
            <a:endParaRPr kumimoji="1" lang="zh-TW" altLang="en-US" sz="12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A9A8CE24-1D68-A145-896E-DBC1ADA2CD86}"/>
              </a:ext>
            </a:extLst>
          </p:cNvPr>
          <p:cNvSpPr txBox="1"/>
          <p:nvPr/>
        </p:nvSpPr>
        <p:spPr>
          <a:xfrm>
            <a:off x="3224452" y="2041302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20" b="1">
                <a:solidFill>
                  <a:srgbClr val="015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Q4’19</a:t>
            </a:r>
            <a:endParaRPr kumimoji="1" lang="zh-TW" altLang="en-US" sz="1320" b="1">
              <a:solidFill>
                <a:srgbClr val="015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FC529A7-B697-8140-B8AD-4CB8ACA30907}"/>
              </a:ext>
            </a:extLst>
          </p:cNvPr>
          <p:cNvSpPr txBox="1"/>
          <p:nvPr/>
        </p:nvSpPr>
        <p:spPr>
          <a:xfrm>
            <a:off x="576210" y="2370694"/>
            <a:ext cx="665567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内核数</a:t>
            </a:r>
            <a:endParaRPr kumimoji="1" lang="zh-TW" altLang="en-US" sz="12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BC88058-EA46-804F-B907-3E6668FD8EBA}"/>
              </a:ext>
            </a:extLst>
          </p:cNvPr>
          <p:cNvSpPr txBox="1"/>
          <p:nvPr/>
        </p:nvSpPr>
        <p:spPr>
          <a:xfrm>
            <a:off x="564915" y="2677464"/>
            <a:ext cx="665567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线程数</a:t>
            </a:r>
            <a:endParaRPr kumimoji="1" lang="zh-TW" altLang="en-US" sz="12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703962-BA9F-7B47-81AE-A342C6B0A0BB}"/>
              </a:ext>
            </a:extLst>
          </p:cNvPr>
          <p:cNvSpPr/>
          <p:nvPr/>
        </p:nvSpPr>
        <p:spPr>
          <a:xfrm>
            <a:off x="566925" y="3005349"/>
            <a:ext cx="1306768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50" b="1">
                <a:solidFill>
                  <a:srgbClr val="25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处理器基本频率</a:t>
            </a:r>
            <a:endParaRPr lang="zh-TW" altLang="en-US" sz="12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C35403-2881-AF48-B988-B3135E1C151F}"/>
              </a:ext>
            </a:extLst>
          </p:cNvPr>
          <p:cNvSpPr/>
          <p:nvPr/>
        </p:nvSpPr>
        <p:spPr>
          <a:xfrm>
            <a:off x="578876" y="3313970"/>
            <a:ext cx="825867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50" b="1">
                <a:solidFill>
                  <a:srgbClr val="25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脉冲频率</a:t>
            </a:r>
            <a:endParaRPr lang="zh-TW" altLang="en-US" sz="12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8FBD3C5-AA47-9342-B928-A21E1CCF3DF9}"/>
              </a:ext>
            </a:extLst>
          </p:cNvPr>
          <p:cNvSpPr/>
          <p:nvPr/>
        </p:nvSpPr>
        <p:spPr>
          <a:xfrm>
            <a:off x="576210" y="3628034"/>
            <a:ext cx="505267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50" b="1">
                <a:solidFill>
                  <a:srgbClr val="25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缓存</a:t>
            </a:r>
            <a:endParaRPr lang="zh-TW" altLang="en-US" sz="12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49BF44-D644-E944-BD32-225D3954F92B}"/>
              </a:ext>
            </a:extLst>
          </p:cNvPr>
          <p:cNvSpPr/>
          <p:nvPr/>
        </p:nvSpPr>
        <p:spPr>
          <a:xfrm>
            <a:off x="583191" y="4270811"/>
            <a:ext cx="1026243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50" b="1">
                <a:solidFill>
                  <a:srgbClr val="25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处理器显卡 </a:t>
            </a:r>
            <a:endParaRPr lang="zh-TW" altLang="en-US" sz="12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BCA671F-8A95-5C4B-ACF6-06BAC668F77C}"/>
              </a:ext>
            </a:extLst>
          </p:cNvPr>
          <p:cNvSpPr/>
          <p:nvPr/>
        </p:nvSpPr>
        <p:spPr>
          <a:xfrm>
            <a:off x="5975050" y="4253967"/>
            <a:ext cx="1810111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英特尔</a:t>
            </a:r>
            <a:r>
              <a:rPr lang="en-US" altLang="zh-TW" sz="1250" b="1" baseline="3000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altLang="zh-TW" sz="12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核芯显卡 </a:t>
            </a:r>
            <a:r>
              <a:rPr lang="en-US" altLang="zh-TW" sz="12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500</a:t>
            </a:r>
            <a:endParaRPr lang="zh-TW" altLang="en-US" sz="12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B213AF2-03A0-A74C-AE19-6E667909C6D1}"/>
              </a:ext>
            </a:extLst>
          </p:cNvPr>
          <p:cNvSpPr/>
          <p:nvPr/>
        </p:nvSpPr>
        <p:spPr>
          <a:xfrm>
            <a:off x="2735665" y="4250106"/>
            <a:ext cx="1768433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250" b="1">
                <a:latin typeface="微軟正黑體"/>
                <a:ea typeface="微軟正黑體"/>
              </a:rPr>
              <a:t>英特尔</a:t>
            </a:r>
            <a:r>
              <a:rPr lang="en-US" altLang="zh-TW" sz="1250" b="1" baseline="30000">
                <a:latin typeface="微軟正黑體"/>
                <a:ea typeface="微軟正黑體"/>
              </a:rPr>
              <a:t>®</a:t>
            </a:r>
            <a:r>
              <a:rPr lang="en-US" altLang="zh-TW" sz="1250" b="1">
                <a:latin typeface="微軟正黑體"/>
                <a:ea typeface="微軟正黑體"/>
              </a:rPr>
              <a:t> </a:t>
            </a:r>
            <a:r>
              <a:rPr lang="zh-TW" altLang="en-US" sz="1250" b="1">
                <a:latin typeface="微軟正黑體"/>
                <a:ea typeface="微軟正黑體"/>
              </a:rPr>
              <a:t>高清显卡 </a:t>
            </a:r>
            <a:r>
              <a:rPr lang="en-US" altLang="zh-TW" sz="1300" b="1">
                <a:solidFill>
                  <a:srgbClr val="0156FF"/>
                </a:solidFill>
                <a:latin typeface="Arial"/>
                <a:ea typeface="微軟正黑體"/>
                <a:cs typeface="Arial"/>
              </a:rPr>
              <a:t>600</a:t>
            </a:r>
            <a:endParaRPr lang="zh-TW" altLang="en-US" sz="1300" b="1">
              <a:solidFill>
                <a:srgbClr val="0156FF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67069D5-2ECC-B44F-B68E-F5C4F710CCF8}"/>
              </a:ext>
            </a:extLst>
          </p:cNvPr>
          <p:cNvSpPr/>
          <p:nvPr/>
        </p:nvSpPr>
        <p:spPr>
          <a:xfrm>
            <a:off x="582301" y="4557929"/>
            <a:ext cx="750526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TW" sz="12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4K</a:t>
            </a:r>
            <a:r>
              <a:rPr lang="en" altLang="zh-TW" sz="12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支持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2B5BF57-343C-604F-AC89-C8ABCE0F0B78}"/>
              </a:ext>
            </a:extLst>
          </p:cNvPr>
          <p:cNvSpPr/>
          <p:nvPr/>
        </p:nvSpPr>
        <p:spPr>
          <a:xfrm>
            <a:off x="576210" y="3944932"/>
            <a:ext cx="825867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50" b="1">
                <a:solidFill>
                  <a:srgbClr val="2525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内存类型</a:t>
            </a:r>
            <a:endParaRPr lang="zh-TW" altLang="en-US" sz="12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648C648-84A9-AB45-8445-191FC7F96361}"/>
              </a:ext>
            </a:extLst>
          </p:cNvPr>
          <p:cNvSpPr txBox="1"/>
          <p:nvPr/>
        </p:nvSpPr>
        <p:spPr>
          <a:xfrm>
            <a:off x="3425851" y="2374988"/>
            <a:ext cx="27924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5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zh-TW" altLang="en-US" sz="12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592274F-B367-904E-AF37-679A4B22787B}"/>
              </a:ext>
            </a:extLst>
          </p:cNvPr>
          <p:cNvSpPr txBox="1"/>
          <p:nvPr/>
        </p:nvSpPr>
        <p:spPr>
          <a:xfrm>
            <a:off x="3416931" y="2694091"/>
            <a:ext cx="27924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5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zh-TW" altLang="en-US" sz="12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13E479F-9704-E34C-9788-50A48F55562E}"/>
              </a:ext>
            </a:extLst>
          </p:cNvPr>
          <p:cNvSpPr txBox="1"/>
          <p:nvPr/>
        </p:nvSpPr>
        <p:spPr>
          <a:xfrm>
            <a:off x="6666119" y="2364549"/>
            <a:ext cx="27924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5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zh-TW" altLang="en-US" sz="12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50DE56C-8A49-0F4F-AA4E-8C58B4FBB2CD}"/>
              </a:ext>
            </a:extLst>
          </p:cNvPr>
          <p:cNvSpPr txBox="1"/>
          <p:nvPr/>
        </p:nvSpPr>
        <p:spPr>
          <a:xfrm>
            <a:off x="6673099" y="2677755"/>
            <a:ext cx="27924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5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zh-TW" altLang="en-US" sz="12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3F987675-FD90-F24F-BF73-6B4E4E3D68BC}"/>
              </a:ext>
            </a:extLst>
          </p:cNvPr>
          <p:cNvSpPr txBox="1"/>
          <p:nvPr/>
        </p:nvSpPr>
        <p:spPr>
          <a:xfrm>
            <a:off x="2859741" y="3945500"/>
            <a:ext cx="157607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20" b="1">
                <a:solidFill>
                  <a:srgbClr val="015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DDR4 (2400 MHz)</a:t>
            </a:r>
            <a:endParaRPr kumimoji="1" lang="zh-TW" altLang="en-US" sz="1320" b="1">
              <a:solidFill>
                <a:srgbClr val="015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3787C94D-6C30-994E-B805-9BE6C06C7901}"/>
              </a:ext>
            </a:extLst>
          </p:cNvPr>
          <p:cNvSpPr txBox="1"/>
          <p:nvPr/>
        </p:nvSpPr>
        <p:spPr>
          <a:xfrm>
            <a:off x="6145945" y="3951510"/>
            <a:ext cx="1598836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50" b="1">
                <a:latin typeface="Arial" panose="020B0604020202020204" pitchFamily="34" charset="0"/>
                <a:cs typeface="Arial" panose="020B0604020202020204" pitchFamily="34" charset="0"/>
              </a:rPr>
              <a:t>DDR3L (1866 MHz)</a:t>
            </a:r>
            <a:endParaRPr kumimoji="1" lang="zh-TW" altLang="en-US" sz="12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A2F46FD5-339A-C74E-88D6-C7514FBD5C57}"/>
              </a:ext>
            </a:extLst>
          </p:cNvPr>
          <p:cNvSpPr txBox="1"/>
          <p:nvPr/>
        </p:nvSpPr>
        <p:spPr>
          <a:xfrm>
            <a:off x="2902708" y="4564426"/>
            <a:ext cx="145264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20" b="1">
                <a:solidFill>
                  <a:srgbClr val="015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60Hz (HDMI 2.0)</a:t>
            </a:r>
            <a:endParaRPr kumimoji="1" lang="zh-TW" altLang="en-US" sz="1320" b="1">
              <a:solidFill>
                <a:srgbClr val="015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57249E5-5250-4E4F-AFA1-5B743CEFDCAD}"/>
              </a:ext>
            </a:extLst>
          </p:cNvPr>
          <p:cNvSpPr txBox="1"/>
          <p:nvPr/>
        </p:nvSpPr>
        <p:spPr>
          <a:xfrm>
            <a:off x="6610856" y="4568000"/>
            <a:ext cx="580608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50" b="1">
                <a:latin typeface="Arial" panose="020B0604020202020204" pitchFamily="34" charset="0"/>
                <a:cs typeface="Arial" panose="020B0604020202020204" pitchFamily="34" charset="0"/>
              </a:rPr>
              <a:t>30Hz</a:t>
            </a:r>
            <a:endParaRPr kumimoji="1" lang="zh-TW" altLang="en-US" sz="12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5DC9E59B-5617-E141-A591-FC76FB60C9C9}"/>
              </a:ext>
            </a:extLst>
          </p:cNvPr>
          <p:cNvSpPr txBox="1"/>
          <p:nvPr/>
        </p:nvSpPr>
        <p:spPr>
          <a:xfrm>
            <a:off x="3264361" y="3645097"/>
            <a:ext cx="588623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20" b="1">
                <a:solidFill>
                  <a:srgbClr val="015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MB</a:t>
            </a:r>
            <a:endParaRPr kumimoji="1" lang="zh-TW" altLang="en-US" sz="1320" b="1">
              <a:solidFill>
                <a:srgbClr val="015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EB64D3BE-E169-7342-A430-3800C5CE87DB}"/>
              </a:ext>
            </a:extLst>
          </p:cNvPr>
          <p:cNvSpPr txBox="1"/>
          <p:nvPr/>
        </p:nvSpPr>
        <p:spPr>
          <a:xfrm>
            <a:off x="6568724" y="3639753"/>
            <a:ext cx="567784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50" b="1">
                <a:latin typeface="Arial" panose="020B0604020202020204" pitchFamily="34" charset="0"/>
                <a:cs typeface="Arial" panose="020B0604020202020204" pitchFamily="34" charset="0"/>
              </a:rPr>
              <a:t>2 MB</a:t>
            </a:r>
            <a:endParaRPr kumimoji="1" lang="zh-TW" altLang="en-US" sz="12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05B2FF2F-AD99-EB46-9A1A-DC9989E3693F}"/>
              </a:ext>
            </a:extLst>
          </p:cNvPr>
          <p:cNvSpPr txBox="1"/>
          <p:nvPr/>
        </p:nvSpPr>
        <p:spPr>
          <a:xfrm>
            <a:off x="3191557" y="2992404"/>
            <a:ext cx="805029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50" b="1">
                <a:latin typeface="Arial" panose="020B0604020202020204" pitchFamily="34" charset="0"/>
                <a:cs typeface="Arial" panose="020B0604020202020204" pitchFamily="34" charset="0"/>
              </a:rPr>
              <a:t>2.0 GHz</a:t>
            </a:r>
            <a:endParaRPr kumimoji="1" lang="zh-TW" altLang="en-US" sz="12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E2B26E03-1289-9A4E-AD71-634A20B6E619}"/>
              </a:ext>
            </a:extLst>
          </p:cNvPr>
          <p:cNvSpPr txBox="1"/>
          <p:nvPr/>
        </p:nvSpPr>
        <p:spPr>
          <a:xfrm>
            <a:off x="3183752" y="3303953"/>
            <a:ext cx="819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20" b="1">
                <a:solidFill>
                  <a:srgbClr val="015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2.9 GHz</a:t>
            </a:r>
            <a:endParaRPr kumimoji="1" lang="zh-TW" altLang="en-US" sz="1320" b="1">
              <a:solidFill>
                <a:srgbClr val="015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8F07DF86-519D-B44F-B857-5EF82D402529}"/>
              </a:ext>
            </a:extLst>
          </p:cNvPr>
          <p:cNvSpPr txBox="1"/>
          <p:nvPr/>
        </p:nvSpPr>
        <p:spPr>
          <a:xfrm>
            <a:off x="6401483" y="2994680"/>
            <a:ext cx="805029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50" b="1">
                <a:latin typeface="Arial" panose="020B0604020202020204" pitchFamily="34" charset="0"/>
                <a:cs typeface="Arial" panose="020B0604020202020204" pitchFamily="34" charset="0"/>
              </a:rPr>
              <a:t>2.0 GHz</a:t>
            </a:r>
            <a:endParaRPr kumimoji="1" lang="zh-TW" altLang="en-US" sz="12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6CE640E5-F0E8-274F-AFBA-CD3680DE4743}"/>
              </a:ext>
            </a:extLst>
          </p:cNvPr>
          <p:cNvSpPr txBox="1"/>
          <p:nvPr/>
        </p:nvSpPr>
        <p:spPr>
          <a:xfrm>
            <a:off x="6405094" y="3304235"/>
            <a:ext cx="805029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50" b="1">
                <a:latin typeface="Arial" panose="020B0604020202020204" pitchFamily="34" charset="0"/>
                <a:cs typeface="Arial" panose="020B0604020202020204" pitchFamily="34" charset="0"/>
              </a:rPr>
              <a:t>2.5 GHz</a:t>
            </a:r>
            <a:endParaRPr kumimoji="1" lang="zh-TW" altLang="en-US" sz="12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94FB78E9-CE68-46A6-8241-597541B7CC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1102" y="1517381"/>
            <a:ext cx="1744711" cy="697171"/>
          </a:xfrm>
          <a:prstGeom prst="rect">
            <a:avLst/>
          </a:prstGeom>
          <a:effectLst/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BADA68E-45D2-5B41-8A40-DDABA56E8C96}"/>
              </a:ext>
            </a:extLst>
          </p:cNvPr>
          <p:cNvSpPr txBox="1"/>
          <p:nvPr/>
        </p:nvSpPr>
        <p:spPr>
          <a:xfrm>
            <a:off x="3161901" y="167276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Oswald Medium" pitchFamily="2" charset="0"/>
              </a:rPr>
              <a:t>J4025</a:t>
            </a:r>
            <a:endParaRPr kumimoji="1" lang="zh-TW" alt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645C3E0-79EE-4D1B-BB16-A18C34C49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0141" y="684578"/>
            <a:ext cx="1057645" cy="10959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17" descr="cp_k_ww_4c_075.png">
            <a:extLst>
              <a:ext uri="{FF2B5EF4-FFF2-40B4-BE49-F238E27FC236}">
                <a16:creationId xmlns:a16="http://schemas.microsoft.com/office/drawing/2014/main" id="{A3C1374A-F3DA-814E-8FAD-42A783B032C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50" y="811194"/>
            <a:ext cx="770531" cy="770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2596AE0A-82EC-4545-8F43-1AB10795F7B6}"/>
              </a:ext>
            </a:extLst>
          </p:cNvPr>
          <p:cNvSpPr txBox="1"/>
          <p:nvPr/>
        </p:nvSpPr>
        <p:spPr>
          <a:xfrm>
            <a:off x="583190" y="1725589"/>
            <a:ext cx="986167" cy="28469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250" b="1">
                <a:solidFill>
                  <a:srgbClr val="252525"/>
                </a:solidFill>
                <a:latin typeface="微軟正黑體"/>
                <a:ea typeface="微軟正黑體"/>
              </a:rPr>
              <a:t>处理器型号</a:t>
            </a:r>
            <a:endParaRPr kumimoji="1" lang="zh-TW" altLang="en-US" sz="1250" b="1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179729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6D1FDFD-A436-4FF2-B41A-BEFF44FFE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026AA637-41E8-5D41-A59B-033BB5438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317" y="644830"/>
            <a:ext cx="6504267" cy="47676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圓角矩形 28"/>
          <p:cNvSpPr/>
          <p:nvPr/>
        </p:nvSpPr>
        <p:spPr>
          <a:xfrm>
            <a:off x="6523028" y="1247352"/>
            <a:ext cx="2500330" cy="1512178"/>
          </a:xfrm>
          <a:prstGeom prst="roundRect">
            <a:avLst>
              <a:gd name="adj" fmla="val 11155"/>
            </a:avLst>
          </a:prstGeom>
          <a:gradFill>
            <a:gsLst>
              <a:gs pos="0">
                <a:srgbClr val="50B2E0"/>
              </a:gs>
              <a:gs pos="100000">
                <a:srgbClr val="2967C0"/>
              </a:gs>
            </a:gsLst>
            <a:lin ang="0" scaled="0"/>
          </a:gra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38F44AEB-6C52-B040-A9FD-B13A011DF046}"/>
              </a:ext>
            </a:extLst>
          </p:cNvPr>
          <p:cNvSpPr txBox="1"/>
          <p:nvPr/>
        </p:nvSpPr>
        <p:spPr>
          <a:xfrm>
            <a:off x="6562375" y="1596605"/>
            <a:ext cx="1104790" cy="801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13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4 x 3.5”/ 2.5” </a:t>
            </a:r>
          </a:p>
          <a:p>
            <a:pPr>
              <a:lnSpc>
                <a:spcPts val="1900"/>
              </a:lnSpc>
            </a:pPr>
            <a:r>
              <a:rPr lang="en-US" sz="13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SATA 6Gb/s </a:t>
            </a:r>
          </a:p>
          <a:p>
            <a:pPr>
              <a:lnSpc>
                <a:spcPts val="1900"/>
              </a:lnSpc>
            </a:pPr>
            <a:r>
              <a:rPr lang="en-US" sz="13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HDD/SSD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b="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</a:rPr>
              <a:t>TS-451D </a:t>
            </a:r>
            <a:r>
              <a:rPr lang="zh-TW" altLang="en-US" sz="3300">
                <a:solidFill>
                  <a:schemeClr val="tx1"/>
                </a:solidFill>
              </a:rPr>
              <a:t>四盘位</a:t>
            </a:r>
            <a:r>
              <a:rPr lang="en-US" altLang="zh-TW" sz="3300" b="0">
                <a:solidFill>
                  <a:schemeClr val="tx1"/>
                </a:solidFill>
              </a:rPr>
              <a:t> </a:t>
            </a:r>
            <a:r>
              <a:rPr lang="en-US" sz="3300" b="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</a:rPr>
              <a:t>48TB+ </a:t>
            </a:r>
            <a:r>
              <a:rPr lang="zh-TW" altLang="en-US" sz="3300">
                <a:solidFill>
                  <a:schemeClr val="tx1"/>
                </a:solidFill>
              </a:rPr>
              <a:t>海量存储能力</a:t>
            </a:r>
            <a:endParaRPr lang="ja-JP" altLang="en-US" sz="330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279C3-5A3A-EE48-B94E-9DAD46DDFC41}"/>
              </a:ext>
            </a:extLst>
          </p:cNvPr>
          <p:cNvSpPr txBox="1"/>
          <p:nvPr/>
        </p:nvSpPr>
        <p:spPr>
          <a:xfrm>
            <a:off x="1043047" y="1790590"/>
            <a:ext cx="1686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LED</a:t>
            </a:r>
            <a:r>
              <a:rPr lang="zh-TW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状态灯</a:t>
            </a:r>
            <a:r>
              <a:rPr 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 </a:t>
            </a:r>
          </a:p>
          <a:p>
            <a:pPr algn="r"/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系统、网络</a:t>
            </a:r>
            <a:r>
              <a:rPr lang="zh-TW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、</a:t>
            </a:r>
            <a:r>
              <a:rPr 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</a:t>
            </a:r>
            <a:r>
              <a:rPr 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A3A68-8868-5446-9C34-D1DF05127E39}"/>
              </a:ext>
            </a:extLst>
          </p:cNvPr>
          <p:cNvSpPr txBox="1"/>
          <p:nvPr/>
        </p:nvSpPr>
        <p:spPr>
          <a:xfrm>
            <a:off x="342076" y="2406049"/>
            <a:ext cx="2364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LED</a:t>
            </a:r>
            <a:r>
              <a:rPr lang="zh-TW" alt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状态灯</a:t>
            </a:r>
            <a:r>
              <a:rPr lang="en-US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</a:t>
            </a:r>
          </a:p>
          <a:p>
            <a:pPr algn="r"/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磁盘 </a:t>
            </a:r>
            <a:r>
              <a:rPr lang="en-US" altLang="zh-CN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1, </a:t>
            </a:r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磁盘 </a:t>
            </a:r>
            <a:r>
              <a:rPr lang="en-US" altLang="zh-CN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2,</a:t>
            </a:r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磁盘</a:t>
            </a:r>
            <a:r>
              <a:rPr lang="en-US" altLang="zh-CN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3,</a:t>
            </a:r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磁盘 </a:t>
            </a:r>
            <a:r>
              <a:rPr lang="en-US" altLang="zh-CN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4</a:t>
            </a:r>
            <a:endParaRPr lang="en-US" sz="1400" b="1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438C91-9F8B-7042-8A34-B3E59C01E72B}"/>
              </a:ext>
            </a:extLst>
          </p:cNvPr>
          <p:cNvSpPr txBox="1"/>
          <p:nvPr/>
        </p:nvSpPr>
        <p:spPr>
          <a:xfrm>
            <a:off x="659050" y="4191564"/>
            <a:ext cx="206659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b="1">
                <a:latin typeface="Arial"/>
                <a:ea typeface="Microsoft JhengHei"/>
                <a:cs typeface="Arial"/>
              </a:rPr>
              <a:t>1 x USB 3.2 Gen1 </a:t>
            </a:r>
            <a:r>
              <a:rPr lang="zh-CN" altLang="en-US" sz="1400" b="1">
                <a:latin typeface="Arial"/>
                <a:ea typeface="Microsoft JhengHei"/>
                <a:cs typeface="Arial"/>
              </a:rPr>
              <a:t>接口</a:t>
            </a:r>
            <a:endParaRPr lang="en-US" altLang="zh-TW" sz="1400" b="1">
              <a:latin typeface="Arial"/>
              <a:ea typeface="Microsoft JhengHei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5058C-5ECA-9E4B-BAA1-021E92CBF9C8}"/>
              </a:ext>
            </a:extLst>
          </p:cNvPr>
          <p:cNvSpPr txBox="1"/>
          <p:nvPr/>
        </p:nvSpPr>
        <p:spPr>
          <a:xfrm>
            <a:off x="2006450" y="3779330"/>
            <a:ext cx="72327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zh-TW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备份键</a:t>
            </a:r>
            <a:endParaRPr lang="ja-JP" altLang="en-US" sz="1400" b="1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F1FDA-0BA7-B542-825F-76C2D0450489}"/>
              </a:ext>
            </a:extLst>
          </p:cNvPr>
          <p:cNvSpPr txBox="1"/>
          <p:nvPr/>
        </p:nvSpPr>
        <p:spPr>
          <a:xfrm>
            <a:off x="2006451" y="3430528"/>
            <a:ext cx="72327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ja-JP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电源键</a:t>
            </a:r>
            <a:endParaRPr lang="en-US" sz="1400" b="1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0143FC99-E4F2-4F9B-9BA7-073630D35142}"/>
              </a:ext>
            </a:extLst>
          </p:cNvPr>
          <p:cNvCxnSpPr>
            <a:cxnSpLocks/>
          </p:cNvCxnSpPr>
          <p:nvPr/>
        </p:nvCxnSpPr>
        <p:spPr>
          <a:xfrm>
            <a:off x="2725642" y="2052200"/>
            <a:ext cx="551822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38100">
              <a:srgbClr val="5C94DE">
                <a:alpha val="3098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F1C40C52-366E-4E25-AF4E-05D443BE7CDE}"/>
              </a:ext>
            </a:extLst>
          </p:cNvPr>
          <p:cNvCxnSpPr>
            <a:cxnSpLocks/>
          </p:cNvCxnSpPr>
          <p:nvPr/>
        </p:nvCxnSpPr>
        <p:spPr>
          <a:xfrm>
            <a:off x="2725642" y="2709950"/>
            <a:ext cx="551822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38100">
              <a:srgbClr val="5C94DE">
                <a:alpha val="3098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591DF438-2F80-4467-8E4C-B5706A3EFC4B}"/>
              </a:ext>
            </a:extLst>
          </p:cNvPr>
          <p:cNvCxnSpPr>
            <a:cxnSpLocks/>
          </p:cNvCxnSpPr>
          <p:nvPr/>
        </p:nvCxnSpPr>
        <p:spPr>
          <a:xfrm>
            <a:off x="2725642" y="3591645"/>
            <a:ext cx="551822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38100">
              <a:srgbClr val="5C94DE">
                <a:alpha val="3098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64E2DD6F-90E7-4E47-B1BB-C83D98F4182C}"/>
              </a:ext>
            </a:extLst>
          </p:cNvPr>
          <p:cNvCxnSpPr>
            <a:cxnSpLocks/>
          </p:cNvCxnSpPr>
          <p:nvPr/>
        </p:nvCxnSpPr>
        <p:spPr>
          <a:xfrm>
            <a:off x="2725642" y="3938298"/>
            <a:ext cx="551822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38100">
              <a:srgbClr val="5C94DE">
                <a:alpha val="3098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D3FE161F-4048-4F49-8696-CBD219C1CEC8}"/>
              </a:ext>
            </a:extLst>
          </p:cNvPr>
          <p:cNvCxnSpPr>
            <a:cxnSpLocks/>
          </p:cNvCxnSpPr>
          <p:nvPr/>
        </p:nvCxnSpPr>
        <p:spPr>
          <a:xfrm>
            <a:off x="2725642" y="4350532"/>
            <a:ext cx="551822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38100">
              <a:srgbClr val="5C94DE">
                <a:alpha val="3098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6">
            <a:extLst>
              <a:ext uri="{FF2B5EF4-FFF2-40B4-BE49-F238E27FC236}">
                <a16:creationId xmlns:a16="http://schemas.microsoft.com/office/drawing/2014/main" id="{725D5E0A-E111-4190-854B-75E09C4BF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9840" y="1403565"/>
            <a:ext cx="1408438" cy="1205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73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4C414137-3B85-4850-80A4-3B001CD21DAE}"/>
              </a:ext>
            </a:extLst>
          </p:cNvPr>
          <p:cNvSpPr/>
          <p:nvPr/>
        </p:nvSpPr>
        <p:spPr>
          <a:xfrm>
            <a:off x="4789518" y="1147850"/>
            <a:ext cx="3945443" cy="434024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EA0C10A4-1F20-47D3-AB01-F67E249D7B63}"/>
              </a:ext>
            </a:extLst>
          </p:cNvPr>
          <p:cNvSpPr/>
          <p:nvPr/>
        </p:nvSpPr>
        <p:spPr>
          <a:xfrm>
            <a:off x="490415" y="1147850"/>
            <a:ext cx="3945443" cy="434024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1D74EF9-640D-45FA-8354-49528590CCE4}"/>
              </a:ext>
            </a:extLst>
          </p:cNvPr>
          <p:cNvSpPr/>
          <p:nvPr/>
        </p:nvSpPr>
        <p:spPr>
          <a:xfrm>
            <a:off x="5319571" y="1175811"/>
            <a:ext cx="3034805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2.5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英寸 </a:t>
            </a:r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HDD/SSD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：螺丝固定</a:t>
            </a:r>
            <a:endParaRPr lang="en-US" altLang="en-US" b="1">
              <a:solidFill>
                <a:schemeClr val="bg1"/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17" name="圓角矩形 45">
            <a:extLst>
              <a:ext uri="{FF2B5EF4-FFF2-40B4-BE49-F238E27FC236}">
                <a16:creationId xmlns:a16="http://schemas.microsoft.com/office/drawing/2014/main" id="{62BF8FD9-FDE3-43B6-BE3B-F4269A4A01A5}"/>
              </a:ext>
            </a:extLst>
          </p:cNvPr>
          <p:cNvSpPr/>
          <p:nvPr/>
        </p:nvSpPr>
        <p:spPr>
          <a:xfrm>
            <a:off x="334653" y="1551507"/>
            <a:ext cx="4256968" cy="3376119"/>
          </a:xfrm>
          <a:prstGeom prst="roundRect">
            <a:avLst>
              <a:gd name="adj" fmla="val 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47">
            <a:extLst>
              <a:ext uri="{FF2B5EF4-FFF2-40B4-BE49-F238E27FC236}">
                <a16:creationId xmlns:a16="http://schemas.microsoft.com/office/drawing/2014/main" id="{6EB5B742-FAD3-4494-A1E8-97A159A2EE52}"/>
              </a:ext>
            </a:extLst>
          </p:cNvPr>
          <p:cNvSpPr/>
          <p:nvPr/>
        </p:nvSpPr>
        <p:spPr>
          <a:xfrm>
            <a:off x="4712742" y="1545143"/>
            <a:ext cx="4078893" cy="3382671"/>
          </a:xfrm>
          <a:prstGeom prst="roundRect">
            <a:avLst>
              <a:gd name="adj" fmla="val 21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300">
                <a:solidFill>
                  <a:schemeClr val="tx1"/>
                </a:solidFill>
              </a:rPr>
              <a:t>快速上手的 </a:t>
            </a:r>
            <a:r>
              <a:rPr lang="en-US" altLang="zh-TW" sz="3300" b="0">
                <a:solidFill>
                  <a:schemeClr val="tx1"/>
                </a:solidFill>
                <a:latin typeface="Oswald Medium" pitchFamily="2" charset="0"/>
              </a:rPr>
              <a:t>HDD </a:t>
            </a:r>
            <a:r>
              <a:rPr lang="zh-TW" altLang="en-US" sz="3300">
                <a:solidFill>
                  <a:schemeClr val="tx1"/>
                </a:solidFill>
              </a:rPr>
              <a:t>与 </a:t>
            </a:r>
            <a:r>
              <a:rPr lang="en-US" altLang="zh-CN" sz="3300" b="0">
                <a:solidFill>
                  <a:schemeClr val="tx1"/>
                </a:solidFill>
                <a:latin typeface="Oswald Medium" pitchFamily="2" charset="0"/>
              </a:rPr>
              <a:t>SSD </a:t>
            </a:r>
            <a:r>
              <a:rPr lang="zh-TW" altLang="en-US" sz="3300">
                <a:solidFill>
                  <a:schemeClr val="tx1"/>
                </a:solidFill>
              </a:rPr>
              <a:t>安装</a:t>
            </a:r>
            <a:endParaRPr lang="en-US" altLang="zh-TW" sz="3300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E3ED910-ED96-436B-AEFF-0C5CBB15FE87}"/>
              </a:ext>
            </a:extLst>
          </p:cNvPr>
          <p:cNvSpPr/>
          <p:nvPr/>
        </p:nvSpPr>
        <p:spPr>
          <a:xfrm>
            <a:off x="1130273" y="1182001"/>
            <a:ext cx="2815194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3.5 </a:t>
            </a:r>
            <a:r>
              <a:rPr lang="en-US" altLang="zh-TW" b="1" err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英寸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 </a:t>
            </a:r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HDD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：免工具安裝</a:t>
            </a:r>
            <a:endParaRPr lang="en-US" altLang="en-US" b="1">
              <a:solidFill>
                <a:schemeClr val="bg1"/>
              </a:solidFill>
              <a:latin typeface="Arial"/>
              <a:ea typeface="Microsoft JhengHei"/>
              <a:cs typeface="Arial"/>
            </a:endParaRPr>
          </a:p>
        </p:txBody>
      </p:sp>
      <p:pic>
        <p:nvPicPr>
          <p:cNvPr id="8" name="圖片 7" descr="一張含有 畫畫 的圖片&#10;&#10;自動產生的描述">
            <a:extLst>
              <a:ext uri="{FF2B5EF4-FFF2-40B4-BE49-F238E27FC236}">
                <a16:creationId xmlns:a16="http://schemas.microsoft.com/office/drawing/2014/main" id="{D7595251-E5A8-44F8-AF0D-21A432D01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53" y="1670344"/>
            <a:ext cx="3968505" cy="3224666"/>
          </a:xfrm>
          <a:prstGeom prst="rect">
            <a:avLst/>
          </a:prstGeom>
        </p:spPr>
      </p:pic>
      <p:pic>
        <p:nvPicPr>
          <p:cNvPr id="10" name="圖片 9" descr="一張含有 畫畫 的圖片&#10;&#10;自動產生的描述">
            <a:extLst>
              <a:ext uri="{FF2B5EF4-FFF2-40B4-BE49-F238E27FC236}">
                <a16:creationId xmlns:a16="http://schemas.microsoft.com/office/drawing/2014/main" id="{2FCCEC63-8345-42A7-931A-8D7DE350D0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871" y="1666110"/>
            <a:ext cx="3853011" cy="30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0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DAE9847C-2697-4024-866E-7F9D79242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圓角矩形 45">
            <a:extLst>
              <a:ext uri="{FF2B5EF4-FFF2-40B4-BE49-F238E27FC236}">
                <a16:creationId xmlns:a16="http://schemas.microsoft.com/office/drawing/2014/main" id="{62BF8FD9-FDE3-43B6-BE3B-F4269A4A01A5}"/>
              </a:ext>
            </a:extLst>
          </p:cNvPr>
          <p:cNvSpPr/>
          <p:nvPr/>
        </p:nvSpPr>
        <p:spPr>
          <a:xfrm>
            <a:off x="377144" y="1252540"/>
            <a:ext cx="6660349" cy="3448050"/>
          </a:xfrm>
          <a:prstGeom prst="roundRect">
            <a:avLst>
              <a:gd name="adj" fmla="val 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300">
                <a:solidFill>
                  <a:schemeClr val="tx1"/>
                </a:solidFill>
              </a:rPr>
              <a:t>稍稍动动手就能升级至 </a:t>
            </a:r>
            <a:r>
              <a:rPr lang="en-US" altLang="zh-CN" sz="3300" b="0">
                <a:solidFill>
                  <a:schemeClr val="tx1"/>
                </a:solidFill>
                <a:latin typeface="Oswald Medium" pitchFamily="2" charset="0"/>
              </a:rPr>
              <a:t>8</a:t>
            </a:r>
            <a:r>
              <a:rPr lang="en" altLang="zh-CN" sz="3300" b="0">
                <a:solidFill>
                  <a:schemeClr val="tx1"/>
                </a:solidFill>
                <a:latin typeface="Oswald Medium" pitchFamily="2" charset="0"/>
              </a:rPr>
              <a:t>GB </a:t>
            </a:r>
            <a:r>
              <a:rPr lang="zh-CN" altLang="en-US" sz="3300">
                <a:solidFill>
                  <a:schemeClr val="tx1"/>
                </a:solidFill>
              </a:rPr>
              <a:t>内存</a:t>
            </a:r>
            <a:endParaRPr lang="en-US" altLang="zh-TW" sz="3300">
              <a:solidFill>
                <a:schemeClr val="tx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BE7DCB9-93AD-D74F-9A6E-C6C3B241F1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34" y="2154207"/>
            <a:ext cx="2877746" cy="226204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7935D35-81B9-403D-81F6-ABBB41D231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621" y="1433071"/>
            <a:ext cx="3331046" cy="2827224"/>
          </a:xfrm>
          <a:prstGeom prst="rect">
            <a:avLst/>
          </a:prstGeom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BF51D11C-1A49-4305-B5AE-DE9E18944230}"/>
              </a:ext>
            </a:extLst>
          </p:cNvPr>
          <p:cNvSpPr/>
          <p:nvPr/>
        </p:nvSpPr>
        <p:spPr>
          <a:xfrm>
            <a:off x="3504905" y="1884513"/>
            <a:ext cx="213431" cy="2134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Oswald Medium" pitchFamily="2" charset="0"/>
                <a:cs typeface="Arial" panose="020B0604020202020204" pitchFamily="34" charset="0"/>
              </a:rPr>
              <a:t>2</a:t>
            </a:r>
            <a:endParaRPr lang="zh-TW" altLang="en-US" sz="1200"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0E386FA3-3CCD-45CC-BCCB-DF5974FD2726}"/>
              </a:ext>
            </a:extLst>
          </p:cNvPr>
          <p:cNvSpPr/>
          <p:nvPr/>
        </p:nvSpPr>
        <p:spPr>
          <a:xfrm>
            <a:off x="797598" y="1884513"/>
            <a:ext cx="213431" cy="2134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Oswald Medium" pitchFamily="2" charset="0"/>
                <a:cs typeface="Arial" panose="020B0604020202020204" pitchFamily="34" charset="0"/>
              </a:rPr>
              <a:t>1</a:t>
            </a:r>
            <a:endParaRPr lang="zh-TW" altLang="en-US" sz="1200">
              <a:latin typeface="Oswald Medium" pitchFamily="2" charset="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F5543C2B-84EC-44DD-B9A9-8D609485FB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144209" y="3116560"/>
            <a:ext cx="1776306" cy="183482"/>
          </a:xfrm>
          <a:prstGeom prst="rect">
            <a:avLst/>
          </a:prstGeom>
        </p:spPr>
      </p:pic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D1B698A6-AD47-41DA-82ED-04F98EFB82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820" y="1838370"/>
            <a:ext cx="1650033" cy="1365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287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14CA5273-8245-4C83-9B01-B6B4830C9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300" b="0">
                <a:solidFill>
                  <a:schemeClr val="tx1"/>
                </a:solidFill>
                <a:latin typeface="Oswald Medium" pitchFamily="2" charset="0"/>
                <a:ea typeface="Microsoft JhengHei" panose="020B0604030504040204" pitchFamily="34" charset="-120"/>
              </a:rPr>
              <a:t>TS-451D</a:t>
            </a:r>
            <a:r>
              <a:rPr lang="en-US" altLang="zh-TW" sz="330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</a:rPr>
              <a:t> </a:t>
            </a:r>
            <a:r>
              <a:rPr lang="zh-TW" altLang="en-US" sz="3300">
                <a:solidFill>
                  <a:schemeClr val="tx1"/>
                </a:solidFill>
                <a:latin typeface="微軟正黑體" panose="020B0604030504040204" pitchFamily="34" charset="-120"/>
              </a:rPr>
              <a:t>后方配置</a:t>
            </a:r>
            <a:endParaRPr lang="en-US" altLang="zh-TW" sz="330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DD120B81-123F-4149-8353-F5A54040BE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7139" y="990797"/>
            <a:ext cx="3792828" cy="42196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D25454-B2C6-1F4F-8D11-274AD85FBF97}"/>
              </a:ext>
            </a:extLst>
          </p:cNvPr>
          <p:cNvSpPr txBox="1"/>
          <p:nvPr/>
        </p:nvSpPr>
        <p:spPr>
          <a:xfrm>
            <a:off x="6755563" y="2847598"/>
            <a:ext cx="2097049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RJ45 </a:t>
            </a:r>
            <a:r>
              <a:rPr lang="en-US" sz="1400" b="1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网络端口</a:t>
            </a:r>
            <a:endParaRPr lang="en-US" sz="1400" b="1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A812E-D0AD-FA48-9D2E-7CB0EADED7E5}"/>
              </a:ext>
            </a:extLst>
          </p:cNvPr>
          <p:cNvSpPr txBox="1"/>
          <p:nvPr/>
        </p:nvSpPr>
        <p:spPr>
          <a:xfrm>
            <a:off x="6758015" y="4191670"/>
            <a:ext cx="158088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DC 12V </a:t>
            </a:r>
            <a:r>
              <a:rPr lang="zh-TW" alt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电源输入</a:t>
            </a:r>
            <a:endParaRPr lang="en-US" sz="1400" b="1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9286DF-06C9-0441-B8E7-2074C803CDFE}"/>
              </a:ext>
            </a:extLst>
          </p:cNvPr>
          <p:cNvSpPr txBox="1"/>
          <p:nvPr/>
        </p:nvSpPr>
        <p:spPr>
          <a:xfrm>
            <a:off x="6721740" y="2040958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4K HDMI v2.0 60Hz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40EA99-680C-C44F-9306-0B0531340FB7}"/>
              </a:ext>
            </a:extLst>
          </p:cNvPr>
          <p:cNvSpPr txBox="1"/>
          <p:nvPr/>
        </p:nvSpPr>
        <p:spPr>
          <a:xfrm>
            <a:off x="539796" y="2828369"/>
            <a:ext cx="1888659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12cm </a:t>
            </a:r>
            <a:r>
              <a:rPr lang="zh-TW" alt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智能型风扇</a:t>
            </a:r>
            <a:endParaRPr lang="en-US" sz="1400" b="1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DDF32-8BE4-F948-B9E4-2AAA56CE01F6}"/>
              </a:ext>
            </a:extLst>
          </p:cNvPr>
          <p:cNvSpPr txBox="1"/>
          <p:nvPr/>
        </p:nvSpPr>
        <p:spPr>
          <a:xfrm>
            <a:off x="6681788" y="3540532"/>
            <a:ext cx="1737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 x USB 3.2 Gen1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739B12-0CA2-154A-8D89-28146ABD240A}"/>
              </a:ext>
            </a:extLst>
          </p:cNvPr>
          <p:cNvSpPr txBox="1"/>
          <p:nvPr/>
        </p:nvSpPr>
        <p:spPr>
          <a:xfrm>
            <a:off x="6721740" y="1603320"/>
            <a:ext cx="1082348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zh-CN" altLang="en-US" sz="1400" b="1">
                <a:latin typeface="Microsoft JhengHei"/>
                <a:ea typeface="Microsoft JhengHei"/>
                <a:cs typeface="Arial"/>
              </a:rPr>
              <a:t>系统重置键</a:t>
            </a:r>
            <a:endParaRPr lang="en-US" sz="1400" b="1">
              <a:latin typeface="Microsoft JhengHei"/>
              <a:ea typeface="Microsoft JhengHei"/>
              <a:cs typeface="Arial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9F4D7A8-6437-4657-94C7-74CFE0E53543}"/>
              </a:ext>
            </a:extLst>
          </p:cNvPr>
          <p:cNvCxnSpPr>
            <a:cxnSpLocks/>
          </p:cNvCxnSpPr>
          <p:nvPr/>
        </p:nvCxnSpPr>
        <p:spPr>
          <a:xfrm>
            <a:off x="2333606" y="2982258"/>
            <a:ext cx="1958995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38100">
              <a:srgbClr val="5C94DE">
                <a:alpha val="31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741D6480-E24B-4B60-A68E-4F735727FAC1}"/>
              </a:ext>
            </a:extLst>
          </p:cNvPr>
          <p:cNvCxnSpPr>
            <a:cxnSpLocks/>
          </p:cNvCxnSpPr>
          <p:nvPr/>
        </p:nvCxnSpPr>
        <p:spPr>
          <a:xfrm>
            <a:off x="2369319" y="4405417"/>
            <a:ext cx="938704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38100">
              <a:srgbClr val="5C94DE">
                <a:alpha val="31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hape 248">
            <a:extLst>
              <a:ext uri="{FF2B5EF4-FFF2-40B4-BE49-F238E27FC236}">
                <a16:creationId xmlns:a16="http://schemas.microsoft.com/office/drawing/2014/main" id="{16DC9199-A9F8-4CF3-98B8-41E171378A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08206" y="1779044"/>
            <a:ext cx="724988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med" len="med"/>
          </a:ln>
          <a:effectLst>
            <a:glow rad="38100">
              <a:srgbClr val="5C94DE">
                <a:alpha val="31000"/>
              </a:srgbClr>
            </a:glow>
          </a:effectLst>
        </p:spPr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0535999B-B5C6-481E-B667-198FFF6A24F1}"/>
              </a:ext>
            </a:extLst>
          </p:cNvPr>
          <p:cNvSpPr/>
          <p:nvPr/>
        </p:nvSpPr>
        <p:spPr>
          <a:xfrm>
            <a:off x="5610360" y="2588274"/>
            <a:ext cx="442958" cy="797747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38100">
              <a:srgbClr val="5C94DE">
                <a:alpha val="3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CF67FD56-F64F-4641-9060-582D7D8C1866}"/>
              </a:ext>
            </a:extLst>
          </p:cNvPr>
          <p:cNvCxnSpPr>
            <a:cxnSpLocks/>
          </p:cNvCxnSpPr>
          <p:nvPr/>
        </p:nvCxnSpPr>
        <p:spPr>
          <a:xfrm>
            <a:off x="6008206" y="2186229"/>
            <a:ext cx="736557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38100">
              <a:srgbClr val="5C94DE">
                <a:alpha val="31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57FC7528-2C19-4423-A6A6-0C525C9A29E6}"/>
              </a:ext>
            </a:extLst>
          </p:cNvPr>
          <p:cNvSpPr/>
          <p:nvPr/>
        </p:nvSpPr>
        <p:spPr>
          <a:xfrm>
            <a:off x="5610360" y="3444082"/>
            <a:ext cx="442958" cy="751168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38100">
              <a:srgbClr val="5C94DE">
                <a:alpha val="3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6082031B-731C-4459-BC4C-4E59CD7D08F7}"/>
              </a:ext>
            </a:extLst>
          </p:cNvPr>
          <p:cNvCxnSpPr>
            <a:cxnSpLocks/>
          </p:cNvCxnSpPr>
          <p:nvPr/>
        </p:nvCxnSpPr>
        <p:spPr>
          <a:xfrm>
            <a:off x="6074877" y="3700241"/>
            <a:ext cx="699516" cy="5948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38100">
              <a:srgbClr val="5C94DE">
                <a:alpha val="31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8FBD6F8A-0817-42BC-8CE8-E20E085A4D4B}"/>
              </a:ext>
            </a:extLst>
          </p:cNvPr>
          <p:cNvCxnSpPr>
            <a:cxnSpLocks/>
          </p:cNvCxnSpPr>
          <p:nvPr/>
        </p:nvCxnSpPr>
        <p:spPr>
          <a:xfrm>
            <a:off x="6019775" y="4345559"/>
            <a:ext cx="724988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38100">
              <a:srgbClr val="5C94DE">
                <a:alpha val="31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CAA786D8-FA5A-4E59-90A4-16AED46BB125}"/>
              </a:ext>
            </a:extLst>
          </p:cNvPr>
          <p:cNvCxnSpPr>
            <a:cxnSpLocks/>
          </p:cNvCxnSpPr>
          <p:nvPr/>
        </p:nvCxnSpPr>
        <p:spPr>
          <a:xfrm>
            <a:off x="6053318" y="3011134"/>
            <a:ext cx="736557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38100">
              <a:srgbClr val="5C94DE">
                <a:alpha val="31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42">
            <a:extLst>
              <a:ext uri="{FF2B5EF4-FFF2-40B4-BE49-F238E27FC236}">
                <a16:creationId xmlns:a16="http://schemas.microsoft.com/office/drawing/2014/main" id="{D9D14D7B-96E5-49A8-84E3-EC24D8556988}"/>
              </a:ext>
            </a:extLst>
          </p:cNvPr>
          <p:cNvSpPr txBox="1"/>
          <p:nvPr/>
        </p:nvSpPr>
        <p:spPr>
          <a:xfrm>
            <a:off x="425172" y="4242902"/>
            <a:ext cx="1934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Kensington </a:t>
            </a:r>
            <a:r>
              <a:rPr lang="zh-TW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防盗锁孔</a:t>
            </a:r>
            <a:endParaRPr lang="zh-CN" altLang="en-US" sz="1400" b="1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1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相片, 鵰, 街道, 標誌 的圖片&#10;&#10;自動產生的描述">
            <a:extLst>
              <a:ext uri="{FF2B5EF4-FFF2-40B4-BE49-F238E27FC236}">
                <a16:creationId xmlns:a16="http://schemas.microsoft.com/office/drawing/2014/main" id="{CE29B821-3D58-464E-83E6-10CC3644E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15" y="2607087"/>
            <a:ext cx="1715509" cy="171741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094" y="160273"/>
            <a:ext cx="8642533" cy="493563"/>
          </a:xfrm>
        </p:spPr>
        <p:txBody>
          <a:bodyPr>
            <a:noAutofit/>
          </a:bodyPr>
          <a:lstStyle/>
          <a:p>
            <a:r>
              <a:rPr lang="en-US" altLang="zh-TW" sz="3300" b="0" err="1">
                <a:solidFill>
                  <a:schemeClr val="tx1"/>
                </a:solidFill>
                <a:latin typeface="Oswald Medium"/>
                <a:ea typeface="微軟正黑體"/>
                <a:cs typeface="Arial"/>
              </a:rPr>
              <a:t>QuMagie</a:t>
            </a:r>
            <a:r>
              <a:rPr lang="zh-TW" altLang="en-US" sz="3300" b="0">
                <a:solidFill>
                  <a:schemeClr val="tx1"/>
                </a:solidFill>
                <a:latin typeface="Oswald Medium"/>
                <a:ea typeface="微軟正黑體"/>
                <a:cs typeface="Arial"/>
              </a:rPr>
              <a:t> </a:t>
            </a:r>
            <a:r>
              <a:rPr lang="zh-CN" altLang="en-US" sz="3300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智能相册与</a:t>
            </a:r>
            <a:r>
              <a:rPr lang="zh-TW" altLang="en-US" sz="3300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3300" b="0">
                <a:solidFill>
                  <a:schemeClr val="tx1"/>
                </a:solidFill>
                <a:latin typeface="Oswald Medium"/>
                <a:ea typeface="微軟正黑體"/>
                <a:cs typeface="Arial"/>
              </a:rPr>
              <a:t>AI</a:t>
            </a:r>
            <a:r>
              <a:rPr lang="zh-TW" altLang="en-US" sz="3300" b="0">
                <a:solidFill>
                  <a:schemeClr val="tx1"/>
                </a:solidFill>
                <a:latin typeface="Oswald Medium"/>
                <a:ea typeface="微軟正黑體"/>
                <a:cs typeface="Arial"/>
              </a:rPr>
              <a:t> </a:t>
            </a:r>
            <a:r>
              <a:rPr lang="zh-CN" altLang="en-US" sz="3300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自动分类</a:t>
            </a:r>
            <a:endParaRPr lang="en-US" sz="330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1DBD32-1F25-4A9E-9667-AF97B1B37461}"/>
              </a:ext>
            </a:extLst>
          </p:cNvPr>
          <p:cNvSpPr/>
          <p:nvPr/>
        </p:nvSpPr>
        <p:spPr>
          <a:xfrm>
            <a:off x="1438009" y="663165"/>
            <a:ext cx="5591214" cy="3665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>
                <a:latin typeface="微軟正黑體"/>
                <a:ea typeface="微軟正黑體"/>
              </a:rPr>
              <a:t>运用人工智能比对人脸特征，将相似的人脸自动分组</a:t>
            </a:r>
            <a:endParaRPr lang="en-US" altLang="zh-CN">
              <a:latin typeface="微軟正黑體"/>
              <a:ea typeface="微軟正黑體"/>
            </a:endParaRPr>
          </a:p>
        </p:txBody>
      </p:sp>
      <p:sp>
        <p:nvSpPr>
          <p:cNvPr id="19" name="矩形: 圓角 8">
            <a:extLst>
              <a:ext uri="{FF2B5EF4-FFF2-40B4-BE49-F238E27FC236}">
                <a16:creationId xmlns:a16="http://schemas.microsoft.com/office/drawing/2014/main" id="{4EA6A9F2-187E-6342-8CAD-100EEE6DE8D2}"/>
              </a:ext>
            </a:extLst>
          </p:cNvPr>
          <p:cNvSpPr/>
          <p:nvPr/>
        </p:nvSpPr>
        <p:spPr>
          <a:xfrm rot="5400000">
            <a:off x="1526422" y="-46225"/>
            <a:ext cx="915056" cy="396790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AE18A20-9360-BC46-BC4C-AEA859D84A33}"/>
              </a:ext>
            </a:extLst>
          </p:cNvPr>
          <p:cNvSpPr/>
          <p:nvPr/>
        </p:nvSpPr>
        <p:spPr>
          <a:xfrm>
            <a:off x="244090" y="1487981"/>
            <a:ext cx="3557621" cy="8740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en-US" sz="1400">
                <a:solidFill>
                  <a:schemeClr val="bg1"/>
                </a:solidFill>
                <a:latin typeface="微軟正黑體"/>
                <a:ea typeface="微軟正黑體"/>
              </a:rPr>
              <a:t>运用人工智能辨识照片内容，自动依照内容分类，目前已有将近 </a:t>
            </a:r>
            <a:r>
              <a:rPr lang="en-US" altLang="zh-CN" sz="1400">
                <a:solidFill>
                  <a:schemeClr val="bg1"/>
                </a:solidFill>
                <a:latin typeface="微軟正黑體"/>
                <a:ea typeface="微軟正黑體"/>
              </a:rPr>
              <a:t>400 </a:t>
            </a:r>
            <a:r>
              <a:rPr lang="zh-CN" altLang="en-US" sz="1400">
                <a:solidFill>
                  <a:schemeClr val="bg1"/>
                </a:solidFill>
                <a:latin typeface="微軟正黑體"/>
                <a:ea typeface="微軟正黑體"/>
              </a:rPr>
              <a:t>类不同主题：依照人物、标签、日期</a:t>
            </a:r>
            <a:r>
              <a:rPr lang="en-US" altLang="zh-CN" sz="1400">
                <a:solidFill>
                  <a:schemeClr val="bg1"/>
                </a:solidFill>
                <a:latin typeface="微軟正黑體"/>
                <a:ea typeface="微軟正黑體"/>
              </a:rPr>
              <a:t>… </a:t>
            </a:r>
            <a:r>
              <a:rPr lang="zh-CN" altLang="en-US" sz="1400">
                <a:solidFill>
                  <a:schemeClr val="bg1"/>
                </a:solidFill>
                <a:latin typeface="微軟正黑體"/>
                <a:ea typeface="微軟正黑體"/>
              </a:rPr>
              <a:t>快速搜寻</a:t>
            </a:r>
            <a:endParaRPr lang="en-US" altLang="zh-CN" sz="14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47DF22-6CAF-F048-B8CB-B405876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15" y="183706"/>
            <a:ext cx="789051" cy="789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0AFCAD37-6167-4A4B-A73E-C008B83B3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009" y="3024434"/>
            <a:ext cx="2766692" cy="1635386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B0D50A2A-2DDB-4229-970D-76EB1F0605FD}"/>
              </a:ext>
            </a:extLst>
          </p:cNvPr>
          <p:cNvGrpSpPr/>
          <p:nvPr/>
        </p:nvGrpSpPr>
        <p:grpSpPr>
          <a:xfrm>
            <a:off x="3789011" y="1562131"/>
            <a:ext cx="770289" cy="770289"/>
            <a:chOff x="228678" y="3612186"/>
            <a:chExt cx="655970" cy="655970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B205F529-41BC-4C7C-9A17-A7CD2F22C28C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0C737B18-2C5C-4FD3-879C-B771A2FF52E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2869F9"/>
                  </a:gs>
                  <a:gs pos="100000">
                    <a:srgbClr val="1FACF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圖形 39">
            <a:extLst>
              <a:ext uri="{FF2B5EF4-FFF2-40B4-BE49-F238E27FC236}">
                <a16:creationId xmlns:a16="http://schemas.microsoft.com/office/drawing/2014/main" id="{3A5D4869-BF0C-4E40-B61E-8998F87C5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8726" y="1786214"/>
            <a:ext cx="390633" cy="311518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83A8919-08F9-46FF-B243-18BBFE3104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967902" y="4567138"/>
            <a:ext cx="1776306" cy="183482"/>
          </a:xfrm>
          <a:prstGeom prst="rect">
            <a:avLst/>
          </a:prstGeom>
        </p:spPr>
      </p:pic>
      <p:pic>
        <p:nvPicPr>
          <p:cNvPr id="29" name="Content Placeholder 4">
            <a:extLst>
              <a:ext uri="{FF2B5EF4-FFF2-40B4-BE49-F238E27FC236}">
                <a16:creationId xmlns:a16="http://schemas.microsoft.com/office/drawing/2014/main" id="{FDDA27B0-8960-4DB7-AE4F-5A3A9FC821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2850" y="2848499"/>
            <a:ext cx="2718856" cy="19929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286C7DA-DB54-4D72-91E9-C914F529C9A2}"/>
              </a:ext>
            </a:extLst>
          </p:cNvPr>
          <p:cNvSpPr/>
          <p:nvPr/>
        </p:nvSpPr>
        <p:spPr>
          <a:xfrm>
            <a:off x="2119029" y="2845777"/>
            <a:ext cx="1419324" cy="316005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6">
            <a:extLst>
              <a:ext uri="{FF2B5EF4-FFF2-40B4-BE49-F238E27FC236}">
                <a16:creationId xmlns:a16="http://schemas.microsoft.com/office/drawing/2014/main" id="{6628FD1D-E666-4815-A803-A41221B4A4EB}"/>
              </a:ext>
            </a:extLst>
          </p:cNvPr>
          <p:cNvSpPr/>
          <p:nvPr/>
        </p:nvSpPr>
        <p:spPr>
          <a:xfrm>
            <a:off x="2158294" y="2798968"/>
            <a:ext cx="1545567" cy="34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文件夹浏览模式</a:t>
            </a:r>
            <a:endParaRPr lang="en-US" altLang="zh-CN" sz="1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8A4F65E-0D75-4D9C-9A8E-D2D7897EE1FB}"/>
              </a:ext>
            </a:extLst>
          </p:cNvPr>
          <p:cNvSpPr/>
          <p:nvPr/>
        </p:nvSpPr>
        <p:spPr>
          <a:xfrm>
            <a:off x="451081" y="2595479"/>
            <a:ext cx="1297939" cy="316005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6">
            <a:extLst>
              <a:ext uri="{FF2B5EF4-FFF2-40B4-BE49-F238E27FC236}">
                <a16:creationId xmlns:a16="http://schemas.microsoft.com/office/drawing/2014/main" id="{9F432D76-C9FF-1240-A567-CE912C13DCCC}"/>
              </a:ext>
            </a:extLst>
          </p:cNvPr>
          <p:cNvSpPr/>
          <p:nvPr/>
        </p:nvSpPr>
        <p:spPr>
          <a:xfrm>
            <a:off x="521316" y="2553545"/>
            <a:ext cx="1545567" cy="34214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300" b="1">
                <a:solidFill>
                  <a:schemeClr val="bg1"/>
                </a:solidFill>
                <a:latin typeface="微軟正黑體"/>
                <a:ea typeface="微軟正黑體"/>
              </a:rPr>
              <a:t>相册浏览模式</a:t>
            </a:r>
            <a:endParaRPr lang="en-US" altLang="zh-CN" sz="13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23" name="Google Shape;158;p22">
            <a:extLst>
              <a:ext uri="{FF2B5EF4-FFF2-40B4-BE49-F238E27FC236}">
                <a16:creationId xmlns:a16="http://schemas.microsoft.com/office/drawing/2014/main" id="{13506F77-A818-3141-9F93-517F7F4EB899}"/>
              </a:ext>
            </a:extLst>
          </p:cNvPr>
          <p:cNvSpPr txBox="1"/>
          <p:nvPr/>
        </p:nvSpPr>
        <p:spPr>
          <a:xfrm>
            <a:off x="4168137" y="2866664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latin typeface="Oswald Medium" pitchFamily="2" charset="0"/>
                <a:ea typeface="微軟正黑體"/>
                <a:cs typeface="Arial" panose="020B0604020202020204" pitchFamily="34" charset="0"/>
                <a:sym typeface="Arial"/>
              </a:rPr>
              <a:t>TS-451D</a:t>
            </a:r>
          </a:p>
        </p:txBody>
      </p:sp>
    </p:spTree>
    <p:extLst>
      <p:ext uri="{BB962C8B-B14F-4D97-AF65-F5344CB8AC3E}">
        <p14:creationId xmlns:p14="http://schemas.microsoft.com/office/powerpoint/2010/main" val="2268138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2176</Words>
  <Application>Microsoft Office PowerPoint</Application>
  <PresentationFormat>如螢幕大小 (16:9)</PresentationFormat>
  <Paragraphs>323</Paragraphs>
  <Slides>28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7" baseType="lpstr">
      <vt:lpstr>Microsoft JhengHei</vt:lpstr>
      <vt:lpstr>Arial</vt:lpstr>
      <vt:lpstr>Wingdings</vt:lpstr>
      <vt:lpstr>Verdana</vt:lpstr>
      <vt:lpstr>Arial Unicode MS</vt:lpstr>
      <vt:lpstr>Calibri</vt:lpstr>
      <vt:lpstr>Microsoft JhengHei</vt:lpstr>
      <vt:lpstr>Oswald Medium</vt:lpstr>
      <vt:lpstr>Office 佈景主題</vt:lpstr>
      <vt:lpstr>PowerPoint 簡報</vt:lpstr>
      <vt:lpstr>PowerPoint 簡報</vt:lpstr>
      <vt:lpstr>英特尔® 双核处理器并可升级 8GB RAM</vt:lpstr>
      <vt:lpstr>英特尔® 赛扬® 嵌入式低功耗 10W TDP J4025 处理器</vt:lpstr>
      <vt:lpstr>TS-451D 四盘位 48TB+ 海量存储能力</vt:lpstr>
      <vt:lpstr>快速上手的 HDD 与 SSD 安装</vt:lpstr>
      <vt:lpstr>稍稍动动手就能升级至 8GB 内存</vt:lpstr>
      <vt:lpstr>TS-451D 后方配置</vt:lpstr>
      <vt:lpstr>QuMagie 智能相册与 AI 自动分类</vt:lpstr>
      <vt:lpstr>通过 Qsync 整理和分享生活照</vt:lpstr>
      <vt:lpstr>将文件串流至智能电视与电视盒子</vt:lpstr>
      <vt:lpstr>一次设定各种多媒体 App 的内容来源</vt:lpstr>
      <vt:lpstr>Plex Media Server 媒体服务器</vt:lpstr>
      <vt:lpstr>全方位 4K 影音专家，本地播放与串流样样行</vt:lpstr>
      <vt:lpstr>4K 影片实时转档</vt:lpstr>
      <vt:lpstr>4 x HDDs, RAID 5, 2 x GbE 效能数据</vt:lpstr>
      <vt:lpstr>PowerPoint 簡報</vt:lpstr>
      <vt:lpstr>QNAP 快照技术特色</vt:lpstr>
      <vt:lpstr>大容量 Mac Time Machine 备份</vt:lpstr>
      <vt:lpstr>备份数据异地备份与还原，随处取用</vt:lpstr>
      <vt:lpstr>多人实时在线编辑，随心所欲记录</vt:lpstr>
      <vt:lpstr>Qsirch 4.0 在茫茫文件海一指「寻」来</vt:lpstr>
      <vt:lpstr>QVR Pro 监控应用，守护环境安全</vt:lpstr>
      <vt:lpstr>利用 Virtual JBOD 扩充 NAS 容量</vt:lpstr>
      <vt:lpstr>QNAP TR &amp; TL 外接盒支持两种模式扩充 NAS</vt:lpstr>
      <vt:lpstr>QNAP 配件让 USB 转 5GbE/2.5GbE 也行</vt:lpstr>
      <vt:lpstr>即将推出长达五年保障的额外延长质保方案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胡燕蓉</dc:creator>
  <cp:lastModifiedBy>QNAP_Han Tsai</cp:lastModifiedBy>
  <cp:revision>7</cp:revision>
  <dcterms:modified xsi:type="dcterms:W3CDTF">2020-04-09T08:53:33Z</dcterms:modified>
</cp:coreProperties>
</file>