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91" r:id="rId4"/>
    <p:sldId id="294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5" r:id="rId31"/>
    <p:sldId id="293" r:id="rId32"/>
    <p:sldId id="292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58" userDrawn="1">
          <p15:clr>
            <a:srgbClr val="A4A3A4"/>
          </p15:clr>
        </p15:guide>
        <p15:guide id="2" orient="horz" pos="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BFF"/>
    <a:srgbClr val="121935"/>
    <a:srgbClr val="0296CA"/>
    <a:srgbClr val="2AC6FD"/>
    <a:srgbClr val="4A4F96"/>
    <a:srgbClr val="8B059D"/>
    <a:srgbClr val="748D99"/>
    <a:srgbClr val="2F2725"/>
    <a:srgbClr val="181818"/>
    <a:srgbClr val="89D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B0854-9242-2D4C-B9D2-E16344EA1D45}" v="240" dt="2020-04-01T07:58:50.953"/>
    <p1510:client id="{930D9393-9CDD-4218-A454-698A322B97BA}" v="332" dt="2020-04-01T08:18:05.316"/>
    <p1510:client id="{A8AB92B1-0C71-4FF2-9B73-4EA9E602A913}" v="252" dt="2020-04-01T08:13:59.213"/>
    <p1510:client id="{F0FC6F84-196A-431E-B2AA-21A9349AA1BE}" v="11" dt="2020-03-31T15:29:11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312" y="62"/>
      </p:cViewPr>
      <p:guideLst>
        <p:guide pos="158"/>
        <p:guide orient="horz" pos="6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7A0731-FA9F-4B4F-B39B-6D8C55F12C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285B21C-7C86-4E54-969E-2B75FC6A96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42A55-B5AA-4ECA-B780-7DA45F698326}" type="datetimeFigureOut">
              <a:rPr lang="zh-TW" altLang="en-US" smtClean="0"/>
              <a:t>2021/7/5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CE0CC2-9DD9-4596-A861-2C62F7F3DF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24B9571-CC57-47C3-9FAC-F23EAC3B21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7DB62-68C1-4089-8266-54101A6858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353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3f62d759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3f62d759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3f62d759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3f62d759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3f4b988a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3f4b988a0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f2ef6de4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f2ef6de4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3f4b988a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3f4b988a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3f4b988a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3f4b988a0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f2ef6de4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f2ef6de4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3f4b988a0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3f4b988a0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3f4b988a0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3f4b988a0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3f4b988a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3f4b988a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9e72f91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9e72f91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bc2c725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bc2c725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3f4b988a0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3f4b988a0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3f4b988a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3f4b988a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3f4b988a0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3f4b988a0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3f4b988a0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3f4b988a0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什麼情況下會觸發通知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3f4b988a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3f4b988a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3f4b988a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3f4b988a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3f4b988a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3f4b988a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3f4b988a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3f4b988a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3f4b988a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3f4b988a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19e72f9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19e72f9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講稿：目前許多大廠也都有跟QNAP配合中，企業用戶的反應也都相當良好。當然，可能在一些想省預算的企業，他可以在QNAP Hyper data protector之間取得平衡點。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548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16402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3f4b988a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3f4b988a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73f4b988a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73f4b988a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19e72f9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19e72f91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19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3f4b988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3f4b988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5120e11f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5120e11f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5120e11f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5120e11f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3f4b988a0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3f4b988a0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f4b988a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f4b988a0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195" y="1676858"/>
            <a:ext cx="3464345" cy="8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345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904925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4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904925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2812ED26-11F6-4A50-B4D2-A9B184A9A7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5317" y="904925"/>
            <a:ext cx="83822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sz="1600">
                <a:solidFill>
                  <a:schemeClr val="bg1"/>
                </a:solidFill>
                <a:latin typeface="+mj-lt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3274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78174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2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78174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8AAF712-B40C-4B0D-A3F6-8EBD4B44DB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sz="1600">
                <a:solidFill>
                  <a:schemeClr val="bg1"/>
                </a:solidFill>
                <a:latin typeface="+mj-lt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2309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60" r:id="rId6"/>
    <p:sldLayoutId id="2147483667" r:id="rId7"/>
    <p:sldLayoutId id="2147483661" r:id="rId8"/>
    <p:sldLayoutId id="2147483666" r:id="rId9"/>
    <p:sldLayoutId id="2147483665" r:id="rId10"/>
    <p:sldLayoutId id="2147483663" r:id="rId11"/>
    <p:sldLayoutId id="21474836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5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sv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55.svg"/><Relationship Id="rId4" Type="http://schemas.openxmlformats.org/officeDocument/2006/relationships/image" Target="../media/image50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svg"/><Relationship Id="rId5" Type="http://schemas.openxmlformats.org/officeDocument/2006/relationships/image" Target="../media/image38.png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svg"/><Relationship Id="rId5" Type="http://schemas.openxmlformats.org/officeDocument/2006/relationships/image" Target="../media/image32.png"/><Relationship Id="rId10" Type="http://schemas.openxmlformats.org/officeDocument/2006/relationships/image" Target="../media/image76.svg"/><Relationship Id="rId4" Type="http://schemas.openxmlformats.org/officeDocument/2006/relationships/image" Target="../media/image72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svg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svg"/><Relationship Id="rId5" Type="http://schemas.openxmlformats.org/officeDocument/2006/relationships/image" Target="../media/image63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tif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hyperlink" Target="https://view.publitas.com/qnap-1/how-to-report-bugs-in-the-hyper-data-protector-beta-program_en_faq/page/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svg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9.svg"/><Relationship Id="rId12" Type="http://schemas.openxmlformats.org/officeDocument/2006/relationships/image" Target="../media/image20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VMware / Hyper-V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エージェントレスバックアップ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1539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サーバーからデータをプ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ルバックアップ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中央管理</a:t>
            </a:r>
          </a:p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エージェントソフトウェアなし</a:t>
            </a:r>
          </a:p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オフラインバックアップ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20713EB-DE68-4E2A-94BA-FC6CE7F7B135}"/>
              </a:ext>
            </a:extLst>
          </p:cNvPr>
          <p:cNvGrpSpPr/>
          <p:nvPr/>
        </p:nvGrpSpPr>
        <p:grpSpPr>
          <a:xfrm>
            <a:off x="717590" y="1980915"/>
            <a:ext cx="7032076" cy="2485729"/>
            <a:chOff x="717590" y="1858237"/>
            <a:chExt cx="7648594" cy="2703658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942B1FC3-0E39-4EA8-9EDE-AD27A903C270}"/>
                </a:ext>
              </a:extLst>
            </p:cNvPr>
            <p:cNvGrpSpPr/>
            <p:nvPr/>
          </p:nvGrpSpPr>
          <p:grpSpPr>
            <a:xfrm>
              <a:off x="717590" y="2571749"/>
              <a:ext cx="2059010" cy="1963011"/>
              <a:chOff x="717589" y="2231079"/>
              <a:chExt cx="2416341" cy="2303682"/>
            </a:xfrm>
          </p:grpSpPr>
          <p:pic>
            <p:nvPicPr>
              <p:cNvPr id="2" name="圖形 1">
                <a:extLst>
                  <a:ext uri="{FF2B5EF4-FFF2-40B4-BE49-F238E27FC236}">
                    <a16:creationId xmlns:a16="http://schemas.microsoft.com/office/drawing/2014/main" id="{50454A45-50AD-4C41-9CFF-DA638F048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717589" y="2231079"/>
                <a:ext cx="2416341" cy="2303682"/>
              </a:xfrm>
              <a:prstGeom prst="rect">
                <a:avLst/>
              </a:prstGeom>
            </p:spPr>
          </p:pic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228F2B1D-0385-4B0E-8B1A-7DCDAD347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4B128B39-CBB4-4C82-83A7-1F36A16BE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C8D770A6-405F-4686-BBCD-6540A7FC3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38B89940-6A0F-4806-B06E-295D4CD5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0D4652C0-BBE4-4500-8AEB-8FFCE8A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962773" y="3740430"/>
              <a:ext cx="1063091" cy="462779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EE8CB454-AE9A-4404-9099-85ACE3F4C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rot="10800000">
              <a:off x="5491735" y="3740430"/>
              <a:ext cx="1063091" cy="462779"/>
            </a:xfrm>
            <a:prstGeom prst="rect">
              <a:avLst/>
            </a:prstGeom>
          </p:spPr>
        </p:pic>
        <p:pic>
          <p:nvPicPr>
            <p:cNvPr id="15" name="圖片 14" descr="一張含有 畫畫, 傘 的圖片&#10;&#10;自動產生的描述">
              <a:extLst>
                <a:ext uri="{FF2B5EF4-FFF2-40B4-BE49-F238E27FC236}">
                  <a16:creationId xmlns:a16="http://schemas.microsoft.com/office/drawing/2014/main" id="{7968D21A-A083-44CC-A14F-954C0C578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E5767528-2D38-4A63-8D49-EB1F84D7317D}"/>
              </a:ext>
            </a:extLst>
          </p:cNvPr>
          <p:cNvSpPr/>
          <p:nvPr/>
        </p:nvSpPr>
        <p:spPr>
          <a:xfrm>
            <a:off x="1011857" y="4529511"/>
            <a:ext cx="7040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VMware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47CE569-A618-4CC9-902E-957B2D6D46DC}"/>
              </a:ext>
            </a:extLst>
          </p:cNvPr>
          <p:cNvSpPr/>
          <p:nvPr/>
        </p:nvSpPr>
        <p:spPr>
          <a:xfrm>
            <a:off x="6141484" y="4510708"/>
            <a:ext cx="740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Hyper-V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D68ABD7F-423B-410A-AB2A-4442C22A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51028" y="3096568"/>
            <a:ext cx="1413510" cy="589586"/>
          </a:xfrm>
          <a:prstGeom prst="rect">
            <a:avLst/>
          </a:prstGeom>
        </p:spPr>
      </p:pic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ータブロックベースの変更検出手法によ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分バックアップを実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増分バックアップ</a:t>
            </a:r>
            <a:endParaRPr lang="en-US" altLang="zh-TW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14300" indent="0"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- </a:t>
            </a:r>
            <a:r>
              <a:rPr 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VMware CBT (Changed Block Tracking)</a:t>
            </a:r>
            <a:endParaRPr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- </a:t>
            </a:r>
            <a:r>
              <a:rPr 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Hyper-V RCT (Resilient Change Tracking)</a:t>
            </a:r>
            <a:endParaRPr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B903EED-75C9-4D5B-96E8-5D9FC6991056}"/>
              </a:ext>
            </a:extLst>
          </p:cNvPr>
          <p:cNvSpPr txBox="1"/>
          <p:nvPr/>
        </p:nvSpPr>
        <p:spPr>
          <a:xfrm>
            <a:off x="513299" y="3931643"/>
            <a:ext cx="202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仮想マシンイメージ</a:t>
            </a:r>
            <a:endParaRPr lang="zh-TW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2BDA0A-8154-4ADD-B66F-AA9A41333795}"/>
              </a:ext>
            </a:extLst>
          </p:cNvPr>
          <p:cNvSpPr txBox="1"/>
          <p:nvPr/>
        </p:nvSpPr>
        <p:spPr>
          <a:xfrm>
            <a:off x="5267389" y="3876324"/>
            <a:ext cx="2081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バックアップリポジトリ</a:t>
            </a:r>
            <a:endParaRPr lang="zh-TW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A5FF7D6-D216-4838-AF15-9749D68F959A}"/>
              </a:ext>
            </a:extLst>
          </p:cNvPr>
          <p:cNvGrpSpPr/>
          <p:nvPr/>
        </p:nvGrpSpPr>
        <p:grpSpPr>
          <a:xfrm>
            <a:off x="1820807" y="3096568"/>
            <a:ext cx="1422467" cy="589586"/>
            <a:chOff x="2344453" y="3068014"/>
            <a:chExt cx="1965363" cy="814606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A883F3A6-BEBA-4BFB-8990-963EE64FB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344453" y="3068014"/>
              <a:ext cx="1952987" cy="814606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BD6EA36-A736-490D-89B7-5A9F237ADDF0}"/>
                </a:ext>
              </a:extLst>
            </p:cNvPr>
            <p:cNvSpPr txBox="1"/>
            <p:nvPr/>
          </p:nvSpPr>
          <p:spPr>
            <a:xfrm>
              <a:off x="2503648" y="3288598"/>
              <a:ext cx="1806168" cy="36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00" b="1" dirty="0" smtClean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変更点のみ</a:t>
              </a:r>
              <a:endParaRPr lang="zh-TW" altLang="en-US" sz="11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4" name="圖形 3">
            <a:extLst>
              <a:ext uri="{FF2B5EF4-FFF2-40B4-BE49-F238E27FC236}">
                <a16:creationId xmlns:a16="http://schemas.microsoft.com/office/drawing/2014/main" id="{5534D27A-58C9-4C8F-A796-36D8611C8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42271" y="3068014"/>
            <a:ext cx="536405" cy="728753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6103244-813A-46A4-859A-850C273ED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81133" y="3299518"/>
            <a:ext cx="620189" cy="527783"/>
          </a:xfrm>
          <a:prstGeom prst="rect">
            <a:avLst/>
          </a:prstGeom>
        </p:spPr>
      </p:pic>
      <p:sp>
        <p:nvSpPr>
          <p:cNvPr id="16" name="Google Shape;102;p18">
            <a:extLst>
              <a:ext uri="{FF2B5EF4-FFF2-40B4-BE49-F238E27FC236}">
                <a16:creationId xmlns:a16="http://schemas.microsoft.com/office/drawing/2014/main" id="{020A4F60-C8B5-4ACA-BB49-EF1D1E04E66F}"/>
              </a:ext>
            </a:extLst>
          </p:cNvPr>
          <p:cNvSpPr txBox="1"/>
          <p:nvPr/>
        </p:nvSpPr>
        <p:spPr>
          <a:xfrm>
            <a:off x="786845" y="2110560"/>
            <a:ext cx="1881951" cy="277062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ja-JP" altLang="en-US" sz="1200" b="1" dirty="0" smtClean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増分バックアップ</a:t>
            </a:r>
            <a:endParaRPr lang="en-US" altLang="zh-TW" sz="12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4D630E8-638C-4F01-8373-156B1F190543}"/>
              </a:ext>
            </a:extLst>
          </p:cNvPr>
          <p:cNvSpPr/>
          <p:nvPr/>
        </p:nvSpPr>
        <p:spPr>
          <a:xfrm>
            <a:off x="786846" y="2110560"/>
            <a:ext cx="6487940" cy="2291321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7477E292-E0E1-4B6E-B10D-572EA0CB2C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95648" y="2854751"/>
            <a:ext cx="1055876" cy="1080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C52C629-CFCE-44E1-A3CD-D938363041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309168" y="2818751"/>
            <a:ext cx="1117157" cy="113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オフライン重複排除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8977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マルチバージョンバックアッ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プ時にス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トレー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ジ使用量を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削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クローンを作成すると、重複データが最大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90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％削減されます。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303B487-CB5F-46B0-979A-B8BEA2F01A4C}"/>
              </a:ext>
            </a:extLst>
          </p:cNvPr>
          <p:cNvGrpSpPr/>
          <p:nvPr/>
        </p:nvGrpSpPr>
        <p:grpSpPr>
          <a:xfrm>
            <a:off x="766639" y="2057463"/>
            <a:ext cx="6433860" cy="2291321"/>
            <a:chOff x="496475" y="1839065"/>
            <a:chExt cx="7114866" cy="2533851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24959A79-214F-4836-86ED-D640585A8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97717" y="2288827"/>
              <a:ext cx="2579111" cy="1937458"/>
            </a:xfrm>
            <a:prstGeom prst="rect">
              <a:avLst/>
            </a:prstGeom>
          </p:spPr>
        </p:pic>
        <p:sp>
          <p:nvSpPr>
            <p:cNvPr id="8" name="Google Shape;102;p18">
              <a:extLst>
                <a:ext uri="{FF2B5EF4-FFF2-40B4-BE49-F238E27FC236}">
                  <a16:creationId xmlns:a16="http://schemas.microsoft.com/office/drawing/2014/main" id="{F968DFA4-83D9-438F-8091-1E8BAD63DCC8}"/>
                </a:ext>
              </a:extLst>
            </p:cNvPr>
            <p:cNvSpPr txBox="1"/>
            <p:nvPr/>
          </p:nvSpPr>
          <p:spPr>
            <a:xfrm>
              <a:off x="1079411" y="1839065"/>
              <a:ext cx="1694744" cy="303132"/>
            </a:xfrm>
            <a:prstGeom prst="rect">
              <a:avLst/>
            </a:pr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ja-JP" altLang="en-US" sz="1200" b="1" dirty="0" smtClean="0">
                  <a:solidFill>
                    <a:srgbClr val="2F272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オリジナルデータ</a:t>
              </a:r>
              <a:endParaRPr lang="zh-TW" altLang="en-US" sz="12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9757440C-60B7-4606-917C-76EB54D11302}"/>
                </a:ext>
              </a:extLst>
            </p:cNvPr>
            <p:cNvSpPr/>
            <p:nvPr/>
          </p:nvSpPr>
          <p:spPr>
            <a:xfrm>
              <a:off x="496475" y="1839065"/>
              <a:ext cx="3271297" cy="2533851"/>
            </a:xfrm>
            <a:prstGeom prst="roundRect">
              <a:avLst>
                <a:gd name="adj" fmla="val 105"/>
              </a:avLst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Google Shape;102;p18">
              <a:extLst>
                <a:ext uri="{FF2B5EF4-FFF2-40B4-BE49-F238E27FC236}">
                  <a16:creationId xmlns:a16="http://schemas.microsoft.com/office/drawing/2014/main" id="{59B8501A-34D0-4F72-86E1-251E39BDD547}"/>
                </a:ext>
              </a:extLst>
            </p:cNvPr>
            <p:cNvSpPr txBox="1"/>
            <p:nvPr/>
          </p:nvSpPr>
          <p:spPr>
            <a:xfrm>
              <a:off x="5634823" y="2174831"/>
              <a:ext cx="1754293" cy="306388"/>
            </a:xfrm>
            <a:prstGeom prst="rect">
              <a:avLst/>
            </a:pr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ja-JP" altLang="en-US" sz="1200" b="1" dirty="0" smtClean="0">
                  <a:solidFill>
                    <a:srgbClr val="2F272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重複排除済みデータ</a:t>
              </a:r>
              <a:endParaRPr lang="zh-TW" altLang="en-US" sz="12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17FC0612-76DA-493B-A794-35FE3C57CF90}"/>
                </a:ext>
              </a:extLst>
            </p:cNvPr>
            <p:cNvSpPr/>
            <p:nvPr/>
          </p:nvSpPr>
          <p:spPr>
            <a:xfrm>
              <a:off x="5412598" y="2174831"/>
              <a:ext cx="2198743" cy="1886075"/>
            </a:xfrm>
            <a:prstGeom prst="roundRect">
              <a:avLst>
                <a:gd name="adj" fmla="val 105"/>
              </a:avLst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63A49E6F-A0AC-496A-81B6-9B32C78A3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901342" y="2627593"/>
              <a:ext cx="1221254" cy="1243560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888DE3AA-4826-403E-A9F5-B6EC37743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943504" y="2821288"/>
              <a:ext cx="1345757" cy="714703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D54E454-5ADB-4431-9B5D-ECDF30DD297E}"/>
                </a:ext>
              </a:extLst>
            </p:cNvPr>
            <p:cNvSpPr/>
            <p:nvPr/>
          </p:nvSpPr>
          <p:spPr>
            <a:xfrm>
              <a:off x="3907145" y="2481219"/>
              <a:ext cx="998371" cy="3403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重複排除</a:t>
              </a:r>
              <a:endParaRPr lang="zh-TW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126925" y="14707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有名メーカ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ーが推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進す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ータ圧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縮お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よび重複排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除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技術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bg1"/>
              </a:buClr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実際の試験における圧縮比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endParaRPr lang="en-US" altLang="zh-TW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114300" lvl="0" indent="0">
              <a:buNone/>
            </a:pPr>
            <a:r>
              <a:rPr lang="zh-TW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</a:t>
            </a:r>
            <a:r>
              <a:rPr lang="en-US" altLang="zh-TW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zh-TW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HDP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と有名メーカーは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80%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以上の圧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縮率を達成してい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す。</a:t>
            </a:r>
          </a:p>
          <a:p>
            <a:pPr marL="114300" lvl="0" indent="0">
              <a:buNone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たとえば、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32GB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の仮想マシンは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圧縮後に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5.77G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になり、バックアップストレージを大幅に節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約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できます。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BD2EEA8-AA32-4B44-A469-26A929CA1A52}"/>
              </a:ext>
            </a:extLst>
          </p:cNvPr>
          <p:cNvGrpSpPr/>
          <p:nvPr/>
        </p:nvGrpSpPr>
        <p:grpSpPr>
          <a:xfrm>
            <a:off x="988075" y="2466801"/>
            <a:ext cx="6503334" cy="2039673"/>
            <a:chOff x="1192863" y="2421754"/>
            <a:chExt cx="6822816" cy="2139872"/>
          </a:xfrm>
        </p:grpSpPr>
        <p:sp>
          <p:nvSpPr>
            <p:cNvPr id="177" name="Google Shape;177;p26"/>
            <p:cNvSpPr txBox="1"/>
            <p:nvPr/>
          </p:nvSpPr>
          <p:spPr>
            <a:xfrm flipH="1">
              <a:off x="1792507" y="4144026"/>
              <a:ext cx="6672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32G</a:t>
              </a:r>
              <a:endParaRPr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8" name="Google Shape;178;p26"/>
            <p:cNvSpPr txBox="1"/>
            <p:nvPr/>
          </p:nvSpPr>
          <p:spPr>
            <a:xfrm flipH="1">
              <a:off x="6290202" y="4144026"/>
              <a:ext cx="6672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5.77G</a:t>
              </a:r>
              <a:endParaRPr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6F055EC2-B898-4B28-A33F-27B8F94D7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899124" y="2754908"/>
              <a:ext cx="2116555" cy="138911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BF6F30D3-A3F5-4259-9E07-5C7CC556B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865547" y="3429526"/>
              <a:ext cx="1641341" cy="71450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1431A571-D2D8-4452-A890-3244A894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65547" y="2421754"/>
              <a:ext cx="886654" cy="1094277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6A81A08B-4F05-409F-93DD-ABE74B445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192863" y="2473713"/>
              <a:ext cx="2171726" cy="1724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群組 42">
            <a:extLst>
              <a:ext uri="{FF2B5EF4-FFF2-40B4-BE49-F238E27FC236}">
                <a16:creationId xmlns:a16="http://schemas.microsoft.com/office/drawing/2014/main" id="{25486216-2163-418E-ABFB-ECAA0EA88BAD}"/>
              </a:ext>
            </a:extLst>
          </p:cNvPr>
          <p:cNvGrpSpPr/>
          <p:nvPr/>
        </p:nvGrpSpPr>
        <p:grpSpPr>
          <a:xfrm>
            <a:off x="3986594" y="966982"/>
            <a:ext cx="2979034" cy="2008337"/>
            <a:chOff x="4307550" y="1029027"/>
            <a:chExt cx="3204000" cy="2160000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A0C2EA5-A216-4BD3-B1B6-4781D29450A1}"/>
                </a:ext>
              </a:extLst>
            </p:cNvPr>
            <p:cNvSpPr/>
            <p:nvPr/>
          </p:nvSpPr>
          <p:spPr>
            <a:xfrm>
              <a:off x="4307550" y="1029027"/>
              <a:ext cx="3204000" cy="21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45" name="Google Shape;201;p28">
              <a:extLst>
                <a:ext uri="{FF2B5EF4-FFF2-40B4-BE49-F238E27FC236}">
                  <a16:creationId xmlns:a16="http://schemas.microsoft.com/office/drawing/2014/main" id="{33B4DD83-41A2-446C-9706-A1A7E9FC051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48000"/>
            </a:blip>
            <a:srcRect r="756"/>
            <a:stretch/>
          </p:blipFill>
          <p:spPr>
            <a:xfrm>
              <a:off x="4307847" y="1029027"/>
              <a:ext cx="320340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DD64824-3CEC-46CF-9C35-707D57527542}"/>
              </a:ext>
            </a:extLst>
          </p:cNvPr>
          <p:cNvGrpSpPr/>
          <p:nvPr/>
        </p:nvGrpSpPr>
        <p:grpSpPr>
          <a:xfrm>
            <a:off x="3775212" y="1229720"/>
            <a:ext cx="2979034" cy="2008337"/>
            <a:chOff x="4307550" y="1029027"/>
            <a:chExt cx="3204000" cy="2160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767D82A-FBEF-455C-8FD2-C343F64BD37E}"/>
                </a:ext>
              </a:extLst>
            </p:cNvPr>
            <p:cNvSpPr/>
            <p:nvPr/>
          </p:nvSpPr>
          <p:spPr>
            <a:xfrm>
              <a:off x="4307550" y="1029027"/>
              <a:ext cx="3204000" cy="21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42" name="Google Shape;201;p28">
              <a:extLst>
                <a:ext uri="{FF2B5EF4-FFF2-40B4-BE49-F238E27FC236}">
                  <a16:creationId xmlns:a16="http://schemas.microsoft.com/office/drawing/2014/main" id="{17273DCA-2147-43E1-8E71-69DFBAF3399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48000"/>
            </a:blip>
            <a:srcRect r="756"/>
            <a:stretch/>
          </p:blipFill>
          <p:spPr>
            <a:xfrm>
              <a:off x="4307847" y="1029027"/>
              <a:ext cx="320340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DE4D1D1A-B597-466E-AD7A-58735DDBDBFC}"/>
              </a:ext>
            </a:extLst>
          </p:cNvPr>
          <p:cNvGrpSpPr/>
          <p:nvPr/>
        </p:nvGrpSpPr>
        <p:grpSpPr>
          <a:xfrm>
            <a:off x="3557932" y="1492458"/>
            <a:ext cx="2979034" cy="2008337"/>
            <a:chOff x="4307550" y="1029027"/>
            <a:chExt cx="3204000" cy="216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54A578D-38D2-4BCF-BB12-67F9BF4BE3BA}"/>
                </a:ext>
              </a:extLst>
            </p:cNvPr>
            <p:cNvSpPr/>
            <p:nvPr/>
          </p:nvSpPr>
          <p:spPr>
            <a:xfrm>
              <a:off x="4307550" y="1029027"/>
              <a:ext cx="3204000" cy="21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pic>
          <p:nvPicPr>
            <p:cNvPr id="31" name="Google Shape;201;p28">
              <a:extLst>
                <a:ext uri="{FF2B5EF4-FFF2-40B4-BE49-F238E27FC236}">
                  <a16:creationId xmlns:a16="http://schemas.microsoft.com/office/drawing/2014/main" id="{278F62D9-3B92-4735-B7F1-3D437E221F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48000"/>
            </a:blip>
            <a:srcRect r="756"/>
            <a:stretch/>
          </p:blipFill>
          <p:spPr>
            <a:xfrm>
              <a:off x="4307847" y="1029027"/>
              <a:ext cx="320340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F7F2A802-607A-491F-9DE3-5FA934C16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91662" y="1730850"/>
            <a:ext cx="3685320" cy="31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最大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1,000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のマルチバージョンバックアップ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Google Shape;201;p28">
            <a:extLst>
              <a:ext uri="{FF2B5EF4-FFF2-40B4-BE49-F238E27FC236}">
                <a16:creationId xmlns:a16="http://schemas.microsoft.com/office/drawing/2014/main" id="{B9F085B8-42D7-4CA6-9E05-A41451D512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75" t="30642" r="48704" b="27667"/>
          <a:stretch/>
        </p:blipFill>
        <p:spPr>
          <a:xfrm>
            <a:off x="257107" y="2370677"/>
            <a:ext cx="2155615" cy="139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r="756"/>
          <a:stretch/>
        </p:blipFill>
        <p:spPr>
          <a:xfrm>
            <a:off x="2723422" y="1956300"/>
            <a:ext cx="3230795" cy="2220218"/>
          </a:xfrm>
          <a:prstGeom prst="rect">
            <a:avLst/>
          </a:prstGeom>
          <a:noFill/>
          <a:ln>
            <a:noFill/>
          </a:ln>
          <a:effectLst>
            <a:innerShdw blurRad="25400">
              <a:prstClr val="black">
                <a:alpha val="50000"/>
              </a:prstClr>
            </a:innerShdw>
          </a:effectLst>
        </p:spPr>
      </p:pic>
      <p:sp>
        <p:nvSpPr>
          <p:cNvPr id="19" name="梯形 18">
            <a:extLst>
              <a:ext uri="{FF2B5EF4-FFF2-40B4-BE49-F238E27FC236}">
                <a16:creationId xmlns:a16="http://schemas.microsoft.com/office/drawing/2014/main" id="{7DAC699E-7516-4A18-9F0B-7153C165A9AB}"/>
              </a:ext>
            </a:extLst>
          </p:cNvPr>
          <p:cNvSpPr/>
          <p:nvPr/>
        </p:nvSpPr>
        <p:spPr>
          <a:xfrm rot="5400000">
            <a:off x="1985270" y="2748749"/>
            <a:ext cx="1429818" cy="654889"/>
          </a:xfrm>
          <a:prstGeom prst="trapezoid">
            <a:avLst>
              <a:gd name="adj" fmla="val 55622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38332">
                <a:schemeClr val="accent5">
                  <a:alpha val="62000"/>
                  <a:lumMod val="86000"/>
                  <a:lumOff val="14000"/>
                </a:schemeClr>
              </a:gs>
              <a:gs pos="69000">
                <a:schemeClr val="accent5">
                  <a:alpha val="50000"/>
                  <a:lumMod val="6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22ADFC-20F9-477A-884F-A5D89836128C}"/>
              </a:ext>
            </a:extLst>
          </p:cNvPr>
          <p:cNvSpPr/>
          <p:nvPr/>
        </p:nvSpPr>
        <p:spPr>
          <a:xfrm>
            <a:off x="34381" y="2063434"/>
            <a:ext cx="2457005" cy="27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171450">
              <a:lnSpc>
                <a:spcPct val="115000"/>
              </a:lnSpc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ja-JP" altLang="en-US" sz="11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任意の時</a:t>
            </a:r>
            <a:r>
              <a:rPr lang="ja-JP" altLang="en-US" sz="11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点のイメージで</a:t>
            </a:r>
            <a:r>
              <a:rPr lang="ja-JP" altLang="en-US" sz="11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復元</a:t>
            </a:r>
            <a:endParaRPr lang="ja-JP" altLang="en-US" sz="11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1333A8-D259-4C5C-B078-6BC3F7950E81}"/>
              </a:ext>
            </a:extLst>
          </p:cNvPr>
          <p:cNvSpPr/>
          <p:nvPr/>
        </p:nvSpPr>
        <p:spPr>
          <a:xfrm>
            <a:off x="6863024" y="966982"/>
            <a:ext cx="2280976" cy="46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171450">
              <a:lnSpc>
                <a:spcPct val="115000"/>
              </a:lnSpc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ja-JP" altLang="en-US" sz="11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シーケンシャルバージョンバックアップ</a:t>
            </a:r>
            <a:endParaRPr lang="ja-JP" altLang="en-US" sz="11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794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データ伝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送時に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AES-256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暗号化技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術を使用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7" name="Google Shape;207;p29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686710" cy="555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zh-TW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AES (Advanced Encryption Standard</a:t>
            </a:r>
            <a:r>
              <a:rPr lang="en-US" altLang="zh-TW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は米国国立標準技術研究所（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NIST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）によって確立された電子データの暗号化に関する仕様です。</a:t>
            </a:r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4A249957-C7BD-4CE3-9BEB-0AE115CAE19C}"/>
              </a:ext>
            </a:extLst>
          </p:cNvPr>
          <p:cNvSpPr/>
          <p:nvPr/>
        </p:nvSpPr>
        <p:spPr>
          <a:xfrm>
            <a:off x="1798487" y="1449328"/>
            <a:ext cx="4511377" cy="3199333"/>
          </a:xfrm>
          <a:prstGeom prst="parallelogram">
            <a:avLst>
              <a:gd name="adj" fmla="val 35282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70E2E41-EA57-4BC7-B786-D85EC650BBB8}"/>
              </a:ext>
            </a:extLst>
          </p:cNvPr>
          <p:cNvCxnSpPr>
            <a:cxnSpLocks/>
          </p:cNvCxnSpPr>
          <p:nvPr/>
        </p:nvCxnSpPr>
        <p:spPr>
          <a:xfrm>
            <a:off x="3167562" y="2015396"/>
            <a:ext cx="244513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F63FD6-036F-42BA-A336-F8CF7D58531D}"/>
              </a:ext>
            </a:extLst>
          </p:cNvPr>
          <p:cNvSpPr txBox="1"/>
          <p:nvPr/>
        </p:nvSpPr>
        <p:spPr>
          <a:xfrm>
            <a:off x="3319222" y="1549754"/>
            <a:ext cx="239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256-bit </a:t>
            </a:r>
            <a:r>
              <a:rPr lang="ja-JP" altLang="en-US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暗号化</a:t>
            </a:r>
            <a:endParaRPr lang="zh-TW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4BC06AB8-9A78-4092-827C-A59894F63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5294" y="2204882"/>
            <a:ext cx="3356193" cy="23940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133350" y="122853"/>
            <a:ext cx="90106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伝送圧縮による帯域幅使用量の削減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送信前のデータ圧縮</a:t>
            </a:r>
          </a:p>
          <a:p>
            <a:pPr lvl="0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送信先で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自動的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を展開し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ます</a:t>
            </a:r>
          </a:p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帯域幅と伝送容量を節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約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できます</a:t>
            </a:r>
          </a:p>
          <a:p>
            <a:pPr lv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Google Shape;102;p18">
            <a:extLst>
              <a:ext uri="{FF2B5EF4-FFF2-40B4-BE49-F238E27FC236}">
                <a16:creationId xmlns:a16="http://schemas.microsoft.com/office/drawing/2014/main" id="{04A9CFFD-6F04-42E9-B4A7-2E1D5E888E37}"/>
              </a:ext>
            </a:extLst>
          </p:cNvPr>
          <p:cNvSpPr txBox="1"/>
          <p:nvPr/>
        </p:nvSpPr>
        <p:spPr>
          <a:xfrm>
            <a:off x="355116" y="2264826"/>
            <a:ext cx="1226423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dirty="0" smtClean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送信ホスト</a:t>
            </a:r>
            <a:endParaRPr lang="zh-TW" altLang="en-US" sz="12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DDA6871-D3FD-470A-84E7-9AC7B72B1550}"/>
              </a:ext>
            </a:extLst>
          </p:cNvPr>
          <p:cNvSpPr/>
          <p:nvPr/>
        </p:nvSpPr>
        <p:spPr>
          <a:xfrm>
            <a:off x="359073" y="2505881"/>
            <a:ext cx="3204949" cy="1576161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B903A205-FE05-4883-8C2B-2B5C85576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9767" y="2664315"/>
            <a:ext cx="947879" cy="1283537"/>
          </a:xfrm>
          <a:prstGeom prst="rect">
            <a:avLst/>
          </a:prstGeom>
        </p:spPr>
      </p:pic>
      <p:sp>
        <p:nvSpPr>
          <p:cNvPr id="3" name="梯形 2">
            <a:extLst>
              <a:ext uri="{FF2B5EF4-FFF2-40B4-BE49-F238E27FC236}">
                <a16:creationId xmlns:a16="http://schemas.microsoft.com/office/drawing/2014/main" id="{6AEF145E-AC0B-49B8-B610-896BE6276F50}"/>
              </a:ext>
            </a:extLst>
          </p:cNvPr>
          <p:cNvSpPr/>
          <p:nvPr/>
        </p:nvSpPr>
        <p:spPr>
          <a:xfrm rot="5400000">
            <a:off x="1603877" y="2687660"/>
            <a:ext cx="940227" cy="1352828"/>
          </a:xfrm>
          <a:prstGeom prst="trapezoid">
            <a:avLst>
              <a:gd name="adj" fmla="val 21703"/>
            </a:avLst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38332">
                <a:srgbClr val="FFFFFF">
                  <a:alpha val="70000"/>
                </a:srgbClr>
              </a:gs>
              <a:gs pos="69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864CC2C2-9E11-4A46-8884-E5F12D465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765991" y="2982196"/>
            <a:ext cx="531787" cy="7201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A7CF681-0277-493B-943C-FB6981ACAF37}"/>
              </a:ext>
            </a:extLst>
          </p:cNvPr>
          <p:cNvSpPr txBox="1"/>
          <p:nvPr/>
        </p:nvSpPr>
        <p:spPr>
          <a:xfrm>
            <a:off x="1670911" y="3236489"/>
            <a:ext cx="12233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圧縮</a:t>
            </a:r>
            <a:endParaRPr lang="zh-TW" altLang="en-US" sz="105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11A3C459-6F0A-4B50-BA3B-8D3F281477A2}"/>
              </a:ext>
            </a:extLst>
          </p:cNvPr>
          <p:cNvSpPr/>
          <p:nvPr/>
        </p:nvSpPr>
        <p:spPr>
          <a:xfrm>
            <a:off x="3735533" y="3046310"/>
            <a:ext cx="1085850" cy="519545"/>
          </a:xfrm>
          <a:prstGeom prst="rightArrow">
            <a:avLst>
              <a:gd name="adj1" fmla="val 50000"/>
              <a:gd name="adj2" fmla="val 66000"/>
            </a:avLst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Transfer</a:t>
            </a:r>
            <a:endParaRPr lang="zh-TW" altLang="en-US" sz="12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Google Shape;102;p18">
            <a:extLst>
              <a:ext uri="{FF2B5EF4-FFF2-40B4-BE49-F238E27FC236}">
                <a16:creationId xmlns:a16="http://schemas.microsoft.com/office/drawing/2014/main" id="{30B13A6D-86C7-493D-99EE-9D5D88AEE4C9}"/>
              </a:ext>
            </a:extLst>
          </p:cNvPr>
          <p:cNvSpPr txBox="1"/>
          <p:nvPr/>
        </p:nvSpPr>
        <p:spPr>
          <a:xfrm>
            <a:off x="4992894" y="2264826"/>
            <a:ext cx="1352829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200" b="1" dirty="0" smtClean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受信ホスト</a:t>
            </a:r>
            <a:endParaRPr lang="zh-TW" altLang="en-US" sz="12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1F700AC-85E7-4298-BFC8-D34EBD769E34}"/>
              </a:ext>
            </a:extLst>
          </p:cNvPr>
          <p:cNvSpPr/>
          <p:nvPr/>
        </p:nvSpPr>
        <p:spPr>
          <a:xfrm>
            <a:off x="4996851" y="2505881"/>
            <a:ext cx="3204949" cy="1576161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C9A00C05-D480-4A45-962C-5D790A12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75426" y="2664315"/>
            <a:ext cx="947879" cy="1283537"/>
          </a:xfrm>
          <a:prstGeom prst="rect">
            <a:avLst/>
          </a:prstGeom>
        </p:spPr>
      </p:pic>
      <p:sp>
        <p:nvSpPr>
          <p:cNvPr id="17" name="梯形 16">
            <a:extLst>
              <a:ext uri="{FF2B5EF4-FFF2-40B4-BE49-F238E27FC236}">
                <a16:creationId xmlns:a16="http://schemas.microsoft.com/office/drawing/2014/main" id="{55E7FAE1-F253-437E-9B06-E063F0EFBA94}"/>
              </a:ext>
            </a:extLst>
          </p:cNvPr>
          <p:cNvSpPr/>
          <p:nvPr/>
        </p:nvSpPr>
        <p:spPr>
          <a:xfrm rot="16200000">
            <a:off x="5928898" y="2687660"/>
            <a:ext cx="940227" cy="1352828"/>
          </a:xfrm>
          <a:prstGeom prst="trapezoid">
            <a:avLst>
              <a:gd name="adj" fmla="val 21703"/>
            </a:avLst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38332">
                <a:srgbClr val="FFFFFF">
                  <a:alpha val="70000"/>
                </a:srgbClr>
              </a:gs>
              <a:gs pos="69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3F12DD79-FD48-4BE8-BB33-F72AA3498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176764" y="2982196"/>
            <a:ext cx="531787" cy="72010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03B081F-DAAE-42EB-BD2C-F258ADA57F80}"/>
              </a:ext>
            </a:extLst>
          </p:cNvPr>
          <p:cNvSpPr txBox="1"/>
          <p:nvPr/>
        </p:nvSpPr>
        <p:spPr>
          <a:xfrm>
            <a:off x="5764361" y="3236489"/>
            <a:ext cx="12233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展開</a:t>
            </a:r>
            <a:endParaRPr lang="zh-TW" altLang="en-US" sz="105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邊形 17">
            <a:extLst>
              <a:ext uri="{FF2B5EF4-FFF2-40B4-BE49-F238E27FC236}">
                <a16:creationId xmlns:a16="http://schemas.microsoft.com/office/drawing/2014/main" id="{5EB083FD-14B0-4F20-856D-3AF2F011FA03}"/>
              </a:ext>
            </a:extLst>
          </p:cNvPr>
          <p:cNvSpPr/>
          <p:nvPr/>
        </p:nvSpPr>
        <p:spPr>
          <a:xfrm>
            <a:off x="1579797" y="1801647"/>
            <a:ext cx="5867454" cy="2864445"/>
          </a:xfrm>
          <a:prstGeom prst="parallelogram">
            <a:avLst>
              <a:gd name="adj" fmla="val 50885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126925" y="0"/>
            <a:ext cx="8520600" cy="766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NAS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を使用した高速ネットワーク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1114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購入後すぐに使用できるインフラストラクチャ</a:t>
            </a:r>
          </a:p>
          <a:p>
            <a:pPr lvl="0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2.5G / 5G / 10G</a:t>
            </a:r>
          </a:p>
          <a:p>
            <a:pPr lvl="0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QNAP10G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スイッチ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F0A5CAB-E201-44B9-999F-E5D15AE4E0B6}"/>
              </a:ext>
            </a:extLst>
          </p:cNvPr>
          <p:cNvGrpSpPr/>
          <p:nvPr/>
        </p:nvGrpSpPr>
        <p:grpSpPr>
          <a:xfrm>
            <a:off x="1646138" y="2061189"/>
            <a:ext cx="5734772" cy="2453144"/>
            <a:chOff x="2172539" y="2193258"/>
            <a:chExt cx="4957961" cy="2120850"/>
          </a:xfrm>
        </p:grpSpPr>
        <p:pic>
          <p:nvPicPr>
            <p:cNvPr id="3" name="圖片 2" descr="一張含有 電腦 的圖片&#10;&#10;自動產生的描述">
              <a:extLst>
                <a:ext uri="{FF2B5EF4-FFF2-40B4-BE49-F238E27FC236}">
                  <a16:creationId xmlns:a16="http://schemas.microsoft.com/office/drawing/2014/main" id="{815144FC-792D-4A7E-B0B0-B813F2652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2539" y="2193258"/>
              <a:ext cx="2646985" cy="930302"/>
            </a:xfrm>
            <a:prstGeom prst="rect">
              <a:avLst/>
            </a:prstGeom>
          </p:spPr>
        </p:pic>
        <p:pic>
          <p:nvPicPr>
            <p:cNvPr id="5" name="圖片 4" descr="一張含有 室內, 電子用品, 黑色, 坐 的圖片&#10;&#10;自動產生的描述">
              <a:extLst>
                <a:ext uri="{FF2B5EF4-FFF2-40B4-BE49-F238E27FC236}">
                  <a16:creationId xmlns:a16="http://schemas.microsoft.com/office/drawing/2014/main" id="{B61C704D-A123-438E-A221-0076617AF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7528" y="2765415"/>
              <a:ext cx="3432972" cy="1477435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E8F12C8-DAF2-4A99-A43E-A0678BDC203B}"/>
                </a:ext>
              </a:extLst>
            </p:cNvPr>
            <p:cNvSpPr/>
            <p:nvPr/>
          </p:nvSpPr>
          <p:spPr>
            <a:xfrm>
              <a:off x="4902496" y="4101239"/>
              <a:ext cx="849813" cy="212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QSW-1208-8C</a:t>
              </a:r>
              <a:endParaRPr lang="zh-TW" altLang="en-US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48F3174-99A5-4AA9-9E04-B016F9FC6506}"/>
                </a:ext>
              </a:extLst>
            </p:cNvPr>
            <p:cNvSpPr/>
            <p:nvPr/>
          </p:nvSpPr>
          <p:spPr>
            <a:xfrm>
              <a:off x="2910214" y="3075696"/>
              <a:ext cx="823482" cy="212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QSW-308-1C</a:t>
              </a:r>
              <a:endParaRPr lang="zh-TW" altLang="en-US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250825" y="2159393"/>
            <a:ext cx="2619375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インスタント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リカバリ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891D16-2F94-4ABA-9C75-18134DB56B7C}"/>
              </a:ext>
            </a:extLst>
          </p:cNvPr>
          <p:cNvSpPr/>
          <p:nvPr/>
        </p:nvSpPr>
        <p:spPr>
          <a:xfrm>
            <a:off x="253084" y="1887169"/>
            <a:ext cx="1798234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1A10BF0-C836-3140-A00A-A8061A608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50293" y="1568941"/>
            <a:ext cx="2005617" cy="200561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仮想マシンのバックアップを復元する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BA3C3D14-36F1-4DBE-93CE-E9AAE01BCD2D}"/>
              </a:ext>
            </a:extLst>
          </p:cNvPr>
          <p:cNvSpPr/>
          <p:nvPr/>
        </p:nvSpPr>
        <p:spPr>
          <a:xfrm>
            <a:off x="435093" y="1618376"/>
            <a:ext cx="2947735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40B2E56-8E43-4BBC-977C-EC3C404541DA}"/>
              </a:ext>
            </a:extLst>
          </p:cNvPr>
          <p:cNvSpPr txBox="1"/>
          <p:nvPr/>
        </p:nvSpPr>
        <p:spPr>
          <a:xfrm>
            <a:off x="3508568" y="213514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9EC8539-CA5B-4770-A47F-0A3E5D6287DB}"/>
              </a:ext>
            </a:extLst>
          </p:cNvPr>
          <p:cNvSpPr txBox="1"/>
          <p:nvPr/>
        </p:nvSpPr>
        <p:spPr>
          <a:xfrm>
            <a:off x="3508568" y="213514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06AC8C9-5EDD-48BB-B8D2-0418D6B34AA3}"/>
              </a:ext>
            </a:extLst>
          </p:cNvPr>
          <p:cNvSpPr/>
          <p:nvPr/>
        </p:nvSpPr>
        <p:spPr>
          <a:xfrm>
            <a:off x="1380948" y="1271248"/>
            <a:ext cx="1769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ソースを選択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166947F-2A3F-4755-A46F-4F862A8210A3}"/>
              </a:ext>
            </a:extLst>
          </p:cNvPr>
          <p:cNvSpPr/>
          <p:nvPr/>
        </p:nvSpPr>
        <p:spPr>
          <a:xfrm>
            <a:off x="1197779" y="1650216"/>
            <a:ext cx="2013249" cy="6924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バックアップジョブから</a:t>
            </a: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リポジトリから</a:t>
            </a:r>
            <a:endParaRPr lang="ja-JP" altLang="en-US" sz="13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BC05D48-9EA3-49B5-9647-12C0B79BF4F3}"/>
              </a:ext>
            </a:extLst>
          </p:cNvPr>
          <p:cNvSpPr/>
          <p:nvPr/>
        </p:nvSpPr>
        <p:spPr>
          <a:xfrm>
            <a:off x="1155409" y="1160062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89C6C1BD-AAD4-4CE8-95E6-6F071462CC20}"/>
              </a:ext>
            </a:extLst>
          </p:cNvPr>
          <p:cNvSpPr/>
          <p:nvPr/>
        </p:nvSpPr>
        <p:spPr>
          <a:xfrm>
            <a:off x="3006493" y="1618376"/>
            <a:ext cx="2947735" cy="2849878"/>
          </a:xfrm>
          <a:prstGeom prst="parallelogram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A8A66C7-1061-497D-AAAE-569C6C0B6C52}"/>
              </a:ext>
            </a:extLst>
          </p:cNvPr>
          <p:cNvSpPr/>
          <p:nvPr/>
        </p:nvSpPr>
        <p:spPr>
          <a:xfrm>
            <a:off x="3727899" y="127124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復元先を選択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0414F75-2694-4FE2-80CF-5FD33AF3F4B1}"/>
              </a:ext>
            </a:extLst>
          </p:cNvPr>
          <p:cNvSpPr/>
          <p:nvPr/>
        </p:nvSpPr>
        <p:spPr>
          <a:xfrm>
            <a:off x="3603692" y="1696517"/>
            <a:ext cx="2429622" cy="64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元の場所に復元</a:t>
            </a:r>
          </a:p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新しい場所に復元</a:t>
            </a:r>
            <a:endParaRPr lang="ja-JP" altLang="en-US" sz="13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2E885C9-3B78-4852-8EC4-F045CCBDDE39}"/>
              </a:ext>
            </a:extLst>
          </p:cNvPr>
          <p:cNvSpPr/>
          <p:nvPr/>
        </p:nvSpPr>
        <p:spPr>
          <a:xfrm>
            <a:off x="3726809" y="1160062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CD26456B-88E4-47F6-88F2-FF32C93355FD}"/>
              </a:ext>
            </a:extLst>
          </p:cNvPr>
          <p:cNvSpPr/>
          <p:nvPr/>
        </p:nvSpPr>
        <p:spPr>
          <a:xfrm>
            <a:off x="5577893" y="1618376"/>
            <a:ext cx="2947735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727C393-BAE1-4475-9282-B785FAA6057D}"/>
              </a:ext>
            </a:extLst>
          </p:cNvPr>
          <p:cNvSpPr/>
          <p:nvPr/>
        </p:nvSpPr>
        <p:spPr>
          <a:xfrm>
            <a:off x="6505358" y="1274278"/>
            <a:ext cx="162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復元オプション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48E3287-B272-4F36-A7EE-5547DCBE25D6}"/>
              </a:ext>
            </a:extLst>
          </p:cNvPr>
          <p:cNvSpPr/>
          <p:nvPr/>
        </p:nvSpPr>
        <p:spPr>
          <a:xfrm>
            <a:off x="6251769" y="1744662"/>
            <a:ext cx="2166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上書</a:t>
            </a:r>
            <a:r>
              <a:rPr lang="ja-JP" altLang="en-US" sz="13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</a:t>
            </a:r>
            <a:endParaRPr lang="en-US" altLang="ja-JP" sz="13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ja-JP" altLang="en-US" sz="13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名前</a:t>
            </a:r>
            <a:r>
              <a:rPr lang="ja-JP" altLang="en-US" sz="13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3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変更</a:t>
            </a:r>
            <a:endParaRPr lang="ja-JP" altLang="en-US" sz="13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14B22DE-F5E9-4D73-9DCA-6D10F0507F46}"/>
              </a:ext>
            </a:extLst>
          </p:cNvPr>
          <p:cNvSpPr/>
          <p:nvPr/>
        </p:nvSpPr>
        <p:spPr>
          <a:xfrm>
            <a:off x="6298209" y="1160062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D9DAE877-E1C4-4F3A-9543-661EE8CBEED1}"/>
              </a:ext>
            </a:extLst>
          </p:cNvPr>
          <p:cNvCxnSpPr/>
          <p:nvPr/>
        </p:nvCxnSpPr>
        <p:spPr>
          <a:xfrm>
            <a:off x="1212464" y="24370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06502272-9BF8-462B-A1C1-7D7A28A9AEC5}"/>
              </a:ext>
            </a:extLst>
          </p:cNvPr>
          <p:cNvCxnSpPr/>
          <p:nvPr/>
        </p:nvCxnSpPr>
        <p:spPr>
          <a:xfrm>
            <a:off x="3768743" y="24370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20A6A265-615D-49A3-8DAB-76376A009F8B}"/>
              </a:ext>
            </a:extLst>
          </p:cNvPr>
          <p:cNvCxnSpPr/>
          <p:nvPr/>
        </p:nvCxnSpPr>
        <p:spPr>
          <a:xfrm>
            <a:off x="6370489" y="24370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4C482DFC-9A5E-45E2-8495-67BA292B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5" y="2635823"/>
            <a:ext cx="2350300" cy="1615522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C0B0067D-2A27-439A-9E7E-90908B7A3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224" y="2642605"/>
            <a:ext cx="2337450" cy="160331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A8920A7-0F7D-494A-B5F1-D6DBE8440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268" y="2639141"/>
            <a:ext cx="2358716" cy="16228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D7D15B3D-2741-4E76-950D-B411A469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53" y="198763"/>
            <a:ext cx="8955163" cy="57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仮想マシンのバックアップは、企業の主要なタスクです</a:t>
            </a:r>
            <a:endParaRPr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CCA93248-B8A4-409A-9EA7-F0A10CC08932}"/>
              </a:ext>
            </a:extLst>
          </p:cNvPr>
          <p:cNvSpPr/>
          <p:nvPr/>
        </p:nvSpPr>
        <p:spPr>
          <a:xfrm>
            <a:off x="403296" y="1730347"/>
            <a:ext cx="2947735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2461E7-77D5-471A-9618-7A28A942D3B9}"/>
              </a:ext>
            </a:extLst>
          </p:cNvPr>
          <p:cNvSpPr txBox="1"/>
          <p:nvPr/>
        </p:nvSpPr>
        <p:spPr>
          <a:xfrm>
            <a:off x="3476771" y="224712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6D9BE26-6E16-4962-A7A7-7BA7FFBE91A6}"/>
              </a:ext>
            </a:extLst>
          </p:cNvPr>
          <p:cNvSpPr txBox="1"/>
          <p:nvPr/>
        </p:nvSpPr>
        <p:spPr>
          <a:xfrm>
            <a:off x="3476771" y="224712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3DB59FE-AF5C-49D3-8775-BF0F2EBE7DB4}"/>
              </a:ext>
            </a:extLst>
          </p:cNvPr>
          <p:cNvSpPr/>
          <p:nvPr/>
        </p:nvSpPr>
        <p:spPr>
          <a:xfrm>
            <a:off x="1091815" y="1411482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仮想マシンの誤動作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E8163FC-A516-4BD2-9BB9-4C86DA2FB3D0}"/>
              </a:ext>
            </a:extLst>
          </p:cNvPr>
          <p:cNvSpPr/>
          <p:nvPr/>
        </p:nvSpPr>
        <p:spPr>
          <a:xfrm>
            <a:off x="1052505" y="1814376"/>
            <a:ext cx="2163977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仮想マシンに障害が発生した場合、業務を維持するために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短</a:t>
            </a:r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で復旧す</a:t>
            </a:r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る必要がありま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す。</a:t>
            </a:r>
            <a:endParaRPr lang="ja-JP" altLang="en-US" sz="11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A02B0A5-3228-4458-994C-254B550783E0}"/>
              </a:ext>
            </a:extLst>
          </p:cNvPr>
          <p:cNvSpPr/>
          <p:nvPr/>
        </p:nvSpPr>
        <p:spPr>
          <a:xfrm>
            <a:off x="1123612" y="1272033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平行四邊形 22">
            <a:extLst>
              <a:ext uri="{FF2B5EF4-FFF2-40B4-BE49-F238E27FC236}">
                <a16:creationId xmlns:a16="http://schemas.microsoft.com/office/drawing/2014/main" id="{0A00D997-D1B0-4D10-BA1F-4F563DBA1B10}"/>
              </a:ext>
            </a:extLst>
          </p:cNvPr>
          <p:cNvSpPr/>
          <p:nvPr/>
        </p:nvSpPr>
        <p:spPr>
          <a:xfrm>
            <a:off x="2974696" y="1730347"/>
            <a:ext cx="2947735" cy="2849878"/>
          </a:xfrm>
          <a:prstGeom prst="parallelogram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F0B9C66-A0CD-41F2-BDA3-7AB56C36D38B}"/>
              </a:ext>
            </a:extLst>
          </p:cNvPr>
          <p:cNvSpPr/>
          <p:nvPr/>
        </p:nvSpPr>
        <p:spPr>
          <a:xfrm>
            <a:off x="4132132" y="1396093"/>
            <a:ext cx="18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ランサムウェア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C5857C1-A4C9-4F05-8CF5-15A3A3790F4D}"/>
              </a:ext>
            </a:extLst>
          </p:cNvPr>
          <p:cNvSpPr/>
          <p:nvPr/>
        </p:nvSpPr>
        <p:spPr>
          <a:xfrm>
            <a:off x="3736946" y="1872969"/>
            <a:ext cx="1831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ランサムウェアが発生した場合、マルチバージョンバックアップが鍵となりま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す。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B83C8C0-9C1F-411C-A456-3326853252B8}"/>
              </a:ext>
            </a:extLst>
          </p:cNvPr>
          <p:cNvSpPr/>
          <p:nvPr/>
        </p:nvSpPr>
        <p:spPr>
          <a:xfrm>
            <a:off x="3695012" y="1272033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平行四邊形 26">
            <a:extLst>
              <a:ext uri="{FF2B5EF4-FFF2-40B4-BE49-F238E27FC236}">
                <a16:creationId xmlns:a16="http://schemas.microsoft.com/office/drawing/2014/main" id="{3490FA94-1EC2-4FFF-B5C2-2F461A046DC1}"/>
              </a:ext>
            </a:extLst>
          </p:cNvPr>
          <p:cNvSpPr/>
          <p:nvPr/>
        </p:nvSpPr>
        <p:spPr>
          <a:xfrm>
            <a:off x="5546096" y="1730347"/>
            <a:ext cx="2947735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C2052C8-881F-4389-BA07-C365787C4713}"/>
              </a:ext>
            </a:extLst>
          </p:cNvPr>
          <p:cNvSpPr/>
          <p:nvPr/>
        </p:nvSpPr>
        <p:spPr>
          <a:xfrm>
            <a:off x="6767359" y="1411482"/>
            <a:ext cx="909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消失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94777FA-80B7-4AA3-B822-69958280FC18}"/>
              </a:ext>
            </a:extLst>
          </p:cNvPr>
          <p:cNvSpPr/>
          <p:nvPr/>
        </p:nvSpPr>
        <p:spPr>
          <a:xfrm>
            <a:off x="6308346" y="1726774"/>
            <a:ext cx="206611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データの損失は、企業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信頼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損なう可能性があります。最悪のシナリオは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、ビ</a:t>
            </a:r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ジネスの混乱</a:t>
            </a:r>
            <a:r>
              <a:rPr lang="ja-JP" altLang="en-US" sz="11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であり、珍しいことではありません。</a:t>
            </a:r>
            <a:endParaRPr lang="ja-JP" altLang="en-US" sz="11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530740C-2A18-4A93-9957-CE40690A1304}"/>
              </a:ext>
            </a:extLst>
          </p:cNvPr>
          <p:cNvSpPr/>
          <p:nvPr/>
        </p:nvSpPr>
        <p:spPr>
          <a:xfrm>
            <a:off x="6266412" y="1272033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DD7D821-889A-486B-8B8E-CDF73D6218F4}"/>
              </a:ext>
            </a:extLst>
          </p:cNvPr>
          <p:cNvCxnSpPr/>
          <p:nvPr/>
        </p:nvCxnSpPr>
        <p:spPr>
          <a:xfrm>
            <a:off x="1180667" y="2637068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609C0D80-C1F2-4C49-A0C3-638606691376}"/>
              </a:ext>
            </a:extLst>
          </p:cNvPr>
          <p:cNvCxnSpPr/>
          <p:nvPr/>
        </p:nvCxnSpPr>
        <p:spPr>
          <a:xfrm>
            <a:off x="3736946" y="2637068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EF96DB6-8915-4216-A63D-22F245CB80E0}"/>
              </a:ext>
            </a:extLst>
          </p:cNvPr>
          <p:cNvCxnSpPr/>
          <p:nvPr/>
        </p:nvCxnSpPr>
        <p:spPr>
          <a:xfrm>
            <a:off x="6338692" y="2637068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32">
            <a:extLst>
              <a:ext uri="{FF2B5EF4-FFF2-40B4-BE49-F238E27FC236}">
                <a16:creationId xmlns:a16="http://schemas.microsoft.com/office/drawing/2014/main" id="{51B88B5E-AA6E-42DD-B138-8546FDCED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74677" y="2898531"/>
            <a:ext cx="1711943" cy="1463435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D70C9518-1E0B-4276-9E8F-17E4F96B0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49669" y="2787484"/>
            <a:ext cx="1760190" cy="1574482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376A2DF-917C-4528-BF6D-19F0D9E90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52505" y="2855673"/>
            <a:ext cx="1579957" cy="15062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5A1BE7E-E4B6-428B-8720-ECE16F5BAF1F}"/>
              </a:ext>
            </a:extLst>
          </p:cNvPr>
          <p:cNvSpPr/>
          <p:nvPr/>
        </p:nvSpPr>
        <p:spPr>
          <a:xfrm>
            <a:off x="172253" y="93308"/>
            <a:ext cx="6088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仮想マシンは企業で一般的に使用されています</a:t>
            </a:r>
            <a:endParaRPr lang="ja-JP" altLang="en-US" sz="16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50029CAA-1FD3-B543-96C2-8B78C55B0CD1}"/>
              </a:ext>
            </a:extLst>
          </p:cNvPr>
          <p:cNvGrpSpPr/>
          <p:nvPr/>
        </p:nvGrpSpPr>
        <p:grpSpPr>
          <a:xfrm>
            <a:off x="621388" y="2074810"/>
            <a:ext cx="4622520" cy="2936707"/>
            <a:chOff x="207129" y="1409490"/>
            <a:chExt cx="5637958" cy="358182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03D2DD0-24D4-AA41-A8F3-6B68C1008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129" y="1409490"/>
              <a:ext cx="5637958" cy="3581820"/>
            </a:xfrm>
            <a:prstGeom prst="rect">
              <a:avLst/>
            </a:prstGeom>
          </p:spPr>
        </p:pic>
        <p:pic>
          <p:nvPicPr>
            <p:cNvPr id="7" name="Google Shape;135;p20">
              <a:extLst>
                <a:ext uri="{FF2B5EF4-FFF2-40B4-BE49-F238E27FC236}">
                  <a16:creationId xmlns:a16="http://schemas.microsoft.com/office/drawing/2014/main" id="{DFFD93CF-A77B-6146-8129-DF39AC48BD5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1425" y="1870516"/>
              <a:ext cx="3920302" cy="2290716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79000"/>
                </a:prstClr>
              </a:innerShdw>
            </a:effectLst>
          </p:spPr>
        </p:pic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F648A5EF-5C3A-1D4B-AE10-BFCFDD150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63396" y="825625"/>
            <a:ext cx="3455817" cy="19989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title"/>
          </p:nvPr>
        </p:nvSpPr>
        <p:spPr>
          <a:xfrm>
            <a:off x="250825" y="2159394"/>
            <a:ext cx="2915069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継続的な監視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851E445-0C0A-4692-88A8-64867DDB646A}"/>
              </a:ext>
            </a:extLst>
          </p:cNvPr>
          <p:cNvSpPr/>
          <p:nvPr/>
        </p:nvSpPr>
        <p:spPr>
          <a:xfrm>
            <a:off x="250825" y="1889369"/>
            <a:ext cx="1798234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1954834-FDB5-974E-ACA4-0D049DA2B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81065" y="1607297"/>
            <a:ext cx="2481981" cy="19543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タスクの概要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単一ペー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ク概要を把握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迅速で直感的な操作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57" name="Google Shape;2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58" y="1569100"/>
            <a:ext cx="7935724" cy="316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ジョブステータスの監視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3" name="Google Shape;263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バックアップタスク履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歴をすべて確認可能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64" name="Google Shape;2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25" y="1489454"/>
            <a:ext cx="8606175" cy="28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アクティビティ通知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0" name="Google Shape;270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通知センタ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Email</a:t>
            </a:r>
            <a:endParaRPr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96900" lvl="1" indent="0">
              <a:spcBef>
                <a:spcPts val="0"/>
              </a:spcBef>
              <a:buNone/>
            </a:pPr>
            <a:r>
              <a:rPr 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SMS</a:t>
            </a:r>
            <a:endParaRPr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96900" lvl="1" indent="0">
              <a:spcBef>
                <a:spcPts val="0"/>
              </a:spcBef>
              <a:buNone/>
            </a:pP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インスタン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トメッセージ</a:t>
            </a:r>
            <a:endParaRPr lang="en-US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596900" lvl="1" indent="0">
              <a:spcBef>
                <a:spcPts val="0"/>
              </a:spcBef>
              <a:buNone/>
            </a:pP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プッシュサービス</a:t>
            </a:r>
            <a:endParaRPr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390A30E4-0AB9-4068-B6B4-73120F4A2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64808" y="943606"/>
            <a:ext cx="1299333" cy="1247098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412BA3F8-442B-45DF-A3A2-3930905B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34391" y="943606"/>
            <a:ext cx="1299332" cy="124709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CC572EF5-F0C1-4FF6-BEF3-6F202F126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03973" y="943606"/>
            <a:ext cx="1299332" cy="124709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77579E6-C6BD-4EFB-93DC-8FC83BF091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73555" y="943606"/>
            <a:ext cx="1299332" cy="12470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C83190-A2B6-F541-961A-B46F474B0D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8" t="418" r="1"/>
          <a:stretch/>
        </p:blipFill>
        <p:spPr>
          <a:xfrm>
            <a:off x="995231" y="2303682"/>
            <a:ext cx="6966618" cy="28436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411195" y="1676858"/>
            <a:ext cx="3229152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インストール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操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作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C217EDA-1B6C-9346-BA6F-3E5D3D137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27573" y="1315667"/>
            <a:ext cx="2369356" cy="23718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AppCenter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 Data Protection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をインストール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2A9F3-7296-4C20-AB7F-67D657C8FBE1}"/>
              </a:ext>
            </a:extLst>
          </p:cNvPr>
          <p:cNvSpPr/>
          <p:nvPr/>
        </p:nvSpPr>
        <p:spPr>
          <a:xfrm>
            <a:off x="425837" y="4877756"/>
            <a:ext cx="61173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注：</a:t>
            </a:r>
            <a:r>
              <a:rPr lang="en-US" altLang="ja-JP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HDP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</a:t>
            </a:r>
            <a:r>
              <a:rPr lang="en-US" altLang="ja-JP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x86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ベースの</a:t>
            </a:r>
            <a:r>
              <a:rPr lang="en-US" altLang="ja-JP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Intel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または</a:t>
            </a:r>
            <a:r>
              <a:rPr lang="en-US" altLang="ja-JP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AMD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プロセッサーを搭載した</a:t>
            </a:r>
            <a:r>
              <a:rPr lang="en-US" altLang="ja-JP" sz="105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NAS</a:t>
            </a:r>
            <a:r>
              <a:rPr lang="ja-JP" altLang="en-US" sz="10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モデルのみをサポートします。</a:t>
            </a:r>
            <a:endParaRPr lang="ja-JP" altLang="en-US" sz="105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49FE0098-99D7-4848-B702-6B8A48416928}"/>
              </a:ext>
            </a:extLst>
          </p:cNvPr>
          <p:cNvSpPr/>
          <p:nvPr/>
        </p:nvSpPr>
        <p:spPr>
          <a:xfrm>
            <a:off x="499674" y="3668388"/>
            <a:ext cx="2431536" cy="682469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7E6F22-AD8A-4B7A-A411-150F4528B691}"/>
              </a:ext>
            </a:extLst>
          </p:cNvPr>
          <p:cNvSpPr/>
          <p:nvPr/>
        </p:nvSpPr>
        <p:spPr>
          <a:xfrm>
            <a:off x="670350" y="3308788"/>
            <a:ext cx="299549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>
              <a:lnSpc>
                <a:spcPct val="115000"/>
              </a:lnSpc>
              <a:buClr>
                <a:srgbClr val="FFFFFF"/>
              </a:buClr>
              <a:buSzPts val="2800"/>
            </a:pPr>
            <a:r>
              <a:rPr lang="en-US" altLang="ja-JP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 </a:t>
            </a:r>
            <a:r>
              <a:rPr lang="en-US" altLang="ja-JP" b="1" dirty="0" err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DataProtector</a:t>
            </a:r>
            <a:r>
              <a:rPr lang="ja-JP" altLang="en-US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をインストー</a:t>
            </a:r>
            <a:r>
              <a:rPr lang="ja-JP" alt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</a:t>
            </a:r>
            <a:endParaRPr lang="ja-JP" altLang="en-US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CB6B01-FA21-48CA-AD0F-80A13F3C50A1}"/>
              </a:ext>
            </a:extLst>
          </p:cNvPr>
          <p:cNvSpPr/>
          <p:nvPr/>
        </p:nvSpPr>
        <p:spPr>
          <a:xfrm>
            <a:off x="767157" y="3198808"/>
            <a:ext cx="2299365" cy="72000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C8FA89F-85C5-40EC-9817-01ECF5CD4A4F}"/>
              </a:ext>
            </a:extLst>
          </p:cNvPr>
          <p:cNvSpPr txBox="1"/>
          <p:nvPr/>
        </p:nvSpPr>
        <p:spPr>
          <a:xfrm>
            <a:off x="328998" y="2677210"/>
            <a:ext cx="341352" cy="7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>
                <a:solidFill>
                  <a:srgbClr val="4A4F9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lang="zh-TW" altLang="en-US" sz="4400" b="1">
              <a:solidFill>
                <a:srgbClr val="4A4F9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圖片 16" descr="一張含有 畫畫, 傘 的圖片&#10;&#10;自動產生的描述">
            <a:extLst>
              <a:ext uri="{FF2B5EF4-FFF2-40B4-BE49-F238E27FC236}">
                <a16:creationId xmlns:a16="http://schemas.microsoft.com/office/drawing/2014/main" id="{35C3FDE8-8CAE-45E8-AF6F-9F795FF0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0" y="3795034"/>
            <a:ext cx="720000" cy="720000"/>
          </a:xfrm>
          <a:prstGeom prst="rect">
            <a:avLst/>
          </a:prstGeom>
        </p:spPr>
      </p:pic>
      <p:sp>
        <p:nvSpPr>
          <p:cNvPr id="7" name="平行四邊形 6">
            <a:extLst>
              <a:ext uri="{FF2B5EF4-FFF2-40B4-BE49-F238E27FC236}">
                <a16:creationId xmlns:a16="http://schemas.microsoft.com/office/drawing/2014/main" id="{5B4EE473-EBCA-4D57-BDEE-6B247CE89EF6}"/>
              </a:ext>
            </a:extLst>
          </p:cNvPr>
          <p:cNvSpPr/>
          <p:nvPr/>
        </p:nvSpPr>
        <p:spPr>
          <a:xfrm>
            <a:off x="572806" y="1866200"/>
            <a:ext cx="2431536" cy="682470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0D98E7-8FC5-4017-8339-88D403DA8D84}"/>
              </a:ext>
            </a:extLst>
          </p:cNvPr>
          <p:cNvSpPr/>
          <p:nvPr/>
        </p:nvSpPr>
        <p:spPr>
          <a:xfrm>
            <a:off x="670350" y="1509985"/>
            <a:ext cx="2607871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lvl="0">
              <a:lnSpc>
                <a:spcPct val="115000"/>
              </a:lnSpc>
              <a:buClr>
                <a:srgbClr val="FFFFFF"/>
              </a:buClr>
              <a:buSzPts val="2800"/>
            </a:pPr>
            <a:r>
              <a:rPr lang="en-US" altLang="ja-JP" b="1" dirty="0" err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ContainerStation</a:t>
            </a:r>
            <a:r>
              <a:rPr lang="ja-JP" altLang="en-US" b="1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をインストー</a:t>
            </a:r>
            <a:r>
              <a:rPr lang="ja-JP" altLang="en-US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</a:t>
            </a:r>
            <a:endParaRPr lang="ja-JP" altLang="en-US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E3F051-8659-4C24-8088-406A2810DB2A}"/>
              </a:ext>
            </a:extLst>
          </p:cNvPr>
          <p:cNvSpPr/>
          <p:nvPr/>
        </p:nvSpPr>
        <p:spPr>
          <a:xfrm>
            <a:off x="766730" y="1400004"/>
            <a:ext cx="2299365" cy="72000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3397172-7B1C-4C22-8DF0-366D09823DD0}"/>
              </a:ext>
            </a:extLst>
          </p:cNvPr>
          <p:cNvSpPr txBox="1"/>
          <p:nvPr/>
        </p:nvSpPr>
        <p:spPr>
          <a:xfrm>
            <a:off x="328999" y="878406"/>
            <a:ext cx="341352" cy="7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>
                <a:solidFill>
                  <a:srgbClr val="8B05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lang="zh-TW" altLang="en-US" sz="4400" b="1">
              <a:solidFill>
                <a:srgbClr val="8B05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8" name="圖片 17" descr="一張含有 建築物 的圖片&#10;&#10;自動產生的描述">
            <a:extLst>
              <a:ext uri="{FF2B5EF4-FFF2-40B4-BE49-F238E27FC236}">
                <a16:creationId xmlns:a16="http://schemas.microsoft.com/office/drawing/2014/main" id="{913EA575-D6F6-431F-BE80-468E79DDA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138" y="1945090"/>
            <a:ext cx="718872" cy="720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5A7D0F5F-71F1-45C6-B2EB-8D4104373F7A}"/>
              </a:ext>
            </a:extLst>
          </p:cNvPr>
          <p:cNvGrpSpPr/>
          <p:nvPr/>
        </p:nvGrpSpPr>
        <p:grpSpPr>
          <a:xfrm>
            <a:off x="3801157" y="1046239"/>
            <a:ext cx="4367743" cy="3808800"/>
            <a:chOff x="3957399" y="1046239"/>
            <a:chExt cx="4367743" cy="3808800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7305178F-00E1-4E56-89F8-63F44483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57399" y="1046239"/>
              <a:ext cx="4367743" cy="3808800"/>
            </a:xfrm>
            <a:prstGeom prst="rect">
              <a:avLst/>
            </a:prstGeom>
          </p:spPr>
        </p:pic>
        <p:pic>
          <p:nvPicPr>
            <p:cNvPr id="19" name="圖片 18" descr="一張含有 螢幕擷取畫面, 停車, 監視器, 螢幕 的圖片&#10;&#10;自動產生的描述">
              <a:extLst>
                <a:ext uri="{FF2B5EF4-FFF2-40B4-BE49-F238E27FC236}">
                  <a16:creationId xmlns:a16="http://schemas.microsoft.com/office/drawing/2014/main" id="{B2EA3532-75C0-4548-910A-4311D5EF5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2284" y="1294006"/>
              <a:ext cx="4080925" cy="2354174"/>
            </a:xfrm>
            <a:prstGeom prst="rect">
              <a:avLst/>
            </a:prstGeom>
            <a:effectLst>
              <a:innerShdw blurRad="76200">
                <a:prstClr val="black">
                  <a:alpha val="55000"/>
                </a:prstClr>
              </a:innerShdw>
            </a:effec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ステップのセットアップ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0180A0AC-E32C-49C0-BC99-F944238E563D}"/>
              </a:ext>
            </a:extLst>
          </p:cNvPr>
          <p:cNvSpPr/>
          <p:nvPr/>
        </p:nvSpPr>
        <p:spPr>
          <a:xfrm>
            <a:off x="78139" y="2258534"/>
            <a:ext cx="2990780" cy="2182837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9A62958-CB99-4E81-A82D-620ED297BB27}"/>
              </a:ext>
            </a:extLst>
          </p:cNvPr>
          <p:cNvSpPr txBox="1"/>
          <p:nvPr/>
        </p:nvSpPr>
        <p:spPr>
          <a:xfrm>
            <a:off x="3524852" y="2326043"/>
            <a:ext cx="2783258" cy="312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3C53AE5-0C79-4F5A-86EE-62699098D10C}"/>
              </a:ext>
            </a:extLst>
          </p:cNvPr>
          <p:cNvSpPr txBox="1"/>
          <p:nvPr/>
        </p:nvSpPr>
        <p:spPr>
          <a:xfrm>
            <a:off x="3524852" y="2326043"/>
            <a:ext cx="2783258" cy="312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09CB874-81A8-4E3F-B60D-6DDBFA2BC119}"/>
              </a:ext>
            </a:extLst>
          </p:cNvPr>
          <p:cNvSpPr/>
          <p:nvPr/>
        </p:nvSpPr>
        <p:spPr>
          <a:xfrm>
            <a:off x="777751" y="1559864"/>
            <a:ext cx="2237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バックアップインベントリを作</a:t>
            </a:r>
            <a:r>
              <a:rPr lang="ja-JP" altLang="en-US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006253B-D786-4C00-8A4A-7662DD70CE2A}"/>
              </a:ext>
            </a:extLst>
          </p:cNvPr>
          <p:cNvSpPr/>
          <p:nvPr/>
        </p:nvSpPr>
        <p:spPr>
          <a:xfrm>
            <a:off x="808973" y="1425077"/>
            <a:ext cx="2259945" cy="112810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D76F733B-DAC3-40F6-B212-6DB9FEF0E8D9}"/>
              </a:ext>
            </a:extLst>
          </p:cNvPr>
          <p:cNvSpPr/>
          <p:nvPr/>
        </p:nvSpPr>
        <p:spPr>
          <a:xfrm>
            <a:off x="3015445" y="2258534"/>
            <a:ext cx="2990780" cy="2182837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B7A65A5-5F60-4A56-A8E2-02D33ECA3623}"/>
              </a:ext>
            </a:extLst>
          </p:cNvPr>
          <p:cNvSpPr/>
          <p:nvPr/>
        </p:nvSpPr>
        <p:spPr>
          <a:xfrm>
            <a:off x="3687692" y="1559864"/>
            <a:ext cx="2387464" cy="65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バックアップリポジトリを作</a:t>
            </a:r>
            <a:r>
              <a:rPr lang="ja-JP" altLang="en-US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D424CB7-D92D-450C-80CE-87041EE46410}"/>
              </a:ext>
            </a:extLst>
          </p:cNvPr>
          <p:cNvSpPr/>
          <p:nvPr/>
        </p:nvSpPr>
        <p:spPr>
          <a:xfrm>
            <a:off x="3746279" y="1425077"/>
            <a:ext cx="2259945" cy="112810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A80412A0-19C3-4FAB-8A69-4CCAFF065F56}"/>
              </a:ext>
            </a:extLst>
          </p:cNvPr>
          <p:cNvSpPr/>
          <p:nvPr/>
        </p:nvSpPr>
        <p:spPr>
          <a:xfrm>
            <a:off x="6001010" y="2258534"/>
            <a:ext cx="2990780" cy="2182837"/>
          </a:xfrm>
          <a:prstGeom prst="parallelogram">
            <a:avLst>
              <a:gd name="adj" fmla="val 31325"/>
            </a:avLst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ED1A095-ADCA-4732-A39C-3083AAD9945B}"/>
              </a:ext>
            </a:extLst>
          </p:cNvPr>
          <p:cNvSpPr/>
          <p:nvPr/>
        </p:nvSpPr>
        <p:spPr>
          <a:xfrm>
            <a:off x="6731845" y="1559864"/>
            <a:ext cx="2334016" cy="65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バックアップジョブを作</a:t>
            </a:r>
            <a:r>
              <a:rPr lang="ja-JP" altLang="en-US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成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594FE9F-9F51-459B-A35D-E14CA6F80B27}"/>
              </a:ext>
            </a:extLst>
          </p:cNvPr>
          <p:cNvSpPr/>
          <p:nvPr/>
        </p:nvSpPr>
        <p:spPr>
          <a:xfrm>
            <a:off x="6731845" y="1425077"/>
            <a:ext cx="2259945" cy="112810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62BFBFB-1D1E-4F08-97ED-BB3D4166F5BA}"/>
              </a:ext>
            </a:extLst>
          </p:cNvPr>
          <p:cNvSpPr txBox="1"/>
          <p:nvPr/>
        </p:nvSpPr>
        <p:spPr>
          <a:xfrm>
            <a:off x="27250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8B05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lang="zh-TW" altLang="en-US" sz="5400" b="1">
              <a:solidFill>
                <a:srgbClr val="8B05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D63B731-56B6-4895-8FE3-9EA061C0B5E9}"/>
              </a:ext>
            </a:extLst>
          </p:cNvPr>
          <p:cNvSpPr txBox="1"/>
          <p:nvPr/>
        </p:nvSpPr>
        <p:spPr>
          <a:xfrm>
            <a:off x="3209289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A4F9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lang="zh-TW" altLang="en-US" sz="5400" b="1">
              <a:solidFill>
                <a:srgbClr val="4A4F9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836C01E6-C65C-4DA4-BA3C-FCC2CBFBDC6B}"/>
              </a:ext>
            </a:extLst>
          </p:cNvPr>
          <p:cNvSpPr txBox="1"/>
          <p:nvPr/>
        </p:nvSpPr>
        <p:spPr>
          <a:xfrm>
            <a:off x="619432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0296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lang="zh-TW" altLang="en-US" sz="5400" b="1">
              <a:solidFill>
                <a:srgbClr val="0296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90" name="Google Shape;2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25" y="2470558"/>
            <a:ext cx="3117362" cy="17307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1" name="Google Shape;2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888" y="2470558"/>
            <a:ext cx="3066274" cy="17307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2" name="Google Shape;29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870" y="2470558"/>
            <a:ext cx="2532367" cy="17307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393944" y="1875266"/>
            <a:ext cx="3186020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おすすめモデル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C3B6566-B36E-8240-ADF2-2EB32C13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94943" y="1620007"/>
            <a:ext cx="2750163" cy="17631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>
            <a:extLst>
              <a:ext uri="{FF2B5EF4-FFF2-40B4-BE49-F238E27FC236}">
                <a16:creationId xmlns:a16="http://schemas.microsoft.com/office/drawing/2014/main" id="{0E1108B8-26B0-4B37-BBE3-C7E44CE4C917}"/>
              </a:ext>
            </a:extLst>
          </p:cNvPr>
          <p:cNvSpPr/>
          <p:nvPr/>
        </p:nvSpPr>
        <p:spPr>
          <a:xfrm>
            <a:off x="6890035" y="1830520"/>
            <a:ext cx="2156079" cy="2711378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2F01CD9-803B-4CFC-A904-7DBA4807D72A}"/>
              </a:ext>
            </a:extLst>
          </p:cNvPr>
          <p:cNvSpPr/>
          <p:nvPr/>
        </p:nvSpPr>
        <p:spPr>
          <a:xfrm>
            <a:off x="6890035" y="1406704"/>
            <a:ext cx="215607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49EDA46-4DA7-49DC-AFDC-8B7E0D4874D0}"/>
              </a:ext>
            </a:extLst>
          </p:cNvPr>
          <p:cNvSpPr/>
          <p:nvPr/>
        </p:nvSpPr>
        <p:spPr>
          <a:xfrm>
            <a:off x="4646937" y="1830520"/>
            <a:ext cx="2156079" cy="2711378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EAC45C7-F188-49E0-9886-F7C30A879F05}"/>
              </a:ext>
            </a:extLst>
          </p:cNvPr>
          <p:cNvSpPr/>
          <p:nvPr/>
        </p:nvSpPr>
        <p:spPr>
          <a:xfrm>
            <a:off x="4646937" y="1406704"/>
            <a:ext cx="215607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76CF160-01D3-4729-BCA6-490175AA17F1}"/>
              </a:ext>
            </a:extLst>
          </p:cNvPr>
          <p:cNvSpPr/>
          <p:nvPr/>
        </p:nvSpPr>
        <p:spPr>
          <a:xfrm>
            <a:off x="2399193" y="1830520"/>
            <a:ext cx="2156079" cy="2711378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CB69C7B-0737-4BE1-9A8C-B8D490F5CF45}"/>
              </a:ext>
            </a:extLst>
          </p:cNvPr>
          <p:cNvSpPr/>
          <p:nvPr/>
        </p:nvSpPr>
        <p:spPr>
          <a:xfrm>
            <a:off x="2399193" y="1406704"/>
            <a:ext cx="215607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9A72693-2439-423E-BA61-50A5B80DA749}"/>
              </a:ext>
            </a:extLst>
          </p:cNvPr>
          <p:cNvSpPr/>
          <p:nvPr/>
        </p:nvSpPr>
        <p:spPr>
          <a:xfrm>
            <a:off x="160547" y="1830520"/>
            <a:ext cx="2156079" cy="27113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ECC22C2-5C58-4F19-97BD-A3485A571A53}"/>
              </a:ext>
            </a:extLst>
          </p:cNvPr>
          <p:cNvSpPr/>
          <p:nvPr/>
        </p:nvSpPr>
        <p:spPr>
          <a:xfrm>
            <a:off x="160547" y="1406704"/>
            <a:ext cx="2156079" cy="1111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9" name="Google Shape;338;p43">
            <a:extLst>
              <a:ext uri="{FF2B5EF4-FFF2-40B4-BE49-F238E27FC236}">
                <a16:creationId xmlns:a16="http://schemas.microsoft.com/office/drawing/2014/main" id="{7EE50D9E-4112-4C41-887F-6B68564B96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400272" y="3622884"/>
            <a:ext cx="116595" cy="139238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17720DF6-6DED-4EBE-BADD-CC60C051CFC6}"/>
              </a:ext>
            </a:extLst>
          </p:cNvPr>
          <p:cNvSpPr/>
          <p:nvPr/>
        </p:nvSpPr>
        <p:spPr>
          <a:xfrm>
            <a:off x="2938744" y="1486894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TVS-882</a:t>
            </a:r>
            <a:endParaRPr lang="zh-TW" altLang="en-US" sz="18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E8DDCE8-2901-4DD4-9910-783BF6B01B50}"/>
              </a:ext>
            </a:extLst>
          </p:cNvPr>
          <p:cNvSpPr/>
          <p:nvPr/>
        </p:nvSpPr>
        <p:spPr>
          <a:xfrm>
            <a:off x="2524344" y="1860241"/>
            <a:ext cx="193180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 x 3.5-inch + 2 x 2.5-inch SATA 6Gb/s, 3Gb/s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Intel</a:t>
            </a:r>
            <a:r>
              <a:rPr lang="en-US" altLang="zh-TW" sz="1050" b="1" baseline="300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Core™ i5-7500 quad-core 3.4 GHz processor, Max turbo to 3.8 GHz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Max 64GB RAM</a:t>
            </a:r>
          </a:p>
        </p:txBody>
      </p: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22E51B53-6735-4CB0-8C63-0C29563B79DB}"/>
              </a:ext>
            </a:extLst>
          </p:cNvPr>
          <p:cNvCxnSpPr>
            <a:cxnSpLocks/>
          </p:cNvCxnSpPr>
          <p:nvPr/>
        </p:nvCxnSpPr>
        <p:spPr>
          <a:xfrm>
            <a:off x="2576192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8142C473-B46E-40FC-BAB5-FAF34CFAC827}"/>
              </a:ext>
            </a:extLst>
          </p:cNvPr>
          <p:cNvSpPr/>
          <p:nvPr/>
        </p:nvSpPr>
        <p:spPr>
          <a:xfrm>
            <a:off x="2727950" y="949848"/>
            <a:ext cx="15167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SMB Mid-end</a:t>
            </a:r>
            <a:endParaRPr lang="zh-TW" altLang="en-US" sz="18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5" name="Google Shape;305;p43"/>
          <p:cNvSpPr txBox="1">
            <a:spLocks noGrp="1"/>
          </p:cNvSpPr>
          <p:nvPr>
            <p:ph type="title"/>
          </p:nvPr>
        </p:nvSpPr>
        <p:spPr>
          <a:xfrm>
            <a:off x="126925" y="0"/>
            <a:ext cx="8520600" cy="785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推奨モデル</a:t>
            </a:r>
            <a:r>
              <a:rPr lang="en-US" altLang="zh-TW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zh-TW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HDP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x86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ベースの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Intel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または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AMD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プロセッサを搭載した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QNAPNAS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モデルのみをサポート</a:t>
            </a:r>
            <a:endParaRPr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31" name="Google Shape;331;p43"/>
          <p:cNvGrpSpPr/>
          <p:nvPr/>
        </p:nvGrpSpPr>
        <p:grpSpPr>
          <a:xfrm>
            <a:off x="4719388" y="3411376"/>
            <a:ext cx="2020080" cy="833400"/>
            <a:chOff x="6305548" y="4623095"/>
            <a:chExt cx="2746167" cy="1013499"/>
          </a:xfrm>
        </p:grpSpPr>
        <p:pic>
          <p:nvPicPr>
            <p:cNvPr id="332" name="Google Shape;332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7542358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09021" y="4623095"/>
              <a:ext cx="2742694" cy="101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43"/>
          <p:cNvGrpSpPr/>
          <p:nvPr/>
        </p:nvGrpSpPr>
        <p:grpSpPr>
          <a:xfrm>
            <a:off x="6960159" y="3433291"/>
            <a:ext cx="2036138" cy="819834"/>
            <a:chOff x="9271605" y="4630995"/>
            <a:chExt cx="2767996" cy="997001"/>
          </a:xfrm>
        </p:grpSpPr>
        <p:pic>
          <p:nvPicPr>
            <p:cNvPr id="341" name="Google Shape;341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A9B743F9-76F1-40DB-BF7D-DF431D26FD16}"/>
              </a:ext>
            </a:extLst>
          </p:cNvPr>
          <p:cNvSpPr/>
          <p:nvPr/>
        </p:nvSpPr>
        <p:spPr>
          <a:xfrm>
            <a:off x="769054" y="1486894"/>
            <a:ext cx="939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TS-673</a:t>
            </a:r>
            <a:endParaRPr lang="zh-TW" altLang="en-US" sz="18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8A9726E-E5F8-45C5-B9F1-5E398C77C217}"/>
              </a:ext>
            </a:extLst>
          </p:cNvPr>
          <p:cNvSpPr/>
          <p:nvPr/>
        </p:nvSpPr>
        <p:spPr>
          <a:xfrm>
            <a:off x="354282" y="1852178"/>
            <a:ext cx="188354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 x 3.5"/2.5" SATA 6Gb/s HDDs/SSDs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AMD R-Series RX-421BD quad-core 2.1 GHz processor, burst up to 3.4 GHz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Max 64GB RAM</a:t>
            </a: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8838F123-4903-4936-AD3E-A7239CA7C4BB}"/>
              </a:ext>
            </a:extLst>
          </p:cNvPr>
          <p:cNvCxnSpPr>
            <a:cxnSpLocks/>
          </p:cNvCxnSpPr>
          <p:nvPr/>
        </p:nvCxnSpPr>
        <p:spPr>
          <a:xfrm>
            <a:off x="328449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FA20C8D8-8285-4191-A476-FA20F4A16A84}"/>
              </a:ext>
            </a:extLst>
          </p:cNvPr>
          <p:cNvSpPr/>
          <p:nvPr/>
        </p:nvSpPr>
        <p:spPr>
          <a:xfrm>
            <a:off x="620469" y="949848"/>
            <a:ext cx="12362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SMB Entry</a:t>
            </a:r>
            <a:endParaRPr lang="zh-TW" altLang="en-US" sz="18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932817A-63BF-4076-8B00-B178173FA316}"/>
              </a:ext>
            </a:extLst>
          </p:cNvPr>
          <p:cNvSpPr/>
          <p:nvPr/>
        </p:nvSpPr>
        <p:spPr>
          <a:xfrm>
            <a:off x="4835594" y="148689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TS-1683XU-RP</a:t>
            </a:r>
            <a:endParaRPr lang="zh-TW" altLang="en-US" sz="18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54850578-09B8-4DAA-9A75-9CA8D51C0718}"/>
              </a:ext>
            </a:extLst>
          </p:cNvPr>
          <p:cNvSpPr/>
          <p:nvPr/>
        </p:nvSpPr>
        <p:spPr>
          <a:xfrm>
            <a:off x="4927768" y="949848"/>
            <a:ext cx="16033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SMB High-end</a:t>
            </a:r>
            <a:endParaRPr lang="zh-TW" altLang="en-US" sz="18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A6BDB83C-5FE1-430B-AE33-5A573E722BB9}"/>
              </a:ext>
            </a:extLst>
          </p:cNvPr>
          <p:cNvSpPr/>
          <p:nvPr/>
        </p:nvSpPr>
        <p:spPr>
          <a:xfrm>
            <a:off x="4746531" y="1860241"/>
            <a:ext cx="19318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 x 3.5-inch SATA 6Gb/s, 3Gb/s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Intel</a:t>
            </a:r>
            <a:r>
              <a:rPr lang="en-US" altLang="zh-TW" sz="1050" b="1" baseline="300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Xeon</a:t>
            </a:r>
            <a:r>
              <a:rPr lang="en-US" altLang="zh-TW" sz="1050" b="1" baseline="300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E-2124 quad-core 3.3 GHz processor (burst up to 4.3 GHz)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Max 64GB RAM</a:t>
            </a: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61E5D0F3-7478-4BBF-B05B-B00EA72CE090}"/>
              </a:ext>
            </a:extLst>
          </p:cNvPr>
          <p:cNvCxnSpPr>
            <a:cxnSpLocks/>
          </p:cNvCxnSpPr>
          <p:nvPr/>
        </p:nvCxnSpPr>
        <p:spPr>
          <a:xfrm>
            <a:off x="4804422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>
            <a:extLst>
              <a:ext uri="{FF2B5EF4-FFF2-40B4-BE49-F238E27FC236}">
                <a16:creationId xmlns:a16="http://schemas.microsoft.com/office/drawing/2014/main" id="{753B78FD-BA56-4C87-9ED7-9413CE376CFB}"/>
              </a:ext>
            </a:extLst>
          </p:cNvPr>
          <p:cNvSpPr/>
          <p:nvPr/>
        </p:nvSpPr>
        <p:spPr>
          <a:xfrm>
            <a:off x="7033098" y="1486894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TDS-16489U R2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D97CD2-D64A-41C3-BB54-96F909B37971}"/>
              </a:ext>
            </a:extLst>
          </p:cNvPr>
          <p:cNvSpPr/>
          <p:nvPr/>
        </p:nvSpPr>
        <p:spPr>
          <a:xfrm>
            <a:off x="7334464" y="949848"/>
            <a:ext cx="11849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Enterprise</a:t>
            </a:r>
            <a:endParaRPr lang="zh-TW" altLang="en-US" sz="18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0B45409-7925-4280-9D5B-3E0238AD768F}"/>
              </a:ext>
            </a:extLst>
          </p:cNvPr>
          <p:cNvSpPr/>
          <p:nvPr/>
        </p:nvSpPr>
        <p:spPr>
          <a:xfrm>
            <a:off x="6950949" y="1874820"/>
            <a:ext cx="205455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 bay, Front 16 x 3.5-inch, Rear 4 x 2.5-inch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Intel</a:t>
            </a:r>
            <a:r>
              <a:rPr lang="en-US" altLang="zh-TW" sz="1050" b="1" baseline="300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Xeon</a:t>
            </a:r>
            <a:r>
              <a:rPr lang="en-US" altLang="zh-TW" sz="1050" b="1" baseline="300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E5-2630 v4 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10-core 2.2 GHz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Max 1TB RAM</a:t>
            </a:r>
          </a:p>
        </p:txBody>
      </p: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943046BF-10AF-47F6-BDE2-35E116001DF1}"/>
              </a:ext>
            </a:extLst>
          </p:cNvPr>
          <p:cNvCxnSpPr>
            <a:cxnSpLocks/>
          </p:cNvCxnSpPr>
          <p:nvPr/>
        </p:nvCxnSpPr>
        <p:spPr>
          <a:xfrm>
            <a:off x="7047320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BFF6FD9B-3B3F-174F-8FA0-F700DA120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061" y="3351207"/>
            <a:ext cx="1618537" cy="1011586"/>
          </a:xfrm>
          <a:prstGeom prst="rect">
            <a:avLst/>
          </a:prstGeom>
        </p:spPr>
      </p:pic>
      <p:pic>
        <p:nvPicPr>
          <p:cNvPr id="42" name="Google Shape;338;p43">
            <a:extLst>
              <a:ext uri="{FF2B5EF4-FFF2-40B4-BE49-F238E27FC236}">
                <a16:creationId xmlns:a16="http://schemas.microsoft.com/office/drawing/2014/main" id="{F1A6772A-BCC9-D64E-984D-53CF84D8A0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50303" y="3636706"/>
            <a:ext cx="116595" cy="139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EB294C2-F2CC-284C-A077-1A186CE3B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24" y="3356910"/>
            <a:ext cx="1600290" cy="1000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邊形 28">
            <a:extLst>
              <a:ext uri="{FF2B5EF4-FFF2-40B4-BE49-F238E27FC236}">
                <a16:creationId xmlns:a16="http://schemas.microsoft.com/office/drawing/2014/main" id="{BE97146D-F30B-4EDD-A230-0D0E0A5E0AFB}"/>
              </a:ext>
            </a:extLst>
          </p:cNvPr>
          <p:cNvSpPr/>
          <p:nvPr/>
        </p:nvSpPr>
        <p:spPr>
          <a:xfrm>
            <a:off x="435093" y="1812939"/>
            <a:ext cx="2947735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D15FAF2-D6EA-4D79-B859-857AC09A043E}"/>
              </a:ext>
            </a:extLst>
          </p:cNvPr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4184AC7-4B75-461F-A054-546B13852209}"/>
              </a:ext>
            </a:extLst>
          </p:cNvPr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72B65BB-EC4A-4994-B461-0FD062AFED36}"/>
              </a:ext>
            </a:extLst>
          </p:cNvPr>
          <p:cNvSpPr/>
          <p:nvPr/>
        </p:nvSpPr>
        <p:spPr>
          <a:xfrm>
            <a:off x="1419495" y="1452912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複雑な価格設定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005822-387E-44E6-A00C-A2F494163882}"/>
              </a:ext>
            </a:extLst>
          </p:cNvPr>
          <p:cNvSpPr/>
          <p:nvPr/>
        </p:nvSpPr>
        <p:spPr>
          <a:xfrm>
            <a:off x="1197343" y="1864007"/>
            <a:ext cx="19459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市場に出回っているさまざまな製品とその課金はベンダーによって異なります。</a:t>
            </a:r>
            <a:endParaRPr lang="ja-JP" altLang="en-US" sz="11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E5F6A79-0A3E-43FC-99B4-6DBE3E427A9E}"/>
              </a:ext>
            </a:extLst>
          </p:cNvPr>
          <p:cNvSpPr/>
          <p:nvPr/>
        </p:nvSpPr>
        <p:spPr>
          <a:xfrm>
            <a:off x="1155409" y="1383219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" name="平行四邊形 34">
            <a:extLst>
              <a:ext uri="{FF2B5EF4-FFF2-40B4-BE49-F238E27FC236}">
                <a16:creationId xmlns:a16="http://schemas.microsoft.com/office/drawing/2014/main" id="{5D009A82-B175-4509-A6DC-B05693748DF8}"/>
              </a:ext>
            </a:extLst>
          </p:cNvPr>
          <p:cNvSpPr/>
          <p:nvPr/>
        </p:nvSpPr>
        <p:spPr>
          <a:xfrm>
            <a:off x="3006493" y="1841533"/>
            <a:ext cx="2947735" cy="2849878"/>
          </a:xfrm>
          <a:prstGeom prst="parallelogram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E179BEC-0E37-4C3C-A855-C820FF15E4BB}"/>
              </a:ext>
            </a:extLst>
          </p:cNvPr>
          <p:cNvSpPr/>
          <p:nvPr/>
        </p:nvSpPr>
        <p:spPr>
          <a:xfrm>
            <a:off x="3841687" y="1452912"/>
            <a:ext cx="1665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高価なライセンス料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3AC7394-A1EA-49AA-9F68-D92844AB462C}"/>
              </a:ext>
            </a:extLst>
          </p:cNvPr>
          <p:cNvSpPr/>
          <p:nvPr/>
        </p:nvSpPr>
        <p:spPr>
          <a:xfrm>
            <a:off x="3726809" y="1864007"/>
            <a:ext cx="19168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企業は毎年ライセンス料を支払う必要があります。経営陣はその考えを気に入らない場合があります。</a:t>
            </a:r>
            <a:endParaRPr lang="ja-JP" altLang="en-US" sz="11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364ABC4-76FA-44C5-BC24-D82F49137C16}"/>
              </a:ext>
            </a:extLst>
          </p:cNvPr>
          <p:cNvSpPr/>
          <p:nvPr/>
        </p:nvSpPr>
        <p:spPr>
          <a:xfrm>
            <a:off x="3726809" y="1383219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9" name="平行四邊形 38">
            <a:extLst>
              <a:ext uri="{FF2B5EF4-FFF2-40B4-BE49-F238E27FC236}">
                <a16:creationId xmlns:a16="http://schemas.microsoft.com/office/drawing/2014/main" id="{863F78B2-A464-4AB6-97EB-4830197E1A15}"/>
              </a:ext>
            </a:extLst>
          </p:cNvPr>
          <p:cNvSpPr/>
          <p:nvPr/>
        </p:nvSpPr>
        <p:spPr>
          <a:xfrm>
            <a:off x="5577893" y="1841533"/>
            <a:ext cx="2947735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542901D-B038-4C99-BEBE-20DCFF30A1C3}"/>
              </a:ext>
            </a:extLst>
          </p:cNvPr>
          <p:cNvSpPr/>
          <p:nvPr/>
        </p:nvSpPr>
        <p:spPr>
          <a:xfrm>
            <a:off x="6472584" y="1452912"/>
            <a:ext cx="2206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時間と労力がかかりすぎる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3B2AE7B-B06D-4D39-A3D2-B12305AD334E}"/>
              </a:ext>
            </a:extLst>
          </p:cNvPr>
          <p:cNvSpPr/>
          <p:nvPr/>
        </p:nvSpPr>
        <p:spPr>
          <a:xfrm>
            <a:off x="6191009" y="1864007"/>
            <a:ext cx="2255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ハードウェアやソフトウェアの違いにより、問題発生時のトラブルシューティングに多くの時間と労力がかかる場合があります。</a:t>
            </a:r>
            <a:endParaRPr lang="ja-JP" altLang="en-US" sz="1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FE84D93-1B1C-419F-BE62-E38518A8AC1D}"/>
              </a:ext>
            </a:extLst>
          </p:cNvPr>
          <p:cNvSpPr/>
          <p:nvPr/>
        </p:nvSpPr>
        <p:spPr>
          <a:xfrm>
            <a:off x="6298209" y="1383219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5B4CF179-40C2-425C-A8FC-4B534AA8EB40}"/>
              </a:ext>
            </a:extLst>
          </p:cNvPr>
          <p:cNvCxnSpPr/>
          <p:nvPr/>
        </p:nvCxnSpPr>
        <p:spPr>
          <a:xfrm>
            <a:off x="1212464" y="274825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713039A-82DF-4382-AB57-D5957A73FCDA}"/>
              </a:ext>
            </a:extLst>
          </p:cNvPr>
          <p:cNvCxnSpPr/>
          <p:nvPr/>
        </p:nvCxnSpPr>
        <p:spPr>
          <a:xfrm>
            <a:off x="3768743" y="274825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C9CC39EC-8260-48DE-AB23-AB4517A419EC}"/>
              </a:ext>
            </a:extLst>
          </p:cNvPr>
          <p:cNvCxnSpPr/>
          <p:nvPr/>
        </p:nvCxnSpPr>
        <p:spPr>
          <a:xfrm>
            <a:off x="6370489" y="274825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製品選択における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の問題点</a:t>
            </a:r>
            <a:b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ADDBF0A-1D0C-47D9-83C0-BEDBD3E35C50}"/>
              </a:ext>
            </a:extLst>
          </p:cNvPr>
          <p:cNvSpPr txBox="1"/>
          <p:nvPr/>
        </p:nvSpPr>
        <p:spPr>
          <a:xfrm>
            <a:off x="626665" y="753172"/>
            <a:ext cx="41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>
                <a:solidFill>
                  <a:srgbClr val="8B05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？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AE2F098-D725-4FED-A666-F4D41AA98544}"/>
              </a:ext>
            </a:extLst>
          </p:cNvPr>
          <p:cNvSpPr txBox="1"/>
          <p:nvPr/>
        </p:nvSpPr>
        <p:spPr>
          <a:xfrm>
            <a:off x="3197547" y="753172"/>
            <a:ext cx="41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>
                <a:solidFill>
                  <a:srgbClr val="4A4F9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？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9795457-EC1F-4537-9020-F3FDAD3F49C1}"/>
              </a:ext>
            </a:extLst>
          </p:cNvPr>
          <p:cNvSpPr txBox="1"/>
          <p:nvPr/>
        </p:nvSpPr>
        <p:spPr>
          <a:xfrm>
            <a:off x="5768428" y="753172"/>
            <a:ext cx="41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>
                <a:solidFill>
                  <a:srgbClr val="0296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？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47E0E4B-B3E0-49F6-9539-8841845A8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3517" y="3117278"/>
            <a:ext cx="1768564" cy="120511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D53A005-FE10-498D-81BE-F8C2A12F4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50485" y="3116564"/>
            <a:ext cx="1890627" cy="120581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8C072630-306E-4686-98FB-7E74171F4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80003" y="3093161"/>
            <a:ext cx="1684578" cy="13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3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22327C15-3E14-7244-8D44-A17C79D33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408182" y="1955928"/>
            <a:ext cx="3239343" cy="2395026"/>
          </a:xfrm>
          <a:prstGeom prst="rect">
            <a:avLst/>
          </a:prstGeom>
        </p:spPr>
      </p:pic>
      <p:sp>
        <p:nvSpPr>
          <p:cNvPr id="4" name="平行四邊形 3">
            <a:extLst>
              <a:ext uri="{FF2B5EF4-FFF2-40B4-BE49-F238E27FC236}">
                <a16:creationId xmlns:a16="http://schemas.microsoft.com/office/drawing/2014/main" id="{B31E3236-182B-1E4F-9A20-288F004C7D8C}"/>
              </a:ext>
            </a:extLst>
          </p:cNvPr>
          <p:cNvSpPr/>
          <p:nvPr/>
        </p:nvSpPr>
        <p:spPr>
          <a:xfrm>
            <a:off x="250826" y="1950875"/>
            <a:ext cx="4962780" cy="2399196"/>
          </a:xfrm>
          <a:prstGeom prst="parallelogram">
            <a:avLst>
              <a:gd name="adj" fmla="val 35568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EB0798-5E46-DF48-9FA4-CCE22B217ADD}"/>
              </a:ext>
            </a:extLst>
          </p:cNvPr>
          <p:cNvSpPr/>
          <p:nvPr/>
        </p:nvSpPr>
        <p:spPr>
          <a:xfrm>
            <a:off x="1116389" y="1198574"/>
            <a:ext cx="4571999" cy="65864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</a:pP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期間：</a:t>
            </a:r>
            <a:r>
              <a:rPr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2020/4/1 18:00</a:t>
            </a: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から（</a:t>
            </a:r>
            <a:r>
              <a:rPr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GMT +8</a:t>
            </a: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）</a:t>
            </a:r>
          </a:p>
          <a:p>
            <a:pPr>
              <a:lnSpc>
                <a:spcPct val="115000"/>
              </a:lnSpc>
            </a:pPr>
            <a:r>
              <a:rPr lang="en-US" altLang="ja-JP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         2020/4/30</a:t>
            </a: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23:59</a:t>
            </a:r>
            <a:r>
              <a:rPr lang="ja-JP" altLang="en-US" sz="16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まで（</a:t>
            </a:r>
            <a:r>
              <a:rPr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GMT +8</a:t>
            </a:r>
            <a:r>
              <a:rPr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 panose="020B0604020202020204" pitchFamily="34" charset="0"/>
              </a:rPr>
              <a:t>）</a:t>
            </a:r>
            <a:endParaRPr lang="ja-JP" altLang="en-US" sz="1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41E9F6-0556-C746-9F1F-06BE6E6967C1}"/>
              </a:ext>
            </a:extLst>
          </p:cNvPr>
          <p:cNvSpPr/>
          <p:nvPr/>
        </p:nvSpPr>
        <p:spPr>
          <a:xfrm>
            <a:off x="1129344" y="1085915"/>
            <a:ext cx="4143797" cy="53967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B581FC3-C186-0449-AF24-C2E2C87CF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89" y="2401833"/>
            <a:ext cx="3675533" cy="17751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6B8094B-23AC-F249-A83E-4B47EA0AB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309" y="2102581"/>
            <a:ext cx="2521398" cy="157587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F1EE014-320B-8A47-ABDB-89BE4F472052}"/>
              </a:ext>
            </a:extLst>
          </p:cNvPr>
          <p:cNvSpPr/>
          <p:nvPr/>
        </p:nvSpPr>
        <p:spPr>
          <a:xfrm>
            <a:off x="5599620" y="3773348"/>
            <a:ext cx="236277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TS-332XNAS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の参加者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募集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ます！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Google Shape;351;p44">
            <a:extLst>
              <a:ext uri="{FF2B5EF4-FFF2-40B4-BE49-F238E27FC236}">
                <a16:creationId xmlns:a16="http://schemas.microsoft.com/office/drawing/2014/main" id="{477A7679-7644-694A-8FAC-45B58DC90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ベータプログラム</a:t>
            </a:r>
            <a:endParaRPr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7744853-8019-6745-A275-69587ABCC82C}"/>
              </a:ext>
            </a:extLst>
          </p:cNvPr>
          <p:cNvSpPr txBox="1"/>
          <p:nvPr/>
        </p:nvSpPr>
        <p:spPr>
          <a:xfrm>
            <a:off x="1102293" y="2062375"/>
            <a:ext cx="37016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Landing Page: http://www.qnap.com/go/solution/hyper-data-protector/</a:t>
            </a:r>
            <a:endParaRPr kumimoji="1" lang="zh-TW" altLang="en-US" sz="9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13B9BFC-7916-B149-90E0-3DD430D146CE}"/>
              </a:ext>
            </a:extLst>
          </p:cNvPr>
          <p:cNvSpPr/>
          <p:nvPr/>
        </p:nvSpPr>
        <p:spPr>
          <a:xfrm>
            <a:off x="250826" y="4327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HDP</a:t>
            </a:r>
            <a:r>
              <a:rPr lang="zh-TW" altLang="en-US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zh-TW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Beta-Download</a:t>
            </a:r>
            <a:r>
              <a:rPr lang="zh-CN" altLang="en-US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endParaRPr lang="en-US" altLang="zh-TW" sz="900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zh-TW" altLang="en-US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https://download.qnap.com/QPKG/HyperDataProtector_1.0.2_0401_x86_64.zip</a:t>
            </a:r>
          </a:p>
        </p:txBody>
      </p:sp>
    </p:spTree>
    <p:extLst>
      <p:ext uri="{BB962C8B-B14F-4D97-AF65-F5344CB8AC3E}">
        <p14:creationId xmlns:p14="http://schemas.microsoft.com/office/powerpoint/2010/main" val="2355796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4115DBD-C9F9-0F48-9627-5D368B7D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4" y="0"/>
            <a:ext cx="9017075" cy="761358"/>
          </a:xfrm>
        </p:spPr>
        <p:txBody>
          <a:bodyPr anchor="ctr"/>
          <a:lstStyle/>
          <a:p>
            <a:r>
              <a:rPr lang="en-US" altLang="ja-JP" sz="2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 Data Protector</a:t>
            </a:r>
            <a:r>
              <a:rPr lang="ja-JP" altLang="en-US" sz="2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ベータプログラムのバグ</a:t>
            </a:r>
            <a:r>
              <a:rPr lang="en-US" altLang="ja-JP" sz="2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2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問</a:t>
            </a:r>
            <a:r>
              <a:rPr lang="ja-JP" altLang="en-US" sz="2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題の報告方法</a:t>
            </a:r>
            <a:endParaRPr lang="ja-JP" altLang="en-US" sz="2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平行四邊形 2">
            <a:extLst>
              <a:ext uri="{FF2B5EF4-FFF2-40B4-BE49-F238E27FC236}">
                <a16:creationId xmlns:a16="http://schemas.microsoft.com/office/drawing/2014/main" id="{E9139F75-3A64-7945-BCB8-0FF235855F55}"/>
              </a:ext>
            </a:extLst>
          </p:cNvPr>
          <p:cNvSpPr/>
          <p:nvPr/>
        </p:nvSpPr>
        <p:spPr>
          <a:xfrm>
            <a:off x="78139" y="2258534"/>
            <a:ext cx="2990780" cy="2182837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17B47F-6D62-594E-B0B1-80A589B94B25}"/>
              </a:ext>
            </a:extLst>
          </p:cNvPr>
          <p:cNvSpPr/>
          <p:nvPr/>
        </p:nvSpPr>
        <p:spPr>
          <a:xfrm>
            <a:off x="777751" y="1559864"/>
            <a:ext cx="2431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 Data Protector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に移動し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を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クリッ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 </a:t>
            </a:r>
            <a:r>
              <a:rPr lang="en-US" altLang="ja-JP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クリック（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ダウンロード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）、デ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バッグレポー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0FDCC8B-C70D-B541-8BDB-26AFBCEFE0A6}"/>
              </a:ext>
            </a:extLst>
          </p:cNvPr>
          <p:cNvSpPr/>
          <p:nvPr/>
        </p:nvSpPr>
        <p:spPr>
          <a:xfrm>
            <a:off x="808973" y="1425077"/>
            <a:ext cx="2259945" cy="112810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EC802DF9-80A8-CA4B-BDA4-D05A979604FC}"/>
              </a:ext>
            </a:extLst>
          </p:cNvPr>
          <p:cNvSpPr/>
          <p:nvPr/>
        </p:nvSpPr>
        <p:spPr>
          <a:xfrm>
            <a:off x="3015445" y="2258534"/>
            <a:ext cx="2990780" cy="2182837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733058-E4AF-A74D-AFBE-64DB8AEB9C82}"/>
              </a:ext>
            </a:extLst>
          </p:cNvPr>
          <p:cNvSpPr/>
          <p:nvPr/>
        </p:nvSpPr>
        <p:spPr>
          <a:xfrm>
            <a:off x="3687692" y="1559864"/>
            <a:ext cx="238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QTS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ヘルプデスクを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QID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によるログイ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ン）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ヘルプリクエスト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CA9D70-180E-8E43-AA78-0D5533649C00}"/>
              </a:ext>
            </a:extLst>
          </p:cNvPr>
          <p:cNvSpPr/>
          <p:nvPr/>
        </p:nvSpPr>
        <p:spPr>
          <a:xfrm>
            <a:off x="3746279" y="1425077"/>
            <a:ext cx="2259945" cy="112810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CC2A2521-33E0-134B-927B-3D1DB122A535}"/>
              </a:ext>
            </a:extLst>
          </p:cNvPr>
          <p:cNvSpPr/>
          <p:nvPr/>
        </p:nvSpPr>
        <p:spPr>
          <a:xfrm>
            <a:off x="6001010" y="2258534"/>
            <a:ext cx="2990780" cy="2182837"/>
          </a:xfrm>
          <a:prstGeom prst="parallelogram">
            <a:avLst>
              <a:gd name="adj" fmla="val 31325"/>
            </a:avLst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D3FDB65-4546-EC4F-BBCB-C2A75F41B8B8}"/>
              </a:ext>
            </a:extLst>
          </p:cNvPr>
          <p:cNvSpPr/>
          <p:nvPr/>
        </p:nvSpPr>
        <p:spPr>
          <a:xfrm>
            <a:off x="6651527" y="1562359"/>
            <a:ext cx="2447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コンテンツに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[HDP]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が含まれる件名</a:t>
            </a:r>
            <a:r>
              <a:rPr lang="en-US" altLang="ja-JP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&gt;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いくつかのカテゴリ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記述</a:t>
            </a:r>
            <a:r>
              <a:rPr lang="ja-JP" altLang="en-US" sz="1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</a:t>
            </a:r>
            <a:r>
              <a:rPr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、デバッグレポートをアップロードします</a:t>
            </a:r>
            <a:endParaRPr lang="ja-JP" altLang="en-US" sz="1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A91B73-362D-3445-BDCE-19237FD4F5B0}"/>
              </a:ext>
            </a:extLst>
          </p:cNvPr>
          <p:cNvSpPr/>
          <p:nvPr/>
        </p:nvSpPr>
        <p:spPr>
          <a:xfrm>
            <a:off x="6731845" y="1425077"/>
            <a:ext cx="2259945" cy="112810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F583A6-1A07-4241-91E1-3C3351225C39}"/>
              </a:ext>
            </a:extLst>
          </p:cNvPr>
          <p:cNvSpPr txBox="1"/>
          <p:nvPr/>
        </p:nvSpPr>
        <p:spPr>
          <a:xfrm>
            <a:off x="27250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8B05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lang="zh-TW" altLang="en-US" sz="5400" b="1">
              <a:solidFill>
                <a:srgbClr val="8B05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2380BA6-3290-9141-98E3-1AD6E100DF3F}"/>
              </a:ext>
            </a:extLst>
          </p:cNvPr>
          <p:cNvSpPr txBox="1"/>
          <p:nvPr/>
        </p:nvSpPr>
        <p:spPr>
          <a:xfrm>
            <a:off x="3209289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A4F9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lang="zh-TW" altLang="en-US" sz="5400" b="1">
              <a:solidFill>
                <a:srgbClr val="4A4F9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EBCDACF-9C2E-2A41-A8B9-8E26E2431DB4}"/>
              </a:ext>
            </a:extLst>
          </p:cNvPr>
          <p:cNvSpPr txBox="1"/>
          <p:nvPr/>
        </p:nvSpPr>
        <p:spPr>
          <a:xfrm>
            <a:off x="619432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0296C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lang="zh-TW" altLang="en-US" sz="5400" b="1">
              <a:solidFill>
                <a:srgbClr val="0296C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EC6DAFFB-55FE-F64E-86AB-C6429703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24" y="1799750"/>
            <a:ext cx="200426" cy="18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37CBC94-1C81-DA47-A0A1-74DDED71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2" y="2471820"/>
            <a:ext cx="2831089" cy="18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54709640-19B5-F84F-93B2-85BEB4B1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56" y="2471820"/>
            <a:ext cx="3079496" cy="1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A8F5F31D-1DE9-9E47-BCA1-C01F93A0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12" y="2472652"/>
            <a:ext cx="2943094" cy="17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1FB9AE5-0916-7B40-AD22-2FEBDA61A662}"/>
              </a:ext>
            </a:extLst>
          </p:cNvPr>
          <p:cNvSpPr/>
          <p:nvPr/>
        </p:nvSpPr>
        <p:spPr>
          <a:xfrm>
            <a:off x="191973" y="4892460"/>
            <a:ext cx="85580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How to Report</a:t>
            </a:r>
            <a:r>
              <a:rPr lang="zh-TW" altLang="en-US" sz="9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en-US" altLang="zh-TW" sz="9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https://view.publitas.com/qnap-1/how-to-report-bugs-in-the-hyper-data-protector-beta-program_en_faq/page/1</a:t>
            </a:r>
            <a:endParaRPr lang="zh-TW" altLang="en-US" sz="900" b="1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5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7B54F4-1DA9-FA44-B870-57F47C71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機能ロードマップ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EDB9AD8F-DDDA-8E46-B005-7889B58C2BCB}"/>
              </a:ext>
            </a:extLst>
          </p:cNvPr>
          <p:cNvSpPr/>
          <p:nvPr/>
        </p:nvSpPr>
        <p:spPr>
          <a:xfrm>
            <a:off x="476942" y="1974629"/>
            <a:ext cx="3725248" cy="2718893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CB35CA-F682-6E47-B9E6-6C8E52101A5E}"/>
              </a:ext>
            </a:extLst>
          </p:cNvPr>
          <p:cNvSpPr/>
          <p:nvPr/>
        </p:nvSpPr>
        <p:spPr>
          <a:xfrm>
            <a:off x="1383860" y="1195860"/>
            <a:ext cx="278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Window server</a:t>
            </a:r>
            <a:r>
              <a:rPr lang="ja-JP" altLang="en-US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PC</a:t>
            </a: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のバックアップ</a:t>
            </a:r>
            <a:r>
              <a:rPr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復元</a:t>
            </a:r>
            <a:endParaRPr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C340C6-8867-714A-8FE2-A5230ABE8157}"/>
              </a:ext>
            </a:extLst>
          </p:cNvPr>
          <p:cNvSpPr/>
          <p:nvPr/>
        </p:nvSpPr>
        <p:spPr>
          <a:xfrm>
            <a:off x="1387252" y="1030154"/>
            <a:ext cx="2814936" cy="105781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2AC0F31C-FAED-5A41-AC21-E5DBFD2077F9}"/>
              </a:ext>
            </a:extLst>
          </p:cNvPr>
          <p:cNvSpPr/>
          <p:nvPr/>
        </p:nvSpPr>
        <p:spPr>
          <a:xfrm>
            <a:off x="4135584" y="1974629"/>
            <a:ext cx="3725248" cy="2718893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FDD7FC-0A8B-2145-AE3B-F035C26C09AC}"/>
              </a:ext>
            </a:extLst>
          </p:cNvPr>
          <p:cNvSpPr/>
          <p:nvPr/>
        </p:nvSpPr>
        <p:spPr>
          <a:xfrm>
            <a:off x="5045901" y="1195859"/>
            <a:ext cx="271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</a:t>
            </a:r>
          </a:p>
          <a:p>
            <a:r>
              <a:rPr lang="en-US" altLang="zh-TW" sz="1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Virtualization Station</a:t>
            </a:r>
            <a:endParaRPr lang="en-US" altLang="zh-TW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D751653-CB69-EE44-9008-EAB3002EF3F5}"/>
              </a:ext>
            </a:extLst>
          </p:cNvPr>
          <p:cNvSpPr/>
          <p:nvPr/>
        </p:nvSpPr>
        <p:spPr>
          <a:xfrm>
            <a:off x="5045894" y="1030154"/>
            <a:ext cx="2814936" cy="105781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C68841F-F070-AC45-8D15-96085210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4" y="2356084"/>
            <a:ext cx="3295214" cy="205558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4C02026-1372-E847-8F9D-AEDB84567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8"/>
          <a:stretch/>
        </p:blipFill>
        <p:spPr>
          <a:xfrm>
            <a:off x="4396849" y="2356085"/>
            <a:ext cx="3825744" cy="20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1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まとめ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8551D81-3260-4E03-9C50-DCFD3442F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317" y="1029936"/>
            <a:ext cx="8382207" cy="341640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NAS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オールインワン中央管理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高速アクティブバックアップ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お金、時間、ストレージを節約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endParaRPr lang="ja-JP" altLang="en-US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31" name="Google Shape;340;p43">
            <a:extLst>
              <a:ext uri="{FF2B5EF4-FFF2-40B4-BE49-F238E27FC236}">
                <a16:creationId xmlns:a16="http://schemas.microsoft.com/office/drawing/2014/main" id="{A3130403-BE1A-0F46-86EB-18DE7D65BF73}"/>
              </a:ext>
            </a:extLst>
          </p:cNvPr>
          <p:cNvGrpSpPr/>
          <p:nvPr/>
        </p:nvGrpSpPr>
        <p:grpSpPr>
          <a:xfrm>
            <a:off x="3875540" y="3532285"/>
            <a:ext cx="4491062" cy="1216528"/>
            <a:chOff x="9271605" y="4630995"/>
            <a:chExt cx="2767996" cy="997001"/>
          </a:xfrm>
        </p:grpSpPr>
        <p:pic>
          <p:nvPicPr>
            <p:cNvPr id="32" name="Google Shape;341;p43">
              <a:extLst>
                <a:ext uri="{FF2B5EF4-FFF2-40B4-BE49-F238E27FC236}">
                  <a16:creationId xmlns:a16="http://schemas.microsoft.com/office/drawing/2014/main" id="{09AFFF67-82C0-3A48-AC00-4B14E73D15D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42;p43">
              <a:extLst>
                <a:ext uri="{FF2B5EF4-FFF2-40B4-BE49-F238E27FC236}">
                  <a16:creationId xmlns:a16="http://schemas.microsoft.com/office/drawing/2014/main" id="{69CBF9D1-D95D-604D-BD65-9466038524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334;p43">
            <a:extLst>
              <a:ext uri="{FF2B5EF4-FFF2-40B4-BE49-F238E27FC236}">
                <a16:creationId xmlns:a16="http://schemas.microsoft.com/office/drawing/2014/main" id="{2F4F1CA3-3FE0-9641-BFE8-BF2546784B93}"/>
              </a:ext>
            </a:extLst>
          </p:cNvPr>
          <p:cNvGrpSpPr/>
          <p:nvPr/>
        </p:nvGrpSpPr>
        <p:grpSpPr>
          <a:xfrm>
            <a:off x="411195" y="3415218"/>
            <a:ext cx="1624433" cy="1311777"/>
            <a:chOff x="3710036" y="4363279"/>
            <a:chExt cx="1728000" cy="1232176"/>
          </a:xfrm>
        </p:grpSpPr>
        <p:pic>
          <p:nvPicPr>
            <p:cNvPr id="35" name="Google Shape;335;p43">
              <a:extLst>
                <a:ext uri="{FF2B5EF4-FFF2-40B4-BE49-F238E27FC236}">
                  <a16:creationId xmlns:a16="http://schemas.microsoft.com/office/drawing/2014/main" id="{0B713197-F095-7E4A-B77A-0803D8E3027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4503140" y="4660560"/>
              <a:ext cx="141791" cy="172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36;p43">
              <a:extLst>
                <a:ext uri="{FF2B5EF4-FFF2-40B4-BE49-F238E27FC236}">
                  <a16:creationId xmlns:a16="http://schemas.microsoft.com/office/drawing/2014/main" id="{D13D559F-5E36-A149-9ACB-897D7FAB90F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450" r="14155"/>
            <a:stretch/>
          </p:blipFill>
          <p:spPr>
            <a:xfrm>
              <a:off x="3840009" y="4363279"/>
              <a:ext cx="1520565" cy="12179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oogle Shape;337;p43">
            <a:extLst>
              <a:ext uri="{FF2B5EF4-FFF2-40B4-BE49-F238E27FC236}">
                <a16:creationId xmlns:a16="http://schemas.microsoft.com/office/drawing/2014/main" id="{3A03781D-E0E0-EE41-A9D8-0D2C592EAC80}"/>
              </a:ext>
            </a:extLst>
          </p:cNvPr>
          <p:cNvGrpSpPr/>
          <p:nvPr/>
        </p:nvGrpSpPr>
        <p:grpSpPr>
          <a:xfrm>
            <a:off x="1962809" y="3311516"/>
            <a:ext cx="2003009" cy="1400367"/>
            <a:chOff x="541802" y="4231353"/>
            <a:chExt cx="2137985" cy="1345053"/>
          </a:xfrm>
        </p:grpSpPr>
        <p:pic>
          <p:nvPicPr>
            <p:cNvPr id="38" name="Google Shape;338;p43">
              <a:extLst>
                <a:ext uri="{FF2B5EF4-FFF2-40B4-BE49-F238E27FC236}">
                  <a16:creationId xmlns:a16="http://schemas.microsoft.com/office/drawing/2014/main" id="{FB4AC226-190D-0E4F-8BD1-C05EC76D9C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518121" y="4527765"/>
              <a:ext cx="141791" cy="1955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39;p43">
              <a:extLst>
                <a:ext uri="{FF2B5EF4-FFF2-40B4-BE49-F238E27FC236}">
                  <a16:creationId xmlns:a16="http://schemas.microsoft.com/office/drawing/2014/main" id="{AB0F7E7D-11E3-9245-A063-15821770CDF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1802" y="4231353"/>
              <a:ext cx="2137985" cy="13362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9976F9-BE02-3B4E-97D0-9BFE527F75B7}"/>
              </a:ext>
            </a:extLst>
          </p:cNvPr>
          <p:cNvSpPr txBox="1"/>
          <p:nvPr/>
        </p:nvSpPr>
        <p:spPr>
          <a:xfrm>
            <a:off x="803272" y="2540972"/>
            <a:ext cx="5547009" cy="369332"/>
          </a:xfrm>
          <a:prstGeom prst="rect">
            <a:avLst/>
          </a:prstGeom>
          <a:solidFill>
            <a:srgbClr val="748D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QNAPNAS</a:t>
            </a:r>
            <a:r>
              <a:rPr kumimoji="1"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en-US" alt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kumimoji="1"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バックアップに最適です</a:t>
            </a:r>
            <a:endParaRPr kumimoji="1" lang="ja-JP" altLang="en-US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F236C230-7C44-4C54-8CB3-8F1C7BEE1CFF}"/>
              </a:ext>
            </a:extLst>
          </p:cNvPr>
          <p:cNvSpPr txBox="1">
            <a:spLocks/>
          </p:cNvSpPr>
          <p:nvPr/>
        </p:nvSpPr>
        <p:spPr>
          <a:xfrm>
            <a:off x="171856" y="4705510"/>
            <a:ext cx="4924019" cy="371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26924" y="122853"/>
            <a:ext cx="9017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altLang="zh-TW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Hyper Data Protector –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オールインワンの利点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462387" y="825713"/>
            <a:ext cx="7594064" cy="1426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ライセンスフリーで、無制限の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バックアップができ、コスト、時間、ストレージを節約できます</a:t>
            </a:r>
          </a:p>
          <a:p>
            <a:pPr lvl="0"/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ハードウェアとソフトウェア間のトラブルシューティングに費やされる時間を回避するためのオールインワンソリューション</a:t>
            </a:r>
          </a:p>
          <a:p>
            <a:pPr lvl="0"/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NAS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RAID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によるハードディスクデータ保護メカニズムをサポート</a:t>
            </a:r>
          </a:p>
          <a:p>
            <a:pPr lvl="0"/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NAS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3-2-1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バックアップ原則をサポート</a:t>
            </a:r>
            <a:endParaRPr lang="ja-JP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8A04839-05F1-4483-9871-D87EB2B88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94823" y="2429329"/>
            <a:ext cx="6138098" cy="239505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86EB9AF5-9080-474A-BD42-4BA692605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0825" y="1059302"/>
            <a:ext cx="1050882" cy="900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D781967-8128-4042-8660-05BB87968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0825" y="2252472"/>
            <a:ext cx="1050882" cy="9000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39000112-DD72-4BD7-8BD6-99359599CD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0825" y="3445643"/>
            <a:ext cx="10508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1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704489" y="1871433"/>
            <a:ext cx="5378321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r>
              <a:rPr lang="zh-TW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NAP </a:t>
            </a:r>
            <a:r>
              <a:rPr lang="en-US" altLang="zh-TW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zh-TW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zh-TW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 Data Protector</a:t>
            </a:r>
            <a:endParaRPr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圖片 2" descr="一張含有 畫畫, 傘 的圖片&#10;&#10;自動產生的描述">
            <a:extLst>
              <a:ext uri="{FF2B5EF4-FFF2-40B4-BE49-F238E27FC236}">
                <a16:creationId xmlns:a16="http://schemas.microsoft.com/office/drawing/2014/main" id="{9A7A96B6-8ECF-48C1-8C2E-DFF66BB5C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8" y="1648280"/>
            <a:ext cx="1271019" cy="127101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B5F7127-4974-284B-AF51-239B33285B38}"/>
              </a:ext>
            </a:extLst>
          </p:cNvPr>
          <p:cNvSpPr txBox="1"/>
          <p:nvPr/>
        </p:nvSpPr>
        <p:spPr>
          <a:xfrm>
            <a:off x="1828800" y="3086101"/>
            <a:ext cx="525401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コスト、時間、およびストレージの節約を提供します</a:t>
            </a:r>
          </a:p>
          <a:p>
            <a:r>
              <a:rPr kumimoji="1" lang="ja-JP" altLang="en-US" sz="16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オールインワンのバックアップソリューション</a:t>
            </a:r>
            <a:endParaRPr kumimoji="1" lang="ja-JP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436B12A0-C0DD-47D8-A494-D0CD9F019EF0}"/>
              </a:ext>
            </a:extLst>
          </p:cNvPr>
          <p:cNvSpPr/>
          <p:nvPr/>
        </p:nvSpPr>
        <p:spPr>
          <a:xfrm>
            <a:off x="1124595" y="2306782"/>
            <a:ext cx="996392" cy="24622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CBC4B96-E005-4813-86A7-8AB6BA2D4BFB}"/>
              </a:ext>
            </a:extLst>
          </p:cNvPr>
          <p:cNvSpPr/>
          <p:nvPr/>
        </p:nvSpPr>
        <p:spPr>
          <a:xfrm>
            <a:off x="4621362" y="905927"/>
            <a:ext cx="2975589" cy="3880563"/>
          </a:xfrm>
          <a:prstGeom prst="roundRect">
            <a:avLst>
              <a:gd name="adj" fmla="val 3921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09056" y="-8333"/>
            <a:ext cx="9034943" cy="789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仮想マシン用のオールインワン</a:t>
            </a:r>
            <a:b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アクティブバックアップソリューション</a:t>
            </a:r>
            <a:endParaRPr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5621803" y="1072165"/>
            <a:ext cx="867612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ja-JP" altLang="en-US" sz="8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中央管理</a:t>
            </a:r>
            <a:endParaRPr lang="ja-JP" altLang="en-US" sz="8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圖片 13" descr="一張含有 畫畫, 傘 的圖片&#10;&#10;自動產生的描述">
            <a:extLst>
              <a:ext uri="{FF2B5EF4-FFF2-40B4-BE49-F238E27FC236}">
                <a16:creationId xmlns:a16="http://schemas.microsoft.com/office/drawing/2014/main" id="{A50E2C83-E6E2-474A-A234-3F4F892A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221" y="1985920"/>
            <a:ext cx="540000" cy="54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1D7109-649B-4146-A642-F6894D91A19F}"/>
              </a:ext>
            </a:extLst>
          </p:cNvPr>
          <p:cNvSpPr/>
          <p:nvPr/>
        </p:nvSpPr>
        <p:spPr>
          <a:xfrm>
            <a:off x="5704566" y="2140763"/>
            <a:ext cx="13516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Hyper Data Protector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CA56C46-01B1-49BC-94A0-B10084B51B83}"/>
              </a:ext>
            </a:extLst>
          </p:cNvPr>
          <p:cNvSpPr/>
          <p:nvPr/>
        </p:nvSpPr>
        <p:spPr>
          <a:xfrm>
            <a:off x="4998895" y="1072165"/>
            <a:ext cx="2113429" cy="1539685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Google Shape;102;p18">
            <a:extLst>
              <a:ext uri="{FF2B5EF4-FFF2-40B4-BE49-F238E27FC236}">
                <a16:creationId xmlns:a16="http://schemas.microsoft.com/office/drawing/2014/main" id="{A37EC8E5-FA7B-4C72-A6BC-E47FF9DF0616}"/>
              </a:ext>
            </a:extLst>
          </p:cNvPr>
          <p:cNvSpPr txBox="1"/>
          <p:nvPr/>
        </p:nvSpPr>
        <p:spPr>
          <a:xfrm>
            <a:off x="5474625" y="2682237"/>
            <a:ext cx="1217385" cy="345757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ja-JP" altLang="en-US" sz="8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バックアップデータの</a:t>
            </a:r>
          </a:p>
          <a:p>
            <a:pPr lvl="0" algn="ctr"/>
            <a:r>
              <a:rPr lang="ja-JP" altLang="en-US" sz="8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データ量削減</a:t>
            </a:r>
            <a:endParaRPr lang="ja-JP" altLang="en-US" sz="8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7F05E4E-C8E1-4A07-8B40-4E2C46F51813}"/>
              </a:ext>
            </a:extLst>
          </p:cNvPr>
          <p:cNvSpPr/>
          <p:nvPr/>
        </p:nvSpPr>
        <p:spPr>
          <a:xfrm>
            <a:off x="4759036" y="2682237"/>
            <a:ext cx="2628900" cy="2036269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099BDB3-53BC-44E6-B73E-B01632C049A5}"/>
              </a:ext>
            </a:extLst>
          </p:cNvPr>
          <p:cNvSpPr/>
          <p:nvPr/>
        </p:nvSpPr>
        <p:spPr>
          <a:xfrm>
            <a:off x="4919357" y="3105505"/>
            <a:ext cx="614930" cy="1435952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A4BF8F-42B1-45AC-8D59-31637B2B19F8}"/>
              </a:ext>
            </a:extLst>
          </p:cNvPr>
          <p:cNvSpPr/>
          <p:nvPr/>
        </p:nvSpPr>
        <p:spPr>
          <a:xfrm>
            <a:off x="4926098" y="3105504"/>
            <a:ext cx="6014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Storage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02E3BE7-A81A-4AAB-ADEE-668F15F335A6}"/>
              </a:ext>
            </a:extLst>
          </p:cNvPr>
          <p:cNvSpPr/>
          <p:nvPr/>
        </p:nvSpPr>
        <p:spPr>
          <a:xfrm>
            <a:off x="6494154" y="3021748"/>
            <a:ext cx="736184" cy="1603467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65D9A7C-213B-4571-AF49-653127EE35C3}"/>
              </a:ext>
            </a:extLst>
          </p:cNvPr>
          <p:cNvSpPr/>
          <p:nvPr/>
        </p:nvSpPr>
        <p:spPr>
          <a:xfrm>
            <a:off x="5503163" y="3274554"/>
            <a:ext cx="10231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重複排除</a:t>
            </a:r>
            <a:endParaRPr lang="ja-JP" altLang="en-US" sz="1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2465CC-5FB9-4D75-AD06-B1565FE56E79}"/>
              </a:ext>
            </a:extLst>
          </p:cNvPr>
          <p:cNvSpPr/>
          <p:nvPr/>
        </p:nvSpPr>
        <p:spPr>
          <a:xfrm>
            <a:off x="5836569" y="3883511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復元</a:t>
            </a:r>
            <a:endParaRPr lang="ja-JP" altLang="en-US" sz="1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7FDF3D2-BB87-4D0E-8E32-8E7A6BB43DFD}"/>
              </a:ext>
            </a:extLst>
          </p:cNvPr>
          <p:cNvCxnSpPr>
            <a:cxnSpLocks/>
          </p:cNvCxnSpPr>
          <p:nvPr/>
        </p:nvCxnSpPr>
        <p:spPr>
          <a:xfrm>
            <a:off x="5602354" y="3511435"/>
            <a:ext cx="84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7B938519-1FAB-442F-BFA9-D4C9EA5DB506}"/>
              </a:ext>
            </a:extLst>
          </p:cNvPr>
          <p:cNvCxnSpPr>
            <a:cxnSpLocks/>
          </p:cNvCxnSpPr>
          <p:nvPr/>
        </p:nvCxnSpPr>
        <p:spPr>
          <a:xfrm flipH="1">
            <a:off x="5587956" y="4114031"/>
            <a:ext cx="8131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97773E77-E008-4358-B5FC-524E86C3485C}"/>
              </a:ext>
            </a:extLst>
          </p:cNvPr>
          <p:cNvSpPr/>
          <p:nvPr/>
        </p:nvSpPr>
        <p:spPr>
          <a:xfrm>
            <a:off x="6589575" y="3037333"/>
            <a:ext cx="545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Before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8AECC7F-D3DC-4FD9-A1E2-DB6C9EBE4808}"/>
              </a:ext>
            </a:extLst>
          </p:cNvPr>
          <p:cNvSpPr/>
          <p:nvPr/>
        </p:nvSpPr>
        <p:spPr>
          <a:xfrm>
            <a:off x="6632055" y="3923196"/>
            <a:ext cx="460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After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CC5996C8-26CC-4BDA-A2A0-953321898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9372" y="3266772"/>
            <a:ext cx="525749" cy="537387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B82B8973-DAA5-4F1E-B8BD-6C92E9BDB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92010" y="4165483"/>
            <a:ext cx="337610" cy="343445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73A899A-CC6E-4C23-8D63-B742E67C0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49992" y="3423355"/>
            <a:ext cx="353660" cy="255652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4155DFD0-11AC-46CB-8266-4257731FC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49992" y="3789828"/>
            <a:ext cx="353660" cy="255652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DD9B3B69-B79D-4C54-BF17-1EBBFA898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49992" y="4155091"/>
            <a:ext cx="353660" cy="255652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99D4577A-ABB3-4D4B-9E5D-558E87101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84494" y="853844"/>
            <a:ext cx="1140363" cy="1092595"/>
          </a:xfrm>
          <a:prstGeom prst="rect">
            <a:avLst/>
          </a:prstGeom>
        </p:spPr>
      </p:pic>
      <p:sp>
        <p:nvSpPr>
          <p:cNvPr id="48" name="Google Shape;102;p18">
            <a:extLst>
              <a:ext uri="{FF2B5EF4-FFF2-40B4-BE49-F238E27FC236}">
                <a16:creationId xmlns:a16="http://schemas.microsoft.com/office/drawing/2014/main" id="{6F4D4699-623A-42FD-B9B7-F162EADFB87F}"/>
              </a:ext>
            </a:extLst>
          </p:cNvPr>
          <p:cNvSpPr txBox="1"/>
          <p:nvPr/>
        </p:nvSpPr>
        <p:spPr>
          <a:xfrm>
            <a:off x="710119" y="1072165"/>
            <a:ext cx="1783001" cy="312198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ja-JP" sz="9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sz="900" b="1" dirty="0">
                <a:solidFill>
                  <a:srgbClr val="2F272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のアクティブバックアップ</a:t>
            </a:r>
            <a:endParaRPr lang="ja-JP" altLang="en-US" sz="900" b="1" dirty="0">
              <a:solidFill>
                <a:srgbClr val="2F272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E4162D60-191B-4302-953A-27A144916C4B}"/>
              </a:ext>
            </a:extLst>
          </p:cNvPr>
          <p:cNvSpPr/>
          <p:nvPr/>
        </p:nvSpPr>
        <p:spPr>
          <a:xfrm>
            <a:off x="615065" y="1072165"/>
            <a:ext cx="2113429" cy="2448610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9F415C38-5F00-4E66-8F4E-C6716ADE7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11137" y="2706474"/>
            <a:ext cx="1423310" cy="471373"/>
          </a:xfrm>
          <a:prstGeom prst="rect">
            <a:avLst/>
          </a:prstGeom>
        </p:spPr>
      </p:pic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1E9357EF-21D6-4319-8DA8-0CC1C22EF276}"/>
              </a:ext>
            </a:extLst>
          </p:cNvPr>
          <p:cNvSpPr/>
          <p:nvPr/>
        </p:nvSpPr>
        <p:spPr>
          <a:xfrm rot="5400000">
            <a:off x="1134405" y="1981987"/>
            <a:ext cx="976772" cy="1626363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D8202A07-09ED-41A9-850E-B1CFEE8C63C5}"/>
              </a:ext>
            </a:extLst>
          </p:cNvPr>
          <p:cNvGrpSpPr/>
          <p:nvPr/>
        </p:nvGrpSpPr>
        <p:grpSpPr>
          <a:xfrm>
            <a:off x="797606" y="1511981"/>
            <a:ext cx="1640984" cy="594894"/>
            <a:chOff x="797606" y="1511981"/>
            <a:chExt cx="1640984" cy="594894"/>
          </a:xfrm>
        </p:grpSpPr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A0A2AD5E-00E8-4D4C-BEBE-D44E1F65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97606" y="1511981"/>
              <a:ext cx="594894" cy="594894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19F09A9-724F-459A-AD1E-615055890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</p:spPr>
        </p:pic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5DBB1D11-474D-4D56-BF6A-DAC4538C8490}"/>
              </a:ext>
            </a:extLst>
          </p:cNvPr>
          <p:cNvSpPr/>
          <p:nvPr/>
        </p:nvSpPr>
        <p:spPr>
          <a:xfrm>
            <a:off x="942090" y="2306782"/>
            <a:ext cx="1392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QNAP </a:t>
            </a:r>
            <a:r>
              <a:rPr lang="ja-JP" altLang="en-US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エージェント</a:t>
            </a:r>
            <a:endParaRPr lang="ja-JP" altLang="en-US" sz="1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7" name="圖片 66" descr="一張含有 建築物 的圖片&#10;&#10;自動產生的描述">
            <a:extLst>
              <a:ext uri="{FF2B5EF4-FFF2-40B4-BE49-F238E27FC236}">
                <a16:creationId xmlns:a16="http://schemas.microsoft.com/office/drawing/2014/main" id="{0FA374A0-855A-443B-8FB9-9A2C4E155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2643" y="1384363"/>
            <a:ext cx="539156" cy="540000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59B70BDD-B223-47D0-8184-7C6C2B76B6A4}"/>
              </a:ext>
            </a:extLst>
          </p:cNvPr>
          <p:cNvSpPr/>
          <p:nvPr/>
        </p:nvSpPr>
        <p:spPr>
          <a:xfrm>
            <a:off x="5709375" y="1525774"/>
            <a:ext cx="11304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Container Station</a:t>
            </a: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55349F7-7037-40C2-A058-FDB07F758A2E}"/>
              </a:ext>
            </a:extLst>
          </p:cNvPr>
          <p:cNvGrpSpPr/>
          <p:nvPr/>
        </p:nvGrpSpPr>
        <p:grpSpPr>
          <a:xfrm>
            <a:off x="2254153" y="1708721"/>
            <a:ext cx="2878068" cy="732995"/>
            <a:chOff x="2254153" y="1708721"/>
            <a:chExt cx="2878068" cy="732995"/>
          </a:xfrm>
        </p:grpSpPr>
        <p:cxnSp>
          <p:nvCxnSpPr>
            <p:cNvPr id="43" name="接點: 肘形 42">
              <a:extLst>
                <a:ext uri="{FF2B5EF4-FFF2-40B4-BE49-F238E27FC236}">
                  <a16:creationId xmlns:a16="http://schemas.microsoft.com/office/drawing/2014/main" id="{260DDAA6-A15F-4632-A5AC-0B3366FC2F2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254153" y="2271308"/>
              <a:ext cx="2878068" cy="170408"/>
            </a:xfrm>
            <a:prstGeom prst="bentConnector3">
              <a:avLst>
                <a:gd name="adj1" fmla="val 69676"/>
              </a:avLst>
            </a:prstGeom>
            <a:ln w="190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5F6150EA-4273-4818-B8F9-6EADF6AB90D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537102" y="1708721"/>
              <a:ext cx="592689" cy="567456"/>
            </a:xfrm>
            <a:prstGeom prst="bentConnector3">
              <a:avLst>
                <a:gd name="adj1" fmla="val 34"/>
              </a:avLst>
            </a:prstGeom>
            <a:ln w="190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0" name="矩形 79">
            <a:extLst>
              <a:ext uri="{FF2B5EF4-FFF2-40B4-BE49-F238E27FC236}">
                <a16:creationId xmlns:a16="http://schemas.microsoft.com/office/drawing/2014/main" id="{4C2B71DE-87D1-4C7F-AF13-FCF4B36A3A0E}"/>
              </a:ext>
            </a:extLst>
          </p:cNvPr>
          <p:cNvSpPr/>
          <p:nvPr/>
        </p:nvSpPr>
        <p:spPr>
          <a:xfrm>
            <a:off x="3826287" y="2050249"/>
            <a:ext cx="4379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APIs</a:t>
            </a: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3BA8240C-81B2-4327-B2F6-ED70C97E2884}"/>
              </a:ext>
            </a:extLst>
          </p:cNvPr>
          <p:cNvGrpSpPr/>
          <p:nvPr/>
        </p:nvGrpSpPr>
        <p:grpSpPr>
          <a:xfrm>
            <a:off x="2493120" y="1904640"/>
            <a:ext cx="2403323" cy="1969038"/>
            <a:chOff x="2493120" y="1904640"/>
            <a:chExt cx="2403323" cy="1969038"/>
          </a:xfrm>
        </p:grpSpPr>
        <p:cxnSp>
          <p:nvCxnSpPr>
            <p:cNvPr id="73" name="接點: 肘形 72">
              <a:extLst>
                <a:ext uri="{FF2B5EF4-FFF2-40B4-BE49-F238E27FC236}">
                  <a16:creationId xmlns:a16="http://schemas.microsoft.com/office/drawing/2014/main" id="{8EC23C56-FC56-4BF9-B1D6-7DDE681F1C4B}"/>
                </a:ext>
              </a:extLst>
            </p:cNvPr>
            <p:cNvCxnSpPr>
              <a:cxnSpLocks/>
            </p:cNvCxnSpPr>
            <p:nvPr/>
          </p:nvCxnSpPr>
          <p:spPr>
            <a:xfrm>
              <a:off x="2494768" y="2942161"/>
              <a:ext cx="2401675" cy="931517"/>
            </a:xfrm>
            <a:prstGeom prst="bentConnector3">
              <a:avLst>
                <a:gd name="adj1" fmla="val 33909"/>
              </a:avLst>
            </a:prstGeom>
            <a:ln w="12700"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接點: 肘形 80">
              <a:extLst>
                <a:ext uri="{FF2B5EF4-FFF2-40B4-BE49-F238E27FC236}">
                  <a16:creationId xmlns:a16="http://schemas.microsoft.com/office/drawing/2014/main" id="{D9E30D78-03A9-421C-8B20-6B98B19548C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382449" y="2015311"/>
              <a:ext cx="1037521" cy="816179"/>
            </a:xfrm>
            <a:prstGeom prst="bentConnector3">
              <a:avLst>
                <a:gd name="adj1" fmla="val 100076"/>
              </a:avLst>
            </a:prstGeom>
            <a:ln w="127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F2FC9E20-A0CC-4B71-BC3B-C16C96E0E371}"/>
              </a:ext>
            </a:extLst>
          </p:cNvPr>
          <p:cNvSpPr/>
          <p:nvPr/>
        </p:nvSpPr>
        <p:spPr>
          <a:xfrm>
            <a:off x="3418614" y="3626004"/>
            <a:ext cx="10919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ja-JP" altLang="en-US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増分バックアップ</a:t>
            </a:r>
            <a:endParaRPr lang="ja-JP" altLang="en-US" sz="1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137691" y="531901"/>
            <a:ext cx="4963952" cy="824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ハイパーデータプロテクタ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ーハ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イライト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4FC32E-CEE5-41AC-9B2C-7B14F6732C8A}"/>
              </a:ext>
            </a:extLst>
          </p:cNvPr>
          <p:cNvGrpSpPr/>
          <p:nvPr/>
        </p:nvGrpSpPr>
        <p:grpSpPr>
          <a:xfrm>
            <a:off x="4414158" y="1924126"/>
            <a:ext cx="2523148" cy="2171960"/>
            <a:chOff x="4274148" y="1087327"/>
            <a:chExt cx="4373376" cy="3764662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5D17359B-B038-4F7C-9302-A452CBC2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74148" y="1087327"/>
              <a:ext cx="4373376" cy="3764662"/>
            </a:xfrm>
            <a:prstGeom prst="rect">
              <a:avLst/>
            </a:prstGeom>
          </p:spPr>
        </p:pic>
        <p:pic>
          <p:nvPicPr>
            <p:cNvPr id="135" name="Google Shape;135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13214" y="1353992"/>
              <a:ext cx="3895245" cy="227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7E3E503A-0BFE-43B9-9E12-0CDDB3CEE182}"/>
              </a:ext>
            </a:extLst>
          </p:cNvPr>
          <p:cNvSpPr/>
          <p:nvPr/>
        </p:nvSpPr>
        <p:spPr>
          <a:xfrm>
            <a:off x="250825" y="2029761"/>
            <a:ext cx="220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高速アクティブバックアップ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7A2BEA-184D-4090-ABAC-6658BDA38B25}"/>
              </a:ext>
            </a:extLst>
          </p:cNvPr>
          <p:cNvSpPr/>
          <p:nvPr/>
        </p:nvSpPr>
        <p:spPr>
          <a:xfrm>
            <a:off x="250825" y="2879990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インスタント</a:t>
            </a:r>
            <a:r>
              <a:rPr lang="en-US" altLang="ja-JP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</a:t>
            </a:r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リカバリ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450CBD-B4F4-4E72-A60E-8D75FD936D3D}"/>
              </a:ext>
            </a:extLst>
          </p:cNvPr>
          <p:cNvSpPr/>
          <p:nvPr/>
        </p:nvSpPr>
        <p:spPr>
          <a:xfrm>
            <a:off x="250825" y="3780261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継続的な監視</a:t>
            </a:r>
            <a:endParaRPr lang="ja-JP" altLang="en-US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661EA7-C92C-46A2-99C6-75995A4ED6D2}"/>
              </a:ext>
            </a:extLst>
          </p:cNvPr>
          <p:cNvSpPr/>
          <p:nvPr/>
        </p:nvSpPr>
        <p:spPr>
          <a:xfrm>
            <a:off x="250825" y="1924126"/>
            <a:ext cx="1798234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F10111D-11FC-47EA-850C-68E6CFD2E210}"/>
              </a:ext>
            </a:extLst>
          </p:cNvPr>
          <p:cNvSpPr/>
          <p:nvPr/>
        </p:nvSpPr>
        <p:spPr>
          <a:xfrm>
            <a:off x="253084" y="2774355"/>
            <a:ext cx="1798234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86889A-9E59-47FC-A265-F97FC655D1D6}"/>
              </a:ext>
            </a:extLst>
          </p:cNvPr>
          <p:cNvSpPr/>
          <p:nvPr/>
        </p:nvSpPr>
        <p:spPr>
          <a:xfrm>
            <a:off x="250825" y="3674626"/>
            <a:ext cx="1798234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1E323E1D-686F-44E3-9359-EFFFA0674DD7}"/>
              </a:ext>
            </a:extLst>
          </p:cNvPr>
          <p:cNvSpPr/>
          <p:nvPr/>
        </p:nvSpPr>
        <p:spPr>
          <a:xfrm>
            <a:off x="881408" y="1667362"/>
            <a:ext cx="3244278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44DF080-BB55-4BA6-9FF6-5860FDB4E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8380" y="2122394"/>
            <a:ext cx="2510863" cy="250654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B1FA4D-CB0C-48E9-9568-6A9DC8ADC2DA}"/>
              </a:ext>
            </a:extLst>
          </p:cNvPr>
          <p:cNvSpPr/>
          <p:nvPr/>
        </p:nvSpPr>
        <p:spPr>
          <a:xfrm>
            <a:off x="1881754" y="1320234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VMware vSphere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188BF6-D3C0-41F2-91CD-A0AA89927AA7}"/>
              </a:ext>
            </a:extLst>
          </p:cNvPr>
          <p:cNvSpPr/>
          <p:nvPr/>
        </p:nvSpPr>
        <p:spPr>
          <a:xfrm>
            <a:off x="2151398" y="1799229"/>
            <a:ext cx="1414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6.0, 6.5, 6.7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14D803-AA8E-4F6D-A182-91D9B100A8CA}"/>
              </a:ext>
            </a:extLst>
          </p:cNvPr>
          <p:cNvSpPr/>
          <p:nvPr/>
        </p:nvSpPr>
        <p:spPr>
          <a:xfrm>
            <a:off x="1601724" y="1205761"/>
            <a:ext cx="2523962" cy="114473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平行四邊形 19">
            <a:extLst>
              <a:ext uri="{FF2B5EF4-FFF2-40B4-BE49-F238E27FC236}">
                <a16:creationId xmlns:a16="http://schemas.microsoft.com/office/drawing/2014/main" id="{B5598ACD-2979-4A8F-8FFF-9C15149A8D50}"/>
              </a:ext>
            </a:extLst>
          </p:cNvPr>
          <p:cNvSpPr/>
          <p:nvPr/>
        </p:nvSpPr>
        <p:spPr>
          <a:xfrm>
            <a:off x="4572000" y="1667362"/>
            <a:ext cx="3244278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E32D2B7-EAAF-4E0E-80AD-A34A3F1EE79E}"/>
              </a:ext>
            </a:extLst>
          </p:cNvPr>
          <p:cNvSpPr/>
          <p:nvPr/>
        </p:nvSpPr>
        <p:spPr>
          <a:xfrm>
            <a:off x="5515677" y="1320234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Microsoft Hyper-V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DFDB1C-5F6F-4D37-AFC3-EB8D2AED1AAC}"/>
              </a:ext>
            </a:extLst>
          </p:cNvPr>
          <p:cNvSpPr/>
          <p:nvPr/>
        </p:nvSpPr>
        <p:spPr>
          <a:xfrm>
            <a:off x="5314206" y="1738420"/>
            <a:ext cx="2258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Windows Server Hyper-V 2016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Windows Server Hyper-V 2019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1A78FE9-7333-4FAE-918A-A75CAE559566}"/>
              </a:ext>
            </a:extLst>
          </p:cNvPr>
          <p:cNvSpPr/>
          <p:nvPr/>
        </p:nvSpPr>
        <p:spPr>
          <a:xfrm>
            <a:off x="5292315" y="1205761"/>
            <a:ext cx="2523961" cy="114473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A1FC1B5-4896-4CBD-B2C5-1492219C837A}"/>
              </a:ext>
            </a:extLst>
          </p:cNvPr>
          <p:cNvCxnSpPr/>
          <p:nvPr/>
        </p:nvCxnSpPr>
        <p:spPr>
          <a:xfrm>
            <a:off x="1881754" y="21223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E004C93A-AF49-48F1-BFD3-5D55B23B0128}"/>
              </a:ext>
            </a:extLst>
          </p:cNvPr>
          <p:cNvCxnSpPr>
            <a:cxnSpLocks/>
          </p:cNvCxnSpPr>
          <p:nvPr/>
        </p:nvCxnSpPr>
        <p:spPr>
          <a:xfrm>
            <a:off x="5292315" y="2693825"/>
            <a:ext cx="201735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バックアップ元とし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てサポートするプ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ラットフォーム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25A36D-EC32-4AE0-B593-24E838082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8" t="19728" r="8950" b="17088"/>
          <a:stretch/>
        </p:blipFill>
        <p:spPr>
          <a:xfrm>
            <a:off x="5102497" y="3165594"/>
            <a:ext cx="1985876" cy="77214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4DC02E5-CBB5-564E-8356-A0FEECE76443}"/>
              </a:ext>
            </a:extLst>
          </p:cNvPr>
          <p:cNvSpPr txBox="1"/>
          <p:nvPr/>
        </p:nvSpPr>
        <p:spPr>
          <a:xfrm>
            <a:off x="4714978" y="3973573"/>
            <a:ext cx="2594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注：</a:t>
            </a:r>
            <a:r>
              <a:rPr kumimoji="1" lang="en-US" altLang="ja-JP" sz="1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Windows 10Hyper-V</a:t>
            </a:r>
            <a:r>
              <a:rPr kumimoji="1" lang="ja-JP" altLang="en-US" sz="1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は非サ</a:t>
            </a:r>
            <a:r>
              <a:rPr kumimoji="1" lang="ja-JP" altLang="en-US" sz="1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ポー</a:t>
            </a:r>
            <a:r>
              <a:rPr kumimoji="1" lang="ja-JP" altLang="en-US" sz="1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</a:t>
            </a:r>
            <a:endParaRPr kumimoji="1" lang="ja-JP" alt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250825" y="2159393"/>
            <a:ext cx="4113658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速</a:t>
            </a: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クティブバックアップ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325D4BD-9D10-4F34-8D1F-314E76E96AE4}"/>
              </a:ext>
            </a:extLst>
          </p:cNvPr>
          <p:cNvSpPr/>
          <p:nvPr/>
        </p:nvSpPr>
        <p:spPr>
          <a:xfrm>
            <a:off x="250825" y="1891469"/>
            <a:ext cx="1798234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40FB7C3-572A-BE4D-8341-E2011B60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64483" y="1415474"/>
            <a:ext cx="2839576" cy="23125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NAP Hyper Data Protector V1.0" id="{B9243CE7-4997-414C-ABDC-EFEABEF50B14}" vid="{0FCEDD2B-F492-C240-8370-D54FEB42FCC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 Light</Template>
  <TotalTime>46</TotalTime>
  <Words>2320</Words>
  <Application>Microsoft Office PowerPoint</Application>
  <PresentationFormat>On-screen Show (16:9)</PresentationFormat>
  <Paragraphs>187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微軟正黑體</vt:lpstr>
      <vt:lpstr>ＭＳ Ｐゴシック</vt:lpstr>
      <vt:lpstr>新細明體</vt:lpstr>
      <vt:lpstr>Arial</vt:lpstr>
      <vt:lpstr>Simple Light</vt:lpstr>
      <vt:lpstr>PowerPoint Presentation</vt:lpstr>
      <vt:lpstr>仮想マシンのバックアップは、企業の主要なタスクです</vt:lpstr>
      <vt:lpstr>製品選択におけるITの問題点  </vt:lpstr>
      <vt:lpstr>QNAP Hyper Data Protector –オールインワンの利点</vt:lpstr>
      <vt:lpstr>QNAP  Hyper Data Protector</vt:lpstr>
      <vt:lpstr>QNAP仮想マシン用のオールインワン アクティブバックアップソリューション</vt:lpstr>
      <vt:lpstr>ハイパーデータプロテクターハイライト</vt:lpstr>
      <vt:lpstr>バックアップ元としてサポートするプラットフォーム</vt:lpstr>
      <vt:lpstr>高速 アクティブバックアップ</vt:lpstr>
      <vt:lpstr>VMware / Hyper-Vエージェントレスバックアップ</vt:lpstr>
      <vt:lpstr>データブロックベースの変更検出手法により 増分バックアップを実現</vt:lpstr>
      <vt:lpstr>オフライン重複排除</vt:lpstr>
      <vt:lpstr>有名メーカーが推進する データ圧縮および重複排除技術</vt:lpstr>
      <vt:lpstr>最大1,000のマルチバージョンバックアップ</vt:lpstr>
      <vt:lpstr>データ伝送時にAES-256暗号化技術を使用</vt:lpstr>
      <vt:lpstr>伝送圧縮による帯域幅使用量の削減</vt:lpstr>
      <vt:lpstr>QNAP NASを使用した高速ネットワーク</vt:lpstr>
      <vt:lpstr>インスタントVMリカバリ</vt:lpstr>
      <vt:lpstr>仮想マシンのバックアップを復元する</vt:lpstr>
      <vt:lpstr>PowerPoint Presentation</vt:lpstr>
      <vt:lpstr>継続的な監視</vt:lpstr>
      <vt:lpstr>タスクの概要</vt:lpstr>
      <vt:lpstr>ジョブステータスの監視</vt:lpstr>
      <vt:lpstr>アクティビティ通知</vt:lpstr>
      <vt:lpstr>インストールと 操作</vt:lpstr>
      <vt:lpstr>AppCenterでHyper Data Protectionをインストール</vt:lpstr>
      <vt:lpstr>3ステップのセットアップ</vt:lpstr>
      <vt:lpstr>おすすめモデル</vt:lpstr>
      <vt:lpstr>推奨モデル HDPは、x86ベースのIntelまたはAMDプロセッサを搭載したQNAPNASモデルのみをサポート</vt:lpstr>
      <vt:lpstr>ベータプログラム</vt:lpstr>
      <vt:lpstr>Hyper Data Protectorベータプログラムのバグ/問題の報告方法</vt:lpstr>
      <vt:lpstr>機能ロードマップ</vt:lpstr>
      <vt:lpstr>まとめ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QNAP_Wayne Hsiao</dc:creator>
  <cp:lastModifiedBy>Yukihito H.</cp:lastModifiedBy>
  <cp:revision>34</cp:revision>
  <dcterms:created xsi:type="dcterms:W3CDTF">2020-03-30T01:48:36Z</dcterms:created>
  <dcterms:modified xsi:type="dcterms:W3CDTF">2021-07-05T09:20:27Z</dcterms:modified>
</cp:coreProperties>
</file>