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6"/>
  </p:notesMasterIdLst>
  <p:sldIdLst>
    <p:sldId id="256" r:id="rId2"/>
    <p:sldId id="257" r:id="rId3"/>
    <p:sldId id="291" r:id="rId4"/>
    <p:sldId id="259" r:id="rId5"/>
    <p:sldId id="260" r:id="rId6"/>
    <p:sldId id="261" r:id="rId7"/>
    <p:sldId id="263" r:id="rId8"/>
    <p:sldId id="264" r:id="rId9"/>
    <p:sldId id="265" r:id="rId10"/>
    <p:sldId id="266" r:id="rId11"/>
    <p:sldId id="268" r:id="rId12"/>
    <p:sldId id="270" r:id="rId13"/>
    <p:sldId id="269"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93" r:id="rId32"/>
    <p:sldId id="292" r:id="rId33"/>
    <p:sldId id="288" r:id="rId34"/>
    <p:sldId id="289" r:id="rId35"/>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158" userDrawn="1">
          <p15:clr>
            <a:srgbClr val="A4A3A4"/>
          </p15:clr>
        </p15:guide>
        <p15:guide id="2" orient="horz" pos="64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48D99"/>
    <a:srgbClr val="2F2725"/>
    <a:srgbClr val="FAFBFF"/>
    <a:srgbClr val="121935"/>
    <a:srgbClr val="0296CA"/>
    <a:srgbClr val="2AC6FD"/>
    <a:srgbClr val="4A4F96"/>
    <a:srgbClr val="8B059D"/>
    <a:srgbClr val="181818"/>
    <a:srgbClr val="89D5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9F2D44-A6A4-854E-A1AB-FD2FE975FBE9}" v="1446" dt="2020-04-01T07:59:03.987"/>
    <p1510:client id="{2BF2184C-B599-460F-8564-7F39081E191B}" v="24" dt="2020-03-31T15:36:34.715"/>
    <p1510:client id="{3D6C9F04-B58D-EACE-CC6A-9C7AA4CA9079}" v="3" dt="2020-04-01T03:14:48.251"/>
    <p1510:client id="{C6E279C7-1AC4-344C-0A3F-5ED1E328DB0C}" v="2" dt="2020-04-01T02:18:08.340"/>
    <p1510:client id="{CC835AF0-09BB-4B80-AADF-6E61DC99B21D}" v="6" dt="2020-04-01T08:12:17.452"/>
    <p1510:client id="{F269EA50-C50B-4BC8-B658-97D466F68693}" v="359" dt="2020-04-01T08:21:08.9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151" d="100"/>
          <a:sy n="151" d="100"/>
        </p:scale>
        <p:origin x="706" y="106"/>
      </p:cViewPr>
      <p:guideLst>
        <p:guide pos="158"/>
        <p:guide orient="horz" pos="64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73f62d7593_0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73f62d7593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73f62d7593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73f62d7593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73f4b988a0_0_1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73f4b988a0_0_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7f2ef6de4a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7f2ef6de4a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73f4b988a0_0_1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73f4b988a0_0_1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73f4b988a0_0_1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73f4b988a0_0_1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7f2ef6de4a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7f2ef6de4a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73f4b988a0_0_1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 name="Google Shape;218;g73f4b988a0_0_1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73f4b988a0_0_1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73f4b988a0_0_1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73f4b988a0_0_1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73f4b988a0_0_1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719e72f91c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719e72f91c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7bc2c7252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7bc2c7252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73f4b988a0_0_1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8" name="Google Shape;248;g73f4b988a0_0_1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73f4b988a0_0_1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 name="Google Shape;253;g73f4b988a0_0_1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73f4b988a0_0_2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0" name="Google Shape;260;g73f4b988a0_0_2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73f4b988a0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 name="Google Shape;267;g73f4b988a0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a:t>什麼情況下會觸發通知</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73f4b988a0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 name="Google Shape;275;g73f4b988a0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73f4b988a0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0" name="Google Shape;280;g73f4b988a0_0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73f4b988a0_0_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 name="Google Shape;286;g73f4b988a0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g73f4b988a0_0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8" name="Google Shape;298;g73f4b988a0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73f4b988a0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3" name="Google Shape;303;g73f4b988a0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719e72f91c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719e72f91c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a:t>講稿：目前許多大廠也都有跟QNAP配合中，企業用戶的反應也都相當良好。當然，可能在一些想省預算的企業，他可以在QNAP Hyper data protector之間取得平衡點。</a:t>
            </a:r>
            <a:endParaRPr/>
          </a:p>
        </p:txBody>
      </p:sp>
    </p:spTree>
    <p:extLst>
      <p:ext uri="{BB962C8B-B14F-4D97-AF65-F5344CB8AC3E}">
        <p14:creationId xmlns:p14="http://schemas.microsoft.com/office/powerpoint/2010/main" val="995486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g7bc2c72528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 name="Google Shape;349;g7bc2c72528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kumimoji="1" lang="zh-TW" altLang="en-US"/>
          </a:p>
        </p:txBody>
      </p:sp>
    </p:spTree>
    <p:extLst>
      <p:ext uri="{BB962C8B-B14F-4D97-AF65-F5344CB8AC3E}">
        <p14:creationId xmlns:p14="http://schemas.microsoft.com/office/powerpoint/2010/main" val="20493620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g73f4b988a0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6" name="Google Shape;356;g73f4b988a0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73f4b988a0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9" name="Google Shape;369;g73f4b988a0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719e72f91c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719e72f91c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73f4b988a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73f4b988a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65120e11f1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65120e11f1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65120e11f1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65120e11f1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73f4b988a0_0_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73f4b988a0_0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73f4b988a0_0_1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73f4b988a0_0_1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ltLang="zh-TW"/>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Main point" preserve="1" userDrawn="1">
  <p:cSld name="1_Main point">
    <p:spTree>
      <p:nvGrpSpPr>
        <p:cNvPr id="1" name="Shape 32"/>
        <p:cNvGrpSpPr/>
        <p:nvPr/>
      </p:nvGrpSpPr>
      <p:grpSpPr>
        <a:xfrm>
          <a:off x="0" y="0"/>
          <a:ext cx="0" cy="0"/>
          <a:chOff x="0" y="0"/>
          <a:chExt cx="0" cy="0"/>
        </a:xfrm>
      </p:grpSpPr>
      <p:pic>
        <p:nvPicPr>
          <p:cNvPr id="3" name="圖片 2">
            <a:extLst>
              <a:ext uri="{FF2B5EF4-FFF2-40B4-BE49-F238E27FC236}">
                <a16:creationId xmlns:a16="http://schemas.microsoft.com/office/drawing/2014/main" id="{0E299A82-063C-48E0-AF44-113B44EAB8CD}"/>
              </a:ext>
            </a:extLst>
          </p:cNvPr>
          <p:cNvPicPr>
            <a:picLocks noChangeAspect="1"/>
          </p:cNvPicPr>
          <p:nvPr userDrawn="1"/>
        </p:nvPicPr>
        <p:blipFill>
          <a:blip r:embed="rId2"/>
          <a:srcRect/>
          <a:stretch/>
        </p:blipFill>
        <p:spPr>
          <a:xfrm>
            <a:off x="1" y="0"/>
            <a:ext cx="9143998" cy="5143499"/>
          </a:xfrm>
          <a:prstGeom prst="rect">
            <a:avLst/>
          </a:prstGeom>
        </p:spPr>
      </p:pic>
      <p:sp>
        <p:nvSpPr>
          <p:cNvPr id="4" name="Google Shape;6;p1">
            <a:extLst>
              <a:ext uri="{FF2B5EF4-FFF2-40B4-BE49-F238E27FC236}">
                <a16:creationId xmlns:a16="http://schemas.microsoft.com/office/drawing/2014/main" id="{72B9FF66-888D-46A5-9143-82DC81C37467}"/>
              </a:ext>
            </a:extLst>
          </p:cNvPr>
          <p:cNvSpPr txBox="1">
            <a:spLocks noGrp="1"/>
          </p:cNvSpPr>
          <p:nvPr>
            <p:ph type="title"/>
          </p:nvPr>
        </p:nvSpPr>
        <p:spPr>
          <a:xfrm>
            <a:off x="411195" y="1676858"/>
            <a:ext cx="3464345" cy="824712"/>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3200" b="1">
                <a:solidFill>
                  <a:schemeClr val="bg1"/>
                </a:solidFill>
                <a:latin typeface="微軟正黑體" panose="020B0604030504040204" pitchFamily="34" charset="-120"/>
                <a:ea typeface="微軟正黑體" panose="020B0604030504040204" pitchFamily="34" charset="-120"/>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Tree>
    <p:extLst>
      <p:ext uri="{BB962C8B-B14F-4D97-AF65-F5344CB8AC3E}">
        <p14:creationId xmlns:p14="http://schemas.microsoft.com/office/powerpoint/2010/main" val="31834567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Main point" preserve="1" userDrawn="1">
  <p:cSld name="1_Main point">
    <p:spTree>
      <p:nvGrpSpPr>
        <p:cNvPr id="1" name="Shape 32"/>
        <p:cNvGrpSpPr/>
        <p:nvPr/>
      </p:nvGrpSpPr>
      <p:grpSpPr>
        <a:xfrm>
          <a:off x="0" y="0"/>
          <a:ext cx="0" cy="0"/>
          <a:chOff x="0" y="0"/>
          <a:chExt cx="0" cy="0"/>
        </a:xfrm>
      </p:grpSpPr>
      <p:pic>
        <p:nvPicPr>
          <p:cNvPr id="3" name="圖片 2">
            <a:extLst>
              <a:ext uri="{FF2B5EF4-FFF2-40B4-BE49-F238E27FC236}">
                <a16:creationId xmlns:a16="http://schemas.microsoft.com/office/drawing/2014/main" id="{0E299A82-063C-48E0-AF44-113B44EAB8CD}"/>
              </a:ext>
            </a:extLst>
          </p:cNvPr>
          <p:cNvPicPr>
            <a:picLocks noChangeAspect="1"/>
          </p:cNvPicPr>
          <p:nvPr userDrawn="1"/>
        </p:nvPicPr>
        <p:blipFill>
          <a:blip r:embed="rId2"/>
          <a:srcRect/>
          <a:stretch/>
        </p:blipFill>
        <p:spPr>
          <a:xfrm>
            <a:off x="1" y="0"/>
            <a:ext cx="9143998" cy="5143499"/>
          </a:xfrm>
          <a:prstGeom prst="rect">
            <a:avLst/>
          </a:prstGeom>
        </p:spPr>
      </p:pic>
      <p:sp>
        <p:nvSpPr>
          <p:cNvPr id="4" name="Google Shape;6;p1">
            <a:extLst>
              <a:ext uri="{FF2B5EF4-FFF2-40B4-BE49-F238E27FC236}">
                <a16:creationId xmlns:a16="http://schemas.microsoft.com/office/drawing/2014/main" id="{72B9FF66-888D-46A5-9143-82DC81C37467}"/>
              </a:ext>
            </a:extLst>
          </p:cNvPr>
          <p:cNvSpPr txBox="1">
            <a:spLocks noGrp="1"/>
          </p:cNvSpPr>
          <p:nvPr>
            <p:ph type="title"/>
          </p:nvPr>
        </p:nvSpPr>
        <p:spPr>
          <a:xfrm>
            <a:off x="126925" y="122853"/>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3200" b="1">
                <a:solidFill>
                  <a:schemeClr val="dk1"/>
                </a:solidFill>
                <a:latin typeface="微軟正黑體" panose="020B0604030504040204" pitchFamily="34" charset="-120"/>
                <a:ea typeface="微軟正黑體" panose="020B0604030504040204" pitchFamily="34" charset="-120"/>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cxnSp>
        <p:nvCxnSpPr>
          <p:cNvPr id="5" name="直線接點 4">
            <a:extLst>
              <a:ext uri="{FF2B5EF4-FFF2-40B4-BE49-F238E27FC236}">
                <a16:creationId xmlns:a16="http://schemas.microsoft.com/office/drawing/2014/main" id="{B821F6FE-168A-4E8A-9F1C-339211F5111F}"/>
              </a:ext>
            </a:extLst>
          </p:cNvPr>
          <p:cNvCxnSpPr/>
          <p:nvPr userDrawn="1"/>
        </p:nvCxnSpPr>
        <p:spPr>
          <a:xfrm>
            <a:off x="0" y="1141816"/>
            <a:ext cx="9144000" cy="0"/>
          </a:xfrm>
          <a:prstGeom prst="line">
            <a:avLst/>
          </a:prstGeom>
          <a:ln w="19050">
            <a:solidFill>
              <a:schemeClr val="tx2">
                <a:lumMod val="10000"/>
              </a:schemeClr>
            </a:solidFill>
          </a:ln>
        </p:spPr>
        <p:style>
          <a:lnRef idx="1">
            <a:schemeClr val="accent2"/>
          </a:lnRef>
          <a:fillRef idx="0">
            <a:schemeClr val="accent2"/>
          </a:fillRef>
          <a:effectRef idx="0">
            <a:schemeClr val="accent2"/>
          </a:effectRef>
          <a:fontRef idx="minor">
            <a:schemeClr val="tx1"/>
          </a:fontRef>
        </p:style>
      </p:cxnSp>
      <p:sp>
        <p:nvSpPr>
          <p:cNvPr id="8" name="平行四邊形 7">
            <a:extLst>
              <a:ext uri="{FF2B5EF4-FFF2-40B4-BE49-F238E27FC236}">
                <a16:creationId xmlns:a16="http://schemas.microsoft.com/office/drawing/2014/main" id="{41B4B336-50AE-4BF4-B84F-5F3D6271B164}"/>
              </a:ext>
            </a:extLst>
          </p:cNvPr>
          <p:cNvSpPr/>
          <p:nvPr userDrawn="1"/>
        </p:nvSpPr>
        <p:spPr>
          <a:xfrm>
            <a:off x="8356734" y="4858748"/>
            <a:ext cx="184774" cy="284752"/>
          </a:xfrm>
          <a:prstGeom prst="parallelogram">
            <a:avLst>
              <a:gd name="adj" fmla="val 40385"/>
            </a:avLst>
          </a:prstGeom>
          <a:solidFill>
            <a:srgbClr val="1818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平行四邊形 8">
            <a:extLst>
              <a:ext uri="{FF2B5EF4-FFF2-40B4-BE49-F238E27FC236}">
                <a16:creationId xmlns:a16="http://schemas.microsoft.com/office/drawing/2014/main" id="{D9541054-125F-446B-9DFA-DE1EDD0DFC62}"/>
              </a:ext>
            </a:extLst>
          </p:cNvPr>
          <p:cNvSpPr/>
          <p:nvPr userDrawn="1"/>
        </p:nvSpPr>
        <p:spPr>
          <a:xfrm>
            <a:off x="8541509" y="4858748"/>
            <a:ext cx="692509" cy="284752"/>
          </a:xfrm>
          <a:prstGeom prst="parallelogram">
            <a:avLst/>
          </a:prstGeom>
          <a:solidFill>
            <a:srgbClr val="1818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3686195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Main point" preserve="1" userDrawn="1">
  <p:cSld name="1_Main point">
    <p:spTree>
      <p:nvGrpSpPr>
        <p:cNvPr id="1" name="Shape 32"/>
        <p:cNvGrpSpPr/>
        <p:nvPr/>
      </p:nvGrpSpPr>
      <p:grpSpPr>
        <a:xfrm>
          <a:off x="0" y="0"/>
          <a:ext cx="0" cy="0"/>
          <a:chOff x="0" y="0"/>
          <a:chExt cx="0" cy="0"/>
        </a:xfrm>
      </p:grpSpPr>
      <p:pic>
        <p:nvPicPr>
          <p:cNvPr id="3" name="圖片 2">
            <a:extLst>
              <a:ext uri="{FF2B5EF4-FFF2-40B4-BE49-F238E27FC236}">
                <a16:creationId xmlns:a16="http://schemas.microsoft.com/office/drawing/2014/main" id="{0E299A82-063C-48E0-AF44-113B44EAB8CD}"/>
              </a:ext>
            </a:extLst>
          </p:cNvPr>
          <p:cNvPicPr>
            <a:picLocks noChangeAspect="1"/>
          </p:cNvPicPr>
          <p:nvPr userDrawn="1"/>
        </p:nvPicPr>
        <p:blipFill>
          <a:blip r:embed="rId2"/>
          <a:srcRect/>
          <a:stretch/>
        </p:blipFill>
        <p:spPr>
          <a:xfrm>
            <a:off x="1" y="0"/>
            <a:ext cx="9143998" cy="5143498"/>
          </a:xfrm>
          <a:prstGeom prst="rect">
            <a:avLst/>
          </a:prstGeom>
        </p:spPr>
      </p:pic>
      <p:sp>
        <p:nvSpPr>
          <p:cNvPr id="4" name="Google Shape;6;p1">
            <a:extLst>
              <a:ext uri="{FF2B5EF4-FFF2-40B4-BE49-F238E27FC236}">
                <a16:creationId xmlns:a16="http://schemas.microsoft.com/office/drawing/2014/main" id="{72B9FF66-888D-46A5-9143-82DC81C37467}"/>
              </a:ext>
            </a:extLst>
          </p:cNvPr>
          <p:cNvSpPr txBox="1">
            <a:spLocks noGrp="1"/>
          </p:cNvSpPr>
          <p:nvPr>
            <p:ph type="title"/>
          </p:nvPr>
        </p:nvSpPr>
        <p:spPr>
          <a:xfrm>
            <a:off x="126925" y="122853"/>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3200" b="1">
                <a:solidFill>
                  <a:schemeClr val="bg1"/>
                </a:solidFill>
                <a:latin typeface="微軟正黑體" panose="020B0604030504040204" pitchFamily="34" charset="-120"/>
                <a:ea typeface="微軟正黑體" panose="020B0604030504040204" pitchFamily="34" charset="-120"/>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cxnSp>
        <p:nvCxnSpPr>
          <p:cNvPr id="5" name="直線接點 4">
            <a:extLst>
              <a:ext uri="{FF2B5EF4-FFF2-40B4-BE49-F238E27FC236}">
                <a16:creationId xmlns:a16="http://schemas.microsoft.com/office/drawing/2014/main" id="{B821F6FE-168A-4E8A-9F1C-339211F5111F}"/>
              </a:ext>
            </a:extLst>
          </p:cNvPr>
          <p:cNvCxnSpPr/>
          <p:nvPr userDrawn="1"/>
        </p:nvCxnSpPr>
        <p:spPr>
          <a:xfrm>
            <a:off x="0" y="1141816"/>
            <a:ext cx="9144000" cy="0"/>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0917489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ltLang="zh-TW"/>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ltLang="zh-TW"/>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ltLang="zh-TW"/>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ltLang="zh-TW"/>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reserve="1" userDrawn="1">
  <p:cSld name="1_Main point">
    <p:spTree>
      <p:nvGrpSpPr>
        <p:cNvPr id="1" name="Shape 32"/>
        <p:cNvGrpSpPr/>
        <p:nvPr/>
      </p:nvGrpSpPr>
      <p:grpSpPr>
        <a:xfrm>
          <a:off x="0" y="0"/>
          <a:ext cx="0" cy="0"/>
          <a:chOff x="0" y="0"/>
          <a:chExt cx="0" cy="0"/>
        </a:xfrm>
      </p:grpSpPr>
      <p:pic>
        <p:nvPicPr>
          <p:cNvPr id="3" name="圖片 2">
            <a:extLst>
              <a:ext uri="{FF2B5EF4-FFF2-40B4-BE49-F238E27FC236}">
                <a16:creationId xmlns:a16="http://schemas.microsoft.com/office/drawing/2014/main" id="{0E299A82-063C-48E0-AF44-113B44EAB8CD}"/>
              </a:ext>
            </a:extLst>
          </p:cNvPr>
          <p:cNvPicPr>
            <a:picLocks noChangeAspect="1"/>
          </p:cNvPicPr>
          <p:nvPr userDrawn="1"/>
        </p:nvPicPr>
        <p:blipFill>
          <a:blip r:embed="rId2"/>
          <a:srcRect/>
          <a:stretch/>
        </p:blipFill>
        <p:spPr>
          <a:xfrm>
            <a:off x="0" y="0"/>
            <a:ext cx="9144000" cy="5143499"/>
          </a:xfrm>
          <a:prstGeom prst="rect">
            <a:avLst/>
          </a:prstGeom>
        </p:spPr>
      </p:pic>
    </p:spTree>
    <p:extLst>
      <p:ext uri="{BB962C8B-B14F-4D97-AF65-F5344CB8AC3E}">
        <p14:creationId xmlns:p14="http://schemas.microsoft.com/office/powerpoint/2010/main" val="6931047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reserve="1" userDrawn="1">
  <p:cSld name="1_Main point">
    <p:spTree>
      <p:nvGrpSpPr>
        <p:cNvPr id="1" name="Shape 32"/>
        <p:cNvGrpSpPr/>
        <p:nvPr/>
      </p:nvGrpSpPr>
      <p:grpSpPr>
        <a:xfrm>
          <a:off x="0" y="0"/>
          <a:ext cx="0" cy="0"/>
          <a:chOff x="0" y="0"/>
          <a:chExt cx="0" cy="0"/>
        </a:xfrm>
      </p:grpSpPr>
      <p:pic>
        <p:nvPicPr>
          <p:cNvPr id="3" name="圖片 2">
            <a:extLst>
              <a:ext uri="{FF2B5EF4-FFF2-40B4-BE49-F238E27FC236}">
                <a16:creationId xmlns:a16="http://schemas.microsoft.com/office/drawing/2014/main" id="{0E299A82-063C-48E0-AF44-113B44EAB8CD}"/>
              </a:ext>
            </a:extLst>
          </p:cNvPr>
          <p:cNvPicPr>
            <a:picLocks noChangeAspect="1"/>
          </p:cNvPicPr>
          <p:nvPr userDrawn="1"/>
        </p:nvPicPr>
        <p:blipFill>
          <a:blip r:embed="rId2"/>
          <a:srcRect/>
          <a:stretch/>
        </p:blipFill>
        <p:spPr>
          <a:xfrm>
            <a:off x="1" y="0"/>
            <a:ext cx="9143998" cy="5143499"/>
          </a:xfrm>
          <a:prstGeom prst="rect">
            <a:avLst/>
          </a:prstGeom>
        </p:spPr>
      </p:pic>
    </p:spTree>
    <p:extLst>
      <p:ext uri="{BB962C8B-B14F-4D97-AF65-F5344CB8AC3E}">
        <p14:creationId xmlns:p14="http://schemas.microsoft.com/office/powerpoint/2010/main" val="17051102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reserve="1" userDrawn="1">
  <p:cSld name="1_Main point">
    <p:spTree>
      <p:nvGrpSpPr>
        <p:cNvPr id="1" name="Shape 32"/>
        <p:cNvGrpSpPr/>
        <p:nvPr/>
      </p:nvGrpSpPr>
      <p:grpSpPr>
        <a:xfrm>
          <a:off x="0" y="0"/>
          <a:ext cx="0" cy="0"/>
          <a:chOff x="0" y="0"/>
          <a:chExt cx="0" cy="0"/>
        </a:xfrm>
      </p:grpSpPr>
      <p:pic>
        <p:nvPicPr>
          <p:cNvPr id="3" name="圖片 2">
            <a:extLst>
              <a:ext uri="{FF2B5EF4-FFF2-40B4-BE49-F238E27FC236}">
                <a16:creationId xmlns:a16="http://schemas.microsoft.com/office/drawing/2014/main" id="{0E299A82-063C-48E0-AF44-113B44EAB8CD}"/>
              </a:ext>
            </a:extLst>
          </p:cNvPr>
          <p:cNvPicPr>
            <a:picLocks noChangeAspect="1"/>
          </p:cNvPicPr>
          <p:nvPr userDrawn="1"/>
        </p:nvPicPr>
        <p:blipFill>
          <a:blip r:embed="rId2"/>
          <a:srcRect/>
          <a:stretch/>
        </p:blipFill>
        <p:spPr>
          <a:xfrm>
            <a:off x="0" y="0"/>
            <a:ext cx="9144000" cy="5143499"/>
          </a:xfrm>
          <a:prstGeom prst="rect">
            <a:avLst/>
          </a:prstGeom>
        </p:spPr>
      </p:pic>
      <p:sp>
        <p:nvSpPr>
          <p:cNvPr id="4" name="Google Shape;6;p1">
            <a:extLst>
              <a:ext uri="{FF2B5EF4-FFF2-40B4-BE49-F238E27FC236}">
                <a16:creationId xmlns:a16="http://schemas.microsoft.com/office/drawing/2014/main" id="{72B9FF66-888D-46A5-9143-82DC81C37467}"/>
              </a:ext>
            </a:extLst>
          </p:cNvPr>
          <p:cNvSpPr txBox="1">
            <a:spLocks noGrp="1"/>
          </p:cNvSpPr>
          <p:nvPr>
            <p:ph type="title"/>
          </p:nvPr>
        </p:nvSpPr>
        <p:spPr>
          <a:xfrm>
            <a:off x="126925" y="122853"/>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3200" b="1">
                <a:solidFill>
                  <a:schemeClr val="bg1"/>
                </a:solidFill>
                <a:latin typeface="微軟正黑體" panose="020B0604030504040204" pitchFamily="34" charset="-120"/>
                <a:ea typeface="微軟正黑體" panose="020B0604030504040204" pitchFamily="34" charset="-120"/>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cxnSp>
        <p:nvCxnSpPr>
          <p:cNvPr id="5" name="直線接點 4">
            <a:extLst>
              <a:ext uri="{FF2B5EF4-FFF2-40B4-BE49-F238E27FC236}">
                <a16:creationId xmlns:a16="http://schemas.microsoft.com/office/drawing/2014/main" id="{B821F6FE-168A-4E8A-9F1C-339211F5111F}"/>
              </a:ext>
            </a:extLst>
          </p:cNvPr>
          <p:cNvCxnSpPr/>
          <p:nvPr userDrawn="1"/>
        </p:nvCxnSpPr>
        <p:spPr>
          <a:xfrm>
            <a:off x="0" y="781741"/>
            <a:ext cx="9144000" cy="0"/>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084924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Main point" preserve="1" userDrawn="1">
  <p:cSld name="1_Main point">
    <p:spTree>
      <p:nvGrpSpPr>
        <p:cNvPr id="1" name="Shape 32"/>
        <p:cNvGrpSpPr/>
        <p:nvPr/>
      </p:nvGrpSpPr>
      <p:grpSpPr>
        <a:xfrm>
          <a:off x="0" y="0"/>
          <a:ext cx="0" cy="0"/>
          <a:chOff x="0" y="0"/>
          <a:chExt cx="0" cy="0"/>
        </a:xfrm>
      </p:grpSpPr>
      <p:pic>
        <p:nvPicPr>
          <p:cNvPr id="3" name="圖片 2">
            <a:extLst>
              <a:ext uri="{FF2B5EF4-FFF2-40B4-BE49-F238E27FC236}">
                <a16:creationId xmlns:a16="http://schemas.microsoft.com/office/drawing/2014/main" id="{0E299A82-063C-48E0-AF44-113B44EAB8CD}"/>
              </a:ext>
            </a:extLst>
          </p:cNvPr>
          <p:cNvPicPr>
            <a:picLocks noChangeAspect="1"/>
          </p:cNvPicPr>
          <p:nvPr userDrawn="1"/>
        </p:nvPicPr>
        <p:blipFill>
          <a:blip r:embed="rId2"/>
          <a:srcRect/>
          <a:stretch/>
        </p:blipFill>
        <p:spPr>
          <a:xfrm>
            <a:off x="0" y="0"/>
            <a:ext cx="9144000" cy="5143499"/>
          </a:xfrm>
          <a:prstGeom prst="rect">
            <a:avLst/>
          </a:prstGeom>
        </p:spPr>
      </p:pic>
      <p:sp>
        <p:nvSpPr>
          <p:cNvPr id="4" name="Google Shape;6;p1">
            <a:extLst>
              <a:ext uri="{FF2B5EF4-FFF2-40B4-BE49-F238E27FC236}">
                <a16:creationId xmlns:a16="http://schemas.microsoft.com/office/drawing/2014/main" id="{72B9FF66-888D-46A5-9143-82DC81C37467}"/>
              </a:ext>
            </a:extLst>
          </p:cNvPr>
          <p:cNvSpPr txBox="1">
            <a:spLocks noGrp="1"/>
          </p:cNvSpPr>
          <p:nvPr>
            <p:ph type="title"/>
          </p:nvPr>
        </p:nvSpPr>
        <p:spPr>
          <a:xfrm>
            <a:off x="126925" y="122853"/>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3200" b="1">
                <a:solidFill>
                  <a:schemeClr val="bg1"/>
                </a:solidFill>
                <a:latin typeface="微軟正黑體" panose="020B0604030504040204" pitchFamily="34" charset="-120"/>
                <a:ea typeface="微軟正黑體" panose="020B0604030504040204" pitchFamily="34" charset="-120"/>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cxnSp>
        <p:nvCxnSpPr>
          <p:cNvPr id="5" name="直線接點 4">
            <a:extLst>
              <a:ext uri="{FF2B5EF4-FFF2-40B4-BE49-F238E27FC236}">
                <a16:creationId xmlns:a16="http://schemas.microsoft.com/office/drawing/2014/main" id="{B821F6FE-168A-4E8A-9F1C-339211F5111F}"/>
              </a:ext>
            </a:extLst>
          </p:cNvPr>
          <p:cNvCxnSpPr/>
          <p:nvPr userDrawn="1"/>
        </p:nvCxnSpPr>
        <p:spPr>
          <a:xfrm>
            <a:off x="0" y="781741"/>
            <a:ext cx="9144000" cy="0"/>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sp>
        <p:nvSpPr>
          <p:cNvPr id="8" name="Google Shape;18;p4">
            <a:extLst>
              <a:ext uri="{FF2B5EF4-FFF2-40B4-BE49-F238E27FC236}">
                <a16:creationId xmlns:a16="http://schemas.microsoft.com/office/drawing/2014/main" id="{28AAF712-B40C-4B0D-A3F6-8EBD4B44DBED}"/>
              </a:ext>
            </a:extLst>
          </p:cNvPr>
          <p:cNvSpPr txBox="1">
            <a:spLocks noGrp="1"/>
          </p:cNvSpPr>
          <p:nvPr>
            <p:ph type="body" idx="1"/>
          </p:nvPr>
        </p:nvSpPr>
        <p:spPr>
          <a:xfrm>
            <a:off x="265317" y="794716"/>
            <a:ext cx="8382207"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Clr>
                <a:schemeClr val="bg1"/>
              </a:buClr>
              <a:buSzPts val="1800"/>
              <a:buChar char="●"/>
              <a:defRPr>
                <a:solidFill>
                  <a:schemeClr val="bg1"/>
                </a:solidFill>
                <a:latin typeface="微軟正黑體" panose="020B0604030504040204" pitchFamily="34" charset="-120"/>
                <a:ea typeface="微軟正黑體" panose="020B0604030504040204" pitchFamily="34" charset="-120"/>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Tree>
    <p:extLst>
      <p:ext uri="{BB962C8B-B14F-4D97-AF65-F5344CB8AC3E}">
        <p14:creationId xmlns:p14="http://schemas.microsoft.com/office/powerpoint/2010/main" val="2823095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US" altLang="zh-TW"/>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4" r:id="rId5"/>
    <p:sldLayoutId id="2147483660" r:id="rId6"/>
    <p:sldLayoutId id="2147483667" r:id="rId7"/>
    <p:sldLayoutId id="2147483661" r:id="rId8"/>
    <p:sldLayoutId id="2147483666" r:id="rId9"/>
    <p:sldLayoutId id="2147483665" r:id="rId10"/>
    <p:sldLayoutId id="2147483662" r:id="rId11"/>
    <p:sldLayoutId id="2147483663"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8" Type="http://schemas.openxmlformats.org/officeDocument/2006/relationships/image" Target="../media/image54.svg"/><Relationship Id="rId13" Type="http://schemas.openxmlformats.org/officeDocument/2006/relationships/image" Target="../media/image26.png"/><Relationship Id="rId3" Type="http://schemas.openxmlformats.org/officeDocument/2006/relationships/image" Target="../media/image50.png"/><Relationship Id="rId7" Type="http://schemas.openxmlformats.org/officeDocument/2006/relationships/image" Target="../media/image53.png"/><Relationship Id="rId12" Type="http://schemas.openxmlformats.org/officeDocument/2006/relationships/image" Target="../media/image58.svg"/><Relationship Id="rId2" Type="http://schemas.openxmlformats.org/officeDocument/2006/relationships/notesSlide" Target="../notesSlides/notesSlide10.xml"/><Relationship Id="rId1" Type="http://schemas.openxmlformats.org/officeDocument/2006/relationships/slideLayout" Target="../slideLayouts/slideLayout9.xml"/><Relationship Id="rId6" Type="http://schemas.openxmlformats.org/officeDocument/2006/relationships/image" Target="../media/image52.svg"/><Relationship Id="rId11" Type="http://schemas.openxmlformats.org/officeDocument/2006/relationships/image" Target="../media/image57.png"/><Relationship Id="rId5" Type="http://schemas.openxmlformats.org/officeDocument/2006/relationships/image" Target="../media/image37.png"/><Relationship Id="rId10" Type="http://schemas.openxmlformats.org/officeDocument/2006/relationships/image" Target="../media/image56.svg"/><Relationship Id="rId4" Type="http://schemas.openxmlformats.org/officeDocument/2006/relationships/image" Target="../media/image51.svg"/><Relationship Id="rId9" Type="http://schemas.openxmlformats.org/officeDocument/2006/relationships/image" Target="../media/image55.png"/></Relationships>
</file>

<file path=ppt/slides/_rels/slide11.xml.rels><?xml version="1.0" encoding="UTF-8" standalone="yes"?>
<Relationships xmlns="http://schemas.openxmlformats.org/package/2006/relationships"><Relationship Id="rId8" Type="http://schemas.openxmlformats.org/officeDocument/2006/relationships/image" Target="../media/image62.svg"/><Relationship Id="rId3" Type="http://schemas.openxmlformats.org/officeDocument/2006/relationships/image" Target="../media/image57.png"/><Relationship Id="rId7" Type="http://schemas.openxmlformats.org/officeDocument/2006/relationships/image" Target="../media/image61.png"/><Relationship Id="rId12" Type="http://schemas.openxmlformats.org/officeDocument/2006/relationships/image" Target="../media/image66.svg"/><Relationship Id="rId2" Type="http://schemas.openxmlformats.org/officeDocument/2006/relationships/notesSlide" Target="../notesSlides/notesSlide11.xml"/><Relationship Id="rId1" Type="http://schemas.openxmlformats.org/officeDocument/2006/relationships/slideLayout" Target="../slideLayouts/slideLayout9.xml"/><Relationship Id="rId6" Type="http://schemas.openxmlformats.org/officeDocument/2006/relationships/image" Target="../media/image60.svg"/><Relationship Id="rId11" Type="http://schemas.openxmlformats.org/officeDocument/2006/relationships/image" Target="../media/image65.png"/><Relationship Id="rId5" Type="http://schemas.openxmlformats.org/officeDocument/2006/relationships/image" Target="../media/image59.png"/><Relationship Id="rId10" Type="http://schemas.openxmlformats.org/officeDocument/2006/relationships/image" Target="../media/image64.svg"/><Relationship Id="rId4" Type="http://schemas.openxmlformats.org/officeDocument/2006/relationships/image" Target="../media/image58.svg"/><Relationship Id="rId9" Type="http://schemas.openxmlformats.org/officeDocument/2006/relationships/image" Target="../media/image63.png"/></Relationships>
</file>

<file path=ppt/slides/_rels/slide12.xml.rels><?xml version="1.0" encoding="UTF-8" standalone="yes"?>
<Relationships xmlns="http://schemas.openxmlformats.org/package/2006/relationships"><Relationship Id="rId8" Type="http://schemas.openxmlformats.org/officeDocument/2006/relationships/image" Target="../media/image71.svg"/><Relationship Id="rId3" Type="http://schemas.openxmlformats.org/officeDocument/2006/relationships/image" Target="../media/image67.png"/><Relationship Id="rId7" Type="http://schemas.openxmlformats.org/officeDocument/2006/relationships/image" Target="../media/image57.png"/><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image" Target="../media/image70.svg"/><Relationship Id="rId5" Type="http://schemas.openxmlformats.org/officeDocument/2006/relationships/image" Target="../media/image69.png"/><Relationship Id="rId4" Type="http://schemas.openxmlformats.org/officeDocument/2006/relationships/image" Target="../media/image68.svg"/></Relationships>
</file>

<file path=ppt/slides/_rels/slide13.xml.rels><?xml version="1.0" encoding="UTF-8" standalone="yes"?>
<Relationships xmlns="http://schemas.openxmlformats.org/package/2006/relationships"><Relationship Id="rId8" Type="http://schemas.openxmlformats.org/officeDocument/2006/relationships/image" Target="../media/image75.svg"/><Relationship Id="rId3" Type="http://schemas.openxmlformats.org/officeDocument/2006/relationships/image" Target="../media/image72.png"/><Relationship Id="rId7" Type="http://schemas.openxmlformats.org/officeDocument/2006/relationships/image" Target="../media/image74.png"/><Relationship Id="rId2" Type="http://schemas.openxmlformats.org/officeDocument/2006/relationships/notesSlide" Target="../notesSlides/notesSlide13.xml"/><Relationship Id="rId1" Type="http://schemas.openxmlformats.org/officeDocument/2006/relationships/slideLayout" Target="../slideLayouts/slideLayout9.xml"/><Relationship Id="rId6" Type="http://schemas.openxmlformats.org/officeDocument/2006/relationships/image" Target="../media/image71.svg"/><Relationship Id="rId5" Type="http://schemas.openxmlformats.org/officeDocument/2006/relationships/image" Target="../media/image57.png"/><Relationship Id="rId10" Type="http://schemas.openxmlformats.org/officeDocument/2006/relationships/image" Target="../media/image77.svg"/><Relationship Id="rId4" Type="http://schemas.openxmlformats.org/officeDocument/2006/relationships/image" Target="../media/image73.svg"/><Relationship Id="rId9" Type="http://schemas.openxmlformats.org/officeDocument/2006/relationships/image" Target="../media/image76.png"/></Relationships>
</file>

<file path=ppt/slides/_rels/slide1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4.xml"/><Relationship Id="rId1" Type="http://schemas.openxmlformats.org/officeDocument/2006/relationships/slideLayout" Target="../slideLayouts/slideLayout8.xml"/><Relationship Id="rId5" Type="http://schemas.openxmlformats.org/officeDocument/2006/relationships/image" Target="../media/image80.svg"/><Relationship Id="rId4" Type="http://schemas.openxmlformats.org/officeDocument/2006/relationships/image" Target="../media/image79.png"/></Relationships>
</file>

<file path=ppt/slides/_rels/slide1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5.xml"/><Relationship Id="rId1" Type="http://schemas.openxmlformats.org/officeDocument/2006/relationships/slideLayout" Target="../slideLayouts/slideLayout9.xml"/><Relationship Id="rId4" Type="http://schemas.openxmlformats.org/officeDocument/2006/relationships/image" Target="../media/image82.svg"/></Relationships>
</file>

<file path=ppt/slides/_rels/slide1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6.xml"/><Relationship Id="rId1" Type="http://schemas.openxmlformats.org/officeDocument/2006/relationships/slideLayout" Target="../slideLayouts/slideLayout9.xml"/><Relationship Id="rId4" Type="http://schemas.openxmlformats.org/officeDocument/2006/relationships/image" Target="../media/image84.svg"/></Relationships>
</file>

<file path=ppt/slides/_rels/slide1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7.xml"/><Relationship Id="rId1" Type="http://schemas.openxmlformats.org/officeDocument/2006/relationships/slideLayout" Target="../slideLayouts/slideLayout9.xml"/><Relationship Id="rId4" Type="http://schemas.openxmlformats.org/officeDocument/2006/relationships/image" Target="../media/image86.png"/></Relationships>
</file>

<file path=ppt/slides/_rels/slide18.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18.xml"/><Relationship Id="rId1" Type="http://schemas.openxmlformats.org/officeDocument/2006/relationships/slideLayout" Target="../slideLayouts/slideLayout10.xml"/><Relationship Id="rId4" Type="http://schemas.openxmlformats.org/officeDocument/2006/relationships/image" Target="../media/image88.svg"/></Relationships>
</file>

<file path=ppt/slides/_rels/slide19.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19.xml"/><Relationship Id="rId1" Type="http://schemas.openxmlformats.org/officeDocument/2006/relationships/slideLayout" Target="../slideLayouts/slideLayout8.xml"/><Relationship Id="rId5" Type="http://schemas.openxmlformats.org/officeDocument/2006/relationships/image" Target="../media/image91.png"/><Relationship Id="rId4" Type="http://schemas.openxmlformats.org/officeDocument/2006/relationships/image" Target="../media/image90.png"/></Relationships>
</file>

<file path=ppt/slides/_rels/slide2.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20.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20.xml"/><Relationship Id="rId1" Type="http://schemas.openxmlformats.org/officeDocument/2006/relationships/slideLayout" Target="../slideLayouts/slideLayout10.xml"/><Relationship Id="rId6" Type="http://schemas.openxmlformats.org/officeDocument/2006/relationships/image" Target="../media/image94.svg"/><Relationship Id="rId5" Type="http://schemas.openxmlformats.org/officeDocument/2006/relationships/image" Target="../media/image93.png"/><Relationship Id="rId4" Type="http://schemas.openxmlformats.org/officeDocument/2006/relationships/image" Target="../media/image44.png"/></Relationships>
</file>

<file path=ppt/slides/_rels/slide21.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21.xml"/><Relationship Id="rId1" Type="http://schemas.openxmlformats.org/officeDocument/2006/relationships/slideLayout" Target="../slideLayouts/slideLayout10.xml"/><Relationship Id="rId4" Type="http://schemas.openxmlformats.org/officeDocument/2006/relationships/image" Target="../media/image96.svg"/></Relationships>
</file>

<file path=ppt/slides/_rels/slide22.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8" Type="http://schemas.openxmlformats.org/officeDocument/2006/relationships/image" Target="../media/image104.svg"/><Relationship Id="rId3" Type="http://schemas.openxmlformats.org/officeDocument/2006/relationships/image" Target="../media/image99.png"/><Relationship Id="rId7" Type="http://schemas.openxmlformats.org/officeDocument/2006/relationships/image" Target="../media/image103.png"/><Relationship Id="rId2" Type="http://schemas.openxmlformats.org/officeDocument/2006/relationships/notesSlide" Target="../notesSlides/notesSlide24.xml"/><Relationship Id="rId1" Type="http://schemas.openxmlformats.org/officeDocument/2006/relationships/slideLayout" Target="../slideLayouts/slideLayout9.xml"/><Relationship Id="rId6" Type="http://schemas.openxmlformats.org/officeDocument/2006/relationships/image" Target="../media/image102.svg"/><Relationship Id="rId11" Type="http://schemas.openxmlformats.org/officeDocument/2006/relationships/image" Target="../media/image107.png"/><Relationship Id="rId5" Type="http://schemas.openxmlformats.org/officeDocument/2006/relationships/image" Target="../media/image101.png"/><Relationship Id="rId10" Type="http://schemas.openxmlformats.org/officeDocument/2006/relationships/image" Target="../media/image106.svg"/><Relationship Id="rId4" Type="http://schemas.openxmlformats.org/officeDocument/2006/relationships/image" Target="../media/image100.svg"/><Relationship Id="rId9" Type="http://schemas.openxmlformats.org/officeDocument/2006/relationships/image" Target="../media/image105.png"/></Relationships>
</file>

<file path=ppt/slides/_rels/slide25.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25.xml"/><Relationship Id="rId1" Type="http://schemas.openxmlformats.org/officeDocument/2006/relationships/slideLayout" Target="../slideLayouts/slideLayout10.xml"/><Relationship Id="rId4" Type="http://schemas.openxmlformats.org/officeDocument/2006/relationships/image" Target="../media/image109.svg"/></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112.png"/><Relationship Id="rId2" Type="http://schemas.openxmlformats.org/officeDocument/2006/relationships/notesSlide" Target="../notesSlides/notesSlide26.xml"/><Relationship Id="rId1" Type="http://schemas.openxmlformats.org/officeDocument/2006/relationships/slideLayout" Target="../slideLayouts/slideLayout8.xml"/><Relationship Id="rId6" Type="http://schemas.openxmlformats.org/officeDocument/2006/relationships/image" Target="../media/image111.svg"/><Relationship Id="rId5" Type="http://schemas.openxmlformats.org/officeDocument/2006/relationships/image" Target="../media/image110.png"/><Relationship Id="rId4" Type="http://schemas.openxmlformats.org/officeDocument/2006/relationships/image" Target="../media/image41.png"/></Relationships>
</file>

<file path=ppt/slides/_rels/slide27.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27.xml"/><Relationship Id="rId1" Type="http://schemas.openxmlformats.org/officeDocument/2006/relationships/slideLayout" Target="../slideLayouts/slideLayout8.xml"/><Relationship Id="rId5" Type="http://schemas.openxmlformats.org/officeDocument/2006/relationships/image" Target="../media/image115.png"/><Relationship Id="rId4" Type="http://schemas.openxmlformats.org/officeDocument/2006/relationships/image" Target="../media/image114.png"/></Relationships>
</file>

<file path=ppt/slides/_rels/slide28.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28.xml"/><Relationship Id="rId1" Type="http://schemas.openxmlformats.org/officeDocument/2006/relationships/slideLayout" Target="../slideLayouts/slideLayout10.xml"/><Relationship Id="rId4" Type="http://schemas.openxmlformats.org/officeDocument/2006/relationships/image" Target="../media/image117.svg"/></Relationships>
</file>

<file path=ppt/slides/_rels/slide29.xml.rels><?xml version="1.0" encoding="UTF-8" standalone="yes"?>
<Relationships xmlns="http://schemas.openxmlformats.org/package/2006/relationships"><Relationship Id="rId3" Type="http://schemas.openxmlformats.org/officeDocument/2006/relationships/image" Target="../media/image118.png"/><Relationship Id="rId7" Type="http://schemas.openxmlformats.org/officeDocument/2006/relationships/image" Target="../media/image122.tiff"/><Relationship Id="rId2" Type="http://schemas.openxmlformats.org/officeDocument/2006/relationships/notesSlide" Target="../notesSlides/notesSlide29.xml"/><Relationship Id="rId1" Type="http://schemas.openxmlformats.org/officeDocument/2006/relationships/slideLayout" Target="../slideLayouts/slideLayout8.xml"/><Relationship Id="rId6" Type="http://schemas.openxmlformats.org/officeDocument/2006/relationships/image" Target="../media/image121.tiff"/><Relationship Id="rId5" Type="http://schemas.openxmlformats.org/officeDocument/2006/relationships/image" Target="../media/image120.png"/><Relationship Id="rId4" Type="http://schemas.openxmlformats.org/officeDocument/2006/relationships/image" Target="../media/image119.png"/></Relationships>
</file>

<file path=ppt/slides/_rels/slide3.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slides/_rels/slide30.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30.xml"/><Relationship Id="rId1" Type="http://schemas.openxmlformats.org/officeDocument/2006/relationships/slideLayout" Target="../slideLayouts/slideLayout8.xml"/><Relationship Id="rId6" Type="http://schemas.openxmlformats.org/officeDocument/2006/relationships/image" Target="../media/image126.tiff"/><Relationship Id="rId5" Type="http://schemas.openxmlformats.org/officeDocument/2006/relationships/image" Target="../media/image125.png"/><Relationship Id="rId4" Type="http://schemas.openxmlformats.org/officeDocument/2006/relationships/image" Target="../media/image124.svg"/></Relationships>
</file>

<file path=ppt/slides/_rels/slide31.xml.rels><?xml version="1.0" encoding="UTF-8" standalone="yes"?>
<Relationships xmlns="http://schemas.openxmlformats.org/package/2006/relationships"><Relationship Id="rId3" Type="http://schemas.openxmlformats.org/officeDocument/2006/relationships/image" Target="../media/image127.png"/><Relationship Id="rId7" Type="http://schemas.openxmlformats.org/officeDocument/2006/relationships/hyperlink" Target="https://view.publitas.com/qnap-1/how-to-report-bugs-in-the-hyper-data-protector-beta-program_cht_faq/page/1" TargetMode="External"/><Relationship Id="rId2" Type="http://schemas.openxmlformats.org/officeDocument/2006/relationships/notesSlide" Target="../notesSlides/notesSlide31.xml"/><Relationship Id="rId1" Type="http://schemas.openxmlformats.org/officeDocument/2006/relationships/slideLayout" Target="../slideLayouts/slideLayout8.xml"/><Relationship Id="rId6" Type="http://schemas.openxmlformats.org/officeDocument/2006/relationships/image" Target="../media/image130.png"/><Relationship Id="rId5" Type="http://schemas.openxmlformats.org/officeDocument/2006/relationships/image" Target="../media/image129.png"/><Relationship Id="rId4" Type="http://schemas.openxmlformats.org/officeDocument/2006/relationships/image" Target="../media/image128.png"/></Relationships>
</file>

<file path=ppt/slides/_rels/slide32.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1.tiff"/><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32.xml"/><Relationship Id="rId1" Type="http://schemas.openxmlformats.org/officeDocument/2006/relationships/slideLayout" Target="../slideLayouts/slideLayout10.xml"/><Relationship Id="rId6" Type="http://schemas.openxmlformats.org/officeDocument/2006/relationships/image" Target="../media/image134.png"/><Relationship Id="rId5" Type="http://schemas.openxmlformats.org/officeDocument/2006/relationships/image" Target="../media/image133.png"/><Relationship Id="rId4" Type="http://schemas.openxmlformats.org/officeDocument/2006/relationships/image" Target="../media/image120.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21.svg"/><Relationship Id="rId5" Type="http://schemas.openxmlformats.org/officeDocument/2006/relationships/image" Target="../media/image20.png"/><Relationship Id="rId10" Type="http://schemas.openxmlformats.org/officeDocument/2006/relationships/image" Target="../media/image25.svg"/><Relationship Id="rId4" Type="http://schemas.openxmlformats.org/officeDocument/2006/relationships/image" Target="../media/image19.svg"/><Relationship Id="rId9" Type="http://schemas.openxmlformats.org/officeDocument/2006/relationships/image" Target="../media/image24.png"/></Relationships>
</file>

<file path=ppt/slides/_rels/slide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svg"/><Relationship Id="rId18" Type="http://schemas.openxmlformats.org/officeDocument/2006/relationships/image" Target="../media/image41.png"/><Relationship Id="rId3" Type="http://schemas.openxmlformats.org/officeDocument/2006/relationships/image" Target="../media/image26.png"/><Relationship Id="rId7" Type="http://schemas.openxmlformats.org/officeDocument/2006/relationships/image" Target="../media/image30.svg"/><Relationship Id="rId12" Type="http://schemas.openxmlformats.org/officeDocument/2006/relationships/image" Target="../media/image35.png"/><Relationship Id="rId17" Type="http://schemas.openxmlformats.org/officeDocument/2006/relationships/image" Target="../media/image40.svg"/><Relationship Id="rId2" Type="http://schemas.openxmlformats.org/officeDocument/2006/relationships/notesSlide" Target="../notesSlides/notesSlide6.xml"/><Relationship Id="rId16" Type="http://schemas.openxmlformats.org/officeDocument/2006/relationships/image" Target="../media/image39.png"/><Relationship Id="rId1" Type="http://schemas.openxmlformats.org/officeDocument/2006/relationships/slideLayout" Target="../slideLayouts/slideLayout8.xml"/><Relationship Id="rId6" Type="http://schemas.openxmlformats.org/officeDocument/2006/relationships/image" Target="../media/image29.png"/><Relationship Id="rId11" Type="http://schemas.openxmlformats.org/officeDocument/2006/relationships/image" Target="../media/image34.svg"/><Relationship Id="rId5" Type="http://schemas.openxmlformats.org/officeDocument/2006/relationships/image" Target="../media/image28.svg"/><Relationship Id="rId15" Type="http://schemas.openxmlformats.org/officeDocument/2006/relationships/image" Target="../media/image38.sv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svg"/><Relationship Id="rId14" Type="http://schemas.openxmlformats.org/officeDocument/2006/relationships/image" Target="../media/image37.png"/></Relationships>
</file>

<file path=ppt/slides/_rels/slide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7.xml"/><Relationship Id="rId1" Type="http://schemas.openxmlformats.org/officeDocument/2006/relationships/slideLayout" Target="../slideLayouts/slideLayout10.xml"/><Relationship Id="rId5" Type="http://schemas.openxmlformats.org/officeDocument/2006/relationships/image" Target="../media/image44.png"/><Relationship Id="rId4" Type="http://schemas.openxmlformats.org/officeDocument/2006/relationships/image" Target="../media/image43.svg"/></Relationships>
</file>

<file path=ppt/slides/_rels/slide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8.xml"/><Relationship Id="rId1" Type="http://schemas.openxmlformats.org/officeDocument/2006/relationships/slideLayout" Target="../slideLayouts/slideLayout8.xml"/><Relationship Id="rId5" Type="http://schemas.openxmlformats.org/officeDocument/2006/relationships/image" Target="../media/image47.png"/><Relationship Id="rId4" Type="http://schemas.openxmlformats.org/officeDocument/2006/relationships/image" Target="../media/image46.svg"/></Relationships>
</file>

<file path=ppt/slides/_rels/slide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4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3"/>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a:t>VMware / Hyper-V 無代理備份</a:t>
            </a:r>
            <a:endParaRPr/>
          </a:p>
        </p:txBody>
      </p:sp>
      <p:sp>
        <p:nvSpPr>
          <p:cNvPr id="153" name="Google Shape;153;p23"/>
          <p:cNvSpPr txBox="1">
            <a:spLocks noGrp="1"/>
          </p:cNvSpPr>
          <p:nvPr>
            <p:ph type="body" idx="1"/>
          </p:nvPr>
        </p:nvSpPr>
        <p:spPr>
          <a:xfrm>
            <a:off x="265317" y="794716"/>
            <a:ext cx="8382207" cy="1539277"/>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chemeClr val="bg1"/>
              </a:buClr>
              <a:buSzPts val="1800"/>
              <a:buChar char="●"/>
            </a:pPr>
            <a:r>
              <a:rPr lang="zh-TW" altLang="en-US">
                <a:solidFill>
                  <a:schemeClr val="bg1"/>
                </a:solidFill>
              </a:rPr>
              <a:t>高速主動式備份</a:t>
            </a:r>
            <a:endParaRPr>
              <a:solidFill>
                <a:schemeClr val="bg1"/>
              </a:solidFill>
            </a:endParaRPr>
          </a:p>
          <a:p>
            <a:pPr marL="457200" lvl="0" indent="-342900" algn="l" rtl="0">
              <a:spcBef>
                <a:spcPts val="0"/>
              </a:spcBef>
              <a:spcAft>
                <a:spcPts val="0"/>
              </a:spcAft>
              <a:buClr>
                <a:schemeClr val="bg1"/>
              </a:buClr>
              <a:buSzPts val="1800"/>
              <a:buChar char="●"/>
            </a:pPr>
            <a:r>
              <a:rPr lang="zh-TW" altLang="en-US">
                <a:solidFill>
                  <a:schemeClr val="bg1"/>
                </a:solidFill>
              </a:rPr>
              <a:t>中央控管</a:t>
            </a:r>
            <a:endParaRPr>
              <a:solidFill>
                <a:schemeClr val="bg1"/>
              </a:solidFill>
            </a:endParaRPr>
          </a:p>
          <a:p>
            <a:pPr marL="457200" lvl="0" indent="-342900" algn="l" rtl="0">
              <a:spcBef>
                <a:spcPts val="0"/>
              </a:spcBef>
              <a:spcAft>
                <a:spcPts val="0"/>
              </a:spcAft>
              <a:buClr>
                <a:schemeClr val="bg1"/>
              </a:buClr>
              <a:buSzPts val="1800"/>
              <a:buChar char="●"/>
            </a:pPr>
            <a:r>
              <a:rPr lang="zh-TW" altLang="en-US">
                <a:solidFill>
                  <a:schemeClr val="bg1"/>
                </a:solidFill>
              </a:rPr>
              <a:t>無代理備份</a:t>
            </a:r>
            <a:endParaRPr lang="en-US" altLang="zh-TW">
              <a:solidFill>
                <a:schemeClr val="bg1"/>
              </a:solidFill>
            </a:endParaRPr>
          </a:p>
          <a:p>
            <a:pPr marL="457200" lvl="0" indent="-342900" algn="l" rtl="0">
              <a:spcBef>
                <a:spcPts val="0"/>
              </a:spcBef>
              <a:spcAft>
                <a:spcPts val="0"/>
              </a:spcAft>
              <a:buClr>
                <a:schemeClr val="bg1"/>
              </a:buClr>
              <a:buSzPts val="1800"/>
              <a:buChar char="●"/>
            </a:pPr>
            <a:r>
              <a:rPr lang="zh-TW" altLang="en-US">
                <a:solidFill>
                  <a:schemeClr val="bg1"/>
                </a:solidFill>
              </a:rPr>
              <a:t>支援離線備份</a:t>
            </a:r>
            <a:endParaRPr>
              <a:solidFill>
                <a:schemeClr val="bg1"/>
              </a:solidFill>
            </a:endParaRPr>
          </a:p>
        </p:txBody>
      </p:sp>
      <p:grpSp>
        <p:nvGrpSpPr>
          <p:cNvPr id="7" name="群組 6">
            <a:extLst>
              <a:ext uri="{FF2B5EF4-FFF2-40B4-BE49-F238E27FC236}">
                <a16:creationId xmlns:a16="http://schemas.microsoft.com/office/drawing/2014/main" id="{920713EB-DE68-4E2A-94BA-FC6CE7F7B135}"/>
              </a:ext>
            </a:extLst>
          </p:cNvPr>
          <p:cNvGrpSpPr/>
          <p:nvPr/>
        </p:nvGrpSpPr>
        <p:grpSpPr>
          <a:xfrm>
            <a:off x="717590" y="2076165"/>
            <a:ext cx="7032076" cy="2485729"/>
            <a:chOff x="717590" y="1858237"/>
            <a:chExt cx="7648594" cy="2703658"/>
          </a:xfrm>
        </p:grpSpPr>
        <p:grpSp>
          <p:nvGrpSpPr>
            <p:cNvPr id="3" name="群組 2">
              <a:extLst>
                <a:ext uri="{FF2B5EF4-FFF2-40B4-BE49-F238E27FC236}">
                  <a16:creationId xmlns:a16="http://schemas.microsoft.com/office/drawing/2014/main" id="{942B1FC3-0E39-4EA8-9EDE-AD27A903C270}"/>
                </a:ext>
              </a:extLst>
            </p:cNvPr>
            <p:cNvGrpSpPr/>
            <p:nvPr/>
          </p:nvGrpSpPr>
          <p:grpSpPr>
            <a:xfrm>
              <a:off x="717590" y="2571749"/>
              <a:ext cx="2059010" cy="1963011"/>
              <a:chOff x="717589" y="2231079"/>
              <a:chExt cx="2416341" cy="2303682"/>
            </a:xfrm>
          </p:grpSpPr>
          <p:pic>
            <p:nvPicPr>
              <p:cNvPr id="2" name="圖形 1">
                <a:extLst>
                  <a:ext uri="{FF2B5EF4-FFF2-40B4-BE49-F238E27FC236}">
                    <a16:creationId xmlns:a16="http://schemas.microsoft.com/office/drawing/2014/main" id="{50454A45-50AD-4C41-9CFF-DA638F048D5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7589" y="2231079"/>
                <a:ext cx="2416341" cy="2303682"/>
              </a:xfrm>
              <a:prstGeom prst="rect">
                <a:avLst/>
              </a:prstGeom>
            </p:spPr>
          </p:pic>
          <p:pic>
            <p:nvPicPr>
              <p:cNvPr id="6" name="圖形 5">
                <a:extLst>
                  <a:ext uri="{FF2B5EF4-FFF2-40B4-BE49-F238E27FC236}">
                    <a16:creationId xmlns:a16="http://schemas.microsoft.com/office/drawing/2014/main" id="{228F2B1D-0385-4B0E-8B1A-7DCDAD3476F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78867" y="2485642"/>
                <a:ext cx="772857" cy="772857"/>
              </a:xfrm>
              <a:prstGeom prst="rect">
                <a:avLst/>
              </a:prstGeom>
            </p:spPr>
          </p:pic>
        </p:grpSp>
        <p:pic>
          <p:nvPicPr>
            <p:cNvPr id="9" name="圖形 8">
              <a:extLst>
                <a:ext uri="{FF2B5EF4-FFF2-40B4-BE49-F238E27FC236}">
                  <a16:creationId xmlns:a16="http://schemas.microsoft.com/office/drawing/2014/main" id="{4B128B39-CBB4-4C82-83A7-1F36A16BE81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307174" y="2571749"/>
              <a:ext cx="2059010" cy="1963011"/>
            </a:xfrm>
            <a:prstGeom prst="rect">
              <a:avLst/>
            </a:prstGeom>
          </p:spPr>
        </p:pic>
        <p:pic>
          <p:nvPicPr>
            <p:cNvPr id="4" name="圖形 3">
              <a:extLst>
                <a:ext uri="{FF2B5EF4-FFF2-40B4-BE49-F238E27FC236}">
                  <a16:creationId xmlns:a16="http://schemas.microsoft.com/office/drawing/2014/main" id="{C8D770A6-405F-4686-BBCD-6540A7FC3476}"/>
                </a:ext>
              </a:extLst>
            </p:cNvPr>
            <p:cNvPicPr>
              <a:picLocks noChangeAspect="1"/>
            </p:cNvPicPr>
            <p:nvPr/>
          </p:nvPicPr>
          <p:blipFill rotWithShape="1">
            <a:blip r:embed="rId7">
              <a:extLst>
                <a:ext uri="{96DAC541-7B7A-43D3-8B79-37D633B846F1}">
                  <asvg:svgBlip xmlns:asvg="http://schemas.microsoft.com/office/drawing/2016/SVG/main" r:embed="rId8"/>
                </a:ext>
              </a:extLst>
            </a:blip>
            <a:srcRect r="56132"/>
            <a:stretch/>
          </p:blipFill>
          <p:spPr>
            <a:xfrm>
              <a:off x="7551341" y="2831018"/>
              <a:ext cx="611472" cy="573861"/>
            </a:xfrm>
            <a:prstGeom prst="rect">
              <a:avLst/>
            </a:prstGeom>
          </p:spPr>
        </p:pic>
        <p:pic>
          <p:nvPicPr>
            <p:cNvPr id="5" name="圖形 4">
              <a:extLst>
                <a:ext uri="{FF2B5EF4-FFF2-40B4-BE49-F238E27FC236}">
                  <a16:creationId xmlns:a16="http://schemas.microsoft.com/office/drawing/2014/main" id="{38B89940-6A0F-4806-B06E-295D4CD5EF0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104050" y="2227902"/>
              <a:ext cx="2333993" cy="2333993"/>
            </a:xfrm>
            <a:prstGeom prst="rect">
              <a:avLst/>
            </a:prstGeom>
          </p:spPr>
        </p:pic>
        <p:pic>
          <p:nvPicPr>
            <p:cNvPr id="13" name="圖形 12">
              <a:extLst>
                <a:ext uri="{FF2B5EF4-FFF2-40B4-BE49-F238E27FC236}">
                  <a16:creationId xmlns:a16="http://schemas.microsoft.com/office/drawing/2014/main" id="{0D4652C0-BBE4-4500-8AEB-8FFCE8AA005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962773" y="3740430"/>
              <a:ext cx="1063091" cy="462779"/>
            </a:xfrm>
            <a:prstGeom prst="rect">
              <a:avLst/>
            </a:prstGeom>
          </p:spPr>
        </p:pic>
        <p:pic>
          <p:nvPicPr>
            <p:cNvPr id="14" name="圖形 13">
              <a:extLst>
                <a:ext uri="{FF2B5EF4-FFF2-40B4-BE49-F238E27FC236}">
                  <a16:creationId xmlns:a16="http://schemas.microsoft.com/office/drawing/2014/main" id="{EE8CB454-AE9A-4404-9099-85ACE3F4CE8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10800000">
              <a:off x="5491735" y="3740430"/>
              <a:ext cx="1063091" cy="462779"/>
            </a:xfrm>
            <a:prstGeom prst="rect">
              <a:avLst/>
            </a:prstGeom>
          </p:spPr>
        </p:pic>
        <p:pic>
          <p:nvPicPr>
            <p:cNvPr id="15" name="圖片 14" descr="一張含有 畫畫, 傘 的圖片&#10;&#10;自動產生的描述">
              <a:extLst>
                <a:ext uri="{FF2B5EF4-FFF2-40B4-BE49-F238E27FC236}">
                  <a16:creationId xmlns:a16="http://schemas.microsoft.com/office/drawing/2014/main" id="{7968D21A-A083-44CC-A14F-954C0C5789D7}"/>
                </a:ext>
              </a:extLst>
            </p:cNvPr>
            <p:cNvPicPr>
              <a:picLocks noChangeAspect="1"/>
            </p:cNvPicPr>
            <p:nvPr/>
          </p:nvPicPr>
          <p:blipFill>
            <a:blip r:embed="rId13"/>
            <a:stretch>
              <a:fillRect/>
            </a:stretch>
          </p:blipFill>
          <p:spPr>
            <a:xfrm>
              <a:off x="4744611" y="1858237"/>
              <a:ext cx="888040" cy="888040"/>
            </a:xfrm>
            <a:prstGeom prst="rect">
              <a:avLst/>
            </a:prstGeom>
          </p:spPr>
        </p:pic>
      </p:grpSp>
      <p:sp>
        <p:nvSpPr>
          <p:cNvPr id="17" name="矩形 16">
            <a:extLst>
              <a:ext uri="{FF2B5EF4-FFF2-40B4-BE49-F238E27FC236}">
                <a16:creationId xmlns:a16="http://schemas.microsoft.com/office/drawing/2014/main" id="{E5767528-2D38-4A63-8D49-EB1F84D7317D}"/>
              </a:ext>
            </a:extLst>
          </p:cNvPr>
          <p:cNvSpPr/>
          <p:nvPr/>
        </p:nvSpPr>
        <p:spPr>
          <a:xfrm>
            <a:off x="1011857" y="4529511"/>
            <a:ext cx="764953" cy="276999"/>
          </a:xfrm>
          <a:prstGeom prst="rect">
            <a:avLst/>
          </a:prstGeom>
        </p:spPr>
        <p:txBody>
          <a:bodyPr wrap="none">
            <a:spAutoFit/>
          </a:bodyPr>
          <a:lstStyle/>
          <a:p>
            <a:r>
              <a:rPr lang="en-US" altLang="zh-TW" sz="1200" b="1">
                <a:solidFill>
                  <a:schemeClr val="bg1"/>
                </a:solidFill>
                <a:latin typeface="+mj-lt"/>
                <a:ea typeface="微軟正黑體" panose="020B0604030504040204" pitchFamily="34" charset="-120"/>
              </a:rPr>
              <a:t>VMware</a:t>
            </a:r>
          </a:p>
        </p:txBody>
      </p:sp>
      <p:sp>
        <p:nvSpPr>
          <p:cNvPr id="18" name="矩形 17">
            <a:extLst>
              <a:ext uri="{FF2B5EF4-FFF2-40B4-BE49-F238E27FC236}">
                <a16:creationId xmlns:a16="http://schemas.microsoft.com/office/drawing/2014/main" id="{247CE569-A618-4CC9-902E-957B2D6D46DC}"/>
              </a:ext>
            </a:extLst>
          </p:cNvPr>
          <p:cNvSpPr/>
          <p:nvPr/>
        </p:nvSpPr>
        <p:spPr>
          <a:xfrm>
            <a:off x="6141484" y="4510708"/>
            <a:ext cx="772969" cy="276999"/>
          </a:xfrm>
          <a:prstGeom prst="rect">
            <a:avLst/>
          </a:prstGeom>
        </p:spPr>
        <p:txBody>
          <a:bodyPr wrap="none">
            <a:spAutoFit/>
          </a:bodyPr>
          <a:lstStyle/>
          <a:p>
            <a:r>
              <a:rPr lang="en-US" altLang="zh-TW" sz="1200" b="1">
                <a:solidFill>
                  <a:schemeClr val="bg1"/>
                </a:solidFill>
                <a:latin typeface="+mj-lt"/>
                <a:ea typeface="微軟正黑體" panose="020B0604030504040204" pitchFamily="34" charset="-120"/>
              </a:rPr>
              <a:t>Hyper-V</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25"/>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a:t>採用異動資料區塊追蹤技術達成漸進式備份</a:t>
            </a:r>
            <a:endParaRPr/>
          </a:p>
        </p:txBody>
      </p:sp>
      <p:sp>
        <p:nvSpPr>
          <p:cNvPr id="168" name="Google Shape;168;p25"/>
          <p:cNvSpPr txBox="1">
            <a:spLocks noGrp="1"/>
          </p:cNvSpPr>
          <p:nvPr>
            <p:ph type="body" idx="1"/>
          </p:nvPr>
        </p:nvSpPr>
        <p:spPr>
          <a:xfrm>
            <a:off x="265317" y="794716"/>
            <a:ext cx="8382207" cy="1355212"/>
          </a:xfrm>
          <a:prstGeom prst="rect">
            <a:avLst/>
          </a:prstGeom>
        </p:spPr>
        <p:txBody>
          <a:bodyPr spcFirstLastPara="1" wrap="square" lIns="91425" tIns="91425" rIns="91425" bIns="91425" anchor="t" anchorCtr="0">
            <a:noAutofit/>
          </a:bodyPr>
          <a:lstStyle/>
          <a:p>
            <a:pPr>
              <a:buClr>
                <a:schemeClr val="bg1"/>
              </a:buClr>
            </a:pPr>
            <a:r>
              <a:rPr lang="zh-CN" altLang="en-US">
                <a:latin typeface="+mj-lt"/>
              </a:rPr>
              <a:t>漸進式備份</a:t>
            </a:r>
            <a:endParaRPr lang="en-US" altLang="zh-TW">
              <a:solidFill>
                <a:schemeClr val="bg1"/>
              </a:solidFill>
              <a:latin typeface="+mj-lt"/>
            </a:endParaRPr>
          </a:p>
          <a:p>
            <a:pPr marL="114300" indent="0">
              <a:buNone/>
            </a:pPr>
            <a:r>
              <a:rPr lang="en-US" altLang="zh-TW">
                <a:solidFill>
                  <a:schemeClr val="bg1"/>
                </a:solidFill>
                <a:latin typeface="+mj-lt"/>
              </a:rPr>
              <a:t>     - </a:t>
            </a:r>
            <a:r>
              <a:rPr lang="zh-TW">
                <a:solidFill>
                  <a:schemeClr val="bg1"/>
                </a:solidFill>
                <a:latin typeface="+mj-lt"/>
              </a:rPr>
              <a:t>VMware </a:t>
            </a:r>
            <a:r>
              <a:rPr lang="zh-TW" altLang="en-US">
                <a:solidFill>
                  <a:schemeClr val="bg1"/>
                </a:solidFill>
                <a:latin typeface="+mj-lt"/>
              </a:rPr>
              <a:t>更改區塊追蹤</a:t>
            </a:r>
            <a:r>
              <a:rPr lang="zh-TW">
                <a:solidFill>
                  <a:schemeClr val="bg1"/>
                </a:solidFill>
                <a:latin typeface="+mj-lt"/>
              </a:rPr>
              <a:t> (Changed Block Tracking)</a:t>
            </a:r>
            <a:endParaRPr>
              <a:solidFill>
                <a:schemeClr val="bg1"/>
              </a:solidFill>
              <a:latin typeface="+mj-lt"/>
            </a:endParaRPr>
          </a:p>
          <a:p>
            <a:pPr marL="114300" lvl="0" indent="0" algn="l" rtl="0">
              <a:spcBef>
                <a:spcPts val="0"/>
              </a:spcBef>
              <a:spcAft>
                <a:spcPts val="0"/>
              </a:spcAft>
              <a:buSzPts val="1800"/>
              <a:buNone/>
            </a:pPr>
            <a:r>
              <a:rPr lang="en-US" altLang="zh-TW">
                <a:solidFill>
                  <a:schemeClr val="bg1"/>
                </a:solidFill>
                <a:latin typeface="+mj-lt"/>
              </a:rPr>
              <a:t>     - </a:t>
            </a:r>
            <a:r>
              <a:rPr lang="zh-TW">
                <a:solidFill>
                  <a:schemeClr val="bg1"/>
                </a:solidFill>
                <a:latin typeface="+mj-lt"/>
              </a:rPr>
              <a:t>Hyper-V </a:t>
            </a:r>
            <a:r>
              <a:rPr lang="zh-TW" altLang="en-US">
                <a:solidFill>
                  <a:schemeClr val="bg1"/>
                </a:solidFill>
                <a:latin typeface="+mj-lt"/>
              </a:rPr>
              <a:t>復原</a:t>
            </a:r>
            <a:r>
              <a:rPr lang="zh-TW" altLang="en-US">
                <a:latin typeface="+mj-lt"/>
              </a:rPr>
              <a:t>變更追蹤</a:t>
            </a:r>
            <a:r>
              <a:rPr lang="zh-TW">
                <a:solidFill>
                  <a:schemeClr val="bg1"/>
                </a:solidFill>
                <a:latin typeface="+mj-lt"/>
              </a:rPr>
              <a:t> (Resilient Change Tracking)</a:t>
            </a:r>
            <a:endParaRPr>
              <a:solidFill>
                <a:schemeClr val="bg1"/>
              </a:solidFill>
              <a:latin typeface="+mj-lt"/>
            </a:endParaRPr>
          </a:p>
          <a:p>
            <a:pPr marL="457200" lvl="0" indent="0" algn="l" rtl="0">
              <a:spcBef>
                <a:spcPts val="1600"/>
              </a:spcBef>
              <a:spcAft>
                <a:spcPts val="1600"/>
              </a:spcAft>
              <a:buNone/>
            </a:pPr>
            <a:endParaRPr>
              <a:solidFill>
                <a:schemeClr val="bg1"/>
              </a:solidFill>
              <a:latin typeface="+mj-lt"/>
            </a:endParaRPr>
          </a:p>
        </p:txBody>
      </p:sp>
      <p:pic>
        <p:nvPicPr>
          <p:cNvPr id="14" name="圖形 13">
            <a:extLst>
              <a:ext uri="{FF2B5EF4-FFF2-40B4-BE49-F238E27FC236}">
                <a16:creationId xmlns:a16="http://schemas.microsoft.com/office/drawing/2014/main" id="{A24E6DA8-FA0D-1044-97A0-A1B6BD8CF6C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51028" y="3096568"/>
            <a:ext cx="1413510" cy="589586"/>
          </a:xfrm>
          <a:prstGeom prst="rect">
            <a:avLst/>
          </a:prstGeom>
        </p:spPr>
      </p:pic>
      <p:sp>
        <p:nvSpPr>
          <p:cNvPr id="15" name="文字方塊 14">
            <a:extLst>
              <a:ext uri="{FF2B5EF4-FFF2-40B4-BE49-F238E27FC236}">
                <a16:creationId xmlns:a16="http://schemas.microsoft.com/office/drawing/2014/main" id="{E6EF40CC-3452-1440-825C-2EC977A3E428}"/>
              </a:ext>
            </a:extLst>
          </p:cNvPr>
          <p:cNvSpPr txBox="1"/>
          <p:nvPr/>
        </p:nvSpPr>
        <p:spPr>
          <a:xfrm>
            <a:off x="513299" y="3931643"/>
            <a:ext cx="2020574" cy="276999"/>
          </a:xfrm>
          <a:prstGeom prst="rect">
            <a:avLst/>
          </a:prstGeom>
          <a:noFill/>
        </p:spPr>
        <p:txBody>
          <a:bodyPr wrap="square" rtlCol="0">
            <a:spAutoFit/>
          </a:bodyPr>
          <a:lstStyle/>
          <a:p>
            <a:pPr algn="ctr"/>
            <a:r>
              <a:rPr lang="en-US" altLang="zh-TW" sz="1200" b="1">
                <a:solidFill>
                  <a:schemeClr val="bg1"/>
                </a:solidFill>
              </a:rPr>
              <a:t>VM image</a:t>
            </a:r>
            <a:endParaRPr lang="zh-TW" altLang="en-US" sz="1200" b="1">
              <a:solidFill>
                <a:schemeClr val="bg1"/>
              </a:solidFill>
            </a:endParaRPr>
          </a:p>
        </p:txBody>
      </p:sp>
      <p:sp>
        <p:nvSpPr>
          <p:cNvPr id="18" name="文字方塊 17">
            <a:extLst>
              <a:ext uri="{FF2B5EF4-FFF2-40B4-BE49-F238E27FC236}">
                <a16:creationId xmlns:a16="http://schemas.microsoft.com/office/drawing/2014/main" id="{7D223AA1-DD6F-0545-8A68-F7BB68620E40}"/>
              </a:ext>
            </a:extLst>
          </p:cNvPr>
          <p:cNvSpPr txBox="1"/>
          <p:nvPr/>
        </p:nvSpPr>
        <p:spPr>
          <a:xfrm>
            <a:off x="5267389" y="3876324"/>
            <a:ext cx="2081939" cy="276999"/>
          </a:xfrm>
          <a:prstGeom prst="rect">
            <a:avLst/>
          </a:prstGeom>
          <a:noFill/>
        </p:spPr>
        <p:txBody>
          <a:bodyPr wrap="square" rtlCol="0">
            <a:spAutoFit/>
          </a:bodyPr>
          <a:lstStyle/>
          <a:p>
            <a:pPr algn="ctr"/>
            <a:r>
              <a:rPr lang="en-US" altLang="zh-TW" sz="1200" b="1">
                <a:solidFill>
                  <a:schemeClr val="bg1"/>
                </a:solidFill>
              </a:rPr>
              <a:t>Backup Repository</a:t>
            </a:r>
            <a:endParaRPr lang="zh-TW" altLang="en-US" sz="1200" b="1">
              <a:solidFill>
                <a:schemeClr val="bg1"/>
              </a:solidFill>
            </a:endParaRPr>
          </a:p>
        </p:txBody>
      </p:sp>
      <p:grpSp>
        <p:nvGrpSpPr>
          <p:cNvPr id="19" name="群組 18">
            <a:extLst>
              <a:ext uri="{FF2B5EF4-FFF2-40B4-BE49-F238E27FC236}">
                <a16:creationId xmlns:a16="http://schemas.microsoft.com/office/drawing/2014/main" id="{AE899E1B-88DD-EE4E-8A33-4E979AEE75A8}"/>
              </a:ext>
            </a:extLst>
          </p:cNvPr>
          <p:cNvGrpSpPr/>
          <p:nvPr/>
        </p:nvGrpSpPr>
        <p:grpSpPr>
          <a:xfrm>
            <a:off x="1820807" y="3096568"/>
            <a:ext cx="1422467" cy="589586"/>
            <a:chOff x="2344453" y="3068014"/>
            <a:chExt cx="1965363" cy="814606"/>
          </a:xfrm>
        </p:grpSpPr>
        <p:pic>
          <p:nvPicPr>
            <p:cNvPr id="20" name="圖形 19">
              <a:extLst>
                <a:ext uri="{FF2B5EF4-FFF2-40B4-BE49-F238E27FC236}">
                  <a16:creationId xmlns:a16="http://schemas.microsoft.com/office/drawing/2014/main" id="{6D9B8DE0-1692-7C43-BE7E-8E6A372B424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44453" y="3068014"/>
              <a:ext cx="1952987" cy="814606"/>
            </a:xfrm>
            <a:prstGeom prst="rect">
              <a:avLst/>
            </a:prstGeom>
          </p:spPr>
        </p:pic>
        <p:sp>
          <p:nvSpPr>
            <p:cNvPr id="21" name="文字方塊 20">
              <a:extLst>
                <a:ext uri="{FF2B5EF4-FFF2-40B4-BE49-F238E27FC236}">
                  <a16:creationId xmlns:a16="http://schemas.microsoft.com/office/drawing/2014/main" id="{565AAC90-9EE0-C749-B7CC-96711535FE14}"/>
                </a:ext>
              </a:extLst>
            </p:cNvPr>
            <p:cNvSpPr txBox="1"/>
            <p:nvPr/>
          </p:nvSpPr>
          <p:spPr>
            <a:xfrm>
              <a:off x="2503648" y="3288598"/>
              <a:ext cx="1806168" cy="361455"/>
            </a:xfrm>
            <a:prstGeom prst="rect">
              <a:avLst/>
            </a:prstGeom>
            <a:noFill/>
          </p:spPr>
          <p:txBody>
            <a:bodyPr wrap="square" rtlCol="0">
              <a:spAutoFit/>
            </a:bodyPr>
            <a:lstStyle/>
            <a:p>
              <a:pPr algn="ctr"/>
              <a:r>
                <a:rPr lang="en-US" altLang="zh-TW" sz="1100" b="1">
                  <a:solidFill>
                    <a:schemeClr val="tx1"/>
                  </a:solidFill>
                </a:rPr>
                <a:t>Changes only</a:t>
              </a:r>
              <a:endParaRPr lang="zh-TW" altLang="en-US" sz="1100" b="1">
                <a:solidFill>
                  <a:schemeClr val="tx1"/>
                </a:solidFill>
              </a:endParaRPr>
            </a:p>
          </p:txBody>
        </p:sp>
      </p:grpSp>
      <p:pic>
        <p:nvPicPr>
          <p:cNvPr id="22" name="圖形 21">
            <a:extLst>
              <a:ext uri="{FF2B5EF4-FFF2-40B4-BE49-F238E27FC236}">
                <a16:creationId xmlns:a16="http://schemas.microsoft.com/office/drawing/2014/main" id="{4375D287-0412-BC4B-93A0-46C6A7B8778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742271" y="3068014"/>
            <a:ext cx="536405" cy="728753"/>
          </a:xfrm>
          <a:prstGeom prst="rect">
            <a:avLst/>
          </a:prstGeom>
        </p:spPr>
      </p:pic>
      <p:pic>
        <p:nvPicPr>
          <p:cNvPr id="23" name="圖形 22">
            <a:extLst>
              <a:ext uri="{FF2B5EF4-FFF2-40B4-BE49-F238E27FC236}">
                <a16:creationId xmlns:a16="http://schemas.microsoft.com/office/drawing/2014/main" id="{87009FC3-503C-A24E-A6A4-D1B16275ADD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181133" y="3299518"/>
            <a:ext cx="620189" cy="527783"/>
          </a:xfrm>
          <a:prstGeom prst="rect">
            <a:avLst/>
          </a:prstGeom>
        </p:spPr>
      </p:pic>
      <p:sp>
        <p:nvSpPr>
          <p:cNvPr id="24" name="Google Shape;102;p18">
            <a:extLst>
              <a:ext uri="{FF2B5EF4-FFF2-40B4-BE49-F238E27FC236}">
                <a16:creationId xmlns:a16="http://schemas.microsoft.com/office/drawing/2014/main" id="{28204567-3BD9-6E4F-8454-AD41DD27A868}"/>
              </a:ext>
            </a:extLst>
          </p:cNvPr>
          <p:cNvSpPr txBox="1"/>
          <p:nvPr/>
        </p:nvSpPr>
        <p:spPr>
          <a:xfrm>
            <a:off x="786845" y="2110560"/>
            <a:ext cx="1881951" cy="277062"/>
          </a:xfrm>
          <a:prstGeom prst="rect">
            <a:avLst/>
          </a:prstGeom>
          <a:solidFill>
            <a:schemeClr val="bg1"/>
          </a:solidFill>
          <a:ln w="19050" cap="flat" cmpd="sng">
            <a:noFill/>
            <a:prstDash val="solid"/>
            <a:round/>
            <a:headEnd type="none" w="sm" len="sm"/>
            <a:tailEnd type="none" w="sm" len="sm"/>
          </a:ln>
        </p:spPr>
        <p:txBody>
          <a:bodyPr spcFirstLastPara="1" wrap="square" lIns="91425" tIns="91425" rIns="91425" bIns="91425" anchor="ctr" anchorCtr="0">
            <a:noAutofit/>
          </a:bodyPr>
          <a:lstStyle/>
          <a:p>
            <a:pPr lvl="0" algn="ctr"/>
            <a:r>
              <a:rPr lang="en-US" altLang="zh-TW" sz="1200" b="1">
                <a:solidFill>
                  <a:srgbClr val="2F2725"/>
                </a:solidFill>
                <a:latin typeface="+mj-lt"/>
                <a:ea typeface="微軟正黑體" panose="020B0604030504040204" pitchFamily="34" charset="-120"/>
              </a:rPr>
              <a:t>Incremental Backup</a:t>
            </a:r>
          </a:p>
        </p:txBody>
      </p:sp>
      <p:sp>
        <p:nvSpPr>
          <p:cNvPr id="25" name="矩形: 圓角 16">
            <a:extLst>
              <a:ext uri="{FF2B5EF4-FFF2-40B4-BE49-F238E27FC236}">
                <a16:creationId xmlns:a16="http://schemas.microsoft.com/office/drawing/2014/main" id="{DC2ACD5B-D4AE-4545-BED0-6EC375AF445C}"/>
              </a:ext>
            </a:extLst>
          </p:cNvPr>
          <p:cNvSpPr/>
          <p:nvPr/>
        </p:nvSpPr>
        <p:spPr>
          <a:xfrm>
            <a:off x="786846" y="2110560"/>
            <a:ext cx="6487940" cy="2291321"/>
          </a:xfrm>
          <a:prstGeom prst="roundRect">
            <a:avLst>
              <a:gd name="adj" fmla="val 105"/>
            </a:avLst>
          </a:prstGeom>
          <a:noFill/>
          <a:ln w="127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6" name="圖形 25">
            <a:extLst>
              <a:ext uri="{FF2B5EF4-FFF2-40B4-BE49-F238E27FC236}">
                <a16:creationId xmlns:a16="http://schemas.microsoft.com/office/drawing/2014/main" id="{AF727E9D-FDB9-C940-8BDE-3182806382D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95648" y="2854751"/>
            <a:ext cx="1055876" cy="1080000"/>
          </a:xfrm>
          <a:prstGeom prst="rect">
            <a:avLst/>
          </a:prstGeom>
        </p:spPr>
      </p:pic>
      <p:pic>
        <p:nvPicPr>
          <p:cNvPr id="28" name="圖形 27">
            <a:extLst>
              <a:ext uri="{FF2B5EF4-FFF2-40B4-BE49-F238E27FC236}">
                <a16:creationId xmlns:a16="http://schemas.microsoft.com/office/drawing/2014/main" id="{89D81A0B-9D2C-4DEE-B939-32B5C407249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309168" y="2818751"/>
            <a:ext cx="1117157" cy="11340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27"/>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a:t>Offline去重複化技術</a:t>
            </a:r>
            <a:endParaRPr/>
          </a:p>
        </p:txBody>
      </p:sp>
      <p:sp>
        <p:nvSpPr>
          <p:cNvPr id="185" name="Google Shape;185;p27"/>
          <p:cNvSpPr txBox="1">
            <a:spLocks noGrp="1"/>
          </p:cNvSpPr>
          <p:nvPr>
            <p:ph type="body" idx="1"/>
          </p:nvPr>
        </p:nvSpPr>
        <p:spPr>
          <a:xfrm>
            <a:off x="265317" y="794716"/>
            <a:ext cx="8382207" cy="897718"/>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chemeClr val="bg1"/>
              </a:buClr>
              <a:buSzPts val="1800"/>
              <a:buChar char="●"/>
            </a:pPr>
            <a:r>
              <a:rPr lang="zh-TW">
                <a:solidFill>
                  <a:schemeClr val="bg1"/>
                </a:solidFill>
                <a:latin typeface="微軟正黑體" panose="020B0604030504040204" pitchFamily="34" charset="-120"/>
                <a:ea typeface="微軟正黑體" panose="020B0604030504040204" pitchFamily="34" charset="-120"/>
              </a:rPr>
              <a:t>減少多版本備份佔用空間</a:t>
            </a:r>
            <a:endParaRPr>
              <a:solidFill>
                <a:schemeClr val="bg1"/>
              </a:solidFill>
              <a:latin typeface="微軟正黑體" panose="020B0604030504040204" pitchFamily="34" charset="-120"/>
              <a:ea typeface="微軟正黑體" panose="020B0604030504040204" pitchFamily="34" charset="-120"/>
            </a:endParaRPr>
          </a:p>
          <a:p>
            <a:pPr marL="457200" lvl="0" indent="-342900" algn="l" rtl="0">
              <a:spcBef>
                <a:spcPts val="0"/>
              </a:spcBef>
              <a:spcAft>
                <a:spcPts val="0"/>
              </a:spcAft>
              <a:buClr>
                <a:schemeClr val="bg1"/>
              </a:buClr>
              <a:buSzPts val="1800"/>
              <a:buChar char="●"/>
            </a:pPr>
            <a:r>
              <a:rPr lang="zh-TW">
                <a:solidFill>
                  <a:schemeClr val="bg1"/>
                </a:solidFill>
                <a:latin typeface="微軟正黑體" panose="020B0604030504040204" pitchFamily="34" charset="-120"/>
                <a:ea typeface="微軟正黑體" panose="020B0604030504040204" pitchFamily="34" charset="-120"/>
              </a:rPr>
              <a:t>Clone VM可達近乎90%的重複資料減少</a:t>
            </a:r>
            <a:endParaRPr>
              <a:solidFill>
                <a:schemeClr val="bg1"/>
              </a:solidFill>
              <a:latin typeface="微軟正黑體" panose="020B0604030504040204" pitchFamily="34" charset="-120"/>
              <a:ea typeface="微軟正黑體" panose="020B0604030504040204" pitchFamily="34" charset="-120"/>
            </a:endParaRPr>
          </a:p>
        </p:txBody>
      </p:sp>
      <p:grpSp>
        <p:nvGrpSpPr>
          <p:cNvPr id="13" name="群組 12">
            <a:extLst>
              <a:ext uri="{FF2B5EF4-FFF2-40B4-BE49-F238E27FC236}">
                <a16:creationId xmlns:a16="http://schemas.microsoft.com/office/drawing/2014/main" id="{0303B487-CB5F-46B0-979A-B8BEA2F01A4C}"/>
              </a:ext>
            </a:extLst>
          </p:cNvPr>
          <p:cNvGrpSpPr/>
          <p:nvPr/>
        </p:nvGrpSpPr>
        <p:grpSpPr>
          <a:xfrm>
            <a:off x="766639" y="2057463"/>
            <a:ext cx="6433860" cy="2291321"/>
            <a:chOff x="496475" y="1839065"/>
            <a:chExt cx="7114866" cy="2533851"/>
          </a:xfrm>
        </p:grpSpPr>
        <p:pic>
          <p:nvPicPr>
            <p:cNvPr id="3" name="圖形 2">
              <a:extLst>
                <a:ext uri="{FF2B5EF4-FFF2-40B4-BE49-F238E27FC236}">
                  <a16:creationId xmlns:a16="http://schemas.microsoft.com/office/drawing/2014/main" id="{24959A79-214F-4836-86ED-D640585A818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7717" y="2288827"/>
              <a:ext cx="2579111" cy="1937458"/>
            </a:xfrm>
            <a:prstGeom prst="rect">
              <a:avLst/>
            </a:prstGeom>
          </p:spPr>
        </p:pic>
        <p:sp>
          <p:nvSpPr>
            <p:cNvPr id="8" name="Google Shape;102;p18">
              <a:extLst>
                <a:ext uri="{FF2B5EF4-FFF2-40B4-BE49-F238E27FC236}">
                  <a16:creationId xmlns:a16="http://schemas.microsoft.com/office/drawing/2014/main" id="{F968DFA4-83D9-438F-8091-1E8BAD63DCC8}"/>
                </a:ext>
              </a:extLst>
            </p:cNvPr>
            <p:cNvSpPr txBox="1"/>
            <p:nvPr/>
          </p:nvSpPr>
          <p:spPr>
            <a:xfrm>
              <a:off x="1400388" y="1839065"/>
              <a:ext cx="1373767" cy="306388"/>
            </a:xfrm>
            <a:prstGeom prst="rect">
              <a:avLst/>
            </a:prstGeom>
            <a:solidFill>
              <a:schemeClr val="bg1"/>
            </a:solidFill>
            <a:ln w="19050" cap="flat" cmpd="sng">
              <a:noFill/>
              <a:prstDash val="solid"/>
              <a:round/>
              <a:headEnd type="none" w="sm" len="sm"/>
              <a:tailEnd type="none" w="sm" len="sm"/>
            </a:ln>
          </p:spPr>
          <p:txBody>
            <a:bodyPr spcFirstLastPara="1" wrap="square" lIns="91425" tIns="91425" rIns="91425" bIns="91425" anchor="ctr" anchorCtr="0">
              <a:noAutofit/>
            </a:bodyPr>
            <a:lstStyle/>
            <a:p>
              <a:pPr lvl="0" algn="ctr"/>
              <a:r>
                <a:rPr lang="en-US" altLang="zh-TW" sz="1200" b="1">
                  <a:solidFill>
                    <a:srgbClr val="2F2725"/>
                  </a:solidFill>
                  <a:latin typeface="+mj-lt"/>
                  <a:ea typeface="微軟正黑體" panose="020B0604030504040204" pitchFamily="34" charset="-120"/>
                </a:rPr>
                <a:t>Original Data</a:t>
              </a:r>
              <a:endParaRPr lang="zh-TW" altLang="en-US" sz="1200" b="1">
                <a:solidFill>
                  <a:srgbClr val="2F2725"/>
                </a:solidFill>
                <a:latin typeface="+mj-lt"/>
                <a:ea typeface="微軟正黑體" panose="020B0604030504040204" pitchFamily="34" charset="-120"/>
              </a:endParaRPr>
            </a:p>
          </p:txBody>
        </p:sp>
        <p:sp>
          <p:nvSpPr>
            <p:cNvPr id="9" name="矩形: 圓角 8">
              <a:extLst>
                <a:ext uri="{FF2B5EF4-FFF2-40B4-BE49-F238E27FC236}">
                  <a16:creationId xmlns:a16="http://schemas.microsoft.com/office/drawing/2014/main" id="{9757440C-60B7-4606-917C-76EB54D11302}"/>
                </a:ext>
              </a:extLst>
            </p:cNvPr>
            <p:cNvSpPr/>
            <p:nvPr/>
          </p:nvSpPr>
          <p:spPr>
            <a:xfrm>
              <a:off x="496475" y="1839065"/>
              <a:ext cx="3271297" cy="2533851"/>
            </a:xfrm>
            <a:prstGeom prst="roundRect">
              <a:avLst>
                <a:gd name="adj" fmla="val 105"/>
              </a:avLst>
            </a:prstGeom>
            <a:noFill/>
            <a:ln w="127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Google Shape;102;p18">
              <a:extLst>
                <a:ext uri="{FF2B5EF4-FFF2-40B4-BE49-F238E27FC236}">
                  <a16:creationId xmlns:a16="http://schemas.microsoft.com/office/drawing/2014/main" id="{59B8501A-34D0-4F72-86E1-251E39BDD547}"/>
                </a:ext>
              </a:extLst>
            </p:cNvPr>
            <p:cNvSpPr txBox="1"/>
            <p:nvPr/>
          </p:nvSpPr>
          <p:spPr>
            <a:xfrm>
              <a:off x="5634823" y="2174831"/>
              <a:ext cx="1754293" cy="306388"/>
            </a:xfrm>
            <a:prstGeom prst="rect">
              <a:avLst/>
            </a:prstGeom>
            <a:solidFill>
              <a:schemeClr val="bg1"/>
            </a:solidFill>
            <a:ln w="19050" cap="flat" cmpd="sng">
              <a:noFill/>
              <a:prstDash val="solid"/>
              <a:round/>
              <a:headEnd type="none" w="sm" len="sm"/>
              <a:tailEnd type="none" w="sm" len="sm"/>
            </a:ln>
          </p:spPr>
          <p:txBody>
            <a:bodyPr spcFirstLastPara="1" wrap="square" lIns="91425" tIns="91425" rIns="91425" bIns="91425" anchor="ctr" anchorCtr="0">
              <a:noAutofit/>
            </a:bodyPr>
            <a:lstStyle/>
            <a:p>
              <a:pPr lvl="0" algn="ctr"/>
              <a:r>
                <a:rPr lang="en-US" altLang="zh-TW" sz="1200" b="1">
                  <a:solidFill>
                    <a:srgbClr val="2F2725"/>
                  </a:solidFill>
                  <a:latin typeface="+mj-lt"/>
                  <a:ea typeface="微軟正黑體" panose="020B0604030504040204" pitchFamily="34" charset="-120"/>
                </a:rPr>
                <a:t>Deduplicated Data</a:t>
              </a:r>
              <a:endParaRPr lang="zh-TW" altLang="en-US" sz="1200" b="1">
                <a:solidFill>
                  <a:srgbClr val="2F2725"/>
                </a:solidFill>
                <a:latin typeface="+mj-lt"/>
                <a:ea typeface="微軟正黑體" panose="020B0604030504040204" pitchFamily="34" charset="-120"/>
              </a:endParaRPr>
            </a:p>
          </p:txBody>
        </p:sp>
        <p:sp>
          <p:nvSpPr>
            <p:cNvPr id="12" name="矩形: 圓角 11">
              <a:extLst>
                <a:ext uri="{FF2B5EF4-FFF2-40B4-BE49-F238E27FC236}">
                  <a16:creationId xmlns:a16="http://schemas.microsoft.com/office/drawing/2014/main" id="{17FC0612-76DA-493B-A794-35FE3C57CF90}"/>
                </a:ext>
              </a:extLst>
            </p:cNvPr>
            <p:cNvSpPr/>
            <p:nvPr/>
          </p:nvSpPr>
          <p:spPr>
            <a:xfrm>
              <a:off x="5412598" y="2174831"/>
              <a:ext cx="2198743" cy="1886075"/>
            </a:xfrm>
            <a:prstGeom prst="roundRect">
              <a:avLst>
                <a:gd name="adj" fmla="val 105"/>
              </a:avLst>
            </a:prstGeom>
            <a:noFill/>
            <a:ln w="127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 name="圖形 4">
              <a:extLst>
                <a:ext uri="{FF2B5EF4-FFF2-40B4-BE49-F238E27FC236}">
                  <a16:creationId xmlns:a16="http://schemas.microsoft.com/office/drawing/2014/main" id="{63A49E6F-A0AC-496A-81B6-9B32C78A366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901342" y="2627593"/>
              <a:ext cx="1221254" cy="1243560"/>
            </a:xfrm>
            <a:prstGeom prst="rect">
              <a:avLst/>
            </a:prstGeom>
          </p:spPr>
        </p:pic>
        <p:pic>
          <p:nvPicPr>
            <p:cNvPr id="15" name="圖形 14">
              <a:extLst>
                <a:ext uri="{FF2B5EF4-FFF2-40B4-BE49-F238E27FC236}">
                  <a16:creationId xmlns:a16="http://schemas.microsoft.com/office/drawing/2014/main" id="{888DE3AA-4826-403E-A9F5-B6EC377435A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943504" y="2821288"/>
              <a:ext cx="1345757" cy="714703"/>
            </a:xfrm>
            <a:prstGeom prst="rect">
              <a:avLst/>
            </a:prstGeom>
          </p:spPr>
        </p:pic>
        <p:sp>
          <p:nvSpPr>
            <p:cNvPr id="7" name="矩形 6">
              <a:extLst>
                <a:ext uri="{FF2B5EF4-FFF2-40B4-BE49-F238E27FC236}">
                  <a16:creationId xmlns:a16="http://schemas.microsoft.com/office/drawing/2014/main" id="{1D54E454-5ADB-4431-9B5D-ECDF30DD297E}"/>
                </a:ext>
              </a:extLst>
            </p:cNvPr>
            <p:cNvSpPr/>
            <p:nvPr/>
          </p:nvSpPr>
          <p:spPr>
            <a:xfrm>
              <a:off x="3907145" y="2481219"/>
              <a:ext cx="1366080" cy="307777"/>
            </a:xfrm>
            <a:prstGeom prst="rect">
              <a:avLst/>
            </a:prstGeom>
          </p:spPr>
          <p:txBody>
            <a:bodyPr wrap="none">
              <a:spAutoFit/>
            </a:bodyPr>
            <a:lstStyle/>
            <a:p>
              <a:r>
                <a:rPr lang="en-US" altLang="zh-TW" b="1">
                  <a:solidFill>
                    <a:schemeClr val="bg1"/>
                  </a:solidFill>
                </a:rPr>
                <a:t>Deduplication</a:t>
              </a:r>
              <a:endParaRPr lang="zh-TW" altLang="en-US" b="1">
                <a:solidFill>
                  <a:schemeClr val="bg1"/>
                </a:solidFill>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6"/>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sz="2800">
                <a:latin typeface="微軟正黑體"/>
                <a:ea typeface="微軟正黑體"/>
              </a:rPr>
              <a:t>業界知名廠商主推的資料壓縮技術搭</a:t>
            </a:r>
            <a:r>
              <a:rPr lang="zh-TW" altLang="en-US" sz="2800">
                <a:latin typeface="微軟正黑體"/>
                <a:ea typeface="微軟正黑體"/>
              </a:rPr>
              <a:t>配去重複化</a:t>
            </a:r>
            <a:endParaRPr lang="zh-TW" altLang="en-US" sz="2800"/>
          </a:p>
        </p:txBody>
      </p:sp>
      <p:sp>
        <p:nvSpPr>
          <p:cNvPr id="175" name="Google Shape;175;p26"/>
          <p:cNvSpPr txBox="1">
            <a:spLocks noGrp="1"/>
          </p:cNvSpPr>
          <p:nvPr>
            <p:ph type="body" idx="1"/>
          </p:nvPr>
        </p:nvSpPr>
        <p:spPr>
          <a:xfrm>
            <a:off x="265317" y="794716"/>
            <a:ext cx="8382207" cy="119737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zh-TW">
                <a:solidFill>
                  <a:schemeClr val="bg1"/>
                </a:solidFill>
                <a:latin typeface="微軟正黑體" panose="020B0604030504040204" pitchFamily="34" charset="-120"/>
                <a:ea typeface="微軟正黑體" panose="020B0604030504040204" pitchFamily="34" charset="-120"/>
              </a:rPr>
              <a:t>經實測壓縮率：</a:t>
            </a:r>
            <a:endParaRPr lang="en-US" altLang="zh-TW">
              <a:latin typeface="微軟正黑體" panose="020B0604030504040204" pitchFamily="34" charset="-120"/>
              <a:ea typeface="微軟正黑體" panose="020B0604030504040204" pitchFamily="34" charset="-120"/>
            </a:endParaRPr>
          </a:p>
          <a:p>
            <a:pPr marL="114300" lvl="0" indent="0" algn="l" rtl="0">
              <a:spcBef>
                <a:spcPts val="0"/>
              </a:spcBef>
              <a:spcAft>
                <a:spcPts val="0"/>
              </a:spcAft>
              <a:buSzPts val="1800"/>
              <a:buNone/>
            </a:pPr>
            <a:r>
              <a:rPr lang="zh-TW" altLang="en-US">
                <a:solidFill>
                  <a:schemeClr val="bg1"/>
                </a:solidFill>
                <a:latin typeface="微軟正黑體" panose="020B0604030504040204" pitchFamily="34" charset="-120"/>
                <a:ea typeface="微軟正黑體" panose="020B0604030504040204" pitchFamily="34" charset="-120"/>
              </a:rPr>
              <a:t>      </a:t>
            </a:r>
            <a:r>
              <a:rPr lang="en-US" altLang="zh-TW">
                <a:solidFill>
                  <a:schemeClr val="bg1"/>
                </a:solidFill>
                <a:latin typeface="微軟正黑體" panose="020B0604030504040204" pitchFamily="34" charset="-120"/>
                <a:ea typeface="微軟正黑體" panose="020B0604030504040204" pitchFamily="34" charset="-120"/>
              </a:rPr>
              <a:t>-</a:t>
            </a:r>
            <a:r>
              <a:rPr lang="zh-TW" altLang="en-US">
                <a:solidFill>
                  <a:schemeClr val="bg1"/>
                </a:solidFill>
                <a:latin typeface="微軟正黑體" panose="020B0604030504040204" pitchFamily="34" charset="-120"/>
                <a:ea typeface="微軟正黑體" panose="020B0604030504040204" pitchFamily="34" charset="-120"/>
              </a:rPr>
              <a:t> </a:t>
            </a:r>
            <a:r>
              <a:rPr lang="zh-TW">
                <a:solidFill>
                  <a:schemeClr val="bg1"/>
                </a:solidFill>
                <a:latin typeface="微軟正黑體" panose="020B0604030504040204" pitchFamily="34" charset="-120"/>
                <a:ea typeface="微軟正黑體" panose="020B0604030504040204" pitchFamily="34" charset="-120"/>
              </a:rPr>
              <a:t>QNAP HDP與業界知名廠商壓縮率皆達到8成以上</a:t>
            </a:r>
            <a:r>
              <a:rPr lang="zh-TW" altLang="en-US">
                <a:latin typeface="微軟正黑體" panose="020B0604030504040204" pitchFamily="34" charset="-120"/>
                <a:ea typeface="微軟正黑體" panose="020B0604030504040204" pitchFamily="34" charset="-120"/>
              </a:rPr>
              <a:t>，</a:t>
            </a:r>
            <a:r>
              <a:rPr lang="zh-TW">
                <a:solidFill>
                  <a:schemeClr val="bg1"/>
                </a:solidFill>
                <a:latin typeface="微軟正黑體" panose="020B0604030504040204" pitchFamily="34" charset="-120"/>
                <a:ea typeface="微軟正黑體" panose="020B0604030504040204" pitchFamily="34" charset="-120"/>
              </a:rPr>
              <a:t>例如32G VM經過壓縮</a:t>
            </a:r>
            <a:br>
              <a:rPr lang="en-US" altLang="zh-TW">
                <a:solidFill>
                  <a:schemeClr val="bg1"/>
                </a:solidFill>
                <a:latin typeface="微軟正黑體" panose="020B0604030504040204" pitchFamily="34" charset="-120"/>
                <a:ea typeface="微軟正黑體" panose="020B0604030504040204" pitchFamily="34" charset="-120"/>
              </a:rPr>
            </a:br>
            <a:r>
              <a:rPr lang="zh-TW" altLang="en-US">
                <a:solidFill>
                  <a:schemeClr val="bg1"/>
                </a:solidFill>
                <a:latin typeface="微軟正黑體" panose="020B0604030504040204" pitchFamily="34" charset="-120"/>
                <a:ea typeface="微軟正黑體" panose="020B0604030504040204" pitchFamily="34" charset="-120"/>
              </a:rPr>
              <a:t>        </a:t>
            </a:r>
            <a:r>
              <a:rPr lang="zh-TW">
                <a:solidFill>
                  <a:schemeClr val="bg1"/>
                </a:solidFill>
                <a:latin typeface="微軟正黑體" panose="020B0604030504040204" pitchFamily="34" charset="-120"/>
                <a:ea typeface="微軟正黑體" panose="020B0604030504040204" pitchFamily="34" charset="-120"/>
              </a:rPr>
              <a:t>後變成5.77G，大幅節省備份空間</a:t>
            </a:r>
            <a:r>
              <a:rPr lang="zh-TW" altLang="en-US">
                <a:solidFill>
                  <a:schemeClr val="bg1"/>
                </a:solidFill>
                <a:latin typeface="微軟正黑體" panose="020B0604030504040204" pitchFamily="34" charset="-120"/>
                <a:ea typeface="微軟正黑體" panose="020B0604030504040204" pitchFamily="34" charset="-120"/>
              </a:rPr>
              <a:t>。</a:t>
            </a:r>
            <a:endParaRPr>
              <a:solidFill>
                <a:schemeClr val="bg1"/>
              </a:solidFill>
              <a:latin typeface="微軟正黑體" panose="020B0604030504040204" pitchFamily="34" charset="-120"/>
              <a:ea typeface="微軟正黑體" panose="020B0604030504040204" pitchFamily="34" charset="-120"/>
            </a:endParaRPr>
          </a:p>
        </p:txBody>
      </p:sp>
      <p:sp>
        <p:nvSpPr>
          <p:cNvPr id="177" name="Google Shape;177;p26"/>
          <p:cNvSpPr txBox="1"/>
          <p:nvPr/>
        </p:nvSpPr>
        <p:spPr>
          <a:xfrm flipH="1">
            <a:off x="1792507" y="4144026"/>
            <a:ext cx="667200" cy="417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zh-TW" b="1">
                <a:solidFill>
                  <a:schemeClr val="bg1"/>
                </a:solidFill>
              </a:rPr>
              <a:t>32G</a:t>
            </a:r>
            <a:endParaRPr b="1">
              <a:solidFill>
                <a:schemeClr val="bg1"/>
              </a:solidFill>
            </a:endParaRPr>
          </a:p>
        </p:txBody>
      </p:sp>
      <p:sp>
        <p:nvSpPr>
          <p:cNvPr id="178" name="Google Shape;178;p26"/>
          <p:cNvSpPr txBox="1"/>
          <p:nvPr/>
        </p:nvSpPr>
        <p:spPr>
          <a:xfrm flipH="1">
            <a:off x="6290202" y="4144026"/>
            <a:ext cx="667200" cy="417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zh-TW" b="1">
                <a:solidFill>
                  <a:schemeClr val="bg1"/>
                </a:solidFill>
              </a:rPr>
              <a:t>5.77G</a:t>
            </a:r>
            <a:endParaRPr b="1">
              <a:solidFill>
                <a:schemeClr val="bg1"/>
              </a:solidFill>
            </a:endParaRPr>
          </a:p>
        </p:txBody>
      </p:sp>
      <p:pic>
        <p:nvPicPr>
          <p:cNvPr id="5" name="圖形 4">
            <a:extLst>
              <a:ext uri="{FF2B5EF4-FFF2-40B4-BE49-F238E27FC236}">
                <a16:creationId xmlns:a16="http://schemas.microsoft.com/office/drawing/2014/main" id="{6F055EC2-B898-4B28-A33F-27B8F94D73D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99124" y="2754908"/>
            <a:ext cx="2116555" cy="1389118"/>
          </a:xfrm>
          <a:prstGeom prst="rect">
            <a:avLst/>
          </a:prstGeom>
        </p:spPr>
      </p:pic>
      <p:pic>
        <p:nvPicPr>
          <p:cNvPr id="7" name="圖形 6">
            <a:extLst>
              <a:ext uri="{FF2B5EF4-FFF2-40B4-BE49-F238E27FC236}">
                <a16:creationId xmlns:a16="http://schemas.microsoft.com/office/drawing/2014/main" id="{BF6F30D3-A3F5-4259-9E07-5C7CC556BF3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790929" y="3151415"/>
            <a:ext cx="1871304" cy="814606"/>
          </a:xfrm>
          <a:prstGeom prst="rect">
            <a:avLst/>
          </a:prstGeom>
        </p:spPr>
      </p:pic>
      <p:pic>
        <p:nvPicPr>
          <p:cNvPr id="8" name="圖形 7">
            <a:extLst>
              <a:ext uri="{FF2B5EF4-FFF2-40B4-BE49-F238E27FC236}">
                <a16:creationId xmlns:a16="http://schemas.microsoft.com/office/drawing/2014/main" id="{1431A571-D2D8-4452-A890-3244A894F94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102961" y="2296880"/>
            <a:ext cx="742248" cy="916056"/>
          </a:xfrm>
          <a:prstGeom prst="rect">
            <a:avLst/>
          </a:prstGeom>
        </p:spPr>
      </p:pic>
      <p:pic>
        <p:nvPicPr>
          <p:cNvPr id="11" name="圖形 10">
            <a:extLst>
              <a:ext uri="{FF2B5EF4-FFF2-40B4-BE49-F238E27FC236}">
                <a16:creationId xmlns:a16="http://schemas.microsoft.com/office/drawing/2014/main" id="{6A81A08B-4F05-409F-93DD-ABE74B445A7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92863" y="2473713"/>
            <a:ext cx="2171726" cy="1724852"/>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3" name="Google Shape;193;p28"/>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a:t>可高達 1,000 個多版本備份</a:t>
            </a:r>
            <a:endParaRPr/>
          </a:p>
        </p:txBody>
      </p:sp>
      <p:grpSp>
        <p:nvGrpSpPr>
          <p:cNvPr id="2" name="群組 1">
            <a:extLst>
              <a:ext uri="{FF2B5EF4-FFF2-40B4-BE49-F238E27FC236}">
                <a16:creationId xmlns:a16="http://schemas.microsoft.com/office/drawing/2014/main" id="{BEA63817-C8BD-4270-8AED-F8A1A6A8838F}"/>
              </a:ext>
            </a:extLst>
          </p:cNvPr>
          <p:cNvGrpSpPr/>
          <p:nvPr/>
        </p:nvGrpSpPr>
        <p:grpSpPr>
          <a:xfrm>
            <a:off x="438977" y="1209916"/>
            <a:ext cx="6290199" cy="3652930"/>
            <a:chOff x="257107" y="966982"/>
            <a:chExt cx="6708521" cy="3895868"/>
          </a:xfrm>
        </p:grpSpPr>
        <p:grpSp>
          <p:nvGrpSpPr>
            <p:cNvPr id="43" name="群組 42">
              <a:extLst>
                <a:ext uri="{FF2B5EF4-FFF2-40B4-BE49-F238E27FC236}">
                  <a16:creationId xmlns:a16="http://schemas.microsoft.com/office/drawing/2014/main" id="{25486216-2163-418E-ABFB-ECAA0EA88BAD}"/>
                </a:ext>
              </a:extLst>
            </p:cNvPr>
            <p:cNvGrpSpPr/>
            <p:nvPr/>
          </p:nvGrpSpPr>
          <p:grpSpPr>
            <a:xfrm>
              <a:off x="3986594" y="966982"/>
              <a:ext cx="2979034" cy="2008337"/>
              <a:chOff x="4307550" y="1029027"/>
              <a:chExt cx="3204000" cy="2160000"/>
            </a:xfrm>
          </p:grpSpPr>
          <p:sp>
            <p:nvSpPr>
              <p:cNvPr id="44" name="矩形 43">
                <a:extLst>
                  <a:ext uri="{FF2B5EF4-FFF2-40B4-BE49-F238E27FC236}">
                    <a16:creationId xmlns:a16="http://schemas.microsoft.com/office/drawing/2014/main" id="{4A0C2EA5-A216-4BD3-B1B6-4781D29450A1}"/>
                  </a:ext>
                </a:extLst>
              </p:cNvPr>
              <p:cNvSpPr/>
              <p:nvPr/>
            </p:nvSpPr>
            <p:spPr>
              <a:xfrm>
                <a:off x="4307550" y="1029027"/>
                <a:ext cx="3204000" cy="216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5" name="Google Shape;201;p28">
                <a:extLst>
                  <a:ext uri="{FF2B5EF4-FFF2-40B4-BE49-F238E27FC236}">
                    <a16:creationId xmlns:a16="http://schemas.microsoft.com/office/drawing/2014/main" id="{33B4DD83-41A2-446C-9706-A1A7E9FC051B}"/>
                  </a:ext>
                </a:extLst>
              </p:cNvPr>
              <p:cNvPicPr preferRelativeResize="0"/>
              <p:nvPr/>
            </p:nvPicPr>
            <p:blipFill rotWithShape="1">
              <a:blip r:embed="rId3">
                <a:alphaModFix amt="48000"/>
              </a:blip>
              <a:srcRect r="756"/>
              <a:stretch/>
            </p:blipFill>
            <p:spPr>
              <a:xfrm>
                <a:off x="4307847" y="1029027"/>
                <a:ext cx="3203407" cy="2160000"/>
              </a:xfrm>
              <a:prstGeom prst="rect">
                <a:avLst/>
              </a:prstGeom>
              <a:noFill/>
              <a:ln>
                <a:noFill/>
              </a:ln>
            </p:spPr>
          </p:pic>
        </p:grpSp>
        <p:grpSp>
          <p:nvGrpSpPr>
            <p:cNvPr id="40" name="群組 39">
              <a:extLst>
                <a:ext uri="{FF2B5EF4-FFF2-40B4-BE49-F238E27FC236}">
                  <a16:creationId xmlns:a16="http://schemas.microsoft.com/office/drawing/2014/main" id="{EDD64824-3CEC-46CF-9C35-707D57527542}"/>
                </a:ext>
              </a:extLst>
            </p:cNvPr>
            <p:cNvGrpSpPr/>
            <p:nvPr/>
          </p:nvGrpSpPr>
          <p:grpSpPr>
            <a:xfrm>
              <a:off x="3775212" y="1229720"/>
              <a:ext cx="2979034" cy="2008337"/>
              <a:chOff x="4307550" y="1029027"/>
              <a:chExt cx="3204000" cy="2160000"/>
            </a:xfrm>
          </p:grpSpPr>
          <p:sp>
            <p:nvSpPr>
              <p:cNvPr id="41" name="矩形 40">
                <a:extLst>
                  <a:ext uri="{FF2B5EF4-FFF2-40B4-BE49-F238E27FC236}">
                    <a16:creationId xmlns:a16="http://schemas.microsoft.com/office/drawing/2014/main" id="{B767D82A-FBEF-455C-8FD2-C343F64BD37E}"/>
                  </a:ext>
                </a:extLst>
              </p:cNvPr>
              <p:cNvSpPr/>
              <p:nvPr/>
            </p:nvSpPr>
            <p:spPr>
              <a:xfrm>
                <a:off x="4307550" y="1029027"/>
                <a:ext cx="3204000" cy="216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2" name="Google Shape;201;p28">
                <a:extLst>
                  <a:ext uri="{FF2B5EF4-FFF2-40B4-BE49-F238E27FC236}">
                    <a16:creationId xmlns:a16="http://schemas.microsoft.com/office/drawing/2014/main" id="{17273DCA-2147-43E1-8E71-69DFBAF3399E}"/>
                  </a:ext>
                </a:extLst>
              </p:cNvPr>
              <p:cNvPicPr preferRelativeResize="0"/>
              <p:nvPr/>
            </p:nvPicPr>
            <p:blipFill rotWithShape="1">
              <a:blip r:embed="rId3">
                <a:alphaModFix amt="48000"/>
              </a:blip>
              <a:srcRect r="756"/>
              <a:stretch/>
            </p:blipFill>
            <p:spPr>
              <a:xfrm>
                <a:off x="4307847" y="1029027"/>
                <a:ext cx="3203407" cy="2160000"/>
              </a:xfrm>
              <a:prstGeom prst="rect">
                <a:avLst/>
              </a:prstGeom>
              <a:noFill/>
              <a:ln>
                <a:noFill/>
              </a:ln>
            </p:spPr>
          </p:pic>
        </p:grpSp>
        <p:grpSp>
          <p:nvGrpSpPr>
            <p:cNvPr id="27" name="群組 26">
              <a:extLst>
                <a:ext uri="{FF2B5EF4-FFF2-40B4-BE49-F238E27FC236}">
                  <a16:creationId xmlns:a16="http://schemas.microsoft.com/office/drawing/2014/main" id="{DE4D1D1A-B597-466E-AD7A-58735DDBDBFC}"/>
                </a:ext>
              </a:extLst>
            </p:cNvPr>
            <p:cNvGrpSpPr/>
            <p:nvPr/>
          </p:nvGrpSpPr>
          <p:grpSpPr>
            <a:xfrm>
              <a:off x="3557932" y="1492458"/>
              <a:ext cx="2979034" cy="2008337"/>
              <a:chOff x="4307550" y="1029027"/>
              <a:chExt cx="3204000" cy="2160000"/>
            </a:xfrm>
          </p:grpSpPr>
          <p:sp>
            <p:nvSpPr>
              <p:cNvPr id="26" name="矩形 25">
                <a:extLst>
                  <a:ext uri="{FF2B5EF4-FFF2-40B4-BE49-F238E27FC236}">
                    <a16:creationId xmlns:a16="http://schemas.microsoft.com/office/drawing/2014/main" id="{654A578D-38D2-4BCF-BB12-67F9BF4BE3BA}"/>
                  </a:ext>
                </a:extLst>
              </p:cNvPr>
              <p:cNvSpPr/>
              <p:nvPr/>
            </p:nvSpPr>
            <p:spPr>
              <a:xfrm>
                <a:off x="4307550" y="1029027"/>
                <a:ext cx="3204000" cy="216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1" name="Google Shape;201;p28">
                <a:extLst>
                  <a:ext uri="{FF2B5EF4-FFF2-40B4-BE49-F238E27FC236}">
                    <a16:creationId xmlns:a16="http://schemas.microsoft.com/office/drawing/2014/main" id="{278F62D9-3B92-4735-B7F1-3D437E221FDF}"/>
                  </a:ext>
                </a:extLst>
              </p:cNvPr>
              <p:cNvPicPr preferRelativeResize="0"/>
              <p:nvPr/>
            </p:nvPicPr>
            <p:blipFill rotWithShape="1">
              <a:blip r:embed="rId3">
                <a:alphaModFix amt="48000"/>
              </a:blip>
              <a:srcRect r="756"/>
              <a:stretch/>
            </p:blipFill>
            <p:spPr>
              <a:xfrm>
                <a:off x="4307847" y="1029027"/>
                <a:ext cx="3203407" cy="2160000"/>
              </a:xfrm>
              <a:prstGeom prst="rect">
                <a:avLst/>
              </a:prstGeom>
              <a:noFill/>
              <a:ln>
                <a:noFill/>
              </a:ln>
            </p:spPr>
          </p:pic>
        </p:grpSp>
        <p:pic>
          <p:nvPicPr>
            <p:cNvPr id="29" name="圖形 28">
              <a:extLst>
                <a:ext uri="{FF2B5EF4-FFF2-40B4-BE49-F238E27FC236}">
                  <a16:creationId xmlns:a16="http://schemas.microsoft.com/office/drawing/2014/main" id="{F7F2A802-607A-491F-9DE3-5FA934C16AD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1662" y="1730850"/>
              <a:ext cx="3685320" cy="3132000"/>
            </a:xfrm>
            <a:prstGeom prst="rect">
              <a:avLst/>
            </a:prstGeom>
            <a:effectLst>
              <a:outerShdw blurRad="63500" sx="102000" sy="102000" algn="ctr" rotWithShape="0">
                <a:prstClr val="black">
                  <a:alpha val="40000"/>
                </a:prstClr>
              </a:outerShdw>
            </a:effectLst>
          </p:spPr>
        </p:pic>
        <p:pic>
          <p:nvPicPr>
            <p:cNvPr id="16" name="Google Shape;201;p28">
              <a:extLst>
                <a:ext uri="{FF2B5EF4-FFF2-40B4-BE49-F238E27FC236}">
                  <a16:creationId xmlns:a16="http://schemas.microsoft.com/office/drawing/2014/main" id="{B9F085B8-42D7-4CA6-9E05-A41451D512E1}"/>
                </a:ext>
              </a:extLst>
            </p:cNvPr>
            <p:cNvPicPr preferRelativeResize="0"/>
            <p:nvPr/>
          </p:nvPicPr>
          <p:blipFill rotWithShape="1">
            <a:blip r:embed="rId3">
              <a:alphaModFix/>
            </a:blip>
            <a:srcRect l="7375" t="30642" r="48704" b="27667"/>
            <a:stretch/>
          </p:blipFill>
          <p:spPr>
            <a:xfrm>
              <a:off x="257107" y="2370677"/>
              <a:ext cx="2155615" cy="1395520"/>
            </a:xfrm>
            <a:prstGeom prst="rect">
              <a:avLst/>
            </a:prstGeom>
            <a:noFill/>
            <a:ln>
              <a:noFill/>
            </a:ln>
          </p:spPr>
        </p:pic>
        <p:pic>
          <p:nvPicPr>
            <p:cNvPr id="201" name="Google Shape;201;p28"/>
            <p:cNvPicPr preferRelativeResize="0"/>
            <p:nvPr/>
          </p:nvPicPr>
          <p:blipFill rotWithShape="1">
            <a:blip r:embed="rId3">
              <a:alphaModFix/>
            </a:blip>
            <a:srcRect r="756"/>
            <a:stretch/>
          </p:blipFill>
          <p:spPr>
            <a:xfrm>
              <a:off x="2723422" y="1956300"/>
              <a:ext cx="3230795" cy="2220218"/>
            </a:xfrm>
            <a:prstGeom prst="rect">
              <a:avLst/>
            </a:prstGeom>
            <a:noFill/>
            <a:ln>
              <a:noFill/>
            </a:ln>
            <a:effectLst>
              <a:innerShdw blurRad="25400">
                <a:prstClr val="black">
                  <a:alpha val="50000"/>
                </a:prstClr>
              </a:innerShdw>
            </a:effectLst>
          </p:spPr>
        </p:pic>
        <p:sp>
          <p:nvSpPr>
            <p:cNvPr id="19" name="梯形 18">
              <a:extLst>
                <a:ext uri="{FF2B5EF4-FFF2-40B4-BE49-F238E27FC236}">
                  <a16:creationId xmlns:a16="http://schemas.microsoft.com/office/drawing/2014/main" id="{7DAC699E-7516-4A18-9F0B-7153C165A9AB}"/>
                </a:ext>
              </a:extLst>
            </p:cNvPr>
            <p:cNvSpPr/>
            <p:nvPr/>
          </p:nvSpPr>
          <p:spPr>
            <a:xfrm rot="5400000">
              <a:off x="1985270" y="2748749"/>
              <a:ext cx="1429818" cy="654889"/>
            </a:xfrm>
            <a:prstGeom prst="trapezoid">
              <a:avLst>
                <a:gd name="adj" fmla="val 55622"/>
              </a:avLst>
            </a:prstGeom>
            <a:gradFill flip="none" rotWithShape="1">
              <a:gsLst>
                <a:gs pos="0">
                  <a:schemeClr val="accent5">
                    <a:lumMod val="20000"/>
                    <a:lumOff val="80000"/>
                  </a:schemeClr>
                </a:gs>
                <a:gs pos="38332">
                  <a:schemeClr val="accent5">
                    <a:alpha val="62000"/>
                    <a:lumMod val="86000"/>
                    <a:lumOff val="14000"/>
                  </a:schemeClr>
                </a:gs>
                <a:gs pos="69000">
                  <a:schemeClr val="accent5">
                    <a:alpha val="50000"/>
                    <a:lumMod val="61000"/>
                  </a:schemeClr>
                </a:gs>
                <a:gs pos="100000">
                  <a:schemeClr val="bg1">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9" name="矩形 8">
            <a:extLst>
              <a:ext uri="{FF2B5EF4-FFF2-40B4-BE49-F238E27FC236}">
                <a16:creationId xmlns:a16="http://schemas.microsoft.com/office/drawing/2014/main" id="{0022ADFC-20F9-477A-884F-A5D89836128C}"/>
              </a:ext>
            </a:extLst>
          </p:cNvPr>
          <p:cNvSpPr/>
          <p:nvPr/>
        </p:nvSpPr>
        <p:spPr>
          <a:xfrm>
            <a:off x="0" y="2112582"/>
            <a:ext cx="2492990" cy="351763"/>
          </a:xfrm>
          <a:prstGeom prst="rect">
            <a:avLst/>
          </a:prstGeom>
        </p:spPr>
        <p:txBody>
          <a:bodyPr wrap="none">
            <a:spAutoFit/>
          </a:bodyPr>
          <a:lstStyle/>
          <a:p>
            <a:pPr marL="457200" lvl="0" indent="-342900">
              <a:lnSpc>
                <a:spcPct val="115000"/>
              </a:lnSpc>
              <a:buClr>
                <a:srgbClr val="FFFFFF"/>
              </a:buClr>
              <a:buSzPts val="1800"/>
              <a:buFont typeface="Arial"/>
              <a:buChar char="●"/>
            </a:pPr>
            <a:r>
              <a:rPr lang="zh-TW" altLang="en-US" sz="1600" b="1">
                <a:solidFill>
                  <a:srgbClr val="FFFFFF"/>
                </a:solidFill>
                <a:latin typeface="微軟正黑體" panose="020B0604030504040204" pitchFamily="34" charset="-120"/>
                <a:ea typeface="微軟正黑體" panose="020B0604030504040204" pitchFamily="34" charset="-120"/>
              </a:rPr>
              <a:t>隨選還原任一時間點</a:t>
            </a:r>
          </a:p>
        </p:txBody>
      </p:sp>
      <p:sp>
        <p:nvSpPr>
          <p:cNvPr id="11" name="矩形 10">
            <a:extLst>
              <a:ext uri="{FF2B5EF4-FFF2-40B4-BE49-F238E27FC236}">
                <a16:creationId xmlns:a16="http://schemas.microsoft.com/office/drawing/2014/main" id="{E21333A8-D259-4C5C-B078-6BC3F7950E81}"/>
              </a:ext>
            </a:extLst>
          </p:cNvPr>
          <p:cNvSpPr/>
          <p:nvPr/>
        </p:nvSpPr>
        <p:spPr>
          <a:xfrm>
            <a:off x="6651010" y="1023938"/>
            <a:ext cx="2492990" cy="351763"/>
          </a:xfrm>
          <a:prstGeom prst="rect">
            <a:avLst/>
          </a:prstGeom>
        </p:spPr>
        <p:txBody>
          <a:bodyPr wrap="none">
            <a:spAutoFit/>
          </a:bodyPr>
          <a:lstStyle/>
          <a:p>
            <a:pPr marL="457200" lvl="0" indent="-342900">
              <a:lnSpc>
                <a:spcPct val="115000"/>
              </a:lnSpc>
              <a:buClr>
                <a:srgbClr val="FFFFFF"/>
              </a:buClr>
              <a:buSzPts val="1800"/>
              <a:buFont typeface="Arial"/>
              <a:buChar char="●"/>
            </a:pPr>
            <a:r>
              <a:rPr lang="zh-TW" altLang="en-US" sz="1600" b="1">
                <a:solidFill>
                  <a:srgbClr val="FFFFFF"/>
                </a:solidFill>
                <a:latin typeface="微軟正黑體" panose="020B0604030504040204" pitchFamily="34" charset="-120"/>
                <a:ea typeface="微軟正黑體" panose="020B0604030504040204" pitchFamily="34" charset="-120"/>
              </a:rPr>
              <a:t>可支援連續版本備份</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29"/>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a:t>使用 AES-256 的傳輸時加密技術</a:t>
            </a:r>
            <a:endParaRPr/>
          </a:p>
        </p:txBody>
      </p:sp>
      <p:sp>
        <p:nvSpPr>
          <p:cNvPr id="207" name="Google Shape;207;p29"/>
          <p:cNvSpPr txBox="1">
            <a:spLocks noGrp="1"/>
          </p:cNvSpPr>
          <p:nvPr>
            <p:ph type="body" idx="1"/>
          </p:nvPr>
        </p:nvSpPr>
        <p:spPr>
          <a:xfrm>
            <a:off x="265317" y="794716"/>
            <a:ext cx="8823112" cy="555449"/>
          </a:xfrm>
          <a:prstGeom prst="rect">
            <a:avLst/>
          </a:prstGeom>
        </p:spPr>
        <p:txBody>
          <a:bodyPr spcFirstLastPara="1" wrap="square" lIns="91425" tIns="91425" rIns="91425" bIns="91425" anchor="t" anchorCtr="0">
            <a:noAutofit/>
          </a:bodyPr>
          <a:lstStyle/>
          <a:p>
            <a:pPr>
              <a:buClr>
                <a:schemeClr val="bg1"/>
              </a:buClr>
            </a:pPr>
            <a:r>
              <a:rPr lang="zh-TW">
                <a:solidFill>
                  <a:schemeClr val="bg1"/>
                </a:solidFill>
                <a:latin typeface="微軟正黑體" panose="020B0604030504040204" pitchFamily="34" charset="-120"/>
                <a:ea typeface="微軟正黑體" panose="020B0604030504040204" pitchFamily="34" charset="-120"/>
              </a:rPr>
              <a:t>AES (Advanced Encryption Standard)，美國政府用來保護資料傳輸的加密標準。</a:t>
            </a:r>
            <a:endParaRPr>
              <a:solidFill>
                <a:schemeClr val="bg1"/>
              </a:solidFill>
              <a:latin typeface="微軟正黑體" panose="020B0604030504040204" pitchFamily="34" charset="-120"/>
              <a:ea typeface="微軟正黑體" panose="020B0604030504040204" pitchFamily="34" charset="-120"/>
            </a:endParaRPr>
          </a:p>
        </p:txBody>
      </p:sp>
      <p:sp>
        <p:nvSpPr>
          <p:cNvPr id="7" name="平行四邊形 6">
            <a:extLst>
              <a:ext uri="{FF2B5EF4-FFF2-40B4-BE49-F238E27FC236}">
                <a16:creationId xmlns:a16="http://schemas.microsoft.com/office/drawing/2014/main" id="{4A249957-C7BD-4CE3-9BEB-0AE115CAE19C}"/>
              </a:ext>
            </a:extLst>
          </p:cNvPr>
          <p:cNvSpPr/>
          <p:nvPr/>
        </p:nvSpPr>
        <p:spPr>
          <a:xfrm>
            <a:off x="1798487" y="1449328"/>
            <a:ext cx="4511377" cy="3199333"/>
          </a:xfrm>
          <a:prstGeom prst="parallelogram">
            <a:avLst>
              <a:gd name="adj" fmla="val 35282"/>
            </a:avLst>
          </a:prstGeom>
          <a:solidFill>
            <a:srgbClr val="4A4F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9" name="直線接點 8">
            <a:extLst>
              <a:ext uri="{FF2B5EF4-FFF2-40B4-BE49-F238E27FC236}">
                <a16:creationId xmlns:a16="http://schemas.microsoft.com/office/drawing/2014/main" id="{270E2E41-EA57-4BC7-B786-D85EC650BBB8}"/>
              </a:ext>
            </a:extLst>
          </p:cNvPr>
          <p:cNvCxnSpPr>
            <a:cxnSpLocks/>
          </p:cNvCxnSpPr>
          <p:nvPr/>
        </p:nvCxnSpPr>
        <p:spPr>
          <a:xfrm>
            <a:off x="3167562" y="2015396"/>
            <a:ext cx="2445136"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文字方塊 2">
            <a:extLst>
              <a:ext uri="{FF2B5EF4-FFF2-40B4-BE49-F238E27FC236}">
                <a16:creationId xmlns:a16="http://schemas.microsoft.com/office/drawing/2014/main" id="{ACF63FD6-036F-42BA-A336-F8CF7D58531D}"/>
              </a:ext>
            </a:extLst>
          </p:cNvPr>
          <p:cNvSpPr txBox="1"/>
          <p:nvPr/>
        </p:nvSpPr>
        <p:spPr>
          <a:xfrm>
            <a:off x="3319222" y="1549754"/>
            <a:ext cx="2394515" cy="369332"/>
          </a:xfrm>
          <a:prstGeom prst="rect">
            <a:avLst/>
          </a:prstGeom>
          <a:noFill/>
        </p:spPr>
        <p:txBody>
          <a:bodyPr wrap="square" rtlCol="0">
            <a:spAutoFit/>
          </a:bodyPr>
          <a:lstStyle/>
          <a:p>
            <a:r>
              <a:rPr lang="en-US" altLang="zh-TW" sz="1800" b="1">
                <a:solidFill>
                  <a:schemeClr val="bg1"/>
                </a:solidFill>
              </a:rPr>
              <a:t>256-bit Encryption</a:t>
            </a:r>
            <a:endParaRPr lang="zh-TW" altLang="en-US" sz="1800" b="1">
              <a:solidFill>
                <a:schemeClr val="bg1"/>
              </a:solidFill>
            </a:endParaRPr>
          </a:p>
        </p:txBody>
      </p:sp>
      <p:pic>
        <p:nvPicPr>
          <p:cNvPr id="2" name="圖形 1">
            <a:extLst>
              <a:ext uri="{FF2B5EF4-FFF2-40B4-BE49-F238E27FC236}">
                <a16:creationId xmlns:a16="http://schemas.microsoft.com/office/drawing/2014/main" id="{4BC06AB8-9A78-4092-827C-A59894F6378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25294" y="2204882"/>
            <a:ext cx="3356193" cy="2394031"/>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30"/>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a:t>透過傳輸壓縮技術來減少頻寬使用</a:t>
            </a:r>
            <a:endParaRPr/>
          </a:p>
        </p:txBody>
      </p:sp>
      <p:sp>
        <p:nvSpPr>
          <p:cNvPr id="214" name="Google Shape;214;p30"/>
          <p:cNvSpPr txBox="1">
            <a:spLocks noGrp="1"/>
          </p:cNvSpPr>
          <p:nvPr>
            <p:ph type="body" idx="1"/>
          </p:nvPr>
        </p:nvSpPr>
        <p:spPr>
          <a:xfrm>
            <a:off x="265317" y="794716"/>
            <a:ext cx="8382207" cy="1188174"/>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zh-TW">
                <a:latin typeface="微軟正黑體" panose="020B0604030504040204" pitchFamily="34" charset="-120"/>
                <a:ea typeface="微軟正黑體" panose="020B0604030504040204" pitchFamily="34" charset="-120"/>
              </a:rPr>
              <a:t>傳輸前進行資料壓縮</a:t>
            </a:r>
            <a:endParaRPr>
              <a:latin typeface="微軟正黑體" panose="020B0604030504040204" pitchFamily="34" charset="-120"/>
              <a:ea typeface="微軟正黑體" panose="020B0604030504040204" pitchFamily="34" charset="-120"/>
            </a:endParaRPr>
          </a:p>
          <a:p>
            <a:pPr marL="457200" lvl="0" indent="-342900" algn="l" rtl="0">
              <a:spcBef>
                <a:spcPts val="0"/>
              </a:spcBef>
              <a:spcAft>
                <a:spcPts val="0"/>
              </a:spcAft>
              <a:buSzPts val="1800"/>
              <a:buChar char="●"/>
            </a:pPr>
            <a:r>
              <a:rPr lang="zh-TW">
                <a:latin typeface="微軟正黑體" panose="020B0604030504040204" pitchFamily="34" charset="-120"/>
                <a:ea typeface="微軟正黑體" panose="020B0604030504040204" pitchFamily="34" charset="-120"/>
              </a:rPr>
              <a:t>到目的端再自動解壓縮</a:t>
            </a:r>
            <a:endParaRPr>
              <a:latin typeface="微軟正黑體" panose="020B0604030504040204" pitchFamily="34" charset="-120"/>
              <a:ea typeface="微軟正黑體" panose="020B0604030504040204" pitchFamily="34" charset="-120"/>
            </a:endParaRPr>
          </a:p>
          <a:p>
            <a:pPr marL="457200" lvl="0" indent="-342900" algn="l" rtl="0">
              <a:spcBef>
                <a:spcPts val="0"/>
              </a:spcBef>
              <a:spcAft>
                <a:spcPts val="0"/>
              </a:spcAft>
              <a:buSzPts val="1800"/>
              <a:buChar char="●"/>
            </a:pPr>
            <a:r>
              <a:rPr lang="zh-TW">
                <a:latin typeface="微軟正黑體" panose="020B0604030504040204" pitchFamily="34" charset="-120"/>
                <a:ea typeface="微軟正黑體" panose="020B0604030504040204" pitchFamily="34" charset="-120"/>
              </a:rPr>
              <a:t>達到節省網路頻寬或傳輸量</a:t>
            </a:r>
            <a:endParaRPr>
              <a:latin typeface="微軟正黑體" panose="020B0604030504040204" pitchFamily="34" charset="-120"/>
              <a:ea typeface="微軟正黑體" panose="020B0604030504040204" pitchFamily="34" charset="-120"/>
            </a:endParaRPr>
          </a:p>
          <a:p>
            <a:pPr marL="457200" lvl="0" indent="0" algn="l" rtl="0">
              <a:spcBef>
                <a:spcPts val="1600"/>
              </a:spcBef>
              <a:spcAft>
                <a:spcPts val="1600"/>
              </a:spcAft>
              <a:buNone/>
            </a:pPr>
            <a:endParaRPr>
              <a:latin typeface="微軟正黑體" panose="020B0604030504040204" pitchFamily="34" charset="-120"/>
              <a:ea typeface="微軟正黑體" panose="020B0604030504040204" pitchFamily="34" charset="-120"/>
            </a:endParaRPr>
          </a:p>
        </p:txBody>
      </p:sp>
      <p:sp>
        <p:nvSpPr>
          <p:cNvPr id="6" name="Google Shape;102;p18">
            <a:extLst>
              <a:ext uri="{FF2B5EF4-FFF2-40B4-BE49-F238E27FC236}">
                <a16:creationId xmlns:a16="http://schemas.microsoft.com/office/drawing/2014/main" id="{04A9CFFD-6F04-42E9-B4A7-2E1D5E888E37}"/>
              </a:ext>
            </a:extLst>
          </p:cNvPr>
          <p:cNvSpPr txBox="1"/>
          <p:nvPr/>
        </p:nvSpPr>
        <p:spPr>
          <a:xfrm>
            <a:off x="355116" y="2264826"/>
            <a:ext cx="1226423" cy="246221"/>
          </a:xfrm>
          <a:prstGeom prst="rect">
            <a:avLst/>
          </a:prstGeom>
          <a:solidFill>
            <a:schemeClr val="bg1"/>
          </a:solidFill>
          <a:ln w="19050"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altLang="zh-TW" sz="1200" b="1">
                <a:solidFill>
                  <a:srgbClr val="2F2725"/>
                </a:solidFill>
                <a:latin typeface="+mj-lt"/>
                <a:ea typeface="微軟正黑體" panose="020B0604030504040204" pitchFamily="34" charset="-120"/>
              </a:rPr>
              <a:t>Sending Host</a:t>
            </a:r>
            <a:endParaRPr lang="zh-TW" altLang="en-US" sz="1200" b="1">
              <a:solidFill>
                <a:srgbClr val="2F2725"/>
              </a:solidFill>
              <a:latin typeface="+mj-lt"/>
              <a:ea typeface="微軟正黑體" panose="020B0604030504040204" pitchFamily="34" charset="-120"/>
            </a:endParaRPr>
          </a:p>
        </p:txBody>
      </p:sp>
      <p:sp>
        <p:nvSpPr>
          <p:cNvPr id="8" name="矩形: 圓角 7">
            <a:extLst>
              <a:ext uri="{FF2B5EF4-FFF2-40B4-BE49-F238E27FC236}">
                <a16:creationId xmlns:a16="http://schemas.microsoft.com/office/drawing/2014/main" id="{CDDA6871-D3FD-470A-84E7-9AC7B72B1550}"/>
              </a:ext>
            </a:extLst>
          </p:cNvPr>
          <p:cNvSpPr/>
          <p:nvPr/>
        </p:nvSpPr>
        <p:spPr>
          <a:xfrm>
            <a:off x="359073" y="2505881"/>
            <a:ext cx="3204949" cy="1576161"/>
          </a:xfrm>
          <a:prstGeom prst="roundRect">
            <a:avLst>
              <a:gd name="adj" fmla="val 105"/>
            </a:avLst>
          </a:prstGeom>
          <a:noFill/>
          <a:ln w="127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 name="圖形 1">
            <a:extLst>
              <a:ext uri="{FF2B5EF4-FFF2-40B4-BE49-F238E27FC236}">
                <a16:creationId xmlns:a16="http://schemas.microsoft.com/office/drawing/2014/main" id="{B903A205-FE05-4883-8C2B-2B5C85576A5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9767" y="2664315"/>
            <a:ext cx="947879" cy="1283537"/>
          </a:xfrm>
          <a:prstGeom prst="rect">
            <a:avLst/>
          </a:prstGeom>
        </p:spPr>
      </p:pic>
      <p:sp>
        <p:nvSpPr>
          <p:cNvPr id="3" name="梯形 2">
            <a:extLst>
              <a:ext uri="{FF2B5EF4-FFF2-40B4-BE49-F238E27FC236}">
                <a16:creationId xmlns:a16="http://schemas.microsoft.com/office/drawing/2014/main" id="{6AEF145E-AC0B-49B8-B610-896BE6276F50}"/>
              </a:ext>
            </a:extLst>
          </p:cNvPr>
          <p:cNvSpPr/>
          <p:nvPr/>
        </p:nvSpPr>
        <p:spPr>
          <a:xfrm rot="5400000">
            <a:off x="1603877" y="2687660"/>
            <a:ext cx="940227" cy="1352828"/>
          </a:xfrm>
          <a:prstGeom prst="trapezoid">
            <a:avLst>
              <a:gd name="adj" fmla="val 21703"/>
            </a:avLst>
          </a:prstGeom>
          <a:gradFill flip="none" rotWithShape="1">
            <a:gsLst>
              <a:gs pos="0">
                <a:schemeClr val="bg1">
                  <a:alpha val="90000"/>
                </a:schemeClr>
              </a:gs>
              <a:gs pos="38332">
                <a:srgbClr val="FFFFFF">
                  <a:alpha val="70000"/>
                </a:srgbClr>
              </a:gs>
              <a:gs pos="69000">
                <a:schemeClr val="bg1">
                  <a:alpha val="50000"/>
                </a:schemeClr>
              </a:gs>
              <a:gs pos="100000">
                <a:schemeClr val="bg1">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0" name="圖形 9">
            <a:extLst>
              <a:ext uri="{FF2B5EF4-FFF2-40B4-BE49-F238E27FC236}">
                <a16:creationId xmlns:a16="http://schemas.microsoft.com/office/drawing/2014/main" id="{864CC2C2-9E11-4A46-8884-E5F12D4654A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765991" y="2982196"/>
            <a:ext cx="531787" cy="720100"/>
          </a:xfrm>
          <a:prstGeom prst="rect">
            <a:avLst/>
          </a:prstGeom>
        </p:spPr>
      </p:pic>
      <p:sp>
        <p:nvSpPr>
          <p:cNvPr id="4" name="文字方塊 3">
            <a:extLst>
              <a:ext uri="{FF2B5EF4-FFF2-40B4-BE49-F238E27FC236}">
                <a16:creationId xmlns:a16="http://schemas.microsoft.com/office/drawing/2014/main" id="{9A7CF681-0277-493B-943C-FB6981ACAF37}"/>
              </a:ext>
            </a:extLst>
          </p:cNvPr>
          <p:cNvSpPr txBox="1"/>
          <p:nvPr/>
        </p:nvSpPr>
        <p:spPr>
          <a:xfrm>
            <a:off x="1670911" y="3236489"/>
            <a:ext cx="1223331" cy="253916"/>
          </a:xfrm>
          <a:prstGeom prst="rect">
            <a:avLst/>
          </a:prstGeom>
          <a:noFill/>
        </p:spPr>
        <p:txBody>
          <a:bodyPr wrap="square" rtlCol="0">
            <a:spAutoFit/>
          </a:bodyPr>
          <a:lstStyle/>
          <a:p>
            <a:r>
              <a:rPr lang="en-US" altLang="zh-TW" sz="1050" b="1">
                <a:solidFill>
                  <a:schemeClr val="tx1"/>
                </a:solidFill>
              </a:rPr>
              <a:t>Compression</a:t>
            </a:r>
            <a:endParaRPr lang="zh-TW" altLang="en-US" sz="1050" b="1">
              <a:solidFill>
                <a:schemeClr val="tx1"/>
              </a:solidFill>
            </a:endParaRPr>
          </a:p>
        </p:txBody>
      </p:sp>
      <p:sp>
        <p:nvSpPr>
          <p:cNvPr id="9" name="箭號: 向右 8">
            <a:extLst>
              <a:ext uri="{FF2B5EF4-FFF2-40B4-BE49-F238E27FC236}">
                <a16:creationId xmlns:a16="http://schemas.microsoft.com/office/drawing/2014/main" id="{11A3C459-6F0A-4B50-BA3B-8D3F281477A2}"/>
              </a:ext>
            </a:extLst>
          </p:cNvPr>
          <p:cNvSpPr/>
          <p:nvPr/>
        </p:nvSpPr>
        <p:spPr>
          <a:xfrm>
            <a:off x="3735533" y="3046310"/>
            <a:ext cx="1085850" cy="519545"/>
          </a:xfrm>
          <a:prstGeom prst="rightArrow">
            <a:avLst>
              <a:gd name="adj1" fmla="val 50000"/>
              <a:gd name="adj2" fmla="val 66000"/>
            </a:avLst>
          </a:prstGeom>
          <a:solidFill>
            <a:srgbClr val="0296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b="1"/>
              <a:t>Transfer</a:t>
            </a:r>
            <a:endParaRPr lang="zh-TW" altLang="en-US" sz="1200" b="1"/>
          </a:p>
        </p:txBody>
      </p:sp>
      <p:sp>
        <p:nvSpPr>
          <p:cNvPr id="14" name="Google Shape;102;p18">
            <a:extLst>
              <a:ext uri="{FF2B5EF4-FFF2-40B4-BE49-F238E27FC236}">
                <a16:creationId xmlns:a16="http://schemas.microsoft.com/office/drawing/2014/main" id="{30B13A6D-86C7-493D-99EE-9D5D88AEE4C9}"/>
              </a:ext>
            </a:extLst>
          </p:cNvPr>
          <p:cNvSpPr txBox="1"/>
          <p:nvPr/>
        </p:nvSpPr>
        <p:spPr>
          <a:xfrm>
            <a:off x="4992894" y="2264826"/>
            <a:ext cx="1352829" cy="246221"/>
          </a:xfrm>
          <a:prstGeom prst="rect">
            <a:avLst/>
          </a:prstGeom>
          <a:solidFill>
            <a:schemeClr val="bg1"/>
          </a:solidFill>
          <a:ln w="19050"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altLang="zh-TW" sz="1200" b="1">
                <a:solidFill>
                  <a:srgbClr val="2F2725"/>
                </a:solidFill>
                <a:latin typeface="+mj-lt"/>
                <a:ea typeface="微軟正黑體" panose="020B0604030504040204" pitchFamily="34" charset="-120"/>
              </a:rPr>
              <a:t>Receiving Host</a:t>
            </a:r>
            <a:endParaRPr lang="zh-TW" altLang="en-US" sz="1200" b="1">
              <a:solidFill>
                <a:srgbClr val="2F2725"/>
              </a:solidFill>
              <a:latin typeface="+mj-lt"/>
              <a:ea typeface="微軟正黑體" panose="020B0604030504040204" pitchFamily="34" charset="-120"/>
            </a:endParaRPr>
          </a:p>
        </p:txBody>
      </p:sp>
      <p:sp>
        <p:nvSpPr>
          <p:cNvPr id="15" name="矩形: 圓角 14">
            <a:extLst>
              <a:ext uri="{FF2B5EF4-FFF2-40B4-BE49-F238E27FC236}">
                <a16:creationId xmlns:a16="http://schemas.microsoft.com/office/drawing/2014/main" id="{01F700AC-85E7-4298-BFC8-D34EBD769E34}"/>
              </a:ext>
            </a:extLst>
          </p:cNvPr>
          <p:cNvSpPr/>
          <p:nvPr/>
        </p:nvSpPr>
        <p:spPr>
          <a:xfrm>
            <a:off x="4996851" y="2505881"/>
            <a:ext cx="3204949" cy="1576161"/>
          </a:xfrm>
          <a:prstGeom prst="roundRect">
            <a:avLst>
              <a:gd name="adj" fmla="val 105"/>
            </a:avLst>
          </a:prstGeom>
          <a:noFill/>
          <a:ln w="127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6" name="圖形 15">
            <a:extLst>
              <a:ext uri="{FF2B5EF4-FFF2-40B4-BE49-F238E27FC236}">
                <a16:creationId xmlns:a16="http://schemas.microsoft.com/office/drawing/2014/main" id="{C9A00C05-D480-4A45-962C-5D790A12FC0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75426" y="2664315"/>
            <a:ext cx="947879" cy="1283537"/>
          </a:xfrm>
          <a:prstGeom prst="rect">
            <a:avLst/>
          </a:prstGeom>
        </p:spPr>
      </p:pic>
      <p:sp>
        <p:nvSpPr>
          <p:cNvPr id="17" name="梯形 16">
            <a:extLst>
              <a:ext uri="{FF2B5EF4-FFF2-40B4-BE49-F238E27FC236}">
                <a16:creationId xmlns:a16="http://schemas.microsoft.com/office/drawing/2014/main" id="{55E7FAE1-F253-437E-9B06-E063F0EFBA94}"/>
              </a:ext>
            </a:extLst>
          </p:cNvPr>
          <p:cNvSpPr/>
          <p:nvPr/>
        </p:nvSpPr>
        <p:spPr>
          <a:xfrm rot="16200000">
            <a:off x="5928898" y="2687660"/>
            <a:ext cx="940227" cy="1352828"/>
          </a:xfrm>
          <a:prstGeom prst="trapezoid">
            <a:avLst>
              <a:gd name="adj" fmla="val 21703"/>
            </a:avLst>
          </a:prstGeom>
          <a:gradFill flip="none" rotWithShape="1">
            <a:gsLst>
              <a:gs pos="0">
                <a:schemeClr val="bg1">
                  <a:alpha val="90000"/>
                </a:schemeClr>
              </a:gs>
              <a:gs pos="38332">
                <a:srgbClr val="FFFFFF">
                  <a:alpha val="70000"/>
                </a:srgbClr>
              </a:gs>
              <a:gs pos="69000">
                <a:schemeClr val="bg1">
                  <a:alpha val="50000"/>
                </a:schemeClr>
              </a:gs>
              <a:gs pos="100000">
                <a:schemeClr val="bg1">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8" name="圖形 17">
            <a:extLst>
              <a:ext uri="{FF2B5EF4-FFF2-40B4-BE49-F238E27FC236}">
                <a16:creationId xmlns:a16="http://schemas.microsoft.com/office/drawing/2014/main" id="{3F12DD79-FD48-4BE8-BB33-F72AA3498CF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76764" y="2982196"/>
            <a:ext cx="531787" cy="720100"/>
          </a:xfrm>
          <a:prstGeom prst="rect">
            <a:avLst/>
          </a:prstGeom>
        </p:spPr>
      </p:pic>
      <p:sp>
        <p:nvSpPr>
          <p:cNvPr id="19" name="文字方塊 18">
            <a:extLst>
              <a:ext uri="{FF2B5EF4-FFF2-40B4-BE49-F238E27FC236}">
                <a16:creationId xmlns:a16="http://schemas.microsoft.com/office/drawing/2014/main" id="{903B081F-DAAE-42EB-BD2C-F258ADA57F80}"/>
              </a:ext>
            </a:extLst>
          </p:cNvPr>
          <p:cNvSpPr txBox="1"/>
          <p:nvPr/>
        </p:nvSpPr>
        <p:spPr>
          <a:xfrm>
            <a:off x="5764361" y="3236489"/>
            <a:ext cx="1223331" cy="253916"/>
          </a:xfrm>
          <a:prstGeom prst="rect">
            <a:avLst/>
          </a:prstGeom>
          <a:noFill/>
        </p:spPr>
        <p:txBody>
          <a:bodyPr wrap="square" rtlCol="0">
            <a:spAutoFit/>
          </a:bodyPr>
          <a:lstStyle/>
          <a:p>
            <a:r>
              <a:rPr lang="en-US" altLang="zh-TW" sz="1050" b="1">
                <a:solidFill>
                  <a:schemeClr val="tx1"/>
                </a:solidFill>
              </a:rPr>
              <a:t>Decompression</a:t>
            </a:r>
            <a:endParaRPr lang="zh-TW" altLang="en-US" sz="1050" b="1">
              <a:solidFill>
                <a:schemeClr val="tx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8" name="平行四邊形 17">
            <a:extLst>
              <a:ext uri="{FF2B5EF4-FFF2-40B4-BE49-F238E27FC236}">
                <a16:creationId xmlns:a16="http://schemas.microsoft.com/office/drawing/2014/main" id="{5EB083FD-14B0-4F20-856D-3AF2F011FA03}"/>
              </a:ext>
            </a:extLst>
          </p:cNvPr>
          <p:cNvSpPr/>
          <p:nvPr/>
        </p:nvSpPr>
        <p:spPr>
          <a:xfrm>
            <a:off x="1579797" y="1801647"/>
            <a:ext cx="5867454" cy="2864445"/>
          </a:xfrm>
          <a:prstGeom prst="parallelogram">
            <a:avLst>
              <a:gd name="adj" fmla="val 50885"/>
            </a:avLst>
          </a:prstGeom>
          <a:solidFill>
            <a:srgbClr val="4A4F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0" name="Google Shape;220;p31"/>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a:t>搭配 QNAP NAS 高速網路</a:t>
            </a:r>
            <a:endParaRPr/>
          </a:p>
        </p:txBody>
      </p:sp>
      <p:sp>
        <p:nvSpPr>
          <p:cNvPr id="221" name="Google Shape;221;p31"/>
          <p:cNvSpPr txBox="1">
            <a:spLocks noGrp="1"/>
          </p:cNvSpPr>
          <p:nvPr>
            <p:ph type="body" idx="1"/>
          </p:nvPr>
        </p:nvSpPr>
        <p:spPr>
          <a:xfrm>
            <a:off x="265317" y="794716"/>
            <a:ext cx="8382207" cy="1114915"/>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zh-TW"/>
              <a:t>一站式購買與安裝</a:t>
            </a:r>
            <a:endParaRPr/>
          </a:p>
          <a:p>
            <a:pPr marL="457200" lvl="0" indent="-342900" algn="l" rtl="0">
              <a:spcBef>
                <a:spcPts val="0"/>
              </a:spcBef>
              <a:spcAft>
                <a:spcPts val="0"/>
              </a:spcAft>
              <a:buSzPts val="1800"/>
              <a:buChar char="●"/>
            </a:pPr>
            <a:r>
              <a:rPr lang="zh-TW"/>
              <a:t>2.5G/5G/10G</a:t>
            </a:r>
            <a:endParaRPr lang="en-US" altLang="zh-TW"/>
          </a:p>
          <a:p>
            <a:pPr marL="457200" lvl="0" indent="-342900" algn="l" rtl="0">
              <a:spcBef>
                <a:spcPts val="0"/>
              </a:spcBef>
              <a:spcAft>
                <a:spcPts val="0"/>
              </a:spcAft>
              <a:buSzPts val="1800"/>
              <a:buChar char="●"/>
            </a:pPr>
            <a:r>
              <a:rPr lang="zh-TW"/>
              <a:t>QNAP 10G Switch</a:t>
            </a:r>
            <a:endParaRPr/>
          </a:p>
        </p:txBody>
      </p:sp>
      <p:grpSp>
        <p:nvGrpSpPr>
          <p:cNvPr id="13" name="群組 12">
            <a:extLst>
              <a:ext uri="{FF2B5EF4-FFF2-40B4-BE49-F238E27FC236}">
                <a16:creationId xmlns:a16="http://schemas.microsoft.com/office/drawing/2014/main" id="{9F0A5CAB-E201-44B9-999F-E5D15AE4E0B6}"/>
              </a:ext>
            </a:extLst>
          </p:cNvPr>
          <p:cNvGrpSpPr/>
          <p:nvPr/>
        </p:nvGrpSpPr>
        <p:grpSpPr>
          <a:xfrm>
            <a:off x="1646138" y="2061190"/>
            <a:ext cx="5734771" cy="2491723"/>
            <a:chOff x="2172539" y="2193258"/>
            <a:chExt cx="4957961" cy="2154202"/>
          </a:xfrm>
        </p:grpSpPr>
        <p:pic>
          <p:nvPicPr>
            <p:cNvPr id="3" name="圖片 2" descr="一張含有 電腦 的圖片&#10;&#10;自動產生的描述">
              <a:extLst>
                <a:ext uri="{FF2B5EF4-FFF2-40B4-BE49-F238E27FC236}">
                  <a16:creationId xmlns:a16="http://schemas.microsoft.com/office/drawing/2014/main" id="{815144FC-792D-4A7E-B0B0-B813F2652CF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172539" y="2193258"/>
              <a:ext cx="2646985" cy="930302"/>
            </a:xfrm>
            <a:prstGeom prst="rect">
              <a:avLst/>
            </a:prstGeom>
          </p:spPr>
        </p:pic>
        <p:pic>
          <p:nvPicPr>
            <p:cNvPr id="5" name="圖片 4" descr="一張含有 室內, 電子用品, 黑色, 坐 的圖片&#10;&#10;自動產生的描述">
              <a:extLst>
                <a:ext uri="{FF2B5EF4-FFF2-40B4-BE49-F238E27FC236}">
                  <a16:creationId xmlns:a16="http://schemas.microsoft.com/office/drawing/2014/main" id="{B61C704D-A123-438E-A221-0076617AF341}"/>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3697528" y="2765415"/>
              <a:ext cx="3432972" cy="1477435"/>
            </a:xfrm>
            <a:prstGeom prst="rect">
              <a:avLst/>
            </a:prstGeom>
          </p:spPr>
        </p:pic>
        <p:sp>
          <p:nvSpPr>
            <p:cNvPr id="10" name="矩形 9">
              <a:extLst>
                <a:ext uri="{FF2B5EF4-FFF2-40B4-BE49-F238E27FC236}">
                  <a16:creationId xmlns:a16="http://schemas.microsoft.com/office/drawing/2014/main" id="{AE8F12C8-DAF2-4A99-A43E-A0678BDC203B}"/>
                </a:ext>
              </a:extLst>
            </p:cNvPr>
            <p:cNvSpPr/>
            <p:nvPr/>
          </p:nvSpPr>
          <p:spPr>
            <a:xfrm>
              <a:off x="4902496" y="4101239"/>
              <a:ext cx="1023037" cy="246221"/>
            </a:xfrm>
            <a:prstGeom prst="rect">
              <a:avLst/>
            </a:prstGeom>
          </p:spPr>
          <p:txBody>
            <a:bodyPr wrap="none">
              <a:spAutoFit/>
            </a:bodyPr>
            <a:lstStyle/>
            <a:p>
              <a:r>
                <a:rPr lang="en-US" altLang="zh-TW" sz="1000" b="1">
                  <a:solidFill>
                    <a:schemeClr val="bg1"/>
                  </a:solidFill>
                  <a:latin typeface="+mj-lt"/>
                  <a:ea typeface="微軟正黑體" panose="020B0604030504040204" pitchFamily="34" charset="-120"/>
                </a:rPr>
                <a:t>QSW-1208-8C</a:t>
              </a:r>
              <a:endParaRPr lang="zh-TW" altLang="en-US" sz="1000" b="1">
                <a:solidFill>
                  <a:schemeClr val="bg1"/>
                </a:solidFill>
                <a:latin typeface="+mj-lt"/>
                <a:ea typeface="微軟正黑體" panose="020B0604030504040204" pitchFamily="34" charset="-120"/>
              </a:endParaRPr>
            </a:p>
          </p:txBody>
        </p:sp>
        <p:sp>
          <p:nvSpPr>
            <p:cNvPr id="17" name="矩形 16">
              <a:extLst>
                <a:ext uri="{FF2B5EF4-FFF2-40B4-BE49-F238E27FC236}">
                  <a16:creationId xmlns:a16="http://schemas.microsoft.com/office/drawing/2014/main" id="{D48F3174-99A5-4AA9-9E04-B016F9FC6506}"/>
                </a:ext>
              </a:extLst>
            </p:cNvPr>
            <p:cNvSpPr/>
            <p:nvPr/>
          </p:nvSpPr>
          <p:spPr>
            <a:xfrm>
              <a:off x="2910214" y="3075696"/>
              <a:ext cx="823482" cy="212869"/>
            </a:xfrm>
            <a:prstGeom prst="rect">
              <a:avLst/>
            </a:prstGeom>
          </p:spPr>
          <p:txBody>
            <a:bodyPr wrap="none">
              <a:spAutoFit/>
            </a:bodyPr>
            <a:lstStyle/>
            <a:p>
              <a:r>
                <a:rPr lang="en-US" altLang="zh-TW" sz="1000" b="1">
                  <a:solidFill>
                    <a:schemeClr val="bg1"/>
                  </a:solidFill>
                  <a:latin typeface="+mj-lt"/>
                  <a:ea typeface="微軟正黑體" panose="020B0604030504040204" pitchFamily="34" charset="-120"/>
                </a:rPr>
                <a:t>QSW-308-1C</a:t>
              </a:r>
              <a:endParaRPr lang="zh-TW" altLang="en-US" sz="1000" b="1">
                <a:solidFill>
                  <a:schemeClr val="bg1"/>
                </a:solidFill>
                <a:latin typeface="+mj-lt"/>
                <a:ea typeface="微軟正黑體" panose="020B0604030504040204" pitchFamily="34" charset="-120"/>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32"/>
          <p:cNvSpPr txBox="1">
            <a:spLocks noGrp="1"/>
          </p:cNvSpPr>
          <p:nvPr>
            <p:ph type="title"/>
          </p:nvPr>
        </p:nvSpPr>
        <p:spPr>
          <a:xfrm>
            <a:off x="253084" y="2003798"/>
            <a:ext cx="3137816" cy="824712"/>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zh-TW"/>
              <a:t>立即還原</a:t>
            </a:r>
            <a:endParaRPr/>
          </a:p>
        </p:txBody>
      </p:sp>
      <p:sp>
        <p:nvSpPr>
          <p:cNvPr id="3" name="矩形 2">
            <a:extLst>
              <a:ext uri="{FF2B5EF4-FFF2-40B4-BE49-F238E27FC236}">
                <a16:creationId xmlns:a16="http://schemas.microsoft.com/office/drawing/2014/main" id="{C4891D16-2F94-4ABA-9C75-18134DB56B7C}"/>
              </a:ext>
            </a:extLst>
          </p:cNvPr>
          <p:cNvSpPr/>
          <p:nvPr/>
        </p:nvSpPr>
        <p:spPr>
          <a:xfrm>
            <a:off x="253084" y="1887169"/>
            <a:ext cx="1798234" cy="111186"/>
          </a:xfrm>
          <a:prstGeom prst="rect">
            <a:avLst/>
          </a:prstGeom>
          <a:solidFill>
            <a:srgbClr val="4A4F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 name="圖形 3">
            <a:extLst>
              <a:ext uri="{FF2B5EF4-FFF2-40B4-BE49-F238E27FC236}">
                <a16:creationId xmlns:a16="http://schemas.microsoft.com/office/drawing/2014/main" id="{16705CD1-048B-4963-AA5C-42D7FF8D096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750293" y="1568941"/>
            <a:ext cx="2005617" cy="2005617"/>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33"/>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a:t>還原虛擬機備份</a:t>
            </a:r>
            <a:endParaRPr/>
          </a:p>
        </p:txBody>
      </p:sp>
      <p:sp>
        <p:nvSpPr>
          <p:cNvPr id="30" name="平行四邊形 29">
            <a:extLst>
              <a:ext uri="{FF2B5EF4-FFF2-40B4-BE49-F238E27FC236}">
                <a16:creationId xmlns:a16="http://schemas.microsoft.com/office/drawing/2014/main" id="{BA3C3D14-36F1-4DBE-93CE-E9AAE01BCD2D}"/>
              </a:ext>
            </a:extLst>
          </p:cNvPr>
          <p:cNvSpPr/>
          <p:nvPr/>
        </p:nvSpPr>
        <p:spPr>
          <a:xfrm>
            <a:off x="435093" y="1618376"/>
            <a:ext cx="2947735" cy="2849878"/>
          </a:xfrm>
          <a:prstGeom prst="parallelogram">
            <a:avLst/>
          </a:prstGeom>
          <a:solidFill>
            <a:srgbClr val="8B0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1" name="文字方塊 30">
            <a:extLst>
              <a:ext uri="{FF2B5EF4-FFF2-40B4-BE49-F238E27FC236}">
                <a16:creationId xmlns:a16="http://schemas.microsoft.com/office/drawing/2014/main" id="{C40B2E56-8E43-4BBC-977C-EC3C404541DA}"/>
              </a:ext>
            </a:extLst>
          </p:cNvPr>
          <p:cNvSpPr txBox="1"/>
          <p:nvPr/>
        </p:nvSpPr>
        <p:spPr>
          <a:xfrm>
            <a:off x="3508568" y="2135149"/>
            <a:ext cx="2743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ltLang="zh-TW"/>
          </a:p>
        </p:txBody>
      </p:sp>
      <p:sp>
        <p:nvSpPr>
          <p:cNvPr id="32" name="文字方塊 31">
            <a:extLst>
              <a:ext uri="{FF2B5EF4-FFF2-40B4-BE49-F238E27FC236}">
                <a16:creationId xmlns:a16="http://schemas.microsoft.com/office/drawing/2014/main" id="{B9EC8539-CA5B-4770-A47F-0A3E5D6287DB}"/>
              </a:ext>
            </a:extLst>
          </p:cNvPr>
          <p:cNvSpPr txBox="1"/>
          <p:nvPr/>
        </p:nvSpPr>
        <p:spPr>
          <a:xfrm>
            <a:off x="3508568" y="2135149"/>
            <a:ext cx="2743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ltLang="zh-TW"/>
          </a:p>
        </p:txBody>
      </p:sp>
      <p:sp>
        <p:nvSpPr>
          <p:cNvPr id="33" name="矩形 32">
            <a:extLst>
              <a:ext uri="{FF2B5EF4-FFF2-40B4-BE49-F238E27FC236}">
                <a16:creationId xmlns:a16="http://schemas.microsoft.com/office/drawing/2014/main" id="{206AC8C9-5EDD-48BB-B8D2-0418D6B34AA3}"/>
              </a:ext>
            </a:extLst>
          </p:cNvPr>
          <p:cNvSpPr/>
          <p:nvPr/>
        </p:nvSpPr>
        <p:spPr>
          <a:xfrm>
            <a:off x="1558214" y="1271248"/>
            <a:ext cx="1338828" cy="369332"/>
          </a:xfrm>
          <a:prstGeom prst="rect">
            <a:avLst/>
          </a:prstGeom>
        </p:spPr>
        <p:txBody>
          <a:bodyPr wrap="none">
            <a:spAutoFit/>
          </a:bodyPr>
          <a:lstStyle/>
          <a:p>
            <a:r>
              <a:rPr lang="zh-TW" altLang="en-US" sz="1800" b="1">
                <a:solidFill>
                  <a:schemeClr val="bg1"/>
                </a:solidFill>
                <a:latin typeface="微軟正黑體" panose="020B0604030504040204" pitchFamily="34" charset="-120"/>
                <a:ea typeface="微軟正黑體" panose="020B0604030504040204" pitchFamily="34" charset="-120"/>
              </a:rPr>
              <a:t>來源端選擇</a:t>
            </a:r>
          </a:p>
        </p:txBody>
      </p:sp>
      <p:sp>
        <p:nvSpPr>
          <p:cNvPr id="34" name="矩形 33">
            <a:extLst>
              <a:ext uri="{FF2B5EF4-FFF2-40B4-BE49-F238E27FC236}">
                <a16:creationId xmlns:a16="http://schemas.microsoft.com/office/drawing/2014/main" id="{6166947F-2A3F-4755-A46F-4F862A8210A3}"/>
              </a:ext>
            </a:extLst>
          </p:cNvPr>
          <p:cNvSpPr/>
          <p:nvPr/>
        </p:nvSpPr>
        <p:spPr>
          <a:xfrm>
            <a:off x="1383186" y="1750243"/>
            <a:ext cx="1760134" cy="523220"/>
          </a:xfrm>
          <a:prstGeom prst="rect">
            <a:avLst/>
          </a:prstGeom>
        </p:spPr>
        <p:txBody>
          <a:bodyPr wrap="square">
            <a:spAutoFit/>
          </a:bodyPr>
          <a:lstStyle/>
          <a:p>
            <a:pPr marL="171450" indent="-171450">
              <a:buClr>
                <a:schemeClr val="bg1"/>
              </a:buClr>
              <a:buFont typeface="Arial" panose="020B0604020202020204" pitchFamily="34" charset="0"/>
              <a:buChar char="•"/>
            </a:pPr>
            <a:r>
              <a:rPr lang="zh-TW" altLang="en-US" b="1">
                <a:solidFill>
                  <a:schemeClr val="bg1"/>
                </a:solidFill>
                <a:latin typeface="微軟正黑體" panose="020B0604030504040204" pitchFamily="34" charset="-120"/>
                <a:ea typeface="微軟正黑體" panose="020B0604030504040204" pitchFamily="34" charset="-120"/>
              </a:rPr>
              <a:t>從備份任務</a:t>
            </a:r>
          </a:p>
          <a:p>
            <a:pPr marL="171450" indent="-171450">
              <a:buClr>
                <a:schemeClr val="bg1"/>
              </a:buClr>
              <a:buFont typeface="Arial" panose="020B0604020202020204" pitchFamily="34" charset="0"/>
              <a:buChar char="•"/>
            </a:pPr>
            <a:r>
              <a:rPr lang="zh-TW" altLang="en-US" b="1">
                <a:solidFill>
                  <a:schemeClr val="bg1"/>
                </a:solidFill>
                <a:latin typeface="微軟正黑體" panose="020B0604030504040204" pitchFamily="34" charset="-120"/>
                <a:ea typeface="微軟正黑體" panose="020B0604030504040204" pitchFamily="34" charset="-120"/>
              </a:rPr>
              <a:t>從</a:t>
            </a:r>
            <a:r>
              <a:rPr lang="zh-CN" altLang="en-US" b="1">
                <a:solidFill>
                  <a:schemeClr val="bg1"/>
                </a:solidFill>
                <a:latin typeface="微軟正黑體" panose="020B0604030504040204" pitchFamily="34" charset="-120"/>
                <a:ea typeface="微軟正黑體" panose="020B0604030504040204" pitchFamily="34" charset="-120"/>
              </a:rPr>
              <a:t>資料庫</a:t>
            </a:r>
            <a:endParaRPr lang="en-US" altLang="zh-TW" b="1">
              <a:solidFill>
                <a:schemeClr val="bg1"/>
              </a:solidFill>
              <a:latin typeface="微軟正黑體" panose="020B0604030504040204" pitchFamily="34" charset="-120"/>
              <a:ea typeface="微軟正黑體" panose="020B0604030504040204" pitchFamily="34" charset="-120"/>
            </a:endParaRPr>
          </a:p>
        </p:txBody>
      </p:sp>
      <p:sp>
        <p:nvSpPr>
          <p:cNvPr id="35" name="矩形 34">
            <a:extLst>
              <a:ext uri="{FF2B5EF4-FFF2-40B4-BE49-F238E27FC236}">
                <a16:creationId xmlns:a16="http://schemas.microsoft.com/office/drawing/2014/main" id="{1BC05D48-9EA3-49B5-9647-12C0B79BF4F3}"/>
              </a:ext>
            </a:extLst>
          </p:cNvPr>
          <p:cNvSpPr/>
          <p:nvPr/>
        </p:nvSpPr>
        <p:spPr>
          <a:xfrm>
            <a:off x="1155409" y="1160062"/>
            <a:ext cx="2227419" cy="111186"/>
          </a:xfrm>
          <a:prstGeom prst="rect">
            <a:avLst/>
          </a:prstGeom>
          <a:solidFill>
            <a:srgbClr val="8B0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 name="平行四邊形 35">
            <a:extLst>
              <a:ext uri="{FF2B5EF4-FFF2-40B4-BE49-F238E27FC236}">
                <a16:creationId xmlns:a16="http://schemas.microsoft.com/office/drawing/2014/main" id="{89C6C1BD-AAD4-4CE8-95E6-6F071462CC20}"/>
              </a:ext>
            </a:extLst>
          </p:cNvPr>
          <p:cNvSpPr/>
          <p:nvPr/>
        </p:nvSpPr>
        <p:spPr>
          <a:xfrm>
            <a:off x="3006493" y="1618376"/>
            <a:ext cx="2947735" cy="2849878"/>
          </a:xfrm>
          <a:prstGeom prst="parallelogram">
            <a:avLst/>
          </a:prstGeom>
          <a:solidFill>
            <a:srgbClr val="4A4F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 name="矩形 36">
            <a:extLst>
              <a:ext uri="{FF2B5EF4-FFF2-40B4-BE49-F238E27FC236}">
                <a16:creationId xmlns:a16="http://schemas.microsoft.com/office/drawing/2014/main" id="{DA8A66C7-1061-497D-AAAE-569C6C0B6C52}"/>
              </a:ext>
            </a:extLst>
          </p:cNvPr>
          <p:cNvSpPr/>
          <p:nvPr/>
        </p:nvSpPr>
        <p:spPr>
          <a:xfrm>
            <a:off x="4215938" y="1271248"/>
            <a:ext cx="1338828" cy="369332"/>
          </a:xfrm>
          <a:prstGeom prst="rect">
            <a:avLst/>
          </a:prstGeom>
        </p:spPr>
        <p:txBody>
          <a:bodyPr wrap="none">
            <a:spAutoFit/>
          </a:bodyPr>
          <a:lstStyle/>
          <a:p>
            <a:r>
              <a:rPr lang="zh-TW" altLang="en-US" sz="1800" b="1">
                <a:solidFill>
                  <a:schemeClr val="bg1"/>
                </a:solidFill>
                <a:latin typeface="微軟正黑體" panose="020B0604030504040204" pitchFamily="34" charset="-120"/>
                <a:ea typeface="微軟正黑體" panose="020B0604030504040204" pitchFamily="34" charset="-120"/>
              </a:rPr>
              <a:t>目的端位置</a:t>
            </a:r>
          </a:p>
        </p:txBody>
      </p:sp>
      <p:sp>
        <p:nvSpPr>
          <p:cNvPr id="38" name="矩形 37">
            <a:extLst>
              <a:ext uri="{FF2B5EF4-FFF2-40B4-BE49-F238E27FC236}">
                <a16:creationId xmlns:a16="http://schemas.microsoft.com/office/drawing/2014/main" id="{C0414F75-2694-4FE2-80CF-5FD33AF3F4B1}"/>
              </a:ext>
            </a:extLst>
          </p:cNvPr>
          <p:cNvSpPr/>
          <p:nvPr/>
        </p:nvSpPr>
        <p:spPr>
          <a:xfrm>
            <a:off x="3954586" y="1769471"/>
            <a:ext cx="1731042" cy="523220"/>
          </a:xfrm>
          <a:prstGeom prst="rect">
            <a:avLst/>
          </a:prstGeom>
        </p:spPr>
        <p:txBody>
          <a:bodyPr wrap="square">
            <a:spAutoFit/>
          </a:bodyPr>
          <a:lstStyle/>
          <a:p>
            <a:pPr marL="285750" lvl="1" indent="-285750">
              <a:buClr>
                <a:schemeClr val="bg1"/>
              </a:buClr>
              <a:buFont typeface="Arial" panose="020B0604020202020204" pitchFamily="34" charset="0"/>
              <a:buChar char="•"/>
            </a:pPr>
            <a:r>
              <a:rPr lang="zh-TW" altLang="en-US" b="1">
                <a:solidFill>
                  <a:schemeClr val="bg1"/>
                </a:solidFill>
                <a:latin typeface="微軟正黑體" panose="020B0604030504040204" pitchFamily="34" charset="-120"/>
                <a:ea typeface="微軟正黑體" panose="020B0604030504040204" pitchFamily="34" charset="-120"/>
              </a:rPr>
              <a:t>原機還原</a:t>
            </a:r>
          </a:p>
          <a:p>
            <a:pPr marL="285750" lvl="1" indent="-285750">
              <a:buClr>
                <a:schemeClr val="bg1"/>
              </a:buClr>
              <a:buFont typeface="Arial" panose="020B0604020202020204" pitchFamily="34" charset="0"/>
              <a:buChar char="•"/>
            </a:pPr>
            <a:r>
              <a:rPr lang="zh-TW" altLang="en-US" b="1">
                <a:solidFill>
                  <a:schemeClr val="bg1"/>
                </a:solidFill>
                <a:latin typeface="微軟正黑體" panose="020B0604030504040204" pitchFamily="34" charset="-120"/>
                <a:ea typeface="微軟正黑體" panose="020B0604030504040204" pitchFamily="34" charset="-120"/>
              </a:rPr>
              <a:t>異機還原</a:t>
            </a:r>
          </a:p>
        </p:txBody>
      </p:sp>
      <p:sp>
        <p:nvSpPr>
          <p:cNvPr id="39" name="矩形 38">
            <a:extLst>
              <a:ext uri="{FF2B5EF4-FFF2-40B4-BE49-F238E27FC236}">
                <a16:creationId xmlns:a16="http://schemas.microsoft.com/office/drawing/2014/main" id="{02E885C9-3B78-4852-8EC4-F045CCBDDE39}"/>
              </a:ext>
            </a:extLst>
          </p:cNvPr>
          <p:cNvSpPr/>
          <p:nvPr/>
        </p:nvSpPr>
        <p:spPr>
          <a:xfrm>
            <a:off x="3726809" y="1160062"/>
            <a:ext cx="2227419" cy="111186"/>
          </a:xfrm>
          <a:prstGeom prst="rect">
            <a:avLst/>
          </a:prstGeom>
          <a:solidFill>
            <a:srgbClr val="4A4F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 name="平行四邊形 39">
            <a:extLst>
              <a:ext uri="{FF2B5EF4-FFF2-40B4-BE49-F238E27FC236}">
                <a16:creationId xmlns:a16="http://schemas.microsoft.com/office/drawing/2014/main" id="{CD26456B-88E4-47F6-88F2-FF32C93355FD}"/>
              </a:ext>
            </a:extLst>
          </p:cNvPr>
          <p:cNvSpPr/>
          <p:nvPr/>
        </p:nvSpPr>
        <p:spPr>
          <a:xfrm>
            <a:off x="5577893" y="1618376"/>
            <a:ext cx="2947735" cy="2849878"/>
          </a:xfrm>
          <a:prstGeom prst="parallelogram">
            <a:avLst/>
          </a:prstGeom>
          <a:solidFill>
            <a:srgbClr val="0296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 name="矩形 40">
            <a:extLst>
              <a:ext uri="{FF2B5EF4-FFF2-40B4-BE49-F238E27FC236}">
                <a16:creationId xmlns:a16="http://schemas.microsoft.com/office/drawing/2014/main" id="{3727C393-BAE1-4475-9282-B785FAA6057D}"/>
              </a:ext>
            </a:extLst>
          </p:cNvPr>
          <p:cNvSpPr/>
          <p:nvPr/>
        </p:nvSpPr>
        <p:spPr>
          <a:xfrm>
            <a:off x="6799156" y="1271248"/>
            <a:ext cx="1338828" cy="369332"/>
          </a:xfrm>
          <a:prstGeom prst="rect">
            <a:avLst/>
          </a:prstGeom>
        </p:spPr>
        <p:txBody>
          <a:bodyPr wrap="none">
            <a:spAutoFit/>
          </a:bodyPr>
          <a:lstStyle/>
          <a:p>
            <a:r>
              <a:rPr lang="zh-TW" altLang="en-US" sz="1800" b="1">
                <a:solidFill>
                  <a:schemeClr val="bg1"/>
                </a:solidFill>
                <a:latin typeface="微軟正黑體" panose="020B0604030504040204" pitchFamily="34" charset="-120"/>
                <a:ea typeface="微軟正黑體" panose="020B0604030504040204" pitchFamily="34" charset="-120"/>
              </a:rPr>
              <a:t>還原的方式</a:t>
            </a:r>
          </a:p>
        </p:txBody>
      </p:sp>
      <p:sp>
        <p:nvSpPr>
          <p:cNvPr id="42" name="矩形 41">
            <a:extLst>
              <a:ext uri="{FF2B5EF4-FFF2-40B4-BE49-F238E27FC236}">
                <a16:creationId xmlns:a16="http://schemas.microsoft.com/office/drawing/2014/main" id="{548E3287-B272-4F36-A7EE-5547DCBE25D6}"/>
              </a:ext>
            </a:extLst>
          </p:cNvPr>
          <p:cNvSpPr/>
          <p:nvPr/>
        </p:nvSpPr>
        <p:spPr>
          <a:xfrm>
            <a:off x="6525986" y="1750243"/>
            <a:ext cx="1580952" cy="523220"/>
          </a:xfrm>
          <a:prstGeom prst="rect">
            <a:avLst/>
          </a:prstGeom>
        </p:spPr>
        <p:txBody>
          <a:bodyPr wrap="square">
            <a:spAutoFit/>
          </a:bodyPr>
          <a:lstStyle/>
          <a:p>
            <a:pPr marL="285750" lvl="1" indent="-285750">
              <a:buClr>
                <a:schemeClr val="bg1"/>
              </a:buClr>
              <a:buFont typeface="Arial" panose="020B0604020202020204" pitchFamily="34" charset="0"/>
              <a:buChar char="•"/>
            </a:pPr>
            <a:r>
              <a:rPr lang="zh-TW" altLang="en-US" b="1">
                <a:solidFill>
                  <a:schemeClr val="bg1"/>
                </a:solidFill>
                <a:latin typeface="微軟正黑體" panose="020B0604030504040204" pitchFamily="34" charset="-120"/>
                <a:ea typeface="微軟正黑體" panose="020B0604030504040204" pitchFamily="34" charset="-120"/>
              </a:rPr>
              <a:t>複寫</a:t>
            </a:r>
          </a:p>
          <a:p>
            <a:pPr marL="285750" lvl="1" indent="-285750">
              <a:buClr>
                <a:schemeClr val="bg1"/>
              </a:buClr>
              <a:buFont typeface="Arial" panose="020B0604020202020204" pitchFamily="34" charset="0"/>
              <a:buChar char="•"/>
            </a:pPr>
            <a:r>
              <a:rPr lang="zh-TW" altLang="en-US" b="1">
                <a:solidFill>
                  <a:schemeClr val="bg1"/>
                </a:solidFill>
                <a:latin typeface="微軟正黑體" panose="020B0604030504040204" pitchFamily="34" charset="-120"/>
                <a:ea typeface="微軟正黑體" panose="020B0604030504040204" pitchFamily="34" charset="-120"/>
              </a:rPr>
              <a:t>重新命名</a:t>
            </a:r>
          </a:p>
        </p:txBody>
      </p:sp>
      <p:sp>
        <p:nvSpPr>
          <p:cNvPr id="43" name="矩形 42">
            <a:extLst>
              <a:ext uri="{FF2B5EF4-FFF2-40B4-BE49-F238E27FC236}">
                <a16:creationId xmlns:a16="http://schemas.microsoft.com/office/drawing/2014/main" id="{814B22DE-F5E9-4D73-9DCA-6D10F0507F46}"/>
              </a:ext>
            </a:extLst>
          </p:cNvPr>
          <p:cNvSpPr/>
          <p:nvPr/>
        </p:nvSpPr>
        <p:spPr>
          <a:xfrm>
            <a:off x="6298209" y="1160062"/>
            <a:ext cx="2227419" cy="111186"/>
          </a:xfrm>
          <a:prstGeom prst="rect">
            <a:avLst/>
          </a:prstGeom>
          <a:solidFill>
            <a:srgbClr val="0296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44" name="直線接點 43">
            <a:extLst>
              <a:ext uri="{FF2B5EF4-FFF2-40B4-BE49-F238E27FC236}">
                <a16:creationId xmlns:a16="http://schemas.microsoft.com/office/drawing/2014/main" id="{D9DAE877-E1C4-4F3A-9543-661EE8CBEED1}"/>
              </a:ext>
            </a:extLst>
          </p:cNvPr>
          <p:cNvCxnSpPr/>
          <p:nvPr/>
        </p:nvCxnSpPr>
        <p:spPr>
          <a:xfrm>
            <a:off x="1212464" y="2437094"/>
            <a:ext cx="168457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直線接點 44">
            <a:extLst>
              <a:ext uri="{FF2B5EF4-FFF2-40B4-BE49-F238E27FC236}">
                <a16:creationId xmlns:a16="http://schemas.microsoft.com/office/drawing/2014/main" id="{06502272-9BF8-462B-A1C1-7D7A28A9AEC5}"/>
              </a:ext>
            </a:extLst>
          </p:cNvPr>
          <p:cNvCxnSpPr/>
          <p:nvPr/>
        </p:nvCxnSpPr>
        <p:spPr>
          <a:xfrm>
            <a:off x="3768743" y="2437094"/>
            <a:ext cx="168457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6" name="直線接點 45">
            <a:extLst>
              <a:ext uri="{FF2B5EF4-FFF2-40B4-BE49-F238E27FC236}">
                <a16:creationId xmlns:a16="http://schemas.microsoft.com/office/drawing/2014/main" id="{20A6A265-615D-49A3-8DAB-76376A009F8B}"/>
              </a:ext>
            </a:extLst>
          </p:cNvPr>
          <p:cNvCxnSpPr/>
          <p:nvPr/>
        </p:nvCxnSpPr>
        <p:spPr>
          <a:xfrm>
            <a:off x="6370489" y="2437094"/>
            <a:ext cx="168457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圖片 4">
            <a:extLst>
              <a:ext uri="{FF2B5EF4-FFF2-40B4-BE49-F238E27FC236}">
                <a16:creationId xmlns:a16="http://schemas.microsoft.com/office/drawing/2014/main" id="{0C7793A2-A548-CE49-ACAD-3F03830C838F}"/>
              </a:ext>
            </a:extLst>
          </p:cNvPr>
          <p:cNvPicPr>
            <a:picLocks noChangeAspect="1"/>
          </p:cNvPicPr>
          <p:nvPr/>
        </p:nvPicPr>
        <p:blipFill>
          <a:blip r:embed="rId3"/>
          <a:stretch>
            <a:fillRect/>
          </a:stretch>
        </p:blipFill>
        <p:spPr>
          <a:xfrm>
            <a:off x="424282" y="2581786"/>
            <a:ext cx="2449414" cy="1680212"/>
          </a:xfrm>
          <a:prstGeom prst="rect">
            <a:avLst/>
          </a:prstGeom>
        </p:spPr>
      </p:pic>
      <p:pic>
        <p:nvPicPr>
          <p:cNvPr id="6" name="圖片 5">
            <a:extLst>
              <a:ext uri="{FF2B5EF4-FFF2-40B4-BE49-F238E27FC236}">
                <a16:creationId xmlns:a16="http://schemas.microsoft.com/office/drawing/2014/main" id="{E86B2096-B021-A840-9CFB-D7F68EA58244}"/>
              </a:ext>
            </a:extLst>
          </p:cNvPr>
          <p:cNvPicPr>
            <a:picLocks noChangeAspect="1"/>
          </p:cNvPicPr>
          <p:nvPr/>
        </p:nvPicPr>
        <p:blipFill>
          <a:blip r:embed="rId4"/>
          <a:stretch>
            <a:fillRect/>
          </a:stretch>
        </p:blipFill>
        <p:spPr>
          <a:xfrm>
            <a:off x="3006493" y="2565005"/>
            <a:ext cx="2466516" cy="1696271"/>
          </a:xfrm>
          <a:prstGeom prst="rect">
            <a:avLst/>
          </a:prstGeom>
        </p:spPr>
      </p:pic>
      <p:pic>
        <p:nvPicPr>
          <p:cNvPr id="7" name="圖片 6">
            <a:extLst>
              <a:ext uri="{FF2B5EF4-FFF2-40B4-BE49-F238E27FC236}">
                <a16:creationId xmlns:a16="http://schemas.microsoft.com/office/drawing/2014/main" id="{D2965BAE-BBF8-144C-8A30-41E5F5B383C6}"/>
              </a:ext>
            </a:extLst>
          </p:cNvPr>
          <p:cNvPicPr>
            <a:picLocks noChangeAspect="1"/>
          </p:cNvPicPr>
          <p:nvPr/>
        </p:nvPicPr>
        <p:blipFill>
          <a:blip r:embed="rId5"/>
          <a:stretch>
            <a:fillRect/>
          </a:stretch>
        </p:blipFill>
        <p:spPr>
          <a:xfrm>
            <a:off x="5605058" y="2563403"/>
            <a:ext cx="2466885" cy="169787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8" name="標題 7">
            <a:extLst>
              <a:ext uri="{FF2B5EF4-FFF2-40B4-BE49-F238E27FC236}">
                <a16:creationId xmlns:a16="http://schemas.microsoft.com/office/drawing/2014/main" id="{D7D15B3D-2741-4E76-950D-B411A4692356}"/>
              </a:ext>
            </a:extLst>
          </p:cNvPr>
          <p:cNvSpPr>
            <a:spLocks noGrp="1"/>
          </p:cNvSpPr>
          <p:nvPr>
            <p:ph type="title"/>
          </p:nvPr>
        </p:nvSpPr>
        <p:spPr/>
        <p:txBody>
          <a:bodyPr/>
          <a:lstStyle/>
          <a:p>
            <a:r>
              <a:rPr lang="zh-TW" altLang="en-US" sz="2400"/>
              <a:t>現在企業使用虛擬機是常態</a:t>
            </a:r>
            <a:br>
              <a:rPr lang="en-US" altLang="zh-TW" sz="2400"/>
            </a:br>
            <a:r>
              <a:rPr lang="zh-TW" altLang="en-US"/>
              <a:t>所以虛擬機備份是企業首要任務</a:t>
            </a:r>
          </a:p>
        </p:txBody>
      </p:sp>
      <p:sp>
        <p:nvSpPr>
          <p:cNvPr id="19" name="平行四邊形 18">
            <a:extLst>
              <a:ext uri="{FF2B5EF4-FFF2-40B4-BE49-F238E27FC236}">
                <a16:creationId xmlns:a16="http://schemas.microsoft.com/office/drawing/2014/main" id="{CCA93248-B8A4-409A-9EA7-F0A10CC08932}"/>
              </a:ext>
            </a:extLst>
          </p:cNvPr>
          <p:cNvSpPr/>
          <p:nvPr/>
        </p:nvSpPr>
        <p:spPr>
          <a:xfrm>
            <a:off x="435093" y="1841533"/>
            <a:ext cx="2947735" cy="2849878"/>
          </a:xfrm>
          <a:prstGeom prst="parallelogram">
            <a:avLst/>
          </a:prstGeom>
          <a:solidFill>
            <a:srgbClr val="8B0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文字方塊 2">
            <a:extLst>
              <a:ext uri="{FF2B5EF4-FFF2-40B4-BE49-F238E27FC236}">
                <a16:creationId xmlns:a16="http://schemas.microsoft.com/office/drawing/2014/main" id="{2E2461E7-77D5-471A-9618-7A28A942D3B9}"/>
              </a:ext>
            </a:extLst>
          </p:cNvPr>
          <p:cNvSpPr txBox="1"/>
          <p:nvPr/>
        </p:nvSpPr>
        <p:spPr>
          <a:xfrm>
            <a:off x="3508568" y="2358306"/>
            <a:ext cx="2743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ltLang="zh-TW"/>
          </a:p>
        </p:txBody>
      </p:sp>
      <p:sp>
        <p:nvSpPr>
          <p:cNvPr id="5" name="文字方塊 4">
            <a:extLst>
              <a:ext uri="{FF2B5EF4-FFF2-40B4-BE49-F238E27FC236}">
                <a16:creationId xmlns:a16="http://schemas.microsoft.com/office/drawing/2014/main" id="{A6D9BE26-6E16-4962-A7A7-7BA7FFBE91A6}"/>
              </a:ext>
            </a:extLst>
          </p:cNvPr>
          <p:cNvSpPr txBox="1"/>
          <p:nvPr/>
        </p:nvSpPr>
        <p:spPr>
          <a:xfrm>
            <a:off x="3508568" y="2358306"/>
            <a:ext cx="2743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ltLang="zh-TW"/>
          </a:p>
        </p:txBody>
      </p:sp>
      <p:sp>
        <p:nvSpPr>
          <p:cNvPr id="16" name="矩形 15">
            <a:extLst>
              <a:ext uri="{FF2B5EF4-FFF2-40B4-BE49-F238E27FC236}">
                <a16:creationId xmlns:a16="http://schemas.microsoft.com/office/drawing/2014/main" id="{D3DB59FE-AF5C-49D3-8775-BF0F2EBE7DB4}"/>
              </a:ext>
            </a:extLst>
          </p:cNvPr>
          <p:cNvSpPr/>
          <p:nvPr/>
        </p:nvSpPr>
        <p:spPr>
          <a:xfrm>
            <a:off x="1558214" y="1494405"/>
            <a:ext cx="1338828" cy="369332"/>
          </a:xfrm>
          <a:prstGeom prst="rect">
            <a:avLst/>
          </a:prstGeom>
        </p:spPr>
        <p:txBody>
          <a:bodyPr wrap="none">
            <a:spAutoFit/>
          </a:bodyPr>
          <a:lstStyle/>
          <a:p>
            <a:r>
              <a:rPr lang="zh-TW" altLang="en-US" sz="1800" b="1">
                <a:solidFill>
                  <a:schemeClr val="bg1"/>
                </a:solidFill>
                <a:latin typeface="微軟正黑體" panose="020B0604030504040204" pitchFamily="34" charset="-120"/>
                <a:ea typeface="微軟正黑體" panose="020B0604030504040204" pitchFamily="34" charset="-120"/>
              </a:rPr>
              <a:t>虛擬機故障</a:t>
            </a:r>
            <a:endParaRPr lang="zh-TW" altLang="en-US" b="1">
              <a:solidFill>
                <a:schemeClr val="bg1"/>
              </a:solidFill>
              <a:latin typeface="微軟正黑體" panose="020B0604030504040204" pitchFamily="34" charset="-120"/>
              <a:ea typeface="微軟正黑體" panose="020B0604030504040204" pitchFamily="34" charset="-120"/>
            </a:endParaRPr>
          </a:p>
        </p:txBody>
      </p:sp>
      <p:sp>
        <p:nvSpPr>
          <p:cNvPr id="18" name="矩形 17">
            <a:extLst>
              <a:ext uri="{FF2B5EF4-FFF2-40B4-BE49-F238E27FC236}">
                <a16:creationId xmlns:a16="http://schemas.microsoft.com/office/drawing/2014/main" id="{0E8163FC-A516-4BD2-9BB9-4C86DA2FB3D0}"/>
              </a:ext>
            </a:extLst>
          </p:cNvPr>
          <p:cNvSpPr/>
          <p:nvPr/>
        </p:nvSpPr>
        <p:spPr>
          <a:xfrm>
            <a:off x="1311937" y="1973400"/>
            <a:ext cx="1831383" cy="646331"/>
          </a:xfrm>
          <a:prstGeom prst="rect">
            <a:avLst/>
          </a:prstGeom>
        </p:spPr>
        <p:txBody>
          <a:bodyPr wrap="square">
            <a:spAutoFit/>
          </a:bodyPr>
          <a:lstStyle/>
          <a:p>
            <a:r>
              <a:rPr lang="zh-TW" altLang="en-US" sz="1200" b="1">
                <a:solidFill>
                  <a:schemeClr val="bg1"/>
                </a:solidFill>
                <a:latin typeface="微軟正黑體" panose="020B0604030504040204" pitchFamily="34" charset="-120"/>
                <a:ea typeface="微軟正黑體" panose="020B0604030504040204" pitchFamily="34" charset="-120"/>
              </a:rPr>
              <a:t>當虛擬機故障發生時，必須在短時間內修復完成維持企業營運</a:t>
            </a:r>
          </a:p>
        </p:txBody>
      </p:sp>
      <p:sp>
        <p:nvSpPr>
          <p:cNvPr id="20" name="矩形 19">
            <a:extLst>
              <a:ext uri="{FF2B5EF4-FFF2-40B4-BE49-F238E27FC236}">
                <a16:creationId xmlns:a16="http://schemas.microsoft.com/office/drawing/2014/main" id="{7A02B0A5-3228-4458-994C-254B550783E0}"/>
              </a:ext>
            </a:extLst>
          </p:cNvPr>
          <p:cNvSpPr/>
          <p:nvPr/>
        </p:nvSpPr>
        <p:spPr>
          <a:xfrm>
            <a:off x="1155409" y="1383219"/>
            <a:ext cx="2227419" cy="111186"/>
          </a:xfrm>
          <a:prstGeom prst="rect">
            <a:avLst/>
          </a:prstGeom>
          <a:solidFill>
            <a:srgbClr val="8B0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平行四邊形 22">
            <a:extLst>
              <a:ext uri="{FF2B5EF4-FFF2-40B4-BE49-F238E27FC236}">
                <a16:creationId xmlns:a16="http://schemas.microsoft.com/office/drawing/2014/main" id="{0A00D997-D1B0-4D10-BA1F-4F563DBA1B10}"/>
              </a:ext>
            </a:extLst>
          </p:cNvPr>
          <p:cNvSpPr/>
          <p:nvPr/>
        </p:nvSpPr>
        <p:spPr>
          <a:xfrm>
            <a:off x="3006493" y="1841533"/>
            <a:ext cx="2947735" cy="2849878"/>
          </a:xfrm>
          <a:prstGeom prst="parallelogram">
            <a:avLst/>
          </a:prstGeom>
          <a:solidFill>
            <a:srgbClr val="4A4F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矩形 23">
            <a:extLst>
              <a:ext uri="{FF2B5EF4-FFF2-40B4-BE49-F238E27FC236}">
                <a16:creationId xmlns:a16="http://schemas.microsoft.com/office/drawing/2014/main" id="{1F0B9C66-A0CD-41F2-BDA3-7AB56C36D38B}"/>
              </a:ext>
            </a:extLst>
          </p:cNvPr>
          <p:cNvSpPr/>
          <p:nvPr/>
        </p:nvSpPr>
        <p:spPr>
          <a:xfrm>
            <a:off x="4215938" y="1494405"/>
            <a:ext cx="1107996" cy="369332"/>
          </a:xfrm>
          <a:prstGeom prst="rect">
            <a:avLst/>
          </a:prstGeom>
        </p:spPr>
        <p:txBody>
          <a:bodyPr wrap="none">
            <a:spAutoFit/>
          </a:bodyPr>
          <a:lstStyle/>
          <a:p>
            <a:r>
              <a:rPr lang="zh-TW" altLang="en-US" sz="1800" b="1">
                <a:solidFill>
                  <a:schemeClr val="bg1"/>
                </a:solidFill>
                <a:latin typeface="微軟正黑體" panose="020B0604030504040204" pitchFamily="34" charset="-120"/>
                <a:ea typeface="微軟正黑體" panose="020B0604030504040204" pitchFamily="34" charset="-120"/>
              </a:rPr>
              <a:t>勒索病毒</a:t>
            </a:r>
            <a:endParaRPr lang="zh-TW" altLang="en-US" b="1">
              <a:solidFill>
                <a:schemeClr val="bg1"/>
              </a:solidFill>
              <a:latin typeface="微軟正黑體" panose="020B0604030504040204" pitchFamily="34" charset="-120"/>
              <a:ea typeface="微軟正黑體" panose="020B0604030504040204" pitchFamily="34" charset="-120"/>
            </a:endParaRPr>
          </a:p>
        </p:txBody>
      </p:sp>
      <p:sp>
        <p:nvSpPr>
          <p:cNvPr id="25" name="矩形 24">
            <a:extLst>
              <a:ext uri="{FF2B5EF4-FFF2-40B4-BE49-F238E27FC236}">
                <a16:creationId xmlns:a16="http://schemas.microsoft.com/office/drawing/2014/main" id="{CC5857C1-A4C9-4F05-8CF5-15A3A3790F4D}"/>
              </a:ext>
            </a:extLst>
          </p:cNvPr>
          <p:cNvSpPr/>
          <p:nvPr/>
        </p:nvSpPr>
        <p:spPr>
          <a:xfrm>
            <a:off x="3854245" y="2065733"/>
            <a:ext cx="1831383" cy="461665"/>
          </a:xfrm>
          <a:prstGeom prst="rect">
            <a:avLst/>
          </a:prstGeom>
        </p:spPr>
        <p:txBody>
          <a:bodyPr wrap="square">
            <a:spAutoFit/>
          </a:bodyPr>
          <a:lstStyle/>
          <a:p>
            <a:r>
              <a:rPr lang="zh-TW" altLang="en-US" sz="1200" b="1">
                <a:solidFill>
                  <a:schemeClr val="bg1"/>
                </a:solidFill>
                <a:latin typeface="微軟正黑體" panose="020B0604030504040204" pitchFamily="34" charset="-120"/>
                <a:ea typeface="微軟正黑體" panose="020B0604030504040204" pitchFamily="34" charset="-120"/>
              </a:rPr>
              <a:t>當發生勒索病毒，多版本備份是個關鍵</a:t>
            </a:r>
          </a:p>
        </p:txBody>
      </p:sp>
      <p:sp>
        <p:nvSpPr>
          <p:cNvPr id="26" name="矩形 25">
            <a:extLst>
              <a:ext uri="{FF2B5EF4-FFF2-40B4-BE49-F238E27FC236}">
                <a16:creationId xmlns:a16="http://schemas.microsoft.com/office/drawing/2014/main" id="{BB83C8C0-9C1F-411C-A456-3326853252B8}"/>
              </a:ext>
            </a:extLst>
          </p:cNvPr>
          <p:cNvSpPr/>
          <p:nvPr/>
        </p:nvSpPr>
        <p:spPr>
          <a:xfrm>
            <a:off x="3726809" y="1383219"/>
            <a:ext cx="2227419" cy="111186"/>
          </a:xfrm>
          <a:prstGeom prst="rect">
            <a:avLst/>
          </a:prstGeom>
          <a:solidFill>
            <a:srgbClr val="4A4F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 name="平行四邊形 26">
            <a:extLst>
              <a:ext uri="{FF2B5EF4-FFF2-40B4-BE49-F238E27FC236}">
                <a16:creationId xmlns:a16="http://schemas.microsoft.com/office/drawing/2014/main" id="{3490FA94-1EC2-4FFF-B5C2-2F461A046DC1}"/>
              </a:ext>
            </a:extLst>
          </p:cNvPr>
          <p:cNvSpPr/>
          <p:nvPr/>
        </p:nvSpPr>
        <p:spPr>
          <a:xfrm>
            <a:off x="5577893" y="1841533"/>
            <a:ext cx="2947735" cy="2849878"/>
          </a:xfrm>
          <a:prstGeom prst="parallelogram">
            <a:avLst/>
          </a:prstGeom>
          <a:solidFill>
            <a:srgbClr val="0296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矩形 27">
            <a:extLst>
              <a:ext uri="{FF2B5EF4-FFF2-40B4-BE49-F238E27FC236}">
                <a16:creationId xmlns:a16="http://schemas.microsoft.com/office/drawing/2014/main" id="{0C2052C8-881F-4389-BA07-C365787C4713}"/>
              </a:ext>
            </a:extLst>
          </p:cNvPr>
          <p:cNvSpPr/>
          <p:nvPr/>
        </p:nvSpPr>
        <p:spPr>
          <a:xfrm>
            <a:off x="6799156" y="1494405"/>
            <a:ext cx="1107996" cy="369332"/>
          </a:xfrm>
          <a:prstGeom prst="rect">
            <a:avLst/>
          </a:prstGeom>
        </p:spPr>
        <p:txBody>
          <a:bodyPr wrap="none">
            <a:spAutoFit/>
          </a:bodyPr>
          <a:lstStyle/>
          <a:p>
            <a:r>
              <a:rPr lang="zh-TW" altLang="en-US" sz="1800" b="1">
                <a:solidFill>
                  <a:schemeClr val="bg1"/>
                </a:solidFill>
                <a:latin typeface="微軟正黑體" panose="020B0604030504040204" pitchFamily="34" charset="-120"/>
                <a:ea typeface="微軟正黑體" panose="020B0604030504040204" pitchFamily="34" charset="-120"/>
              </a:rPr>
              <a:t>資料遺失</a:t>
            </a:r>
            <a:endParaRPr lang="zh-TW" altLang="en-US" b="1">
              <a:solidFill>
                <a:schemeClr val="bg1"/>
              </a:solidFill>
              <a:latin typeface="微軟正黑體" panose="020B0604030504040204" pitchFamily="34" charset="-120"/>
              <a:ea typeface="微軟正黑體" panose="020B0604030504040204" pitchFamily="34" charset="-120"/>
            </a:endParaRPr>
          </a:p>
        </p:txBody>
      </p:sp>
      <p:sp>
        <p:nvSpPr>
          <p:cNvPr id="29" name="矩形 28">
            <a:extLst>
              <a:ext uri="{FF2B5EF4-FFF2-40B4-BE49-F238E27FC236}">
                <a16:creationId xmlns:a16="http://schemas.microsoft.com/office/drawing/2014/main" id="{494777FA-80B7-4AA3-B822-69958280FC18}"/>
              </a:ext>
            </a:extLst>
          </p:cNvPr>
          <p:cNvSpPr/>
          <p:nvPr/>
        </p:nvSpPr>
        <p:spPr>
          <a:xfrm>
            <a:off x="6320099" y="1973400"/>
            <a:ext cx="2066111" cy="646331"/>
          </a:xfrm>
          <a:prstGeom prst="rect">
            <a:avLst/>
          </a:prstGeom>
        </p:spPr>
        <p:txBody>
          <a:bodyPr wrap="square">
            <a:spAutoFit/>
          </a:bodyPr>
          <a:lstStyle/>
          <a:p>
            <a:r>
              <a:rPr lang="zh-TW" altLang="en-US" sz="1200" b="1">
                <a:solidFill>
                  <a:schemeClr val="bg1"/>
                </a:solidFill>
                <a:latin typeface="微軟正黑體" panose="020B0604030504040204" pitchFamily="34" charset="-120"/>
                <a:ea typeface="微軟正黑體" panose="020B0604030504040204" pitchFamily="34" charset="-120"/>
              </a:rPr>
              <a:t>資料遺失影響公司商譽甚至造成公司倒閉的案例在國內外也屢見不顯</a:t>
            </a:r>
          </a:p>
        </p:txBody>
      </p:sp>
      <p:sp>
        <p:nvSpPr>
          <p:cNvPr id="30" name="矩形 29">
            <a:extLst>
              <a:ext uri="{FF2B5EF4-FFF2-40B4-BE49-F238E27FC236}">
                <a16:creationId xmlns:a16="http://schemas.microsoft.com/office/drawing/2014/main" id="{5530740C-2A18-4A93-9957-CE40690A1304}"/>
              </a:ext>
            </a:extLst>
          </p:cNvPr>
          <p:cNvSpPr/>
          <p:nvPr/>
        </p:nvSpPr>
        <p:spPr>
          <a:xfrm>
            <a:off x="6298209" y="1383219"/>
            <a:ext cx="2227419" cy="111186"/>
          </a:xfrm>
          <a:prstGeom prst="rect">
            <a:avLst/>
          </a:prstGeom>
          <a:solidFill>
            <a:srgbClr val="0296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31" name="直線接點 30">
            <a:extLst>
              <a:ext uri="{FF2B5EF4-FFF2-40B4-BE49-F238E27FC236}">
                <a16:creationId xmlns:a16="http://schemas.microsoft.com/office/drawing/2014/main" id="{0DD7D821-889A-486B-8B8E-CDF73D6218F4}"/>
              </a:ext>
            </a:extLst>
          </p:cNvPr>
          <p:cNvCxnSpPr/>
          <p:nvPr/>
        </p:nvCxnSpPr>
        <p:spPr>
          <a:xfrm>
            <a:off x="1212464" y="2748254"/>
            <a:ext cx="168457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直線接點 33">
            <a:extLst>
              <a:ext uri="{FF2B5EF4-FFF2-40B4-BE49-F238E27FC236}">
                <a16:creationId xmlns:a16="http://schemas.microsoft.com/office/drawing/2014/main" id="{609C0D80-C1F2-4C49-A0C3-638606691376}"/>
              </a:ext>
            </a:extLst>
          </p:cNvPr>
          <p:cNvCxnSpPr/>
          <p:nvPr/>
        </p:nvCxnSpPr>
        <p:spPr>
          <a:xfrm>
            <a:off x="3768743" y="2748254"/>
            <a:ext cx="168457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直線接點 34">
            <a:extLst>
              <a:ext uri="{FF2B5EF4-FFF2-40B4-BE49-F238E27FC236}">
                <a16:creationId xmlns:a16="http://schemas.microsoft.com/office/drawing/2014/main" id="{0EF96DB6-8915-4216-A63D-22F245CB80E0}"/>
              </a:ext>
            </a:extLst>
          </p:cNvPr>
          <p:cNvCxnSpPr/>
          <p:nvPr/>
        </p:nvCxnSpPr>
        <p:spPr>
          <a:xfrm>
            <a:off x="6370489" y="2748254"/>
            <a:ext cx="168457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33" name="圖形 32">
            <a:extLst>
              <a:ext uri="{FF2B5EF4-FFF2-40B4-BE49-F238E27FC236}">
                <a16:creationId xmlns:a16="http://schemas.microsoft.com/office/drawing/2014/main" id="{51B88B5E-AA6E-42DD-B138-8546FDCED8E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06474" y="3009717"/>
            <a:ext cx="1711943" cy="1463435"/>
          </a:xfrm>
          <a:prstGeom prst="rect">
            <a:avLst/>
          </a:prstGeom>
        </p:spPr>
      </p:pic>
      <p:pic>
        <p:nvPicPr>
          <p:cNvPr id="40" name="圖形 39">
            <a:extLst>
              <a:ext uri="{FF2B5EF4-FFF2-40B4-BE49-F238E27FC236}">
                <a16:creationId xmlns:a16="http://schemas.microsoft.com/office/drawing/2014/main" id="{D70C9518-1E0B-4276-9E8F-17E4F96B09A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981466" y="2898670"/>
            <a:ext cx="1760190" cy="1574482"/>
          </a:xfrm>
          <a:prstGeom prst="rect">
            <a:avLst/>
          </a:prstGeom>
        </p:spPr>
      </p:pic>
      <p:pic>
        <p:nvPicPr>
          <p:cNvPr id="41" name="圖形 40">
            <a:extLst>
              <a:ext uri="{FF2B5EF4-FFF2-40B4-BE49-F238E27FC236}">
                <a16:creationId xmlns:a16="http://schemas.microsoft.com/office/drawing/2014/main" id="{1376A2DF-917C-4528-BF6D-19F0D9E9052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84302" y="2966859"/>
            <a:ext cx="1579957" cy="1506294"/>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grpSp>
        <p:nvGrpSpPr>
          <p:cNvPr id="10" name="群組 9">
            <a:extLst>
              <a:ext uri="{FF2B5EF4-FFF2-40B4-BE49-F238E27FC236}">
                <a16:creationId xmlns:a16="http://schemas.microsoft.com/office/drawing/2014/main" id="{8EABA215-8917-45AA-9CB5-366113620A08}"/>
              </a:ext>
            </a:extLst>
          </p:cNvPr>
          <p:cNvGrpSpPr/>
          <p:nvPr/>
        </p:nvGrpSpPr>
        <p:grpSpPr>
          <a:xfrm>
            <a:off x="621388" y="2074810"/>
            <a:ext cx="4622520" cy="2936707"/>
            <a:chOff x="207129" y="1409490"/>
            <a:chExt cx="5637958" cy="3581820"/>
          </a:xfrm>
        </p:grpSpPr>
        <p:pic>
          <p:nvPicPr>
            <p:cNvPr id="5" name="圖片 4">
              <a:extLst>
                <a:ext uri="{FF2B5EF4-FFF2-40B4-BE49-F238E27FC236}">
                  <a16:creationId xmlns:a16="http://schemas.microsoft.com/office/drawing/2014/main" id="{B117B15D-696C-4750-B5B6-66041B4755E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07129" y="1409490"/>
              <a:ext cx="5637958" cy="3581820"/>
            </a:xfrm>
            <a:prstGeom prst="rect">
              <a:avLst/>
            </a:prstGeom>
          </p:spPr>
        </p:pic>
        <p:pic>
          <p:nvPicPr>
            <p:cNvPr id="6" name="Google Shape;135;p20">
              <a:extLst>
                <a:ext uri="{FF2B5EF4-FFF2-40B4-BE49-F238E27FC236}">
                  <a16:creationId xmlns:a16="http://schemas.microsoft.com/office/drawing/2014/main" id="{2CA7F639-E4DF-4691-B74B-F8335127786F}"/>
                </a:ext>
              </a:extLst>
            </p:cNvPr>
            <p:cNvPicPr preferRelativeResize="0"/>
            <p:nvPr/>
          </p:nvPicPr>
          <p:blipFill>
            <a:blip r:embed="rId4">
              <a:alphaModFix/>
            </a:blip>
            <a:stretch>
              <a:fillRect/>
            </a:stretch>
          </p:blipFill>
          <p:spPr>
            <a:xfrm>
              <a:off x="1111425" y="1870516"/>
              <a:ext cx="3920302" cy="2290716"/>
            </a:xfrm>
            <a:prstGeom prst="rect">
              <a:avLst/>
            </a:prstGeom>
            <a:noFill/>
            <a:ln>
              <a:noFill/>
            </a:ln>
            <a:effectLst>
              <a:innerShdw blurRad="63500">
                <a:prstClr val="black">
                  <a:alpha val="79000"/>
                </a:prstClr>
              </a:innerShdw>
            </a:effectLst>
          </p:spPr>
        </p:pic>
      </p:grpSp>
      <p:pic>
        <p:nvPicPr>
          <p:cNvPr id="8" name="圖形 7">
            <a:extLst>
              <a:ext uri="{FF2B5EF4-FFF2-40B4-BE49-F238E27FC236}">
                <a16:creationId xmlns:a16="http://schemas.microsoft.com/office/drawing/2014/main" id="{584FA78E-D930-40DF-BE31-034F06565EA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763396" y="825625"/>
            <a:ext cx="3455817" cy="1998989"/>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35"/>
          <p:cNvSpPr txBox="1">
            <a:spLocks noGrp="1"/>
          </p:cNvSpPr>
          <p:nvPr>
            <p:ph type="title"/>
          </p:nvPr>
        </p:nvSpPr>
        <p:spPr>
          <a:xfrm>
            <a:off x="250825" y="2000555"/>
            <a:ext cx="3205389" cy="824712"/>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zh-TW"/>
              <a:t>持續監控</a:t>
            </a:r>
            <a:endParaRPr/>
          </a:p>
        </p:txBody>
      </p:sp>
      <p:sp>
        <p:nvSpPr>
          <p:cNvPr id="3" name="矩形 2">
            <a:extLst>
              <a:ext uri="{FF2B5EF4-FFF2-40B4-BE49-F238E27FC236}">
                <a16:creationId xmlns:a16="http://schemas.microsoft.com/office/drawing/2014/main" id="{2851E445-0C0A-4692-88A8-64867DDB646A}"/>
              </a:ext>
            </a:extLst>
          </p:cNvPr>
          <p:cNvSpPr/>
          <p:nvPr/>
        </p:nvSpPr>
        <p:spPr>
          <a:xfrm>
            <a:off x="250825" y="1889369"/>
            <a:ext cx="1798234" cy="111186"/>
          </a:xfrm>
          <a:prstGeom prst="rect">
            <a:avLst/>
          </a:prstGeom>
          <a:solidFill>
            <a:srgbClr val="0296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 name="圖形 3">
            <a:extLst>
              <a:ext uri="{FF2B5EF4-FFF2-40B4-BE49-F238E27FC236}">
                <a16:creationId xmlns:a16="http://schemas.microsoft.com/office/drawing/2014/main" id="{013C5659-2922-4A90-AADB-4AE5738E8AE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481065" y="1607297"/>
            <a:ext cx="2481981" cy="1954316"/>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36"/>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a:t>任務</a:t>
            </a:r>
            <a:r>
              <a:rPr lang="zh-TW" altLang="en-US"/>
              <a:t>總覽表</a:t>
            </a:r>
            <a:endParaRPr/>
          </a:p>
        </p:txBody>
      </p:sp>
      <p:sp>
        <p:nvSpPr>
          <p:cNvPr id="256" name="Google Shape;256;p36"/>
          <p:cNvSpPr txBox="1">
            <a:spLocks noGrp="1"/>
          </p:cNvSpPr>
          <p:nvPr>
            <p:ph type="body" idx="1"/>
          </p:nvPr>
        </p:nvSpPr>
        <p:spPr>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zh-TW"/>
              <a:t>單頁任務總覽</a:t>
            </a:r>
            <a:endParaRPr/>
          </a:p>
          <a:p>
            <a:pPr marL="457200" lvl="0" indent="-342900" algn="l" rtl="0">
              <a:spcBef>
                <a:spcPts val="0"/>
              </a:spcBef>
              <a:spcAft>
                <a:spcPts val="0"/>
              </a:spcAft>
              <a:buSzPts val="1800"/>
              <a:buChar char="●"/>
            </a:pPr>
            <a:r>
              <a:rPr lang="zh-TW"/>
              <a:t>可進行快速操作</a:t>
            </a:r>
            <a:endParaRPr/>
          </a:p>
        </p:txBody>
      </p:sp>
      <p:pic>
        <p:nvPicPr>
          <p:cNvPr id="257" name="Google Shape;257;p36"/>
          <p:cNvPicPr preferRelativeResize="0"/>
          <p:nvPr/>
        </p:nvPicPr>
        <p:blipFill>
          <a:blip r:embed="rId3">
            <a:alphaModFix/>
          </a:blip>
          <a:stretch>
            <a:fillRect/>
          </a:stretch>
        </p:blipFill>
        <p:spPr>
          <a:xfrm>
            <a:off x="488558" y="1569100"/>
            <a:ext cx="7935724" cy="3166576"/>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37"/>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a:t>任務</a:t>
            </a:r>
            <a:r>
              <a:rPr lang="zh-TW" altLang="en-US"/>
              <a:t>狀態</a:t>
            </a:r>
            <a:r>
              <a:rPr lang="zh-TW"/>
              <a:t>歷史紀錄</a:t>
            </a:r>
            <a:endParaRPr/>
          </a:p>
        </p:txBody>
      </p:sp>
      <p:sp>
        <p:nvSpPr>
          <p:cNvPr id="263" name="Google Shape;263;p37"/>
          <p:cNvSpPr txBox="1">
            <a:spLocks noGrp="1"/>
          </p:cNvSpPr>
          <p:nvPr>
            <p:ph type="body" idx="1"/>
          </p:nvPr>
        </p:nvSpPr>
        <p:spPr>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zh-TW"/>
              <a:t>完整檢視備份任務歷程</a:t>
            </a:r>
            <a:endParaRPr/>
          </a:p>
        </p:txBody>
      </p:sp>
      <p:pic>
        <p:nvPicPr>
          <p:cNvPr id="264" name="Google Shape;264;p37"/>
          <p:cNvPicPr preferRelativeResize="0"/>
          <p:nvPr/>
        </p:nvPicPr>
        <p:blipFill>
          <a:blip r:embed="rId3">
            <a:alphaModFix/>
          </a:blip>
          <a:stretch>
            <a:fillRect/>
          </a:stretch>
        </p:blipFill>
        <p:spPr>
          <a:xfrm>
            <a:off x="250825" y="1489454"/>
            <a:ext cx="8606175" cy="282082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38"/>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a:t>主動通知</a:t>
            </a:r>
            <a:endParaRPr/>
          </a:p>
        </p:txBody>
      </p:sp>
      <p:sp>
        <p:nvSpPr>
          <p:cNvPr id="270" name="Google Shape;270;p38"/>
          <p:cNvSpPr txBox="1">
            <a:spLocks noGrp="1"/>
          </p:cNvSpPr>
          <p:nvPr>
            <p:ph type="body" idx="1"/>
          </p:nvPr>
        </p:nvSpPr>
        <p:spPr>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zh-CN" altLang="en-US">
                <a:latin typeface="+mj-lt"/>
              </a:rPr>
              <a:t>通知中心</a:t>
            </a:r>
            <a:endParaRPr lang="en-US">
              <a:latin typeface="+mj-lt"/>
            </a:endParaRPr>
          </a:p>
          <a:p>
            <a:pPr marL="596900" lvl="1" indent="0">
              <a:spcBef>
                <a:spcPts val="0"/>
              </a:spcBef>
              <a:buNone/>
            </a:pPr>
            <a:r>
              <a:rPr lang="zh-CN" altLang="en-US">
                <a:solidFill>
                  <a:schemeClr val="bg1"/>
                </a:solidFill>
                <a:latin typeface="+mj-lt"/>
              </a:rPr>
              <a:t>電子郵件</a:t>
            </a:r>
            <a:endParaRPr lang="en-US">
              <a:solidFill>
                <a:schemeClr val="bg1"/>
              </a:solidFill>
              <a:latin typeface="+mj-lt"/>
            </a:endParaRPr>
          </a:p>
          <a:p>
            <a:pPr marL="596900" lvl="1" indent="0">
              <a:spcBef>
                <a:spcPts val="0"/>
              </a:spcBef>
              <a:buNone/>
            </a:pPr>
            <a:r>
              <a:rPr lang="zh-TW" altLang="en-US">
                <a:solidFill>
                  <a:schemeClr val="bg1"/>
                </a:solidFill>
                <a:latin typeface="+mj-lt"/>
              </a:rPr>
              <a:t>簡訊</a:t>
            </a:r>
            <a:endParaRPr>
              <a:solidFill>
                <a:schemeClr val="bg1"/>
              </a:solidFill>
              <a:latin typeface="+mj-lt"/>
            </a:endParaRPr>
          </a:p>
          <a:p>
            <a:pPr marL="596900" lvl="1" indent="0">
              <a:spcBef>
                <a:spcPts val="0"/>
              </a:spcBef>
              <a:buNone/>
            </a:pPr>
            <a:r>
              <a:rPr lang="zh-CN" altLang="en-US">
                <a:solidFill>
                  <a:schemeClr val="bg1"/>
                </a:solidFill>
                <a:latin typeface="+mj-lt"/>
              </a:rPr>
              <a:t>即時通訊應用程式</a:t>
            </a:r>
            <a:endParaRPr lang="en-US">
              <a:solidFill>
                <a:schemeClr val="bg1"/>
              </a:solidFill>
              <a:latin typeface="+mj-lt"/>
            </a:endParaRPr>
          </a:p>
          <a:p>
            <a:pPr marL="596900" lvl="1" indent="0">
              <a:spcBef>
                <a:spcPts val="0"/>
              </a:spcBef>
              <a:buNone/>
            </a:pPr>
            <a:r>
              <a:rPr lang="zh-CN" altLang="en-US">
                <a:solidFill>
                  <a:schemeClr val="bg1"/>
                </a:solidFill>
                <a:latin typeface="+mj-lt"/>
              </a:rPr>
              <a:t>推播服務</a:t>
            </a:r>
            <a:endParaRPr>
              <a:solidFill>
                <a:schemeClr val="bg1"/>
              </a:solidFill>
              <a:latin typeface="+mj-lt"/>
            </a:endParaRPr>
          </a:p>
        </p:txBody>
      </p:sp>
      <p:pic>
        <p:nvPicPr>
          <p:cNvPr id="2" name="圖形 1">
            <a:extLst>
              <a:ext uri="{FF2B5EF4-FFF2-40B4-BE49-F238E27FC236}">
                <a16:creationId xmlns:a16="http://schemas.microsoft.com/office/drawing/2014/main" id="{390A30E4-0AB9-4068-B6B4-73120F4A2F5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857532" y="1089119"/>
            <a:ext cx="1161329" cy="1114642"/>
          </a:xfrm>
          <a:prstGeom prst="rect">
            <a:avLst/>
          </a:prstGeom>
        </p:spPr>
      </p:pic>
      <p:pic>
        <p:nvPicPr>
          <p:cNvPr id="3" name="圖形 2">
            <a:extLst>
              <a:ext uri="{FF2B5EF4-FFF2-40B4-BE49-F238E27FC236}">
                <a16:creationId xmlns:a16="http://schemas.microsoft.com/office/drawing/2014/main" id="{412BA3F8-442B-45DF-A3A2-3930905B2DD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327115" y="1089119"/>
            <a:ext cx="1161328" cy="1114642"/>
          </a:xfrm>
          <a:prstGeom prst="rect">
            <a:avLst/>
          </a:prstGeom>
        </p:spPr>
      </p:pic>
      <p:pic>
        <p:nvPicPr>
          <p:cNvPr id="4" name="圖形 3">
            <a:extLst>
              <a:ext uri="{FF2B5EF4-FFF2-40B4-BE49-F238E27FC236}">
                <a16:creationId xmlns:a16="http://schemas.microsoft.com/office/drawing/2014/main" id="{CC572EF5-F0C1-4FF6-BEF3-6F202F12699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96697" y="1089119"/>
            <a:ext cx="1161328" cy="1114642"/>
          </a:xfrm>
          <a:prstGeom prst="rect">
            <a:avLst/>
          </a:prstGeom>
        </p:spPr>
      </p:pic>
      <p:pic>
        <p:nvPicPr>
          <p:cNvPr id="5" name="圖形 4">
            <a:extLst>
              <a:ext uri="{FF2B5EF4-FFF2-40B4-BE49-F238E27FC236}">
                <a16:creationId xmlns:a16="http://schemas.microsoft.com/office/drawing/2014/main" id="{F77579E6-C6BD-4EFB-93DC-8FC83BF0913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266279" y="1089119"/>
            <a:ext cx="1161328" cy="1114642"/>
          </a:xfrm>
          <a:prstGeom prst="rect">
            <a:avLst/>
          </a:prstGeom>
        </p:spPr>
      </p:pic>
      <p:pic>
        <p:nvPicPr>
          <p:cNvPr id="6" name="圖片 5">
            <a:extLst>
              <a:ext uri="{FF2B5EF4-FFF2-40B4-BE49-F238E27FC236}">
                <a16:creationId xmlns:a16="http://schemas.microsoft.com/office/drawing/2014/main" id="{40F9E814-4E5D-6047-8E7F-1A7DE4398FE4}"/>
              </a:ext>
            </a:extLst>
          </p:cNvPr>
          <p:cNvPicPr>
            <a:picLocks noChangeAspect="1"/>
          </p:cNvPicPr>
          <p:nvPr/>
        </p:nvPicPr>
        <p:blipFill rotWithShape="1">
          <a:blip r:embed="rId11"/>
          <a:srcRect l="503" t="610"/>
          <a:stretch/>
        </p:blipFill>
        <p:spPr>
          <a:xfrm>
            <a:off x="961802" y="2364305"/>
            <a:ext cx="7119445" cy="2779195"/>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39"/>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zh-TW"/>
              <a:t>安裝與使用</a:t>
            </a:r>
            <a:endParaRPr/>
          </a:p>
        </p:txBody>
      </p:sp>
      <p:pic>
        <p:nvPicPr>
          <p:cNvPr id="4" name="圖形 3">
            <a:extLst>
              <a:ext uri="{FF2B5EF4-FFF2-40B4-BE49-F238E27FC236}">
                <a16:creationId xmlns:a16="http://schemas.microsoft.com/office/drawing/2014/main" id="{914ABFF0-CCCF-45F4-8CFE-228FF1B76FB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27573" y="1315667"/>
            <a:ext cx="2369356" cy="2371806"/>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40"/>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a:t>從 App Center 安裝 Hyper Data Protection </a:t>
            </a:r>
            <a:endParaRPr/>
          </a:p>
        </p:txBody>
      </p:sp>
      <p:sp>
        <p:nvSpPr>
          <p:cNvPr id="4" name="矩形 3">
            <a:extLst>
              <a:ext uri="{FF2B5EF4-FFF2-40B4-BE49-F238E27FC236}">
                <a16:creationId xmlns:a16="http://schemas.microsoft.com/office/drawing/2014/main" id="{E842A9F3-7296-4C20-AB7F-67D657C8FBE1}"/>
              </a:ext>
            </a:extLst>
          </p:cNvPr>
          <p:cNvSpPr/>
          <p:nvPr/>
        </p:nvSpPr>
        <p:spPr>
          <a:xfrm>
            <a:off x="766730" y="4863127"/>
            <a:ext cx="4932761" cy="276999"/>
          </a:xfrm>
          <a:prstGeom prst="rect">
            <a:avLst/>
          </a:prstGeom>
        </p:spPr>
        <p:txBody>
          <a:bodyPr wrap="none">
            <a:spAutoFit/>
          </a:bodyPr>
          <a:lstStyle/>
          <a:p>
            <a:r>
              <a:rPr lang="zh-TW" altLang="en-US" sz="1200" b="1">
                <a:solidFill>
                  <a:schemeClr val="tx1"/>
                </a:solidFill>
                <a:latin typeface="微軟正黑體" panose="020B0604030504040204" pitchFamily="34" charset="-120"/>
                <a:ea typeface="微軟正黑體" panose="020B0604030504040204" pitchFamily="34" charset="-120"/>
              </a:rPr>
              <a:t>註：</a:t>
            </a:r>
            <a:r>
              <a:rPr lang="en-US" altLang="zh-TW" sz="1200" b="1">
                <a:solidFill>
                  <a:schemeClr val="tx1"/>
                </a:solidFill>
                <a:latin typeface="微軟正黑體" panose="020B0604030504040204" pitchFamily="34" charset="-120"/>
                <a:ea typeface="微軟正黑體" panose="020B0604030504040204" pitchFamily="34" charset="-120"/>
              </a:rPr>
              <a:t>HDP</a:t>
            </a:r>
            <a:r>
              <a:rPr lang="zh-TW" altLang="en-US" sz="1200" b="1">
                <a:solidFill>
                  <a:schemeClr val="tx1"/>
                </a:solidFill>
                <a:latin typeface="微軟正黑體" panose="020B0604030504040204" pitchFamily="34" charset="-120"/>
                <a:ea typeface="微軟正黑體" panose="020B0604030504040204" pitchFamily="34" charset="-120"/>
              </a:rPr>
              <a:t>僅支援 </a:t>
            </a:r>
            <a:r>
              <a:rPr lang="en-US" altLang="zh-TW" sz="1200" b="1">
                <a:solidFill>
                  <a:schemeClr val="tx1"/>
                </a:solidFill>
                <a:latin typeface="微軟正黑體" panose="020B0604030504040204" pitchFamily="34" charset="-120"/>
                <a:ea typeface="微軟正黑體" panose="020B0604030504040204" pitchFamily="34" charset="-120"/>
              </a:rPr>
              <a:t>QNAP x 86 </a:t>
            </a:r>
            <a:r>
              <a:rPr lang="zh-TW" altLang="en-US" sz="1200" b="1">
                <a:solidFill>
                  <a:schemeClr val="tx1"/>
                </a:solidFill>
                <a:latin typeface="微軟正黑體" panose="020B0604030504040204" pitchFamily="34" charset="-120"/>
                <a:ea typeface="微軟正黑體" panose="020B0604030504040204" pitchFamily="34" charset="-120"/>
              </a:rPr>
              <a:t>架構 </a:t>
            </a:r>
            <a:r>
              <a:rPr lang="en-US" altLang="zh-TW" sz="1200" b="1">
                <a:solidFill>
                  <a:schemeClr val="tx1"/>
                </a:solidFill>
                <a:latin typeface="微軟正黑體" panose="020B0604030504040204" pitchFamily="34" charset="-120"/>
                <a:ea typeface="微軟正黑體" panose="020B0604030504040204" pitchFamily="34" charset="-120"/>
              </a:rPr>
              <a:t>(Intel </a:t>
            </a:r>
            <a:r>
              <a:rPr lang="zh-TW" altLang="en-US" sz="1200" b="1">
                <a:solidFill>
                  <a:schemeClr val="tx1"/>
                </a:solidFill>
                <a:latin typeface="微軟正黑體" panose="020B0604030504040204" pitchFamily="34" charset="-120"/>
                <a:ea typeface="微軟正黑體" panose="020B0604030504040204" pitchFamily="34" charset="-120"/>
              </a:rPr>
              <a:t>或 </a:t>
            </a:r>
            <a:r>
              <a:rPr lang="en-US" altLang="zh-TW" sz="1200" b="1">
                <a:solidFill>
                  <a:schemeClr val="tx1"/>
                </a:solidFill>
                <a:latin typeface="微軟正黑體" panose="020B0604030504040204" pitchFamily="34" charset="-120"/>
                <a:ea typeface="微軟正黑體" panose="020B0604030504040204" pitchFamily="34" charset="-120"/>
              </a:rPr>
              <a:t>AMD </a:t>
            </a:r>
            <a:r>
              <a:rPr lang="zh-TW" altLang="en-US" sz="1200" b="1">
                <a:solidFill>
                  <a:schemeClr val="tx1"/>
                </a:solidFill>
                <a:latin typeface="微軟正黑體" panose="020B0604030504040204" pitchFamily="34" charset="-120"/>
                <a:ea typeface="微軟正黑體" panose="020B0604030504040204" pitchFamily="34" charset="-120"/>
              </a:rPr>
              <a:t>處理器</a:t>
            </a:r>
            <a:r>
              <a:rPr lang="en-US" altLang="zh-TW" sz="1200" b="1">
                <a:solidFill>
                  <a:schemeClr val="tx1"/>
                </a:solidFill>
                <a:latin typeface="微軟正黑體" panose="020B0604030504040204" pitchFamily="34" charset="-120"/>
                <a:ea typeface="微軟正黑體" panose="020B0604030504040204" pitchFamily="34" charset="-120"/>
              </a:rPr>
              <a:t>) NAS </a:t>
            </a:r>
            <a:r>
              <a:rPr lang="zh-TW" altLang="en-US" sz="1200" b="1">
                <a:solidFill>
                  <a:schemeClr val="tx1"/>
                </a:solidFill>
                <a:latin typeface="微軟正黑體" panose="020B0604030504040204" pitchFamily="34" charset="-120"/>
                <a:ea typeface="微軟正黑體" panose="020B0604030504040204" pitchFamily="34" charset="-120"/>
              </a:rPr>
              <a:t>機種</a:t>
            </a:r>
          </a:p>
        </p:txBody>
      </p:sp>
      <p:sp>
        <p:nvSpPr>
          <p:cNvPr id="10" name="平行四邊形 9">
            <a:extLst>
              <a:ext uri="{FF2B5EF4-FFF2-40B4-BE49-F238E27FC236}">
                <a16:creationId xmlns:a16="http://schemas.microsoft.com/office/drawing/2014/main" id="{49FE0098-99D7-4848-B702-6B8A48416928}"/>
              </a:ext>
            </a:extLst>
          </p:cNvPr>
          <p:cNvSpPr/>
          <p:nvPr/>
        </p:nvSpPr>
        <p:spPr>
          <a:xfrm>
            <a:off x="499674" y="3668388"/>
            <a:ext cx="2431536" cy="682469"/>
          </a:xfrm>
          <a:prstGeom prst="parallelogram">
            <a:avLst>
              <a:gd name="adj" fmla="val 31831"/>
            </a:avLst>
          </a:prstGeom>
          <a:solidFill>
            <a:srgbClr val="4A4F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b="1">
              <a:latin typeface="微軟正黑體" panose="020B0604030504040204" pitchFamily="34" charset="-120"/>
              <a:ea typeface="微軟正黑體" panose="020B0604030504040204" pitchFamily="34" charset="-120"/>
            </a:endParaRPr>
          </a:p>
        </p:txBody>
      </p:sp>
      <p:sp>
        <p:nvSpPr>
          <p:cNvPr id="11" name="矩形 10">
            <a:extLst>
              <a:ext uri="{FF2B5EF4-FFF2-40B4-BE49-F238E27FC236}">
                <a16:creationId xmlns:a16="http://schemas.microsoft.com/office/drawing/2014/main" id="{E77E6F22-AD8A-4B7A-A411-150F4528B691}"/>
              </a:ext>
            </a:extLst>
          </p:cNvPr>
          <p:cNvSpPr/>
          <p:nvPr/>
        </p:nvSpPr>
        <p:spPr>
          <a:xfrm>
            <a:off x="670350" y="3308788"/>
            <a:ext cx="2488623" cy="319318"/>
          </a:xfrm>
          <a:prstGeom prst="rect">
            <a:avLst/>
          </a:prstGeom>
        </p:spPr>
        <p:txBody>
          <a:bodyPr wrap="square">
            <a:spAutoFit/>
          </a:bodyPr>
          <a:lstStyle/>
          <a:p>
            <a:pPr marL="50800">
              <a:lnSpc>
                <a:spcPct val="115000"/>
              </a:lnSpc>
              <a:buClr>
                <a:srgbClr val="FFFFFF"/>
              </a:buClr>
              <a:buSzPts val="2800"/>
            </a:pPr>
            <a:r>
              <a:rPr lang="zh-TW" altLang="en-US" b="1">
                <a:solidFill>
                  <a:srgbClr val="FFFFFF"/>
                </a:solidFill>
                <a:latin typeface="微軟正黑體" panose="020B0604030504040204" pitchFamily="34" charset="-120"/>
                <a:ea typeface="微軟正黑體" panose="020B0604030504040204" pitchFamily="34" charset="-120"/>
              </a:rPr>
              <a:t>安裝</a:t>
            </a:r>
            <a:r>
              <a:rPr lang="en-US" altLang="zh-TW" b="1">
                <a:solidFill>
                  <a:srgbClr val="FFFFFF"/>
                </a:solidFill>
                <a:latin typeface="微軟正黑體" panose="020B0604030504040204" pitchFamily="34" charset="-120"/>
                <a:ea typeface="微軟正黑體" panose="020B0604030504040204" pitchFamily="34" charset="-120"/>
              </a:rPr>
              <a:t>Hyper Data Protector</a:t>
            </a:r>
          </a:p>
        </p:txBody>
      </p:sp>
      <p:sp>
        <p:nvSpPr>
          <p:cNvPr id="12" name="矩形 11">
            <a:extLst>
              <a:ext uri="{FF2B5EF4-FFF2-40B4-BE49-F238E27FC236}">
                <a16:creationId xmlns:a16="http://schemas.microsoft.com/office/drawing/2014/main" id="{EFCB6B01-FA21-48CA-AD0F-80A13F3C50A1}"/>
              </a:ext>
            </a:extLst>
          </p:cNvPr>
          <p:cNvSpPr/>
          <p:nvPr/>
        </p:nvSpPr>
        <p:spPr>
          <a:xfrm>
            <a:off x="767157" y="3198808"/>
            <a:ext cx="2299365" cy="72000"/>
          </a:xfrm>
          <a:prstGeom prst="rect">
            <a:avLst/>
          </a:prstGeom>
          <a:solidFill>
            <a:srgbClr val="4A4F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b="1">
              <a:latin typeface="微軟正黑體" panose="020B0604030504040204" pitchFamily="34" charset="-120"/>
              <a:ea typeface="微軟正黑體" panose="020B0604030504040204" pitchFamily="34" charset="-120"/>
            </a:endParaRPr>
          </a:p>
        </p:txBody>
      </p:sp>
      <p:sp>
        <p:nvSpPr>
          <p:cNvPr id="14" name="文字方塊 13">
            <a:extLst>
              <a:ext uri="{FF2B5EF4-FFF2-40B4-BE49-F238E27FC236}">
                <a16:creationId xmlns:a16="http://schemas.microsoft.com/office/drawing/2014/main" id="{FC8FA89F-85C5-40EC-9817-01ECF5CD4A4F}"/>
              </a:ext>
            </a:extLst>
          </p:cNvPr>
          <p:cNvSpPr txBox="1"/>
          <p:nvPr/>
        </p:nvSpPr>
        <p:spPr>
          <a:xfrm>
            <a:off x="328998" y="2677210"/>
            <a:ext cx="341352" cy="769825"/>
          </a:xfrm>
          <a:prstGeom prst="rect">
            <a:avLst/>
          </a:prstGeom>
          <a:noFill/>
        </p:spPr>
        <p:txBody>
          <a:bodyPr wrap="square" rtlCol="0">
            <a:spAutoFit/>
          </a:bodyPr>
          <a:lstStyle/>
          <a:p>
            <a:r>
              <a:rPr lang="en-US" altLang="zh-TW" sz="4400" b="1">
                <a:solidFill>
                  <a:srgbClr val="4A4F96"/>
                </a:solidFill>
                <a:latin typeface="+mj-lt"/>
                <a:ea typeface="微軟正黑體" panose="020B0604030504040204" pitchFamily="34" charset="-120"/>
              </a:rPr>
              <a:t>2</a:t>
            </a:r>
            <a:endParaRPr lang="zh-TW" altLang="en-US" sz="4400" b="1">
              <a:solidFill>
                <a:srgbClr val="4A4F96"/>
              </a:solidFill>
              <a:latin typeface="+mj-lt"/>
              <a:ea typeface="微軟正黑體" panose="020B0604030504040204" pitchFamily="34" charset="-120"/>
            </a:endParaRPr>
          </a:p>
        </p:txBody>
      </p:sp>
      <p:pic>
        <p:nvPicPr>
          <p:cNvPr id="17" name="圖片 16" descr="一張含有 畫畫, 傘 的圖片&#10;&#10;自動產生的描述">
            <a:extLst>
              <a:ext uri="{FF2B5EF4-FFF2-40B4-BE49-F238E27FC236}">
                <a16:creationId xmlns:a16="http://schemas.microsoft.com/office/drawing/2014/main" id="{35C3FDE8-8CAE-45E8-AF6F-9F795FF07089}"/>
              </a:ext>
            </a:extLst>
          </p:cNvPr>
          <p:cNvPicPr>
            <a:picLocks noChangeAspect="1"/>
          </p:cNvPicPr>
          <p:nvPr/>
        </p:nvPicPr>
        <p:blipFill>
          <a:blip r:embed="rId3"/>
          <a:stretch>
            <a:fillRect/>
          </a:stretch>
        </p:blipFill>
        <p:spPr>
          <a:xfrm>
            <a:off x="1428010" y="3795034"/>
            <a:ext cx="720000" cy="720000"/>
          </a:xfrm>
          <a:prstGeom prst="rect">
            <a:avLst/>
          </a:prstGeom>
        </p:spPr>
      </p:pic>
      <p:sp>
        <p:nvSpPr>
          <p:cNvPr id="7" name="平行四邊形 6">
            <a:extLst>
              <a:ext uri="{FF2B5EF4-FFF2-40B4-BE49-F238E27FC236}">
                <a16:creationId xmlns:a16="http://schemas.microsoft.com/office/drawing/2014/main" id="{5B4EE473-EBCA-4D57-BDEE-6B247CE89EF6}"/>
              </a:ext>
            </a:extLst>
          </p:cNvPr>
          <p:cNvSpPr/>
          <p:nvPr/>
        </p:nvSpPr>
        <p:spPr>
          <a:xfrm>
            <a:off x="572806" y="1866200"/>
            <a:ext cx="2431536" cy="682470"/>
          </a:xfrm>
          <a:prstGeom prst="parallelogram">
            <a:avLst>
              <a:gd name="adj" fmla="val 31072"/>
            </a:avLst>
          </a:prstGeom>
          <a:solidFill>
            <a:srgbClr val="8B0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b="1">
              <a:latin typeface="微軟正黑體" panose="020B0604030504040204" pitchFamily="34" charset="-120"/>
              <a:ea typeface="微軟正黑體" panose="020B0604030504040204" pitchFamily="34" charset="-120"/>
            </a:endParaRPr>
          </a:p>
        </p:txBody>
      </p:sp>
      <p:sp>
        <p:nvSpPr>
          <p:cNvPr id="8" name="矩形 7">
            <a:extLst>
              <a:ext uri="{FF2B5EF4-FFF2-40B4-BE49-F238E27FC236}">
                <a16:creationId xmlns:a16="http://schemas.microsoft.com/office/drawing/2014/main" id="{1D0D98E7-8FC5-4017-8339-88D403DA8D84}"/>
              </a:ext>
            </a:extLst>
          </p:cNvPr>
          <p:cNvSpPr/>
          <p:nvPr/>
        </p:nvSpPr>
        <p:spPr>
          <a:xfrm>
            <a:off x="670350" y="1509985"/>
            <a:ext cx="2431537" cy="319383"/>
          </a:xfrm>
          <a:prstGeom prst="rect">
            <a:avLst/>
          </a:prstGeom>
        </p:spPr>
        <p:txBody>
          <a:bodyPr wrap="square">
            <a:spAutoFit/>
          </a:bodyPr>
          <a:lstStyle/>
          <a:p>
            <a:pPr marL="50800" lvl="0">
              <a:lnSpc>
                <a:spcPct val="115000"/>
              </a:lnSpc>
              <a:buClr>
                <a:srgbClr val="FFFFFF"/>
              </a:buClr>
              <a:buSzPts val="2800"/>
            </a:pPr>
            <a:r>
              <a:rPr lang="zh-CN" altLang="en-US" b="1">
                <a:solidFill>
                  <a:srgbClr val="FFFFFF"/>
                </a:solidFill>
                <a:latin typeface="微軟正黑體" panose="020B0604030504040204" pitchFamily="34" charset="-120"/>
                <a:ea typeface="微軟正黑體" panose="020B0604030504040204" pitchFamily="34" charset="-120"/>
              </a:rPr>
              <a:t>安裝</a:t>
            </a:r>
            <a:r>
              <a:rPr lang="en-US" altLang="zh-TW" b="1">
                <a:solidFill>
                  <a:srgbClr val="FFFFFF"/>
                </a:solidFill>
                <a:latin typeface="微軟正黑體" panose="020B0604030504040204" pitchFamily="34" charset="-120"/>
                <a:ea typeface="微軟正黑體" panose="020B0604030504040204" pitchFamily="34" charset="-120"/>
              </a:rPr>
              <a:t>Container Station</a:t>
            </a:r>
          </a:p>
        </p:txBody>
      </p:sp>
      <p:sp>
        <p:nvSpPr>
          <p:cNvPr id="9" name="矩形 8">
            <a:extLst>
              <a:ext uri="{FF2B5EF4-FFF2-40B4-BE49-F238E27FC236}">
                <a16:creationId xmlns:a16="http://schemas.microsoft.com/office/drawing/2014/main" id="{53E3F051-8659-4C24-8088-406A2810DB2A}"/>
              </a:ext>
            </a:extLst>
          </p:cNvPr>
          <p:cNvSpPr/>
          <p:nvPr/>
        </p:nvSpPr>
        <p:spPr>
          <a:xfrm>
            <a:off x="766730" y="1400004"/>
            <a:ext cx="2299365" cy="72000"/>
          </a:xfrm>
          <a:prstGeom prst="rect">
            <a:avLst/>
          </a:prstGeom>
          <a:solidFill>
            <a:srgbClr val="8B0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b="1">
              <a:latin typeface="微軟正黑體" panose="020B0604030504040204" pitchFamily="34" charset="-120"/>
              <a:ea typeface="微軟正黑體" panose="020B0604030504040204" pitchFamily="34" charset="-120"/>
            </a:endParaRPr>
          </a:p>
        </p:txBody>
      </p:sp>
      <p:sp>
        <p:nvSpPr>
          <p:cNvPr id="13" name="文字方塊 12">
            <a:extLst>
              <a:ext uri="{FF2B5EF4-FFF2-40B4-BE49-F238E27FC236}">
                <a16:creationId xmlns:a16="http://schemas.microsoft.com/office/drawing/2014/main" id="{43397172-7B1C-4C22-8DF0-366D09823DD0}"/>
              </a:ext>
            </a:extLst>
          </p:cNvPr>
          <p:cNvSpPr txBox="1"/>
          <p:nvPr/>
        </p:nvSpPr>
        <p:spPr>
          <a:xfrm>
            <a:off x="328999" y="878406"/>
            <a:ext cx="341352" cy="769825"/>
          </a:xfrm>
          <a:prstGeom prst="rect">
            <a:avLst/>
          </a:prstGeom>
          <a:noFill/>
        </p:spPr>
        <p:txBody>
          <a:bodyPr wrap="square" rtlCol="0">
            <a:spAutoFit/>
          </a:bodyPr>
          <a:lstStyle/>
          <a:p>
            <a:r>
              <a:rPr lang="en-US" altLang="zh-TW" sz="4400" b="1">
                <a:solidFill>
                  <a:srgbClr val="8B059D"/>
                </a:solidFill>
                <a:latin typeface="+mj-lt"/>
                <a:ea typeface="微軟正黑體" panose="020B0604030504040204" pitchFamily="34" charset="-120"/>
              </a:rPr>
              <a:t>1</a:t>
            </a:r>
            <a:endParaRPr lang="zh-TW" altLang="en-US" sz="4400" b="1">
              <a:solidFill>
                <a:srgbClr val="8B059D"/>
              </a:solidFill>
              <a:latin typeface="+mj-lt"/>
              <a:ea typeface="微軟正黑體" panose="020B0604030504040204" pitchFamily="34" charset="-120"/>
            </a:endParaRPr>
          </a:p>
        </p:txBody>
      </p:sp>
      <p:pic>
        <p:nvPicPr>
          <p:cNvPr id="18" name="圖片 17" descr="一張含有 建築物 的圖片&#10;&#10;自動產生的描述">
            <a:extLst>
              <a:ext uri="{FF2B5EF4-FFF2-40B4-BE49-F238E27FC236}">
                <a16:creationId xmlns:a16="http://schemas.microsoft.com/office/drawing/2014/main" id="{913EA575-D6F6-431F-BE80-468E79DDAFEC}"/>
              </a:ext>
            </a:extLst>
          </p:cNvPr>
          <p:cNvPicPr>
            <a:picLocks noChangeAspect="1"/>
          </p:cNvPicPr>
          <p:nvPr/>
        </p:nvPicPr>
        <p:blipFill>
          <a:blip r:embed="rId4"/>
          <a:stretch>
            <a:fillRect/>
          </a:stretch>
        </p:blipFill>
        <p:spPr>
          <a:xfrm>
            <a:off x="1429138" y="1945090"/>
            <a:ext cx="718872" cy="720000"/>
          </a:xfrm>
          <a:prstGeom prst="rect">
            <a:avLst/>
          </a:prstGeom>
        </p:spPr>
      </p:pic>
      <p:grpSp>
        <p:nvGrpSpPr>
          <p:cNvPr id="19" name="群組 18">
            <a:extLst>
              <a:ext uri="{FF2B5EF4-FFF2-40B4-BE49-F238E27FC236}">
                <a16:creationId xmlns:a16="http://schemas.microsoft.com/office/drawing/2014/main" id="{E04408C2-B8E7-41C7-9639-67422458BE34}"/>
              </a:ext>
            </a:extLst>
          </p:cNvPr>
          <p:cNvGrpSpPr/>
          <p:nvPr/>
        </p:nvGrpSpPr>
        <p:grpSpPr>
          <a:xfrm>
            <a:off x="3801157" y="1046239"/>
            <a:ext cx="4367743" cy="3808800"/>
            <a:chOff x="3957399" y="1046239"/>
            <a:chExt cx="4367743" cy="3808800"/>
          </a:xfrm>
        </p:grpSpPr>
        <p:pic>
          <p:nvPicPr>
            <p:cNvPr id="16" name="圖形 15">
              <a:extLst>
                <a:ext uri="{FF2B5EF4-FFF2-40B4-BE49-F238E27FC236}">
                  <a16:creationId xmlns:a16="http://schemas.microsoft.com/office/drawing/2014/main" id="{4B58A975-46AC-49B6-8161-1FECC488B0B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957399" y="1046239"/>
              <a:ext cx="4367743" cy="3808800"/>
            </a:xfrm>
            <a:prstGeom prst="rect">
              <a:avLst/>
            </a:prstGeom>
          </p:spPr>
        </p:pic>
        <p:pic>
          <p:nvPicPr>
            <p:cNvPr id="15" name="圖片 14" descr="一張含有 螢幕擷取畫面, 停車, 監視器, 螢幕 的圖片&#10;&#10;自動產生的描述">
              <a:extLst>
                <a:ext uri="{FF2B5EF4-FFF2-40B4-BE49-F238E27FC236}">
                  <a16:creationId xmlns:a16="http://schemas.microsoft.com/office/drawing/2014/main" id="{62BAD2FB-2BE5-4400-8246-CC1BE68C734A}"/>
                </a:ext>
              </a:extLst>
            </p:cNvPr>
            <p:cNvPicPr>
              <a:picLocks noChangeAspect="1"/>
            </p:cNvPicPr>
            <p:nvPr/>
          </p:nvPicPr>
          <p:blipFill>
            <a:blip r:embed="rId7"/>
            <a:stretch>
              <a:fillRect/>
            </a:stretch>
          </p:blipFill>
          <p:spPr>
            <a:xfrm>
              <a:off x="4092284" y="1294006"/>
              <a:ext cx="4080925" cy="2354174"/>
            </a:xfrm>
            <a:prstGeom prst="rect">
              <a:avLst/>
            </a:prstGeom>
            <a:effectLst>
              <a:innerShdw blurRad="76200">
                <a:prstClr val="black">
                  <a:alpha val="55000"/>
                </a:prstClr>
              </a:innerShdw>
            </a:effectLst>
          </p:spPr>
        </p:pic>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41"/>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a:t>設定操作 3 步驟</a:t>
            </a:r>
            <a:endParaRPr/>
          </a:p>
        </p:txBody>
      </p:sp>
      <p:sp>
        <p:nvSpPr>
          <p:cNvPr id="30" name="平行四邊形 29">
            <a:extLst>
              <a:ext uri="{FF2B5EF4-FFF2-40B4-BE49-F238E27FC236}">
                <a16:creationId xmlns:a16="http://schemas.microsoft.com/office/drawing/2014/main" id="{0180A0AC-E32C-49C0-BC99-F944238E563D}"/>
              </a:ext>
            </a:extLst>
          </p:cNvPr>
          <p:cNvSpPr/>
          <p:nvPr/>
        </p:nvSpPr>
        <p:spPr>
          <a:xfrm>
            <a:off x="78139" y="2202962"/>
            <a:ext cx="2990780" cy="2182837"/>
          </a:xfrm>
          <a:prstGeom prst="parallelogram">
            <a:avLst>
              <a:gd name="adj" fmla="val 31072"/>
            </a:avLst>
          </a:prstGeom>
          <a:solidFill>
            <a:srgbClr val="8B0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1" name="文字方塊 30">
            <a:extLst>
              <a:ext uri="{FF2B5EF4-FFF2-40B4-BE49-F238E27FC236}">
                <a16:creationId xmlns:a16="http://schemas.microsoft.com/office/drawing/2014/main" id="{A9A62958-CB99-4E81-A82D-620ED297BB27}"/>
              </a:ext>
            </a:extLst>
          </p:cNvPr>
          <p:cNvSpPr txBox="1"/>
          <p:nvPr/>
        </p:nvSpPr>
        <p:spPr>
          <a:xfrm>
            <a:off x="3524852" y="2270471"/>
            <a:ext cx="2783258" cy="31227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ltLang="zh-TW"/>
          </a:p>
        </p:txBody>
      </p:sp>
      <p:sp>
        <p:nvSpPr>
          <p:cNvPr id="32" name="文字方塊 31">
            <a:extLst>
              <a:ext uri="{FF2B5EF4-FFF2-40B4-BE49-F238E27FC236}">
                <a16:creationId xmlns:a16="http://schemas.microsoft.com/office/drawing/2014/main" id="{63C53AE5-0C79-4F5A-86EE-62699098D10C}"/>
              </a:ext>
            </a:extLst>
          </p:cNvPr>
          <p:cNvSpPr txBox="1"/>
          <p:nvPr/>
        </p:nvSpPr>
        <p:spPr>
          <a:xfrm>
            <a:off x="3524852" y="2270471"/>
            <a:ext cx="2783258" cy="31227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ltLang="zh-TW"/>
          </a:p>
        </p:txBody>
      </p:sp>
      <p:sp>
        <p:nvSpPr>
          <p:cNvPr id="33" name="矩形 32">
            <a:extLst>
              <a:ext uri="{FF2B5EF4-FFF2-40B4-BE49-F238E27FC236}">
                <a16:creationId xmlns:a16="http://schemas.microsoft.com/office/drawing/2014/main" id="{509CB874-81A8-4E3F-B60D-6DDBFA2BC119}"/>
              </a:ext>
            </a:extLst>
          </p:cNvPr>
          <p:cNvSpPr/>
          <p:nvPr/>
        </p:nvSpPr>
        <p:spPr>
          <a:xfrm>
            <a:off x="1016137" y="1778213"/>
            <a:ext cx="1830460" cy="369332"/>
          </a:xfrm>
          <a:prstGeom prst="rect">
            <a:avLst/>
          </a:prstGeom>
        </p:spPr>
        <p:txBody>
          <a:bodyPr wrap="square">
            <a:spAutoFit/>
          </a:bodyPr>
          <a:lstStyle/>
          <a:p>
            <a:r>
              <a:rPr lang="zh-CN" altLang="en-US" sz="1800" b="1">
                <a:solidFill>
                  <a:schemeClr val="bg1"/>
                </a:solidFill>
                <a:latin typeface="+mj-lt"/>
                <a:ea typeface="微軟正黑體" panose="020B0604030504040204" pitchFamily="34" charset="-120"/>
              </a:rPr>
              <a:t>匯入虛擬機清單</a:t>
            </a:r>
            <a:endParaRPr lang="en-US" altLang="zh-TW" sz="1800" b="1">
              <a:solidFill>
                <a:schemeClr val="bg1"/>
              </a:solidFill>
              <a:latin typeface="+mj-lt"/>
              <a:ea typeface="微軟正黑體" panose="020B0604030504040204" pitchFamily="34" charset="-120"/>
            </a:endParaRPr>
          </a:p>
        </p:txBody>
      </p:sp>
      <p:sp>
        <p:nvSpPr>
          <p:cNvPr id="35" name="矩形 34">
            <a:extLst>
              <a:ext uri="{FF2B5EF4-FFF2-40B4-BE49-F238E27FC236}">
                <a16:creationId xmlns:a16="http://schemas.microsoft.com/office/drawing/2014/main" id="{D006253B-D786-4C00-8A4A-7662DD70CE2A}"/>
              </a:ext>
            </a:extLst>
          </p:cNvPr>
          <p:cNvSpPr/>
          <p:nvPr/>
        </p:nvSpPr>
        <p:spPr>
          <a:xfrm>
            <a:off x="808973" y="1593786"/>
            <a:ext cx="2259945" cy="112810"/>
          </a:xfrm>
          <a:prstGeom prst="rect">
            <a:avLst/>
          </a:prstGeom>
          <a:solidFill>
            <a:srgbClr val="8B0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 name="平行四邊形 35">
            <a:extLst>
              <a:ext uri="{FF2B5EF4-FFF2-40B4-BE49-F238E27FC236}">
                <a16:creationId xmlns:a16="http://schemas.microsoft.com/office/drawing/2014/main" id="{D76F733B-DAC3-40F6-B212-6DB9FEF0E8D9}"/>
              </a:ext>
            </a:extLst>
          </p:cNvPr>
          <p:cNvSpPr/>
          <p:nvPr/>
        </p:nvSpPr>
        <p:spPr>
          <a:xfrm>
            <a:off x="3015445" y="2202962"/>
            <a:ext cx="2990780" cy="2182837"/>
          </a:xfrm>
          <a:prstGeom prst="parallelogram">
            <a:avLst>
              <a:gd name="adj" fmla="val 31831"/>
            </a:avLst>
          </a:prstGeom>
          <a:solidFill>
            <a:srgbClr val="4A4F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 name="矩形 36">
            <a:extLst>
              <a:ext uri="{FF2B5EF4-FFF2-40B4-BE49-F238E27FC236}">
                <a16:creationId xmlns:a16="http://schemas.microsoft.com/office/drawing/2014/main" id="{5B7A65A5-5F60-4A56-A8E2-02D33ECA3623}"/>
              </a:ext>
            </a:extLst>
          </p:cNvPr>
          <p:cNvSpPr/>
          <p:nvPr/>
        </p:nvSpPr>
        <p:spPr>
          <a:xfrm>
            <a:off x="3863202" y="1778213"/>
            <a:ext cx="2095558" cy="369332"/>
          </a:xfrm>
          <a:prstGeom prst="rect">
            <a:avLst/>
          </a:prstGeom>
        </p:spPr>
        <p:txBody>
          <a:bodyPr wrap="square">
            <a:spAutoFit/>
          </a:bodyPr>
          <a:lstStyle/>
          <a:p>
            <a:r>
              <a:rPr lang="zh-CN" altLang="en-US" sz="1800" b="1">
                <a:solidFill>
                  <a:schemeClr val="bg1"/>
                </a:solidFill>
                <a:latin typeface="+mj-lt"/>
                <a:ea typeface="微軟正黑體" panose="020B0604030504040204" pitchFamily="34" charset="-120"/>
              </a:rPr>
              <a:t>建立備份存放位置</a:t>
            </a:r>
            <a:endParaRPr lang="en-US" altLang="zh-TW" sz="1800" b="1">
              <a:solidFill>
                <a:schemeClr val="bg1"/>
              </a:solidFill>
              <a:latin typeface="+mj-lt"/>
              <a:ea typeface="微軟正黑體" panose="020B0604030504040204" pitchFamily="34" charset="-120"/>
            </a:endParaRPr>
          </a:p>
        </p:txBody>
      </p:sp>
      <p:sp>
        <p:nvSpPr>
          <p:cNvPr id="39" name="矩形 38">
            <a:extLst>
              <a:ext uri="{FF2B5EF4-FFF2-40B4-BE49-F238E27FC236}">
                <a16:creationId xmlns:a16="http://schemas.microsoft.com/office/drawing/2014/main" id="{DD424CB7-D92D-450C-80CE-87041EE46410}"/>
              </a:ext>
            </a:extLst>
          </p:cNvPr>
          <p:cNvSpPr/>
          <p:nvPr/>
        </p:nvSpPr>
        <p:spPr>
          <a:xfrm>
            <a:off x="3746279" y="1593786"/>
            <a:ext cx="2259945" cy="112810"/>
          </a:xfrm>
          <a:prstGeom prst="rect">
            <a:avLst/>
          </a:prstGeom>
          <a:solidFill>
            <a:srgbClr val="4A4F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 name="平行四邊形 39">
            <a:extLst>
              <a:ext uri="{FF2B5EF4-FFF2-40B4-BE49-F238E27FC236}">
                <a16:creationId xmlns:a16="http://schemas.microsoft.com/office/drawing/2014/main" id="{A80412A0-19C3-4FAB-8A69-4CCAFF065F56}"/>
              </a:ext>
            </a:extLst>
          </p:cNvPr>
          <p:cNvSpPr/>
          <p:nvPr/>
        </p:nvSpPr>
        <p:spPr>
          <a:xfrm>
            <a:off x="6001010" y="2202962"/>
            <a:ext cx="2990780" cy="2182837"/>
          </a:xfrm>
          <a:prstGeom prst="parallelogram">
            <a:avLst>
              <a:gd name="adj" fmla="val 31325"/>
            </a:avLst>
          </a:prstGeom>
          <a:solidFill>
            <a:srgbClr val="0296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 name="矩形 40">
            <a:extLst>
              <a:ext uri="{FF2B5EF4-FFF2-40B4-BE49-F238E27FC236}">
                <a16:creationId xmlns:a16="http://schemas.microsoft.com/office/drawing/2014/main" id="{6ED1A095-ADCA-4732-A39C-3083AAD9945B}"/>
              </a:ext>
            </a:extLst>
          </p:cNvPr>
          <p:cNvSpPr/>
          <p:nvPr/>
        </p:nvSpPr>
        <p:spPr>
          <a:xfrm>
            <a:off x="7001267" y="1780698"/>
            <a:ext cx="2334016" cy="369332"/>
          </a:xfrm>
          <a:prstGeom prst="rect">
            <a:avLst/>
          </a:prstGeom>
        </p:spPr>
        <p:txBody>
          <a:bodyPr wrap="square">
            <a:spAutoFit/>
          </a:bodyPr>
          <a:lstStyle/>
          <a:p>
            <a:r>
              <a:rPr lang="zh-CN" altLang="en-US" sz="1800" b="1">
                <a:solidFill>
                  <a:schemeClr val="bg1"/>
                </a:solidFill>
                <a:latin typeface="+mj-lt"/>
                <a:ea typeface="微軟正黑體" panose="020B0604030504040204" pitchFamily="34" charset="-120"/>
              </a:rPr>
              <a:t>建立備份任務</a:t>
            </a:r>
            <a:endParaRPr lang="en-US" altLang="zh-TW" sz="1800" b="1">
              <a:solidFill>
                <a:schemeClr val="bg1"/>
              </a:solidFill>
              <a:latin typeface="+mj-lt"/>
              <a:ea typeface="微軟正黑體" panose="020B0604030504040204" pitchFamily="34" charset="-120"/>
            </a:endParaRPr>
          </a:p>
        </p:txBody>
      </p:sp>
      <p:sp>
        <p:nvSpPr>
          <p:cNvPr id="43" name="矩形 42">
            <a:extLst>
              <a:ext uri="{FF2B5EF4-FFF2-40B4-BE49-F238E27FC236}">
                <a16:creationId xmlns:a16="http://schemas.microsoft.com/office/drawing/2014/main" id="{0594FE9F-9F51-459B-A35D-E14CA6F80B27}"/>
              </a:ext>
            </a:extLst>
          </p:cNvPr>
          <p:cNvSpPr/>
          <p:nvPr/>
        </p:nvSpPr>
        <p:spPr>
          <a:xfrm>
            <a:off x="6731845" y="1593786"/>
            <a:ext cx="2259945" cy="112810"/>
          </a:xfrm>
          <a:prstGeom prst="rect">
            <a:avLst/>
          </a:prstGeom>
          <a:solidFill>
            <a:srgbClr val="0296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7" name="文字方塊 46">
            <a:extLst>
              <a:ext uri="{FF2B5EF4-FFF2-40B4-BE49-F238E27FC236}">
                <a16:creationId xmlns:a16="http://schemas.microsoft.com/office/drawing/2014/main" id="{162BFBFB-1D1E-4F08-97ED-BB3D4166F5BA}"/>
              </a:ext>
            </a:extLst>
          </p:cNvPr>
          <p:cNvSpPr txBox="1"/>
          <p:nvPr/>
        </p:nvSpPr>
        <p:spPr>
          <a:xfrm>
            <a:off x="272508" y="954539"/>
            <a:ext cx="418346" cy="936813"/>
          </a:xfrm>
          <a:prstGeom prst="rect">
            <a:avLst/>
          </a:prstGeom>
          <a:noFill/>
        </p:spPr>
        <p:txBody>
          <a:bodyPr wrap="square" rtlCol="0">
            <a:spAutoFit/>
          </a:bodyPr>
          <a:lstStyle/>
          <a:p>
            <a:r>
              <a:rPr lang="en-US" altLang="zh-TW" sz="5400" b="1">
                <a:solidFill>
                  <a:srgbClr val="8B059D"/>
                </a:solidFill>
              </a:rPr>
              <a:t>1</a:t>
            </a:r>
            <a:endParaRPr lang="zh-TW" altLang="en-US" sz="5400" b="1">
              <a:solidFill>
                <a:srgbClr val="8B059D"/>
              </a:solidFill>
            </a:endParaRPr>
          </a:p>
        </p:txBody>
      </p:sp>
      <p:sp>
        <p:nvSpPr>
          <p:cNvPr id="48" name="文字方塊 47">
            <a:extLst>
              <a:ext uri="{FF2B5EF4-FFF2-40B4-BE49-F238E27FC236}">
                <a16:creationId xmlns:a16="http://schemas.microsoft.com/office/drawing/2014/main" id="{5D63B731-56B6-4895-8FE3-9EA061C0B5E9}"/>
              </a:ext>
            </a:extLst>
          </p:cNvPr>
          <p:cNvSpPr txBox="1"/>
          <p:nvPr/>
        </p:nvSpPr>
        <p:spPr>
          <a:xfrm>
            <a:off x="3209289" y="954539"/>
            <a:ext cx="418346" cy="936813"/>
          </a:xfrm>
          <a:prstGeom prst="rect">
            <a:avLst/>
          </a:prstGeom>
          <a:noFill/>
        </p:spPr>
        <p:txBody>
          <a:bodyPr wrap="square" rtlCol="0">
            <a:spAutoFit/>
          </a:bodyPr>
          <a:lstStyle/>
          <a:p>
            <a:r>
              <a:rPr lang="en-US" altLang="zh-TW" sz="5400" b="1">
                <a:solidFill>
                  <a:srgbClr val="4A4F96"/>
                </a:solidFill>
              </a:rPr>
              <a:t>2</a:t>
            </a:r>
            <a:endParaRPr lang="zh-TW" altLang="en-US" sz="5400" b="1">
              <a:solidFill>
                <a:srgbClr val="4A4F96"/>
              </a:solidFill>
            </a:endParaRPr>
          </a:p>
        </p:txBody>
      </p:sp>
      <p:sp>
        <p:nvSpPr>
          <p:cNvPr id="49" name="文字方塊 48">
            <a:extLst>
              <a:ext uri="{FF2B5EF4-FFF2-40B4-BE49-F238E27FC236}">
                <a16:creationId xmlns:a16="http://schemas.microsoft.com/office/drawing/2014/main" id="{836C01E6-C65C-4DA4-BA3C-FCC2CBFBDC6B}"/>
              </a:ext>
            </a:extLst>
          </p:cNvPr>
          <p:cNvSpPr txBox="1"/>
          <p:nvPr/>
        </p:nvSpPr>
        <p:spPr>
          <a:xfrm>
            <a:off x="6194328" y="954539"/>
            <a:ext cx="418346" cy="936813"/>
          </a:xfrm>
          <a:prstGeom prst="rect">
            <a:avLst/>
          </a:prstGeom>
          <a:noFill/>
        </p:spPr>
        <p:txBody>
          <a:bodyPr wrap="square" rtlCol="0">
            <a:spAutoFit/>
          </a:bodyPr>
          <a:lstStyle/>
          <a:p>
            <a:r>
              <a:rPr lang="en-US" altLang="zh-TW" sz="5400" b="1">
                <a:solidFill>
                  <a:srgbClr val="0296CA"/>
                </a:solidFill>
              </a:rPr>
              <a:t>3</a:t>
            </a:r>
            <a:endParaRPr lang="zh-TW" altLang="en-US" sz="5400" b="1">
              <a:solidFill>
                <a:srgbClr val="0296CA"/>
              </a:solidFill>
            </a:endParaRPr>
          </a:p>
        </p:txBody>
      </p:sp>
      <p:pic>
        <p:nvPicPr>
          <p:cNvPr id="290" name="Google Shape;290;p41"/>
          <p:cNvPicPr preferRelativeResize="0"/>
          <p:nvPr/>
        </p:nvPicPr>
        <p:blipFill>
          <a:blip r:embed="rId3">
            <a:alphaModFix/>
          </a:blip>
          <a:stretch>
            <a:fillRect/>
          </a:stretch>
        </p:blipFill>
        <p:spPr>
          <a:xfrm>
            <a:off x="126925" y="2414986"/>
            <a:ext cx="3117362" cy="1730737"/>
          </a:xfrm>
          <a:prstGeom prst="rect">
            <a:avLst/>
          </a:prstGeom>
          <a:noFill/>
          <a:ln>
            <a:noFill/>
          </a:ln>
          <a:effectLst>
            <a:outerShdw blurRad="63500" sx="102000" sy="102000" algn="ctr" rotWithShape="0">
              <a:prstClr val="black">
                <a:alpha val="40000"/>
              </a:prstClr>
            </a:outerShdw>
          </a:effectLst>
        </p:spPr>
      </p:pic>
      <p:pic>
        <p:nvPicPr>
          <p:cNvPr id="291" name="Google Shape;291;p41"/>
          <p:cNvPicPr preferRelativeResize="0"/>
          <p:nvPr/>
        </p:nvPicPr>
        <p:blipFill>
          <a:blip r:embed="rId4">
            <a:alphaModFix/>
          </a:blip>
          <a:stretch>
            <a:fillRect/>
          </a:stretch>
        </p:blipFill>
        <p:spPr>
          <a:xfrm>
            <a:off x="3291888" y="2414986"/>
            <a:ext cx="3066274" cy="1730730"/>
          </a:xfrm>
          <a:prstGeom prst="rect">
            <a:avLst/>
          </a:prstGeom>
          <a:noFill/>
          <a:ln>
            <a:noFill/>
          </a:ln>
          <a:effectLst>
            <a:outerShdw blurRad="63500" sx="102000" sy="102000" algn="ctr" rotWithShape="0">
              <a:prstClr val="black">
                <a:alpha val="40000"/>
              </a:prstClr>
            </a:outerShdw>
          </a:effectLst>
        </p:spPr>
      </p:pic>
      <p:pic>
        <p:nvPicPr>
          <p:cNvPr id="292" name="Google Shape;292;p41"/>
          <p:cNvPicPr preferRelativeResize="0"/>
          <p:nvPr/>
        </p:nvPicPr>
        <p:blipFill>
          <a:blip r:embed="rId5">
            <a:alphaModFix/>
          </a:blip>
          <a:stretch>
            <a:fillRect/>
          </a:stretch>
        </p:blipFill>
        <p:spPr>
          <a:xfrm>
            <a:off x="6431870" y="2414986"/>
            <a:ext cx="2532367" cy="1730730"/>
          </a:xfrm>
          <a:prstGeom prst="rect">
            <a:avLst/>
          </a:prstGeom>
          <a:noFill/>
          <a:ln>
            <a:noFill/>
          </a:ln>
          <a:effectLst>
            <a:outerShdw blurRad="63500" sx="102000" sy="102000" algn="ctr" rotWithShape="0">
              <a:prstClr val="black">
                <a:alpha val="40000"/>
              </a:prstClr>
            </a:outerShdw>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42"/>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zh-TW"/>
              <a:t>建議機種</a:t>
            </a:r>
            <a:endParaRPr/>
          </a:p>
        </p:txBody>
      </p:sp>
      <p:pic>
        <p:nvPicPr>
          <p:cNvPr id="6" name="圖形 5">
            <a:extLst>
              <a:ext uri="{FF2B5EF4-FFF2-40B4-BE49-F238E27FC236}">
                <a16:creationId xmlns:a16="http://schemas.microsoft.com/office/drawing/2014/main" id="{B96B63CA-3095-44C8-95D1-2AB26EAD4A8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94943" y="1620007"/>
            <a:ext cx="2750163" cy="1763125"/>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71" name="矩形 70">
            <a:extLst>
              <a:ext uri="{FF2B5EF4-FFF2-40B4-BE49-F238E27FC236}">
                <a16:creationId xmlns:a16="http://schemas.microsoft.com/office/drawing/2014/main" id="{0E1108B8-26B0-4B37-BBE3-C7E44CE4C917}"/>
              </a:ext>
            </a:extLst>
          </p:cNvPr>
          <p:cNvSpPr/>
          <p:nvPr/>
        </p:nvSpPr>
        <p:spPr>
          <a:xfrm>
            <a:off x="6890035" y="1830520"/>
            <a:ext cx="2156079" cy="2711378"/>
          </a:xfrm>
          <a:prstGeom prst="rect">
            <a:avLst/>
          </a:prstGeom>
          <a:solidFill>
            <a:srgbClr val="0296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2" name="矩形 71">
            <a:extLst>
              <a:ext uri="{FF2B5EF4-FFF2-40B4-BE49-F238E27FC236}">
                <a16:creationId xmlns:a16="http://schemas.microsoft.com/office/drawing/2014/main" id="{42F01CD9-803B-4CFC-A904-7DBA4807D72A}"/>
              </a:ext>
            </a:extLst>
          </p:cNvPr>
          <p:cNvSpPr/>
          <p:nvPr/>
        </p:nvSpPr>
        <p:spPr>
          <a:xfrm>
            <a:off x="6890035" y="1406704"/>
            <a:ext cx="2156079" cy="111186"/>
          </a:xfrm>
          <a:prstGeom prst="rect">
            <a:avLst/>
          </a:prstGeom>
          <a:solidFill>
            <a:srgbClr val="0296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2" name="矩形 61">
            <a:extLst>
              <a:ext uri="{FF2B5EF4-FFF2-40B4-BE49-F238E27FC236}">
                <a16:creationId xmlns:a16="http://schemas.microsoft.com/office/drawing/2014/main" id="{349EDA46-4DA7-49DC-AFDC-8B7E0D4874D0}"/>
              </a:ext>
            </a:extLst>
          </p:cNvPr>
          <p:cNvSpPr/>
          <p:nvPr/>
        </p:nvSpPr>
        <p:spPr>
          <a:xfrm>
            <a:off x="4646937" y="1830520"/>
            <a:ext cx="2156079" cy="2711378"/>
          </a:xfrm>
          <a:prstGeom prst="rect">
            <a:avLst/>
          </a:prstGeom>
          <a:solidFill>
            <a:srgbClr val="4A4F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6" name="矩形 65">
            <a:extLst>
              <a:ext uri="{FF2B5EF4-FFF2-40B4-BE49-F238E27FC236}">
                <a16:creationId xmlns:a16="http://schemas.microsoft.com/office/drawing/2014/main" id="{9EAC45C7-F188-49E0-9886-F7C30A879F05}"/>
              </a:ext>
            </a:extLst>
          </p:cNvPr>
          <p:cNvSpPr/>
          <p:nvPr/>
        </p:nvSpPr>
        <p:spPr>
          <a:xfrm>
            <a:off x="4646937" y="1406704"/>
            <a:ext cx="2156079" cy="111186"/>
          </a:xfrm>
          <a:prstGeom prst="rect">
            <a:avLst/>
          </a:prstGeom>
          <a:solidFill>
            <a:srgbClr val="4A4F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j-lt"/>
            </a:endParaRPr>
          </a:p>
        </p:txBody>
      </p:sp>
      <p:sp>
        <p:nvSpPr>
          <p:cNvPr id="44" name="矩形 43">
            <a:extLst>
              <a:ext uri="{FF2B5EF4-FFF2-40B4-BE49-F238E27FC236}">
                <a16:creationId xmlns:a16="http://schemas.microsoft.com/office/drawing/2014/main" id="{E76CF160-01D3-4729-BCA6-490175AA17F1}"/>
              </a:ext>
            </a:extLst>
          </p:cNvPr>
          <p:cNvSpPr/>
          <p:nvPr/>
        </p:nvSpPr>
        <p:spPr>
          <a:xfrm>
            <a:off x="2399193" y="1830520"/>
            <a:ext cx="2156079" cy="2711378"/>
          </a:xfrm>
          <a:prstGeom prst="rect">
            <a:avLst/>
          </a:prstGeom>
          <a:solidFill>
            <a:srgbClr val="8B0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7" name="矩形 46">
            <a:extLst>
              <a:ext uri="{FF2B5EF4-FFF2-40B4-BE49-F238E27FC236}">
                <a16:creationId xmlns:a16="http://schemas.microsoft.com/office/drawing/2014/main" id="{6CB69C7B-0737-4BE1-9A8C-B8D490F5CF45}"/>
              </a:ext>
            </a:extLst>
          </p:cNvPr>
          <p:cNvSpPr/>
          <p:nvPr/>
        </p:nvSpPr>
        <p:spPr>
          <a:xfrm>
            <a:off x="2399193" y="1406704"/>
            <a:ext cx="2156079" cy="111186"/>
          </a:xfrm>
          <a:prstGeom prst="rect">
            <a:avLst/>
          </a:prstGeom>
          <a:solidFill>
            <a:srgbClr val="8B0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j-lt"/>
            </a:endParaRPr>
          </a:p>
        </p:txBody>
      </p:sp>
      <p:sp>
        <p:nvSpPr>
          <p:cNvPr id="77" name="矩形 76">
            <a:extLst>
              <a:ext uri="{FF2B5EF4-FFF2-40B4-BE49-F238E27FC236}">
                <a16:creationId xmlns:a16="http://schemas.microsoft.com/office/drawing/2014/main" id="{89A72693-2439-423E-BA61-50A5B80DA749}"/>
              </a:ext>
            </a:extLst>
          </p:cNvPr>
          <p:cNvSpPr/>
          <p:nvPr/>
        </p:nvSpPr>
        <p:spPr>
          <a:xfrm>
            <a:off x="160547" y="1830520"/>
            <a:ext cx="2156079" cy="271137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8" name="矩形 77">
            <a:extLst>
              <a:ext uri="{FF2B5EF4-FFF2-40B4-BE49-F238E27FC236}">
                <a16:creationId xmlns:a16="http://schemas.microsoft.com/office/drawing/2014/main" id="{EECC22C2-5C58-4F19-97BD-A3485A571A53}"/>
              </a:ext>
            </a:extLst>
          </p:cNvPr>
          <p:cNvSpPr/>
          <p:nvPr/>
        </p:nvSpPr>
        <p:spPr>
          <a:xfrm>
            <a:off x="160547" y="1406704"/>
            <a:ext cx="2156079" cy="111186"/>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j-lt"/>
            </a:endParaRPr>
          </a:p>
        </p:txBody>
      </p:sp>
      <p:pic>
        <p:nvPicPr>
          <p:cNvPr id="69" name="Google Shape;338;p43">
            <a:extLst>
              <a:ext uri="{FF2B5EF4-FFF2-40B4-BE49-F238E27FC236}">
                <a16:creationId xmlns:a16="http://schemas.microsoft.com/office/drawing/2014/main" id="{7EE50D9E-4112-4C41-887F-6B68564B965A}"/>
              </a:ext>
            </a:extLst>
          </p:cNvPr>
          <p:cNvPicPr preferRelativeResize="0"/>
          <p:nvPr/>
        </p:nvPicPr>
        <p:blipFill rotWithShape="1">
          <a:blip r:embed="rId3">
            <a:alphaModFix/>
          </a:blip>
          <a:srcRect/>
          <a:stretch/>
        </p:blipFill>
        <p:spPr>
          <a:xfrm rot="5400000">
            <a:off x="3400272" y="3622884"/>
            <a:ext cx="116595" cy="1392388"/>
          </a:xfrm>
          <a:prstGeom prst="rect">
            <a:avLst/>
          </a:prstGeom>
          <a:noFill/>
          <a:ln>
            <a:noFill/>
          </a:ln>
        </p:spPr>
      </p:pic>
      <p:sp>
        <p:nvSpPr>
          <p:cNvPr id="64" name="矩形 63">
            <a:extLst>
              <a:ext uri="{FF2B5EF4-FFF2-40B4-BE49-F238E27FC236}">
                <a16:creationId xmlns:a16="http://schemas.microsoft.com/office/drawing/2014/main" id="{17720DF6-6DED-4EBE-BADD-CC60C051CFC6}"/>
              </a:ext>
            </a:extLst>
          </p:cNvPr>
          <p:cNvSpPr/>
          <p:nvPr/>
        </p:nvSpPr>
        <p:spPr>
          <a:xfrm>
            <a:off x="2938744" y="1486894"/>
            <a:ext cx="1095172" cy="369332"/>
          </a:xfrm>
          <a:prstGeom prst="rect">
            <a:avLst/>
          </a:prstGeom>
        </p:spPr>
        <p:txBody>
          <a:bodyPr wrap="none">
            <a:spAutoFit/>
          </a:bodyPr>
          <a:lstStyle/>
          <a:p>
            <a:r>
              <a:rPr lang="en-US" altLang="zh-TW" sz="1800" b="1">
                <a:solidFill>
                  <a:schemeClr val="bg1"/>
                </a:solidFill>
                <a:latin typeface="+mj-lt"/>
                <a:ea typeface="微軟正黑體" panose="020B0604030504040204" pitchFamily="34" charset="-120"/>
              </a:rPr>
              <a:t>TVS-882</a:t>
            </a:r>
            <a:endParaRPr lang="zh-TW" altLang="en-US" sz="1800" b="1">
              <a:solidFill>
                <a:schemeClr val="bg1"/>
              </a:solidFill>
              <a:latin typeface="+mj-lt"/>
              <a:ea typeface="微軟正黑體" panose="020B0604030504040204" pitchFamily="34" charset="-120"/>
            </a:endParaRPr>
          </a:p>
        </p:txBody>
      </p:sp>
      <p:sp>
        <p:nvSpPr>
          <p:cNvPr id="65" name="矩形 64">
            <a:extLst>
              <a:ext uri="{FF2B5EF4-FFF2-40B4-BE49-F238E27FC236}">
                <a16:creationId xmlns:a16="http://schemas.microsoft.com/office/drawing/2014/main" id="{2E8DDCE8-2901-4DD4-9910-783BF6B01B50}"/>
              </a:ext>
            </a:extLst>
          </p:cNvPr>
          <p:cNvSpPr/>
          <p:nvPr/>
        </p:nvSpPr>
        <p:spPr>
          <a:xfrm>
            <a:off x="2520429" y="1893699"/>
            <a:ext cx="1931802" cy="938719"/>
          </a:xfrm>
          <a:prstGeom prst="rect">
            <a:avLst/>
          </a:prstGeom>
        </p:spPr>
        <p:txBody>
          <a:bodyPr wrap="square" anchor="t">
            <a:spAutoFit/>
          </a:bodyPr>
          <a:lstStyle/>
          <a:p>
            <a:pPr marL="171450" indent="-171450">
              <a:buClr>
                <a:schemeClr val="bg1"/>
              </a:buClr>
              <a:buFont typeface="Arial" panose="020B0604020202020204" pitchFamily="34" charset="0"/>
              <a:buChar char="•"/>
            </a:pPr>
            <a:r>
              <a:rPr lang="en-US" altLang="zh-TW" sz="1100" b="1">
                <a:solidFill>
                  <a:schemeClr val="bg1"/>
                </a:solidFill>
                <a:latin typeface="+mj-lt"/>
                <a:ea typeface="微軟正黑體" panose="020B0604030504040204" pitchFamily="34" charset="-120"/>
              </a:rPr>
              <a:t>6 </a:t>
            </a:r>
            <a:r>
              <a:rPr lang="zh-TW" altLang="en-US" sz="1100" b="1">
                <a:solidFill>
                  <a:schemeClr val="bg1"/>
                </a:solidFill>
                <a:latin typeface="+mj-lt"/>
                <a:ea typeface="微軟正黑體" panose="020B0604030504040204" pitchFamily="34" charset="-120"/>
              </a:rPr>
              <a:t>個 </a:t>
            </a:r>
            <a:r>
              <a:rPr lang="en-US" altLang="zh-TW" sz="1100" b="1">
                <a:solidFill>
                  <a:schemeClr val="bg1"/>
                </a:solidFill>
                <a:latin typeface="+mj-lt"/>
                <a:ea typeface="微軟正黑體" panose="020B0604030504040204" pitchFamily="34" charset="-120"/>
              </a:rPr>
              <a:t>3.5 </a:t>
            </a:r>
            <a:r>
              <a:rPr lang="zh-TW" altLang="en-US" sz="1100" b="1">
                <a:solidFill>
                  <a:schemeClr val="bg1"/>
                </a:solidFill>
                <a:latin typeface="+mj-lt"/>
                <a:ea typeface="微軟正黑體" panose="020B0604030504040204" pitchFamily="34" charset="-120"/>
              </a:rPr>
              <a:t>吋 </a:t>
            </a:r>
            <a:r>
              <a:rPr lang="en-US" altLang="zh-TW" sz="1100" b="1">
                <a:solidFill>
                  <a:schemeClr val="bg1"/>
                </a:solidFill>
                <a:latin typeface="+mj-lt"/>
                <a:ea typeface="微軟正黑體" panose="020B0604030504040204" pitchFamily="34" charset="-120"/>
              </a:rPr>
              <a:t>+ 2 </a:t>
            </a:r>
            <a:r>
              <a:rPr lang="zh-TW" altLang="en-US" sz="1100" b="1">
                <a:solidFill>
                  <a:schemeClr val="bg1"/>
                </a:solidFill>
                <a:latin typeface="+mj-lt"/>
                <a:ea typeface="微軟正黑體" panose="020B0604030504040204" pitchFamily="34" charset="-120"/>
              </a:rPr>
              <a:t>個 </a:t>
            </a:r>
            <a:r>
              <a:rPr lang="en-US" altLang="zh-TW" sz="1100" b="1">
                <a:solidFill>
                  <a:schemeClr val="bg1"/>
                </a:solidFill>
                <a:latin typeface="+mj-lt"/>
                <a:ea typeface="微軟正黑體" panose="020B0604030504040204" pitchFamily="34" charset="-120"/>
              </a:rPr>
              <a:t>2.5 </a:t>
            </a:r>
            <a:r>
              <a:rPr lang="zh-TW" altLang="en-US" sz="1100" b="1">
                <a:solidFill>
                  <a:schemeClr val="bg1"/>
                </a:solidFill>
                <a:latin typeface="+mj-lt"/>
                <a:ea typeface="微軟正黑體" panose="020B0604030504040204" pitchFamily="34" charset="-120"/>
              </a:rPr>
              <a:t>吋 </a:t>
            </a:r>
            <a:r>
              <a:rPr lang="en-US" altLang="zh-TW" sz="1100" b="1">
                <a:solidFill>
                  <a:schemeClr val="bg1"/>
                </a:solidFill>
                <a:latin typeface="+mj-lt"/>
                <a:ea typeface="微軟正黑體" panose="020B0604030504040204" pitchFamily="34" charset="-120"/>
              </a:rPr>
              <a:t>SATA 6Gb/s</a:t>
            </a:r>
            <a:r>
              <a:rPr lang="zh-TW" altLang="en-US" sz="1100" b="1">
                <a:solidFill>
                  <a:schemeClr val="bg1"/>
                </a:solidFill>
                <a:latin typeface="+mj-lt"/>
                <a:ea typeface="微軟正黑體" panose="020B0604030504040204" pitchFamily="34" charset="-120"/>
              </a:rPr>
              <a:t>、</a:t>
            </a:r>
            <a:r>
              <a:rPr lang="en-US" altLang="zh-TW" sz="1100" b="1">
                <a:solidFill>
                  <a:schemeClr val="bg1"/>
                </a:solidFill>
                <a:latin typeface="+mj-lt"/>
                <a:ea typeface="微軟正黑體" panose="020B0604030504040204" pitchFamily="34" charset="-120"/>
              </a:rPr>
              <a:t>3Gb/s</a:t>
            </a:r>
          </a:p>
          <a:p>
            <a:pPr marL="171450" indent="-171450">
              <a:buClr>
                <a:schemeClr val="bg1"/>
              </a:buClr>
              <a:buFont typeface="Arial" panose="020B0604020202020204" pitchFamily="34" charset="0"/>
              <a:buChar char="•"/>
            </a:pPr>
            <a:r>
              <a:rPr lang="en-US" altLang="zh-TW" sz="1100" b="1">
                <a:solidFill>
                  <a:schemeClr val="bg1"/>
                </a:solidFill>
                <a:latin typeface="+mj-lt"/>
                <a:ea typeface="微軟正黑體"/>
              </a:rPr>
              <a:t>Intel</a:t>
            </a:r>
            <a:r>
              <a:rPr lang="en-US" altLang="zh-TW" sz="1100" b="1" baseline="30000">
                <a:solidFill>
                  <a:schemeClr val="bg1"/>
                </a:solidFill>
                <a:latin typeface="+mj-lt"/>
                <a:ea typeface="微軟正黑體"/>
              </a:rPr>
              <a:t>®</a:t>
            </a:r>
            <a:r>
              <a:rPr lang="en-US" altLang="zh-TW" sz="1100" b="1">
                <a:solidFill>
                  <a:schemeClr val="bg1"/>
                </a:solidFill>
                <a:latin typeface="+mj-lt"/>
                <a:ea typeface="微軟正黑體"/>
              </a:rPr>
              <a:t> Core™ i3-7100 </a:t>
            </a:r>
            <a:r>
              <a:rPr lang="zh-TW" altLang="en-US" sz="1100" b="1">
                <a:solidFill>
                  <a:schemeClr val="bg1"/>
                </a:solidFill>
                <a:latin typeface="+mj-lt"/>
                <a:ea typeface="微軟正黑體"/>
              </a:rPr>
              <a:t>雙核心 </a:t>
            </a:r>
            <a:r>
              <a:rPr lang="en-US" altLang="zh-TW" sz="1100" b="1">
                <a:solidFill>
                  <a:schemeClr val="bg1"/>
                </a:solidFill>
                <a:latin typeface="+mj-lt"/>
                <a:ea typeface="微軟正黑體"/>
              </a:rPr>
              <a:t>3.9 GHz </a:t>
            </a:r>
            <a:r>
              <a:rPr lang="zh-TW" altLang="en-US" sz="1100" b="1">
                <a:solidFill>
                  <a:schemeClr val="bg1"/>
                </a:solidFill>
                <a:latin typeface="+mj-lt"/>
                <a:ea typeface="微軟正黑體"/>
              </a:rPr>
              <a:t>處理器</a:t>
            </a:r>
            <a:endParaRPr lang="en-US" altLang="zh-TW" sz="1100" b="1">
              <a:solidFill>
                <a:schemeClr val="bg1"/>
              </a:solidFill>
              <a:latin typeface="+mj-lt"/>
              <a:ea typeface="微軟正黑體"/>
            </a:endParaRPr>
          </a:p>
          <a:p>
            <a:pPr marL="171450" indent="-171450">
              <a:buClr>
                <a:schemeClr val="bg1"/>
              </a:buClr>
              <a:buFont typeface="Arial" panose="020B0604020202020204" pitchFamily="34" charset="0"/>
              <a:buChar char="•"/>
            </a:pPr>
            <a:r>
              <a:rPr lang="en-US" altLang="zh-TW" sz="1100" b="1">
                <a:solidFill>
                  <a:schemeClr val="bg1"/>
                </a:solidFill>
                <a:latin typeface="+mj-lt"/>
                <a:ea typeface="微軟正黑體" panose="020B0604030504040204" pitchFamily="34" charset="-120"/>
              </a:rPr>
              <a:t>Max 64GB RAM</a:t>
            </a:r>
          </a:p>
        </p:txBody>
      </p:sp>
      <p:cxnSp>
        <p:nvCxnSpPr>
          <p:cNvPr id="67" name="直線接點 66">
            <a:extLst>
              <a:ext uri="{FF2B5EF4-FFF2-40B4-BE49-F238E27FC236}">
                <a16:creationId xmlns:a16="http://schemas.microsoft.com/office/drawing/2014/main" id="{22E51B53-6735-4CB0-8C63-0C29563B79DB}"/>
              </a:ext>
            </a:extLst>
          </p:cNvPr>
          <p:cNvCxnSpPr>
            <a:cxnSpLocks/>
          </p:cNvCxnSpPr>
          <p:nvPr/>
        </p:nvCxnSpPr>
        <p:spPr>
          <a:xfrm>
            <a:off x="2576192" y="3076360"/>
            <a:ext cx="1820276"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矩形 67">
            <a:extLst>
              <a:ext uri="{FF2B5EF4-FFF2-40B4-BE49-F238E27FC236}">
                <a16:creationId xmlns:a16="http://schemas.microsoft.com/office/drawing/2014/main" id="{8142C473-B46E-40FC-BAB5-FAF34CFAC827}"/>
              </a:ext>
            </a:extLst>
          </p:cNvPr>
          <p:cNvSpPr/>
          <p:nvPr/>
        </p:nvSpPr>
        <p:spPr>
          <a:xfrm>
            <a:off x="2906684" y="949848"/>
            <a:ext cx="1159292" cy="456856"/>
          </a:xfrm>
          <a:prstGeom prst="rect">
            <a:avLst/>
          </a:prstGeom>
        </p:spPr>
        <p:txBody>
          <a:bodyPr wrap="none">
            <a:spAutoFit/>
          </a:bodyPr>
          <a:lstStyle/>
          <a:p>
            <a:pPr lvl="0" algn="ctr">
              <a:lnSpc>
                <a:spcPct val="150000"/>
              </a:lnSpc>
            </a:pPr>
            <a:r>
              <a:rPr lang="en-US" altLang="zh-TW" sz="1800" b="1">
                <a:solidFill>
                  <a:schemeClr val="bg1"/>
                </a:solidFill>
                <a:latin typeface="微軟正黑體" panose="020B0604030504040204" pitchFamily="34" charset="-120"/>
                <a:ea typeface="微軟正黑體" panose="020B0604030504040204" pitchFamily="34" charset="-120"/>
              </a:rPr>
              <a:t>SMB</a:t>
            </a:r>
            <a:r>
              <a:rPr lang="zh-TW" altLang="en-US" sz="1800" b="1">
                <a:solidFill>
                  <a:schemeClr val="bg1"/>
                </a:solidFill>
                <a:latin typeface="微軟正黑體" panose="020B0604030504040204" pitchFamily="34" charset="-120"/>
                <a:ea typeface="微軟正黑體" panose="020B0604030504040204" pitchFamily="34" charset="-120"/>
              </a:rPr>
              <a:t>中階</a:t>
            </a:r>
            <a:endParaRPr lang="zh-TW" altLang="en-US" sz="1800">
              <a:solidFill>
                <a:schemeClr val="bg1"/>
              </a:solidFill>
              <a:latin typeface="微軟正黑體" panose="020B0604030504040204" pitchFamily="34" charset="-120"/>
              <a:ea typeface="微軟正黑體" panose="020B0604030504040204" pitchFamily="34" charset="-120"/>
            </a:endParaRPr>
          </a:p>
        </p:txBody>
      </p:sp>
      <p:sp>
        <p:nvSpPr>
          <p:cNvPr id="305" name="Google Shape;305;p43"/>
          <p:cNvSpPr txBox="1">
            <a:spLocks noGrp="1"/>
          </p:cNvSpPr>
          <p:nvPr>
            <p:ph type="title"/>
          </p:nvPr>
        </p:nvSpPr>
        <p:spPr>
          <a:prstGeom prst="rect">
            <a:avLst/>
          </a:prstGeom>
        </p:spPr>
        <p:txBody>
          <a:bodyPr spcFirstLastPara="1" wrap="square" lIns="91425" tIns="91425" rIns="91425" bIns="91425" anchor="t" anchorCtr="0">
            <a:noAutofit/>
          </a:bodyPr>
          <a:lstStyle/>
          <a:p>
            <a:pPr lvl="0"/>
            <a:r>
              <a:rPr lang="zh-TW"/>
              <a:t>建議機種</a:t>
            </a:r>
            <a:r>
              <a:rPr lang="en-US" altLang="zh-TW"/>
              <a:t> </a:t>
            </a:r>
            <a:r>
              <a:rPr lang="en-US" altLang="zh-TW" sz="1400"/>
              <a:t>-HDP</a:t>
            </a:r>
            <a:r>
              <a:rPr lang="zh-TW" altLang="en-US" sz="1400"/>
              <a:t>僅支援 </a:t>
            </a:r>
            <a:r>
              <a:rPr lang="en-US" altLang="zh-TW" sz="1400"/>
              <a:t>QNAP x86 </a:t>
            </a:r>
            <a:r>
              <a:rPr lang="zh-TW" altLang="en-US" sz="1400"/>
              <a:t>架構 </a:t>
            </a:r>
            <a:r>
              <a:rPr lang="en-US" altLang="zh-TW" sz="1400"/>
              <a:t>(Intel </a:t>
            </a:r>
            <a:r>
              <a:rPr lang="zh-TW" altLang="en-US" sz="1400"/>
              <a:t>或 </a:t>
            </a:r>
            <a:r>
              <a:rPr lang="en-US" altLang="zh-TW" sz="1400"/>
              <a:t>AMD </a:t>
            </a:r>
            <a:r>
              <a:rPr lang="zh-TW" altLang="en-US" sz="1400"/>
              <a:t>處理器</a:t>
            </a:r>
            <a:r>
              <a:rPr lang="en-US" altLang="zh-TW" sz="1400"/>
              <a:t>) NAS </a:t>
            </a:r>
            <a:r>
              <a:rPr lang="zh-TW" altLang="en-US" sz="1400"/>
              <a:t>機種</a:t>
            </a:r>
            <a:endParaRPr lang="zh-TW" altLang="en-US" sz="1100"/>
          </a:p>
        </p:txBody>
      </p:sp>
      <p:grpSp>
        <p:nvGrpSpPr>
          <p:cNvPr id="331" name="Google Shape;331;p43"/>
          <p:cNvGrpSpPr/>
          <p:nvPr/>
        </p:nvGrpSpPr>
        <p:grpSpPr>
          <a:xfrm>
            <a:off x="4719388" y="3411376"/>
            <a:ext cx="2020080" cy="833400"/>
            <a:chOff x="6305548" y="4623095"/>
            <a:chExt cx="2746167" cy="1013499"/>
          </a:xfrm>
        </p:grpSpPr>
        <p:pic>
          <p:nvPicPr>
            <p:cNvPr id="332" name="Google Shape;332;p43"/>
            <p:cNvPicPr preferRelativeResize="0"/>
            <p:nvPr/>
          </p:nvPicPr>
          <p:blipFill rotWithShape="1">
            <a:blip r:embed="rId3">
              <a:alphaModFix/>
            </a:blip>
            <a:srcRect/>
            <a:stretch/>
          </p:blipFill>
          <p:spPr>
            <a:xfrm rot="5400000">
              <a:off x="7542358" y="4197805"/>
              <a:ext cx="193381" cy="2667001"/>
            </a:xfrm>
            <a:prstGeom prst="rect">
              <a:avLst/>
            </a:prstGeom>
            <a:noFill/>
            <a:ln>
              <a:noFill/>
            </a:ln>
          </p:spPr>
        </p:pic>
        <p:pic>
          <p:nvPicPr>
            <p:cNvPr id="333" name="Google Shape;333;p43"/>
            <p:cNvPicPr preferRelativeResize="0"/>
            <p:nvPr/>
          </p:nvPicPr>
          <p:blipFill rotWithShape="1">
            <a:blip r:embed="rId4">
              <a:alphaModFix/>
            </a:blip>
            <a:srcRect/>
            <a:stretch/>
          </p:blipFill>
          <p:spPr>
            <a:xfrm>
              <a:off x="6309021" y="4623095"/>
              <a:ext cx="2742694" cy="1013499"/>
            </a:xfrm>
            <a:prstGeom prst="rect">
              <a:avLst/>
            </a:prstGeom>
            <a:noFill/>
            <a:ln>
              <a:noFill/>
            </a:ln>
          </p:spPr>
        </p:pic>
      </p:grpSp>
      <p:grpSp>
        <p:nvGrpSpPr>
          <p:cNvPr id="340" name="Google Shape;340;p43"/>
          <p:cNvGrpSpPr/>
          <p:nvPr/>
        </p:nvGrpSpPr>
        <p:grpSpPr>
          <a:xfrm>
            <a:off x="6960159" y="3433291"/>
            <a:ext cx="2036138" cy="819834"/>
            <a:chOff x="9271605" y="4630995"/>
            <a:chExt cx="2767996" cy="997001"/>
          </a:xfrm>
        </p:grpSpPr>
        <p:pic>
          <p:nvPicPr>
            <p:cNvPr id="341" name="Google Shape;341;p43"/>
            <p:cNvPicPr preferRelativeResize="0"/>
            <p:nvPr/>
          </p:nvPicPr>
          <p:blipFill rotWithShape="1">
            <a:blip r:embed="rId3">
              <a:alphaModFix/>
            </a:blip>
            <a:srcRect/>
            <a:stretch/>
          </p:blipFill>
          <p:spPr>
            <a:xfrm rot="5400000">
              <a:off x="10609410" y="4197805"/>
              <a:ext cx="193381" cy="2667001"/>
            </a:xfrm>
            <a:prstGeom prst="rect">
              <a:avLst/>
            </a:prstGeom>
            <a:noFill/>
            <a:ln>
              <a:noFill/>
            </a:ln>
          </p:spPr>
        </p:pic>
        <p:pic>
          <p:nvPicPr>
            <p:cNvPr id="342" name="Google Shape;342;p43"/>
            <p:cNvPicPr preferRelativeResize="0"/>
            <p:nvPr/>
          </p:nvPicPr>
          <p:blipFill rotWithShape="1">
            <a:blip r:embed="rId5">
              <a:alphaModFix/>
            </a:blip>
            <a:srcRect/>
            <a:stretch/>
          </p:blipFill>
          <p:spPr>
            <a:xfrm>
              <a:off x="9271605" y="4630995"/>
              <a:ext cx="2755043" cy="966827"/>
            </a:xfrm>
            <a:prstGeom prst="rect">
              <a:avLst/>
            </a:prstGeom>
            <a:noFill/>
            <a:ln>
              <a:noFill/>
            </a:ln>
          </p:spPr>
        </p:pic>
      </p:grpSp>
      <p:sp>
        <p:nvSpPr>
          <p:cNvPr id="45" name="矩形 44">
            <a:extLst>
              <a:ext uri="{FF2B5EF4-FFF2-40B4-BE49-F238E27FC236}">
                <a16:creationId xmlns:a16="http://schemas.microsoft.com/office/drawing/2014/main" id="{A9B743F9-76F1-40DB-BF7D-DF431D26FD16}"/>
              </a:ext>
            </a:extLst>
          </p:cNvPr>
          <p:cNvSpPr/>
          <p:nvPr/>
        </p:nvSpPr>
        <p:spPr>
          <a:xfrm>
            <a:off x="769054" y="1486894"/>
            <a:ext cx="939065" cy="369332"/>
          </a:xfrm>
          <a:prstGeom prst="rect">
            <a:avLst/>
          </a:prstGeom>
        </p:spPr>
        <p:txBody>
          <a:bodyPr wrap="none">
            <a:spAutoFit/>
          </a:bodyPr>
          <a:lstStyle/>
          <a:p>
            <a:r>
              <a:rPr lang="en-US" altLang="zh-TW" sz="1800" b="1">
                <a:solidFill>
                  <a:schemeClr val="bg1"/>
                </a:solidFill>
                <a:latin typeface="+mj-lt"/>
                <a:ea typeface="微軟正黑體" panose="020B0604030504040204" pitchFamily="34" charset="-120"/>
              </a:rPr>
              <a:t>TS-873</a:t>
            </a:r>
            <a:endParaRPr lang="zh-TW" altLang="en-US" sz="1800" b="1">
              <a:solidFill>
                <a:schemeClr val="bg1"/>
              </a:solidFill>
              <a:latin typeface="+mj-lt"/>
              <a:ea typeface="微軟正黑體" panose="020B0604030504040204" pitchFamily="34" charset="-120"/>
            </a:endParaRPr>
          </a:p>
        </p:txBody>
      </p:sp>
      <p:sp>
        <p:nvSpPr>
          <p:cNvPr id="46" name="矩形 45">
            <a:extLst>
              <a:ext uri="{FF2B5EF4-FFF2-40B4-BE49-F238E27FC236}">
                <a16:creationId xmlns:a16="http://schemas.microsoft.com/office/drawing/2014/main" id="{98A9726E-E5F8-45C5-B9F1-5E398C77C217}"/>
              </a:ext>
            </a:extLst>
          </p:cNvPr>
          <p:cNvSpPr/>
          <p:nvPr/>
        </p:nvSpPr>
        <p:spPr>
          <a:xfrm>
            <a:off x="303941" y="1893699"/>
            <a:ext cx="1883546" cy="1107996"/>
          </a:xfrm>
          <a:prstGeom prst="rect">
            <a:avLst/>
          </a:prstGeom>
        </p:spPr>
        <p:txBody>
          <a:bodyPr wrap="square">
            <a:spAutoFit/>
          </a:bodyPr>
          <a:lstStyle/>
          <a:p>
            <a:pPr marL="171450" indent="-171450">
              <a:buClr>
                <a:schemeClr val="bg1"/>
              </a:buClr>
              <a:buFont typeface="Arial" panose="020B0604020202020204" pitchFamily="34" charset="0"/>
              <a:buChar char="•"/>
            </a:pPr>
            <a:r>
              <a:rPr lang="en-US" altLang="zh-TW" sz="1100" b="1">
                <a:solidFill>
                  <a:schemeClr val="bg1"/>
                </a:solidFill>
                <a:latin typeface="+mj-lt"/>
                <a:ea typeface="微軟正黑體" panose="020B0604030504040204" pitchFamily="34" charset="-120"/>
              </a:rPr>
              <a:t>6 x 3.5"/2.5" SATA 6Gb/s HDDs/SSDs</a:t>
            </a:r>
          </a:p>
          <a:p>
            <a:pPr marL="171450" indent="-171450">
              <a:buClr>
                <a:schemeClr val="bg1"/>
              </a:buClr>
              <a:buFont typeface="Arial" panose="020B0604020202020204" pitchFamily="34" charset="0"/>
              <a:buChar char="•"/>
            </a:pPr>
            <a:r>
              <a:rPr lang="en-US" altLang="zh-TW" sz="1100" b="1">
                <a:solidFill>
                  <a:schemeClr val="bg1"/>
                </a:solidFill>
                <a:latin typeface="+mj-lt"/>
                <a:ea typeface="微軟正黑體" panose="020B0604030504040204" pitchFamily="34" charset="-120"/>
              </a:rPr>
              <a:t>AMD R </a:t>
            </a:r>
            <a:r>
              <a:rPr lang="zh-TW" altLang="en-US" sz="1100" b="1">
                <a:solidFill>
                  <a:schemeClr val="bg1"/>
                </a:solidFill>
                <a:latin typeface="+mj-lt"/>
                <a:ea typeface="微軟正黑體" panose="020B0604030504040204" pitchFamily="34" charset="-120"/>
              </a:rPr>
              <a:t>系列 </a:t>
            </a:r>
            <a:r>
              <a:rPr lang="en-US" altLang="zh-TW" sz="1100" b="1">
                <a:solidFill>
                  <a:schemeClr val="bg1"/>
                </a:solidFill>
                <a:latin typeface="+mj-lt"/>
                <a:ea typeface="微軟正黑體" panose="020B0604030504040204" pitchFamily="34" charset="-120"/>
              </a:rPr>
              <a:t>RX-421BD </a:t>
            </a:r>
            <a:r>
              <a:rPr lang="zh-TW" altLang="en-US" sz="1100" b="1">
                <a:solidFill>
                  <a:schemeClr val="bg1"/>
                </a:solidFill>
                <a:latin typeface="+mj-lt"/>
                <a:ea typeface="微軟正黑體" panose="020B0604030504040204" pitchFamily="34" charset="-120"/>
              </a:rPr>
              <a:t>四核心 </a:t>
            </a:r>
            <a:r>
              <a:rPr lang="en-US" altLang="zh-TW" sz="1100" b="1">
                <a:solidFill>
                  <a:schemeClr val="bg1"/>
                </a:solidFill>
                <a:latin typeface="+mj-lt"/>
                <a:ea typeface="微軟正黑體" panose="020B0604030504040204" pitchFamily="34" charset="-120"/>
              </a:rPr>
              <a:t>2.1 GHz </a:t>
            </a:r>
            <a:r>
              <a:rPr lang="zh-TW" altLang="en-US" sz="1100" b="1">
                <a:solidFill>
                  <a:schemeClr val="bg1"/>
                </a:solidFill>
                <a:latin typeface="+mj-lt"/>
                <a:ea typeface="微軟正黑體" panose="020B0604030504040204" pitchFamily="34" charset="-120"/>
              </a:rPr>
              <a:t>處理器，</a:t>
            </a:r>
            <a:r>
              <a:rPr lang="en-US" altLang="zh-TW" sz="1100" b="1">
                <a:solidFill>
                  <a:schemeClr val="bg1"/>
                </a:solidFill>
                <a:latin typeface="+mj-lt"/>
                <a:ea typeface="微軟正黑體" panose="020B0604030504040204" pitchFamily="34" charset="-120"/>
              </a:rPr>
              <a:t>Turbo Core </a:t>
            </a:r>
            <a:r>
              <a:rPr lang="zh-TW" altLang="en-US" sz="1100" b="1">
                <a:solidFill>
                  <a:schemeClr val="bg1"/>
                </a:solidFill>
                <a:latin typeface="+mj-lt"/>
                <a:ea typeface="微軟正黑體" panose="020B0604030504040204" pitchFamily="34" charset="-120"/>
              </a:rPr>
              <a:t>達 </a:t>
            </a:r>
            <a:r>
              <a:rPr lang="en-US" altLang="zh-TW" sz="1100" b="1">
                <a:solidFill>
                  <a:schemeClr val="bg1"/>
                </a:solidFill>
                <a:latin typeface="+mj-lt"/>
                <a:ea typeface="微軟正黑體" panose="020B0604030504040204" pitchFamily="34" charset="-120"/>
              </a:rPr>
              <a:t>3.4 GHz</a:t>
            </a:r>
          </a:p>
          <a:p>
            <a:pPr marL="171450" indent="-171450">
              <a:buClr>
                <a:schemeClr val="bg1"/>
              </a:buClr>
              <a:buFont typeface="Arial" panose="020B0604020202020204" pitchFamily="34" charset="0"/>
              <a:buChar char="•"/>
            </a:pPr>
            <a:r>
              <a:rPr lang="en-US" altLang="zh-TW" sz="1100" b="1">
                <a:solidFill>
                  <a:schemeClr val="bg1"/>
                </a:solidFill>
                <a:latin typeface="+mj-lt"/>
                <a:ea typeface="微軟正黑體" panose="020B0604030504040204" pitchFamily="34" charset="-120"/>
              </a:rPr>
              <a:t>Max 64GB RAM</a:t>
            </a:r>
          </a:p>
        </p:txBody>
      </p:sp>
      <p:cxnSp>
        <p:nvCxnSpPr>
          <p:cNvPr id="48" name="直線接點 47">
            <a:extLst>
              <a:ext uri="{FF2B5EF4-FFF2-40B4-BE49-F238E27FC236}">
                <a16:creationId xmlns:a16="http://schemas.microsoft.com/office/drawing/2014/main" id="{8838F123-4903-4936-AD3E-A7239CA7C4BB}"/>
              </a:ext>
            </a:extLst>
          </p:cNvPr>
          <p:cNvCxnSpPr>
            <a:cxnSpLocks/>
          </p:cNvCxnSpPr>
          <p:nvPr/>
        </p:nvCxnSpPr>
        <p:spPr>
          <a:xfrm>
            <a:off x="328449" y="3076360"/>
            <a:ext cx="1820276"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2" name="矩形 1">
            <a:extLst>
              <a:ext uri="{FF2B5EF4-FFF2-40B4-BE49-F238E27FC236}">
                <a16:creationId xmlns:a16="http://schemas.microsoft.com/office/drawing/2014/main" id="{FA20C8D8-8285-4191-A476-FA20F4A16A84}"/>
              </a:ext>
            </a:extLst>
          </p:cNvPr>
          <p:cNvSpPr/>
          <p:nvPr/>
        </p:nvSpPr>
        <p:spPr>
          <a:xfrm>
            <a:off x="658941" y="949848"/>
            <a:ext cx="1159292" cy="456920"/>
          </a:xfrm>
          <a:prstGeom prst="rect">
            <a:avLst/>
          </a:prstGeom>
        </p:spPr>
        <p:txBody>
          <a:bodyPr wrap="none">
            <a:spAutoFit/>
          </a:bodyPr>
          <a:lstStyle/>
          <a:p>
            <a:pPr lvl="0" algn="ctr">
              <a:lnSpc>
                <a:spcPct val="150000"/>
              </a:lnSpc>
            </a:pPr>
            <a:r>
              <a:rPr lang="en-US" altLang="zh-TW" sz="1800" b="1">
                <a:solidFill>
                  <a:schemeClr val="bg1"/>
                </a:solidFill>
                <a:latin typeface="微軟正黑體" panose="020B0604030504040204" pitchFamily="34" charset="-120"/>
                <a:ea typeface="微軟正黑體" panose="020B0604030504040204" pitchFamily="34" charset="-120"/>
              </a:rPr>
              <a:t>SMB</a:t>
            </a:r>
            <a:r>
              <a:rPr lang="zh-TW" altLang="en-US" sz="1800" b="1">
                <a:solidFill>
                  <a:schemeClr val="bg1"/>
                </a:solidFill>
                <a:latin typeface="微軟正黑體" panose="020B0604030504040204" pitchFamily="34" charset="-120"/>
                <a:ea typeface="微軟正黑體" panose="020B0604030504040204" pitchFamily="34" charset="-120"/>
              </a:rPr>
              <a:t>入門</a:t>
            </a:r>
            <a:endParaRPr lang="zh-TW" altLang="en-US" sz="1800">
              <a:solidFill>
                <a:schemeClr val="bg1"/>
              </a:solidFill>
              <a:latin typeface="微軟正黑體" panose="020B0604030504040204" pitchFamily="34" charset="-120"/>
              <a:ea typeface="微軟正黑體" panose="020B0604030504040204" pitchFamily="34" charset="-120"/>
            </a:endParaRPr>
          </a:p>
        </p:txBody>
      </p:sp>
      <p:sp>
        <p:nvSpPr>
          <p:cNvPr id="73" name="矩形 72">
            <a:extLst>
              <a:ext uri="{FF2B5EF4-FFF2-40B4-BE49-F238E27FC236}">
                <a16:creationId xmlns:a16="http://schemas.microsoft.com/office/drawing/2014/main" id="{2932817A-63BF-4076-8B00-B178173FA316}"/>
              </a:ext>
            </a:extLst>
          </p:cNvPr>
          <p:cNvSpPr/>
          <p:nvPr/>
        </p:nvSpPr>
        <p:spPr>
          <a:xfrm>
            <a:off x="4835594" y="1486894"/>
            <a:ext cx="1787669" cy="369332"/>
          </a:xfrm>
          <a:prstGeom prst="rect">
            <a:avLst/>
          </a:prstGeom>
        </p:spPr>
        <p:txBody>
          <a:bodyPr wrap="none">
            <a:spAutoFit/>
          </a:bodyPr>
          <a:lstStyle/>
          <a:p>
            <a:r>
              <a:rPr lang="en-US" altLang="zh-TW" sz="1800" b="1">
                <a:solidFill>
                  <a:schemeClr val="bg1"/>
                </a:solidFill>
                <a:latin typeface="+mj-lt"/>
                <a:ea typeface="微軟正黑體" panose="020B0604030504040204" pitchFamily="34" charset="-120"/>
              </a:rPr>
              <a:t>TS-1683XU-RP</a:t>
            </a:r>
            <a:endParaRPr lang="zh-TW" altLang="en-US" sz="1800" b="1">
              <a:solidFill>
                <a:schemeClr val="bg1"/>
              </a:solidFill>
              <a:latin typeface="+mj-lt"/>
              <a:ea typeface="微軟正黑體" panose="020B0604030504040204" pitchFamily="34" charset="-120"/>
            </a:endParaRPr>
          </a:p>
        </p:txBody>
      </p:sp>
      <p:sp>
        <p:nvSpPr>
          <p:cNvPr id="74" name="矩形 73">
            <a:extLst>
              <a:ext uri="{FF2B5EF4-FFF2-40B4-BE49-F238E27FC236}">
                <a16:creationId xmlns:a16="http://schemas.microsoft.com/office/drawing/2014/main" id="{54850578-09B8-4DAA-9A75-9CA8D51C0718}"/>
              </a:ext>
            </a:extLst>
          </p:cNvPr>
          <p:cNvSpPr/>
          <p:nvPr/>
        </p:nvSpPr>
        <p:spPr>
          <a:xfrm>
            <a:off x="5149782" y="949848"/>
            <a:ext cx="1159292" cy="456856"/>
          </a:xfrm>
          <a:prstGeom prst="rect">
            <a:avLst/>
          </a:prstGeom>
        </p:spPr>
        <p:txBody>
          <a:bodyPr wrap="none">
            <a:spAutoFit/>
          </a:bodyPr>
          <a:lstStyle/>
          <a:p>
            <a:pPr lvl="0" algn="ctr">
              <a:lnSpc>
                <a:spcPct val="150000"/>
              </a:lnSpc>
            </a:pPr>
            <a:r>
              <a:rPr lang="en-US" altLang="zh-TW" sz="1800" b="1">
                <a:solidFill>
                  <a:schemeClr val="bg1"/>
                </a:solidFill>
                <a:latin typeface="微軟正黑體" panose="020B0604030504040204" pitchFamily="34" charset="-120"/>
                <a:ea typeface="微軟正黑體" panose="020B0604030504040204" pitchFamily="34" charset="-120"/>
              </a:rPr>
              <a:t>SMB</a:t>
            </a:r>
            <a:r>
              <a:rPr lang="zh-TW" altLang="en-US" sz="1800" b="1">
                <a:solidFill>
                  <a:schemeClr val="bg1"/>
                </a:solidFill>
                <a:latin typeface="微軟正黑體" panose="020B0604030504040204" pitchFamily="34" charset="-120"/>
                <a:ea typeface="微軟正黑體" panose="020B0604030504040204" pitchFamily="34" charset="-120"/>
              </a:rPr>
              <a:t>高階</a:t>
            </a:r>
            <a:endParaRPr lang="zh-TW" altLang="en-US" sz="1800">
              <a:solidFill>
                <a:schemeClr val="bg1"/>
              </a:solidFill>
              <a:latin typeface="微軟正黑體" panose="020B0604030504040204" pitchFamily="34" charset="-120"/>
              <a:ea typeface="微軟正黑體" panose="020B0604030504040204" pitchFamily="34" charset="-120"/>
            </a:endParaRPr>
          </a:p>
        </p:txBody>
      </p:sp>
      <p:sp>
        <p:nvSpPr>
          <p:cNvPr id="75" name="矩形 74">
            <a:extLst>
              <a:ext uri="{FF2B5EF4-FFF2-40B4-BE49-F238E27FC236}">
                <a16:creationId xmlns:a16="http://schemas.microsoft.com/office/drawing/2014/main" id="{A6BDB83C-5FE1-430B-AE33-5A573E722BB9}"/>
              </a:ext>
            </a:extLst>
          </p:cNvPr>
          <p:cNvSpPr/>
          <p:nvPr/>
        </p:nvSpPr>
        <p:spPr>
          <a:xfrm>
            <a:off x="4748659" y="1893699"/>
            <a:ext cx="1931802" cy="1107996"/>
          </a:xfrm>
          <a:prstGeom prst="rect">
            <a:avLst/>
          </a:prstGeom>
        </p:spPr>
        <p:txBody>
          <a:bodyPr wrap="square">
            <a:spAutoFit/>
          </a:bodyPr>
          <a:lstStyle/>
          <a:p>
            <a:pPr marL="171450" indent="-171450">
              <a:buClr>
                <a:schemeClr val="bg1"/>
              </a:buClr>
              <a:buFont typeface="Arial" panose="020B0604020202020204" pitchFamily="34" charset="0"/>
              <a:buChar char="•"/>
            </a:pPr>
            <a:r>
              <a:rPr lang="en-US" altLang="zh-TW" sz="1100" b="1">
                <a:solidFill>
                  <a:schemeClr val="bg1"/>
                </a:solidFill>
                <a:latin typeface="+mj-lt"/>
                <a:ea typeface="微軟正黑體" panose="020B0604030504040204" pitchFamily="34" charset="-120"/>
              </a:rPr>
              <a:t>16 </a:t>
            </a:r>
            <a:r>
              <a:rPr lang="zh-TW" altLang="en-US" sz="1100" b="1">
                <a:solidFill>
                  <a:schemeClr val="bg1"/>
                </a:solidFill>
                <a:latin typeface="+mj-lt"/>
                <a:ea typeface="微軟正黑體" panose="020B0604030504040204" pitchFamily="34" charset="-120"/>
              </a:rPr>
              <a:t>個 </a:t>
            </a:r>
            <a:r>
              <a:rPr lang="en-US" altLang="zh-TW" sz="1100" b="1">
                <a:solidFill>
                  <a:schemeClr val="bg1"/>
                </a:solidFill>
                <a:latin typeface="+mj-lt"/>
                <a:ea typeface="微軟正黑體" panose="020B0604030504040204" pitchFamily="34" charset="-120"/>
              </a:rPr>
              <a:t>3.5 </a:t>
            </a:r>
            <a:r>
              <a:rPr lang="zh-TW" altLang="en-US" sz="1100" b="1">
                <a:solidFill>
                  <a:schemeClr val="bg1"/>
                </a:solidFill>
                <a:latin typeface="+mj-lt"/>
                <a:ea typeface="微軟正黑體" panose="020B0604030504040204" pitchFamily="34" charset="-120"/>
              </a:rPr>
              <a:t>吋 </a:t>
            </a:r>
            <a:r>
              <a:rPr lang="en-US" altLang="zh-TW" sz="1100" b="1">
                <a:solidFill>
                  <a:schemeClr val="bg1"/>
                </a:solidFill>
                <a:latin typeface="+mj-lt"/>
                <a:ea typeface="微軟正黑體" panose="020B0604030504040204" pitchFamily="34" charset="-120"/>
              </a:rPr>
              <a:t>SATA 6Gb/s</a:t>
            </a:r>
            <a:r>
              <a:rPr lang="zh-TW" altLang="en-US" sz="1100" b="1">
                <a:solidFill>
                  <a:schemeClr val="bg1"/>
                </a:solidFill>
                <a:latin typeface="+mj-lt"/>
                <a:ea typeface="微軟正黑體" panose="020B0604030504040204" pitchFamily="34" charset="-120"/>
              </a:rPr>
              <a:t>、</a:t>
            </a:r>
            <a:r>
              <a:rPr lang="en-US" altLang="zh-TW" sz="1100" b="1">
                <a:solidFill>
                  <a:schemeClr val="bg1"/>
                </a:solidFill>
                <a:latin typeface="+mj-lt"/>
                <a:ea typeface="微軟正黑體" panose="020B0604030504040204" pitchFamily="34" charset="-120"/>
              </a:rPr>
              <a:t>3Gb/s</a:t>
            </a:r>
          </a:p>
          <a:p>
            <a:pPr marL="171450" indent="-171450">
              <a:buClr>
                <a:schemeClr val="bg1"/>
              </a:buClr>
              <a:buFont typeface="Arial" panose="020B0604020202020204" pitchFamily="34" charset="0"/>
              <a:buChar char="•"/>
            </a:pPr>
            <a:r>
              <a:rPr lang="en-US" altLang="zh-TW" sz="1100" b="1">
                <a:solidFill>
                  <a:schemeClr val="bg1"/>
                </a:solidFill>
                <a:latin typeface="+mj-lt"/>
                <a:ea typeface="微軟正黑體" panose="020B0604030504040204" pitchFamily="34" charset="-120"/>
              </a:rPr>
              <a:t>Intel</a:t>
            </a:r>
            <a:r>
              <a:rPr lang="en-US" altLang="zh-TW" sz="1100" b="1" baseline="30000">
                <a:solidFill>
                  <a:schemeClr val="bg1"/>
                </a:solidFill>
                <a:latin typeface="+mj-lt"/>
                <a:ea typeface="微軟正黑體" panose="020B0604030504040204" pitchFamily="34" charset="-120"/>
              </a:rPr>
              <a:t>®</a:t>
            </a:r>
            <a:r>
              <a:rPr lang="en-US" altLang="zh-TW" sz="1100" b="1">
                <a:solidFill>
                  <a:schemeClr val="bg1"/>
                </a:solidFill>
                <a:latin typeface="+mj-lt"/>
                <a:ea typeface="微軟正黑體" panose="020B0604030504040204" pitchFamily="34" charset="-120"/>
              </a:rPr>
              <a:t> Xeon</a:t>
            </a:r>
            <a:r>
              <a:rPr lang="en-US" altLang="zh-TW" sz="1100" b="1" baseline="30000">
                <a:solidFill>
                  <a:schemeClr val="bg1"/>
                </a:solidFill>
                <a:latin typeface="+mj-lt"/>
                <a:ea typeface="微軟正黑體" panose="020B0604030504040204" pitchFamily="34" charset="-120"/>
              </a:rPr>
              <a:t>®</a:t>
            </a:r>
            <a:r>
              <a:rPr lang="en-US" altLang="zh-TW" sz="1100" b="1">
                <a:solidFill>
                  <a:schemeClr val="bg1"/>
                </a:solidFill>
                <a:latin typeface="+mj-lt"/>
                <a:ea typeface="微軟正黑體" panose="020B0604030504040204" pitchFamily="34" charset="-120"/>
              </a:rPr>
              <a:t> E-2124 </a:t>
            </a:r>
            <a:r>
              <a:rPr lang="zh-TW" altLang="en-US" sz="1100" b="1">
                <a:solidFill>
                  <a:schemeClr val="bg1"/>
                </a:solidFill>
                <a:latin typeface="+mj-lt"/>
                <a:ea typeface="微軟正黑體" panose="020B0604030504040204" pitchFamily="34" charset="-120"/>
              </a:rPr>
              <a:t>四核心 </a:t>
            </a:r>
            <a:r>
              <a:rPr lang="en-US" altLang="zh-TW" sz="1100" b="1">
                <a:solidFill>
                  <a:schemeClr val="bg1"/>
                </a:solidFill>
                <a:latin typeface="+mj-lt"/>
                <a:ea typeface="微軟正黑體" panose="020B0604030504040204" pitchFamily="34" charset="-120"/>
              </a:rPr>
              <a:t>3.3 GHz </a:t>
            </a:r>
            <a:r>
              <a:rPr lang="zh-TW" altLang="en-US" sz="1100" b="1">
                <a:solidFill>
                  <a:schemeClr val="bg1"/>
                </a:solidFill>
                <a:latin typeface="+mj-lt"/>
                <a:ea typeface="微軟正黑體" panose="020B0604030504040204" pitchFamily="34" charset="-120"/>
              </a:rPr>
              <a:t>處理器 </a:t>
            </a:r>
            <a:r>
              <a:rPr lang="en-US" altLang="zh-TW" sz="1100" b="1">
                <a:solidFill>
                  <a:schemeClr val="bg1"/>
                </a:solidFill>
                <a:latin typeface="+mj-lt"/>
                <a:ea typeface="微軟正黑體" panose="020B0604030504040204" pitchFamily="34" charset="-120"/>
              </a:rPr>
              <a:t>(</a:t>
            </a:r>
            <a:r>
              <a:rPr lang="zh-TW" altLang="en-US" sz="1100" b="1">
                <a:solidFill>
                  <a:schemeClr val="bg1"/>
                </a:solidFill>
                <a:latin typeface="+mj-lt"/>
                <a:ea typeface="微軟正黑體" panose="020B0604030504040204" pitchFamily="34" charset="-120"/>
              </a:rPr>
              <a:t>最高達 </a:t>
            </a:r>
            <a:r>
              <a:rPr lang="en-US" altLang="zh-TW" sz="1100" b="1">
                <a:solidFill>
                  <a:schemeClr val="bg1"/>
                </a:solidFill>
                <a:latin typeface="+mj-lt"/>
                <a:ea typeface="微軟正黑體" panose="020B0604030504040204" pitchFamily="34" charset="-120"/>
              </a:rPr>
              <a:t>4.3 GHz)</a:t>
            </a:r>
          </a:p>
          <a:p>
            <a:pPr marL="171450" indent="-171450">
              <a:buClr>
                <a:schemeClr val="bg1"/>
              </a:buClr>
              <a:buFont typeface="Arial" panose="020B0604020202020204" pitchFamily="34" charset="0"/>
              <a:buChar char="•"/>
            </a:pPr>
            <a:r>
              <a:rPr lang="en-US" altLang="zh-TW" sz="1100" b="1">
                <a:solidFill>
                  <a:schemeClr val="bg1"/>
                </a:solidFill>
                <a:latin typeface="+mj-lt"/>
                <a:ea typeface="微軟正黑體" panose="020B0604030504040204" pitchFamily="34" charset="-120"/>
              </a:rPr>
              <a:t>Max 64GB RAM</a:t>
            </a:r>
          </a:p>
        </p:txBody>
      </p:sp>
      <p:cxnSp>
        <p:nvCxnSpPr>
          <p:cNvPr id="76" name="直線接點 75">
            <a:extLst>
              <a:ext uri="{FF2B5EF4-FFF2-40B4-BE49-F238E27FC236}">
                <a16:creationId xmlns:a16="http://schemas.microsoft.com/office/drawing/2014/main" id="{61E5D0F3-7478-4BBF-B05B-B00EA72CE090}"/>
              </a:ext>
            </a:extLst>
          </p:cNvPr>
          <p:cNvCxnSpPr>
            <a:cxnSpLocks/>
          </p:cNvCxnSpPr>
          <p:nvPr/>
        </p:nvCxnSpPr>
        <p:spPr>
          <a:xfrm>
            <a:off x="4804422" y="3076360"/>
            <a:ext cx="1820276"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79" name="矩形 78">
            <a:extLst>
              <a:ext uri="{FF2B5EF4-FFF2-40B4-BE49-F238E27FC236}">
                <a16:creationId xmlns:a16="http://schemas.microsoft.com/office/drawing/2014/main" id="{753B78FD-BA56-4C87-9ED7-9413CE376CFB}"/>
              </a:ext>
            </a:extLst>
          </p:cNvPr>
          <p:cNvSpPr/>
          <p:nvPr/>
        </p:nvSpPr>
        <p:spPr>
          <a:xfrm>
            <a:off x="7033098" y="1486894"/>
            <a:ext cx="1890261" cy="369332"/>
          </a:xfrm>
          <a:prstGeom prst="rect">
            <a:avLst/>
          </a:prstGeom>
        </p:spPr>
        <p:txBody>
          <a:bodyPr wrap="none">
            <a:spAutoFit/>
          </a:bodyPr>
          <a:lstStyle/>
          <a:p>
            <a:r>
              <a:rPr lang="en-US" altLang="zh-TW" sz="1800" b="1">
                <a:solidFill>
                  <a:schemeClr val="bg1"/>
                </a:solidFill>
                <a:latin typeface="+mj-lt"/>
                <a:ea typeface="微軟正黑體" panose="020B0604030504040204" pitchFamily="34" charset="-120"/>
              </a:rPr>
              <a:t>TDS-16489U R2</a:t>
            </a:r>
          </a:p>
        </p:txBody>
      </p:sp>
      <p:sp>
        <p:nvSpPr>
          <p:cNvPr id="80" name="矩形 79">
            <a:extLst>
              <a:ext uri="{FF2B5EF4-FFF2-40B4-BE49-F238E27FC236}">
                <a16:creationId xmlns:a16="http://schemas.microsoft.com/office/drawing/2014/main" id="{CAD97CD2-D64A-41C3-BB54-96F909B37971}"/>
              </a:ext>
            </a:extLst>
          </p:cNvPr>
          <p:cNvSpPr/>
          <p:nvPr/>
        </p:nvSpPr>
        <p:spPr>
          <a:xfrm>
            <a:off x="7488350" y="949848"/>
            <a:ext cx="877163" cy="456920"/>
          </a:xfrm>
          <a:prstGeom prst="rect">
            <a:avLst/>
          </a:prstGeom>
        </p:spPr>
        <p:txBody>
          <a:bodyPr wrap="none">
            <a:spAutoFit/>
          </a:bodyPr>
          <a:lstStyle/>
          <a:p>
            <a:pPr lvl="0" algn="ctr">
              <a:lnSpc>
                <a:spcPct val="150000"/>
              </a:lnSpc>
            </a:pPr>
            <a:r>
              <a:rPr lang="zh-TW" altLang="en-US" sz="1800" b="1">
                <a:solidFill>
                  <a:schemeClr val="bg1"/>
                </a:solidFill>
                <a:latin typeface="微軟正黑體" panose="020B0604030504040204" pitchFamily="34" charset="-120"/>
                <a:ea typeface="微軟正黑體" panose="020B0604030504040204" pitchFamily="34" charset="-120"/>
              </a:rPr>
              <a:t>企業級</a:t>
            </a:r>
            <a:endParaRPr lang="zh-TW" altLang="en-US" sz="1800">
              <a:solidFill>
                <a:schemeClr val="bg1"/>
              </a:solidFill>
              <a:latin typeface="微軟正黑體" panose="020B0604030504040204" pitchFamily="34" charset="-120"/>
              <a:ea typeface="微軟正黑體" panose="020B0604030504040204" pitchFamily="34" charset="-120"/>
            </a:endParaRPr>
          </a:p>
        </p:txBody>
      </p:sp>
      <p:sp>
        <p:nvSpPr>
          <p:cNvPr id="81" name="矩形 80">
            <a:extLst>
              <a:ext uri="{FF2B5EF4-FFF2-40B4-BE49-F238E27FC236}">
                <a16:creationId xmlns:a16="http://schemas.microsoft.com/office/drawing/2014/main" id="{F0B45409-7925-4280-9D5B-3E0238AD768F}"/>
              </a:ext>
            </a:extLst>
          </p:cNvPr>
          <p:cNvSpPr/>
          <p:nvPr/>
        </p:nvSpPr>
        <p:spPr>
          <a:xfrm>
            <a:off x="6991556" y="1893699"/>
            <a:ext cx="2054557" cy="938719"/>
          </a:xfrm>
          <a:prstGeom prst="rect">
            <a:avLst/>
          </a:prstGeom>
        </p:spPr>
        <p:txBody>
          <a:bodyPr wrap="square">
            <a:spAutoFit/>
          </a:bodyPr>
          <a:lstStyle/>
          <a:p>
            <a:pPr marL="171450" indent="-171450">
              <a:buClr>
                <a:schemeClr val="bg1"/>
              </a:buClr>
              <a:buFont typeface="Arial" panose="020B0604020202020204" pitchFamily="34" charset="0"/>
              <a:buChar char="•"/>
            </a:pPr>
            <a:r>
              <a:rPr lang="en-US" altLang="zh-TW" sz="1100" b="1">
                <a:solidFill>
                  <a:schemeClr val="bg1"/>
                </a:solidFill>
                <a:latin typeface="+mj-lt"/>
                <a:ea typeface="微軟正黑體" panose="020B0604030504040204" pitchFamily="34" charset="-120"/>
              </a:rPr>
              <a:t>20 bay, </a:t>
            </a:r>
            <a:r>
              <a:rPr lang="zh-TW" altLang="en-US" sz="1100" b="1">
                <a:solidFill>
                  <a:schemeClr val="bg1"/>
                </a:solidFill>
                <a:latin typeface="+mj-lt"/>
                <a:ea typeface="微軟正黑體" panose="020B0604030504040204" pitchFamily="34" charset="-120"/>
              </a:rPr>
              <a:t>正面</a:t>
            </a:r>
            <a:r>
              <a:rPr lang="en-US" altLang="zh-TW" sz="1100" b="1">
                <a:solidFill>
                  <a:schemeClr val="bg1"/>
                </a:solidFill>
                <a:latin typeface="+mj-lt"/>
                <a:ea typeface="微軟正黑體" panose="020B0604030504040204" pitchFamily="34" charset="-120"/>
              </a:rPr>
              <a:t>16 </a:t>
            </a:r>
            <a:r>
              <a:rPr lang="zh-TW" altLang="en-US" sz="1100" b="1">
                <a:solidFill>
                  <a:schemeClr val="bg1"/>
                </a:solidFill>
                <a:latin typeface="+mj-lt"/>
                <a:ea typeface="微軟正黑體" panose="020B0604030504040204" pitchFamily="34" charset="-120"/>
              </a:rPr>
              <a:t>個 </a:t>
            </a:r>
            <a:r>
              <a:rPr lang="en-US" altLang="zh-TW" sz="1100" b="1">
                <a:solidFill>
                  <a:schemeClr val="bg1"/>
                </a:solidFill>
                <a:latin typeface="+mj-lt"/>
                <a:ea typeface="微軟正黑體" panose="020B0604030504040204" pitchFamily="34" charset="-120"/>
              </a:rPr>
              <a:t>3.5 </a:t>
            </a:r>
            <a:r>
              <a:rPr lang="zh-TW" altLang="en-US" sz="1100" b="1">
                <a:solidFill>
                  <a:schemeClr val="bg1"/>
                </a:solidFill>
                <a:latin typeface="+mj-lt"/>
                <a:ea typeface="微軟正黑體" panose="020B0604030504040204" pitchFamily="34" charset="-120"/>
              </a:rPr>
              <a:t>吋</a:t>
            </a:r>
            <a:r>
              <a:rPr lang="en-US" altLang="zh-TW" sz="1100" b="1">
                <a:solidFill>
                  <a:schemeClr val="bg1"/>
                </a:solidFill>
                <a:latin typeface="+mj-lt"/>
                <a:ea typeface="微軟正黑體" panose="020B0604030504040204" pitchFamily="34" charset="-120"/>
              </a:rPr>
              <a:t>,</a:t>
            </a:r>
            <a:r>
              <a:rPr lang="zh-TW" altLang="en-US" sz="1100" b="1">
                <a:solidFill>
                  <a:schemeClr val="bg1"/>
                </a:solidFill>
                <a:latin typeface="+mj-lt"/>
                <a:ea typeface="微軟正黑體" panose="020B0604030504040204" pitchFamily="34" charset="-120"/>
              </a:rPr>
              <a:t> 背面</a:t>
            </a:r>
            <a:r>
              <a:rPr lang="en-US" altLang="zh-TW" sz="1100" b="1">
                <a:solidFill>
                  <a:schemeClr val="bg1"/>
                </a:solidFill>
                <a:latin typeface="+mj-lt"/>
                <a:ea typeface="微軟正黑體" panose="020B0604030504040204" pitchFamily="34" charset="-120"/>
              </a:rPr>
              <a:t>4 </a:t>
            </a:r>
            <a:r>
              <a:rPr lang="zh-TW" altLang="en-US" sz="1100" b="1">
                <a:solidFill>
                  <a:schemeClr val="bg1"/>
                </a:solidFill>
                <a:latin typeface="+mj-lt"/>
                <a:ea typeface="微軟正黑體" panose="020B0604030504040204" pitchFamily="34" charset="-120"/>
              </a:rPr>
              <a:t>個 </a:t>
            </a:r>
            <a:r>
              <a:rPr lang="en-US" altLang="zh-TW" sz="1100" b="1">
                <a:solidFill>
                  <a:schemeClr val="bg1"/>
                </a:solidFill>
                <a:latin typeface="+mj-lt"/>
                <a:ea typeface="微軟正黑體" panose="020B0604030504040204" pitchFamily="34" charset="-120"/>
              </a:rPr>
              <a:t>2.5 </a:t>
            </a:r>
            <a:r>
              <a:rPr lang="zh-TW" altLang="en-US" sz="1100" b="1">
                <a:solidFill>
                  <a:schemeClr val="bg1"/>
                </a:solidFill>
                <a:latin typeface="+mj-lt"/>
                <a:ea typeface="微軟正黑體" panose="020B0604030504040204" pitchFamily="34" charset="-120"/>
              </a:rPr>
              <a:t>吋</a:t>
            </a:r>
            <a:endParaRPr lang="en-US" altLang="zh-TW" sz="1100" b="1">
              <a:solidFill>
                <a:schemeClr val="bg1"/>
              </a:solidFill>
              <a:latin typeface="+mj-lt"/>
              <a:ea typeface="微軟正黑體" panose="020B0604030504040204" pitchFamily="34" charset="-120"/>
            </a:endParaRPr>
          </a:p>
          <a:p>
            <a:pPr marL="171450" indent="-171450">
              <a:buClr>
                <a:schemeClr val="bg1"/>
              </a:buClr>
              <a:buFont typeface="Arial" panose="020B0604020202020204" pitchFamily="34" charset="0"/>
              <a:buChar char="•"/>
            </a:pPr>
            <a:r>
              <a:rPr lang="en-US" altLang="zh-TW" sz="1100" b="1">
                <a:solidFill>
                  <a:schemeClr val="bg1"/>
                </a:solidFill>
                <a:latin typeface="+mj-lt"/>
                <a:ea typeface="微軟正黑體" panose="020B0604030504040204" pitchFamily="34" charset="-120"/>
              </a:rPr>
              <a:t>E5-2620 v4 </a:t>
            </a:r>
            <a:r>
              <a:rPr lang="zh-TW" altLang="en-US" sz="1100" b="1">
                <a:solidFill>
                  <a:schemeClr val="bg1"/>
                </a:solidFill>
                <a:latin typeface="+mj-lt"/>
                <a:ea typeface="微軟正黑體" panose="020B0604030504040204" pitchFamily="34" charset="-120"/>
              </a:rPr>
              <a:t>八核心 </a:t>
            </a:r>
            <a:r>
              <a:rPr lang="en-US" altLang="zh-TW" sz="1100" b="1">
                <a:solidFill>
                  <a:schemeClr val="bg1"/>
                </a:solidFill>
                <a:latin typeface="+mj-lt"/>
                <a:ea typeface="微軟正黑體" panose="020B0604030504040204" pitchFamily="34" charset="-120"/>
              </a:rPr>
              <a:t>2.1 GHz </a:t>
            </a:r>
            <a:r>
              <a:rPr lang="zh-TW" altLang="en-US" sz="1100" b="1">
                <a:solidFill>
                  <a:schemeClr val="bg1"/>
                </a:solidFill>
                <a:latin typeface="+mj-lt"/>
                <a:ea typeface="微軟正黑體" panose="020B0604030504040204" pitchFamily="34" charset="-120"/>
              </a:rPr>
              <a:t>處理器 </a:t>
            </a:r>
            <a:r>
              <a:rPr lang="en-US" altLang="zh-TW" sz="1100" b="1">
                <a:solidFill>
                  <a:schemeClr val="bg1"/>
                </a:solidFill>
                <a:latin typeface="+mj-lt"/>
                <a:ea typeface="微軟正黑體" panose="020B0604030504040204" pitchFamily="34" charset="-120"/>
              </a:rPr>
              <a:t>x2</a:t>
            </a:r>
          </a:p>
          <a:p>
            <a:pPr marL="171450" indent="-171450">
              <a:buClr>
                <a:schemeClr val="bg1"/>
              </a:buClr>
              <a:buFont typeface="Arial" panose="020B0604020202020204" pitchFamily="34" charset="0"/>
              <a:buChar char="•"/>
            </a:pPr>
            <a:r>
              <a:rPr lang="en-US" altLang="zh-TW" sz="1100" b="1">
                <a:solidFill>
                  <a:schemeClr val="bg1"/>
                </a:solidFill>
                <a:latin typeface="+mj-lt"/>
                <a:ea typeface="微軟正黑體" panose="020B0604030504040204" pitchFamily="34" charset="-120"/>
              </a:rPr>
              <a:t>Max 256GB RAM</a:t>
            </a:r>
          </a:p>
        </p:txBody>
      </p:sp>
      <p:cxnSp>
        <p:nvCxnSpPr>
          <p:cNvPr id="82" name="直線接點 81">
            <a:extLst>
              <a:ext uri="{FF2B5EF4-FFF2-40B4-BE49-F238E27FC236}">
                <a16:creationId xmlns:a16="http://schemas.microsoft.com/office/drawing/2014/main" id="{943046BF-10AF-47F6-BDE2-35E116001DF1}"/>
              </a:ext>
            </a:extLst>
          </p:cNvPr>
          <p:cNvCxnSpPr>
            <a:cxnSpLocks/>
          </p:cNvCxnSpPr>
          <p:nvPr/>
        </p:nvCxnSpPr>
        <p:spPr>
          <a:xfrm>
            <a:off x="7047320" y="3076360"/>
            <a:ext cx="1820276"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1" name="圖片 40">
            <a:extLst>
              <a:ext uri="{FF2B5EF4-FFF2-40B4-BE49-F238E27FC236}">
                <a16:creationId xmlns:a16="http://schemas.microsoft.com/office/drawing/2014/main" id="{3300DBAC-5690-F541-B399-187B6CCECCA8}"/>
              </a:ext>
            </a:extLst>
          </p:cNvPr>
          <p:cNvPicPr>
            <a:picLocks noChangeAspect="1"/>
          </p:cNvPicPr>
          <p:nvPr/>
        </p:nvPicPr>
        <p:blipFill>
          <a:blip r:embed="rId6"/>
          <a:stretch>
            <a:fillRect/>
          </a:stretch>
        </p:blipFill>
        <p:spPr>
          <a:xfrm>
            <a:off x="2677061" y="3351207"/>
            <a:ext cx="1618537" cy="1011586"/>
          </a:xfrm>
          <a:prstGeom prst="rect">
            <a:avLst/>
          </a:prstGeom>
        </p:spPr>
      </p:pic>
      <p:pic>
        <p:nvPicPr>
          <p:cNvPr id="42" name="Google Shape;338;p43">
            <a:extLst>
              <a:ext uri="{FF2B5EF4-FFF2-40B4-BE49-F238E27FC236}">
                <a16:creationId xmlns:a16="http://schemas.microsoft.com/office/drawing/2014/main" id="{6B5FD24E-9479-F547-A962-B64A84151C2A}"/>
              </a:ext>
            </a:extLst>
          </p:cNvPr>
          <p:cNvPicPr preferRelativeResize="0"/>
          <p:nvPr/>
        </p:nvPicPr>
        <p:blipFill rotWithShape="1">
          <a:blip r:embed="rId3">
            <a:alphaModFix/>
          </a:blip>
          <a:srcRect/>
          <a:stretch/>
        </p:blipFill>
        <p:spPr>
          <a:xfrm rot="5400000">
            <a:off x="1044784" y="3622885"/>
            <a:ext cx="116595" cy="1392388"/>
          </a:xfrm>
          <a:prstGeom prst="rect">
            <a:avLst/>
          </a:prstGeom>
          <a:noFill/>
          <a:ln>
            <a:noFill/>
          </a:ln>
        </p:spPr>
      </p:pic>
      <p:pic>
        <p:nvPicPr>
          <p:cNvPr id="40" name="圖片 39">
            <a:extLst>
              <a:ext uri="{FF2B5EF4-FFF2-40B4-BE49-F238E27FC236}">
                <a16:creationId xmlns:a16="http://schemas.microsoft.com/office/drawing/2014/main" id="{57F0C93D-96FE-4844-9624-2517A6A6D885}"/>
              </a:ext>
            </a:extLst>
          </p:cNvPr>
          <p:cNvPicPr>
            <a:picLocks noChangeAspect="1"/>
          </p:cNvPicPr>
          <p:nvPr/>
        </p:nvPicPr>
        <p:blipFill>
          <a:blip r:embed="rId7"/>
          <a:stretch>
            <a:fillRect/>
          </a:stretch>
        </p:blipFill>
        <p:spPr>
          <a:xfrm>
            <a:off x="481424" y="3356910"/>
            <a:ext cx="1600290" cy="1000181"/>
          </a:xfrm>
          <a:prstGeom prst="rect">
            <a:avLst/>
          </a:prstGeom>
          <a:ln>
            <a:noFill/>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29" name="平行四邊形 28">
            <a:extLst>
              <a:ext uri="{FF2B5EF4-FFF2-40B4-BE49-F238E27FC236}">
                <a16:creationId xmlns:a16="http://schemas.microsoft.com/office/drawing/2014/main" id="{BE97146D-F30B-4EDD-A230-0D0E0A5E0AFB}"/>
              </a:ext>
            </a:extLst>
          </p:cNvPr>
          <p:cNvSpPr/>
          <p:nvPr/>
        </p:nvSpPr>
        <p:spPr>
          <a:xfrm>
            <a:off x="435093" y="1841533"/>
            <a:ext cx="2947735" cy="2849878"/>
          </a:xfrm>
          <a:prstGeom prst="parallelogram">
            <a:avLst/>
          </a:prstGeom>
          <a:solidFill>
            <a:srgbClr val="8B0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文字方塊 29">
            <a:extLst>
              <a:ext uri="{FF2B5EF4-FFF2-40B4-BE49-F238E27FC236}">
                <a16:creationId xmlns:a16="http://schemas.microsoft.com/office/drawing/2014/main" id="{FD15FAF2-D6EA-4D79-B859-857AC09A043E}"/>
              </a:ext>
            </a:extLst>
          </p:cNvPr>
          <p:cNvSpPr txBox="1"/>
          <p:nvPr/>
        </p:nvSpPr>
        <p:spPr>
          <a:xfrm>
            <a:off x="3508568" y="2358306"/>
            <a:ext cx="2743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ltLang="zh-TW"/>
          </a:p>
        </p:txBody>
      </p:sp>
      <p:sp>
        <p:nvSpPr>
          <p:cNvPr id="31" name="文字方塊 30">
            <a:extLst>
              <a:ext uri="{FF2B5EF4-FFF2-40B4-BE49-F238E27FC236}">
                <a16:creationId xmlns:a16="http://schemas.microsoft.com/office/drawing/2014/main" id="{C4184AC7-4B75-461F-A054-546B13852209}"/>
              </a:ext>
            </a:extLst>
          </p:cNvPr>
          <p:cNvSpPr txBox="1"/>
          <p:nvPr/>
        </p:nvSpPr>
        <p:spPr>
          <a:xfrm>
            <a:off x="3508568" y="2358306"/>
            <a:ext cx="2743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ltLang="zh-TW"/>
          </a:p>
        </p:txBody>
      </p:sp>
      <p:sp>
        <p:nvSpPr>
          <p:cNvPr id="32" name="矩形 31">
            <a:extLst>
              <a:ext uri="{FF2B5EF4-FFF2-40B4-BE49-F238E27FC236}">
                <a16:creationId xmlns:a16="http://schemas.microsoft.com/office/drawing/2014/main" id="{D72B65BB-EC4A-4994-B461-0FD062AFED36}"/>
              </a:ext>
            </a:extLst>
          </p:cNvPr>
          <p:cNvSpPr/>
          <p:nvPr/>
        </p:nvSpPr>
        <p:spPr>
          <a:xfrm>
            <a:off x="1403226" y="1488854"/>
            <a:ext cx="1800493" cy="369332"/>
          </a:xfrm>
          <a:prstGeom prst="rect">
            <a:avLst/>
          </a:prstGeom>
        </p:spPr>
        <p:txBody>
          <a:bodyPr wrap="none">
            <a:spAutoFit/>
          </a:bodyPr>
          <a:lstStyle/>
          <a:p>
            <a:r>
              <a:rPr lang="zh-TW" altLang="en-US" sz="1800" b="1">
                <a:solidFill>
                  <a:schemeClr val="bg1"/>
                </a:solidFill>
                <a:latin typeface="微軟正黑體" panose="020B0604030504040204" pitchFamily="34" charset="-120"/>
                <a:ea typeface="微軟正黑體" panose="020B0604030504040204" pitchFamily="34" charset="-120"/>
              </a:rPr>
              <a:t>複雜的收費方式</a:t>
            </a:r>
            <a:endParaRPr lang="zh-TW" altLang="en-US" b="1">
              <a:solidFill>
                <a:schemeClr val="bg1"/>
              </a:solidFill>
              <a:latin typeface="微軟正黑體" panose="020B0604030504040204" pitchFamily="34" charset="-120"/>
              <a:ea typeface="微軟正黑體" panose="020B0604030504040204" pitchFamily="34" charset="-120"/>
            </a:endParaRPr>
          </a:p>
        </p:txBody>
      </p:sp>
      <p:sp>
        <p:nvSpPr>
          <p:cNvPr id="33" name="矩形 32">
            <a:extLst>
              <a:ext uri="{FF2B5EF4-FFF2-40B4-BE49-F238E27FC236}">
                <a16:creationId xmlns:a16="http://schemas.microsoft.com/office/drawing/2014/main" id="{5A005822-387E-44E6-A00C-A2F494163882}"/>
              </a:ext>
            </a:extLst>
          </p:cNvPr>
          <p:cNvSpPr/>
          <p:nvPr/>
        </p:nvSpPr>
        <p:spPr>
          <a:xfrm>
            <a:off x="1197343" y="1973400"/>
            <a:ext cx="1945977" cy="646331"/>
          </a:xfrm>
          <a:prstGeom prst="rect">
            <a:avLst/>
          </a:prstGeom>
        </p:spPr>
        <p:txBody>
          <a:bodyPr wrap="square">
            <a:spAutoFit/>
          </a:bodyPr>
          <a:lstStyle/>
          <a:p>
            <a:r>
              <a:rPr lang="zh-TW" altLang="en-US" sz="1200" b="1">
                <a:solidFill>
                  <a:schemeClr val="bg1"/>
                </a:solidFill>
                <a:latin typeface="微軟正黑體" panose="020B0604030504040204" pitchFamily="34" charset="-120"/>
                <a:ea typeface="微軟正黑體" panose="020B0604030504040204" pitchFamily="34" charset="-120"/>
              </a:rPr>
              <a:t>複雜的收費方式，市面上的解決方案多樣化，每個廠商收費形式也不盡相同</a:t>
            </a:r>
          </a:p>
        </p:txBody>
      </p:sp>
      <p:sp>
        <p:nvSpPr>
          <p:cNvPr id="34" name="矩形 33">
            <a:extLst>
              <a:ext uri="{FF2B5EF4-FFF2-40B4-BE49-F238E27FC236}">
                <a16:creationId xmlns:a16="http://schemas.microsoft.com/office/drawing/2014/main" id="{9E5F6A79-0A3E-43FC-99B4-6DBE3E427A9E}"/>
              </a:ext>
            </a:extLst>
          </p:cNvPr>
          <p:cNvSpPr/>
          <p:nvPr/>
        </p:nvSpPr>
        <p:spPr>
          <a:xfrm>
            <a:off x="1155409" y="1383219"/>
            <a:ext cx="2227419" cy="111186"/>
          </a:xfrm>
          <a:prstGeom prst="rect">
            <a:avLst/>
          </a:prstGeom>
          <a:solidFill>
            <a:srgbClr val="8B0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 name="平行四邊形 34">
            <a:extLst>
              <a:ext uri="{FF2B5EF4-FFF2-40B4-BE49-F238E27FC236}">
                <a16:creationId xmlns:a16="http://schemas.microsoft.com/office/drawing/2014/main" id="{5D009A82-B175-4509-A6DC-B05693748DF8}"/>
              </a:ext>
            </a:extLst>
          </p:cNvPr>
          <p:cNvSpPr/>
          <p:nvPr/>
        </p:nvSpPr>
        <p:spPr>
          <a:xfrm>
            <a:off x="3006493" y="1841533"/>
            <a:ext cx="2947735" cy="2849878"/>
          </a:xfrm>
          <a:prstGeom prst="parallelogram">
            <a:avLst/>
          </a:prstGeom>
          <a:solidFill>
            <a:srgbClr val="4A4F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 name="矩形 35">
            <a:extLst>
              <a:ext uri="{FF2B5EF4-FFF2-40B4-BE49-F238E27FC236}">
                <a16:creationId xmlns:a16="http://schemas.microsoft.com/office/drawing/2014/main" id="{3E179BEC-0E37-4C3C-A855-C820FF15E4BB}"/>
              </a:ext>
            </a:extLst>
          </p:cNvPr>
          <p:cNvSpPr/>
          <p:nvPr/>
        </p:nvSpPr>
        <p:spPr>
          <a:xfrm>
            <a:off x="4060950" y="1488854"/>
            <a:ext cx="1569660" cy="369332"/>
          </a:xfrm>
          <a:prstGeom prst="rect">
            <a:avLst/>
          </a:prstGeom>
        </p:spPr>
        <p:txBody>
          <a:bodyPr wrap="none">
            <a:spAutoFit/>
          </a:bodyPr>
          <a:lstStyle/>
          <a:p>
            <a:r>
              <a:rPr lang="zh-TW" altLang="en-US" sz="1800" b="1">
                <a:solidFill>
                  <a:schemeClr val="bg1"/>
                </a:solidFill>
                <a:latin typeface="微軟正黑體" panose="020B0604030504040204" pitchFamily="34" charset="-120"/>
                <a:ea typeface="微軟正黑體" panose="020B0604030504040204" pitchFamily="34" charset="-120"/>
              </a:rPr>
              <a:t>昂貴的授權費</a:t>
            </a:r>
            <a:endParaRPr lang="zh-TW" altLang="en-US" b="1">
              <a:solidFill>
                <a:schemeClr val="bg1"/>
              </a:solidFill>
              <a:latin typeface="微軟正黑體" panose="020B0604030504040204" pitchFamily="34" charset="-120"/>
              <a:ea typeface="微軟正黑體" panose="020B0604030504040204" pitchFamily="34" charset="-120"/>
            </a:endParaRPr>
          </a:p>
        </p:txBody>
      </p:sp>
      <p:sp>
        <p:nvSpPr>
          <p:cNvPr id="37" name="矩形 36">
            <a:extLst>
              <a:ext uri="{FF2B5EF4-FFF2-40B4-BE49-F238E27FC236}">
                <a16:creationId xmlns:a16="http://schemas.microsoft.com/office/drawing/2014/main" id="{A3AC7394-A1EA-49AA-9F68-D92844AB462C}"/>
              </a:ext>
            </a:extLst>
          </p:cNvPr>
          <p:cNvSpPr/>
          <p:nvPr/>
        </p:nvSpPr>
        <p:spPr>
          <a:xfrm>
            <a:off x="3768743" y="2065733"/>
            <a:ext cx="1916885" cy="461665"/>
          </a:xfrm>
          <a:prstGeom prst="rect">
            <a:avLst/>
          </a:prstGeom>
        </p:spPr>
        <p:txBody>
          <a:bodyPr wrap="square">
            <a:spAutoFit/>
          </a:bodyPr>
          <a:lstStyle/>
          <a:p>
            <a:r>
              <a:rPr lang="zh-TW" altLang="en-US" sz="1200" b="1">
                <a:solidFill>
                  <a:schemeClr val="bg1"/>
                </a:solidFill>
                <a:latin typeface="微軟正黑體" panose="020B0604030504040204" pitchFamily="34" charset="-120"/>
                <a:ea typeface="微軟正黑體" panose="020B0604030504040204" pitchFamily="34" charset="-120"/>
              </a:rPr>
              <a:t>每年都需要付出昂貴的授權費，業主不見得買單</a:t>
            </a:r>
          </a:p>
        </p:txBody>
      </p:sp>
      <p:sp>
        <p:nvSpPr>
          <p:cNvPr id="38" name="矩形 37">
            <a:extLst>
              <a:ext uri="{FF2B5EF4-FFF2-40B4-BE49-F238E27FC236}">
                <a16:creationId xmlns:a16="http://schemas.microsoft.com/office/drawing/2014/main" id="{7364ABC4-76FA-44C5-BC24-D82F49137C16}"/>
              </a:ext>
            </a:extLst>
          </p:cNvPr>
          <p:cNvSpPr/>
          <p:nvPr/>
        </p:nvSpPr>
        <p:spPr>
          <a:xfrm>
            <a:off x="3726809" y="1383219"/>
            <a:ext cx="2227419" cy="111186"/>
          </a:xfrm>
          <a:prstGeom prst="rect">
            <a:avLst/>
          </a:prstGeom>
          <a:solidFill>
            <a:srgbClr val="4A4F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 name="平行四邊形 38">
            <a:extLst>
              <a:ext uri="{FF2B5EF4-FFF2-40B4-BE49-F238E27FC236}">
                <a16:creationId xmlns:a16="http://schemas.microsoft.com/office/drawing/2014/main" id="{863F78B2-A464-4AB6-97EB-4830197E1A15}"/>
              </a:ext>
            </a:extLst>
          </p:cNvPr>
          <p:cNvSpPr/>
          <p:nvPr/>
        </p:nvSpPr>
        <p:spPr>
          <a:xfrm>
            <a:off x="5577893" y="1841533"/>
            <a:ext cx="2947735" cy="2849878"/>
          </a:xfrm>
          <a:prstGeom prst="parallelogram">
            <a:avLst/>
          </a:prstGeom>
          <a:solidFill>
            <a:srgbClr val="0296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 name="矩形 39">
            <a:extLst>
              <a:ext uri="{FF2B5EF4-FFF2-40B4-BE49-F238E27FC236}">
                <a16:creationId xmlns:a16="http://schemas.microsoft.com/office/drawing/2014/main" id="{E542901D-B038-4C99-BEBE-20DCFF30A1C3}"/>
              </a:ext>
            </a:extLst>
          </p:cNvPr>
          <p:cNvSpPr/>
          <p:nvPr/>
        </p:nvSpPr>
        <p:spPr>
          <a:xfrm>
            <a:off x="6298209" y="1488854"/>
            <a:ext cx="2262158" cy="369332"/>
          </a:xfrm>
          <a:prstGeom prst="rect">
            <a:avLst/>
          </a:prstGeom>
        </p:spPr>
        <p:txBody>
          <a:bodyPr wrap="none">
            <a:spAutoFit/>
          </a:bodyPr>
          <a:lstStyle/>
          <a:p>
            <a:r>
              <a:rPr lang="zh-TW" altLang="en-US" sz="1800" b="1">
                <a:solidFill>
                  <a:schemeClr val="bg1"/>
                </a:solidFill>
                <a:latin typeface="微軟正黑體" panose="020B0604030504040204" pitchFamily="34" charset="-120"/>
                <a:ea typeface="微軟正黑體" panose="020B0604030504040204" pitchFamily="34" charset="-120"/>
              </a:rPr>
              <a:t>花費大量時間與人力</a:t>
            </a:r>
            <a:endParaRPr lang="zh-TW" altLang="en-US" b="1">
              <a:solidFill>
                <a:schemeClr val="bg1"/>
              </a:solidFill>
              <a:latin typeface="微軟正黑體" panose="020B0604030504040204" pitchFamily="34" charset="-120"/>
              <a:ea typeface="微軟正黑體" panose="020B0604030504040204" pitchFamily="34" charset="-120"/>
            </a:endParaRPr>
          </a:p>
        </p:txBody>
      </p:sp>
      <p:sp>
        <p:nvSpPr>
          <p:cNvPr id="41" name="矩形 40">
            <a:extLst>
              <a:ext uri="{FF2B5EF4-FFF2-40B4-BE49-F238E27FC236}">
                <a16:creationId xmlns:a16="http://schemas.microsoft.com/office/drawing/2014/main" id="{B3B2AE7B-B06D-4D39-A3D2-B12305AD334E}"/>
              </a:ext>
            </a:extLst>
          </p:cNvPr>
          <p:cNvSpPr/>
          <p:nvPr/>
        </p:nvSpPr>
        <p:spPr>
          <a:xfrm>
            <a:off x="6377508" y="1973400"/>
            <a:ext cx="1943586" cy="646331"/>
          </a:xfrm>
          <a:prstGeom prst="rect">
            <a:avLst/>
          </a:prstGeom>
        </p:spPr>
        <p:txBody>
          <a:bodyPr wrap="square">
            <a:spAutoFit/>
          </a:bodyPr>
          <a:lstStyle/>
          <a:p>
            <a:r>
              <a:rPr lang="zh-TW" altLang="en-US" sz="1200" b="1">
                <a:solidFill>
                  <a:schemeClr val="bg1"/>
                </a:solidFill>
                <a:latin typeface="微軟正黑體" panose="020B0604030504040204" pitchFamily="34" charset="-120"/>
                <a:ea typeface="微軟正黑體" panose="020B0604030504040204" pitchFamily="34" charset="-120"/>
              </a:rPr>
              <a:t>軟、硬體廠牌不同，當發生問題時要花費大量時間與人力找問題</a:t>
            </a:r>
          </a:p>
        </p:txBody>
      </p:sp>
      <p:sp>
        <p:nvSpPr>
          <p:cNvPr id="42" name="矩形 41">
            <a:extLst>
              <a:ext uri="{FF2B5EF4-FFF2-40B4-BE49-F238E27FC236}">
                <a16:creationId xmlns:a16="http://schemas.microsoft.com/office/drawing/2014/main" id="{6FE84D93-1B1C-419F-BE62-E38518A8AC1D}"/>
              </a:ext>
            </a:extLst>
          </p:cNvPr>
          <p:cNvSpPr/>
          <p:nvPr/>
        </p:nvSpPr>
        <p:spPr>
          <a:xfrm>
            <a:off x="6298209" y="1383219"/>
            <a:ext cx="2227419" cy="111186"/>
          </a:xfrm>
          <a:prstGeom prst="rect">
            <a:avLst/>
          </a:prstGeom>
          <a:solidFill>
            <a:srgbClr val="0296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43" name="直線接點 42">
            <a:extLst>
              <a:ext uri="{FF2B5EF4-FFF2-40B4-BE49-F238E27FC236}">
                <a16:creationId xmlns:a16="http://schemas.microsoft.com/office/drawing/2014/main" id="{5B4CF179-40C2-425C-A8FC-4B534AA8EB40}"/>
              </a:ext>
            </a:extLst>
          </p:cNvPr>
          <p:cNvCxnSpPr/>
          <p:nvPr/>
        </p:nvCxnSpPr>
        <p:spPr>
          <a:xfrm>
            <a:off x="1212464" y="2748254"/>
            <a:ext cx="168457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4" name="直線接點 43">
            <a:extLst>
              <a:ext uri="{FF2B5EF4-FFF2-40B4-BE49-F238E27FC236}">
                <a16:creationId xmlns:a16="http://schemas.microsoft.com/office/drawing/2014/main" id="{1713039A-82DF-4382-AB57-D5957A73FCDA}"/>
              </a:ext>
            </a:extLst>
          </p:cNvPr>
          <p:cNvCxnSpPr/>
          <p:nvPr/>
        </p:nvCxnSpPr>
        <p:spPr>
          <a:xfrm>
            <a:off x="3768743" y="2748254"/>
            <a:ext cx="168457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直線接點 44">
            <a:extLst>
              <a:ext uri="{FF2B5EF4-FFF2-40B4-BE49-F238E27FC236}">
                <a16:creationId xmlns:a16="http://schemas.microsoft.com/office/drawing/2014/main" id="{C9CC39EC-8260-48DE-AB23-AB4517A419EC}"/>
              </a:ext>
            </a:extLst>
          </p:cNvPr>
          <p:cNvCxnSpPr/>
          <p:nvPr/>
        </p:nvCxnSpPr>
        <p:spPr>
          <a:xfrm>
            <a:off x="6370489" y="2748254"/>
            <a:ext cx="168457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67" name="Google Shape;67;p15"/>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a:t>IT選擇產品方案的困擾</a:t>
            </a:r>
            <a:endParaRPr/>
          </a:p>
        </p:txBody>
      </p:sp>
      <p:sp>
        <p:nvSpPr>
          <p:cNvPr id="2" name="文字方塊 1">
            <a:extLst>
              <a:ext uri="{FF2B5EF4-FFF2-40B4-BE49-F238E27FC236}">
                <a16:creationId xmlns:a16="http://schemas.microsoft.com/office/drawing/2014/main" id="{FADDBF0A-1D0C-47D9-83C0-BEDBD3E35C50}"/>
              </a:ext>
            </a:extLst>
          </p:cNvPr>
          <p:cNvSpPr txBox="1"/>
          <p:nvPr/>
        </p:nvSpPr>
        <p:spPr>
          <a:xfrm>
            <a:off x="626665" y="753172"/>
            <a:ext cx="412325" cy="923330"/>
          </a:xfrm>
          <a:prstGeom prst="rect">
            <a:avLst/>
          </a:prstGeom>
          <a:noFill/>
        </p:spPr>
        <p:txBody>
          <a:bodyPr wrap="square" rtlCol="0">
            <a:spAutoFit/>
          </a:bodyPr>
          <a:lstStyle/>
          <a:p>
            <a:r>
              <a:rPr lang="zh-TW" altLang="en-US" sz="5400" b="1">
                <a:solidFill>
                  <a:srgbClr val="8B059D"/>
                </a:solidFill>
              </a:rPr>
              <a:t>？</a:t>
            </a:r>
          </a:p>
        </p:txBody>
      </p:sp>
      <p:sp>
        <p:nvSpPr>
          <p:cNvPr id="47" name="文字方塊 46">
            <a:extLst>
              <a:ext uri="{FF2B5EF4-FFF2-40B4-BE49-F238E27FC236}">
                <a16:creationId xmlns:a16="http://schemas.microsoft.com/office/drawing/2014/main" id="{7AE2F098-D725-4FED-A666-F4D41AA98544}"/>
              </a:ext>
            </a:extLst>
          </p:cNvPr>
          <p:cNvSpPr txBox="1"/>
          <p:nvPr/>
        </p:nvSpPr>
        <p:spPr>
          <a:xfrm>
            <a:off x="3197547" y="753172"/>
            <a:ext cx="412325" cy="923330"/>
          </a:xfrm>
          <a:prstGeom prst="rect">
            <a:avLst/>
          </a:prstGeom>
          <a:noFill/>
        </p:spPr>
        <p:txBody>
          <a:bodyPr wrap="square" rtlCol="0">
            <a:spAutoFit/>
          </a:bodyPr>
          <a:lstStyle/>
          <a:p>
            <a:r>
              <a:rPr lang="zh-TW" altLang="en-US" sz="5400" b="1">
                <a:solidFill>
                  <a:srgbClr val="4A4F96"/>
                </a:solidFill>
              </a:rPr>
              <a:t>？</a:t>
            </a:r>
          </a:p>
        </p:txBody>
      </p:sp>
      <p:sp>
        <p:nvSpPr>
          <p:cNvPr id="48" name="文字方塊 47">
            <a:extLst>
              <a:ext uri="{FF2B5EF4-FFF2-40B4-BE49-F238E27FC236}">
                <a16:creationId xmlns:a16="http://schemas.microsoft.com/office/drawing/2014/main" id="{C9795457-EC1F-4537-9020-F3FDAD3F49C1}"/>
              </a:ext>
            </a:extLst>
          </p:cNvPr>
          <p:cNvSpPr txBox="1"/>
          <p:nvPr/>
        </p:nvSpPr>
        <p:spPr>
          <a:xfrm>
            <a:off x="5768428" y="753172"/>
            <a:ext cx="412325" cy="923330"/>
          </a:xfrm>
          <a:prstGeom prst="rect">
            <a:avLst/>
          </a:prstGeom>
          <a:noFill/>
        </p:spPr>
        <p:txBody>
          <a:bodyPr wrap="square" rtlCol="0">
            <a:spAutoFit/>
          </a:bodyPr>
          <a:lstStyle/>
          <a:p>
            <a:r>
              <a:rPr lang="zh-TW" altLang="en-US" sz="5400" b="1">
                <a:solidFill>
                  <a:srgbClr val="0296CA"/>
                </a:solidFill>
              </a:rPr>
              <a:t>？</a:t>
            </a:r>
          </a:p>
        </p:txBody>
      </p:sp>
      <p:pic>
        <p:nvPicPr>
          <p:cNvPr id="4" name="圖形 3">
            <a:extLst>
              <a:ext uri="{FF2B5EF4-FFF2-40B4-BE49-F238E27FC236}">
                <a16:creationId xmlns:a16="http://schemas.microsoft.com/office/drawing/2014/main" id="{647E0E4B-B3E0-49F6-9539-8841845A8CB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33517" y="3117278"/>
            <a:ext cx="1768564" cy="1205110"/>
          </a:xfrm>
          <a:prstGeom prst="rect">
            <a:avLst/>
          </a:prstGeom>
        </p:spPr>
      </p:pic>
      <p:pic>
        <p:nvPicPr>
          <p:cNvPr id="5" name="圖形 4">
            <a:extLst>
              <a:ext uri="{FF2B5EF4-FFF2-40B4-BE49-F238E27FC236}">
                <a16:creationId xmlns:a16="http://schemas.microsoft.com/office/drawing/2014/main" id="{FD53A005-FE10-498D-81BE-F8C2A12F422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450485" y="3116564"/>
            <a:ext cx="1890627" cy="1205817"/>
          </a:xfrm>
          <a:prstGeom prst="rect">
            <a:avLst/>
          </a:prstGeom>
        </p:spPr>
      </p:pic>
      <p:pic>
        <p:nvPicPr>
          <p:cNvPr id="7" name="圖形 6">
            <a:extLst>
              <a:ext uri="{FF2B5EF4-FFF2-40B4-BE49-F238E27FC236}">
                <a16:creationId xmlns:a16="http://schemas.microsoft.com/office/drawing/2014/main" id="{8C072630-306E-4686-98FB-7E74171F4A4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180003" y="3093161"/>
            <a:ext cx="1684578" cy="1345100"/>
          </a:xfrm>
          <a:prstGeom prst="rect">
            <a:avLst/>
          </a:prstGeom>
        </p:spPr>
      </p:pic>
    </p:spTree>
    <p:extLst>
      <p:ext uri="{BB962C8B-B14F-4D97-AF65-F5344CB8AC3E}">
        <p14:creationId xmlns:p14="http://schemas.microsoft.com/office/powerpoint/2010/main" val="23952350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pic>
        <p:nvPicPr>
          <p:cNvPr id="11" name="圖形 10">
            <a:extLst>
              <a:ext uri="{FF2B5EF4-FFF2-40B4-BE49-F238E27FC236}">
                <a16:creationId xmlns:a16="http://schemas.microsoft.com/office/drawing/2014/main" id="{EE1FC6EC-4F4F-46C4-86BF-DDE9D76F776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408182" y="1935720"/>
            <a:ext cx="3239343" cy="2395026"/>
          </a:xfrm>
          <a:prstGeom prst="rect">
            <a:avLst/>
          </a:prstGeom>
        </p:spPr>
      </p:pic>
      <p:sp>
        <p:nvSpPr>
          <p:cNvPr id="15" name="平行四邊形 14">
            <a:extLst>
              <a:ext uri="{FF2B5EF4-FFF2-40B4-BE49-F238E27FC236}">
                <a16:creationId xmlns:a16="http://schemas.microsoft.com/office/drawing/2014/main" id="{CB48C91C-BA59-4D98-A4B4-693B6E186676}"/>
              </a:ext>
            </a:extLst>
          </p:cNvPr>
          <p:cNvSpPr/>
          <p:nvPr/>
        </p:nvSpPr>
        <p:spPr>
          <a:xfrm>
            <a:off x="250826" y="1930667"/>
            <a:ext cx="4962780" cy="2399196"/>
          </a:xfrm>
          <a:prstGeom prst="parallelogram">
            <a:avLst>
              <a:gd name="adj" fmla="val 35568"/>
            </a:avLst>
          </a:prstGeom>
          <a:solidFill>
            <a:srgbClr val="8B0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9" name="圖片 18">
            <a:extLst>
              <a:ext uri="{FF2B5EF4-FFF2-40B4-BE49-F238E27FC236}">
                <a16:creationId xmlns:a16="http://schemas.microsoft.com/office/drawing/2014/main" id="{E689A2A6-7898-4AA8-8CA7-F4C5BACF84C0}"/>
              </a:ext>
            </a:extLst>
          </p:cNvPr>
          <p:cNvPicPr>
            <a:picLocks noChangeAspect="1"/>
          </p:cNvPicPr>
          <p:nvPr/>
        </p:nvPicPr>
        <p:blipFill>
          <a:blip r:embed="rId5"/>
          <a:stretch>
            <a:fillRect/>
          </a:stretch>
        </p:blipFill>
        <p:spPr>
          <a:xfrm>
            <a:off x="1116389" y="2381625"/>
            <a:ext cx="3675533" cy="1775158"/>
          </a:xfrm>
          <a:prstGeom prst="rect">
            <a:avLst/>
          </a:prstGeom>
        </p:spPr>
      </p:pic>
      <p:pic>
        <p:nvPicPr>
          <p:cNvPr id="20" name="圖片 19">
            <a:extLst>
              <a:ext uri="{FF2B5EF4-FFF2-40B4-BE49-F238E27FC236}">
                <a16:creationId xmlns:a16="http://schemas.microsoft.com/office/drawing/2014/main" id="{EE0A78F6-DE0C-441A-A3EB-C41C3E45B593}"/>
              </a:ext>
            </a:extLst>
          </p:cNvPr>
          <p:cNvPicPr>
            <a:picLocks noChangeAspect="1"/>
          </p:cNvPicPr>
          <p:nvPr/>
        </p:nvPicPr>
        <p:blipFill>
          <a:blip r:embed="rId6"/>
          <a:stretch>
            <a:fillRect/>
          </a:stretch>
        </p:blipFill>
        <p:spPr>
          <a:xfrm>
            <a:off x="5520309" y="2082373"/>
            <a:ext cx="2521398" cy="1575874"/>
          </a:xfrm>
          <a:prstGeom prst="rect">
            <a:avLst/>
          </a:prstGeom>
        </p:spPr>
      </p:pic>
      <p:sp>
        <p:nvSpPr>
          <p:cNvPr id="22" name="文字方塊 21">
            <a:extLst>
              <a:ext uri="{FF2B5EF4-FFF2-40B4-BE49-F238E27FC236}">
                <a16:creationId xmlns:a16="http://schemas.microsoft.com/office/drawing/2014/main" id="{06DEB418-9131-40A8-BC4B-B5CC9AF4608D}"/>
              </a:ext>
            </a:extLst>
          </p:cNvPr>
          <p:cNvSpPr txBox="1"/>
          <p:nvPr/>
        </p:nvSpPr>
        <p:spPr>
          <a:xfrm>
            <a:off x="1102293" y="2042167"/>
            <a:ext cx="4172937" cy="230832"/>
          </a:xfrm>
          <a:prstGeom prst="rect">
            <a:avLst/>
          </a:prstGeom>
          <a:noFill/>
        </p:spPr>
        <p:txBody>
          <a:bodyPr wrap="none" rtlCol="0">
            <a:spAutoFit/>
          </a:bodyPr>
          <a:lstStyle/>
          <a:p>
            <a:r>
              <a:rPr kumimoji="1" lang="en-US" altLang="zh-TW" sz="900" b="1">
                <a:solidFill>
                  <a:schemeClr val="bg1"/>
                </a:solidFill>
              </a:rPr>
              <a:t>Landing Page: http://www.qnap.com/go/solution/hyper-data-protector/</a:t>
            </a:r>
            <a:endParaRPr kumimoji="1" lang="zh-TW" altLang="en-US" sz="900" b="1">
              <a:solidFill>
                <a:schemeClr val="bg1"/>
              </a:solidFill>
            </a:endParaRPr>
          </a:p>
        </p:txBody>
      </p:sp>
      <p:sp>
        <p:nvSpPr>
          <p:cNvPr id="7" name="矩形 6">
            <a:extLst>
              <a:ext uri="{FF2B5EF4-FFF2-40B4-BE49-F238E27FC236}">
                <a16:creationId xmlns:a16="http://schemas.microsoft.com/office/drawing/2014/main" id="{DCDB4391-C358-47BB-B230-3D09C84FFBF1}"/>
              </a:ext>
            </a:extLst>
          </p:cNvPr>
          <p:cNvSpPr/>
          <p:nvPr/>
        </p:nvSpPr>
        <p:spPr>
          <a:xfrm>
            <a:off x="1116390" y="1237812"/>
            <a:ext cx="4501360" cy="634917"/>
          </a:xfrm>
          <a:prstGeom prst="rect">
            <a:avLst/>
          </a:prstGeom>
        </p:spPr>
        <p:txBody>
          <a:bodyPr wrap="square" anchor="t">
            <a:spAutoFit/>
          </a:bodyPr>
          <a:lstStyle/>
          <a:p>
            <a:pPr>
              <a:lnSpc>
                <a:spcPct val="115000"/>
              </a:lnSpc>
            </a:pPr>
            <a:r>
              <a:rPr lang="zh-CN" altLang="en-US" sz="1600" b="1">
                <a:solidFill>
                  <a:srgbClr val="FFFFFF"/>
                </a:solidFill>
                <a:latin typeface="微軟正黑體"/>
                <a:ea typeface="微軟正黑體"/>
              </a:rPr>
              <a:t>時間：</a:t>
            </a:r>
            <a:r>
              <a:rPr lang="en-US" altLang="zh-TW" sz="1600" b="1">
                <a:solidFill>
                  <a:srgbClr val="FFFFFF"/>
                </a:solidFill>
                <a:latin typeface="微軟正黑體"/>
                <a:ea typeface="微軟正黑體"/>
              </a:rPr>
              <a:t>2020 </a:t>
            </a:r>
            <a:r>
              <a:rPr lang="zh-TW" altLang="en-US" sz="1600" b="1">
                <a:solidFill>
                  <a:srgbClr val="FFFFFF"/>
                </a:solidFill>
                <a:latin typeface="微軟正黑體"/>
                <a:ea typeface="微軟正黑體"/>
              </a:rPr>
              <a:t>年 </a:t>
            </a:r>
            <a:r>
              <a:rPr lang="en-US" altLang="zh-TW" sz="1600" b="1">
                <a:solidFill>
                  <a:srgbClr val="FFFFFF"/>
                </a:solidFill>
                <a:latin typeface="微軟正黑體"/>
                <a:ea typeface="微軟正黑體"/>
              </a:rPr>
              <a:t>4 </a:t>
            </a:r>
            <a:r>
              <a:rPr lang="zh-TW" altLang="en-US" sz="1600" b="1">
                <a:solidFill>
                  <a:srgbClr val="FFFFFF"/>
                </a:solidFill>
                <a:latin typeface="微軟正黑體"/>
                <a:ea typeface="微軟正黑體"/>
              </a:rPr>
              <a:t>月 </a:t>
            </a:r>
            <a:r>
              <a:rPr lang="en-US" altLang="zh-TW" sz="1600" b="1">
                <a:solidFill>
                  <a:srgbClr val="FFFFFF"/>
                </a:solidFill>
                <a:latin typeface="微軟正黑體"/>
                <a:ea typeface="微軟正黑體"/>
              </a:rPr>
              <a:t>01 </a:t>
            </a:r>
            <a:r>
              <a:rPr lang="zh-TW" altLang="en-US" sz="1600" b="1">
                <a:solidFill>
                  <a:srgbClr val="FFFFFF"/>
                </a:solidFill>
                <a:latin typeface="微軟正黑體"/>
                <a:ea typeface="微軟正黑體"/>
              </a:rPr>
              <a:t>日 </a:t>
            </a:r>
            <a:r>
              <a:rPr lang="en-US" altLang="zh-TW" sz="1600" b="1">
                <a:solidFill>
                  <a:srgbClr val="FFFFFF"/>
                </a:solidFill>
                <a:latin typeface="微軟正黑體"/>
                <a:ea typeface="微軟正黑體"/>
              </a:rPr>
              <a:t>18:00 (GMT +8) </a:t>
            </a:r>
            <a:r>
              <a:rPr lang="zh-TW" altLang="en-US" sz="1600" b="1">
                <a:solidFill>
                  <a:srgbClr val="FFFFFF"/>
                </a:solidFill>
                <a:latin typeface="微軟正黑體"/>
                <a:ea typeface="微軟正黑體"/>
              </a:rPr>
              <a:t> </a:t>
            </a:r>
            <a:endParaRPr lang="en-US" altLang="zh-TW" sz="1600" b="1">
              <a:solidFill>
                <a:srgbClr val="FFFFFF"/>
              </a:solidFill>
              <a:latin typeface="微軟正黑體" panose="020B0604030504040204" pitchFamily="34" charset="-120"/>
              <a:ea typeface="微軟正黑體" panose="020B0604030504040204" pitchFamily="34" charset="-120"/>
            </a:endParaRPr>
          </a:p>
          <a:p>
            <a:pPr>
              <a:lnSpc>
                <a:spcPct val="115000"/>
              </a:lnSpc>
            </a:pPr>
            <a:r>
              <a:rPr lang="zh-TW" altLang="en-US" sz="1600" b="1">
                <a:solidFill>
                  <a:srgbClr val="FFFFFF"/>
                </a:solidFill>
                <a:latin typeface="微軟正黑體"/>
                <a:ea typeface="微軟正黑體"/>
              </a:rPr>
              <a:t>            </a:t>
            </a:r>
            <a:r>
              <a:rPr lang="en-US" altLang="zh-TW" sz="1600" b="1">
                <a:solidFill>
                  <a:srgbClr val="FFFFFF"/>
                </a:solidFill>
                <a:latin typeface="微軟正黑體"/>
                <a:ea typeface="微軟正黑體"/>
              </a:rPr>
              <a:t>2020 </a:t>
            </a:r>
            <a:r>
              <a:rPr lang="zh-TW" altLang="en-US" sz="1600" b="1">
                <a:solidFill>
                  <a:srgbClr val="FFFFFF"/>
                </a:solidFill>
                <a:latin typeface="微軟正黑體"/>
                <a:ea typeface="微軟正黑體"/>
              </a:rPr>
              <a:t>年 </a:t>
            </a:r>
            <a:r>
              <a:rPr lang="en-US" altLang="zh-TW" sz="1600" b="1">
                <a:solidFill>
                  <a:srgbClr val="FFFFFF"/>
                </a:solidFill>
                <a:latin typeface="微軟正黑體"/>
                <a:ea typeface="微軟正黑體"/>
              </a:rPr>
              <a:t>4 </a:t>
            </a:r>
            <a:r>
              <a:rPr lang="zh-TW" altLang="en-US" sz="1600" b="1">
                <a:solidFill>
                  <a:srgbClr val="FFFFFF"/>
                </a:solidFill>
                <a:latin typeface="微軟正黑體"/>
                <a:ea typeface="微軟正黑體"/>
              </a:rPr>
              <a:t>月 </a:t>
            </a:r>
            <a:r>
              <a:rPr lang="en-US" altLang="zh-TW" sz="1600" b="1">
                <a:solidFill>
                  <a:srgbClr val="FFFFFF"/>
                </a:solidFill>
                <a:latin typeface="微軟正黑體"/>
                <a:ea typeface="微軟正黑體"/>
              </a:rPr>
              <a:t>30 </a:t>
            </a:r>
            <a:r>
              <a:rPr lang="zh-TW" altLang="en-US" sz="1600" b="1">
                <a:solidFill>
                  <a:srgbClr val="FFFFFF"/>
                </a:solidFill>
                <a:latin typeface="微軟正黑體"/>
                <a:ea typeface="微軟正黑體"/>
              </a:rPr>
              <a:t>日 </a:t>
            </a:r>
            <a:r>
              <a:rPr lang="en-US" altLang="zh-TW" sz="1600" b="1">
                <a:solidFill>
                  <a:srgbClr val="FFFFFF"/>
                </a:solidFill>
                <a:latin typeface="微軟正黑體"/>
                <a:ea typeface="微軟正黑體"/>
              </a:rPr>
              <a:t>23:59 (GMT +8)</a:t>
            </a:r>
          </a:p>
        </p:txBody>
      </p:sp>
      <p:sp>
        <p:nvSpPr>
          <p:cNvPr id="9" name="矩形 8">
            <a:extLst>
              <a:ext uri="{FF2B5EF4-FFF2-40B4-BE49-F238E27FC236}">
                <a16:creationId xmlns:a16="http://schemas.microsoft.com/office/drawing/2014/main" id="{87207A14-20E7-4E33-B923-64BBE5DCCFEB}"/>
              </a:ext>
            </a:extLst>
          </p:cNvPr>
          <p:cNvSpPr/>
          <p:nvPr/>
        </p:nvSpPr>
        <p:spPr>
          <a:xfrm>
            <a:off x="1129344" y="1182237"/>
            <a:ext cx="4143797" cy="53967"/>
          </a:xfrm>
          <a:prstGeom prst="rect">
            <a:avLst/>
          </a:prstGeom>
          <a:solidFill>
            <a:srgbClr val="8B0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1" name="Google Shape;351;p44"/>
          <p:cNvSpPr txBox="1">
            <a:spLocks noGrp="1"/>
          </p:cNvSpPr>
          <p:nvPr>
            <p:ph type="title"/>
          </p:nvPr>
        </p:nvSpPr>
        <p:spPr>
          <a:xfrm>
            <a:off x="126925" y="122853"/>
            <a:ext cx="8520600" cy="572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zh-TW" sz="3200" b="1"/>
              <a:t>Beta 測試計畫</a:t>
            </a:r>
            <a:r>
              <a:rPr lang="zh-TW" altLang="en-US"/>
              <a:t> </a:t>
            </a:r>
            <a:r>
              <a:rPr lang="zh-CN" altLang="en-US"/>
              <a:t>與</a:t>
            </a:r>
            <a:r>
              <a:rPr lang="zh-TW" altLang="en-US"/>
              <a:t> 抽獎活動</a:t>
            </a:r>
            <a:endParaRPr sz="3200" b="1"/>
          </a:p>
        </p:txBody>
      </p:sp>
      <p:sp>
        <p:nvSpPr>
          <p:cNvPr id="14" name="矩形 13">
            <a:extLst>
              <a:ext uri="{FF2B5EF4-FFF2-40B4-BE49-F238E27FC236}">
                <a16:creationId xmlns:a16="http://schemas.microsoft.com/office/drawing/2014/main" id="{BFB762C2-4BA6-0544-9616-8B354018E51B}"/>
              </a:ext>
            </a:extLst>
          </p:cNvPr>
          <p:cNvSpPr/>
          <p:nvPr/>
        </p:nvSpPr>
        <p:spPr>
          <a:xfrm>
            <a:off x="5771934" y="3643765"/>
            <a:ext cx="2018148" cy="461665"/>
          </a:xfrm>
          <a:prstGeom prst="rect">
            <a:avLst/>
          </a:prstGeom>
        </p:spPr>
        <p:txBody>
          <a:bodyPr wrap="square">
            <a:spAutoFit/>
          </a:bodyPr>
          <a:lstStyle/>
          <a:p>
            <a:r>
              <a:rPr lang="zh-TW" altLang="en-US" sz="1200" b="1">
                <a:solidFill>
                  <a:schemeClr val="bg1"/>
                </a:solidFill>
                <a:latin typeface="微軟正黑體" panose="020B0604030504040204" pitchFamily="34" charset="-120"/>
                <a:ea typeface="微軟正黑體" panose="020B0604030504040204" pitchFamily="34" charset="-120"/>
              </a:rPr>
              <a:t>QNAP 將選出 1 名參與者贈送一台 TS-332X NAS！</a:t>
            </a:r>
          </a:p>
        </p:txBody>
      </p:sp>
      <p:sp>
        <p:nvSpPr>
          <p:cNvPr id="12" name="矩形 11">
            <a:extLst>
              <a:ext uri="{FF2B5EF4-FFF2-40B4-BE49-F238E27FC236}">
                <a16:creationId xmlns:a16="http://schemas.microsoft.com/office/drawing/2014/main" id="{9B0BD729-C848-044D-9DA5-C398ACD29A30}"/>
              </a:ext>
            </a:extLst>
          </p:cNvPr>
          <p:cNvSpPr/>
          <p:nvPr/>
        </p:nvSpPr>
        <p:spPr>
          <a:xfrm>
            <a:off x="250826" y="4327169"/>
            <a:ext cx="4572000" cy="369332"/>
          </a:xfrm>
          <a:prstGeom prst="rect">
            <a:avLst/>
          </a:prstGeom>
        </p:spPr>
        <p:txBody>
          <a:bodyPr>
            <a:spAutoFit/>
          </a:bodyPr>
          <a:lstStyle/>
          <a:p>
            <a:r>
              <a:rPr lang="en-US" altLang="zh-TW" sz="900" b="1" dirty="0">
                <a:solidFill>
                  <a:schemeClr val="bg1"/>
                </a:solidFill>
                <a:latin typeface="微軟正黑體" panose="020B0604030504040204" pitchFamily="34" charset="-120"/>
                <a:ea typeface="微軟正黑體" panose="020B0604030504040204" pitchFamily="34" charset="-120"/>
              </a:rPr>
              <a:t>HDP Beta</a:t>
            </a:r>
            <a:r>
              <a:rPr lang="zh-CN" altLang="en-US" sz="900" b="1" dirty="0">
                <a:solidFill>
                  <a:schemeClr val="bg1"/>
                </a:solidFill>
                <a:latin typeface="微軟正黑體" panose="020B0604030504040204" pitchFamily="34" charset="-120"/>
                <a:ea typeface="微軟正黑體" panose="020B0604030504040204" pitchFamily="34" charset="-120"/>
              </a:rPr>
              <a:t>下載連結</a:t>
            </a:r>
            <a:r>
              <a:rPr lang="zh-CN" altLang="en-US" sz="900" b="1" dirty="0">
                <a:solidFill>
                  <a:schemeClr val="bg1"/>
                </a:solidFill>
              </a:rPr>
              <a:t>：</a:t>
            </a:r>
            <a:endParaRPr lang="en-US" altLang="zh-TW" sz="900" b="1" dirty="0">
              <a:solidFill>
                <a:schemeClr val="bg1"/>
              </a:solidFill>
            </a:endParaRPr>
          </a:p>
          <a:p>
            <a:r>
              <a:rPr lang="zh-TW" altLang="en-US" sz="900" b="1" dirty="0">
                <a:solidFill>
                  <a:schemeClr val="bg1"/>
                </a:solidFill>
              </a:rPr>
              <a:t>https://download.qnap.com/QPKG/HyperDataProtector_1.0.2_0401_x86_64.zip</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平行四邊形 10">
            <a:extLst>
              <a:ext uri="{FF2B5EF4-FFF2-40B4-BE49-F238E27FC236}">
                <a16:creationId xmlns:a16="http://schemas.microsoft.com/office/drawing/2014/main" id="{C7B79BBE-FF1F-4EF3-970F-24723EE5AF73}"/>
              </a:ext>
            </a:extLst>
          </p:cNvPr>
          <p:cNvSpPr/>
          <p:nvPr/>
        </p:nvSpPr>
        <p:spPr>
          <a:xfrm>
            <a:off x="78139" y="2258534"/>
            <a:ext cx="2990780" cy="2182837"/>
          </a:xfrm>
          <a:prstGeom prst="parallelogram">
            <a:avLst>
              <a:gd name="adj" fmla="val 31072"/>
            </a:avLst>
          </a:prstGeom>
          <a:solidFill>
            <a:srgbClr val="8B0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矩形 11">
            <a:extLst>
              <a:ext uri="{FF2B5EF4-FFF2-40B4-BE49-F238E27FC236}">
                <a16:creationId xmlns:a16="http://schemas.microsoft.com/office/drawing/2014/main" id="{CD90049E-817C-461D-81E8-8BB84B14D3E5}"/>
              </a:ext>
            </a:extLst>
          </p:cNvPr>
          <p:cNvSpPr/>
          <p:nvPr/>
        </p:nvSpPr>
        <p:spPr>
          <a:xfrm>
            <a:off x="777751" y="1559864"/>
            <a:ext cx="2312366" cy="646331"/>
          </a:xfrm>
          <a:prstGeom prst="rect">
            <a:avLst/>
          </a:prstGeom>
        </p:spPr>
        <p:txBody>
          <a:bodyPr wrap="square" anchor="t">
            <a:spAutoFit/>
          </a:bodyPr>
          <a:lstStyle/>
          <a:p>
            <a:r>
              <a:rPr lang="zh-TW" altLang="en-US" sz="1200" b="1">
                <a:solidFill>
                  <a:schemeClr val="bg1"/>
                </a:solidFill>
                <a:latin typeface="微軟正黑體"/>
                <a:ea typeface="微軟正黑體"/>
              </a:rPr>
              <a:t>前往</a:t>
            </a:r>
            <a:r>
              <a:rPr lang="en-US" altLang="zh-TW" sz="1200" b="1" err="1">
                <a:solidFill>
                  <a:schemeClr val="bg1"/>
                </a:solidFill>
                <a:latin typeface="微軟正黑體"/>
                <a:ea typeface="微軟正黑體"/>
              </a:rPr>
              <a:t>HyperDataProtector</a:t>
            </a:r>
            <a:r>
              <a:rPr lang="zh-TW" altLang="en-US" sz="1200" b="1">
                <a:solidFill>
                  <a:schemeClr val="bg1"/>
                </a:solidFill>
                <a:latin typeface="微軟正黑體"/>
                <a:ea typeface="微軟正黑體"/>
              </a:rPr>
              <a:t>頁面選擇</a:t>
            </a:r>
            <a:r>
              <a:rPr lang="en-US" altLang="zh-TW" sz="1200" b="1">
                <a:solidFill>
                  <a:schemeClr val="bg1"/>
                </a:solidFill>
                <a:latin typeface="微軟正黑體"/>
                <a:ea typeface="微軟正黑體"/>
              </a:rPr>
              <a:t>       &gt; </a:t>
            </a:r>
            <a:r>
              <a:rPr lang="zh-TW" altLang="en-US" sz="1200" b="1">
                <a:solidFill>
                  <a:schemeClr val="bg1"/>
                </a:solidFill>
                <a:latin typeface="微軟正黑體"/>
                <a:ea typeface="微軟正黑體"/>
              </a:rPr>
              <a:t>點選</a:t>
            </a:r>
            <a:r>
              <a:rPr lang="en-US" altLang="zh-TW" sz="1200" b="1">
                <a:solidFill>
                  <a:schemeClr val="bg1"/>
                </a:solidFill>
                <a:latin typeface="微軟正黑體"/>
                <a:ea typeface="微軟正黑體"/>
              </a:rPr>
              <a:t>(</a:t>
            </a:r>
            <a:r>
              <a:rPr lang="zh-TW" altLang="en-US" sz="1200" b="1">
                <a:solidFill>
                  <a:schemeClr val="bg1"/>
                </a:solidFill>
                <a:latin typeface="微軟正黑體"/>
                <a:ea typeface="微軟正黑體"/>
              </a:rPr>
              <a:t>下載</a:t>
            </a:r>
            <a:r>
              <a:rPr lang="en-US" altLang="zh-TW" sz="1200" b="1">
                <a:solidFill>
                  <a:schemeClr val="bg1"/>
                </a:solidFill>
                <a:latin typeface="微軟正黑體"/>
                <a:ea typeface="微軟正黑體"/>
              </a:rPr>
              <a:t>) Debug Report</a:t>
            </a:r>
            <a:endParaRPr lang="en-US" altLang="zh-TW" sz="1200" b="1">
              <a:solidFill>
                <a:schemeClr val="bg1"/>
              </a:solidFill>
              <a:latin typeface="微軟正黑體" panose="020B0604030504040204" pitchFamily="34" charset="-120"/>
              <a:ea typeface="微軟正黑體" panose="020B0604030504040204" pitchFamily="34" charset="-120"/>
            </a:endParaRPr>
          </a:p>
        </p:txBody>
      </p:sp>
      <p:sp>
        <p:nvSpPr>
          <p:cNvPr id="13" name="矩形 12">
            <a:extLst>
              <a:ext uri="{FF2B5EF4-FFF2-40B4-BE49-F238E27FC236}">
                <a16:creationId xmlns:a16="http://schemas.microsoft.com/office/drawing/2014/main" id="{B630F34F-A5F7-4930-885B-C27135B6E60C}"/>
              </a:ext>
            </a:extLst>
          </p:cNvPr>
          <p:cNvSpPr/>
          <p:nvPr/>
        </p:nvSpPr>
        <p:spPr>
          <a:xfrm>
            <a:off x="808973" y="1425077"/>
            <a:ext cx="2259945" cy="112810"/>
          </a:xfrm>
          <a:prstGeom prst="rect">
            <a:avLst/>
          </a:prstGeom>
          <a:solidFill>
            <a:srgbClr val="8B0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平行四邊形 13">
            <a:extLst>
              <a:ext uri="{FF2B5EF4-FFF2-40B4-BE49-F238E27FC236}">
                <a16:creationId xmlns:a16="http://schemas.microsoft.com/office/drawing/2014/main" id="{5F4AE068-FA81-45F6-B13A-6B0DA4499788}"/>
              </a:ext>
            </a:extLst>
          </p:cNvPr>
          <p:cNvSpPr/>
          <p:nvPr/>
        </p:nvSpPr>
        <p:spPr>
          <a:xfrm>
            <a:off x="3015445" y="2258534"/>
            <a:ext cx="2990780" cy="2182837"/>
          </a:xfrm>
          <a:prstGeom prst="parallelogram">
            <a:avLst>
              <a:gd name="adj" fmla="val 31831"/>
            </a:avLst>
          </a:prstGeom>
          <a:solidFill>
            <a:srgbClr val="4A4F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矩形 14">
            <a:extLst>
              <a:ext uri="{FF2B5EF4-FFF2-40B4-BE49-F238E27FC236}">
                <a16:creationId xmlns:a16="http://schemas.microsoft.com/office/drawing/2014/main" id="{E4DCC815-979A-498E-A98D-CD16648BFA2B}"/>
              </a:ext>
            </a:extLst>
          </p:cNvPr>
          <p:cNvSpPr/>
          <p:nvPr/>
        </p:nvSpPr>
        <p:spPr>
          <a:xfrm>
            <a:off x="3687692" y="1559864"/>
            <a:ext cx="2387464" cy="646331"/>
          </a:xfrm>
          <a:prstGeom prst="rect">
            <a:avLst/>
          </a:prstGeom>
        </p:spPr>
        <p:txBody>
          <a:bodyPr wrap="square">
            <a:spAutoFit/>
          </a:bodyPr>
          <a:lstStyle/>
          <a:p>
            <a:r>
              <a:rPr lang="zh-TW" altLang="en-US" sz="1200" b="1">
                <a:solidFill>
                  <a:schemeClr val="bg1"/>
                </a:solidFill>
                <a:latin typeface="微軟正黑體" panose="020B0604030504040204" pitchFamily="34" charset="-120"/>
                <a:ea typeface="微軟正黑體" panose="020B0604030504040204" pitchFamily="34" charset="-120"/>
              </a:rPr>
              <a:t>在</a:t>
            </a:r>
            <a:r>
              <a:rPr lang="en-US" altLang="zh-TW" sz="1200" b="1">
                <a:solidFill>
                  <a:schemeClr val="bg1"/>
                </a:solidFill>
                <a:latin typeface="微軟正黑體" panose="020B0604030504040204" pitchFamily="34" charset="-120"/>
                <a:ea typeface="微軟正黑體" panose="020B0604030504040204" pitchFamily="34" charset="-120"/>
              </a:rPr>
              <a:t>QTS</a:t>
            </a:r>
            <a:r>
              <a:rPr lang="zh-CN" altLang="en-US" sz="1200" b="1">
                <a:solidFill>
                  <a:schemeClr val="bg1"/>
                </a:solidFill>
                <a:latin typeface="微軟正黑體" panose="020B0604030504040204" pitchFamily="34" charset="-120"/>
                <a:ea typeface="微軟正黑體" panose="020B0604030504040204" pitchFamily="34" charset="-120"/>
              </a:rPr>
              <a:t>內，</a:t>
            </a:r>
            <a:r>
              <a:rPr lang="zh-TW" altLang="en-US" sz="1200" b="1">
                <a:solidFill>
                  <a:schemeClr val="bg1"/>
                </a:solidFill>
                <a:latin typeface="微軟正黑體" panose="020B0604030504040204" pitchFamily="34" charset="-120"/>
                <a:ea typeface="微軟正黑體" panose="020B0604030504040204" pitchFamily="34" charset="-120"/>
              </a:rPr>
              <a:t>開啟</a:t>
            </a:r>
            <a:r>
              <a:rPr lang="en-US" altLang="zh-TW" sz="1200" b="1">
                <a:solidFill>
                  <a:schemeClr val="bg1"/>
                </a:solidFill>
                <a:latin typeface="微軟正黑體" panose="020B0604030504040204" pitchFamily="34" charset="-120"/>
                <a:ea typeface="微軟正黑體" panose="020B0604030504040204" pitchFamily="34" charset="-120"/>
              </a:rPr>
              <a:t>QNAP Helpdesk(</a:t>
            </a:r>
            <a:r>
              <a:rPr lang="zh-TW" altLang="en-US" sz="1200" b="1">
                <a:solidFill>
                  <a:schemeClr val="bg1"/>
                </a:solidFill>
                <a:latin typeface="微軟正黑體" panose="020B0604030504040204" pitchFamily="34" charset="-120"/>
                <a:ea typeface="微軟正黑體" panose="020B0604030504040204" pitchFamily="34" charset="-120"/>
              </a:rPr>
              <a:t>登入</a:t>
            </a:r>
            <a:r>
              <a:rPr lang="en-US" altLang="zh-TW" sz="1200" b="1">
                <a:solidFill>
                  <a:schemeClr val="bg1"/>
                </a:solidFill>
                <a:latin typeface="微軟正黑體" panose="020B0604030504040204" pitchFamily="34" charset="-120"/>
                <a:ea typeface="微軟正黑體" panose="020B0604030504040204" pitchFamily="34" charset="-120"/>
              </a:rPr>
              <a:t>Q-ID) &gt; Help Request</a:t>
            </a:r>
          </a:p>
        </p:txBody>
      </p:sp>
      <p:sp>
        <p:nvSpPr>
          <p:cNvPr id="18" name="矩形 17">
            <a:extLst>
              <a:ext uri="{FF2B5EF4-FFF2-40B4-BE49-F238E27FC236}">
                <a16:creationId xmlns:a16="http://schemas.microsoft.com/office/drawing/2014/main" id="{AA36899F-4D32-477E-85EC-FE146A1B39AA}"/>
              </a:ext>
            </a:extLst>
          </p:cNvPr>
          <p:cNvSpPr/>
          <p:nvPr/>
        </p:nvSpPr>
        <p:spPr>
          <a:xfrm>
            <a:off x="3746279" y="1425077"/>
            <a:ext cx="2259945" cy="112810"/>
          </a:xfrm>
          <a:prstGeom prst="rect">
            <a:avLst/>
          </a:prstGeom>
          <a:solidFill>
            <a:srgbClr val="4A4F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平行四邊形 18">
            <a:extLst>
              <a:ext uri="{FF2B5EF4-FFF2-40B4-BE49-F238E27FC236}">
                <a16:creationId xmlns:a16="http://schemas.microsoft.com/office/drawing/2014/main" id="{7F75FCC9-5FC2-4BE0-A3E1-5560FDC27408}"/>
              </a:ext>
            </a:extLst>
          </p:cNvPr>
          <p:cNvSpPr/>
          <p:nvPr/>
        </p:nvSpPr>
        <p:spPr>
          <a:xfrm>
            <a:off x="6001010" y="2258534"/>
            <a:ext cx="2990780" cy="2182837"/>
          </a:xfrm>
          <a:prstGeom prst="parallelogram">
            <a:avLst>
              <a:gd name="adj" fmla="val 31325"/>
            </a:avLst>
          </a:prstGeom>
          <a:solidFill>
            <a:srgbClr val="0296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矩形 19">
            <a:extLst>
              <a:ext uri="{FF2B5EF4-FFF2-40B4-BE49-F238E27FC236}">
                <a16:creationId xmlns:a16="http://schemas.microsoft.com/office/drawing/2014/main" id="{AD887D1E-1998-4881-828C-3A0A09F3F0B1}"/>
              </a:ext>
            </a:extLst>
          </p:cNvPr>
          <p:cNvSpPr/>
          <p:nvPr/>
        </p:nvSpPr>
        <p:spPr>
          <a:xfrm>
            <a:off x="6731845" y="1559864"/>
            <a:ext cx="2334016" cy="1200329"/>
          </a:xfrm>
          <a:prstGeom prst="rect">
            <a:avLst/>
          </a:prstGeom>
        </p:spPr>
        <p:txBody>
          <a:bodyPr wrap="square">
            <a:spAutoFit/>
          </a:bodyPr>
          <a:lstStyle/>
          <a:p>
            <a:r>
              <a:rPr lang="zh-TW" altLang="en-US" sz="1200" b="1">
                <a:solidFill>
                  <a:schemeClr val="bg1"/>
                </a:solidFill>
                <a:latin typeface="微軟正黑體" panose="020B0604030504040204" pitchFamily="34" charset="-120"/>
                <a:ea typeface="微軟正黑體" panose="020B0604030504040204" pitchFamily="34" charset="-120"/>
              </a:rPr>
              <a:t>主旨欄位輸入</a:t>
            </a:r>
            <a:r>
              <a:rPr lang="en-US" altLang="zh-TW" sz="1200" b="1">
                <a:solidFill>
                  <a:schemeClr val="bg1"/>
                </a:solidFill>
                <a:latin typeface="微軟正黑體" panose="020B0604030504040204" pitchFamily="34" charset="-120"/>
                <a:ea typeface="微軟正黑體" panose="020B0604030504040204" pitchFamily="34" charset="-120"/>
              </a:rPr>
              <a:t>[HDP]</a:t>
            </a:r>
            <a:r>
              <a:rPr lang="zh-TW" altLang="en-US" sz="1200" b="1">
                <a:solidFill>
                  <a:schemeClr val="bg1"/>
                </a:solidFill>
                <a:latin typeface="微軟正黑體" panose="020B0604030504040204" pitchFamily="34" charset="-120"/>
                <a:ea typeface="微軟正黑體" panose="020B0604030504040204" pitchFamily="34" charset="-120"/>
              </a:rPr>
              <a:t>為開頭 </a:t>
            </a:r>
            <a:r>
              <a:rPr lang="en-US" altLang="zh-TW" sz="1200" b="1">
                <a:solidFill>
                  <a:schemeClr val="bg1"/>
                </a:solidFill>
                <a:latin typeface="微軟正黑體" panose="020B0604030504040204" pitchFamily="34" charset="-120"/>
                <a:ea typeface="微軟正黑體" panose="020B0604030504040204" pitchFamily="34" charset="-120"/>
              </a:rPr>
              <a:t>&gt; </a:t>
            </a:r>
            <a:r>
              <a:rPr lang="zh-TW" altLang="en-US" sz="1200" b="1">
                <a:solidFill>
                  <a:schemeClr val="bg1"/>
                </a:solidFill>
                <a:latin typeface="微軟正黑體" panose="020B0604030504040204" pitchFamily="34" charset="-120"/>
                <a:ea typeface="微軟正黑體" panose="020B0604030504040204" pitchFamily="34" charset="-120"/>
              </a:rPr>
              <a:t>描述內容後並將</a:t>
            </a:r>
            <a:r>
              <a:rPr lang="en-US" altLang="zh-TW" sz="1200" b="1">
                <a:solidFill>
                  <a:schemeClr val="bg1"/>
                </a:solidFill>
                <a:latin typeface="微軟正黑體" panose="020B0604030504040204" pitchFamily="34" charset="-120"/>
                <a:ea typeface="微軟正黑體" panose="020B0604030504040204" pitchFamily="34" charset="-120"/>
              </a:rPr>
              <a:t>Debug Report</a:t>
            </a:r>
            <a:r>
              <a:rPr lang="zh-TW" altLang="en-US" sz="1200" b="1">
                <a:solidFill>
                  <a:schemeClr val="bg1"/>
                </a:solidFill>
                <a:latin typeface="微軟正黑體" panose="020B0604030504040204" pitchFamily="34" charset="-120"/>
                <a:ea typeface="微軟正黑體" panose="020B0604030504040204" pitchFamily="34" charset="-120"/>
              </a:rPr>
              <a:t>上傳即可</a:t>
            </a:r>
          </a:p>
        </p:txBody>
      </p:sp>
      <p:sp>
        <p:nvSpPr>
          <p:cNvPr id="21" name="矩形 20">
            <a:extLst>
              <a:ext uri="{FF2B5EF4-FFF2-40B4-BE49-F238E27FC236}">
                <a16:creationId xmlns:a16="http://schemas.microsoft.com/office/drawing/2014/main" id="{7ED70990-14F0-4D15-B826-B639474DF669}"/>
              </a:ext>
            </a:extLst>
          </p:cNvPr>
          <p:cNvSpPr/>
          <p:nvPr/>
        </p:nvSpPr>
        <p:spPr>
          <a:xfrm>
            <a:off x="6731845" y="1425077"/>
            <a:ext cx="2259945" cy="112810"/>
          </a:xfrm>
          <a:prstGeom prst="rect">
            <a:avLst/>
          </a:prstGeom>
          <a:solidFill>
            <a:srgbClr val="0296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文字方塊 21">
            <a:extLst>
              <a:ext uri="{FF2B5EF4-FFF2-40B4-BE49-F238E27FC236}">
                <a16:creationId xmlns:a16="http://schemas.microsoft.com/office/drawing/2014/main" id="{EF1A692C-0B9C-4A70-BB8A-2D59CD164438}"/>
              </a:ext>
            </a:extLst>
          </p:cNvPr>
          <p:cNvSpPr txBox="1"/>
          <p:nvPr/>
        </p:nvSpPr>
        <p:spPr>
          <a:xfrm>
            <a:off x="272508" y="785830"/>
            <a:ext cx="418346" cy="936813"/>
          </a:xfrm>
          <a:prstGeom prst="rect">
            <a:avLst/>
          </a:prstGeom>
          <a:noFill/>
        </p:spPr>
        <p:txBody>
          <a:bodyPr wrap="square" rtlCol="0">
            <a:spAutoFit/>
          </a:bodyPr>
          <a:lstStyle/>
          <a:p>
            <a:r>
              <a:rPr lang="en-US" altLang="zh-TW" sz="5400" b="1">
                <a:solidFill>
                  <a:srgbClr val="8B059D"/>
                </a:solidFill>
              </a:rPr>
              <a:t>1</a:t>
            </a:r>
            <a:endParaRPr lang="zh-TW" altLang="en-US" sz="5400" b="1">
              <a:solidFill>
                <a:srgbClr val="8B059D"/>
              </a:solidFill>
            </a:endParaRPr>
          </a:p>
        </p:txBody>
      </p:sp>
      <p:sp>
        <p:nvSpPr>
          <p:cNvPr id="23" name="文字方塊 22">
            <a:extLst>
              <a:ext uri="{FF2B5EF4-FFF2-40B4-BE49-F238E27FC236}">
                <a16:creationId xmlns:a16="http://schemas.microsoft.com/office/drawing/2014/main" id="{CA0F12F5-329B-48F3-9737-CB292BB04DCA}"/>
              </a:ext>
            </a:extLst>
          </p:cNvPr>
          <p:cNvSpPr txBox="1"/>
          <p:nvPr/>
        </p:nvSpPr>
        <p:spPr>
          <a:xfrm>
            <a:off x="3209289" y="785830"/>
            <a:ext cx="418346" cy="936813"/>
          </a:xfrm>
          <a:prstGeom prst="rect">
            <a:avLst/>
          </a:prstGeom>
          <a:noFill/>
        </p:spPr>
        <p:txBody>
          <a:bodyPr wrap="square" rtlCol="0">
            <a:spAutoFit/>
          </a:bodyPr>
          <a:lstStyle/>
          <a:p>
            <a:r>
              <a:rPr lang="en-US" altLang="zh-TW" sz="5400" b="1">
                <a:solidFill>
                  <a:srgbClr val="4A4F96"/>
                </a:solidFill>
              </a:rPr>
              <a:t>2</a:t>
            </a:r>
            <a:endParaRPr lang="zh-TW" altLang="en-US" sz="5400" b="1">
              <a:solidFill>
                <a:srgbClr val="4A4F96"/>
              </a:solidFill>
            </a:endParaRPr>
          </a:p>
        </p:txBody>
      </p:sp>
      <p:sp>
        <p:nvSpPr>
          <p:cNvPr id="24" name="文字方塊 23">
            <a:extLst>
              <a:ext uri="{FF2B5EF4-FFF2-40B4-BE49-F238E27FC236}">
                <a16:creationId xmlns:a16="http://schemas.microsoft.com/office/drawing/2014/main" id="{B53D0A35-83AF-4EE3-B904-B9C86B3731E8}"/>
              </a:ext>
            </a:extLst>
          </p:cNvPr>
          <p:cNvSpPr txBox="1"/>
          <p:nvPr/>
        </p:nvSpPr>
        <p:spPr>
          <a:xfrm>
            <a:off x="6194328" y="785830"/>
            <a:ext cx="418346" cy="936813"/>
          </a:xfrm>
          <a:prstGeom prst="rect">
            <a:avLst/>
          </a:prstGeom>
          <a:noFill/>
        </p:spPr>
        <p:txBody>
          <a:bodyPr wrap="square" rtlCol="0">
            <a:spAutoFit/>
          </a:bodyPr>
          <a:lstStyle/>
          <a:p>
            <a:r>
              <a:rPr lang="en-US" altLang="zh-TW" sz="5400" b="1">
                <a:solidFill>
                  <a:srgbClr val="0296CA"/>
                </a:solidFill>
              </a:rPr>
              <a:t>3</a:t>
            </a:r>
            <a:endParaRPr lang="zh-TW" altLang="en-US" sz="5400" b="1">
              <a:solidFill>
                <a:srgbClr val="0296CA"/>
              </a:solidFill>
            </a:endParaRPr>
          </a:p>
        </p:txBody>
      </p:sp>
      <p:sp>
        <p:nvSpPr>
          <p:cNvPr id="2" name="標題 1">
            <a:extLst>
              <a:ext uri="{FF2B5EF4-FFF2-40B4-BE49-F238E27FC236}">
                <a16:creationId xmlns:a16="http://schemas.microsoft.com/office/drawing/2014/main" id="{7ABE1A26-1BFE-7947-B6F4-2E34067D469D}"/>
              </a:ext>
            </a:extLst>
          </p:cNvPr>
          <p:cNvSpPr>
            <a:spLocks noGrp="1"/>
          </p:cNvSpPr>
          <p:nvPr>
            <p:ph type="title"/>
          </p:nvPr>
        </p:nvSpPr>
        <p:spPr/>
        <p:txBody>
          <a:bodyPr/>
          <a:lstStyle/>
          <a:p>
            <a:r>
              <a:rPr lang="zh-TW" altLang="zh-TW" sz="2800"/>
              <a:t>如何回報 Hyper Data Protector Beta 測試問題? </a:t>
            </a:r>
            <a:endParaRPr kumimoji="1" lang="zh-TW" altLang="en-US" sz="2800"/>
          </a:p>
        </p:txBody>
      </p:sp>
      <p:pic>
        <p:nvPicPr>
          <p:cNvPr id="1030" name="Picture 6">
            <a:extLst>
              <a:ext uri="{FF2B5EF4-FFF2-40B4-BE49-F238E27FC236}">
                <a16:creationId xmlns:a16="http://schemas.microsoft.com/office/drawing/2014/main" id="{BFB362F8-A2A8-C749-A5C1-BD805903C8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6493" y="1791530"/>
            <a:ext cx="200426" cy="18299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4F170F5F-C12F-FD45-B06D-C78EA63DD3C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802" y="2471820"/>
            <a:ext cx="2831089" cy="1810581"/>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126611A9-E15F-324F-B2F6-25150DBBAEE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84356" y="2471820"/>
            <a:ext cx="3079496" cy="179552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09B1B7D0-60CE-B142-BB5F-84C8800F879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0312" y="2472652"/>
            <a:ext cx="2943094" cy="1799100"/>
          </a:xfrm>
          <a:prstGeom prst="rect">
            <a:avLst/>
          </a:prstGeom>
          <a:noFill/>
          <a:extLst>
            <a:ext uri="{909E8E84-426E-40DD-AFC4-6F175D3DCCD1}">
              <a14:hiddenFill xmlns:a14="http://schemas.microsoft.com/office/drawing/2010/main">
                <a:solidFill>
                  <a:srgbClr val="FFFFFF"/>
                </a:solidFill>
              </a14:hiddenFill>
            </a:ext>
          </a:extLst>
        </p:spPr>
      </p:pic>
      <p:sp>
        <p:nvSpPr>
          <p:cNvPr id="3" name="矩形 2">
            <a:extLst>
              <a:ext uri="{FF2B5EF4-FFF2-40B4-BE49-F238E27FC236}">
                <a16:creationId xmlns:a16="http://schemas.microsoft.com/office/drawing/2014/main" id="{B2DB3BCD-757D-1C4C-919B-F2F30D939CE7}"/>
              </a:ext>
            </a:extLst>
          </p:cNvPr>
          <p:cNvSpPr/>
          <p:nvPr/>
        </p:nvSpPr>
        <p:spPr>
          <a:xfrm>
            <a:off x="0" y="4866501"/>
            <a:ext cx="8558011" cy="246221"/>
          </a:xfrm>
          <a:prstGeom prst="rect">
            <a:avLst/>
          </a:prstGeom>
        </p:spPr>
        <p:txBody>
          <a:bodyPr wrap="square">
            <a:spAutoFit/>
          </a:bodyPr>
          <a:lstStyle/>
          <a:p>
            <a:r>
              <a:rPr lang="zh-TW" altLang="en-US" sz="1000">
                <a:solidFill>
                  <a:schemeClr val="tx1"/>
                </a:solidFill>
                <a:latin typeface="微軟正黑體" panose="020B0604030504040204" pitchFamily="34" charset="-120"/>
                <a:ea typeface="微軟正黑體" panose="020B0604030504040204" pitchFamily="34" charset="-120"/>
              </a:rPr>
              <a:t>如何回報：</a:t>
            </a:r>
            <a:r>
              <a:rPr lang="en-US" altLang="zh-TW" sz="1000">
                <a:solidFill>
                  <a:schemeClr val="tx1"/>
                </a:solidFill>
                <a:latin typeface="微軟正黑體" panose="020B0604030504040204" pitchFamily="34" charset="-120"/>
                <a:ea typeface="微軟正黑體" panose="020B0604030504040204" pitchFamily="34" charset="-120"/>
                <a:hlinkClick r:id="rId7">
                  <a:extLst>
                    <a:ext uri="{A12FA001-AC4F-418D-AE19-62706E023703}">
                      <ahyp:hlinkClr xmlns:ahyp="http://schemas.microsoft.com/office/drawing/2018/hyperlinkcolor" val="tx"/>
                    </a:ext>
                  </a:extLst>
                </a:hlinkClick>
              </a:rPr>
              <a:t> https://view.publitas.com/qnap-1/how-to-report-bugs-in-the-hyper-data-protector-beta-program_cht_faq/page/1</a:t>
            </a:r>
            <a:endParaRPr lang="zh-TW" altLang="en-US" sz="1000">
              <a:solidFill>
                <a:schemeClr val="tx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602881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平行四邊形 8">
            <a:extLst>
              <a:ext uri="{FF2B5EF4-FFF2-40B4-BE49-F238E27FC236}">
                <a16:creationId xmlns:a16="http://schemas.microsoft.com/office/drawing/2014/main" id="{9DE17BA2-8CDC-43BD-96A8-27E8604BF9E8}"/>
              </a:ext>
            </a:extLst>
          </p:cNvPr>
          <p:cNvSpPr/>
          <p:nvPr/>
        </p:nvSpPr>
        <p:spPr>
          <a:xfrm>
            <a:off x="476942" y="1974629"/>
            <a:ext cx="3725248" cy="2718893"/>
          </a:xfrm>
          <a:prstGeom prst="parallelogram">
            <a:avLst>
              <a:gd name="adj" fmla="val 31072"/>
            </a:avLst>
          </a:prstGeom>
          <a:solidFill>
            <a:srgbClr val="8B0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矩形 9">
            <a:extLst>
              <a:ext uri="{FF2B5EF4-FFF2-40B4-BE49-F238E27FC236}">
                <a16:creationId xmlns:a16="http://schemas.microsoft.com/office/drawing/2014/main" id="{F0944364-97EF-4E4F-8AE0-DD6F6D9B4350}"/>
              </a:ext>
            </a:extLst>
          </p:cNvPr>
          <p:cNvSpPr/>
          <p:nvPr/>
        </p:nvSpPr>
        <p:spPr>
          <a:xfrm>
            <a:off x="1383860" y="1195860"/>
            <a:ext cx="2787221" cy="646331"/>
          </a:xfrm>
          <a:prstGeom prst="rect">
            <a:avLst/>
          </a:prstGeom>
        </p:spPr>
        <p:txBody>
          <a:bodyPr wrap="square">
            <a:spAutoFit/>
          </a:bodyPr>
          <a:lstStyle/>
          <a:p>
            <a:r>
              <a:rPr lang="en-US" altLang="zh-TW" sz="1800" b="1">
                <a:solidFill>
                  <a:schemeClr val="bg1"/>
                </a:solidFill>
                <a:latin typeface="+mj-lt"/>
                <a:ea typeface="微軟正黑體" panose="020B0604030504040204" pitchFamily="34" charset="-120"/>
              </a:rPr>
              <a:t>Window server and PC backup/restore</a:t>
            </a:r>
          </a:p>
        </p:txBody>
      </p:sp>
      <p:sp>
        <p:nvSpPr>
          <p:cNvPr id="11" name="矩形 10">
            <a:extLst>
              <a:ext uri="{FF2B5EF4-FFF2-40B4-BE49-F238E27FC236}">
                <a16:creationId xmlns:a16="http://schemas.microsoft.com/office/drawing/2014/main" id="{01D2212C-1854-4835-95F2-9BE3FC2491FB}"/>
              </a:ext>
            </a:extLst>
          </p:cNvPr>
          <p:cNvSpPr/>
          <p:nvPr/>
        </p:nvSpPr>
        <p:spPr>
          <a:xfrm>
            <a:off x="1387252" y="1030154"/>
            <a:ext cx="2814936" cy="105781"/>
          </a:xfrm>
          <a:prstGeom prst="rect">
            <a:avLst/>
          </a:prstGeom>
          <a:solidFill>
            <a:srgbClr val="8B0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平行四邊形 11">
            <a:extLst>
              <a:ext uri="{FF2B5EF4-FFF2-40B4-BE49-F238E27FC236}">
                <a16:creationId xmlns:a16="http://schemas.microsoft.com/office/drawing/2014/main" id="{E89B27F9-7640-4459-9363-D1485CE75A49}"/>
              </a:ext>
            </a:extLst>
          </p:cNvPr>
          <p:cNvSpPr/>
          <p:nvPr/>
        </p:nvSpPr>
        <p:spPr>
          <a:xfrm>
            <a:off x="4135584" y="1974629"/>
            <a:ext cx="3725248" cy="2718893"/>
          </a:xfrm>
          <a:prstGeom prst="parallelogram">
            <a:avLst>
              <a:gd name="adj" fmla="val 31831"/>
            </a:avLst>
          </a:prstGeom>
          <a:solidFill>
            <a:srgbClr val="4A4F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矩形 12">
            <a:extLst>
              <a:ext uri="{FF2B5EF4-FFF2-40B4-BE49-F238E27FC236}">
                <a16:creationId xmlns:a16="http://schemas.microsoft.com/office/drawing/2014/main" id="{15A1FFA8-9389-4CC1-9506-3A61EA801FD7}"/>
              </a:ext>
            </a:extLst>
          </p:cNvPr>
          <p:cNvSpPr/>
          <p:nvPr/>
        </p:nvSpPr>
        <p:spPr>
          <a:xfrm>
            <a:off x="5045901" y="1195859"/>
            <a:ext cx="2714239" cy="646331"/>
          </a:xfrm>
          <a:prstGeom prst="rect">
            <a:avLst/>
          </a:prstGeom>
        </p:spPr>
        <p:txBody>
          <a:bodyPr wrap="square">
            <a:spAutoFit/>
          </a:bodyPr>
          <a:lstStyle/>
          <a:p>
            <a:r>
              <a:rPr lang="en-US" altLang="zh-TW" sz="1800" b="1">
                <a:solidFill>
                  <a:schemeClr val="bg1"/>
                </a:solidFill>
                <a:latin typeface="+mj-lt"/>
                <a:ea typeface="微軟正黑體" panose="020B0604030504040204" pitchFamily="34" charset="-120"/>
              </a:rPr>
              <a:t>QNAP </a:t>
            </a:r>
          </a:p>
          <a:p>
            <a:r>
              <a:rPr lang="en-US" altLang="zh-TW" sz="1800" b="1">
                <a:solidFill>
                  <a:schemeClr val="bg1"/>
                </a:solidFill>
                <a:latin typeface="+mj-lt"/>
                <a:ea typeface="微軟正黑體" panose="020B0604030504040204" pitchFamily="34" charset="-120"/>
              </a:rPr>
              <a:t>Virtualization Station</a:t>
            </a:r>
          </a:p>
        </p:txBody>
      </p:sp>
      <p:sp>
        <p:nvSpPr>
          <p:cNvPr id="14" name="矩形 13">
            <a:extLst>
              <a:ext uri="{FF2B5EF4-FFF2-40B4-BE49-F238E27FC236}">
                <a16:creationId xmlns:a16="http://schemas.microsoft.com/office/drawing/2014/main" id="{C89DD325-5DF0-4D20-AF9F-9DCCD18BC1E0}"/>
              </a:ext>
            </a:extLst>
          </p:cNvPr>
          <p:cNvSpPr/>
          <p:nvPr/>
        </p:nvSpPr>
        <p:spPr>
          <a:xfrm>
            <a:off x="5045894" y="1030154"/>
            <a:ext cx="2814936" cy="105781"/>
          </a:xfrm>
          <a:prstGeom prst="rect">
            <a:avLst/>
          </a:prstGeom>
          <a:solidFill>
            <a:srgbClr val="4A4F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a:extLst>
              <a:ext uri="{FF2B5EF4-FFF2-40B4-BE49-F238E27FC236}">
                <a16:creationId xmlns:a16="http://schemas.microsoft.com/office/drawing/2014/main" id="{357B54F4-1DA9-FA44-B870-57F47C71990A}"/>
              </a:ext>
            </a:extLst>
          </p:cNvPr>
          <p:cNvSpPr>
            <a:spLocks noGrp="1"/>
          </p:cNvSpPr>
          <p:nvPr>
            <p:ph type="title"/>
          </p:nvPr>
        </p:nvSpPr>
        <p:spPr/>
        <p:txBody>
          <a:bodyPr/>
          <a:lstStyle/>
          <a:p>
            <a:r>
              <a:rPr kumimoji="1" lang="zh-CN" altLang="en-US"/>
              <a:t>陸續推出計劃</a:t>
            </a:r>
            <a:endParaRPr kumimoji="1" lang="zh-TW" altLang="en-US"/>
          </a:p>
        </p:txBody>
      </p:sp>
      <p:pic>
        <p:nvPicPr>
          <p:cNvPr id="4" name="圖片 3">
            <a:extLst>
              <a:ext uri="{FF2B5EF4-FFF2-40B4-BE49-F238E27FC236}">
                <a16:creationId xmlns:a16="http://schemas.microsoft.com/office/drawing/2014/main" id="{7B8C15E7-9C46-D74A-8676-3EAF1E7DA584}"/>
              </a:ext>
            </a:extLst>
          </p:cNvPr>
          <p:cNvPicPr>
            <a:picLocks noChangeAspect="1"/>
          </p:cNvPicPr>
          <p:nvPr/>
        </p:nvPicPr>
        <p:blipFill>
          <a:blip r:embed="rId2"/>
          <a:stretch>
            <a:fillRect/>
          </a:stretch>
        </p:blipFill>
        <p:spPr>
          <a:xfrm>
            <a:off x="522774" y="2356084"/>
            <a:ext cx="3295214" cy="2055586"/>
          </a:xfrm>
          <a:prstGeom prst="rect">
            <a:avLst/>
          </a:prstGeom>
        </p:spPr>
      </p:pic>
      <p:pic>
        <p:nvPicPr>
          <p:cNvPr id="8" name="圖片 7">
            <a:extLst>
              <a:ext uri="{FF2B5EF4-FFF2-40B4-BE49-F238E27FC236}">
                <a16:creationId xmlns:a16="http://schemas.microsoft.com/office/drawing/2014/main" id="{80A0A0F0-AF01-7A4C-96E4-5D3FE6B60400}"/>
              </a:ext>
            </a:extLst>
          </p:cNvPr>
          <p:cNvPicPr>
            <a:picLocks noChangeAspect="1"/>
          </p:cNvPicPr>
          <p:nvPr/>
        </p:nvPicPr>
        <p:blipFill rotWithShape="1">
          <a:blip r:embed="rId3"/>
          <a:srcRect b="4498"/>
          <a:stretch/>
        </p:blipFill>
        <p:spPr>
          <a:xfrm>
            <a:off x="4396849" y="2356085"/>
            <a:ext cx="3825744" cy="2055586"/>
          </a:xfrm>
          <a:prstGeom prst="rect">
            <a:avLst/>
          </a:prstGeom>
        </p:spPr>
      </p:pic>
    </p:spTree>
    <p:extLst>
      <p:ext uri="{BB962C8B-B14F-4D97-AF65-F5344CB8AC3E}">
        <p14:creationId xmlns:p14="http://schemas.microsoft.com/office/powerpoint/2010/main" val="31925611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45"/>
          <p:cNvSpPr txBox="1">
            <a:spLocks noGrp="1"/>
          </p:cNvSpPr>
          <p:nvPr>
            <p:ph type="title"/>
          </p:nvPr>
        </p:nvSpPr>
        <p:spPr>
          <a:xfrm>
            <a:off x="172936" y="207057"/>
            <a:ext cx="3464345" cy="82471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a:t>總結</a:t>
            </a:r>
            <a:endParaRPr/>
          </a:p>
        </p:txBody>
      </p:sp>
      <p:sp>
        <p:nvSpPr>
          <p:cNvPr id="359" name="Google Shape;359;p45"/>
          <p:cNvSpPr txBox="1">
            <a:spLocks noGrp="1"/>
          </p:cNvSpPr>
          <p:nvPr>
            <p:ph type="body" idx="4294967295"/>
          </p:nvPr>
        </p:nvSpPr>
        <p:spPr>
          <a:xfrm>
            <a:off x="726498" y="950464"/>
            <a:ext cx="6839917" cy="881520"/>
          </a:xfrm>
          <a:prstGeom prst="rect">
            <a:avLst/>
          </a:prstGeom>
        </p:spPr>
        <p:txBody>
          <a:bodyPr spcFirstLastPara="1" wrap="square" lIns="91425" tIns="91425" rIns="91425" bIns="91425" anchor="t" anchorCtr="0">
            <a:noAutofit/>
          </a:bodyPr>
          <a:lstStyle/>
          <a:p>
            <a:pPr marL="457200" lvl="0" indent="-342900" algn="l" rtl="0">
              <a:lnSpc>
                <a:spcPct val="150000"/>
              </a:lnSpc>
              <a:spcBef>
                <a:spcPts val="0"/>
              </a:spcBef>
              <a:spcAft>
                <a:spcPts val="0"/>
              </a:spcAft>
              <a:buClr>
                <a:schemeClr val="bg1"/>
              </a:buClr>
              <a:buSzPts val="1800"/>
              <a:buChar char="●"/>
            </a:pPr>
            <a:r>
              <a:rPr lang="en-US" altLang="zh-TW" sz="1600" b="1">
                <a:solidFill>
                  <a:schemeClr val="bg1"/>
                </a:solidFill>
              </a:rPr>
              <a:t>QNAP</a:t>
            </a:r>
            <a:r>
              <a:rPr lang="zh-TW" altLang="en-US" sz="1600" b="1">
                <a:solidFill>
                  <a:schemeClr val="bg1"/>
                </a:solidFill>
              </a:rPr>
              <a:t> </a:t>
            </a:r>
            <a:r>
              <a:rPr lang="en-US" altLang="zh-TW" sz="1600" b="1">
                <a:solidFill>
                  <a:schemeClr val="bg1"/>
                </a:solidFill>
              </a:rPr>
              <a:t>NAS</a:t>
            </a:r>
            <a:r>
              <a:rPr lang="zh-CN" altLang="en-US" sz="1600" b="1">
                <a:solidFill>
                  <a:schemeClr val="bg1"/>
                </a:solidFill>
              </a:rPr>
              <a:t>一體機中央控管</a:t>
            </a:r>
            <a:endParaRPr lang="en-US" altLang="zh-CN" sz="1600" b="1">
              <a:solidFill>
                <a:schemeClr val="bg1"/>
              </a:solidFill>
            </a:endParaRPr>
          </a:p>
          <a:p>
            <a:pPr marL="457200" lvl="0" indent="-342900" algn="l" rtl="0">
              <a:lnSpc>
                <a:spcPct val="150000"/>
              </a:lnSpc>
              <a:spcBef>
                <a:spcPts val="0"/>
              </a:spcBef>
              <a:spcAft>
                <a:spcPts val="0"/>
              </a:spcAft>
              <a:buClr>
                <a:schemeClr val="bg1"/>
              </a:buClr>
              <a:buSzPts val="1800"/>
              <a:buChar char="●"/>
            </a:pPr>
            <a:r>
              <a:rPr lang="zh-CN" altLang="en-US" sz="1600" b="1">
                <a:solidFill>
                  <a:schemeClr val="bg1"/>
                </a:solidFill>
              </a:rPr>
              <a:t>高速主動備份機制</a:t>
            </a:r>
            <a:endParaRPr lang="en-US" altLang="zh-CN" sz="1600" b="1">
              <a:solidFill>
                <a:schemeClr val="bg1"/>
              </a:solidFill>
            </a:endParaRPr>
          </a:p>
          <a:p>
            <a:pPr marL="457200" lvl="0" indent="-342900" algn="l" rtl="0">
              <a:lnSpc>
                <a:spcPct val="150000"/>
              </a:lnSpc>
              <a:spcBef>
                <a:spcPts val="0"/>
              </a:spcBef>
              <a:spcAft>
                <a:spcPts val="0"/>
              </a:spcAft>
              <a:buClr>
                <a:schemeClr val="bg1"/>
              </a:buClr>
              <a:buSzPts val="1800"/>
              <a:buChar char="●"/>
            </a:pPr>
            <a:r>
              <a:rPr lang="zh-CN" altLang="en-US" sz="1600" b="1">
                <a:solidFill>
                  <a:schemeClr val="bg1"/>
                </a:solidFill>
              </a:rPr>
              <a:t>讓您省錢、省時、省空間</a:t>
            </a:r>
            <a:endParaRPr lang="en-US" altLang="zh-CN" sz="1600" b="1">
              <a:solidFill>
                <a:schemeClr val="bg1"/>
              </a:solidFill>
            </a:endParaRPr>
          </a:p>
          <a:p>
            <a:pPr marL="457200" lvl="0" indent="-342900" algn="l" rtl="0">
              <a:lnSpc>
                <a:spcPct val="150000"/>
              </a:lnSpc>
              <a:spcBef>
                <a:spcPts val="0"/>
              </a:spcBef>
              <a:spcAft>
                <a:spcPts val="0"/>
              </a:spcAft>
              <a:buClr>
                <a:schemeClr val="bg1"/>
              </a:buClr>
              <a:buSzPts val="1800"/>
              <a:buChar char="●"/>
            </a:pPr>
            <a:endParaRPr lang="en-US" altLang="zh-CN" sz="1600" b="1">
              <a:solidFill>
                <a:schemeClr val="bg1"/>
              </a:solidFill>
            </a:endParaRPr>
          </a:p>
        </p:txBody>
      </p:sp>
      <p:grpSp>
        <p:nvGrpSpPr>
          <p:cNvPr id="11" name="Google Shape;340;p43">
            <a:extLst>
              <a:ext uri="{FF2B5EF4-FFF2-40B4-BE49-F238E27FC236}">
                <a16:creationId xmlns:a16="http://schemas.microsoft.com/office/drawing/2014/main" id="{1F7D9FD3-78C8-5F40-9241-6C645D6CFA25}"/>
              </a:ext>
            </a:extLst>
          </p:cNvPr>
          <p:cNvGrpSpPr/>
          <p:nvPr/>
        </p:nvGrpSpPr>
        <p:grpSpPr>
          <a:xfrm>
            <a:off x="3875540" y="3532285"/>
            <a:ext cx="4491062" cy="1216528"/>
            <a:chOff x="9271605" y="4630995"/>
            <a:chExt cx="2767996" cy="997001"/>
          </a:xfrm>
        </p:grpSpPr>
        <p:pic>
          <p:nvPicPr>
            <p:cNvPr id="12" name="Google Shape;341;p43">
              <a:extLst>
                <a:ext uri="{FF2B5EF4-FFF2-40B4-BE49-F238E27FC236}">
                  <a16:creationId xmlns:a16="http://schemas.microsoft.com/office/drawing/2014/main" id="{32AA63B3-E4A6-5347-BE4D-795AAFF18BF7}"/>
                </a:ext>
              </a:extLst>
            </p:cNvPr>
            <p:cNvPicPr preferRelativeResize="0"/>
            <p:nvPr/>
          </p:nvPicPr>
          <p:blipFill rotWithShape="1">
            <a:blip r:embed="rId3">
              <a:alphaModFix/>
            </a:blip>
            <a:srcRect/>
            <a:stretch/>
          </p:blipFill>
          <p:spPr>
            <a:xfrm rot="5400000">
              <a:off x="10609410" y="4197805"/>
              <a:ext cx="193381" cy="2667001"/>
            </a:xfrm>
            <a:prstGeom prst="rect">
              <a:avLst/>
            </a:prstGeom>
            <a:noFill/>
            <a:ln>
              <a:noFill/>
            </a:ln>
          </p:spPr>
        </p:pic>
        <p:pic>
          <p:nvPicPr>
            <p:cNvPr id="13" name="Google Shape;342;p43">
              <a:extLst>
                <a:ext uri="{FF2B5EF4-FFF2-40B4-BE49-F238E27FC236}">
                  <a16:creationId xmlns:a16="http://schemas.microsoft.com/office/drawing/2014/main" id="{7272AA71-1718-F64B-A67E-16EF35B0263F}"/>
                </a:ext>
              </a:extLst>
            </p:cNvPr>
            <p:cNvPicPr preferRelativeResize="0"/>
            <p:nvPr/>
          </p:nvPicPr>
          <p:blipFill rotWithShape="1">
            <a:blip r:embed="rId4">
              <a:alphaModFix/>
            </a:blip>
            <a:srcRect/>
            <a:stretch/>
          </p:blipFill>
          <p:spPr>
            <a:xfrm>
              <a:off x="9271605" y="4630995"/>
              <a:ext cx="2755043" cy="966827"/>
            </a:xfrm>
            <a:prstGeom prst="rect">
              <a:avLst/>
            </a:prstGeom>
            <a:noFill/>
            <a:ln>
              <a:noFill/>
            </a:ln>
          </p:spPr>
        </p:pic>
      </p:grpSp>
      <p:grpSp>
        <p:nvGrpSpPr>
          <p:cNvPr id="14" name="Google Shape;334;p43">
            <a:extLst>
              <a:ext uri="{FF2B5EF4-FFF2-40B4-BE49-F238E27FC236}">
                <a16:creationId xmlns:a16="http://schemas.microsoft.com/office/drawing/2014/main" id="{36EF85DC-38F7-0345-98AA-D89233E2B7AE}"/>
              </a:ext>
            </a:extLst>
          </p:cNvPr>
          <p:cNvGrpSpPr/>
          <p:nvPr/>
        </p:nvGrpSpPr>
        <p:grpSpPr>
          <a:xfrm>
            <a:off x="411195" y="3415218"/>
            <a:ext cx="1624433" cy="1311777"/>
            <a:chOff x="3710036" y="4363279"/>
            <a:chExt cx="1728000" cy="1232176"/>
          </a:xfrm>
        </p:grpSpPr>
        <p:pic>
          <p:nvPicPr>
            <p:cNvPr id="15" name="Google Shape;335;p43">
              <a:extLst>
                <a:ext uri="{FF2B5EF4-FFF2-40B4-BE49-F238E27FC236}">
                  <a16:creationId xmlns:a16="http://schemas.microsoft.com/office/drawing/2014/main" id="{4C63590B-A9B6-9648-AE9A-11362D4C045D}"/>
                </a:ext>
              </a:extLst>
            </p:cNvPr>
            <p:cNvPicPr preferRelativeResize="0"/>
            <p:nvPr/>
          </p:nvPicPr>
          <p:blipFill rotWithShape="1">
            <a:blip r:embed="rId3">
              <a:alphaModFix/>
            </a:blip>
            <a:srcRect/>
            <a:stretch/>
          </p:blipFill>
          <p:spPr>
            <a:xfrm rot="5400000">
              <a:off x="4503140" y="4660560"/>
              <a:ext cx="141791" cy="1728000"/>
            </a:xfrm>
            <a:prstGeom prst="rect">
              <a:avLst/>
            </a:prstGeom>
            <a:noFill/>
            <a:ln>
              <a:noFill/>
            </a:ln>
          </p:spPr>
        </p:pic>
        <p:pic>
          <p:nvPicPr>
            <p:cNvPr id="16" name="Google Shape;336;p43">
              <a:extLst>
                <a:ext uri="{FF2B5EF4-FFF2-40B4-BE49-F238E27FC236}">
                  <a16:creationId xmlns:a16="http://schemas.microsoft.com/office/drawing/2014/main" id="{457DFDB8-CC34-8C46-AD15-5B70352D81FC}"/>
                </a:ext>
              </a:extLst>
            </p:cNvPr>
            <p:cNvPicPr preferRelativeResize="0"/>
            <p:nvPr/>
          </p:nvPicPr>
          <p:blipFill rotWithShape="1">
            <a:blip r:embed="rId5">
              <a:alphaModFix/>
            </a:blip>
            <a:srcRect t="7450" r="14155"/>
            <a:stretch/>
          </p:blipFill>
          <p:spPr>
            <a:xfrm>
              <a:off x="3840009" y="4363279"/>
              <a:ext cx="1520565" cy="1217981"/>
            </a:xfrm>
            <a:prstGeom prst="rect">
              <a:avLst/>
            </a:prstGeom>
            <a:noFill/>
            <a:ln>
              <a:noFill/>
            </a:ln>
          </p:spPr>
        </p:pic>
      </p:grpSp>
      <p:grpSp>
        <p:nvGrpSpPr>
          <p:cNvPr id="17" name="Google Shape;337;p43">
            <a:extLst>
              <a:ext uri="{FF2B5EF4-FFF2-40B4-BE49-F238E27FC236}">
                <a16:creationId xmlns:a16="http://schemas.microsoft.com/office/drawing/2014/main" id="{26D20392-CFFB-3A4C-B466-45A4416B2F8B}"/>
              </a:ext>
            </a:extLst>
          </p:cNvPr>
          <p:cNvGrpSpPr/>
          <p:nvPr/>
        </p:nvGrpSpPr>
        <p:grpSpPr>
          <a:xfrm>
            <a:off x="1962809" y="3311516"/>
            <a:ext cx="2003009" cy="1400367"/>
            <a:chOff x="541802" y="4231353"/>
            <a:chExt cx="2137985" cy="1345053"/>
          </a:xfrm>
        </p:grpSpPr>
        <p:pic>
          <p:nvPicPr>
            <p:cNvPr id="18" name="Google Shape;338;p43">
              <a:extLst>
                <a:ext uri="{FF2B5EF4-FFF2-40B4-BE49-F238E27FC236}">
                  <a16:creationId xmlns:a16="http://schemas.microsoft.com/office/drawing/2014/main" id="{399A03D2-FB8A-B34E-B3F3-D0A0D5CC3B1A}"/>
                </a:ext>
              </a:extLst>
            </p:cNvPr>
            <p:cNvPicPr preferRelativeResize="0"/>
            <p:nvPr/>
          </p:nvPicPr>
          <p:blipFill rotWithShape="1">
            <a:blip r:embed="rId3">
              <a:alphaModFix/>
            </a:blip>
            <a:srcRect/>
            <a:stretch/>
          </p:blipFill>
          <p:spPr>
            <a:xfrm rot="5400000">
              <a:off x="1518121" y="4527765"/>
              <a:ext cx="141791" cy="1955491"/>
            </a:xfrm>
            <a:prstGeom prst="rect">
              <a:avLst/>
            </a:prstGeom>
            <a:noFill/>
            <a:ln>
              <a:noFill/>
            </a:ln>
          </p:spPr>
        </p:pic>
        <p:pic>
          <p:nvPicPr>
            <p:cNvPr id="19" name="Google Shape;339;p43">
              <a:extLst>
                <a:ext uri="{FF2B5EF4-FFF2-40B4-BE49-F238E27FC236}">
                  <a16:creationId xmlns:a16="http://schemas.microsoft.com/office/drawing/2014/main" id="{2983DE06-0103-EE43-A44B-8E7E278E7E7A}"/>
                </a:ext>
              </a:extLst>
            </p:cNvPr>
            <p:cNvPicPr preferRelativeResize="0"/>
            <p:nvPr/>
          </p:nvPicPr>
          <p:blipFill rotWithShape="1">
            <a:blip r:embed="rId6">
              <a:alphaModFix/>
            </a:blip>
            <a:srcRect/>
            <a:stretch/>
          </p:blipFill>
          <p:spPr>
            <a:xfrm>
              <a:off x="541802" y="4231353"/>
              <a:ext cx="2137985" cy="1336241"/>
            </a:xfrm>
            <a:prstGeom prst="rect">
              <a:avLst/>
            </a:prstGeom>
            <a:noFill/>
            <a:ln>
              <a:noFill/>
            </a:ln>
          </p:spPr>
        </p:pic>
      </p:grpSp>
      <p:sp>
        <p:nvSpPr>
          <p:cNvPr id="2" name="文字方塊 1">
            <a:extLst>
              <a:ext uri="{FF2B5EF4-FFF2-40B4-BE49-F238E27FC236}">
                <a16:creationId xmlns:a16="http://schemas.microsoft.com/office/drawing/2014/main" id="{86F7D25D-84AC-DE4F-8B30-DD0DF5DA2C10}"/>
              </a:ext>
            </a:extLst>
          </p:cNvPr>
          <p:cNvSpPr txBox="1"/>
          <p:nvPr/>
        </p:nvSpPr>
        <p:spPr>
          <a:xfrm>
            <a:off x="966986" y="2511301"/>
            <a:ext cx="4731595" cy="369332"/>
          </a:xfrm>
          <a:prstGeom prst="rect">
            <a:avLst/>
          </a:prstGeom>
          <a:solidFill>
            <a:srgbClr val="748D99"/>
          </a:solidFill>
          <a:ln>
            <a:noFill/>
          </a:ln>
        </p:spPr>
        <p:style>
          <a:lnRef idx="1">
            <a:schemeClr val="accent6"/>
          </a:lnRef>
          <a:fillRef idx="2">
            <a:schemeClr val="accent6"/>
          </a:fillRef>
          <a:effectRef idx="1">
            <a:schemeClr val="accent6"/>
          </a:effectRef>
          <a:fontRef idx="minor">
            <a:schemeClr val="dk1"/>
          </a:fontRef>
        </p:style>
        <p:txBody>
          <a:bodyPr wrap="square" rtlCol="0" anchor="ctr">
            <a:spAutoFit/>
          </a:bodyPr>
          <a:lstStyle/>
          <a:p>
            <a:pPr algn="ctr"/>
            <a:r>
              <a:rPr kumimoji="1" lang="en-US" altLang="zh-TW" sz="1800" b="1">
                <a:solidFill>
                  <a:schemeClr val="bg1"/>
                </a:solidFill>
                <a:effectLst>
                  <a:outerShdw blurRad="50800" dist="38100" dir="2700000" algn="tl" rotWithShape="0">
                    <a:prstClr val="black">
                      <a:alpha val="40000"/>
                    </a:prstClr>
                  </a:outerShdw>
                </a:effectLst>
                <a:latin typeface="微軟正黑體" panose="020B0604030504040204" pitchFamily="34" charset="-120"/>
                <a:ea typeface="微軟正黑體" panose="020B0604030504040204" pitchFamily="34" charset="-120"/>
              </a:rPr>
              <a:t>QNAP</a:t>
            </a:r>
            <a:r>
              <a:rPr kumimoji="1" lang="zh-TW" altLang="en-US" sz="1800" b="1">
                <a:solidFill>
                  <a:schemeClr val="bg1"/>
                </a:solidFill>
                <a:effectLst>
                  <a:outerShdw blurRad="50800" dist="38100" dir="2700000" algn="tl" rotWithShape="0">
                    <a:prstClr val="black">
                      <a:alpha val="40000"/>
                    </a:prstClr>
                  </a:outerShdw>
                </a:effectLst>
                <a:latin typeface="微軟正黑體" panose="020B0604030504040204" pitchFamily="34" charset="-120"/>
                <a:ea typeface="微軟正黑體" panose="020B0604030504040204" pitchFamily="34" charset="-120"/>
              </a:rPr>
              <a:t> </a:t>
            </a:r>
            <a:r>
              <a:rPr kumimoji="1" lang="en-US" altLang="zh-TW" sz="1800" b="1">
                <a:solidFill>
                  <a:schemeClr val="bg1"/>
                </a:solidFill>
                <a:effectLst>
                  <a:outerShdw blurRad="50800" dist="38100" dir="2700000" algn="tl" rotWithShape="0">
                    <a:prstClr val="black">
                      <a:alpha val="40000"/>
                    </a:prstClr>
                  </a:outerShdw>
                </a:effectLst>
                <a:latin typeface="微軟正黑體" panose="020B0604030504040204" pitchFamily="34" charset="-120"/>
                <a:ea typeface="微軟正黑體" panose="020B0604030504040204" pitchFamily="34" charset="-120"/>
              </a:rPr>
              <a:t>NAS</a:t>
            </a:r>
            <a:r>
              <a:rPr kumimoji="1" lang="zh-CN" altLang="en-US" sz="1800" b="1">
                <a:solidFill>
                  <a:schemeClr val="bg1"/>
                </a:solidFill>
                <a:effectLst>
                  <a:outerShdw blurRad="50800" dist="38100" dir="2700000" algn="tl" rotWithShape="0">
                    <a:prstClr val="black">
                      <a:alpha val="40000"/>
                    </a:prstClr>
                  </a:outerShdw>
                </a:effectLst>
                <a:latin typeface="微軟正黑體" panose="020B0604030504040204" pitchFamily="34" charset="-120"/>
                <a:ea typeface="微軟正黑體" panose="020B0604030504040204" pitchFamily="34" charset="-120"/>
              </a:rPr>
              <a:t>是您</a:t>
            </a:r>
            <a:r>
              <a:rPr kumimoji="1" lang="en-US" altLang="zh-CN" sz="1800" b="1">
                <a:solidFill>
                  <a:schemeClr val="bg1"/>
                </a:solidFill>
                <a:effectLst>
                  <a:outerShdw blurRad="50800" dist="38100" dir="2700000" algn="tl" rotWithShape="0">
                    <a:prstClr val="black">
                      <a:alpha val="40000"/>
                    </a:prstClr>
                  </a:outerShdw>
                </a:effectLst>
                <a:latin typeface="微軟正黑體" panose="020B0604030504040204" pitchFamily="34" charset="-120"/>
                <a:ea typeface="微軟正黑體" panose="020B0604030504040204" pitchFamily="34" charset="-120"/>
              </a:rPr>
              <a:t>VM</a:t>
            </a:r>
            <a:r>
              <a:rPr kumimoji="1" lang="zh-CN" altLang="en-US" sz="1800" b="1">
                <a:solidFill>
                  <a:schemeClr val="bg1"/>
                </a:solidFill>
                <a:effectLst>
                  <a:outerShdw blurRad="50800" dist="38100" dir="2700000" algn="tl" rotWithShape="0">
                    <a:prstClr val="black">
                      <a:alpha val="40000"/>
                    </a:prstClr>
                  </a:outerShdw>
                </a:effectLst>
                <a:latin typeface="微軟正黑體" panose="020B0604030504040204" pitchFamily="34" charset="-120"/>
                <a:ea typeface="微軟正黑體" panose="020B0604030504040204" pitchFamily="34" charset="-120"/>
              </a:rPr>
              <a:t>備份選擇的最佳理由</a:t>
            </a:r>
            <a:endParaRPr kumimoji="1" lang="zh-TW" altLang="en-US" sz="1800" b="1">
              <a:solidFill>
                <a:schemeClr val="bg1"/>
              </a:solidFill>
              <a:effectLst>
                <a:outerShdw blurRad="50800" dist="38100" dir="2700000" algn="tl" rotWithShape="0">
                  <a:prstClr val="black">
                    <a:alpha val="40000"/>
                  </a:prstClr>
                </a:outerShdw>
              </a:effectLst>
              <a:latin typeface="微軟正黑體" panose="020B0604030504040204" pitchFamily="34" charset="-120"/>
              <a:ea typeface="微軟正黑體" panose="020B0604030504040204" pitchFamily="34" charset="-12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 name="副標題 16">
            <a:extLst>
              <a:ext uri="{FF2B5EF4-FFF2-40B4-BE49-F238E27FC236}">
                <a16:creationId xmlns:a16="http://schemas.microsoft.com/office/drawing/2014/main" id="{BE0160E7-E84F-4DAE-8A69-F5F6D37F390D}"/>
              </a:ext>
            </a:extLst>
          </p:cNvPr>
          <p:cNvSpPr txBox="1">
            <a:spLocks/>
          </p:cNvSpPr>
          <p:nvPr/>
        </p:nvSpPr>
        <p:spPr>
          <a:xfrm>
            <a:off x="196403" y="4608868"/>
            <a:ext cx="6820734" cy="395067"/>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en-US" altLang="zh-TW" sz="600">
                <a:solidFill>
                  <a:schemeClr val="bg1"/>
                </a:solidFill>
                <a:latin typeface="微軟正黑體" panose="020B0604030504040204" pitchFamily="34" charset="-120"/>
                <a:ea typeface="微軟正黑體" panose="020B0604030504040204" pitchFamily="34" charset="-120"/>
              </a:rPr>
              <a:t>©2020</a:t>
            </a:r>
            <a:r>
              <a:rPr lang="zh-TW" altLang="en-US" sz="600">
                <a:solidFill>
                  <a:schemeClr val="bg1"/>
                </a:solidFill>
                <a:latin typeface="微軟正黑體" panose="020B0604030504040204" pitchFamily="34" charset="-120"/>
                <a:ea typeface="微軟正黑體" panose="020B0604030504040204" pitchFamily="34" charset="-120"/>
              </a:rPr>
              <a:t>著作權為威聯通科技股份有限公司所有。威聯通科技並保留所有權利。威聯通科技股份有限公司所使用或註冊之商標或標章。檔案中所提及之產品及公司名稱可能為其他公司所有之商標。</a:t>
            </a:r>
            <a:endParaRPr lang="zh-TW" sz="3200">
              <a:solidFill>
                <a:schemeClr val="bg1"/>
              </a:solidFill>
              <a:latin typeface="微軟正黑體" panose="020B0604030504040204" pitchFamily="34" charset="-120"/>
              <a:ea typeface="微軟正黑體" panose="020B0604030504040204" pitchFamily="34" charset="-12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6"/>
          <p:cNvSpPr txBox="1">
            <a:spLocks noGrp="1"/>
          </p:cNvSpPr>
          <p:nvPr>
            <p:ph type="title"/>
          </p:nvPr>
        </p:nvSpPr>
        <p:spPr>
          <a:prstGeom prst="rect">
            <a:avLst/>
          </a:prstGeom>
        </p:spPr>
        <p:txBody>
          <a:bodyPr spcFirstLastPara="1" wrap="square" lIns="91425" tIns="91425" rIns="91425" bIns="91425" anchor="t" anchorCtr="0">
            <a:noAutofit/>
          </a:bodyPr>
          <a:lstStyle/>
          <a:p>
            <a:pPr>
              <a:buSzPts val="1100"/>
            </a:pPr>
            <a:r>
              <a:rPr lang="en-US" altLang="zh-TW">
                <a:latin typeface="微軟正黑體"/>
                <a:ea typeface="微軟正黑體"/>
              </a:rPr>
              <a:t>QNAP Hyper Data Protector </a:t>
            </a:r>
            <a:r>
              <a:rPr lang="zh-TW" altLang="en-US">
                <a:latin typeface="微軟正黑體"/>
                <a:ea typeface="微軟正黑體"/>
              </a:rPr>
              <a:t>一體機的優勢</a:t>
            </a:r>
          </a:p>
        </p:txBody>
      </p:sp>
      <p:sp>
        <p:nvSpPr>
          <p:cNvPr id="83" name="Google Shape;83;p16"/>
          <p:cNvSpPr txBox="1">
            <a:spLocks noGrp="1"/>
          </p:cNvSpPr>
          <p:nvPr>
            <p:ph type="body" idx="1"/>
          </p:nvPr>
        </p:nvSpPr>
        <p:spPr>
          <a:xfrm>
            <a:off x="1402002" y="794716"/>
            <a:ext cx="8382207"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chemeClr val="bg1"/>
              </a:buClr>
              <a:buSzPts val="1800"/>
              <a:buChar char="●"/>
            </a:pPr>
            <a:r>
              <a:rPr lang="zh-TW">
                <a:solidFill>
                  <a:schemeClr val="bg1"/>
                </a:solidFill>
                <a:latin typeface="微軟正黑體" panose="020B0604030504040204" pitchFamily="34" charset="-120"/>
                <a:ea typeface="微軟正黑體" panose="020B0604030504040204" pitchFamily="34" charset="-120"/>
              </a:rPr>
              <a:t>免</a:t>
            </a:r>
            <a:r>
              <a:rPr lang="zh-TW" altLang="en-US">
                <a:solidFill>
                  <a:schemeClr val="bg1"/>
                </a:solidFill>
                <a:latin typeface="微軟正黑體" panose="020B0604030504040204" pitchFamily="34" charset="-120"/>
                <a:ea typeface="微軟正黑體" panose="020B0604030504040204" pitchFamily="34" charset="-120"/>
              </a:rPr>
              <a:t>費</a:t>
            </a:r>
            <a:r>
              <a:rPr lang="zh-TW">
                <a:solidFill>
                  <a:schemeClr val="bg1"/>
                </a:solidFill>
                <a:latin typeface="微軟正黑體" panose="020B0604030504040204" pitchFamily="34" charset="-120"/>
                <a:ea typeface="微軟正黑體" panose="020B0604030504040204" pitchFamily="34" charset="-120"/>
              </a:rPr>
              <a:t>授權讓VM備份無上限</a:t>
            </a:r>
            <a:r>
              <a:rPr lang="zh-TW" altLang="en-US">
                <a:solidFill>
                  <a:schemeClr val="bg1"/>
                </a:solidFill>
                <a:latin typeface="微軟正黑體" panose="020B0604030504040204" pitchFamily="34" charset="-120"/>
                <a:ea typeface="微軟正黑體" panose="020B0604030504040204" pitchFamily="34" charset="-120"/>
              </a:rPr>
              <a:t>，讓您省錢、省時、省空間</a:t>
            </a:r>
            <a:endParaRPr>
              <a:solidFill>
                <a:schemeClr val="bg1"/>
              </a:solidFill>
              <a:latin typeface="微軟正黑體" panose="020B0604030504040204" pitchFamily="34" charset="-120"/>
              <a:ea typeface="微軟正黑體" panose="020B0604030504040204" pitchFamily="34" charset="-120"/>
            </a:endParaRPr>
          </a:p>
          <a:p>
            <a:pPr marL="457200" lvl="0" indent="-342900" algn="l" rtl="0">
              <a:spcBef>
                <a:spcPts val="0"/>
              </a:spcBef>
              <a:spcAft>
                <a:spcPts val="0"/>
              </a:spcAft>
              <a:buClr>
                <a:schemeClr val="bg1"/>
              </a:buClr>
              <a:buSzPts val="1800"/>
              <a:buChar char="●"/>
            </a:pPr>
            <a:r>
              <a:rPr lang="zh-TW">
                <a:solidFill>
                  <a:schemeClr val="bg1"/>
                </a:solidFill>
                <a:latin typeface="微軟正黑體" panose="020B0604030504040204" pitchFamily="34" charset="-120"/>
                <a:ea typeface="微軟正黑體" panose="020B0604030504040204" pitchFamily="34" charset="-120"/>
              </a:rPr>
              <a:t>一體</a:t>
            </a:r>
            <a:r>
              <a:rPr lang="zh-TW" altLang="en-US">
                <a:solidFill>
                  <a:schemeClr val="bg1"/>
                </a:solidFill>
                <a:latin typeface="微軟正黑體" panose="020B0604030504040204" pitchFamily="34" charset="-120"/>
                <a:ea typeface="微軟正黑體" panose="020B0604030504040204" pitchFamily="34" charset="-120"/>
              </a:rPr>
              <a:t>機</a:t>
            </a:r>
            <a:r>
              <a:rPr lang="zh-TW">
                <a:solidFill>
                  <a:schemeClr val="bg1"/>
                </a:solidFill>
                <a:latin typeface="微軟正黑體" panose="020B0604030504040204" pitchFamily="34" charset="-120"/>
                <a:ea typeface="微軟正黑體" panose="020B0604030504040204" pitchFamily="34" charset="-120"/>
              </a:rPr>
              <a:t>備份，發生問題時避免軟、硬體廠商間所耗費的時間與人力</a:t>
            </a:r>
            <a:endParaRPr>
              <a:solidFill>
                <a:schemeClr val="bg1"/>
              </a:solidFill>
              <a:latin typeface="微軟正黑體" panose="020B0604030504040204" pitchFamily="34" charset="-120"/>
              <a:ea typeface="微軟正黑體" panose="020B0604030504040204" pitchFamily="34" charset="-120"/>
            </a:endParaRPr>
          </a:p>
          <a:p>
            <a:pPr marL="457200" lvl="0" indent="-342900" algn="l" rtl="0">
              <a:spcBef>
                <a:spcPts val="0"/>
              </a:spcBef>
              <a:spcAft>
                <a:spcPts val="0"/>
              </a:spcAft>
              <a:buClr>
                <a:schemeClr val="bg1"/>
              </a:buClr>
              <a:buSzPts val="1800"/>
              <a:buChar char="●"/>
            </a:pPr>
            <a:r>
              <a:rPr lang="zh-TW">
                <a:solidFill>
                  <a:schemeClr val="bg1"/>
                </a:solidFill>
                <a:latin typeface="微軟正黑體" panose="020B0604030504040204" pitchFamily="34" charset="-120"/>
                <a:ea typeface="微軟正黑體" panose="020B0604030504040204" pitchFamily="34" charset="-120"/>
              </a:rPr>
              <a:t>QNAP NAS</a:t>
            </a:r>
            <a:r>
              <a:rPr lang="en-US" altLang="zh-TW">
                <a:solidFill>
                  <a:schemeClr val="bg1"/>
                </a:solidFill>
                <a:latin typeface="微軟正黑體" panose="020B0604030504040204" pitchFamily="34" charset="-120"/>
                <a:ea typeface="微軟正黑體" panose="020B0604030504040204" pitchFamily="34" charset="-120"/>
              </a:rPr>
              <a:t> RAID</a:t>
            </a:r>
            <a:r>
              <a:rPr lang="zh-TW">
                <a:solidFill>
                  <a:schemeClr val="bg1"/>
                </a:solidFill>
                <a:latin typeface="微軟正黑體" panose="020B0604030504040204" pitchFamily="34" charset="-120"/>
                <a:ea typeface="微軟正黑體" panose="020B0604030504040204" pitchFamily="34" charset="-120"/>
              </a:rPr>
              <a:t>硬碟資料保護機制</a:t>
            </a:r>
            <a:endParaRPr lang="en-US" altLang="zh-TW">
              <a:solidFill>
                <a:schemeClr val="bg1"/>
              </a:solidFill>
              <a:latin typeface="微軟正黑體" panose="020B0604030504040204" pitchFamily="34" charset="-120"/>
              <a:ea typeface="微軟正黑體" panose="020B0604030504040204" pitchFamily="34" charset="-120"/>
            </a:endParaRPr>
          </a:p>
          <a:p>
            <a:pPr marL="457200" lvl="0" indent="-342900" algn="l" rtl="0">
              <a:spcBef>
                <a:spcPts val="0"/>
              </a:spcBef>
              <a:spcAft>
                <a:spcPts val="0"/>
              </a:spcAft>
              <a:buClr>
                <a:schemeClr val="bg1"/>
              </a:buClr>
              <a:buSzPts val="1800"/>
              <a:buChar char="●"/>
            </a:pPr>
            <a:r>
              <a:rPr lang="zh-TW">
                <a:solidFill>
                  <a:schemeClr val="bg1"/>
                </a:solidFill>
                <a:latin typeface="微軟正黑體" panose="020B0604030504040204" pitchFamily="34" charset="-120"/>
                <a:ea typeface="微軟正黑體" panose="020B0604030504040204" pitchFamily="34" charset="-120"/>
              </a:rPr>
              <a:t>QNAP NAS完善的3-2-1備份機制</a:t>
            </a:r>
            <a:endParaRPr>
              <a:solidFill>
                <a:schemeClr val="bg1"/>
              </a:solidFill>
              <a:latin typeface="微軟正黑體" panose="020B0604030504040204" pitchFamily="34" charset="-120"/>
              <a:ea typeface="微軟正黑體" panose="020B0604030504040204" pitchFamily="34" charset="-120"/>
            </a:endParaRPr>
          </a:p>
        </p:txBody>
      </p:sp>
      <p:pic>
        <p:nvPicPr>
          <p:cNvPr id="4" name="圖形 3">
            <a:extLst>
              <a:ext uri="{FF2B5EF4-FFF2-40B4-BE49-F238E27FC236}">
                <a16:creationId xmlns:a16="http://schemas.microsoft.com/office/drawing/2014/main" id="{28A04839-05F1-4483-9871-D87EB2B881A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94823" y="2429329"/>
            <a:ext cx="6138098" cy="2395052"/>
          </a:xfrm>
          <a:prstGeom prst="rect">
            <a:avLst/>
          </a:prstGeom>
        </p:spPr>
      </p:pic>
      <p:pic>
        <p:nvPicPr>
          <p:cNvPr id="8" name="圖形 7">
            <a:extLst>
              <a:ext uri="{FF2B5EF4-FFF2-40B4-BE49-F238E27FC236}">
                <a16:creationId xmlns:a16="http://schemas.microsoft.com/office/drawing/2014/main" id="{86EB9AF5-9080-474A-BD42-4BA692605FB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50825" y="1059302"/>
            <a:ext cx="1050882" cy="900000"/>
          </a:xfrm>
          <a:prstGeom prst="rect">
            <a:avLst/>
          </a:prstGeom>
        </p:spPr>
      </p:pic>
      <p:pic>
        <p:nvPicPr>
          <p:cNvPr id="9" name="圖形 8">
            <a:extLst>
              <a:ext uri="{FF2B5EF4-FFF2-40B4-BE49-F238E27FC236}">
                <a16:creationId xmlns:a16="http://schemas.microsoft.com/office/drawing/2014/main" id="{ED781967-8128-4042-8660-05BB87968CB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50825" y="2252472"/>
            <a:ext cx="1050882" cy="900000"/>
          </a:xfrm>
          <a:prstGeom prst="rect">
            <a:avLst/>
          </a:prstGeom>
        </p:spPr>
      </p:pic>
      <p:pic>
        <p:nvPicPr>
          <p:cNvPr id="10" name="圖形 9">
            <a:extLst>
              <a:ext uri="{FF2B5EF4-FFF2-40B4-BE49-F238E27FC236}">
                <a16:creationId xmlns:a16="http://schemas.microsoft.com/office/drawing/2014/main" id="{39000112-DD72-4BD7-8BD6-99359599CD4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50825" y="3445643"/>
            <a:ext cx="1050882" cy="900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7"/>
          <p:cNvSpPr txBox="1">
            <a:spLocks noGrp="1"/>
          </p:cNvSpPr>
          <p:nvPr>
            <p:ph type="title"/>
          </p:nvPr>
        </p:nvSpPr>
        <p:spPr>
          <a:xfrm>
            <a:off x="1704489" y="1871433"/>
            <a:ext cx="5378321" cy="824712"/>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lang="zh-TW" sz="4000">
                <a:latin typeface="+mj-lt"/>
              </a:rPr>
              <a:t>Meet</a:t>
            </a:r>
            <a:r>
              <a:rPr lang="zh-TW" altLang="en-US" sz="4000">
                <a:latin typeface="+mj-lt"/>
              </a:rPr>
              <a:t> </a:t>
            </a:r>
            <a:r>
              <a:rPr lang="zh-TW" sz="4000">
                <a:latin typeface="+mj-lt"/>
              </a:rPr>
              <a:t>QNAP </a:t>
            </a:r>
            <a:br>
              <a:rPr lang="en-US" altLang="zh-TW" sz="4000">
                <a:latin typeface="+mj-lt"/>
              </a:rPr>
            </a:br>
            <a:r>
              <a:rPr lang="zh-TW" sz="4000">
                <a:latin typeface="+mj-lt"/>
              </a:rPr>
              <a:t>Hyper Data Protector</a:t>
            </a:r>
            <a:endParaRPr sz="4000">
              <a:latin typeface="+mj-lt"/>
            </a:endParaRPr>
          </a:p>
        </p:txBody>
      </p:sp>
      <p:pic>
        <p:nvPicPr>
          <p:cNvPr id="3" name="圖片 2" descr="一張含有 畫畫, 傘 的圖片&#10;&#10;自動產生的描述">
            <a:extLst>
              <a:ext uri="{FF2B5EF4-FFF2-40B4-BE49-F238E27FC236}">
                <a16:creationId xmlns:a16="http://schemas.microsoft.com/office/drawing/2014/main" id="{9A7A96B6-8ECF-48C1-8C2E-DFF66BB5C59C}"/>
              </a:ext>
            </a:extLst>
          </p:cNvPr>
          <p:cNvPicPr>
            <a:picLocks noChangeAspect="1"/>
          </p:cNvPicPr>
          <p:nvPr/>
        </p:nvPicPr>
        <p:blipFill>
          <a:blip r:embed="rId3"/>
          <a:stretch>
            <a:fillRect/>
          </a:stretch>
        </p:blipFill>
        <p:spPr>
          <a:xfrm>
            <a:off x="370778" y="1648280"/>
            <a:ext cx="1271019" cy="1271019"/>
          </a:xfrm>
          <a:prstGeom prst="rect">
            <a:avLst/>
          </a:prstGeom>
        </p:spPr>
      </p:pic>
      <p:sp>
        <p:nvSpPr>
          <p:cNvPr id="2" name="文字方塊 1">
            <a:extLst>
              <a:ext uri="{FF2B5EF4-FFF2-40B4-BE49-F238E27FC236}">
                <a16:creationId xmlns:a16="http://schemas.microsoft.com/office/drawing/2014/main" id="{DDAB47C4-508B-064A-AA7B-ACF78C659F01}"/>
              </a:ext>
            </a:extLst>
          </p:cNvPr>
          <p:cNvSpPr txBox="1"/>
          <p:nvPr/>
        </p:nvSpPr>
        <p:spPr>
          <a:xfrm>
            <a:off x="1828800" y="3086101"/>
            <a:ext cx="4966051" cy="400110"/>
          </a:xfrm>
          <a:prstGeom prst="rect">
            <a:avLst/>
          </a:prstGeom>
          <a:noFill/>
          <a:ln>
            <a:solidFill>
              <a:schemeClr val="bg1"/>
            </a:solidFill>
          </a:ln>
        </p:spPr>
        <p:txBody>
          <a:bodyPr wrap="square" rtlCol="0">
            <a:spAutoFit/>
          </a:bodyPr>
          <a:lstStyle/>
          <a:p>
            <a:r>
              <a:rPr kumimoji="1" lang="zh-CN" altLang="en-US" sz="1600" b="1">
                <a:solidFill>
                  <a:schemeClr val="bg1"/>
                </a:solidFill>
                <a:latin typeface="微軟正黑體" panose="020B0604030504040204" pitchFamily="34" charset="-120"/>
                <a:ea typeface="微軟正黑體" panose="020B0604030504040204" pitchFamily="34" charset="-120"/>
              </a:rPr>
              <a:t>為您打造</a:t>
            </a:r>
            <a:r>
              <a:rPr kumimoji="1" lang="zh-CN" altLang="en-US" sz="2000" b="1">
                <a:solidFill>
                  <a:schemeClr val="bg1"/>
                </a:solidFill>
                <a:latin typeface="微軟正黑體" panose="020B0604030504040204" pitchFamily="34" charset="-120"/>
                <a:ea typeface="微軟正黑體" panose="020B0604030504040204" pitchFamily="34" charset="-120"/>
              </a:rPr>
              <a:t>省錢、省時、省空間</a:t>
            </a:r>
            <a:r>
              <a:rPr kumimoji="1" lang="zh-CN" altLang="en-US" sz="1600" b="1">
                <a:solidFill>
                  <a:schemeClr val="bg1"/>
                </a:solidFill>
                <a:latin typeface="微軟正黑體" panose="020B0604030504040204" pitchFamily="34" charset="-120"/>
                <a:ea typeface="微軟正黑體" panose="020B0604030504040204" pitchFamily="34" charset="-120"/>
              </a:rPr>
              <a:t>的一體機解決方案</a:t>
            </a:r>
            <a:endParaRPr kumimoji="1" lang="en-US" altLang="zh-CN" b="1">
              <a:solidFill>
                <a:schemeClr val="bg1"/>
              </a:solidFill>
              <a:latin typeface="微軟正黑體" panose="020B0604030504040204" pitchFamily="34" charset="-120"/>
              <a:ea typeface="微軟正黑體" panose="020B0604030504040204" pitchFamily="34" charset="-12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62" name="矩形: 圓角 61">
            <a:extLst>
              <a:ext uri="{FF2B5EF4-FFF2-40B4-BE49-F238E27FC236}">
                <a16:creationId xmlns:a16="http://schemas.microsoft.com/office/drawing/2014/main" id="{436B12A0-C0DD-47D8-A494-D0CD9F019EF0}"/>
              </a:ext>
            </a:extLst>
          </p:cNvPr>
          <p:cNvSpPr/>
          <p:nvPr/>
        </p:nvSpPr>
        <p:spPr>
          <a:xfrm>
            <a:off x="1124595" y="2306782"/>
            <a:ext cx="996392" cy="246221"/>
          </a:xfrm>
          <a:prstGeom prst="roundRect">
            <a:avLst>
              <a:gd name="adj" fmla="val 0"/>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j-lt"/>
            </a:endParaRPr>
          </a:p>
        </p:txBody>
      </p:sp>
      <p:sp>
        <p:nvSpPr>
          <p:cNvPr id="15" name="矩形: 圓角 14">
            <a:extLst>
              <a:ext uri="{FF2B5EF4-FFF2-40B4-BE49-F238E27FC236}">
                <a16:creationId xmlns:a16="http://schemas.microsoft.com/office/drawing/2014/main" id="{4CBC4B96-E005-4813-86A7-8AB6BA2D4BFB}"/>
              </a:ext>
            </a:extLst>
          </p:cNvPr>
          <p:cNvSpPr/>
          <p:nvPr/>
        </p:nvSpPr>
        <p:spPr>
          <a:xfrm>
            <a:off x="4621362" y="905927"/>
            <a:ext cx="2975589" cy="3880563"/>
          </a:xfrm>
          <a:prstGeom prst="roundRect">
            <a:avLst>
              <a:gd name="adj" fmla="val 3921"/>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8" name="Google Shape;98;p18"/>
          <p:cNvSpPr txBox="1">
            <a:spLocks noGrp="1"/>
          </p:cNvSpPr>
          <p:nvPr>
            <p:ph type="title"/>
          </p:nvPr>
        </p:nvSpPr>
        <p:spPr>
          <a:xfrm>
            <a:off x="0" y="122853"/>
            <a:ext cx="9143999"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a:t>QNAP主動式虛擬機備份一體機方案解決您的疑慮</a:t>
            </a:r>
            <a:endParaRPr/>
          </a:p>
        </p:txBody>
      </p:sp>
      <p:sp>
        <p:nvSpPr>
          <p:cNvPr id="102" name="Google Shape;102;p18"/>
          <p:cNvSpPr txBox="1"/>
          <p:nvPr/>
        </p:nvSpPr>
        <p:spPr>
          <a:xfrm>
            <a:off x="5621803" y="1072165"/>
            <a:ext cx="867612" cy="246221"/>
          </a:xfrm>
          <a:prstGeom prst="rect">
            <a:avLst/>
          </a:prstGeom>
          <a:solidFill>
            <a:schemeClr val="bg1"/>
          </a:solidFill>
          <a:ln w="19050"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zh-TW" altLang="en-US" sz="1200" b="1">
                <a:solidFill>
                  <a:srgbClr val="2F2725"/>
                </a:solidFill>
                <a:latin typeface="微軟正黑體" panose="020B0604030504040204" pitchFamily="34" charset="-120"/>
                <a:ea typeface="微軟正黑體" panose="020B0604030504040204" pitchFamily="34" charset="-120"/>
              </a:rPr>
              <a:t>中央管理</a:t>
            </a:r>
          </a:p>
        </p:txBody>
      </p:sp>
      <p:pic>
        <p:nvPicPr>
          <p:cNvPr id="14" name="圖片 13" descr="一張含有 畫畫, 傘 的圖片&#10;&#10;自動產生的描述">
            <a:extLst>
              <a:ext uri="{FF2B5EF4-FFF2-40B4-BE49-F238E27FC236}">
                <a16:creationId xmlns:a16="http://schemas.microsoft.com/office/drawing/2014/main" id="{A50E2C83-E6E2-474A-A234-3F4F892A6B12}"/>
              </a:ext>
            </a:extLst>
          </p:cNvPr>
          <p:cNvPicPr>
            <a:picLocks noChangeAspect="1"/>
          </p:cNvPicPr>
          <p:nvPr/>
        </p:nvPicPr>
        <p:blipFill>
          <a:blip r:embed="rId3"/>
          <a:stretch>
            <a:fillRect/>
          </a:stretch>
        </p:blipFill>
        <p:spPr>
          <a:xfrm>
            <a:off x="5132221" y="1985920"/>
            <a:ext cx="540000" cy="540000"/>
          </a:xfrm>
          <a:prstGeom prst="rect">
            <a:avLst/>
          </a:prstGeom>
        </p:spPr>
      </p:pic>
      <p:sp>
        <p:nvSpPr>
          <p:cNvPr id="6" name="矩形 5">
            <a:extLst>
              <a:ext uri="{FF2B5EF4-FFF2-40B4-BE49-F238E27FC236}">
                <a16:creationId xmlns:a16="http://schemas.microsoft.com/office/drawing/2014/main" id="{F11D7109-649B-4146-A642-F6894D91A19F}"/>
              </a:ext>
            </a:extLst>
          </p:cNvPr>
          <p:cNvSpPr/>
          <p:nvPr/>
        </p:nvSpPr>
        <p:spPr>
          <a:xfrm>
            <a:off x="5648461" y="2140763"/>
            <a:ext cx="1463863" cy="246221"/>
          </a:xfrm>
          <a:prstGeom prst="rect">
            <a:avLst/>
          </a:prstGeom>
        </p:spPr>
        <p:txBody>
          <a:bodyPr wrap="none">
            <a:spAutoFit/>
          </a:bodyPr>
          <a:lstStyle/>
          <a:p>
            <a:pPr lvl="0" algn="ctr"/>
            <a:r>
              <a:rPr lang="en-US" altLang="zh-TW" sz="1000" b="1">
                <a:solidFill>
                  <a:schemeClr val="bg1"/>
                </a:solidFill>
                <a:latin typeface="+mj-lt"/>
              </a:rPr>
              <a:t>Hyper Data Protector</a:t>
            </a:r>
          </a:p>
        </p:txBody>
      </p:sp>
      <p:sp>
        <p:nvSpPr>
          <p:cNvPr id="8" name="矩形: 圓角 7">
            <a:extLst>
              <a:ext uri="{FF2B5EF4-FFF2-40B4-BE49-F238E27FC236}">
                <a16:creationId xmlns:a16="http://schemas.microsoft.com/office/drawing/2014/main" id="{9CA56C46-01B1-49BC-94A0-B10084B51B83}"/>
              </a:ext>
            </a:extLst>
          </p:cNvPr>
          <p:cNvSpPr/>
          <p:nvPr/>
        </p:nvSpPr>
        <p:spPr>
          <a:xfrm>
            <a:off x="4998895" y="1072165"/>
            <a:ext cx="2113429" cy="1539685"/>
          </a:xfrm>
          <a:prstGeom prst="roundRect">
            <a:avLst>
              <a:gd name="adj" fmla="val 105"/>
            </a:avLst>
          </a:prstGeom>
          <a:noFill/>
          <a:ln w="127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 name="Google Shape;102;p18">
            <a:extLst>
              <a:ext uri="{FF2B5EF4-FFF2-40B4-BE49-F238E27FC236}">
                <a16:creationId xmlns:a16="http://schemas.microsoft.com/office/drawing/2014/main" id="{A37EC8E5-FA7B-4C72-A6BC-E47FF9DF0616}"/>
              </a:ext>
            </a:extLst>
          </p:cNvPr>
          <p:cNvSpPr txBox="1"/>
          <p:nvPr/>
        </p:nvSpPr>
        <p:spPr>
          <a:xfrm>
            <a:off x="5474625" y="2682237"/>
            <a:ext cx="1103995" cy="246221"/>
          </a:xfrm>
          <a:prstGeom prst="rect">
            <a:avLst/>
          </a:prstGeom>
          <a:solidFill>
            <a:schemeClr val="bg1"/>
          </a:solidFill>
          <a:ln w="19050" cap="flat" cmpd="sng">
            <a:noFill/>
            <a:prstDash val="solid"/>
            <a:round/>
            <a:headEnd type="none" w="sm" len="sm"/>
            <a:tailEnd type="none" w="sm" len="sm"/>
          </a:ln>
        </p:spPr>
        <p:txBody>
          <a:bodyPr spcFirstLastPara="1" wrap="square" lIns="91425" tIns="91425" rIns="91425" bIns="91425" anchor="ctr" anchorCtr="0">
            <a:noAutofit/>
          </a:bodyPr>
          <a:lstStyle/>
          <a:p>
            <a:pPr lvl="0" algn="ctr"/>
            <a:r>
              <a:rPr lang="zh-TW" altLang="en-US" sz="1200" b="1">
                <a:solidFill>
                  <a:srgbClr val="2F2725"/>
                </a:solidFill>
                <a:latin typeface="微軟正黑體" panose="020B0604030504040204" pitchFamily="34" charset="-120"/>
                <a:ea typeface="微軟正黑體" panose="020B0604030504040204" pitchFamily="34" charset="-120"/>
              </a:rPr>
              <a:t>備份資料縮減</a:t>
            </a:r>
          </a:p>
        </p:txBody>
      </p:sp>
      <p:sp>
        <p:nvSpPr>
          <p:cNvPr id="22" name="矩形: 圓角 21">
            <a:extLst>
              <a:ext uri="{FF2B5EF4-FFF2-40B4-BE49-F238E27FC236}">
                <a16:creationId xmlns:a16="http://schemas.microsoft.com/office/drawing/2014/main" id="{27F05E4E-C8E1-4A07-8B40-4E2C46F51813}"/>
              </a:ext>
            </a:extLst>
          </p:cNvPr>
          <p:cNvSpPr/>
          <p:nvPr/>
        </p:nvSpPr>
        <p:spPr>
          <a:xfrm>
            <a:off x="4759036" y="2682237"/>
            <a:ext cx="2628900" cy="2036269"/>
          </a:xfrm>
          <a:prstGeom prst="roundRect">
            <a:avLst>
              <a:gd name="adj" fmla="val 105"/>
            </a:avLst>
          </a:prstGeom>
          <a:noFill/>
          <a:ln w="127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矩形: 圓角 22">
            <a:extLst>
              <a:ext uri="{FF2B5EF4-FFF2-40B4-BE49-F238E27FC236}">
                <a16:creationId xmlns:a16="http://schemas.microsoft.com/office/drawing/2014/main" id="{1099BDB3-53BC-44E6-B73E-B01632C049A5}"/>
              </a:ext>
            </a:extLst>
          </p:cNvPr>
          <p:cNvSpPr/>
          <p:nvPr/>
        </p:nvSpPr>
        <p:spPr>
          <a:xfrm>
            <a:off x="4919357" y="3105505"/>
            <a:ext cx="614930" cy="1435952"/>
          </a:xfrm>
          <a:prstGeom prst="roundRect">
            <a:avLst>
              <a:gd name="adj" fmla="val 105"/>
            </a:avLst>
          </a:prstGeom>
          <a:noFill/>
          <a:ln w="63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矩形 23">
            <a:extLst>
              <a:ext uri="{FF2B5EF4-FFF2-40B4-BE49-F238E27FC236}">
                <a16:creationId xmlns:a16="http://schemas.microsoft.com/office/drawing/2014/main" id="{FEA4BF8F-42B1-45AC-8D59-31637B2B19F8}"/>
              </a:ext>
            </a:extLst>
          </p:cNvPr>
          <p:cNvSpPr/>
          <p:nvPr/>
        </p:nvSpPr>
        <p:spPr>
          <a:xfrm>
            <a:off x="4896443" y="3105504"/>
            <a:ext cx="660758" cy="246221"/>
          </a:xfrm>
          <a:prstGeom prst="rect">
            <a:avLst/>
          </a:prstGeom>
        </p:spPr>
        <p:txBody>
          <a:bodyPr wrap="none">
            <a:spAutoFit/>
          </a:bodyPr>
          <a:lstStyle/>
          <a:p>
            <a:pPr lvl="0" algn="ctr"/>
            <a:r>
              <a:rPr lang="en-US" altLang="zh-TW" sz="1000" b="1">
                <a:solidFill>
                  <a:schemeClr val="bg1"/>
                </a:solidFill>
                <a:latin typeface="+mj-lt"/>
              </a:rPr>
              <a:t>Storage</a:t>
            </a:r>
          </a:p>
        </p:txBody>
      </p:sp>
      <p:sp>
        <p:nvSpPr>
          <p:cNvPr id="25" name="矩形: 圓角 24">
            <a:extLst>
              <a:ext uri="{FF2B5EF4-FFF2-40B4-BE49-F238E27FC236}">
                <a16:creationId xmlns:a16="http://schemas.microsoft.com/office/drawing/2014/main" id="{602E3BE7-A81A-4AAB-ADEE-668F15F335A6}"/>
              </a:ext>
            </a:extLst>
          </p:cNvPr>
          <p:cNvSpPr/>
          <p:nvPr/>
        </p:nvSpPr>
        <p:spPr>
          <a:xfrm>
            <a:off x="6494154" y="3021748"/>
            <a:ext cx="736184" cy="1603467"/>
          </a:xfrm>
          <a:prstGeom prst="roundRect">
            <a:avLst>
              <a:gd name="adj" fmla="val 105"/>
            </a:avLst>
          </a:prstGeom>
          <a:noFill/>
          <a:ln w="63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矩形 25">
            <a:extLst>
              <a:ext uri="{FF2B5EF4-FFF2-40B4-BE49-F238E27FC236}">
                <a16:creationId xmlns:a16="http://schemas.microsoft.com/office/drawing/2014/main" id="{165D9A7C-213B-4571-AF49-653127EE35C3}"/>
              </a:ext>
            </a:extLst>
          </p:cNvPr>
          <p:cNvSpPr/>
          <p:nvPr/>
        </p:nvSpPr>
        <p:spPr>
          <a:xfrm>
            <a:off x="5503163" y="3274554"/>
            <a:ext cx="1023163" cy="246221"/>
          </a:xfrm>
          <a:prstGeom prst="rect">
            <a:avLst/>
          </a:prstGeom>
        </p:spPr>
        <p:txBody>
          <a:bodyPr wrap="square">
            <a:spAutoFit/>
          </a:bodyPr>
          <a:lstStyle/>
          <a:p>
            <a:pPr lvl="0" algn="ctr"/>
            <a:r>
              <a:rPr lang="en-US" altLang="zh-TW" sz="1000" b="1">
                <a:solidFill>
                  <a:schemeClr val="bg1"/>
                </a:solidFill>
                <a:latin typeface="+mj-lt"/>
              </a:rPr>
              <a:t>Deduplication</a:t>
            </a:r>
          </a:p>
        </p:txBody>
      </p:sp>
      <p:sp>
        <p:nvSpPr>
          <p:cNvPr id="27" name="矩形 26">
            <a:extLst>
              <a:ext uri="{FF2B5EF4-FFF2-40B4-BE49-F238E27FC236}">
                <a16:creationId xmlns:a16="http://schemas.microsoft.com/office/drawing/2014/main" id="{432465CC-5FB9-4D75-AD06-B1565FE56E79}"/>
              </a:ext>
            </a:extLst>
          </p:cNvPr>
          <p:cNvSpPr/>
          <p:nvPr/>
        </p:nvSpPr>
        <p:spPr>
          <a:xfrm>
            <a:off x="5675510" y="3896500"/>
            <a:ext cx="688009" cy="246221"/>
          </a:xfrm>
          <a:prstGeom prst="rect">
            <a:avLst/>
          </a:prstGeom>
        </p:spPr>
        <p:txBody>
          <a:bodyPr wrap="none">
            <a:spAutoFit/>
          </a:bodyPr>
          <a:lstStyle/>
          <a:p>
            <a:pPr lvl="0" algn="ctr"/>
            <a:r>
              <a:rPr lang="en-US" altLang="zh-TW" sz="1000" b="1">
                <a:solidFill>
                  <a:schemeClr val="bg1"/>
                </a:solidFill>
                <a:latin typeface="+mj-lt"/>
              </a:rPr>
              <a:t>Recover</a:t>
            </a:r>
          </a:p>
        </p:txBody>
      </p:sp>
      <p:cxnSp>
        <p:nvCxnSpPr>
          <p:cNvPr id="10" name="直線單箭頭接點 9">
            <a:extLst>
              <a:ext uri="{FF2B5EF4-FFF2-40B4-BE49-F238E27FC236}">
                <a16:creationId xmlns:a16="http://schemas.microsoft.com/office/drawing/2014/main" id="{17FDF3D2-BB87-4D0E-8E32-8E7A6BB43DFD}"/>
              </a:ext>
            </a:extLst>
          </p:cNvPr>
          <p:cNvCxnSpPr>
            <a:cxnSpLocks/>
          </p:cNvCxnSpPr>
          <p:nvPr/>
        </p:nvCxnSpPr>
        <p:spPr>
          <a:xfrm>
            <a:off x="5602354" y="3511435"/>
            <a:ext cx="84853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直線單箭頭接點 29">
            <a:extLst>
              <a:ext uri="{FF2B5EF4-FFF2-40B4-BE49-F238E27FC236}">
                <a16:creationId xmlns:a16="http://schemas.microsoft.com/office/drawing/2014/main" id="{7B938519-1FAB-442F-BFA9-D4C9EA5DB506}"/>
              </a:ext>
            </a:extLst>
          </p:cNvPr>
          <p:cNvCxnSpPr>
            <a:cxnSpLocks/>
          </p:cNvCxnSpPr>
          <p:nvPr/>
        </p:nvCxnSpPr>
        <p:spPr>
          <a:xfrm flipH="1">
            <a:off x="5587956" y="4114031"/>
            <a:ext cx="81319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7" name="矩形 36">
            <a:extLst>
              <a:ext uri="{FF2B5EF4-FFF2-40B4-BE49-F238E27FC236}">
                <a16:creationId xmlns:a16="http://schemas.microsoft.com/office/drawing/2014/main" id="{97773E77-E008-4358-B5FC-524E86C3485C}"/>
              </a:ext>
            </a:extLst>
          </p:cNvPr>
          <p:cNvSpPr/>
          <p:nvPr/>
        </p:nvSpPr>
        <p:spPr>
          <a:xfrm>
            <a:off x="6567133" y="3037333"/>
            <a:ext cx="590226" cy="246221"/>
          </a:xfrm>
          <a:prstGeom prst="rect">
            <a:avLst/>
          </a:prstGeom>
        </p:spPr>
        <p:txBody>
          <a:bodyPr wrap="none">
            <a:spAutoFit/>
          </a:bodyPr>
          <a:lstStyle/>
          <a:p>
            <a:pPr lvl="0" algn="ctr"/>
            <a:r>
              <a:rPr lang="en-US" altLang="zh-TW" sz="1000" b="1">
                <a:solidFill>
                  <a:schemeClr val="bg1"/>
                </a:solidFill>
                <a:latin typeface="+mj-lt"/>
              </a:rPr>
              <a:t>Before</a:t>
            </a:r>
          </a:p>
        </p:txBody>
      </p:sp>
      <p:sp>
        <p:nvSpPr>
          <p:cNvPr id="38" name="矩形 37">
            <a:extLst>
              <a:ext uri="{FF2B5EF4-FFF2-40B4-BE49-F238E27FC236}">
                <a16:creationId xmlns:a16="http://schemas.microsoft.com/office/drawing/2014/main" id="{38AECC7F-D3DC-4FD9-A1E2-DB6C9EBE4808}"/>
              </a:ext>
            </a:extLst>
          </p:cNvPr>
          <p:cNvSpPr/>
          <p:nvPr/>
        </p:nvSpPr>
        <p:spPr>
          <a:xfrm>
            <a:off x="6620032" y="3923196"/>
            <a:ext cx="484428" cy="246221"/>
          </a:xfrm>
          <a:prstGeom prst="rect">
            <a:avLst/>
          </a:prstGeom>
        </p:spPr>
        <p:txBody>
          <a:bodyPr wrap="none">
            <a:spAutoFit/>
          </a:bodyPr>
          <a:lstStyle/>
          <a:p>
            <a:pPr lvl="0" algn="ctr"/>
            <a:r>
              <a:rPr lang="en-US" altLang="zh-TW" sz="1000" b="1">
                <a:solidFill>
                  <a:schemeClr val="bg1"/>
                </a:solidFill>
                <a:latin typeface="+mj-lt"/>
              </a:rPr>
              <a:t>After</a:t>
            </a:r>
          </a:p>
        </p:txBody>
      </p:sp>
      <p:pic>
        <p:nvPicPr>
          <p:cNvPr id="28" name="圖形 27">
            <a:extLst>
              <a:ext uri="{FF2B5EF4-FFF2-40B4-BE49-F238E27FC236}">
                <a16:creationId xmlns:a16="http://schemas.microsoft.com/office/drawing/2014/main" id="{CC5996C8-26CC-4BDA-A2A0-953321898A7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599372" y="3266772"/>
            <a:ext cx="525749" cy="537387"/>
          </a:xfrm>
          <a:prstGeom prst="rect">
            <a:avLst/>
          </a:prstGeom>
        </p:spPr>
      </p:pic>
      <p:pic>
        <p:nvPicPr>
          <p:cNvPr id="29" name="圖形 28">
            <a:extLst>
              <a:ext uri="{FF2B5EF4-FFF2-40B4-BE49-F238E27FC236}">
                <a16:creationId xmlns:a16="http://schemas.microsoft.com/office/drawing/2014/main" id="{B82B8973-DAA5-4F1E-B8BD-6C92E9BDBDC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692010" y="4165483"/>
            <a:ext cx="337610" cy="343445"/>
          </a:xfrm>
          <a:prstGeom prst="rect">
            <a:avLst/>
          </a:prstGeom>
        </p:spPr>
      </p:pic>
      <p:pic>
        <p:nvPicPr>
          <p:cNvPr id="34" name="圖形 33">
            <a:extLst>
              <a:ext uri="{FF2B5EF4-FFF2-40B4-BE49-F238E27FC236}">
                <a16:creationId xmlns:a16="http://schemas.microsoft.com/office/drawing/2014/main" id="{873A899A-CC6E-4C23-8D63-B742E67C0C0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049992" y="3423355"/>
            <a:ext cx="353660" cy="255652"/>
          </a:xfrm>
          <a:prstGeom prst="rect">
            <a:avLst/>
          </a:prstGeom>
        </p:spPr>
      </p:pic>
      <p:pic>
        <p:nvPicPr>
          <p:cNvPr id="45" name="圖形 44">
            <a:extLst>
              <a:ext uri="{FF2B5EF4-FFF2-40B4-BE49-F238E27FC236}">
                <a16:creationId xmlns:a16="http://schemas.microsoft.com/office/drawing/2014/main" id="{4155DFD0-11AC-46CB-8266-4257731FC62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049992" y="3789828"/>
            <a:ext cx="353660" cy="255652"/>
          </a:xfrm>
          <a:prstGeom prst="rect">
            <a:avLst/>
          </a:prstGeom>
        </p:spPr>
      </p:pic>
      <p:pic>
        <p:nvPicPr>
          <p:cNvPr id="46" name="圖形 45">
            <a:extLst>
              <a:ext uri="{FF2B5EF4-FFF2-40B4-BE49-F238E27FC236}">
                <a16:creationId xmlns:a16="http://schemas.microsoft.com/office/drawing/2014/main" id="{DD9B3B69-B79D-4C54-BF17-1EBBFA8982D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049992" y="4155091"/>
            <a:ext cx="353660" cy="255652"/>
          </a:xfrm>
          <a:prstGeom prst="rect">
            <a:avLst/>
          </a:prstGeom>
        </p:spPr>
      </p:pic>
      <p:pic>
        <p:nvPicPr>
          <p:cNvPr id="35" name="圖形 34">
            <a:extLst>
              <a:ext uri="{FF2B5EF4-FFF2-40B4-BE49-F238E27FC236}">
                <a16:creationId xmlns:a16="http://schemas.microsoft.com/office/drawing/2014/main" id="{99D4577A-ABB3-4D4B-9E5D-558E871012E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684494" y="853844"/>
            <a:ext cx="1140363" cy="1092595"/>
          </a:xfrm>
          <a:prstGeom prst="rect">
            <a:avLst/>
          </a:prstGeom>
        </p:spPr>
      </p:pic>
      <p:sp>
        <p:nvSpPr>
          <p:cNvPr id="48" name="Google Shape;102;p18">
            <a:extLst>
              <a:ext uri="{FF2B5EF4-FFF2-40B4-BE49-F238E27FC236}">
                <a16:creationId xmlns:a16="http://schemas.microsoft.com/office/drawing/2014/main" id="{6F4D4699-623A-42FD-B9B7-F162EADFB87F}"/>
              </a:ext>
            </a:extLst>
          </p:cNvPr>
          <p:cNvSpPr txBox="1"/>
          <p:nvPr/>
        </p:nvSpPr>
        <p:spPr>
          <a:xfrm>
            <a:off x="960124" y="1072165"/>
            <a:ext cx="1423310" cy="246221"/>
          </a:xfrm>
          <a:prstGeom prst="rect">
            <a:avLst/>
          </a:prstGeom>
          <a:solidFill>
            <a:schemeClr val="bg1"/>
          </a:solidFill>
          <a:ln w="19050" cap="flat" cmpd="sng">
            <a:noFill/>
            <a:prstDash val="solid"/>
            <a:round/>
            <a:headEnd type="none" w="sm" len="sm"/>
            <a:tailEnd type="none" w="sm" len="sm"/>
          </a:ln>
        </p:spPr>
        <p:txBody>
          <a:bodyPr spcFirstLastPara="1" wrap="square" lIns="91425" tIns="91425" rIns="91425" bIns="91425" anchor="ctr" anchorCtr="0">
            <a:noAutofit/>
          </a:bodyPr>
          <a:lstStyle/>
          <a:p>
            <a:pPr lvl="0" algn="ctr"/>
            <a:r>
              <a:rPr lang="zh-TW" altLang="en-US" sz="1200" b="1">
                <a:solidFill>
                  <a:srgbClr val="2F2725"/>
                </a:solidFill>
                <a:latin typeface="微軟正黑體" panose="020B0604030504040204" pitchFamily="34" charset="-120"/>
                <a:ea typeface="微軟正黑體" panose="020B0604030504040204" pitchFamily="34" charset="-120"/>
              </a:rPr>
              <a:t>主動式虛擬機備份</a:t>
            </a:r>
          </a:p>
        </p:txBody>
      </p:sp>
      <p:sp>
        <p:nvSpPr>
          <p:cNvPr id="53" name="矩形: 圓角 52">
            <a:extLst>
              <a:ext uri="{FF2B5EF4-FFF2-40B4-BE49-F238E27FC236}">
                <a16:creationId xmlns:a16="http://schemas.microsoft.com/office/drawing/2014/main" id="{E4162D60-191B-4302-953A-27A144916C4B}"/>
              </a:ext>
            </a:extLst>
          </p:cNvPr>
          <p:cNvSpPr/>
          <p:nvPr/>
        </p:nvSpPr>
        <p:spPr>
          <a:xfrm>
            <a:off x="615065" y="1072165"/>
            <a:ext cx="2113429" cy="2448610"/>
          </a:xfrm>
          <a:prstGeom prst="roundRect">
            <a:avLst>
              <a:gd name="adj" fmla="val 105"/>
            </a:avLst>
          </a:prstGeom>
          <a:noFill/>
          <a:ln w="127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9" name="圖形 38">
            <a:extLst>
              <a:ext uri="{FF2B5EF4-FFF2-40B4-BE49-F238E27FC236}">
                <a16:creationId xmlns:a16="http://schemas.microsoft.com/office/drawing/2014/main" id="{9F415C38-5F00-4E66-8F4E-C6716ADE761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11137" y="2706474"/>
            <a:ext cx="1423310" cy="471373"/>
          </a:xfrm>
          <a:prstGeom prst="rect">
            <a:avLst/>
          </a:prstGeom>
        </p:spPr>
      </p:pic>
      <p:sp>
        <p:nvSpPr>
          <p:cNvPr id="56" name="矩形: 圓角 55">
            <a:extLst>
              <a:ext uri="{FF2B5EF4-FFF2-40B4-BE49-F238E27FC236}">
                <a16:creationId xmlns:a16="http://schemas.microsoft.com/office/drawing/2014/main" id="{1E9357EF-21D6-4319-8DA8-0CC1C22EF276}"/>
              </a:ext>
            </a:extLst>
          </p:cNvPr>
          <p:cNvSpPr/>
          <p:nvPr/>
        </p:nvSpPr>
        <p:spPr>
          <a:xfrm rot="5400000">
            <a:off x="1134405" y="1981987"/>
            <a:ext cx="976772" cy="1626363"/>
          </a:xfrm>
          <a:prstGeom prst="roundRect">
            <a:avLst>
              <a:gd name="adj" fmla="val 105"/>
            </a:avLst>
          </a:prstGeom>
          <a:noFill/>
          <a:ln w="63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90" name="群組 89">
            <a:extLst>
              <a:ext uri="{FF2B5EF4-FFF2-40B4-BE49-F238E27FC236}">
                <a16:creationId xmlns:a16="http://schemas.microsoft.com/office/drawing/2014/main" id="{D8202A07-09ED-41A9-850E-B1CFEE8C63C5}"/>
              </a:ext>
            </a:extLst>
          </p:cNvPr>
          <p:cNvGrpSpPr/>
          <p:nvPr/>
        </p:nvGrpSpPr>
        <p:grpSpPr>
          <a:xfrm>
            <a:off x="797606" y="1511981"/>
            <a:ext cx="1640984" cy="594894"/>
            <a:chOff x="797606" y="1511981"/>
            <a:chExt cx="1640984" cy="594894"/>
          </a:xfrm>
        </p:grpSpPr>
        <p:pic>
          <p:nvPicPr>
            <p:cNvPr id="40" name="圖形 39">
              <a:extLst>
                <a:ext uri="{FF2B5EF4-FFF2-40B4-BE49-F238E27FC236}">
                  <a16:creationId xmlns:a16="http://schemas.microsoft.com/office/drawing/2014/main" id="{A0A2AD5E-00E8-4D4C-BEBE-D44E1F65DE67}"/>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97606" y="1511981"/>
              <a:ext cx="594894" cy="594894"/>
            </a:xfrm>
            <a:prstGeom prst="rect">
              <a:avLst/>
            </a:prstGeom>
          </p:spPr>
        </p:pic>
        <p:pic>
          <p:nvPicPr>
            <p:cNvPr id="41" name="圖形 40">
              <a:extLst>
                <a:ext uri="{FF2B5EF4-FFF2-40B4-BE49-F238E27FC236}">
                  <a16:creationId xmlns:a16="http://schemas.microsoft.com/office/drawing/2014/main" id="{519F09A9-724F-459A-AD1E-615055890193}"/>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439258" y="1703539"/>
              <a:ext cx="999332" cy="151296"/>
            </a:xfrm>
            <a:prstGeom prst="rect">
              <a:avLst/>
            </a:prstGeom>
          </p:spPr>
        </p:pic>
      </p:grpSp>
      <p:sp>
        <p:nvSpPr>
          <p:cNvPr id="60" name="矩形 59">
            <a:extLst>
              <a:ext uri="{FF2B5EF4-FFF2-40B4-BE49-F238E27FC236}">
                <a16:creationId xmlns:a16="http://schemas.microsoft.com/office/drawing/2014/main" id="{5DBB1D11-474D-4D56-BF6A-DAC4538C8490}"/>
              </a:ext>
            </a:extLst>
          </p:cNvPr>
          <p:cNvSpPr/>
          <p:nvPr/>
        </p:nvSpPr>
        <p:spPr>
          <a:xfrm>
            <a:off x="1145737" y="2306782"/>
            <a:ext cx="954108" cy="246221"/>
          </a:xfrm>
          <a:prstGeom prst="rect">
            <a:avLst/>
          </a:prstGeom>
        </p:spPr>
        <p:txBody>
          <a:bodyPr wrap="square">
            <a:spAutoFit/>
          </a:bodyPr>
          <a:lstStyle/>
          <a:p>
            <a:pPr lvl="0" algn="ctr"/>
            <a:r>
              <a:rPr lang="en-US" altLang="zh-TW" sz="1000" b="1">
                <a:solidFill>
                  <a:schemeClr val="bg1"/>
                </a:solidFill>
              </a:rPr>
              <a:t>QNAP Agent</a:t>
            </a:r>
          </a:p>
        </p:txBody>
      </p:sp>
      <p:pic>
        <p:nvPicPr>
          <p:cNvPr id="67" name="圖片 66" descr="一張含有 建築物 的圖片&#10;&#10;自動產生的描述">
            <a:extLst>
              <a:ext uri="{FF2B5EF4-FFF2-40B4-BE49-F238E27FC236}">
                <a16:creationId xmlns:a16="http://schemas.microsoft.com/office/drawing/2014/main" id="{0FA374A0-855A-443B-8FB9-9A2C4E155DBA}"/>
              </a:ext>
            </a:extLst>
          </p:cNvPr>
          <p:cNvPicPr>
            <a:picLocks noChangeAspect="1"/>
          </p:cNvPicPr>
          <p:nvPr/>
        </p:nvPicPr>
        <p:blipFill>
          <a:blip r:embed="rId18"/>
          <a:stretch>
            <a:fillRect/>
          </a:stretch>
        </p:blipFill>
        <p:spPr>
          <a:xfrm>
            <a:off x="5132643" y="1384363"/>
            <a:ext cx="539156" cy="540000"/>
          </a:xfrm>
          <a:prstGeom prst="rect">
            <a:avLst/>
          </a:prstGeom>
        </p:spPr>
      </p:pic>
      <p:sp>
        <p:nvSpPr>
          <p:cNvPr id="68" name="矩形 67">
            <a:extLst>
              <a:ext uri="{FF2B5EF4-FFF2-40B4-BE49-F238E27FC236}">
                <a16:creationId xmlns:a16="http://schemas.microsoft.com/office/drawing/2014/main" id="{59B70BDD-B223-47D0-8184-7C6C2B76B6A4}"/>
              </a:ext>
            </a:extLst>
          </p:cNvPr>
          <p:cNvSpPr/>
          <p:nvPr/>
        </p:nvSpPr>
        <p:spPr>
          <a:xfrm>
            <a:off x="5648461" y="1525774"/>
            <a:ext cx="1252267" cy="246221"/>
          </a:xfrm>
          <a:prstGeom prst="rect">
            <a:avLst/>
          </a:prstGeom>
        </p:spPr>
        <p:txBody>
          <a:bodyPr wrap="none">
            <a:spAutoFit/>
          </a:bodyPr>
          <a:lstStyle/>
          <a:p>
            <a:pPr lvl="0" algn="ctr"/>
            <a:r>
              <a:rPr lang="en-US" altLang="zh-TW" sz="1000" b="1">
                <a:solidFill>
                  <a:schemeClr val="bg1"/>
                </a:solidFill>
                <a:latin typeface="+mj-lt"/>
              </a:rPr>
              <a:t>Container Station</a:t>
            </a:r>
          </a:p>
        </p:txBody>
      </p:sp>
      <p:grpSp>
        <p:nvGrpSpPr>
          <p:cNvPr id="77" name="群組 76">
            <a:extLst>
              <a:ext uri="{FF2B5EF4-FFF2-40B4-BE49-F238E27FC236}">
                <a16:creationId xmlns:a16="http://schemas.microsoft.com/office/drawing/2014/main" id="{255349F7-7037-40C2-A058-FDB07F758A2E}"/>
              </a:ext>
            </a:extLst>
          </p:cNvPr>
          <p:cNvGrpSpPr/>
          <p:nvPr/>
        </p:nvGrpSpPr>
        <p:grpSpPr>
          <a:xfrm>
            <a:off x="2254153" y="1708721"/>
            <a:ext cx="2878068" cy="732995"/>
            <a:chOff x="2254153" y="1708721"/>
            <a:chExt cx="2878068" cy="732995"/>
          </a:xfrm>
        </p:grpSpPr>
        <p:cxnSp>
          <p:nvCxnSpPr>
            <p:cNvPr id="43" name="接點: 肘形 42">
              <a:extLst>
                <a:ext uri="{FF2B5EF4-FFF2-40B4-BE49-F238E27FC236}">
                  <a16:creationId xmlns:a16="http://schemas.microsoft.com/office/drawing/2014/main" id="{260DDAA6-A15F-4632-A5AC-0B3366FC2F2F}"/>
                </a:ext>
              </a:extLst>
            </p:cNvPr>
            <p:cNvCxnSpPr>
              <a:cxnSpLocks/>
            </p:cNvCxnSpPr>
            <p:nvPr/>
          </p:nvCxnSpPr>
          <p:spPr>
            <a:xfrm rot="10800000" flipV="1">
              <a:off x="2254153" y="2271308"/>
              <a:ext cx="2878068" cy="170408"/>
            </a:xfrm>
            <a:prstGeom prst="bentConnector3">
              <a:avLst>
                <a:gd name="adj1" fmla="val 69676"/>
              </a:avLst>
            </a:prstGeom>
            <a:ln w="19050">
              <a:tailEnd type="triangle"/>
            </a:ln>
          </p:spPr>
          <p:style>
            <a:lnRef idx="1">
              <a:schemeClr val="accent3"/>
            </a:lnRef>
            <a:fillRef idx="0">
              <a:schemeClr val="accent3"/>
            </a:fillRef>
            <a:effectRef idx="0">
              <a:schemeClr val="accent3"/>
            </a:effectRef>
            <a:fontRef idx="minor">
              <a:schemeClr val="tx1"/>
            </a:fontRef>
          </p:style>
        </p:cxnSp>
        <p:cxnSp>
          <p:nvCxnSpPr>
            <p:cNvPr id="63" name="接點: 肘形 62">
              <a:extLst>
                <a:ext uri="{FF2B5EF4-FFF2-40B4-BE49-F238E27FC236}">
                  <a16:creationId xmlns:a16="http://schemas.microsoft.com/office/drawing/2014/main" id="{5F6150EA-4273-4818-B8F9-6EADF6AB90D3}"/>
                </a:ext>
              </a:extLst>
            </p:cNvPr>
            <p:cNvCxnSpPr>
              <a:cxnSpLocks/>
            </p:cNvCxnSpPr>
            <p:nvPr/>
          </p:nvCxnSpPr>
          <p:spPr>
            <a:xfrm rot="10800000">
              <a:off x="2537102" y="1708721"/>
              <a:ext cx="592689" cy="567456"/>
            </a:xfrm>
            <a:prstGeom prst="bentConnector3">
              <a:avLst>
                <a:gd name="adj1" fmla="val 34"/>
              </a:avLst>
            </a:prstGeom>
            <a:ln w="19050">
              <a:tailEnd type="triangle"/>
            </a:ln>
          </p:spPr>
          <p:style>
            <a:lnRef idx="1">
              <a:schemeClr val="accent3"/>
            </a:lnRef>
            <a:fillRef idx="0">
              <a:schemeClr val="accent3"/>
            </a:fillRef>
            <a:effectRef idx="0">
              <a:schemeClr val="accent3"/>
            </a:effectRef>
            <a:fontRef idx="minor">
              <a:schemeClr val="tx1"/>
            </a:fontRef>
          </p:style>
        </p:cxnSp>
      </p:grpSp>
      <p:sp>
        <p:nvSpPr>
          <p:cNvPr id="80" name="矩形 79">
            <a:extLst>
              <a:ext uri="{FF2B5EF4-FFF2-40B4-BE49-F238E27FC236}">
                <a16:creationId xmlns:a16="http://schemas.microsoft.com/office/drawing/2014/main" id="{4C2B71DE-87D1-4C7F-AF13-FCF4B36A3A0E}"/>
              </a:ext>
            </a:extLst>
          </p:cNvPr>
          <p:cNvSpPr/>
          <p:nvPr/>
        </p:nvSpPr>
        <p:spPr>
          <a:xfrm>
            <a:off x="3811058" y="2050249"/>
            <a:ext cx="468398" cy="246221"/>
          </a:xfrm>
          <a:prstGeom prst="rect">
            <a:avLst/>
          </a:prstGeom>
        </p:spPr>
        <p:txBody>
          <a:bodyPr wrap="none">
            <a:spAutoFit/>
          </a:bodyPr>
          <a:lstStyle/>
          <a:p>
            <a:pPr lvl="0" algn="ctr"/>
            <a:r>
              <a:rPr lang="en-US" altLang="zh-TW" sz="1000" b="1">
                <a:solidFill>
                  <a:schemeClr val="bg1"/>
                </a:solidFill>
                <a:latin typeface="+mj-lt"/>
              </a:rPr>
              <a:t>APIs</a:t>
            </a:r>
          </a:p>
        </p:txBody>
      </p:sp>
      <p:grpSp>
        <p:nvGrpSpPr>
          <p:cNvPr id="89" name="群組 88">
            <a:extLst>
              <a:ext uri="{FF2B5EF4-FFF2-40B4-BE49-F238E27FC236}">
                <a16:creationId xmlns:a16="http://schemas.microsoft.com/office/drawing/2014/main" id="{3BA8240C-81B2-4327-B2F6-ED70C97E2884}"/>
              </a:ext>
            </a:extLst>
          </p:cNvPr>
          <p:cNvGrpSpPr/>
          <p:nvPr/>
        </p:nvGrpSpPr>
        <p:grpSpPr>
          <a:xfrm>
            <a:off x="2493120" y="1904640"/>
            <a:ext cx="2403323" cy="1969038"/>
            <a:chOff x="2493120" y="1904640"/>
            <a:chExt cx="2403323" cy="1969038"/>
          </a:xfrm>
        </p:grpSpPr>
        <p:cxnSp>
          <p:nvCxnSpPr>
            <p:cNvPr id="73" name="接點: 肘形 72">
              <a:extLst>
                <a:ext uri="{FF2B5EF4-FFF2-40B4-BE49-F238E27FC236}">
                  <a16:creationId xmlns:a16="http://schemas.microsoft.com/office/drawing/2014/main" id="{8EC23C56-FC56-4BF9-B1D6-7DDE681F1C4B}"/>
                </a:ext>
              </a:extLst>
            </p:cNvPr>
            <p:cNvCxnSpPr>
              <a:cxnSpLocks/>
            </p:cNvCxnSpPr>
            <p:nvPr/>
          </p:nvCxnSpPr>
          <p:spPr>
            <a:xfrm>
              <a:off x="2494768" y="2942161"/>
              <a:ext cx="2401675" cy="931517"/>
            </a:xfrm>
            <a:prstGeom prst="bentConnector3">
              <a:avLst>
                <a:gd name="adj1" fmla="val 33909"/>
              </a:avLst>
            </a:prstGeom>
            <a:ln w="12700">
              <a:prstDash val="sysDot"/>
              <a:headEnd type="none" w="med" len="med"/>
              <a:tailEnd type="triangle" w="med" len="med"/>
            </a:ln>
          </p:spPr>
          <p:style>
            <a:lnRef idx="1">
              <a:schemeClr val="accent6"/>
            </a:lnRef>
            <a:fillRef idx="0">
              <a:schemeClr val="accent6"/>
            </a:fillRef>
            <a:effectRef idx="0">
              <a:schemeClr val="accent6"/>
            </a:effectRef>
            <a:fontRef idx="minor">
              <a:schemeClr val="tx1"/>
            </a:fontRef>
          </p:style>
        </p:cxnSp>
        <p:cxnSp>
          <p:nvCxnSpPr>
            <p:cNvPr id="81" name="接點: 肘形 80">
              <a:extLst>
                <a:ext uri="{FF2B5EF4-FFF2-40B4-BE49-F238E27FC236}">
                  <a16:creationId xmlns:a16="http://schemas.microsoft.com/office/drawing/2014/main" id="{D9E30D78-03A9-421C-8B20-6B98B19548C5}"/>
                </a:ext>
              </a:extLst>
            </p:cNvPr>
            <p:cNvCxnSpPr>
              <a:cxnSpLocks/>
            </p:cNvCxnSpPr>
            <p:nvPr/>
          </p:nvCxnSpPr>
          <p:spPr>
            <a:xfrm rot="16200000" flipV="1">
              <a:off x="2382449" y="2015311"/>
              <a:ext cx="1037521" cy="816179"/>
            </a:xfrm>
            <a:prstGeom prst="bentConnector3">
              <a:avLst>
                <a:gd name="adj1" fmla="val 100076"/>
              </a:avLst>
            </a:prstGeom>
            <a:ln w="12700">
              <a:prstDash val="sysDot"/>
              <a:headEnd type="none" w="med" len="med"/>
              <a:tailEnd type="none" w="med" len="med"/>
            </a:ln>
          </p:spPr>
          <p:style>
            <a:lnRef idx="1">
              <a:schemeClr val="accent6"/>
            </a:lnRef>
            <a:fillRef idx="0">
              <a:schemeClr val="accent6"/>
            </a:fillRef>
            <a:effectRef idx="0">
              <a:schemeClr val="accent6"/>
            </a:effectRef>
            <a:fontRef idx="minor">
              <a:schemeClr val="tx1"/>
            </a:fontRef>
          </p:style>
        </p:cxnSp>
      </p:grpSp>
      <p:sp>
        <p:nvSpPr>
          <p:cNvPr id="93" name="矩形 92">
            <a:extLst>
              <a:ext uri="{FF2B5EF4-FFF2-40B4-BE49-F238E27FC236}">
                <a16:creationId xmlns:a16="http://schemas.microsoft.com/office/drawing/2014/main" id="{F2FC9E20-A0CC-4B71-BC3B-C16C96E0E371}"/>
              </a:ext>
            </a:extLst>
          </p:cNvPr>
          <p:cNvSpPr/>
          <p:nvPr/>
        </p:nvSpPr>
        <p:spPr>
          <a:xfrm>
            <a:off x="3265527" y="3626004"/>
            <a:ext cx="1398140" cy="246221"/>
          </a:xfrm>
          <a:prstGeom prst="rect">
            <a:avLst/>
          </a:prstGeom>
        </p:spPr>
        <p:txBody>
          <a:bodyPr wrap="none">
            <a:spAutoFit/>
          </a:bodyPr>
          <a:lstStyle/>
          <a:p>
            <a:pPr lvl="0" algn="ctr"/>
            <a:r>
              <a:rPr lang="en-US" altLang="zh-TW" sz="1000" b="1">
                <a:solidFill>
                  <a:schemeClr val="bg1"/>
                </a:solidFill>
                <a:latin typeface="+mj-lt"/>
              </a:rPr>
              <a:t>Incremental Backup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0"/>
          <p:cNvSpPr txBox="1">
            <a:spLocks noGrp="1"/>
          </p:cNvSpPr>
          <p:nvPr>
            <p:ph type="title"/>
          </p:nvPr>
        </p:nvSpPr>
        <p:spPr>
          <a:xfrm>
            <a:off x="128165" y="435887"/>
            <a:ext cx="4530921" cy="82471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sz="3600"/>
              <a:t>Hyper Data Protector </a:t>
            </a:r>
            <a:r>
              <a:rPr lang="zh-TW" altLang="en-US" sz="3600"/>
              <a:t>三</a:t>
            </a:r>
            <a:r>
              <a:rPr lang="zh-TW" sz="3600"/>
              <a:t>大特點</a:t>
            </a:r>
            <a:endParaRPr sz="3600"/>
          </a:p>
        </p:txBody>
      </p:sp>
      <p:grpSp>
        <p:nvGrpSpPr>
          <p:cNvPr id="5" name="群組 4">
            <a:extLst>
              <a:ext uri="{FF2B5EF4-FFF2-40B4-BE49-F238E27FC236}">
                <a16:creationId xmlns:a16="http://schemas.microsoft.com/office/drawing/2014/main" id="{9C4FC32E-CEE5-41AC-9B2C-7B14F6732C8A}"/>
              </a:ext>
            </a:extLst>
          </p:cNvPr>
          <p:cNvGrpSpPr/>
          <p:nvPr/>
        </p:nvGrpSpPr>
        <p:grpSpPr>
          <a:xfrm>
            <a:off x="4343430" y="1780905"/>
            <a:ext cx="2648445" cy="2279817"/>
            <a:chOff x="4274148" y="1087327"/>
            <a:chExt cx="4373376" cy="3764662"/>
          </a:xfrm>
        </p:grpSpPr>
        <p:pic>
          <p:nvPicPr>
            <p:cNvPr id="4" name="圖形 3">
              <a:extLst>
                <a:ext uri="{FF2B5EF4-FFF2-40B4-BE49-F238E27FC236}">
                  <a16:creationId xmlns:a16="http://schemas.microsoft.com/office/drawing/2014/main" id="{5D17359B-B038-4F7C-9302-A452CBC2CFB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74148" y="1087327"/>
              <a:ext cx="4373376" cy="3764662"/>
            </a:xfrm>
            <a:prstGeom prst="rect">
              <a:avLst/>
            </a:prstGeom>
          </p:spPr>
        </p:pic>
        <p:pic>
          <p:nvPicPr>
            <p:cNvPr id="135" name="Google Shape;135;p20"/>
            <p:cNvPicPr preferRelativeResize="0"/>
            <p:nvPr/>
          </p:nvPicPr>
          <p:blipFill>
            <a:blip r:embed="rId5">
              <a:alphaModFix/>
            </a:blip>
            <a:stretch>
              <a:fillRect/>
            </a:stretch>
          </p:blipFill>
          <p:spPr>
            <a:xfrm>
              <a:off x="4513214" y="1353992"/>
              <a:ext cx="3895245" cy="2276075"/>
            </a:xfrm>
            <a:prstGeom prst="rect">
              <a:avLst/>
            </a:prstGeom>
            <a:noFill/>
            <a:ln>
              <a:solidFill>
                <a:schemeClr val="bg1"/>
              </a:solidFill>
            </a:ln>
          </p:spPr>
        </p:pic>
      </p:grpSp>
      <p:sp>
        <p:nvSpPr>
          <p:cNvPr id="10" name="矩形 9">
            <a:extLst>
              <a:ext uri="{FF2B5EF4-FFF2-40B4-BE49-F238E27FC236}">
                <a16:creationId xmlns:a16="http://schemas.microsoft.com/office/drawing/2014/main" id="{7E3E503A-0BFE-43B9-9E12-0CDDB3CEE182}"/>
              </a:ext>
            </a:extLst>
          </p:cNvPr>
          <p:cNvSpPr/>
          <p:nvPr/>
        </p:nvSpPr>
        <p:spPr>
          <a:xfrm>
            <a:off x="250825" y="2029761"/>
            <a:ext cx="1800493" cy="369332"/>
          </a:xfrm>
          <a:prstGeom prst="rect">
            <a:avLst/>
          </a:prstGeom>
        </p:spPr>
        <p:txBody>
          <a:bodyPr wrap="none">
            <a:spAutoFit/>
          </a:bodyPr>
          <a:lstStyle/>
          <a:p>
            <a:r>
              <a:rPr lang="zh-TW" altLang="en-US" sz="1800" b="1">
                <a:solidFill>
                  <a:schemeClr val="bg1"/>
                </a:solidFill>
                <a:latin typeface="微軟正黑體" panose="020B0604030504040204" pitchFamily="34" charset="-120"/>
                <a:ea typeface="微軟正黑體" panose="020B0604030504040204" pitchFamily="34" charset="-120"/>
              </a:rPr>
              <a:t>高速主動式備份</a:t>
            </a:r>
          </a:p>
        </p:txBody>
      </p:sp>
      <p:sp>
        <p:nvSpPr>
          <p:cNvPr id="12" name="矩形 11">
            <a:extLst>
              <a:ext uri="{FF2B5EF4-FFF2-40B4-BE49-F238E27FC236}">
                <a16:creationId xmlns:a16="http://schemas.microsoft.com/office/drawing/2014/main" id="{DF7A2BEA-184D-4090-ABAC-6658BDA38B25}"/>
              </a:ext>
            </a:extLst>
          </p:cNvPr>
          <p:cNvSpPr/>
          <p:nvPr/>
        </p:nvSpPr>
        <p:spPr>
          <a:xfrm>
            <a:off x="250825" y="2879990"/>
            <a:ext cx="1107996" cy="369332"/>
          </a:xfrm>
          <a:prstGeom prst="rect">
            <a:avLst/>
          </a:prstGeom>
        </p:spPr>
        <p:txBody>
          <a:bodyPr wrap="none">
            <a:spAutoFit/>
          </a:bodyPr>
          <a:lstStyle/>
          <a:p>
            <a:r>
              <a:rPr lang="zh-TW" altLang="en-US" sz="1800" b="1">
                <a:solidFill>
                  <a:schemeClr val="bg1"/>
                </a:solidFill>
                <a:latin typeface="微軟正黑體" panose="020B0604030504040204" pitchFamily="34" charset="-120"/>
                <a:ea typeface="微軟正黑體" panose="020B0604030504040204" pitchFamily="34" charset="-120"/>
              </a:rPr>
              <a:t>立即還原</a:t>
            </a:r>
          </a:p>
        </p:txBody>
      </p:sp>
      <p:sp>
        <p:nvSpPr>
          <p:cNvPr id="14" name="矩形 13">
            <a:extLst>
              <a:ext uri="{FF2B5EF4-FFF2-40B4-BE49-F238E27FC236}">
                <a16:creationId xmlns:a16="http://schemas.microsoft.com/office/drawing/2014/main" id="{AD450CBD-B4F4-4E72-A60E-8D75FD936D3D}"/>
              </a:ext>
            </a:extLst>
          </p:cNvPr>
          <p:cNvSpPr/>
          <p:nvPr/>
        </p:nvSpPr>
        <p:spPr>
          <a:xfrm>
            <a:off x="250825" y="3780261"/>
            <a:ext cx="1107996" cy="369332"/>
          </a:xfrm>
          <a:prstGeom prst="rect">
            <a:avLst/>
          </a:prstGeom>
        </p:spPr>
        <p:txBody>
          <a:bodyPr wrap="none">
            <a:spAutoFit/>
          </a:bodyPr>
          <a:lstStyle/>
          <a:p>
            <a:r>
              <a:rPr lang="zh-TW" altLang="en-US" sz="1800" b="1">
                <a:solidFill>
                  <a:schemeClr val="bg1"/>
                </a:solidFill>
                <a:latin typeface="微軟正黑體" panose="020B0604030504040204" pitchFamily="34" charset="-120"/>
                <a:ea typeface="微軟正黑體" panose="020B0604030504040204" pitchFamily="34" charset="-120"/>
              </a:rPr>
              <a:t>持續監控</a:t>
            </a:r>
          </a:p>
        </p:txBody>
      </p:sp>
      <p:sp>
        <p:nvSpPr>
          <p:cNvPr id="11" name="矩形 10">
            <a:extLst>
              <a:ext uri="{FF2B5EF4-FFF2-40B4-BE49-F238E27FC236}">
                <a16:creationId xmlns:a16="http://schemas.microsoft.com/office/drawing/2014/main" id="{B2661EA7-C92C-46A2-99C6-75995A4ED6D2}"/>
              </a:ext>
            </a:extLst>
          </p:cNvPr>
          <p:cNvSpPr/>
          <p:nvPr/>
        </p:nvSpPr>
        <p:spPr>
          <a:xfrm>
            <a:off x="250825" y="1924126"/>
            <a:ext cx="1798234" cy="111186"/>
          </a:xfrm>
          <a:prstGeom prst="rect">
            <a:avLst/>
          </a:prstGeom>
          <a:solidFill>
            <a:srgbClr val="8B0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矩形 12">
            <a:extLst>
              <a:ext uri="{FF2B5EF4-FFF2-40B4-BE49-F238E27FC236}">
                <a16:creationId xmlns:a16="http://schemas.microsoft.com/office/drawing/2014/main" id="{3F10111D-11FC-47EA-850C-68E6CFD2E210}"/>
              </a:ext>
            </a:extLst>
          </p:cNvPr>
          <p:cNvSpPr/>
          <p:nvPr/>
        </p:nvSpPr>
        <p:spPr>
          <a:xfrm>
            <a:off x="253084" y="2774355"/>
            <a:ext cx="1798234" cy="111186"/>
          </a:xfrm>
          <a:prstGeom prst="rect">
            <a:avLst/>
          </a:prstGeom>
          <a:solidFill>
            <a:srgbClr val="4A4F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矩形 14">
            <a:extLst>
              <a:ext uri="{FF2B5EF4-FFF2-40B4-BE49-F238E27FC236}">
                <a16:creationId xmlns:a16="http://schemas.microsoft.com/office/drawing/2014/main" id="{9F86889A-9E59-47FC-A265-F97FC655D1D6}"/>
              </a:ext>
            </a:extLst>
          </p:cNvPr>
          <p:cNvSpPr/>
          <p:nvPr/>
        </p:nvSpPr>
        <p:spPr>
          <a:xfrm>
            <a:off x="250825" y="3674626"/>
            <a:ext cx="1798234" cy="111186"/>
          </a:xfrm>
          <a:prstGeom prst="rect">
            <a:avLst/>
          </a:prstGeom>
          <a:solidFill>
            <a:srgbClr val="0296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6" name="平行四邊形 15">
            <a:extLst>
              <a:ext uri="{FF2B5EF4-FFF2-40B4-BE49-F238E27FC236}">
                <a16:creationId xmlns:a16="http://schemas.microsoft.com/office/drawing/2014/main" id="{1E323E1D-686F-44E3-9359-EFFFA0674DD7}"/>
              </a:ext>
            </a:extLst>
          </p:cNvPr>
          <p:cNvSpPr/>
          <p:nvPr/>
        </p:nvSpPr>
        <p:spPr>
          <a:xfrm>
            <a:off x="881408" y="1667362"/>
            <a:ext cx="3244278" cy="2849878"/>
          </a:xfrm>
          <a:prstGeom prst="parallelogram">
            <a:avLst/>
          </a:prstGeom>
          <a:solidFill>
            <a:srgbClr val="8B0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 name="圖形 3">
            <a:extLst>
              <a:ext uri="{FF2B5EF4-FFF2-40B4-BE49-F238E27FC236}">
                <a16:creationId xmlns:a16="http://schemas.microsoft.com/office/drawing/2014/main" id="{944DF080-BB55-4BA6-9FF6-5860FDB4EE6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28380" y="2122394"/>
            <a:ext cx="2510863" cy="2506549"/>
          </a:xfrm>
          <a:prstGeom prst="rect">
            <a:avLst/>
          </a:prstGeom>
        </p:spPr>
      </p:pic>
      <p:sp>
        <p:nvSpPr>
          <p:cNvPr id="17" name="矩形 16">
            <a:extLst>
              <a:ext uri="{FF2B5EF4-FFF2-40B4-BE49-F238E27FC236}">
                <a16:creationId xmlns:a16="http://schemas.microsoft.com/office/drawing/2014/main" id="{E1B1FA4D-CB0C-48E9-9568-6A9DC8ADC2DA}"/>
              </a:ext>
            </a:extLst>
          </p:cNvPr>
          <p:cNvSpPr/>
          <p:nvPr/>
        </p:nvSpPr>
        <p:spPr>
          <a:xfrm>
            <a:off x="1881754" y="1320234"/>
            <a:ext cx="2076209" cy="369332"/>
          </a:xfrm>
          <a:prstGeom prst="rect">
            <a:avLst/>
          </a:prstGeom>
        </p:spPr>
        <p:txBody>
          <a:bodyPr wrap="none">
            <a:spAutoFit/>
          </a:bodyPr>
          <a:lstStyle/>
          <a:p>
            <a:r>
              <a:rPr lang="en-US" altLang="zh-TW" sz="1800" b="1">
                <a:solidFill>
                  <a:schemeClr val="bg1"/>
                </a:solidFill>
                <a:latin typeface="+mj-lt"/>
                <a:ea typeface="微軟正黑體" panose="020B0604030504040204" pitchFamily="34" charset="-120"/>
              </a:rPr>
              <a:t>VMware vSphere</a:t>
            </a:r>
          </a:p>
        </p:txBody>
      </p:sp>
      <p:sp>
        <p:nvSpPr>
          <p:cNvPr id="18" name="矩形 17">
            <a:extLst>
              <a:ext uri="{FF2B5EF4-FFF2-40B4-BE49-F238E27FC236}">
                <a16:creationId xmlns:a16="http://schemas.microsoft.com/office/drawing/2014/main" id="{77188BF6-D3C0-41F2-91CD-A0AA89927AA7}"/>
              </a:ext>
            </a:extLst>
          </p:cNvPr>
          <p:cNvSpPr/>
          <p:nvPr/>
        </p:nvSpPr>
        <p:spPr>
          <a:xfrm>
            <a:off x="2151398" y="1799229"/>
            <a:ext cx="1414934" cy="276999"/>
          </a:xfrm>
          <a:prstGeom prst="rect">
            <a:avLst/>
          </a:prstGeom>
        </p:spPr>
        <p:txBody>
          <a:bodyPr wrap="square">
            <a:spAutoFit/>
          </a:bodyPr>
          <a:lstStyle/>
          <a:p>
            <a:pPr marL="171450" indent="-171450">
              <a:buClr>
                <a:schemeClr val="bg1"/>
              </a:buClr>
              <a:buFont typeface="Arial" panose="020B0604020202020204" pitchFamily="34" charset="0"/>
              <a:buChar char="•"/>
            </a:pPr>
            <a:r>
              <a:rPr lang="en-US" altLang="zh-TW" sz="1200" b="1">
                <a:solidFill>
                  <a:schemeClr val="bg1"/>
                </a:solidFill>
                <a:latin typeface="+mj-lt"/>
              </a:rPr>
              <a:t>6.0, 6.5, 6.7</a:t>
            </a:r>
          </a:p>
        </p:txBody>
      </p:sp>
      <p:sp>
        <p:nvSpPr>
          <p:cNvPr id="19" name="矩形 18">
            <a:extLst>
              <a:ext uri="{FF2B5EF4-FFF2-40B4-BE49-F238E27FC236}">
                <a16:creationId xmlns:a16="http://schemas.microsoft.com/office/drawing/2014/main" id="{0A14D803-AA8E-4F6D-A182-91D9B100A8CA}"/>
              </a:ext>
            </a:extLst>
          </p:cNvPr>
          <p:cNvSpPr/>
          <p:nvPr/>
        </p:nvSpPr>
        <p:spPr>
          <a:xfrm>
            <a:off x="1601724" y="1205761"/>
            <a:ext cx="2523962" cy="114473"/>
          </a:xfrm>
          <a:prstGeom prst="rect">
            <a:avLst/>
          </a:prstGeom>
          <a:solidFill>
            <a:srgbClr val="8B0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平行四邊形 19">
            <a:extLst>
              <a:ext uri="{FF2B5EF4-FFF2-40B4-BE49-F238E27FC236}">
                <a16:creationId xmlns:a16="http://schemas.microsoft.com/office/drawing/2014/main" id="{B5598ACD-2979-4A8F-8FFF-9C15149A8D50}"/>
              </a:ext>
            </a:extLst>
          </p:cNvPr>
          <p:cNvSpPr/>
          <p:nvPr/>
        </p:nvSpPr>
        <p:spPr>
          <a:xfrm>
            <a:off x="4572000" y="1667362"/>
            <a:ext cx="3244278" cy="2849878"/>
          </a:xfrm>
          <a:prstGeom prst="parallelogram">
            <a:avLst/>
          </a:prstGeom>
          <a:solidFill>
            <a:srgbClr val="0296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 name="矩形 20">
            <a:extLst>
              <a:ext uri="{FF2B5EF4-FFF2-40B4-BE49-F238E27FC236}">
                <a16:creationId xmlns:a16="http://schemas.microsoft.com/office/drawing/2014/main" id="{BE32D2B7-EAAF-4E0E-80AD-A34A3F1EE79E}"/>
              </a:ext>
            </a:extLst>
          </p:cNvPr>
          <p:cNvSpPr/>
          <p:nvPr/>
        </p:nvSpPr>
        <p:spPr>
          <a:xfrm>
            <a:off x="5515677" y="1320234"/>
            <a:ext cx="2172390" cy="369332"/>
          </a:xfrm>
          <a:prstGeom prst="rect">
            <a:avLst/>
          </a:prstGeom>
        </p:spPr>
        <p:txBody>
          <a:bodyPr wrap="none">
            <a:spAutoFit/>
          </a:bodyPr>
          <a:lstStyle/>
          <a:p>
            <a:r>
              <a:rPr lang="en-US" altLang="zh-TW" sz="1800" b="1">
                <a:solidFill>
                  <a:schemeClr val="bg1"/>
                </a:solidFill>
                <a:latin typeface="+mj-lt"/>
                <a:ea typeface="微軟正黑體" panose="020B0604030504040204" pitchFamily="34" charset="-120"/>
              </a:rPr>
              <a:t>Microsoft Hyper-V</a:t>
            </a:r>
          </a:p>
        </p:txBody>
      </p:sp>
      <p:sp>
        <p:nvSpPr>
          <p:cNvPr id="22" name="矩形 21">
            <a:extLst>
              <a:ext uri="{FF2B5EF4-FFF2-40B4-BE49-F238E27FC236}">
                <a16:creationId xmlns:a16="http://schemas.microsoft.com/office/drawing/2014/main" id="{E1DFDB1C-5F6F-4D37-AFC3-EB8D2AED1AAC}"/>
              </a:ext>
            </a:extLst>
          </p:cNvPr>
          <p:cNvSpPr/>
          <p:nvPr/>
        </p:nvSpPr>
        <p:spPr>
          <a:xfrm>
            <a:off x="5314206" y="1738420"/>
            <a:ext cx="2258249" cy="830997"/>
          </a:xfrm>
          <a:prstGeom prst="rect">
            <a:avLst/>
          </a:prstGeom>
        </p:spPr>
        <p:txBody>
          <a:bodyPr wrap="square">
            <a:spAutoFit/>
          </a:bodyPr>
          <a:lstStyle/>
          <a:p>
            <a:pPr marL="171450" indent="-171450">
              <a:buClr>
                <a:schemeClr val="bg1"/>
              </a:buClr>
              <a:buFont typeface="Arial" panose="020B0604020202020204" pitchFamily="34" charset="0"/>
              <a:buChar char="•"/>
            </a:pPr>
            <a:r>
              <a:rPr lang="en-US" altLang="zh-TW" sz="1200" b="1">
                <a:solidFill>
                  <a:schemeClr val="bg1"/>
                </a:solidFill>
                <a:latin typeface="+mj-lt"/>
              </a:rPr>
              <a:t>Windows Server Hyper-V 2016</a:t>
            </a:r>
          </a:p>
          <a:p>
            <a:pPr marL="171450" indent="-171450">
              <a:buClr>
                <a:schemeClr val="bg1"/>
              </a:buClr>
              <a:buFont typeface="Arial" panose="020B0604020202020204" pitchFamily="34" charset="0"/>
              <a:buChar char="•"/>
            </a:pPr>
            <a:r>
              <a:rPr lang="en-US" altLang="zh-TW" sz="1200" b="1">
                <a:solidFill>
                  <a:schemeClr val="bg1"/>
                </a:solidFill>
                <a:latin typeface="+mj-lt"/>
              </a:rPr>
              <a:t>Windows Server Hyper-V 2019</a:t>
            </a:r>
          </a:p>
        </p:txBody>
      </p:sp>
      <p:sp>
        <p:nvSpPr>
          <p:cNvPr id="23" name="矩形 22">
            <a:extLst>
              <a:ext uri="{FF2B5EF4-FFF2-40B4-BE49-F238E27FC236}">
                <a16:creationId xmlns:a16="http://schemas.microsoft.com/office/drawing/2014/main" id="{C1A78FE9-7333-4FAE-918A-A75CAE559566}"/>
              </a:ext>
            </a:extLst>
          </p:cNvPr>
          <p:cNvSpPr/>
          <p:nvPr/>
        </p:nvSpPr>
        <p:spPr>
          <a:xfrm>
            <a:off x="5292315" y="1205761"/>
            <a:ext cx="2523961" cy="114473"/>
          </a:xfrm>
          <a:prstGeom prst="rect">
            <a:avLst/>
          </a:prstGeom>
          <a:solidFill>
            <a:srgbClr val="0296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24" name="直線接點 23">
            <a:extLst>
              <a:ext uri="{FF2B5EF4-FFF2-40B4-BE49-F238E27FC236}">
                <a16:creationId xmlns:a16="http://schemas.microsoft.com/office/drawing/2014/main" id="{AA1FC1B5-4896-4CBD-B2C5-1492219C837A}"/>
              </a:ext>
            </a:extLst>
          </p:cNvPr>
          <p:cNvCxnSpPr/>
          <p:nvPr/>
        </p:nvCxnSpPr>
        <p:spPr>
          <a:xfrm>
            <a:off x="1881754" y="2122394"/>
            <a:ext cx="168457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直線接點 24">
            <a:extLst>
              <a:ext uri="{FF2B5EF4-FFF2-40B4-BE49-F238E27FC236}">
                <a16:creationId xmlns:a16="http://schemas.microsoft.com/office/drawing/2014/main" id="{E004C93A-AF49-48F1-BFD3-5D55B23B0128}"/>
              </a:ext>
            </a:extLst>
          </p:cNvPr>
          <p:cNvCxnSpPr>
            <a:cxnSpLocks/>
          </p:cNvCxnSpPr>
          <p:nvPr/>
        </p:nvCxnSpPr>
        <p:spPr>
          <a:xfrm>
            <a:off x="5292315" y="2693825"/>
            <a:ext cx="201735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40" name="Google Shape;140;p21"/>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a:t>支援的來源平台</a:t>
            </a:r>
            <a:endParaRPr/>
          </a:p>
        </p:txBody>
      </p:sp>
      <p:pic>
        <p:nvPicPr>
          <p:cNvPr id="8" name="圖片 7">
            <a:extLst>
              <a:ext uri="{FF2B5EF4-FFF2-40B4-BE49-F238E27FC236}">
                <a16:creationId xmlns:a16="http://schemas.microsoft.com/office/drawing/2014/main" id="{0525A36D-EC32-4AE0-B593-24E838082DD8}"/>
              </a:ext>
            </a:extLst>
          </p:cNvPr>
          <p:cNvPicPr>
            <a:picLocks noChangeAspect="1"/>
          </p:cNvPicPr>
          <p:nvPr/>
        </p:nvPicPr>
        <p:blipFill rotWithShape="1">
          <a:blip r:embed="rId5"/>
          <a:srcRect l="9798" t="19728" r="8950" b="17088"/>
          <a:stretch/>
        </p:blipFill>
        <p:spPr>
          <a:xfrm>
            <a:off x="5102497" y="3165594"/>
            <a:ext cx="1985876" cy="772145"/>
          </a:xfrm>
          <a:prstGeom prst="rect">
            <a:avLst/>
          </a:prstGeom>
        </p:spPr>
      </p:pic>
      <p:sp>
        <p:nvSpPr>
          <p:cNvPr id="2" name="文字方塊 1">
            <a:extLst>
              <a:ext uri="{FF2B5EF4-FFF2-40B4-BE49-F238E27FC236}">
                <a16:creationId xmlns:a16="http://schemas.microsoft.com/office/drawing/2014/main" id="{461E006C-ECEB-5E4C-A4B7-01988656001C}"/>
              </a:ext>
            </a:extLst>
          </p:cNvPr>
          <p:cNvSpPr txBox="1"/>
          <p:nvPr/>
        </p:nvSpPr>
        <p:spPr>
          <a:xfrm>
            <a:off x="5020671" y="3945837"/>
            <a:ext cx="2346936" cy="246221"/>
          </a:xfrm>
          <a:prstGeom prst="rect">
            <a:avLst/>
          </a:prstGeom>
          <a:noFill/>
        </p:spPr>
        <p:txBody>
          <a:bodyPr wrap="square" rtlCol="0" anchor="t">
            <a:spAutoFit/>
          </a:bodyPr>
          <a:lstStyle/>
          <a:p>
            <a:r>
              <a:rPr kumimoji="1" lang="zh-CN" altLang="en-US" sz="1000">
                <a:solidFill>
                  <a:schemeClr val="bg1"/>
                </a:solidFill>
                <a:latin typeface="微軟正黑體" panose="020B0604030504040204" pitchFamily="34" charset="-120"/>
                <a:ea typeface="微軟正黑體" panose="020B0604030504040204" pitchFamily="34" charset="-120"/>
              </a:rPr>
              <a:t>註：</a:t>
            </a:r>
            <a:r>
              <a:rPr kumimoji="1" lang="en-US" altLang="zh-TW" sz="1000">
                <a:solidFill>
                  <a:schemeClr val="bg1"/>
                </a:solidFill>
                <a:latin typeface="微軟正黑體" panose="020B0604030504040204" pitchFamily="34" charset="-120"/>
                <a:ea typeface="微軟正黑體" panose="020B0604030504040204" pitchFamily="34" charset="-120"/>
              </a:rPr>
              <a:t>Windows 10 Hyper-V</a:t>
            </a:r>
            <a:r>
              <a:rPr kumimoji="1" lang="zh-CN" altLang="en-US" sz="1000">
                <a:solidFill>
                  <a:schemeClr val="bg1"/>
                </a:solidFill>
                <a:latin typeface="微軟正黑體" panose="020B0604030504040204" pitchFamily="34" charset="-120"/>
                <a:ea typeface="微軟正黑體" panose="020B0604030504040204" pitchFamily="34" charset="-120"/>
              </a:rPr>
              <a:t>不支</a:t>
            </a:r>
            <a:r>
              <a:rPr kumimoji="1" lang="zh-CN" altLang="en-US" sz="1000">
                <a:solidFill>
                  <a:srgbClr val="FFFFFF"/>
                </a:solidFill>
                <a:latin typeface="微軟正黑體" panose="020B0604030504040204" pitchFamily="34" charset="-120"/>
                <a:ea typeface="微軟正黑體" panose="020B0604030504040204" pitchFamily="34" charset="-120"/>
              </a:rPr>
              <a:t>援</a:t>
            </a:r>
            <a:endParaRPr kumimoji="1" lang="zh-TW" altLang="en-US" sz="1000">
              <a:solidFill>
                <a:srgbClr val="FFFFFF"/>
              </a:solidFill>
              <a:latin typeface="微軟正黑體" panose="020B0604030504040204" pitchFamily="34" charset="-120"/>
              <a:ea typeface="微軟正黑體" panose="020B0604030504040204" pitchFamily="34" charset="-12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22"/>
          <p:cNvSpPr txBox="1">
            <a:spLocks noGrp="1"/>
          </p:cNvSpPr>
          <p:nvPr>
            <p:ph type="title"/>
          </p:nvPr>
        </p:nvSpPr>
        <p:spPr>
          <a:xfrm>
            <a:off x="250825" y="2002655"/>
            <a:ext cx="3464345" cy="824712"/>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zh-TW"/>
              <a:t>高速主動式備份</a:t>
            </a:r>
            <a:endParaRPr/>
          </a:p>
        </p:txBody>
      </p:sp>
      <p:sp>
        <p:nvSpPr>
          <p:cNvPr id="3" name="矩形 2">
            <a:extLst>
              <a:ext uri="{FF2B5EF4-FFF2-40B4-BE49-F238E27FC236}">
                <a16:creationId xmlns:a16="http://schemas.microsoft.com/office/drawing/2014/main" id="{5325D4BD-9D10-4F34-8D1F-314E76E96AE4}"/>
              </a:ext>
            </a:extLst>
          </p:cNvPr>
          <p:cNvSpPr/>
          <p:nvPr/>
        </p:nvSpPr>
        <p:spPr>
          <a:xfrm>
            <a:off x="250825" y="1891469"/>
            <a:ext cx="1798234" cy="111186"/>
          </a:xfrm>
          <a:prstGeom prst="rect">
            <a:avLst/>
          </a:prstGeom>
          <a:solidFill>
            <a:srgbClr val="8B0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 name="圖形 3">
            <a:extLst>
              <a:ext uri="{FF2B5EF4-FFF2-40B4-BE49-F238E27FC236}">
                <a16:creationId xmlns:a16="http://schemas.microsoft.com/office/drawing/2014/main" id="{E09280B7-2C1C-4A3E-BADE-34DAC371F81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64483" y="1415474"/>
            <a:ext cx="2839576" cy="2312551"/>
          </a:xfrm>
          <a:prstGeom prst="rect">
            <a:avLst/>
          </a:prstGeom>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1146</Words>
  <Application>Microsoft Office PowerPoint</Application>
  <PresentationFormat>如螢幕大小 (16:9)</PresentationFormat>
  <Paragraphs>183</Paragraphs>
  <Slides>34</Slides>
  <Notes>33</Notes>
  <HiddenSlides>0</HiddenSlides>
  <MMClips>0</MMClips>
  <ScaleCrop>false</ScaleCrop>
  <HeadingPairs>
    <vt:vector size="6" baseType="variant">
      <vt:variant>
        <vt:lpstr>使用字型</vt:lpstr>
      </vt:variant>
      <vt:variant>
        <vt:i4>2</vt:i4>
      </vt:variant>
      <vt:variant>
        <vt:lpstr>佈景主題</vt:lpstr>
      </vt:variant>
      <vt:variant>
        <vt:i4>1</vt:i4>
      </vt:variant>
      <vt:variant>
        <vt:lpstr>投影片標題</vt:lpstr>
      </vt:variant>
      <vt:variant>
        <vt:i4>34</vt:i4>
      </vt:variant>
    </vt:vector>
  </HeadingPairs>
  <TitlesOfParts>
    <vt:vector size="37" baseType="lpstr">
      <vt:lpstr>微軟正黑體</vt:lpstr>
      <vt:lpstr>Arial</vt:lpstr>
      <vt:lpstr>Simple Light</vt:lpstr>
      <vt:lpstr>PowerPoint 簡報</vt:lpstr>
      <vt:lpstr>現在企業使用虛擬機是常態 所以虛擬機備份是企業首要任務</vt:lpstr>
      <vt:lpstr>IT選擇產品方案的困擾</vt:lpstr>
      <vt:lpstr>QNAP Hyper Data Protector 一體機的優勢</vt:lpstr>
      <vt:lpstr>Meet QNAP  Hyper Data Protector</vt:lpstr>
      <vt:lpstr>QNAP主動式虛擬機備份一體機方案解決您的疑慮</vt:lpstr>
      <vt:lpstr>Hyper Data Protector 三大特點</vt:lpstr>
      <vt:lpstr>支援的來源平台</vt:lpstr>
      <vt:lpstr>高速主動式備份</vt:lpstr>
      <vt:lpstr>VMware / Hyper-V 無代理備份</vt:lpstr>
      <vt:lpstr>採用異動資料區塊追蹤技術達成漸進式備份</vt:lpstr>
      <vt:lpstr>Offline去重複化技術</vt:lpstr>
      <vt:lpstr>業界知名廠商主推的資料壓縮技術搭配去重複化</vt:lpstr>
      <vt:lpstr>可高達 1,000 個多版本備份</vt:lpstr>
      <vt:lpstr>使用 AES-256 的傳輸時加密技術</vt:lpstr>
      <vt:lpstr>透過傳輸壓縮技術來減少頻寬使用</vt:lpstr>
      <vt:lpstr>搭配 QNAP NAS 高速網路</vt:lpstr>
      <vt:lpstr>立即還原</vt:lpstr>
      <vt:lpstr>還原虛擬機備份</vt:lpstr>
      <vt:lpstr>PowerPoint 簡報</vt:lpstr>
      <vt:lpstr>持續監控</vt:lpstr>
      <vt:lpstr>任務總覽表</vt:lpstr>
      <vt:lpstr>任務狀態歷史紀錄</vt:lpstr>
      <vt:lpstr>主動通知</vt:lpstr>
      <vt:lpstr>安裝與使用</vt:lpstr>
      <vt:lpstr>從 App Center 安裝 Hyper Data Protection </vt:lpstr>
      <vt:lpstr>設定操作 3 步驟</vt:lpstr>
      <vt:lpstr>建議機種</vt:lpstr>
      <vt:lpstr>建議機種 -HDP僅支援 QNAP x86 架構 (Intel 或 AMD 處理器) NAS 機種</vt:lpstr>
      <vt:lpstr>Beta 測試計畫 與 抽獎活動</vt:lpstr>
      <vt:lpstr>如何回報 Hyper Data Protector Beta 測試問題? </vt:lpstr>
      <vt:lpstr>陸續推出計劃</vt:lpstr>
      <vt:lpstr>總結</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QNAP  Hyper Data Protector 1.0</dc:title>
  <dc:creator>Yvonne Tsai</dc:creator>
  <cp:lastModifiedBy>QNAP_Yvonne Tsai</cp:lastModifiedBy>
  <cp:revision>1</cp:revision>
  <dcterms:modified xsi:type="dcterms:W3CDTF">2020-04-01T08:21:14Z</dcterms:modified>
</cp:coreProperties>
</file>