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291" r:id="rId4"/>
    <p:sldId id="259" r:id="rId5"/>
    <p:sldId id="260" r:id="rId6"/>
    <p:sldId id="261" r:id="rId7"/>
    <p:sldId id="263" r:id="rId8"/>
    <p:sldId id="264" r:id="rId9"/>
    <p:sldId id="265" r:id="rId10"/>
    <p:sldId id="266" r:id="rId11"/>
    <p:sldId id="268" r:id="rId12"/>
    <p:sldId id="270"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93" r:id="rId32"/>
    <p:sldId id="292" r:id="rId33"/>
    <p:sldId id="288" r:id="rId34"/>
    <p:sldId id="289"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58" userDrawn="1">
          <p15:clr>
            <a:srgbClr val="A4A3A4"/>
          </p15:clr>
        </p15:guide>
        <p15:guide id="2" orient="horz" pos="6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8D99"/>
    <a:srgbClr val="2F2725"/>
    <a:srgbClr val="FAFBFF"/>
    <a:srgbClr val="121935"/>
    <a:srgbClr val="0296CA"/>
    <a:srgbClr val="2AC6FD"/>
    <a:srgbClr val="4A4F96"/>
    <a:srgbClr val="8B059D"/>
    <a:srgbClr val="181818"/>
    <a:srgbClr val="89D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9F2D44-A6A4-854E-A1AB-FD2FE975FBE9}" v="1446" dt="2020-04-01T07:59:03.987"/>
    <p1510:client id="{2BF2184C-B599-460F-8564-7F39081E191B}" v="24" dt="2020-03-31T15:36:34.715"/>
    <p1510:client id="{3D6C9F04-B58D-EACE-CC6A-9C7AA4CA9079}" v="3" dt="2020-04-01T03:14:48.251"/>
    <p1510:client id="{C6E279C7-1AC4-344C-0A3F-5ED1E328DB0C}" v="2" dt="2020-04-01T02:18:08.340"/>
    <p1510:client id="{CC835AF0-09BB-4B80-AADF-6E61DC99B21D}" v="6" dt="2020-04-01T08:12:17.452"/>
    <p1510:client id="{F269EA50-C50B-4BC8-B658-97D466F68693}" v="359" dt="2020-04-01T08:21:08.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51" d="100"/>
          <a:sy n="151" d="100"/>
        </p:scale>
        <p:origin x="706" y="106"/>
      </p:cViewPr>
      <p:guideLst>
        <p:guide pos="158"/>
        <p:guide orient="horz" pos="6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3f62d759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3f62d759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3f62d759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3f62d759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3f4b988a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3f4b988a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f2ef6de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f2ef6de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3f4b988a0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3f4b988a0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3f4b988a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3f4b988a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f2ef6de4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f2ef6de4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3f4b988a0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3f4b988a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3f4b988a0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3f4b988a0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3f4b988a0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3f4b988a0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19e72f91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19e72f91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bc2c725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7bc2c725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3f4b988a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3f4b988a0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3f4b988a0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3f4b988a0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3f4b988a0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3f4b988a0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3f4b988a0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3f4b988a0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什麼情況下會觸發通知</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3f4b988a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3f4b988a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3f4b988a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3f4b988a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3f4b988a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73f4b988a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3f4b988a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3f4b988a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3f4b988a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73f4b988a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19e72f91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19e72f91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講稿：目前許多大廠也都有跟QNAP配合中，企業用戶的反應也都相當良好。當然，可能在一些想省預算的企業，他可以在QNAP Hyper data protector之間取得平衡點。</a:t>
            </a:r>
            <a:endParaRPr/>
          </a:p>
        </p:txBody>
      </p:sp>
    </p:spTree>
    <p:extLst>
      <p:ext uri="{BB962C8B-B14F-4D97-AF65-F5344CB8AC3E}">
        <p14:creationId xmlns:p14="http://schemas.microsoft.com/office/powerpoint/2010/main" val="99548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7bc2c725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7bc2c725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2049362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3f4b988a0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3f4b988a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3f4b988a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73f4b988a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19e72f91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19e72f91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3f4b988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3f4b988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5120e11f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5120e11f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5120e11f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5120e11f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3f4b988a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3f4b988a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3f4b988a0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3f4b988a0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2"/>
        <p:cNvGrpSpPr/>
        <p:nvPr/>
      </p:nvGrpSpPr>
      <p:grpSpPr>
        <a:xfrm>
          <a:off x="0" y="0"/>
          <a:ext cx="0" cy="0"/>
          <a:chOff x="0" y="0"/>
          <a:chExt cx="0" cy="0"/>
        </a:xfrm>
      </p:grpSpPr>
      <p:pic>
        <p:nvPicPr>
          <p:cNvPr id="3" name="圖片 2">
            <a:extLst>
              <a:ext uri="{FF2B5EF4-FFF2-40B4-BE49-F238E27FC236}">
                <a16:creationId xmlns:a16="http://schemas.microsoft.com/office/drawing/2014/main" id="{0E299A82-063C-48E0-AF44-113B44EAB8CD}"/>
              </a:ext>
            </a:extLst>
          </p:cNvPr>
          <p:cNvPicPr>
            <a:picLocks noChangeAspect="1"/>
          </p:cNvPicPr>
          <p:nvPr userDrawn="1"/>
        </p:nvPicPr>
        <p:blipFill>
          <a:blip r:embed="rId2"/>
          <a:srcRect/>
          <a:stretch/>
        </p:blipFill>
        <p:spPr>
          <a:xfrm>
            <a:off x="1" y="0"/>
            <a:ext cx="9143998" cy="5143499"/>
          </a:xfrm>
          <a:prstGeom prst="rect">
            <a:avLst/>
          </a:prstGeom>
        </p:spPr>
      </p:pic>
      <p:sp>
        <p:nvSpPr>
          <p:cNvPr id="4" name="Google Shape;6;p1">
            <a:extLst>
              <a:ext uri="{FF2B5EF4-FFF2-40B4-BE49-F238E27FC236}">
                <a16:creationId xmlns:a16="http://schemas.microsoft.com/office/drawing/2014/main" id="{72B9FF66-888D-46A5-9143-82DC81C37467}"/>
              </a:ext>
            </a:extLst>
          </p:cNvPr>
          <p:cNvSpPr txBox="1">
            <a:spLocks noGrp="1"/>
          </p:cNvSpPr>
          <p:nvPr>
            <p:ph type="title"/>
          </p:nvPr>
        </p:nvSpPr>
        <p:spPr>
          <a:xfrm>
            <a:off x="411195" y="1676858"/>
            <a:ext cx="3464345" cy="824712"/>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3200" b="1">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extLst>
      <p:ext uri="{BB962C8B-B14F-4D97-AF65-F5344CB8AC3E}">
        <p14:creationId xmlns:p14="http://schemas.microsoft.com/office/powerpoint/2010/main" val="318345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2"/>
        <p:cNvGrpSpPr/>
        <p:nvPr/>
      </p:nvGrpSpPr>
      <p:grpSpPr>
        <a:xfrm>
          <a:off x="0" y="0"/>
          <a:ext cx="0" cy="0"/>
          <a:chOff x="0" y="0"/>
          <a:chExt cx="0" cy="0"/>
        </a:xfrm>
      </p:grpSpPr>
      <p:pic>
        <p:nvPicPr>
          <p:cNvPr id="3" name="圖片 2">
            <a:extLst>
              <a:ext uri="{FF2B5EF4-FFF2-40B4-BE49-F238E27FC236}">
                <a16:creationId xmlns:a16="http://schemas.microsoft.com/office/drawing/2014/main" id="{0E299A82-063C-48E0-AF44-113B44EAB8CD}"/>
              </a:ext>
            </a:extLst>
          </p:cNvPr>
          <p:cNvPicPr>
            <a:picLocks noChangeAspect="1"/>
          </p:cNvPicPr>
          <p:nvPr userDrawn="1"/>
        </p:nvPicPr>
        <p:blipFill>
          <a:blip r:embed="rId2"/>
          <a:srcRect/>
          <a:stretch/>
        </p:blipFill>
        <p:spPr>
          <a:xfrm>
            <a:off x="1" y="0"/>
            <a:ext cx="9143998" cy="5143499"/>
          </a:xfrm>
          <a:prstGeom prst="rect">
            <a:avLst/>
          </a:prstGeom>
        </p:spPr>
      </p:pic>
      <p:sp>
        <p:nvSpPr>
          <p:cNvPr id="4" name="Google Shape;6;p1">
            <a:extLst>
              <a:ext uri="{FF2B5EF4-FFF2-40B4-BE49-F238E27FC236}">
                <a16:creationId xmlns:a16="http://schemas.microsoft.com/office/drawing/2014/main" id="{72B9FF66-888D-46A5-9143-82DC81C37467}"/>
              </a:ext>
            </a:extLst>
          </p:cNvPr>
          <p:cNvSpPr txBox="1">
            <a:spLocks noGrp="1"/>
          </p:cNvSpPr>
          <p:nvPr>
            <p:ph type="title"/>
          </p:nvPr>
        </p:nvSpPr>
        <p:spPr>
          <a:xfrm>
            <a:off x="126925" y="122853"/>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3200" b="1">
                <a:solidFill>
                  <a:schemeClr val="dk1"/>
                </a:solidFill>
                <a:latin typeface="微軟正黑體" panose="020B0604030504040204" pitchFamily="34" charset="-120"/>
                <a:ea typeface="微軟正黑體" panose="020B0604030504040204" pitchFamily="34" charset="-12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cxnSp>
        <p:nvCxnSpPr>
          <p:cNvPr id="5" name="直線接點 4">
            <a:extLst>
              <a:ext uri="{FF2B5EF4-FFF2-40B4-BE49-F238E27FC236}">
                <a16:creationId xmlns:a16="http://schemas.microsoft.com/office/drawing/2014/main" id="{B821F6FE-168A-4E8A-9F1C-339211F5111F}"/>
              </a:ext>
            </a:extLst>
          </p:cNvPr>
          <p:cNvCxnSpPr/>
          <p:nvPr userDrawn="1"/>
        </p:nvCxnSpPr>
        <p:spPr>
          <a:xfrm>
            <a:off x="0" y="1141816"/>
            <a:ext cx="9144000" cy="0"/>
          </a:xfrm>
          <a:prstGeom prst="line">
            <a:avLst/>
          </a:prstGeom>
          <a:ln w="19050">
            <a:solidFill>
              <a:schemeClr val="tx2">
                <a:lumMod val="10000"/>
              </a:schemeClr>
            </a:solidFill>
          </a:ln>
        </p:spPr>
        <p:style>
          <a:lnRef idx="1">
            <a:schemeClr val="accent2"/>
          </a:lnRef>
          <a:fillRef idx="0">
            <a:schemeClr val="accent2"/>
          </a:fillRef>
          <a:effectRef idx="0">
            <a:schemeClr val="accent2"/>
          </a:effectRef>
          <a:fontRef idx="minor">
            <a:schemeClr val="tx1"/>
          </a:fontRef>
        </p:style>
      </p:cxnSp>
      <p:sp>
        <p:nvSpPr>
          <p:cNvPr id="8" name="平行四邊形 7">
            <a:extLst>
              <a:ext uri="{FF2B5EF4-FFF2-40B4-BE49-F238E27FC236}">
                <a16:creationId xmlns:a16="http://schemas.microsoft.com/office/drawing/2014/main" id="{41B4B336-50AE-4BF4-B84F-5F3D6271B164}"/>
              </a:ext>
            </a:extLst>
          </p:cNvPr>
          <p:cNvSpPr/>
          <p:nvPr userDrawn="1"/>
        </p:nvSpPr>
        <p:spPr>
          <a:xfrm>
            <a:off x="8356734" y="4858748"/>
            <a:ext cx="184774" cy="284752"/>
          </a:xfrm>
          <a:prstGeom prst="parallelogram">
            <a:avLst>
              <a:gd name="adj" fmla="val 40385"/>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平行四邊形 8">
            <a:extLst>
              <a:ext uri="{FF2B5EF4-FFF2-40B4-BE49-F238E27FC236}">
                <a16:creationId xmlns:a16="http://schemas.microsoft.com/office/drawing/2014/main" id="{D9541054-125F-446B-9DFA-DE1EDD0DFC62}"/>
              </a:ext>
            </a:extLst>
          </p:cNvPr>
          <p:cNvSpPr/>
          <p:nvPr userDrawn="1"/>
        </p:nvSpPr>
        <p:spPr>
          <a:xfrm>
            <a:off x="8541509" y="4858748"/>
            <a:ext cx="692509" cy="284752"/>
          </a:xfrm>
          <a:prstGeom prst="parallelogram">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68619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2"/>
        <p:cNvGrpSpPr/>
        <p:nvPr/>
      </p:nvGrpSpPr>
      <p:grpSpPr>
        <a:xfrm>
          <a:off x="0" y="0"/>
          <a:ext cx="0" cy="0"/>
          <a:chOff x="0" y="0"/>
          <a:chExt cx="0" cy="0"/>
        </a:xfrm>
      </p:grpSpPr>
      <p:pic>
        <p:nvPicPr>
          <p:cNvPr id="3" name="圖片 2">
            <a:extLst>
              <a:ext uri="{FF2B5EF4-FFF2-40B4-BE49-F238E27FC236}">
                <a16:creationId xmlns:a16="http://schemas.microsoft.com/office/drawing/2014/main" id="{0E299A82-063C-48E0-AF44-113B44EAB8CD}"/>
              </a:ext>
            </a:extLst>
          </p:cNvPr>
          <p:cNvPicPr>
            <a:picLocks noChangeAspect="1"/>
          </p:cNvPicPr>
          <p:nvPr userDrawn="1"/>
        </p:nvPicPr>
        <p:blipFill>
          <a:blip r:embed="rId2"/>
          <a:srcRect/>
          <a:stretch/>
        </p:blipFill>
        <p:spPr>
          <a:xfrm>
            <a:off x="1" y="0"/>
            <a:ext cx="9143998" cy="5143498"/>
          </a:xfrm>
          <a:prstGeom prst="rect">
            <a:avLst/>
          </a:prstGeom>
        </p:spPr>
      </p:pic>
      <p:sp>
        <p:nvSpPr>
          <p:cNvPr id="4" name="Google Shape;6;p1">
            <a:extLst>
              <a:ext uri="{FF2B5EF4-FFF2-40B4-BE49-F238E27FC236}">
                <a16:creationId xmlns:a16="http://schemas.microsoft.com/office/drawing/2014/main" id="{72B9FF66-888D-46A5-9143-82DC81C37467}"/>
              </a:ext>
            </a:extLst>
          </p:cNvPr>
          <p:cNvSpPr txBox="1">
            <a:spLocks noGrp="1"/>
          </p:cNvSpPr>
          <p:nvPr>
            <p:ph type="title"/>
          </p:nvPr>
        </p:nvSpPr>
        <p:spPr>
          <a:xfrm>
            <a:off x="126925" y="122853"/>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3200" b="1">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cxnSp>
        <p:nvCxnSpPr>
          <p:cNvPr id="5" name="直線接點 4">
            <a:extLst>
              <a:ext uri="{FF2B5EF4-FFF2-40B4-BE49-F238E27FC236}">
                <a16:creationId xmlns:a16="http://schemas.microsoft.com/office/drawing/2014/main" id="{B821F6FE-168A-4E8A-9F1C-339211F5111F}"/>
              </a:ext>
            </a:extLst>
          </p:cNvPr>
          <p:cNvCxnSpPr/>
          <p:nvPr userDrawn="1"/>
        </p:nvCxnSpPr>
        <p:spPr>
          <a:xfrm>
            <a:off x="0" y="1141816"/>
            <a:ext cx="914400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174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2"/>
        <p:cNvGrpSpPr/>
        <p:nvPr/>
      </p:nvGrpSpPr>
      <p:grpSpPr>
        <a:xfrm>
          <a:off x="0" y="0"/>
          <a:ext cx="0" cy="0"/>
          <a:chOff x="0" y="0"/>
          <a:chExt cx="0" cy="0"/>
        </a:xfrm>
      </p:grpSpPr>
      <p:pic>
        <p:nvPicPr>
          <p:cNvPr id="3" name="圖片 2">
            <a:extLst>
              <a:ext uri="{FF2B5EF4-FFF2-40B4-BE49-F238E27FC236}">
                <a16:creationId xmlns:a16="http://schemas.microsoft.com/office/drawing/2014/main" id="{0E299A82-063C-48E0-AF44-113B44EAB8CD}"/>
              </a:ext>
            </a:extLst>
          </p:cNvPr>
          <p:cNvPicPr>
            <a:picLocks noChangeAspect="1"/>
          </p:cNvPicPr>
          <p:nvPr userDrawn="1"/>
        </p:nvPicPr>
        <p:blipFill>
          <a:blip r:embed="rId2"/>
          <a:srcRect/>
          <a:stretch/>
        </p:blipFill>
        <p:spPr>
          <a:xfrm>
            <a:off x="0" y="0"/>
            <a:ext cx="9144000" cy="5143499"/>
          </a:xfrm>
          <a:prstGeom prst="rect">
            <a:avLst/>
          </a:prstGeom>
        </p:spPr>
      </p:pic>
    </p:spTree>
    <p:extLst>
      <p:ext uri="{BB962C8B-B14F-4D97-AF65-F5344CB8AC3E}">
        <p14:creationId xmlns:p14="http://schemas.microsoft.com/office/powerpoint/2010/main" val="693104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2"/>
        <p:cNvGrpSpPr/>
        <p:nvPr/>
      </p:nvGrpSpPr>
      <p:grpSpPr>
        <a:xfrm>
          <a:off x="0" y="0"/>
          <a:ext cx="0" cy="0"/>
          <a:chOff x="0" y="0"/>
          <a:chExt cx="0" cy="0"/>
        </a:xfrm>
      </p:grpSpPr>
      <p:pic>
        <p:nvPicPr>
          <p:cNvPr id="3" name="圖片 2">
            <a:extLst>
              <a:ext uri="{FF2B5EF4-FFF2-40B4-BE49-F238E27FC236}">
                <a16:creationId xmlns:a16="http://schemas.microsoft.com/office/drawing/2014/main" id="{0E299A82-063C-48E0-AF44-113B44EAB8CD}"/>
              </a:ext>
            </a:extLst>
          </p:cNvPr>
          <p:cNvPicPr>
            <a:picLocks noChangeAspect="1"/>
          </p:cNvPicPr>
          <p:nvPr userDrawn="1"/>
        </p:nvPicPr>
        <p:blipFill>
          <a:blip r:embed="rId2"/>
          <a:srcRect/>
          <a:stretch/>
        </p:blipFill>
        <p:spPr>
          <a:xfrm>
            <a:off x="1" y="0"/>
            <a:ext cx="9143998" cy="5143499"/>
          </a:xfrm>
          <a:prstGeom prst="rect">
            <a:avLst/>
          </a:prstGeom>
        </p:spPr>
      </p:pic>
    </p:spTree>
    <p:extLst>
      <p:ext uri="{BB962C8B-B14F-4D97-AF65-F5344CB8AC3E}">
        <p14:creationId xmlns:p14="http://schemas.microsoft.com/office/powerpoint/2010/main" val="170511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2"/>
        <p:cNvGrpSpPr/>
        <p:nvPr/>
      </p:nvGrpSpPr>
      <p:grpSpPr>
        <a:xfrm>
          <a:off x="0" y="0"/>
          <a:ext cx="0" cy="0"/>
          <a:chOff x="0" y="0"/>
          <a:chExt cx="0" cy="0"/>
        </a:xfrm>
      </p:grpSpPr>
      <p:pic>
        <p:nvPicPr>
          <p:cNvPr id="3" name="圖片 2">
            <a:extLst>
              <a:ext uri="{FF2B5EF4-FFF2-40B4-BE49-F238E27FC236}">
                <a16:creationId xmlns:a16="http://schemas.microsoft.com/office/drawing/2014/main" id="{0E299A82-063C-48E0-AF44-113B44EAB8CD}"/>
              </a:ext>
            </a:extLst>
          </p:cNvPr>
          <p:cNvPicPr>
            <a:picLocks noChangeAspect="1"/>
          </p:cNvPicPr>
          <p:nvPr userDrawn="1"/>
        </p:nvPicPr>
        <p:blipFill>
          <a:blip r:embed="rId2"/>
          <a:srcRect/>
          <a:stretch/>
        </p:blipFill>
        <p:spPr>
          <a:xfrm>
            <a:off x="0" y="0"/>
            <a:ext cx="9144000" cy="5143499"/>
          </a:xfrm>
          <a:prstGeom prst="rect">
            <a:avLst/>
          </a:prstGeom>
        </p:spPr>
      </p:pic>
      <p:sp>
        <p:nvSpPr>
          <p:cNvPr id="4" name="Google Shape;6;p1">
            <a:extLst>
              <a:ext uri="{FF2B5EF4-FFF2-40B4-BE49-F238E27FC236}">
                <a16:creationId xmlns:a16="http://schemas.microsoft.com/office/drawing/2014/main" id="{72B9FF66-888D-46A5-9143-82DC81C37467}"/>
              </a:ext>
            </a:extLst>
          </p:cNvPr>
          <p:cNvSpPr txBox="1">
            <a:spLocks noGrp="1"/>
          </p:cNvSpPr>
          <p:nvPr>
            <p:ph type="title"/>
          </p:nvPr>
        </p:nvSpPr>
        <p:spPr>
          <a:xfrm>
            <a:off x="126925" y="122853"/>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3200" b="1">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cxnSp>
        <p:nvCxnSpPr>
          <p:cNvPr id="5" name="直線接點 4">
            <a:extLst>
              <a:ext uri="{FF2B5EF4-FFF2-40B4-BE49-F238E27FC236}">
                <a16:creationId xmlns:a16="http://schemas.microsoft.com/office/drawing/2014/main" id="{B821F6FE-168A-4E8A-9F1C-339211F5111F}"/>
              </a:ext>
            </a:extLst>
          </p:cNvPr>
          <p:cNvCxnSpPr/>
          <p:nvPr userDrawn="1"/>
        </p:nvCxnSpPr>
        <p:spPr>
          <a:xfrm>
            <a:off x="0" y="781741"/>
            <a:ext cx="914400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492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2"/>
        <p:cNvGrpSpPr/>
        <p:nvPr/>
      </p:nvGrpSpPr>
      <p:grpSpPr>
        <a:xfrm>
          <a:off x="0" y="0"/>
          <a:ext cx="0" cy="0"/>
          <a:chOff x="0" y="0"/>
          <a:chExt cx="0" cy="0"/>
        </a:xfrm>
      </p:grpSpPr>
      <p:pic>
        <p:nvPicPr>
          <p:cNvPr id="3" name="圖片 2">
            <a:extLst>
              <a:ext uri="{FF2B5EF4-FFF2-40B4-BE49-F238E27FC236}">
                <a16:creationId xmlns:a16="http://schemas.microsoft.com/office/drawing/2014/main" id="{0E299A82-063C-48E0-AF44-113B44EAB8CD}"/>
              </a:ext>
            </a:extLst>
          </p:cNvPr>
          <p:cNvPicPr>
            <a:picLocks noChangeAspect="1"/>
          </p:cNvPicPr>
          <p:nvPr userDrawn="1"/>
        </p:nvPicPr>
        <p:blipFill>
          <a:blip r:embed="rId2"/>
          <a:srcRect/>
          <a:stretch/>
        </p:blipFill>
        <p:spPr>
          <a:xfrm>
            <a:off x="0" y="0"/>
            <a:ext cx="9144000" cy="5143499"/>
          </a:xfrm>
          <a:prstGeom prst="rect">
            <a:avLst/>
          </a:prstGeom>
        </p:spPr>
      </p:pic>
      <p:sp>
        <p:nvSpPr>
          <p:cNvPr id="4" name="Google Shape;6;p1">
            <a:extLst>
              <a:ext uri="{FF2B5EF4-FFF2-40B4-BE49-F238E27FC236}">
                <a16:creationId xmlns:a16="http://schemas.microsoft.com/office/drawing/2014/main" id="{72B9FF66-888D-46A5-9143-82DC81C37467}"/>
              </a:ext>
            </a:extLst>
          </p:cNvPr>
          <p:cNvSpPr txBox="1">
            <a:spLocks noGrp="1"/>
          </p:cNvSpPr>
          <p:nvPr>
            <p:ph type="title"/>
          </p:nvPr>
        </p:nvSpPr>
        <p:spPr>
          <a:xfrm>
            <a:off x="126925" y="122853"/>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3200" b="1">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cxnSp>
        <p:nvCxnSpPr>
          <p:cNvPr id="5" name="直線接點 4">
            <a:extLst>
              <a:ext uri="{FF2B5EF4-FFF2-40B4-BE49-F238E27FC236}">
                <a16:creationId xmlns:a16="http://schemas.microsoft.com/office/drawing/2014/main" id="{B821F6FE-168A-4E8A-9F1C-339211F5111F}"/>
              </a:ext>
            </a:extLst>
          </p:cNvPr>
          <p:cNvCxnSpPr/>
          <p:nvPr userDrawn="1"/>
        </p:nvCxnSpPr>
        <p:spPr>
          <a:xfrm>
            <a:off x="0" y="781741"/>
            <a:ext cx="914400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
        <p:nvSpPr>
          <p:cNvPr id="8" name="Google Shape;18;p4">
            <a:extLst>
              <a:ext uri="{FF2B5EF4-FFF2-40B4-BE49-F238E27FC236}">
                <a16:creationId xmlns:a16="http://schemas.microsoft.com/office/drawing/2014/main" id="{28AAF712-B40C-4B0D-A3F6-8EBD4B44DBED}"/>
              </a:ext>
            </a:extLst>
          </p:cNvPr>
          <p:cNvSpPr txBox="1">
            <a:spLocks noGrp="1"/>
          </p:cNvSpPr>
          <p:nvPr>
            <p:ph type="body" idx="1"/>
          </p:nvPr>
        </p:nvSpPr>
        <p:spPr>
          <a:xfrm>
            <a:off x="265317" y="794716"/>
            <a:ext cx="8382207"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bg1"/>
              </a:buClr>
              <a:buSzPts val="1800"/>
              <a:buChar char="●"/>
              <a:defRPr>
                <a:solidFill>
                  <a:schemeClr val="bg1"/>
                </a:solidFill>
                <a:latin typeface="微軟正黑體" panose="020B0604030504040204" pitchFamily="34" charset="-120"/>
                <a:ea typeface="微軟正黑體" panose="020B0604030504040204" pitchFamily="34" charset="-12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82309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lt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60" r:id="rId6"/>
    <p:sldLayoutId id="2147483667" r:id="rId7"/>
    <p:sldLayoutId id="2147483661" r:id="rId8"/>
    <p:sldLayoutId id="2147483666" r:id="rId9"/>
    <p:sldLayoutId id="2147483665"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26.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37.png"/><Relationship Id="rId10" Type="http://schemas.openxmlformats.org/officeDocument/2006/relationships/image" Target="../media/image56.svg"/><Relationship Id="rId4" Type="http://schemas.openxmlformats.org/officeDocument/2006/relationships/image" Target="../media/image51.sv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1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71.svg"/><Relationship Id="rId5" Type="http://schemas.openxmlformats.org/officeDocument/2006/relationships/image" Target="../media/image57.png"/><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80.sv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2.sv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88.sv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96.sv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09.sv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115.pn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117.svg"/></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tiff"/><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21.tiff"/><Relationship Id="rId5" Type="http://schemas.openxmlformats.org/officeDocument/2006/relationships/image" Target="../media/image120.pn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26.tiff"/><Relationship Id="rId5" Type="http://schemas.openxmlformats.org/officeDocument/2006/relationships/image" Target="../media/image125.png"/><Relationship Id="rId4" Type="http://schemas.openxmlformats.org/officeDocument/2006/relationships/image" Target="../media/image124.sv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hyperlink" Target="https://view.publitas.com/qnap-1/how-to-report-bugs-in-the-hyper-data-protector-beta-program_cht_faq/page/1"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tif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VMware / Hyper-V 無代理備份</a:t>
            </a:r>
            <a:endParaRPr/>
          </a:p>
        </p:txBody>
      </p:sp>
      <p:sp>
        <p:nvSpPr>
          <p:cNvPr id="153" name="Google Shape;153;p23"/>
          <p:cNvSpPr txBox="1">
            <a:spLocks noGrp="1"/>
          </p:cNvSpPr>
          <p:nvPr>
            <p:ph type="body" idx="1"/>
          </p:nvPr>
        </p:nvSpPr>
        <p:spPr>
          <a:xfrm>
            <a:off x="265317" y="794716"/>
            <a:ext cx="8382207" cy="1539277"/>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bg1"/>
              </a:buClr>
              <a:buSzPts val="1800"/>
              <a:buChar char="●"/>
            </a:pPr>
            <a:r>
              <a:rPr lang="zh-TW" altLang="en-US">
                <a:solidFill>
                  <a:schemeClr val="bg1"/>
                </a:solidFill>
              </a:rPr>
              <a:t>高速主動式備份</a:t>
            </a:r>
            <a:endParaRPr>
              <a:solidFill>
                <a:schemeClr val="bg1"/>
              </a:solidFill>
            </a:endParaRPr>
          </a:p>
          <a:p>
            <a:pPr marL="457200" lvl="0" indent="-342900" algn="l" rtl="0">
              <a:spcBef>
                <a:spcPts val="0"/>
              </a:spcBef>
              <a:spcAft>
                <a:spcPts val="0"/>
              </a:spcAft>
              <a:buClr>
                <a:schemeClr val="bg1"/>
              </a:buClr>
              <a:buSzPts val="1800"/>
              <a:buChar char="●"/>
            </a:pPr>
            <a:r>
              <a:rPr lang="zh-TW" altLang="en-US">
                <a:solidFill>
                  <a:schemeClr val="bg1"/>
                </a:solidFill>
              </a:rPr>
              <a:t>中央控管</a:t>
            </a:r>
            <a:endParaRPr>
              <a:solidFill>
                <a:schemeClr val="bg1"/>
              </a:solidFill>
            </a:endParaRPr>
          </a:p>
          <a:p>
            <a:pPr marL="457200" lvl="0" indent="-342900" algn="l" rtl="0">
              <a:spcBef>
                <a:spcPts val="0"/>
              </a:spcBef>
              <a:spcAft>
                <a:spcPts val="0"/>
              </a:spcAft>
              <a:buClr>
                <a:schemeClr val="bg1"/>
              </a:buClr>
              <a:buSzPts val="1800"/>
              <a:buChar char="●"/>
            </a:pPr>
            <a:r>
              <a:rPr lang="zh-TW" altLang="en-US">
                <a:solidFill>
                  <a:schemeClr val="bg1"/>
                </a:solidFill>
              </a:rPr>
              <a:t>無代理備份</a:t>
            </a:r>
            <a:endParaRPr lang="en-US" altLang="zh-TW">
              <a:solidFill>
                <a:schemeClr val="bg1"/>
              </a:solidFill>
            </a:endParaRPr>
          </a:p>
          <a:p>
            <a:pPr marL="457200" lvl="0" indent="-342900" algn="l" rtl="0">
              <a:spcBef>
                <a:spcPts val="0"/>
              </a:spcBef>
              <a:spcAft>
                <a:spcPts val="0"/>
              </a:spcAft>
              <a:buClr>
                <a:schemeClr val="bg1"/>
              </a:buClr>
              <a:buSzPts val="1800"/>
              <a:buChar char="●"/>
            </a:pPr>
            <a:r>
              <a:rPr lang="zh-TW" altLang="en-US">
                <a:solidFill>
                  <a:schemeClr val="bg1"/>
                </a:solidFill>
              </a:rPr>
              <a:t>支援離線備份</a:t>
            </a:r>
            <a:endParaRPr>
              <a:solidFill>
                <a:schemeClr val="bg1"/>
              </a:solidFill>
            </a:endParaRPr>
          </a:p>
        </p:txBody>
      </p:sp>
      <p:grpSp>
        <p:nvGrpSpPr>
          <p:cNvPr id="7" name="群組 6">
            <a:extLst>
              <a:ext uri="{FF2B5EF4-FFF2-40B4-BE49-F238E27FC236}">
                <a16:creationId xmlns:a16="http://schemas.microsoft.com/office/drawing/2014/main" id="{920713EB-DE68-4E2A-94BA-FC6CE7F7B135}"/>
              </a:ext>
            </a:extLst>
          </p:cNvPr>
          <p:cNvGrpSpPr/>
          <p:nvPr/>
        </p:nvGrpSpPr>
        <p:grpSpPr>
          <a:xfrm>
            <a:off x="717590" y="2076165"/>
            <a:ext cx="7032076" cy="2485729"/>
            <a:chOff x="717590" y="1858237"/>
            <a:chExt cx="7648594" cy="2703658"/>
          </a:xfrm>
        </p:grpSpPr>
        <p:grpSp>
          <p:nvGrpSpPr>
            <p:cNvPr id="3" name="群組 2">
              <a:extLst>
                <a:ext uri="{FF2B5EF4-FFF2-40B4-BE49-F238E27FC236}">
                  <a16:creationId xmlns:a16="http://schemas.microsoft.com/office/drawing/2014/main" id="{942B1FC3-0E39-4EA8-9EDE-AD27A903C270}"/>
                </a:ext>
              </a:extLst>
            </p:cNvPr>
            <p:cNvGrpSpPr/>
            <p:nvPr/>
          </p:nvGrpSpPr>
          <p:grpSpPr>
            <a:xfrm>
              <a:off x="717590" y="2571749"/>
              <a:ext cx="2059010" cy="1963011"/>
              <a:chOff x="717589" y="2231079"/>
              <a:chExt cx="2416341" cy="2303682"/>
            </a:xfrm>
          </p:grpSpPr>
          <p:pic>
            <p:nvPicPr>
              <p:cNvPr id="2" name="圖形 1">
                <a:extLst>
                  <a:ext uri="{FF2B5EF4-FFF2-40B4-BE49-F238E27FC236}">
                    <a16:creationId xmlns:a16="http://schemas.microsoft.com/office/drawing/2014/main" id="{50454A45-50AD-4C41-9CFF-DA638F048D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589" y="2231079"/>
                <a:ext cx="2416341" cy="2303682"/>
              </a:xfrm>
              <a:prstGeom prst="rect">
                <a:avLst/>
              </a:prstGeom>
            </p:spPr>
          </p:pic>
          <p:pic>
            <p:nvPicPr>
              <p:cNvPr id="6" name="圖形 5">
                <a:extLst>
                  <a:ext uri="{FF2B5EF4-FFF2-40B4-BE49-F238E27FC236}">
                    <a16:creationId xmlns:a16="http://schemas.microsoft.com/office/drawing/2014/main" id="{228F2B1D-0385-4B0E-8B1A-7DCDAD3476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8867" y="2485642"/>
                <a:ext cx="772857" cy="772857"/>
              </a:xfrm>
              <a:prstGeom prst="rect">
                <a:avLst/>
              </a:prstGeom>
            </p:spPr>
          </p:pic>
        </p:grpSp>
        <p:pic>
          <p:nvPicPr>
            <p:cNvPr id="9" name="圖形 8">
              <a:extLst>
                <a:ext uri="{FF2B5EF4-FFF2-40B4-BE49-F238E27FC236}">
                  <a16:creationId xmlns:a16="http://schemas.microsoft.com/office/drawing/2014/main" id="{4B128B39-CBB4-4C82-83A7-1F36A16BE8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7174" y="2571749"/>
              <a:ext cx="2059010" cy="1963011"/>
            </a:xfrm>
            <a:prstGeom prst="rect">
              <a:avLst/>
            </a:prstGeom>
          </p:spPr>
        </p:pic>
        <p:pic>
          <p:nvPicPr>
            <p:cNvPr id="4" name="圖形 3">
              <a:extLst>
                <a:ext uri="{FF2B5EF4-FFF2-40B4-BE49-F238E27FC236}">
                  <a16:creationId xmlns:a16="http://schemas.microsoft.com/office/drawing/2014/main" id="{C8D770A6-405F-4686-BBCD-6540A7FC347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56132"/>
            <a:stretch/>
          </p:blipFill>
          <p:spPr>
            <a:xfrm>
              <a:off x="7551341" y="2831018"/>
              <a:ext cx="611472" cy="573861"/>
            </a:xfrm>
            <a:prstGeom prst="rect">
              <a:avLst/>
            </a:prstGeom>
          </p:spPr>
        </p:pic>
        <p:pic>
          <p:nvPicPr>
            <p:cNvPr id="5" name="圖形 4">
              <a:extLst>
                <a:ext uri="{FF2B5EF4-FFF2-40B4-BE49-F238E27FC236}">
                  <a16:creationId xmlns:a16="http://schemas.microsoft.com/office/drawing/2014/main" id="{38B89940-6A0F-4806-B06E-295D4CD5EF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4050" y="2227902"/>
              <a:ext cx="2333993" cy="2333993"/>
            </a:xfrm>
            <a:prstGeom prst="rect">
              <a:avLst/>
            </a:prstGeom>
          </p:spPr>
        </p:pic>
        <p:pic>
          <p:nvPicPr>
            <p:cNvPr id="13" name="圖形 12">
              <a:extLst>
                <a:ext uri="{FF2B5EF4-FFF2-40B4-BE49-F238E27FC236}">
                  <a16:creationId xmlns:a16="http://schemas.microsoft.com/office/drawing/2014/main" id="{0D4652C0-BBE4-4500-8AEB-8FFCE8AA00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62773" y="3740430"/>
              <a:ext cx="1063091" cy="462779"/>
            </a:xfrm>
            <a:prstGeom prst="rect">
              <a:avLst/>
            </a:prstGeom>
          </p:spPr>
        </p:pic>
        <p:pic>
          <p:nvPicPr>
            <p:cNvPr id="14" name="圖形 13">
              <a:extLst>
                <a:ext uri="{FF2B5EF4-FFF2-40B4-BE49-F238E27FC236}">
                  <a16:creationId xmlns:a16="http://schemas.microsoft.com/office/drawing/2014/main" id="{EE8CB454-AE9A-4404-9099-85ACE3F4CE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5491735" y="3740430"/>
              <a:ext cx="1063091" cy="462779"/>
            </a:xfrm>
            <a:prstGeom prst="rect">
              <a:avLst/>
            </a:prstGeom>
          </p:spPr>
        </p:pic>
        <p:pic>
          <p:nvPicPr>
            <p:cNvPr id="15" name="圖片 14" descr="一張含有 畫畫, 傘 的圖片&#10;&#10;自動產生的描述">
              <a:extLst>
                <a:ext uri="{FF2B5EF4-FFF2-40B4-BE49-F238E27FC236}">
                  <a16:creationId xmlns:a16="http://schemas.microsoft.com/office/drawing/2014/main" id="{7968D21A-A083-44CC-A14F-954C0C5789D7}"/>
                </a:ext>
              </a:extLst>
            </p:cNvPr>
            <p:cNvPicPr>
              <a:picLocks noChangeAspect="1"/>
            </p:cNvPicPr>
            <p:nvPr/>
          </p:nvPicPr>
          <p:blipFill>
            <a:blip r:embed="rId13"/>
            <a:stretch>
              <a:fillRect/>
            </a:stretch>
          </p:blipFill>
          <p:spPr>
            <a:xfrm>
              <a:off x="4744611" y="1858237"/>
              <a:ext cx="888040" cy="888040"/>
            </a:xfrm>
            <a:prstGeom prst="rect">
              <a:avLst/>
            </a:prstGeom>
          </p:spPr>
        </p:pic>
      </p:grpSp>
      <p:sp>
        <p:nvSpPr>
          <p:cNvPr id="17" name="矩形 16">
            <a:extLst>
              <a:ext uri="{FF2B5EF4-FFF2-40B4-BE49-F238E27FC236}">
                <a16:creationId xmlns:a16="http://schemas.microsoft.com/office/drawing/2014/main" id="{E5767528-2D38-4A63-8D49-EB1F84D7317D}"/>
              </a:ext>
            </a:extLst>
          </p:cNvPr>
          <p:cNvSpPr/>
          <p:nvPr/>
        </p:nvSpPr>
        <p:spPr>
          <a:xfrm>
            <a:off x="1011857" y="4529511"/>
            <a:ext cx="764953" cy="276999"/>
          </a:xfrm>
          <a:prstGeom prst="rect">
            <a:avLst/>
          </a:prstGeom>
        </p:spPr>
        <p:txBody>
          <a:bodyPr wrap="none">
            <a:spAutoFit/>
          </a:bodyPr>
          <a:lstStyle/>
          <a:p>
            <a:r>
              <a:rPr lang="en-US" altLang="zh-TW" sz="1200" b="1">
                <a:solidFill>
                  <a:schemeClr val="bg1"/>
                </a:solidFill>
                <a:latin typeface="+mj-lt"/>
                <a:ea typeface="微軟正黑體" panose="020B0604030504040204" pitchFamily="34" charset="-120"/>
              </a:rPr>
              <a:t>VMware</a:t>
            </a:r>
          </a:p>
        </p:txBody>
      </p:sp>
      <p:sp>
        <p:nvSpPr>
          <p:cNvPr id="18" name="矩形 17">
            <a:extLst>
              <a:ext uri="{FF2B5EF4-FFF2-40B4-BE49-F238E27FC236}">
                <a16:creationId xmlns:a16="http://schemas.microsoft.com/office/drawing/2014/main" id="{247CE569-A618-4CC9-902E-957B2D6D46DC}"/>
              </a:ext>
            </a:extLst>
          </p:cNvPr>
          <p:cNvSpPr/>
          <p:nvPr/>
        </p:nvSpPr>
        <p:spPr>
          <a:xfrm>
            <a:off x="6141484" y="4510708"/>
            <a:ext cx="772969" cy="276999"/>
          </a:xfrm>
          <a:prstGeom prst="rect">
            <a:avLst/>
          </a:prstGeom>
        </p:spPr>
        <p:txBody>
          <a:bodyPr wrap="none">
            <a:spAutoFit/>
          </a:bodyPr>
          <a:lstStyle/>
          <a:p>
            <a:r>
              <a:rPr lang="en-US" altLang="zh-TW" sz="1200" b="1">
                <a:solidFill>
                  <a:schemeClr val="bg1"/>
                </a:solidFill>
                <a:latin typeface="+mj-lt"/>
                <a:ea typeface="微軟正黑體" panose="020B0604030504040204" pitchFamily="34" charset="-120"/>
              </a:rPr>
              <a:t>Hyper-V</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採用異動資料區塊追蹤技術達成漸進式備份</a:t>
            </a:r>
            <a:endParaRPr/>
          </a:p>
        </p:txBody>
      </p:sp>
      <p:sp>
        <p:nvSpPr>
          <p:cNvPr id="168" name="Google Shape;168;p25"/>
          <p:cNvSpPr txBox="1">
            <a:spLocks noGrp="1"/>
          </p:cNvSpPr>
          <p:nvPr>
            <p:ph type="body" idx="1"/>
          </p:nvPr>
        </p:nvSpPr>
        <p:spPr>
          <a:xfrm>
            <a:off x="265317" y="794716"/>
            <a:ext cx="8382207" cy="1355212"/>
          </a:xfrm>
          <a:prstGeom prst="rect">
            <a:avLst/>
          </a:prstGeom>
        </p:spPr>
        <p:txBody>
          <a:bodyPr spcFirstLastPara="1" wrap="square" lIns="91425" tIns="91425" rIns="91425" bIns="91425" anchor="t" anchorCtr="0">
            <a:noAutofit/>
          </a:bodyPr>
          <a:lstStyle/>
          <a:p>
            <a:pPr>
              <a:buClr>
                <a:schemeClr val="bg1"/>
              </a:buClr>
            </a:pPr>
            <a:r>
              <a:rPr lang="zh-CN" altLang="en-US">
                <a:latin typeface="+mj-lt"/>
              </a:rPr>
              <a:t>漸進式備份</a:t>
            </a:r>
            <a:endParaRPr lang="en-US" altLang="zh-TW">
              <a:solidFill>
                <a:schemeClr val="bg1"/>
              </a:solidFill>
              <a:latin typeface="+mj-lt"/>
            </a:endParaRPr>
          </a:p>
          <a:p>
            <a:pPr marL="114300" indent="0">
              <a:buNone/>
            </a:pPr>
            <a:r>
              <a:rPr lang="en-US" altLang="zh-TW">
                <a:solidFill>
                  <a:schemeClr val="bg1"/>
                </a:solidFill>
                <a:latin typeface="+mj-lt"/>
              </a:rPr>
              <a:t>     - </a:t>
            </a:r>
            <a:r>
              <a:rPr lang="zh-TW">
                <a:solidFill>
                  <a:schemeClr val="bg1"/>
                </a:solidFill>
                <a:latin typeface="+mj-lt"/>
              </a:rPr>
              <a:t>VMware </a:t>
            </a:r>
            <a:r>
              <a:rPr lang="zh-TW" altLang="en-US">
                <a:solidFill>
                  <a:schemeClr val="bg1"/>
                </a:solidFill>
                <a:latin typeface="+mj-lt"/>
              </a:rPr>
              <a:t>更改區塊追蹤</a:t>
            </a:r>
            <a:r>
              <a:rPr lang="zh-TW">
                <a:solidFill>
                  <a:schemeClr val="bg1"/>
                </a:solidFill>
                <a:latin typeface="+mj-lt"/>
              </a:rPr>
              <a:t> (Changed Block Tracking)</a:t>
            </a:r>
            <a:endParaRPr>
              <a:solidFill>
                <a:schemeClr val="bg1"/>
              </a:solidFill>
              <a:latin typeface="+mj-lt"/>
            </a:endParaRPr>
          </a:p>
          <a:p>
            <a:pPr marL="114300" lvl="0" indent="0" algn="l" rtl="0">
              <a:spcBef>
                <a:spcPts val="0"/>
              </a:spcBef>
              <a:spcAft>
                <a:spcPts val="0"/>
              </a:spcAft>
              <a:buSzPts val="1800"/>
              <a:buNone/>
            </a:pPr>
            <a:r>
              <a:rPr lang="en-US" altLang="zh-TW">
                <a:solidFill>
                  <a:schemeClr val="bg1"/>
                </a:solidFill>
                <a:latin typeface="+mj-lt"/>
              </a:rPr>
              <a:t>     - </a:t>
            </a:r>
            <a:r>
              <a:rPr lang="zh-TW">
                <a:solidFill>
                  <a:schemeClr val="bg1"/>
                </a:solidFill>
                <a:latin typeface="+mj-lt"/>
              </a:rPr>
              <a:t>Hyper-V </a:t>
            </a:r>
            <a:r>
              <a:rPr lang="zh-TW" altLang="en-US">
                <a:solidFill>
                  <a:schemeClr val="bg1"/>
                </a:solidFill>
                <a:latin typeface="+mj-lt"/>
              </a:rPr>
              <a:t>復原</a:t>
            </a:r>
            <a:r>
              <a:rPr lang="zh-TW" altLang="en-US">
                <a:latin typeface="+mj-lt"/>
              </a:rPr>
              <a:t>變更追蹤</a:t>
            </a:r>
            <a:r>
              <a:rPr lang="zh-TW">
                <a:solidFill>
                  <a:schemeClr val="bg1"/>
                </a:solidFill>
                <a:latin typeface="+mj-lt"/>
              </a:rPr>
              <a:t> (Resilient Change Tracking)</a:t>
            </a:r>
            <a:endParaRPr>
              <a:solidFill>
                <a:schemeClr val="bg1"/>
              </a:solidFill>
              <a:latin typeface="+mj-lt"/>
            </a:endParaRPr>
          </a:p>
          <a:p>
            <a:pPr marL="457200" lvl="0" indent="0" algn="l" rtl="0">
              <a:spcBef>
                <a:spcPts val="1600"/>
              </a:spcBef>
              <a:spcAft>
                <a:spcPts val="1600"/>
              </a:spcAft>
              <a:buNone/>
            </a:pPr>
            <a:endParaRPr>
              <a:solidFill>
                <a:schemeClr val="bg1"/>
              </a:solidFill>
              <a:latin typeface="+mj-lt"/>
            </a:endParaRPr>
          </a:p>
        </p:txBody>
      </p:sp>
      <p:pic>
        <p:nvPicPr>
          <p:cNvPr id="14" name="圖形 13">
            <a:extLst>
              <a:ext uri="{FF2B5EF4-FFF2-40B4-BE49-F238E27FC236}">
                <a16:creationId xmlns:a16="http://schemas.microsoft.com/office/drawing/2014/main" id="{A24E6DA8-FA0D-1044-97A0-A1B6BD8CF6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1028" y="3096568"/>
            <a:ext cx="1413510" cy="589586"/>
          </a:xfrm>
          <a:prstGeom prst="rect">
            <a:avLst/>
          </a:prstGeom>
        </p:spPr>
      </p:pic>
      <p:sp>
        <p:nvSpPr>
          <p:cNvPr id="15" name="文字方塊 14">
            <a:extLst>
              <a:ext uri="{FF2B5EF4-FFF2-40B4-BE49-F238E27FC236}">
                <a16:creationId xmlns:a16="http://schemas.microsoft.com/office/drawing/2014/main" id="{E6EF40CC-3452-1440-825C-2EC977A3E428}"/>
              </a:ext>
            </a:extLst>
          </p:cNvPr>
          <p:cNvSpPr txBox="1"/>
          <p:nvPr/>
        </p:nvSpPr>
        <p:spPr>
          <a:xfrm>
            <a:off x="513299" y="3931643"/>
            <a:ext cx="2020574" cy="276999"/>
          </a:xfrm>
          <a:prstGeom prst="rect">
            <a:avLst/>
          </a:prstGeom>
          <a:noFill/>
        </p:spPr>
        <p:txBody>
          <a:bodyPr wrap="square" rtlCol="0">
            <a:spAutoFit/>
          </a:bodyPr>
          <a:lstStyle/>
          <a:p>
            <a:pPr algn="ctr"/>
            <a:r>
              <a:rPr lang="en-US" altLang="zh-TW" sz="1200" b="1">
                <a:solidFill>
                  <a:schemeClr val="bg1"/>
                </a:solidFill>
              </a:rPr>
              <a:t>VM image</a:t>
            </a:r>
            <a:endParaRPr lang="zh-TW" altLang="en-US" sz="1200" b="1">
              <a:solidFill>
                <a:schemeClr val="bg1"/>
              </a:solidFill>
            </a:endParaRPr>
          </a:p>
        </p:txBody>
      </p:sp>
      <p:sp>
        <p:nvSpPr>
          <p:cNvPr id="18" name="文字方塊 17">
            <a:extLst>
              <a:ext uri="{FF2B5EF4-FFF2-40B4-BE49-F238E27FC236}">
                <a16:creationId xmlns:a16="http://schemas.microsoft.com/office/drawing/2014/main" id="{7D223AA1-DD6F-0545-8A68-F7BB68620E40}"/>
              </a:ext>
            </a:extLst>
          </p:cNvPr>
          <p:cNvSpPr txBox="1"/>
          <p:nvPr/>
        </p:nvSpPr>
        <p:spPr>
          <a:xfrm>
            <a:off x="5267389" y="3876324"/>
            <a:ext cx="2081939" cy="276999"/>
          </a:xfrm>
          <a:prstGeom prst="rect">
            <a:avLst/>
          </a:prstGeom>
          <a:noFill/>
        </p:spPr>
        <p:txBody>
          <a:bodyPr wrap="square" rtlCol="0">
            <a:spAutoFit/>
          </a:bodyPr>
          <a:lstStyle/>
          <a:p>
            <a:pPr algn="ctr"/>
            <a:r>
              <a:rPr lang="en-US" altLang="zh-TW" sz="1200" b="1">
                <a:solidFill>
                  <a:schemeClr val="bg1"/>
                </a:solidFill>
              </a:rPr>
              <a:t>Backup Repository</a:t>
            </a:r>
            <a:endParaRPr lang="zh-TW" altLang="en-US" sz="1200" b="1">
              <a:solidFill>
                <a:schemeClr val="bg1"/>
              </a:solidFill>
            </a:endParaRPr>
          </a:p>
        </p:txBody>
      </p:sp>
      <p:grpSp>
        <p:nvGrpSpPr>
          <p:cNvPr id="19" name="群組 18">
            <a:extLst>
              <a:ext uri="{FF2B5EF4-FFF2-40B4-BE49-F238E27FC236}">
                <a16:creationId xmlns:a16="http://schemas.microsoft.com/office/drawing/2014/main" id="{AE899E1B-88DD-EE4E-8A33-4E979AEE75A8}"/>
              </a:ext>
            </a:extLst>
          </p:cNvPr>
          <p:cNvGrpSpPr/>
          <p:nvPr/>
        </p:nvGrpSpPr>
        <p:grpSpPr>
          <a:xfrm>
            <a:off x="1820807" y="3096568"/>
            <a:ext cx="1422467" cy="589586"/>
            <a:chOff x="2344453" y="3068014"/>
            <a:chExt cx="1965363" cy="814606"/>
          </a:xfrm>
        </p:grpSpPr>
        <p:pic>
          <p:nvPicPr>
            <p:cNvPr id="20" name="圖形 19">
              <a:extLst>
                <a:ext uri="{FF2B5EF4-FFF2-40B4-BE49-F238E27FC236}">
                  <a16:creationId xmlns:a16="http://schemas.microsoft.com/office/drawing/2014/main" id="{6D9B8DE0-1692-7C43-BE7E-8E6A372B42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4453" y="3068014"/>
              <a:ext cx="1952987" cy="814606"/>
            </a:xfrm>
            <a:prstGeom prst="rect">
              <a:avLst/>
            </a:prstGeom>
          </p:spPr>
        </p:pic>
        <p:sp>
          <p:nvSpPr>
            <p:cNvPr id="21" name="文字方塊 20">
              <a:extLst>
                <a:ext uri="{FF2B5EF4-FFF2-40B4-BE49-F238E27FC236}">
                  <a16:creationId xmlns:a16="http://schemas.microsoft.com/office/drawing/2014/main" id="{565AAC90-9EE0-C749-B7CC-96711535FE14}"/>
                </a:ext>
              </a:extLst>
            </p:cNvPr>
            <p:cNvSpPr txBox="1"/>
            <p:nvPr/>
          </p:nvSpPr>
          <p:spPr>
            <a:xfrm>
              <a:off x="2503648" y="3288598"/>
              <a:ext cx="1806168" cy="361455"/>
            </a:xfrm>
            <a:prstGeom prst="rect">
              <a:avLst/>
            </a:prstGeom>
            <a:noFill/>
          </p:spPr>
          <p:txBody>
            <a:bodyPr wrap="square" rtlCol="0">
              <a:spAutoFit/>
            </a:bodyPr>
            <a:lstStyle/>
            <a:p>
              <a:pPr algn="ctr"/>
              <a:r>
                <a:rPr lang="en-US" altLang="zh-TW" sz="1100" b="1">
                  <a:solidFill>
                    <a:schemeClr val="tx1"/>
                  </a:solidFill>
                </a:rPr>
                <a:t>Changes only</a:t>
              </a:r>
              <a:endParaRPr lang="zh-TW" altLang="en-US" sz="1100" b="1">
                <a:solidFill>
                  <a:schemeClr val="tx1"/>
                </a:solidFill>
              </a:endParaRPr>
            </a:p>
          </p:txBody>
        </p:sp>
      </p:grpSp>
      <p:pic>
        <p:nvPicPr>
          <p:cNvPr id="22" name="圖形 21">
            <a:extLst>
              <a:ext uri="{FF2B5EF4-FFF2-40B4-BE49-F238E27FC236}">
                <a16:creationId xmlns:a16="http://schemas.microsoft.com/office/drawing/2014/main" id="{4375D287-0412-BC4B-93A0-46C6A7B877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2271" y="3068014"/>
            <a:ext cx="536405" cy="728753"/>
          </a:xfrm>
          <a:prstGeom prst="rect">
            <a:avLst/>
          </a:prstGeom>
        </p:spPr>
      </p:pic>
      <p:pic>
        <p:nvPicPr>
          <p:cNvPr id="23" name="圖形 22">
            <a:extLst>
              <a:ext uri="{FF2B5EF4-FFF2-40B4-BE49-F238E27FC236}">
                <a16:creationId xmlns:a16="http://schemas.microsoft.com/office/drawing/2014/main" id="{87009FC3-503C-A24E-A6A4-D1B16275AD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81133" y="3299518"/>
            <a:ext cx="620189" cy="527783"/>
          </a:xfrm>
          <a:prstGeom prst="rect">
            <a:avLst/>
          </a:prstGeom>
        </p:spPr>
      </p:pic>
      <p:sp>
        <p:nvSpPr>
          <p:cNvPr id="24" name="Google Shape;102;p18">
            <a:extLst>
              <a:ext uri="{FF2B5EF4-FFF2-40B4-BE49-F238E27FC236}">
                <a16:creationId xmlns:a16="http://schemas.microsoft.com/office/drawing/2014/main" id="{28204567-3BD9-6E4F-8454-AD41DD27A868}"/>
              </a:ext>
            </a:extLst>
          </p:cNvPr>
          <p:cNvSpPr txBox="1"/>
          <p:nvPr/>
        </p:nvSpPr>
        <p:spPr>
          <a:xfrm>
            <a:off x="786845" y="2110560"/>
            <a:ext cx="1881951" cy="277062"/>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200" b="1">
                <a:solidFill>
                  <a:srgbClr val="2F2725"/>
                </a:solidFill>
                <a:latin typeface="+mj-lt"/>
                <a:ea typeface="微軟正黑體" panose="020B0604030504040204" pitchFamily="34" charset="-120"/>
              </a:rPr>
              <a:t>Incremental Backup</a:t>
            </a:r>
          </a:p>
        </p:txBody>
      </p:sp>
      <p:sp>
        <p:nvSpPr>
          <p:cNvPr id="25" name="矩形: 圓角 16">
            <a:extLst>
              <a:ext uri="{FF2B5EF4-FFF2-40B4-BE49-F238E27FC236}">
                <a16:creationId xmlns:a16="http://schemas.microsoft.com/office/drawing/2014/main" id="{DC2ACD5B-D4AE-4545-BED0-6EC375AF445C}"/>
              </a:ext>
            </a:extLst>
          </p:cNvPr>
          <p:cNvSpPr/>
          <p:nvPr/>
        </p:nvSpPr>
        <p:spPr>
          <a:xfrm>
            <a:off x="786846" y="2110560"/>
            <a:ext cx="6487940" cy="2291321"/>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形 25">
            <a:extLst>
              <a:ext uri="{FF2B5EF4-FFF2-40B4-BE49-F238E27FC236}">
                <a16:creationId xmlns:a16="http://schemas.microsoft.com/office/drawing/2014/main" id="{AF727E9D-FDB9-C940-8BDE-3182806382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5648" y="2854751"/>
            <a:ext cx="1055876" cy="1080000"/>
          </a:xfrm>
          <a:prstGeom prst="rect">
            <a:avLst/>
          </a:prstGeom>
        </p:spPr>
      </p:pic>
      <p:pic>
        <p:nvPicPr>
          <p:cNvPr id="28" name="圖形 27">
            <a:extLst>
              <a:ext uri="{FF2B5EF4-FFF2-40B4-BE49-F238E27FC236}">
                <a16:creationId xmlns:a16="http://schemas.microsoft.com/office/drawing/2014/main" id="{89D81A0B-9D2C-4DEE-B939-32B5C40724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09168" y="2818751"/>
            <a:ext cx="1117157" cy="1134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Offline去重複化技術</a:t>
            </a:r>
            <a:endParaRPr/>
          </a:p>
        </p:txBody>
      </p:sp>
      <p:sp>
        <p:nvSpPr>
          <p:cNvPr id="185" name="Google Shape;185;p27"/>
          <p:cNvSpPr txBox="1">
            <a:spLocks noGrp="1"/>
          </p:cNvSpPr>
          <p:nvPr>
            <p:ph type="body" idx="1"/>
          </p:nvPr>
        </p:nvSpPr>
        <p:spPr>
          <a:xfrm>
            <a:off x="265317" y="794716"/>
            <a:ext cx="8382207" cy="897718"/>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bg1"/>
              </a:buClr>
              <a:buSzPts val="1800"/>
              <a:buChar char="●"/>
            </a:pPr>
            <a:r>
              <a:rPr lang="zh-TW">
                <a:solidFill>
                  <a:schemeClr val="bg1"/>
                </a:solidFill>
                <a:latin typeface="微軟正黑體" panose="020B0604030504040204" pitchFamily="34" charset="-120"/>
                <a:ea typeface="微軟正黑體" panose="020B0604030504040204" pitchFamily="34" charset="-120"/>
              </a:rPr>
              <a:t>減少多版本備份佔用空間</a:t>
            </a:r>
            <a:endParaRPr>
              <a:solidFill>
                <a:schemeClr val="bg1"/>
              </a:solidFill>
              <a:latin typeface="微軟正黑體" panose="020B0604030504040204" pitchFamily="34" charset="-120"/>
              <a:ea typeface="微軟正黑體" panose="020B0604030504040204" pitchFamily="34" charset="-120"/>
            </a:endParaRPr>
          </a:p>
          <a:p>
            <a:pPr marL="457200" lvl="0" indent="-342900" algn="l" rtl="0">
              <a:spcBef>
                <a:spcPts val="0"/>
              </a:spcBef>
              <a:spcAft>
                <a:spcPts val="0"/>
              </a:spcAft>
              <a:buClr>
                <a:schemeClr val="bg1"/>
              </a:buClr>
              <a:buSzPts val="1800"/>
              <a:buChar char="●"/>
            </a:pPr>
            <a:r>
              <a:rPr lang="zh-TW">
                <a:solidFill>
                  <a:schemeClr val="bg1"/>
                </a:solidFill>
                <a:latin typeface="微軟正黑體" panose="020B0604030504040204" pitchFamily="34" charset="-120"/>
                <a:ea typeface="微軟正黑體" panose="020B0604030504040204" pitchFamily="34" charset="-120"/>
              </a:rPr>
              <a:t>Clone VM可達近乎90%的重複資料減少</a:t>
            </a:r>
            <a:endParaRPr>
              <a:solidFill>
                <a:schemeClr val="bg1"/>
              </a:solidFill>
              <a:latin typeface="微軟正黑體" panose="020B0604030504040204" pitchFamily="34" charset="-120"/>
              <a:ea typeface="微軟正黑體" panose="020B0604030504040204" pitchFamily="34" charset="-120"/>
            </a:endParaRPr>
          </a:p>
        </p:txBody>
      </p:sp>
      <p:grpSp>
        <p:nvGrpSpPr>
          <p:cNvPr id="13" name="群組 12">
            <a:extLst>
              <a:ext uri="{FF2B5EF4-FFF2-40B4-BE49-F238E27FC236}">
                <a16:creationId xmlns:a16="http://schemas.microsoft.com/office/drawing/2014/main" id="{0303B487-CB5F-46B0-979A-B8BEA2F01A4C}"/>
              </a:ext>
            </a:extLst>
          </p:cNvPr>
          <p:cNvGrpSpPr/>
          <p:nvPr/>
        </p:nvGrpSpPr>
        <p:grpSpPr>
          <a:xfrm>
            <a:off x="766639" y="2057463"/>
            <a:ext cx="6433860" cy="2291321"/>
            <a:chOff x="496475" y="1839065"/>
            <a:chExt cx="7114866" cy="2533851"/>
          </a:xfrm>
        </p:grpSpPr>
        <p:pic>
          <p:nvPicPr>
            <p:cNvPr id="3" name="圖形 2">
              <a:extLst>
                <a:ext uri="{FF2B5EF4-FFF2-40B4-BE49-F238E27FC236}">
                  <a16:creationId xmlns:a16="http://schemas.microsoft.com/office/drawing/2014/main" id="{24959A79-214F-4836-86ED-D640585A8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717" y="2288827"/>
              <a:ext cx="2579111" cy="1937458"/>
            </a:xfrm>
            <a:prstGeom prst="rect">
              <a:avLst/>
            </a:prstGeom>
          </p:spPr>
        </p:pic>
        <p:sp>
          <p:nvSpPr>
            <p:cNvPr id="8" name="Google Shape;102;p18">
              <a:extLst>
                <a:ext uri="{FF2B5EF4-FFF2-40B4-BE49-F238E27FC236}">
                  <a16:creationId xmlns:a16="http://schemas.microsoft.com/office/drawing/2014/main" id="{F968DFA4-83D9-438F-8091-1E8BAD63DCC8}"/>
                </a:ext>
              </a:extLst>
            </p:cNvPr>
            <p:cNvSpPr txBox="1"/>
            <p:nvPr/>
          </p:nvSpPr>
          <p:spPr>
            <a:xfrm>
              <a:off x="1400388" y="1839065"/>
              <a:ext cx="1373767" cy="306388"/>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200" b="1">
                  <a:solidFill>
                    <a:srgbClr val="2F2725"/>
                  </a:solidFill>
                  <a:latin typeface="+mj-lt"/>
                  <a:ea typeface="微軟正黑體" panose="020B0604030504040204" pitchFamily="34" charset="-120"/>
                </a:rPr>
                <a:t>Original Data</a:t>
              </a:r>
              <a:endParaRPr lang="zh-TW" altLang="en-US" sz="1200" b="1">
                <a:solidFill>
                  <a:srgbClr val="2F2725"/>
                </a:solidFill>
                <a:latin typeface="+mj-lt"/>
                <a:ea typeface="微軟正黑體" panose="020B0604030504040204" pitchFamily="34" charset="-120"/>
              </a:endParaRPr>
            </a:p>
          </p:txBody>
        </p:sp>
        <p:sp>
          <p:nvSpPr>
            <p:cNvPr id="9" name="矩形: 圓角 8">
              <a:extLst>
                <a:ext uri="{FF2B5EF4-FFF2-40B4-BE49-F238E27FC236}">
                  <a16:creationId xmlns:a16="http://schemas.microsoft.com/office/drawing/2014/main" id="{9757440C-60B7-4606-917C-76EB54D11302}"/>
                </a:ext>
              </a:extLst>
            </p:cNvPr>
            <p:cNvSpPr/>
            <p:nvPr/>
          </p:nvSpPr>
          <p:spPr>
            <a:xfrm>
              <a:off x="496475" y="1839065"/>
              <a:ext cx="3271297" cy="2533851"/>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Google Shape;102;p18">
              <a:extLst>
                <a:ext uri="{FF2B5EF4-FFF2-40B4-BE49-F238E27FC236}">
                  <a16:creationId xmlns:a16="http://schemas.microsoft.com/office/drawing/2014/main" id="{59B8501A-34D0-4F72-86E1-251E39BDD547}"/>
                </a:ext>
              </a:extLst>
            </p:cNvPr>
            <p:cNvSpPr txBox="1"/>
            <p:nvPr/>
          </p:nvSpPr>
          <p:spPr>
            <a:xfrm>
              <a:off x="5634823" y="2174831"/>
              <a:ext cx="1754293" cy="306388"/>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1200" b="1">
                  <a:solidFill>
                    <a:srgbClr val="2F2725"/>
                  </a:solidFill>
                  <a:latin typeface="+mj-lt"/>
                  <a:ea typeface="微軟正黑體" panose="020B0604030504040204" pitchFamily="34" charset="-120"/>
                </a:rPr>
                <a:t>Deduplicated Data</a:t>
              </a:r>
              <a:endParaRPr lang="zh-TW" altLang="en-US" sz="1200" b="1">
                <a:solidFill>
                  <a:srgbClr val="2F2725"/>
                </a:solidFill>
                <a:latin typeface="+mj-lt"/>
                <a:ea typeface="微軟正黑體" panose="020B0604030504040204" pitchFamily="34" charset="-120"/>
              </a:endParaRPr>
            </a:p>
          </p:txBody>
        </p:sp>
        <p:sp>
          <p:nvSpPr>
            <p:cNvPr id="12" name="矩形: 圓角 11">
              <a:extLst>
                <a:ext uri="{FF2B5EF4-FFF2-40B4-BE49-F238E27FC236}">
                  <a16:creationId xmlns:a16="http://schemas.microsoft.com/office/drawing/2014/main" id="{17FC0612-76DA-493B-A794-35FE3C57CF90}"/>
                </a:ext>
              </a:extLst>
            </p:cNvPr>
            <p:cNvSpPr/>
            <p:nvPr/>
          </p:nvSpPr>
          <p:spPr>
            <a:xfrm>
              <a:off x="5412598" y="2174831"/>
              <a:ext cx="2198743" cy="1886075"/>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形 4">
              <a:extLst>
                <a:ext uri="{FF2B5EF4-FFF2-40B4-BE49-F238E27FC236}">
                  <a16:creationId xmlns:a16="http://schemas.microsoft.com/office/drawing/2014/main" id="{63A49E6F-A0AC-496A-81B6-9B32C78A36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1342" y="2627593"/>
              <a:ext cx="1221254" cy="1243560"/>
            </a:xfrm>
            <a:prstGeom prst="rect">
              <a:avLst/>
            </a:prstGeom>
          </p:spPr>
        </p:pic>
        <p:pic>
          <p:nvPicPr>
            <p:cNvPr id="15" name="圖形 14">
              <a:extLst>
                <a:ext uri="{FF2B5EF4-FFF2-40B4-BE49-F238E27FC236}">
                  <a16:creationId xmlns:a16="http://schemas.microsoft.com/office/drawing/2014/main" id="{888DE3AA-4826-403E-A9F5-B6EC377435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3504" y="2821288"/>
              <a:ext cx="1345757" cy="714703"/>
            </a:xfrm>
            <a:prstGeom prst="rect">
              <a:avLst/>
            </a:prstGeom>
          </p:spPr>
        </p:pic>
        <p:sp>
          <p:nvSpPr>
            <p:cNvPr id="7" name="矩形 6">
              <a:extLst>
                <a:ext uri="{FF2B5EF4-FFF2-40B4-BE49-F238E27FC236}">
                  <a16:creationId xmlns:a16="http://schemas.microsoft.com/office/drawing/2014/main" id="{1D54E454-5ADB-4431-9B5D-ECDF30DD297E}"/>
                </a:ext>
              </a:extLst>
            </p:cNvPr>
            <p:cNvSpPr/>
            <p:nvPr/>
          </p:nvSpPr>
          <p:spPr>
            <a:xfrm>
              <a:off x="3907145" y="2481219"/>
              <a:ext cx="1366080" cy="307777"/>
            </a:xfrm>
            <a:prstGeom prst="rect">
              <a:avLst/>
            </a:prstGeom>
          </p:spPr>
          <p:txBody>
            <a:bodyPr wrap="none">
              <a:spAutoFit/>
            </a:bodyPr>
            <a:lstStyle/>
            <a:p>
              <a:r>
                <a:rPr lang="en-US" altLang="zh-TW" b="1">
                  <a:solidFill>
                    <a:schemeClr val="bg1"/>
                  </a:solidFill>
                </a:rPr>
                <a:t>Deduplication</a:t>
              </a:r>
              <a:endParaRPr lang="zh-TW" altLang="en-US" b="1">
                <a:solidFill>
                  <a:schemeClr val="bg1"/>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800">
                <a:latin typeface="微軟正黑體"/>
                <a:ea typeface="微軟正黑體"/>
              </a:rPr>
              <a:t>業界知名廠商主推的資料壓縮技術搭</a:t>
            </a:r>
            <a:r>
              <a:rPr lang="zh-TW" altLang="en-US" sz="2800">
                <a:latin typeface="微軟正黑體"/>
                <a:ea typeface="微軟正黑體"/>
              </a:rPr>
              <a:t>配去重複化</a:t>
            </a:r>
            <a:endParaRPr lang="zh-TW" altLang="en-US" sz="2800"/>
          </a:p>
        </p:txBody>
      </p:sp>
      <p:sp>
        <p:nvSpPr>
          <p:cNvPr id="175" name="Google Shape;175;p26"/>
          <p:cNvSpPr txBox="1">
            <a:spLocks noGrp="1"/>
          </p:cNvSpPr>
          <p:nvPr>
            <p:ph type="body" idx="1"/>
          </p:nvPr>
        </p:nvSpPr>
        <p:spPr>
          <a:xfrm>
            <a:off x="265317" y="794716"/>
            <a:ext cx="8382207" cy="119737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zh-TW">
                <a:solidFill>
                  <a:schemeClr val="bg1"/>
                </a:solidFill>
                <a:latin typeface="微軟正黑體" panose="020B0604030504040204" pitchFamily="34" charset="-120"/>
                <a:ea typeface="微軟正黑體" panose="020B0604030504040204" pitchFamily="34" charset="-120"/>
              </a:rPr>
              <a:t>經實測壓縮率：</a:t>
            </a:r>
            <a:endParaRPr lang="en-US" altLang="zh-TW">
              <a:latin typeface="微軟正黑體" panose="020B0604030504040204" pitchFamily="34" charset="-120"/>
              <a:ea typeface="微軟正黑體" panose="020B0604030504040204" pitchFamily="34" charset="-120"/>
            </a:endParaRPr>
          </a:p>
          <a:p>
            <a:pPr marL="114300" lvl="0" indent="0" algn="l" rtl="0">
              <a:spcBef>
                <a:spcPts val="0"/>
              </a:spcBef>
              <a:spcAft>
                <a:spcPts val="0"/>
              </a:spcAft>
              <a:buSzPts val="1800"/>
              <a:buNone/>
            </a:pP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a:t>
            </a:r>
            <a:r>
              <a:rPr lang="zh-TW" altLang="en-US">
                <a:solidFill>
                  <a:schemeClr val="bg1"/>
                </a:solidFill>
                <a:latin typeface="微軟正黑體" panose="020B0604030504040204" pitchFamily="34" charset="-120"/>
                <a:ea typeface="微軟正黑體" panose="020B0604030504040204" pitchFamily="34" charset="-120"/>
              </a:rPr>
              <a:t> </a:t>
            </a:r>
            <a:r>
              <a:rPr lang="zh-TW">
                <a:solidFill>
                  <a:schemeClr val="bg1"/>
                </a:solidFill>
                <a:latin typeface="微軟正黑體" panose="020B0604030504040204" pitchFamily="34" charset="-120"/>
                <a:ea typeface="微軟正黑體" panose="020B0604030504040204" pitchFamily="34" charset="-120"/>
              </a:rPr>
              <a:t>QNAP HDP與業界知名廠商壓縮率皆達到8成以上</a:t>
            </a:r>
            <a:r>
              <a:rPr lang="zh-TW" altLang="en-US">
                <a:latin typeface="微軟正黑體" panose="020B0604030504040204" pitchFamily="34" charset="-120"/>
                <a:ea typeface="微軟正黑體" panose="020B0604030504040204" pitchFamily="34" charset="-120"/>
              </a:rPr>
              <a:t>，</a:t>
            </a:r>
            <a:r>
              <a:rPr lang="zh-TW">
                <a:solidFill>
                  <a:schemeClr val="bg1"/>
                </a:solidFill>
                <a:latin typeface="微軟正黑體" panose="020B0604030504040204" pitchFamily="34" charset="-120"/>
                <a:ea typeface="微軟正黑體" panose="020B0604030504040204" pitchFamily="34" charset="-120"/>
              </a:rPr>
              <a:t>例如32G VM經過壓縮</a:t>
            </a:r>
            <a:br>
              <a:rPr lang="en-US" altLang="zh-TW">
                <a:solidFill>
                  <a:schemeClr val="bg1"/>
                </a:solidFill>
                <a:latin typeface="微軟正黑體" panose="020B0604030504040204" pitchFamily="34" charset="-120"/>
                <a:ea typeface="微軟正黑體" panose="020B0604030504040204" pitchFamily="34" charset="-120"/>
              </a:rPr>
            </a:br>
            <a:r>
              <a:rPr lang="zh-TW" altLang="en-US">
                <a:solidFill>
                  <a:schemeClr val="bg1"/>
                </a:solidFill>
                <a:latin typeface="微軟正黑體" panose="020B0604030504040204" pitchFamily="34" charset="-120"/>
                <a:ea typeface="微軟正黑體" panose="020B0604030504040204" pitchFamily="34" charset="-120"/>
              </a:rPr>
              <a:t>        </a:t>
            </a:r>
            <a:r>
              <a:rPr lang="zh-TW">
                <a:solidFill>
                  <a:schemeClr val="bg1"/>
                </a:solidFill>
                <a:latin typeface="微軟正黑體" panose="020B0604030504040204" pitchFamily="34" charset="-120"/>
                <a:ea typeface="微軟正黑體" panose="020B0604030504040204" pitchFamily="34" charset="-120"/>
              </a:rPr>
              <a:t>後變成5.77G，大幅節省備份空間</a:t>
            </a:r>
            <a:r>
              <a:rPr lang="zh-TW" altLang="en-US">
                <a:solidFill>
                  <a:schemeClr val="bg1"/>
                </a:solidFill>
                <a:latin typeface="微軟正黑體" panose="020B0604030504040204" pitchFamily="34" charset="-120"/>
                <a:ea typeface="微軟正黑體" panose="020B0604030504040204" pitchFamily="34" charset="-120"/>
              </a:rPr>
              <a:t>。</a:t>
            </a:r>
            <a:endParaRPr>
              <a:solidFill>
                <a:schemeClr val="bg1"/>
              </a:solidFill>
              <a:latin typeface="微軟正黑體" panose="020B0604030504040204" pitchFamily="34" charset="-120"/>
              <a:ea typeface="微軟正黑體" panose="020B0604030504040204" pitchFamily="34" charset="-120"/>
            </a:endParaRPr>
          </a:p>
        </p:txBody>
      </p:sp>
      <p:sp>
        <p:nvSpPr>
          <p:cNvPr id="177" name="Google Shape;177;p26"/>
          <p:cNvSpPr txBox="1"/>
          <p:nvPr/>
        </p:nvSpPr>
        <p:spPr>
          <a:xfrm flipH="1">
            <a:off x="1792507" y="4144026"/>
            <a:ext cx="6672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b="1">
                <a:solidFill>
                  <a:schemeClr val="bg1"/>
                </a:solidFill>
              </a:rPr>
              <a:t>32G</a:t>
            </a:r>
            <a:endParaRPr b="1">
              <a:solidFill>
                <a:schemeClr val="bg1"/>
              </a:solidFill>
            </a:endParaRPr>
          </a:p>
        </p:txBody>
      </p:sp>
      <p:sp>
        <p:nvSpPr>
          <p:cNvPr id="178" name="Google Shape;178;p26"/>
          <p:cNvSpPr txBox="1"/>
          <p:nvPr/>
        </p:nvSpPr>
        <p:spPr>
          <a:xfrm flipH="1">
            <a:off x="6290202" y="4144026"/>
            <a:ext cx="6672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b="1">
                <a:solidFill>
                  <a:schemeClr val="bg1"/>
                </a:solidFill>
              </a:rPr>
              <a:t>5.77G</a:t>
            </a:r>
            <a:endParaRPr b="1">
              <a:solidFill>
                <a:schemeClr val="bg1"/>
              </a:solidFill>
            </a:endParaRPr>
          </a:p>
        </p:txBody>
      </p:sp>
      <p:pic>
        <p:nvPicPr>
          <p:cNvPr id="5" name="圖形 4">
            <a:extLst>
              <a:ext uri="{FF2B5EF4-FFF2-40B4-BE49-F238E27FC236}">
                <a16:creationId xmlns:a16="http://schemas.microsoft.com/office/drawing/2014/main" id="{6F055EC2-B898-4B28-A33F-27B8F94D73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24" y="2754908"/>
            <a:ext cx="2116555" cy="1389118"/>
          </a:xfrm>
          <a:prstGeom prst="rect">
            <a:avLst/>
          </a:prstGeom>
        </p:spPr>
      </p:pic>
      <p:pic>
        <p:nvPicPr>
          <p:cNvPr id="7" name="圖形 6">
            <a:extLst>
              <a:ext uri="{FF2B5EF4-FFF2-40B4-BE49-F238E27FC236}">
                <a16:creationId xmlns:a16="http://schemas.microsoft.com/office/drawing/2014/main" id="{BF6F30D3-A3F5-4259-9E07-5C7CC556BF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0929" y="3151415"/>
            <a:ext cx="1871304" cy="814606"/>
          </a:xfrm>
          <a:prstGeom prst="rect">
            <a:avLst/>
          </a:prstGeom>
        </p:spPr>
      </p:pic>
      <p:pic>
        <p:nvPicPr>
          <p:cNvPr id="8" name="圖形 7">
            <a:extLst>
              <a:ext uri="{FF2B5EF4-FFF2-40B4-BE49-F238E27FC236}">
                <a16:creationId xmlns:a16="http://schemas.microsoft.com/office/drawing/2014/main" id="{1431A571-D2D8-4452-A890-3244A894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02961" y="2296880"/>
            <a:ext cx="742248" cy="916056"/>
          </a:xfrm>
          <a:prstGeom prst="rect">
            <a:avLst/>
          </a:prstGeom>
        </p:spPr>
      </p:pic>
      <p:pic>
        <p:nvPicPr>
          <p:cNvPr id="11" name="圖形 10">
            <a:extLst>
              <a:ext uri="{FF2B5EF4-FFF2-40B4-BE49-F238E27FC236}">
                <a16:creationId xmlns:a16="http://schemas.microsoft.com/office/drawing/2014/main" id="{6A81A08B-4F05-409F-93DD-ABE74B445A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2863" y="2473713"/>
            <a:ext cx="2171726" cy="17248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2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可高達 1,000 個多版本備份</a:t>
            </a:r>
            <a:endParaRPr/>
          </a:p>
        </p:txBody>
      </p:sp>
      <p:grpSp>
        <p:nvGrpSpPr>
          <p:cNvPr id="2" name="群組 1">
            <a:extLst>
              <a:ext uri="{FF2B5EF4-FFF2-40B4-BE49-F238E27FC236}">
                <a16:creationId xmlns:a16="http://schemas.microsoft.com/office/drawing/2014/main" id="{BEA63817-C8BD-4270-8AED-F8A1A6A8838F}"/>
              </a:ext>
            </a:extLst>
          </p:cNvPr>
          <p:cNvGrpSpPr/>
          <p:nvPr/>
        </p:nvGrpSpPr>
        <p:grpSpPr>
          <a:xfrm>
            <a:off x="438977" y="1209916"/>
            <a:ext cx="6290199" cy="3652930"/>
            <a:chOff x="257107" y="966982"/>
            <a:chExt cx="6708521" cy="3895868"/>
          </a:xfrm>
        </p:grpSpPr>
        <p:grpSp>
          <p:nvGrpSpPr>
            <p:cNvPr id="43" name="群組 42">
              <a:extLst>
                <a:ext uri="{FF2B5EF4-FFF2-40B4-BE49-F238E27FC236}">
                  <a16:creationId xmlns:a16="http://schemas.microsoft.com/office/drawing/2014/main" id="{25486216-2163-418E-ABFB-ECAA0EA88BAD}"/>
                </a:ext>
              </a:extLst>
            </p:cNvPr>
            <p:cNvGrpSpPr/>
            <p:nvPr/>
          </p:nvGrpSpPr>
          <p:grpSpPr>
            <a:xfrm>
              <a:off x="3986594" y="966982"/>
              <a:ext cx="2979034" cy="2008337"/>
              <a:chOff x="4307550" y="1029027"/>
              <a:chExt cx="3204000" cy="2160000"/>
            </a:xfrm>
          </p:grpSpPr>
          <p:sp>
            <p:nvSpPr>
              <p:cNvPr id="44" name="矩形 43">
                <a:extLst>
                  <a:ext uri="{FF2B5EF4-FFF2-40B4-BE49-F238E27FC236}">
                    <a16:creationId xmlns:a16="http://schemas.microsoft.com/office/drawing/2014/main" id="{4A0C2EA5-A216-4BD3-B1B6-4781D29450A1}"/>
                  </a:ext>
                </a:extLst>
              </p:cNvPr>
              <p:cNvSpPr/>
              <p:nvPr/>
            </p:nvSpPr>
            <p:spPr>
              <a:xfrm>
                <a:off x="4307550" y="1029027"/>
                <a:ext cx="3204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5" name="Google Shape;201;p28">
                <a:extLst>
                  <a:ext uri="{FF2B5EF4-FFF2-40B4-BE49-F238E27FC236}">
                    <a16:creationId xmlns:a16="http://schemas.microsoft.com/office/drawing/2014/main" id="{33B4DD83-41A2-446C-9706-A1A7E9FC051B}"/>
                  </a:ext>
                </a:extLst>
              </p:cNvPr>
              <p:cNvPicPr preferRelativeResize="0"/>
              <p:nvPr/>
            </p:nvPicPr>
            <p:blipFill rotWithShape="1">
              <a:blip r:embed="rId3">
                <a:alphaModFix amt="48000"/>
              </a:blip>
              <a:srcRect r="756"/>
              <a:stretch/>
            </p:blipFill>
            <p:spPr>
              <a:xfrm>
                <a:off x="4307847" y="1029027"/>
                <a:ext cx="3203407" cy="2160000"/>
              </a:xfrm>
              <a:prstGeom prst="rect">
                <a:avLst/>
              </a:prstGeom>
              <a:noFill/>
              <a:ln>
                <a:noFill/>
              </a:ln>
            </p:spPr>
          </p:pic>
        </p:grpSp>
        <p:grpSp>
          <p:nvGrpSpPr>
            <p:cNvPr id="40" name="群組 39">
              <a:extLst>
                <a:ext uri="{FF2B5EF4-FFF2-40B4-BE49-F238E27FC236}">
                  <a16:creationId xmlns:a16="http://schemas.microsoft.com/office/drawing/2014/main" id="{EDD64824-3CEC-46CF-9C35-707D57527542}"/>
                </a:ext>
              </a:extLst>
            </p:cNvPr>
            <p:cNvGrpSpPr/>
            <p:nvPr/>
          </p:nvGrpSpPr>
          <p:grpSpPr>
            <a:xfrm>
              <a:off x="3775212" y="1229720"/>
              <a:ext cx="2979034" cy="2008337"/>
              <a:chOff x="4307550" y="1029027"/>
              <a:chExt cx="3204000" cy="2160000"/>
            </a:xfrm>
          </p:grpSpPr>
          <p:sp>
            <p:nvSpPr>
              <p:cNvPr id="41" name="矩形 40">
                <a:extLst>
                  <a:ext uri="{FF2B5EF4-FFF2-40B4-BE49-F238E27FC236}">
                    <a16:creationId xmlns:a16="http://schemas.microsoft.com/office/drawing/2014/main" id="{B767D82A-FBEF-455C-8FD2-C343F64BD37E}"/>
                  </a:ext>
                </a:extLst>
              </p:cNvPr>
              <p:cNvSpPr/>
              <p:nvPr/>
            </p:nvSpPr>
            <p:spPr>
              <a:xfrm>
                <a:off x="4307550" y="1029027"/>
                <a:ext cx="3204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2" name="Google Shape;201;p28">
                <a:extLst>
                  <a:ext uri="{FF2B5EF4-FFF2-40B4-BE49-F238E27FC236}">
                    <a16:creationId xmlns:a16="http://schemas.microsoft.com/office/drawing/2014/main" id="{17273DCA-2147-43E1-8E71-69DFBAF3399E}"/>
                  </a:ext>
                </a:extLst>
              </p:cNvPr>
              <p:cNvPicPr preferRelativeResize="0"/>
              <p:nvPr/>
            </p:nvPicPr>
            <p:blipFill rotWithShape="1">
              <a:blip r:embed="rId3">
                <a:alphaModFix amt="48000"/>
              </a:blip>
              <a:srcRect r="756"/>
              <a:stretch/>
            </p:blipFill>
            <p:spPr>
              <a:xfrm>
                <a:off x="4307847" y="1029027"/>
                <a:ext cx="3203407" cy="2160000"/>
              </a:xfrm>
              <a:prstGeom prst="rect">
                <a:avLst/>
              </a:prstGeom>
              <a:noFill/>
              <a:ln>
                <a:noFill/>
              </a:ln>
            </p:spPr>
          </p:pic>
        </p:grpSp>
        <p:grpSp>
          <p:nvGrpSpPr>
            <p:cNvPr id="27" name="群組 26">
              <a:extLst>
                <a:ext uri="{FF2B5EF4-FFF2-40B4-BE49-F238E27FC236}">
                  <a16:creationId xmlns:a16="http://schemas.microsoft.com/office/drawing/2014/main" id="{DE4D1D1A-B597-466E-AD7A-58735DDBDBFC}"/>
                </a:ext>
              </a:extLst>
            </p:cNvPr>
            <p:cNvGrpSpPr/>
            <p:nvPr/>
          </p:nvGrpSpPr>
          <p:grpSpPr>
            <a:xfrm>
              <a:off x="3557932" y="1492458"/>
              <a:ext cx="2979034" cy="2008337"/>
              <a:chOff x="4307550" y="1029027"/>
              <a:chExt cx="3204000" cy="2160000"/>
            </a:xfrm>
          </p:grpSpPr>
          <p:sp>
            <p:nvSpPr>
              <p:cNvPr id="26" name="矩形 25">
                <a:extLst>
                  <a:ext uri="{FF2B5EF4-FFF2-40B4-BE49-F238E27FC236}">
                    <a16:creationId xmlns:a16="http://schemas.microsoft.com/office/drawing/2014/main" id="{654A578D-38D2-4BCF-BB12-67F9BF4BE3BA}"/>
                  </a:ext>
                </a:extLst>
              </p:cNvPr>
              <p:cNvSpPr/>
              <p:nvPr/>
            </p:nvSpPr>
            <p:spPr>
              <a:xfrm>
                <a:off x="4307550" y="1029027"/>
                <a:ext cx="3204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Google Shape;201;p28">
                <a:extLst>
                  <a:ext uri="{FF2B5EF4-FFF2-40B4-BE49-F238E27FC236}">
                    <a16:creationId xmlns:a16="http://schemas.microsoft.com/office/drawing/2014/main" id="{278F62D9-3B92-4735-B7F1-3D437E221FDF}"/>
                  </a:ext>
                </a:extLst>
              </p:cNvPr>
              <p:cNvPicPr preferRelativeResize="0"/>
              <p:nvPr/>
            </p:nvPicPr>
            <p:blipFill rotWithShape="1">
              <a:blip r:embed="rId3">
                <a:alphaModFix amt="48000"/>
              </a:blip>
              <a:srcRect r="756"/>
              <a:stretch/>
            </p:blipFill>
            <p:spPr>
              <a:xfrm>
                <a:off x="4307847" y="1029027"/>
                <a:ext cx="3203407" cy="2160000"/>
              </a:xfrm>
              <a:prstGeom prst="rect">
                <a:avLst/>
              </a:prstGeom>
              <a:noFill/>
              <a:ln>
                <a:noFill/>
              </a:ln>
            </p:spPr>
          </p:pic>
        </p:grpSp>
        <p:pic>
          <p:nvPicPr>
            <p:cNvPr id="29" name="圖形 28">
              <a:extLst>
                <a:ext uri="{FF2B5EF4-FFF2-40B4-BE49-F238E27FC236}">
                  <a16:creationId xmlns:a16="http://schemas.microsoft.com/office/drawing/2014/main" id="{F7F2A802-607A-491F-9DE3-5FA934C16A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1662" y="1730850"/>
              <a:ext cx="3685320" cy="3132000"/>
            </a:xfrm>
            <a:prstGeom prst="rect">
              <a:avLst/>
            </a:prstGeom>
            <a:effectLst>
              <a:outerShdw blurRad="63500" sx="102000" sy="102000" algn="ctr" rotWithShape="0">
                <a:prstClr val="black">
                  <a:alpha val="40000"/>
                </a:prstClr>
              </a:outerShdw>
            </a:effectLst>
          </p:spPr>
        </p:pic>
        <p:pic>
          <p:nvPicPr>
            <p:cNvPr id="16" name="Google Shape;201;p28">
              <a:extLst>
                <a:ext uri="{FF2B5EF4-FFF2-40B4-BE49-F238E27FC236}">
                  <a16:creationId xmlns:a16="http://schemas.microsoft.com/office/drawing/2014/main" id="{B9F085B8-42D7-4CA6-9E05-A41451D512E1}"/>
                </a:ext>
              </a:extLst>
            </p:cNvPr>
            <p:cNvPicPr preferRelativeResize="0"/>
            <p:nvPr/>
          </p:nvPicPr>
          <p:blipFill rotWithShape="1">
            <a:blip r:embed="rId3">
              <a:alphaModFix/>
            </a:blip>
            <a:srcRect l="7375" t="30642" r="48704" b="27667"/>
            <a:stretch/>
          </p:blipFill>
          <p:spPr>
            <a:xfrm>
              <a:off x="257107" y="2370677"/>
              <a:ext cx="2155615" cy="1395520"/>
            </a:xfrm>
            <a:prstGeom prst="rect">
              <a:avLst/>
            </a:prstGeom>
            <a:noFill/>
            <a:ln>
              <a:noFill/>
            </a:ln>
          </p:spPr>
        </p:pic>
        <p:pic>
          <p:nvPicPr>
            <p:cNvPr id="201" name="Google Shape;201;p28"/>
            <p:cNvPicPr preferRelativeResize="0"/>
            <p:nvPr/>
          </p:nvPicPr>
          <p:blipFill rotWithShape="1">
            <a:blip r:embed="rId3">
              <a:alphaModFix/>
            </a:blip>
            <a:srcRect r="756"/>
            <a:stretch/>
          </p:blipFill>
          <p:spPr>
            <a:xfrm>
              <a:off x="2723422" y="1956300"/>
              <a:ext cx="3230795" cy="2220218"/>
            </a:xfrm>
            <a:prstGeom prst="rect">
              <a:avLst/>
            </a:prstGeom>
            <a:noFill/>
            <a:ln>
              <a:noFill/>
            </a:ln>
            <a:effectLst>
              <a:innerShdw blurRad="25400">
                <a:prstClr val="black">
                  <a:alpha val="50000"/>
                </a:prstClr>
              </a:innerShdw>
            </a:effectLst>
          </p:spPr>
        </p:pic>
        <p:sp>
          <p:nvSpPr>
            <p:cNvPr id="19" name="梯形 18">
              <a:extLst>
                <a:ext uri="{FF2B5EF4-FFF2-40B4-BE49-F238E27FC236}">
                  <a16:creationId xmlns:a16="http://schemas.microsoft.com/office/drawing/2014/main" id="{7DAC699E-7516-4A18-9F0B-7153C165A9AB}"/>
                </a:ext>
              </a:extLst>
            </p:cNvPr>
            <p:cNvSpPr/>
            <p:nvPr/>
          </p:nvSpPr>
          <p:spPr>
            <a:xfrm rot="5400000">
              <a:off x="1985270" y="2748749"/>
              <a:ext cx="1429818" cy="654889"/>
            </a:xfrm>
            <a:prstGeom prst="trapezoid">
              <a:avLst>
                <a:gd name="adj" fmla="val 55622"/>
              </a:avLst>
            </a:prstGeom>
            <a:gradFill flip="none" rotWithShape="1">
              <a:gsLst>
                <a:gs pos="0">
                  <a:schemeClr val="accent5">
                    <a:lumMod val="20000"/>
                    <a:lumOff val="80000"/>
                  </a:schemeClr>
                </a:gs>
                <a:gs pos="38332">
                  <a:schemeClr val="accent5">
                    <a:alpha val="62000"/>
                    <a:lumMod val="86000"/>
                    <a:lumOff val="14000"/>
                  </a:schemeClr>
                </a:gs>
                <a:gs pos="69000">
                  <a:schemeClr val="accent5">
                    <a:alpha val="50000"/>
                    <a:lumMod val="61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矩形 8">
            <a:extLst>
              <a:ext uri="{FF2B5EF4-FFF2-40B4-BE49-F238E27FC236}">
                <a16:creationId xmlns:a16="http://schemas.microsoft.com/office/drawing/2014/main" id="{0022ADFC-20F9-477A-884F-A5D89836128C}"/>
              </a:ext>
            </a:extLst>
          </p:cNvPr>
          <p:cNvSpPr/>
          <p:nvPr/>
        </p:nvSpPr>
        <p:spPr>
          <a:xfrm>
            <a:off x="0" y="2112582"/>
            <a:ext cx="2492990" cy="351763"/>
          </a:xfrm>
          <a:prstGeom prst="rect">
            <a:avLst/>
          </a:prstGeom>
        </p:spPr>
        <p:txBody>
          <a:bodyPr wrap="none">
            <a:spAutoFit/>
          </a:bodyPr>
          <a:lstStyle/>
          <a:p>
            <a:pPr marL="457200" lvl="0" indent="-342900">
              <a:lnSpc>
                <a:spcPct val="115000"/>
              </a:lnSpc>
              <a:buClr>
                <a:srgbClr val="FFFFFF"/>
              </a:buClr>
              <a:buSzPts val="1800"/>
              <a:buFont typeface="Arial"/>
              <a:buChar char="●"/>
            </a:pPr>
            <a:r>
              <a:rPr lang="zh-TW" altLang="en-US" sz="1600" b="1">
                <a:solidFill>
                  <a:srgbClr val="FFFFFF"/>
                </a:solidFill>
                <a:latin typeface="微軟正黑體" panose="020B0604030504040204" pitchFamily="34" charset="-120"/>
                <a:ea typeface="微軟正黑體" panose="020B0604030504040204" pitchFamily="34" charset="-120"/>
              </a:rPr>
              <a:t>隨選還原任一時間點</a:t>
            </a:r>
          </a:p>
        </p:txBody>
      </p:sp>
      <p:sp>
        <p:nvSpPr>
          <p:cNvPr id="11" name="矩形 10">
            <a:extLst>
              <a:ext uri="{FF2B5EF4-FFF2-40B4-BE49-F238E27FC236}">
                <a16:creationId xmlns:a16="http://schemas.microsoft.com/office/drawing/2014/main" id="{E21333A8-D259-4C5C-B078-6BC3F7950E81}"/>
              </a:ext>
            </a:extLst>
          </p:cNvPr>
          <p:cNvSpPr/>
          <p:nvPr/>
        </p:nvSpPr>
        <p:spPr>
          <a:xfrm>
            <a:off x="6651010" y="1023938"/>
            <a:ext cx="2492990" cy="351763"/>
          </a:xfrm>
          <a:prstGeom prst="rect">
            <a:avLst/>
          </a:prstGeom>
        </p:spPr>
        <p:txBody>
          <a:bodyPr wrap="none">
            <a:spAutoFit/>
          </a:bodyPr>
          <a:lstStyle/>
          <a:p>
            <a:pPr marL="457200" lvl="0" indent="-342900">
              <a:lnSpc>
                <a:spcPct val="115000"/>
              </a:lnSpc>
              <a:buClr>
                <a:srgbClr val="FFFFFF"/>
              </a:buClr>
              <a:buSzPts val="1800"/>
              <a:buFont typeface="Arial"/>
              <a:buChar char="●"/>
            </a:pPr>
            <a:r>
              <a:rPr lang="zh-TW" altLang="en-US" sz="1600" b="1">
                <a:solidFill>
                  <a:srgbClr val="FFFFFF"/>
                </a:solidFill>
                <a:latin typeface="微軟正黑體" panose="020B0604030504040204" pitchFamily="34" charset="-120"/>
                <a:ea typeface="微軟正黑體" panose="020B0604030504040204" pitchFamily="34" charset="-120"/>
              </a:rPr>
              <a:t>可支援連續版本備份</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使用 AES-256 的傳輸時加密技術</a:t>
            </a:r>
            <a:endParaRPr/>
          </a:p>
        </p:txBody>
      </p:sp>
      <p:sp>
        <p:nvSpPr>
          <p:cNvPr id="207" name="Google Shape;207;p29"/>
          <p:cNvSpPr txBox="1">
            <a:spLocks noGrp="1"/>
          </p:cNvSpPr>
          <p:nvPr>
            <p:ph type="body" idx="1"/>
          </p:nvPr>
        </p:nvSpPr>
        <p:spPr>
          <a:xfrm>
            <a:off x="265317" y="794716"/>
            <a:ext cx="8823112" cy="555449"/>
          </a:xfrm>
          <a:prstGeom prst="rect">
            <a:avLst/>
          </a:prstGeom>
        </p:spPr>
        <p:txBody>
          <a:bodyPr spcFirstLastPara="1" wrap="square" lIns="91425" tIns="91425" rIns="91425" bIns="91425" anchor="t" anchorCtr="0">
            <a:noAutofit/>
          </a:bodyPr>
          <a:lstStyle/>
          <a:p>
            <a:pPr>
              <a:buClr>
                <a:schemeClr val="bg1"/>
              </a:buClr>
            </a:pPr>
            <a:r>
              <a:rPr lang="zh-TW">
                <a:solidFill>
                  <a:schemeClr val="bg1"/>
                </a:solidFill>
                <a:latin typeface="微軟正黑體" panose="020B0604030504040204" pitchFamily="34" charset="-120"/>
                <a:ea typeface="微軟正黑體" panose="020B0604030504040204" pitchFamily="34" charset="-120"/>
              </a:rPr>
              <a:t>AES (Advanced Encryption Standard)，美國政府用來保護資料傳輸的加密標準。</a:t>
            </a:r>
            <a:endParaRPr>
              <a:solidFill>
                <a:schemeClr val="bg1"/>
              </a:solidFill>
              <a:latin typeface="微軟正黑體" panose="020B0604030504040204" pitchFamily="34" charset="-120"/>
              <a:ea typeface="微軟正黑體" panose="020B0604030504040204" pitchFamily="34" charset="-120"/>
            </a:endParaRPr>
          </a:p>
        </p:txBody>
      </p:sp>
      <p:sp>
        <p:nvSpPr>
          <p:cNvPr id="7" name="平行四邊形 6">
            <a:extLst>
              <a:ext uri="{FF2B5EF4-FFF2-40B4-BE49-F238E27FC236}">
                <a16:creationId xmlns:a16="http://schemas.microsoft.com/office/drawing/2014/main" id="{4A249957-C7BD-4CE3-9BEB-0AE115CAE19C}"/>
              </a:ext>
            </a:extLst>
          </p:cNvPr>
          <p:cNvSpPr/>
          <p:nvPr/>
        </p:nvSpPr>
        <p:spPr>
          <a:xfrm>
            <a:off x="1798487" y="1449328"/>
            <a:ext cx="4511377" cy="3199333"/>
          </a:xfrm>
          <a:prstGeom prst="parallelogram">
            <a:avLst>
              <a:gd name="adj" fmla="val 35282"/>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a:extLst>
              <a:ext uri="{FF2B5EF4-FFF2-40B4-BE49-F238E27FC236}">
                <a16:creationId xmlns:a16="http://schemas.microsoft.com/office/drawing/2014/main" id="{270E2E41-EA57-4BC7-B786-D85EC650BBB8}"/>
              </a:ext>
            </a:extLst>
          </p:cNvPr>
          <p:cNvCxnSpPr>
            <a:cxnSpLocks/>
          </p:cNvCxnSpPr>
          <p:nvPr/>
        </p:nvCxnSpPr>
        <p:spPr>
          <a:xfrm>
            <a:off x="3167562" y="2015396"/>
            <a:ext cx="244513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ACF63FD6-036F-42BA-A336-F8CF7D58531D}"/>
              </a:ext>
            </a:extLst>
          </p:cNvPr>
          <p:cNvSpPr txBox="1"/>
          <p:nvPr/>
        </p:nvSpPr>
        <p:spPr>
          <a:xfrm>
            <a:off x="3319222" y="1549754"/>
            <a:ext cx="2394515" cy="369332"/>
          </a:xfrm>
          <a:prstGeom prst="rect">
            <a:avLst/>
          </a:prstGeom>
          <a:noFill/>
        </p:spPr>
        <p:txBody>
          <a:bodyPr wrap="square" rtlCol="0">
            <a:spAutoFit/>
          </a:bodyPr>
          <a:lstStyle/>
          <a:p>
            <a:r>
              <a:rPr lang="en-US" altLang="zh-TW" sz="1800" b="1">
                <a:solidFill>
                  <a:schemeClr val="bg1"/>
                </a:solidFill>
              </a:rPr>
              <a:t>256-bit Encryption</a:t>
            </a:r>
            <a:endParaRPr lang="zh-TW" altLang="en-US" sz="1800" b="1">
              <a:solidFill>
                <a:schemeClr val="bg1"/>
              </a:solidFill>
            </a:endParaRPr>
          </a:p>
        </p:txBody>
      </p:sp>
      <p:pic>
        <p:nvPicPr>
          <p:cNvPr id="2" name="圖形 1">
            <a:extLst>
              <a:ext uri="{FF2B5EF4-FFF2-40B4-BE49-F238E27FC236}">
                <a16:creationId xmlns:a16="http://schemas.microsoft.com/office/drawing/2014/main" id="{4BC06AB8-9A78-4092-827C-A59894F637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5294" y="2204882"/>
            <a:ext cx="3356193" cy="23940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透過傳輸壓縮技術來減少頻寬使用</a:t>
            </a:r>
            <a:endParaRPr/>
          </a:p>
        </p:txBody>
      </p:sp>
      <p:sp>
        <p:nvSpPr>
          <p:cNvPr id="214" name="Google Shape;214;p30"/>
          <p:cNvSpPr txBox="1">
            <a:spLocks noGrp="1"/>
          </p:cNvSpPr>
          <p:nvPr>
            <p:ph type="body" idx="1"/>
          </p:nvPr>
        </p:nvSpPr>
        <p:spPr>
          <a:xfrm>
            <a:off x="265317" y="794716"/>
            <a:ext cx="8382207" cy="1188174"/>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zh-TW">
                <a:latin typeface="微軟正黑體" panose="020B0604030504040204" pitchFamily="34" charset="-120"/>
                <a:ea typeface="微軟正黑體" panose="020B0604030504040204" pitchFamily="34" charset="-120"/>
              </a:rPr>
              <a:t>傳輸前進行資料壓縮</a:t>
            </a:r>
            <a:endParaRPr>
              <a:latin typeface="微軟正黑體" panose="020B0604030504040204" pitchFamily="34" charset="-120"/>
              <a:ea typeface="微軟正黑體" panose="020B0604030504040204" pitchFamily="34" charset="-120"/>
            </a:endParaRPr>
          </a:p>
          <a:p>
            <a:pPr marL="457200" lvl="0" indent="-342900" algn="l" rtl="0">
              <a:spcBef>
                <a:spcPts val="0"/>
              </a:spcBef>
              <a:spcAft>
                <a:spcPts val="0"/>
              </a:spcAft>
              <a:buSzPts val="1800"/>
              <a:buChar char="●"/>
            </a:pPr>
            <a:r>
              <a:rPr lang="zh-TW">
                <a:latin typeface="微軟正黑體" panose="020B0604030504040204" pitchFamily="34" charset="-120"/>
                <a:ea typeface="微軟正黑體" panose="020B0604030504040204" pitchFamily="34" charset="-120"/>
              </a:rPr>
              <a:t>到目的端再自動解壓縮</a:t>
            </a:r>
            <a:endParaRPr>
              <a:latin typeface="微軟正黑體" panose="020B0604030504040204" pitchFamily="34" charset="-120"/>
              <a:ea typeface="微軟正黑體" panose="020B0604030504040204" pitchFamily="34" charset="-120"/>
            </a:endParaRPr>
          </a:p>
          <a:p>
            <a:pPr marL="457200" lvl="0" indent="-342900" algn="l" rtl="0">
              <a:spcBef>
                <a:spcPts val="0"/>
              </a:spcBef>
              <a:spcAft>
                <a:spcPts val="0"/>
              </a:spcAft>
              <a:buSzPts val="1800"/>
              <a:buChar char="●"/>
            </a:pPr>
            <a:r>
              <a:rPr lang="zh-TW">
                <a:latin typeface="微軟正黑體" panose="020B0604030504040204" pitchFamily="34" charset="-120"/>
                <a:ea typeface="微軟正黑體" panose="020B0604030504040204" pitchFamily="34" charset="-120"/>
              </a:rPr>
              <a:t>達到節省網路頻寬或傳輸量</a:t>
            </a:r>
            <a:endParaRPr>
              <a:latin typeface="微軟正黑體" panose="020B0604030504040204" pitchFamily="34" charset="-120"/>
              <a:ea typeface="微軟正黑體" panose="020B0604030504040204" pitchFamily="34" charset="-120"/>
            </a:endParaRPr>
          </a:p>
          <a:p>
            <a:pPr marL="457200" lvl="0" indent="0" algn="l" rtl="0">
              <a:spcBef>
                <a:spcPts val="1600"/>
              </a:spcBef>
              <a:spcAft>
                <a:spcPts val="1600"/>
              </a:spcAft>
              <a:buNone/>
            </a:pPr>
            <a:endParaRPr>
              <a:latin typeface="微軟正黑體" panose="020B0604030504040204" pitchFamily="34" charset="-120"/>
              <a:ea typeface="微軟正黑體" panose="020B0604030504040204" pitchFamily="34" charset="-120"/>
            </a:endParaRPr>
          </a:p>
        </p:txBody>
      </p:sp>
      <p:sp>
        <p:nvSpPr>
          <p:cNvPr id="6" name="Google Shape;102;p18">
            <a:extLst>
              <a:ext uri="{FF2B5EF4-FFF2-40B4-BE49-F238E27FC236}">
                <a16:creationId xmlns:a16="http://schemas.microsoft.com/office/drawing/2014/main" id="{04A9CFFD-6F04-42E9-B4A7-2E1D5E888E37}"/>
              </a:ext>
            </a:extLst>
          </p:cNvPr>
          <p:cNvSpPr txBox="1"/>
          <p:nvPr/>
        </p:nvSpPr>
        <p:spPr>
          <a:xfrm>
            <a:off x="355116" y="2264826"/>
            <a:ext cx="1226423" cy="246221"/>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200" b="1">
                <a:solidFill>
                  <a:srgbClr val="2F2725"/>
                </a:solidFill>
                <a:latin typeface="+mj-lt"/>
                <a:ea typeface="微軟正黑體" panose="020B0604030504040204" pitchFamily="34" charset="-120"/>
              </a:rPr>
              <a:t>Sending Host</a:t>
            </a:r>
            <a:endParaRPr lang="zh-TW" altLang="en-US" sz="1200" b="1">
              <a:solidFill>
                <a:srgbClr val="2F2725"/>
              </a:solidFill>
              <a:latin typeface="+mj-lt"/>
              <a:ea typeface="微軟正黑體" panose="020B0604030504040204" pitchFamily="34" charset="-120"/>
            </a:endParaRPr>
          </a:p>
        </p:txBody>
      </p:sp>
      <p:sp>
        <p:nvSpPr>
          <p:cNvPr id="8" name="矩形: 圓角 7">
            <a:extLst>
              <a:ext uri="{FF2B5EF4-FFF2-40B4-BE49-F238E27FC236}">
                <a16:creationId xmlns:a16="http://schemas.microsoft.com/office/drawing/2014/main" id="{CDDA6871-D3FD-470A-84E7-9AC7B72B1550}"/>
              </a:ext>
            </a:extLst>
          </p:cNvPr>
          <p:cNvSpPr/>
          <p:nvPr/>
        </p:nvSpPr>
        <p:spPr>
          <a:xfrm>
            <a:off x="359073" y="2505881"/>
            <a:ext cx="3204949" cy="1576161"/>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形 1">
            <a:extLst>
              <a:ext uri="{FF2B5EF4-FFF2-40B4-BE49-F238E27FC236}">
                <a16:creationId xmlns:a16="http://schemas.microsoft.com/office/drawing/2014/main" id="{B903A205-FE05-4883-8C2B-2B5C85576A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767" y="2664315"/>
            <a:ext cx="947879" cy="1283537"/>
          </a:xfrm>
          <a:prstGeom prst="rect">
            <a:avLst/>
          </a:prstGeom>
        </p:spPr>
      </p:pic>
      <p:sp>
        <p:nvSpPr>
          <p:cNvPr id="3" name="梯形 2">
            <a:extLst>
              <a:ext uri="{FF2B5EF4-FFF2-40B4-BE49-F238E27FC236}">
                <a16:creationId xmlns:a16="http://schemas.microsoft.com/office/drawing/2014/main" id="{6AEF145E-AC0B-49B8-B610-896BE6276F50}"/>
              </a:ext>
            </a:extLst>
          </p:cNvPr>
          <p:cNvSpPr/>
          <p:nvPr/>
        </p:nvSpPr>
        <p:spPr>
          <a:xfrm rot="5400000">
            <a:off x="1603877" y="2687660"/>
            <a:ext cx="940227" cy="1352828"/>
          </a:xfrm>
          <a:prstGeom prst="trapezoid">
            <a:avLst>
              <a:gd name="adj" fmla="val 21703"/>
            </a:avLst>
          </a:prstGeom>
          <a:gradFill flip="none" rotWithShape="1">
            <a:gsLst>
              <a:gs pos="0">
                <a:schemeClr val="bg1">
                  <a:alpha val="90000"/>
                </a:schemeClr>
              </a:gs>
              <a:gs pos="38332">
                <a:srgbClr val="FFFFFF">
                  <a:alpha val="70000"/>
                </a:srgbClr>
              </a:gs>
              <a:gs pos="69000">
                <a:schemeClr val="bg1">
                  <a:alpha val="5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形 9">
            <a:extLst>
              <a:ext uri="{FF2B5EF4-FFF2-40B4-BE49-F238E27FC236}">
                <a16:creationId xmlns:a16="http://schemas.microsoft.com/office/drawing/2014/main" id="{864CC2C2-9E11-4A46-8884-E5F12D4654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5991" y="2982196"/>
            <a:ext cx="531787" cy="720100"/>
          </a:xfrm>
          <a:prstGeom prst="rect">
            <a:avLst/>
          </a:prstGeom>
        </p:spPr>
      </p:pic>
      <p:sp>
        <p:nvSpPr>
          <p:cNvPr id="4" name="文字方塊 3">
            <a:extLst>
              <a:ext uri="{FF2B5EF4-FFF2-40B4-BE49-F238E27FC236}">
                <a16:creationId xmlns:a16="http://schemas.microsoft.com/office/drawing/2014/main" id="{9A7CF681-0277-493B-943C-FB6981ACAF37}"/>
              </a:ext>
            </a:extLst>
          </p:cNvPr>
          <p:cNvSpPr txBox="1"/>
          <p:nvPr/>
        </p:nvSpPr>
        <p:spPr>
          <a:xfrm>
            <a:off x="1670911" y="3236489"/>
            <a:ext cx="1223331" cy="253916"/>
          </a:xfrm>
          <a:prstGeom prst="rect">
            <a:avLst/>
          </a:prstGeom>
          <a:noFill/>
        </p:spPr>
        <p:txBody>
          <a:bodyPr wrap="square" rtlCol="0">
            <a:spAutoFit/>
          </a:bodyPr>
          <a:lstStyle/>
          <a:p>
            <a:r>
              <a:rPr lang="en-US" altLang="zh-TW" sz="1050" b="1">
                <a:solidFill>
                  <a:schemeClr val="tx1"/>
                </a:solidFill>
              </a:rPr>
              <a:t>Compression</a:t>
            </a:r>
            <a:endParaRPr lang="zh-TW" altLang="en-US" sz="1050" b="1">
              <a:solidFill>
                <a:schemeClr val="tx1"/>
              </a:solidFill>
            </a:endParaRPr>
          </a:p>
        </p:txBody>
      </p:sp>
      <p:sp>
        <p:nvSpPr>
          <p:cNvPr id="9" name="箭號: 向右 8">
            <a:extLst>
              <a:ext uri="{FF2B5EF4-FFF2-40B4-BE49-F238E27FC236}">
                <a16:creationId xmlns:a16="http://schemas.microsoft.com/office/drawing/2014/main" id="{11A3C459-6F0A-4B50-BA3B-8D3F281477A2}"/>
              </a:ext>
            </a:extLst>
          </p:cNvPr>
          <p:cNvSpPr/>
          <p:nvPr/>
        </p:nvSpPr>
        <p:spPr>
          <a:xfrm>
            <a:off x="3735533" y="3046310"/>
            <a:ext cx="1085850" cy="519545"/>
          </a:xfrm>
          <a:prstGeom prst="rightArrow">
            <a:avLst>
              <a:gd name="adj1" fmla="val 50000"/>
              <a:gd name="adj2" fmla="val 66000"/>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t>Transfer</a:t>
            </a:r>
            <a:endParaRPr lang="zh-TW" altLang="en-US" sz="1200" b="1"/>
          </a:p>
        </p:txBody>
      </p:sp>
      <p:sp>
        <p:nvSpPr>
          <p:cNvPr id="14" name="Google Shape;102;p18">
            <a:extLst>
              <a:ext uri="{FF2B5EF4-FFF2-40B4-BE49-F238E27FC236}">
                <a16:creationId xmlns:a16="http://schemas.microsoft.com/office/drawing/2014/main" id="{30B13A6D-86C7-493D-99EE-9D5D88AEE4C9}"/>
              </a:ext>
            </a:extLst>
          </p:cNvPr>
          <p:cNvSpPr txBox="1"/>
          <p:nvPr/>
        </p:nvSpPr>
        <p:spPr>
          <a:xfrm>
            <a:off x="4992894" y="2264826"/>
            <a:ext cx="1352829" cy="246221"/>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200" b="1">
                <a:solidFill>
                  <a:srgbClr val="2F2725"/>
                </a:solidFill>
                <a:latin typeface="+mj-lt"/>
                <a:ea typeface="微軟正黑體" panose="020B0604030504040204" pitchFamily="34" charset="-120"/>
              </a:rPr>
              <a:t>Receiving Host</a:t>
            </a:r>
            <a:endParaRPr lang="zh-TW" altLang="en-US" sz="1200" b="1">
              <a:solidFill>
                <a:srgbClr val="2F2725"/>
              </a:solidFill>
              <a:latin typeface="+mj-lt"/>
              <a:ea typeface="微軟正黑體" panose="020B0604030504040204" pitchFamily="34" charset="-120"/>
            </a:endParaRPr>
          </a:p>
        </p:txBody>
      </p:sp>
      <p:sp>
        <p:nvSpPr>
          <p:cNvPr id="15" name="矩形: 圓角 14">
            <a:extLst>
              <a:ext uri="{FF2B5EF4-FFF2-40B4-BE49-F238E27FC236}">
                <a16:creationId xmlns:a16="http://schemas.microsoft.com/office/drawing/2014/main" id="{01F700AC-85E7-4298-BFC8-D34EBD769E34}"/>
              </a:ext>
            </a:extLst>
          </p:cNvPr>
          <p:cNvSpPr/>
          <p:nvPr/>
        </p:nvSpPr>
        <p:spPr>
          <a:xfrm>
            <a:off x="4996851" y="2505881"/>
            <a:ext cx="3204949" cy="1576161"/>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形 15">
            <a:extLst>
              <a:ext uri="{FF2B5EF4-FFF2-40B4-BE49-F238E27FC236}">
                <a16:creationId xmlns:a16="http://schemas.microsoft.com/office/drawing/2014/main" id="{C9A00C05-D480-4A45-962C-5D790A12F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5426" y="2664315"/>
            <a:ext cx="947879" cy="1283537"/>
          </a:xfrm>
          <a:prstGeom prst="rect">
            <a:avLst/>
          </a:prstGeom>
        </p:spPr>
      </p:pic>
      <p:sp>
        <p:nvSpPr>
          <p:cNvPr id="17" name="梯形 16">
            <a:extLst>
              <a:ext uri="{FF2B5EF4-FFF2-40B4-BE49-F238E27FC236}">
                <a16:creationId xmlns:a16="http://schemas.microsoft.com/office/drawing/2014/main" id="{55E7FAE1-F253-437E-9B06-E063F0EFBA94}"/>
              </a:ext>
            </a:extLst>
          </p:cNvPr>
          <p:cNvSpPr/>
          <p:nvPr/>
        </p:nvSpPr>
        <p:spPr>
          <a:xfrm rot="16200000">
            <a:off x="5928898" y="2687660"/>
            <a:ext cx="940227" cy="1352828"/>
          </a:xfrm>
          <a:prstGeom prst="trapezoid">
            <a:avLst>
              <a:gd name="adj" fmla="val 21703"/>
            </a:avLst>
          </a:prstGeom>
          <a:gradFill flip="none" rotWithShape="1">
            <a:gsLst>
              <a:gs pos="0">
                <a:schemeClr val="bg1">
                  <a:alpha val="90000"/>
                </a:schemeClr>
              </a:gs>
              <a:gs pos="38332">
                <a:srgbClr val="FFFFFF">
                  <a:alpha val="70000"/>
                </a:srgbClr>
              </a:gs>
              <a:gs pos="69000">
                <a:schemeClr val="bg1">
                  <a:alpha val="5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形 17">
            <a:extLst>
              <a:ext uri="{FF2B5EF4-FFF2-40B4-BE49-F238E27FC236}">
                <a16:creationId xmlns:a16="http://schemas.microsoft.com/office/drawing/2014/main" id="{3F12DD79-FD48-4BE8-BB33-F72AA3498C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6764" y="2982196"/>
            <a:ext cx="531787" cy="720100"/>
          </a:xfrm>
          <a:prstGeom prst="rect">
            <a:avLst/>
          </a:prstGeom>
        </p:spPr>
      </p:pic>
      <p:sp>
        <p:nvSpPr>
          <p:cNvPr id="19" name="文字方塊 18">
            <a:extLst>
              <a:ext uri="{FF2B5EF4-FFF2-40B4-BE49-F238E27FC236}">
                <a16:creationId xmlns:a16="http://schemas.microsoft.com/office/drawing/2014/main" id="{903B081F-DAAE-42EB-BD2C-F258ADA57F80}"/>
              </a:ext>
            </a:extLst>
          </p:cNvPr>
          <p:cNvSpPr txBox="1"/>
          <p:nvPr/>
        </p:nvSpPr>
        <p:spPr>
          <a:xfrm>
            <a:off x="5764361" y="3236489"/>
            <a:ext cx="1223331" cy="253916"/>
          </a:xfrm>
          <a:prstGeom prst="rect">
            <a:avLst/>
          </a:prstGeom>
          <a:noFill/>
        </p:spPr>
        <p:txBody>
          <a:bodyPr wrap="square" rtlCol="0">
            <a:spAutoFit/>
          </a:bodyPr>
          <a:lstStyle/>
          <a:p>
            <a:r>
              <a:rPr lang="en-US" altLang="zh-TW" sz="1050" b="1">
                <a:solidFill>
                  <a:schemeClr val="tx1"/>
                </a:solidFill>
              </a:rPr>
              <a:t>Decompression</a:t>
            </a:r>
            <a:endParaRPr lang="zh-TW" altLang="en-US" sz="1050" b="1">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18" name="平行四邊形 17">
            <a:extLst>
              <a:ext uri="{FF2B5EF4-FFF2-40B4-BE49-F238E27FC236}">
                <a16:creationId xmlns:a16="http://schemas.microsoft.com/office/drawing/2014/main" id="{5EB083FD-14B0-4F20-856D-3AF2F011FA03}"/>
              </a:ext>
            </a:extLst>
          </p:cNvPr>
          <p:cNvSpPr/>
          <p:nvPr/>
        </p:nvSpPr>
        <p:spPr>
          <a:xfrm>
            <a:off x="1579797" y="1801647"/>
            <a:ext cx="5867454" cy="2864445"/>
          </a:xfrm>
          <a:prstGeom prst="parallelogram">
            <a:avLst>
              <a:gd name="adj" fmla="val 50885"/>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0" name="Google Shape;220;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搭配 QNAP NAS 高速網路</a:t>
            </a:r>
            <a:endParaRPr/>
          </a:p>
        </p:txBody>
      </p:sp>
      <p:sp>
        <p:nvSpPr>
          <p:cNvPr id="221" name="Google Shape;221;p31"/>
          <p:cNvSpPr txBox="1">
            <a:spLocks noGrp="1"/>
          </p:cNvSpPr>
          <p:nvPr>
            <p:ph type="body" idx="1"/>
          </p:nvPr>
        </p:nvSpPr>
        <p:spPr>
          <a:xfrm>
            <a:off x="265317" y="794716"/>
            <a:ext cx="8382207" cy="1114915"/>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zh-TW"/>
              <a:t>一站式購買與安裝</a:t>
            </a:r>
            <a:endParaRPr/>
          </a:p>
          <a:p>
            <a:pPr marL="457200" lvl="0" indent="-342900" algn="l" rtl="0">
              <a:spcBef>
                <a:spcPts val="0"/>
              </a:spcBef>
              <a:spcAft>
                <a:spcPts val="0"/>
              </a:spcAft>
              <a:buSzPts val="1800"/>
              <a:buChar char="●"/>
            </a:pPr>
            <a:r>
              <a:rPr lang="zh-TW"/>
              <a:t>2.5G/5G/10G</a:t>
            </a:r>
            <a:endParaRPr lang="en-US" altLang="zh-TW"/>
          </a:p>
          <a:p>
            <a:pPr marL="457200" lvl="0" indent="-342900" algn="l" rtl="0">
              <a:spcBef>
                <a:spcPts val="0"/>
              </a:spcBef>
              <a:spcAft>
                <a:spcPts val="0"/>
              </a:spcAft>
              <a:buSzPts val="1800"/>
              <a:buChar char="●"/>
            </a:pPr>
            <a:r>
              <a:rPr lang="zh-TW"/>
              <a:t>QNAP 10G Switch</a:t>
            </a:r>
            <a:endParaRPr/>
          </a:p>
        </p:txBody>
      </p:sp>
      <p:grpSp>
        <p:nvGrpSpPr>
          <p:cNvPr id="13" name="群組 12">
            <a:extLst>
              <a:ext uri="{FF2B5EF4-FFF2-40B4-BE49-F238E27FC236}">
                <a16:creationId xmlns:a16="http://schemas.microsoft.com/office/drawing/2014/main" id="{9F0A5CAB-E201-44B9-999F-E5D15AE4E0B6}"/>
              </a:ext>
            </a:extLst>
          </p:cNvPr>
          <p:cNvGrpSpPr/>
          <p:nvPr/>
        </p:nvGrpSpPr>
        <p:grpSpPr>
          <a:xfrm>
            <a:off x="1646138" y="2061190"/>
            <a:ext cx="5734771" cy="2491723"/>
            <a:chOff x="2172539" y="2193258"/>
            <a:chExt cx="4957961" cy="2154202"/>
          </a:xfrm>
        </p:grpSpPr>
        <p:pic>
          <p:nvPicPr>
            <p:cNvPr id="3" name="圖片 2" descr="一張含有 電腦 的圖片&#10;&#10;自動產生的描述">
              <a:extLst>
                <a:ext uri="{FF2B5EF4-FFF2-40B4-BE49-F238E27FC236}">
                  <a16:creationId xmlns:a16="http://schemas.microsoft.com/office/drawing/2014/main" id="{815144FC-792D-4A7E-B0B0-B813F2652C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2539" y="2193258"/>
              <a:ext cx="2646985" cy="930302"/>
            </a:xfrm>
            <a:prstGeom prst="rect">
              <a:avLst/>
            </a:prstGeom>
          </p:spPr>
        </p:pic>
        <p:pic>
          <p:nvPicPr>
            <p:cNvPr id="5" name="圖片 4" descr="一張含有 室內, 電子用品, 黑色, 坐 的圖片&#10;&#10;自動產生的描述">
              <a:extLst>
                <a:ext uri="{FF2B5EF4-FFF2-40B4-BE49-F238E27FC236}">
                  <a16:creationId xmlns:a16="http://schemas.microsoft.com/office/drawing/2014/main" id="{B61C704D-A123-438E-A221-0076617AF3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97528" y="2765415"/>
              <a:ext cx="3432972" cy="1477435"/>
            </a:xfrm>
            <a:prstGeom prst="rect">
              <a:avLst/>
            </a:prstGeom>
          </p:spPr>
        </p:pic>
        <p:sp>
          <p:nvSpPr>
            <p:cNvPr id="10" name="矩形 9">
              <a:extLst>
                <a:ext uri="{FF2B5EF4-FFF2-40B4-BE49-F238E27FC236}">
                  <a16:creationId xmlns:a16="http://schemas.microsoft.com/office/drawing/2014/main" id="{AE8F12C8-DAF2-4A99-A43E-A0678BDC203B}"/>
                </a:ext>
              </a:extLst>
            </p:cNvPr>
            <p:cNvSpPr/>
            <p:nvPr/>
          </p:nvSpPr>
          <p:spPr>
            <a:xfrm>
              <a:off x="4902496" y="4101239"/>
              <a:ext cx="1023037" cy="246221"/>
            </a:xfrm>
            <a:prstGeom prst="rect">
              <a:avLst/>
            </a:prstGeom>
          </p:spPr>
          <p:txBody>
            <a:bodyPr wrap="none">
              <a:spAutoFit/>
            </a:bodyPr>
            <a:lstStyle/>
            <a:p>
              <a:r>
                <a:rPr lang="en-US" altLang="zh-TW" sz="1000" b="1">
                  <a:solidFill>
                    <a:schemeClr val="bg1"/>
                  </a:solidFill>
                  <a:latin typeface="+mj-lt"/>
                  <a:ea typeface="微軟正黑體" panose="020B0604030504040204" pitchFamily="34" charset="-120"/>
                </a:rPr>
                <a:t>QSW-1208-8C</a:t>
              </a:r>
              <a:endParaRPr lang="zh-TW" altLang="en-US" sz="1000" b="1">
                <a:solidFill>
                  <a:schemeClr val="bg1"/>
                </a:solidFill>
                <a:latin typeface="+mj-lt"/>
                <a:ea typeface="微軟正黑體" panose="020B0604030504040204" pitchFamily="34" charset="-120"/>
              </a:endParaRPr>
            </a:p>
          </p:txBody>
        </p:sp>
        <p:sp>
          <p:nvSpPr>
            <p:cNvPr id="17" name="矩形 16">
              <a:extLst>
                <a:ext uri="{FF2B5EF4-FFF2-40B4-BE49-F238E27FC236}">
                  <a16:creationId xmlns:a16="http://schemas.microsoft.com/office/drawing/2014/main" id="{D48F3174-99A5-4AA9-9E04-B016F9FC6506}"/>
                </a:ext>
              </a:extLst>
            </p:cNvPr>
            <p:cNvSpPr/>
            <p:nvPr/>
          </p:nvSpPr>
          <p:spPr>
            <a:xfrm>
              <a:off x="2910214" y="3075696"/>
              <a:ext cx="823482" cy="212869"/>
            </a:xfrm>
            <a:prstGeom prst="rect">
              <a:avLst/>
            </a:prstGeom>
          </p:spPr>
          <p:txBody>
            <a:bodyPr wrap="none">
              <a:spAutoFit/>
            </a:bodyPr>
            <a:lstStyle/>
            <a:p>
              <a:r>
                <a:rPr lang="en-US" altLang="zh-TW" sz="1000" b="1">
                  <a:solidFill>
                    <a:schemeClr val="bg1"/>
                  </a:solidFill>
                  <a:latin typeface="+mj-lt"/>
                  <a:ea typeface="微軟正黑體" panose="020B0604030504040204" pitchFamily="34" charset="-120"/>
                </a:rPr>
                <a:t>QSW-308-1C</a:t>
              </a:r>
              <a:endParaRPr lang="zh-TW" altLang="en-US" sz="1000" b="1">
                <a:solidFill>
                  <a:schemeClr val="bg1"/>
                </a:solidFill>
                <a:latin typeface="+mj-lt"/>
                <a:ea typeface="微軟正黑體" panose="020B0604030504040204" pitchFamily="34" charset="-12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253084" y="2003798"/>
            <a:ext cx="3137816" cy="8247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立即還原</a:t>
            </a:r>
            <a:endParaRPr/>
          </a:p>
        </p:txBody>
      </p:sp>
      <p:sp>
        <p:nvSpPr>
          <p:cNvPr id="3" name="矩形 2">
            <a:extLst>
              <a:ext uri="{FF2B5EF4-FFF2-40B4-BE49-F238E27FC236}">
                <a16:creationId xmlns:a16="http://schemas.microsoft.com/office/drawing/2014/main" id="{C4891D16-2F94-4ABA-9C75-18134DB56B7C}"/>
              </a:ext>
            </a:extLst>
          </p:cNvPr>
          <p:cNvSpPr/>
          <p:nvPr/>
        </p:nvSpPr>
        <p:spPr>
          <a:xfrm>
            <a:off x="253084" y="1887169"/>
            <a:ext cx="1798234" cy="111186"/>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16705CD1-048B-4963-AA5C-42D7FF8D0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0293" y="1568941"/>
            <a:ext cx="2005617" cy="200561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還原虛擬機備份</a:t>
            </a:r>
            <a:endParaRPr/>
          </a:p>
        </p:txBody>
      </p:sp>
      <p:sp>
        <p:nvSpPr>
          <p:cNvPr id="30" name="平行四邊形 29">
            <a:extLst>
              <a:ext uri="{FF2B5EF4-FFF2-40B4-BE49-F238E27FC236}">
                <a16:creationId xmlns:a16="http://schemas.microsoft.com/office/drawing/2014/main" id="{BA3C3D14-36F1-4DBE-93CE-E9AAE01BCD2D}"/>
              </a:ext>
            </a:extLst>
          </p:cNvPr>
          <p:cNvSpPr/>
          <p:nvPr/>
        </p:nvSpPr>
        <p:spPr>
          <a:xfrm>
            <a:off x="435093" y="1618376"/>
            <a:ext cx="2947735" cy="2849878"/>
          </a:xfrm>
          <a:prstGeom prst="parallelogram">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C40B2E56-8E43-4BBC-977C-EC3C404541DA}"/>
              </a:ext>
            </a:extLst>
          </p:cNvPr>
          <p:cNvSpPr txBox="1"/>
          <p:nvPr/>
        </p:nvSpPr>
        <p:spPr>
          <a:xfrm>
            <a:off x="3508568" y="213514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32" name="文字方塊 31">
            <a:extLst>
              <a:ext uri="{FF2B5EF4-FFF2-40B4-BE49-F238E27FC236}">
                <a16:creationId xmlns:a16="http://schemas.microsoft.com/office/drawing/2014/main" id="{B9EC8539-CA5B-4770-A47F-0A3E5D6287DB}"/>
              </a:ext>
            </a:extLst>
          </p:cNvPr>
          <p:cNvSpPr txBox="1"/>
          <p:nvPr/>
        </p:nvSpPr>
        <p:spPr>
          <a:xfrm>
            <a:off x="3508568" y="213514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33" name="矩形 32">
            <a:extLst>
              <a:ext uri="{FF2B5EF4-FFF2-40B4-BE49-F238E27FC236}">
                <a16:creationId xmlns:a16="http://schemas.microsoft.com/office/drawing/2014/main" id="{206AC8C9-5EDD-48BB-B8D2-0418D6B34AA3}"/>
              </a:ext>
            </a:extLst>
          </p:cNvPr>
          <p:cNvSpPr/>
          <p:nvPr/>
        </p:nvSpPr>
        <p:spPr>
          <a:xfrm>
            <a:off x="1558214" y="1271248"/>
            <a:ext cx="1338828"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來源端選擇</a:t>
            </a:r>
          </a:p>
        </p:txBody>
      </p:sp>
      <p:sp>
        <p:nvSpPr>
          <p:cNvPr id="34" name="矩形 33">
            <a:extLst>
              <a:ext uri="{FF2B5EF4-FFF2-40B4-BE49-F238E27FC236}">
                <a16:creationId xmlns:a16="http://schemas.microsoft.com/office/drawing/2014/main" id="{6166947F-2A3F-4755-A46F-4F862A8210A3}"/>
              </a:ext>
            </a:extLst>
          </p:cNvPr>
          <p:cNvSpPr/>
          <p:nvPr/>
        </p:nvSpPr>
        <p:spPr>
          <a:xfrm>
            <a:off x="1383186" y="1750243"/>
            <a:ext cx="1760134" cy="523220"/>
          </a:xfrm>
          <a:prstGeom prst="rect">
            <a:avLst/>
          </a:prstGeom>
        </p:spPr>
        <p:txBody>
          <a:bodyPr wrap="square">
            <a:spAutoFit/>
          </a:bodyPr>
          <a:lstStyle/>
          <a:p>
            <a:pPr marL="171450" indent="-171450">
              <a:buClr>
                <a:schemeClr val="bg1"/>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從備份任務</a:t>
            </a:r>
          </a:p>
          <a:p>
            <a:pPr marL="171450" indent="-171450">
              <a:buClr>
                <a:schemeClr val="bg1"/>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從</a:t>
            </a:r>
            <a:r>
              <a:rPr lang="zh-CN" altLang="en-US" b="1">
                <a:solidFill>
                  <a:schemeClr val="bg1"/>
                </a:solidFill>
                <a:latin typeface="微軟正黑體" panose="020B0604030504040204" pitchFamily="34" charset="-120"/>
                <a:ea typeface="微軟正黑體" panose="020B0604030504040204" pitchFamily="34" charset="-120"/>
              </a:rPr>
              <a:t>資料庫</a:t>
            </a:r>
            <a:endParaRPr lang="en-US" altLang="zh-TW" b="1">
              <a:solidFill>
                <a:schemeClr val="bg1"/>
              </a:solidFill>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1BC05D48-9EA3-49B5-9647-12C0B79BF4F3}"/>
              </a:ext>
            </a:extLst>
          </p:cNvPr>
          <p:cNvSpPr/>
          <p:nvPr/>
        </p:nvSpPr>
        <p:spPr>
          <a:xfrm>
            <a:off x="1155409" y="1160062"/>
            <a:ext cx="2227419" cy="111186"/>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平行四邊形 35">
            <a:extLst>
              <a:ext uri="{FF2B5EF4-FFF2-40B4-BE49-F238E27FC236}">
                <a16:creationId xmlns:a16="http://schemas.microsoft.com/office/drawing/2014/main" id="{89C6C1BD-AAD4-4CE8-95E6-6F071462CC20}"/>
              </a:ext>
            </a:extLst>
          </p:cNvPr>
          <p:cNvSpPr/>
          <p:nvPr/>
        </p:nvSpPr>
        <p:spPr>
          <a:xfrm>
            <a:off x="3006493" y="1618376"/>
            <a:ext cx="2947735" cy="2849878"/>
          </a:xfrm>
          <a:prstGeom prst="parallelogram">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DA8A66C7-1061-497D-AAAE-569C6C0B6C52}"/>
              </a:ext>
            </a:extLst>
          </p:cNvPr>
          <p:cNvSpPr/>
          <p:nvPr/>
        </p:nvSpPr>
        <p:spPr>
          <a:xfrm>
            <a:off x="4215938" y="1271248"/>
            <a:ext cx="1338828"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目的端位置</a:t>
            </a:r>
          </a:p>
        </p:txBody>
      </p:sp>
      <p:sp>
        <p:nvSpPr>
          <p:cNvPr id="38" name="矩形 37">
            <a:extLst>
              <a:ext uri="{FF2B5EF4-FFF2-40B4-BE49-F238E27FC236}">
                <a16:creationId xmlns:a16="http://schemas.microsoft.com/office/drawing/2014/main" id="{C0414F75-2694-4FE2-80CF-5FD33AF3F4B1}"/>
              </a:ext>
            </a:extLst>
          </p:cNvPr>
          <p:cNvSpPr/>
          <p:nvPr/>
        </p:nvSpPr>
        <p:spPr>
          <a:xfrm>
            <a:off x="3954586" y="1769471"/>
            <a:ext cx="1731042" cy="523220"/>
          </a:xfrm>
          <a:prstGeom prst="rect">
            <a:avLst/>
          </a:prstGeom>
        </p:spPr>
        <p:txBody>
          <a:bodyPr wrap="square">
            <a:spAutoFit/>
          </a:bodyPr>
          <a:lstStyle/>
          <a:p>
            <a:pPr marL="285750" lvl="1" indent="-285750">
              <a:buClr>
                <a:schemeClr val="bg1"/>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原機還原</a:t>
            </a:r>
          </a:p>
          <a:p>
            <a:pPr marL="285750" lvl="1" indent="-285750">
              <a:buClr>
                <a:schemeClr val="bg1"/>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異機還原</a:t>
            </a:r>
          </a:p>
        </p:txBody>
      </p:sp>
      <p:sp>
        <p:nvSpPr>
          <p:cNvPr id="39" name="矩形 38">
            <a:extLst>
              <a:ext uri="{FF2B5EF4-FFF2-40B4-BE49-F238E27FC236}">
                <a16:creationId xmlns:a16="http://schemas.microsoft.com/office/drawing/2014/main" id="{02E885C9-3B78-4852-8EC4-F045CCBDDE39}"/>
              </a:ext>
            </a:extLst>
          </p:cNvPr>
          <p:cNvSpPr/>
          <p:nvPr/>
        </p:nvSpPr>
        <p:spPr>
          <a:xfrm>
            <a:off x="3726809" y="1160062"/>
            <a:ext cx="2227419" cy="111186"/>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平行四邊形 39">
            <a:extLst>
              <a:ext uri="{FF2B5EF4-FFF2-40B4-BE49-F238E27FC236}">
                <a16:creationId xmlns:a16="http://schemas.microsoft.com/office/drawing/2014/main" id="{CD26456B-88E4-47F6-88F2-FF32C93355FD}"/>
              </a:ext>
            </a:extLst>
          </p:cNvPr>
          <p:cNvSpPr/>
          <p:nvPr/>
        </p:nvSpPr>
        <p:spPr>
          <a:xfrm>
            <a:off x="5577893" y="1618376"/>
            <a:ext cx="2947735" cy="2849878"/>
          </a:xfrm>
          <a:prstGeom prst="parallelogram">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3727C393-BAE1-4475-9282-B785FAA6057D}"/>
              </a:ext>
            </a:extLst>
          </p:cNvPr>
          <p:cNvSpPr/>
          <p:nvPr/>
        </p:nvSpPr>
        <p:spPr>
          <a:xfrm>
            <a:off x="6799156" y="1271248"/>
            <a:ext cx="1338828"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還原的方式</a:t>
            </a:r>
          </a:p>
        </p:txBody>
      </p:sp>
      <p:sp>
        <p:nvSpPr>
          <p:cNvPr id="42" name="矩形 41">
            <a:extLst>
              <a:ext uri="{FF2B5EF4-FFF2-40B4-BE49-F238E27FC236}">
                <a16:creationId xmlns:a16="http://schemas.microsoft.com/office/drawing/2014/main" id="{548E3287-B272-4F36-A7EE-5547DCBE25D6}"/>
              </a:ext>
            </a:extLst>
          </p:cNvPr>
          <p:cNvSpPr/>
          <p:nvPr/>
        </p:nvSpPr>
        <p:spPr>
          <a:xfrm>
            <a:off x="6525986" y="1750243"/>
            <a:ext cx="1580952" cy="523220"/>
          </a:xfrm>
          <a:prstGeom prst="rect">
            <a:avLst/>
          </a:prstGeom>
        </p:spPr>
        <p:txBody>
          <a:bodyPr wrap="square">
            <a:spAutoFit/>
          </a:bodyPr>
          <a:lstStyle/>
          <a:p>
            <a:pPr marL="285750" lvl="1" indent="-285750">
              <a:buClr>
                <a:schemeClr val="bg1"/>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複寫</a:t>
            </a:r>
          </a:p>
          <a:p>
            <a:pPr marL="285750" lvl="1" indent="-285750">
              <a:buClr>
                <a:schemeClr val="bg1"/>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重新命名</a:t>
            </a:r>
          </a:p>
        </p:txBody>
      </p:sp>
      <p:sp>
        <p:nvSpPr>
          <p:cNvPr id="43" name="矩形 42">
            <a:extLst>
              <a:ext uri="{FF2B5EF4-FFF2-40B4-BE49-F238E27FC236}">
                <a16:creationId xmlns:a16="http://schemas.microsoft.com/office/drawing/2014/main" id="{814B22DE-F5E9-4D73-9DCA-6D10F0507F46}"/>
              </a:ext>
            </a:extLst>
          </p:cNvPr>
          <p:cNvSpPr/>
          <p:nvPr/>
        </p:nvSpPr>
        <p:spPr>
          <a:xfrm>
            <a:off x="6298209" y="1160062"/>
            <a:ext cx="2227419" cy="111186"/>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4" name="直線接點 43">
            <a:extLst>
              <a:ext uri="{FF2B5EF4-FFF2-40B4-BE49-F238E27FC236}">
                <a16:creationId xmlns:a16="http://schemas.microsoft.com/office/drawing/2014/main" id="{D9DAE877-E1C4-4F3A-9543-661EE8CBEED1}"/>
              </a:ext>
            </a:extLst>
          </p:cNvPr>
          <p:cNvCxnSpPr/>
          <p:nvPr/>
        </p:nvCxnSpPr>
        <p:spPr>
          <a:xfrm>
            <a:off x="1212464" y="243709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06502272-9BF8-462B-A1C1-7D7A28A9AEC5}"/>
              </a:ext>
            </a:extLst>
          </p:cNvPr>
          <p:cNvCxnSpPr/>
          <p:nvPr/>
        </p:nvCxnSpPr>
        <p:spPr>
          <a:xfrm>
            <a:off x="3768743" y="243709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20A6A265-615D-49A3-8DAB-76376A009F8B}"/>
              </a:ext>
            </a:extLst>
          </p:cNvPr>
          <p:cNvCxnSpPr/>
          <p:nvPr/>
        </p:nvCxnSpPr>
        <p:spPr>
          <a:xfrm>
            <a:off x="6370489" y="243709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圖片 4">
            <a:extLst>
              <a:ext uri="{FF2B5EF4-FFF2-40B4-BE49-F238E27FC236}">
                <a16:creationId xmlns:a16="http://schemas.microsoft.com/office/drawing/2014/main" id="{0C7793A2-A548-CE49-ACAD-3F03830C838F}"/>
              </a:ext>
            </a:extLst>
          </p:cNvPr>
          <p:cNvPicPr>
            <a:picLocks noChangeAspect="1"/>
          </p:cNvPicPr>
          <p:nvPr/>
        </p:nvPicPr>
        <p:blipFill>
          <a:blip r:embed="rId3"/>
          <a:stretch>
            <a:fillRect/>
          </a:stretch>
        </p:blipFill>
        <p:spPr>
          <a:xfrm>
            <a:off x="424282" y="2581786"/>
            <a:ext cx="2449414" cy="1680212"/>
          </a:xfrm>
          <a:prstGeom prst="rect">
            <a:avLst/>
          </a:prstGeom>
        </p:spPr>
      </p:pic>
      <p:pic>
        <p:nvPicPr>
          <p:cNvPr id="6" name="圖片 5">
            <a:extLst>
              <a:ext uri="{FF2B5EF4-FFF2-40B4-BE49-F238E27FC236}">
                <a16:creationId xmlns:a16="http://schemas.microsoft.com/office/drawing/2014/main" id="{E86B2096-B021-A840-9CFB-D7F68EA58244}"/>
              </a:ext>
            </a:extLst>
          </p:cNvPr>
          <p:cNvPicPr>
            <a:picLocks noChangeAspect="1"/>
          </p:cNvPicPr>
          <p:nvPr/>
        </p:nvPicPr>
        <p:blipFill>
          <a:blip r:embed="rId4"/>
          <a:stretch>
            <a:fillRect/>
          </a:stretch>
        </p:blipFill>
        <p:spPr>
          <a:xfrm>
            <a:off x="3006493" y="2565005"/>
            <a:ext cx="2466516" cy="1696271"/>
          </a:xfrm>
          <a:prstGeom prst="rect">
            <a:avLst/>
          </a:prstGeom>
        </p:spPr>
      </p:pic>
      <p:pic>
        <p:nvPicPr>
          <p:cNvPr id="7" name="圖片 6">
            <a:extLst>
              <a:ext uri="{FF2B5EF4-FFF2-40B4-BE49-F238E27FC236}">
                <a16:creationId xmlns:a16="http://schemas.microsoft.com/office/drawing/2014/main" id="{D2965BAE-BBF8-144C-8A30-41E5F5B383C6}"/>
              </a:ext>
            </a:extLst>
          </p:cNvPr>
          <p:cNvPicPr>
            <a:picLocks noChangeAspect="1"/>
          </p:cNvPicPr>
          <p:nvPr/>
        </p:nvPicPr>
        <p:blipFill>
          <a:blip r:embed="rId5"/>
          <a:stretch>
            <a:fillRect/>
          </a:stretch>
        </p:blipFill>
        <p:spPr>
          <a:xfrm>
            <a:off x="5605058" y="2563403"/>
            <a:ext cx="2466885" cy="16978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8" name="標題 7">
            <a:extLst>
              <a:ext uri="{FF2B5EF4-FFF2-40B4-BE49-F238E27FC236}">
                <a16:creationId xmlns:a16="http://schemas.microsoft.com/office/drawing/2014/main" id="{D7D15B3D-2741-4E76-950D-B411A4692356}"/>
              </a:ext>
            </a:extLst>
          </p:cNvPr>
          <p:cNvSpPr>
            <a:spLocks noGrp="1"/>
          </p:cNvSpPr>
          <p:nvPr>
            <p:ph type="title"/>
          </p:nvPr>
        </p:nvSpPr>
        <p:spPr/>
        <p:txBody>
          <a:bodyPr/>
          <a:lstStyle/>
          <a:p>
            <a:r>
              <a:rPr lang="zh-TW" altLang="en-US" sz="2400"/>
              <a:t>現在企業使用虛擬機是常態</a:t>
            </a:r>
            <a:br>
              <a:rPr lang="en-US" altLang="zh-TW" sz="2400"/>
            </a:br>
            <a:r>
              <a:rPr lang="zh-TW" altLang="en-US"/>
              <a:t>所以虛擬機備份是企業首要任務</a:t>
            </a:r>
          </a:p>
        </p:txBody>
      </p:sp>
      <p:sp>
        <p:nvSpPr>
          <p:cNvPr id="19" name="平行四邊形 18">
            <a:extLst>
              <a:ext uri="{FF2B5EF4-FFF2-40B4-BE49-F238E27FC236}">
                <a16:creationId xmlns:a16="http://schemas.microsoft.com/office/drawing/2014/main" id="{CCA93248-B8A4-409A-9EA7-F0A10CC08932}"/>
              </a:ext>
            </a:extLst>
          </p:cNvPr>
          <p:cNvSpPr/>
          <p:nvPr/>
        </p:nvSpPr>
        <p:spPr>
          <a:xfrm>
            <a:off x="435093" y="1841533"/>
            <a:ext cx="2947735" cy="2849878"/>
          </a:xfrm>
          <a:prstGeom prst="parallelogram">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2E2461E7-77D5-471A-9618-7A28A942D3B9}"/>
              </a:ext>
            </a:extLst>
          </p:cNvPr>
          <p:cNvSpPr txBox="1"/>
          <p:nvPr/>
        </p:nvSpPr>
        <p:spPr>
          <a:xfrm>
            <a:off x="3508568" y="235830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5" name="文字方塊 4">
            <a:extLst>
              <a:ext uri="{FF2B5EF4-FFF2-40B4-BE49-F238E27FC236}">
                <a16:creationId xmlns:a16="http://schemas.microsoft.com/office/drawing/2014/main" id="{A6D9BE26-6E16-4962-A7A7-7BA7FFBE91A6}"/>
              </a:ext>
            </a:extLst>
          </p:cNvPr>
          <p:cNvSpPr txBox="1"/>
          <p:nvPr/>
        </p:nvSpPr>
        <p:spPr>
          <a:xfrm>
            <a:off x="3508568" y="235830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16" name="矩形 15">
            <a:extLst>
              <a:ext uri="{FF2B5EF4-FFF2-40B4-BE49-F238E27FC236}">
                <a16:creationId xmlns:a16="http://schemas.microsoft.com/office/drawing/2014/main" id="{D3DB59FE-AF5C-49D3-8775-BF0F2EBE7DB4}"/>
              </a:ext>
            </a:extLst>
          </p:cNvPr>
          <p:cNvSpPr/>
          <p:nvPr/>
        </p:nvSpPr>
        <p:spPr>
          <a:xfrm>
            <a:off x="1558214" y="1494405"/>
            <a:ext cx="1338828"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虛擬機故障</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0E8163FC-A516-4BD2-9BB9-4C86DA2FB3D0}"/>
              </a:ext>
            </a:extLst>
          </p:cNvPr>
          <p:cNvSpPr/>
          <p:nvPr/>
        </p:nvSpPr>
        <p:spPr>
          <a:xfrm>
            <a:off x="1311937" y="1973400"/>
            <a:ext cx="1831383" cy="646331"/>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當虛擬機故障發生時，必須在短時間內修復完成維持企業營運</a:t>
            </a:r>
          </a:p>
        </p:txBody>
      </p:sp>
      <p:sp>
        <p:nvSpPr>
          <p:cNvPr id="20" name="矩形 19">
            <a:extLst>
              <a:ext uri="{FF2B5EF4-FFF2-40B4-BE49-F238E27FC236}">
                <a16:creationId xmlns:a16="http://schemas.microsoft.com/office/drawing/2014/main" id="{7A02B0A5-3228-4458-994C-254B550783E0}"/>
              </a:ext>
            </a:extLst>
          </p:cNvPr>
          <p:cNvSpPr/>
          <p:nvPr/>
        </p:nvSpPr>
        <p:spPr>
          <a:xfrm>
            <a:off x="1155409" y="1383219"/>
            <a:ext cx="2227419" cy="111186"/>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平行四邊形 22">
            <a:extLst>
              <a:ext uri="{FF2B5EF4-FFF2-40B4-BE49-F238E27FC236}">
                <a16:creationId xmlns:a16="http://schemas.microsoft.com/office/drawing/2014/main" id="{0A00D997-D1B0-4D10-BA1F-4F563DBA1B10}"/>
              </a:ext>
            </a:extLst>
          </p:cNvPr>
          <p:cNvSpPr/>
          <p:nvPr/>
        </p:nvSpPr>
        <p:spPr>
          <a:xfrm>
            <a:off x="3006493" y="1841533"/>
            <a:ext cx="2947735" cy="2849878"/>
          </a:xfrm>
          <a:prstGeom prst="parallelogram">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1F0B9C66-A0CD-41F2-BDA3-7AB56C36D38B}"/>
              </a:ext>
            </a:extLst>
          </p:cNvPr>
          <p:cNvSpPr/>
          <p:nvPr/>
        </p:nvSpPr>
        <p:spPr>
          <a:xfrm>
            <a:off x="4215938" y="1494405"/>
            <a:ext cx="1107996"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勒索病毒</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CC5857C1-A4C9-4F05-8CF5-15A3A3790F4D}"/>
              </a:ext>
            </a:extLst>
          </p:cNvPr>
          <p:cNvSpPr/>
          <p:nvPr/>
        </p:nvSpPr>
        <p:spPr>
          <a:xfrm>
            <a:off x="3854245" y="2065733"/>
            <a:ext cx="1831383" cy="461665"/>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當發生勒索病毒，多版本備份是個關鍵</a:t>
            </a:r>
          </a:p>
        </p:txBody>
      </p:sp>
      <p:sp>
        <p:nvSpPr>
          <p:cNvPr id="26" name="矩形 25">
            <a:extLst>
              <a:ext uri="{FF2B5EF4-FFF2-40B4-BE49-F238E27FC236}">
                <a16:creationId xmlns:a16="http://schemas.microsoft.com/office/drawing/2014/main" id="{BB83C8C0-9C1F-411C-A456-3326853252B8}"/>
              </a:ext>
            </a:extLst>
          </p:cNvPr>
          <p:cNvSpPr/>
          <p:nvPr/>
        </p:nvSpPr>
        <p:spPr>
          <a:xfrm>
            <a:off x="3726809" y="1383219"/>
            <a:ext cx="2227419" cy="111186"/>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平行四邊形 26">
            <a:extLst>
              <a:ext uri="{FF2B5EF4-FFF2-40B4-BE49-F238E27FC236}">
                <a16:creationId xmlns:a16="http://schemas.microsoft.com/office/drawing/2014/main" id="{3490FA94-1EC2-4FFF-B5C2-2F461A046DC1}"/>
              </a:ext>
            </a:extLst>
          </p:cNvPr>
          <p:cNvSpPr/>
          <p:nvPr/>
        </p:nvSpPr>
        <p:spPr>
          <a:xfrm>
            <a:off x="5577893" y="1841533"/>
            <a:ext cx="2947735" cy="2849878"/>
          </a:xfrm>
          <a:prstGeom prst="parallelogram">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0C2052C8-881F-4389-BA07-C365787C4713}"/>
              </a:ext>
            </a:extLst>
          </p:cNvPr>
          <p:cNvSpPr/>
          <p:nvPr/>
        </p:nvSpPr>
        <p:spPr>
          <a:xfrm>
            <a:off x="6799156" y="1494405"/>
            <a:ext cx="1107996"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資料遺失</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494777FA-80B7-4AA3-B822-69958280FC18}"/>
              </a:ext>
            </a:extLst>
          </p:cNvPr>
          <p:cNvSpPr/>
          <p:nvPr/>
        </p:nvSpPr>
        <p:spPr>
          <a:xfrm>
            <a:off x="6320099" y="1973400"/>
            <a:ext cx="2066111" cy="646331"/>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資料遺失影響公司商譽甚至造成公司倒閉的案例在國內外也屢見不顯</a:t>
            </a:r>
          </a:p>
        </p:txBody>
      </p:sp>
      <p:sp>
        <p:nvSpPr>
          <p:cNvPr id="30" name="矩形 29">
            <a:extLst>
              <a:ext uri="{FF2B5EF4-FFF2-40B4-BE49-F238E27FC236}">
                <a16:creationId xmlns:a16="http://schemas.microsoft.com/office/drawing/2014/main" id="{5530740C-2A18-4A93-9957-CE40690A1304}"/>
              </a:ext>
            </a:extLst>
          </p:cNvPr>
          <p:cNvSpPr/>
          <p:nvPr/>
        </p:nvSpPr>
        <p:spPr>
          <a:xfrm>
            <a:off x="6298209" y="1383219"/>
            <a:ext cx="2227419" cy="111186"/>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1" name="直線接點 30">
            <a:extLst>
              <a:ext uri="{FF2B5EF4-FFF2-40B4-BE49-F238E27FC236}">
                <a16:creationId xmlns:a16="http://schemas.microsoft.com/office/drawing/2014/main" id="{0DD7D821-889A-486B-8B8E-CDF73D6218F4}"/>
              </a:ext>
            </a:extLst>
          </p:cNvPr>
          <p:cNvCxnSpPr/>
          <p:nvPr/>
        </p:nvCxnSpPr>
        <p:spPr>
          <a:xfrm>
            <a:off x="1212464" y="274825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609C0D80-C1F2-4C49-A0C3-638606691376}"/>
              </a:ext>
            </a:extLst>
          </p:cNvPr>
          <p:cNvCxnSpPr/>
          <p:nvPr/>
        </p:nvCxnSpPr>
        <p:spPr>
          <a:xfrm>
            <a:off x="3768743" y="274825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EF96DB6-8915-4216-A63D-22F245CB80E0}"/>
              </a:ext>
            </a:extLst>
          </p:cNvPr>
          <p:cNvCxnSpPr/>
          <p:nvPr/>
        </p:nvCxnSpPr>
        <p:spPr>
          <a:xfrm>
            <a:off x="6370489" y="274825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圖形 32">
            <a:extLst>
              <a:ext uri="{FF2B5EF4-FFF2-40B4-BE49-F238E27FC236}">
                <a16:creationId xmlns:a16="http://schemas.microsoft.com/office/drawing/2014/main" id="{51B88B5E-AA6E-42DD-B138-8546FDCED8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6474" y="3009717"/>
            <a:ext cx="1711943" cy="1463435"/>
          </a:xfrm>
          <a:prstGeom prst="rect">
            <a:avLst/>
          </a:prstGeom>
        </p:spPr>
      </p:pic>
      <p:pic>
        <p:nvPicPr>
          <p:cNvPr id="40" name="圖形 39">
            <a:extLst>
              <a:ext uri="{FF2B5EF4-FFF2-40B4-BE49-F238E27FC236}">
                <a16:creationId xmlns:a16="http://schemas.microsoft.com/office/drawing/2014/main" id="{D70C9518-1E0B-4276-9E8F-17E4F96B09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1466" y="2898670"/>
            <a:ext cx="1760190" cy="1574482"/>
          </a:xfrm>
          <a:prstGeom prst="rect">
            <a:avLst/>
          </a:prstGeom>
        </p:spPr>
      </p:pic>
      <p:pic>
        <p:nvPicPr>
          <p:cNvPr id="41" name="圖形 40">
            <a:extLst>
              <a:ext uri="{FF2B5EF4-FFF2-40B4-BE49-F238E27FC236}">
                <a16:creationId xmlns:a16="http://schemas.microsoft.com/office/drawing/2014/main" id="{1376A2DF-917C-4528-BF6D-19F0D9E905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4302" y="2966859"/>
            <a:ext cx="1579957" cy="150629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pSp>
        <p:nvGrpSpPr>
          <p:cNvPr id="10" name="群組 9">
            <a:extLst>
              <a:ext uri="{FF2B5EF4-FFF2-40B4-BE49-F238E27FC236}">
                <a16:creationId xmlns:a16="http://schemas.microsoft.com/office/drawing/2014/main" id="{8EABA215-8917-45AA-9CB5-366113620A08}"/>
              </a:ext>
            </a:extLst>
          </p:cNvPr>
          <p:cNvGrpSpPr/>
          <p:nvPr/>
        </p:nvGrpSpPr>
        <p:grpSpPr>
          <a:xfrm>
            <a:off x="621388" y="2074810"/>
            <a:ext cx="4622520" cy="2936707"/>
            <a:chOff x="207129" y="1409490"/>
            <a:chExt cx="5637958" cy="3581820"/>
          </a:xfrm>
        </p:grpSpPr>
        <p:pic>
          <p:nvPicPr>
            <p:cNvPr id="5" name="圖片 4">
              <a:extLst>
                <a:ext uri="{FF2B5EF4-FFF2-40B4-BE49-F238E27FC236}">
                  <a16:creationId xmlns:a16="http://schemas.microsoft.com/office/drawing/2014/main" id="{B117B15D-696C-4750-B5B6-66041B4755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7129" y="1409490"/>
              <a:ext cx="5637958" cy="3581820"/>
            </a:xfrm>
            <a:prstGeom prst="rect">
              <a:avLst/>
            </a:prstGeom>
          </p:spPr>
        </p:pic>
        <p:pic>
          <p:nvPicPr>
            <p:cNvPr id="6" name="Google Shape;135;p20">
              <a:extLst>
                <a:ext uri="{FF2B5EF4-FFF2-40B4-BE49-F238E27FC236}">
                  <a16:creationId xmlns:a16="http://schemas.microsoft.com/office/drawing/2014/main" id="{2CA7F639-E4DF-4691-B74B-F8335127786F}"/>
                </a:ext>
              </a:extLst>
            </p:cNvPr>
            <p:cNvPicPr preferRelativeResize="0"/>
            <p:nvPr/>
          </p:nvPicPr>
          <p:blipFill>
            <a:blip r:embed="rId4">
              <a:alphaModFix/>
            </a:blip>
            <a:stretch>
              <a:fillRect/>
            </a:stretch>
          </p:blipFill>
          <p:spPr>
            <a:xfrm>
              <a:off x="1111425" y="1870516"/>
              <a:ext cx="3920302" cy="2290716"/>
            </a:xfrm>
            <a:prstGeom prst="rect">
              <a:avLst/>
            </a:prstGeom>
            <a:noFill/>
            <a:ln>
              <a:noFill/>
            </a:ln>
            <a:effectLst>
              <a:innerShdw blurRad="63500">
                <a:prstClr val="black">
                  <a:alpha val="79000"/>
                </a:prstClr>
              </a:innerShdw>
            </a:effectLst>
          </p:spPr>
        </p:pic>
      </p:grpSp>
      <p:pic>
        <p:nvPicPr>
          <p:cNvPr id="8" name="圖形 7">
            <a:extLst>
              <a:ext uri="{FF2B5EF4-FFF2-40B4-BE49-F238E27FC236}">
                <a16:creationId xmlns:a16="http://schemas.microsoft.com/office/drawing/2014/main" id="{584FA78E-D930-40DF-BE31-034F06565E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3396" y="825625"/>
            <a:ext cx="3455817" cy="199898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250825" y="2000555"/>
            <a:ext cx="3205389" cy="8247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持續監控</a:t>
            </a:r>
            <a:endParaRPr/>
          </a:p>
        </p:txBody>
      </p:sp>
      <p:sp>
        <p:nvSpPr>
          <p:cNvPr id="3" name="矩形 2">
            <a:extLst>
              <a:ext uri="{FF2B5EF4-FFF2-40B4-BE49-F238E27FC236}">
                <a16:creationId xmlns:a16="http://schemas.microsoft.com/office/drawing/2014/main" id="{2851E445-0C0A-4692-88A8-64867DDB646A}"/>
              </a:ext>
            </a:extLst>
          </p:cNvPr>
          <p:cNvSpPr/>
          <p:nvPr/>
        </p:nvSpPr>
        <p:spPr>
          <a:xfrm>
            <a:off x="250825" y="1889369"/>
            <a:ext cx="1798234" cy="111186"/>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013C5659-2922-4A90-AADB-4AE5738E8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1065" y="1607297"/>
            <a:ext cx="2481981" cy="195431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任務</a:t>
            </a:r>
            <a:r>
              <a:rPr lang="zh-TW" altLang="en-US"/>
              <a:t>總覽表</a:t>
            </a:r>
            <a:endParaRPr/>
          </a:p>
        </p:txBody>
      </p:sp>
      <p:sp>
        <p:nvSpPr>
          <p:cNvPr id="256" name="Google Shape;256;p36"/>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zh-TW"/>
              <a:t>單頁任務總覽</a:t>
            </a:r>
            <a:endParaRPr/>
          </a:p>
          <a:p>
            <a:pPr marL="457200" lvl="0" indent="-342900" algn="l" rtl="0">
              <a:spcBef>
                <a:spcPts val="0"/>
              </a:spcBef>
              <a:spcAft>
                <a:spcPts val="0"/>
              </a:spcAft>
              <a:buSzPts val="1800"/>
              <a:buChar char="●"/>
            </a:pPr>
            <a:r>
              <a:rPr lang="zh-TW"/>
              <a:t>可進行快速操作</a:t>
            </a:r>
            <a:endParaRPr/>
          </a:p>
        </p:txBody>
      </p:sp>
      <p:pic>
        <p:nvPicPr>
          <p:cNvPr id="257" name="Google Shape;257;p36"/>
          <p:cNvPicPr preferRelativeResize="0"/>
          <p:nvPr/>
        </p:nvPicPr>
        <p:blipFill>
          <a:blip r:embed="rId3">
            <a:alphaModFix/>
          </a:blip>
          <a:stretch>
            <a:fillRect/>
          </a:stretch>
        </p:blipFill>
        <p:spPr>
          <a:xfrm>
            <a:off x="488558" y="1569100"/>
            <a:ext cx="7935724" cy="31665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任務</a:t>
            </a:r>
            <a:r>
              <a:rPr lang="zh-TW" altLang="en-US"/>
              <a:t>狀態</a:t>
            </a:r>
            <a:r>
              <a:rPr lang="zh-TW"/>
              <a:t>歷史紀錄</a:t>
            </a:r>
            <a:endParaRPr/>
          </a:p>
        </p:txBody>
      </p:sp>
      <p:sp>
        <p:nvSpPr>
          <p:cNvPr id="263" name="Google Shape;263;p37"/>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zh-TW"/>
              <a:t>完整檢視備份任務歷程</a:t>
            </a:r>
            <a:endParaRPr/>
          </a:p>
        </p:txBody>
      </p:sp>
      <p:pic>
        <p:nvPicPr>
          <p:cNvPr id="264" name="Google Shape;264;p37"/>
          <p:cNvPicPr preferRelativeResize="0"/>
          <p:nvPr/>
        </p:nvPicPr>
        <p:blipFill>
          <a:blip r:embed="rId3">
            <a:alphaModFix/>
          </a:blip>
          <a:stretch>
            <a:fillRect/>
          </a:stretch>
        </p:blipFill>
        <p:spPr>
          <a:xfrm>
            <a:off x="250825" y="1489454"/>
            <a:ext cx="8606175" cy="2820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主動通知</a:t>
            </a:r>
            <a:endParaRPr/>
          </a:p>
        </p:txBody>
      </p:sp>
      <p:sp>
        <p:nvSpPr>
          <p:cNvPr id="270" name="Google Shape;270;p38"/>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zh-CN" altLang="en-US">
                <a:latin typeface="+mj-lt"/>
              </a:rPr>
              <a:t>通知中心</a:t>
            </a:r>
            <a:endParaRPr lang="en-US">
              <a:latin typeface="+mj-lt"/>
            </a:endParaRPr>
          </a:p>
          <a:p>
            <a:pPr marL="596900" lvl="1" indent="0">
              <a:spcBef>
                <a:spcPts val="0"/>
              </a:spcBef>
              <a:buNone/>
            </a:pPr>
            <a:r>
              <a:rPr lang="zh-CN" altLang="en-US">
                <a:solidFill>
                  <a:schemeClr val="bg1"/>
                </a:solidFill>
                <a:latin typeface="+mj-lt"/>
              </a:rPr>
              <a:t>電子郵件</a:t>
            </a:r>
            <a:endParaRPr lang="en-US">
              <a:solidFill>
                <a:schemeClr val="bg1"/>
              </a:solidFill>
              <a:latin typeface="+mj-lt"/>
            </a:endParaRPr>
          </a:p>
          <a:p>
            <a:pPr marL="596900" lvl="1" indent="0">
              <a:spcBef>
                <a:spcPts val="0"/>
              </a:spcBef>
              <a:buNone/>
            </a:pPr>
            <a:r>
              <a:rPr lang="zh-TW" altLang="en-US">
                <a:solidFill>
                  <a:schemeClr val="bg1"/>
                </a:solidFill>
                <a:latin typeface="+mj-lt"/>
              </a:rPr>
              <a:t>簡訊</a:t>
            </a:r>
            <a:endParaRPr>
              <a:solidFill>
                <a:schemeClr val="bg1"/>
              </a:solidFill>
              <a:latin typeface="+mj-lt"/>
            </a:endParaRPr>
          </a:p>
          <a:p>
            <a:pPr marL="596900" lvl="1" indent="0">
              <a:spcBef>
                <a:spcPts val="0"/>
              </a:spcBef>
              <a:buNone/>
            </a:pPr>
            <a:r>
              <a:rPr lang="zh-CN" altLang="en-US">
                <a:solidFill>
                  <a:schemeClr val="bg1"/>
                </a:solidFill>
                <a:latin typeface="+mj-lt"/>
              </a:rPr>
              <a:t>即時通訊應用程式</a:t>
            </a:r>
            <a:endParaRPr lang="en-US">
              <a:solidFill>
                <a:schemeClr val="bg1"/>
              </a:solidFill>
              <a:latin typeface="+mj-lt"/>
            </a:endParaRPr>
          </a:p>
          <a:p>
            <a:pPr marL="596900" lvl="1" indent="0">
              <a:spcBef>
                <a:spcPts val="0"/>
              </a:spcBef>
              <a:buNone/>
            </a:pPr>
            <a:r>
              <a:rPr lang="zh-CN" altLang="en-US">
                <a:solidFill>
                  <a:schemeClr val="bg1"/>
                </a:solidFill>
                <a:latin typeface="+mj-lt"/>
              </a:rPr>
              <a:t>推播服務</a:t>
            </a:r>
            <a:endParaRPr>
              <a:solidFill>
                <a:schemeClr val="bg1"/>
              </a:solidFill>
              <a:latin typeface="+mj-lt"/>
            </a:endParaRPr>
          </a:p>
        </p:txBody>
      </p:sp>
      <p:pic>
        <p:nvPicPr>
          <p:cNvPr id="2" name="圖形 1">
            <a:extLst>
              <a:ext uri="{FF2B5EF4-FFF2-40B4-BE49-F238E27FC236}">
                <a16:creationId xmlns:a16="http://schemas.microsoft.com/office/drawing/2014/main" id="{390A30E4-0AB9-4068-B6B4-73120F4A2F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7532" y="1089119"/>
            <a:ext cx="1161329" cy="1114642"/>
          </a:xfrm>
          <a:prstGeom prst="rect">
            <a:avLst/>
          </a:prstGeom>
        </p:spPr>
      </p:pic>
      <p:pic>
        <p:nvPicPr>
          <p:cNvPr id="3" name="圖形 2">
            <a:extLst>
              <a:ext uri="{FF2B5EF4-FFF2-40B4-BE49-F238E27FC236}">
                <a16:creationId xmlns:a16="http://schemas.microsoft.com/office/drawing/2014/main" id="{412BA3F8-442B-45DF-A3A2-3930905B2D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7115" y="1089119"/>
            <a:ext cx="1161328" cy="1114642"/>
          </a:xfrm>
          <a:prstGeom prst="rect">
            <a:avLst/>
          </a:prstGeom>
        </p:spPr>
      </p:pic>
      <p:pic>
        <p:nvPicPr>
          <p:cNvPr id="4" name="圖形 3">
            <a:extLst>
              <a:ext uri="{FF2B5EF4-FFF2-40B4-BE49-F238E27FC236}">
                <a16:creationId xmlns:a16="http://schemas.microsoft.com/office/drawing/2014/main" id="{CC572EF5-F0C1-4FF6-BEF3-6F202F1269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6697" y="1089119"/>
            <a:ext cx="1161328" cy="1114642"/>
          </a:xfrm>
          <a:prstGeom prst="rect">
            <a:avLst/>
          </a:prstGeom>
        </p:spPr>
      </p:pic>
      <p:pic>
        <p:nvPicPr>
          <p:cNvPr id="5" name="圖形 4">
            <a:extLst>
              <a:ext uri="{FF2B5EF4-FFF2-40B4-BE49-F238E27FC236}">
                <a16:creationId xmlns:a16="http://schemas.microsoft.com/office/drawing/2014/main" id="{F77579E6-C6BD-4EFB-93DC-8FC83BF091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66279" y="1089119"/>
            <a:ext cx="1161328" cy="1114642"/>
          </a:xfrm>
          <a:prstGeom prst="rect">
            <a:avLst/>
          </a:prstGeom>
        </p:spPr>
      </p:pic>
      <p:pic>
        <p:nvPicPr>
          <p:cNvPr id="6" name="圖片 5">
            <a:extLst>
              <a:ext uri="{FF2B5EF4-FFF2-40B4-BE49-F238E27FC236}">
                <a16:creationId xmlns:a16="http://schemas.microsoft.com/office/drawing/2014/main" id="{40F9E814-4E5D-6047-8E7F-1A7DE4398FE4}"/>
              </a:ext>
            </a:extLst>
          </p:cNvPr>
          <p:cNvPicPr>
            <a:picLocks noChangeAspect="1"/>
          </p:cNvPicPr>
          <p:nvPr/>
        </p:nvPicPr>
        <p:blipFill rotWithShape="1">
          <a:blip r:embed="rId11"/>
          <a:srcRect l="503" t="610"/>
          <a:stretch/>
        </p:blipFill>
        <p:spPr>
          <a:xfrm>
            <a:off x="961802" y="2364305"/>
            <a:ext cx="7119445" cy="277919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安裝與使用</a:t>
            </a:r>
            <a:endParaRPr/>
          </a:p>
        </p:txBody>
      </p:sp>
      <p:pic>
        <p:nvPicPr>
          <p:cNvPr id="4" name="圖形 3">
            <a:extLst>
              <a:ext uri="{FF2B5EF4-FFF2-40B4-BE49-F238E27FC236}">
                <a16:creationId xmlns:a16="http://schemas.microsoft.com/office/drawing/2014/main" id="{914ABFF0-CCCF-45F4-8CFE-228FF1B76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7573" y="1315667"/>
            <a:ext cx="2369356" cy="237180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從 App Center 安裝 Hyper Data Protection </a:t>
            </a:r>
            <a:endParaRPr/>
          </a:p>
        </p:txBody>
      </p:sp>
      <p:sp>
        <p:nvSpPr>
          <p:cNvPr id="4" name="矩形 3">
            <a:extLst>
              <a:ext uri="{FF2B5EF4-FFF2-40B4-BE49-F238E27FC236}">
                <a16:creationId xmlns:a16="http://schemas.microsoft.com/office/drawing/2014/main" id="{E842A9F3-7296-4C20-AB7F-67D657C8FBE1}"/>
              </a:ext>
            </a:extLst>
          </p:cNvPr>
          <p:cNvSpPr/>
          <p:nvPr/>
        </p:nvSpPr>
        <p:spPr>
          <a:xfrm>
            <a:off x="766730" y="4863127"/>
            <a:ext cx="4932761" cy="276999"/>
          </a:xfrm>
          <a:prstGeom prst="rect">
            <a:avLst/>
          </a:prstGeom>
        </p:spPr>
        <p:txBody>
          <a:bodyPr wrap="none">
            <a:spAutoFit/>
          </a:bodyPr>
          <a:lstStyle/>
          <a:p>
            <a:r>
              <a:rPr lang="zh-TW" altLang="en-US" sz="1200" b="1">
                <a:solidFill>
                  <a:schemeClr val="tx1"/>
                </a:solidFill>
                <a:latin typeface="微軟正黑體" panose="020B0604030504040204" pitchFamily="34" charset="-120"/>
                <a:ea typeface="微軟正黑體" panose="020B0604030504040204" pitchFamily="34" charset="-120"/>
              </a:rPr>
              <a:t>註：</a:t>
            </a:r>
            <a:r>
              <a:rPr lang="en-US" altLang="zh-TW" sz="1200" b="1">
                <a:solidFill>
                  <a:schemeClr val="tx1"/>
                </a:solidFill>
                <a:latin typeface="微軟正黑體" panose="020B0604030504040204" pitchFamily="34" charset="-120"/>
                <a:ea typeface="微軟正黑體" panose="020B0604030504040204" pitchFamily="34" charset="-120"/>
              </a:rPr>
              <a:t>HDP</a:t>
            </a:r>
            <a:r>
              <a:rPr lang="zh-TW" altLang="en-US" sz="1200" b="1">
                <a:solidFill>
                  <a:schemeClr val="tx1"/>
                </a:solidFill>
                <a:latin typeface="微軟正黑體" panose="020B0604030504040204" pitchFamily="34" charset="-120"/>
                <a:ea typeface="微軟正黑體" panose="020B0604030504040204" pitchFamily="34" charset="-120"/>
              </a:rPr>
              <a:t>僅支援 </a:t>
            </a:r>
            <a:r>
              <a:rPr lang="en-US" altLang="zh-TW" sz="1200" b="1">
                <a:solidFill>
                  <a:schemeClr val="tx1"/>
                </a:solidFill>
                <a:latin typeface="微軟正黑體" panose="020B0604030504040204" pitchFamily="34" charset="-120"/>
                <a:ea typeface="微軟正黑體" panose="020B0604030504040204" pitchFamily="34" charset="-120"/>
              </a:rPr>
              <a:t>QNAP x 86 </a:t>
            </a:r>
            <a:r>
              <a:rPr lang="zh-TW" altLang="en-US" sz="1200" b="1">
                <a:solidFill>
                  <a:schemeClr val="tx1"/>
                </a:solidFill>
                <a:latin typeface="微軟正黑體" panose="020B0604030504040204" pitchFamily="34" charset="-120"/>
                <a:ea typeface="微軟正黑體" panose="020B0604030504040204" pitchFamily="34" charset="-120"/>
              </a:rPr>
              <a:t>架構 </a:t>
            </a:r>
            <a:r>
              <a:rPr lang="en-US" altLang="zh-TW" sz="1200" b="1">
                <a:solidFill>
                  <a:schemeClr val="tx1"/>
                </a:solidFill>
                <a:latin typeface="微軟正黑體" panose="020B0604030504040204" pitchFamily="34" charset="-120"/>
                <a:ea typeface="微軟正黑體" panose="020B0604030504040204" pitchFamily="34" charset="-120"/>
              </a:rPr>
              <a:t>(Intel </a:t>
            </a:r>
            <a:r>
              <a:rPr lang="zh-TW" altLang="en-US" sz="1200" b="1">
                <a:solidFill>
                  <a:schemeClr val="tx1"/>
                </a:solidFill>
                <a:latin typeface="微軟正黑體" panose="020B0604030504040204" pitchFamily="34" charset="-120"/>
                <a:ea typeface="微軟正黑體" panose="020B0604030504040204" pitchFamily="34" charset="-120"/>
              </a:rPr>
              <a:t>或 </a:t>
            </a:r>
            <a:r>
              <a:rPr lang="en-US" altLang="zh-TW" sz="1200" b="1">
                <a:solidFill>
                  <a:schemeClr val="tx1"/>
                </a:solidFill>
                <a:latin typeface="微軟正黑體" panose="020B0604030504040204" pitchFamily="34" charset="-120"/>
                <a:ea typeface="微軟正黑體" panose="020B0604030504040204" pitchFamily="34" charset="-120"/>
              </a:rPr>
              <a:t>AMD </a:t>
            </a:r>
            <a:r>
              <a:rPr lang="zh-TW" altLang="en-US" sz="1200" b="1">
                <a:solidFill>
                  <a:schemeClr val="tx1"/>
                </a:solidFill>
                <a:latin typeface="微軟正黑體" panose="020B0604030504040204" pitchFamily="34" charset="-120"/>
                <a:ea typeface="微軟正黑體" panose="020B0604030504040204" pitchFamily="34" charset="-120"/>
              </a:rPr>
              <a:t>處理器</a:t>
            </a:r>
            <a:r>
              <a:rPr lang="en-US" altLang="zh-TW" sz="1200" b="1">
                <a:solidFill>
                  <a:schemeClr val="tx1"/>
                </a:solidFill>
                <a:latin typeface="微軟正黑體" panose="020B0604030504040204" pitchFamily="34" charset="-120"/>
                <a:ea typeface="微軟正黑體" panose="020B0604030504040204" pitchFamily="34" charset="-120"/>
              </a:rPr>
              <a:t>) NAS </a:t>
            </a:r>
            <a:r>
              <a:rPr lang="zh-TW" altLang="en-US" sz="1200" b="1">
                <a:solidFill>
                  <a:schemeClr val="tx1"/>
                </a:solidFill>
                <a:latin typeface="微軟正黑體" panose="020B0604030504040204" pitchFamily="34" charset="-120"/>
                <a:ea typeface="微軟正黑體" panose="020B0604030504040204" pitchFamily="34" charset="-120"/>
              </a:rPr>
              <a:t>機種</a:t>
            </a:r>
          </a:p>
        </p:txBody>
      </p:sp>
      <p:sp>
        <p:nvSpPr>
          <p:cNvPr id="10" name="平行四邊形 9">
            <a:extLst>
              <a:ext uri="{FF2B5EF4-FFF2-40B4-BE49-F238E27FC236}">
                <a16:creationId xmlns:a16="http://schemas.microsoft.com/office/drawing/2014/main" id="{49FE0098-99D7-4848-B702-6B8A48416928}"/>
              </a:ext>
            </a:extLst>
          </p:cNvPr>
          <p:cNvSpPr/>
          <p:nvPr/>
        </p:nvSpPr>
        <p:spPr>
          <a:xfrm>
            <a:off x="499674" y="3668388"/>
            <a:ext cx="2431536" cy="682469"/>
          </a:xfrm>
          <a:prstGeom prst="parallelogram">
            <a:avLst>
              <a:gd name="adj" fmla="val 31831"/>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E77E6F22-AD8A-4B7A-A411-150F4528B691}"/>
              </a:ext>
            </a:extLst>
          </p:cNvPr>
          <p:cNvSpPr/>
          <p:nvPr/>
        </p:nvSpPr>
        <p:spPr>
          <a:xfrm>
            <a:off x="670350" y="3308788"/>
            <a:ext cx="2488623" cy="319318"/>
          </a:xfrm>
          <a:prstGeom prst="rect">
            <a:avLst/>
          </a:prstGeom>
        </p:spPr>
        <p:txBody>
          <a:bodyPr wrap="square">
            <a:spAutoFit/>
          </a:bodyPr>
          <a:lstStyle/>
          <a:p>
            <a:pPr marL="50800">
              <a:lnSpc>
                <a:spcPct val="115000"/>
              </a:lnSpc>
              <a:buClr>
                <a:srgbClr val="FFFFFF"/>
              </a:buClr>
              <a:buSzPts val="2800"/>
            </a:pPr>
            <a:r>
              <a:rPr lang="zh-TW" altLang="en-US" b="1">
                <a:solidFill>
                  <a:srgbClr val="FFFFFF"/>
                </a:solidFill>
                <a:latin typeface="微軟正黑體" panose="020B0604030504040204" pitchFamily="34" charset="-120"/>
                <a:ea typeface="微軟正黑體" panose="020B0604030504040204" pitchFamily="34" charset="-120"/>
              </a:rPr>
              <a:t>安裝</a:t>
            </a:r>
            <a:r>
              <a:rPr lang="en-US" altLang="zh-TW" b="1">
                <a:solidFill>
                  <a:srgbClr val="FFFFFF"/>
                </a:solidFill>
                <a:latin typeface="微軟正黑體" panose="020B0604030504040204" pitchFamily="34" charset="-120"/>
                <a:ea typeface="微軟正黑體" panose="020B0604030504040204" pitchFamily="34" charset="-120"/>
              </a:rPr>
              <a:t>Hyper Data Protector</a:t>
            </a:r>
          </a:p>
        </p:txBody>
      </p:sp>
      <p:sp>
        <p:nvSpPr>
          <p:cNvPr id="12" name="矩形 11">
            <a:extLst>
              <a:ext uri="{FF2B5EF4-FFF2-40B4-BE49-F238E27FC236}">
                <a16:creationId xmlns:a16="http://schemas.microsoft.com/office/drawing/2014/main" id="{EFCB6B01-FA21-48CA-AD0F-80A13F3C50A1}"/>
              </a:ext>
            </a:extLst>
          </p:cNvPr>
          <p:cNvSpPr/>
          <p:nvPr/>
        </p:nvSpPr>
        <p:spPr>
          <a:xfrm>
            <a:off x="767157" y="3198808"/>
            <a:ext cx="2299365" cy="72000"/>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FC8FA89F-85C5-40EC-9817-01ECF5CD4A4F}"/>
              </a:ext>
            </a:extLst>
          </p:cNvPr>
          <p:cNvSpPr txBox="1"/>
          <p:nvPr/>
        </p:nvSpPr>
        <p:spPr>
          <a:xfrm>
            <a:off x="328998" y="2677210"/>
            <a:ext cx="341352" cy="769825"/>
          </a:xfrm>
          <a:prstGeom prst="rect">
            <a:avLst/>
          </a:prstGeom>
          <a:noFill/>
        </p:spPr>
        <p:txBody>
          <a:bodyPr wrap="square" rtlCol="0">
            <a:spAutoFit/>
          </a:bodyPr>
          <a:lstStyle/>
          <a:p>
            <a:r>
              <a:rPr lang="en-US" altLang="zh-TW" sz="4400" b="1">
                <a:solidFill>
                  <a:srgbClr val="4A4F96"/>
                </a:solidFill>
                <a:latin typeface="+mj-lt"/>
                <a:ea typeface="微軟正黑體" panose="020B0604030504040204" pitchFamily="34" charset="-120"/>
              </a:rPr>
              <a:t>2</a:t>
            </a:r>
            <a:endParaRPr lang="zh-TW" altLang="en-US" sz="4400" b="1">
              <a:solidFill>
                <a:srgbClr val="4A4F96"/>
              </a:solidFill>
              <a:latin typeface="+mj-lt"/>
              <a:ea typeface="微軟正黑體" panose="020B0604030504040204" pitchFamily="34" charset="-120"/>
            </a:endParaRPr>
          </a:p>
        </p:txBody>
      </p:sp>
      <p:pic>
        <p:nvPicPr>
          <p:cNvPr id="17" name="圖片 16" descr="一張含有 畫畫, 傘 的圖片&#10;&#10;自動產生的描述">
            <a:extLst>
              <a:ext uri="{FF2B5EF4-FFF2-40B4-BE49-F238E27FC236}">
                <a16:creationId xmlns:a16="http://schemas.microsoft.com/office/drawing/2014/main" id="{35C3FDE8-8CAE-45E8-AF6F-9F795FF07089}"/>
              </a:ext>
            </a:extLst>
          </p:cNvPr>
          <p:cNvPicPr>
            <a:picLocks noChangeAspect="1"/>
          </p:cNvPicPr>
          <p:nvPr/>
        </p:nvPicPr>
        <p:blipFill>
          <a:blip r:embed="rId3"/>
          <a:stretch>
            <a:fillRect/>
          </a:stretch>
        </p:blipFill>
        <p:spPr>
          <a:xfrm>
            <a:off x="1428010" y="3795034"/>
            <a:ext cx="720000" cy="720000"/>
          </a:xfrm>
          <a:prstGeom prst="rect">
            <a:avLst/>
          </a:prstGeom>
        </p:spPr>
      </p:pic>
      <p:sp>
        <p:nvSpPr>
          <p:cNvPr id="7" name="平行四邊形 6">
            <a:extLst>
              <a:ext uri="{FF2B5EF4-FFF2-40B4-BE49-F238E27FC236}">
                <a16:creationId xmlns:a16="http://schemas.microsoft.com/office/drawing/2014/main" id="{5B4EE473-EBCA-4D57-BDEE-6B247CE89EF6}"/>
              </a:ext>
            </a:extLst>
          </p:cNvPr>
          <p:cNvSpPr/>
          <p:nvPr/>
        </p:nvSpPr>
        <p:spPr>
          <a:xfrm>
            <a:off x="572806" y="1866200"/>
            <a:ext cx="2431536" cy="682470"/>
          </a:xfrm>
          <a:prstGeom prst="parallelogram">
            <a:avLst>
              <a:gd name="adj" fmla="val 31072"/>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1D0D98E7-8FC5-4017-8339-88D403DA8D84}"/>
              </a:ext>
            </a:extLst>
          </p:cNvPr>
          <p:cNvSpPr/>
          <p:nvPr/>
        </p:nvSpPr>
        <p:spPr>
          <a:xfrm>
            <a:off x="670350" y="1509985"/>
            <a:ext cx="2431537" cy="319383"/>
          </a:xfrm>
          <a:prstGeom prst="rect">
            <a:avLst/>
          </a:prstGeom>
        </p:spPr>
        <p:txBody>
          <a:bodyPr wrap="square">
            <a:spAutoFit/>
          </a:bodyPr>
          <a:lstStyle/>
          <a:p>
            <a:pPr marL="50800" lvl="0">
              <a:lnSpc>
                <a:spcPct val="115000"/>
              </a:lnSpc>
              <a:buClr>
                <a:srgbClr val="FFFFFF"/>
              </a:buClr>
              <a:buSzPts val="2800"/>
            </a:pPr>
            <a:r>
              <a:rPr lang="zh-CN" altLang="en-US" b="1">
                <a:solidFill>
                  <a:srgbClr val="FFFFFF"/>
                </a:solidFill>
                <a:latin typeface="微軟正黑體" panose="020B0604030504040204" pitchFamily="34" charset="-120"/>
                <a:ea typeface="微軟正黑體" panose="020B0604030504040204" pitchFamily="34" charset="-120"/>
              </a:rPr>
              <a:t>安裝</a:t>
            </a:r>
            <a:r>
              <a:rPr lang="en-US" altLang="zh-TW" b="1">
                <a:solidFill>
                  <a:srgbClr val="FFFFFF"/>
                </a:solidFill>
                <a:latin typeface="微軟正黑體" panose="020B0604030504040204" pitchFamily="34" charset="-120"/>
                <a:ea typeface="微軟正黑體" panose="020B0604030504040204" pitchFamily="34" charset="-120"/>
              </a:rPr>
              <a:t>Container Station</a:t>
            </a:r>
          </a:p>
        </p:txBody>
      </p:sp>
      <p:sp>
        <p:nvSpPr>
          <p:cNvPr id="9" name="矩形 8">
            <a:extLst>
              <a:ext uri="{FF2B5EF4-FFF2-40B4-BE49-F238E27FC236}">
                <a16:creationId xmlns:a16="http://schemas.microsoft.com/office/drawing/2014/main" id="{53E3F051-8659-4C24-8088-406A2810DB2A}"/>
              </a:ext>
            </a:extLst>
          </p:cNvPr>
          <p:cNvSpPr/>
          <p:nvPr/>
        </p:nvSpPr>
        <p:spPr>
          <a:xfrm>
            <a:off x="766730" y="1400004"/>
            <a:ext cx="2299365" cy="72000"/>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b="1">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43397172-7B1C-4C22-8DF0-366D09823DD0}"/>
              </a:ext>
            </a:extLst>
          </p:cNvPr>
          <p:cNvSpPr txBox="1"/>
          <p:nvPr/>
        </p:nvSpPr>
        <p:spPr>
          <a:xfrm>
            <a:off x="328999" y="878406"/>
            <a:ext cx="341352" cy="769825"/>
          </a:xfrm>
          <a:prstGeom prst="rect">
            <a:avLst/>
          </a:prstGeom>
          <a:noFill/>
        </p:spPr>
        <p:txBody>
          <a:bodyPr wrap="square" rtlCol="0">
            <a:spAutoFit/>
          </a:bodyPr>
          <a:lstStyle/>
          <a:p>
            <a:r>
              <a:rPr lang="en-US" altLang="zh-TW" sz="4400" b="1">
                <a:solidFill>
                  <a:srgbClr val="8B059D"/>
                </a:solidFill>
                <a:latin typeface="+mj-lt"/>
                <a:ea typeface="微軟正黑體" panose="020B0604030504040204" pitchFamily="34" charset="-120"/>
              </a:rPr>
              <a:t>1</a:t>
            </a:r>
            <a:endParaRPr lang="zh-TW" altLang="en-US" sz="4400" b="1">
              <a:solidFill>
                <a:srgbClr val="8B059D"/>
              </a:solidFill>
              <a:latin typeface="+mj-lt"/>
              <a:ea typeface="微軟正黑體" panose="020B0604030504040204" pitchFamily="34" charset="-120"/>
            </a:endParaRPr>
          </a:p>
        </p:txBody>
      </p:sp>
      <p:pic>
        <p:nvPicPr>
          <p:cNvPr id="18" name="圖片 17" descr="一張含有 建築物 的圖片&#10;&#10;自動產生的描述">
            <a:extLst>
              <a:ext uri="{FF2B5EF4-FFF2-40B4-BE49-F238E27FC236}">
                <a16:creationId xmlns:a16="http://schemas.microsoft.com/office/drawing/2014/main" id="{913EA575-D6F6-431F-BE80-468E79DDAFEC}"/>
              </a:ext>
            </a:extLst>
          </p:cNvPr>
          <p:cNvPicPr>
            <a:picLocks noChangeAspect="1"/>
          </p:cNvPicPr>
          <p:nvPr/>
        </p:nvPicPr>
        <p:blipFill>
          <a:blip r:embed="rId4"/>
          <a:stretch>
            <a:fillRect/>
          </a:stretch>
        </p:blipFill>
        <p:spPr>
          <a:xfrm>
            <a:off x="1429138" y="1945090"/>
            <a:ext cx="718872" cy="720000"/>
          </a:xfrm>
          <a:prstGeom prst="rect">
            <a:avLst/>
          </a:prstGeom>
        </p:spPr>
      </p:pic>
      <p:grpSp>
        <p:nvGrpSpPr>
          <p:cNvPr id="19" name="群組 18">
            <a:extLst>
              <a:ext uri="{FF2B5EF4-FFF2-40B4-BE49-F238E27FC236}">
                <a16:creationId xmlns:a16="http://schemas.microsoft.com/office/drawing/2014/main" id="{E04408C2-B8E7-41C7-9639-67422458BE34}"/>
              </a:ext>
            </a:extLst>
          </p:cNvPr>
          <p:cNvGrpSpPr/>
          <p:nvPr/>
        </p:nvGrpSpPr>
        <p:grpSpPr>
          <a:xfrm>
            <a:off x="3801157" y="1046239"/>
            <a:ext cx="4367743" cy="3808800"/>
            <a:chOff x="3957399" y="1046239"/>
            <a:chExt cx="4367743" cy="3808800"/>
          </a:xfrm>
        </p:grpSpPr>
        <p:pic>
          <p:nvPicPr>
            <p:cNvPr id="16" name="圖形 15">
              <a:extLst>
                <a:ext uri="{FF2B5EF4-FFF2-40B4-BE49-F238E27FC236}">
                  <a16:creationId xmlns:a16="http://schemas.microsoft.com/office/drawing/2014/main" id="{4B58A975-46AC-49B6-8161-1FECC488B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7399" y="1046239"/>
              <a:ext cx="4367743" cy="3808800"/>
            </a:xfrm>
            <a:prstGeom prst="rect">
              <a:avLst/>
            </a:prstGeom>
          </p:spPr>
        </p:pic>
        <p:pic>
          <p:nvPicPr>
            <p:cNvPr id="15" name="圖片 14" descr="一張含有 螢幕擷取畫面, 停車, 監視器, 螢幕 的圖片&#10;&#10;自動產生的描述">
              <a:extLst>
                <a:ext uri="{FF2B5EF4-FFF2-40B4-BE49-F238E27FC236}">
                  <a16:creationId xmlns:a16="http://schemas.microsoft.com/office/drawing/2014/main" id="{62BAD2FB-2BE5-4400-8246-CC1BE68C734A}"/>
                </a:ext>
              </a:extLst>
            </p:cNvPr>
            <p:cNvPicPr>
              <a:picLocks noChangeAspect="1"/>
            </p:cNvPicPr>
            <p:nvPr/>
          </p:nvPicPr>
          <p:blipFill>
            <a:blip r:embed="rId7"/>
            <a:stretch>
              <a:fillRect/>
            </a:stretch>
          </p:blipFill>
          <p:spPr>
            <a:xfrm>
              <a:off x="4092284" y="1294006"/>
              <a:ext cx="4080925" cy="2354174"/>
            </a:xfrm>
            <a:prstGeom prst="rect">
              <a:avLst/>
            </a:prstGeom>
            <a:effectLst>
              <a:innerShdw blurRad="76200">
                <a:prstClr val="black">
                  <a:alpha val="55000"/>
                </a:prstClr>
              </a:innerShdw>
            </a:effec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設定操作 3 步驟</a:t>
            </a:r>
            <a:endParaRPr/>
          </a:p>
        </p:txBody>
      </p:sp>
      <p:sp>
        <p:nvSpPr>
          <p:cNvPr id="30" name="平行四邊形 29">
            <a:extLst>
              <a:ext uri="{FF2B5EF4-FFF2-40B4-BE49-F238E27FC236}">
                <a16:creationId xmlns:a16="http://schemas.microsoft.com/office/drawing/2014/main" id="{0180A0AC-E32C-49C0-BC99-F944238E563D}"/>
              </a:ext>
            </a:extLst>
          </p:cNvPr>
          <p:cNvSpPr/>
          <p:nvPr/>
        </p:nvSpPr>
        <p:spPr>
          <a:xfrm>
            <a:off x="78139" y="2202962"/>
            <a:ext cx="2990780" cy="2182837"/>
          </a:xfrm>
          <a:prstGeom prst="parallelogram">
            <a:avLst>
              <a:gd name="adj" fmla="val 31072"/>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A9A62958-CB99-4E81-A82D-620ED297BB27}"/>
              </a:ext>
            </a:extLst>
          </p:cNvPr>
          <p:cNvSpPr txBox="1"/>
          <p:nvPr/>
        </p:nvSpPr>
        <p:spPr>
          <a:xfrm>
            <a:off x="3524852" y="2270471"/>
            <a:ext cx="2783258" cy="3122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32" name="文字方塊 31">
            <a:extLst>
              <a:ext uri="{FF2B5EF4-FFF2-40B4-BE49-F238E27FC236}">
                <a16:creationId xmlns:a16="http://schemas.microsoft.com/office/drawing/2014/main" id="{63C53AE5-0C79-4F5A-86EE-62699098D10C}"/>
              </a:ext>
            </a:extLst>
          </p:cNvPr>
          <p:cNvSpPr txBox="1"/>
          <p:nvPr/>
        </p:nvSpPr>
        <p:spPr>
          <a:xfrm>
            <a:off x="3524852" y="2270471"/>
            <a:ext cx="2783258" cy="3122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33" name="矩形 32">
            <a:extLst>
              <a:ext uri="{FF2B5EF4-FFF2-40B4-BE49-F238E27FC236}">
                <a16:creationId xmlns:a16="http://schemas.microsoft.com/office/drawing/2014/main" id="{509CB874-81A8-4E3F-B60D-6DDBFA2BC119}"/>
              </a:ext>
            </a:extLst>
          </p:cNvPr>
          <p:cNvSpPr/>
          <p:nvPr/>
        </p:nvSpPr>
        <p:spPr>
          <a:xfrm>
            <a:off x="1016137" y="1778213"/>
            <a:ext cx="1830460" cy="369332"/>
          </a:xfrm>
          <a:prstGeom prst="rect">
            <a:avLst/>
          </a:prstGeom>
        </p:spPr>
        <p:txBody>
          <a:bodyPr wrap="square">
            <a:spAutoFit/>
          </a:bodyPr>
          <a:lstStyle/>
          <a:p>
            <a:r>
              <a:rPr lang="zh-CN" altLang="en-US" sz="1800" b="1">
                <a:solidFill>
                  <a:schemeClr val="bg1"/>
                </a:solidFill>
                <a:latin typeface="+mj-lt"/>
                <a:ea typeface="微軟正黑體" panose="020B0604030504040204" pitchFamily="34" charset="-120"/>
              </a:rPr>
              <a:t>匯入虛擬機清單</a:t>
            </a:r>
            <a:endParaRPr lang="en-US" altLang="zh-TW" sz="1800" b="1">
              <a:solidFill>
                <a:schemeClr val="bg1"/>
              </a:solidFill>
              <a:latin typeface="+mj-lt"/>
              <a:ea typeface="微軟正黑體" panose="020B0604030504040204" pitchFamily="34" charset="-120"/>
            </a:endParaRPr>
          </a:p>
        </p:txBody>
      </p:sp>
      <p:sp>
        <p:nvSpPr>
          <p:cNvPr id="35" name="矩形 34">
            <a:extLst>
              <a:ext uri="{FF2B5EF4-FFF2-40B4-BE49-F238E27FC236}">
                <a16:creationId xmlns:a16="http://schemas.microsoft.com/office/drawing/2014/main" id="{D006253B-D786-4C00-8A4A-7662DD70CE2A}"/>
              </a:ext>
            </a:extLst>
          </p:cNvPr>
          <p:cNvSpPr/>
          <p:nvPr/>
        </p:nvSpPr>
        <p:spPr>
          <a:xfrm>
            <a:off x="808973" y="1593786"/>
            <a:ext cx="2259945" cy="112810"/>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平行四邊形 35">
            <a:extLst>
              <a:ext uri="{FF2B5EF4-FFF2-40B4-BE49-F238E27FC236}">
                <a16:creationId xmlns:a16="http://schemas.microsoft.com/office/drawing/2014/main" id="{D76F733B-DAC3-40F6-B212-6DB9FEF0E8D9}"/>
              </a:ext>
            </a:extLst>
          </p:cNvPr>
          <p:cNvSpPr/>
          <p:nvPr/>
        </p:nvSpPr>
        <p:spPr>
          <a:xfrm>
            <a:off x="3015445" y="2202962"/>
            <a:ext cx="2990780" cy="2182837"/>
          </a:xfrm>
          <a:prstGeom prst="parallelogram">
            <a:avLst>
              <a:gd name="adj" fmla="val 31831"/>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5B7A65A5-5F60-4A56-A8E2-02D33ECA3623}"/>
              </a:ext>
            </a:extLst>
          </p:cNvPr>
          <p:cNvSpPr/>
          <p:nvPr/>
        </p:nvSpPr>
        <p:spPr>
          <a:xfrm>
            <a:off x="3863202" y="1778213"/>
            <a:ext cx="2095558" cy="369332"/>
          </a:xfrm>
          <a:prstGeom prst="rect">
            <a:avLst/>
          </a:prstGeom>
        </p:spPr>
        <p:txBody>
          <a:bodyPr wrap="square">
            <a:spAutoFit/>
          </a:bodyPr>
          <a:lstStyle/>
          <a:p>
            <a:r>
              <a:rPr lang="zh-CN" altLang="en-US" sz="1800" b="1">
                <a:solidFill>
                  <a:schemeClr val="bg1"/>
                </a:solidFill>
                <a:latin typeface="+mj-lt"/>
                <a:ea typeface="微軟正黑體" panose="020B0604030504040204" pitchFamily="34" charset="-120"/>
              </a:rPr>
              <a:t>建立備份存放位置</a:t>
            </a:r>
            <a:endParaRPr lang="en-US" altLang="zh-TW" sz="1800" b="1">
              <a:solidFill>
                <a:schemeClr val="bg1"/>
              </a:solidFill>
              <a:latin typeface="+mj-lt"/>
              <a:ea typeface="微軟正黑體" panose="020B0604030504040204" pitchFamily="34" charset="-120"/>
            </a:endParaRPr>
          </a:p>
        </p:txBody>
      </p:sp>
      <p:sp>
        <p:nvSpPr>
          <p:cNvPr id="39" name="矩形 38">
            <a:extLst>
              <a:ext uri="{FF2B5EF4-FFF2-40B4-BE49-F238E27FC236}">
                <a16:creationId xmlns:a16="http://schemas.microsoft.com/office/drawing/2014/main" id="{DD424CB7-D92D-450C-80CE-87041EE46410}"/>
              </a:ext>
            </a:extLst>
          </p:cNvPr>
          <p:cNvSpPr/>
          <p:nvPr/>
        </p:nvSpPr>
        <p:spPr>
          <a:xfrm>
            <a:off x="3746279" y="1593786"/>
            <a:ext cx="2259945" cy="112810"/>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平行四邊形 39">
            <a:extLst>
              <a:ext uri="{FF2B5EF4-FFF2-40B4-BE49-F238E27FC236}">
                <a16:creationId xmlns:a16="http://schemas.microsoft.com/office/drawing/2014/main" id="{A80412A0-19C3-4FAB-8A69-4CCAFF065F56}"/>
              </a:ext>
            </a:extLst>
          </p:cNvPr>
          <p:cNvSpPr/>
          <p:nvPr/>
        </p:nvSpPr>
        <p:spPr>
          <a:xfrm>
            <a:off x="6001010" y="2202962"/>
            <a:ext cx="2990780" cy="2182837"/>
          </a:xfrm>
          <a:prstGeom prst="parallelogram">
            <a:avLst>
              <a:gd name="adj" fmla="val 31325"/>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6ED1A095-ADCA-4732-A39C-3083AAD9945B}"/>
              </a:ext>
            </a:extLst>
          </p:cNvPr>
          <p:cNvSpPr/>
          <p:nvPr/>
        </p:nvSpPr>
        <p:spPr>
          <a:xfrm>
            <a:off x="7001267" y="1780698"/>
            <a:ext cx="2334016" cy="369332"/>
          </a:xfrm>
          <a:prstGeom prst="rect">
            <a:avLst/>
          </a:prstGeom>
        </p:spPr>
        <p:txBody>
          <a:bodyPr wrap="square">
            <a:spAutoFit/>
          </a:bodyPr>
          <a:lstStyle/>
          <a:p>
            <a:r>
              <a:rPr lang="zh-CN" altLang="en-US" sz="1800" b="1">
                <a:solidFill>
                  <a:schemeClr val="bg1"/>
                </a:solidFill>
                <a:latin typeface="+mj-lt"/>
                <a:ea typeface="微軟正黑體" panose="020B0604030504040204" pitchFamily="34" charset="-120"/>
              </a:rPr>
              <a:t>建立備份任務</a:t>
            </a:r>
            <a:endParaRPr lang="en-US" altLang="zh-TW" sz="1800" b="1">
              <a:solidFill>
                <a:schemeClr val="bg1"/>
              </a:solidFill>
              <a:latin typeface="+mj-lt"/>
              <a:ea typeface="微軟正黑體" panose="020B0604030504040204" pitchFamily="34" charset="-120"/>
            </a:endParaRPr>
          </a:p>
        </p:txBody>
      </p:sp>
      <p:sp>
        <p:nvSpPr>
          <p:cNvPr id="43" name="矩形 42">
            <a:extLst>
              <a:ext uri="{FF2B5EF4-FFF2-40B4-BE49-F238E27FC236}">
                <a16:creationId xmlns:a16="http://schemas.microsoft.com/office/drawing/2014/main" id="{0594FE9F-9F51-459B-A35D-E14CA6F80B27}"/>
              </a:ext>
            </a:extLst>
          </p:cNvPr>
          <p:cNvSpPr/>
          <p:nvPr/>
        </p:nvSpPr>
        <p:spPr>
          <a:xfrm>
            <a:off x="6731845" y="1593786"/>
            <a:ext cx="2259945" cy="112810"/>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a:extLst>
              <a:ext uri="{FF2B5EF4-FFF2-40B4-BE49-F238E27FC236}">
                <a16:creationId xmlns:a16="http://schemas.microsoft.com/office/drawing/2014/main" id="{162BFBFB-1D1E-4F08-97ED-BB3D4166F5BA}"/>
              </a:ext>
            </a:extLst>
          </p:cNvPr>
          <p:cNvSpPr txBox="1"/>
          <p:nvPr/>
        </p:nvSpPr>
        <p:spPr>
          <a:xfrm>
            <a:off x="272508" y="954539"/>
            <a:ext cx="418346" cy="936813"/>
          </a:xfrm>
          <a:prstGeom prst="rect">
            <a:avLst/>
          </a:prstGeom>
          <a:noFill/>
        </p:spPr>
        <p:txBody>
          <a:bodyPr wrap="square" rtlCol="0">
            <a:spAutoFit/>
          </a:bodyPr>
          <a:lstStyle/>
          <a:p>
            <a:r>
              <a:rPr lang="en-US" altLang="zh-TW" sz="5400" b="1">
                <a:solidFill>
                  <a:srgbClr val="8B059D"/>
                </a:solidFill>
              </a:rPr>
              <a:t>1</a:t>
            </a:r>
            <a:endParaRPr lang="zh-TW" altLang="en-US" sz="5400" b="1">
              <a:solidFill>
                <a:srgbClr val="8B059D"/>
              </a:solidFill>
            </a:endParaRPr>
          </a:p>
        </p:txBody>
      </p:sp>
      <p:sp>
        <p:nvSpPr>
          <p:cNvPr id="48" name="文字方塊 47">
            <a:extLst>
              <a:ext uri="{FF2B5EF4-FFF2-40B4-BE49-F238E27FC236}">
                <a16:creationId xmlns:a16="http://schemas.microsoft.com/office/drawing/2014/main" id="{5D63B731-56B6-4895-8FE3-9EA061C0B5E9}"/>
              </a:ext>
            </a:extLst>
          </p:cNvPr>
          <p:cNvSpPr txBox="1"/>
          <p:nvPr/>
        </p:nvSpPr>
        <p:spPr>
          <a:xfrm>
            <a:off x="3209289" y="954539"/>
            <a:ext cx="418346" cy="936813"/>
          </a:xfrm>
          <a:prstGeom prst="rect">
            <a:avLst/>
          </a:prstGeom>
          <a:noFill/>
        </p:spPr>
        <p:txBody>
          <a:bodyPr wrap="square" rtlCol="0">
            <a:spAutoFit/>
          </a:bodyPr>
          <a:lstStyle/>
          <a:p>
            <a:r>
              <a:rPr lang="en-US" altLang="zh-TW" sz="5400" b="1">
                <a:solidFill>
                  <a:srgbClr val="4A4F96"/>
                </a:solidFill>
              </a:rPr>
              <a:t>2</a:t>
            </a:r>
            <a:endParaRPr lang="zh-TW" altLang="en-US" sz="5400" b="1">
              <a:solidFill>
                <a:srgbClr val="4A4F96"/>
              </a:solidFill>
            </a:endParaRPr>
          </a:p>
        </p:txBody>
      </p:sp>
      <p:sp>
        <p:nvSpPr>
          <p:cNvPr id="49" name="文字方塊 48">
            <a:extLst>
              <a:ext uri="{FF2B5EF4-FFF2-40B4-BE49-F238E27FC236}">
                <a16:creationId xmlns:a16="http://schemas.microsoft.com/office/drawing/2014/main" id="{836C01E6-C65C-4DA4-BA3C-FCC2CBFBDC6B}"/>
              </a:ext>
            </a:extLst>
          </p:cNvPr>
          <p:cNvSpPr txBox="1"/>
          <p:nvPr/>
        </p:nvSpPr>
        <p:spPr>
          <a:xfrm>
            <a:off x="6194328" y="954539"/>
            <a:ext cx="418346" cy="936813"/>
          </a:xfrm>
          <a:prstGeom prst="rect">
            <a:avLst/>
          </a:prstGeom>
          <a:noFill/>
        </p:spPr>
        <p:txBody>
          <a:bodyPr wrap="square" rtlCol="0">
            <a:spAutoFit/>
          </a:bodyPr>
          <a:lstStyle/>
          <a:p>
            <a:r>
              <a:rPr lang="en-US" altLang="zh-TW" sz="5400" b="1">
                <a:solidFill>
                  <a:srgbClr val="0296CA"/>
                </a:solidFill>
              </a:rPr>
              <a:t>3</a:t>
            </a:r>
            <a:endParaRPr lang="zh-TW" altLang="en-US" sz="5400" b="1">
              <a:solidFill>
                <a:srgbClr val="0296CA"/>
              </a:solidFill>
            </a:endParaRPr>
          </a:p>
        </p:txBody>
      </p:sp>
      <p:pic>
        <p:nvPicPr>
          <p:cNvPr id="290" name="Google Shape;290;p41"/>
          <p:cNvPicPr preferRelativeResize="0"/>
          <p:nvPr/>
        </p:nvPicPr>
        <p:blipFill>
          <a:blip r:embed="rId3">
            <a:alphaModFix/>
          </a:blip>
          <a:stretch>
            <a:fillRect/>
          </a:stretch>
        </p:blipFill>
        <p:spPr>
          <a:xfrm>
            <a:off x="126925" y="2414986"/>
            <a:ext cx="3117362" cy="1730737"/>
          </a:xfrm>
          <a:prstGeom prst="rect">
            <a:avLst/>
          </a:prstGeom>
          <a:noFill/>
          <a:ln>
            <a:noFill/>
          </a:ln>
          <a:effectLst>
            <a:outerShdw blurRad="63500" sx="102000" sy="102000" algn="ctr" rotWithShape="0">
              <a:prstClr val="black">
                <a:alpha val="40000"/>
              </a:prstClr>
            </a:outerShdw>
          </a:effectLst>
        </p:spPr>
      </p:pic>
      <p:pic>
        <p:nvPicPr>
          <p:cNvPr id="291" name="Google Shape;291;p41"/>
          <p:cNvPicPr preferRelativeResize="0"/>
          <p:nvPr/>
        </p:nvPicPr>
        <p:blipFill>
          <a:blip r:embed="rId4">
            <a:alphaModFix/>
          </a:blip>
          <a:stretch>
            <a:fillRect/>
          </a:stretch>
        </p:blipFill>
        <p:spPr>
          <a:xfrm>
            <a:off x="3291888" y="2414986"/>
            <a:ext cx="3066274" cy="1730730"/>
          </a:xfrm>
          <a:prstGeom prst="rect">
            <a:avLst/>
          </a:prstGeom>
          <a:noFill/>
          <a:ln>
            <a:noFill/>
          </a:ln>
          <a:effectLst>
            <a:outerShdw blurRad="63500" sx="102000" sy="102000" algn="ctr" rotWithShape="0">
              <a:prstClr val="black">
                <a:alpha val="40000"/>
              </a:prstClr>
            </a:outerShdw>
          </a:effectLst>
        </p:spPr>
      </p:pic>
      <p:pic>
        <p:nvPicPr>
          <p:cNvPr id="292" name="Google Shape;292;p41"/>
          <p:cNvPicPr preferRelativeResize="0"/>
          <p:nvPr/>
        </p:nvPicPr>
        <p:blipFill>
          <a:blip r:embed="rId5">
            <a:alphaModFix/>
          </a:blip>
          <a:stretch>
            <a:fillRect/>
          </a:stretch>
        </p:blipFill>
        <p:spPr>
          <a:xfrm>
            <a:off x="6431870" y="2414986"/>
            <a:ext cx="2532367" cy="1730730"/>
          </a:xfrm>
          <a:prstGeom prst="rect">
            <a:avLst/>
          </a:prstGeom>
          <a:noFill/>
          <a:ln>
            <a:noFill/>
          </a:ln>
          <a:effectLst>
            <a:outerShdw blurRad="63500" sx="102000" sy="102000" algn="ctr" rotWithShape="0">
              <a:prstClr val="black">
                <a:alpha val="40000"/>
              </a:prst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建議機種</a:t>
            </a:r>
            <a:endParaRPr/>
          </a:p>
        </p:txBody>
      </p:sp>
      <p:pic>
        <p:nvPicPr>
          <p:cNvPr id="6" name="圖形 5">
            <a:extLst>
              <a:ext uri="{FF2B5EF4-FFF2-40B4-BE49-F238E27FC236}">
                <a16:creationId xmlns:a16="http://schemas.microsoft.com/office/drawing/2014/main" id="{B96B63CA-3095-44C8-95D1-2AB26EAD4A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4943" y="1620007"/>
            <a:ext cx="2750163" cy="17631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71" name="矩形 70">
            <a:extLst>
              <a:ext uri="{FF2B5EF4-FFF2-40B4-BE49-F238E27FC236}">
                <a16:creationId xmlns:a16="http://schemas.microsoft.com/office/drawing/2014/main" id="{0E1108B8-26B0-4B37-BBE3-C7E44CE4C917}"/>
              </a:ext>
            </a:extLst>
          </p:cNvPr>
          <p:cNvSpPr/>
          <p:nvPr/>
        </p:nvSpPr>
        <p:spPr>
          <a:xfrm>
            <a:off x="6890035" y="1830520"/>
            <a:ext cx="2156079" cy="2711378"/>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42F01CD9-803B-4CFC-A904-7DBA4807D72A}"/>
              </a:ext>
            </a:extLst>
          </p:cNvPr>
          <p:cNvSpPr/>
          <p:nvPr/>
        </p:nvSpPr>
        <p:spPr>
          <a:xfrm>
            <a:off x="6890035" y="1406704"/>
            <a:ext cx="2156079" cy="111186"/>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349EDA46-4DA7-49DC-AFDC-8B7E0D4874D0}"/>
              </a:ext>
            </a:extLst>
          </p:cNvPr>
          <p:cNvSpPr/>
          <p:nvPr/>
        </p:nvSpPr>
        <p:spPr>
          <a:xfrm>
            <a:off x="4646937" y="1830520"/>
            <a:ext cx="2156079" cy="2711378"/>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9EAC45C7-F188-49E0-9886-F7C30A879F05}"/>
              </a:ext>
            </a:extLst>
          </p:cNvPr>
          <p:cNvSpPr/>
          <p:nvPr/>
        </p:nvSpPr>
        <p:spPr>
          <a:xfrm>
            <a:off x="4646937" y="1406704"/>
            <a:ext cx="2156079" cy="111186"/>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44" name="矩形 43">
            <a:extLst>
              <a:ext uri="{FF2B5EF4-FFF2-40B4-BE49-F238E27FC236}">
                <a16:creationId xmlns:a16="http://schemas.microsoft.com/office/drawing/2014/main" id="{E76CF160-01D3-4729-BCA6-490175AA17F1}"/>
              </a:ext>
            </a:extLst>
          </p:cNvPr>
          <p:cNvSpPr/>
          <p:nvPr/>
        </p:nvSpPr>
        <p:spPr>
          <a:xfrm>
            <a:off x="2399193" y="1830520"/>
            <a:ext cx="2156079" cy="2711378"/>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6CB69C7B-0737-4BE1-9A8C-B8D490F5CF45}"/>
              </a:ext>
            </a:extLst>
          </p:cNvPr>
          <p:cNvSpPr/>
          <p:nvPr/>
        </p:nvSpPr>
        <p:spPr>
          <a:xfrm>
            <a:off x="2399193" y="1406704"/>
            <a:ext cx="2156079" cy="111186"/>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77" name="矩形 76">
            <a:extLst>
              <a:ext uri="{FF2B5EF4-FFF2-40B4-BE49-F238E27FC236}">
                <a16:creationId xmlns:a16="http://schemas.microsoft.com/office/drawing/2014/main" id="{89A72693-2439-423E-BA61-50A5B80DA749}"/>
              </a:ext>
            </a:extLst>
          </p:cNvPr>
          <p:cNvSpPr/>
          <p:nvPr/>
        </p:nvSpPr>
        <p:spPr>
          <a:xfrm>
            <a:off x="160547" y="1830520"/>
            <a:ext cx="2156079" cy="271137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a:extLst>
              <a:ext uri="{FF2B5EF4-FFF2-40B4-BE49-F238E27FC236}">
                <a16:creationId xmlns:a16="http://schemas.microsoft.com/office/drawing/2014/main" id="{EECC22C2-5C58-4F19-97BD-A3485A571A53}"/>
              </a:ext>
            </a:extLst>
          </p:cNvPr>
          <p:cNvSpPr/>
          <p:nvPr/>
        </p:nvSpPr>
        <p:spPr>
          <a:xfrm>
            <a:off x="160547" y="1406704"/>
            <a:ext cx="2156079" cy="11118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69" name="Google Shape;338;p43">
            <a:extLst>
              <a:ext uri="{FF2B5EF4-FFF2-40B4-BE49-F238E27FC236}">
                <a16:creationId xmlns:a16="http://schemas.microsoft.com/office/drawing/2014/main" id="{7EE50D9E-4112-4C41-887F-6B68564B965A}"/>
              </a:ext>
            </a:extLst>
          </p:cNvPr>
          <p:cNvPicPr preferRelativeResize="0"/>
          <p:nvPr/>
        </p:nvPicPr>
        <p:blipFill rotWithShape="1">
          <a:blip r:embed="rId3">
            <a:alphaModFix/>
          </a:blip>
          <a:srcRect/>
          <a:stretch/>
        </p:blipFill>
        <p:spPr>
          <a:xfrm rot="5400000">
            <a:off x="3400272" y="3622884"/>
            <a:ext cx="116595" cy="1392388"/>
          </a:xfrm>
          <a:prstGeom prst="rect">
            <a:avLst/>
          </a:prstGeom>
          <a:noFill/>
          <a:ln>
            <a:noFill/>
          </a:ln>
        </p:spPr>
      </p:pic>
      <p:sp>
        <p:nvSpPr>
          <p:cNvPr id="64" name="矩形 63">
            <a:extLst>
              <a:ext uri="{FF2B5EF4-FFF2-40B4-BE49-F238E27FC236}">
                <a16:creationId xmlns:a16="http://schemas.microsoft.com/office/drawing/2014/main" id="{17720DF6-6DED-4EBE-BADD-CC60C051CFC6}"/>
              </a:ext>
            </a:extLst>
          </p:cNvPr>
          <p:cNvSpPr/>
          <p:nvPr/>
        </p:nvSpPr>
        <p:spPr>
          <a:xfrm>
            <a:off x="2938744" y="1486894"/>
            <a:ext cx="1095172" cy="369332"/>
          </a:xfrm>
          <a:prstGeom prst="rect">
            <a:avLst/>
          </a:prstGeom>
        </p:spPr>
        <p:txBody>
          <a:bodyPr wrap="none">
            <a:spAutoFit/>
          </a:bodyPr>
          <a:lstStyle/>
          <a:p>
            <a:r>
              <a:rPr lang="en-US" altLang="zh-TW" sz="1800" b="1">
                <a:solidFill>
                  <a:schemeClr val="bg1"/>
                </a:solidFill>
                <a:latin typeface="+mj-lt"/>
                <a:ea typeface="微軟正黑體" panose="020B0604030504040204" pitchFamily="34" charset="-120"/>
              </a:rPr>
              <a:t>TVS-882</a:t>
            </a:r>
            <a:endParaRPr lang="zh-TW" altLang="en-US" sz="1800" b="1">
              <a:solidFill>
                <a:schemeClr val="bg1"/>
              </a:solidFill>
              <a:latin typeface="+mj-lt"/>
              <a:ea typeface="微軟正黑體" panose="020B0604030504040204" pitchFamily="34" charset="-120"/>
            </a:endParaRPr>
          </a:p>
        </p:txBody>
      </p:sp>
      <p:sp>
        <p:nvSpPr>
          <p:cNvPr id="65" name="矩形 64">
            <a:extLst>
              <a:ext uri="{FF2B5EF4-FFF2-40B4-BE49-F238E27FC236}">
                <a16:creationId xmlns:a16="http://schemas.microsoft.com/office/drawing/2014/main" id="{2E8DDCE8-2901-4DD4-9910-783BF6B01B50}"/>
              </a:ext>
            </a:extLst>
          </p:cNvPr>
          <p:cNvSpPr/>
          <p:nvPr/>
        </p:nvSpPr>
        <p:spPr>
          <a:xfrm>
            <a:off x="2520429" y="1893699"/>
            <a:ext cx="1931802" cy="938719"/>
          </a:xfrm>
          <a:prstGeom prst="rect">
            <a:avLst/>
          </a:prstGeom>
        </p:spPr>
        <p:txBody>
          <a:bodyPr wrap="square" anchor="t">
            <a:spAutoFit/>
          </a:bodyPr>
          <a:lstStyle/>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6 </a:t>
            </a:r>
            <a:r>
              <a:rPr lang="zh-TW" altLang="en-US" sz="1100" b="1">
                <a:solidFill>
                  <a:schemeClr val="bg1"/>
                </a:solidFill>
                <a:latin typeface="+mj-lt"/>
                <a:ea typeface="微軟正黑體" panose="020B0604030504040204" pitchFamily="34" charset="-120"/>
              </a:rPr>
              <a:t>個 </a:t>
            </a:r>
            <a:r>
              <a:rPr lang="en-US" altLang="zh-TW" sz="1100" b="1">
                <a:solidFill>
                  <a:schemeClr val="bg1"/>
                </a:solidFill>
                <a:latin typeface="+mj-lt"/>
                <a:ea typeface="微軟正黑體" panose="020B0604030504040204" pitchFamily="34" charset="-120"/>
              </a:rPr>
              <a:t>3.5 </a:t>
            </a:r>
            <a:r>
              <a:rPr lang="zh-TW" altLang="en-US" sz="1100" b="1">
                <a:solidFill>
                  <a:schemeClr val="bg1"/>
                </a:solidFill>
                <a:latin typeface="+mj-lt"/>
                <a:ea typeface="微軟正黑體" panose="020B0604030504040204" pitchFamily="34" charset="-120"/>
              </a:rPr>
              <a:t>吋 </a:t>
            </a:r>
            <a:r>
              <a:rPr lang="en-US" altLang="zh-TW" sz="1100" b="1">
                <a:solidFill>
                  <a:schemeClr val="bg1"/>
                </a:solidFill>
                <a:latin typeface="+mj-lt"/>
                <a:ea typeface="微軟正黑體" panose="020B0604030504040204" pitchFamily="34" charset="-120"/>
              </a:rPr>
              <a:t>+ 2 </a:t>
            </a:r>
            <a:r>
              <a:rPr lang="zh-TW" altLang="en-US" sz="1100" b="1">
                <a:solidFill>
                  <a:schemeClr val="bg1"/>
                </a:solidFill>
                <a:latin typeface="+mj-lt"/>
                <a:ea typeface="微軟正黑體" panose="020B0604030504040204" pitchFamily="34" charset="-120"/>
              </a:rPr>
              <a:t>個 </a:t>
            </a:r>
            <a:r>
              <a:rPr lang="en-US" altLang="zh-TW" sz="1100" b="1">
                <a:solidFill>
                  <a:schemeClr val="bg1"/>
                </a:solidFill>
                <a:latin typeface="+mj-lt"/>
                <a:ea typeface="微軟正黑體" panose="020B0604030504040204" pitchFamily="34" charset="-120"/>
              </a:rPr>
              <a:t>2.5 </a:t>
            </a:r>
            <a:r>
              <a:rPr lang="zh-TW" altLang="en-US" sz="1100" b="1">
                <a:solidFill>
                  <a:schemeClr val="bg1"/>
                </a:solidFill>
                <a:latin typeface="+mj-lt"/>
                <a:ea typeface="微軟正黑體" panose="020B0604030504040204" pitchFamily="34" charset="-120"/>
              </a:rPr>
              <a:t>吋 </a:t>
            </a:r>
            <a:r>
              <a:rPr lang="en-US" altLang="zh-TW" sz="1100" b="1">
                <a:solidFill>
                  <a:schemeClr val="bg1"/>
                </a:solidFill>
                <a:latin typeface="+mj-lt"/>
                <a:ea typeface="微軟正黑體" panose="020B0604030504040204" pitchFamily="34" charset="-120"/>
              </a:rPr>
              <a:t>SATA 6Gb/s</a:t>
            </a:r>
            <a:r>
              <a:rPr lang="zh-TW" altLang="en-US" sz="1100" b="1">
                <a:solidFill>
                  <a:schemeClr val="bg1"/>
                </a:solidFill>
                <a:latin typeface="+mj-lt"/>
                <a:ea typeface="微軟正黑體" panose="020B0604030504040204" pitchFamily="34" charset="-120"/>
              </a:rPr>
              <a:t>、</a:t>
            </a:r>
            <a:r>
              <a:rPr lang="en-US" altLang="zh-TW" sz="1100" b="1">
                <a:solidFill>
                  <a:schemeClr val="bg1"/>
                </a:solidFill>
                <a:latin typeface="+mj-lt"/>
                <a:ea typeface="微軟正黑體" panose="020B0604030504040204" pitchFamily="34" charset="-120"/>
              </a:rPr>
              <a:t>3Gb/s</a:t>
            </a: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a:rPr>
              <a:t>Intel</a:t>
            </a:r>
            <a:r>
              <a:rPr lang="en-US" altLang="zh-TW" sz="1100" b="1" baseline="30000">
                <a:solidFill>
                  <a:schemeClr val="bg1"/>
                </a:solidFill>
                <a:latin typeface="+mj-lt"/>
                <a:ea typeface="微軟正黑體"/>
              </a:rPr>
              <a:t>®</a:t>
            </a:r>
            <a:r>
              <a:rPr lang="en-US" altLang="zh-TW" sz="1100" b="1">
                <a:solidFill>
                  <a:schemeClr val="bg1"/>
                </a:solidFill>
                <a:latin typeface="+mj-lt"/>
                <a:ea typeface="微軟正黑體"/>
              </a:rPr>
              <a:t> Core™ i3-7100 </a:t>
            </a:r>
            <a:r>
              <a:rPr lang="zh-TW" altLang="en-US" sz="1100" b="1">
                <a:solidFill>
                  <a:schemeClr val="bg1"/>
                </a:solidFill>
                <a:latin typeface="+mj-lt"/>
                <a:ea typeface="微軟正黑體"/>
              </a:rPr>
              <a:t>雙核心 </a:t>
            </a:r>
            <a:r>
              <a:rPr lang="en-US" altLang="zh-TW" sz="1100" b="1">
                <a:solidFill>
                  <a:schemeClr val="bg1"/>
                </a:solidFill>
                <a:latin typeface="+mj-lt"/>
                <a:ea typeface="微軟正黑體"/>
              </a:rPr>
              <a:t>3.9 GHz </a:t>
            </a:r>
            <a:r>
              <a:rPr lang="zh-TW" altLang="en-US" sz="1100" b="1">
                <a:solidFill>
                  <a:schemeClr val="bg1"/>
                </a:solidFill>
                <a:latin typeface="+mj-lt"/>
                <a:ea typeface="微軟正黑體"/>
              </a:rPr>
              <a:t>處理器</a:t>
            </a:r>
            <a:endParaRPr lang="en-US" altLang="zh-TW" sz="1100" b="1">
              <a:solidFill>
                <a:schemeClr val="bg1"/>
              </a:solidFill>
              <a:latin typeface="+mj-lt"/>
              <a:ea typeface="微軟正黑體"/>
            </a:endParaRP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Max 64GB RAM</a:t>
            </a:r>
          </a:p>
        </p:txBody>
      </p:sp>
      <p:cxnSp>
        <p:nvCxnSpPr>
          <p:cNvPr id="67" name="直線接點 66">
            <a:extLst>
              <a:ext uri="{FF2B5EF4-FFF2-40B4-BE49-F238E27FC236}">
                <a16:creationId xmlns:a16="http://schemas.microsoft.com/office/drawing/2014/main" id="{22E51B53-6735-4CB0-8C63-0C29563B79DB}"/>
              </a:ext>
            </a:extLst>
          </p:cNvPr>
          <p:cNvCxnSpPr>
            <a:cxnSpLocks/>
          </p:cNvCxnSpPr>
          <p:nvPr/>
        </p:nvCxnSpPr>
        <p:spPr>
          <a:xfrm>
            <a:off x="2576192" y="3076360"/>
            <a:ext cx="18202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矩形 67">
            <a:extLst>
              <a:ext uri="{FF2B5EF4-FFF2-40B4-BE49-F238E27FC236}">
                <a16:creationId xmlns:a16="http://schemas.microsoft.com/office/drawing/2014/main" id="{8142C473-B46E-40FC-BAB5-FAF34CFAC827}"/>
              </a:ext>
            </a:extLst>
          </p:cNvPr>
          <p:cNvSpPr/>
          <p:nvPr/>
        </p:nvSpPr>
        <p:spPr>
          <a:xfrm>
            <a:off x="2906684" y="949848"/>
            <a:ext cx="1159292" cy="456856"/>
          </a:xfrm>
          <a:prstGeom prst="rect">
            <a:avLst/>
          </a:prstGeom>
        </p:spPr>
        <p:txBody>
          <a:bodyPr wrap="none">
            <a:spAutoFit/>
          </a:bodyPr>
          <a:lstStyle/>
          <a:p>
            <a:pPr lvl="0" algn="ctr">
              <a:lnSpc>
                <a:spcPct val="150000"/>
              </a:lnSpc>
            </a:pPr>
            <a:r>
              <a:rPr lang="en-US" altLang="zh-TW" sz="1800" b="1">
                <a:solidFill>
                  <a:schemeClr val="bg1"/>
                </a:solidFill>
                <a:latin typeface="微軟正黑體" panose="020B0604030504040204" pitchFamily="34" charset="-120"/>
                <a:ea typeface="微軟正黑體" panose="020B0604030504040204" pitchFamily="34" charset="-120"/>
              </a:rPr>
              <a:t>SMB</a:t>
            </a:r>
            <a:r>
              <a:rPr lang="zh-TW" altLang="en-US" sz="1800" b="1">
                <a:solidFill>
                  <a:schemeClr val="bg1"/>
                </a:solidFill>
                <a:latin typeface="微軟正黑體" panose="020B0604030504040204" pitchFamily="34" charset="-120"/>
                <a:ea typeface="微軟正黑體" panose="020B0604030504040204" pitchFamily="34" charset="-120"/>
              </a:rPr>
              <a:t>中階</a:t>
            </a:r>
            <a:endParaRPr lang="zh-TW" altLang="en-US" sz="1800">
              <a:solidFill>
                <a:schemeClr val="bg1"/>
              </a:solidFill>
              <a:latin typeface="微軟正黑體" panose="020B0604030504040204" pitchFamily="34" charset="-120"/>
              <a:ea typeface="微軟正黑體" panose="020B0604030504040204" pitchFamily="34" charset="-120"/>
            </a:endParaRPr>
          </a:p>
        </p:txBody>
      </p:sp>
      <p:sp>
        <p:nvSpPr>
          <p:cNvPr id="305" name="Google Shape;305;p43"/>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zh-TW"/>
              <a:t>建議機種</a:t>
            </a:r>
            <a:r>
              <a:rPr lang="en-US" altLang="zh-TW"/>
              <a:t> </a:t>
            </a:r>
            <a:r>
              <a:rPr lang="en-US" altLang="zh-TW" sz="1400"/>
              <a:t>-HDP</a:t>
            </a:r>
            <a:r>
              <a:rPr lang="zh-TW" altLang="en-US" sz="1400"/>
              <a:t>僅支援 </a:t>
            </a:r>
            <a:r>
              <a:rPr lang="en-US" altLang="zh-TW" sz="1400"/>
              <a:t>QNAP x86 </a:t>
            </a:r>
            <a:r>
              <a:rPr lang="zh-TW" altLang="en-US" sz="1400"/>
              <a:t>架構 </a:t>
            </a:r>
            <a:r>
              <a:rPr lang="en-US" altLang="zh-TW" sz="1400"/>
              <a:t>(Intel </a:t>
            </a:r>
            <a:r>
              <a:rPr lang="zh-TW" altLang="en-US" sz="1400"/>
              <a:t>或 </a:t>
            </a:r>
            <a:r>
              <a:rPr lang="en-US" altLang="zh-TW" sz="1400"/>
              <a:t>AMD </a:t>
            </a:r>
            <a:r>
              <a:rPr lang="zh-TW" altLang="en-US" sz="1400"/>
              <a:t>處理器</a:t>
            </a:r>
            <a:r>
              <a:rPr lang="en-US" altLang="zh-TW" sz="1400"/>
              <a:t>) NAS </a:t>
            </a:r>
            <a:r>
              <a:rPr lang="zh-TW" altLang="en-US" sz="1400"/>
              <a:t>機種</a:t>
            </a:r>
            <a:endParaRPr lang="zh-TW" altLang="en-US" sz="1100"/>
          </a:p>
        </p:txBody>
      </p:sp>
      <p:grpSp>
        <p:nvGrpSpPr>
          <p:cNvPr id="331" name="Google Shape;331;p43"/>
          <p:cNvGrpSpPr/>
          <p:nvPr/>
        </p:nvGrpSpPr>
        <p:grpSpPr>
          <a:xfrm>
            <a:off x="4719388" y="3411376"/>
            <a:ext cx="2020080" cy="833400"/>
            <a:chOff x="6305548" y="4623095"/>
            <a:chExt cx="2746167" cy="1013499"/>
          </a:xfrm>
        </p:grpSpPr>
        <p:pic>
          <p:nvPicPr>
            <p:cNvPr id="332" name="Google Shape;332;p43"/>
            <p:cNvPicPr preferRelativeResize="0"/>
            <p:nvPr/>
          </p:nvPicPr>
          <p:blipFill rotWithShape="1">
            <a:blip r:embed="rId3">
              <a:alphaModFix/>
            </a:blip>
            <a:srcRect/>
            <a:stretch/>
          </p:blipFill>
          <p:spPr>
            <a:xfrm rot="5400000">
              <a:off x="7542358" y="4197805"/>
              <a:ext cx="193381" cy="2667001"/>
            </a:xfrm>
            <a:prstGeom prst="rect">
              <a:avLst/>
            </a:prstGeom>
            <a:noFill/>
            <a:ln>
              <a:noFill/>
            </a:ln>
          </p:spPr>
        </p:pic>
        <p:pic>
          <p:nvPicPr>
            <p:cNvPr id="333" name="Google Shape;333;p43"/>
            <p:cNvPicPr preferRelativeResize="0"/>
            <p:nvPr/>
          </p:nvPicPr>
          <p:blipFill rotWithShape="1">
            <a:blip r:embed="rId4">
              <a:alphaModFix/>
            </a:blip>
            <a:srcRect/>
            <a:stretch/>
          </p:blipFill>
          <p:spPr>
            <a:xfrm>
              <a:off x="6309021" y="4623095"/>
              <a:ext cx="2742694" cy="1013499"/>
            </a:xfrm>
            <a:prstGeom prst="rect">
              <a:avLst/>
            </a:prstGeom>
            <a:noFill/>
            <a:ln>
              <a:noFill/>
            </a:ln>
          </p:spPr>
        </p:pic>
      </p:grpSp>
      <p:grpSp>
        <p:nvGrpSpPr>
          <p:cNvPr id="340" name="Google Shape;340;p43"/>
          <p:cNvGrpSpPr/>
          <p:nvPr/>
        </p:nvGrpSpPr>
        <p:grpSpPr>
          <a:xfrm>
            <a:off x="6960159" y="3433291"/>
            <a:ext cx="2036138" cy="819834"/>
            <a:chOff x="9271605" y="4630995"/>
            <a:chExt cx="2767996" cy="997001"/>
          </a:xfrm>
        </p:grpSpPr>
        <p:pic>
          <p:nvPicPr>
            <p:cNvPr id="341" name="Google Shape;341;p43"/>
            <p:cNvPicPr preferRelativeResize="0"/>
            <p:nvPr/>
          </p:nvPicPr>
          <p:blipFill rotWithShape="1">
            <a:blip r:embed="rId3">
              <a:alphaModFix/>
            </a:blip>
            <a:srcRect/>
            <a:stretch/>
          </p:blipFill>
          <p:spPr>
            <a:xfrm rot="5400000">
              <a:off x="10609410" y="4197805"/>
              <a:ext cx="193381" cy="2667001"/>
            </a:xfrm>
            <a:prstGeom prst="rect">
              <a:avLst/>
            </a:prstGeom>
            <a:noFill/>
            <a:ln>
              <a:noFill/>
            </a:ln>
          </p:spPr>
        </p:pic>
        <p:pic>
          <p:nvPicPr>
            <p:cNvPr id="342" name="Google Shape;342;p43"/>
            <p:cNvPicPr preferRelativeResize="0"/>
            <p:nvPr/>
          </p:nvPicPr>
          <p:blipFill rotWithShape="1">
            <a:blip r:embed="rId5">
              <a:alphaModFix/>
            </a:blip>
            <a:srcRect/>
            <a:stretch/>
          </p:blipFill>
          <p:spPr>
            <a:xfrm>
              <a:off x="9271605" y="4630995"/>
              <a:ext cx="2755043" cy="966827"/>
            </a:xfrm>
            <a:prstGeom prst="rect">
              <a:avLst/>
            </a:prstGeom>
            <a:noFill/>
            <a:ln>
              <a:noFill/>
            </a:ln>
          </p:spPr>
        </p:pic>
      </p:grpSp>
      <p:sp>
        <p:nvSpPr>
          <p:cNvPr id="45" name="矩形 44">
            <a:extLst>
              <a:ext uri="{FF2B5EF4-FFF2-40B4-BE49-F238E27FC236}">
                <a16:creationId xmlns:a16="http://schemas.microsoft.com/office/drawing/2014/main" id="{A9B743F9-76F1-40DB-BF7D-DF431D26FD16}"/>
              </a:ext>
            </a:extLst>
          </p:cNvPr>
          <p:cNvSpPr/>
          <p:nvPr/>
        </p:nvSpPr>
        <p:spPr>
          <a:xfrm>
            <a:off x="769054" y="1486894"/>
            <a:ext cx="939065" cy="369332"/>
          </a:xfrm>
          <a:prstGeom prst="rect">
            <a:avLst/>
          </a:prstGeom>
        </p:spPr>
        <p:txBody>
          <a:bodyPr wrap="none">
            <a:spAutoFit/>
          </a:bodyPr>
          <a:lstStyle/>
          <a:p>
            <a:r>
              <a:rPr lang="en-US" altLang="zh-TW" sz="1800" b="1">
                <a:solidFill>
                  <a:schemeClr val="bg1"/>
                </a:solidFill>
                <a:latin typeface="+mj-lt"/>
                <a:ea typeface="微軟正黑體" panose="020B0604030504040204" pitchFamily="34" charset="-120"/>
              </a:rPr>
              <a:t>TS-873</a:t>
            </a:r>
            <a:endParaRPr lang="zh-TW" altLang="en-US" sz="1800" b="1">
              <a:solidFill>
                <a:schemeClr val="bg1"/>
              </a:solidFill>
              <a:latin typeface="+mj-lt"/>
              <a:ea typeface="微軟正黑體" panose="020B0604030504040204" pitchFamily="34" charset="-120"/>
            </a:endParaRPr>
          </a:p>
        </p:txBody>
      </p:sp>
      <p:sp>
        <p:nvSpPr>
          <p:cNvPr id="46" name="矩形 45">
            <a:extLst>
              <a:ext uri="{FF2B5EF4-FFF2-40B4-BE49-F238E27FC236}">
                <a16:creationId xmlns:a16="http://schemas.microsoft.com/office/drawing/2014/main" id="{98A9726E-E5F8-45C5-B9F1-5E398C77C217}"/>
              </a:ext>
            </a:extLst>
          </p:cNvPr>
          <p:cNvSpPr/>
          <p:nvPr/>
        </p:nvSpPr>
        <p:spPr>
          <a:xfrm>
            <a:off x="303941" y="1893699"/>
            <a:ext cx="1883546" cy="1107996"/>
          </a:xfrm>
          <a:prstGeom prst="rect">
            <a:avLst/>
          </a:prstGeom>
        </p:spPr>
        <p:txBody>
          <a:bodyPr wrap="square">
            <a:spAutoFit/>
          </a:bodyPr>
          <a:lstStyle/>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6 x 3.5"/2.5" SATA 6Gb/s HDDs/SSDs</a:t>
            </a: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AMD R </a:t>
            </a:r>
            <a:r>
              <a:rPr lang="zh-TW" altLang="en-US" sz="1100" b="1">
                <a:solidFill>
                  <a:schemeClr val="bg1"/>
                </a:solidFill>
                <a:latin typeface="+mj-lt"/>
                <a:ea typeface="微軟正黑體" panose="020B0604030504040204" pitchFamily="34" charset="-120"/>
              </a:rPr>
              <a:t>系列 </a:t>
            </a:r>
            <a:r>
              <a:rPr lang="en-US" altLang="zh-TW" sz="1100" b="1">
                <a:solidFill>
                  <a:schemeClr val="bg1"/>
                </a:solidFill>
                <a:latin typeface="+mj-lt"/>
                <a:ea typeface="微軟正黑體" panose="020B0604030504040204" pitchFamily="34" charset="-120"/>
              </a:rPr>
              <a:t>RX-421BD </a:t>
            </a:r>
            <a:r>
              <a:rPr lang="zh-TW" altLang="en-US" sz="1100" b="1">
                <a:solidFill>
                  <a:schemeClr val="bg1"/>
                </a:solidFill>
                <a:latin typeface="+mj-lt"/>
                <a:ea typeface="微軟正黑體" panose="020B0604030504040204" pitchFamily="34" charset="-120"/>
              </a:rPr>
              <a:t>四核心 </a:t>
            </a:r>
            <a:r>
              <a:rPr lang="en-US" altLang="zh-TW" sz="1100" b="1">
                <a:solidFill>
                  <a:schemeClr val="bg1"/>
                </a:solidFill>
                <a:latin typeface="+mj-lt"/>
                <a:ea typeface="微軟正黑體" panose="020B0604030504040204" pitchFamily="34" charset="-120"/>
              </a:rPr>
              <a:t>2.1 GHz </a:t>
            </a:r>
            <a:r>
              <a:rPr lang="zh-TW" altLang="en-US" sz="1100" b="1">
                <a:solidFill>
                  <a:schemeClr val="bg1"/>
                </a:solidFill>
                <a:latin typeface="+mj-lt"/>
                <a:ea typeface="微軟正黑體" panose="020B0604030504040204" pitchFamily="34" charset="-120"/>
              </a:rPr>
              <a:t>處理器，</a:t>
            </a:r>
            <a:r>
              <a:rPr lang="en-US" altLang="zh-TW" sz="1100" b="1">
                <a:solidFill>
                  <a:schemeClr val="bg1"/>
                </a:solidFill>
                <a:latin typeface="+mj-lt"/>
                <a:ea typeface="微軟正黑體" panose="020B0604030504040204" pitchFamily="34" charset="-120"/>
              </a:rPr>
              <a:t>Turbo Core </a:t>
            </a:r>
            <a:r>
              <a:rPr lang="zh-TW" altLang="en-US" sz="1100" b="1">
                <a:solidFill>
                  <a:schemeClr val="bg1"/>
                </a:solidFill>
                <a:latin typeface="+mj-lt"/>
                <a:ea typeface="微軟正黑體" panose="020B0604030504040204" pitchFamily="34" charset="-120"/>
              </a:rPr>
              <a:t>達 </a:t>
            </a:r>
            <a:r>
              <a:rPr lang="en-US" altLang="zh-TW" sz="1100" b="1">
                <a:solidFill>
                  <a:schemeClr val="bg1"/>
                </a:solidFill>
                <a:latin typeface="+mj-lt"/>
                <a:ea typeface="微軟正黑體" panose="020B0604030504040204" pitchFamily="34" charset="-120"/>
              </a:rPr>
              <a:t>3.4 GHz</a:t>
            </a: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Max 64GB RAM</a:t>
            </a:r>
          </a:p>
        </p:txBody>
      </p:sp>
      <p:cxnSp>
        <p:nvCxnSpPr>
          <p:cNvPr id="48" name="直線接點 47">
            <a:extLst>
              <a:ext uri="{FF2B5EF4-FFF2-40B4-BE49-F238E27FC236}">
                <a16:creationId xmlns:a16="http://schemas.microsoft.com/office/drawing/2014/main" id="{8838F123-4903-4936-AD3E-A7239CA7C4BB}"/>
              </a:ext>
            </a:extLst>
          </p:cNvPr>
          <p:cNvCxnSpPr>
            <a:cxnSpLocks/>
          </p:cNvCxnSpPr>
          <p:nvPr/>
        </p:nvCxnSpPr>
        <p:spPr>
          <a:xfrm>
            <a:off x="328449" y="3076360"/>
            <a:ext cx="18202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FA20C8D8-8285-4191-A476-FA20F4A16A84}"/>
              </a:ext>
            </a:extLst>
          </p:cNvPr>
          <p:cNvSpPr/>
          <p:nvPr/>
        </p:nvSpPr>
        <p:spPr>
          <a:xfrm>
            <a:off x="658941" y="949848"/>
            <a:ext cx="1159292" cy="456920"/>
          </a:xfrm>
          <a:prstGeom prst="rect">
            <a:avLst/>
          </a:prstGeom>
        </p:spPr>
        <p:txBody>
          <a:bodyPr wrap="none">
            <a:spAutoFit/>
          </a:bodyPr>
          <a:lstStyle/>
          <a:p>
            <a:pPr lvl="0" algn="ctr">
              <a:lnSpc>
                <a:spcPct val="150000"/>
              </a:lnSpc>
            </a:pPr>
            <a:r>
              <a:rPr lang="en-US" altLang="zh-TW" sz="1800" b="1">
                <a:solidFill>
                  <a:schemeClr val="bg1"/>
                </a:solidFill>
                <a:latin typeface="微軟正黑體" panose="020B0604030504040204" pitchFamily="34" charset="-120"/>
                <a:ea typeface="微軟正黑體" panose="020B0604030504040204" pitchFamily="34" charset="-120"/>
              </a:rPr>
              <a:t>SMB</a:t>
            </a:r>
            <a:r>
              <a:rPr lang="zh-TW" altLang="en-US" sz="1800" b="1">
                <a:solidFill>
                  <a:schemeClr val="bg1"/>
                </a:solidFill>
                <a:latin typeface="微軟正黑體" panose="020B0604030504040204" pitchFamily="34" charset="-120"/>
                <a:ea typeface="微軟正黑體" panose="020B0604030504040204" pitchFamily="34" charset="-120"/>
              </a:rPr>
              <a:t>入門</a:t>
            </a:r>
            <a:endParaRPr lang="zh-TW" altLang="en-US" sz="1800">
              <a:solidFill>
                <a:schemeClr val="bg1"/>
              </a:solidFill>
              <a:latin typeface="微軟正黑體" panose="020B0604030504040204" pitchFamily="34" charset="-120"/>
              <a:ea typeface="微軟正黑體" panose="020B0604030504040204" pitchFamily="34" charset="-120"/>
            </a:endParaRPr>
          </a:p>
        </p:txBody>
      </p:sp>
      <p:sp>
        <p:nvSpPr>
          <p:cNvPr id="73" name="矩形 72">
            <a:extLst>
              <a:ext uri="{FF2B5EF4-FFF2-40B4-BE49-F238E27FC236}">
                <a16:creationId xmlns:a16="http://schemas.microsoft.com/office/drawing/2014/main" id="{2932817A-63BF-4076-8B00-B178173FA316}"/>
              </a:ext>
            </a:extLst>
          </p:cNvPr>
          <p:cNvSpPr/>
          <p:nvPr/>
        </p:nvSpPr>
        <p:spPr>
          <a:xfrm>
            <a:off x="4835594" y="1486894"/>
            <a:ext cx="1787669" cy="369332"/>
          </a:xfrm>
          <a:prstGeom prst="rect">
            <a:avLst/>
          </a:prstGeom>
        </p:spPr>
        <p:txBody>
          <a:bodyPr wrap="none">
            <a:spAutoFit/>
          </a:bodyPr>
          <a:lstStyle/>
          <a:p>
            <a:r>
              <a:rPr lang="en-US" altLang="zh-TW" sz="1800" b="1">
                <a:solidFill>
                  <a:schemeClr val="bg1"/>
                </a:solidFill>
                <a:latin typeface="+mj-lt"/>
                <a:ea typeface="微軟正黑體" panose="020B0604030504040204" pitchFamily="34" charset="-120"/>
              </a:rPr>
              <a:t>TS-1683XU-RP</a:t>
            </a:r>
            <a:endParaRPr lang="zh-TW" altLang="en-US" sz="1800" b="1">
              <a:solidFill>
                <a:schemeClr val="bg1"/>
              </a:solidFill>
              <a:latin typeface="+mj-lt"/>
              <a:ea typeface="微軟正黑體" panose="020B0604030504040204" pitchFamily="34" charset="-120"/>
            </a:endParaRPr>
          </a:p>
        </p:txBody>
      </p:sp>
      <p:sp>
        <p:nvSpPr>
          <p:cNvPr id="74" name="矩形 73">
            <a:extLst>
              <a:ext uri="{FF2B5EF4-FFF2-40B4-BE49-F238E27FC236}">
                <a16:creationId xmlns:a16="http://schemas.microsoft.com/office/drawing/2014/main" id="{54850578-09B8-4DAA-9A75-9CA8D51C0718}"/>
              </a:ext>
            </a:extLst>
          </p:cNvPr>
          <p:cNvSpPr/>
          <p:nvPr/>
        </p:nvSpPr>
        <p:spPr>
          <a:xfrm>
            <a:off x="5149782" y="949848"/>
            <a:ext cx="1159292" cy="456856"/>
          </a:xfrm>
          <a:prstGeom prst="rect">
            <a:avLst/>
          </a:prstGeom>
        </p:spPr>
        <p:txBody>
          <a:bodyPr wrap="none">
            <a:spAutoFit/>
          </a:bodyPr>
          <a:lstStyle/>
          <a:p>
            <a:pPr lvl="0" algn="ctr">
              <a:lnSpc>
                <a:spcPct val="150000"/>
              </a:lnSpc>
            </a:pPr>
            <a:r>
              <a:rPr lang="en-US" altLang="zh-TW" sz="1800" b="1">
                <a:solidFill>
                  <a:schemeClr val="bg1"/>
                </a:solidFill>
                <a:latin typeface="微軟正黑體" panose="020B0604030504040204" pitchFamily="34" charset="-120"/>
                <a:ea typeface="微軟正黑體" panose="020B0604030504040204" pitchFamily="34" charset="-120"/>
              </a:rPr>
              <a:t>SMB</a:t>
            </a:r>
            <a:r>
              <a:rPr lang="zh-TW" altLang="en-US" sz="1800" b="1">
                <a:solidFill>
                  <a:schemeClr val="bg1"/>
                </a:solidFill>
                <a:latin typeface="微軟正黑體" panose="020B0604030504040204" pitchFamily="34" charset="-120"/>
                <a:ea typeface="微軟正黑體" panose="020B0604030504040204" pitchFamily="34" charset="-120"/>
              </a:rPr>
              <a:t>高階</a:t>
            </a:r>
            <a:endParaRPr lang="zh-TW" altLang="en-US" sz="1800">
              <a:solidFill>
                <a:schemeClr val="bg1"/>
              </a:solidFill>
              <a:latin typeface="微軟正黑體" panose="020B0604030504040204" pitchFamily="34" charset="-120"/>
              <a:ea typeface="微軟正黑體" panose="020B0604030504040204" pitchFamily="34" charset="-120"/>
            </a:endParaRPr>
          </a:p>
        </p:txBody>
      </p:sp>
      <p:sp>
        <p:nvSpPr>
          <p:cNvPr id="75" name="矩形 74">
            <a:extLst>
              <a:ext uri="{FF2B5EF4-FFF2-40B4-BE49-F238E27FC236}">
                <a16:creationId xmlns:a16="http://schemas.microsoft.com/office/drawing/2014/main" id="{A6BDB83C-5FE1-430B-AE33-5A573E722BB9}"/>
              </a:ext>
            </a:extLst>
          </p:cNvPr>
          <p:cNvSpPr/>
          <p:nvPr/>
        </p:nvSpPr>
        <p:spPr>
          <a:xfrm>
            <a:off x="4748659" y="1893699"/>
            <a:ext cx="1931802" cy="1107996"/>
          </a:xfrm>
          <a:prstGeom prst="rect">
            <a:avLst/>
          </a:prstGeom>
        </p:spPr>
        <p:txBody>
          <a:bodyPr wrap="square">
            <a:spAutoFit/>
          </a:bodyPr>
          <a:lstStyle/>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16 </a:t>
            </a:r>
            <a:r>
              <a:rPr lang="zh-TW" altLang="en-US" sz="1100" b="1">
                <a:solidFill>
                  <a:schemeClr val="bg1"/>
                </a:solidFill>
                <a:latin typeface="+mj-lt"/>
                <a:ea typeface="微軟正黑體" panose="020B0604030504040204" pitchFamily="34" charset="-120"/>
              </a:rPr>
              <a:t>個 </a:t>
            </a:r>
            <a:r>
              <a:rPr lang="en-US" altLang="zh-TW" sz="1100" b="1">
                <a:solidFill>
                  <a:schemeClr val="bg1"/>
                </a:solidFill>
                <a:latin typeface="+mj-lt"/>
                <a:ea typeface="微軟正黑體" panose="020B0604030504040204" pitchFamily="34" charset="-120"/>
              </a:rPr>
              <a:t>3.5 </a:t>
            </a:r>
            <a:r>
              <a:rPr lang="zh-TW" altLang="en-US" sz="1100" b="1">
                <a:solidFill>
                  <a:schemeClr val="bg1"/>
                </a:solidFill>
                <a:latin typeface="+mj-lt"/>
                <a:ea typeface="微軟正黑體" panose="020B0604030504040204" pitchFamily="34" charset="-120"/>
              </a:rPr>
              <a:t>吋 </a:t>
            </a:r>
            <a:r>
              <a:rPr lang="en-US" altLang="zh-TW" sz="1100" b="1">
                <a:solidFill>
                  <a:schemeClr val="bg1"/>
                </a:solidFill>
                <a:latin typeface="+mj-lt"/>
                <a:ea typeface="微軟正黑體" panose="020B0604030504040204" pitchFamily="34" charset="-120"/>
              </a:rPr>
              <a:t>SATA 6Gb/s</a:t>
            </a:r>
            <a:r>
              <a:rPr lang="zh-TW" altLang="en-US" sz="1100" b="1">
                <a:solidFill>
                  <a:schemeClr val="bg1"/>
                </a:solidFill>
                <a:latin typeface="+mj-lt"/>
                <a:ea typeface="微軟正黑體" panose="020B0604030504040204" pitchFamily="34" charset="-120"/>
              </a:rPr>
              <a:t>、</a:t>
            </a:r>
            <a:r>
              <a:rPr lang="en-US" altLang="zh-TW" sz="1100" b="1">
                <a:solidFill>
                  <a:schemeClr val="bg1"/>
                </a:solidFill>
                <a:latin typeface="+mj-lt"/>
                <a:ea typeface="微軟正黑體" panose="020B0604030504040204" pitchFamily="34" charset="-120"/>
              </a:rPr>
              <a:t>3Gb/s</a:t>
            </a: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Intel</a:t>
            </a:r>
            <a:r>
              <a:rPr lang="en-US" altLang="zh-TW" sz="1100" b="1" baseline="30000">
                <a:solidFill>
                  <a:schemeClr val="bg1"/>
                </a:solidFill>
                <a:latin typeface="+mj-lt"/>
                <a:ea typeface="微軟正黑體" panose="020B0604030504040204" pitchFamily="34" charset="-120"/>
              </a:rPr>
              <a:t>®</a:t>
            </a:r>
            <a:r>
              <a:rPr lang="en-US" altLang="zh-TW" sz="1100" b="1">
                <a:solidFill>
                  <a:schemeClr val="bg1"/>
                </a:solidFill>
                <a:latin typeface="+mj-lt"/>
                <a:ea typeface="微軟正黑體" panose="020B0604030504040204" pitchFamily="34" charset="-120"/>
              </a:rPr>
              <a:t> Xeon</a:t>
            </a:r>
            <a:r>
              <a:rPr lang="en-US" altLang="zh-TW" sz="1100" b="1" baseline="30000">
                <a:solidFill>
                  <a:schemeClr val="bg1"/>
                </a:solidFill>
                <a:latin typeface="+mj-lt"/>
                <a:ea typeface="微軟正黑體" panose="020B0604030504040204" pitchFamily="34" charset="-120"/>
              </a:rPr>
              <a:t>®</a:t>
            </a:r>
            <a:r>
              <a:rPr lang="en-US" altLang="zh-TW" sz="1100" b="1">
                <a:solidFill>
                  <a:schemeClr val="bg1"/>
                </a:solidFill>
                <a:latin typeface="+mj-lt"/>
                <a:ea typeface="微軟正黑體" panose="020B0604030504040204" pitchFamily="34" charset="-120"/>
              </a:rPr>
              <a:t> E-2124 </a:t>
            </a:r>
            <a:r>
              <a:rPr lang="zh-TW" altLang="en-US" sz="1100" b="1">
                <a:solidFill>
                  <a:schemeClr val="bg1"/>
                </a:solidFill>
                <a:latin typeface="+mj-lt"/>
                <a:ea typeface="微軟正黑體" panose="020B0604030504040204" pitchFamily="34" charset="-120"/>
              </a:rPr>
              <a:t>四核心 </a:t>
            </a:r>
            <a:r>
              <a:rPr lang="en-US" altLang="zh-TW" sz="1100" b="1">
                <a:solidFill>
                  <a:schemeClr val="bg1"/>
                </a:solidFill>
                <a:latin typeface="+mj-lt"/>
                <a:ea typeface="微軟正黑體" panose="020B0604030504040204" pitchFamily="34" charset="-120"/>
              </a:rPr>
              <a:t>3.3 GHz </a:t>
            </a:r>
            <a:r>
              <a:rPr lang="zh-TW" altLang="en-US" sz="1100" b="1">
                <a:solidFill>
                  <a:schemeClr val="bg1"/>
                </a:solidFill>
                <a:latin typeface="+mj-lt"/>
                <a:ea typeface="微軟正黑體" panose="020B0604030504040204" pitchFamily="34" charset="-120"/>
              </a:rPr>
              <a:t>處理器 </a:t>
            </a:r>
            <a:r>
              <a:rPr lang="en-US" altLang="zh-TW" sz="1100" b="1">
                <a:solidFill>
                  <a:schemeClr val="bg1"/>
                </a:solidFill>
                <a:latin typeface="+mj-lt"/>
                <a:ea typeface="微軟正黑體" panose="020B0604030504040204" pitchFamily="34" charset="-120"/>
              </a:rPr>
              <a:t>(</a:t>
            </a:r>
            <a:r>
              <a:rPr lang="zh-TW" altLang="en-US" sz="1100" b="1">
                <a:solidFill>
                  <a:schemeClr val="bg1"/>
                </a:solidFill>
                <a:latin typeface="+mj-lt"/>
                <a:ea typeface="微軟正黑體" panose="020B0604030504040204" pitchFamily="34" charset="-120"/>
              </a:rPr>
              <a:t>最高達 </a:t>
            </a:r>
            <a:r>
              <a:rPr lang="en-US" altLang="zh-TW" sz="1100" b="1">
                <a:solidFill>
                  <a:schemeClr val="bg1"/>
                </a:solidFill>
                <a:latin typeface="+mj-lt"/>
                <a:ea typeface="微軟正黑體" panose="020B0604030504040204" pitchFamily="34" charset="-120"/>
              </a:rPr>
              <a:t>4.3 GHz)</a:t>
            </a: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Max 64GB RAM</a:t>
            </a:r>
          </a:p>
        </p:txBody>
      </p:sp>
      <p:cxnSp>
        <p:nvCxnSpPr>
          <p:cNvPr id="76" name="直線接點 75">
            <a:extLst>
              <a:ext uri="{FF2B5EF4-FFF2-40B4-BE49-F238E27FC236}">
                <a16:creationId xmlns:a16="http://schemas.microsoft.com/office/drawing/2014/main" id="{61E5D0F3-7478-4BBF-B05B-B00EA72CE090}"/>
              </a:ext>
            </a:extLst>
          </p:cNvPr>
          <p:cNvCxnSpPr>
            <a:cxnSpLocks/>
          </p:cNvCxnSpPr>
          <p:nvPr/>
        </p:nvCxnSpPr>
        <p:spPr>
          <a:xfrm>
            <a:off x="4804422" y="3076360"/>
            <a:ext cx="18202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矩形 78">
            <a:extLst>
              <a:ext uri="{FF2B5EF4-FFF2-40B4-BE49-F238E27FC236}">
                <a16:creationId xmlns:a16="http://schemas.microsoft.com/office/drawing/2014/main" id="{753B78FD-BA56-4C87-9ED7-9413CE376CFB}"/>
              </a:ext>
            </a:extLst>
          </p:cNvPr>
          <p:cNvSpPr/>
          <p:nvPr/>
        </p:nvSpPr>
        <p:spPr>
          <a:xfrm>
            <a:off x="7033098" y="1486894"/>
            <a:ext cx="1890261" cy="369332"/>
          </a:xfrm>
          <a:prstGeom prst="rect">
            <a:avLst/>
          </a:prstGeom>
        </p:spPr>
        <p:txBody>
          <a:bodyPr wrap="none">
            <a:spAutoFit/>
          </a:bodyPr>
          <a:lstStyle/>
          <a:p>
            <a:r>
              <a:rPr lang="en-US" altLang="zh-TW" sz="1800" b="1">
                <a:solidFill>
                  <a:schemeClr val="bg1"/>
                </a:solidFill>
                <a:latin typeface="+mj-lt"/>
                <a:ea typeface="微軟正黑體" panose="020B0604030504040204" pitchFamily="34" charset="-120"/>
              </a:rPr>
              <a:t>TDS-16489U R2</a:t>
            </a:r>
          </a:p>
        </p:txBody>
      </p:sp>
      <p:sp>
        <p:nvSpPr>
          <p:cNvPr id="80" name="矩形 79">
            <a:extLst>
              <a:ext uri="{FF2B5EF4-FFF2-40B4-BE49-F238E27FC236}">
                <a16:creationId xmlns:a16="http://schemas.microsoft.com/office/drawing/2014/main" id="{CAD97CD2-D64A-41C3-BB54-96F909B37971}"/>
              </a:ext>
            </a:extLst>
          </p:cNvPr>
          <p:cNvSpPr/>
          <p:nvPr/>
        </p:nvSpPr>
        <p:spPr>
          <a:xfrm>
            <a:off x="7488350" y="949848"/>
            <a:ext cx="877163" cy="456920"/>
          </a:xfrm>
          <a:prstGeom prst="rect">
            <a:avLst/>
          </a:prstGeom>
        </p:spPr>
        <p:txBody>
          <a:bodyPr wrap="none">
            <a:spAutoFit/>
          </a:bodyPr>
          <a:lstStyle/>
          <a:p>
            <a:pPr lvl="0" algn="ctr">
              <a:lnSpc>
                <a:spcPct val="150000"/>
              </a:lnSpc>
            </a:pPr>
            <a:r>
              <a:rPr lang="zh-TW" altLang="en-US" sz="1800" b="1">
                <a:solidFill>
                  <a:schemeClr val="bg1"/>
                </a:solidFill>
                <a:latin typeface="微軟正黑體" panose="020B0604030504040204" pitchFamily="34" charset="-120"/>
                <a:ea typeface="微軟正黑體" panose="020B0604030504040204" pitchFamily="34" charset="-120"/>
              </a:rPr>
              <a:t>企業級</a:t>
            </a:r>
            <a:endParaRPr lang="zh-TW" altLang="en-US" sz="1800">
              <a:solidFill>
                <a:schemeClr val="bg1"/>
              </a:solidFill>
              <a:latin typeface="微軟正黑體" panose="020B0604030504040204" pitchFamily="34" charset="-120"/>
              <a:ea typeface="微軟正黑體" panose="020B0604030504040204" pitchFamily="34" charset="-120"/>
            </a:endParaRPr>
          </a:p>
        </p:txBody>
      </p:sp>
      <p:sp>
        <p:nvSpPr>
          <p:cNvPr id="81" name="矩形 80">
            <a:extLst>
              <a:ext uri="{FF2B5EF4-FFF2-40B4-BE49-F238E27FC236}">
                <a16:creationId xmlns:a16="http://schemas.microsoft.com/office/drawing/2014/main" id="{F0B45409-7925-4280-9D5B-3E0238AD768F}"/>
              </a:ext>
            </a:extLst>
          </p:cNvPr>
          <p:cNvSpPr/>
          <p:nvPr/>
        </p:nvSpPr>
        <p:spPr>
          <a:xfrm>
            <a:off x="6991556" y="1893699"/>
            <a:ext cx="2054557" cy="938719"/>
          </a:xfrm>
          <a:prstGeom prst="rect">
            <a:avLst/>
          </a:prstGeom>
        </p:spPr>
        <p:txBody>
          <a:bodyPr wrap="square">
            <a:spAutoFit/>
          </a:bodyPr>
          <a:lstStyle/>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20 bay, </a:t>
            </a:r>
            <a:r>
              <a:rPr lang="zh-TW" altLang="en-US" sz="1100" b="1">
                <a:solidFill>
                  <a:schemeClr val="bg1"/>
                </a:solidFill>
                <a:latin typeface="+mj-lt"/>
                <a:ea typeface="微軟正黑體" panose="020B0604030504040204" pitchFamily="34" charset="-120"/>
              </a:rPr>
              <a:t>正面</a:t>
            </a:r>
            <a:r>
              <a:rPr lang="en-US" altLang="zh-TW" sz="1100" b="1">
                <a:solidFill>
                  <a:schemeClr val="bg1"/>
                </a:solidFill>
                <a:latin typeface="+mj-lt"/>
                <a:ea typeface="微軟正黑體" panose="020B0604030504040204" pitchFamily="34" charset="-120"/>
              </a:rPr>
              <a:t>16 </a:t>
            </a:r>
            <a:r>
              <a:rPr lang="zh-TW" altLang="en-US" sz="1100" b="1">
                <a:solidFill>
                  <a:schemeClr val="bg1"/>
                </a:solidFill>
                <a:latin typeface="+mj-lt"/>
                <a:ea typeface="微軟正黑體" panose="020B0604030504040204" pitchFamily="34" charset="-120"/>
              </a:rPr>
              <a:t>個 </a:t>
            </a:r>
            <a:r>
              <a:rPr lang="en-US" altLang="zh-TW" sz="1100" b="1">
                <a:solidFill>
                  <a:schemeClr val="bg1"/>
                </a:solidFill>
                <a:latin typeface="+mj-lt"/>
                <a:ea typeface="微軟正黑體" panose="020B0604030504040204" pitchFamily="34" charset="-120"/>
              </a:rPr>
              <a:t>3.5 </a:t>
            </a:r>
            <a:r>
              <a:rPr lang="zh-TW" altLang="en-US" sz="1100" b="1">
                <a:solidFill>
                  <a:schemeClr val="bg1"/>
                </a:solidFill>
                <a:latin typeface="+mj-lt"/>
                <a:ea typeface="微軟正黑體" panose="020B0604030504040204" pitchFamily="34" charset="-120"/>
              </a:rPr>
              <a:t>吋</a:t>
            </a:r>
            <a:r>
              <a:rPr lang="en-US" altLang="zh-TW" sz="1100" b="1">
                <a:solidFill>
                  <a:schemeClr val="bg1"/>
                </a:solidFill>
                <a:latin typeface="+mj-lt"/>
                <a:ea typeface="微軟正黑體" panose="020B0604030504040204" pitchFamily="34" charset="-120"/>
              </a:rPr>
              <a:t>,</a:t>
            </a:r>
            <a:r>
              <a:rPr lang="zh-TW" altLang="en-US" sz="1100" b="1">
                <a:solidFill>
                  <a:schemeClr val="bg1"/>
                </a:solidFill>
                <a:latin typeface="+mj-lt"/>
                <a:ea typeface="微軟正黑體" panose="020B0604030504040204" pitchFamily="34" charset="-120"/>
              </a:rPr>
              <a:t> 背面</a:t>
            </a:r>
            <a:r>
              <a:rPr lang="en-US" altLang="zh-TW" sz="1100" b="1">
                <a:solidFill>
                  <a:schemeClr val="bg1"/>
                </a:solidFill>
                <a:latin typeface="+mj-lt"/>
                <a:ea typeface="微軟正黑體" panose="020B0604030504040204" pitchFamily="34" charset="-120"/>
              </a:rPr>
              <a:t>4 </a:t>
            </a:r>
            <a:r>
              <a:rPr lang="zh-TW" altLang="en-US" sz="1100" b="1">
                <a:solidFill>
                  <a:schemeClr val="bg1"/>
                </a:solidFill>
                <a:latin typeface="+mj-lt"/>
                <a:ea typeface="微軟正黑體" panose="020B0604030504040204" pitchFamily="34" charset="-120"/>
              </a:rPr>
              <a:t>個 </a:t>
            </a:r>
            <a:r>
              <a:rPr lang="en-US" altLang="zh-TW" sz="1100" b="1">
                <a:solidFill>
                  <a:schemeClr val="bg1"/>
                </a:solidFill>
                <a:latin typeface="+mj-lt"/>
                <a:ea typeface="微軟正黑體" panose="020B0604030504040204" pitchFamily="34" charset="-120"/>
              </a:rPr>
              <a:t>2.5 </a:t>
            </a:r>
            <a:r>
              <a:rPr lang="zh-TW" altLang="en-US" sz="1100" b="1">
                <a:solidFill>
                  <a:schemeClr val="bg1"/>
                </a:solidFill>
                <a:latin typeface="+mj-lt"/>
                <a:ea typeface="微軟正黑體" panose="020B0604030504040204" pitchFamily="34" charset="-120"/>
              </a:rPr>
              <a:t>吋</a:t>
            </a:r>
            <a:endParaRPr lang="en-US" altLang="zh-TW" sz="1100" b="1">
              <a:solidFill>
                <a:schemeClr val="bg1"/>
              </a:solidFill>
              <a:latin typeface="+mj-lt"/>
              <a:ea typeface="微軟正黑體" panose="020B0604030504040204" pitchFamily="34" charset="-120"/>
            </a:endParaRP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E5-2620 v4 </a:t>
            </a:r>
            <a:r>
              <a:rPr lang="zh-TW" altLang="en-US" sz="1100" b="1">
                <a:solidFill>
                  <a:schemeClr val="bg1"/>
                </a:solidFill>
                <a:latin typeface="+mj-lt"/>
                <a:ea typeface="微軟正黑體" panose="020B0604030504040204" pitchFamily="34" charset="-120"/>
              </a:rPr>
              <a:t>八核心 </a:t>
            </a:r>
            <a:r>
              <a:rPr lang="en-US" altLang="zh-TW" sz="1100" b="1">
                <a:solidFill>
                  <a:schemeClr val="bg1"/>
                </a:solidFill>
                <a:latin typeface="+mj-lt"/>
                <a:ea typeface="微軟正黑體" panose="020B0604030504040204" pitchFamily="34" charset="-120"/>
              </a:rPr>
              <a:t>2.1 GHz </a:t>
            </a:r>
            <a:r>
              <a:rPr lang="zh-TW" altLang="en-US" sz="1100" b="1">
                <a:solidFill>
                  <a:schemeClr val="bg1"/>
                </a:solidFill>
                <a:latin typeface="+mj-lt"/>
                <a:ea typeface="微軟正黑體" panose="020B0604030504040204" pitchFamily="34" charset="-120"/>
              </a:rPr>
              <a:t>處理器 </a:t>
            </a:r>
            <a:r>
              <a:rPr lang="en-US" altLang="zh-TW" sz="1100" b="1">
                <a:solidFill>
                  <a:schemeClr val="bg1"/>
                </a:solidFill>
                <a:latin typeface="+mj-lt"/>
                <a:ea typeface="微軟正黑體" panose="020B0604030504040204" pitchFamily="34" charset="-120"/>
              </a:rPr>
              <a:t>x2</a:t>
            </a:r>
          </a:p>
          <a:p>
            <a:pPr marL="171450" indent="-171450">
              <a:buClr>
                <a:schemeClr val="bg1"/>
              </a:buClr>
              <a:buFont typeface="Arial" panose="020B0604020202020204" pitchFamily="34" charset="0"/>
              <a:buChar char="•"/>
            </a:pPr>
            <a:r>
              <a:rPr lang="en-US" altLang="zh-TW" sz="1100" b="1">
                <a:solidFill>
                  <a:schemeClr val="bg1"/>
                </a:solidFill>
                <a:latin typeface="+mj-lt"/>
                <a:ea typeface="微軟正黑體" panose="020B0604030504040204" pitchFamily="34" charset="-120"/>
              </a:rPr>
              <a:t>Max 256GB RAM</a:t>
            </a:r>
          </a:p>
        </p:txBody>
      </p:sp>
      <p:cxnSp>
        <p:nvCxnSpPr>
          <p:cNvPr id="82" name="直線接點 81">
            <a:extLst>
              <a:ext uri="{FF2B5EF4-FFF2-40B4-BE49-F238E27FC236}">
                <a16:creationId xmlns:a16="http://schemas.microsoft.com/office/drawing/2014/main" id="{943046BF-10AF-47F6-BDE2-35E116001DF1}"/>
              </a:ext>
            </a:extLst>
          </p:cNvPr>
          <p:cNvCxnSpPr>
            <a:cxnSpLocks/>
          </p:cNvCxnSpPr>
          <p:nvPr/>
        </p:nvCxnSpPr>
        <p:spPr>
          <a:xfrm>
            <a:off x="7047320" y="3076360"/>
            <a:ext cx="18202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圖片 40">
            <a:extLst>
              <a:ext uri="{FF2B5EF4-FFF2-40B4-BE49-F238E27FC236}">
                <a16:creationId xmlns:a16="http://schemas.microsoft.com/office/drawing/2014/main" id="{3300DBAC-5690-F541-B399-187B6CCECCA8}"/>
              </a:ext>
            </a:extLst>
          </p:cNvPr>
          <p:cNvPicPr>
            <a:picLocks noChangeAspect="1"/>
          </p:cNvPicPr>
          <p:nvPr/>
        </p:nvPicPr>
        <p:blipFill>
          <a:blip r:embed="rId6"/>
          <a:stretch>
            <a:fillRect/>
          </a:stretch>
        </p:blipFill>
        <p:spPr>
          <a:xfrm>
            <a:off x="2677061" y="3351207"/>
            <a:ext cx="1618537" cy="1011586"/>
          </a:xfrm>
          <a:prstGeom prst="rect">
            <a:avLst/>
          </a:prstGeom>
        </p:spPr>
      </p:pic>
      <p:pic>
        <p:nvPicPr>
          <p:cNvPr id="42" name="Google Shape;338;p43">
            <a:extLst>
              <a:ext uri="{FF2B5EF4-FFF2-40B4-BE49-F238E27FC236}">
                <a16:creationId xmlns:a16="http://schemas.microsoft.com/office/drawing/2014/main" id="{6B5FD24E-9479-F547-A962-B64A84151C2A}"/>
              </a:ext>
            </a:extLst>
          </p:cNvPr>
          <p:cNvPicPr preferRelativeResize="0"/>
          <p:nvPr/>
        </p:nvPicPr>
        <p:blipFill rotWithShape="1">
          <a:blip r:embed="rId3">
            <a:alphaModFix/>
          </a:blip>
          <a:srcRect/>
          <a:stretch/>
        </p:blipFill>
        <p:spPr>
          <a:xfrm rot="5400000">
            <a:off x="1044784" y="3622885"/>
            <a:ext cx="116595" cy="1392388"/>
          </a:xfrm>
          <a:prstGeom prst="rect">
            <a:avLst/>
          </a:prstGeom>
          <a:noFill/>
          <a:ln>
            <a:noFill/>
          </a:ln>
        </p:spPr>
      </p:pic>
      <p:pic>
        <p:nvPicPr>
          <p:cNvPr id="40" name="圖片 39">
            <a:extLst>
              <a:ext uri="{FF2B5EF4-FFF2-40B4-BE49-F238E27FC236}">
                <a16:creationId xmlns:a16="http://schemas.microsoft.com/office/drawing/2014/main" id="{57F0C93D-96FE-4844-9624-2517A6A6D885}"/>
              </a:ext>
            </a:extLst>
          </p:cNvPr>
          <p:cNvPicPr>
            <a:picLocks noChangeAspect="1"/>
          </p:cNvPicPr>
          <p:nvPr/>
        </p:nvPicPr>
        <p:blipFill>
          <a:blip r:embed="rId7"/>
          <a:stretch>
            <a:fillRect/>
          </a:stretch>
        </p:blipFill>
        <p:spPr>
          <a:xfrm>
            <a:off x="481424" y="3356910"/>
            <a:ext cx="1600290" cy="1000181"/>
          </a:xfrm>
          <a:prstGeom prst="rect">
            <a:avLst/>
          </a:prstGeom>
          <a:ln>
            <a:noFill/>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9" name="平行四邊形 28">
            <a:extLst>
              <a:ext uri="{FF2B5EF4-FFF2-40B4-BE49-F238E27FC236}">
                <a16:creationId xmlns:a16="http://schemas.microsoft.com/office/drawing/2014/main" id="{BE97146D-F30B-4EDD-A230-0D0E0A5E0AFB}"/>
              </a:ext>
            </a:extLst>
          </p:cNvPr>
          <p:cNvSpPr/>
          <p:nvPr/>
        </p:nvSpPr>
        <p:spPr>
          <a:xfrm>
            <a:off x="435093" y="1841533"/>
            <a:ext cx="2947735" cy="2849878"/>
          </a:xfrm>
          <a:prstGeom prst="parallelogram">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FD15FAF2-D6EA-4D79-B859-857AC09A043E}"/>
              </a:ext>
            </a:extLst>
          </p:cNvPr>
          <p:cNvSpPr txBox="1"/>
          <p:nvPr/>
        </p:nvSpPr>
        <p:spPr>
          <a:xfrm>
            <a:off x="3508568" y="235830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31" name="文字方塊 30">
            <a:extLst>
              <a:ext uri="{FF2B5EF4-FFF2-40B4-BE49-F238E27FC236}">
                <a16:creationId xmlns:a16="http://schemas.microsoft.com/office/drawing/2014/main" id="{C4184AC7-4B75-461F-A054-546B13852209}"/>
              </a:ext>
            </a:extLst>
          </p:cNvPr>
          <p:cNvSpPr txBox="1"/>
          <p:nvPr/>
        </p:nvSpPr>
        <p:spPr>
          <a:xfrm>
            <a:off x="3508568" y="235830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a:p>
        </p:txBody>
      </p:sp>
      <p:sp>
        <p:nvSpPr>
          <p:cNvPr id="32" name="矩形 31">
            <a:extLst>
              <a:ext uri="{FF2B5EF4-FFF2-40B4-BE49-F238E27FC236}">
                <a16:creationId xmlns:a16="http://schemas.microsoft.com/office/drawing/2014/main" id="{D72B65BB-EC4A-4994-B461-0FD062AFED36}"/>
              </a:ext>
            </a:extLst>
          </p:cNvPr>
          <p:cNvSpPr/>
          <p:nvPr/>
        </p:nvSpPr>
        <p:spPr>
          <a:xfrm>
            <a:off x="1403226" y="1488854"/>
            <a:ext cx="1800493"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複雜的收費方式</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33" name="矩形 32">
            <a:extLst>
              <a:ext uri="{FF2B5EF4-FFF2-40B4-BE49-F238E27FC236}">
                <a16:creationId xmlns:a16="http://schemas.microsoft.com/office/drawing/2014/main" id="{5A005822-387E-44E6-A00C-A2F494163882}"/>
              </a:ext>
            </a:extLst>
          </p:cNvPr>
          <p:cNvSpPr/>
          <p:nvPr/>
        </p:nvSpPr>
        <p:spPr>
          <a:xfrm>
            <a:off x="1197343" y="1973400"/>
            <a:ext cx="1945977" cy="646331"/>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複雜的收費方式，市面上的解決方案多樣化，每個廠商收費形式也不盡相同</a:t>
            </a:r>
          </a:p>
        </p:txBody>
      </p:sp>
      <p:sp>
        <p:nvSpPr>
          <p:cNvPr id="34" name="矩形 33">
            <a:extLst>
              <a:ext uri="{FF2B5EF4-FFF2-40B4-BE49-F238E27FC236}">
                <a16:creationId xmlns:a16="http://schemas.microsoft.com/office/drawing/2014/main" id="{9E5F6A79-0A3E-43FC-99B4-6DBE3E427A9E}"/>
              </a:ext>
            </a:extLst>
          </p:cNvPr>
          <p:cNvSpPr/>
          <p:nvPr/>
        </p:nvSpPr>
        <p:spPr>
          <a:xfrm>
            <a:off x="1155409" y="1383219"/>
            <a:ext cx="2227419" cy="111186"/>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平行四邊形 34">
            <a:extLst>
              <a:ext uri="{FF2B5EF4-FFF2-40B4-BE49-F238E27FC236}">
                <a16:creationId xmlns:a16="http://schemas.microsoft.com/office/drawing/2014/main" id="{5D009A82-B175-4509-A6DC-B05693748DF8}"/>
              </a:ext>
            </a:extLst>
          </p:cNvPr>
          <p:cNvSpPr/>
          <p:nvPr/>
        </p:nvSpPr>
        <p:spPr>
          <a:xfrm>
            <a:off x="3006493" y="1841533"/>
            <a:ext cx="2947735" cy="2849878"/>
          </a:xfrm>
          <a:prstGeom prst="parallelogram">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3E179BEC-0E37-4C3C-A855-C820FF15E4BB}"/>
              </a:ext>
            </a:extLst>
          </p:cNvPr>
          <p:cNvSpPr/>
          <p:nvPr/>
        </p:nvSpPr>
        <p:spPr>
          <a:xfrm>
            <a:off x="4060950" y="1488854"/>
            <a:ext cx="1569660"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昂貴的授權費</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37" name="矩形 36">
            <a:extLst>
              <a:ext uri="{FF2B5EF4-FFF2-40B4-BE49-F238E27FC236}">
                <a16:creationId xmlns:a16="http://schemas.microsoft.com/office/drawing/2014/main" id="{A3AC7394-A1EA-49AA-9F68-D92844AB462C}"/>
              </a:ext>
            </a:extLst>
          </p:cNvPr>
          <p:cNvSpPr/>
          <p:nvPr/>
        </p:nvSpPr>
        <p:spPr>
          <a:xfrm>
            <a:off x="3768743" y="2065733"/>
            <a:ext cx="1916885" cy="461665"/>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每年都需要付出昂貴的授權費，業主不見得買單</a:t>
            </a:r>
          </a:p>
        </p:txBody>
      </p:sp>
      <p:sp>
        <p:nvSpPr>
          <p:cNvPr id="38" name="矩形 37">
            <a:extLst>
              <a:ext uri="{FF2B5EF4-FFF2-40B4-BE49-F238E27FC236}">
                <a16:creationId xmlns:a16="http://schemas.microsoft.com/office/drawing/2014/main" id="{7364ABC4-76FA-44C5-BC24-D82F49137C16}"/>
              </a:ext>
            </a:extLst>
          </p:cNvPr>
          <p:cNvSpPr/>
          <p:nvPr/>
        </p:nvSpPr>
        <p:spPr>
          <a:xfrm>
            <a:off x="3726809" y="1383219"/>
            <a:ext cx="2227419" cy="111186"/>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平行四邊形 38">
            <a:extLst>
              <a:ext uri="{FF2B5EF4-FFF2-40B4-BE49-F238E27FC236}">
                <a16:creationId xmlns:a16="http://schemas.microsoft.com/office/drawing/2014/main" id="{863F78B2-A464-4AB6-97EB-4830197E1A15}"/>
              </a:ext>
            </a:extLst>
          </p:cNvPr>
          <p:cNvSpPr/>
          <p:nvPr/>
        </p:nvSpPr>
        <p:spPr>
          <a:xfrm>
            <a:off x="5577893" y="1841533"/>
            <a:ext cx="2947735" cy="2849878"/>
          </a:xfrm>
          <a:prstGeom prst="parallelogram">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E542901D-B038-4C99-BEBE-20DCFF30A1C3}"/>
              </a:ext>
            </a:extLst>
          </p:cNvPr>
          <p:cNvSpPr/>
          <p:nvPr/>
        </p:nvSpPr>
        <p:spPr>
          <a:xfrm>
            <a:off x="6298209" y="1488854"/>
            <a:ext cx="2262158"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花費大量時間與人力</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41" name="矩形 40">
            <a:extLst>
              <a:ext uri="{FF2B5EF4-FFF2-40B4-BE49-F238E27FC236}">
                <a16:creationId xmlns:a16="http://schemas.microsoft.com/office/drawing/2014/main" id="{B3B2AE7B-B06D-4D39-A3D2-B12305AD334E}"/>
              </a:ext>
            </a:extLst>
          </p:cNvPr>
          <p:cNvSpPr/>
          <p:nvPr/>
        </p:nvSpPr>
        <p:spPr>
          <a:xfrm>
            <a:off x="6377508" y="1973400"/>
            <a:ext cx="1943586" cy="646331"/>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軟、硬體廠牌不同，當發生問題時要花費大量時間與人力找問題</a:t>
            </a:r>
          </a:p>
        </p:txBody>
      </p:sp>
      <p:sp>
        <p:nvSpPr>
          <p:cNvPr id="42" name="矩形 41">
            <a:extLst>
              <a:ext uri="{FF2B5EF4-FFF2-40B4-BE49-F238E27FC236}">
                <a16:creationId xmlns:a16="http://schemas.microsoft.com/office/drawing/2014/main" id="{6FE84D93-1B1C-419F-BE62-E38518A8AC1D}"/>
              </a:ext>
            </a:extLst>
          </p:cNvPr>
          <p:cNvSpPr/>
          <p:nvPr/>
        </p:nvSpPr>
        <p:spPr>
          <a:xfrm>
            <a:off x="6298209" y="1383219"/>
            <a:ext cx="2227419" cy="111186"/>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3" name="直線接點 42">
            <a:extLst>
              <a:ext uri="{FF2B5EF4-FFF2-40B4-BE49-F238E27FC236}">
                <a16:creationId xmlns:a16="http://schemas.microsoft.com/office/drawing/2014/main" id="{5B4CF179-40C2-425C-A8FC-4B534AA8EB40}"/>
              </a:ext>
            </a:extLst>
          </p:cNvPr>
          <p:cNvCxnSpPr/>
          <p:nvPr/>
        </p:nvCxnSpPr>
        <p:spPr>
          <a:xfrm>
            <a:off x="1212464" y="274825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1713039A-82DF-4382-AB57-D5957A73FCDA}"/>
              </a:ext>
            </a:extLst>
          </p:cNvPr>
          <p:cNvCxnSpPr/>
          <p:nvPr/>
        </p:nvCxnSpPr>
        <p:spPr>
          <a:xfrm>
            <a:off x="3768743" y="274825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C9CC39EC-8260-48DE-AB23-AB4517A419EC}"/>
              </a:ext>
            </a:extLst>
          </p:cNvPr>
          <p:cNvCxnSpPr/>
          <p:nvPr/>
        </p:nvCxnSpPr>
        <p:spPr>
          <a:xfrm>
            <a:off x="6370489" y="274825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Google Shape;67;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IT選擇產品方案的困擾</a:t>
            </a:r>
            <a:endParaRPr/>
          </a:p>
        </p:txBody>
      </p:sp>
      <p:sp>
        <p:nvSpPr>
          <p:cNvPr id="2" name="文字方塊 1">
            <a:extLst>
              <a:ext uri="{FF2B5EF4-FFF2-40B4-BE49-F238E27FC236}">
                <a16:creationId xmlns:a16="http://schemas.microsoft.com/office/drawing/2014/main" id="{FADDBF0A-1D0C-47D9-83C0-BEDBD3E35C50}"/>
              </a:ext>
            </a:extLst>
          </p:cNvPr>
          <p:cNvSpPr txBox="1"/>
          <p:nvPr/>
        </p:nvSpPr>
        <p:spPr>
          <a:xfrm>
            <a:off x="626665" y="753172"/>
            <a:ext cx="412325" cy="923330"/>
          </a:xfrm>
          <a:prstGeom prst="rect">
            <a:avLst/>
          </a:prstGeom>
          <a:noFill/>
        </p:spPr>
        <p:txBody>
          <a:bodyPr wrap="square" rtlCol="0">
            <a:spAutoFit/>
          </a:bodyPr>
          <a:lstStyle/>
          <a:p>
            <a:r>
              <a:rPr lang="zh-TW" altLang="en-US" sz="5400" b="1">
                <a:solidFill>
                  <a:srgbClr val="8B059D"/>
                </a:solidFill>
              </a:rPr>
              <a:t>？</a:t>
            </a:r>
          </a:p>
        </p:txBody>
      </p:sp>
      <p:sp>
        <p:nvSpPr>
          <p:cNvPr id="47" name="文字方塊 46">
            <a:extLst>
              <a:ext uri="{FF2B5EF4-FFF2-40B4-BE49-F238E27FC236}">
                <a16:creationId xmlns:a16="http://schemas.microsoft.com/office/drawing/2014/main" id="{7AE2F098-D725-4FED-A666-F4D41AA98544}"/>
              </a:ext>
            </a:extLst>
          </p:cNvPr>
          <p:cNvSpPr txBox="1"/>
          <p:nvPr/>
        </p:nvSpPr>
        <p:spPr>
          <a:xfrm>
            <a:off x="3197547" y="753172"/>
            <a:ext cx="412325" cy="923330"/>
          </a:xfrm>
          <a:prstGeom prst="rect">
            <a:avLst/>
          </a:prstGeom>
          <a:noFill/>
        </p:spPr>
        <p:txBody>
          <a:bodyPr wrap="square" rtlCol="0">
            <a:spAutoFit/>
          </a:bodyPr>
          <a:lstStyle/>
          <a:p>
            <a:r>
              <a:rPr lang="zh-TW" altLang="en-US" sz="5400" b="1">
                <a:solidFill>
                  <a:srgbClr val="4A4F96"/>
                </a:solidFill>
              </a:rPr>
              <a:t>？</a:t>
            </a:r>
          </a:p>
        </p:txBody>
      </p:sp>
      <p:sp>
        <p:nvSpPr>
          <p:cNvPr id="48" name="文字方塊 47">
            <a:extLst>
              <a:ext uri="{FF2B5EF4-FFF2-40B4-BE49-F238E27FC236}">
                <a16:creationId xmlns:a16="http://schemas.microsoft.com/office/drawing/2014/main" id="{C9795457-EC1F-4537-9020-F3FDAD3F49C1}"/>
              </a:ext>
            </a:extLst>
          </p:cNvPr>
          <p:cNvSpPr txBox="1"/>
          <p:nvPr/>
        </p:nvSpPr>
        <p:spPr>
          <a:xfrm>
            <a:off x="5768428" y="753172"/>
            <a:ext cx="412325" cy="923330"/>
          </a:xfrm>
          <a:prstGeom prst="rect">
            <a:avLst/>
          </a:prstGeom>
          <a:noFill/>
        </p:spPr>
        <p:txBody>
          <a:bodyPr wrap="square" rtlCol="0">
            <a:spAutoFit/>
          </a:bodyPr>
          <a:lstStyle/>
          <a:p>
            <a:r>
              <a:rPr lang="zh-TW" altLang="en-US" sz="5400" b="1">
                <a:solidFill>
                  <a:srgbClr val="0296CA"/>
                </a:solidFill>
              </a:rPr>
              <a:t>？</a:t>
            </a:r>
          </a:p>
        </p:txBody>
      </p:sp>
      <p:pic>
        <p:nvPicPr>
          <p:cNvPr id="4" name="圖形 3">
            <a:extLst>
              <a:ext uri="{FF2B5EF4-FFF2-40B4-BE49-F238E27FC236}">
                <a16:creationId xmlns:a16="http://schemas.microsoft.com/office/drawing/2014/main" id="{647E0E4B-B3E0-49F6-9539-8841845A8C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517" y="3117278"/>
            <a:ext cx="1768564" cy="1205110"/>
          </a:xfrm>
          <a:prstGeom prst="rect">
            <a:avLst/>
          </a:prstGeom>
        </p:spPr>
      </p:pic>
      <p:pic>
        <p:nvPicPr>
          <p:cNvPr id="5" name="圖形 4">
            <a:extLst>
              <a:ext uri="{FF2B5EF4-FFF2-40B4-BE49-F238E27FC236}">
                <a16:creationId xmlns:a16="http://schemas.microsoft.com/office/drawing/2014/main" id="{FD53A005-FE10-498D-81BE-F8C2A12F42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0485" y="3116564"/>
            <a:ext cx="1890627" cy="1205817"/>
          </a:xfrm>
          <a:prstGeom prst="rect">
            <a:avLst/>
          </a:prstGeom>
        </p:spPr>
      </p:pic>
      <p:pic>
        <p:nvPicPr>
          <p:cNvPr id="7" name="圖形 6">
            <a:extLst>
              <a:ext uri="{FF2B5EF4-FFF2-40B4-BE49-F238E27FC236}">
                <a16:creationId xmlns:a16="http://schemas.microsoft.com/office/drawing/2014/main" id="{8C072630-306E-4686-98FB-7E74171F4A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80003" y="3093161"/>
            <a:ext cx="1684578" cy="1345100"/>
          </a:xfrm>
          <a:prstGeom prst="rect">
            <a:avLst/>
          </a:prstGeom>
        </p:spPr>
      </p:pic>
    </p:spTree>
    <p:extLst>
      <p:ext uri="{BB962C8B-B14F-4D97-AF65-F5344CB8AC3E}">
        <p14:creationId xmlns:p14="http://schemas.microsoft.com/office/powerpoint/2010/main" val="2395235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11" name="圖形 10">
            <a:extLst>
              <a:ext uri="{FF2B5EF4-FFF2-40B4-BE49-F238E27FC236}">
                <a16:creationId xmlns:a16="http://schemas.microsoft.com/office/drawing/2014/main" id="{EE1FC6EC-4F4F-46C4-86BF-DDE9D76F7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8182" y="1935720"/>
            <a:ext cx="3239343" cy="2395026"/>
          </a:xfrm>
          <a:prstGeom prst="rect">
            <a:avLst/>
          </a:prstGeom>
        </p:spPr>
      </p:pic>
      <p:sp>
        <p:nvSpPr>
          <p:cNvPr id="15" name="平行四邊形 14">
            <a:extLst>
              <a:ext uri="{FF2B5EF4-FFF2-40B4-BE49-F238E27FC236}">
                <a16:creationId xmlns:a16="http://schemas.microsoft.com/office/drawing/2014/main" id="{CB48C91C-BA59-4D98-A4B4-693B6E186676}"/>
              </a:ext>
            </a:extLst>
          </p:cNvPr>
          <p:cNvSpPr/>
          <p:nvPr/>
        </p:nvSpPr>
        <p:spPr>
          <a:xfrm>
            <a:off x="250826" y="1930667"/>
            <a:ext cx="4962780" cy="2399196"/>
          </a:xfrm>
          <a:prstGeom prst="parallelogram">
            <a:avLst>
              <a:gd name="adj" fmla="val 35568"/>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a16="http://schemas.microsoft.com/office/drawing/2014/main" id="{E689A2A6-7898-4AA8-8CA7-F4C5BACF84C0}"/>
              </a:ext>
            </a:extLst>
          </p:cNvPr>
          <p:cNvPicPr>
            <a:picLocks noChangeAspect="1"/>
          </p:cNvPicPr>
          <p:nvPr/>
        </p:nvPicPr>
        <p:blipFill>
          <a:blip r:embed="rId5"/>
          <a:stretch>
            <a:fillRect/>
          </a:stretch>
        </p:blipFill>
        <p:spPr>
          <a:xfrm>
            <a:off x="1116389" y="2381625"/>
            <a:ext cx="3675533" cy="1775158"/>
          </a:xfrm>
          <a:prstGeom prst="rect">
            <a:avLst/>
          </a:prstGeom>
        </p:spPr>
      </p:pic>
      <p:pic>
        <p:nvPicPr>
          <p:cNvPr id="20" name="圖片 19">
            <a:extLst>
              <a:ext uri="{FF2B5EF4-FFF2-40B4-BE49-F238E27FC236}">
                <a16:creationId xmlns:a16="http://schemas.microsoft.com/office/drawing/2014/main" id="{EE0A78F6-DE0C-441A-A3EB-C41C3E45B593}"/>
              </a:ext>
            </a:extLst>
          </p:cNvPr>
          <p:cNvPicPr>
            <a:picLocks noChangeAspect="1"/>
          </p:cNvPicPr>
          <p:nvPr/>
        </p:nvPicPr>
        <p:blipFill>
          <a:blip r:embed="rId6"/>
          <a:stretch>
            <a:fillRect/>
          </a:stretch>
        </p:blipFill>
        <p:spPr>
          <a:xfrm>
            <a:off x="5520309" y="2082373"/>
            <a:ext cx="2521398" cy="1575874"/>
          </a:xfrm>
          <a:prstGeom prst="rect">
            <a:avLst/>
          </a:prstGeom>
        </p:spPr>
      </p:pic>
      <p:sp>
        <p:nvSpPr>
          <p:cNvPr id="22" name="文字方塊 21">
            <a:extLst>
              <a:ext uri="{FF2B5EF4-FFF2-40B4-BE49-F238E27FC236}">
                <a16:creationId xmlns:a16="http://schemas.microsoft.com/office/drawing/2014/main" id="{06DEB418-9131-40A8-BC4B-B5CC9AF4608D}"/>
              </a:ext>
            </a:extLst>
          </p:cNvPr>
          <p:cNvSpPr txBox="1"/>
          <p:nvPr/>
        </p:nvSpPr>
        <p:spPr>
          <a:xfrm>
            <a:off x="1102293" y="2042167"/>
            <a:ext cx="4172937" cy="230832"/>
          </a:xfrm>
          <a:prstGeom prst="rect">
            <a:avLst/>
          </a:prstGeom>
          <a:noFill/>
        </p:spPr>
        <p:txBody>
          <a:bodyPr wrap="none" rtlCol="0">
            <a:spAutoFit/>
          </a:bodyPr>
          <a:lstStyle/>
          <a:p>
            <a:r>
              <a:rPr kumimoji="1" lang="en-US" altLang="zh-TW" sz="900" b="1">
                <a:solidFill>
                  <a:schemeClr val="bg1"/>
                </a:solidFill>
              </a:rPr>
              <a:t>Landing Page: http://www.qnap.com/go/solution/hyper-data-protector/</a:t>
            </a:r>
            <a:endParaRPr kumimoji="1" lang="zh-TW" altLang="en-US" sz="900" b="1">
              <a:solidFill>
                <a:schemeClr val="bg1"/>
              </a:solidFill>
            </a:endParaRPr>
          </a:p>
        </p:txBody>
      </p:sp>
      <p:sp>
        <p:nvSpPr>
          <p:cNvPr id="7" name="矩形 6">
            <a:extLst>
              <a:ext uri="{FF2B5EF4-FFF2-40B4-BE49-F238E27FC236}">
                <a16:creationId xmlns:a16="http://schemas.microsoft.com/office/drawing/2014/main" id="{DCDB4391-C358-47BB-B230-3D09C84FFBF1}"/>
              </a:ext>
            </a:extLst>
          </p:cNvPr>
          <p:cNvSpPr/>
          <p:nvPr/>
        </p:nvSpPr>
        <p:spPr>
          <a:xfrm>
            <a:off x="1116390" y="1237812"/>
            <a:ext cx="4501360" cy="634917"/>
          </a:xfrm>
          <a:prstGeom prst="rect">
            <a:avLst/>
          </a:prstGeom>
        </p:spPr>
        <p:txBody>
          <a:bodyPr wrap="square" anchor="t">
            <a:spAutoFit/>
          </a:bodyPr>
          <a:lstStyle/>
          <a:p>
            <a:pPr>
              <a:lnSpc>
                <a:spcPct val="115000"/>
              </a:lnSpc>
            </a:pPr>
            <a:r>
              <a:rPr lang="zh-CN" altLang="en-US" sz="1600" b="1">
                <a:solidFill>
                  <a:srgbClr val="FFFFFF"/>
                </a:solidFill>
                <a:latin typeface="微軟正黑體"/>
                <a:ea typeface="微軟正黑體"/>
              </a:rPr>
              <a:t>時間：</a:t>
            </a:r>
            <a:r>
              <a:rPr lang="en-US" altLang="zh-TW" sz="1600" b="1">
                <a:solidFill>
                  <a:srgbClr val="FFFFFF"/>
                </a:solidFill>
                <a:latin typeface="微軟正黑體"/>
                <a:ea typeface="微軟正黑體"/>
              </a:rPr>
              <a:t>2020 </a:t>
            </a:r>
            <a:r>
              <a:rPr lang="zh-TW" altLang="en-US" sz="1600" b="1">
                <a:solidFill>
                  <a:srgbClr val="FFFFFF"/>
                </a:solidFill>
                <a:latin typeface="微軟正黑體"/>
                <a:ea typeface="微軟正黑體"/>
              </a:rPr>
              <a:t>年 </a:t>
            </a:r>
            <a:r>
              <a:rPr lang="en-US" altLang="zh-TW" sz="1600" b="1">
                <a:solidFill>
                  <a:srgbClr val="FFFFFF"/>
                </a:solidFill>
                <a:latin typeface="微軟正黑體"/>
                <a:ea typeface="微軟正黑體"/>
              </a:rPr>
              <a:t>4 </a:t>
            </a:r>
            <a:r>
              <a:rPr lang="zh-TW" altLang="en-US" sz="1600" b="1">
                <a:solidFill>
                  <a:srgbClr val="FFFFFF"/>
                </a:solidFill>
                <a:latin typeface="微軟正黑體"/>
                <a:ea typeface="微軟正黑體"/>
              </a:rPr>
              <a:t>月 </a:t>
            </a:r>
            <a:r>
              <a:rPr lang="en-US" altLang="zh-TW" sz="1600" b="1">
                <a:solidFill>
                  <a:srgbClr val="FFFFFF"/>
                </a:solidFill>
                <a:latin typeface="微軟正黑體"/>
                <a:ea typeface="微軟正黑體"/>
              </a:rPr>
              <a:t>01 </a:t>
            </a:r>
            <a:r>
              <a:rPr lang="zh-TW" altLang="en-US" sz="1600" b="1">
                <a:solidFill>
                  <a:srgbClr val="FFFFFF"/>
                </a:solidFill>
                <a:latin typeface="微軟正黑體"/>
                <a:ea typeface="微軟正黑體"/>
              </a:rPr>
              <a:t>日 </a:t>
            </a:r>
            <a:r>
              <a:rPr lang="en-US" altLang="zh-TW" sz="1600" b="1">
                <a:solidFill>
                  <a:srgbClr val="FFFFFF"/>
                </a:solidFill>
                <a:latin typeface="微軟正黑體"/>
                <a:ea typeface="微軟正黑體"/>
              </a:rPr>
              <a:t>18:00 (GMT +8) </a:t>
            </a:r>
            <a:r>
              <a:rPr lang="zh-TW" altLang="en-US" sz="1600" b="1">
                <a:solidFill>
                  <a:srgbClr val="FFFFFF"/>
                </a:solidFill>
                <a:latin typeface="微軟正黑體"/>
                <a:ea typeface="微軟正黑體"/>
              </a:rPr>
              <a:t> </a:t>
            </a:r>
            <a:endParaRPr lang="en-US" altLang="zh-TW" sz="1600" b="1">
              <a:solidFill>
                <a:srgbClr val="FFFFFF"/>
              </a:solidFill>
              <a:latin typeface="微軟正黑體" panose="020B0604030504040204" pitchFamily="34" charset="-120"/>
              <a:ea typeface="微軟正黑體" panose="020B0604030504040204" pitchFamily="34" charset="-120"/>
            </a:endParaRPr>
          </a:p>
          <a:p>
            <a:pPr>
              <a:lnSpc>
                <a:spcPct val="115000"/>
              </a:lnSpc>
            </a:pPr>
            <a:r>
              <a:rPr lang="zh-TW" altLang="en-US" sz="1600" b="1">
                <a:solidFill>
                  <a:srgbClr val="FFFFFF"/>
                </a:solidFill>
                <a:latin typeface="微軟正黑體"/>
                <a:ea typeface="微軟正黑體"/>
              </a:rPr>
              <a:t>            </a:t>
            </a:r>
            <a:r>
              <a:rPr lang="en-US" altLang="zh-TW" sz="1600" b="1">
                <a:solidFill>
                  <a:srgbClr val="FFFFFF"/>
                </a:solidFill>
                <a:latin typeface="微軟正黑體"/>
                <a:ea typeface="微軟正黑體"/>
              </a:rPr>
              <a:t>2020 </a:t>
            </a:r>
            <a:r>
              <a:rPr lang="zh-TW" altLang="en-US" sz="1600" b="1">
                <a:solidFill>
                  <a:srgbClr val="FFFFFF"/>
                </a:solidFill>
                <a:latin typeface="微軟正黑體"/>
                <a:ea typeface="微軟正黑體"/>
              </a:rPr>
              <a:t>年 </a:t>
            </a:r>
            <a:r>
              <a:rPr lang="en-US" altLang="zh-TW" sz="1600" b="1">
                <a:solidFill>
                  <a:srgbClr val="FFFFFF"/>
                </a:solidFill>
                <a:latin typeface="微軟正黑體"/>
                <a:ea typeface="微軟正黑體"/>
              </a:rPr>
              <a:t>4 </a:t>
            </a:r>
            <a:r>
              <a:rPr lang="zh-TW" altLang="en-US" sz="1600" b="1">
                <a:solidFill>
                  <a:srgbClr val="FFFFFF"/>
                </a:solidFill>
                <a:latin typeface="微軟正黑體"/>
                <a:ea typeface="微軟正黑體"/>
              </a:rPr>
              <a:t>月 </a:t>
            </a:r>
            <a:r>
              <a:rPr lang="en-US" altLang="zh-TW" sz="1600" b="1">
                <a:solidFill>
                  <a:srgbClr val="FFFFFF"/>
                </a:solidFill>
                <a:latin typeface="微軟正黑體"/>
                <a:ea typeface="微軟正黑體"/>
              </a:rPr>
              <a:t>30 </a:t>
            </a:r>
            <a:r>
              <a:rPr lang="zh-TW" altLang="en-US" sz="1600" b="1">
                <a:solidFill>
                  <a:srgbClr val="FFFFFF"/>
                </a:solidFill>
                <a:latin typeface="微軟正黑體"/>
                <a:ea typeface="微軟正黑體"/>
              </a:rPr>
              <a:t>日 </a:t>
            </a:r>
            <a:r>
              <a:rPr lang="en-US" altLang="zh-TW" sz="1600" b="1">
                <a:solidFill>
                  <a:srgbClr val="FFFFFF"/>
                </a:solidFill>
                <a:latin typeface="微軟正黑體"/>
                <a:ea typeface="微軟正黑體"/>
              </a:rPr>
              <a:t>23:59 (GMT +8)</a:t>
            </a:r>
          </a:p>
        </p:txBody>
      </p:sp>
      <p:sp>
        <p:nvSpPr>
          <p:cNvPr id="9" name="矩形 8">
            <a:extLst>
              <a:ext uri="{FF2B5EF4-FFF2-40B4-BE49-F238E27FC236}">
                <a16:creationId xmlns:a16="http://schemas.microsoft.com/office/drawing/2014/main" id="{87207A14-20E7-4E33-B923-64BBE5DCCFEB}"/>
              </a:ext>
            </a:extLst>
          </p:cNvPr>
          <p:cNvSpPr/>
          <p:nvPr/>
        </p:nvSpPr>
        <p:spPr>
          <a:xfrm>
            <a:off x="1129344" y="1182237"/>
            <a:ext cx="4143797" cy="53967"/>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1" name="Google Shape;351;p44"/>
          <p:cNvSpPr txBox="1">
            <a:spLocks noGrp="1"/>
          </p:cNvSpPr>
          <p:nvPr>
            <p:ph type="title"/>
          </p:nvPr>
        </p:nvSpPr>
        <p:spPr>
          <a:xfrm>
            <a:off x="126925" y="122853"/>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sz="3200" b="1"/>
              <a:t>Beta 測試計畫</a:t>
            </a:r>
            <a:r>
              <a:rPr lang="zh-TW" altLang="en-US"/>
              <a:t> </a:t>
            </a:r>
            <a:r>
              <a:rPr lang="zh-CN" altLang="en-US"/>
              <a:t>與</a:t>
            </a:r>
            <a:r>
              <a:rPr lang="zh-TW" altLang="en-US"/>
              <a:t> 抽獎活動</a:t>
            </a:r>
            <a:endParaRPr sz="3200" b="1"/>
          </a:p>
        </p:txBody>
      </p:sp>
      <p:sp>
        <p:nvSpPr>
          <p:cNvPr id="14" name="矩形 13">
            <a:extLst>
              <a:ext uri="{FF2B5EF4-FFF2-40B4-BE49-F238E27FC236}">
                <a16:creationId xmlns:a16="http://schemas.microsoft.com/office/drawing/2014/main" id="{BFB762C2-4BA6-0544-9616-8B354018E51B}"/>
              </a:ext>
            </a:extLst>
          </p:cNvPr>
          <p:cNvSpPr/>
          <p:nvPr/>
        </p:nvSpPr>
        <p:spPr>
          <a:xfrm>
            <a:off x="5771934" y="3643765"/>
            <a:ext cx="2018148" cy="461665"/>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QNAP 將選出 1 名參與者贈送一台 TS-332X NAS！</a:t>
            </a:r>
          </a:p>
        </p:txBody>
      </p:sp>
      <p:sp>
        <p:nvSpPr>
          <p:cNvPr id="12" name="矩形 11">
            <a:extLst>
              <a:ext uri="{FF2B5EF4-FFF2-40B4-BE49-F238E27FC236}">
                <a16:creationId xmlns:a16="http://schemas.microsoft.com/office/drawing/2014/main" id="{9B0BD729-C848-044D-9DA5-C398ACD29A30}"/>
              </a:ext>
            </a:extLst>
          </p:cNvPr>
          <p:cNvSpPr/>
          <p:nvPr/>
        </p:nvSpPr>
        <p:spPr>
          <a:xfrm>
            <a:off x="250826" y="4327169"/>
            <a:ext cx="4572000" cy="369332"/>
          </a:xfrm>
          <a:prstGeom prst="rect">
            <a:avLst/>
          </a:prstGeom>
        </p:spPr>
        <p:txBody>
          <a:bodyPr>
            <a:spAutoFit/>
          </a:bodyPr>
          <a:lstStyle/>
          <a:p>
            <a:r>
              <a:rPr lang="en-US" altLang="zh-TW" sz="900" b="1" dirty="0">
                <a:solidFill>
                  <a:schemeClr val="bg1"/>
                </a:solidFill>
                <a:latin typeface="微軟正黑體" panose="020B0604030504040204" pitchFamily="34" charset="-120"/>
                <a:ea typeface="微軟正黑體" panose="020B0604030504040204" pitchFamily="34" charset="-120"/>
              </a:rPr>
              <a:t>HDP Beta</a:t>
            </a:r>
            <a:r>
              <a:rPr lang="zh-CN" altLang="en-US" sz="900" b="1" dirty="0">
                <a:solidFill>
                  <a:schemeClr val="bg1"/>
                </a:solidFill>
                <a:latin typeface="微軟正黑體" panose="020B0604030504040204" pitchFamily="34" charset="-120"/>
                <a:ea typeface="微軟正黑體" panose="020B0604030504040204" pitchFamily="34" charset="-120"/>
              </a:rPr>
              <a:t>下載連結</a:t>
            </a:r>
            <a:r>
              <a:rPr lang="zh-CN" altLang="en-US" sz="900" b="1" dirty="0">
                <a:solidFill>
                  <a:schemeClr val="bg1"/>
                </a:solidFill>
              </a:rPr>
              <a:t>：</a:t>
            </a:r>
            <a:endParaRPr lang="en-US" altLang="zh-TW" sz="900" b="1" dirty="0">
              <a:solidFill>
                <a:schemeClr val="bg1"/>
              </a:solidFill>
            </a:endParaRPr>
          </a:p>
          <a:p>
            <a:r>
              <a:rPr lang="zh-TW" altLang="en-US" sz="900" b="1" dirty="0">
                <a:solidFill>
                  <a:schemeClr val="bg1"/>
                </a:solidFill>
              </a:rPr>
              <a:t>https://download.qnap.com/QPKG/HyperDataProtector_1.0.2_0401_x86_64.zip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平行四邊形 10">
            <a:extLst>
              <a:ext uri="{FF2B5EF4-FFF2-40B4-BE49-F238E27FC236}">
                <a16:creationId xmlns:a16="http://schemas.microsoft.com/office/drawing/2014/main" id="{C7B79BBE-FF1F-4EF3-970F-24723EE5AF73}"/>
              </a:ext>
            </a:extLst>
          </p:cNvPr>
          <p:cNvSpPr/>
          <p:nvPr/>
        </p:nvSpPr>
        <p:spPr>
          <a:xfrm>
            <a:off x="78139" y="2258534"/>
            <a:ext cx="2990780" cy="2182837"/>
          </a:xfrm>
          <a:prstGeom prst="parallelogram">
            <a:avLst>
              <a:gd name="adj" fmla="val 31072"/>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CD90049E-817C-461D-81E8-8BB84B14D3E5}"/>
              </a:ext>
            </a:extLst>
          </p:cNvPr>
          <p:cNvSpPr/>
          <p:nvPr/>
        </p:nvSpPr>
        <p:spPr>
          <a:xfrm>
            <a:off x="777751" y="1559864"/>
            <a:ext cx="2312366" cy="646331"/>
          </a:xfrm>
          <a:prstGeom prst="rect">
            <a:avLst/>
          </a:prstGeom>
        </p:spPr>
        <p:txBody>
          <a:bodyPr wrap="square" anchor="t">
            <a:spAutoFit/>
          </a:bodyPr>
          <a:lstStyle/>
          <a:p>
            <a:r>
              <a:rPr lang="zh-TW" altLang="en-US" sz="1200" b="1">
                <a:solidFill>
                  <a:schemeClr val="bg1"/>
                </a:solidFill>
                <a:latin typeface="微軟正黑體"/>
                <a:ea typeface="微軟正黑體"/>
              </a:rPr>
              <a:t>前往</a:t>
            </a:r>
            <a:r>
              <a:rPr lang="en-US" altLang="zh-TW" sz="1200" b="1" err="1">
                <a:solidFill>
                  <a:schemeClr val="bg1"/>
                </a:solidFill>
                <a:latin typeface="微軟正黑體"/>
                <a:ea typeface="微軟正黑體"/>
              </a:rPr>
              <a:t>HyperDataProtector</a:t>
            </a:r>
            <a:r>
              <a:rPr lang="zh-TW" altLang="en-US" sz="1200" b="1">
                <a:solidFill>
                  <a:schemeClr val="bg1"/>
                </a:solidFill>
                <a:latin typeface="微軟正黑體"/>
                <a:ea typeface="微軟正黑體"/>
              </a:rPr>
              <a:t>頁面選擇</a:t>
            </a:r>
            <a:r>
              <a:rPr lang="en-US" altLang="zh-TW" sz="1200" b="1">
                <a:solidFill>
                  <a:schemeClr val="bg1"/>
                </a:solidFill>
                <a:latin typeface="微軟正黑體"/>
                <a:ea typeface="微軟正黑體"/>
              </a:rPr>
              <a:t>       &gt; </a:t>
            </a:r>
            <a:r>
              <a:rPr lang="zh-TW" altLang="en-US" sz="1200" b="1">
                <a:solidFill>
                  <a:schemeClr val="bg1"/>
                </a:solidFill>
                <a:latin typeface="微軟正黑體"/>
                <a:ea typeface="微軟正黑體"/>
              </a:rPr>
              <a:t>點選</a:t>
            </a:r>
            <a:r>
              <a:rPr lang="en-US" altLang="zh-TW" sz="1200" b="1">
                <a:solidFill>
                  <a:schemeClr val="bg1"/>
                </a:solidFill>
                <a:latin typeface="微軟正黑體"/>
                <a:ea typeface="微軟正黑體"/>
              </a:rPr>
              <a:t>(</a:t>
            </a:r>
            <a:r>
              <a:rPr lang="zh-TW" altLang="en-US" sz="1200" b="1">
                <a:solidFill>
                  <a:schemeClr val="bg1"/>
                </a:solidFill>
                <a:latin typeface="微軟正黑體"/>
                <a:ea typeface="微軟正黑體"/>
              </a:rPr>
              <a:t>下載</a:t>
            </a:r>
            <a:r>
              <a:rPr lang="en-US" altLang="zh-TW" sz="1200" b="1">
                <a:solidFill>
                  <a:schemeClr val="bg1"/>
                </a:solidFill>
                <a:latin typeface="微軟正黑體"/>
                <a:ea typeface="微軟正黑體"/>
              </a:rPr>
              <a:t>) Debug Report</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B630F34F-A5F7-4930-885B-C27135B6E60C}"/>
              </a:ext>
            </a:extLst>
          </p:cNvPr>
          <p:cNvSpPr/>
          <p:nvPr/>
        </p:nvSpPr>
        <p:spPr>
          <a:xfrm>
            <a:off x="808973" y="1425077"/>
            <a:ext cx="2259945" cy="112810"/>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平行四邊形 13">
            <a:extLst>
              <a:ext uri="{FF2B5EF4-FFF2-40B4-BE49-F238E27FC236}">
                <a16:creationId xmlns:a16="http://schemas.microsoft.com/office/drawing/2014/main" id="{5F4AE068-FA81-45F6-B13A-6B0DA4499788}"/>
              </a:ext>
            </a:extLst>
          </p:cNvPr>
          <p:cNvSpPr/>
          <p:nvPr/>
        </p:nvSpPr>
        <p:spPr>
          <a:xfrm>
            <a:off x="3015445" y="2258534"/>
            <a:ext cx="2990780" cy="2182837"/>
          </a:xfrm>
          <a:prstGeom prst="parallelogram">
            <a:avLst>
              <a:gd name="adj" fmla="val 31831"/>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E4DCC815-979A-498E-A98D-CD16648BFA2B}"/>
              </a:ext>
            </a:extLst>
          </p:cNvPr>
          <p:cNvSpPr/>
          <p:nvPr/>
        </p:nvSpPr>
        <p:spPr>
          <a:xfrm>
            <a:off x="3687692" y="1559864"/>
            <a:ext cx="2387464" cy="646331"/>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在</a:t>
            </a:r>
            <a:r>
              <a:rPr lang="en-US" altLang="zh-TW" sz="1200" b="1">
                <a:solidFill>
                  <a:schemeClr val="bg1"/>
                </a:solidFill>
                <a:latin typeface="微軟正黑體" panose="020B0604030504040204" pitchFamily="34" charset="-120"/>
                <a:ea typeface="微軟正黑體" panose="020B0604030504040204" pitchFamily="34" charset="-120"/>
              </a:rPr>
              <a:t>QTS</a:t>
            </a:r>
            <a:r>
              <a:rPr lang="zh-CN" altLang="en-US" sz="1200" b="1">
                <a:solidFill>
                  <a:schemeClr val="bg1"/>
                </a:solidFill>
                <a:latin typeface="微軟正黑體" panose="020B0604030504040204" pitchFamily="34" charset="-120"/>
                <a:ea typeface="微軟正黑體" panose="020B0604030504040204" pitchFamily="34" charset="-120"/>
              </a:rPr>
              <a:t>內，</a:t>
            </a:r>
            <a:r>
              <a:rPr lang="zh-TW" altLang="en-US" sz="1200" b="1">
                <a:solidFill>
                  <a:schemeClr val="bg1"/>
                </a:solidFill>
                <a:latin typeface="微軟正黑體" panose="020B0604030504040204" pitchFamily="34" charset="-120"/>
                <a:ea typeface="微軟正黑體" panose="020B0604030504040204" pitchFamily="34" charset="-120"/>
              </a:rPr>
              <a:t>開啟</a:t>
            </a:r>
            <a:r>
              <a:rPr lang="en-US" altLang="zh-TW" sz="1200" b="1">
                <a:solidFill>
                  <a:schemeClr val="bg1"/>
                </a:solidFill>
                <a:latin typeface="微軟正黑體" panose="020B0604030504040204" pitchFamily="34" charset="-120"/>
                <a:ea typeface="微軟正黑體" panose="020B0604030504040204" pitchFamily="34" charset="-120"/>
              </a:rPr>
              <a:t>QNAP Helpdesk(</a:t>
            </a:r>
            <a:r>
              <a:rPr lang="zh-TW" altLang="en-US" sz="1200" b="1">
                <a:solidFill>
                  <a:schemeClr val="bg1"/>
                </a:solidFill>
                <a:latin typeface="微軟正黑體" panose="020B0604030504040204" pitchFamily="34" charset="-120"/>
                <a:ea typeface="微軟正黑體" panose="020B0604030504040204" pitchFamily="34" charset="-120"/>
              </a:rPr>
              <a:t>登入</a:t>
            </a:r>
            <a:r>
              <a:rPr lang="en-US" altLang="zh-TW" sz="1200" b="1">
                <a:solidFill>
                  <a:schemeClr val="bg1"/>
                </a:solidFill>
                <a:latin typeface="微軟正黑體" panose="020B0604030504040204" pitchFamily="34" charset="-120"/>
                <a:ea typeface="微軟正黑體" panose="020B0604030504040204" pitchFamily="34" charset="-120"/>
              </a:rPr>
              <a:t>Q-ID) &gt; Help Request</a:t>
            </a:r>
          </a:p>
        </p:txBody>
      </p:sp>
      <p:sp>
        <p:nvSpPr>
          <p:cNvPr id="18" name="矩形 17">
            <a:extLst>
              <a:ext uri="{FF2B5EF4-FFF2-40B4-BE49-F238E27FC236}">
                <a16:creationId xmlns:a16="http://schemas.microsoft.com/office/drawing/2014/main" id="{AA36899F-4D32-477E-85EC-FE146A1B39AA}"/>
              </a:ext>
            </a:extLst>
          </p:cNvPr>
          <p:cNvSpPr/>
          <p:nvPr/>
        </p:nvSpPr>
        <p:spPr>
          <a:xfrm>
            <a:off x="3746279" y="1425077"/>
            <a:ext cx="2259945" cy="112810"/>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平行四邊形 18">
            <a:extLst>
              <a:ext uri="{FF2B5EF4-FFF2-40B4-BE49-F238E27FC236}">
                <a16:creationId xmlns:a16="http://schemas.microsoft.com/office/drawing/2014/main" id="{7F75FCC9-5FC2-4BE0-A3E1-5560FDC27408}"/>
              </a:ext>
            </a:extLst>
          </p:cNvPr>
          <p:cNvSpPr/>
          <p:nvPr/>
        </p:nvSpPr>
        <p:spPr>
          <a:xfrm>
            <a:off x="6001010" y="2258534"/>
            <a:ext cx="2990780" cy="2182837"/>
          </a:xfrm>
          <a:prstGeom prst="parallelogram">
            <a:avLst>
              <a:gd name="adj" fmla="val 31325"/>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AD887D1E-1998-4881-828C-3A0A09F3F0B1}"/>
              </a:ext>
            </a:extLst>
          </p:cNvPr>
          <p:cNvSpPr/>
          <p:nvPr/>
        </p:nvSpPr>
        <p:spPr>
          <a:xfrm>
            <a:off x="6731845" y="1559864"/>
            <a:ext cx="2334016" cy="1200329"/>
          </a:xfrm>
          <a:prstGeom prst="rect">
            <a:avLst/>
          </a:prstGeom>
        </p:spPr>
        <p:txBody>
          <a:bodyPr wrap="square">
            <a:spAutoFit/>
          </a:bodyPr>
          <a:lstStyle/>
          <a:p>
            <a:r>
              <a:rPr lang="zh-TW" altLang="en-US" sz="1200" b="1">
                <a:solidFill>
                  <a:schemeClr val="bg1"/>
                </a:solidFill>
                <a:latin typeface="微軟正黑體" panose="020B0604030504040204" pitchFamily="34" charset="-120"/>
                <a:ea typeface="微軟正黑體" panose="020B0604030504040204" pitchFamily="34" charset="-120"/>
              </a:rPr>
              <a:t>主旨欄位輸入</a:t>
            </a:r>
            <a:r>
              <a:rPr lang="en-US" altLang="zh-TW" sz="1200" b="1">
                <a:solidFill>
                  <a:schemeClr val="bg1"/>
                </a:solidFill>
                <a:latin typeface="微軟正黑體" panose="020B0604030504040204" pitchFamily="34" charset="-120"/>
                <a:ea typeface="微軟正黑體" panose="020B0604030504040204" pitchFamily="34" charset="-120"/>
              </a:rPr>
              <a:t>[HDP]</a:t>
            </a:r>
            <a:r>
              <a:rPr lang="zh-TW" altLang="en-US" sz="1200" b="1">
                <a:solidFill>
                  <a:schemeClr val="bg1"/>
                </a:solidFill>
                <a:latin typeface="微軟正黑體" panose="020B0604030504040204" pitchFamily="34" charset="-120"/>
                <a:ea typeface="微軟正黑體" panose="020B0604030504040204" pitchFamily="34" charset="-120"/>
              </a:rPr>
              <a:t>為開頭 </a:t>
            </a:r>
            <a:r>
              <a:rPr lang="en-US" altLang="zh-TW" sz="1200" b="1">
                <a:solidFill>
                  <a:schemeClr val="bg1"/>
                </a:solidFill>
                <a:latin typeface="微軟正黑體" panose="020B0604030504040204" pitchFamily="34" charset="-120"/>
                <a:ea typeface="微軟正黑體" panose="020B0604030504040204" pitchFamily="34" charset="-120"/>
              </a:rPr>
              <a:t>&gt; </a:t>
            </a:r>
            <a:r>
              <a:rPr lang="zh-TW" altLang="en-US" sz="1200" b="1">
                <a:solidFill>
                  <a:schemeClr val="bg1"/>
                </a:solidFill>
                <a:latin typeface="微軟正黑體" panose="020B0604030504040204" pitchFamily="34" charset="-120"/>
                <a:ea typeface="微軟正黑體" panose="020B0604030504040204" pitchFamily="34" charset="-120"/>
              </a:rPr>
              <a:t>描述內容後並將</a:t>
            </a:r>
            <a:r>
              <a:rPr lang="en-US" altLang="zh-TW" sz="1200" b="1">
                <a:solidFill>
                  <a:schemeClr val="bg1"/>
                </a:solidFill>
                <a:latin typeface="微軟正黑體" panose="020B0604030504040204" pitchFamily="34" charset="-120"/>
                <a:ea typeface="微軟正黑體" panose="020B0604030504040204" pitchFamily="34" charset="-120"/>
              </a:rPr>
              <a:t>Debug Report</a:t>
            </a:r>
            <a:r>
              <a:rPr lang="zh-TW" altLang="en-US" sz="1200" b="1">
                <a:solidFill>
                  <a:schemeClr val="bg1"/>
                </a:solidFill>
                <a:latin typeface="微軟正黑體" panose="020B0604030504040204" pitchFamily="34" charset="-120"/>
                <a:ea typeface="微軟正黑體" panose="020B0604030504040204" pitchFamily="34" charset="-120"/>
              </a:rPr>
              <a:t>上傳即可</a:t>
            </a:r>
          </a:p>
        </p:txBody>
      </p:sp>
      <p:sp>
        <p:nvSpPr>
          <p:cNvPr id="21" name="矩形 20">
            <a:extLst>
              <a:ext uri="{FF2B5EF4-FFF2-40B4-BE49-F238E27FC236}">
                <a16:creationId xmlns:a16="http://schemas.microsoft.com/office/drawing/2014/main" id="{7ED70990-14F0-4D15-B826-B639474DF669}"/>
              </a:ext>
            </a:extLst>
          </p:cNvPr>
          <p:cNvSpPr/>
          <p:nvPr/>
        </p:nvSpPr>
        <p:spPr>
          <a:xfrm>
            <a:off x="6731845" y="1425077"/>
            <a:ext cx="2259945" cy="112810"/>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EF1A692C-0B9C-4A70-BB8A-2D59CD164438}"/>
              </a:ext>
            </a:extLst>
          </p:cNvPr>
          <p:cNvSpPr txBox="1"/>
          <p:nvPr/>
        </p:nvSpPr>
        <p:spPr>
          <a:xfrm>
            <a:off x="272508" y="785830"/>
            <a:ext cx="418346" cy="936813"/>
          </a:xfrm>
          <a:prstGeom prst="rect">
            <a:avLst/>
          </a:prstGeom>
          <a:noFill/>
        </p:spPr>
        <p:txBody>
          <a:bodyPr wrap="square" rtlCol="0">
            <a:spAutoFit/>
          </a:bodyPr>
          <a:lstStyle/>
          <a:p>
            <a:r>
              <a:rPr lang="en-US" altLang="zh-TW" sz="5400" b="1">
                <a:solidFill>
                  <a:srgbClr val="8B059D"/>
                </a:solidFill>
              </a:rPr>
              <a:t>1</a:t>
            </a:r>
            <a:endParaRPr lang="zh-TW" altLang="en-US" sz="5400" b="1">
              <a:solidFill>
                <a:srgbClr val="8B059D"/>
              </a:solidFill>
            </a:endParaRPr>
          </a:p>
        </p:txBody>
      </p:sp>
      <p:sp>
        <p:nvSpPr>
          <p:cNvPr id="23" name="文字方塊 22">
            <a:extLst>
              <a:ext uri="{FF2B5EF4-FFF2-40B4-BE49-F238E27FC236}">
                <a16:creationId xmlns:a16="http://schemas.microsoft.com/office/drawing/2014/main" id="{CA0F12F5-329B-48F3-9737-CB292BB04DCA}"/>
              </a:ext>
            </a:extLst>
          </p:cNvPr>
          <p:cNvSpPr txBox="1"/>
          <p:nvPr/>
        </p:nvSpPr>
        <p:spPr>
          <a:xfrm>
            <a:off x="3209289" y="785830"/>
            <a:ext cx="418346" cy="936813"/>
          </a:xfrm>
          <a:prstGeom prst="rect">
            <a:avLst/>
          </a:prstGeom>
          <a:noFill/>
        </p:spPr>
        <p:txBody>
          <a:bodyPr wrap="square" rtlCol="0">
            <a:spAutoFit/>
          </a:bodyPr>
          <a:lstStyle/>
          <a:p>
            <a:r>
              <a:rPr lang="en-US" altLang="zh-TW" sz="5400" b="1">
                <a:solidFill>
                  <a:srgbClr val="4A4F96"/>
                </a:solidFill>
              </a:rPr>
              <a:t>2</a:t>
            </a:r>
            <a:endParaRPr lang="zh-TW" altLang="en-US" sz="5400" b="1">
              <a:solidFill>
                <a:srgbClr val="4A4F96"/>
              </a:solidFill>
            </a:endParaRPr>
          </a:p>
        </p:txBody>
      </p:sp>
      <p:sp>
        <p:nvSpPr>
          <p:cNvPr id="24" name="文字方塊 23">
            <a:extLst>
              <a:ext uri="{FF2B5EF4-FFF2-40B4-BE49-F238E27FC236}">
                <a16:creationId xmlns:a16="http://schemas.microsoft.com/office/drawing/2014/main" id="{B53D0A35-83AF-4EE3-B904-B9C86B3731E8}"/>
              </a:ext>
            </a:extLst>
          </p:cNvPr>
          <p:cNvSpPr txBox="1"/>
          <p:nvPr/>
        </p:nvSpPr>
        <p:spPr>
          <a:xfrm>
            <a:off x="6194328" y="785830"/>
            <a:ext cx="418346" cy="936813"/>
          </a:xfrm>
          <a:prstGeom prst="rect">
            <a:avLst/>
          </a:prstGeom>
          <a:noFill/>
        </p:spPr>
        <p:txBody>
          <a:bodyPr wrap="square" rtlCol="0">
            <a:spAutoFit/>
          </a:bodyPr>
          <a:lstStyle/>
          <a:p>
            <a:r>
              <a:rPr lang="en-US" altLang="zh-TW" sz="5400" b="1">
                <a:solidFill>
                  <a:srgbClr val="0296CA"/>
                </a:solidFill>
              </a:rPr>
              <a:t>3</a:t>
            </a:r>
            <a:endParaRPr lang="zh-TW" altLang="en-US" sz="5400" b="1">
              <a:solidFill>
                <a:srgbClr val="0296CA"/>
              </a:solidFill>
            </a:endParaRPr>
          </a:p>
        </p:txBody>
      </p:sp>
      <p:sp>
        <p:nvSpPr>
          <p:cNvPr id="2" name="標題 1">
            <a:extLst>
              <a:ext uri="{FF2B5EF4-FFF2-40B4-BE49-F238E27FC236}">
                <a16:creationId xmlns:a16="http://schemas.microsoft.com/office/drawing/2014/main" id="{7ABE1A26-1BFE-7947-B6F4-2E34067D469D}"/>
              </a:ext>
            </a:extLst>
          </p:cNvPr>
          <p:cNvSpPr>
            <a:spLocks noGrp="1"/>
          </p:cNvSpPr>
          <p:nvPr>
            <p:ph type="title"/>
          </p:nvPr>
        </p:nvSpPr>
        <p:spPr/>
        <p:txBody>
          <a:bodyPr/>
          <a:lstStyle/>
          <a:p>
            <a:r>
              <a:rPr lang="zh-TW" altLang="zh-TW" sz="2800"/>
              <a:t>如何回報 Hyper Data Protector Beta 測試問題? </a:t>
            </a:r>
            <a:endParaRPr kumimoji="1" lang="zh-TW" altLang="en-US" sz="2800"/>
          </a:p>
        </p:txBody>
      </p:sp>
      <p:pic>
        <p:nvPicPr>
          <p:cNvPr id="1030" name="Picture 6">
            <a:extLst>
              <a:ext uri="{FF2B5EF4-FFF2-40B4-BE49-F238E27FC236}">
                <a16:creationId xmlns:a16="http://schemas.microsoft.com/office/drawing/2014/main" id="{BFB362F8-A2A8-C749-A5C1-BD805903C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493" y="1791530"/>
            <a:ext cx="200426" cy="1829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F170F5F-C12F-FD45-B06D-C78EA63DD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02" y="2471820"/>
            <a:ext cx="2831089" cy="18105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6611A9-E15F-324F-B2F6-25150DBBA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356" y="2471820"/>
            <a:ext cx="3079496" cy="17955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9B1B7D0-60CE-B142-BB5F-84C8800F8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0312" y="2472652"/>
            <a:ext cx="2943094" cy="17991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B2DB3BCD-757D-1C4C-919B-F2F30D939CE7}"/>
              </a:ext>
            </a:extLst>
          </p:cNvPr>
          <p:cNvSpPr/>
          <p:nvPr/>
        </p:nvSpPr>
        <p:spPr>
          <a:xfrm>
            <a:off x="0" y="4866501"/>
            <a:ext cx="8558011" cy="246221"/>
          </a:xfrm>
          <a:prstGeom prst="rect">
            <a:avLst/>
          </a:prstGeom>
        </p:spPr>
        <p:txBody>
          <a:bodyPr wrap="square">
            <a:spAutoFit/>
          </a:bodyPr>
          <a:lstStyle/>
          <a:p>
            <a:r>
              <a:rPr lang="zh-TW" altLang="en-US" sz="1000">
                <a:solidFill>
                  <a:schemeClr val="tx1"/>
                </a:solidFill>
                <a:latin typeface="微軟正黑體" panose="020B0604030504040204" pitchFamily="34" charset="-120"/>
                <a:ea typeface="微軟正黑體" panose="020B0604030504040204" pitchFamily="34" charset="-120"/>
              </a:rPr>
              <a:t>如何回報：</a:t>
            </a:r>
            <a:r>
              <a:rPr lang="en-US" altLang="zh-TW" sz="1000">
                <a:solidFill>
                  <a:schemeClr val="tx1"/>
                </a:solidFill>
                <a:latin typeface="微軟正黑體" panose="020B0604030504040204" pitchFamily="34" charset="-120"/>
                <a:ea typeface="微軟正黑體" panose="020B0604030504040204" pitchFamily="34" charset="-120"/>
                <a:hlinkClick r:id="rId7">
                  <a:extLst>
                    <a:ext uri="{A12FA001-AC4F-418D-AE19-62706E023703}">
                      <ahyp:hlinkClr xmlns:ahyp="http://schemas.microsoft.com/office/drawing/2018/hyperlinkcolor" val="tx"/>
                    </a:ext>
                  </a:extLst>
                </a:hlinkClick>
              </a:rPr>
              <a:t> https://view.publitas.com/qnap-1/how-to-report-bugs-in-the-hyper-data-protector-beta-program_cht_faq/page/1</a:t>
            </a:r>
            <a:endParaRPr lang="zh-TW" altLang="en-US" sz="100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0288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平行四邊形 8">
            <a:extLst>
              <a:ext uri="{FF2B5EF4-FFF2-40B4-BE49-F238E27FC236}">
                <a16:creationId xmlns:a16="http://schemas.microsoft.com/office/drawing/2014/main" id="{9DE17BA2-8CDC-43BD-96A8-27E8604BF9E8}"/>
              </a:ext>
            </a:extLst>
          </p:cNvPr>
          <p:cNvSpPr/>
          <p:nvPr/>
        </p:nvSpPr>
        <p:spPr>
          <a:xfrm>
            <a:off x="476942" y="1974629"/>
            <a:ext cx="3725248" cy="2718893"/>
          </a:xfrm>
          <a:prstGeom prst="parallelogram">
            <a:avLst>
              <a:gd name="adj" fmla="val 31072"/>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F0944364-97EF-4E4F-8AE0-DD6F6D9B4350}"/>
              </a:ext>
            </a:extLst>
          </p:cNvPr>
          <p:cNvSpPr/>
          <p:nvPr/>
        </p:nvSpPr>
        <p:spPr>
          <a:xfrm>
            <a:off x="1383860" y="1195860"/>
            <a:ext cx="2787221" cy="646331"/>
          </a:xfrm>
          <a:prstGeom prst="rect">
            <a:avLst/>
          </a:prstGeom>
        </p:spPr>
        <p:txBody>
          <a:bodyPr wrap="square">
            <a:spAutoFit/>
          </a:bodyPr>
          <a:lstStyle/>
          <a:p>
            <a:r>
              <a:rPr lang="en-US" altLang="zh-TW" sz="1800" b="1">
                <a:solidFill>
                  <a:schemeClr val="bg1"/>
                </a:solidFill>
                <a:latin typeface="+mj-lt"/>
                <a:ea typeface="微軟正黑體" panose="020B0604030504040204" pitchFamily="34" charset="-120"/>
              </a:rPr>
              <a:t>Window server and PC backup/restore</a:t>
            </a:r>
          </a:p>
        </p:txBody>
      </p:sp>
      <p:sp>
        <p:nvSpPr>
          <p:cNvPr id="11" name="矩形 10">
            <a:extLst>
              <a:ext uri="{FF2B5EF4-FFF2-40B4-BE49-F238E27FC236}">
                <a16:creationId xmlns:a16="http://schemas.microsoft.com/office/drawing/2014/main" id="{01D2212C-1854-4835-95F2-9BE3FC2491FB}"/>
              </a:ext>
            </a:extLst>
          </p:cNvPr>
          <p:cNvSpPr/>
          <p:nvPr/>
        </p:nvSpPr>
        <p:spPr>
          <a:xfrm>
            <a:off x="1387252" y="1030154"/>
            <a:ext cx="2814936" cy="105781"/>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平行四邊形 11">
            <a:extLst>
              <a:ext uri="{FF2B5EF4-FFF2-40B4-BE49-F238E27FC236}">
                <a16:creationId xmlns:a16="http://schemas.microsoft.com/office/drawing/2014/main" id="{E89B27F9-7640-4459-9363-D1485CE75A49}"/>
              </a:ext>
            </a:extLst>
          </p:cNvPr>
          <p:cNvSpPr/>
          <p:nvPr/>
        </p:nvSpPr>
        <p:spPr>
          <a:xfrm>
            <a:off x="4135584" y="1974629"/>
            <a:ext cx="3725248" cy="2718893"/>
          </a:xfrm>
          <a:prstGeom prst="parallelogram">
            <a:avLst>
              <a:gd name="adj" fmla="val 31831"/>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15A1FFA8-9389-4CC1-9506-3A61EA801FD7}"/>
              </a:ext>
            </a:extLst>
          </p:cNvPr>
          <p:cNvSpPr/>
          <p:nvPr/>
        </p:nvSpPr>
        <p:spPr>
          <a:xfrm>
            <a:off x="5045901" y="1195859"/>
            <a:ext cx="2714239" cy="646331"/>
          </a:xfrm>
          <a:prstGeom prst="rect">
            <a:avLst/>
          </a:prstGeom>
        </p:spPr>
        <p:txBody>
          <a:bodyPr wrap="square">
            <a:spAutoFit/>
          </a:bodyPr>
          <a:lstStyle/>
          <a:p>
            <a:r>
              <a:rPr lang="en-US" altLang="zh-TW" sz="1800" b="1">
                <a:solidFill>
                  <a:schemeClr val="bg1"/>
                </a:solidFill>
                <a:latin typeface="+mj-lt"/>
                <a:ea typeface="微軟正黑體" panose="020B0604030504040204" pitchFamily="34" charset="-120"/>
              </a:rPr>
              <a:t>QNAP </a:t>
            </a:r>
          </a:p>
          <a:p>
            <a:r>
              <a:rPr lang="en-US" altLang="zh-TW" sz="1800" b="1">
                <a:solidFill>
                  <a:schemeClr val="bg1"/>
                </a:solidFill>
                <a:latin typeface="+mj-lt"/>
                <a:ea typeface="微軟正黑體" panose="020B0604030504040204" pitchFamily="34" charset="-120"/>
              </a:rPr>
              <a:t>Virtualization Station</a:t>
            </a:r>
          </a:p>
        </p:txBody>
      </p:sp>
      <p:sp>
        <p:nvSpPr>
          <p:cNvPr id="14" name="矩形 13">
            <a:extLst>
              <a:ext uri="{FF2B5EF4-FFF2-40B4-BE49-F238E27FC236}">
                <a16:creationId xmlns:a16="http://schemas.microsoft.com/office/drawing/2014/main" id="{C89DD325-5DF0-4D20-AF9F-9DCCD18BC1E0}"/>
              </a:ext>
            </a:extLst>
          </p:cNvPr>
          <p:cNvSpPr/>
          <p:nvPr/>
        </p:nvSpPr>
        <p:spPr>
          <a:xfrm>
            <a:off x="5045894" y="1030154"/>
            <a:ext cx="2814936" cy="105781"/>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357B54F4-1DA9-FA44-B870-57F47C71990A}"/>
              </a:ext>
            </a:extLst>
          </p:cNvPr>
          <p:cNvSpPr>
            <a:spLocks noGrp="1"/>
          </p:cNvSpPr>
          <p:nvPr>
            <p:ph type="title"/>
          </p:nvPr>
        </p:nvSpPr>
        <p:spPr/>
        <p:txBody>
          <a:bodyPr/>
          <a:lstStyle/>
          <a:p>
            <a:r>
              <a:rPr kumimoji="1" lang="zh-CN" altLang="en-US"/>
              <a:t>陸續推出計劃</a:t>
            </a:r>
            <a:endParaRPr kumimoji="1" lang="zh-TW" altLang="en-US"/>
          </a:p>
        </p:txBody>
      </p:sp>
      <p:pic>
        <p:nvPicPr>
          <p:cNvPr id="4" name="圖片 3">
            <a:extLst>
              <a:ext uri="{FF2B5EF4-FFF2-40B4-BE49-F238E27FC236}">
                <a16:creationId xmlns:a16="http://schemas.microsoft.com/office/drawing/2014/main" id="{7B8C15E7-9C46-D74A-8676-3EAF1E7DA584}"/>
              </a:ext>
            </a:extLst>
          </p:cNvPr>
          <p:cNvPicPr>
            <a:picLocks noChangeAspect="1"/>
          </p:cNvPicPr>
          <p:nvPr/>
        </p:nvPicPr>
        <p:blipFill>
          <a:blip r:embed="rId2"/>
          <a:stretch>
            <a:fillRect/>
          </a:stretch>
        </p:blipFill>
        <p:spPr>
          <a:xfrm>
            <a:off x="522774" y="2356084"/>
            <a:ext cx="3295214" cy="2055586"/>
          </a:xfrm>
          <a:prstGeom prst="rect">
            <a:avLst/>
          </a:prstGeom>
        </p:spPr>
      </p:pic>
      <p:pic>
        <p:nvPicPr>
          <p:cNvPr id="8" name="圖片 7">
            <a:extLst>
              <a:ext uri="{FF2B5EF4-FFF2-40B4-BE49-F238E27FC236}">
                <a16:creationId xmlns:a16="http://schemas.microsoft.com/office/drawing/2014/main" id="{80A0A0F0-AF01-7A4C-96E4-5D3FE6B60400}"/>
              </a:ext>
            </a:extLst>
          </p:cNvPr>
          <p:cNvPicPr>
            <a:picLocks noChangeAspect="1"/>
          </p:cNvPicPr>
          <p:nvPr/>
        </p:nvPicPr>
        <p:blipFill rotWithShape="1">
          <a:blip r:embed="rId3"/>
          <a:srcRect b="4498"/>
          <a:stretch/>
        </p:blipFill>
        <p:spPr>
          <a:xfrm>
            <a:off x="4396849" y="2356085"/>
            <a:ext cx="3825744" cy="2055586"/>
          </a:xfrm>
          <a:prstGeom prst="rect">
            <a:avLst/>
          </a:prstGeom>
        </p:spPr>
      </p:pic>
    </p:spTree>
    <p:extLst>
      <p:ext uri="{BB962C8B-B14F-4D97-AF65-F5344CB8AC3E}">
        <p14:creationId xmlns:p14="http://schemas.microsoft.com/office/powerpoint/2010/main" val="319256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5"/>
          <p:cNvSpPr txBox="1">
            <a:spLocks noGrp="1"/>
          </p:cNvSpPr>
          <p:nvPr>
            <p:ph type="title"/>
          </p:nvPr>
        </p:nvSpPr>
        <p:spPr>
          <a:xfrm>
            <a:off x="172936" y="207057"/>
            <a:ext cx="3464345" cy="8247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總結</a:t>
            </a:r>
            <a:endParaRPr/>
          </a:p>
        </p:txBody>
      </p:sp>
      <p:sp>
        <p:nvSpPr>
          <p:cNvPr id="359" name="Google Shape;359;p45"/>
          <p:cNvSpPr txBox="1">
            <a:spLocks noGrp="1"/>
          </p:cNvSpPr>
          <p:nvPr>
            <p:ph type="body" idx="4294967295"/>
          </p:nvPr>
        </p:nvSpPr>
        <p:spPr>
          <a:xfrm>
            <a:off x="726498" y="950464"/>
            <a:ext cx="6839917" cy="88152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bg1"/>
              </a:buClr>
              <a:buSzPts val="1800"/>
              <a:buChar char="●"/>
            </a:pPr>
            <a:r>
              <a:rPr lang="en-US" altLang="zh-TW" sz="1600" b="1">
                <a:solidFill>
                  <a:schemeClr val="bg1"/>
                </a:solidFill>
              </a:rPr>
              <a:t>QNAP</a:t>
            </a:r>
            <a:r>
              <a:rPr lang="zh-TW" altLang="en-US" sz="1600" b="1">
                <a:solidFill>
                  <a:schemeClr val="bg1"/>
                </a:solidFill>
              </a:rPr>
              <a:t> </a:t>
            </a:r>
            <a:r>
              <a:rPr lang="en-US" altLang="zh-TW" sz="1600" b="1">
                <a:solidFill>
                  <a:schemeClr val="bg1"/>
                </a:solidFill>
              </a:rPr>
              <a:t>NAS</a:t>
            </a:r>
            <a:r>
              <a:rPr lang="zh-CN" altLang="en-US" sz="1600" b="1">
                <a:solidFill>
                  <a:schemeClr val="bg1"/>
                </a:solidFill>
              </a:rPr>
              <a:t>一體機中央控管</a:t>
            </a:r>
            <a:endParaRPr lang="en-US" altLang="zh-CN" sz="1600" b="1">
              <a:solidFill>
                <a:schemeClr val="bg1"/>
              </a:solidFill>
            </a:endParaRPr>
          </a:p>
          <a:p>
            <a:pPr marL="457200" lvl="0" indent="-342900" algn="l" rtl="0">
              <a:lnSpc>
                <a:spcPct val="150000"/>
              </a:lnSpc>
              <a:spcBef>
                <a:spcPts val="0"/>
              </a:spcBef>
              <a:spcAft>
                <a:spcPts val="0"/>
              </a:spcAft>
              <a:buClr>
                <a:schemeClr val="bg1"/>
              </a:buClr>
              <a:buSzPts val="1800"/>
              <a:buChar char="●"/>
            </a:pPr>
            <a:r>
              <a:rPr lang="zh-CN" altLang="en-US" sz="1600" b="1">
                <a:solidFill>
                  <a:schemeClr val="bg1"/>
                </a:solidFill>
              </a:rPr>
              <a:t>高速主動備份機制</a:t>
            </a:r>
            <a:endParaRPr lang="en-US" altLang="zh-CN" sz="1600" b="1">
              <a:solidFill>
                <a:schemeClr val="bg1"/>
              </a:solidFill>
            </a:endParaRPr>
          </a:p>
          <a:p>
            <a:pPr marL="457200" lvl="0" indent="-342900" algn="l" rtl="0">
              <a:lnSpc>
                <a:spcPct val="150000"/>
              </a:lnSpc>
              <a:spcBef>
                <a:spcPts val="0"/>
              </a:spcBef>
              <a:spcAft>
                <a:spcPts val="0"/>
              </a:spcAft>
              <a:buClr>
                <a:schemeClr val="bg1"/>
              </a:buClr>
              <a:buSzPts val="1800"/>
              <a:buChar char="●"/>
            </a:pPr>
            <a:r>
              <a:rPr lang="zh-CN" altLang="en-US" sz="1600" b="1">
                <a:solidFill>
                  <a:schemeClr val="bg1"/>
                </a:solidFill>
              </a:rPr>
              <a:t>讓您省錢、省時、省空間</a:t>
            </a:r>
            <a:endParaRPr lang="en-US" altLang="zh-CN" sz="1600" b="1">
              <a:solidFill>
                <a:schemeClr val="bg1"/>
              </a:solidFill>
            </a:endParaRPr>
          </a:p>
          <a:p>
            <a:pPr marL="457200" lvl="0" indent="-342900" algn="l" rtl="0">
              <a:lnSpc>
                <a:spcPct val="150000"/>
              </a:lnSpc>
              <a:spcBef>
                <a:spcPts val="0"/>
              </a:spcBef>
              <a:spcAft>
                <a:spcPts val="0"/>
              </a:spcAft>
              <a:buClr>
                <a:schemeClr val="bg1"/>
              </a:buClr>
              <a:buSzPts val="1800"/>
              <a:buChar char="●"/>
            </a:pPr>
            <a:endParaRPr lang="en-US" altLang="zh-CN" sz="1600" b="1">
              <a:solidFill>
                <a:schemeClr val="bg1"/>
              </a:solidFill>
            </a:endParaRPr>
          </a:p>
        </p:txBody>
      </p:sp>
      <p:grpSp>
        <p:nvGrpSpPr>
          <p:cNvPr id="11" name="Google Shape;340;p43">
            <a:extLst>
              <a:ext uri="{FF2B5EF4-FFF2-40B4-BE49-F238E27FC236}">
                <a16:creationId xmlns:a16="http://schemas.microsoft.com/office/drawing/2014/main" id="{1F7D9FD3-78C8-5F40-9241-6C645D6CFA25}"/>
              </a:ext>
            </a:extLst>
          </p:cNvPr>
          <p:cNvGrpSpPr/>
          <p:nvPr/>
        </p:nvGrpSpPr>
        <p:grpSpPr>
          <a:xfrm>
            <a:off x="3875540" y="3532285"/>
            <a:ext cx="4491062" cy="1216528"/>
            <a:chOff x="9271605" y="4630995"/>
            <a:chExt cx="2767996" cy="997001"/>
          </a:xfrm>
        </p:grpSpPr>
        <p:pic>
          <p:nvPicPr>
            <p:cNvPr id="12" name="Google Shape;341;p43">
              <a:extLst>
                <a:ext uri="{FF2B5EF4-FFF2-40B4-BE49-F238E27FC236}">
                  <a16:creationId xmlns:a16="http://schemas.microsoft.com/office/drawing/2014/main" id="{32AA63B3-E4A6-5347-BE4D-795AAFF18BF7}"/>
                </a:ext>
              </a:extLst>
            </p:cNvPr>
            <p:cNvPicPr preferRelativeResize="0"/>
            <p:nvPr/>
          </p:nvPicPr>
          <p:blipFill rotWithShape="1">
            <a:blip r:embed="rId3">
              <a:alphaModFix/>
            </a:blip>
            <a:srcRect/>
            <a:stretch/>
          </p:blipFill>
          <p:spPr>
            <a:xfrm rot="5400000">
              <a:off x="10609410" y="4197805"/>
              <a:ext cx="193381" cy="2667001"/>
            </a:xfrm>
            <a:prstGeom prst="rect">
              <a:avLst/>
            </a:prstGeom>
            <a:noFill/>
            <a:ln>
              <a:noFill/>
            </a:ln>
          </p:spPr>
        </p:pic>
        <p:pic>
          <p:nvPicPr>
            <p:cNvPr id="13" name="Google Shape;342;p43">
              <a:extLst>
                <a:ext uri="{FF2B5EF4-FFF2-40B4-BE49-F238E27FC236}">
                  <a16:creationId xmlns:a16="http://schemas.microsoft.com/office/drawing/2014/main" id="{7272AA71-1718-F64B-A67E-16EF35B0263F}"/>
                </a:ext>
              </a:extLst>
            </p:cNvPr>
            <p:cNvPicPr preferRelativeResize="0"/>
            <p:nvPr/>
          </p:nvPicPr>
          <p:blipFill rotWithShape="1">
            <a:blip r:embed="rId4">
              <a:alphaModFix/>
            </a:blip>
            <a:srcRect/>
            <a:stretch/>
          </p:blipFill>
          <p:spPr>
            <a:xfrm>
              <a:off x="9271605" y="4630995"/>
              <a:ext cx="2755043" cy="966827"/>
            </a:xfrm>
            <a:prstGeom prst="rect">
              <a:avLst/>
            </a:prstGeom>
            <a:noFill/>
            <a:ln>
              <a:noFill/>
            </a:ln>
          </p:spPr>
        </p:pic>
      </p:grpSp>
      <p:grpSp>
        <p:nvGrpSpPr>
          <p:cNvPr id="14" name="Google Shape;334;p43">
            <a:extLst>
              <a:ext uri="{FF2B5EF4-FFF2-40B4-BE49-F238E27FC236}">
                <a16:creationId xmlns:a16="http://schemas.microsoft.com/office/drawing/2014/main" id="{36EF85DC-38F7-0345-98AA-D89233E2B7AE}"/>
              </a:ext>
            </a:extLst>
          </p:cNvPr>
          <p:cNvGrpSpPr/>
          <p:nvPr/>
        </p:nvGrpSpPr>
        <p:grpSpPr>
          <a:xfrm>
            <a:off x="411195" y="3415218"/>
            <a:ext cx="1624433" cy="1311777"/>
            <a:chOff x="3710036" y="4363279"/>
            <a:chExt cx="1728000" cy="1232176"/>
          </a:xfrm>
        </p:grpSpPr>
        <p:pic>
          <p:nvPicPr>
            <p:cNvPr id="15" name="Google Shape;335;p43">
              <a:extLst>
                <a:ext uri="{FF2B5EF4-FFF2-40B4-BE49-F238E27FC236}">
                  <a16:creationId xmlns:a16="http://schemas.microsoft.com/office/drawing/2014/main" id="{4C63590B-A9B6-9648-AE9A-11362D4C045D}"/>
                </a:ext>
              </a:extLst>
            </p:cNvPr>
            <p:cNvPicPr preferRelativeResize="0"/>
            <p:nvPr/>
          </p:nvPicPr>
          <p:blipFill rotWithShape="1">
            <a:blip r:embed="rId3">
              <a:alphaModFix/>
            </a:blip>
            <a:srcRect/>
            <a:stretch/>
          </p:blipFill>
          <p:spPr>
            <a:xfrm rot="5400000">
              <a:off x="4503140" y="4660560"/>
              <a:ext cx="141791" cy="1728000"/>
            </a:xfrm>
            <a:prstGeom prst="rect">
              <a:avLst/>
            </a:prstGeom>
            <a:noFill/>
            <a:ln>
              <a:noFill/>
            </a:ln>
          </p:spPr>
        </p:pic>
        <p:pic>
          <p:nvPicPr>
            <p:cNvPr id="16" name="Google Shape;336;p43">
              <a:extLst>
                <a:ext uri="{FF2B5EF4-FFF2-40B4-BE49-F238E27FC236}">
                  <a16:creationId xmlns:a16="http://schemas.microsoft.com/office/drawing/2014/main" id="{457DFDB8-CC34-8C46-AD15-5B70352D81FC}"/>
                </a:ext>
              </a:extLst>
            </p:cNvPr>
            <p:cNvPicPr preferRelativeResize="0"/>
            <p:nvPr/>
          </p:nvPicPr>
          <p:blipFill rotWithShape="1">
            <a:blip r:embed="rId5">
              <a:alphaModFix/>
            </a:blip>
            <a:srcRect t="7450" r="14155"/>
            <a:stretch/>
          </p:blipFill>
          <p:spPr>
            <a:xfrm>
              <a:off x="3840009" y="4363279"/>
              <a:ext cx="1520565" cy="1217981"/>
            </a:xfrm>
            <a:prstGeom prst="rect">
              <a:avLst/>
            </a:prstGeom>
            <a:noFill/>
            <a:ln>
              <a:noFill/>
            </a:ln>
          </p:spPr>
        </p:pic>
      </p:grpSp>
      <p:grpSp>
        <p:nvGrpSpPr>
          <p:cNvPr id="17" name="Google Shape;337;p43">
            <a:extLst>
              <a:ext uri="{FF2B5EF4-FFF2-40B4-BE49-F238E27FC236}">
                <a16:creationId xmlns:a16="http://schemas.microsoft.com/office/drawing/2014/main" id="{26D20392-CFFB-3A4C-B466-45A4416B2F8B}"/>
              </a:ext>
            </a:extLst>
          </p:cNvPr>
          <p:cNvGrpSpPr/>
          <p:nvPr/>
        </p:nvGrpSpPr>
        <p:grpSpPr>
          <a:xfrm>
            <a:off x="1962809" y="3311516"/>
            <a:ext cx="2003009" cy="1400367"/>
            <a:chOff x="541802" y="4231353"/>
            <a:chExt cx="2137985" cy="1345053"/>
          </a:xfrm>
        </p:grpSpPr>
        <p:pic>
          <p:nvPicPr>
            <p:cNvPr id="18" name="Google Shape;338;p43">
              <a:extLst>
                <a:ext uri="{FF2B5EF4-FFF2-40B4-BE49-F238E27FC236}">
                  <a16:creationId xmlns:a16="http://schemas.microsoft.com/office/drawing/2014/main" id="{399A03D2-FB8A-B34E-B3F3-D0A0D5CC3B1A}"/>
                </a:ext>
              </a:extLst>
            </p:cNvPr>
            <p:cNvPicPr preferRelativeResize="0"/>
            <p:nvPr/>
          </p:nvPicPr>
          <p:blipFill rotWithShape="1">
            <a:blip r:embed="rId3">
              <a:alphaModFix/>
            </a:blip>
            <a:srcRect/>
            <a:stretch/>
          </p:blipFill>
          <p:spPr>
            <a:xfrm rot="5400000">
              <a:off x="1518121" y="4527765"/>
              <a:ext cx="141791" cy="1955491"/>
            </a:xfrm>
            <a:prstGeom prst="rect">
              <a:avLst/>
            </a:prstGeom>
            <a:noFill/>
            <a:ln>
              <a:noFill/>
            </a:ln>
          </p:spPr>
        </p:pic>
        <p:pic>
          <p:nvPicPr>
            <p:cNvPr id="19" name="Google Shape;339;p43">
              <a:extLst>
                <a:ext uri="{FF2B5EF4-FFF2-40B4-BE49-F238E27FC236}">
                  <a16:creationId xmlns:a16="http://schemas.microsoft.com/office/drawing/2014/main" id="{2983DE06-0103-EE43-A44B-8E7E278E7E7A}"/>
                </a:ext>
              </a:extLst>
            </p:cNvPr>
            <p:cNvPicPr preferRelativeResize="0"/>
            <p:nvPr/>
          </p:nvPicPr>
          <p:blipFill rotWithShape="1">
            <a:blip r:embed="rId6">
              <a:alphaModFix/>
            </a:blip>
            <a:srcRect/>
            <a:stretch/>
          </p:blipFill>
          <p:spPr>
            <a:xfrm>
              <a:off x="541802" y="4231353"/>
              <a:ext cx="2137985" cy="1336241"/>
            </a:xfrm>
            <a:prstGeom prst="rect">
              <a:avLst/>
            </a:prstGeom>
            <a:noFill/>
            <a:ln>
              <a:noFill/>
            </a:ln>
          </p:spPr>
        </p:pic>
      </p:grpSp>
      <p:sp>
        <p:nvSpPr>
          <p:cNvPr id="2" name="文字方塊 1">
            <a:extLst>
              <a:ext uri="{FF2B5EF4-FFF2-40B4-BE49-F238E27FC236}">
                <a16:creationId xmlns:a16="http://schemas.microsoft.com/office/drawing/2014/main" id="{86F7D25D-84AC-DE4F-8B30-DD0DF5DA2C10}"/>
              </a:ext>
            </a:extLst>
          </p:cNvPr>
          <p:cNvSpPr txBox="1"/>
          <p:nvPr/>
        </p:nvSpPr>
        <p:spPr>
          <a:xfrm>
            <a:off x="966986" y="2511301"/>
            <a:ext cx="4731595" cy="369332"/>
          </a:xfrm>
          <a:prstGeom prst="rect">
            <a:avLst/>
          </a:prstGeom>
          <a:solidFill>
            <a:srgbClr val="748D99"/>
          </a:solidFill>
          <a:ln>
            <a:noFill/>
          </a:ln>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kumimoji="1" lang="en-US" altLang="zh-TW" sz="1800" b="1">
                <a:solidFill>
                  <a:schemeClr val="bg1"/>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QNAP</a:t>
            </a:r>
            <a:r>
              <a:rPr kumimoji="1" lang="zh-TW" altLang="en-US" sz="1800" b="1">
                <a:solidFill>
                  <a:schemeClr val="bg1"/>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 </a:t>
            </a:r>
            <a:r>
              <a:rPr kumimoji="1" lang="en-US" altLang="zh-TW" sz="1800" b="1">
                <a:solidFill>
                  <a:schemeClr val="bg1"/>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NAS</a:t>
            </a:r>
            <a:r>
              <a:rPr kumimoji="1" lang="zh-CN" altLang="en-US" sz="1800" b="1">
                <a:solidFill>
                  <a:schemeClr val="bg1"/>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是您</a:t>
            </a:r>
            <a:r>
              <a:rPr kumimoji="1" lang="en-US" altLang="zh-CN" sz="1800" b="1">
                <a:solidFill>
                  <a:schemeClr val="bg1"/>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VM</a:t>
            </a:r>
            <a:r>
              <a:rPr kumimoji="1" lang="zh-CN" altLang="en-US" sz="1800" b="1">
                <a:solidFill>
                  <a:schemeClr val="bg1"/>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備份選擇的最佳理由</a:t>
            </a:r>
            <a:endParaRPr kumimoji="1" lang="zh-TW" altLang="en-US" sz="1800" b="1">
              <a:solidFill>
                <a:schemeClr val="bg1"/>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 name="副標題 16">
            <a:extLst>
              <a:ext uri="{FF2B5EF4-FFF2-40B4-BE49-F238E27FC236}">
                <a16:creationId xmlns:a16="http://schemas.microsoft.com/office/drawing/2014/main" id="{BE0160E7-E84F-4DAE-8A69-F5F6D37F390D}"/>
              </a:ext>
            </a:extLst>
          </p:cNvPr>
          <p:cNvSpPr txBox="1">
            <a:spLocks/>
          </p:cNvSpPr>
          <p:nvPr/>
        </p:nvSpPr>
        <p:spPr>
          <a:xfrm>
            <a:off x="196403" y="4608868"/>
            <a:ext cx="6820734" cy="39506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TW" sz="600">
                <a:solidFill>
                  <a:schemeClr val="bg1"/>
                </a:solidFill>
                <a:latin typeface="微軟正黑體" panose="020B0604030504040204" pitchFamily="34" charset="-120"/>
                <a:ea typeface="微軟正黑體" panose="020B0604030504040204" pitchFamily="34" charset="-120"/>
              </a:rPr>
              <a:t>©2020</a:t>
            </a:r>
            <a:r>
              <a:rPr lang="zh-TW" altLang="en-US" sz="60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a:t>
            </a:r>
            <a:endParaRPr lang="zh-TW" sz="320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prstGeom prst="rect">
            <a:avLst/>
          </a:prstGeom>
        </p:spPr>
        <p:txBody>
          <a:bodyPr spcFirstLastPara="1" wrap="square" lIns="91425" tIns="91425" rIns="91425" bIns="91425" anchor="t" anchorCtr="0">
            <a:noAutofit/>
          </a:bodyPr>
          <a:lstStyle/>
          <a:p>
            <a:pPr>
              <a:buSzPts val="1100"/>
            </a:pPr>
            <a:r>
              <a:rPr lang="en-US" altLang="zh-TW">
                <a:latin typeface="微軟正黑體"/>
                <a:ea typeface="微軟正黑體"/>
              </a:rPr>
              <a:t>QNAP Hyper Data Protector </a:t>
            </a:r>
            <a:r>
              <a:rPr lang="zh-TW" altLang="en-US">
                <a:latin typeface="微軟正黑體"/>
                <a:ea typeface="微軟正黑體"/>
              </a:rPr>
              <a:t>一體機的優勢</a:t>
            </a:r>
          </a:p>
        </p:txBody>
      </p:sp>
      <p:sp>
        <p:nvSpPr>
          <p:cNvPr id="83" name="Google Shape;83;p16"/>
          <p:cNvSpPr txBox="1">
            <a:spLocks noGrp="1"/>
          </p:cNvSpPr>
          <p:nvPr>
            <p:ph type="body" idx="1"/>
          </p:nvPr>
        </p:nvSpPr>
        <p:spPr>
          <a:xfrm>
            <a:off x="1402002" y="794716"/>
            <a:ext cx="8382207"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bg1"/>
              </a:buClr>
              <a:buSzPts val="1800"/>
              <a:buChar char="●"/>
            </a:pPr>
            <a:r>
              <a:rPr lang="zh-TW">
                <a:solidFill>
                  <a:schemeClr val="bg1"/>
                </a:solidFill>
                <a:latin typeface="微軟正黑體" panose="020B0604030504040204" pitchFamily="34" charset="-120"/>
                <a:ea typeface="微軟正黑體" panose="020B0604030504040204" pitchFamily="34" charset="-120"/>
              </a:rPr>
              <a:t>免</a:t>
            </a:r>
            <a:r>
              <a:rPr lang="zh-TW" altLang="en-US">
                <a:solidFill>
                  <a:schemeClr val="bg1"/>
                </a:solidFill>
                <a:latin typeface="微軟正黑體" panose="020B0604030504040204" pitchFamily="34" charset="-120"/>
                <a:ea typeface="微軟正黑體" panose="020B0604030504040204" pitchFamily="34" charset="-120"/>
              </a:rPr>
              <a:t>費</a:t>
            </a:r>
            <a:r>
              <a:rPr lang="zh-TW">
                <a:solidFill>
                  <a:schemeClr val="bg1"/>
                </a:solidFill>
                <a:latin typeface="微軟正黑體" panose="020B0604030504040204" pitchFamily="34" charset="-120"/>
                <a:ea typeface="微軟正黑體" panose="020B0604030504040204" pitchFamily="34" charset="-120"/>
              </a:rPr>
              <a:t>授權讓VM備份無上限</a:t>
            </a:r>
            <a:r>
              <a:rPr lang="zh-TW" altLang="en-US">
                <a:solidFill>
                  <a:schemeClr val="bg1"/>
                </a:solidFill>
                <a:latin typeface="微軟正黑體" panose="020B0604030504040204" pitchFamily="34" charset="-120"/>
                <a:ea typeface="微軟正黑體" panose="020B0604030504040204" pitchFamily="34" charset="-120"/>
              </a:rPr>
              <a:t>，讓您省錢、省時、省空間</a:t>
            </a:r>
            <a:endParaRPr>
              <a:solidFill>
                <a:schemeClr val="bg1"/>
              </a:solidFill>
              <a:latin typeface="微軟正黑體" panose="020B0604030504040204" pitchFamily="34" charset="-120"/>
              <a:ea typeface="微軟正黑體" panose="020B0604030504040204" pitchFamily="34" charset="-120"/>
            </a:endParaRPr>
          </a:p>
          <a:p>
            <a:pPr marL="457200" lvl="0" indent="-342900" algn="l" rtl="0">
              <a:spcBef>
                <a:spcPts val="0"/>
              </a:spcBef>
              <a:spcAft>
                <a:spcPts val="0"/>
              </a:spcAft>
              <a:buClr>
                <a:schemeClr val="bg1"/>
              </a:buClr>
              <a:buSzPts val="1800"/>
              <a:buChar char="●"/>
            </a:pPr>
            <a:r>
              <a:rPr lang="zh-TW">
                <a:solidFill>
                  <a:schemeClr val="bg1"/>
                </a:solidFill>
                <a:latin typeface="微軟正黑體" panose="020B0604030504040204" pitchFamily="34" charset="-120"/>
                <a:ea typeface="微軟正黑體" panose="020B0604030504040204" pitchFamily="34" charset="-120"/>
              </a:rPr>
              <a:t>一體</a:t>
            </a:r>
            <a:r>
              <a:rPr lang="zh-TW" altLang="en-US">
                <a:solidFill>
                  <a:schemeClr val="bg1"/>
                </a:solidFill>
                <a:latin typeface="微軟正黑體" panose="020B0604030504040204" pitchFamily="34" charset="-120"/>
                <a:ea typeface="微軟正黑體" panose="020B0604030504040204" pitchFamily="34" charset="-120"/>
              </a:rPr>
              <a:t>機</a:t>
            </a:r>
            <a:r>
              <a:rPr lang="zh-TW">
                <a:solidFill>
                  <a:schemeClr val="bg1"/>
                </a:solidFill>
                <a:latin typeface="微軟正黑體" panose="020B0604030504040204" pitchFamily="34" charset="-120"/>
                <a:ea typeface="微軟正黑體" panose="020B0604030504040204" pitchFamily="34" charset="-120"/>
              </a:rPr>
              <a:t>備份，發生問題時避免軟、硬體廠商間所耗費的時間與人力</a:t>
            </a:r>
            <a:endParaRPr>
              <a:solidFill>
                <a:schemeClr val="bg1"/>
              </a:solidFill>
              <a:latin typeface="微軟正黑體" panose="020B0604030504040204" pitchFamily="34" charset="-120"/>
              <a:ea typeface="微軟正黑體" panose="020B0604030504040204" pitchFamily="34" charset="-120"/>
            </a:endParaRPr>
          </a:p>
          <a:p>
            <a:pPr marL="457200" lvl="0" indent="-342900" algn="l" rtl="0">
              <a:spcBef>
                <a:spcPts val="0"/>
              </a:spcBef>
              <a:spcAft>
                <a:spcPts val="0"/>
              </a:spcAft>
              <a:buClr>
                <a:schemeClr val="bg1"/>
              </a:buClr>
              <a:buSzPts val="1800"/>
              <a:buChar char="●"/>
            </a:pPr>
            <a:r>
              <a:rPr lang="zh-TW">
                <a:solidFill>
                  <a:schemeClr val="bg1"/>
                </a:solidFill>
                <a:latin typeface="微軟正黑體" panose="020B0604030504040204" pitchFamily="34" charset="-120"/>
                <a:ea typeface="微軟正黑體" panose="020B0604030504040204" pitchFamily="34" charset="-120"/>
              </a:rPr>
              <a:t>QNAP NAS</a:t>
            </a:r>
            <a:r>
              <a:rPr lang="en-US" altLang="zh-TW">
                <a:solidFill>
                  <a:schemeClr val="bg1"/>
                </a:solidFill>
                <a:latin typeface="微軟正黑體" panose="020B0604030504040204" pitchFamily="34" charset="-120"/>
                <a:ea typeface="微軟正黑體" panose="020B0604030504040204" pitchFamily="34" charset="-120"/>
              </a:rPr>
              <a:t> RAID</a:t>
            </a:r>
            <a:r>
              <a:rPr lang="zh-TW">
                <a:solidFill>
                  <a:schemeClr val="bg1"/>
                </a:solidFill>
                <a:latin typeface="微軟正黑體" panose="020B0604030504040204" pitchFamily="34" charset="-120"/>
                <a:ea typeface="微軟正黑體" panose="020B0604030504040204" pitchFamily="34" charset="-120"/>
              </a:rPr>
              <a:t>硬碟資料保護機制</a:t>
            </a:r>
            <a:endParaRPr lang="en-US" altLang="zh-TW">
              <a:solidFill>
                <a:schemeClr val="bg1"/>
              </a:solidFill>
              <a:latin typeface="微軟正黑體" panose="020B0604030504040204" pitchFamily="34" charset="-120"/>
              <a:ea typeface="微軟正黑體" panose="020B0604030504040204" pitchFamily="34" charset="-120"/>
            </a:endParaRPr>
          </a:p>
          <a:p>
            <a:pPr marL="457200" lvl="0" indent="-342900" algn="l" rtl="0">
              <a:spcBef>
                <a:spcPts val="0"/>
              </a:spcBef>
              <a:spcAft>
                <a:spcPts val="0"/>
              </a:spcAft>
              <a:buClr>
                <a:schemeClr val="bg1"/>
              </a:buClr>
              <a:buSzPts val="1800"/>
              <a:buChar char="●"/>
            </a:pPr>
            <a:r>
              <a:rPr lang="zh-TW">
                <a:solidFill>
                  <a:schemeClr val="bg1"/>
                </a:solidFill>
                <a:latin typeface="微軟正黑體" panose="020B0604030504040204" pitchFamily="34" charset="-120"/>
                <a:ea typeface="微軟正黑體" panose="020B0604030504040204" pitchFamily="34" charset="-120"/>
              </a:rPr>
              <a:t>QNAP NAS完善的3-2-1備份機制</a:t>
            </a:r>
            <a:endParaRPr>
              <a:solidFill>
                <a:schemeClr val="bg1"/>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28A04839-05F1-4483-9871-D87EB2B881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4823" y="2429329"/>
            <a:ext cx="6138098" cy="2395052"/>
          </a:xfrm>
          <a:prstGeom prst="rect">
            <a:avLst/>
          </a:prstGeom>
        </p:spPr>
      </p:pic>
      <p:pic>
        <p:nvPicPr>
          <p:cNvPr id="8" name="圖形 7">
            <a:extLst>
              <a:ext uri="{FF2B5EF4-FFF2-40B4-BE49-F238E27FC236}">
                <a16:creationId xmlns:a16="http://schemas.microsoft.com/office/drawing/2014/main" id="{86EB9AF5-9080-474A-BD42-4BA692605F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825" y="1059302"/>
            <a:ext cx="1050882" cy="900000"/>
          </a:xfrm>
          <a:prstGeom prst="rect">
            <a:avLst/>
          </a:prstGeom>
        </p:spPr>
      </p:pic>
      <p:pic>
        <p:nvPicPr>
          <p:cNvPr id="9" name="圖形 8">
            <a:extLst>
              <a:ext uri="{FF2B5EF4-FFF2-40B4-BE49-F238E27FC236}">
                <a16:creationId xmlns:a16="http://schemas.microsoft.com/office/drawing/2014/main" id="{ED781967-8128-4042-8660-05BB87968C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825" y="2252472"/>
            <a:ext cx="1050882" cy="900000"/>
          </a:xfrm>
          <a:prstGeom prst="rect">
            <a:avLst/>
          </a:prstGeom>
        </p:spPr>
      </p:pic>
      <p:pic>
        <p:nvPicPr>
          <p:cNvPr id="10" name="圖形 9">
            <a:extLst>
              <a:ext uri="{FF2B5EF4-FFF2-40B4-BE49-F238E27FC236}">
                <a16:creationId xmlns:a16="http://schemas.microsoft.com/office/drawing/2014/main" id="{39000112-DD72-4BD7-8BD6-99359599CD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0825" y="3445643"/>
            <a:ext cx="1050882" cy="90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1704489" y="1871433"/>
            <a:ext cx="5378321" cy="824712"/>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zh-TW" sz="4000">
                <a:latin typeface="+mj-lt"/>
              </a:rPr>
              <a:t>Meet</a:t>
            </a:r>
            <a:r>
              <a:rPr lang="zh-TW" altLang="en-US" sz="4000">
                <a:latin typeface="+mj-lt"/>
              </a:rPr>
              <a:t> </a:t>
            </a:r>
            <a:r>
              <a:rPr lang="zh-TW" sz="4000">
                <a:latin typeface="+mj-lt"/>
              </a:rPr>
              <a:t>QNAP </a:t>
            </a:r>
            <a:br>
              <a:rPr lang="en-US" altLang="zh-TW" sz="4000">
                <a:latin typeface="+mj-lt"/>
              </a:rPr>
            </a:br>
            <a:r>
              <a:rPr lang="zh-TW" sz="4000">
                <a:latin typeface="+mj-lt"/>
              </a:rPr>
              <a:t>Hyper Data Protector</a:t>
            </a:r>
            <a:endParaRPr sz="4000">
              <a:latin typeface="+mj-lt"/>
            </a:endParaRPr>
          </a:p>
        </p:txBody>
      </p:sp>
      <p:pic>
        <p:nvPicPr>
          <p:cNvPr id="3" name="圖片 2" descr="一張含有 畫畫, 傘 的圖片&#10;&#10;自動產生的描述">
            <a:extLst>
              <a:ext uri="{FF2B5EF4-FFF2-40B4-BE49-F238E27FC236}">
                <a16:creationId xmlns:a16="http://schemas.microsoft.com/office/drawing/2014/main" id="{9A7A96B6-8ECF-48C1-8C2E-DFF66BB5C59C}"/>
              </a:ext>
            </a:extLst>
          </p:cNvPr>
          <p:cNvPicPr>
            <a:picLocks noChangeAspect="1"/>
          </p:cNvPicPr>
          <p:nvPr/>
        </p:nvPicPr>
        <p:blipFill>
          <a:blip r:embed="rId3"/>
          <a:stretch>
            <a:fillRect/>
          </a:stretch>
        </p:blipFill>
        <p:spPr>
          <a:xfrm>
            <a:off x="370778" y="1648280"/>
            <a:ext cx="1271019" cy="1271019"/>
          </a:xfrm>
          <a:prstGeom prst="rect">
            <a:avLst/>
          </a:prstGeom>
        </p:spPr>
      </p:pic>
      <p:sp>
        <p:nvSpPr>
          <p:cNvPr id="2" name="文字方塊 1">
            <a:extLst>
              <a:ext uri="{FF2B5EF4-FFF2-40B4-BE49-F238E27FC236}">
                <a16:creationId xmlns:a16="http://schemas.microsoft.com/office/drawing/2014/main" id="{DDAB47C4-508B-064A-AA7B-ACF78C659F01}"/>
              </a:ext>
            </a:extLst>
          </p:cNvPr>
          <p:cNvSpPr txBox="1"/>
          <p:nvPr/>
        </p:nvSpPr>
        <p:spPr>
          <a:xfrm>
            <a:off x="1828800" y="3086101"/>
            <a:ext cx="4966051" cy="400110"/>
          </a:xfrm>
          <a:prstGeom prst="rect">
            <a:avLst/>
          </a:prstGeom>
          <a:noFill/>
          <a:ln>
            <a:solidFill>
              <a:schemeClr val="bg1"/>
            </a:solidFill>
          </a:ln>
        </p:spPr>
        <p:txBody>
          <a:bodyPr wrap="square" rtlCol="0">
            <a:spAutoFit/>
          </a:bodyPr>
          <a:lstStyle/>
          <a:p>
            <a:r>
              <a:rPr kumimoji="1" lang="zh-CN" altLang="en-US" sz="1600" b="1">
                <a:solidFill>
                  <a:schemeClr val="bg1"/>
                </a:solidFill>
                <a:latin typeface="微軟正黑體" panose="020B0604030504040204" pitchFamily="34" charset="-120"/>
                <a:ea typeface="微軟正黑體" panose="020B0604030504040204" pitchFamily="34" charset="-120"/>
              </a:rPr>
              <a:t>為您打造</a:t>
            </a:r>
            <a:r>
              <a:rPr kumimoji="1" lang="zh-CN" altLang="en-US" sz="2000" b="1">
                <a:solidFill>
                  <a:schemeClr val="bg1"/>
                </a:solidFill>
                <a:latin typeface="微軟正黑體" panose="020B0604030504040204" pitchFamily="34" charset="-120"/>
                <a:ea typeface="微軟正黑體" panose="020B0604030504040204" pitchFamily="34" charset="-120"/>
              </a:rPr>
              <a:t>省錢、省時、省空間</a:t>
            </a:r>
            <a:r>
              <a:rPr kumimoji="1" lang="zh-CN" altLang="en-US" sz="1600" b="1">
                <a:solidFill>
                  <a:schemeClr val="bg1"/>
                </a:solidFill>
                <a:latin typeface="微軟正黑體" panose="020B0604030504040204" pitchFamily="34" charset="-120"/>
                <a:ea typeface="微軟正黑體" panose="020B0604030504040204" pitchFamily="34" charset="-120"/>
              </a:rPr>
              <a:t>的一體機解決方案</a:t>
            </a:r>
            <a:endParaRPr kumimoji="1" lang="en-US" altLang="zh-CN" b="1">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2" name="矩形: 圓角 61">
            <a:extLst>
              <a:ext uri="{FF2B5EF4-FFF2-40B4-BE49-F238E27FC236}">
                <a16:creationId xmlns:a16="http://schemas.microsoft.com/office/drawing/2014/main" id="{436B12A0-C0DD-47D8-A494-D0CD9F019EF0}"/>
              </a:ext>
            </a:extLst>
          </p:cNvPr>
          <p:cNvSpPr/>
          <p:nvPr/>
        </p:nvSpPr>
        <p:spPr>
          <a:xfrm>
            <a:off x="1124595" y="2306782"/>
            <a:ext cx="996392" cy="246221"/>
          </a:xfrm>
          <a:prstGeom prst="roundRect">
            <a:avLst>
              <a:gd name="adj" fmla="val 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5" name="矩形: 圓角 14">
            <a:extLst>
              <a:ext uri="{FF2B5EF4-FFF2-40B4-BE49-F238E27FC236}">
                <a16:creationId xmlns:a16="http://schemas.microsoft.com/office/drawing/2014/main" id="{4CBC4B96-E005-4813-86A7-8AB6BA2D4BFB}"/>
              </a:ext>
            </a:extLst>
          </p:cNvPr>
          <p:cNvSpPr/>
          <p:nvPr/>
        </p:nvSpPr>
        <p:spPr>
          <a:xfrm>
            <a:off x="4621362" y="905927"/>
            <a:ext cx="2975589" cy="3880563"/>
          </a:xfrm>
          <a:prstGeom prst="roundRect">
            <a:avLst>
              <a:gd name="adj" fmla="val 3921"/>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Google Shape;98;p18"/>
          <p:cNvSpPr txBox="1">
            <a:spLocks noGrp="1"/>
          </p:cNvSpPr>
          <p:nvPr>
            <p:ph type="title"/>
          </p:nvPr>
        </p:nvSpPr>
        <p:spPr>
          <a:xfrm>
            <a:off x="0" y="122853"/>
            <a:ext cx="91439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QNAP主動式虛擬機備份一體機方案解決您的疑慮</a:t>
            </a:r>
            <a:endParaRPr/>
          </a:p>
        </p:txBody>
      </p:sp>
      <p:sp>
        <p:nvSpPr>
          <p:cNvPr id="102" name="Google Shape;102;p18"/>
          <p:cNvSpPr txBox="1"/>
          <p:nvPr/>
        </p:nvSpPr>
        <p:spPr>
          <a:xfrm>
            <a:off x="5621803" y="1072165"/>
            <a:ext cx="867612" cy="246221"/>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200" b="1">
                <a:solidFill>
                  <a:srgbClr val="2F2725"/>
                </a:solidFill>
                <a:latin typeface="微軟正黑體" panose="020B0604030504040204" pitchFamily="34" charset="-120"/>
                <a:ea typeface="微軟正黑體" panose="020B0604030504040204" pitchFamily="34" charset="-120"/>
              </a:rPr>
              <a:t>中央管理</a:t>
            </a:r>
          </a:p>
        </p:txBody>
      </p:sp>
      <p:pic>
        <p:nvPicPr>
          <p:cNvPr id="14" name="圖片 13" descr="一張含有 畫畫, 傘 的圖片&#10;&#10;自動產生的描述">
            <a:extLst>
              <a:ext uri="{FF2B5EF4-FFF2-40B4-BE49-F238E27FC236}">
                <a16:creationId xmlns:a16="http://schemas.microsoft.com/office/drawing/2014/main" id="{A50E2C83-E6E2-474A-A234-3F4F892A6B12}"/>
              </a:ext>
            </a:extLst>
          </p:cNvPr>
          <p:cNvPicPr>
            <a:picLocks noChangeAspect="1"/>
          </p:cNvPicPr>
          <p:nvPr/>
        </p:nvPicPr>
        <p:blipFill>
          <a:blip r:embed="rId3"/>
          <a:stretch>
            <a:fillRect/>
          </a:stretch>
        </p:blipFill>
        <p:spPr>
          <a:xfrm>
            <a:off x="5132221" y="1985920"/>
            <a:ext cx="540000" cy="540000"/>
          </a:xfrm>
          <a:prstGeom prst="rect">
            <a:avLst/>
          </a:prstGeom>
        </p:spPr>
      </p:pic>
      <p:sp>
        <p:nvSpPr>
          <p:cNvPr id="6" name="矩形 5">
            <a:extLst>
              <a:ext uri="{FF2B5EF4-FFF2-40B4-BE49-F238E27FC236}">
                <a16:creationId xmlns:a16="http://schemas.microsoft.com/office/drawing/2014/main" id="{F11D7109-649B-4146-A642-F6894D91A19F}"/>
              </a:ext>
            </a:extLst>
          </p:cNvPr>
          <p:cNvSpPr/>
          <p:nvPr/>
        </p:nvSpPr>
        <p:spPr>
          <a:xfrm>
            <a:off x="5648461" y="2140763"/>
            <a:ext cx="1463863" cy="246221"/>
          </a:xfrm>
          <a:prstGeom prst="rect">
            <a:avLst/>
          </a:prstGeom>
        </p:spPr>
        <p:txBody>
          <a:bodyPr wrap="none">
            <a:spAutoFit/>
          </a:bodyPr>
          <a:lstStyle/>
          <a:p>
            <a:pPr lvl="0" algn="ctr"/>
            <a:r>
              <a:rPr lang="en-US" altLang="zh-TW" sz="1000" b="1">
                <a:solidFill>
                  <a:schemeClr val="bg1"/>
                </a:solidFill>
                <a:latin typeface="+mj-lt"/>
              </a:rPr>
              <a:t>Hyper Data Protector</a:t>
            </a:r>
          </a:p>
        </p:txBody>
      </p:sp>
      <p:sp>
        <p:nvSpPr>
          <p:cNvPr id="8" name="矩形: 圓角 7">
            <a:extLst>
              <a:ext uri="{FF2B5EF4-FFF2-40B4-BE49-F238E27FC236}">
                <a16:creationId xmlns:a16="http://schemas.microsoft.com/office/drawing/2014/main" id="{9CA56C46-01B1-49BC-94A0-B10084B51B83}"/>
              </a:ext>
            </a:extLst>
          </p:cNvPr>
          <p:cNvSpPr/>
          <p:nvPr/>
        </p:nvSpPr>
        <p:spPr>
          <a:xfrm>
            <a:off x="4998895" y="1072165"/>
            <a:ext cx="2113429" cy="1539685"/>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Google Shape;102;p18">
            <a:extLst>
              <a:ext uri="{FF2B5EF4-FFF2-40B4-BE49-F238E27FC236}">
                <a16:creationId xmlns:a16="http://schemas.microsoft.com/office/drawing/2014/main" id="{A37EC8E5-FA7B-4C72-A6BC-E47FF9DF0616}"/>
              </a:ext>
            </a:extLst>
          </p:cNvPr>
          <p:cNvSpPr txBox="1"/>
          <p:nvPr/>
        </p:nvSpPr>
        <p:spPr>
          <a:xfrm>
            <a:off x="5474625" y="2682237"/>
            <a:ext cx="1103995" cy="246221"/>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zh-TW" altLang="en-US" sz="1200" b="1">
                <a:solidFill>
                  <a:srgbClr val="2F2725"/>
                </a:solidFill>
                <a:latin typeface="微軟正黑體" panose="020B0604030504040204" pitchFamily="34" charset="-120"/>
                <a:ea typeface="微軟正黑體" panose="020B0604030504040204" pitchFamily="34" charset="-120"/>
              </a:rPr>
              <a:t>備份資料縮減</a:t>
            </a:r>
          </a:p>
        </p:txBody>
      </p:sp>
      <p:sp>
        <p:nvSpPr>
          <p:cNvPr id="22" name="矩形: 圓角 21">
            <a:extLst>
              <a:ext uri="{FF2B5EF4-FFF2-40B4-BE49-F238E27FC236}">
                <a16:creationId xmlns:a16="http://schemas.microsoft.com/office/drawing/2014/main" id="{27F05E4E-C8E1-4A07-8B40-4E2C46F51813}"/>
              </a:ext>
            </a:extLst>
          </p:cNvPr>
          <p:cNvSpPr/>
          <p:nvPr/>
        </p:nvSpPr>
        <p:spPr>
          <a:xfrm>
            <a:off x="4759036" y="2682237"/>
            <a:ext cx="2628900" cy="2036269"/>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1099BDB3-53BC-44E6-B73E-B01632C049A5}"/>
              </a:ext>
            </a:extLst>
          </p:cNvPr>
          <p:cNvSpPr/>
          <p:nvPr/>
        </p:nvSpPr>
        <p:spPr>
          <a:xfrm>
            <a:off x="4919357" y="3105505"/>
            <a:ext cx="614930" cy="1435952"/>
          </a:xfrm>
          <a:prstGeom prst="roundRect">
            <a:avLst>
              <a:gd name="adj" fmla="val 105"/>
            </a:avLst>
          </a:prstGeom>
          <a:noFill/>
          <a:ln w="63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FEA4BF8F-42B1-45AC-8D59-31637B2B19F8}"/>
              </a:ext>
            </a:extLst>
          </p:cNvPr>
          <p:cNvSpPr/>
          <p:nvPr/>
        </p:nvSpPr>
        <p:spPr>
          <a:xfrm>
            <a:off x="4896443" y="3105504"/>
            <a:ext cx="660758" cy="246221"/>
          </a:xfrm>
          <a:prstGeom prst="rect">
            <a:avLst/>
          </a:prstGeom>
        </p:spPr>
        <p:txBody>
          <a:bodyPr wrap="none">
            <a:spAutoFit/>
          </a:bodyPr>
          <a:lstStyle/>
          <a:p>
            <a:pPr lvl="0" algn="ctr"/>
            <a:r>
              <a:rPr lang="en-US" altLang="zh-TW" sz="1000" b="1">
                <a:solidFill>
                  <a:schemeClr val="bg1"/>
                </a:solidFill>
                <a:latin typeface="+mj-lt"/>
              </a:rPr>
              <a:t>Storage</a:t>
            </a:r>
          </a:p>
        </p:txBody>
      </p:sp>
      <p:sp>
        <p:nvSpPr>
          <p:cNvPr id="25" name="矩形: 圓角 24">
            <a:extLst>
              <a:ext uri="{FF2B5EF4-FFF2-40B4-BE49-F238E27FC236}">
                <a16:creationId xmlns:a16="http://schemas.microsoft.com/office/drawing/2014/main" id="{602E3BE7-A81A-4AAB-ADEE-668F15F335A6}"/>
              </a:ext>
            </a:extLst>
          </p:cNvPr>
          <p:cNvSpPr/>
          <p:nvPr/>
        </p:nvSpPr>
        <p:spPr>
          <a:xfrm>
            <a:off x="6494154" y="3021748"/>
            <a:ext cx="736184" cy="1603467"/>
          </a:xfrm>
          <a:prstGeom prst="roundRect">
            <a:avLst>
              <a:gd name="adj" fmla="val 105"/>
            </a:avLst>
          </a:prstGeom>
          <a:noFill/>
          <a:ln w="63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165D9A7C-213B-4571-AF49-653127EE35C3}"/>
              </a:ext>
            </a:extLst>
          </p:cNvPr>
          <p:cNvSpPr/>
          <p:nvPr/>
        </p:nvSpPr>
        <p:spPr>
          <a:xfrm>
            <a:off x="5503163" y="3274554"/>
            <a:ext cx="1023163" cy="246221"/>
          </a:xfrm>
          <a:prstGeom prst="rect">
            <a:avLst/>
          </a:prstGeom>
        </p:spPr>
        <p:txBody>
          <a:bodyPr wrap="square">
            <a:spAutoFit/>
          </a:bodyPr>
          <a:lstStyle/>
          <a:p>
            <a:pPr lvl="0" algn="ctr"/>
            <a:r>
              <a:rPr lang="en-US" altLang="zh-TW" sz="1000" b="1">
                <a:solidFill>
                  <a:schemeClr val="bg1"/>
                </a:solidFill>
                <a:latin typeface="+mj-lt"/>
              </a:rPr>
              <a:t>Deduplication</a:t>
            </a:r>
          </a:p>
        </p:txBody>
      </p:sp>
      <p:sp>
        <p:nvSpPr>
          <p:cNvPr id="27" name="矩形 26">
            <a:extLst>
              <a:ext uri="{FF2B5EF4-FFF2-40B4-BE49-F238E27FC236}">
                <a16:creationId xmlns:a16="http://schemas.microsoft.com/office/drawing/2014/main" id="{432465CC-5FB9-4D75-AD06-B1565FE56E79}"/>
              </a:ext>
            </a:extLst>
          </p:cNvPr>
          <p:cNvSpPr/>
          <p:nvPr/>
        </p:nvSpPr>
        <p:spPr>
          <a:xfrm>
            <a:off x="5675510" y="3896500"/>
            <a:ext cx="688009" cy="246221"/>
          </a:xfrm>
          <a:prstGeom prst="rect">
            <a:avLst/>
          </a:prstGeom>
        </p:spPr>
        <p:txBody>
          <a:bodyPr wrap="none">
            <a:spAutoFit/>
          </a:bodyPr>
          <a:lstStyle/>
          <a:p>
            <a:pPr lvl="0" algn="ctr"/>
            <a:r>
              <a:rPr lang="en-US" altLang="zh-TW" sz="1000" b="1">
                <a:solidFill>
                  <a:schemeClr val="bg1"/>
                </a:solidFill>
                <a:latin typeface="+mj-lt"/>
              </a:rPr>
              <a:t>Recover</a:t>
            </a:r>
          </a:p>
        </p:txBody>
      </p:sp>
      <p:cxnSp>
        <p:nvCxnSpPr>
          <p:cNvPr id="10" name="直線單箭頭接點 9">
            <a:extLst>
              <a:ext uri="{FF2B5EF4-FFF2-40B4-BE49-F238E27FC236}">
                <a16:creationId xmlns:a16="http://schemas.microsoft.com/office/drawing/2014/main" id="{17FDF3D2-BB87-4D0E-8E32-8E7A6BB43DFD}"/>
              </a:ext>
            </a:extLst>
          </p:cNvPr>
          <p:cNvCxnSpPr>
            <a:cxnSpLocks/>
          </p:cNvCxnSpPr>
          <p:nvPr/>
        </p:nvCxnSpPr>
        <p:spPr>
          <a:xfrm>
            <a:off x="5602354" y="3511435"/>
            <a:ext cx="848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7B938519-1FAB-442F-BFA9-D4C9EA5DB506}"/>
              </a:ext>
            </a:extLst>
          </p:cNvPr>
          <p:cNvCxnSpPr>
            <a:cxnSpLocks/>
          </p:cNvCxnSpPr>
          <p:nvPr/>
        </p:nvCxnSpPr>
        <p:spPr>
          <a:xfrm flipH="1">
            <a:off x="5587956" y="4114031"/>
            <a:ext cx="8131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97773E77-E008-4358-B5FC-524E86C3485C}"/>
              </a:ext>
            </a:extLst>
          </p:cNvPr>
          <p:cNvSpPr/>
          <p:nvPr/>
        </p:nvSpPr>
        <p:spPr>
          <a:xfrm>
            <a:off x="6567133" y="3037333"/>
            <a:ext cx="590226" cy="246221"/>
          </a:xfrm>
          <a:prstGeom prst="rect">
            <a:avLst/>
          </a:prstGeom>
        </p:spPr>
        <p:txBody>
          <a:bodyPr wrap="none">
            <a:spAutoFit/>
          </a:bodyPr>
          <a:lstStyle/>
          <a:p>
            <a:pPr lvl="0" algn="ctr"/>
            <a:r>
              <a:rPr lang="en-US" altLang="zh-TW" sz="1000" b="1">
                <a:solidFill>
                  <a:schemeClr val="bg1"/>
                </a:solidFill>
                <a:latin typeface="+mj-lt"/>
              </a:rPr>
              <a:t>Before</a:t>
            </a:r>
          </a:p>
        </p:txBody>
      </p:sp>
      <p:sp>
        <p:nvSpPr>
          <p:cNvPr id="38" name="矩形 37">
            <a:extLst>
              <a:ext uri="{FF2B5EF4-FFF2-40B4-BE49-F238E27FC236}">
                <a16:creationId xmlns:a16="http://schemas.microsoft.com/office/drawing/2014/main" id="{38AECC7F-D3DC-4FD9-A1E2-DB6C9EBE4808}"/>
              </a:ext>
            </a:extLst>
          </p:cNvPr>
          <p:cNvSpPr/>
          <p:nvPr/>
        </p:nvSpPr>
        <p:spPr>
          <a:xfrm>
            <a:off x="6620032" y="3923196"/>
            <a:ext cx="484428" cy="246221"/>
          </a:xfrm>
          <a:prstGeom prst="rect">
            <a:avLst/>
          </a:prstGeom>
        </p:spPr>
        <p:txBody>
          <a:bodyPr wrap="none">
            <a:spAutoFit/>
          </a:bodyPr>
          <a:lstStyle/>
          <a:p>
            <a:pPr lvl="0" algn="ctr"/>
            <a:r>
              <a:rPr lang="en-US" altLang="zh-TW" sz="1000" b="1">
                <a:solidFill>
                  <a:schemeClr val="bg1"/>
                </a:solidFill>
                <a:latin typeface="+mj-lt"/>
              </a:rPr>
              <a:t>After</a:t>
            </a:r>
          </a:p>
        </p:txBody>
      </p:sp>
      <p:pic>
        <p:nvPicPr>
          <p:cNvPr id="28" name="圖形 27">
            <a:extLst>
              <a:ext uri="{FF2B5EF4-FFF2-40B4-BE49-F238E27FC236}">
                <a16:creationId xmlns:a16="http://schemas.microsoft.com/office/drawing/2014/main" id="{CC5996C8-26CC-4BDA-A2A0-953321898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9372" y="3266772"/>
            <a:ext cx="525749" cy="537387"/>
          </a:xfrm>
          <a:prstGeom prst="rect">
            <a:avLst/>
          </a:prstGeom>
        </p:spPr>
      </p:pic>
      <p:pic>
        <p:nvPicPr>
          <p:cNvPr id="29" name="圖形 28">
            <a:extLst>
              <a:ext uri="{FF2B5EF4-FFF2-40B4-BE49-F238E27FC236}">
                <a16:creationId xmlns:a16="http://schemas.microsoft.com/office/drawing/2014/main" id="{B82B8973-DAA5-4F1E-B8BD-6C92E9BDBD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2010" y="4165483"/>
            <a:ext cx="337610" cy="343445"/>
          </a:xfrm>
          <a:prstGeom prst="rect">
            <a:avLst/>
          </a:prstGeom>
        </p:spPr>
      </p:pic>
      <p:pic>
        <p:nvPicPr>
          <p:cNvPr id="34" name="圖形 33">
            <a:extLst>
              <a:ext uri="{FF2B5EF4-FFF2-40B4-BE49-F238E27FC236}">
                <a16:creationId xmlns:a16="http://schemas.microsoft.com/office/drawing/2014/main" id="{873A899A-CC6E-4C23-8D63-B742E67C0C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9992" y="3423355"/>
            <a:ext cx="353660" cy="255652"/>
          </a:xfrm>
          <a:prstGeom prst="rect">
            <a:avLst/>
          </a:prstGeom>
        </p:spPr>
      </p:pic>
      <p:pic>
        <p:nvPicPr>
          <p:cNvPr id="45" name="圖形 44">
            <a:extLst>
              <a:ext uri="{FF2B5EF4-FFF2-40B4-BE49-F238E27FC236}">
                <a16:creationId xmlns:a16="http://schemas.microsoft.com/office/drawing/2014/main" id="{4155DFD0-11AC-46CB-8266-4257731FC6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9992" y="3789828"/>
            <a:ext cx="353660" cy="255652"/>
          </a:xfrm>
          <a:prstGeom prst="rect">
            <a:avLst/>
          </a:prstGeom>
        </p:spPr>
      </p:pic>
      <p:pic>
        <p:nvPicPr>
          <p:cNvPr id="46" name="圖形 45">
            <a:extLst>
              <a:ext uri="{FF2B5EF4-FFF2-40B4-BE49-F238E27FC236}">
                <a16:creationId xmlns:a16="http://schemas.microsoft.com/office/drawing/2014/main" id="{DD9B3B69-B79D-4C54-BF17-1EBBFA8982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9992" y="4155091"/>
            <a:ext cx="353660" cy="255652"/>
          </a:xfrm>
          <a:prstGeom prst="rect">
            <a:avLst/>
          </a:prstGeom>
        </p:spPr>
      </p:pic>
      <p:pic>
        <p:nvPicPr>
          <p:cNvPr id="35" name="圖形 34">
            <a:extLst>
              <a:ext uri="{FF2B5EF4-FFF2-40B4-BE49-F238E27FC236}">
                <a16:creationId xmlns:a16="http://schemas.microsoft.com/office/drawing/2014/main" id="{99D4577A-ABB3-4D4B-9E5D-558E871012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84494" y="853844"/>
            <a:ext cx="1140363" cy="1092595"/>
          </a:xfrm>
          <a:prstGeom prst="rect">
            <a:avLst/>
          </a:prstGeom>
        </p:spPr>
      </p:pic>
      <p:sp>
        <p:nvSpPr>
          <p:cNvPr id="48" name="Google Shape;102;p18">
            <a:extLst>
              <a:ext uri="{FF2B5EF4-FFF2-40B4-BE49-F238E27FC236}">
                <a16:creationId xmlns:a16="http://schemas.microsoft.com/office/drawing/2014/main" id="{6F4D4699-623A-42FD-B9B7-F162EADFB87F}"/>
              </a:ext>
            </a:extLst>
          </p:cNvPr>
          <p:cNvSpPr txBox="1"/>
          <p:nvPr/>
        </p:nvSpPr>
        <p:spPr>
          <a:xfrm>
            <a:off x="960124" y="1072165"/>
            <a:ext cx="1423310" cy="246221"/>
          </a:xfrm>
          <a:prstGeom prst="rect">
            <a:avLst/>
          </a:prstGeom>
          <a:solidFill>
            <a:schemeClr val="bg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zh-TW" altLang="en-US" sz="1200" b="1">
                <a:solidFill>
                  <a:srgbClr val="2F2725"/>
                </a:solidFill>
                <a:latin typeface="微軟正黑體" panose="020B0604030504040204" pitchFamily="34" charset="-120"/>
                <a:ea typeface="微軟正黑體" panose="020B0604030504040204" pitchFamily="34" charset="-120"/>
              </a:rPr>
              <a:t>主動式虛擬機備份</a:t>
            </a:r>
          </a:p>
        </p:txBody>
      </p:sp>
      <p:sp>
        <p:nvSpPr>
          <p:cNvPr id="53" name="矩形: 圓角 52">
            <a:extLst>
              <a:ext uri="{FF2B5EF4-FFF2-40B4-BE49-F238E27FC236}">
                <a16:creationId xmlns:a16="http://schemas.microsoft.com/office/drawing/2014/main" id="{E4162D60-191B-4302-953A-27A144916C4B}"/>
              </a:ext>
            </a:extLst>
          </p:cNvPr>
          <p:cNvSpPr/>
          <p:nvPr/>
        </p:nvSpPr>
        <p:spPr>
          <a:xfrm>
            <a:off x="615065" y="1072165"/>
            <a:ext cx="2113429" cy="2448610"/>
          </a:xfrm>
          <a:prstGeom prst="roundRect">
            <a:avLst>
              <a:gd name="adj" fmla="val 105"/>
            </a:avLst>
          </a:prstGeom>
          <a:noFill/>
          <a:ln w="127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9" name="圖形 38">
            <a:extLst>
              <a:ext uri="{FF2B5EF4-FFF2-40B4-BE49-F238E27FC236}">
                <a16:creationId xmlns:a16="http://schemas.microsoft.com/office/drawing/2014/main" id="{9F415C38-5F00-4E66-8F4E-C6716ADE76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1137" y="2706474"/>
            <a:ext cx="1423310" cy="471373"/>
          </a:xfrm>
          <a:prstGeom prst="rect">
            <a:avLst/>
          </a:prstGeom>
        </p:spPr>
      </p:pic>
      <p:sp>
        <p:nvSpPr>
          <p:cNvPr id="56" name="矩形: 圓角 55">
            <a:extLst>
              <a:ext uri="{FF2B5EF4-FFF2-40B4-BE49-F238E27FC236}">
                <a16:creationId xmlns:a16="http://schemas.microsoft.com/office/drawing/2014/main" id="{1E9357EF-21D6-4319-8DA8-0CC1C22EF276}"/>
              </a:ext>
            </a:extLst>
          </p:cNvPr>
          <p:cNvSpPr/>
          <p:nvPr/>
        </p:nvSpPr>
        <p:spPr>
          <a:xfrm rot="5400000">
            <a:off x="1134405" y="1981987"/>
            <a:ext cx="976772" cy="1626363"/>
          </a:xfrm>
          <a:prstGeom prst="roundRect">
            <a:avLst>
              <a:gd name="adj" fmla="val 105"/>
            </a:avLst>
          </a:prstGeom>
          <a:noFill/>
          <a:ln w="63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0" name="群組 89">
            <a:extLst>
              <a:ext uri="{FF2B5EF4-FFF2-40B4-BE49-F238E27FC236}">
                <a16:creationId xmlns:a16="http://schemas.microsoft.com/office/drawing/2014/main" id="{D8202A07-09ED-41A9-850E-B1CFEE8C63C5}"/>
              </a:ext>
            </a:extLst>
          </p:cNvPr>
          <p:cNvGrpSpPr/>
          <p:nvPr/>
        </p:nvGrpSpPr>
        <p:grpSpPr>
          <a:xfrm>
            <a:off x="797606" y="1511981"/>
            <a:ext cx="1640984" cy="594894"/>
            <a:chOff x="797606" y="1511981"/>
            <a:chExt cx="1640984" cy="594894"/>
          </a:xfrm>
        </p:grpSpPr>
        <p:pic>
          <p:nvPicPr>
            <p:cNvPr id="40" name="圖形 39">
              <a:extLst>
                <a:ext uri="{FF2B5EF4-FFF2-40B4-BE49-F238E27FC236}">
                  <a16:creationId xmlns:a16="http://schemas.microsoft.com/office/drawing/2014/main" id="{A0A2AD5E-00E8-4D4C-BEBE-D44E1F65DE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7606" y="1511981"/>
              <a:ext cx="594894" cy="594894"/>
            </a:xfrm>
            <a:prstGeom prst="rect">
              <a:avLst/>
            </a:prstGeom>
          </p:spPr>
        </p:pic>
        <p:pic>
          <p:nvPicPr>
            <p:cNvPr id="41" name="圖形 40">
              <a:extLst>
                <a:ext uri="{FF2B5EF4-FFF2-40B4-BE49-F238E27FC236}">
                  <a16:creationId xmlns:a16="http://schemas.microsoft.com/office/drawing/2014/main" id="{519F09A9-724F-459A-AD1E-6150558901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39258" y="1703539"/>
              <a:ext cx="999332" cy="151296"/>
            </a:xfrm>
            <a:prstGeom prst="rect">
              <a:avLst/>
            </a:prstGeom>
          </p:spPr>
        </p:pic>
      </p:grpSp>
      <p:sp>
        <p:nvSpPr>
          <p:cNvPr id="60" name="矩形 59">
            <a:extLst>
              <a:ext uri="{FF2B5EF4-FFF2-40B4-BE49-F238E27FC236}">
                <a16:creationId xmlns:a16="http://schemas.microsoft.com/office/drawing/2014/main" id="{5DBB1D11-474D-4D56-BF6A-DAC4538C8490}"/>
              </a:ext>
            </a:extLst>
          </p:cNvPr>
          <p:cNvSpPr/>
          <p:nvPr/>
        </p:nvSpPr>
        <p:spPr>
          <a:xfrm>
            <a:off x="1145737" y="2306782"/>
            <a:ext cx="954108" cy="246221"/>
          </a:xfrm>
          <a:prstGeom prst="rect">
            <a:avLst/>
          </a:prstGeom>
        </p:spPr>
        <p:txBody>
          <a:bodyPr wrap="square">
            <a:spAutoFit/>
          </a:bodyPr>
          <a:lstStyle/>
          <a:p>
            <a:pPr lvl="0" algn="ctr"/>
            <a:r>
              <a:rPr lang="en-US" altLang="zh-TW" sz="1000" b="1">
                <a:solidFill>
                  <a:schemeClr val="bg1"/>
                </a:solidFill>
              </a:rPr>
              <a:t>QNAP Agent</a:t>
            </a:r>
          </a:p>
        </p:txBody>
      </p:sp>
      <p:pic>
        <p:nvPicPr>
          <p:cNvPr id="67" name="圖片 66" descr="一張含有 建築物 的圖片&#10;&#10;自動產生的描述">
            <a:extLst>
              <a:ext uri="{FF2B5EF4-FFF2-40B4-BE49-F238E27FC236}">
                <a16:creationId xmlns:a16="http://schemas.microsoft.com/office/drawing/2014/main" id="{0FA374A0-855A-443B-8FB9-9A2C4E155DBA}"/>
              </a:ext>
            </a:extLst>
          </p:cNvPr>
          <p:cNvPicPr>
            <a:picLocks noChangeAspect="1"/>
          </p:cNvPicPr>
          <p:nvPr/>
        </p:nvPicPr>
        <p:blipFill>
          <a:blip r:embed="rId18"/>
          <a:stretch>
            <a:fillRect/>
          </a:stretch>
        </p:blipFill>
        <p:spPr>
          <a:xfrm>
            <a:off x="5132643" y="1384363"/>
            <a:ext cx="539156" cy="540000"/>
          </a:xfrm>
          <a:prstGeom prst="rect">
            <a:avLst/>
          </a:prstGeom>
        </p:spPr>
      </p:pic>
      <p:sp>
        <p:nvSpPr>
          <p:cNvPr id="68" name="矩形 67">
            <a:extLst>
              <a:ext uri="{FF2B5EF4-FFF2-40B4-BE49-F238E27FC236}">
                <a16:creationId xmlns:a16="http://schemas.microsoft.com/office/drawing/2014/main" id="{59B70BDD-B223-47D0-8184-7C6C2B76B6A4}"/>
              </a:ext>
            </a:extLst>
          </p:cNvPr>
          <p:cNvSpPr/>
          <p:nvPr/>
        </p:nvSpPr>
        <p:spPr>
          <a:xfrm>
            <a:off x="5648461" y="1525774"/>
            <a:ext cx="1252267" cy="246221"/>
          </a:xfrm>
          <a:prstGeom prst="rect">
            <a:avLst/>
          </a:prstGeom>
        </p:spPr>
        <p:txBody>
          <a:bodyPr wrap="none">
            <a:spAutoFit/>
          </a:bodyPr>
          <a:lstStyle/>
          <a:p>
            <a:pPr lvl="0" algn="ctr"/>
            <a:r>
              <a:rPr lang="en-US" altLang="zh-TW" sz="1000" b="1">
                <a:solidFill>
                  <a:schemeClr val="bg1"/>
                </a:solidFill>
                <a:latin typeface="+mj-lt"/>
              </a:rPr>
              <a:t>Container Station</a:t>
            </a:r>
          </a:p>
        </p:txBody>
      </p:sp>
      <p:grpSp>
        <p:nvGrpSpPr>
          <p:cNvPr id="77" name="群組 76">
            <a:extLst>
              <a:ext uri="{FF2B5EF4-FFF2-40B4-BE49-F238E27FC236}">
                <a16:creationId xmlns:a16="http://schemas.microsoft.com/office/drawing/2014/main" id="{255349F7-7037-40C2-A058-FDB07F758A2E}"/>
              </a:ext>
            </a:extLst>
          </p:cNvPr>
          <p:cNvGrpSpPr/>
          <p:nvPr/>
        </p:nvGrpSpPr>
        <p:grpSpPr>
          <a:xfrm>
            <a:off x="2254153" y="1708721"/>
            <a:ext cx="2878068" cy="732995"/>
            <a:chOff x="2254153" y="1708721"/>
            <a:chExt cx="2878068" cy="732995"/>
          </a:xfrm>
        </p:grpSpPr>
        <p:cxnSp>
          <p:nvCxnSpPr>
            <p:cNvPr id="43" name="接點: 肘形 42">
              <a:extLst>
                <a:ext uri="{FF2B5EF4-FFF2-40B4-BE49-F238E27FC236}">
                  <a16:creationId xmlns:a16="http://schemas.microsoft.com/office/drawing/2014/main" id="{260DDAA6-A15F-4632-A5AC-0B3366FC2F2F}"/>
                </a:ext>
              </a:extLst>
            </p:cNvPr>
            <p:cNvCxnSpPr>
              <a:cxnSpLocks/>
            </p:cNvCxnSpPr>
            <p:nvPr/>
          </p:nvCxnSpPr>
          <p:spPr>
            <a:xfrm rot="10800000" flipV="1">
              <a:off x="2254153" y="2271308"/>
              <a:ext cx="2878068" cy="170408"/>
            </a:xfrm>
            <a:prstGeom prst="bentConnector3">
              <a:avLst>
                <a:gd name="adj1" fmla="val 69676"/>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63" name="接點: 肘形 62">
              <a:extLst>
                <a:ext uri="{FF2B5EF4-FFF2-40B4-BE49-F238E27FC236}">
                  <a16:creationId xmlns:a16="http://schemas.microsoft.com/office/drawing/2014/main" id="{5F6150EA-4273-4818-B8F9-6EADF6AB90D3}"/>
                </a:ext>
              </a:extLst>
            </p:cNvPr>
            <p:cNvCxnSpPr>
              <a:cxnSpLocks/>
            </p:cNvCxnSpPr>
            <p:nvPr/>
          </p:nvCxnSpPr>
          <p:spPr>
            <a:xfrm rot="10800000">
              <a:off x="2537102" y="1708721"/>
              <a:ext cx="592689" cy="567456"/>
            </a:xfrm>
            <a:prstGeom prst="bentConnector3">
              <a:avLst>
                <a:gd name="adj1" fmla="val 34"/>
              </a:avLst>
            </a:prstGeom>
            <a:ln w="19050">
              <a:tailEnd type="triangle"/>
            </a:ln>
          </p:spPr>
          <p:style>
            <a:lnRef idx="1">
              <a:schemeClr val="accent3"/>
            </a:lnRef>
            <a:fillRef idx="0">
              <a:schemeClr val="accent3"/>
            </a:fillRef>
            <a:effectRef idx="0">
              <a:schemeClr val="accent3"/>
            </a:effectRef>
            <a:fontRef idx="minor">
              <a:schemeClr val="tx1"/>
            </a:fontRef>
          </p:style>
        </p:cxnSp>
      </p:grpSp>
      <p:sp>
        <p:nvSpPr>
          <p:cNvPr id="80" name="矩形 79">
            <a:extLst>
              <a:ext uri="{FF2B5EF4-FFF2-40B4-BE49-F238E27FC236}">
                <a16:creationId xmlns:a16="http://schemas.microsoft.com/office/drawing/2014/main" id="{4C2B71DE-87D1-4C7F-AF13-FCF4B36A3A0E}"/>
              </a:ext>
            </a:extLst>
          </p:cNvPr>
          <p:cNvSpPr/>
          <p:nvPr/>
        </p:nvSpPr>
        <p:spPr>
          <a:xfrm>
            <a:off x="3811058" y="2050249"/>
            <a:ext cx="468398" cy="246221"/>
          </a:xfrm>
          <a:prstGeom prst="rect">
            <a:avLst/>
          </a:prstGeom>
        </p:spPr>
        <p:txBody>
          <a:bodyPr wrap="none">
            <a:spAutoFit/>
          </a:bodyPr>
          <a:lstStyle/>
          <a:p>
            <a:pPr lvl="0" algn="ctr"/>
            <a:r>
              <a:rPr lang="en-US" altLang="zh-TW" sz="1000" b="1">
                <a:solidFill>
                  <a:schemeClr val="bg1"/>
                </a:solidFill>
                <a:latin typeface="+mj-lt"/>
              </a:rPr>
              <a:t>APIs</a:t>
            </a:r>
          </a:p>
        </p:txBody>
      </p:sp>
      <p:grpSp>
        <p:nvGrpSpPr>
          <p:cNvPr id="89" name="群組 88">
            <a:extLst>
              <a:ext uri="{FF2B5EF4-FFF2-40B4-BE49-F238E27FC236}">
                <a16:creationId xmlns:a16="http://schemas.microsoft.com/office/drawing/2014/main" id="{3BA8240C-81B2-4327-B2F6-ED70C97E2884}"/>
              </a:ext>
            </a:extLst>
          </p:cNvPr>
          <p:cNvGrpSpPr/>
          <p:nvPr/>
        </p:nvGrpSpPr>
        <p:grpSpPr>
          <a:xfrm>
            <a:off x="2493120" y="1904640"/>
            <a:ext cx="2403323" cy="1969038"/>
            <a:chOff x="2493120" y="1904640"/>
            <a:chExt cx="2403323" cy="1969038"/>
          </a:xfrm>
        </p:grpSpPr>
        <p:cxnSp>
          <p:nvCxnSpPr>
            <p:cNvPr id="73" name="接點: 肘形 72">
              <a:extLst>
                <a:ext uri="{FF2B5EF4-FFF2-40B4-BE49-F238E27FC236}">
                  <a16:creationId xmlns:a16="http://schemas.microsoft.com/office/drawing/2014/main" id="{8EC23C56-FC56-4BF9-B1D6-7DDE681F1C4B}"/>
                </a:ext>
              </a:extLst>
            </p:cNvPr>
            <p:cNvCxnSpPr>
              <a:cxnSpLocks/>
            </p:cNvCxnSpPr>
            <p:nvPr/>
          </p:nvCxnSpPr>
          <p:spPr>
            <a:xfrm>
              <a:off x="2494768" y="2942161"/>
              <a:ext cx="2401675" cy="931517"/>
            </a:xfrm>
            <a:prstGeom prst="bentConnector3">
              <a:avLst>
                <a:gd name="adj1" fmla="val 33909"/>
              </a:avLst>
            </a:prstGeom>
            <a:ln w="12700">
              <a:prstDash val="sysDot"/>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81" name="接點: 肘形 80">
              <a:extLst>
                <a:ext uri="{FF2B5EF4-FFF2-40B4-BE49-F238E27FC236}">
                  <a16:creationId xmlns:a16="http://schemas.microsoft.com/office/drawing/2014/main" id="{D9E30D78-03A9-421C-8B20-6B98B19548C5}"/>
                </a:ext>
              </a:extLst>
            </p:cNvPr>
            <p:cNvCxnSpPr>
              <a:cxnSpLocks/>
            </p:cNvCxnSpPr>
            <p:nvPr/>
          </p:nvCxnSpPr>
          <p:spPr>
            <a:xfrm rot="16200000" flipV="1">
              <a:off x="2382449" y="2015311"/>
              <a:ext cx="1037521" cy="816179"/>
            </a:xfrm>
            <a:prstGeom prst="bentConnector3">
              <a:avLst>
                <a:gd name="adj1" fmla="val 100076"/>
              </a:avLst>
            </a:prstGeom>
            <a:ln w="12700">
              <a:prstDash val="sysDot"/>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93" name="矩形 92">
            <a:extLst>
              <a:ext uri="{FF2B5EF4-FFF2-40B4-BE49-F238E27FC236}">
                <a16:creationId xmlns:a16="http://schemas.microsoft.com/office/drawing/2014/main" id="{F2FC9E20-A0CC-4B71-BC3B-C16C96E0E371}"/>
              </a:ext>
            </a:extLst>
          </p:cNvPr>
          <p:cNvSpPr/>
          <p:nvPr/>
        </p:nvSpPr>
        <p:spPr>
          <a:xfrm>
            <a:off x="3265527" y="3626004"/>
            <a:ext cx="1398140" cy="246221"/>
          </a:xfrm>
          <a:prstGeom prst="rect">
            <a:avLst/>
          </a:prstGeom>
        </p:spPr>
        <p:txBody>
          <a:bodyPr wrap="none">
            <a:spAutoFit/>
          </a:bodyPr>
          <a:lstStyle/>
          <a:p>
            <a:pPr lvl="0" algn="ctr"/>
            <a:r>
              <a:rPr lang="en-US" altLang="zh-TW" sz="1000" b="1">
                <a:solidFill>
                  <a:schemeClr val="bg1"/>
                </a:solidFill>
                <a:latin typeface="+mj-lt"/>
              </a:rPr>
              <a:t>Incremental Backup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128165" y="435887"/>
            <a:ext cx="4530921" cy="8247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3600"/>
              <a:t>Hyper Data Protector </a:t>
            </a:r>
            <a:r>
              <a:rPr lang="zh-TW" altLang="en-US" sz="3600"/>
              <a:t>三</a:t>
            </a:r>
            <a:r>
              <a:rPr lang="zh-TW" sz="3600"/>
              <a:t>大特點</a:t>
            </a:r>
            <a:endParaRPr sz="3600"/>
          </a:p>
        </p:txBody>
      </p:sp>
      <p:grpSp>
        <p:nvGrpSpPr>
          <p:cNvPr id="5" name="群組 4">
            <a:extLst>
              <a:ext uri="{FF2B5EF4-FFF2-40B4-BE49-F238E27FC236}">
                <a16:creationId xmlns:a16="http://schemas.microsoft.com/office/drawing/2014/main" id="{9C4FC32E-CEE5-41AC-9B2C-7B14F6732C8A}"/>
              </a:ext>
            </a:extLst>
          </p:cNvPr>
          <p:cNvGrpSpPr/>
          <p:nvPr/>
        </p:nvGrpSpPr>
        <p:grpSpPr>
          <a:xfrm>
            <a:off x="4343430" y="1780905"/>
            <a:ext cx="2648445" cy="2279817"/>
            <a:chOff x="4274148" y="1087327"/>
            <a:chExt cx="4373376" cy="3764662"/>
          </a:xfrm>
        </p:grpSpPr>
        <p:pic>
          <p:nvPicPr>
            <p:cNvPr id="4" name="圖形 3">
              <a:extLst>
                <a:ext uri="{FF2B5EF4-FFF2-40B4-BE49-F238E27FC236}">
                  <a16:creationId xmlns:a16="http://schemas.microsoft.com/office/drawing/2014/main" id="{5D17359B-B038-4F7C-9302-A452CBC2CF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4148" y="1087327"/>
              <a:ext cx="4373376" cy="3764662"/>
            </a:xfrm>
            <a:prstGeom prst="rect">
              <a:avLst/>
            </a:prstGeom>
          </p:spPr>
        </p:pic>
        <p:pic>
          <p:nvPicPr>
            <p:cNvPr id="135" name="Google Shape;135;p20"/>
            <p:cNvPicPr preferRelativeResize="0"/>
            <p:nvPr/>
          </p:nvPicPr>
          <p:blipFill>
            <a:blip r:embed="rId5">
              <a:alphaModFix/>
            </a:blip>
            <a:stretch>
              <a:fillRect/>
            </a:stretch>
          </p:blipFill>
          <p:spPr>
            <a:xfrm>
              <a:off x="4513214" y="1353992"/>
              <a:ext cx="3895245" cy="2276075"/>
            </a:xfrm>
            <a:prstGeom prst="rect">
              <a:avLst/>
            </a:prstGeom>
            <a:noFill/>
            <a:ln>
              <a:solidFill>
                <a:schemeClr val="bg1"/>
              </a:solidFill>
            </a:ln>
          </p:spPr>
        </p:pic>
      </p:grpSp>
      <p:sp>
        <p:nvSpPr>
          <p:cNvPr id="10" name="矩形 9">
            <a:extLst>
              <a:ext uri="{FF2B5EF4-FFF2-40B4-BE49-F238E27FC236}">
                <a16:creationId xmlns:a16="http://schemas.microsoft.com/office/drawing/2014/main" id="{7E3E503A-0BFE-43B9-9E12-0CDDB3CEE182}"/>
              </a:ext>
            </a:extLst>
          </p:cNvPr>
          <p:cNvSpPr/>
          <p:nvPr/>
        </p:nvSpPr>
        <p:spPr>
          <a:xfrm>
            <a:off x="250825" y="2029761"/>
            <a:ext cx="1800493"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高速主動式備份</a:t>
            </a:r>
          </a:p>
        </p:txBody>
      </p:sp>
      <p:sp>
        <p:nvSpPr>
          <p:cNvPr id="12" name="矩形 11">
            <a:extLst>
              <a:ext uri="{FF2B5EF4-FFF2-40B4-BE49-F238E27FC236}">
                <a16:creationId xmlns:a16="http://schemas.microsoft.com/office/drawing/2014/main" id="{DF7A2BEA-184D-4090-ABAC-6658BDA38B25}"/>
              </a:ext>
            </a:extLst>
          </p:cNvPr>
          <p:cNvSpPr/>
          <p:nvPr/>
        </p:nvSpPr>
        <p:spPr>
          <a:xfrm>
            <a:off x="250825" y="2879990"/>
            <a:ext cx="1107996"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立即還原</a:t>
            </a:r>
          </a:p>
        </p:txBody>
      </p:sp>
      <p:sp>
        <p:nvSpPr>
          <p:cNvPr id="14" name="矩形 13">
            <a:extLst>
              <a:ext uri="{FF2B5EF4-FFF2-40B4-BE49-F238E27FC236}">
                <a16:creationId xmlns:a16="http://schemas.microsoft.com/office/drawing/2014/main" id="{AD450CBD-B4F4-4E72-A60E-8D75FD936D3D}"/>
              </a:ext>
            </a:extLst>
          </p:cNvPr>
          <p:cNvSpPr/>
          <p:nvPr/>
        </p:nvSpPr>
        <p:spPr>
          <a:xfrm>
            <a:off x="250825" y="3780261"/>
            <a:ext cx="1107996"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持續監控</a:t>
            </a:r>
          </a:p>
        </p:txBody>
      </p:sp>
      <p:sp>
        <p:nvSpPr>
          <p:cNvPr id="11" name="矩形 10">
            <a:extLst>
              <a:ext uri="{FF2B5EF4-FFF2-40B4-BE49-F238E27FC236}">
                <a16:creationId xmlns:a16="http://schemas.microsoft.com/office/drawing/2014/main" id="{B2661EA7-C92C-46A2-99C6-75995A4ED6D2}"/>
              </a:ext>
            </a:extLst>
          </p:cNvPr>
          <p:cNvSpPr/>
          <p:nvPr/>
        </p:nvSpPr>
        <p:spPr>
          <a:xfrm>
            <a:off x="250825" y="1924126"/>
            <a:ext cx="1798234" cy="111186"/>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3F10111D-11FC-47EA-850C-68E6CFD2E210}"/>
              </a:ext>
            </a:extLst>
          </p:cNvPr>
          <p:cNvSpPr/>
          <p:nvPr/>
        </p:nvSpPr>
        <p:spPr>
          <a:xfrm>
            <a:off x="253084" y="2774355"/>
            <a:ext cx="1798234" cy="111186"/>
          </a:xfrm>
          <a:prstGeom prst="rect">
            <a:avLst/>
          </a:prstGeom>
          <a:solidFill>
            <a:srgbClr val="4A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9F86889A-9E59-47FC-A265-F97FC655D1D6}"/>
              </a:ext>
            </a:extLst>
          </p:cNvPr>
          <p:cNvSpPr/>
          <p:nvPr/>
        </p:nvSpPr>
        <p:spPr>
          <a:xfrm>
            <a:off x="250825" y="3674626"/>
            <a:ext cx="1798234" cy="111186"/>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6" name="平行四邊形 15">
            <a:extLst>
              <a:ext uri="{FF2B5EF4-FFF2-40B4-BE49-F238E27FC236}">
                <a16:creationId xmlns:a16="http://schemas.microsoft.com/office/drawing/2014/main" id="{1E323E1D-686F-44E3-9359-EFFFA0674DD7}"/>
              </a:ext>
            </a:extLst>
          </p:cNvPr>
          <p:cNvSpPr/>
          <p:nvPr/>
        </p:nvSpPr>
        <p:spPr>
          <a:xfrm>
            <a:off x="881408" y="1667362"/>
            <a:ext cx="3244278" cy="2849878"/>
          </a:xfrm>
          <a:prstGeom prst="parallelogram">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944DF080-BB55-4BA6-9FF6-5860FDB4E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8380" y="2122394"/>
            <a:ext cx="2510863" cy="2506549"/>
          </a:xfrm>
          <a:prstGeom prst="rect">
            <a:avLst/>
          </a:prstGeom>
        </p:spPr>
      </p:pic>
      <p:sp>
        <p:nvSpPr>
          <p:cNvPr id="17" name="矩形 16">
            <a:extLst>
              <a:ext uri="{FF2B5EF4-FFF2-40B4-BE49-F238E27FC236}">
                <a16:creationId xmlns:a16="http://schemas.microsoft.com/office/drawing/2014/main" id="{E1B1FA4D-CB0C-48E9-9568-6A9DC8ADC2DA}"/>
              </a:ext>
            </a:extLst>
          </p:cNvPr>
          <p:cNvSpPr/>
          <p:nvPr/>
        </p:nvSpPr>
        <p:spPr>
          <a:xfrm>
            <a:off x="1881754" y="1320234"/>
            <a:ext cx="2076209" cy="369332"/>
          </a:xfrm>
          <a:prstGeom prst="rect">
            <a:avLst/>
          </a:prstGeom>
        </p:spPr>
        <p:txBody>
          <a:bodyPr wrap="none">
            <a:spAutoFit/>
          </a:bodyPr>
          <a:lstStyle/>
          <a:p>
            <a:r>
              <a:rPr lang="en-US" altLang="zh-TW" sz="1800" b="1">
                <a:solidFill>
                  <a:schemeClr val="bg1"/>
                </a:solidFill>
                <a:latin typeface="+mj-lt"/>
                <a:ea typeface="微軟正黑體" panose="020B0604030504040204" pitchFamily="34" charset="-120"/>
              </a:rPr>
              <a:t>VMware vSphere</a:t>
            </a:r>
          </a:p>
        </p:txBody>
      </p:sp>
      <p:sp>
        <p:nvSpPr>
          <p:cNvPr id="18" name="矩形 17">
            <a:extLst>
              <a:ext uri="{FF2B5EF4-FFF2-40B4-BE49-F238E27FC236}">
                <a16:creationId xmlns:a16="http://schemas.microsoft.com/office/drawing/2014/main" id="{77188BF6-D3C0-41F2-91CD-A0AA89927AA7}"/>
              </a:ext>
            </a:extLst>
          </p:cNvPr>
          <p:cNvSpPr/>
          <p:nvPr/>
        </p:nvSpPr>
        <p:spPr>
          <a:xfrm>
            <a:off x="2151398" y="1799229"/>
            <a:ext cx="1414934" cy="276999"/>
          </a:xfrm>
          <a:prstGeom prst="rect">
            <a:avLst/>
          </a:prstGeom>
        </p:spPr>
        <p:txBody>
          <a:bodyPr wrap="square">
            <a:spAutoFit/>
          </a:bodyPr>
          <a:lstStyle/>
          <a:p>
            <a:pPr marL="171450" indent="-171450">
              <a:buClr>
                <a:schemeClr val="bg1"/>
              </a:buClr>
              <a:buFont typeface="Arial" panose="020B0604020202020204" pitchFamily="34" charset="0"/>
              <a:buChar char="•"/>
            </a:pPr>
            <a:r>
              <a:rPr lang="en-US" altLang="zh-TW" sz="1200" b="1">
                <a:solidFill>
                  <a:schemeClr val="bg1"/>
                </a:solidFill>
                <a:latin typeface="+mj-lt"/>
              </a:rPr>
              <a:t>6.0, 6.5, 6.7</a:t>
            </a:r>
          </a:p>
        </p:txBody>
      </p:sp>
      <p:sp>
        <p:nvSpPr>
          <p:cNvPr id="19" name="矩形 18">
            <a:extLst>
              <a:ext uri="{FF2B5EF4-FFF2-40B4-BE49-F238E27FC236}">
                <a16:creationId xmlns:a16="http://schemas.microsoft.com/office/drawing/2014/main" id="{0A14D803-AA8E-4F6D-A182-91D9B100A8CA}"/>
              </a:ext>
            </a:extLst>
          </p:cNvPr>
          <p:cNvSpPr/>
          <p:nvPr/>
        </p:nvSpPr>
        <p:spPr>
          <a:xfrm>
            <a:off x="1601724" y="1205761"/>
            <a:ext cx="2523962" cy="114473"/>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平行四邊形 19">
            <a:extLst>
              <a:ext uri="{FF2B5EF4-FFF2-40B4-BE49-F238E27FC236}">
                <a16:creationId xmlns:a16="http://schemas.microsoft.com/office/drawing/2014/main" id="{B5598ACD-2979-4A8F-8FFF-9C15149A8D50}"/>
              </a:ext>
            </a:extLst>
          </p:cNvPr>
          <p:cNvSpPr/>
          <p:nvPr/>
        </p:nvSpPr>
        <p:spPr>
          <a:xfrm>
            <a:off x="4572000" y="1667362"/>
            <a:ext cx="3244278" cy="2849878"/>
          </a:xfrm>
          <a:prstGeom prst="parallelogram">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BE32D2B7-EAAF-4E0E-80AD-A34A3F1EE79E}"/>
              </a:ext>
            </a:extLst>
          </p:cNvPr>
          <p:cNvSpPr/>
          <p:nvPr/>
        </p:nvSpPr>
        <p:spPr>
          <a:xfrm>
            <a:off x="5515677" y="1320234"/>
            <a:ext cx="2172390" cy="369332"/>
          </a:xfrm>
          <a:prstGeom prst="rect">
            <a:avLst/>
          </a:prstGeom>
        </p:spPr>
        <p:txBody>
          <a:bodyPr wrap="none">
            <a:spAutoFit/>
          </a:bodyPr>
          <a:lstStyle/>
          <a:p>
            <a:r>
              <a:rPr lang="en-US" altLang="zh-TW" sz="1800" b="1">
                <a:solidFill>
                  <a:schemeClr val="bg1"/>
                </a:solidFill>
                <a:latin typeface="+mj-lt"/>
                <a:ea typeface="微軟正黑體" panose="020B0604030504040204" pitchFamily="34" charset="-120"/>
              </a:rPr>
              <a:t>Microsoft Hyper-V</a:t>
            </a:r>
          </a:p>
        </p:txBody>
      </p:sp>
      <p:sp>
        <p:nvSpPr>
          <p:cNvPr id="22" name="矩形 21">
            <a:extLst>
              <a:ext uri="{FF2B5EF4-FFF2-40B4-BE49-F238E27FC236}">
                <a16:creationId xmlns:a16="http://schemas.microsoft.com/office/drawing/2014/main" id="{E1DFDB1C-5F6F-4D37-AFC3-EB8D2AED1AAC}"/>
              </a:ext>
            </a:extLst>
          </p:cNvPr>
          <p:cNvSpPr/>
          <p:nvPr/>
        </p:nvSpPr>
        <p:spPr>
          <a:xfrm>
            <a:off x="5314206" y="1738420"/>
            <a:ext cx="2258249" cy="830997"/>
          </a:xfrm>
          <a:prstGeom prst="rect">
            <a:avLst/>
          </a:prstGeom>
        </p:spPr>
        <p:txBody>
          <a:bodyPr wrap="square">
            <a:spAutoFit/>
          </a:bodyPr>
          <a:lstStyle/>
          <a:p>
            <a:pPr marL="171450" indent="-171450">
              <a:buClr>
                <a:schemeClr val="bg1"/>
              </a:buClr>
              <a:buFont typeface="Arial" panose="020B0604020202020204" pitchFamily="34" charset="0"/>
              <a:buChar char="•"/>
            </a:pPr>
            <a:r>
              <a:rPr lang="en-US" altLang="zh-TW" sz="1200" b="1">
                <a:solidFill>
                  <a:schemeClr val="bg1"/>
                </a:solidFill>
                <a:latin typeface="+mj-lt"/>
              </a:rPr>
              <a:t>Windows Server Hyper-V 2016</a:t>
            </a:r>
          </a:p>
          <a:p>
            <a:pPr marL="171450" indent="-171450">
              <a:buClr>
                <a:schemeClr val="bg1"/>
              </a:buClr>
              <a:buFont typeface="Arial" panose="020B0604020202020204" pitchFamily="34" charset="0"/>
              <a:buChar char="•"/>
            </a:pPr>
            <a:r>
              <a:rPr lang="en-US" altLang="zh-TW" sz="1200" b="1">
                <a:solidFill>
                  <a:schemeClr val="bg1"/>
                </a:solidFill>
                <a:latin typeface="+mj-lt"/>
              </a:rPr>
              <a:t>Windows Server Hyper-V 2019</a:t>
            </a:r>
          </a:p>
        </p:txBody>
      </p:sp>
      <p:sp>
        <p:nvSpPr>
          <p:cNvPr id="23" name="矩形 22">
            <a:extLst>
              <a:ext uri="{FF2B5EF4-FFF2-40B4-BE49-F238E27FC236}">
                <a16:creationId xmlns:a16="http://schemas.microsoft.com/office/drawing/2014/main" id="{C1A78FE9-7333-4FAE-918A-A75CAE559566}"/>
              </a:ext>
            </a:extLst>
          </p:cNvPr>
          <p:cNvSpPr/>
          <p:nvPr/>
        </p:nvSpPr>
        <p:spPr>
          <a:xfrm>
            <a:off x="5292315" y="1205761"/>
            <a:ext cx="2523961" cy="114473"/>
          </a:xfrm>
          <a:prstGeom prst="rect">
            <a:avLst/>
          </a:prstGeom>
          <a:solidFill>
            <a:srgbClr val="029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a:extLst>
              <a:ext uri="{FF2B5EF4-FFF2-40B4-BE49-F238E27FC236}">
                <a16:creationId xmlns:a16="http://schemas.microsoft.com/office/drawing/2014/main" id="{AA1FC1B5-4896-4CBD-B2C5-1492219C837A}"/>
              </a:ext>
            </a:extLst>
          </p:cNvPr>
          <p:cNvCxnSpPr/>
          <p:nvPr/>
        </p:nvCxnSpPr>
        <p:spPr>
          <a:xfrm>
            <a:off x="1881754" y="2122394"/>
            <a:ext cx="168457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E004C93A-AF49-48F1-BFD3-5D55B23B0128}"/>
              </a:ext>
            </a:extLst>
          </p:cNvPr>
          <p:cNvCxnSpPr>
            <a:cxnSpLocks/>
          </p:cNvCxnSpPr>
          <p:nvPr/>
        </p:nvCxnSpPr>
        <p:spPr>
          <a:xfrm>
            <a:off x="5292315" y="2693825"/>
            <a:ext cx="201735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0" name="Google Shape;140;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t>支援的來源平台</a:t>
            </a:r>
            <a:endParaRPr/>
          </a:p>
        </p:txBody>
      </p:sp>
      <p:pic>
        <p:nvPicPr>
          <p:cNvPr id="8" name="圖片 7">
            <a:extLst>
              <a:ext uri="{FF2B5EF4-FFF2-40B4-BE49-F238E27FC236}">
                <a16:creationId xmlns:a16="http://schemas.microsoft.com/office/drawing/2014/main" id="{0525A36D-EC32-4AE0-B593-24E838082DD8}"/>
              </a:ext>
            </a:extLst>
          </p:cNvPr>
          <p:cNvPicPr>
            <a:picLocks noChangeAspect="1"/>
          </p:cNvPicPr>
          <p:nvPr/>
        </p:nvPicPr>
        <p:blipFill rotWithShape="1">
          <a:blip r:embed="rId5"/>
          <a:srcRect l="9798" t="19728" r="8950" b="17088"/>
          <a:stretch/>
        </p:blipFill>
        <p:spPr>
          <a:xfrm>
            <a:off x="5102497" y="3165594"/>
            <a:ext cx="1985876" cy="772145"/>
          </a:xfrm>
          <a:prstGeom prst="rect">
            <a:avLst/>
          </a:prstGeom>
        </p:spPr>
      </p:pic>
      <p:sp>
        <p:nvSpPr>
          <p:cNvPr id="2" name="文字方塊 1">
            <a:extLst>
              <a:ext uri="{FF2B5EF4-FFF2-40B4-BE49-F238E27FC236}">
                <a16:creationId xmlns:a16="http://schemas.microsoft.com/office/drawing/2014/main" id="{461E006C-ECEB-5E4C-A4B7-01988656001C}"/>
              </a:ext>
            </a:extLst>
          </p:cNvPr>
          <p:cNvSpPr txBox="1"/>
          <p:nvPr/>
        </p:nvSpPr>
        <p:spPr>
          <a:xfrm>
            <a:off x="5020671" y="3945837"/>
            <a:ext cx="2346936" cy="246221"/>
          </a:xfrm>
          <a:prstGeom prst="rect">
            <a:avLst/>
          </a:prstGeom>
          <a:noFill/>
        </p:spPr>
        <p:txBody>
          <a:bodyPr wrap="square" rtlCol="0" anchor="t">
            <a:spAutoFit/>
          </a:bodyPr>
          <a:lstStyle/>
          <a:p>
            <a:r>
              <a:rPr kumimoji="1" lang="zh-CN" altLang="en-US" sz="1000">
                <a:solidFill>
                  <a:schemeClr val="bg1"/>
                </a:solidFill>
                <a:latin typeface="微軟正黑體" panose="020B0604030504040204" pitchFamily="34" charset="-120"/>
                <a:ea typeface="微軟正黑體" panose="020B0604030504040204" pitchFamily="34" charset="-120"/>
              </a:rPr>
              <a:t>註：</a:t>
            </a:r>
            <a:r>
              <a:rPr kumimoji="1" lang="en-US" altLang="zh-TW" sz="1000">
                <a:solidFill>
                  <a:schemeClr val="bg1"/>
                </a:solidFill>
                <a:latin typeface="微軟正黑體" panose="020B0604030504040204" pitchFamily="34" charset="-120"/>
                <a:ea typeface="微軟正黑體" panose="020B0604030504040204" pitchFamily="34" charset="-120"/>
              </a:rPr>
              <a:t>Windows 10 Hyper-V</a:t>
            </a:r>
            <a:r>
              <a:rPr kumimoji="1" lang="zh-CN" altLang="en-US" sz="1000">
                <a:solidFill>
                  <a:schemeClr val="bg1"/>
                </a:solidFill>
                <a:latin typeface="微軟正黑體" panose="020B0604030504040204" pitchFamily="34" charset="-120"/>
                <a:ea typeface="微軟正黑體" panose="020B0604030504040204" pitchFamily="34" charset="-120"/>
              </a:rPr>
              <a:t>不支</a:t>
            </a:r>
            <a:r>
              <a:rPr kumimoji="1" lang="zh-CN" altLang="en-US" sz="1000">
                <a:solidFill>
                  <a:srgbClr val="FFFFFF"/>
                </a:solidFill>
                <a:latin typeface="微軟正黑體" panose="020B0604030504040204" pitchFamily="34" charset="-120"/>
                <a:ea typeface="微軟正黑體" panose="020B0604030504040204" pitchFamily="34" charset="-120"/>
              </a:rPr>
              <a:t>援</a:t>
            </a:r>
            <a:endParaRPr kumimoji="1" lang="zh-TW" altLang="en-US" sz="1000">
              <a:solidFill>
                <a:srgbClr val="FFFF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250825" y="2002655"/>
            <a:ext cx="3464345" cy="8247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t>高速主動式備份</a:t>
            </a:r>
            <a:endParaRPr/>
          </a:p>
        </p:txBody>
      </p:sp>
      <p:sp>
        <p:nvSpPr>
          <p:cNvPr id="3" name="矩形 2">
            <a:extLst>
              <a:ext uri="{FF2B5EF4-FFF2-40B4-BE49-F238E27FC236}">
                <a16:creationId xmlns:a16="http://schemas.microsoft.com/office/drawing/2014/main" id="{5325D4BD-9D10-4F34-8D1F-314E76E96AE4}"/>
              </a:ext>
            </a:extLst>
          </p:cNvPr>
          <p:cNvSpPr/>
          <p:nvPr/>
        </p:nvSpPr>
        <p:spPr>
          <a:xfrm>
            <a:off x="250825" y="1891469"/>
            <a:ext cx="1798234" cy="111186"/>
          </a:xfrm>
          <a:prstGeom prst="rect">
            <a:avLst/>
          </a:prstGeom>
          <a:solidFill>
            <a:srgbClr val="8B0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E09280B7-2C1C-4A3E-BADE-34DAC371F8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4483" y="1415474"/>
            <a:ext cx="2839576" cy="2312551"/>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1146</Words>
  <Application>Microsoft Office PowerPoint</Application>
  <PresentationFormat>如螢幕大小 (16:9)</PresentationFormat>
  <Paragraphs>183</Paragraphs>
  <Slides>34</Slides>
  <Notes>33</Notes>
  <HiddenSlides>0</HiddenSlides>
  <MMClips>0</MMClips>
  <ScaleCrop>false</ScaleCrop>
  <HeadingPairs>
    <vt:vector size="6" baseType="variant">
      <vt:variant>
        <vt:lpstr>使用字型</vt:lpstr>
      </vt:variant>
      <vt:variant>
        <vt:i4>2</vt:i4>
      </vt:variant>
      <vt:variant>
        <vt:lpstr>佈景主題</vt:lpstr>
      </vt:variant>
      <vt:variant>
        <vt:i4>1</vt:i4>
      </vt:variant>
      <vt:variant>
        <vt:lpstr>投影片標題</vt:lpstr>
      </vt:variant>
      <vt:variant>
        <vt:i4>34</vt:i4>
      </vt:variant>
    </vt:vector>
  </HeadingPairs>
  <TitlesOfParts>
    <vt:vector size="37" baseType="lpstr">
      <vt:lpstr>微軟正黑體</vt:lpstr>
      <vt:lpstr>Arial</vt:lpstr>
      <vt:lpstr>Simple Light</vt:lpstr>
      <vt:lpstr>PowerPoint 簡報</vt:lpstr>
      <vt:lpstr>現在企業使用虛擬機是常態 所以虛擬機備份是企業首要任務</vt:lpstr>
      <vt:lpstr>IT選擇產品方案的困擾</vt:lpstr>
      <vt:lpstr>QNAP Hyper Data Protector 一體機的優勢</vt:lpstr>
      <vt:lpstr>Meet QNAP  Hyper Data Protector</vt:lpstr>
      <vt:lpstr>QNAP主動式虛擬機備份一體機方案解決您的疑慮</vt:lpstr>
      <vt:lpstr>Hyper Data Protector 三大特點</vt:lpstr>
      <vt:lpstr>支援的來源平台</vt:lpstr>
      <vt:lpstr>高速主動式備份</vt:lpstr>
      <vt:lpstr>VMware / Hyper-V 無代理備份</vt:lpstr>
      <vt:lpstr>採用異動資料區塊追蹤技術達成漸進式備份</vt:lpstr>
      <vt:lpstr>Offline去重複化技術</vt:lpstr>
      <vt:lpstr>業界知名廠商主推的資料壓縮技術搭配去重複化</vt:lpstr>
      <vt:lpstr>可高達 1,000 個多版本備份</vt:lpstr>
      <vt:lpstr>使用 AES-256 的傳輸時加密技術</vt:lpstr>
      <vt:lpstr>透過傳輸壓縮技術來減少頻寬使用</vt:lpstr>
      <vt:lpstr>搭配 QNAP NAS 高速網路</vt:lpstr>
      <vt:lpstr>立即還原</vt:lpstr>
      <vt:lpstr>還原虛擬機備份</vt:lpstr>
      <vt:lpstr>PowerPoint 簡報</vt:lpstr>
      <vt:lpstr>持續監控</vt:lpstr>
      <vt:lpstr>任務總覽表</vt:lpstr>
      <vt:lpstr>任務狀態歷史紀錄</vt:lpstr>
      <vt:lpstr>主動通知</vt:lpstr>
      <vt:lpstr>安裝與使用</vt:lpstr>
      <vt:lpstr>從 App Center 安裝 Hyper Data Protection </vt:lpstr>
      <vt:lpstr>設定操作 3 步驟</vt:lpstr>
      <vt:lpstr>建議機種</vt:lpstr>
      <vt:lpstr>建議機種 -HDP僅支援 QNAP x86 架構 (Intel 或 AMD 處理器) NAS 機種</vt:lpstr>
      <vt:lpstr>Beta 測試計畫 與 抽獎活動</vt:lpstr>
      <vt:lpstr>如何回報 Hyper Data Protector Beta 測試問題? </vt:lpstr>
      <vt:lpstr>陸續推出計劃</vt:lpstr>
      <vt:lpstr>總結</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Hyper Data Protector 1.0</dc:title>
  <dc:creator>Yvonne Tsai</dc:creator>
  <cp:lastModifiedBy>QNAP_Yvonne Tsai</cp:lastModifiedBy>
  <cp:revision>1</cp:revision>
  <dcterms:modified xsi:type="dcterms:W3CDTF">2020-04-01T08:21:14Z</dcterms:modified>
</cp:coreProperties>
</file>