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4"/>
    <p:sldMasterId id="2147483711" r:id="rId5"/>
  </p:sldMasterIdLst>
  <p:notesMasterIdLst>
    <p:notesMasterId r:id="rId39"/>
  </p:notesMasterIdLst>
  <p:sldIdLst>
    <p:sldId id="356" r:id="rId6"/>
    <p:sldId id="355" r:id="rId7"/>
    <p:sldId id="354" r:id="rId8"/>
    <p:sldId id="353" r:id="rId9"/>
    <p:sldId id="352" r:id="rId10"/>
    <p:sldId id="351" r:id="rId11"/>
    <p:sldId id="350" r:id="rId12"/>
    <p:sldId id="349" r:id="rId13"/>
    <p:sldId id="348" r:id="rId14"/>
    <p:sldId id="347" r:id="rId15"/>
    <p:sldId id="346" r:id="rId16"/>
    <p:sldId id="345" r:id="rId17"/>
    <p:sldId id="344" r:id="rId18"/>
    <p:sldId id="343" r:id="rId19"/>
    <p:sldId id="342" r:id="rId20"/>
    <p:sldId id="341" r:id="rId21"/>
    <p:sldId id="340" r:id="rId22"/>
    <p:sldId id="339" r:id="rId23"/>
    <p:sldId id="338" r:id="rId24"/>
    <p:sldId id="337" r:id="rId25"/>
    <p:sldId id="336" r:id="rId26"/>
    <p:sldId id="335" r:id="rId27"/>
    <p:sldId id="334" r:id="rId28"/>
    <p:sldId id="333" r:id="rId29"/>
    <p:sldId id="332" r:id="rId30"/>
    <p:sldId id="331" r:id="rId31"/>
    <p:sldId id="330" r:id="rId32"/>
    <p:sldId id="329" r:id="rId33"/>
    <p:sldId id="357" r:id="rId34"/>
    <p:sldId id="328" r:id="rId35"/>
    <p:sldId id="327" r:id="rId36"/>
    <p:sldId id="326" r:id="rId37"/>
    <p:sldId id="298" r:id="rId38"/>
  </p:sldIdLst>
  <p:sldSz cx="12192000" cy="6858000"/>
  <p:notesSz cx="6858000" cy="9144000"/>
  <p:embeddedFontLs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Arial Nova Light" panose="020B030402020202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Oswald Medium" pitchFamily="2" charset="0"/>
      <p:regular r:id="rId52"/>
    </p:embeddedFont>
    <p:embeddedFont>
      <p:font typeface="微軟正黑體" panose="020B0604030504040204" pitchFamily="34" charset="-12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2A"/>
    <a:srgbClr val="0D045F"/>
    <a:srgbClr val="0093D4"/>
    <a:srgbClr val="EB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192C8-84CC-4CDE-BB25-AD8FC776A193}" v="475" dt="2020-03-31T06:33:12.511"/>
    <p1510:client id="{375A94F3-1AB3-8EAE-8158-4547947D9FBE}" v="3" dt="2020-03-30T15:18:30.962"/>
    <p1510:client id="{596619A9-CFCA-70D3-2363-CF6843D4F74F}" v="95" dt="2020-03-31T06:27:42.301"/>
    <p1510:client id="{6143EA71-5038-4658-BA89-D17671126B55}" v="336" dt="2020-03-31T06:39:44.527"/>
    <p1510:client id="{B11A8F32-A905-E8AC-1676-14875B95706B}" v="25" dt="2020-03-31T06:34:33.195"/>
    <p1510:client id="{BECE0545-57C3-2B69-04A0-26F4A6E6AFCC}" v="495" dt="2020-03-30T08:59:15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9D66-0268-4C2C-BBCA-2A6B6966CAAA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5802-4574-4AE8-9F8F-3C1B481F9D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9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Unite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10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  <a:cs typeface="Calibri"/>
              </a:rPr>
              <a:t>Unify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29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>
            <a:extLst>
              <a:ext uri="{FF2B5EF4-FFF2-40B4-BE49-F238E27FC236}">
                <a16:creationId xmlns:a16="http://schemas.microsoft.com/office/drawing/2014/main" id="{3E999451-67B8-43FB-A012-8DE65CEF7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F24FA97E-7F9D-4D17-B978-FE9F5A4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F34CBA8E-49B6-4760-A4A4-663358E8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日期版面配置區 2">
            <a:extLst>
              <a:ext uri="{FF2B5EF4-FFF2-40B4-BE49-F238E27FC236}">
                <a16:creationId xmlns:a16="http://schemas.microsoft.com/office/drawing/2014/main" id="{823DDF66-24F0-47DB-B1CE-70D8CEECC7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016F541E-F59E-45AC-833F-46FCD155E4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82E2568-88DA-4C23-A298-FD538C5F3822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53CF767B-DE36-447A-8144-8CAF6355F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838" b="62808"/>
          <a:stretch/>
        </p:blipFill>
        <p:spPr>
          <a:xfrm>
            <a:off x="9577428" y="6325107"/>
            <a:ext cx="2580068" cy="532893"/>
          </a:xfrm>
          <a:prstGeom prst="rect">
            <a:avLst/>
          </a:prstGeom>
        </p:spPr>
      </p:pic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90BB03F4-70E2-47EF-B690-807B6A2B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4252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33C85-9AC0-41E5-B608-761FD3E3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94974D-760D-4ED6-8C43-60B2E6FDA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835DCF-D6B3-4CA3-8D42-65D90B7D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325FB8F-993D-4205-A8D1-17DAF46E3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9E3863-401E-4010-AF12-7FD27D30A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7FF9002-7A30-4886-9041-17C6C84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4EC7DA0-3170-4FBE-BEF0-2D335179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68D82AC-5001-496F-A1C3-F5076A6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10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2AE2C-A6DA-4105-A852-DF1707B6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CAB03C9-57D3-4B68-A726-CC88E5AB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C5068C4-C8A4-4DF9-8497-6A16D12E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E0158C-6333-458E-9147-FB18420E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91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A008AD5-07C7-4179-A1D5-5E08DD72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BEFEE4C-5979-4871-BB67-B5A13CAF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C6DD94-0CC2-496C-8FFC-133E6AD4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49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AD8484-5C59-4FBD-835D-616EFDC6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DA7D26-4164-46FC-8B37-A8FB9E6E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F51C30F-F45F-4F3C-8BBA-40A551431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3DD7F3-B13B-424B-ACE2-BE14E85B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057F22-DA88-4967-893E-4F62F2A3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BDD672-FAB7-461F-9764-EB29D908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54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BDA28-1B2F-4F72-9746-8ACDA5D6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C96C4E4-0FF0-48C1-85FA-FA1E93D72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9A52FA-C92A-4A15-9ABE-268301B7C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A0EED38-F9F0-4292-9E1D-940C8203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02C67A-169E-4F4C-A169-846AD504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6A38B9-5E43-4C70-AA39-1CC9FE3F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126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1FBBB-5D54-49E8-9FEF-871D7F1E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EDC10D-A2CF-45EA-869B-37E6BCDC3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C4A8C7-03E8-42D2-9D35-E1F20AEE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424E4F-8808-42E9-BAB4-244656D5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F6F10C-D0AE-4AF6-A82C-CF4DF8E4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9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70881E-FA31-4D60-B548-40A390B2D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4BC08A-79B7-47EC-95B2-1554457DA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AD5C32-184B-489E-AC1C-AE94C9F3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CACD01-EA19-4CBC-A8DC-0CFCF783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FB4104-4357-446C-A0E9-83A9C2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799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67816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EF6276-B2EF-492A-8521-09B02364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144590"/>
            <a:ext cx="12189630" cy="713409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4" name="直線接點 10">
            <a:extLst>
              <a:ext uri="{FF2B5EF4-FFF2-40B4-BE49-F238E27FC236}">
                <a16:creationId xmlns:a16="http://schemas.microsoft.com/office/drawing/2014/main" id="{63DCF5A0-61C1-7649-9C30-41A6DBEAC2D6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80" y="1520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64723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版面配置區 3">
            <a:extLst>
              <a:ext uri="{FF2B5EF4-FFF2-40B4-BE49-F238E27FC236}">
                <a16:creationId xmlns:a16="http://schemas.microsoft.com/office/drawing/2014/main" id="{3E999451-67B8-43FB-A012-8DE65CEF7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F24FA97E-7F9D-4D17-B978-FE9F5A4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F34CBA8E-49B6-4760-A4A4-663358E8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日期版面配置區 2">
            <a:extLst>
              <a:ext uri="{FF2B5EF4-FFF2-40B4-BE49-F238E27FC236}">
                <a16:creationId xmlns:a16="http://schemas.microsoft.com/office/drawing/2014/main" id="{823DDF66-24F0-47DB-B1CE-70D8CEECC7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016F541E-F59E-45AC-833F-46FCD155E4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82E2568-88DA-4C23-A298-FD538C5F3822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90BB03F4-70E2-47EF-B690-807B6A2B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4252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52ECD9AF-CFFB-4A7D-8370-D8BBC1448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657FD226-F28B-4F12-96B5-F2D65978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9A661E29-E50D-47FF-85F6-1C8BA88FC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日期版面配置區 2">
            <a:extLst>
              <a:ext uri="{FF2B5EF4-FFF2-40B4-BE49-F238E27FC236}">
                <a16:creationId xmlns:a16="http://schemas.microsoft.com/office/drawing/2014/main" id="{1ADF18A4-23DB-40AA-9CD6-8D43FCCD2DC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FE24523D-5AAD-46D9-8AA4-598AEEC12D7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93899F0-6574-49F2-B8D3-C968BAA6EBB7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形 17">
            <a:extLst>
              <a:ext uri="{FF2B5EF4-FFF2-40B4-BE49-F238E27FC236}">
                <a16:creationId xmlns:a16="http://schemas.microsoft.com/office/drawing/2014/main" id="{F71B8AA1-D75E-466A-81F4-C3C6A37E7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838" b="62808"/>
          <a:stretch/>
        </p:blipFill>
        <p:spPr>
          <a:xfrm>
            <a:off x="9577428" y="6325107"/>
            <a:ext cx="2580068" cy="532893"/>
          </a:xfrm>
          <a:prstGeom prst="rect">
            <a:avLst/>
          </a:prstGeom>
        </p:spPr>
      </p:pic>
      <p:sp>
        <p:nvSpPr>
          <p:cNvPr id="19" name="標題 1">
            <a:extLst>
              <a:ext uri="{FF2B5EF4-FFF2-40B4-BE49-F238E27FC236}">
                <a16:creationId xmlns:a16="http://schemas.microsoft.com/office/drawing/2014/main" id="{BEABE6C5-20A5-4743-8B07-FD0987E9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39E7125-E298-45CC-BD64-F12DA9545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7544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52ECD9AF-CFFB-4A7D-8370-D8BBC1448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657FD226-F28B-4F12-96B5-F2D65978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9A661E29-E50D-47FF-85F6-1C8BA88FC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日期版面配置區 2">
            <a:extLst>
              <a:ext uri="{FF2B5EF4-FFF2-40B4-BE49-F238E27FC236}">
                <a16:creationId xmlns:a16="http://schemas.microsoft.com/office/drawing/2014/main" id="{1ADF18A4-23DB-40AA-9CD6-8D43FCCD2DC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FE24523D-5AAD-46D9-8AA4-598AEEC12D7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93899F0-6574-49F2-B8D3-C968BAA6EBB7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標題 1">
            <a:extLst>
              <a:ext uri="{FF2B5EF4-FFF2-40B4-BE49-F238E27FC236}">
                <a16:creationId xmlns:a16="http://schemas.microsoft.com/office/drawing/2014/main" id="{BEABE6C5-20A5-4743-8B07-FD0987E9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39E7125-E298-45CC-BD64-F12DA9545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7544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3339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白色, 相片, 坐, 食物 的圖片&#10;&#10;自動產生的描述">
            <a:extLst>
              <a:ext uri="{FF2B5EF4-FFF2-40B4-BE49-F238E27FC236}">
                <a16:creationId xmlns:a16="http://schemas.microsoft.com/office/drawing/2014/main" id="{3CE12B8F-0126-4317-AB3F-5DAA80FB5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84539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5CE2AF-5F2C-4623-AE20-E7242708F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日期版面配置區 3">
            <a:extLst>
              <a:ext uri="{FF2B5EF4-FFF2-40B4-BE49-F238E27FC236}">
                <a16:creationId xmlns:a16="http://schemas.microsoft.com/office/drawing/2014/main" id="{3E999451-67B8-43FB-A012-8DE65CEF7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F24FA97E-7F9D-4D17-B978-FE9F5A498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:a16="http://schemas.microsoft.com/office/drawing/2014/main" id="{F34CBA8E-49B6-4760-A4A4-663358E81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8" name="日期版面配置區 2">
            <a:extLst>
              <a:ext uri="{FF2B5EF4-FFF2-40B4-BE49-F238E27FC236}">
                <a16:creationId xmlns:a16="http://schemas.microsoft.com/office/drawing/2014/main" id="{823DDF66-24F0-47DB-B1CE-70D8CEECC7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19" name="投影片編號版面配置區 4">
            <a:extLst>
              <a:ext uri="{FF2B5EF4-FFF2-40B4-BE49-F238E27FC236}">
                <a16:creationId xmlns:a16="http://schemas.microsoft.com/office/drawing/2014/main" id="{016F541E-F59E-45AC-833F-46FCD155E4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3714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90BB03F4-70E2-47EF-B690-807B6A2B3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299414"/>
            <a:ext cx="11701221" cy="4877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12365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7AF031-0584-44F2-8E13-B9141BEB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9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傘, 白色, 黑色 的圖片&#10;&#10;自動產生的描述">
            <a:extLst>
              <a:ext uri="{FF2B5EF4-FFF2-40B4-BE49-F238E27FC236}">
                <a16:creationId xmlns:a16="http://schemas.microsoft.com/office/drawing/2014/main" id="{C10CF3DB-B971-41BB-A08F-66011E70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BAC0C1-5A90-455B-9BF8-33236C4BA67D}"/>
              </a:ext>
            </a:extLst>
          </p:cNvPr>
          <p:cNvSpPr txBox="1"/>
          <p:nvPr userDrawn="1"/>
        </p:nvSpPr>
        <p:spPr>
          <a:xfrm>
            <a:off x="2152485" y="6141808"/>
            <a:ext cx="8386778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 spc="3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800" spc="3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</a:p>
        </p:txBody>
      </p:sp>
    </p:spTree>
    <p:extLst>
      <p:ext uri="{BB962C8B-B14F-4D97-AF65-F5344CB8AC3E}">
        <p14:creationId xmlns:p14="http://schemas.microsoft.com/office/powerpoint/2010/main" val="612327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3E50CC3-2CAE-4F9F-9322-485C92E45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3830" y="2137378"/>
            <a:ext cx="5565371" cy="14233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7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07685AB3-4776-4E25-937C-A20ADA4E67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9753" y="1379796"/>
            <a:ext cx="4273526" cy="500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gradFill flip="none" rotWithShape="1">
                  <a:gsLst>
                    <a:gs pos="9000">
                      <a:srgbClr val="D40000"/>
                    </a:gs>
                    <a:gs pos="100000">
                      <a:srgbClr val="FBE9E9"/>
                    </a:gs>
                  </a:gsLst>
                  <a:lin ang="2700000" scaled="1"/>
                  <a:tileRect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Chapter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5B8A17-1AA0-43A5-91A8-4BDA0EE0815D}"/>
              </a:ext>
            </a:extLst>
          </p:cNvPr>
          <p:cNvSpPr txBox="1"/>
          <p:nvPr userDrawn="1"/>
        </p:nvSpPr>
        <p:spPr>
          <a:xfrm>
            <a:off x="5361408" y="949121"/>
            <a:ext cx="1378101" cy="42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1BC4025-47DC-4144-B48F-1DE4F29D09AC}"/>
              </a:ext>
            </a:extLst>
          </p:cNvPr>
          <p:cNvCxnSpPr>
            <a:cxnSpLocks/>
          </p:cNvCxnSpPr>
          <p:nvPr userDrawn="1"/>
        </p:nvCxnSpPr>
        <p:spPr>
          <a:xfrm>
            <a:off x="4519540" y="2004818"/>
            <a:ext cx="3137552" cy="0"/>
          </a:xfrm>
          <a:prstGeom prst="line">
            <a:avLst/>
          </a:prstGeom>
          <a:ln w="31750">
            <a:gradFill flip="none" rotWithShape="1">
              <a:gsLst>
                <a:gs pos="41000">
                  <a:srgbClr val="D40000"/>
                </a:gs>
                <a:gs pos="0">
                  <a:srgbClr val="D40000"/>
                </a:gs>
                <a:gs pos="100000">
                  <a:srgbClr val="FBE9E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B5C56DE-7562-4FB5-B3F3-3C7461A84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4160848"/>
            <a:ext cx="3828585" cy="269715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001BEA4-48C2-41A0-89FA-F6D51BC66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51609"/>
            <a:ext cx="3025049" cy="2806391"/>
          </a:xfrm>
          <a:prstGeom prst="rect">
            <a:avLst/>
          </a:prstGeom>
        </p:spPr>
      </p:pic>
      <p:pic>
        <p:nvPicPr>
          <p:cNvPr id="17" name="圖片 16" descr="一張含有 物件, 時鐘 的圖片&#10;&#10;自動產生的描述">
            <a:extLst>
              <a:ext uri="{FF2B5EF4-FFF2-40B4-BE49-F238E27FC236}">
                <a16:creationId xmlns:a16="http://schemas.microsoft.com/office/drawing/2014/main" id="{41F21443-A1D1-452E-9939-B56B5D910D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833" y="6341444"/>
            <a:ext cx="2203627" cy="3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8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白色, 相片, 坐, 食物 的圖片&#10;&#10;自動產生的描述">
            <a:extLst>
              <a:ext uri="{FF2B5EF4-FFF2-40B4-BE49-F238E27FC236}">
                <a16:creationId xmlns:a16="http://schemas.microsoft.com/office/drawing/2014/main" id="{3CE12B8F-0126-4317-AB3F-5DAA80FB5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1625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7AF031-0584-44F2-8E13-B9141BEB8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建築物, 傘, 白色, 黑色 的圖片&#10;&#10;自動產生的描述">
            <a:extLst>
              <a:ext uri="{FF2B5EF4-FFF2-40B4-BE49-F238E27FC236}">
                <a16:creationId xmlns:a16="http://schemas.microsoft.com/office/drawing/2014/main" id="{5DA5E7B6-840E-4A01-97F6-EBF63F501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3F848D0-C04D-47C8-AFCF-21F050C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2">
            <a:extLst>
              <a:ext uri="{FF2B5EF4-FFF2-40B4-BE49-F238E27FC236}">
                <a16:creationId xmlns:a16="http://schemas.microsoft.com/office/drawing/2014/main" id="{A47326E5-BC55-4288-B0BB-46DD383E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3">
            <a:extLst>
              <a:ext uri="{FF2B5EF4-FFF2-40B4-BE49-F238E27FC236}">
                <a16:creationId xmlns:a16="http://schemas.microsoft.com/office/drawing/2014/main" id="{5995A5AF-A9AE-4146-A795-9C153B63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id="{E2995703-94FB-46DE-AEE1-14DB953A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120275E-1ABA-4DFB-84E8-4F4B53050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8838" b="62808"/>
          <a:stretch/>
        </p:blipFill>
        <p:spPr>
          <a:xfrm>
            <a:off x="9577428" y="6325107"/>
            <a:ext cx="2580068" cy="532893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F13219EB-0342-4F4D-B9B4-FC8A7E258C75}"/>
              </a:ext>
            </a:extLst>
          </p:cNvPr>
          <p:cNvCxnSpPr>
            <a:cxnSpLocks/>
          </p:cNvCxnSpPr>
          <p:nvPr userDrawn="1"/>
        </p:nvCxnSpPr>
        <p:spPr>
          <a:xfrm>
            <a:off x="268686" y="1438772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670516A-1FF7-4741-AB49-F5543A7F7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69" y="1825625"/>
            <a:ext cx="1170122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3339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585A89E-4FB9-428D-99DF-EF6DA9978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3922D85-CB74-458B-B634-66638A6FE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3830" y="2137378"/>
            <a:ext cx="5565371" cy="14233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7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9AB39AA-8AF4-4DDD-B483-80B769EC21CB}"/>
              </a:ext>
            </a:extLst>
          </p:cNvPr>
          <p:cNvSpPr txBox="1"/>
          <p:nvPr userDrawn="1"/>
        </p:nvSpPr>
        <p:spPr>
          <a:xfrm>
            <a:off x="5361408" y="949121"/>
            <a:ext cx="1378101" cy="42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DA81334-218E-4BC7-BD17-73B2AED798C0}"/>
              </a:ext>
            </a:extLst>
          </p:cNvPr>
          <p:cNvCxnSpPr>
            <a:cxnSpLocks/>
          </p:cNvCxnSpPr>
          <p:nvPr userDrawn="1"/>
        </p:nvCxnSpPr>
        <p:spPr>
          <a:xfrm>
            <a:off x="4519540" y="2004818"/>
            <a:ext cx="3137552" cy="0"/>
          </a:xfrm>
          <a:prstGeom prst="line">
            <a:avLst/>
          </a:prstGeom>
          <a:ln w="31750">
            <a:gradFill flip="none" rotWithShape="1">
              <a:gsLst>
                <a:gs pos="41000">
                  <a:srgbClr val="D40000"/>
                </a:gs>
                <a:gs pos="0">
                  <a:srgbClr val="D40000"/>
                </a:gs>
                <a:gs pos="100000">
                  <a:srgbClr val="FBE9E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73B84B6E-19AB-4908-B244-9D3AD7CA6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4160848"/>
            <a:ext cx="3828585" cy="26971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56DD83B-6F7C-4CAB-BDBC-5C0E4FED2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51609"/>
            <a:ext cx="3025049" cy="2806391"/>
          </a:xfrm>
          <a:prstGeom prst="rect">
            <a:avLst/>
          </a:prstGeom>
        </p:spPr>
      </p:pic>
      <p:pic>
        <p:nvPicPr>
          <p:cNvPr id="15" name="圖片 14" descr="一張含有 物件, 時鐘 的圖片&#10;&#10;自動產生的描述">
            <a:extLst>
              <a:ext uri="{FF2B5EF4-FFF2-40B4-BE49-F238E27FC236}">
                <a16:creationId xmlns:a16="http://schemas.microsoft.com/office/drawing/2014/main" id="{9F26B847-824A-4504-A139-79E236E9E6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833" y="6341444"/>
            <a:ext cx="2203627" cy="324547"/>
          </a:xfrm>
          <a:prstGeom prst="rect">
            <a:avLst/>
          </a:prstGeom>
        </p:spPr>
      </p:pic>
      <p:sp>
        <p:nvSpPr>
          <p:cNvPr id="16" name="副標題 2">
            <a:extLst>
              <a:ext uri="{FF2B5EF4-FFF2-40B4-BE49-F238E27FC236}">
                <a16:creationId xmlns:a16="http://schemas.microsoft.com/office/drawing/2014/main" id="{8526EE7C-5A08-45BE-A315-89023CC76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9753" y="1379796"/>
            <a:ext cx="4273526" cy="500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gradFill flip="none" rotWithShape="1">
                  <a:gsLst>
                    <a:gs pos="9000">
                      <a:srgbClr val="D40000"/>
                    </a:gs>
                    <a:gs pos="100000">
                      <a:srgbClr val="FBE9E9"/>
                    </a:gs>
                  </a:gsLst>
                  <a:lin ang="2700000" scaled="1"/>
                  <a:tileRect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Chapter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378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0" y="3314739"/>
            <a:ext cx="4401668" cy="142335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AECF0B28-448A-4C6F-BE85-460BC5808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1263"/>
          <a:stretch/>
        </p:blipFill>
        <p:spPr>
          <a:xfrm>
            <a:off x="10317373" y="5914688"/>
            <a:ext cx="1874627" cy="9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2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3EE599-0C37-4B3A-BAF3-2FBEF5B8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06BAF2-EBA4-4688-8938-57E429B7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79F80E-6132-49D0-9355-0A1D74B1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507B61-4E7C-455D-91A5-9F30CAFD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FDED24-7D22-4CBC-BF3F-599EA836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684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6134C-A1A3-4362-8B98-626E7622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1B53A9-C823-4241-8647-79122371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55158-EAF8-4EAC-8A85-A311BEB2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4BE00C-AB87-4F91-BCE5-1C3C9130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ED9984-1667-46CA-AC63-56797616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808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1E800-217E-4CF2-8C25-2413A9E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EAD621-FF47-4218-A3C3-663368A3F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D9B550-4D2F-444C-AA0C-5BC0491EE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95AC95-8D05-4159-8B93-475494C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6A7139-0F6F-4BF2-8C9A-62F3DAD9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903377-9DD2-4411-958B-B849873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D04F7C-EC6C-B547-8B77-13B4DD1E044A}"/>
              </a:ext>
            </a:extLst>
          </p:cNvPr>
          <p:cNvSpPr txBox="1"/>
          <p:nvPr userDrawn="1"/>
        </p:nvSpPr>
        <p:spPr>
          <a:xfrm>
            <a:off x="11652422" y="6512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1293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33C85-9AC0-41E5-B608-761FD3E3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94974D-760D-4ED6-8C43-60B2E6FDA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835DCF-D6B3-4CA3-8D42-65D90B7D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325FB8F-993D-4205-A8D1-17DAF46E3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9E3863-401E-4010-AF12-7FD27D30A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7FF9002-7A30-4886-9041-17C6C84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4EC7DA0-3170-4FBE-BEF0-2D335179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68D82AC-5001-496F-A1C3-F5076A6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103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2AE2C-A6DA-4105-A852-DF1707B6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CAB03C9-57D3-4B68-A726-CC88E5AB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C5068C4-C8A4-4DF9-8497-6A16D12E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E0158C-6333-458E-9147-FB18420E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915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A008AD5-07C7-4179-A1D5-5E08DD72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BEFEE4C-5979-4871-BB67-B5A13CAF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C6DD94-0CC2-496C-8FFC-133E6AD4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496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AD8484-5C59-4FBD-835D-616EFDC6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DA7D26-4164-46FC-8B37-A8FB9E6E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F51C30F-F45F-4F3C-8BBA-40A551431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3DD7F3-B13B-424B-ACE2-BE14E85B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057F22-DA88-4967-893E-4F62F2A3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BDD672-FAB7-461F-9764-EB29D908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54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2BDA28-1B2F-4F72-9746-8ACDA5D6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C96C4E4-0FF0-48C1-85FA-FA1E93D72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9A52FA-C92A-4A15-9ABE-268301B7C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A0EED38-F9F0-4292-9E1D-940C8203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02C67A-169E-4F4C-A169-846AD504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6A38B9-5E43-4C70-AA39-1CC9FE3F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12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傘, 白色, 黑色 的圖片&#10;&#10;自動產生的描述">
            <a:extLst>
              <a:ext uri="{FF2B5EF4-FFF2-40B4-BE49-F238E27FC236}">
                <a16:creationId xmlns:a16="http://schemas.microsoft.com/office/drawing/2014/main" id="{045453FD-426E-4AD3-ABE1-BCB66661B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7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F1FBBB-5D54-49E8-9FEF-871D7F1E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EDC10D-A2CF-45EA-869B-37E6BCDC3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C4A8C7-03E8-42D2-9D35-E1F20AEE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424E4F-8808-42E9-BAB4-244656D5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F6F10C-D0AE-4AF6-A82C-CF4DF8E4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98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70881E-FA31-4D60-B548-40A390B2D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4BC08A-79B7-47EC-95B2-1554457DA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AD5C32-184B-489E-AC1C-AE94C9F3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CACD01-EA19-4CBC-A8DC-0CFCF783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FB4104-4357-446C-A0E9-83A9C2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799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67816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EF6276-B2EF-492A-8521-09B02364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144590"/>
            <a:ext cx="12189630" cy="713409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4" name="直線接點 10">
            <a:extLst>
              <a:ext uri="{FF2B5EF4-FFF2-40B4-BE49-F238E27FC236}">
                <a16:creationId xmlns:a16="http://schemas.microsoft.com/office/drawing/2014/main" id="{63DCF5A0-61C1-7649-9C30-41A6DBEAC2D6}"/>
              </a:ext>
            </a:extLst>
          </p:cNvPr>
          <p:cNvCxnSpPr>
            <a:cxnSpLocks/>
          </p:cNvCxnSpPr>
          <p:nvPr userDrawn="1"/>
        </p:nvCxnSpPr>
        <p:spPr>
          <a:xfrm>
            <a:off x="268686" y="1178753"/>
            <a:ext cx="115881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80" y="1520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6472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0" y="3314739"/>
            <a:ext cx="4401668" cy="142335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07685AB3-4776-4E25-937C-A20ADA4E67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9171" y="2615999"/>
            <a:ext cx="4273526" cy="500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Arial Narrow" panose="020B0606020202030204" pitchFamily="34" charset="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標題樣式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A7E9847-C248-4FEB-9E1C-F492A5F86B96}"/>
              </a:ext>
            </a:extLst>
          </p:cNvPr>
          <p:cNvSpPr/>
          <p:nvPr userDrawn="1"/>
        </p:nvSpPr>
        <p:spPr>
          <a:xfrm>
            <a:off x="1662545" y="2379325"/>
            <a:ext cx="4281526" cy="7273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25B8A17-1AA0-43A5-91A8-4BDA0EE0815D}"/>
              </a:ext>
            </a:extLst>
          </p:cNvPr>
          <p:cNvSpPr txBox="1"/>
          <p:nvPr userDrawn="1"/>
        </p:nvSpPr>
        <p:spPr>
          <a:xfrm>
            <a:off x="3130826" y="2201570"/>
            <a:ext cx="1378101" cy="42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46237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73BA483-B0AC-45EB-9A28-49CA281A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0" y="3314739"/>
            <a:ext cx="4401668" cy="142335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1727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3EE599-0C37-4B3A-BAF3-2FBEF5B8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06BAF2-EBA4-4688-8938-57E429B75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79F80E-6132-49D0-9355-0A1D74B1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507B61-4E7C-455D-91A5-9F30CAFD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FDED24-7D22-4CBC-BF3F-599EA836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68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6134C-A1A3-4362-8B98-626E7622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1B53A9-C823-4241-8647-79122371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55158-EAF8-4EAC-8A85-A311BEB2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4BE00C-AB87-4F91-BCE5-1C3C9130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ED9984-1667-46CA-AC63-56797616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80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1E800-217E-4CF2-8C25-2413A9E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EAD621-FF47-4218-A3C3-663368A3F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D9B550-4D2F-444C-AA0C-5BC0491EE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95AC95-8D05-4159-8B93-475494CE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7B5319-3F11-456C-9C14-1E37B05C0B48}" type="datetimeFigureOut">
              <a:rPr lang="zh-TW" altLang="en-US" smtClean="0"/>
              <a:t>2020/3/31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6A7139-0F6F-4BF2-8C9A-62F3DAD9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903377-9DD2-4411-958B-B849873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12EA64-BCD6-4F34-A858-6B8C4315B2E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BD04F7C-EC6C-B547-8B77-13B4DD1E044A}"/>
              </a:ext>
            </a:extLst>
          </p:cNvPr>
          <p:cNvSpPr txBox="1"/>
          <p:nvPr userDrawn="1"/>
        </p:nvSpPr>
        <p:spPr>
          <a:xfrm>
            <a:off x="11652422" y="6512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129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白色, 相片, 坐, 食物 的圖片&#10;&#10;自動產生的描述">
            <a:extLst>
              <a:ext uri="{FF2B5EF4-FFF2-40B4-BE49-F238E27FC236}">
                <a16:creationId xmlns:a16="http://schemas.microsoft.com/office/drawing/2014/main" id="{5F1F6C84-104E-4A3F-9A27-3F534424644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6" r:id="rId3"/>
    <p:sldLayoutId id="2147483683" r:id="rId4"/>
    <p:sldLayoutId id="2147483684" r:id="rId5"/>
    <p:sldLayoutId id="2147483687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5" r:id="rId17"/>
    <p:sldLayoutId id="21474836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CEB535-EF1B-4C7F-9C8E-1679315AEC6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1" r:id="rId2"/>
    <p:sldLayoutId id="2147483692" r:id="rId3"/>
    <p:sldLayoutId id="2147483690" r:id="rId4"/>
    <p:sldLayoutId id="2147483689" r:id="rId5"/>
    <p:sldLayoutId id="2147483712" r:id="rId6"/>
    <p:sldLayoutId id="2147483713" r:id="rId7"/>
    <p:sldLayoutId id="2147483714" r:id="rId8"/>
    <p:sldLayoutId id="2147483709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11" Type="http://schemas.openxmlformats.org/officeDocument/2006/relationships/image" Target="../media/image22.sv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xx.xx.xx.xx/Zabbix" TargetMode="Externa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svg"/><Relationship Id="rId5" Type="http://schemas.openxmlformats.org/officeDocument/2006/relationships/image" Target="../media/image43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13" Type="http://schemas.openxmlformats.org/officeDocument/2006/relationships/image" Target="../media/image80.png"/><Relationship Id="rId3" Type="http://schemas.microsoft.com/office/2007/relationships/hdphoto" Target="../media/hdphoto1.wdp"/><Relationship Id="rId7" Type="http://schemas.openxmlformats.org/officeDocument/2006/relationships/image" Target="../media/image74.tiff"/><Relationship Id="rId12" Type="http://schemas.openxmlformats.org/officeDocument/2006/relationships/image" Target="../media/image79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tiff"/><Relationship Id="rId11" Type="http://schemas.openxmlformats.org/officeDocument/2006/relationships/image" Target="../media/image78.tiff"/><Relationship Id="rId5" Type="http://schemas.openxmlformats.org/officeDocument/2006/relationships/image" Target="../media/image72.tiff"/><Relationship Id="rId10" Type="http://schemas.openxmlformats.org/officeDocument/2006/relationships/image" Target="../media/image77.tiff"/><Relationship Id="rId4" Type="http://schemas.openxmlformats.org/officeDocument/2006/relationships/image" Target="../media/image71.png"/><Relationship Id="rId9" Type="http://schemas.openxmlformats.org/officeDocument/2006/relationships/image" Target="../media/image76.tiff"/><Relationship Id="rId1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2.jpe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29.sv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-1999672" y="433051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722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21FDE0-AAF9-4385-AC6E-096229E4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51" y="310574"/>
            <a:ext cx="10515600" cy="646534"/>
          </a:xfrm>
        </p:spPr>
        <p:txBody>
          <a:bodyPr anchor="ctr">
            <a:noAutofit/>
          </a:bodyPr>
          <a:lstStyle/>
          <a:p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Zabbix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use case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–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Distributed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monitoring</a:t>
            </a:r>
            <a:endParaRPr lang="zh-TW" altLang="en-US" sz="45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E351D57-40FD-42F2-81DE-FF874EFBBADF}"/>
              </a:ext>
            </a:extLst>
          </p:cNvPr>
          <p:cNvSpPr txBox="1"/>
          <p:nvPr/>
        </p:nvSpPr>
        <p:spPr>
          <a:xfrm>
            <a:off x="336741" y="1332781"/>
            <a:ext cx="11105410" cy="7284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600"/>
              </a:lnSpc>
              <a:buFont typeface="Arial"/>
              <a:buChar char="•"/>
            </a:pP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Has a NAS for each department or office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Arial"/>
              <a:buChar char="•"/>
            </a:pP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Zabbix installed on each NAS, the one put in HQ become central monitoring Zabbix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57284BD-8AE0-4730-9892-10AB4B603BAF}"/>
              </a:ext>
            </a:extLst>
          </p:cNvPr>
          <p:cNvSpPr/>
          <p:nvPr/>
        </p:nvSpPr>
        <p:spPr>
          <a:xfrm>
            <a:off x="7688494" y="3624199"/>
            <a:ext cx="3029572" cy="3104261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0168D43-CAFA-494F-A418-B5BFD0A7D28B}"/>
              </a:ext>
            </a:extLst>
          </p:cNvPr>
          <p:cNvSpPr/>
          <p:nvPr/>
        </p:nvSpPr>
        <p:spPr>
          <a:xfrm>
            <a:off x="1071409" y="3611500"/>
            <a:ext cx="6390384" cy="3143250"/>
          </a:xfrm>
          <a:prstGeom prst="rect">
            <a:avLst/>
          </a:prstGeom>
          <a:solidFill>
            <a:srgbClr val="DAE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FA4077F-F783-4A8D-A2EF-5954BEEA60D1}"/>
              </a:ext>
            </a:extLst>
          </p:cNvPr>
          <p:cNvSpPr/>
          <p:nvPr/>
        </p:nvSpPr>
        <p:spPr>
          <a:xfrm>
            <a:off x="1430443" y="4861560"/>
            <a:ext cx="3124200" cy="180172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B8194674-BDE6-4EFA-8BF4-0B7C6989F723}"/>
              </a:ext>
            </a:extLst>
          </p:cNvPr>
          <p:cNvSpPr txBox="1"/>
          <p:nvPr/>
        </p:nvSpPr>
        <p:spPr>
          <a:xfrm>
            <a:off x="1449493" y="4878019"/>
            <a:ext cx="6477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7B31323-96D9-461B-87B1-DA925E1ED17C}"/>
              </a:ext>
            </a:extLst>
          </p:cNvPr>
          <p:cNvSpPr/>
          <p:nvPr/>
        </p:nvSpPr>
        <p:spPr>
          <a:xfrm>
            <a:off x="4611793" y="4861560"/>
            <a:ext cx="2638425" cy="180172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8EF08FCD-DC20-4B06-84AF-68E9207B49F9}"/>
              </a:ext>
            </a:extLst>
          </p:cNvPr>
          <p:cNvSpPr txBox="1"/>
          <p:nvPr/>
        </p:nvSpPr>
        <p:spPr>
          <a:xfrm>
            <a:off x="6726319" y="4925643"/>
            <a:ext cx="5429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F96EFC2-40B5-4B5E-A39D-29D8F607DA10}"/>
              </a:ext>
            </a:extLst>
          </p:cNvPr>
          <p:cNvSpPr/>
          <p:nvPr/>
        </p:nvSpPr>
        <p:spPr>
          <a:xfrm>
            <a:off x="7871368" y="4861559"/>
            <a:ext cx="2638425" cy="18017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2F8D1D07-4EFD-45C3-912B-A60DD82827B9}"/>
              </a:ext>
            </a:extLst>
          </p:cNvPr>
          <p:cNvSpPr txBox="1"/>
          <p:nvPr/>
        </p:nvSpPr>
        <p:spPr>
          <a:xfrm>
            <a:off x="9813192" y="4888114"/>
            <a:ext cx="8858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Local Sales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E29E3D17-9F74-45B0-B69F-A3690504CF7D}"/>
              </a:ext>
            </a:extLst>
          </p:cNvPr>
          <p:cNvSpPr/>
          <p:nvPr/>
        </p:nvSpPr>
        <p:spPr>
          <a:xfrm>
            <a:off x="1068494" y="3613785"/>
            <a:ext cx="6394670" cy="31432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D07E601-CC07-4E43-8C65-F434776C724F}"/>
              </a:ext>
            </a:extLst>
          </p:cNvPr>
          <p:cNvSpPr/>
          <p:nvPr/>
        </p:nvSpPr>
        <p:spPr>
          <a:xfrm>
            <a:off x="7687000" y="3613785"/>
            <a:ext cx="3031066" cy="31146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03045E20-B57A-43CB-AA3D-CC7A27618008}"/>
              </a:ext>
            </a:extLst>
          </p:cNvPr>
          <p:cNvSpPr txBox="1"/>
          <p:nvPr/>
        </p:nvSpPr>
        <p:spPr>
          <a:xfrm>
            <a:off x="1144907" y="3661410"/>
            <a:ext cx="685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HQ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07B7D76C-3823-48F0-9191-D494B4CC6B41}"/>
              </a:ext>
            </a:extLst>
          </p:cNvPr>
          <p:cNvSpPr txBox="1"/>
          <p:nvPr/>
        </p:nvSpPr>
        <p:spPr>
          <a:xfrm>
            <a:off x="9519193" y="3661410"/>
            <a:ext cx="1133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Branch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261E2207-DD80-4B5E-8ACE-7F4A5604ECD3}"/>
              </a:ext>
            </a:extLst>
          </p:cNvPr>
          <p:cNvCxnSpPr>
            <a:cxnSpLocks/>
          </p:cNvCxnSpPr>
          <p:nvPr/>
        </p:nvCxnSpPr>
        <p:spPr>
          <a:xfrm>
            <a:off x="8677851" y="2712548"/>
            <a:ext cx="0" cy="23077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圖片 84" descr="一張含有 食物 的圖片&#10;&#10;自動產生的描述">
            <a:extLst>
              <a:ext uri="{FF2B5EF4-FFF2-40B4-BE49-F238E27FC236}">
                <a16:creationId xmlns:a16="http://schemas.microsoft.com/office/drawing/2014/main" id="{4675008C-F8D0-46C6-828F-FF5E5B6BF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189" y="3392260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18C9B3D2-6C19-4AD9-BE5B-762F55CCE1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93043" y="2712548"/>
            <a:ext cx="4045125" cy="1183886"/>
          </a:xfrm>
          <a:prstGeom prst="bentConnector3">
            <a:avLst>
              <a:gd name="adj1" fmla="val 4267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圖片 6">
            <a:extLst>
              <a:ext uri="{FF2B5EF4-FFF2-40B4-BE49-F238E27FC236}">
                <a16:creationId xmlns:a16="http://schemas.microsoft.com/office/drawing/2014/main" id="{30D789F1-5E26-4E93-847B-344A4048C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278" y="2156134"/>
            <a:ext cx="1011809" cy="1058598"/>
          </a:xfrm>
          <a:prstGeom prst="rect">
            <a:avLst/>
          </a:prstGeom>
        </p:spPr>
      </p:pic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0AE67A77-154B-43EB-95D9-8D1A79F4754E}"/>
              </a:ext>
            </a:extLst>
          </p:cNvPr>
          <p:cNvCxnSpPr/>
          <p:nvPr/>
        </p:nvCxnSpPr>
        <p:spPr>
          <a:xfrm>
            <a:off x="3293984" y="3915949"/>
            <a:ext cx="15303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69E80E7A-C2EC-44EB-BE23-061E85CD827A}"/>
              </a:ext>
            </a:extLst>
          </p:cNvPr>
          <p:cNvGrpSpPr/>
          <p:nvPr/>
        </p:nvGrpSpPr>
        <p:grpSpPr>
          <a:xfrm>
            <a:off x="2881798" y="3435477"/>
            <a:ext cx="806070" cy="889939"/>
            <a:chOff x="2787562" y="3466592"/>
            <a:chExt cx="1093977" cy="1207802"/>
          </a:xfrm>
        </p:grpSpPr>
        <p:pic>
          <p:nvPicPr>
            <p:cNvPr id="90" name="圖片 89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13F0DAA4-5C8A-41B9-838A-03F36E67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圖片 90" descr="一張含有 畫畫 的圖片&#10;&#10;自動產生的描述">
              <a:extLst>
                <a:ext uri="{FF2B5EF4-FFF2-40B4-BE49-F238E27FC236}">
                  <a16:creationId xmlns:a16="http://schemas.microsoft.com/office/drawing/2014/main" id="{05D7F280-F4A0-4E84-9272-CEF5E96A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92" name="接點: 肘形 91">
            <a:extLst>
              <a:ext uri="{FF2B5EF4-FFF2-40B4-BE49-F238E27FC236}">
                <a16:creationId xmlns:a16="http://schemas.microsoft.com/office/drawing/2014/main" id="{9ED43DF3-799D-480A-A5A4-F04C35D43D5E}"/>
              </a:ext>
            </a:extLst>
          </p:cNvPr>
          <p:cNvCxnSpPr>
            <a:cxnSpLocks/>
          </p:cNvCxnSpPr>
          <p:nvPr/>
        </p:nvCxnSpPr>
        <p:spPr>
          <a:xfrm rot="10800000">
            <a:off x="3434867" y="5022979"/>
            <a:ext cx="2378380" cy="14137"/>
          </a:xfrm>
          <a:prstGeom prst="bentConnector4">
            <a:avLst>
              <a:gd name="adj1" fmla="val -2751"/>
              <a:gd name="adj2" fmla="val 275013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492FC760-C12D-42A7-915C-F550CB589294}"/>
              </a:ext>
            </a:extLst>
          </p:cNvPr>
          <p:cNvCxnSpPr>
            <a:cxnSpLocks/>
          </p:cNvCxnSpPr>
          <p:nvPr/>
        </p:nvCxnSpPr>
        <p:spPr>
          <a:xfrm>
            <a:off x="4805202" y="3945803"/>
            <a:ext cx="0" cy="6935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圖片 93" descr="一張含有 食物 的圖片&#10;&#10;自動產生的描述">
            <a:extLst>
              <a:ext uri="{FF2B5EF4-FFF2-40B4-BE49-F238E27FC236}">
                <a16:creationId xmlns:a16="http://schemas.microsoft.com/office/drawing/2014/main" id="{A37E2533-E20C-46B6-BCFD-3A599C432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443" y="3383544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5" name="直線接點 94">
            <a:extLst>
              <a:ext uri="{FF2B5EF4-FFF2-40B4-BE49-F238E27FC236}">
                <a16:creationId xmlns:a16="http://schemas.microsoft.com/office/drawing/2014/main" id="{26DE2E88-C8E9-4570-B924-6FF4F1CB2E3B}"/>
              </a:ext>
            </a:extLst>
          </p:cNvPr>
          <p:cNvCxnSpPr/>
          <p:nvPr/>
        </p:nvCxnSpPr>
        <p:spPr>
          <a:xfrm>
            <a:off x="3947652" y="497361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AAEEB366-AFBB-4037-94D5-9202FC544129}"/>
              </a:ext>
            </a:extLst>
          </p:cNvPr>
          <p:cNvCxnSpPr/>
          <p:nvPr/>
        </p:nvCxnSpPr>
        <p:spPr>
          <a:xfrm>
            <a:off x="3357102" y="497361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BC90A09A-BF2E-4571-A8BD-BC7D85A4DF00}"/>
              </a:ext>
            </a:extLst>
          </p:cNvPr>
          <p:cNvGrpSpPr/>
          <p:nvPr/>
        </p:nvGrpSpPr>
        <p:grpSpPr>
          <a:xfrm>
            <a:off x="3771522" y="5821855"/>
            <a:ext cx="667233" cy="736657"/>
            <a:chOff x="2787562" y="3466592"/>
            <a:chExt cx="1093977" cy="1207802"/>
          </a:xfrm>
        </p:grpSpPr>
        <p:pic>
          <p:nvPicPr>
            <p:cNvPr id="98" name="圖片 97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BDBD2216-108A-4C69-934C-FA124F54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圖片 98" descr="一張含有 畫畫 的圖片&#10;&#10;自動產生的描述">
              <a:extLst>
                <a:ext uri="{FF2B5EF4-FFF2-40B4-BE49-F238E27FC236}">
                  <a16:creationId xmlns:a16="http://schemas.microsoft.com/office/drawing/2014/main" id="{121EC8BC-A5E6-4E61-B08C-0E6B1D8E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00" name="接點: 肘形 99">
            <a:extLst>
              <a:ext uri="{FF2B5EF4-FFF2-40B4-BE49-F238E27FC236}">
                <a16:creationId xmlns:a16="http://schemas.microsoft.com/office/drawing/2014/main" id="{07CC0440-D2E6-45E3-9EA6-4E23D792EB08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1966914" y="5068098"/>
            <a:ext cx="788655" cy="123649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9A9A8D47-C56F-4DAD-AF85-A269C63F9356}"/>
              </a:ext>
            </a:extLst>
          </p:cNvPr>
          <p:cNvCxnSpPr>
            <a:cxnSpLocks/>
          </p:cNvCxnSpPr>
          <p:nvPr/>
        </p:nvCxnSpPr>
        <p:spPr>
          <a:xfrm rot="5400000">
            <a:off x="2191865" y="5486763"/>
            <a:ext cx="1193807" cy="410122"/>
          </a:xfrm>
          <a:prstGeom prst="bentConnector3">
            <a:avLst>
              <a:gd name="adj1" fmla="val 4574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圖形 2">
            <a:extLst>
              <a:ext uri="{FF2B5EF4-FFF2-40B4-BE49-F238E27FC236}">
                <a16:creationId xmlns:a16="http://schemas.microsoft.com/office/drawing/2014/main" id="{5F395F2C-F439-4E6E-B4FB-3B0DFF8F6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556" y="6074447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形 2">
            <a:extLst>
              <a:ext uri="{FF2B5EF4-FFF2-40B4-BE49-F238E27FC236}">
                <a16:creationId xmlns:a16="http://schemas.microsoft.com/office/drawing/2014/main" id="{95AAF219-F487-405B-8293-B198C7A0F7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125" y="6074447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10426929-8ECA-41D1-B471-31804DE7EE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55568" y="4946778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形 2">
            <a:extLst>
              <a:ext uri="{FF2B5EF4-FFF2-40B4-BE49-F238E27FC236}">
                <a16:creationId xmlns:a16="http://schemas.microsoft.com/office/drawing/2014/main" id="{016AD07C-F092-48EE-A312-950AC8BFC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392" y="606538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6" name="直線接點 105">
            <a:extLst>
              <a:ext uri="{FF2B5EF4-FFF2-40B4-BE49-F238E27FC236}">
                <a16:creationId xmlns:a16="http://schemas.microsoft.com/office/drawing/2014/main" id="{13B78382-57F4-413B-BD09-12F65890E144}"/>
              </a:ext>
            </a:extLst>
          </p:cNvPr>
          <p:cNvCxnSpPr/>
          <p:nvPr/>
        </p:nvCxnSpPr>
        <p:spPr>
          <a:xfrm>
            <a:off x="5982676" y="509690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E1D6F419-5A6F-4BCB-A843-FA192A61868F}"/>
              </a:ext>
            </a:extLst>
          </p:cNvPr>
          <p:cNvCxnSpPr/>
          <p:nvPr/>
        </p:nvCxnSpPr>
        <p:spPr>
          <a:xfrm>
            <a:off x="5273988" y="509690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接點: 肘形 107">
            <a:extLst>
              <a:ext uri="{FF2B5EF4-FFF2-40B4-BE49-F238E27FC236}">
                <a16:creationId xmlns:a16="http://schemas.microsoft.com/office/drawing/2014/main" id="{6178B761-19CC-46DF-AEC8-75A157FE4D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20137" y="5513697"/>
            <a:ext cx="1246895" cy="443361"/>
          </a:xfrm>
          <a:prstGeom prst="bentConnector3">
            <a:avLst>
              <a:gd name="adj1" fmla="val 4745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圖形 2">
            <a:extLst>
              <a:ext uri="{FF2B5EF4-FFF2-40B4-BE49-F238E27FC236}">
                <a16:creationId xmlns:a16="http://schemas.microsoft.com/office/drawing/2014/main" id="{5299D32D-C981-4C17-A7EB-F2BDF7C99A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451" y="606763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圖形 2">
            <a:extLst>
              <a:ext uri="{FF2B5EF4-FFF2-40B4-BE49-F238E27FC236}">
                <a16:creationId xmlns:a16="http://schemas.microsoft.com/office/drawing/2014/main" id="{7272E47A-198A-4AD9-A8AD-62B9EE0D97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775" y="6058576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BE57451A-0391-4503-BC10-DB44AAFD3D01}"/>
              </a:ext>
            </a:extLst>
          </p:cNvPr>
          <p:cNvGrpSpPr/>
          <p:nvPr/>
        </p:nvGrpSpPr>
        <p:grpSpPr>
          <a:xfrm>
            <a:off x="4805224" y="5815746"/>
            <a:ext cx="667233" cy="736657"/>
            <a:chOff x="2787562" y="3466592"/>
            <a:chExt cx="1093977" cy="1207802"/>
          </a:xfrm>
        </p:grpSpPr>
        <p:pic>
          <p:nvPicPr>
            <p:cNvPr id="112" name="圖片 11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095DD5F7-2539-4740-A73F-B5228B94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圖片 112" descr="一張含有 畫畫 的圖片&#10;&#10;自動產生的描述">
              <a:extLst>
                <a:ext uri="{FF2B5EF4-FFF2-40B4-BE49-F238E27FC236}">
                  <a16:creationId xmlns:a16="http://schemas.microsoft.com/office/drawing/2014/main" id="{21B0A5DC-00AC-4F9A-B019-45389CEC8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4" name="圖形 113">
            <a:extLst>
              <a:ext uri="{FF2B5EF4-FFF2-40B4-BE49-F238E27FC236}">
                <a16:creationId xmlns:a16="http://schemas.microsoft.com/office/drawing/2014/main" id="{75DFE105-27CE-4CBA-B19A-12EE7570AA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45484" y="4953152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BD0DC8E6-4180-43BC-9B4E-F8629720F8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66649" y="5315945"/>
            <a:ext cx="1085651" cy="632779"/>
          </a:xfrm>
          <a:prstGeom prst="bentConnector3">
            <a:avLst>
              <a:gd name="adj1" fmla="val 42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77467830-3554-49C4-AA29-DC81023DD734}"/>
              </a:ext>
            </a:extLst>
          </p:cNvPr>
          <p:cNvCxnSpPr/>
          <p:nvPr/>
        </p:nvCxnSpPr>
        <p:spPr>
          <a:xfrm>
            <a:off x="9143296" y="509690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95C6707D-6DE0-4DA3-8EFD-8261B09D355F}"/>
              </a:ext>
            </a:extLst>
          </p:cNvPr>
          <p:cNvCxnSpPr/>
          <p:nvPr/>
        </p:nvCxnSpPr>
        <p:spPr>
          <a:xfrm>
            <a:off x="8470196" y="5096905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圖形 117">
            <a:extLst>
              <a:ext uri="{FF2B5EF4-FFF2-40B4-BE49-F238E27FC236}">
                <a16:creationId xmlns:a16="http://schemas.microsoft.com/office/drawing/2014/main" id="{ADB24F26-1DA8-4ABB-AA44-42B15117B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2756" y="4965852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圖形 2">
            <a:extLst>
              <a:ext uri="{FF2B5EF4-FFF2-40B4-BE49-F238E27FC236}">
                <a16:creationId xmlns:a16="http://schemas.microsoft.com/office/drawing/2014/main" id="{03F7C30C-EDFD-4E44-ADB0-D674321276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1341" y="6047743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圖形 2">
            <a:extLst>
              <a:ext uri="{FF2B5EF4-FFF2-40B4-BE49-F238E27FC236}">
                <a16:creationId xmlns:a16="http://schemas.microsoft.com/office/drawing/2014/main" id="{1AC2DFB9-16B6-426E-BB01-1E01017C1C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665" y="6038680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1E6EED7E-F729-4A2B-BB6E-6AE809685E9E}"/>
              </a:ext>
            </a:extLst>
          </p:cNvPr>
          <p:cNvGrpSpPr/>
          <p:nvPr/>
        </p:nvGrpSpPr>
        <p:grpSpPr>
          <a:xfrm>
            <a:off x="8059114" y="5795850"/>
            <a:ext cx="667233" cy="736657"/>
            <a:chOff x="2787562" y="3466592"/>
            <a:chExt cx="1093977" cy="1207802"/>
          </a:xfrm>
        </p:grpSpPr>
        <p:pic>
          <p:nvPicPr>
            <p:cNvPr id="122" name="圖片 12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82AE608D-3FA1-4739-88CC-F070C35D6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7562" y="3466592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圖片 122" descr="一張含有 畫畫 的圖片&#10;&#10;自動產生的描述">
              <a:extLst>
                <a:ext uri="{FF2B5EF4-FFF2-40B4-BE49-F238E27FC236}">
                  <a16:creationId xmlns:a16="http://schemas.microsoft.com/office/drawing/2014/main" id="{631DA49F-B10D-49F4-8BC8-A38755C7B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7631" y="4389629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6C0FEA10-287B-4D97-96D3-9F11353FDD4E}"/>
              </a:ext>
            </a:extLst>
          </p:cNvPr>
          <p:cNvSpPr txBox="1"/>
          <p:nvPr/>
        </p:nvSpPr>
        <p:spPr>
          <a:xfrm>
            <a:off x="344361" y="2017827"/>
            <a:ext cx="7388356" cy="14260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600"/>
              </a:lnSpc>
              <a:buFont typeface="Arial"/>
              <a:buChar char="•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The Zabbix install in department or brach office become sub monitoring proxy</a:t>
            </a:r>
          </a:p>
          <a:p>
            <a:pPr marL="285750" indent="-285750">
              <a:lnSpc>
                <a:spcPts val="2600"/>
              </a:lnSpc>
              <a:buFont typeface="Arial"/>
              <a:buChar char="•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Central Zabbix </a:t>
            </a:r>
            <a:r>
              <a:rPr lang="en-US" altLang="zh-TW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aggregates</a:t>
            </a: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all data coming from sub Zabbix</a:t>
            </a:r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Generate report from central </a:t>
            </a:r>
            <a:r>
              <a:rPr lang="zh-TW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Zabbix</a:t>
            </a:r>
            <a:endParaRPr lang="zh-TW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0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FC1812-D6DC-45A5-8B5F-A79C5204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52" y="64943"/>
            <a:ext cx="12627403" cy="1325563"/>
          </a:xfrm>
        </p:spPr>
        <p:txBody>
          <a:bodyPr anchor="ctr"/>
          <a:lstStyle/>
          <a:p>
            <a:r>
              <a:rPr lang="en-US" altLang="zh-TW" sz="45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/>
              </a:rPr>
              <a:t>Centralized m</a:t>
            </a:r>
            <a:r>
              <a:rPr lang="zh-TW" sz="45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/>
              </a:rPr>
              <a:t>onitoring</a:t>
            </a:r>
            <a:r>
              <a:rPr lang="zh-TW" altLang="en-US" sz="45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/>
              </a:rPr>
              <a:t> </a:t>
            </a:r>
            <a:r>
              <a:rPr lang="en-US" altLang="zh-TW" sz="45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/>
              </a:rPr>
              <a:t>vs Distributed monitoring 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8235D24-6264-4801-B4C2-1FC2E0DDEA5A}"/>
              </a:ext>
            </a:extLst>
          </p:cNvPr>
          <p:cNvSpPr/>
          <p:nvPr/>
        </p:nvSpPr>
        <p:spPr>
          <a:xfrm>
            <a:off x="815583" y="1690437"/>
            <a:ext cx="5152845" cy="3680501"/>
          </a:xfrm>
          <a:prstGeom prst="roundRect">
            <a:avLst>
              <a:gd name="adj" fmla="val 5047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2">
                  <a:lumMod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9" name="Google Shape;1002;p59">
            <a:extLst>
              <a:ext uri="{FF2B5EF4-FFF2-40B4-BE49-F238E27FC236}">
                <a16:creationId xmlns:a16="http://schemas.microsoft.com/office/drawing/2014/main" id="{B2AEFFE4-6D89-4672-A4BC-30F9184E22F9}"/>
              </a:ext>
            </a:extLst>
          </p:cNvPr>
          <p:cNvSpPr txBox="1"/>
          <p:nvPr/>
        </p:nvSpPr>
        <p:spPr>
          <a:xfrm>
            <a:off x="802459" y="1677844"/>
            <a:ext cx="5170465" cy="832459"/>
          </a:xfrm>
          <a:prstGeom prst="rect">
            <a:avLst/>
          </a:prstGeom>
          <a:gradFill>
            <a:gsLst>
              <a:gs pos="100000">
                <a:srgbClr val="6C0002"/>
              </a:gs>
              <a:gs pos="0">
                <a:srgbClr val="D503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 panose="020B0604020202020204" pitchFamily="34" charset="0"/>
              </a:rPr>
              <a:t>Centralized</a:t>
            </a:r>
            <a:r>
              <a:rPr lang="zh-TW" altLang="en-US" sz="3600" dirty="0">
                <a:solidFill>
                  <a:schemeClr val="bg1"/>
                </a:solidFill>
                <a:latin typeface="Oswald Medium" pitchFamily="2" charset="0"/>
                <a:ea typeface="新細明體"/>
                <a:cs typeface="Arial" panose="020B0604020202020204" pitchFamily="34" charset="0"/>
              </a:rPr>
              <a:t> monitoring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B86451C-7E11-40D9-B938-10A927D5B2D6}"/>
              </a:ext>
            </a:extLst>
          </p:cNvPr>
          <p:cNvSpPr/>
          <p:nvPr/>
        </p:nvSpPr>
        <p:spPr>
          <a:xfrm>
            <a:off x="6334018" y="1690437"/>
            <a:ext cx="5135537" cy="3680501"/>
          </a:xfrm>
          <a:prstGeom prst="roundRect">
            <a:avLst>
              <a:gd name="adj" fmla="val 5047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bg2">
                  <a:lumMod val="1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Oswald Medium" pitchFamily="2" charset="0"/>
            </a:endParaRPr>
          </a:p>
        </p:txBody>
      </p:sp>
      <p:sp>
        <p:nvSpPr>
          <p:cNvPr id="11" name="Google Shape;1002;p59">
            <a:extLst>
              <a:ext uri="{FF2B5EF4-FFF2-40B4-BE49-F238E27FC236}">
                <a16:creationId xmlns:a16="http://schemas.microsoft.com/office/drawing/2014/main" id="{61E8D13D-1567-4741-B151-E531309C5214}"/>
              </a:ext>
            </a:extLst>
          </p:cNvPr>
          <p:cNvSpPr txBox="1"/>
          <p:nvPr/>
        </p:nvSpPr>
        <p:spPr>
          <a:xfrm>
            <a:off x="6320895" y="1677844"/>
            <a:ext cx="5157286" cy="832459"/>
          </a:xfrm>
          <a:prstGeom prst="rect">
            <a:avLst/>
          </a:prstGeom>
          <a:gradFill>
            <a:gsLst>
              <a:gs pos="100000">
                <a:srgbClr val="6C0002"/>
              </a:gs>
              <a:gs pos="0">
                <a:srgbClr val="D5032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/>
            <a:r>
              <a:rPr lang="en-US" altLang="zh-TW" sz="3600">
                <a:solidFill>
                  <a:schemeClr val="bg1"/>
                </a:solidFill>
                <a:latin typeface="Oswald Medium" pitchFamily="2" charset="0"/>
                <a:ea typeface="新細明體"/>
                <a:cs typeface="Arial" panose="020B0604020202020204" pitchFamily="34" charset="0"/>
              </a:rPr>
              <a:t>Distributed</a:t>
            </a:r>
            <a:r>
              <a:rPr lang="zh-TW" altLang="en-US" sz="3600">
                <a:solidFill>
                  <a:schemeClr val="bg1"/>
                </a:solidFill>
                <a:latin typeface="Oswald Medium" pitchFamily="2" charset="0"/>
                <a:ea typeface="新細明體"/>
                <a:cs typeface="Arial" panose="020B0604020202020204" pitchFamily="34" charset="0"/>
              </a:rPr>
              <a:t> monitoring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926930-927A-4408-AF80-4E72B3D86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6339" y="2841513"/>
            <a:ext cx="4445212" cy="1931988"/>
          </a:xfrm>
        </p:spPr>
        <p:txBody>
          <a:bodyPr anchor="t"/>
          <a:lstStyle/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Less network devices</a:t>
            </a:r>
          </a:p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Simple topology</a:t>
            </a:r>
          </a:p>
          <a:p>
            <a:pPr marL="541338" lvl="1" indent="-182563">
              <a:lnSpc>
                <a:spcPts val="3500"/>
              </a:lnSpc>
              <a:spcBef>
                <a:spcPts val="300"/>
              </a:spcBef>
            </a:pPr>
            <a:r>
              <a:rPr lang="zh-TW" altLang="en-US" sz="21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No isolate network</a:t>
            </a:r>
          </a:p>
          <a:p>
            <a:pPr marL="541338" lvl="1" indent="-182563">
              <a:lnSpc>
                <a:spcPts val="3500"/>
              </a:lnSpc>
              <a:spcBef>
                <a:spcPts val="300"/>
              </a:spcBef>
            </a:pPr>
            <a:r>
              <a:rPr lang="zh-TW" altLang="en-US" sz="21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Centralized office</a:t>
            </a:r>
          </a:p>
          <a:p>
            <a:pPr>
              <a:lnSpc>
                <a:spcPts val="3500"/>
              </a:lnSpc>
              <a:spcBef>
                <a:spcPts val="300"/>
              </a:spcBef>
            </a:pPr>
            <a:endParaRPr lang="zh-TW" altLang="en-US" sz="2300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58F991-0D62-4428-8656-0C39DCB05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6520" y="2858658"/>
            <a:ext cx="5183188" cy="1836738"/>
          </a:xfrm>
        </p:spPr>
        <p:txBody>
          <a:bodyPr anchor="t"/>
          <a:lstStyle/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Numerus of network devices</a:t>
            </a:r>
            <a:endParaRPr lang="zh-TW" altLang="en-US" sz="23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Complex topology</a:t>
            </a:r>
          </a:p>
          <a:p>
            <a:pPr marL="449263" lvl="1" indent="-182563">
              <a:lnSpc>
                <a:spcPts val="3500"/>
              </a:lnSpc>
              <a:spcBef>
                <a:spcPts val="300"/>
              </a:spcBef>
            </a:pPr>
            <a:r>
              <a:rPr lang="zh-TW" altLang="en-US" sz="21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Including isolate network</a:t>
            </a:r>
          </a:p>
          <a:p>
            <a:pPr marL="449263" lvl="1" indent="-182563">
              <a:lnSpc>
                <a:spcPts val="3500"/>
              </a:lnSpc>
              <a:spcBef>
                <a:spcPts val="300"/>
              </a:spcBef>
            </a:pPr>
            <a:r>
              <a:rPr lang="zh-TW" altLang="en-US" sz="21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Distribute or cross-country office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39457F-8881-4D4B-B2A8-07526E908076}"/>
              </a:ext>
            </a:extLst>
          </p:cNvPr>
          <p:cNvSpPr txBox="1"/>
          <p:nvPr/>
        </p:nvSpPr>
        <p:spPr>
          <a:xfrm>
            <a:off x="1163109" y="5475273"/>
            <a:ext cx="10258425" cy="753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How you deploy 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Zabbix </a:t>
            </a: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depends on your infrastructure.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Below will use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centralized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monitoring deploy</a:t>
            </a:r>
            <a:r>
              <a:rPr lang="en-US" altLang="zh-TW" sz="1900" b="1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ment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for </a:t>
            </a: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</a:t>
            </a:r>
            <a:r>
              <a:rPr lang="zh-TW" altLang="en-US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emo </a:t>
            </a:r>
            <a:r>
              <a:rPr lang="en-US" altLang="zh-TW" sz="19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purposes.</a:t>
            </a:r>
            <a:endParaRPr lang="zh-TW" altLang="en-US" sz="19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0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A6A069-C00D-4F5B-B05E-60DAC5AF9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1622" y="2457418"/>
            <a:ext cx="6328756" cy="142335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560"/>
              </a:lnSpc>
              <a:spcBef>
                <a:spcPts val="1000"/>
              </a:spcBef>
            </a:pPr>
            <a:r>
              <a:rPr lang="en-US" altLang="zh-TW" sz="6000">
                <a:latin typeface="Oswald Medium"/>
                <a:ea typeface="微軟正黑體"/>
                <a:cs typeface="Calibri"/>
              </a:rPr>
              <a:t>How</a:t>
            </a:r>
            <a:r>
              <a:rPr lang="zh-TW" sz="6000">
                <a:latin typeface="Oswald Medium"/>
                <a:ea typeface="微軟正黑體"/>
                <a:cs typeface="Calibri"/>
              </a:rPr>
              <a:t> </a:t>
            </a:r>
            <a:r>
              <a:rPr lang="en-US" altLang="zh-TW" sz="6000">
                <a:latin typeface="Oswald Medium"/>
                <a:ea typeface="微軟正黑體"/>
                <a:cs typeface="Calibri"/>
              </a:rPr>
              <a:t>to</a:t>
            </a:r>
            <a:r>
              <a:rPr lang="zh-TW" sz="6000">
                <a:latin typeface="Oswald Medium"/>
                <a:ea typeface="微軟正黑體"/>
                <a:cs typeface="Calibri"/>
              </a:rPr>
              <a:t> </a:t>
            </a:r>
            <a:r>
              <a:rPr lang="en-US" altLang="zh-TW" sz="6000">
                <a:latin typeface="Oswald Medium"/>
                <a:ea typeface="微軟正黑體"/>
                <a:cs typeface="Calibri"/>
              </a:rPr>
              <a:t>install </a:t>
            </a:r>
            <a:r>
              <a:rPr lang="zh-TW" sz="6000">
                <a:latin typeface="Oswald Medium"/>
                <a:ea typeface="微軟正黑體"/>
                <a:cs typeface="Calibri"/>
              </a:rPr>
              <a:t>Zabbix</a:t>
            </a:r>
            <a:r>
              <a:rPr lang="zh-TW" altLang="en-US" sz="6000">
                <a:latin typeface="Oswald Medium"/>
                <a:ea typeface="微軟正黑體"/>
                <a:cs typeface="Calibri"/>
              </a:rPr>
              <a:t> on </a:t>
            </a:r>
            <a:r>
              <a:rPr lang="en-US" altLang="zh-TW" sz="6000">
                <a:latin typeface="Oswald Medium"/>
                <a:ea typeface="微軟正黑體"/>
                <a:cs typeface="Calibri"/>
              </a:rPr>
              <a:t>QNAP </a:t>
            </a:r>
            <a:r>
              <a:rPr lang="zh-TW" altLang="en-US" sz="6000">
                <a:latin typeface="Oswald Medium"/>
                <a:ea typeface="微軟正黑體"/>
                <a:cs typeface="Calibri"/>
              </a:rPr>
              <a:t>NAS</a:t>
            </a:r>
            <a:endParaRPr lang="en-US" sz="6000">
              <a:latin typeface="Oswald Medium"/>
              <a:ea typeface="微軟正黑體"/>
            </a:endParaRPr>
          </a:p>
          <a:p>
            <a:pPr>
              <a:lnSpc>
                <a:spcPts val="7560"/>
              </a:lnSpc>
            </a:pPr>
            <a:endParaRPr lang="zh-TW" altLang="en-US" sz="6000">
              <a:latin typeface="Oswald Medium" pitchFamily="2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86FDD17-E040-4F4B-BB39-A397350C4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zh-TW" altLang="en-US">
                <a:latin typeface="Oswald Medium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111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CB4096E-CA4E-4AC8-B3A0-2ABEDB01A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98784C-E89A-4FD1-85F5-7FFA1C66B637}"/>
              </a:ext>
            </a:extLst>
          </p:cNvPr>
          <p:cNvSpPr/>
          <p:nvPr/>
        </p:nvSpPr>
        <p:spPr>
          <a:xfrm>
            <a:off x="1" y="2479878"/>
            <a:ext cx="12192000" cy="3945415"/>
          </a:xfrm>
          <a:prstGeom prst="rect">
            <a:avLst/>
          </a:prstGeom>
          <a:gradFill>
            <a:gsLst>
              <a:gs pos="55000">
                <a:schemeClr val="tx1">
                  <a:alpha val="81000"/>
                </a:schemeClr>
              </a:gs>
              <a:gs pos="73000">
                <a:schemeClr val="tx1">
                  <a:lumMod val="95000"/>
                  <a:lumOff val="5000"/>
                </a:schemeClr>
              </a:gs>
              <a:gs pos="0">
                <a:schemeClr val="tx1">
                  <a:alpha val="0"/>
                </a:schemeClr>
              </a:gs>
              <a:gs pos="87000">
                <a:schemeClr val="tx1">
                  <a:alpha val="3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C317FA-4C52-4169-BF29-BF59C05B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946205"/>
          </a:xfrm>
        </p:spPr>
        <p:txBody>
          <a:bodyPr anchor="ctr">
            <a:normAutofit/>
          </a:bodyPr>
          <a:lstStyle/>
          <a:p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Step by step</a:t>
            </a:r>
            <a:endParaRPr lang="zh-TW" sz="4500">
              <a:latin typeface="Oswald Medium" pitchFamily="2" charset="0"/>
            </a:endParaRP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97EB08AE-942D-41D1-A161-4A19E87E549D}"/>
              </a:ext>
            </a:extLst>
          </p:cNvPr>
          <p:cNvSpPr txBox="1">
            <a:spLocks/>
          </p:cNvSpPr>
          <p:nvPr/>
        </p:nvSpPr>
        <p:spPr>
          <a:xfrm>
            <a:off x="6637555" y="2650590"/>
            <a:ext cx="5573191" cy="360399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Get Zabbix webpage IP</a:t>
            </a: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Login to Zabbix</a:t>
            </a: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Cr</a:t>
            </a:r>
            <a:r>
              <a:rPr 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ate a host group</a:t>
            </a:r>
            <a:endParaRPr lang="zh-TW" sz="23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Import</a:t>
            </a: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custom templates</a:t>
            </a:r>
            <a:endParaRPr lang="zh-TW" sz="23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Create host and setup templates</a:t>
            </a:r>
            <a:endParaRPr lang="zh-TW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Make sure host is enable</a:t>
            </a: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Custom dashboard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05A8BED-84EE-4F47-B13A-44A6E5063BE6}"/>
              </a:ext>
            </a:extLst>
          </p:cNvPr>
          <p:cNvSpPr/>
          <p:nvPr/>
        </p:nvSpPr>
        <p:spPr>
          <a:xfrm>
            <a:off x="1016074" y="1815896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3BCB67C-B72E-40FD-90E6-D9FC99B61930}"/>
              </a:ext>
            </a:extLst>
          </p:cNvPr>
          <p:cNvGrpSpPr/>
          <p:nvPr/>
        </p:nvGrpSpPr>
        <p:grpSpPr>
          <a:xfrm>
            <a:off x="502930" y="1717668"/>
            <a:ext cx="762210" cy="762210"/>
            <a:chOff x="228678" y="3612186"/>
            <a:chExt cx="655970" cy="655970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A1E24FA7-DBDC-4415-8E94-B536538EC4E6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E17A7BD3-4C42-4747-9154-CADB58C8BC08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8AA6E46F-A088-47B0-853E-6A162838595C}"/>
              </a:ext>
            </a:extLst>
          </p:cNvPr>
          <p:cNvSpPr/>
          <p:nvPr/>
        </p:nvSpPr>
        <p:spPr>
          <a:xfrm>
            <a:off x="681993" y="1801457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C3FE8FB-F38A-45F4-A1E0-CA9918CD49CD}"/>
              </a:ext>
            </a:extLst>
          </p:cNvPr>
          <p:cNvSpPr/>
          <p:nvPr/>
        </p:nvSpPr>
        <p:spPr>
          <a:xfrm>
            <a:off x="6713943" y="1815896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1800272-E9D2-4309-B3D9-A6812E233AF0}"/>
              </a:ext>
            </a:extLst>
          </p:cNvPr>
          <p:cNvGrpSpPr/>
          <p:nvPr/>
        </p:nvGrpSpPr>
        <p:grpSpPr>
          <a:xfrm>
            <a:off x="6200799" y="1717668"/>
            <a:ext cx="762210" cy="762210"/>
            <a:chOff x="228678" y="3612186"/>
            <a:chExt cx="655970" cy="65597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733A5585-2B76-42B9-82A0-7AC6A8D4C3F1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5436D1A-A837-42BB-A586-E037F0647805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D412918B-6229-48E4-9011-FA36C0E95620}"/>
              </a:ext>
            </a:extLst>
          </p:cNvPr>
          <p:cNvSpPr/>
          <p:nvPr/>
        </p:nvSpPr>
        <p:spPr>
          <a:xfrm>
            <a:off x="6379862" y="1801457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CF3B72A-DC38-4B90-9103-FC951390A7D9}"/>
              </a:ext>
            </a:extLst>
          </p:cNvPr>
          <p:cNvSpPr/>
          <p:nvPr/>
        </p:nvSpPr>
        <p:spPr>
          <a:xfrm>
            <a:off x="1016074" y="2955436"/>
            <a:ext cx="4748663" cy="89883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D636B85-06AC-4725-B093-37230BAA2230}"/>
              </a:ext>
            </a:extLst>
          </p:cNvPr>
          <p:cNvGrpSpPr/>
          <p:nvPr/>
        </p:nvGrpSpPr>
        <p:grpSpPr>
          <a:xfrm>
            <a:off x="502930" y="3035679"/>
            <a:ext cx="762210" cy="762210"/>
            <a:chOff x="228678" y="3612186"/>
            <a:chExt cx="655970" cy="655970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6D8E5F12-3F15-4A17-8E29-815C1DFE4497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992B92DF-AEFF-4051-972F-849D59CE34BB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6A5AA500-FF88-4800-9886-713B83ACEFA0}"/>
              </a:ext>
            </a:extLst>
          </p:cNvPr>
          <p:cNvSpPr/>
          <p:nvPr/>
        </p:nvSpPr>
        <p:spPr>
          <a:xfrm>
            <a:off x="681993" y="3119468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087FF31-3224-440F-A4AB-61C6EFEF6DB4}"/>
              </a:ext>
            </a:extLst>
          </p:cNvPr>
          <p:cNvSpPr/>
          <p:nvPr/>
        </p:nvSpPr>
        <p:spPr>
          <a:xfrm>
            <a:off x="1093156" y="5233356"/>
            <a:ext cx="4748663" cy="5733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91A4E78-E63A-4AAE-82FF-4959B474E4B0}"/>
              </a:ext>
            </a:extLst>
          </p:cNvPr>
          <p:cNvGrpSpPr/>
          <p:nvPr/>
        </p:nvGrpSpPr>
        <p:grpSpPr>
          <a:xfrm>
            <a:off x="580012" y="5135128"/>
            <a:ext cx="762210" cy="762210"/>
            <a:chOff x="228678" y="3612186"/>
            <a:chExt cx="655970" cy="65597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8F9B03B-2207-4C63-890A-2F1A5D2762D9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D1B1B76A-5B47-4430-9328-508C96656E38}"/>
                </a:ext>
              </a:extLst>
            </p:cNvPr>
            <p:cNvSpPr/>
            <p:nvPr/>
          </p:nvSpPr>
          <p:spPr>
            <a:xfrm>
              <a:off x="295016" y="3676655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1000">
                    <a:srgbClr val="D50326"/>
                  </a:gs>
                  <a:gs pos="100000">
                    <a:srgbClr val="FF218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92AAD83-2E3C-4801-AB4F-03579CC80B60}"/>
              </a:ext>
            </a:extLst>
          </p:cNvPr>
          <p:cNvSpPr/>
          <p:nvPr/>
        </p:nvSpPr>
        <p:spPr>
          <a:xfrm>
            <a:off x="759075" y="5218917"/>
            <a:ext cx="44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副標題 2">
            <a:extLst>
              <a:ext uri="{FF2B5EF4-FFF2-40B4-BE49-F238E27FC236}">
                <a16:creationId xmlns:a16="http://schemas.microsoft.com/office/drawing/2014/main" id="{DDEFE128-559F-4CB3-AA1E-720D4EAC2AF0}"/>
              </a:ext>
            </a:extLst>
          </p:cNvPr>
          <p:cNvSpPr txBox="1">
            <a:spLocks/>
          </p:cNvSpPr>
          <p:nvPr/>
        </p:nvSpPr>
        <p:spPr>
          <a:xfrm>
            <a:off x="1283886" y="1813051"/>
            <a:ext cx="5813367" cy="78311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Configure NAS virtual switch</a:t>
            </a:r>
            <a:endParaRPr lang="zh-TW" altLang="en-US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9" name="副標題 2">
            <a:extLst>
              <a:ext uri="{FF2B5EF4-FFF2-40B4-BE49-F238E27FC236}">
                <a16:creationId xmlns:a16="http://schemas.microsoft.com/office/drawing/2014/main" id="{27407C6A-E8C7-4D18-9FC4-AB395367716D}"/>
              </a:ext>
            </a:extLst>
          </p:cNvPr>
          <p:cNvSpPr txBox="1">
            <a:spLocks/>
          </p:cNvSpPr>
          <p:nvPr/>
        </p:nvSpPr>
        <p:spPr>
          <a:xfrm>
            <a:off x="1342222" y="3002742"/>
            <a:ext cx="4499597" cy="72091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zh-TW" altLang="en-US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Downlaod and install Zabbix on NAS</a:t>
            </a:r>
            <a:endParaRPr lang="zh-TW" sz="2300" b="1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0" name="副標題 2">
            <a:extLst>
              <a:ext uri="{FF2B5EF4-FFF2-40B4-BE49-F238E27FC236}">
                <a16:creationId xmlns:a16="http://schemas.microsoft.com/office/drawing/2014/main" id="{D03B373B-59A9-4F05-A558-C4FB18273DD4}"/>
              </a:ext>
            </a:extLst>
          </p:cNvPr>
          <p:cNvSpPr txBox="1">
            <a:spLocks/>
          </p:cNvSpPr>
          <p:nvPr/>
        </p:nvSpPr>
        <p:spPr>
          <a:xfrm>
            <a:off x="1360968" y="5210038"/>
            <a:ext cx="5813367" cy="78354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zh-TW" altLang="en-US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Configuration of NAS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AE96EF-06A4-4052-99A9-67C3896C3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958" y="3978689"/>
            <a:ext cx="5813367" cy="1054761"/>
          </a:xfrm>
        </p:spPr>
        <p:txBody>
          <a:bodyPr anchor="t"/>
          <a:lstStyle/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Download Zabbix</a:t>
            </a:r>
          </a:p>
          <a:p>
            <a:pPr lvl="1">
              <a:lnSpc>
                <a:spcPts val="3500"/>
              </a:lnSpc>
              <a:spcBef>
                <a:spcPts val="300"/>
              </a:spcBef>
            </a:pPr>
            <a:r>
              <a:rPr lang="en-US" altLang="zh-TW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Install Zabbix on NAS</a:t>
            </a:r>
          </a:p>
        </p:txBody>
      </p:sp>
      <p:sp>
        <p:nvSpPr>
          <p:cNvPr id="31" name="副標題 2">
            <a:extLst>
              <a:ext uri="{FF2B5EF4-FFF2-40B4-BE49-F238E27FC236}">
                <a16:creationId xmlns:a16="http://schemas.microsoft.com/office/drawing/2014/main" id="{E7085CDA-25E4-4A53-8FC8-A5BDFC0A8B6A}"/>
              </a:ext>
            </a:extLst>
          </p:cNvPr>
          <p:cNvSpPr txBox="1">
            <a:spLocks/>
          </p:cNvSpPr>
          <p:nvPr/>
        </p:nvSpPr>
        <p:spPr>
          <a:xfrm>
            <a:off x="7097253" y="1811191"/>
            <a:ext cx="5573191" cy="66787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spcBef>
                <a:spcPts val="300"/>
              </a:spcBef>
              <a:buNone/>
            </a:pPr>
            <a:r>
              <a:rPr lang="zh-TW" altLang="en-US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Configuration of Zabbix </a:t>
            </a:r>
          </a:p>
        </p:txBody>
      </p:sp>
    </p:spTree>
    <p:extLst>
      <p:ext uri="{BB962C8B-B14F-4D97-AF65-F5344CB8AC3E}">
        <p14:creationId xmlns:p14="http://schemas.microsoft.com/office/powerpoint/2010/main" val="4098088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E4F1C9-071E-42C3-B344-3C9E9579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61528"/>
          </a:xfrm>
        </p:spPr>
        <p:txBody>
          <a:bodyPr anchor="ctr">
            <a:normAutofit/>
          </a:bodyPr>
          <a:lstStyle/>
          <a:p>
            <a:r>
              <a:rPr lang="en-US" altLang="zh-TW" sz="4500" dirty="0">
                <a:latin typeface="Oswald Medium" pitchFamily="2" charset="0"/>
                <a:ea typeface="微軟正黑體"/>
                <a:cs typeface="Calibri"/>
              </a:rPr>
              <a:t>1. </a:t>
            </a:r>
            <a:r>
              <a:rPr lang="en-US" altLang="zh-TW" sz="4500" dirty="0">
                <a:latin typeface="Oswald Medium" pitchFamily="2" charset="0"/>
                <a:ea typeface="微軟正黑體"/>
                <a:cs typeface="Arial"/>
              </a:rPr>
              <a:t>Configure NAS virtual switch</a:t>
            </a:r>
            <a:endParaRPr lang="zh-TW" sz="4500" dirty="0">
              <a:latin typeface="Oswald Medium" pitchFamily="2" charset="0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E2A5D3-E7D6-4949-9A79-F1D1A969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034" y="1611422"/>
            <a:ext cx="9621113" cy="1557655"/>
          </a:xfrm>
        </p:spPr>
        <p:txBody>
          <a:bodyPr anchor="t"/>
          <a:lstStyle/>
          <a:p>
            <a:pPr marL="0" indent="0">
              <a:lnSpc>
                <a:spcPts val="3600"/>
              </a:lnSpc>
              <a:buNone/>
            </a:pPr>
            <a:r>
              <a:rPr lang="en-US" altLang="zh-TW" b="1" dirty="0">
                <a:latin typeface="Arial"/>
                <a:ea typeface="+mn-lt"/>
                <a:cs typeface="Arial"/>
              </a:rPr>
              <a:t>Network</a:t>
            </a:r>
            <a:r>
              <a:rPr lang="zh-TW" altLang="en-US" b="1" dirty="0">
                <a:latin typeface="Arial"/>
                <a:ea typeface="+mn-lt"/>
                <a:cs typeface="Arial"/>
              </a:rPr>
              <a:t> </a:t>
            </a:r>
            <a:r>
              <a:rPr lang="en-US" altLang="zh-TW" b="1" dirty="0">
                <a:latin typeface="Arial"/>
                <a:ea typeface="+mn-lt"/>
                <a:cs typeface="Arial"/>
              </a:rPr>
              <a:t>&amp;</a:t>
            </a:r>
            <a:r>
              <a:rPr lang="zh-TW" altLang="en-US" b="1" dirty="0">
                <a:latin typeface="Arial"/>
                <a:ea typeface="+mn-lt"/>
                <a:cs typeface="Arial"/>
              </a:rPr>
              <a:t> </a:t>
            </a:r>
            <a:r>
              <a:rPr lang="en-US" altLang="zh-TW" b="1" dirty="0">
                <a:latin typeface="Arial"/>
                <a:ea typeface="+mn-lt"/>
                <a:cs typeface="Arial"/>
              </a:rPr>
              <a:t>Virtual</a:t>
            </a:r>
            <a:r>
              <a:rPr lang="zh-TW" altLang="en-US" b="1" dirty="0">
                <a:latin typeface="Arial"/>
                <a:ea typeface="+mn-lt"/>
                <a:cs typeface="Arial"/>
              </a:rPr>
              <a:t> </a:t>
            </a:r>
            <a:r>
              <a:rPr lang="en-US" altLang="zh-TW" b="1" dirty="0">
                <a:latin typeface="Arial"/>
                <a:ea typeface="+mn-lt"/>
                <a:cs typeface="Arial"/>
              </a:rPr>
              <a:t>Switch</a:t>
            </a:r>
            <a:r>
              <a:rPr lang="zh-TW" altLang="en-US" b="1" dirty="0">
                <a:latin typeface="Arial"/>
                <a:ea typeface="+mn-lt"/>
                <a:cs typeface="Arial"/>
              </a:rPr>
              <a:t> </a:t>
            </a:r>
            <a:r>
              <a:rPr lang="zh-TW" b="1" dirty="0">
                <a:latin typeface="Arial"/>
                <a:ea typeface="+mn-lt"/>
                <a:cs typeface="Arial"/>
              </a:rPr>
              <a:t>&gt; </a:t>
            </a:r>
            <a:r>
              <a:rPr lang="en-US" altLang="zh-TW" b="1" dirty="0">
                <a:latin typeface="Arial"/>
                <a:ea typeface="+mn-lt"/>
                <a:cs typeface="Arial"/>
              </a:rPr>
              <a:t>Virtual</a:t>
            </a:r>
            <a:r>
              <a:rPr lang="zh-TW" altLang="en-US" b="1" dirty="0">
                <a:latin typeface="Arial"/>
                <a:ea typeface="+mn-lt"/>
                <a:cs typeface="Arial"/>
              </a:rPr>
              <a:t> </a:t>
            </a:r>
            <a:r>
              <a:rPr lang="en-US" altLang="zh-TW" b="1" dirty="0">
                <a:latin typeface="Arial"/>
                <a:ea typeface="+mn-lt"/>
                <a:cs typeface="Arial"/>
              </a:rPr>
              <a:t>Switch</a:t>
            </a:r>
            <a:endParaRPr lang="zh-TW" altLang="en-US" b="1" dirty="0">
              <a:latin typeface="Arial"/>
              <a:ea typeface="新細明體"/>
              <a:cs typeface="Arial"/>
            </a:endParaRPr>
          </a:p>
          <a:p>
            <a:pPr marL="537845" lvl="1" indent="-274320">
              <a:lnSpc>
                <a:spcPts val="3600"/>
              </a:lnSpc>
            </a:pPr>
            <a:r>
              <a:rPr lang="en-US" altLang="zh-TW" sz="2200" dirty="0">
                <a:latin typeface="Arial"/>
                <a:ea typeface="+mn-lt"/>
                <a:cs typeface="Arial"/>
              </a:rPr>
              <a:t>Configure</a:t>
            </a:r>
            <a:r>
              <a:rPr lang="zh-TW" altLang="en-US" sz="22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V</a:t>
            </a:r>
            <a:r>
              <a:rPr lang="zh-TW" sz="2200" dirty="0">
                <a:latin typeface="Arial"/>
                <a:ea typeface="+mn-lt"/>
                <a:cs typeface="Arial"/>
              </a:rPr>
              <a:t>irtual 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S</a:t>
            </a:r>
            <a:r>
              <a:rPr lang="zh-TW" sz="2200" dirty="0">
                <a:latin typeface="Arial"/>
                <a:ea typeface="+mn-lt"/>
                <a:cs typeface="Arial"/>
              </a:rPr>
              <a:t>witch 1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,</a:t>
            </a:r>
            <a:r>
              <a:rPr lang="zh-TW" altLang="en-US" sz="22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binding</a:t>
            </a:r>
            <a:r>
              <a:rPr lang="zh-TW" altLang="en-US" sz="22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with</a:t>
            </a:r>
            <a:r>
              <a:rPr lang="zh-TW" altLang="en-US" sz="22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A</a:t>
            </a:r>
            <a:r>
              <a:rPr lang="zh-TW" sz="2200" dirty="0">
                <a:latin typeface="Arial"/>
                <a:ea typeface="+mn-lt"/>
                <a:cs typeface="Arial"/>
              </a:rPr>
              <a:t>dapt</a:t>
            </a:r>
            <a:r>
              <a:rPr lang="en-US" altLang="zh-TW" sz="2200" dirty="0">
                <a:latin typeface="Arial"/>
                <a:ea typeface="+mn-lt"/>
                <a:cs typeface="Arial"/>
              </a:rPr>
              <a:t>e</a:t>
            </a:r>
            <a:r>
              <a:rPr lang="zh-TW" sz="2200" dirty="0">
                <a:latin typeface="Arial"/>
                <a:ea typeface="+mn-lt"/>
                <a:cs typeface="Arial"/>
              </a:rPr>
              <a:t>r 1</a:t>
            </a:r>
            <a:endParaRPr lang="zh-TW" altLang="en-US" sz="2200" dirty="0">
              <a:latin typeface="Arial"/>
              <a:ea typeface="+mn-lt"/>
              <a:cs typeface="Arial"/>
            </a:endParaRPr>
          </a:p>
          <a:p>
            <a:pPr lvl="1">
              <a:lnSpc>
                <a:spcPts val="3600"/>
              </a:lnSpc>
            </a:pPr>
            <a:endParaRPr lang="zh-TW" sz="22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endParaRPr lang="zh-TW" altLang="en-US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4DE33DC-86B6-4A62-9471-A8D8B38B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95" y="2983653"/>
            <a:ext cx="8562087" cy="2858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9045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8D7ECB-463A-49B9-B76D-D9CB28A9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8255"/>
            <a:ext cx="11925300" cy="1325563"/>
          </a:xfrm>
        </p:spPr>
        <p:txBody>
          <a:bodyPr anchor="ctr">
            <a:normAutofit/>
          </a:bodyPr>
          <a:lstStyle/>
          <a:p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2.Download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and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install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Download Zabbix</a:t>
            </a:r>
            <a:endParaRPr lang="zh-TW" sz="4500">
              <a:solidFill>
                <a:schemeClr val="bg1"/>
              </a:solidFill>
              <a:latin typeface="Oswald Medium" pitchFamily="2" charset="0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C9057D-AE9D-4D6C-9F96-8DFBB1083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5171" y="1520739"/>
            <a:ext cx="11232481" cy="772011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None/>
            </a:pPr>
            <a:r>
              <a:rPr lang="en-US" altLang="zh-TW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Virtualization Station &gt; VM Marketplace, download </a:t>
            </a:r>
            <a:r>
              <a:rPr lang="en-US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Zabbix</a:t>
            </a:r>
            <a:endParaRPr lang="zh-TW" altLang="en-US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TW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TW" sz="54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endParaRPr lang="zh-TW" altLang="en-US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B8EC5E4-9E6B-4605-BBF2-7B3814E6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86" y="2165299"/>
            <a:ext cx="9954409" cy="4184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41A88A-8A79-439F-9819-6CCC266CF0F1}"/>
              </a:ext>
            </a:extLst>
          </p:cNvPr>
          <p:cNvSpPr txBox="1"/>
          <p:nvPr/>
        </p:nvSpPr>
        <p:spPr>
          <a:xfrm>
            <a:off x="1231571" y="6423432"/>
            <a:ext cx="94925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Note: Zabbix will be available for download from VM Marketplace in Q2 2020</a:t>
            </a:r>
          </a:p>
        </p:txBody>
      </p:sp>
    </p:spTree>
    <p:extLst>
      <p:ext uri="{BB962C8B-B14F-4D97-AF65-F5344CB8AC3E}">
        <p14:creationId xmlns:p14="http://schemas.microsoft.com/office/powerpoint/2010/main" val="118451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71501048-3AE5-4B96-B554-533CE6E1E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88"/>
          <a:stretch/>
        </p:blipFill>
        <p:spPr>
          <a:xfrm>
            <a:off x="-50800" y="1585265"/>
            <a:ext cx="11929502" cy="2333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99ED00-F7C2-42E7-A52F-A29B31A0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19936"/>
          </a:xfrm>
        </p:spPr>
        <p:txBody>
          <a:bodyPr anchor="ctr">
            <a:normAutofit/>
          </a:bodyPr>
          <a:lstStyle/>
          <a:p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2.Download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and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install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-  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Instal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l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Z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abbix</a:t>
            </a:r>
            <a:endParaRPr lang="zh-TW" altLang="en-US" sz="4500">
              <a:latin typeface="Oswald Medium" pitchFamily="2" charset="0"/>
              <a:ea typeface="微軟正黑體"/>
              <a:cs typeface="Calibr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96CDEB-6F42-4597-ADA8-353B1E115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37" y="1950400"/>
            <a:ext cx="5177669" cy="2549050"/>
          </a:xfrm>
        </p:spPr>
        <p:txBody>
          <a:bodyPr anchor="t"/>
          <a:lstStyle/>
          <a:p>
            <a:pPr marL="0" indent="0">
              <a:lnSpc>
                <a:spcPts val="2600"/>
              </a:lnSpc>
              <a:spcBef>
                <a:spcPts val="500"/>
              </a:spcBef>
              <a:buNone/>
            </a:pP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1. </a:t>
            </a:r>
            <a:r>
              <a:rPr lang="zh-TW" altLang="en-US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Install</a:t>
            </a:r>
            <a:endParaRPr lang="zh-TW" altLang="en-US" sz="2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lvl="1">
              <a:lnSpc>
                <a:spcPts val="3000"/>
              </a:lnSpc>
            </a:pP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Suggest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cores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</a:t>
            </a:r>
            <a:r>
              <a:rPr 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 CPU</a:t>
            </a:r>
          </a:p>
          <a:p>
            <a:pPr lvl="1">
              <a:lnSpc>
                <a:spcPts val="2600"/>
              </a:lnSpc>
            </a:pPr>
            <a:r>
              <a:rPr 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Suggest </a:t>
            </a:r>
            <a:r>
              <a:rPr 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1GB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memory</a:t>
            </a:r>
            <a:endParaRPr lang="zh-TW" altLang="en-US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</a:pP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Choose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folder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install</a:t>
            </a:r>
            <a:endParaRPr lang="zh-TW" altLang="en-US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100"/>
              </a:spcBef>
            </a:pPr>
            <a:endParaRPr lang="zh-TW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100"/>
              </a:spcBef>
            </a:pPr>
            <a:endParaRPr lang="zh-TW" altLang="en-US" sz="23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5DD6B3F-F08C-4C61-9E03-32DE06946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130" y="4155480"/>
            <a:ext cx="6865421" cy="2400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AE2D9017-B486-4C64-91CB-7E9B372F2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342" y="1312807"/>
            <a:ext cx="3667439" cy="296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17ED132-7752-45FB-890C-A38F2891C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104" y="1439341"/>
            <a:ext cx="3160395" cy="2479616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C11BEC2C-7DFB-4D6C-8F17-F2CE91F99797}"/>
              </a:ext>
            </a:extLst>
          </p:cNvPr>
          <p:cNvSpPr txBox="1">
            <a:spLocks/>
          </p:cNvSpPr>
          <p:nvPr/>
        </p:nvSpPr>
        <p:spPr>
          <a:xfrm>
            <a:off x="528938" y="4499450"/>
            <a:ext cx="4114968" cy="171085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 </a:t>
            </a:r>
            <a:r>
              <a:rPr 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Will see a</a:t>
            </a:r>
            <a:r>
              <a:rPr lang="zh-TW" altLang="en-US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Zabbix</a:t>
            </a:r>
            <a:r>
              <a:rPr lang="zh-TW" altLang="en-US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</a:t>
            </a:r>
            <a:r>
              <a:rPr lang="zh-TW" altLang="en-US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at</a:t>
            </a:r>
          </a:p>
          <a:p>
            <a:pPr marL="0" indent="0">
              <a:buNone/>
            </a:pPr>
            <a:r>
              <a:rPr lang="en-US" altLang="zh-TW" sz="2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</a:t>
            </a:r>
            <a:r>
              <a:rPr lang="en-US" alt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Virtual</a:t>
            </a:r>
            <a:r>
              <a:rPr 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izatio</a:t>
            </a:r>
            <a:r>
              <a:rPr lang="en-US" alt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</a:t>
            </a:r>
            <a:r>
              <a:rPr 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en-US" alt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r>
              <a:rPr lang="zh-TW" sz="26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ion</a:t>
            </a:r>
            <a:endParaRPr lang="zh-TW" altLang="en-US" sz="2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zh-TW" altLang="en-US" sz="2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endParaRPr lang="zh-TW" sz="2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endParaRPr lang="zh-TW" altLang="en-US" sz="2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0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50DB9-1401-4FD7-91BC-30C3CC3DBA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293" y="47026"/>
            <a:ext cx="13207047" cy="113506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ts val="1000"/>
              </a:spcBef>
            </a:pPr>
            <a:r>
              <a:rPr lang="en-US" altLang="zh-TW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3.Configuration</a:t>
            </a:r>
            <a:r>
              <a:rPr lang="zh-TW" altLang="en-US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NAS </a:t>
            </a:r>
            <a:r>
              <a:rPr lang="zh-TW" altLang="en-US" sz="40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- Binding Virtual Switch on Zabbix</a:t>
            </a:r>
            <a:endParaRPr lang="en-US" altLang="zh-TW" sz="4000">
              <a:solidFill>
                <a:schemeClr val="bg1"/>
              </a:solidFill>
              <a:latin typeface="Oswald Medium" pitchFamily="2" charset="0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A484F6-6B15-493D-ADFB-AE861488DF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7067" y="1381995"/>
            <a:ext cx="11701462" cy="2243455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ts val="3200"/>
              </a:lnSpc>
              <a:spcBef>
                <a:spcPts val="300"/>
              </a:spcBef>
              <a:buNone/>
            </a:pPr>
            <a:r>
              <a:rPr lang="zh-TW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Virtualization Station </a:t>
            </a:r>
            <a:r>
              <a:rPr lang="zh-TW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&gt; </a:t>
            </a:r>
            <a:r>
              <a:rPr lang="en-US" altLang="zh-TW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</a:t>
            </a:r>
            <a:r>
              <a:rPr lang="zh-TW" altLang="en-US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list,</a:t>
            </a:r>
            <a:r>
              <a:rPr lang="zh-TW" altLang="en-US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choose</a:t>
            </a:r>
            <a:r>
              <a:rPr lang="zh-TW" altLang="en-US" sz="23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Zabbix</a:t>
            </a:r>
            <a:r>
              <a:rPr lang="zh-TW" altLang="en-US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3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</a:t>
            </a:r>
            <a:endParaRPr lang="zh-TW" altLang="en-US" sz="23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714375" lvl="1" indent="-450850">
              <a:lnSpc>
                <a:spcPts val="3200"/>
              </a:lnSpc>
              <a:spcBef>
                <a:spcPts val="300"/>
              </a:spcBef>
              <a:buAutoNum type="arabicPeriod"/>
            </a:pP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Setting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&gt;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</a:t>
            </a:r>
            <a:endParaRPr lang="zh-TW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714375" lvl="1" indent="-450850">
              <a:lnSpc>
                <a:spcPts val="3200"/>
              </a:lnSpc>
              <a:spcBef>
                <a:spcPts val="300"/>
              </a:spcBef>
              <a:buAutoNum type="arabicPeriod"/>
            </a:pP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Assign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Adaptor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 virtual switch 1</a:t>
            </a:r>
            <a:r>
              <a:rPr lang="en-US" alt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Zabbix can get IP from it.</a:t>
            </a:r>
            <a:endParaRPr lang="zh-TW" sz="21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endParaRPr lang="zh-TW" altLang="en-US" sz="23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5DA411B-DE70-4FA0-B1F9-906474D8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27" y="2866211"/>
            <a:ext cx="10075545" cy="378435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371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7EC7687-519A-4074-93B4-C56F0DB87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89" y="4717727"/>
            <a:ext cx="5213765" cy="1810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19FD955-A2A0-41F0-B92F-237F3843A2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089" y="63569"/>
            <a:ext cx="11698287" cy="11350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4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.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Get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Zabbix webpage IP</a:t>
            </a:r>
            <a:endParaRPr lang="zh-TW" sz="45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459272-27DF-45A5-930F-76568DFE71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38" y="1451195"/>
            <a:ext cx="11206467" cy="2330035"/>
          </a:xfrm>
          <a:prstGeom prst="rect">
            <a:avLst/>
          </a:prstGeom>
        </p:spPr>
        <p:txBody>
          <a:bodyPr anchor="t"/>
          <a:lstStyle/>
          <a:p>
            <a:pPr marL="514350" indent="-514350">
              <a:lnSpc>
                <a:spcPts val="3000"/>
              </a:lnSpc>
              <a:spcBef>
                <a:spcPts val="800"/>
              </a:spcBef>
              <a:buAutoNum type="arabicPeriod"/>
            </a:pP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 </a:t>
            </a:r>
            <a:r>
              <a:rPr 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VirtualizationStation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click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</a:t>
            </a:r>
            <a:r>
              <a:rPr 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en-US" altLang="zh-TW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bbix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virtual machine, will pop-out a new tab with console access, after virtual machine boot up, terminal become black without any word on it, press </a:t>
            </a:r>
            <a:r>
              <a:rPr 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Ctrl+Alt+F2, you can see login page,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login account: 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ppliance,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password: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zabbix</a:t>
            </a:r>
          </a:p>
          <a:p>
            <a:pPr marL="514350" indent="-514350">
              <a:lnSpc>
                <a:spcPts val="3000"/>
              </a:lnSpc>
              <a:spcBef>
                <a:spcPts val="800"/>
              </a:spcBef>
              <a:buAutoNum type="arabicPeriod"/>
            </a:pP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 CLI command </a:t>
            </a:r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ifconfig, find 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Zabbix network interface and check IP for login, for example this Zabbix use ens3 for interface, then use this IP for access. </a:t>
            </a:r>
          </a:p>
        </p:txBody>
      </p:sp>
      <p:pic>
        <p:nvPicPr>
          <p:cNvPr id="9" name="圖片 4" descr="一張含有 螢幕擷取畫面, 黑色, 女性 的圖片&#10;&#10;描述是以非常高的可信度產生">
            <a:extLst>
              <a:ext uri="{FF2B5EF4-FFF2-40B4-BE49-F238E27FC236}">
                <a16:creationId xmlns:a16="http://schemas.microsoft.com/office/drawing/2014/main" id="{FF1FDB2D-C150-48D5-8F85-193D9F53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02" y="3778803"/>
            <a:ext cx="4036291" cy="805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AB590C0-ADB0-4DB4-B383-96748CB7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28" y="4129516"/>
            <a:ext cx="3584093" cy="244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3" name="圖片 12" descr="一張含有 坐, 室內, 橙色, 紅色 的圖片&#10;&#10;描述是以高可信度產生">
            <a:extLst>
              <a:ext uri="{FF2B5EF4-FFF2-40B4-BE49-F238E27FC236}">
                <a16:creationId xmlns:a16="http://schemas.microsoft.com/office/drawing/2014/main" id="{05480C0C-F133-4F1A-BB41-1B85F174F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16587" flipH="1">
            <a:off x="1487490" y="4642589"/>
            <a:ext cx="3494965" cy="71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5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D5D76-8391-46D0-92A6-8BE05F74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82039"/>
          </a:xfrm>
        </p:spPr>
        <p:txBody>
          <a:bodyPr anchor="ctr">
            <a:normAutofit/>
          </a:bodyPr>
          <a:lstStyle/>
          <a:p>
            <a:r>
              <a:rPr lang="en-US" altLang="zh-TW" sz="4500">
                <a:latin typeface="Oswald Medium" pitchFamily="2" charset="0"/>
                <a:ea typeface="微軟正黑體"/>
                <a:cs typeface="Arial"/>
              </a:rPr>
              <a:t>4</a:t>
            </a:r>
            <a:r>
              <a:rPr lang="zh-TW" sz="4500">
                <a:latin typeface="Oswald Medium" pitchFamily="2" charset="0"/>
                <a:ea typeface="微軟正黑體"/>
                <a:cs typeface="Arial"/>
              </a:rPr>
              <a:t>.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 Log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in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to 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Zabbix</a:t>
            </a:r>
            <a:endParaRPr lang="zh-TW" sz="4500">
              <a:latin typeface="Oswald Medium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8C515E-AAC3-4CC4-8EF5-24C1BB9C5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03" y="1916222"/>
            <a:ext cx="4547985" cy="4422775"/>
          </a:xfrm>
        </p:spPr>
        <p:txBody>
          <a:bodyPr anchor="t"/>
          <a:lstStyle/>
          <a:p>
            <a:pPr marL="363538" indent="-363538">
              <a:lnSpc>
                <a:spcPts val="3500"/>
              </a:lnSpc>
              <a:spcBef>
                <a:spcPts val="700"/>
              </a:spcBef>
              <a:buAutoNum type="arabicPeriod"/>
            </a:pP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Using the IP we get </a:t>
            </a:r>
            <a:r>
              <a:rPr lang="en-US" altLang="zh-TW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from </a:t>
            </a: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previous page, with </a:t>
            </a:r>
            <a:r>
              <a:rPr lang="zh-TW" altLang="en-US" sz="2300" i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/Zabbix </a:t>
            </a: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behind, is the login URL</a:t>
            </a:r>
            <a:endParaRPr lang="zh-TW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 lvl="1" indent="-263525">
              <a:lnSpc>
                <a:spcPts val="3500"/>
              </a:lnSpc>
              <a:spcBef>
                <a:spcPts val="700"/>
              </a:spcBef>
            </a:pP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For example: 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  <a:hlinkClick r:id="rId3"/>
              </a:rPr>
              <a:t>http://xx.xx.xx.xx/Zabbix</a:t>
            </a:r>
            <a:endParaRPr lang="en-US" altLang="zh-TW" sz="2000" dirty="0">
              <a:latin typeface="Arial" panose="020B0604020202020204" pitchFamily="34" charset="0"/>
              <a:ea typeface="新細明體"/>
              <a:cs typeface="Arial" panose="020B0604020202020204" pitchFamily="34" charset="0"/>
              <a:hlinkClick r:id="rId3"/>
            </a:endParaRPr>
          </a:p>
          <a:p>
            <a:pPr marL="363538" lvl="1" indent="0">
              <a:lnSpc>
                <a:spcPts val="2500"/>
              </a:lnSpc>
              <a:spcBef>
                <a:spcPts val="700"/>
              </a:spcBef>
              <a:buNone/>
            </a:pPr>
            <a:endParaRPr lang="zh-TW" altLang="en-US" sz="500" dirty="0">
              <a:latin typeface="Arial" panose="020B0604020202020204" pitchFamily="34" charset="0"/>
              <a:ea typeface="新細明體"/>
              <a:cs typeface="Arial" panose="020B0604020202020204" pitchFamily="34" charset="0"/>
              <a:hlinkClick r:id="rId3"/>
            </a:endParaRPr>
          </a:p>
          <a:p>
            <a:pPr marL="363538" indent="-363538">
              <a:lnSpc>
                <a:spcPts val="3500"/>
              </a:lnSpc>
              <a:spcBef>
                <a:spcPts val="700"/>
              </a:spcBef>
              <a:buAutoNum type="arabicPeriod"/>
            </a:pP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Defaul account: 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Admin</a:t>
            </a: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 defaul</a:t>
            </a:r>
            <a:r>
              <a:rPr lang="en-US" altLang="zh-TW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</a:t>
            </a: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p</a:t>
            </a:r>
            <a:r>
              <a:rPr lang="en-US" altLang="zh-TW" sz="2300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assw</a:t>
            </a:r>
            <a:r>
              <a:rPr lang="zh-TW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or</a:t>
            </a:r>
            <a:r>
              <a:rPr lang="en-US" altLang="en-US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</a:t>
            </a:r>
            <a:r>
              <a:rPr lang="zh-TW" sz="23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: </a:t>
            </a:r>
            <a:r>
              <a:rPr 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</a:t>
            </a:r>
            <a:r>
              <a:rPr lang="en-US" altLang="zh-TW" sz="2300" b="1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abbix</a:t>
            </a:r>
            <a:endParaRPr lang="zh-TW" sz="23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363538" indent="-363538"/>
            <a:endParaRPr lang="zh-TW" altLang="en-US" dirty="0">
              <a:ea typeface="新細明體"/>
              <a:cs typeface="Calibr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9A5C876-41DE-45F4-A841-A516D3645A31}"/>
              </a:ext>
            </a:extLst>
          </p:cNvPr>
          <p:cNvGrpSpPr/>
          <p:nvPr/>
        </p:nvGrpSpPr>
        <p:grpSpPr>
          <a:xfrm>
            <a:off x="4225147" y="1630892"/>
            <a:ext cx="7966853" cy="4617508"/>
            <a:chOff x="847725" y="1568137"/>
            <a:chExt cx="7986713" cy="4629019"/>
          </a:xfrm>
        </p:grpSpPr>
        <p:pic>
          <p:nvPicPr>
            <p:cNvPr id="6" name="圖片 5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12BA38CE-D077-48CE-9E3B-3523BE7CF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7725" y="1568137"/>
              <a:ext cx="7986713" cy="4629019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3E75CD-1D42-4841-8998-A9E0D5843069}"/>
                </a:ext>
              </a:extLst>
            </p:cNvPr>
            <p:cNvSpPr/>
            <p:nvPr/>
          </p:nvSpPr>
          <p:spPr>
            <a:xfrm>
              <a:off x="1978141" y="1794765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Medium" pitchFamily="2" charset="0"/>
              </a:endParaRPr>
            </a:p>
          </p:txBody>
        </p:sp>
      </p:grpSp>
      <p:pic>
        <p:nvPicPr>
          <p:cNvPr id="10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6434C5C-0771-4570-909A-3AD91A5BD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25" y="1916222"/>
            <a:ext cx="6066876" cy="3849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364AFC8-423D-4756-9C1B-09ECD23A5390}"/>
              </a:ext>
            </a:extLst>
          </p:cNvPr>
          <p:cNvSpPr/>
          <p:nvPr/>
        </p:nvSpPr>
        <p:spPr>
          <a:xfrm>
            <a:off x="5708651" y="2413000"/>
            <a:ext cx="5666822" cy="332105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AA087CBA-9F5D-4A14-88A8-3868B2DB77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379742"/>
              </p:ext>
            </p:extLst>
          </p:nvPr>
        </p:nvGraphicFramePr>
        <p:xfrm>
          <a:off x="7142148" y="2305050"/>
          <a:ext cx="2717569" cy="338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6" imgW="4601880" imgH="5729760" progId="">
                  <p:embed/>
                </p:oleObj>
              </mc:Choice>
              <mc:Fallback>
                <p:oleObj r:id="rId6" imgW="4601880" imgH="5729760" progId="">
                  <p:embed/>
                  <p:pic>
                    <p:nvPicPr>
                      <p:cNvPr id="12" name="物件 11">
                        <a:extLst>
                          <a:ext uri="{FF2B5EF4-FFF2-40B4-BE49-F238E27FC236}">
                            <a16:creationId xmlns:a16="http://schemas.microsoft.com/office/drawing/2014/main" id="{AA087CBA-9F5D-4A14-88A8-3868B2DB7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2148" y="2305050"/>
                        <a:ext cx="2717569" cy="338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243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ACC5FA-A545-45E1-ACB0-D8B689440D47}"/>
              </a:ext>
            </a:extLst>
          </p:cNvPr>
          <p:cNvSpPr txBox="1">
            <a:spLocks/>
          </p:cNvSpPr>
          <p:nvPr/>
        </p:nvSpPr>
        <p:spPr>
          <a:xfrm>
            <a:off x="521551" y="1770259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1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8DA1C79B-48A9-4E7C-A7FF-4026B45E7C3D}"/>
              </a:ext>
            </a:extLst>
          </p:cNvPr>
          <p:cNvSpPr txBox="1">
            <a:spLocks/>
          </p:cNvSpPr>
          <p:nvPr/>
        </p:nvSpPr>
        <p:spPr>
          <a:xfrm>
            <a:off x="513206" y="2502392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2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771B4B8-081E-4829-84E3-8AF13D936737}"/>
              </a:ext>
            </a:extLst>
          </p:cNvPr>
          <p:cNvCxnSpPr>
            <a:cxnSpLocks/>
          </p:cNvCxnSpPr>
          <p:nvPr/>
        </p:nvCxnSpPr>
        <p:spPr>
          <a:xfrm>
            <a:off x="954397" y="1879548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06BD71B-0FDA-4D58-89E1-380093C0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43" y="163229"/>
            <a:ext cx="11697557" cy="993987"/>
          </a:xfrm>
        </p:spPr>
        <p:txBody>
          <a:bodyPr anchor="ctr">
            <a:normAutofit/>
          </a:bodyPr>
          <a:lstStyle/>
          <a:p>
            <a:r>
              <a:rPr lang="en-US" altLang="zh-TW" sz="4500" dirty="0">
                <a:latin typeface="Oswald Medium" pitchFamily="2" charset="0"/>
                <a:ea typeface="微軟正黑體"/>
              </a:rPr>
              <a:t>Agenda</a:t>
            </a:r>
            <a:endParaRPr lang="zh-TW" altLang="en-US" sz="4500" dirty="0">
              <a:latin typeface="Oswald Medium" pitchFamily="2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F04E37-00CB-4228-A65A-F7F2FD26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637" y="1689076"/>
            <a:ext cx="6280748" cy="4351338"/>
          </a:xfrm>
        </p:spPr>
        <p:txBody>
          <a:bodyPr anchor="t"/>
          <a:lstStyle/>
          <a:p>
            <a:pPr marL="0" indent="0">
              <a:lnSpc>
                <a:spcPts val="4550"/>
              </a:lnSpc>
              <a:buNone/>
            </a:pP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SMB networking topology</a:t>
            </a:r>
          </a:p>
          <a:p>
            <a:pPr marL="0" indent="0">
              <a:lnSpc>
                <a:spcPts val="4550"/>
              </a:lnSpc>
              <a:buNone/>
            </a:pPr>
            <a:r>
              <a:rPr lang="en-US" altLang="zh-TW" sz="2600" dirty="0">
                <a:latin typeface="Oswald Medium" pitchFamily="2" charset="0"/>
                <a:ea typeface="+mn-lt"/>
                <a:cs typeface="Arial" panose="020B0604020202020204" pitchFamily="34" charset="0"/>
              </a:rPr>
              <a:t>Difficulties</a:t>
            </a: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 in </a:t>
            </a:r>
            <a:r>
              <a:rPr lang="en-US" altLang="zh-TW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d</a:t>
            </a: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evice </a:t>
            </a:r>
            <a:r>
              <a:rPr lang="en-US" altLang="zh-TW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monitoring</a:t>
            </a:r>
            <a:endParaRPr lang="zh-TW" altLang="en-US" sz="2600" dirty="0"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4550"/>
              </a:lnSpc>
              <a:buNone/>
            </a:pP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Zabbix </a:t>
            </a:r>
            <a:r>
              <a:rPr lang="en-US" altLang="zh-TW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use cases</a:t>
            </a:r>
            <a:endParaRPr lang="zh-TW" altLang="en-US" sz="2600" dirty="0"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4550"/>
              </a:lnSpc>
              <a:buNone/>
            </a:pP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How to install Zabbix on </a:t>
            </a:r>
            <a:r>
              <a:rPr lang="en-US" altLang="zh-TW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 NAS</a:t>
            </a:r>
          </a:p>
          <a:p>
            <a:pPr marL="0" indent="0">
              <a:lnSpc>
                <a:spcPts val="4550"/>
              </a:lnSpc>
              <a:buNone/>
            </a:pPr>
            <a:r>
              <a:rPr lang="zh-TW" altLang="en-US" sz="2600" dirty="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Demo</a:t>
            </a:r>
          </a:p>
          <a:p>
            <a:pPr marL="0" indent="0">
              <a:lnSpc>
                <a:spcPts val="4550"/>
              </a:lnSpc>
              <a:buNone/>
            </a:pPr>
            <a:r>
              <a:rPr lang="en-US" altLang="zh-TW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Recommended QNAP NAS models for </a:t>
            </a:r>
            <a:r>
              <a:rPr lang="zh-TW" altLang="en-US" sz="2600" dirty="0">
                <a:latin typeface="Oswald Medium" pitchFamily="2" charset="0"/>
                <a:ea typeface="微軟正黑體"/>
                <a:cs typeface="Arial" panose="020B0604020202020204" pitchFamily="34" charset="0"/>
              </a:rPr>
              <a:t>Zabbix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514FA9B-CC39-4338-BA33-34606118987D}"/>
              </a:ext>
            </a:extLst>
          </p:cNvPr>
          <p:cNvCxnSpPr>
            <a:cxnSpLocks/>
          </p:cNvCxnSpPr>
          <p:nvPr/>
        </p:nvCxnSpPr>
        <p:spPr>
          <a:xfrm>
            <a:off x="970258" y="2592889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812F6149-E32B-48F2-92C8-454956F38068}"/>
              </a:ext>
            </a:extLst>
          </p:cNvPr>
          <p:cNvSpPr txBox="1">
            <a:spLocks/>
          </p:cNvSpPr>
          <p:nvPr/>
        </p:nvSpPr>
        <p:spPr>
          <a:xfrm>
            <a:off x="519364" y="3188360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3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C25B2AC-A578-4475-A390-C310D284DD64}"/>
              </a:ext>
            </a:extLst>
          </p:cNvPr>
          <p:cNvSpPr txBox="1">
            <a:spLocks/>
          </p:cNvSpPr>
          <p:nvPr/>
        </p:nvSpPr>
        <p:spPr>
          <a:xfrm>
            <a:off x="511019" y="3920493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BE97EB52-0993-4A0E-ABB4-4084AFBE1B37}"/>
              </a:ext>
            </a:extLst>
          </p:cNvPr>
          <p:cNvCxnSpPr>
            <a:cxnSpLocks/>
          </p:cNvCxnSpPr>
          <p:nvPr/>
        </p:nvCxnSpPr>
        <p:spPr>
          <a:xfrm>
            <a:off x="970258" y="3297649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093BFD2-97C7-4E0D-943C-185EF748E5C3}"/>
              </a:ext>
            </a:extLst>
          </p:cNvPr>
          <p:cNvCxnSpPr>
            <a:cxnSpLocks/>
          </p:cNvCxnSpPr>
          <p:nvPr/>
        </p:nvCxnSpPr>
        <p:spPr>
          <a:xfrm>
            <a:off x="986119" y="4010990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948D0621-74AC-4FD3-821A-7A7333568602}"/>
              </a:ext>
            </a:extLst>
          </p:cNvPr>
          <p:cNvSpPr txBox="1">
            <a:spLocks/>
          </p:cNvSpPr>
          <p:nvPr/>
        </p:nvSpPr>
        <p:spPr>
          <a:xfrm>
            <a:off x="526531" y="4611655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5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4C22D869-21B0-4889-A0A8-3AC729922920}"/>
              </a:ext>
            </a:extLst>
          </p:cNvPr>
          <p:cNvSpPr txBox="1">
            <a:spLocks/>
          </p:cNvSpPr>
          <p:nvPr/>
        </p:nvSpPr>
        <p:spPr>
          <a:xfrm>
            <a:off x="524202" y="5343788"/>
            <a:ext cx="284591" cy="55246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ts val="1125"/>
              </a:spcBef>
              <a:buSzPct val="80000"/>
              <a:buNone/>
            </a:pPr>
            <a:r>
              <a:rPr lang="en-US" altLang="zh-TW" sz="26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6</a:t>
            </a:r>
            <a:endParaRPr lang="zh-TW" altLang="en-US" sz="26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CCE5FFC-E9D9-4D1E-B15B-87FAAC047AE2}"/>
              </a:ext>
            </a:extLst>
          </p:cNvPr>
          <p:cNvCxnSpPr>
            <a:cxnSpLocks/>
          </p:cNvCxnSpPr>
          <p:nvPr/>
        </p:nvCxnSpPr>
        <p:spPr>
          <a:xfrm>
            <a:off x="983441" y="4720944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096424C-4169-4FB1-ACE6-1109942FE5D0}"/>
              </a:ext>
            </a:extLst>
          </p:cNvPr>
          <p:cNvCxnSpPr>
            <a:cxnSpLocks/>
          </p:cNvCxnSpPr>
          <p:nvPr/>
        </p:nvCxnSpPr>
        <p:spPr>
          <a:xfrm>
            <a:off x="999302" y="5434285"/>
            <a:ext cx="0" cy="333886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>
            <a:extLst>
              <a:ext uri="{FF2B5EF4-FFF2-40B4-BE49-F238E27FC236}">
                <a16:creationId xmlns:a16="http://schemas.microsoft.com/office/drawing/2014/main" id="{EBC866EE-8A35-41A0-8B57-F9BCD4AAF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744" y="1592632"/>
            <a:ext cx="6050445" cy="49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2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94FD74A4-28C1-414D-A1F5-E2DAE126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122" y="5044698"/>
            <a:ext cx="6858000" cy="188304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CA473892-8804-4150-83AA-D610FFA4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764"/>
          <a:stretch/>
        </p:blipFill>
        <p:spPr>
          <a:xfrm flipH="1">
            <a:off x="0" y="3215021"/>
            <a:ext cx="12255500" cy="21699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B6FE63-D212-48E4-9D5E-F1BAC9C0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40902"/>
          </a:xfrm>
        </p:spPr>
        <p:txBody>
          <a:bodyPr anchor="ctr">
            <a:normAutofit/>
          </a:bodyPr>
          <a:lstStyle/>
          <a:p>
            <a:r>
              <a:rPr lang="en-US" altLang="zh-TW" sz="4500">
                <a:latin typeface="Oswald Medium" pitchFamily="2" charset="0"/>
                <a:ea typeface="微軟正黑體"/>
                <a:cs typeface="Arial"/>
              </a:rPr>
              <a:t>4</a:t>
            </a:r>
            <a:r>
              <a:rPr lang="zh-TW" sz="4500">
                <a:latin typeface="Oswald Medium" pitchFamily="2" charset="0"/>
                <a:ea typeface="微軟正黑體"/>
                <a:cs typeface="Arial"/>
              </a:rPr>
              <a:t>.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sz="4500">
                <a:latin typeface="Oswald Medium" pitchFamily="2" charset="0"/>
                <a:ea typeface="微軟正黑體"/>
                <a:cs typeface="Calibri"/>
              </a:rPr>
              <a:t>-Create host group</a:t>
            </a:r>
            <a:endParaRPr lang="zh-TW" altLang="en-US" sz="4500">
              <a:latin typeface="Oswald Medium" pitchFamily="2" charset="0"/>
              <a:ea typeface="微軟正黑體"/>
              <a:cs typeface="Calibr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C7C3A77-5070-426D-92D4-103FBFF46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04636" y="3383392"/>
            <a:ext cx="11096316" cy="1833171"/>
          </a:xfrm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DD794B2-7941-486B-9C5F-236FDD20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173" y="5496237"/>
            <a:ext cx="6183897" cy="108857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CF799BA-E10C-492B-B923-DE71F3376CEF}"/>
              </a:ext>
            </a:extLst>
          </p:cNvPr>
          <p:cNvSpPr txBox="1"/>
          <p:nvPr/>
        </p:nvSpPr>
        <p:spPr>
          <a:xfrm>
            <a:off x="473452" y="1484040"/>
            <a:ext cx="12440223" cy="14707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Create your own host group, if you 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want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to use default group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ignore this step</a:t>
            </a:r>
          </a:p>
          <a:p>
            <a:pPr marL="538163" lvl="1" indent="-274638">
              <a:lnSpc>
                <a:spcPts val="35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Configuration &gt; Host groups &gt; Create host group</a:t>
            </a:r>
          </a:p>
          <a:p>
            <a:pPr marL="538163" lvl="1" indent="-274638">
              <a:lnSpc>
                <a:spcPts val="35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Key in Group name and press Add</a:t>
            </a:r>
          </a:p>
        </p:txBody>
      </p:sp>
    </p:spTree>
    <p:extLst>
      <p:ext uri="{BB962C8B-B14F-4D97-AF65-F5344CB8AC3E}">
        <p14:creationId xmlns:p14="http://schemas.microsoft.com/office/powerpoint/2010/main" val="261818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B5538CBA-25BE-405E-8E16-5635F151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48"/>
          <a:stretch/>
        </p:blipFill>
        <p:spPr>
          <a:xfrm>
            <a:off x="7249963" y="2038028"/>
            <a:ext cx="5058275" cy="463645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B6FE63-D212-48E4-9D5E-F1BAC9C0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21" y="0"/>
            <a:ext cx="11697557" cy="1366951"/>
          </a:xfrm>
        </p:spPr>
        <p:txBody>
          <a:bodyPr anchor="ctr">
            <a:normAutofit/>
          </a:bodyPr>
          <a:lstStyle/>
          <a:p>
            <a:pPr lvl="1" algn="l" rtl="0">
              <a:lnSpc>
                <a:spcPct val="90000"/>
              </a:lnSpc>
              <a:spcBef>
                <a:spcPts val="500"/>
              </a:spcBef>
            </a:pPr>
            <a:r>
              <a:rPr lang="en-US" alt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4</a:t>
            </a:r>
            <a:r>
              <a:rPr 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.</a:t>
            </a:r>
            <a:r>
              <a:rPr lang="en-US" alt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Zabbix</a:t>
            </a:r>
            <a:r>
              <a:rPr lang="zh-TW" alt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zh-TW" alt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Import</a:t>
            </a:r>
            <a:r>
              <a:rPr lang="zh-TW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sz="44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custom templates</a:t>
            </a:r>
            <a:endParaRPr lang="zh-TW" sz="4400" kern="1200">
              <a:solidFill>
                <a:schemeClr val="bg1"/>
              </a:solidFill>
              <a:latin typeface="Oswald Medium" pitchFamily="2" charset="0"/>
              <a:ea typeface="微軟正黑體"/>
              <a:cs typeface="Arial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F799BA-E10C-492B-B923-DE71F3376CEF}"/>
              </a:ext>
            </a:extLst>
          </p:cNvPr>
          <p:cNvSpPr txBox="1"/>
          <p:nvPr/>
        </p:nvSpPr>
        <p:spPr>
          <a:xfrm>
            <a:off x="385264" y="1444557"/>
            <a:ext cx="6566681" cy="32821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9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Import custom templates, if you </a:t>
            </a:r>
            <a:r>
              <a:rPr lang="en-US" altLang="zh-TW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want</a:t>
            </a:r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to use default templates</a:t>
            </a:r>
            <a:r>
              <a:rPr lang="en-US" altLang="zh-TW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</a:t>
            </a:r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ignore this step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Configuration &gt; Templates &gt; Import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Choose the templates and press import</a:t>
            </a:r>
            <a:endParaRPr lang="en-US" altLang="zh-TW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800100" lvl="1" indent="-342900">
              <a:lnSpc>
                <a:spcPts val="700"/>
              </a:lnSpc>
              <a:spcBef>
                <a:spcPts val="300"/>
              </a:spcBef>
              <a:buAutoNum type="arabicPeriod"/>
            </a:pPr>
            <a:endParaRPr lang="zh-TW" altLang="en-US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You can generate template by your selve or download from others, the sample for this demo is download from Zabbix template share</a:t>
            </a:r>
            <a:endParaRPr lang="zh-TW" altLang="en-US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zh-TW" altLang="en-US" sz="12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Ref: </a:t>
            </a:r>
            <a:r>
              <a:rPr lang="zh-TW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https://share.zabbix.com/storage-devices/qnap/zabbix-4-2-qnap-nas-snmp-template</a:t>
            </a:r>
            <a:endParaRPr lang="zh-TW" altLang="en-US" sz="12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0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62F38D1-7052-4874-83D0-3E124FB6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760" y="2287192"/>
            <a:ext cx="4445240" cy="3903123"/>
          </a:xfrm>
          <a:prstGeom prst="rect">
            <a:avLst/>
          </a:prstGeom>
        </p:spPr>
      </p:pic>
      <p:pic>
        <p:nvPicPr>
          <p:cNvPr id="9" name="圖片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9A316621-B4E8-4538-9F55-130F9005D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54767"/>
            <a:ext cx="9051011" cy="1503464"/>
          </a:xfrm>
          <a:prstGeom prst="rect">
            <a:avLst/>
          </a:prstGeom>
        </p:spPr>
      </p:pic>
      <p:pic>
        <p:nvPicPr>
          <p:cNvPr id="11" name="圖片 8">
            <a:extLst>
              <a:ext uri="{FF2B5EF4-FFF2-40B4-BE49-F238E27FC236}">
                <a16:creationId xmlns:a16="http://schemas.microsoft.com/office/drawing/2014/main" id="{DD5C79D2-4955-4CAA-81F8-F7869069E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" y="4825200"/>
            <a:ext cx="8337550" cy="878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01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999652"/>
          </a:xfrm>
        </p:spPr>
        <p:txBody>
          <a:bodyPr anchor="ctr">
            <a:normAutofit/>
          </a:bodyPr>
          <a:lstStyle/>
          <a:p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 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-Create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h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ost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 </a:t>
            </a:r>
            <a:endParaRPr lang="zh-TW" altLang="en-US" sz="4500">
              <a:latin typeface="Oswald Medium" pitchFamily="2" charset="0"/>
              <a:ea typeface="微軟正黑體"/>
              <a:cs typeface="Arial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C8AAD79-8D6D-4F6F-8A0B-485BC6084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55" y="3232650"/>
            <a:ext cx="11800090" cy="29275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2928875" y="1676067"/>
            <a:ext cx="6726942" cy="1063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5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Create a new host on Zabbix</a:t>
            </a:r>
            <a:endParaRPr lang="zh-TW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lvl="1" indent="-274638">
              <a:lnSpc>
                <a:spcPts val="4000"/>
              </a:lnSpc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</a:t>
            </a:r>
            <a:r>
              <a:rPr lang="en-US" altLang="zh-TW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</a:t>
            </a: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uration &gt; Hosts&gt; Creat host</a:t>
            </a:r>
          </a:p>
        </p:txBody>
      </p:sp>
    </p:spTree>
    <p:extLst>
      <p:ext uri="{BB962C8B-B14F-4D97-AF65-F5344CB8AC3E}">
        <p14:creationId xmlns:p14="http://schemas.microsoft.com/office/powerpoint/2010/main" val="52223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075279"/>
          </a:xfrm>
        </p:spPr>
        <p:txBody>
          <a:bodyPr anchor="ctr">
            <a:normAutofit/>
          </a:bodyPr>
          <a:lstStyle/>
          <a:p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 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-Create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h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ost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 </a:t>
            </a:r>
            <a:endParaRPr lang="zh-TW" altLang="en-US" sz="4500">
              <a:latin typeface="Oswald Medium" pitchFamily="2" charset="0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368252" y="1556549"/>
            <a:ext cx="5010150" cy="53014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9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Key in the information of Host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Host Name: Name of device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Groups: default or custom generate group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Agent interfaces: choose the connction type and interface info on device, for Zabbix access, like QNAP device managed by SNMP, choose SNMP interface, and can delete others</a:t>
            </a:r>
          </a:p>
          <a:p>
            <a:pPr marL="800100" lvl="1" indent="-342900">
              <a:lnSpc>
                <a:spcPts val="29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/>
                <a:ea typeface="新細明體"/>
                <a:cs typeface="Arial"/>
              </a:rPr>
              <a:t>Enabled: enable host</a:t>
            </a:r>
          </a:p>
          <a:p>
            <a:pPr marL="285750" indent="-285750">
              <a:lnSpc>
                <a:spcPts val="29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Press Add to add host</a:t>
            </a:r>
          </a:p>
          <a:p>
            <a:pPr marL="742950" lvl="1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lvl="1"/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3" name="圖片 3" descr="一張含有 螢幕擷取畫面, 膝上型電腦, 電腦, 停車 的圖片&#10;&#10;描述是以非常高的可信度產生">
            <a:extLst>
              <a:ext uri="{FF2B5EF4-FFF2-40B4-BE49-F238E27FC236}">
                <a16:creationId xmlns:a16="http://schemas.microsoft.com/office/drawing/2014/main" id="{F82A1297-DDF7-4C6B-962D-14A65054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02" y="1638300"/>
            <a:ext cx="5939937" cy="4765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3986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694D25-B618-4337-983D-E9D6EC68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0"/>
            <a:ext cx="11697557" cy="1109655"/>
          </a:xfrm>
        </p:spPr>
        <p:txBody>
          <a:bodyPr anchor="ctr">
            <a:normAutofit/>
          </a:bodyPr>
          <a:lstStyle/>
          <a:p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Zabbix 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-Create</a:t>
            </a:r>
            <a:r>
              <a:rPr lang="zh-TW" altLang="en-US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h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ost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zh-TW" sz="4500">
                <a:latin typeface="Oswald Medium" pitchFamily="2" charset="0"/>
                <a:ea typeface="微軟正黑體"/>
                <a:cs typeface="Calibri"/>
              </a:rPr>
              <a:t>(ex</a:t>
            </a:r>
            <a:r>
              <a:rPr lang="en-US" altLang="zh-TW" sz="4500">
                <a:latin typeface="Oswald Medium" pitchFamily="2" charset="0"/>
                <a:ea typeface="微軟正黑體"/>
                <a:cs typeface="Calibri"/>
              </a:rPr>
              <a:t>ample)</a:t>
            </a:r>
            <a:endParaRPr lang="zh-TW" altLang="en-US" sz="4500">
              <a:latin typeface="Oswald Medium" pitchFamily="2" charset="0"/>
              <a:ea typeface="微軟正黑體"/>
              <a:cs typeface="Calibr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D36556-0332-4045-BB89-84B94695E119}"/>
              </a:ext>
            </a:extLst>
          </p:cNvPr>
          <p:cNvSpPr txBox="1"/>
          <p:nvPr/>
        </p:nvSpPr>
        <p:spPr>
          <a:xfrm>
            <a:off x="422967" y="1861037"/>
            <a:ext cx="5208689" cy="4552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5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 this host for example</a:t>
            </a:r>
          </a:p>
          <a:p>
            <a:pPr marL="537845" lvl="1" indent="-174625">
              <a:lnSpc>
                <a:spcPts val="38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Host Name: FrankNAS</a:t>
            </a:r>
          </a:p>
          <a:p>
            <a:pPr marL="626745" lvl="1" indent="-263525">
              <a:lnSpc>
                <a:spcPts val="38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Groups: Custom generate FrankSNMP</a:t>
            </a:r>
          </a:p>
          <a:p>
            <a:pPr marL="626745" lvl="1" indent="-263525">
              <a:lnSpc>
                <a:spcPts val="38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Agent interfaces: SNMP interface IP, through IP and port 161</a:t>
            </a:r>
          </a:p>
          <a:p>
            <a:pPr marL="537845" lvl="1" indent="-174625">
              <a:lnSpc>
                <a:spcPts val="3800"/>
              </a:lnSpc>
              <a:spcBef>
                <a:spcPts val="500"/>
              </a:spcBef>
              <a:buAutoNum type="arabicPeriod"/>
            </a:pPr>
            <a:r>
              <a:rPr lang="zh-TW" altLang="en-US" sz="2100" dirty="0">
                <a:latin typeface="Arial"/>
                <a:ea typeface="新細明體"/>
                <a:cs typeface="Arial"/>
              </a:rPr>
              <a:t>Enabled: enable this host</a:t>
            </a:r>
          </a:p>
          <a:p>
            <a:pPr marL="285750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zh-TW" altLang="en-US" dirty="0">
              <a:ea typeface="新細明體"/>
              <a:cs typeface="Calibri"/>
            </a:endParaRPr>
          </a:p>
          <a:p>
            <a:pPr lvl="1"/>
            <a:endParaRPr lang="zh-TW" altLang="en-US" dirty="0">
              <a:ea typeface="新細明體"/>
              <a:cs typeface="Calibr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7C2AAC6-A661-415B-B648-6C68969C5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33" y="1638300"/>
            <a:ext cx="6057900" cy="4675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38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713" y="182563"/>
            <a:ext cx="11698287" cy="10271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1" algn="l">
              <a:lnSpc>
                <a:spcPct val="90000"/>
              </a:lnSpc>
              <a:spcBef>
                <a:spcPts val="500"/>
              </a:spcBef>
            </a:pP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</a:t>
            </a:r>
            <a:r>
              <a:rPr 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abbix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 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S</a:t>
            </a:r>
            <a:r>
              <a:rPr 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etup templates</a:t>
            </a:r>
            <a:endParaRPr lang="zh-TW" sz="4500" kern="1200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12479DF-C30A-4769-A82F-AB07B9DA43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17600" y="3320541"/>
            <a:ext cx="9956800" cy="3368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359902" y="1393203"/>
            <a:ext cx="11403545" cy="17438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200"/>
              </a:lnSpc>
              <a:spcBef>
                <a:spcPts val="2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Add templates for monitoring host, can be done at the Templates 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on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Host page</a:t>
            </a:r>
            <a:endParaRPr lang="zh-TW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3200"/>
              </a:lnSpc>
              <a:spcBef>
                <a:spcPts val="2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Link new templates: choose template, we choose default SNMPv2 from Zabbix and SNMP QNAP NAS templates</a:t>
            </a:r>
          </a:p>
          <a:p>
            <a:pPr marL="800100" lvl="1" indent="-342900">
              <a:lnSpc>
                <a:spcPts val="3200"/>
              </a:lnSpc>
              <a:spcBef>
                <a:spcPts val="2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Press Update to add</a:t>
            </a:r>
          </a:p>
        </p:txBody>
      </p:sp>
    </p:spTree>
    <p:extLst>
      <p:ext uri="{BB962C8B-B14F-4D97-AF65-F5344CB8AC3E}">
        <p14:creationId xmlns:p14="http://schemas.microsoft.com/office/powerpoint/2010/main" val="370350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0"/>
            <a:ext cx="15382875" cy="1325563"/>
          </a:xfrm>
        </p:spPr>
        <p:txBody>
          <a:bodyPr anchor="ctr">
            <a:noAutofit/>
          </a:bodyPr>
          <a:lstStyle/>
          <a:p>
            <a:pPr lvl="1" algn="l">
              <a:lnSpc>
                <a:spcPct val="90000"/>
              </a:lnSpc>
              <a:spcBef>
                <a:spcPts val="500"/>
              </a:spcBef>
            </a:pP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Za</a:t>
            </a:r>
            <a:r>
              <a:rPr 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bbix 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 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Make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sure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host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is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enable</a:t>
            </a:r>
            <a:endParaRPr lang="zh-TW" altLang="en-US" sz="4500" kern="1200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8D5E254-D8FC-419F-9D03-A65E697132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97768" y="3384798"/>
            <a:ext cx="9796463" cy="33575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1192092" y="1375005"/>
            <a:ext cx="9667973" cy="1817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3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heck i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host 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 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enable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after host 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added 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and templates 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set</a:t>
            </a:r>
            <a:endParaRPr lang="zh-TW" altLang="en-US" sz="23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Configuration &gt; Hosts, can check devices under monitoring</a:t>
            </a:r>
          </a:p>
          <a:p>
            <a:pPr marL="800100" lvl="1" indent="-342900">
              <a:lnSpc>
                <a:spcPts val="33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We are using SNMP for monitoring, you can se</a:t>
            </a:r>
            <a:r>
              <a:rPr lang="en-US" altLang="zh-TW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</a:t>
            </a: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for</a:t>
            </a: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zh-TW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Availability option, the </a:t>
            </a:r>
            <a:r>
              <a:rPr lang="zh-TW" alt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SNMP button diplay in green, means working</a:t>
            </a:r>
            <a:endParaRPr lang="zh-TW" altLang="en-US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4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1" y="0"/>
            <a:ext cx="10515600" cy="1325563"/>
          </a:xfrm>
        </p:spPr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Troubleshooting – SNMP button showing red</a:t>
            </a:r>
            <a:endParaRPr lang="zh-TW" altLang="en-US" sz="4500" kern="1200">
              <a:solidFill>
                <a:schemeClr val="bg1"/>
              </a:solidFill>
              <a:latin typeface="Oswald Medium" pitchFamily="2" charset="0"/>
              <a:ea typeface="微軟正黑體"/>
              <a:cs typeface="Arial"/>
            </a:endParaRPr>
          </a:p>
        </p:txBody>
      </p:sp>
      <p:pic>
        <p:nvPicPr>
          <p:cNvPr id="5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CE34F2F-99A8-465B-877A-0CDEE2A25F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29524" y="3832964"/>
            <a:ext cx="9532952" cy="2848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762746" y="1350615"/>
            <a:ext cx="11239002" cy="810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900"/>
              </a:lnSpc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SNMP button diplay in red means Zabbix can't monitor this device</a:t>
            </a:r>
            <a:r>
              <a:rPr lang="en-US" altLang="zh-TW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; you</a:t>
            </a: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can double check below items</a:t>
            </a:r>
            <a:endParaRPr lang="zh-TW" altLang="en-US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8B4E0D-D5B4-4456-BD57-B2D34B7C2416}"/>
              </a:ext>
            </a:extLst>
          </p:cNvPr>
          <p:cNvSpPr txBox="1"/>
          <p:nvPr/>
        </p:nvSpPr>
        <p:spPr>
          <a:xfrm>
            <a:off x="639418" y="2172849"/>
            <a:ext cx="11552582" cy="15876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lnSpc>
                <a:spcPts val="2200"/>
              </a:lnSpc>
              <a:spcBef>
                <a:spcPts val="200"/>
              </a:spcBef>
              <a:buAutoNum type="arabicPeriod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Need to wait 5-10min after host setup complete</a:t>
            </a:r>
          </a:p>
          <a:p>
            <a:pPr marL="800100" lvl="1" indent="-342900">
              <a:lnSpc>
                <a:spcPts val="2200"/>
              </a:lnSpc>
              <a:spcBef>
                <a:spcPts val="200"/>
              </a:spcBef>
              <a:buAutoNum type="arabicPeriod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If button still keep in red after 5-10min, need </a:t>
            </a:r>
            <a:r>
              <a:rPr lang="en-US" altLang="zh-TW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to </a:t>
            </a: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check as below</a:t>
            </a:r>
          </a:p>
          <a:p>
            <a:pPr marL="1257300" lvl="2" indent="-342900">
              <a:lnSpc>
                <a:spcPts val="2200"/>
              </a:lnSpc>
              <a:spcBef>
                <a:spcPts val="200"/>
              </a:spcBef>
              <a:buAutoNum type="alphaLcPeriod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 Zabbix server connect to host, using ICMP for check</a:t>
            </a:r>
          </a:p>
          <a:p>
            <a:pPr marL="1257300" lvl="2" indent="-342900">
              <a:lnSpc>
                <a:spcPts val="2200"/>
              </a:lnSpc>
              <a:spcBef>
                <a:spcPts val="200"/>
              </a:spcBef>
              <a:buAutoNum type="alphaLcPeriod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If has firewall on the host, make sure UDP port 161(or custom SNMP port on the host) is bypass</a:t>
            </a:r>
            <a:r>
              <a:rPr lang="en-US" altLang="zh-TW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ed</a:t>
            </a:r>
            <a:endParaRPr lang="zh-TW" altLang="en-US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1257300" lvl="2" indent="-342900">
              <a:lnSpc>
                <a:spcPts val="2200"/>
              </a:lnSpc>
              <a:spcBef>
                <a:spcPts val="200"/>
              </a:spcBef>
              <a:buAutoNum type="alphaLcPeriod"/>
            </a:pPr>
            <a:r>
              <a:rPr lang="zh-TW" altLang="en-US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IP for host is correct or not</a:t>
            </a:r>
          </a:p>
        </p:txBody>
      </p:sp>
    </p:spTree>
    <p:extLst>
      <p:ext uri="{BB962C8B-B14F-4D97-AF65-F5344CB8AC3E}">
        <p14:creationId xmlns:p14="http://schemas.microsoft.com/office/powerpoint/2010/main" val="2580746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089030"/>
          </a:xfrm>
        </p:spPr>
        <p:txBody>
          <a:bodyPr anchor="ctr">
            <a:normAutofit/>
          </a:bodyPr>
          <a:lstStyle/>
          <a:p>
            <a:pPr lvl="1" algn="l">
              <a:lnSpc>
                <a:spcPct val="90000"/>
              </a:lnSpc>
              <a:spcBef>
                <a:spcPts val="500"/>
              </a:spcBef>
            </a:pP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4.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Configuration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of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Za</a:t>
            </a:r>
            <a:r>
              <a:rPr 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bbix </a:t>
            </a:r>
            <a:r>
              <a:rPr 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-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 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Custom</a:t>
            </a:r>
            <a:r>
              <a:rPr lang="zh-TW" altLang="en-US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 </a:t>
            </a: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Calibri"/>
              </a:rPr>
              <a:t>dashboard</a:t>
            </a:r>
            <a:endParaRPr lang="en-US" sz="4500" kern="12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401316" y="1424754"/>
            <a:ext cx="6491918" cy="2096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0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 custom graphic on Zabbix dashboard</a:t>
            </a:r>
            <a:endParaRPr lang="zh-TW" sz="2300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Monitor &gt; Dashboard &gt;Edit dashboard</a:t>
            </a:r>
            <a:endParaRPr lang="zh-TW" sz="21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 add graphic or others in Add widget page</a:t>
            </a:r>
          </a:p>
          <a:p>
            <a:pPr marL="800100" lvl="1" indent="-342900">
              <a:lnSpc>
                <a:spcPts val="3000"/>
              </a:lnSpc>
              <a:spcBef>
                <a:spcPts val="300"/>
              </a:spcBef>
              <a:buAutoNum type="arabicPeriod"/>
            </a:pPr>
            <a:r>
              <a:rPr lang="zh-TW" altLang="en-US" sz="21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Back to Dashboard, can drag graphic to the place you want</a:t>
            </a:r>
            <a:endParaRPr 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69724E0-9FEF-46DB-B18D-6241E4D905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88"/>
          <a:stretch/>
        </p:blipFill>
        <p:spPr>
          <a:xfrm>
            <a:off x="0" y="3716137"/>
            <a:ext cx="11929502" cy="2333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4AEA2E5-1876-43A0-8C65-FE62DEAAC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6660"/>
            <a:ext cx="6893234" cy="199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B86FC1A-282C-4A32-A84E-12CAF78D1967}"/>
              </a:ext>
            </a:extLst>
          </p:cNvPr>
          <p:cNvSpPr/>
          <p:nvPr/>
        </p:nvSpPr>
        <p:spPr>
          <a:xfrm>
            <a:off x="6836229" y="4663174"/>
            <a:ext cx="674914" cy="121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9739D5F1-304C-486B-AE60-CBE12756B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551" y="2427593"/>
            <a:ext cx="5246891" cy="4160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35A7B2F-DC80-4C5C-B148-A100FEE89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466" y="2680990"/>
            <a:ext cx="4540195" cy="34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4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5C9A8F-134F-4429-83CA-FD82D85A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1">
              <a:spcBef>
                <a:spcPts val="500"/>
              </a:spcBef>
            </a:pPr>
            <a:r>
              <a:rPr lang="en-US" altLang="zh-TW" sz="4500" kern="12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Troubleshooting – No data on graphic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10B6B2-0409-417E-BFFE-9E0BAD326896}"/>
              </a:ext>
            </a:extLst>
          </p:cNvPr>
          <p:cNvSpPr txBox="1"/>
          <p:nvPr/>
        </p:nvSpPr>
        <p:spPr>
          <a:xfrm>
            <a:off x="560512" y="1401749"/>
            <a:ext cx="10944054" cy="30953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7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23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Configuration is ready, but no data on the graphic</a:t>
            </a:r>
          </a:p>
          <a:p>
            <a:pPr marL="800100" lvl="1" indent="-342900">
              <a:lnSpc>
                <a:spcPts val="2700"/>
              </a:lnSpc>
              <a:spcBef>
                <a:spcPts val="300"/>
              </a:spcBef>
              <a:buAutoNum type="arabicPeriod"/>
            </a:pPr>
            <a:r>
              <a:rPr lang="zh-TW" altLang="en-US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Make sure the display time period on the dashboard </a:t>
            </a:r>
            <a:r>
              <a:rPr lang="en-US" altLang="zh-TW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 </a:t>
            </a:r>
            <a:r>
              <a:rPr lang="zh-TW" altLang="en-US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correct </a:t>
            </a:r>
            <a:r>
              <a:rPr lang="en-US" altLang="zh-TW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(the period need to have data for correct graphic display)</a:t>
            </a:r>
            <a:endParaRPr lang="zh-TW" altLang="en-US" sz="2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0100" lvl="1" indent="-342900">
              <a:lnSpc>
                <a:spcPts val="2700"/>
              </a:lnSpc>
              <a:spcBef>
                <a:spcPts val="300"/>
              </a:spcBef>
              <a:buAutoNum type="arabicPeriod"/>
            </a:pPr>
            <a:r>
              <a:rPr lang="zh-TW" altLang="en-US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the term</a:t>
            </a:r>
            <a:r>
              <a:rPr lang="en-US" altLang="zh-TW" sz="21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inal</a:t>
            </a:r>
            <a:r>
              <a:rPr lang="zh-TW" altLang="en-US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page of Zabbix virtual machine, use </a:t>
            </a:r>
            <a:r>
              <a:rPr lang="en-US" altLang="zh-TW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 to</a:t>
            </a:r>
            <a:r>
              <a:rPr lang="zh-TW" altLang="en-US" sz="2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restart Zabbix service</a:t>
            </a:r>
          </a:p>
          <a:p>
            <a:pPr marL="1257300" lvl="2" indent="-342900">
              <a:lnSpc>
                <a:spcPts val="22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sudo service zabbix-server start (start Zabbix)</a:t>
            </a:r>
          </a:p>
          <a:p>
            <a:pPr marL="1257300" lvl="2" indent="-342900">
              <a:lnSpc>
                <a:spcPts val="22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sudo service zabbix-server stop (stop Zabbix)</a:t>
            </a:r>
          </a:p>
          <a:p>
            <a:pPr marL="1257300" lvl="2" indent="-342900">
              <a:lnSpc>
                <a:spcPts val="22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sudo service zabbix-server restart (restart Zabbix)</a:t>
            </a:r>
          </a:p>
          <a:p>
            <a:pPr marL="1257300" lvl="2" indent="-342900">
              <a:lnSpc>
                <a:spcPts val="22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sudo service zabbix-server status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(Check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Zabbix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active or not, showing 'active' in green means active successfully)</a:t>
            </a:r>
          </a:p>
        </p:txBody>
      </p:sp>
      <p:pic>
        <p:nvPicPr>
          <p:cNvPr id="8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270B30E-E4BC-4346-BC69-F89B08D6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06" y="4553400"/>
            <a:ext cx="8815342" cy="1418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圖片 9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B3C3C342-648C-4052-8B60-AC5FCD7F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0" y="5752021"/>
            <a:ext cx="4991100" cy="791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595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42081A-3568-4EC0-8185-EB86F9251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6558" y="2584429"/>
            <a:ext cx="7779915" cy="168914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ts val="7200"/>
              </a:lnSpc>
              <a:spcBef>
                <a:spcPts val="1000"/>
              </a:spcBef>
            </a:pPr>
            <a:r>
              <a:rPr lang="en-US" altLang="zh-TW" sz="6700" dirty="0">
                <a:latin typeface="Oswald Medium"/>
                <a:ea typeface="Microsoft JhengHei"/>
                <a:cs typeface="Calibri"/>
              </a:rPr>
              <a:t>SMB</a:t>
            </a:r>
            <a:r>
              <a:rPr lang="zh-TW" altLang="en-US" sz="6700" dirty="0">
                <a:latin typeface="Oswald Medium"/>
                <a:ea typeface="Microsoft JhengHei"/>
                <a:cs typeface="Calibri"/>
              </a:rPr>
              <a:t> </a:t>
            </a:r>
            <a:r>
              <a:rPr lang="en-US" altLang="zh-TW" sz="6700" dirty="0">
                <a:latin typeface="Oswald Medium"/>
                <a:ea typeface="Microsoft JhengHei"/>
                <a:cs typeface="Calibri"/>
              </a:rPr>
              <a:t>networking</a:t>
            </a:r>
            <a:r>
              <a:rPr lang="zh-TW" altLang="en-US" sz="6700" dirty="0">
                <a:latin typeface="Oswald Medium"/>
                <a:ea typeface="Microsoft JhengHei"/>
                <a:cs typeface="Calibri"/>
              </a:rPr>
              <a:t> </a:t>
            </a:r>
            <a:br>
              <a:rPr lang="en-US" altLang="zh-TW" sz="6700" dirty="0">
                <a:latin typeface="Oswald Medium"/>
                <a:ea typeface="Microsoft JhengHei"/>
                <a:cs typeface="Calibri"/>
              </a:rPr>
            </a:br>
            <a:r>
              <a:rPr lang="en-US" altLang="zh-TW" sz="6700" dirty="0">
                <a:latin typeface="Oswald Medium"/>
                <a:ea typeface="Microsoft JhengHei"/>
                <a:cs typeface="Calibri"/>
              </a:rPr>
              <a:t>topology</a:t>
            </a:r>
            <a:endParaRPr lang="zh-TW" altLang="en-US" sz="6700" dirty="0">
              <a:latin typeface="Oswald Medium"/>
              <a:ea typeface="微軟正黑體"/>
              <a:cs typeface="Calibri"/>
            </a:endParaRPr>
          </a:p>
          <a:p>
            <a:endParaRPr lang="zh-TW" altLang="en-US" sz="5600" dirty="0">
              <a:latin typeface="Oswald Medium" pitchFamily="2" charset="0"/>
              <a:cs typeface="Calibri"/>
            </a:endParaRPr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A0712760-2A4F-48BA-BC21-A66A9A769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>
                <a:latin typeface="Oswald Medium" pitchFamily="2" charset="0"/>
              </a:rPr>
              <a:t>1</a:t>
            </a:r>
            <a:endParaRPr lang="zh-TW" altLang="en-US"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98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E055DC-31D9-4643-AC6F-B555A2FF0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3830" y="2480278"/>
            <a:ext cx="5565371" cy="1423358"/>
          </a:xfrm>
          <a:prstGeom prst="rect">
            <a:avLst/>
          </a:prstGeom>
        </p:spPr>
        <p:txBody>
          <a:bodyPr/>
          <a:lstStyle/>
          <a:p>
            <a:r>
              <a:rPr lang="en-US" altLang="zh-TW" sz="10000" dirty="0">
                <a:latin typeface="Oswald Medium"/>
              </a:rPr>
              <a:t>DEMO</a:t>
            </a:r>
            <a:endParaRPr lang="zh-TW" altLang="en-US" sz="10000" dirty="0">
              <a:latin typeface="Oswald Medium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ECF708-5C74-475F-AC8F-43C7B8D15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zh-TW" altLang="en-US">
                <a:latin typeface="Oswald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8786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5658F5-FCF6-4D6F-BCED-144F767A3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285" y="2465038"/>
            <a:ext cx="6055430" cy="31890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7600"/>
              </a:lnSpc>
              <a:spcBef>
                <a:spcPts val="1000"/>
              </a:spcBef>
            </a:pPr>
            <a:r>
              <a:rPr lang="en-US" altLang="zh-TW" sz="6000" dirty="0">
                <a:latin typeface="Oswald Medium"/>
                <a:ea typeface="微軟正黑體"/>
                <a:cs typeface="Arial" panose="020B0604020202020204" pitchFamily="34" charset="0"/>
              </a:rPr>
              <a:t>Recommended QNAP NAS models for </a:t>
            </a:r>
            <a:r>
              <a:rPr lang="zh-TW" altLang="en-US" sz="6000" dirty="0">
                <a:latin typeface="Oswald Medium"/>
                <a:ea typeface="微軟正黑體"/>
                <a:cs typeface="Arial" panose="020B0604020202020204" pitchFamily="34" charset="0"/>
              </a:rPr>
              <a:t>Zabbix</a:t>
            </a:r>
            <a:endParaRPr lang="zh-TW" sz="6000" dirty="0">
              <a:latin typeface="Oswald Medium"/>
              <a:cs typeface="Calibri"/>
            </a:endParaRPr>
          </a:p>
          <a:p>
            <a:pPr>
              <a:lnSpc>
                <a:spcPts val="7600"/>
              </a:lnSpc>
            </a:pPr>
            <a:endParaRPr lang="zh-TW" altLang="en-US" sz="6000" dirty="0">
              <a:latin typeface="Oswald Medium" pitchFamily="2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0EF4FA-79A3-478C-ADA3-D0952CF2D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zh-TW" altLang="en-US">
                <a:latin typeface="Oswald Medium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280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31C24F-E58D-48D6-B410-879F858D26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713" y="182563"/>
            <a:ext cx="11698287" cy="10017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Seamlessly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integrated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 </a:t>
            </a:r>
            <a:r>
              <a:rPr lang="en-US" alt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with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zh-TW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QNAP</a:t>
            </a:r>
            <a:r>
              <a:rPr lang="zh-TW" altLang="en-US" sz="450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 </a:t>
            </a:r>
            <a:endParaRPr lang="zh-TW" sz="4500">
              <a:solidFill>
                <a:schemeClr val="bg1"/>
              </a:solidFill>
              <a:latin typeface="Oswald Medium" pitchFamily="2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4AF090F-7015-407D-B0C5-721A2D025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33" y="4844325"/>
            <a:ext cx="12137775" cy="199901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BD5D288-6F82-4A9A-A24B-FC317F3A8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894" y="1422103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6EBC147-1CA8-4BDE-9808-7E62DF066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18" y="1418799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EEF1C08-728C-4D87-85C7-6837F1FBD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6" y="1378998"/>
            <a:ext cx="3850946" cy="3831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10" descr="一張含有 坐, 監視器, 顯示, 黑色 的圖片&#10;&#10;描述是以非常高的可信度產生">
            <a:extLst>
              <a:ext uri="{FF2B5EF4-FFF2-40B4-BE49-F238E27FC236}">
                <a16:creationId xmlns:a16="http://schemas.microsoft.com/office/drawing/2014/main" id="{FCB6917D-4B8A-4BE0-A9DD-D645B4B2F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09" y="2442213"/>
            <a:ext cx="1965181" cy="122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12" descr="一張含有 監視器, 坐, 黑色, 電腦 的圖片&#10;&#10;描述是以非常高的可信度產生">
            <a:extLst>
              <a:ext uri="{FF2B5EF4-FFF2-40B4-BE49-F238E27FC236}">
                <a16:creationId xmlns:a16="http://schemas.microsoft.com/office/drawing/2014/main" id="{F6133F45-0610-45C7-85AF-D5BC085F5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87" y="2284718"/>
            <a:ext cx="2148125" cy="1333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14" descr="一張含有 室內, 微波爐, 烤箱, 監視器 的圖片&#10;&#10;描述是以非常高的可信度產生">
            <a:extLst>
              <a:ext uri="{FF2B5EF4-FFF2-40B4-BE49-F238E27FC236}">
                <a16:creationId xmlns:a16="http://schemas.microsoft.com/office/drawing/2014/main" id="{D7E75816-658B-4902-B8AD-7D4B7516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144" y="3251079"/>
            <a:ext cx="2006491" cy="124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F5E7EB3E-2B54-4F95-9758-47106DB57BD0}"/>
              </a:ext>
            </a:extLst>
          </p:cNvPr>
          <p:cNvGrpSpPr/>
          <p:nvPr/>
        </p:nvGrpSpPr>
        <p:grpSpPr>
          <a:xfrm>
            <a:off x="183263" y="2367634"/>
            <a:ext cx="3577684" cy="1952864"/>
            <a:chOff x="291731" y="2268353"/>
            <a:chExt cx="3540252" cy="1932432"/>
          </a:xfrm>
        </p:grpSpPr>
        <p:pic>
          <p:nvPicPr>
            <p:cNvPr id="36" name="圖片 16" descr="一張含有 遊戲, 影片, 遙遠, 室內 的圖片&#10;&#10;描述是以非常高的可信度產生">
              <a:extLst>
                <a:ext uri="{FF2B5EF4-FFF2-40B4-BE49-F238E27FC236}">
                  <a16:creationId xmlns:a16="http://schemas.microsoft.com/office/drawing/2014/main" id="{AED6D7B5-79B4-4EB1-9976-EE594F51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731" y="2268353"/>
              <a:ext cx="2225040" cy="19324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18" descr="一張含有 電子用品, 監視器, 相片, 影片 的圖片&#10;&#10;描述是以非常高的可信度產生">
              <a:extLst>
                <a:ext uri="{FF2B5EF4-FFF2-40B4-BE49-F238E27FC236}">
                  <a16:creationId xmlns:a16="http://schemas.microsoft.com/office/drawing/2014/main" id="{6944DC4A-F7C1-432E-A8ED-87E8EA8D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8719" y="2447804"/>
              <a:ext cx="2493264" cy="15544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8" name="圖片 20" descr="一張含有 監視器, 電腦, 坐, 大 的圖片&#10;&#10;描述是以非常高的可信度產生">
            <a:extLst>
              <a:ext uri="{FF2B5EF4-FFF2-40B4-BE49-F238E27FC236}">
                <a16:creationId xmlns:a16="http://schemas.microsoft.com/office/drawing/2014/main" id="{4A7BA606-E7B0-476E-9EFC-E514EC2A1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5193" y="2648786"/>
            <a:ext cx="2270179" cy="141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22" descr="一張含有 直立的, 坐, 正面, 書 的圖片&#10;&#10;描述是以非常高的可信度產生">
            <a:extLst>
              <a:ext uri="{FF2B5EF4-FFF2-40B4-BE49-F238E27FC236}">
                <a16:creationId xmlns:a16="http://schemas.microsoft.com/office/drawing/2014/main" id="{BCCFA4B7-4CDD-4F1F-9C82-53757B9D1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7239" y="2275234"/>
            <a:ext cx="1977253" cy="122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24" descr="一張含有 室內, 監視器, 電腦, 坐 的圖片&#10;&#10;描述是以非常高的可信度產生">
            <a:extLst>
              <a:ext uri="{FF2B5EF4-FFF2-40B4-BE49-F238E27FC236}">
                <a16:creationId xmlns:a16="http://schemas.microsoft.com/office/drawing/2014/main" id="{B53FDAA1-7249-4457-94BE-6FFD21DA5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0975" y="3056840"/>
            <a:ext cx="2067384" cy="1284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6BA0369D-AD7B-4CED-8658-38E2A0FAA07F}"/>
              </a:ext>
            </a:extLst>
          </p:cNvPr>
          <p:cNvSpPr txBox="1"/>
          <p:nvPr/>
        </p:nvSpPr>
        <p:spPr>
          <a:xfrm>
            <a:off x="4795954" y="173656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>
                <a:latin typeface="Oswald Medium" pitchFamily="2" charset="0"/>
                <a:ea typeface="+mn-lt"/>
                <a:cs typeface="+mn-lt"/>
              </a:rPr>
              <a:t>x72 / x73 / x77 </a:t>
            </a:r>
            <a:r>
              <a:rPr lang="en-US" altLang="zh-TW" sz="2000">
                <a:latin typeface="Oswald Medium" pitchFamily="2" charset="0"/>
                <a:ea typeface="+mn-lt"/>
                <a:cs typeface="+mn-lt"/>
              </a:rPr>
              <a:t>Series</a:t>
            </a:r>
            <a:endParaRPr lang="zh-TW" altLang="en-US" sz="2000">
              <a:latin typeface="Oswald Medium" pitchFamily="2" charset="0"/>
              <a:ea typeface="新細明體"/>
              <a:cs typeface="Calibri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74401A9-0E99-4C08-89EA-6FE93BD91E90}"/>
              </a:ext>
            </a:extLst>
          </p:cNvPr>
          <p:cNvSpPr txBox="1"/>
          <p:nvPr/>
        </p:nvSpPr>
        <p:spPr>
          <a:xfrm>
            <a:off x="8365278" y="1736564"/>
            <a:ext cx="334407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>
                <a:latin typeface="Oswald Medium"/>
                <a:ea typeface="+mn-lt"/>
                <a:cs typeface="+mn-lt"/>
              </a:rPr>
              <a:t>x83 / x85 / </a:t>
            </a:r>
            <a:r>
              <a:rPr lang="en-US" altLang="zh-TW" sz="2000">
                <a:latin typeface="Oswald Medium"/>
                <a:ea typeface="+mn-lt"/>
                <a:cs typeface="+mn-lt"/>
              </a:rPr>
              <a:t>x</a:t>
            </a:r>
            <a:r>
              <a:rPr lang="zh-TW" sz="2000">
                <a:latin typeface="Oswald Medium"/>
                <a:ea typeface="+mn-lt"/>
                <a:cs typeface="+mn-lt"/>
              </a:rPr>
              <a:t>86 / 89 </a:t>
            </a:r>
            <a:r>
              <a:rPr lang="en-US" altLang="zh-TW" sz="2000">
                <a:latin typeface="Oswald Medium"/>
                <a:ea typeface="+mn-lt"/>
                <a:cs typeface="+mn-lt"/>
              </a:rPr>
              <a:t>Series</a:t>
            </a:r>
            <a:endParaRPr lang="zh-TW" altLang="en-US" sz="2000">
              <a:latin typeface="Oswald Medium"/>
              <a:ea typeface="新細明體"/>
              <a:cs typeface="Calibri"/>
            </a:endParaRPr>
          </a:p>
        </p:txBody>
      </p:sp>
      <p:pic>
        <p:nvPicPr>
          <p:cNvPr id="43" name="圖片 3">
            <a:extLst>
              <a:ext uri="{FF2B5EF4-FFF2-40B4-BE49-F238E27FC236}">
                <a16:creationId xmlns:a16="http://schemas.microsoft.com/office/drawing/2014/main" id="{9E3EBF34-7AB1-4BED-87A5-8BB167B41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236" y="4793403"/>
            <a:ext cx="3342305" cy="2088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7C469C19-99A5-4884-96BD-1B80DB0C3ED5}"/>
              </a:ext>
            </a:extLst>
          </p:cNvPr>
          <p:cNvSpPr txBox="1"/>
          <p:nvPr/>
        </p:nvSpPr>
        <p:spPr>
          <a:xfrm>
            <a:off x="4779991" y="61520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QGD1600P switch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366E7391-3D28-433F-990D-2388AC2362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81" y="4503632"/>
            <a:ext cx="4198527" cy="107082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471A4BF6-E677-4761-BEA7-E8679EFCB0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947" y="4520402"/>
            <a:ext cx="4404444" cy="107082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DD8A9500-9E1E-4BBD-8066-ED2864CEE9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2" y="4528752"/>
            <a:ext cx="4404445" cy="1070828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34CA268A-C47D-42C7-851D-44ED1D89D58E}"/>
              </a:ext>
            </a:extLst>
          </p:cNvPr>
          <p:cNvSpPr txBox="1"/>
          <p:nvPr/>
        </p:nvSpPr>
        <p:spPr>
          <a:xfrm>
            <a:off x="774184" y="172589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>
                <a:latin typeface="Oswald Medium" pitchFamily="2" charset="0"/>
                <a:ea typeface="+mn-lt"/>
                <a:cs typeface="+mn-lt"/>
              </a:rPr>
              <a:t>x51 / x53 </a:t>
            </a:r>
            <a:r>
              <a:rPr lang="en-US" altLang="zh-TW" sz="2000">
                <a:latin typeface="Oswald Medium" pitchFamily="2" charset="0"/>
                <a:ea typeface="+mn-lt"/>
                <a:cs typeface="+mn-lt"/>
              </a:rPr>
              <a:t>Series</a:t>
            </a:r>
            <a:endParaRPr lang="zh-TW" sz="2000">
              <a:latin typeface="Oswald Medium" pitchFamily="2" charset="0"/>
              <a:ea typeface="微軟正黑體" panose="020B0604030504040204" pitchFamily="34" charset="-120"/>
            </a:endParaRPr>
          </a:p>
          <a:p>
            <a:pPr algn="l"/>
            <a:endParaRPr lang="zh-TW" altLang="en-US" sz="2000">
              <a:latin typeface="Oswald Medium" pitchFamily="2" charset="0"/>
              <a:ea typeface="新細明體"/>
              <a:cs typeface="Calibri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8B08F2-CAD5-40FE-BED5-A82C3E63930D}"/>
              </a:ext>
            </a:extLst>
          </p:cNvPr>
          <p:cNvSpPr/>
          <p:nvPr/>
        </p:nvSpPr>
        <p:spPr>
          <a:xfrm>
            <a:off x="953206" y="4748615"/>
            <a:ext cx="243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Studio/SOHO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08972EF-CA29-46D1-B845-A654D36558B9}"/>
              </a:ext>
            </a:extLst>
          </p:cNvPr>
          <p:cNvSpPr/>
          <p:nvPr/>
        </p:nvSpPr>
        <p:spPr>
          <a:xfrm>
            <a:off x="5775167" y="4746710"/>
            <a:ext cx="718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SMB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E44232C-CC61-43BC-A276-DCD6E20EA083}"/>
              </a:ext>
            </a:extLst>
          </p:cNvPr>
          <p:cNvSpPr/>
          <p:nvPr/>
        </p:nvSpPr>
        <p:spPr>
          <a:xfrm>
            <a:off x="8560447" y="4733654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Enterprise/Data center</a:t>
            </a:r>
          </a:p>
        </p:txBody>
      </p:sp>
    </p:spTree>
    <p:extLst>
      <p:ext uri="{BB962C8B-B14F-4D97-AF65-F5344CB8AC3E}">
        <p14:creationId xmlns:p14="http://schemas.microsoft.com/office/powerpoint/2010/main" val="204576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物件, 畫畫, 時鐘 的圖片&#10;&#10;自動產生的描述">
            <a:extLst>
              <a:ext uri="{FF2B5EF4-FFF2-40B4-BE49-F238E27FC236}">
                <a16:creationId xmlns:a16="http://schemas.microsoft.com/office/drawing/2014/main" id="{14990D3E-0A56-4786-A7E8-D4CF7175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322" y="1555029"/>
            <a:ext cx="3956058" cy="278768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23A3052-9BD9-44E7-A4CD-C7EC8917FBE6}"/>
              </a:ext>
            </a:extLst>
          </p:cNvPr>
          <p:cNvSpPr txBox="1"/>
          <p:nvPr/>
        </p:nvSpPr>
        <p:spPr>
          <a:xfrm>
            <a:off x="2973135" y="6361269"/>
            <a:ext cx="58647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75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75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4586AD-E25A-40CA-A8B8-3E7B90E59C8B}"/>
              </a:ext>
            </a:extLst>
          </p:cNvPr>
          <p:cNvSpPr/>
          <p:nvPr/>
        </p:nvSpPr>
        <p:spPr>
          <a:xfrm>
            <a:off x="3228637" y="4949028"/>
            <a:ext cx="5609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spc="300">
                <a:solidFill>
                  <a:schemeClr val="bg1"/>
                </a:solidFill>
                <a:latin typeface="Oswald Medium" pitchFamily="2" charset="0"/>
              </a:rPr>
              <a:t>IS YOUR BEST CHOICE !</a:t>
            </a:r>
          </a:p>
        </p:txBody>
      </p:sp>
    </p:spTree>
    <p:extLst>
      <p:ext uri="{BB962C8B-B14F-4D97-AF65-F5344CB8AC3E}">
        <p14:creationId xmlns:p14="http://schemas.microsoft.com/office/powerpoint/2010/main" val="241620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D15FCA-0939-4F7B-B8FE-2390ECE9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93" y="150898"/>
            <a:ext cx="11697557" cy="1062752"/>
          </a:xfrm>
        </p:spPr>
        <p:txBody>
          <a:bodyPr anchor="ctr">
            <a:normAutofit/>
          </a:bodyPr>
          <a:lstStyle/>
          <a:p>
            <a:pPr>
              <a:lnSpc>
                <a:spcPts val="4600"/>
              </a:lnSpc>
              <a:spcBef>
                <a:spcPts val="1000"/>
              </a:spcBef>
            </a:pPr>
            <a:r>
              <a:rPr lang="zh-TW" sz="4500" dirty="0">
                <a:latin typeface="Oswald Medium" pitchFamily="2" charset="0"/>
                <a:ea typeface="Microsoft JhengHei"/>
                <a:cs typeface="Arial"/>
              </a:rPr>
              <a:t>SMB networking topology</a:t>
            </a:r>
            <a:endParaRPr lang="zh-TW" sz="4500" dirty="0">
              <a:latin typeface="Oswald Medium" pitchFamily="2" charset="0"/>
              <a:ea typeface="微軟正黑體"/>
              <a:cs typeface="Arial"/>
            </a:endParaRPr>
          </a:p>
        </p:txBody>
      </p:sp>
      <p:cxnSp>
        <p:nvCxnSpPr>
          <p:cNvPr id="44" name="Straight Arrow Connector 30">
            <a:extLst>
              <a:ext uri="{FF2B5EF4-FFF2-40B4-BE49-F238E27FC236}">
                <a16:creationId xmlns:a16="http://schemas.microsoft.com/office/drawing/2014/main" id="{038E7ACE-C346-405E-8ED7-5DEF97625B70}"/>
              </a:ext>
            </a:extLst>
          </p:cNvPr>
          <p:cNvCxnSpPr>
            <a:cxnSpLocks/>
          </p:cNvCxnSpPr>
          <p:nvPr/>
        </p:nvCxnSpPr>
        <p:spPr>
          <a:xfrm flipV="1">
            <a:off x="9029800" y="5672289"/>
            <a:ext cx="0" cy="51959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30">
            <a:extLst>
              <a:ext uri="{FF2B5EF4-FFF2-40B4-BE49-F238E27FC236}">
                <a16:creationId xmlns:a16="http://schemas.microsoft.com/office/drawing/2014/main" id="{19412DCA-F552-4203-920A-E5D744BFF339}"/>
              </a:ext>
            </a:extLst>
          </p:cNvPr>
          <p:cNvCxnSpPr>
            <a:cxnSpLocks/>
          </p:cNvCxnSpPr>
          <p:nvPr/>
        </p:nvCxnSpPr>
        <p:spPr>
          <a:xfrm flipV="1">
            <a:off x="10135604" y="5672289"/>
            <a:ext cx="0" cy="51959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0315B4DB-0E2B-449C-BAF4-AAB4619C53D8}"/>
              </a:ext>
            </a:extLst>
          </p:cNvPr>
          <p:cNvSpPr txBox="1"/>
          <p:nvPr/>
        </p:nvSpPr>
        <p:spPr>
          <a:xfrm>
            <a:off x="9705496" y="2014564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Internet</a:t>
            </a:r>
            <a:endParaRPr lang="zh-TW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0BAADEE2-6F89-4177-8BB6-2259F46505A4}"/>
              </a:ext>
            </a:extLst>
          </p:cNvPr>
          <p:cNvSpPr txBox="1"/>
          <p:nvPr/>
        </p:nvSpPr>
        <p:spPr>
          <a:xfrm>
            <a:off x="9649829" y="3103749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C67DDD7-607D-4606-A250-2A4FDE6EEDAA}"/>
              </a:ext>
            </a:extLst>
          </p:cNvPr>
          <p:cNvSpPr txBox="1"/>
          <p:nvPr/>
        </p:nvSpPr>
        <p:spPr>
          <a:xfrm>
            <a:off x="5704653" y="3093313"/>
            <a:ext cx="130492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Company share NAS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073831B-9572-4AE0-9481-9A2777EA678D}"/>
              </a:ext>
            </a:extLst>
          </p:cNvPr>
          <p:cNvSpPr txBox="1"/>
          <p:nvPr/>
        </p:nvSpPr>
        <p:spPr>
          <a:xfrm>
            <a:off x="11325396" y="4016959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Switch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7217CB8-159C-4295-B43B-24B127316142}"/>
              </a:ext>
            </a:extLst>
          </p:cNvPr>
          <p:cNvSpPr txBox="1"/>
          <p:nvPr/>
        </p:nvSpPr>
        <p:spPr>
          <a:xfrm>
            <a:off x="6648409" y="4018382"/>
            <a:ext cx="97155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3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Switch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BA1D5A5-E62C-4BC8-9FC9-D222E15BB03C}"/>
              </a:ext>
            </a:extLst>
          </p:cNvPr>
          <p:cNvCxnSpPr/>
          <p:nvPr/>
        </p:nvCxnSpPr>
        <p:spPr>
          <a:xfrm>
            <a:off x="9305360" y="2185012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圖片 6">
            <a:extLst>
              <a:ext uri="{FF2B5EF4-FFF2-40B4-BE49-F238E27FC236}">
                <a16:creationId xmlns:a16="http://schemas.microsoft.com/office/drawing/2014/main" id="{91F821E2-2D7C-4263-962F-3BFDB993B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46" y="1759493"/>
            <a:ext cx="856002" cy="895586"/>
          </a:xfrm>
          <a:prstGeom prst="rect">
            <a:avLst/>
          </a:prstGeom>
        </p:spPr>
      </p:pic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7065EE9-3A8B-4F64-A03D-DBF881716962}"/>
              </a:ext>
            </a:extLst>
          </p:cNvPr>
          <p:cNvCxnSpPr/>
          <p:nvPr/>
        </p:nvCxnSpPr>
        <p:spPr>
          <a:xfrm>
            <a:off x="7424190" y="3268585"/>
            <a:ext cx="1955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753B9152-1A52-443A-8899-54DF8DE7964F}"/>
              </a:ext>
            </a:extLst>
          </p:cNvPr>
          <p:cNvCxnSpPr>
            <a:cxnSpLocks/>
          </p:cNvCxnSpPr>
          <p:nvPr/>
        </p:nvCxnSpPr>
        <p:spPr>
          <a:xfrm rot="5400000">
            <a:off x="8486111" y="3464710"/>
            <a:ext cx="865964" cy="603166"/>
          </a:xfrm>
          <a:prstGeom prst="bentConnector3">
            <a:avLst>
              <a:gd name="adj1" fmla="val 746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4AF15B0F-70E9-4FD0-B92A-79A7E67E0C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16893" y="3391781"/>
            <a:ext cx="941047" cy="636788"/>
          </a:xfrm>
          <a:prstGeom prst="bentConnector3">
            <a:avLst>
              <a:gd name="adj1" fmla="val 1761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片 55" descr="一張含有 食物 的圖片&#10;&#10;自動產生的描述">
            <a:extLst>
              <a:ext uri="{FF2B5EF4-FFF2-40B4-BE49-F238E27FC236}">
                <a16:creationId xmlns:a16="http://schemas.microsoft.com/office/drawing/2014/main" id="{AE2D2F5F-50D3-45F1-B566-2508933DA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821" y="2759478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56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13474D36-2672-4F20-96F5-EE39FCB13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874" y="2853185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FCF33B99-5446-4648-B3AB-8089C1F0D906}"/>
              </a:ext>
            </a:extLst>
          </p:cNvPr>
          <p:cNvCxnSpPr>
            <a:cxnSpLocks/>
          </p:cNvCxnSpPr>
          <p:nvPr/>
        </p:nvCxnSpPr>
        <p:spPr>
          <a:xfrm>
            <a:off x="8243682" y="424701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圖形 2">
            <a:extLst>
              <a:ext uri="{FF2B5EF4-FFF2-40B4-BE49-F238E27FC236}">
                <a16:creationId xmlns:a16="http://schemas.microsoft.com/office/drawing/2014/main" id="{CEF3C312-023F-4EBB-8EF7-A2470D1D4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611" y="5151935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D226612-6409-4BE6-A853-7B382752DA73}"/>
              </a:ext>
            </a:extLst>
          </p:cNvPr>
          <p:cNvCxnSpPr>
            <a:cxnSpLocks/>
          </p:cNvCxnSpPr>
          <p:nvPr/>
        </p:nvCxnSpPr>
        <p:spPr>
          <a:xfrm>
            <a:off x="10747627" y="424701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圖形 2">
            <a:extLst>
              <a:ext uri="{FF2B5EF4-FFF2-40B4-BE49-F238E27FC236}">
                <a16:creationId xmlns:a16="http://schemas.microsoft.com/office/drawing/2014/main" id="{7DADEB27-BDD6-4C5F-8D87-80E536EF3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8602" y="5151662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FB356A12-F6E1-4D07-99BB-33AB6FA475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38119" y="4397757"/>
            <a:ext cx="1085651" cy="632779"/>
          </a:xfrm>
          <a:prstGeom prst="bentConnector3">
            <a:avLst>
              <a:gd name="adj1" fmla="val 42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圖形 2">
            <a:extLst>
              <a:ext uri="{FF2B5EF4-FFF2-40B4-BE49-F238E27FC236}">
                <a16:creationId xmlns:a16="http://schemas.microsoft.com/office/drawing/2014/main" id="{4D1AD6DE-708D-4716-996D-ABC2ED6377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0408" y="5151662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3649BB51-B080-49F0-8DD2-95B691863819}"/>
              </a:ext>
            </a:extLst>
          </p:cNvPr>
          <p:cNvCxnSpPr>
            <a:cxnSpLocks/>
          </p:cNvCxnSpPr>
          <p:nvPr/>
        </p:nvCxnSpPr>
        <p:spPr>
          <a:xfrm rot="5400000">
            <a:off x="9935657" y="4456573"/>
            <a:ext cx="894453" cy="413097"/>
          </a:xfrm>
          <a:prstGeom prst="bentConnector3">
            <a:avLst>
              <a:gd name="adj1" fmla="val 5000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圖形 64">
            <a:extLst>
              <a:ext uri="{FF2B5EF4-FFF2-40B4-BE49-F238E27FC236}">
                <a16:creationId xmlns:a16="http://schemas.microsoft.com/office/drawing/2014/main" id="{E7EE8567-B92D-4440-8549-931B65260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7600" y="4050717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D31C1A05-5D00-4ADD-9007-56375C94AC83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747161" y="4075286"/>
            <a:ext cx="1184358" cy="1320900"/>
          </a:xfrm>
          <a:prstGeom prst="bentConnector4">
            <a:avLst>
              <a:gd name="adj1" fmla="val 32705"/>
              <a:gd name="adj2" fmla="val 9692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5FFC0EBB-4EC9-4CE6-9C23-D84A8D4265B5}"/>
              </a:ext>
            </a:extLst>
          </p:cNvPr>
          <p:cNvCxnSpPr>
            <a:cxnSpLocks/>
          </p:cNvCxnSpPr>
          <p:nvPr/>
        </p:nvCxnSpPr>
        <p:spPr>
          <a:xfrm rot="5400000">
            <a:off x="7172688" y="4474679"/>
            <a:ext cx="1165790" cy="752353"/>
          </a:xfrm>
          <a:prstGeom prst="bentConnector3">
            <a:avLst>
              <a:gd name="adj1" fmla="val 385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接點: 肘形 67">
            <a:extLst>
              <a:ext uri="{FF2B5EF4-FFF2-40B4-BE49-F238E27FC236}">
                <a16:creationId xmlns:a16="http://schemas.microsoft.com/office/drawing/2014/main" id="{AFB96976-289D-46CB-9046-0E0EE15883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83185" y="4517049"/>
            <a:ext cx="1194795" cy="626765"/>
          </a:xfrm>
          <a:prstGeom prst="bentConnector3">
            <a:avLst>
              <a:gd name="adj1" fmla="val 457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圖形 68">
            <a:extLst>
              <a:ext uri="{FF2B5EF4-FFF2-40B4-BE49-F238E27FC236}">
                <a16:creationId xmlns:a16="http://schemas.microsoft.com/office/drawing/2014/main" id="{D6BA6E5E-12B2-4BBA-9FCC-55C9FA0A9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2381" y="4041862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形 2">
            <a:extLst>
              <a:ext uri="{FF2B5EF4-FFF2-40B4-BE49-F238E27FC236}">
                <a16:creationId xmlns:a16="http://schemas.microsoft.com/office/drawing/2014/main" id="{5A04C07F-9028-49DD-8BCE-7B9C23742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128" y="513530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2">
            <a:extLst>
              <a:ext uri="{FF2B5EF4-FFF2-40B4-BE49-F238E27FC236}">
                <a16:creationId xmlns:a16="http://schemas.microsoft.com/office/drawing/2014/main" id="{99430795-BA8C-4E19-9AED-41872D6BD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805" y="5151935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32E31E0-6F3E-4393-8841-C0A1BD9511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278" y="6051322"/>
            <a:ext cx="1699099" cy="332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圖片 72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D55A12A1-55CD-4A10-A91B-28EAE70B9F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176" y="4923255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片 73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8F16A9D0-9E19-4F37-94DE-ACCB18ABC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578" y="4930389"/>
            <a:ext cx="678444" cy="74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0892DEEC-9C57-499D-BAFF-C765B5C08107}"/>
              </a:ext>
            </a:extLst>
          </p:cNvPr>
          <p:cNvSpPr txBox="1"/>
          <p:nvPr/>
        </p:nvSpPr>
        <p:spPr>
          <a:xfrm>
            <a:off x="8816183" y="6063301"/>
            <a:ext cx="1486985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Department NAS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0A87EB9-28E5-4A5F-BBC2-9D5C63F6E646}"/>
              </a:ext>
            </a:extLst>
          </p:cNvPr>
          <p:cNvSpPr/>
          <p:nvPr/>
        </p:nvSpPr>
        <p:spPr>
          <a:xfrm>
            <a:off x="393860" y="1503582"/>
            <a:ext cx="5549740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80000"/>
              </a:gs>
              <a:gs pos="0">
                <a:srgbClr val="D7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4883163E-F6DB-43D8-82C4-6C4E4D466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48874" y="1166776"/>
            <a:ext cx="916308" cy="990602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577E76-6592-41EA-B99F-3246AC275C2C}"/>
              </a:ext>
            </a:extLst>
          </p:cNvPr>
          <p:cNvSpPr txBox="1"/>
          <p:nvPr/>
        </p:nvSpPr>
        <p:spPr>
          <a:xfrm>
            <a:off x="678837" y="1560094"/>
            <a:ext cx="57554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Two (or more) tiers of topology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6A51288-AAFC-4E59-AB3B-F5FFA1A1C85C}"/>
              </a:ext>
            </a:extLst>
          </p:cNvPr>
          <p:cNvSpPr txBox="1"/>
          <p:nvPr/>
        </p:nvSpPr>
        <p:spPr>
          <a:xfrm>
            <a:off x="398210" y="2074390"/>
            <a:ext cx="57554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23888" lvl="1" indent="-166688"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Firewall</a:t>
            </a:r>
          </a:p>
          <a:p>
            <a:pPr marL="623888" lvl="1" indent="-166688">
              <a:buFont typeface="Arial"/>
              <a:buChar char="•"/>
            </a:pP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820C13A-7C74-4A93-8025-A3550D002215}"/>
              </a:ext>
            </a:extLst>
          </p:cNvPr>
          <p:cNvSpPr txBox="1"/>
          <p:nvPr/>
        </p:nvSpPr>
        <p:spPr>
          <a:xfrm>
            <a:off x="398540" y="4941990"/>
            <a:ext cx="5755402" cy="1690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23888" lvl="1" indent="-166688">
              <a:lnSpc>
                <a:spcPts val="20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Public NAS connect</a:t>
            </a:r>
            <a:r>
              <a:rPr lang="en-US" altLang="zh-TW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to firewall directly, and access management is handl</a:t>
            </a:r>
            <a:r>
              <a:rPr lang="en-US" altLang="zh-TW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ed</a:t>
            </a: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by firewall</a:t>
            </a:r>
          </a:p>
          <a:p>
            <a:pPr marL="623888" lvl="1" indent="-166688">
              <a:lnSpc>
                <a:spcPts val="20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Department </a:t>
            </a:r>
            <a:r>
              <a:rPr lang="en-US" altLang="zh-TW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specific NAS is</a:t>
            </a: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conne</a:t>
            </a:r>
            <a:r>
              <a:rPr lang="en-US" altLang="zh-TW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</a:t>
            </a: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ted to switch, allow</a:t>
            </a:r>
            <a:r>
              <a:rPr lang="en-US" altLang="zh-TW" sz="1600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ing</a:t>
            </a:r>
            <a:r>
              <a:rPr lang="en-US" altLang="zh-TW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only</a:t>
            </a:r>
            <a:r>
              <a:rPr lang="zh-TW" altLang="en-US" sz="16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access by same subnet, managed by switch</a:t>
            </a:r>
          </a:p>
          <a:p>
            <a:endParaRPr lang="zh-TW" altLang="en-US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99D07EB6-44F7-40E5-B6FB-709CAB20CD47}"/>
              </a:ext>
            </a:extLst>
          </p:cNvPr>
          <p:cNvSpPr/>
          <p:nvPr/>
        </p:nvSpPr>
        <p:spPr>
          <a:xfrm>
            <a:off x="443324" y="2697748"/>
            <a:ext cx="5549740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80000"/>
              </a:gs>
              <a:gs pos="0">
                <a:srgbClr val="D7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86EBBAD4-CD0F-49E1-A17A-D8CA58B0E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98338" y="2360942"/>
            <a:ext cx="916308" cy="99060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116D38A-FDF0-41C2-9798-5CEDF2011727}"/>
              </a:ext>
            </a:extLst>
          </p:cNvPr>
          <p:cNvSpPr txBox="1"/>
          <p:nvPr/>
        </p:nvSpPr>
        <p:spPr>
          <a:xfrm>
            <a:off x="722246" y="2734751"/>
            <a:ext cx="57554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Routing and security handling by firewall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2277AE00-A8AD-4DF1-83F2-36B2967E16D2}"/>
              </a:ext>
            </a:extLst>
          </p:cNvPr>
          <p:cNvSpPr/>
          <p:nvPr/>
        </p:nvSpPr>
        <p:spPr>
          <a:xfrm>
            <a:off x="463056" y="3395176"/>
            <a:ext cx="5549740" cy="74903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80000"/>
              </a:gs>
              <a:gs pos="0">
                <a:srgbClr val="D7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" name="圖形 77">
            <a:extLst>
              <a:ext uri="{FF2B5EF4-FFF2-40B4-BE49-F238E27FC236}">
                <a16:creationId xmlns:a16="http://schemas.microsoft.com/office/drawing/2014/main" id="{C03F4B0B-885E-41DB-9154-9067FAD2B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8070" y="3181845"/>
            <a:ext cx="916308" cy="990602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1A436284-E4BB-4F51-9DEC-B5136E38EB2B}"/>
              </a:ext>
            </a:extLst>
          </p:cNvPr>
          <p:cNvSpPr txBox="1"/>
          <p:nvPr/>
        </p:nvSpPr>
        <p:spPr>
          <a:xfrm>
            <a:off x="748760" y="3404237"/>
            <a:ext cx="47023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evices/endpoint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connected with switches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F7E162EC-A1A0-4F82-A9EA-54676D90261E}"/>
              </a:ext>
            </a:extLst>
          </p:cNvPr>
          <p:cNvSpPr/>
          <p:nvPr/>
        </p:nvSpPr>
        <p:spPr>
          <a:xfrm>
            <a:off x="496804" y="4322726"/>
            <a:ext cx="5549740" cy="52320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80000"/>
              </a:gs>
              <a:gs pos="0">
                <a:srgbClr val="D7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0" name="圖形 79">
            <a:extLst>
              <a:ext uri="{FF2B5EF4-FFF2-40B4-BE49-F238E27FC236}">
                <a16:creationId xmlns:a16="http://schemas.microsoft.com/office/drawing/2014/main" id="{CFAED920-C262-4FD8-8F67-8D3049E82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51818" y="3985920"/>
            <a:ext cx="916308" cy="990602"/>
          </a:xfrm>
          <a:prstGeom prst="rect">
            <a:avLst/>
          </a:prstGeom>
        </p:spPr>
      </p:pic>
      <p:sp>
        <p:nvSpPr>
          <p:cNvPr id="81" name="文字方塊 80">
            <a:extLst>
              <a:ext uri="{FF2B5EF4-FFF2-40B4-BE49-F238E27FC236}">
                <a16:creationId xmlns:a16="http://schemas.microsoft.com/office/drawing/2014/main" id="{45711385-CC6B-4EF2-AE7E-9DCF52A925EB}"/>
              </a:ext>
            </a:extLst>
          </p:cNvPr>
          <p:cNvSpPr txBox="1"/>
          <p:nvPr/>
        </p:nvSpPr>
        <p:spPr>
          <a:xfrm>
            <a:off x="785927" y="4376928"/>
            <a:ext cx="57554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deployed 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 these posi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ions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8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6A0118-DCDB-4ACD-B73E-21E94DD16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3830" y="2472658"/>
            <a:ext cx="5565371" cy="142335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200"/>
              </a:lnSpc>
              <a:spcBef>
                <a:spcPts val="1000"/>
              </a:spcBef>
            </a:pPr>
            <a:r>
              <a:rPr lang="en-US" altLang="zh-TW" sz="6000">
                <a:latin typeface="Oswald Medium"/>
                <a:ea typeface="+mn-lt"/>
                <a:cs typeface="Arial" panose="020B0604020202020204" pitchFamily="34" charset="0"/>
              </a:rPr>
              <a:t>Difficulties</a:t>
            </a:r>
            <a:r>
              <a:rPr lang="zh-TW" altLang="en-US" sz="6000">
                <a:latin typeface="Oswald Medium"/>
                <a:ea typeface="微軟正黑體"/>
                <a:cs typeface="Arial" panose="020B0604020202020204" pitchFamily="34" charset="0"/>
              </a:rPr>
              <a:t> in </a:t>
            </a:r>
            <a:r>
              <a:rPr lang="en-US" altLang="zh-TW" sz="6000">
                <a:latin typeface="Oswald Medium"/>
                <a:ea typeface="微軟正黑體"/>
                <a:cs typeface="Arial" panose="020B0604020202020204" pitchFamily="34" charset="0"/>
              </a:rPr>
              <a:t>d</a:t>
            </a:r>
            <a:r>
              <a:rPr lang="zh-TW" altLang="en-US" sz="6000">
                <a:latin typeface="Oswald Medium"/>
                <a:ea typeface="微軟正黑體"/>
                <a:cs typeface="Arial" panose="020B0604020202020204" pitchFamily="34" charset="0"/>
              </a:rPr>
              <a:t>evice </a:t>
            </a:r>
            <a:r>
              <a:rPr lang="en-US" altLang="zh-TW" sz="6000">
                <a:latin typeface="Oswald Medium"/>
                <a:ea typeface="微軟正黑體"/>
                <a:cs typeface="Arial" panose="020B0604020202020204" pitchFamily="34" charset="0"/>
              </a:rPr>
              <a:t>monitoring</a:t>
            </a:r>
            <a:endParaRPr lang="zh-TW" altLang="en-US" sz="6000">
              <a:latin typeface="Oswald Medium"/>
            </a:endParaRPr>
          </a:p>
          <a:p>
            <a:pPr>
              <a:lnSpc>
                <a:spcPts val="7200"/>
              </a:lnSpc>
            </a:pPr>
            <a:endParaRPr lang="zh-TW" altLang="en-US" sz="6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C1762C-C803-4E47-8933-C137A021D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zh-TW" altLang="en-US">
                <a:latin typeface="Oswald Medium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089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D7C8DC-CCD9-47C7-95CE-81F506F3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150620"/>
          </a:xfrm>
        </p:spPr>
        <p:txBody>
          <a:bodyPr anchor="ctr">
            <a:normAutofit fontScale="90000"/>
          </a:bodyPr>
          <a:lstStyle/>
          <a:p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Diffi</a:t>
            </a:r>
            <a:r>
              <a:rPr lang="en-US" altLang="zh-TW" sz="4500" err="1">
                <a:latin typeface="Oswald Medium" pitchFamily="2" charset="0"/>
                <a:ea typeface="微軟正黑體"/>
                <a:cs typeface="Arial"/>
              </a:rPr>
              <a:t>culties</a:t>
            </a:r>
            <a:r>
              <a:rPr lang="en-US" altLang="zh-TW" sz="4500">
                <a:latin typeface="Oswald Medium" pitchFamily="2" charset="0"/>
                <a:ea typeface="微軟正黑體"/>
                <a:cs typeface="Arial"/>
              </a:rPr>
              <a:t> in</a:t>
            </a:r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 monitor</a:t>
            </a:r>
            <a:r>
              <a:rPr lang="en-US" altLang="zh-TW" sz="4500" err="1">
                <a:latin typeface="Oswald Medium" pitchFamily="2" charset="0"/>
                <a:ea typeface="微軟正黑體"/>
                <a:cs typeface="Arial"/>
              </a:rPr>
              <a:t>ing</a:t>
            </a:r>
            <a:r>
              <a:rPr lang="zh-TW" altLang="en-US" sz="4500">
                <a:latin typeface="Oswald Medium" pitchFamily="2" charset="0"/>
                <a:ea typeface="微軟正黑體"/>
                <a:cs typeface="Arial"/>
              </a:rPr>
              <a:t> devices </a:t>
            </a:r>
            <a:r>
              <a:rPr lang="en-US" altLang="zh-TW" sz="4500">
                <a:latin typeface="Oswald Medium" pitchFamily="2" charset="0"/>
                <a:ea typeface="微軟正黑體"/>
                <a:cs typeface="Arial"/>
              </a:rPr>
              <a:t>in various locations</a:t>
            </a:r>
            <a:endParaRPr lang="zh-TW" altLang="en-US" sz="4500">
              <a:latin typeface="Oswald Medium" pitchFamily="2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2A6981-0826-4394-BF6E-501020C34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43" y="1566022"/>
            <a:ext cx="9010996" cy="2132013"/>
          </a:xfrm>
        </p:spPr>
        <p:txBody>
          <a:bodyPr anchor="t"/>
          <a:lstStyle/>
          <a:p>
            <a:pPr>
              <a:lnSpc>
                <a:spcPts val="3800"/>
              </a:lnSpc>
              <a:spcBef>
                <a:spcPts val="300"/>
              </a:spcBef>
            </a:pP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Logging</a:t>
            </a:r>
            <a:r>
              <a:rPr 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 to each</a:t>
            </a:r>
            <a:r>
              <a:rPr 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</a:t>
            </a:r>
            <a:r>
              <a:rPr 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evice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and checking status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take lots of time</a:t>
            </a:r>
            <a:endParaRPr lang="zh-TW" altLang="en-US" sz="20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</a:pP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Can't compare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stats of 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multiple devices at same time</a:t>
            </a:r>
            <a:endParaRPr lang="zh-TW" sz="20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</a:pP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Report generation takes too much manual labor</a:t>
            </a:r>
            <a:endParaRPr lang="zh-TW" altLang="en-US" sz="20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</a:pP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Event 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notification </a:t>
            </a:r>
            <a:r>
              <a:rPr lang="en-US" altLang="zh-TW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needs to be set up </a:t>
            </a:r>
            <a:r>
              <a:rPr lang="zh-TW" altLang="en-US" sz="2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on each device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D9A83D6-EF6D-4BF0-AED7-73E501B6343C}"/>
              </a:ext>
            </a:extLst>
          </p:cNvPr>
          <p:cNvSpPr txBox="1"/>
          <p:nvPr/>
        </p:nvSpPr>
        <p:spPr>
          <a:xfrm>
            <a:off x="2200342" y="5078968"/>
            <a:ext cx="2785657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400" b="1" dirty="0">
                <a:solidFill>
                  <a:srgbClr val="FF00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Real time</a:t>
            </a:r>
          </a:p>
        </p:txBody>
      </p:sp>
      <p:pic>
        <p:nvPicPr>
          <p:cNvPr id="5" name="圖片 4" descr="一張含有 電腦, 桌, 書桌, 標誌 的圖片&#10;&#10;自動產生的描述">
            <a:extLst>
              <a:ext uri="{FF2B5EF4-FFF2-40B4-BE49-F238E27FC236}">
                <a16:creationId xmlns:a16="http://schemas.microsoft.com/office/drawing/2014/main" id="{B0578E1D-C08F-489F-9428-B98D8D5CA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42"/>
          <a:stretch/>
        </p:blipFill>
        <p:spPr>
          <a:xfrm>
            <a:off x="6225507" y="1911096"/>
            <a:ext cx="6047789" cy="4183322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7424B2F-5A10-45C7-8D62-DAF2DFFADA2C}"/>
              </a:ext>
            </a:extLst>
          </p:cNvPr>
          <p:cNvSpPr/>
          <p:nvPr/>
        </p:nvSpPr>
        <p:spPr>
          <a:xfrm>
            <a:off x="480502" y="4063944"/>
            <a:ext cx="5308320" cy="9054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6A0001"/>
              </a:gs>
              <a:gs pos="0">
                <a:srgbClr val="D50326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4F2470-BB9F-4A9C-9AEB-BD1106316E9B}"/>
              </a:ext>
            </a:extLst>
          </p:cNvPr>
          <p:cNvSpPr txBox="1"/>
          <p:nvPr/>
        </p:nvSpPr>
        <p:spPr>
          <a:xfrm>
            <a:off x="869033" y="4173483"/>
            <a:ext cx="5308320" cy="6864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What's more</a:t>
            </a:r>
            <a:r>
              <a:rPr lang="zh-TW" altLang="en-US" sz="19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 it can't fulfull one of the </a:t>
            </a:r>
            <a:endParaRPr lang="en-US" altLang="zh-TW" sz="190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zh-TW" altLang="en-US" sz="19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most important things for monitoring</a:t>
            </a: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:</a:t>
            </a:r>
            <a:endParaRPr lang="zh-TW" sz="190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6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D82980-2446-4CEF-AC00-D6AFBA0D5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4170" y="2368564"/>
            <a:ext cx="7343210" cy="31966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8000"/>
              </a:lnSpc>
              <a:spcBef>
                <a:spcPts val="1000"/>
              </a:spcBef>
            </a:pPr>
            <a:r>
              <a:rPr lang="zh-TW" sz="6000">
                <a:latin typeface="Oswald Medium"/>
                <a:ea typeface="微軟正黑體"/>
                <a:cs typeface="Arial"/>
              </a:rPr>
              <a:t>Zabbix</a:t>
            </a:r>
            <a:r>
              <a:rPr lang="en-US" altLang="zh-TW" sz="6000">
                <a:latin typeface="Oswald Medium"/>
                <a:ea typeface="微軟正黑體"/>
                <a:cs typeface="Arial"/>
              </a:rPr>
              <a:t> use cases</a:t>
            </a:r>
            <a:endParaRPr lang="zh-TW" altLang="en-US" sz="6000">
              <a:latin typeface="Oswald Medium"/>
              <a:ea typeface="微軟正黑體"/>
              <a:cs typeface="Calibr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C1B8AA-05AF-4014-ACC1-B51CDD1FF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zh-TW" altLang="en-US">
                <a:latin typeface="Oswald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060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518924-85AA-4AF9-B3EC-42F88209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4500" dirty="0">
                <a:latin typeface="Oswald Medium" pitchFamily="2" charset="0"/>
                <a:ea typeface="微軟正黑體"/>
                <a:cs typeface="Arial"/>
              </a:rPr>
              <a:t>Zabbix intr</a:t>
            </a:r>
            <a:r>
              <a:rPr lang="en-US" altLang="zh-TW" sz="4500" dirty="0">
                <a:latin typeface="Oswald Medium" pitchFamily="2" charset="0"/>
                <a:ea typeface="微軟正黑體"/>
                <a:cs typeface="Arial"/>
              </a:rPr>
              <a:t>o</a:t>
            </a:r>
            <a:r>
              <a:rPr lang="zh-TW" altLang="en-US" sz="4500" dirty="0">
                <a:latin typeface="Oswald Medium" pitchFamily="2" charset="0"/>
                <a:ea typeface="微軟正黑體"/>
                <a:cs typeface="Arial"/>
              </a:rPr>
              <a:t>duction</a:t>
            </a:r>
            <a:endParaRPr lang="zh-TW" altLang="en-US" sz="4500" dirty="0">
              <a:latin typeface="Oswald Medium" pitchFamily="2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36B9086-027D-4C6D-AA50-C1EA492B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61" y="1736784"/>
            <a:ext cx="7158151" cy="4865166"/>
          </a:xfrm>
        </p:spPr>
        <p:txBody>
          <a:bodyPr anchor="t"/>
          <a:lstStyle/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Open source, free install for central network device monitoring platform</a:t>
            </a:r>
            <a:endParaRPr lang="en-US" altLang="zh-CN" sz="2300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Using SNMP o</a:t>
            </a:r>
            <a:r>
              <a:rPr lang="en-US" altLang="zh-TW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</a:t>
            </a:r>
            <a:r>
              <a:rPr lang="zh-TW" altLang="en-US" sz="230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zh-TW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IPMI</a:t>
            </a:r>
            <a:r>
              <a:rPr lang="en-US" altLang="zh-TW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</a:t>
            </a: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Intelligent Platform Management Interface) to monitor enterprise devices</a:t>
            </a:r>
            <a:endParaRPr lang="zh-CN" altLang="en-US" sz="2300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Customization of GUI</a:t>
            </a:r>
          </a:p>
          <a:p>
            <a:pPr>
              <a:lnSpc>
                <a:spcPts val="3500"/>
              </a:lnSpc>
              <a:spcBef>
                <a:spcPts val="300"/>
              </a:spcBef>
            </a:pP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Real time </a:t>
            </a:r>
            <a:r>
              <a:rPr lang="en-US" altLang="zh-CN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visualized reports </a:t>
            </a:r>
            <a:r>
              <a:rPr lang="zh-CN" altLang="en-US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 notification</a:t>
            </a:r>
            <a:r>
              <a:rPr lang="en-US" altLang="zh-CN" sz="23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endParaRPr lang="zh-CN" altLang="en-US" sz="2300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 Ref: </a:t>
            </a:r>
            <a:r>
              <a:rPr lang="zh-CN" sz="15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https://www.zabbix.com/features#metric_collection</a:t>
            </a:r>
            <a:endParaRPr lang="zh-CN" altLang="en-US" sz="1500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CDF0CE00-E7B9-450D-8534-534185CEF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653" y="3156692"/>
            <a:ext cx="3864407" cy="1012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08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形 31">
            <a:extLst>
              <a:ext uri="{FF2B5EF4-FFF2-40B4-BE49-F238E27FC236}">
                <a16:creationId xmlns:a16="http://schemas.microsoft.com/office/drawing/2014/main" id="{34F58AC4-450F-4228-B97F-1D5718948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5630"/>
          <a:stretch/>
        </p:blipFill>
        <p:spPr>
          <a:xfrm>
            <a:off x="-13548" y="1577142"/>
            <a:ext cx="6178496" cy="453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997B9A24-45A4-4BF5-8252-AAB35EEC377A}"/>
              </a:ext>
            </a:extLst>
          </p:cNvPr>
          <p:cNvCxnSpPr>
            <a:cxnSpLocks/>
          </p:cNvCxnSpPr>
          <p:nvPr/>
        </p:nvCxnSpPr>
        <p:spPr>
          <a:xfrm flipH="1">
            <a:off x="7401316" y="3411511"/>
            <a:ext cx="1762125" cy="9525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382B1B3F-2184-4812-983D-2BD460D59D59}"/>
              </a:ext>
            </a:extLst>
          </p:cNvPr>
          <p:cNvSpPr/>
          <p:nvPr/>
        </p:nvSpPr>
        <p:spPr>
          <a:xfrm>
            <a:off x="6362113" y="4090948"/>
            <a:ext cx="2963920" cy="18859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802452E-CAA7-4C06-8A50-DE348DF570D5}"/>
              </a:ext>
            </a:extLst>
          </p:cNvPr>
          <p:cNvSpPr txBox="1"/>
          <p:nvPr/>
        </p:nvSpPr>
        <p:spPr>
          <a:xfrm>
            <a:off x="6374813" y="4138573"/>
            <a:ext cx="6477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59FB39C-C7C3-4143-B960-3C70D1EEA898}"/>
              </a:ext>
            </a:extLst>
          </p:cNvPr>
          <p:cNvSpPr/>
          <p:nvPr/>
        </p:nvSpPr>
        <p:spPr>
          <a:xfrm>
            <a:off x="9508988" y="4090948"/>
            <a:ext cx="2435362" cy="18859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6C2204E-4DE8-4D58-B0B8-C8540913AA3F}"/>
              </a:ext>
            </a:extLst>
          </p:cNvPr>
          <p:cNvSpPr txBox="1"/>
          <p:nvPr/>
        </p:nvSpPr>
        <p:spPr>
          <a:xfrm>
            <a:off x="11473050" y="4152329"/>
            <a:ext cx="5429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C7C2B3E0-0656-4513-9312-30273910500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213611" y="3200847"/>
            <a:ext cx="246506" cy="2240610"/>
          </a:xfrm>
          <a:prstGeom prst="bentConnector4">
            <a:avLst>
              <a:gd name="adj1" fmla="val -161429"/>
              <a:gd name="adj2" fmla="val 9403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53D25EAD-3450-4EB3-B6C2-380A9505F7FB}"/>
              </a:ext>
            </a:extLst>
          </p:cNvPr>
          <p:cNvCxnSpPr/>
          <p:nvPr/>
        </p:nvCxnSpPr>
        <p:spPr>
          <a:xfrm>
            <a:off x="9375084" y="2586924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 descr="一張含有 食物 的圖片&#10;&#10;自動產生的描述">
            <a:extLst>
              <a:ext uri="{FF2B5EF4-FFF2-40B4-BE49-F238E27FC236}">
                <a16:creationId xmlns:a16="http://schemas.microsoft.com/office/drawing/2014/main" id="{01B042DB-21BB-423F-8308-DD990EAF8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170" y="2835117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6">
            <a:extLst>
              <a:ext uri="{FF2B5EF4-FFF2-40B4-BE49-F238E27FC236}">
                <a16:creationId xmlns:a16="http://schemas.microsoft.com/office/drawing/2014/main" id="{7A04C4F7-C1B2-49CF-9E21-B240289F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581" y="1625600"/>
            <a:ext cx="1011809" cy="1058598"/>
          </a:xfrm>
        </p:spPr>
      </p:pic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5BF8ED85-F319-43AC-A498-A9B195F4F632}"/>
              </a:ext>
            </a:extLst>
          </p:cNvPr>
          <p:cNvCxnSpPr/>
          <p:nvPr/>
        </p:nvCxnSpPr>
        <p:spPr>
          <a:xfrm>
            <a:off x="8751995" y="437086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B53B3CFB-2304-4857-83EB-C66F152C3262}"/>
              </a:ext>
            </a:extLst>
          </p:cNvPr>
          <p:cNvCxnSpPr/>
          <p:nvPr/>
        </p:nvCxnSpPr>
        <p:spPr>
          <a:xfrm>
            <a:off x="7918919" y="433726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8DD67C73-F9B3-4562-A5CE-36965A7E836A}"/>
              </a:ext>
            </a:extLst>
          </p:cNvPr>
          <p:cNvCxnSpPr>
            <a:stCxn id="53" idx="1"/>
          </p:cNvCxnSpPr>
          <p:nvPr/>
        </p:nvCxnSpPr>
        <p:spPr>
          <a:xfrm rot="10800000" flipV="1">
            <a:off x="6921941" y="4334097"/>
            <a:ext cx="521014" cy="1255331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圖形 2">
            <a:extLst>
              <a:ext uri="{FF2B5EF4-FFF2-40B4-BE49-F238E27FC236}">
                <a16:creationId xmlns:a16="http://schemas.microsoft.com/office/drawing/2014/main" id="{E8595504-37D4-4F8A-A8BE-1E26E42F7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716" y="535927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29">
            <a:extLst>
              <a:ext uri="{FF2B5EF4-FFF2-40B4-BE49-F238E27FC236}">
                <a16:creationId xmlns:a16="http://schemas.microsoft.com/office/drawing/2014/main" id="{F90EC34F-59DA-4123-86F0-DFB5839476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449" y="5359279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31">
            <a:extLst>
              <a:ext uri="{FF2B5EF4-FFF2-40B4-BE49-F238E27FC236}">
                <a16:creationId xmlns:a16="http://schemas.microsoft.com/office/drawing/2014/main" id="{4E0E90EA-29C7-4C26-ABA0-4C2E0C8FF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770" y="534840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8DA1DEDF-1B65-4074-904C-2F3A39A27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2955" y="4195261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C6B834B-7062-4852-AA9E-DF896C6E7F38}"/>
              </a:ext>
            </a:extLst>
          </p:cNvPr>
          <p:cNvCxnSpPr/>
          <p:nvPr/>
        </p:nvCxnSpPr>
        <p:spPr>
          <a:xfrm>
            <a:off x="11093478" y="4415341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4B6AF788-F93B-4563-B439-07D4D9249429}"/>
              </a:ext>
            </a:extLst>
          </p:cNvPr>
          <p:cNvCxnSpPr/>
          <p:nvPr/>
        </p:nvCxnSpPr>
        <p:spPr>
          <a:xfrm>
            <a:off x="10260402" y="4381738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形 33">
            <a:extLst>
              <a:ext uri="{FF2B5EF4-FFF2-40B4-BE49-F238E27FC236}">
                <a16:creationId xmlns:a16="http://schemas.microsoft.com/office/drawing/2014/main" id="{FCD91274-869E-45C1-B3D3-BC4AA2B82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310" y="534840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35">
            <a:extLst>
              <a:ext uri="{FF2B5EF4-FFF2-40B4-BE49-F238E27FC236}">
                <a16:creationId xmlns:a16="http://schemas.microsoft.com/office/drawing/2014/main" id="{6C2AD1DE-A793-44EC-BEAA-1673052524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8199" y="5350931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8EF8DE0E-B10E-4392-B789-34C049ECF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5981" y="4178695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8" descr="一張含有 坐, 光, 黑色, 電腦 的圖片&#10;&#10;自動產生的描述">
            <a:extLst>
              <a:ext uri="{FF2B5EF4-FFF2-40B4-BE49-F238E27FC236}">
                <a16:creationId xmlns:a16="http://schemas.microsoft.com/office/drawing/2014/main" id="{5BE6B1B8-8D6B-46CB-90F7-04ED9300E5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647" y="2543858"/>
            <a:ext cx="1093977" cy="1207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片 60" descr="一張含有 畫畫 的圖片&#10;&#10;自動產生的描述">
            <a:extLst>
              <a:ext uri="{FF2B5EF4-FFF2-40B4-BE49-F238E27FC236}">
                <a16:creationId xmlns:a16="http://schemas.microsoft.com/office/drawing/2014/main" id="{97919813-FF8B-4CB7-9FBE-AA8ACC396D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716" y="3466895"/>
            <a:ext cx="1075442" cy="281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E21FDE0-AAF9-4385-AC6E-096229E4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697557" cy="1126808"/>
          </a:xfrm>
        </p:spPr>
        <p:txBody>
          <a:bodyPr anchor="ctr">
            <a:normAutofit/>
          </a:bodyPr>
          <a:lstStyle/>
          <a:p>
            <a:r>
              <a:rPr lang="zh-TW" altLang="en-US" dirty="0">
                <a:latin typeface="Oswald Medium" pitchFamily="2" charset="0"/>
                <a:ea typeface="微軟正黑體"/>
                <a:cs typeface="Arial"/>
              </a:rPr>
              <a:t>Zabbix </a:t>
            </a:r>
            <a:r>
              <a:rPr lang="en-US" altLang="zh-TW" dirty="0">
                <a:latin typeface="Oswald Medium" pitchFamily="2" charset="0"/>
                <a:ea typeface="微軟正黑體"/>
                <a:cs typeface="Arial"/>
              </a:rPr>
              <a:t>use case</a:t>
            </a:r>
            <a:r>
              <a:rPr lang="zh-TW" altLang="en-US" dirty="0">
                <a:latin typeface="Oswald Medium" pitchFamily="2" charset="0"/>
                <a:ea typeface="微軟正黑體"/>
                <a:cs typeface="Arial"/>
              </a:rPr>
              <a:t> – </a:t>
            </a:r>
            <a:r>
              <a:rPr lang="en-US" altLang="zh-TW" dirty="0">
                <a:latin typeface="Oswald Medium" pitchFamily="2" charset="0"/>
                <a:ea typeface="微軟正黑體"/>
                <a:cs typeface="Arial"/>
              </a:rPr>
              <a:t>Centralized</a:t>
            </a:r>
            <a:r>
              <a:rPr lang="zh-TW" altLang="en-US" dirty="0">
                <a:latin typeface="Oswald Medium" pitchFamily="2" charset="0"/>
                <a:ea typeface="微軟正黑體"/>
                <a:cs typeface="Arial"/>
              </a:rPr>
              <a:t> monitoring</a:t>
            </a:r>
            <a:endParaRPr lang="zh-TW" altLang="en-US" dirty="0">
              <a:latin typeface="Oswald Medium" pitchFamily="2" charset="0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E351D57-40FD-42F2-81DE-FF874EFBBADF}"/>
              </a:ext>
            </a:extLst>
          </p:cNvPr>
          <p:cNvSpPr txBox="1"/>
          <p:nvPr/>
        </p:nvSpPr>
        <p:spPr>
          <a:xfrm>
            <a:off x="378169" y="2083058"/>
            <a:ext cx="4606487" cy="35412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700"/>
              </a:lnSpc>
              <a:spcBef>
                <a:spcPts val="400"/>
              </a:spcBef>
              <a:buFont typeface="Arial"/>
              <a:buChar char="•"/>
            </a:pPr>
            <a:r>
              <a:rPr lang="zh-TW" altLang="en-US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Zabbix installed on a NAS</a:t>
            </a:r>
            <a:endParaRPr lang="zh-TW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700"/>
              </a:lnSpc>
              <a:spcBef>
                <a:spcPts val="400"/>
              </a:spcBef>
              <a:buFont typeface="Arial"/>
              <a:buChar char="•"/>
            </a:pPr>
            <a:r>
              <a:rPr lang="zh-TW" altLang="en-US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Allow NAS to access all devices</a:t>
            </a:r>
          </a:p>
          <a:p>
            <a:pPr marL="285750" indent="-285750">
              <a:lnSpc>
                <a:spcPts val="3700"/>
              </a:lnSpc>
              <a:spcBef>
                <a:spcPts val="400"/>
              </a:spcBef>
              <a:buFont typeface="Arial"/>
              <a:buChar char="•"/>
            </a:pPr>
            <a:r>
              <a:rPr lang="zh-TW" altLang="en-US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Through SNMP, Zabbix can monitor all devices directly</a:t>
            </a:r>
          </a:p>
          <a:p>
            <a:pPr marL="285750" indent="-285750">
              <a:lnSpc>
                <a:spcPts val="3700"/>
              </a:lnSpc>
              <a:spcBef>
                <a:spcPts val="400"/>
              </a:spcBef>
              <a:buFont typeface="Arial"/>
              <a:buChar char="•"/>
            </a:pPr>
            <a:r>
              <a:rPr lang="zh-TW" altLang="en-US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Generate report</a:t>
            </a:r>
            <a:r>
              <a:rPr lang="en-US" altLang="zh-TW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r>
              <a:rPr lang="zh-TW" altLang="en-US" sz="25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by Zabbix</a:t>
            </a:r>
          </a:p>
          <a:p>
            <a:pPr>
              <a:lnSpc>
                <a:spcPts val="3500"/>
              </a:lnSpc>
              <a:spcBef>
                <a:spcPts val="300"/>
              </a:spcBef>
            </a:pPr>
            <a:endParaRPr lang="zh-TW" altLang="en-US" sz="25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52569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GD_QSW_業務訓練_20190923_TH" id="{BA94C7EC-16B9-F140-BD7C-ABEB48692DC7}" vid="{F6DF6622-171F-3241-B1D6-9705E9615D01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GD_QSW_業務訓練_20190923_TH" id="{BA94C7EC-16B9-F140-BD7C-ABEB48692DC7}" vid="{F6DF6622-171F-3241-B1D6-9705E9615D01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9773D0281A75047BA085C5EB273A244" ma:contentTypeVersion="5" ma:contentTypeDescription="建立新的文件。" ma:contentTypeScope="" ma:versionID="4cdc0cc78501d16389aabb10e35c5b23">
  <xsd:schema xmlns:xsd="http://www.w3.org/2001/XMLSchema" xmlns:xs="http://www.w3.org/2001/XMLSchema" xmlns:p="http://schemas.microsoft.com/office/2006/metadata/properties" xmlns:ns3="38a3c193-af78-4e89-949e-5d6720f59818" xmlns:ns4="3caceca5-1e79-45f4-9ede-cb6664dbed32" targetNamespace="http://schemas.microsoft.com/office/2006/metadata/properties" ma:root="true" ma:fieldsID="5a9420753da8519fc94487690e26b719" ns3:_="" ns4:_="">
    <xsd:import namespace="38a3c193-af78-4e89-949e-5d6720f59818"/>
    <xsd:import namespace="3caceca5-1e79-45f4-9ede-cb6664dbe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3c193-af78-4e89-949e-5d6720f59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ceca5-1e79-45f4-9ede-cb6664dbe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48D61-0F86-4E93-8B6E-D2C0E68B3CBB}">
  <ds:schemaRefs>
    <ds:schemaRef ds:uri="38a3c193-af78-4e89-949e-5d6720f59818"/>
    <ds:schemaRef ds:uri="3caceca5-1e79-45f4-9ede-cb6664dbed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32CD6A-84F8-4032-BED6-11498D4D3487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38a3c193-af78-4e89-949e-5d6720f59818"/>
    <ds:schemaRef ds:uri="3caceca5-1e79-45f4-9ede-cb6664dbed32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54CC7D-253C-4AFC-8C90-2EBB06D8F3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自訂設計</Template>
  <TotalTime>13</TotalTime>
  <Words>1521</Words>
  <Application>Microsoft Office PowerPoint</Application>
  <PresentationFormat>寬螢幕</PresentationFormat>
  <Paragraphs>204</Paragraphs>
  <Slides>33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33</vt:i4>
      </vt:variant>
    </vt:vector>
  </HeadingPairs>
  <TitlesOfParts>
    <vt:vector size="44" baseType="lpstr">
      <vt:lpstr>Arial,Sans-Serif</vt:lpstr>
      <vt:lpstr>Arial</vt:lpstr>
      <vt:lpstr>Calibri Light</vt:lpstr>
      <vt:lpstr>Oswald Medium</vt:lpstr>
      <vt:lpstr>Times New Roman</vt:lpstr>
      <vt:lpstr>Calibri</vt:lpstr>
      <vt:lpstr>微軟正黑體</vt:lpstr>
      <vt:lpstr>Arial Nova Light</vt:lpstr>
      <vt:lpstr>Arial Narrow</vt:lpstr>
      <vt:lpstr>自訂設計</vt:lpstr>
      <vt:lpstr>自訂設計</vt:lpstr>
      <vt:lpstr>PowerPoint 簡報</vt:lpstr>
      <vt:lpstr>Agenda</vt:lpstr>
      <vt:lpstr>SMB networking  topology </vt:lpstr>
      <vt:lpstr>SMB networking topology</vt:lpstr>
      <vt:lpstr>Difficulties in device monitoring </vt:lpstr>
      <vt:lpstr>Difficulties in monitoring devices in various locations</vt:lpstr>
      <vt:lpstr>Zabbix use cases</vt:lpstr>
      <vt:lpstr>Zabbix introduction</vt:lpstr>
      <vt:lpstr>Zabbix use case – Centralized monitoring</vt:lpstr>
      <vt:lpstr>Zabbix use case – Distributed monitoring</vt:lpstr>
      <vt:lpstr>Centralized monitoring vs Distributed monitoring </vt:lpstr>
      <vt:lpstr>How to install Zabbix on QNAP NAS </vt:lpstr>
      <vt:lpstr>Step by step</vt:lpstr>
      <vt:lpstr>1. Configure NAS virtual switch</vt:lpstr>
      <vt:lpstr>2.Download and install Zabbix - Download Zabbix</vt:lpstr>
      <vt:lpstr>2.Download and install Zabbix -  Install Zabbix</vt:lpstr>
      <vt:lpstr>3.Configuration of NAS  - Binding Virtual Switch on Zabbix</vt:lpstr>
      <vt:lpstr>4.Configuration of Zabbix - Get Zabbix webpage IP</vt:lpstr>
      <vt:lpstr>4.Configuration of Zabbix - Log in to Zabbix</vt:lpstr>
      <vt:lpstr>4.Configuration of Zabbix -Create host group</vt:lpstr>
      <vt:lpstr>4.Configuration of Zabbix - Import custom templates</vt:lpstr>
      <vt:lpstr>4.Configuration of Zabbix -Create host </vt:lpstr>
      <vt:lpstr>4.Configuration of Zabbix -Create host </vt:lpstr>
      <vt:lpstr>4.Configuration of Zabbix -Create host (example)</vt:lpstr>
      <vt:lpstr>4.Configuration of Zabbix -Setup templates</vt:lpstr>
      <vt:lpstr>4.Configuration of Zabbix - Make sure host is enable</vt:lpstr>
      <vt:lpstr>Troubleshooting – SNMP button showing red</vt:lpstr>
      <vt:lpstr>4.Configuration of Zabbix - Custom dashboard</vt:lpstr>
      <vt:lpstr>Troubleshooting – No data on graphic</vt:lpstr>
      <vt:lpstr>DEMO</vt:lpstr>
      <vt:lpstr>Recommended QNAP NAS models for Zabbix </vt:lpstr>
      <vt:lpstr>Seamlessly integrated with QNAP 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QGD-1600P 智能終端 PoE 交換器</dc:title>
  <dc:creator>QNAP_Ken Cheah</dc:creator>
  <cp:lastModifiedBy>QNAP_Han Tsai</cp:lastModifiedBy>
  <cp:revision>5</cp:revision>
  <dcterms:created xsi:type="dcterms:W3CDTF">2020-03-09T01:50:20Z</dcterms:created>
  <dcterms:modified xsi:type="dcterms:W3CDTF">2020-03-31T06:57:16Z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0x01010049773D0281A75047BA085C5EB273A244</vt:lpwstr>
  </property>
</Properties>
</file>