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4"/>
  </p:sldMasterIdLst>
  <p:notesMasterIdLst>
    <p:notesMasterId r:id="rId38"/>
  </p:notesMasterIdLst>
  <p:sldIdLst>
    <p:sldId id="325" r:id="rId5"/>
    <p:sldId id="326" r:id="rId6"/>
    <p:sldId id="328" r:id="rId7"/>
    <p:sldId id="327" r:id="rId8"/>
    <p:sldId id="329" r:id="rId9"/>
    <p:sldId id="330" r:id="rId10"/>
    <p:sldId id="331" r:id="rId11"/>
    <p:sldId id="332" r:id="rId12"/>
    <p:sldId id="333" r:id="rId13"/>
    <p:sldId id="334" r:id="rId14"/>
    <p:sldId id="335" r:id="rId15"/>
    <p:sldId id="336" r:id="rId16"/>
    <p:sldId id="339" r:id="rId17"/>
    <p:sldId id="350" r:id="rId18"/>
    <p:sldId id="351" r:id="rId19"/>
    <p:sldId id="352" r:id="rId20"/>
    <p:sldId id="353" r:id="rId21"/>
    <p:sldId id="354" r:id="rId22"/>
    <p:sldId id="355" r:id="rId23"/>
    <p:sldId id="344" r:id="rId24"/>
    <p:sldId id="345" r:id="rId25"/>
    <p:sldId id="340" r:id="rId26"/>
    <p:sldId id="341" r:id="rId27"/>
    <p:sldId id="342" r:id="rId28"/>
    <p:sldId id="343" r:id="rId29"/>
    <p:sldId id="346" r:id="rId30"/>
    <p:sldId id="347" r:id="rId31"/>
    <p:sldId id="348" r:id="rId32"/>
    <p:sldId id="356" r:id="rId33"/>
    <p:sldId id="337" r:id="rId34"/>
    <p:sldId id="338" r:id="rId35"/>
    <p:sldId id="349" r:id="rId36"/>
    <p:sldId id="298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EEF0"/>
    <a:srgbClr val="EC151D"/>
    <a:srgbClr val="E2E2E2"/>
    <a:srgbClr val="DAEDFA"/>
    <a:srgbClr val="C9E4F7"/>
    <a:srgbClr val="C9CACA"/>
    <a:srgbClr val="AED7F3"/>
    <a:srgbClr val="D50326"/>
    <a:srgbClr val="F74209"/>
    <a:srgbClr val="FF21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4587AE-B5C2-4AFA-A9B7-D8B87D7A9D12}" v="33" dt="2020-03-31T06:23:41.317"/>
    <p1510:client id="{5DE13DDD-D06A-8ED4-7279-89575C408A13}" v="91" dt="2020-03-30T08:41:37.866"/>
    <p1510:client id="{97D6C475-6822-40EF-BA42-4BAB747FE541}" v="4147" dt="2020-03-31T06:37:43.130"/>
    <p1510:client id="{9A9A5FE1-7DAD-498F-AAD2-0059E1BB2240}" v="4" dt="2020-03-30T14:55:05.382"/>
    <p1510:client id="{9F9FDE58-6495-C7E3-D335-7F089BDA0CED}" v="781" dt="2020-03-30T08:58:33.934"/>
    <p1510:client id="{E87B9E78-9F04-8714-18A5-3F7FCABB3BA9}" v="181" dt="2020-03-31T06:26:15.0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2" d="100"/>
          <a:sy n="152" d="100"/>
        </p:scale>
        <p:origin x="536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279D66-0268-4C2C-BBCA-2A6B6966CAAA}" type="datetimeFigureOut">
              <a:rPr lang="zh-TW" altLang="en-US" smtClean="0"/>
              <a:t>2020/3/31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BA5802-4574-4AE8-9F8F-3C1B481F9DE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095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Unite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A5802-4574-4AE8-9F8F-3C1B481F9DED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7109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>
                <a:ea typeface="新細明體"/>
                <a:cs typeface="Calibri"/>
              </a:rPr>
              <a:t>Unify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A5802-4574-4AE8-9F8F-3C1B481F9DED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8293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A5802-4574-4AE8-9F8F-3C1B481F9DED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5929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日期版面配置區 3">
            <a:extLst>
              <a:ext uri="{FF2B5EF4-FFF2-40B4-BE49-F238E27FC236}">
                <a16:creationId xmlns:a16="http://schemas.microsoft.com/office/drawing/2014/main" id="{3E999451-67B8-43FB-A012-8DE65CEF7B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7B5319-3F11-456C-9C14-1E37B05C0B48}" type="datetimeFigureOut">
              <a:rPr lang="zh-TW" altLang="en-US" smtClean="0"/>
              <a:t>2020/3/31</a:t>
            </a:fld>
            <a:endParaRPr lang="zh-TW" altLang="en-US"/>
          </a:p>
        </p:txBody>
      </p:sp>
      <p:sp>
        <p:nvSpPr>
          <p:cNvPr id="16" name="頁尾版面配置區 4">
            <a:extLst>
              <a:ext uri="{FF2B5EF4-FFF2-40B4-BE49-F238E27FC236}">
                <a16:creationId xmlns:a16="http://schemas.microsoft.com/office/drawing/2014/main" id="{F24FA97E-7F9D-4D17-B978-FE9F5A4989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17" name="投影片編號版面配置區 5">
            <a:extLst>
              <a:ext uri="{FF2B5EF4-FFF2-40B4-BE49-F238E27FC236}">
                <a16:creationId xmlns:a16="http://schemas.microsoft.com/office/drawing/2014/main" id="{F34CBA8E-49B6-4760-A4A4-663358E818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2EA64-BCD6-4F34-A858-6B8C4315B2E8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8" name="日期版面配置區 2">
            <a:extLst>
              <a:ext uri="{FF2B5EF4-FFF2-40B4-BE49-F238E27FC236}">
                <a16:creationId xmlns:a16="http://schemas.microsoft.com/office/drawing/2014/main" id="{823DDF66-24F0-47DB-B1CE-70D8CEECC7C0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/>
          </a:p>
        </p:txBody>
      </p:sp>
      <p:sp>
        <p:nvSpPr>
          <p:cNvPr id="19" name="投影片編號版面配置區 4">
            <a:extLst>
              <a:ext uri="{FF2B5EF4-FFF2-40B4-BE49-F238E27FC236}">
                <a16:creationId xmlns:a16="http://schemas.microsoft.com/office/drawing/2014/main" id="{016F541E-F59E-45AC-833F-46FCD155E48C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/>
          </a:p>
        </p:txBody>
      </p: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582E2568-88DA-4C23-A298-FD538C5F3822}"/>
              </a:ext>
            </a:extLst>
          </p:cNvPr>
          <p:cNvCxnSpPr>
            <a:cxnSpLocks/>
          </p:cNvCxnSpPr>
          <p:nvPr userDrawn="1"/>
        </p:nvCxnSpPr>
        <p:spPr>
          <a:xfrm>
            <a:off x="268686" y="1178753"/>
            <a:ext cx="1158817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標題 1">
            <a:extLst>
              <a:ext uri="{FF2B5EF4-FFF2-40B4-BE49-F238E27FC236}">
                <a16:creationId xmlns:a16="http://schemas.microsoft.com/office/drawing/2014/main" id="{981154E2-895D-44F4-B84B-1315C1945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633" y="182881"/>
            <a:ext cx="11697557" cy="995872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23" name="內容版面配置區 2">
            <a:extLst>
              <a:ext uri="{FF2B5EF4-FFF2-40B4-BE49-F238E27FC236}">
                <a16:creationId xmlns:a16="http://schemas.microsoft.com/office/drawing/2014/main" id="{90BB03F4-70E2-47EF-B690-807B6A2B3D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969" y="1299414"/>
            <a:ext cx="11701221" cy="48775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842525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E3EE599-0C37-4B3A-BAF3-2FBEF5B8A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F06BAF2-EBA4-4688-8938-57E429B75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379F80E-6132-49D0-9355-0A1D74B135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7B5319-3F11-456C-9C14-1E37B05C0B48}" type="datetimeFigureOut">
              <a:rPr lang="zh-TW" altLang="en-US" smtClean="0"/>
              <a:t>2020/3/31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B507B61-4E7C-455D-91A5-9F30CAFDB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4FDED24-7D22-4CBC-BF3F-599EA8361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12EA64-BCD6-4F34-A858-6B8C4315B2E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5684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5B6134C-A1A3-4362-8B98-626E7622F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A1B53A9-C823-4241-8647-79122371A7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B655158-EAF8-4EAC-8A85-A311BEB24E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7B5319-3F11-456C-9C14-1E37B05C0B48}" type="datetimeFigureOut">
              <a:rPr lang="zh-TW" altLang="en-US" smtClean="0"/>
              <a:t>2020/3/31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E4BE00C-AB87-4F91-BCE5-1C3C91308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5ED9984-1667-46CA-AC63-56797616F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12EA64-BCD6-4F34-A858-6B8C4315B2E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1808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F31E800-217E-4CF2-8C25-2413A9EA4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EEAD621-FF47-4218-A3C3-663368A3F4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96D9B550-4D2F-444C-AA0C-5BC0491EE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395AC95-8D05-4159-8B93-475494CEAE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7B5319-3F11-456C-9C14-1E37B05C0B48}" type="datetimeFigureOut">
              <a:rPr lang="zh-TW" altLang="en-US" smtClean="0"/>
              <a:t>2020/3/31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736A7139-0F6F-4BF2-8C9A-62F3DAD91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3903377-9DD2-4411-958B-B84987380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12EA64-BCD6-4F34-A858-6B8C4315B2E8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5BD04F7C-EC6C-B547-8B77-13B4DD1E044A}"/>
              </a:ext>
            </a:extLst>
          </p:cNvPr>
          <p:cNvSpPr txBox="1"/>
          <p:nvPr userDrawn="1"/>
        </p:nvSpPr>
        <p:spPr>
          <a:xfrm>
            <a:off x="11652422" y="65120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311293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DD33C85-9AC0-41E5-B608-761FD3E39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094974D-760D-4ED6-8C43-60B2E6FDAB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B0835DCF-D6B3-4CA3-8D42-65D90B7D0D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6325FB8F-993D-4205-A8D1-17DAF46E3A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839E3863-401E-4010-AF12-7FD27D30A4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D7FF9002-7A30-4886-9041-17C6C84177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7B5319-3F11-456C-9C14-1E37B05C0B48}" type="datetimeFigureOut">
              <a:rPr lang="zh-TW" altLang="en-US" smtClean="0"/>
              <a:t>2020/3/31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74EC7DA0-3170-4FBE-BEF0-2D3351798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D68D82AC-5001-496F-A1C3-F5076A606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12EA64-BCD6-4F34-A858-6B8C4315B2E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11032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B2AE2C-A6DA-4105-A852-DF1707B63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ACAB03C9-57D3-4B68-A726-CC88E5AB27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7B5319-3F11-456C-9C14-1E37B05C0B48}" type="datetimeFigureOut">
              <a:rPr lang="zh-TW" altLang="en-US" smtClean="0"/>
              <a:t>2020/3/31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0C5068C4-C8A4-4DF9-8497-6A16D12EE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9E0158C-6333-458E-9147-FB18420E6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12EA64-BCD6-4F34-A858-6B8C4315B2E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39150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6A008AD5-07C7-4179-A1D5-5E08DD72FA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7B5319-3F11-456C-9C14-1E37B05C0B48}" type="datetimeFigureOut">
              <a:rPr lang="zh-TW" altLang="en-US" smtClean="0"/>
              <a:t>2020/3/31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0BEFEE4C-5979-4871-BB67-B5A13CAF5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7C6DD94-0CC2-496C-8FFC-133E6AD4E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12EA64-BCD6-4F34-A858-6B8C4315B2E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44968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3AD8484-5C59-4FBD-835D-616EFDC61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0DA7D26-4164-46FC-8B37-A8FB9E6ED1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CF51C30F-F45F-4F3C-8BBA-40A5514312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A3DD7F3-B13B-424B-ACE2-BE14E85B3B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7B5319-3F11-456C-9C14-1E37B05C0B48}" type="datetimeFigureOut">
              <a:rPr lang="zh-TW" altLang="en-US" smtClean="0"/>
              <a:t>2020/3/31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5057F22-DA88-4967-893E-4F62F2A35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1BDD672-FAB7-461F-9764-EB29D908A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12EA64-BCD6-4F34-A858-6B8C4315B2E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63547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2BDA28-1B2F-4F72-9746-8ACDA5D66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7C96C4E4-0FF0-48C1-85FA-FA1E93D72E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E9A52FA-C92A-4A15-9ABE-268301B7C9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A0EED38-F9F0-4292-9E1D-940C820390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7B5319-3F11-456C-9C14-1E37B05C0B48}" type="datetimeFigureOut">
              <a:rPr lang="zh-TW" altLang="en-US" smtClean="0"/>
              <a:t>2020/3/31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602C67A-169E-4F4C-A169-846AD504B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E6A38B9-5E43-4C70-AA39-1CC9FE3FF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12EA64-BCD6-4F34-A858-6B8C4315B2E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41261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2F1FBBB-5D54-49E8-9FEF-871D7F1E0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88EDC10D-A2CF-45EA-869B-37E6BCDC35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EC4A8C7-03E8-42D2-9D35-E1F20AEEAC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7B5319-3F11-456C-9C14-1E37B05C0B48}" type="datetimeFigureOut">
              <a:rPr lang="zh-TW" altLang="en-US" smtClean="0"/>
              <a:t>2020/3/31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4424E4F-8808-42E9-BAB4-244656D56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EF6F10C-D0AE-4AF6-A82C-CF4DF8E4F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12EA64-BCD6-4F34-A858-6B8C4315B2E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9985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B170881E-FA31-4D60-B548-40A390B2D9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34BC08A-79B7-47EC-95B2-1554457DA3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1AD5C32-184B-489E-AC1C-AE94C9F3A7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7B5319-3F11-456C-9C14-1E37B05C0B48}" type="datetimeFigureOut">
              <a:rPr lang="zh-TW" altLang="en-US" smtClean="0"/>
              <a:t>2020/3/31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7CACD01-EA19-4CBC-A8DC-0CFCF783E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9FB4104-4357-446C-A0E9-83A9C2682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12EA64-BCD6-4F34-A858-6B8C4315B2E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4799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日期版面配置區 3">
            <a:extLst>
              <a:ext uri="{FF2B5EF4-FFF2-40B4-BE49-F238E27FC236}">
                <a16:creationId xmlns:a16="http://schemas.microsoft.com/office/drawing/2014/main" id="{52ECD9AF-CFFB-4A7D-8370-D8BBC1448A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11" name="頁尾版面配置區 4">
            <a:extLst>
              <a:ext uri="{FF2B5EF4-FFF2-40B4-BE49-F238E27FC236}">
                <a16:creationId xmlns:a16="http://schemas.microsoft.com/office/drawing/2014/main" id="{657FD226-F28B-4F12-96B5-F2D6597800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12" name="投影片編號版面配置區 5">
            <a:extLst>
              <a:ext uri="{FF2B5EF4-FFF2-40B4-BE49-F238E27FC236}">
                <a16:creationId xmlns:a16="http://schemas.microsoft.com/office/drawing/2014/main" id="{9A661E29-E50D-47FF-85F6-1C8BA88FCE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2EA64-BCD6-4F34-A858-6B8C4315B2E8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4" name="日期版面配置區 2">
            <a:extLst>
              <a:ext uri="{FF2B5EF4-FFF2-40B4-BE49-F238E27FC236}">
                <a16:creationId xmlns:a16="http://schemas.microsoft.com/office/drawing/2014/main" id="{1ADF18A4-23DB-40AA-9CD6-8D43FCCD2DC8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/>
          </a:p>
        </p:txBody>
      </p:sp>
      <p:sp>
        <p:nvSpPr>
          <p:cNvPr id="15" name="投影片編號版面配置區 4">
            <a:extLst>
              <a:ext uri="{FF2B5EF4-FFF2-40B4-BE49-F238E27FC236}">
                <a16:creationId xmlns:a16="http://schemas.microsoft.com/office/drawing/2014/main" id="{FE24523D-5AAD-46D9-8AA4-598AEEC12D79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/>
          </a:p>
        </p:txBody>
      </p: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C93899F0-6574-49F2-B8D3-C968BAA6EBB7}"/>
              </a:ext>
            </a:extLst>
          </p:cNvPr>
          <p:cNvCxnSpPr>
            <a:cxnSpLocks/>
          </p:cNvCxnSpPr>
          <p:nvPr userDrawn="1"/>
        </p:nvCxnSpPr>
        <p:spPr>
          <a:xfrm>
            <a:off x="268686" y="1178753"/>
            <a:ext cx="1158817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標題 1">
            <a:extLst>
              <a:ext uri="{FF2B5EF4-FFF2-40B4-BE49-F238E27FC236}">
                <a16:creationId xmlns:a16="http://schemas.microsoft.com/office/drawing/2014/main" id="{BEABE6C5-20A5-4743-8B07-FD0987E9E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633" y="182881"/>
            <a:ext cx="11697557" cy="995872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20" name="內容版面配置區 2">
            <a:extLst>
              <a:ext uri="{FF2B5EF4-FFF2-40B4-BE49-F238E27FC236}">
                <a16:creationId xmlns:a16="http://schemas.microsoft.com/office/drawing/2014/main" id="{A39E7125-E298-45CC-BD64-F12DA95450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969" y="1299414"/>
            <a:ext cx="11701221" cy="48775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1754435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8678166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AEF6276-B2EF-492A-8521-09B0236419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97"/>
          <a:stretch/>
        </p:blipFill>
        <p:spPr>
          <a:xfrm>
            <a:off x="1185" y="6144590"/>
            <a:ext cx="12189630" cy="713409"/>
          </a:xfrm>
          <a:prstGeom prst="rect">
            <a:avLst/>
          </a:prstGeom>
        </p:spPr>
      </p:pic>
      <p:sp>
        <p:nvSpPr>
          <p:cNvPr id="5" name="標題版面配置區 1">
            <a:extLst>
              <a:ext uri="{FF2B5EF4-FFF2-40B4-BE49-F238E27FC236}">
                <a16:creationId xmlns:a16="http://schemas.microsoft.com/office/drawing/2014/main" id="{30F7587E-84EE-439A-AF5C-CCC664B86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8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cxnSp>
        <p:nvCxnSpPr>
          <p:cNvPr id="4" name="直線接點 10">
            <a:extLst>
              <a:ext uri="{FF2B5EF4-FFF2-40B4-BE49-F238E27FC236}">
                <a16:creationId xmlns:a16="http://schemas.microsoft.com/office/drawing/2014/main" id="{63DCF5A0-61C1-7649-9C30-41A6DBEAC2D6}"/>
              </a:ext>
            </a:extLst>
          </p:cNvPr>
          <p:cNvCxnSpPr>
            <a:cxnSpLocks/>
          </p:cNvCxnSpPr>
          <p:nvPr userDrawn="1"/>
        </p:nvCxnSpPr>
        <p:spPr>
          <a:xfrm>
            <a:off x="268686" y="1178753"/>
            <a:ext cx="1158817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版面配置區 2">
            <a:extLst>
              <a:ext uri="{FF2B5EF4-FFF2-40B4-BE49-F238E27FC236}">
                <a16:creationId xmlns:a16="http://schemas.microsoft.com/office/drawing/2014/main" id="{0BF1E83E-BE35-A542-9EE7-85A927B96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580" y="15208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064723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63F848D0-C04D-47C8-AFCF-21F050C28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633" y="182880"/>
            <a:ext cx="11697557" cy="1366951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4" name="日期版面配置區 2">
            <a:extLst>
              <a:ext uri="{FF2B5EF4-FFF2-40B4-BE49-F238E27FC236}">
                <a16:creationId xmlns:a16="http://schemas.microsoft.com/office/drawing/2014/main" id="{A47326E5-BC55-4288-B0BB-46DD383ED4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5" name="頁尾版面配置區 3">
            <a:extLst>
              <a:ext uri="{FF2B5EF4-FFF2-40B4-BE49-F238E27FC236}">
                <a16:creationId xmlns:a16="http://schemas.microsoft.com/office/drawing/2014/main" id="{5995A5AF-A9AE-4146-A795-9C153B639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4">
            <a:extLst>
              <a:ext uri="{FF2B5EF4-FFF2-40B4-BE49-F238E27FC236}">
                <a16:creationId xmlns:a16="http://schemas.microsoft.com/office/drawing/2014/main" id="{E2995703-94FB-46DE-AEE1-14DB953AA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8670516A-1FF7-4741-AB49-F5543A7F73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969" y="1825625"/>
            <a:ext cx="1170122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233394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白色, 相片, 坐, 食物 的圖片&#10;&#10;自動產生的描述">
            <a:extLst>
              <a:ext uri="{FF2B5EF4-FFF2-40B4-BE49-F238E27FC236}">
                <a16:creationId xmlns:a16="http://schemas.microsoft.com/office/drawing/2014/main" id="{3CE12B8F-0126-4317-AB3F-5DAA80FB5C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63F848D0-C04D-47C8-AFCF-21F050C28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633" y="182880"/>
            <a:ext cx="11697557" cy="1366951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4" name="日期版面配置區 2">
            <a:extLst>
              <a:ext uri="{FF2B5EF4-FFF2-40B4-BE49-F238E27FC236}">
                <a16:creationId xmlns:a16="http://schemas.microsoft.com/office/drawing/2014/main" id="{A47326E5-BC55-4288-B0BB-46DD383ED4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5" name="頁尾版面配置區 3">
            <a:extLst>
              <a:ext uri="{FF2B5EF4-FFF2-40B4-BE49-F238E27FC236}">
                <a16:creationId xmlns:a16="http://schemas.microsoft.com/office/drawing/2014/main" id="{5995A5AF-A9AE-4146-A795-9C153B639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4">
            <a:extLst>
              <a:ext uri="{FF2B5EF4-FFF2-40B4-BE49-F238E27FC236}">
                <a16:creationId xmlns:a16="http://schemas.microsoft.com/office/drawing/2014/main" id="{E2995703-94FB-46DE-AEE1-14DB953AA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8670516A-1FF7-4741-AB49-F5543A7F73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969" y="1825625"/>
            <a:ext cx="1170122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584539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15CE2AF-5F2C-4623-AE20-E7242708F5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日期版面配置區 3">
            <a:extLst>
              <a:ext uri="{FF2B5EF4-FFF2-40B4-BE49-F238E27FC236}">
                <a16:creationId xmlns:a16="http://schemas.microsoft.com/office/drawing/2014/main" id="{3E999451-67B8-43FB-A012-8DE65CEF7B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7B5319-3F11-456C-9C14-1E37B05C0B48}" type="datetimeFigureOut">
              <a:rPr lang="zh-TW" altLang="en-US" smtClean="0"/>
              <a:t>2020/3/31</a:t>
            </a:fld>
            <a:endParaRPr lang="zh-TW" altLang="en-US"/>
          </a:p>
        </p:txBody>
      </p:sp>
      <p:sp>
        <p:nvSpPr>
          <p:cNvPr id="16" name="頁尾版面配置區 4">
            <a:extLst>
              <a:ext uri="{FF2B5EF4-FFF2-40B4-BE49-F238E27FC236}">
                <a16:creationId xmlns:a16="http://schemas.microsoft.com/office/drawing/2014/main" id="{F24FA97E-7F9D-4D17-B978-FE9F5A4989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17" name="投影片編號版面配置區 5">
            <a:extLst>
              <a:ext uri="{FF2B5EF4-FFF2-40B4-BE49-F238E27FC236}">
                <a16:creationId xmlns:a16="http://schemas.microsoft.com/office/drawing/2014/main" id="{F34CBA8E-49B6-4760-A4A4-663358E818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2EA64-BCD6-4F34-A858-6B8C4315B2E8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8" name="日期版面配置區 2">
            <a:extLst>
              <a:ext uri="{FF2B5EF4-FFF2-40B4-BE49-F238E27FC236}">
                <a16:creationId xmlns:a16="http://schemas.microsoft.com/office/drawing/2014/main" id="{823DDF66-24F0-47DB-B1CE-70D8CEECC7C0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/>
          </a:p>
        </p:txBody>
      </p:sp>
      <p:sp>
        <p:nvSpPr>
          <p:cNvPr id="19" name="投影片編號版面配置區 4">
            <a:extLst>
              <a:ext uri="{FF2B5EF4-FFF2-40B4-BE49-F238E27FC236}">
                <a16:creationId xmlns:a16="http://schemas.microsoft.com/office/drawing/2014/main" id="{016F541E-F59E-45AC-833F-46FCD155E48C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/>
          </a:p>
        </p:txBody>
      </p:sp>
      <p:sp>
        <p:nvSpPr>
          <p:cNvPr id="22" name="標題 1">
            <a:extLst>
              <a:ext uri="{FF2B5EF4-FFF2-40B4-BE49-F238E27FC236}">
                <a16:creationId xmlns:a16="http://schemas.microsoft.com/office/drawing/2014/main" id="{981154E2-895D-44F4-B84B-1315C1945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633" y="182881"/>
            <a:ext cx="11697557" cy="93714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23" name="內容版面配置區 2">
            <a:extLst>
              <a:ext uri="{FF2B5EF4-FFF2-40B4-BE49-F238E27FC236}">
                <a16:creationId xmlns:a16="http://schemas.microsoft.com/office/drawing/2014/main" id="{90BB03F4-70E2-47EF-B690-807B6A2B3D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969" y="1299414"/>
            <a:ext cx="11701221" cy="48775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312365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37AF031-0584-44F2-8E13-B9141BEB80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259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建築物, 傘, 白色, 黑色 的圖片&#10;&#10;自動產生的描述">
            <a:extLst>
              <a:ext uri="{FF2B5EF4-FFF2-40B4-BE49-F238E27FC236}">
                <a16:creationId xmlns:a16="http://schemas.microsoft.com/office/drawing/2014/main" id="{C10CF3DB-B971-41BB-A08F-66011E7004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BDBAC0C1-5A90-455B-9BF8-33236C4BA67D}"/>
              </a:ext>
            </a:extLst>
          </p:cNvPr>
          <p:cNvSpPr txBox="1"/>
          <p:nvPr userDrawn="1"/>
        </p:nvSpPr>
        <p:spPr>
          <a:xfrm>
            <a:off x="2152485" y="6141808"/>
            <a:ext cx="8386778" cy="437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800" spc="30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©2020</a:t>
            </a:r>
            <a:r>
              <a:rPr lang="zh-TW" altLang="en-US" sz="800" spc="30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。​​​</a:t>
            </a:r>
          </a:p>
        </p:txBody>
      </p:sp>
    </p:spTree>
    <p:extLst>
      <p:ext uri="{BB962C8B-B14F-4D97-AF65-F5344CB8AC3E}">
        <p14:creationId xmlns:p14="http://schemas.microsoft.com/office/powerpoint/2010/main" val="612327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E3E50CC3-2CAE-4F9F-9322-485C92E454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973BA483-B0AC-45EB-9A28-49CA281AB9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63830" y="2137378"/>
            <a:ext cx="5565371" cy="142335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7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母片標題樣式</a:t>
            </a:r>
          </a:p>
        </p:txBody>
      </p:sp>
      <p:sp>
        <p:nvSpPr>
          <p:cNvPr id="4" name="副標題 2">
            <a:extLst>
              <a:ext uri="{FF2B5EF4-FFF2-40B4-BE49-F238E27FC236}">
                <a16:creationId xmlns:a16="http://schemas.microsoft.com/office/drawing/2014/main" id="{07685AB3-4776-4E25-937C-A20ADA4E677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09753" y="1379796"/>
            <a:ext cx="4273526" cy="50033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600" b="1">
                <a:gradFill flip="none" rotWithShape="1">
                  <a:gsLst>
                    <a:gs pos="9000">
                      <a:srgbClr val="D40000"/>
                    </a:gs>
                    <a:gs pos="100000">
                      <a:srgbClr val="FBE9E9"/>
                    </a:gs>
                  </a:gsLst>
                  <a:lin ang="2700000" scaled="1"/>
                  <a:tileRect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TW"/>
              <a:t>Chapter</a:t>
            </a:r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25B8A17-1AA0-43A5-91A8-4BDA0EE0815D}"/>
              </a:ext>
            </a:extLst>
          </p:cNvPr>
          <p:cNvSpPr txBox="1"/>
          <p:nvPr userDrawn="1"/>
        </p:nvSpPr>
        <p:spPr>
          <a:xfrm>
            <a:off x="5361408" y="949121"/>
            <a:ext cx="1378101" cy="42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altLang="zh-TW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Chapter</a:t>
            </a:r>
          </a:p>
        </p:txBody>
      </p: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41BC4025-47DC-4144-B48F-1DE4F29D09AC}"/>
              </a:ext>
            </a:extLst>
          </p:cNvPr>
          <p:cNvCxnSpPr>
            <a:cxnSpLocks/>
          </p:cNvCxnSpPr>
          <p:nvPr userDrawn="1"/>
        </p:nvCxnSpPr>
        <p:spPr>
          <a:xfrm>
            <a:off x="4519540" y="2004818"/>
            <a:ext cx="3137552" cy="0"/>
          </a:xfrm>
          <a:prstGeom prst="line">
            <a:avLst/>
          </a:prstGeom>
          <a:ln w="31750">
            <a:gradFill flip="none" rotWithShape="1">
              <a:gsLst>
                <a:gs pos="41000">
                  <a:srgbClr val="D40000"/>
                </a:gs>
                <a:gs pos="0">
                  <a:srgbClr val="D40000"/>
                </a:gs>
                <a:gs pos="100000">
                  <a:srgbClr val="FBE9E9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圖片 12">
            <a:extLst>
              <a:ext uri="{FF2B5EF4-FFF2-40B4-BE49-F238E27FC236}">
                <a16:creationId xmlns:a16="http://schemas.microsoft.com/office/drawing/2014/main" id="{5B5C56DE-7562-4FB5-B3F3-3C7461A849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3414" y="4160848"/>
            <a:ext cx="3828585" cy="2697152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F001BEA4-48C2-41A0-89FA-F6D51BC662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"/>
          <a:stretch/>
        </p:blipFill>
        <p:spPr>
          <a:xfrm>
            <a:off x="0" y="4051609"/>
            <a:ext cx="3025049" cy="2806391"/>
          </a:xfrm>
          <a:prstGeom prst="rect">
            <a:avLst/>
          </a:prstGeom>
        </p:spPr>
      </p:pic>
      <p:pic>
        <p:nvPicPr>
          <p:cNvPr id="17" name="圖片 16" descr="一張含有 物件, 時鐘 的圖片&#10;&#10;自動產生的描述">
            <a:extLst>
              <a:ext uri="{FF2B5EF4-FFF2-40B4-BE49-F238E27FC236}">
                <a16:creationId xmlns:a16="http://schemas.microsoft.com/office/drawing/2014/main" id="{41F21443-A1D1-452E-9939-B56B5D910D6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833" y="6341444"/>
            <a:ext cx="2203627" cy="32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378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73BA483-B0AC-45EB-9A28-49CA281AB9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45920" y="3314739"/>
            <a:ext cx="4401668" cy="142335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5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母片標題樣式</a:t>
            </a:r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AECF0B28-448A-4C6F-BE85-460BC5808F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" r="1263"/>
          <a:stretch/>
        </p:blipFill>
        <p:spPr>
          <a:xfrm>
            <a:off x="10317373" y="5914688"/>
            <a:ext cx="1874627" cy="94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272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566BB13-4261-48EC-BF7F-2D059F46F73E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87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6" r:id="rId3"/>
    <p:sldLayoutId id="2147483690" r:id="rId4"/>
    <p:sldLayoutId id="2147483689" r:id="rId5"/>
    <p:sldLayoutId id="2147483670" r:id="rId6"/>
    <p:sldLayoutId id="2147483683" r:id="rId7"/>
    <p:sldLayoutId id="2147483684" r:id="rId8"/>
    <p:sldLayoutId id="2147483687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5" r:id="rId20"/>
    <p:sldLayoutId id="2147483688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18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11" Type="http://schemas.openxmlformats.org/officeDocument/2006/relationships/image" Target="../media/image22.svg"/><Relationship Id="rId5" Type="http://schemas.openxmlformats.org/officeDocument/2006/relationships/image" Target="../media/image31.png"/><Relationship Id="rId10" Type="http://schemas.openxmlformats.org/officeDocument/2006/relationships/image" Target="../media/image21.png"/><Relationship Id="rId4" Type="http://schemas.openxmlformats.org/officeDocument/2006/relationships/image" Target="../media/image28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48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50.png"/><Relationship Id="rId4" Type="http://schemas.openxmlformats.org/officeDocument/2006/relationships/hyperlink" Target="http://xx.xx.xx.xx/Zabbix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39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1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6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tiff"/><Relationship Id="rId13" Type="http://schemas.openxmlformats.org/officeDocument/2006/relationships/image" Target="../media/image78.png"/><Relationship Id="rId3" Type="http://schemas.microsoft.com/office/2007/relationships/hdphoto" Target="../media/hdphoto1.wdp"/><Relationship Id="rId7" Type="http://schemas.openxmlformats.org/officeDocument/2006/relationships/image" Target="../media/image72.tiff"/><Relationship Id="rId12" Type="http://schemas.openxmlformats.org/officeDocument/2006/relationships/image" Target="../media/image77.tif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tiff"/><Relationship Id="rId11" Type="http://schemas.openxmlformats.org/officeDocument/2006/relationships/image" Target="../media/image76.tiff"/><Relationship Id="rId5" Type="http://schemas.openxmlformats.org/officeDocument/2006/relationships/image" Target="../media/image70.tiff"/><Relationship Id="rId10" Type="http://schemas.openxmlformats.org/officeDocument/2006/relationships/image" Target="../media/image75.tiff"/><Relationship Id="rId4" Type="http://schemas.openxmlformats.org/officeDocument/2006/relationships/image" Target="../media/image69.png"/><Relationship Id="rId9" Type="http://schemas.openxmlformats.org/officeDocument/2006/relationships/image" Target="../media/image74.tiff"/><Relationship Id="rId14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sv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image" Target="../media/image30.jpeg"/><Relationship Id="rId5" Type="http://schemas.openxmlformats.org/officeDocument/2006/relationships/image" Target="../media/image18.png"/><Relationship Id="rId10" Type="http://schemas.openxmlformats.org/officeDocument/2006/relationships/image" Target="../media/image29.png"/><Relationship Id="rId4" Type="http://schemas.openxmlformats.org/officeDocument/2006/relationships/image" Target="../media/image27.svg"/><Relationship Id="rId9" Type="http://schemas.openxmlformats.org/officeDocument/2006/relationships/image" Target="../media/image2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999672" y="4330519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-1999672" y="4330519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-1999672" y="4330519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3740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矩形 81">
            <a:extLst>
              <a:ext uri="{FF2B5EF4-FFF2-40B4-BE49-F238E27FC236}">
                <a16:creationId xmlns:a16="http://schemas.microsoft.com/office/drawing/2014/main" id="{CA0B059C-7043-4CC6-BB0E-B3E686A5F321}"/>
              </a:ext>
            </a:extLst>
          </p:cNvPr>
          <p:cNvSpPr/>
          <p:nvPr/>
        </p:nvSpPr>
        <p:spPr>
          <a:xfrm>
            <a:off x="7665634" y="3677539"/>
            <a:ext cx="3029572" cy="3104261"/>
          </a:xfrm>
          <a:prstGeom prst="rect">
            <a:avLst/>
          </a:prstGeom>
          <a:solidFill>
            <a:srgbClr val="E2E2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C7D27723-9DC7-4BFD-9F5D-B4B39DA240B6}"/>
              </a:ext>
            </a:extLst>
          </p:cNvPr>
          <p:cNvSpPr/>
          <p:nvPr/>
        </p:nvSpPr>
        <p:spPr>
          <a:xfrm>
            <a:off x="1048549" y="3664840"/>
            <a:ext cx="6390384" cy="3143250"/>
          </a:xfrm>
          <a:prstGeom prst="rect">
            <a:avLst/>
          </a:prstGeom>
          <a:solidFill>
            <a:srgbClr val="DAED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6E21FDE0-AAF9-4385-AC6E-096229E4E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633" y="-44957"/>
            <a:ext cx="11697557" cy="1366951"/>
          </a:xfrm>
        </p:spPr>
        <p:txBody>
          <a:bodyPr anchor="ctr">
            <a:normAutofit/>
          </a:bodyPr>
          <a:lstStyle/>
          <a:p>
            <a:r>
              <a:rPr lang="zh-TW" altLang="en-US" sz="4500" b="1">
                <a:ea typeface="微軟正黑體"/>
              </a:rPr>
              <a:t>Zabbix </a:t>
            </a:r>
            <a:r>
              <a:rPr lang="zh-TW" altLang="en-US" sz="4500" b="1">
                <a:latin typeface="Arial"/>
                <a:ea typeface="微軟正黑體"/>
                <a:cs typeface="Arial"/>
              </a:rPr>
              <a:t>使用情境 - 匯整式控管</a:t>
            </a:r>
            <a:endParaRPr lang="zh-TW" altLang="en-US" sz="4500" b="1"/>
          </a:p>
        </p:txBody>
      </p:sp>
      <p:sp>
        <p:nvSpPr>
          <p:cNvPr id="71" name="文字方塊 70">
            <a:extLst>
              <a:ext uri="{FF2B5EF4-FFF2-40B4-BE49-F238E27FC236}">
                <a16:creationId xmlns:a16="http://schemas.microsoft.com/office/drawing/2014/main" id="{CE351D57-40FD-42F2-81DE-FF874EFBBADF}"/>
              </a:ext>
            </a:extLst>
          </p:cNvPr>
          <p:cNvSpPr txBox="1"/>
          <p:nvPr/>
        </p:nvSpPr>
        <p:spPr>
          <a:xfrm>
            <a:off x="296268" y="1309153"/>
            <a:ext cx="7713273" cy="21004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80975" indent="-180975">
              <a:lnSpc>
                <a:spcPts val="3200"/>
              </a:lnSpc>
              <a:buFont typeface="Arial"/>
              <a:buChar char="•"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每個部門或分公司都有一台NAS</a:t>
            </a:r>
          </a:p>
          <a:p>
            <a:pPr marL="180975" indent="-180975">
              <a:lnSpc>
                <a:spcPts val="3200"/>
              </a:lnSpc>
              <a:buFont typeface="Arial"/>
              <a:buChar char="•"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Zabbix安裝在每一台NAS上, 其中一台當做中控中心</a:t>
            </a:r>
          </a:p>
          <a:p>
            <a:pPr marL="180975" indent="-180975">
              <a:lnSpc>
                <a:spcPts val="3200"/>
              </a:lnSpc>
              <a:buFont typeface="Arial"/>
              <a:buChar char="•"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安裝在部門內或分公司的Zabbix主要負責監控該部門的網路設備</a:t>
            </a:r>
          </a:p>
          <a:p>
            <a:pPr marL="180975" indent="-180975">
              <a:lnSpc>
                <a:spcPts val="3200"/>
              </a:lnSpc>
              <a:buFont typeface="Arial"/>
              <a:buChar char="•"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中控中心的Zabbix負責接收各部門Zabbix回傳的資料</a:t>
            </a:r>
          </a:p>
          <a:p>
            <a:pPr marL="180975" indent="-180975">
              <a:lnSpc>
                <a:spcPts val="3200"/>
              </a:lnSpc>
              <a:buFont typeface="Arial,Sans-Serif"/>
              <a:buChar char="•"/>
            </a:pPr>
            <a:r>
              <a:rPr lang="zh-TW" sz="2000" b="1" dirty="0">
                <a:latin typeface="微軟正黑體"/>
                <a:ea typeface="微軟正黑體"/>
                <a:cs typeface="Calibri"/>
              </a:rPr>
              <a:t>由中控的Zabbix產生報</a:t>
            </a:r>
            <a:r>
              <a:rPr lang="zh-TW" altLang="en-US" sz="2000" b="1" dirty="0">
                <a:latin typeface="微軟正黑體"/>
                <a:ea typeface="微軟正黑體"/>
                <a:cs typeface="Calibri"/>
              </a:rPr>
              <a:t>表</a:t>
            </a:r>
            <a:endParaRPr lang="zh-TW" sz="2000" b="1" dirty="0">
              <a:latin typeface="微軟正黑體" panose="020B0604030504040204" pitchFamily="34" charset="-120"/>
              <a:ea typeface="微軟正黑體" panose="020B0604030504040204" pitchFamily="34" charset="-120"/>
              <a:cs typeface="+mn-lt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6F5CE31-DAC3-4C08-84EA-D04D89869E0B}"/>
              </a:ext>
            </a:extLst>
          </p:cNvPr>
          <p:cNvSpPr/>
          <p:nvPr/>
        </p:nvSpPr>
        <p:spPr>
          <a:xfrm>
            <a:off x="1407583" y="4914900"/>
            <a:ext cx="3124200" cy="1801727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A2297877-1D4E-4350-9465-03EB0C67611F}"/>
              </a:ext>
            </a:extLst>
          </p:cNvPr>
          <p:cNvSpPr txBox="1"/>
          <p:nvPr/>
        </p:nvSpPr>
        <p:spPr>
          <a:xfrm>
            <a:off x="1426633" y="4931359"/>
            <a:ext cx="6477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16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PM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531446A3-B34F-498B-9063-1898D181FDD0}"/>
              </a:ext>
            </a:extLst>
          </p:cNvPr>
          <p:cNvSpPr/>
          <p:nvPr/>
        </p:nvSpPr>
        <p:spPr>
          <a:xfrm>
            <a:off x="4588933" y="4914900"/>
            <a:ext cx="2638425" cy="1801727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9CB88E00-D60D-4274-B97F-42811CA3A8D9}"/>
              </a:ext>
            </a:extLst>
          </p:cNvPr>
          <p:cNvSpPr txBox="1"/>
          <p:nvPr/>
        </p:nvSpPr>
        <p:spPr>
          <a:xfrm>
            <a:off x="6703459" y="4978983"/>
            <a:ext cx="54292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16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RD</a:t>
            </a:r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468DEFFC-C1B8-498C-B57A-3C55240BD9D8}"/>
              </a:ext>
            </a:extLst>
          </p:cNvPr>
          <p:cNvSpPr/>
          <p:nvPr/>
        </p:nvSpPr>
        <p:spPr>
          <a:xfrm>
            <a:off x="7848508" y="4914899"/>
            <a:ext cx="2638425" cy="1801728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FE139023-8D3D-4DD9-B361-A60CA8456BCE}"/>
              </a:ext>
            </a:extLst>
          </p:cNvPr>
          <p:cNvSpPr txBox="1"/>
          <p:nvPr/>
        </p:nvSpPr>
        <p:spPr>
          <a:xfrm>
            <a:off x="9790332" y="4941454"/>
            <a:ext cx="88582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6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Local Sales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F13624A-47CD-4C75-866C-F4F768CD23A4}"/>
              </a:ext>
            </a:extLst>
          </p:cNvPr>
          <p:cNvSpPr/>
          <p:nvPr/>
        </p:nvSpPr>
        <p:spPr>
          <a:xfrm>
            <a:off x="1045634" y="3667125"/>
            <a:ext cx="6394670" cy="3143250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5E00DF5-336D-4C69-AAAE-B9374D3668D2}"/>
              </a:ext>
            </a:extLst>
          </p:cNvPr>
          <p:cNvSpPr/>
          <p:nvPr/>
        </p:nvSpPr>
        <p:spPr>
          <a:xfrm>
            <a:off x="7664140" y="3667125"/>
            <a:ext cx="3031066" cy="3114675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75D59660-CF1D-419A-894A-F1606A852417}"/>
              </a:ext>
            </a:extLst>
          </p:cNvPr>
          <p:cNvSpPr txBox="1"/>
          <p:nvPr/>
        </p:nvSpPr>
        <p:spPr>
          <a:xfrm>
            <a:off x="1122047" y="3714750"/>
            <a:ext cx="6858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HQ</a:t>
            </a:r>
            <a:endParaRPr lang="zh-TW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文字方塊 69">
            <a:extLst>
              <a:ext uri="{FF2B5EF4-FFF2-40B4-BE49-F238E27FC236}">
                <a16:creationId xmlns:a16="http://schemas.microsoft.com/office/drawing/2014/main" id="{8C8B79E3-C103-43A5-8086-1DAD677BA60C}"/>
              </a:ext>
            </a:extLst>
          </p:cNvPr>
          <p:cNvSpPr txBox="1"/>
          <p:nvPr/>
        </p:nvSpPr>
        <p:spPr>
          <a:xfrm>
            <a:off x="9496333" y="3714750"/>
            <a:ext cx="113347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Branch</a:t>
            </a:r>
            <a:endParaRPr lang="zh-TW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6" name="直線接點 75">
            <a:extLst>
              <a:ext uri="{FF2B5EF4-FFF2-40B4-BE49-F238E27FC236}">
                <a16:creationId xmlns:a16="http://schemas.microsoft.com/office/drawing/2014/main" id="{34D8D9DC-CAFF-4311-9B26-7E07C8239C2F}"/>
              </a:ext>
            </a:extLst>
          </p:cNvPr>
          <p:cNvCxnSpPr>
            <a:cxnSpLocks/>
          </p:cNvCxnSpPr>
          <p:nvPr/>
        </p:nvCxnSpPr>
        <p:spPr>
          <a:xfrm>
            <a:off x="8654991" y="2765888"/>
            <a:ext cx="0" cy="230776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圖片 72" descr="一張含有 食物 的圖片&#10;&#10;自動產生的描述">
            <a:extLst>
              <a:ext uri="{FF2B5EF4-FFF2-40B4-BE49-F238E27FC236}">
                <a16:creationId xmlns:a16="http://schemas.microsoft.com/office/drawing/2014/main" id="{A82C125A-F0EF-4BC8-A839-A92BB885DE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329" y="3378450"/>
            <a:ext cx="606649" cy="7096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77" name="接點: 肘形 76">
            <a:extLst>
              <a:ext uri="{FF2B5EF4-FFF2-40B4-BE49-F238E27FC236}">
                <a16:creationId xmlns:a16="http://schemas.microsoft.com/office/drawing/2014/main" id="{FE7053C4-4E9F-4C40-9503-4D2762DCE76F}"/>
              </a:ext>
            </a:extLst>
          </p:cNvPr>
          <p:cNvCxnSpPr>
            <a:cxnSpLocks/>
          </p:cNvCxnSpPr>
          <p:nvPr/>
        </p:nvCxnSpPr>
        <p:spPr>
          <a:xfrm rot="10800000" flipV="1">
            <a:off x="4870183" y="2765888"/>
            <a:ext cx="4045125" cy="1183886"/>
          </a:xfrm>
          <a:prstGeom prst="bentConnector3">
            <a:avLst>
              <a:gd name="adj1" fmla="val 42674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圖片 6">
            <a:extLst>
              <a:ext uri="{FF2B5EF4-FFF2-40B4-BE49-F238E27FC236}">
                <a16:creationId xmlns:a16="http://schemas.microsoft.com/office/drawing/2014/main" id="{FEECA1CE-FFF4-438D-8EE1-FD8DA0F31C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92418" y="2019756"/>
            <a:ext cx="1011809" cy="1058598"/>
          </a:xfrm>
          <a:prstGeom prst="rect">
            <a:avLst/>
          </a:prstGeom>
        </p:spPr>
      </p:pic>
      <p:cxnSp>
        <p:nvCxnSpPr>
          <p:cNvPr id="48" name="直線接點 47">
            <a:extLst>
              <a:ext uri="{FF2B5EF4-FFF2-40B4-BE49-F238E27FC236}">
                <a16:creationId xmlns:a16="http://schemas.microsoft.com/office/drawing/2014/main" id="{DB997201-4603-477B-8B6B-41D963222020}"/>
              </a:ext>
            </a:extLst>
          </p:cNvPr>
          <p:cNvCxnSpPr/>
          <p:nvPr/>
        </p:nvCxnSpPr>
        <p:spPr>
          <a:xfrm>
            <a:off x="3271124" y="3969289"/>
            <a:ext cx="153032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群組 42">
            <a:extLst>
              <a:ext uri="{FF2B5EF4-FFF2-40B4-BE49-F238E27FC236}">
                <a16:creationId xmlns:a16="http://schemas.microsoft.com/office/drawing/2014/main" id="{696F8CC4-F98D-466D-AC42-4AF506ED6B8F}"/>
              </a:ext>
            </a:extLst>
          </p:cNvPr>
          <p:cNvGrpSpPr/>
          <p:nvPr/>
        </p:nvGrpSpPr>
        <p:grpSpPr>
          <a:xfrm>
            <a:off x="2858938" y="3488817"/>
            <a:ext cx="806070" cy="889939"/>
            <a:chOff x="2787562" y="3466592"/>
            <a:chExt cx="1093977" cy="1207802"/>
          </a:xfrm>
        </p:grpSpPr>
        <p:pic>
          <p:nvPicPr>
            <p:cNvPr id="78" name="圖片 77" descr="一張含有 坐, 光, 黑色, 電腦 的圖片&#10;&#10;自動產生的描述">
              <a:extLst>
                <a:ext uri="{FF2B5EF4-FFF2-40B4-BE49-F238E27FC236}">
                  <a16:creationId xmlns:a16="http://schemas.microsoft.com/office/drawing/2014/main" id="{B1341B86-B51D-4EAE-BC05-A11F5D5CA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562" y="3466592"/>
              <a:ext cx="1093977" cy="120780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9" name="圖片 78" descr="一張含有 畫畫 的圖片&#10;&#10;自動產生的描述">
              <a:extLst>
                <a:ext uri="{FF2B5EF4-FFF2-40B4-BE49-F238E27FC236}">
                  <a16:creationId xmlns:a16="http://schemas.microsoft.com/office/drawing/2014/main" id="{A3E2AC8D-F75A-47B6-9914-8D7CBA20D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7631" y="4389629"/>
              <a:ext cx="1075442" cy="2818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cxnSp>
        <p:nvCxnSpPr>
          <p:cNvPr id="86" name="接點: 肘形 85">
            <a:extLst>
              <a:ext uri="{FF2B5EF4-FFF2-40B4-BE49-F238E27FC236}">
                <a16:creationId xmlns:a16="http://schemas.microsoft.com/office/drawing/2014/main" id="{322131AD-61EA-4456-8EE8-F1E47332E6DF}"/>
              </a:ext>
            </a:extLst>
          </p:cNvPr>
          <p:cNvCxnSpPr>
            <a:cxnSpLocks/>
          </p:cNvCxnSpPr>
          <p:nvPr/>
        </p:nvCxnSpPr>
        <p:spPr>
          <a:xfrm rot="10800000">
            <a:off x="3412007" y="5076319"/>
            <a:ext cx="2378380" cy="14137"/>
          </a:xfrm>
          <a:prstGeom prst="bentConnector4">
            <a:avLst>
              <a:gd name="adj1" fmla="val -2751"/>
              <a:gd name="adj2" fmla="val 2750138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接點 86">
            <a:extLst>
              <a:ext uri="{FF2B5EF4-FFF2-40B4-BE49-F238E27FC236}">
                <a16:creationId xmlns:a16="http://schemas.microsoft.com/office/drawing/2014/main" id="{9C59DF91-D661-4F22-880D-A1E833F78DCF}"/>
              </a:ext>
            </a:extLst>
          </p:cNvPr>
          <p:cNvCxnSpPr>
            <a:cxnSpLocks/>
          </p:cNvCxnSpPr>
          <p:nvPr/>
        </p:nvCxnSpPr>
        <p:spPr>
          <a:xfrm>
            <a:off x="4782342" y="3999143"/>
            <a:ext cx="0" cy="69350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圖片 73" descr="一張含有 食物 的圖片&#10;&#10;自動產生的描述">
            <a:extLst>
              <a:ext uri="{FF2B5EF4-FFF2-40B4-BE49-F238E27FC236}">
                <a16:creationId xmlns:a16="http://schemas.microsoft.com/office/drawing/2014/main" id="{C79A54A3-7631-40B7-BFFE-953C78D734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583" y="3369734"/>
            <a:ext cx="606649" cy="7096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04" name="直線接點 103">
            <a:extLst>
              <a:ext uri="{FF2B5EF4-FFF2-40B4-BE49-F238E27FC236}">
                <a16:creationId xmlns:a16="http://schemas.microsoft.com/office/drawing/2014/main" id="{D3EB75CA-EFC5-4175-ADAD-5A76914322E4}"/>
              </a:ext>
            </a:extLst>
          </p:cNvPr>
          <p:cNvCxnSpPr/>
          <p:nvPr/>
        </p:nvCxnSpPr>
        <p:spPr>
          <a:xfrm>
            <a:off x="3924792" y="5026953"/>
            <a:ext cx="0" cy="120769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直線接點 104">
            <a:extLst>
              <a:ext uri="{FF2B5EF4-FFF2-40B4-BE49-F238E27FC236}">
                <a16:creationId xmlns:a16="http://schemas.microsoft.com/office/drawing/2014/main" id="{DD41C72D-56F0-4D8B-B8E0-CBDFAEAF809E}"/>
              </a:ext>
            </a:extLst>
          </p:cNvPr>
          <p:cNvCxnSpPr/>
          <p:nvPr/>
        </p:nvCxnSpPr>
        <p:spPr>
          <a:xfrm>
            <a:off x="3334242" y="5026953"/>
            <a:ext cx="0" cy="120769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1" name="群組 90">
            <a:extLst>
              <a:ext uri="{FF2B5EF4-FFF2-40B4-BE49-F238E27FC236}">
                <a16:creationId xmlns:a16="http://schemas.microsoft.com/office/drawing/2014/main" id="{28B8F499-82A7-4402-99E7-2F901A46876A}"/>
              </a:ext>
            </a:extLst>
          </p:cNvPr>
          <p:cNvGrpSpPr/>
          <p:nvPr/>
        </p:nvGrpSpPr>
        <p:grpSpPr>
          <a:xfrm>
            <a:off x="3748662" y="5875195"/>
            <a:ext cx="667233" cy="736657"/>
            <a:chOff x="2787562" y="3466592"/>
            <a:chExt cx="1093977" cy="1207802"/>
          </a:xfrm>
        </p:grpSpPr>
        <p:pic>
          <p:nvPicPr>
            <p:cNvPr id="92" name="圖片 91" descr="一張含有 坐, 光, 黑色, 電腦 的圖片&#10;&#10;自動產生的描述">
              <a:extLst>
                <a:ext uri="{FF2B5EF4-FFF2-40B4-BE49-F238E27FC236}">
                  <a16:creationId xmlns:a16="http://schemas.microsoft.com/office/drawing/2014/main" id="{028236F2-FED4-4409-9190-50E84ABC1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562" y="3466592"/>
              <a:ext cx="1093977" cy="120780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3" name="圖片 92" descr="一張含有 畫畫 的圖片&#10;&#10;自動產生的描述">
              <a:extLst>
                <a:ext uri="{FF2B5EF4-FFF2-40B4-BE49-F238E27FC236}">
                  <a16:creationId xmlns:a16="http://schemas.microsoft.com/office/drawing/2014/main" id="{DD32C46D-A00F-4EE7-81F9-7F3258A67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7631" y="4389629"/>
              <a:ext cx="1075442" cy="2818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cxnSp>
        <p:nvCxnSpPr>
          <p:cNvPr id="111" name="接點: 肘形 110">
            <a:extLst>
              <a:ext uri="{FF2B5EF4-FFF2-40B4-BE49-F238E27FC236}">
                <a16:creationId xmlns:a16="http://schemas.microsoft.com/office/drawing/2014/main" id="{ED7104B9-76CD-43B7-8E29-69D9A3652479}"/>
              </a:ext>
            </a:extLst>
          </p:cNvPr>
          <p:cNvCxnSpPr>
            <a:cxnSpLocks/>
            <a:stCxn id="85" idx="1"/>
          </p:cNvCxnSpPr>
          <p:nvPr/>
        </p:nvCxnSpPr>
        <p:spPr>
          <a:xfrm rot="10800000" flipV="1">
            <a:off x="1944054" y="5121438"/>
            <a:ext cx="788655" cy="1236498"/>
          </a:xfrm>
          <a:prstGeom prst="bentConnector2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接點: 肘形 112">
            <a:extLst>
              <a:ext uri="{FF2B5EF4-FFF2-40B4-BE49-F238E27FC236}">
                <a16:creationId xmlns:a16="http://schemas.microsoft.com/office/drawing/2014/main" id="{C905511B-EFD6-471E-BF05-1DD78FC6A992}"/>
              </a:ext>
            </a:extLst>
          </p:cNvPr>
          <p:cNvCxnSpPr>
            <a:cxnSpLocks/>
          </p:cNvCxnSpPr>
          <p:nvPr/>
        </p:nvCxnSpPr>
        <p:spPr>
          <a:xfrm rot="5400000">
            <a:off x="2169005" y="5540103"/>
            <a:ext cx="1193807" cy="410122"/>
          </a:xfrm>
          <a:prstGeom prst="bentConnector3">
            <a:avLst>
              <a:gd name="adj1" fmla="val 45745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8" name="圖形 2">
            <a:extLst>
              <a:ext uri="{FF2B5EF4-FFF2-40B4-BE49-F238E27FC236}">
                <a16:creationId xmlns:a16="http://schemas.microsoft.com/office/drawing/2014/main" id="{B0AEAF50-19B1-453E-8C28-6926F10D3AD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6696" y="6127787"/>
            <a:ext cx="630450" cy="460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9" name="圖形 2">
            <a:extLst>
              <a:ext uri="{FF2B5EF4-FFF2-40B4-BE49-F238E27FC236}">
                <a16:creationId xmlns:a16="http://schemas.microsoft.com/office/drawing/2014/main" id="{8460B4FE-593C-46A0-9453-F735FD3F933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7265" y="6127787"/>
            <a:ext cx="630450" cy="460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5" name="圖形 84">
            <a:extLst>
              <a:ext uri="{FF2B5EF4-FFF2-40B4-BE49-F238E27FC236}">
                <a16:creationId xmlns:a16="http://schemas.microsoft.com/office/drawing/2014/main" id="{3AC70720-9536-4820-A2E7-029BCF504A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732708" y="5000118"/>
            <a:ext cx="1411725" cy="2426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0" name="圖形 2">
            <a:extLst>
              <a:ext uri="{FF2B5EF4-FFF2-40B4-BE49-F238E27FC236}">
                <a16:creationId xmlns:a16="http://schemas.microsoft.com/office/drawing/2014/main" id="{037A0605-FDDD-41CC-A4B4-0E5019AB02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1532" y="6118724"/>
            <a:ext cx="630450" cy="460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18" name="直線接點 117">
            <a:extLst>
              <a:ext uri="{FF2B5EF4-FFF2-40B4-BE49-F238E27FC236}">
                <a16:creationId xmlns:a16="http://schemas.microsoft.com/office/drawing/2014/main" id="{7B4F8075-A746-4D25-A8BF-AF52E95B2200}"/>
              </a:ext>
            </a:extLst>
          </p:cNvPr>
          <p:cNvCxnSpPr/>
          <p:nvPr/>
        </p:nvCxnSpPr>
        <p:spPr>
          <a:xfrm>
            <a:off x="5959816" y="5150245"/>
            <a:ext cx="0" cy="120769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直線接點 118">
            <a:extLst>
              <a:ext uri="{FF2B5EF4-FFF2-40B4-BE49-F238E27FC236}">
                <a16:creationId xmlns:a16="http://schemas.microsoft.com/office/drawing/2014/main" id="{A9F81531-37E3-4B97-832A-F2426A705894}"/>
              </a:ext>
            </a:extLst>
          </p:cNvPr>
          <p:cNvCxnSpPr/>
          <p:nvPr/>
        </p:nvCxnSpPr>
        <p:spPr>
          <a:xfrm>
            <a:off x="5251128" y="5150245"/>
            <a:ext cx="0" cy="120769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接點: 肘形 119">
            <a:extLst>
              <a:ext uri="{FF2B5EF4-FFF2-40B4-BE49-F238E27FC236}">
                <a16:creationId xmlns:a16="http://schemas.microsoft.com/office/drawing/2014/main" id="{5C901BFE-2DB0-4A40-BA84-C7382459D412}"/>
              </a:ext>
            </a:extLst>
          </p:cNvPr>
          <p:cNvCxnSpPr>
            <a:cxnSpLocks/>
          </p:cNvCxnSpPr>
          <p:nvPr/>
        </p:nvCxnSpPr>
        <p:spPr>
          <a:xfrm rot="16200000" flipH="1">
            <a:off x="5897277" y="5567037"/>
            <a:ext cx="1246895" cy="443361"/>
          </a:xfrm>
          <a:prstGeom prst="bentConnector3">
            <a:avLst>
              <a:gd name="adj1" fmla="val 47454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4" name="圖形 2">
            <a:extLst>
              <a:ext uri="{FF2B5EF4-FFF2-40B4-BE49-F238E27FC236}">
                <a16:creationId xmlns:a16="http://schemas.microsoft.com/office/drawing/2014/main" id="{A6556172-7186-482B-B1EA-4BD06495FB3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4591" y="6120979"/>
            <a:ext cx="630450" cy="460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5" name="圖形 2">
            <a:extLst>
              <a:ext uri="{FF2B5EF4-FFF2-40B4-BE49-F238E27FC236}">
                <a16:creationId xmlns:a16="http://schemas.microsoft.com/office/drawing/2014/main" id="{59D03CF4-4DE1-40A9-BB43-25927ECACF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7915" y="6111916"/>
            <a:ext cx="630450" cy="460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6" name="群組 95">
            <a:extLst>
              <a:ext uri="{FF2B5EF4-FFF2-40B4-BE49-F238E27FC236}">
                <a16:creationId xmlns:a16="http://schemas.microsoft.com/office/drawing/2014/main" id="{62821482-6CD9-4074-808E-4A0ADEFC4D31}"/>
              </a:ext>
            </a:extLst>
          </p:cNvPr>
          <p:cNvGrpSpPr/>
          <p:nvPr/>
        </p:nvGrpSpPr>
        <p:grpSpPr>
          <a:xfrm>
            <a:off x="4782364" y="5869086"/>
            <a:ext cx="667233" cy="736657"/>
            <a:chOff x="2787562" y="3466592"/>
            <a:chExt cx="1093977" cy="1207802"/>
          </a:xfrm>
        </p:grpSpPr>
        <p:pic>
          <p:nvPicPr>
            <p:cNvPr id="97" name="圖片 96" descr="一張含有 坐, 光, 黑色, 電腦 的圖片&#10;&#10;自動產生的描述">
              <a:extLst>
                <a:ext uri="{FF2B5EF4-FFF2-40B4-BE49-F238E27FC236}">
                  <a16:creationId xmlns:a16="http://schemas.microsoft.com/office/drawing/2014/main" id="{DABE6B99-1C32-4073-AEC9-AD4618C70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562" y="3466592"/>
              <a:ext cx="1093977" cy="120780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8" name="圖片 97" descr="一張含有 畫畫 的圖片&#10;&#10;自動產生的描述">
              <a:extLst>
                <a:ext uri="{FF2B5EF4-FFF2-40B4-BE49-F238E27FC236}">
                  <a16:creationId xmlns:a16="http://schemas.microsoft.com/office/drawing/2014/main" id="{A217C905-3614-4CA7-AC90-5D50C8ABB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7631" y="4389629"/>
              <a:ext cx="1075442" cy="2818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84" name="圖形 83">
            <a:extLst>
              <a:ext uri="{FF2B5EF4-FFF2-40B4-BE49-F238E27FC236}">
                <a16:creationId xmlns:a16="http://schemas.microsoft.com/office/drawing/2014/main" id="{5A01E78F-AC6D-48A0-8DA0-7163320166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122624" y="5006492"/>
            <a:ext cx="1411725" cy="2426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23" name="接點: 肘形 122">
            <a:extLst>
              <a:ext uri="{FF2B5EF4-FFF2-40B4-BE49-F238E27FC236}">
                <a16:creationId xmlns:a16="http://schemas.microsoft.com/office/drawing/2014/main" id="{7D8E1588-D660-469A-A8FE-6E003FEB8ABA}"/>
              </a:ext>
            </a:extLst>
          </p:cNvPr>
          <p:cNvCxnSpPr>
            <a:cxnSpLocks/>
          </p:cNvCxnSpPr>
          <p:nvPr/>
        </p:nvCxnSpPr>
        <p:spPr>
          <a:xfrm rot="16200000" flipH="1">
            <a:off x="9043789" y="5369285"/>
            <a:ext cx="1085651" cy="632779"/>
          </a:xfrm>
          <a:prstGeom prst="bentConnector3">
            <a:avLst>
              <a:gd name="adj1" fmla="val 42396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直線接點 129">
            <a:extLst>
              <a:ext uri="{FF2B5EF4-FFF2-40B4-BE49-F238E27FC236}">
                <a16:creationId xmlns:a16="http://schemas.microsoft.com/office/drawing/2014/main" id="{3F472586-607D-4554-95D8-8F5BDC933910}"/>
              </a:ext>
            </a:extLst>
          </p:cNvPr>
          <p:cNvCxnSpPr/>
          <p:nvPr/>
        </p:nvCxnSpPr>
        <p:spPr>
          <a:xfrm>
            <a:off x="9120436" y="5150245"/>
            <a:ext cx="0" cy="120769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直線接點 130">
            <a:extLst>
              <a:ext uri="{FF2B5EF4-FFF2-40B4-BE49-F238E27FC236}">
                <a16:creationId xmlns:a16="http://schemas.microsoft.com/office/drawing/2014/main" id="{B6F07DEF-2B22-46DF-893C-37786D965658}"/>
              </a:ext>
            </a:extLst>
          </p:cNvPr>
          <p:cNvCxnSpPr/>
          <p:nvPr/>
        </p:nvCxnSpPr>
        <p:spPr>
          <a:xfrm>
            <a:off x="8447336" y="5150245"/>
            <a:ext cx="0" cy="120769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圖形 82">
            <a:extLst>
              <a:ext uri="{FF2B5EF4-FFF2-40B4-BE49-F238E27FC236}">
                <a16:creationId xmlns:a16="http://schemas.microsoft.com/office/drawing/2014/main" id="{55DB1618-21B1-4807-A096-879C9D9A36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979896" y="5019192"/>
            <a:ext cx="1411725" cy="2426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9" name="圖形 2">
            <a:extLst>
              <a:ext uri="{FF2B5EF4-FFF2-40B4-BE49-F238E27FC236}">
                <a16:creationId xmlns:a16="http://schemas.microsoft.com/office/drawing/2014/main" id="{C433A0A4-93D9-4574-B0B0-CD027D15322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98481" y="6101083"/>
            <a:ext cx="630450" cy="460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0" name="圖形 2">
            <a:extLst>
              <a:ext uri="{FF2B5EF4-FFF2-40B4-BE49-F238E27FC236}">
                <a16:creationId xmlns:a16="http://schemas.microsoft.com/office/drawing/2014/main" id="{3E346058-A984-4702-B839-832BCF4840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1805" y="6092020"/>
            <a:ext cx="630450" cy="460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01" name="群組 100">
            <a:extLst>
              <a:ext uri="{FF2B5EF4-FFF2-40B4-BE49-F238E27FC236}">
                <a16:creationId xmlns:a16="http://schemas.microsoft.com/office/drawing/2014/main" id="{3545F201-1898-41CD-AED5-D3F35675D9CC}"/>
              </a:ext>
            </a:extLst>
          </p:cNvPr>
          <p:cNvGrpSpPr/>
          <p:nvPr/>
        </p:nvGrpSpPr>
        <p:grpSpPr>
          <a:xfrm>
            <a:off x="8036254" y="5849190"/>
            <a:ext cx="667233" cy="736657"/>
            <a:chOff x="2787562" y="3466592"/>
            <a:chExt cx="1093977" cy="1207802"/>
          </a:xfrm>
        </p:grpSpPr>
        <p:pic>
          <p:nvPicPr>
            <p:cNvPr id="102" name="圖片 101" descr="一張含有 坐, 光, 黑色, 電腦 的圖片&#10;&#10;自動產生的描述">
              <a:extLst>
                <a:ext uri="{FF2B5EF4-FFF2-40B4-BE49-F238E27FC236}">
                  <a16:creationId xmlns:a16="http://schemas.microsoft.com/office/drawing/2014/main" id="{5FA73833-A79F-4F13-921B-733061719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562" y="3466592"/>
              <a:ext cx="1093977" cy="120780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3" name="圖片 102" descr="一張含有 畫畫 的圖片&#10;&#10;自動產生的描述">
              <a:extLst>
                <a:ext uri="{FF2B5EF4-FFF2-40B4-BE49-F238E27FC236}">
                  <a16:creationId xmlns:a16="http://schemas.microsoft.com/office/drawing/2014/main" id="{7988B6AC-EB6B-4F75-BAAA-08D736D9514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7631" y="4389629"/>
              <a:ext cx="1075442" cy="2818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639005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圓角 7">
            <a:extLst>
              <a:ext uri="{FF2B5EF4-FFF2-40B4-BE49-F238E27FC236}">
                <a16:creationId xmlns:a16="http://schemas.microsoft.com/office/drawing/2014/main" id="{ACAF0A94-C93C-4DB7-9D10-BD9395A558BD}"/>
              </a:ext>
            </a:extLst>
          </p:cNvPr>
          <p:cNvSpPr/>
          <p:nvPr/>
        </p:nvSpPr>
        <p:spPr>
          <a:xfrm>
            <a:off x="815583" y="1690437"/>
            <a:ext cx="5152845" cy="3680501"/>
          </a:xfrm>
          <a:prstGeom prst="roundRect">
            <a:avLst>
              <a:gd name="adj" fmla="val 5047"/>
            </a:avLst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100000">
                <a:schemeClr val="bg2">
                  <a:lumMod val="1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Oswald Medium" pitchFamily="2" charset="0"/>
            </a:endParaRPr>
          </a:p>
        </p:txBody>
      </p:sp>
      <p:sp>
        <p:nvSpPr>
          <p:cNvPr id="9" name="Google Shape;1002;p59">
            <a:extLst>
              <a:ext uri="{FF2B5EF4-FFF2-40B4-BE49-F238E27FC236}">
                <a16:creationId xmlns:a16="http://schemas.microsoft.com/office/drawing/2014/main" id="{86EE4973-62D3-4C12-AB0F-CFE443785FBE}"/>
              </a:ext>
            </a:extLst>
          </p:cNvPr>
          <p:cNvSpPr txBox="1"/>
          <p:nvPr/>
        </p:nvSpPr>
        <p:spPr>
          <a:xfrm>
            <a:off x="802459" y="1677844"/>
            <a:ext cx="5170465" cy="832459"/>
          </a:xfrm>
          <a:prstGeom prst="rect">
            <a:avLst/>
          </a:prstGeom>
          <a:gradFill>
            <a:gsLst>
              <a:gs pos="100000">
                <a:srgbClr val="6C0002"/>
              </a:gs>
              <a:gs pos="0">
                <a:srgbClr val="D50326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lvl="0" algn="ctr">
              <a:buClr>
                <a:schemeClr val="lt1"/>
              </a:buClr>
              <a:buSzPts val="600"/>
            </a:pPr>
            <a:r>
              <a:rPr lang="zh-TW" altLang="en-US" sz="33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Yahei"/>
                <a:sym typeface="Microsoft Yahei"/>
              </a:rPr>
              <a:t>集中式控管</a:t>
            </a:r>
            <a:endParaRPr lang="en-US" sz="33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Yahei"/>
              <a:sym typeface="Microsoft Yahei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EFFC1812-D6DC-45A5-8B5F-A79C52049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418" y="0"/>
            <a:ext cx="10515600" cy="1325563"/>
          </a:xfrm>
        </p:spPr>
        <p:txBody>
          <a:bodyPr anchor="ctr"/>
          <a:lstStyle/>
          <a:p>
            <a:r>
              <a:rPr lang="zh-TW" sz="4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集中式控</a:t>
            </a:r>
            <a:r>
              <a:rPr lang="zh-TW" altLang="en-US" sz="4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管 </a:t>
            </a:r>
            <a:r>
              <a:rPr lang="en-US" altLang="zh-TW" sz="4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vs</a:t>
            </a:r>
            <a:r>
              <a:rPr lang="en-US" altLang="zh-TW" sz="4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 </a:t>
            </a:r>
            <a:r>
              <a:rPr lang="en-US" altLang="zh-TW" sz="4500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匯整式控管</a:t>
            </a:r>
            <a:r>
              <a:rPr lang="en-US" altLang="zh-TW" sz="4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 </a:t>
            </a:r>
            <a:endParaRPr lang="zh-TW" altLang="en-US" sz="45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1926930-927A-4408-AF80-4E72B3D86A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67925" y="2809224"/>
            <a:ext cx="4094521" cy="1931988"/>
          </a:xfrm>
        </p:spPr>
        <p:txBody>
          <a:bodyPr anchor="t"/>
          <a:lstStyle/>
          <a:p>
            <a:pPr>
              <a:lnSpc>
                <a:spcPts val="3600"/>
              </a:lnSpc>
              <a:spcBef>
                <a:spcPts val="200"/>
              </a:spcBef>
            </a:pP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網路設備數量少</a:t>
            </a:r>
          </a:p>
          <a:p>
            <a:pPr>
              <a:lnSpc>
                <a:spcPts val="4500"/>
              </a:lnSpc>
              <a:spcBef>
                <a:spcPts val="200"/>
              </a:spcBef>
            </a:pP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公司網路架構單純</a:t>
            </a:r>
          </a:p>
          <a:p>
            <a:pPr lvl="1">
              <a:lnSpc>
                <a:spcPts val="3600"/>
              </a:lnSpc>
              <a:spcBef>
                <a:spcPts val="200"/>
              </a:spcBef>
              <a:buFont typeface="Wingdings" panose="05000000000000000000" pitchFamily="2" charset="2"/>
              <a:buChar char="ü"/>
            </a:pP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 無封閉式網路</a:t>
            </a:r>
          </a:p>
          <a:p>
            <a:pPr lvl="1">
              <a:lnSpc>
                <a:spcPts val="3600"/>
              </a:lnSpc>
              <a:spcBef>
                <a:spcPts val="200"/>
              </a:spcBef>
              <a:buFont typeface="Wingdings" panose="05000000000000000000" pitchFamily="2" charset="2"/>
              <a:buChar char="ü"/>
            </a:pP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 辦公空間集中</a:t>
            </a:r>
          </a:p>
          <a:p>
            <a:pPr>
              <a:lnSpc>
                <a:spcPts val="3600"/>
              </a:lnSpc>
              <a:spcBef>
                <a:spcPts val="200"/>
              </a:spcBef>
            </a:pPr>
            <a:endParaRPr lang="zh-TW" alt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939457F-8881-4D4B-B2A8-07526E908076}"/>
              </a:ext>
            </a:extLst>
          </p:cNvPr>
          <p:cNvSpPr txBox="1"/>
          <p:nvPr/>
        </p:nvSpPr>
        <p:spPr>
          <a:xfrm>
            <a:off x="1063095" y="5652607"/>
            <a:ext cx="10515600" cy="4462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3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端看使用環境來</a:t>
            </a:r>
            <a:r>
              <a:rPr lang="zh-TW" sz="2300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彈性部署多元架構</a:t>
            </a:r>
            <a:r>
              <a:rPr lang="zh-TW" altLang="en-US" sz="23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的</a:t>
            </a:r>
            <a:r>
              <a:rPr lang="zh-TW" altLang="en-US" sz="23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Zabbix</a:t>
            </a:r>
            <a:r>
              <a:rPr lang="zh-TW" altLang="en-US" sz="23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, 本次內容先以集中式控管做</a:t>
            </a:r>
            <a:r>
              <a:rPr lang="zh-TW" altLang="en-US" sz="23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Demo</a:t>
            </a: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1DAC0E23-4189-4F7E-B29C-8A6EA2BAA642}"/>
              </a:ext>
            </a:extLst>
          </p:cNvPr>
          <p:cNvSpPr/>
          <p:nvPr/>
        </p:nvSpPr>
        <p:spPr>
          <a:xfrm>
            <a:off x="6334018" y="1690437"/>
            <a:ext cx="5135537" cy="3680501"/>
          </a:xfrm>
          <a:prstGeom prst="roundRect">
            <a:avLst>
              <a:gd name="adj" fmla="val 5047"/>
            </a:avLst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100000">
                <a:schemeClr val="bg2">
                  <a:lumMod val="1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Oswald Medium" pitchFamily="2" charset="0"/>
            </a:endParaRPr>
          </a:p>
        </p:txBody>
      </p:sp>
      <p:sp>
        <p:nvSpPr>
          <p:cNvPr id="11" name="Google Shape;1002;p59">
            <a:extLst>
              <a:ext uri="{FF2B5EF4-FFF2-40B4-BE49-F238E27FC236}">
                <a16:creationId xmlns:a16="http://schemas.microsoft.com/office/drawing/2014/main" id="{DCF9FFC5-BA1E-4D33-ADB4-29C3EFA51882}"/>
              </a:ext>
            </a:extLst>
          </p:cNvPr>
          <p:cNvSpPr txBox="1"/>
          <p:nvPr/>
        </p:nvSpPr>
        <p:spPr>
          <a:xfrm>
            <a:off x="6320895" y="1677844"/>
            <a:ext cx="5157286" cy="832459"/>
          </a:xfrm>
          <a:prstGeom prst="rect">
            <a:avLst/>
          </a:prstGeom>
          <a:gradFill>
            <a:gsLst>
              <a:gs pos="100000">
                <a:srgbClr val="6C0002"/>
              </a:gs>
              <a:gs pos="0">
                <a:srgbClr val="D50326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lvl="0" algn="ctr">
              <a:buClr>
                <a:schemeClr val="lt1"/>
              </a:buClr>
              <a:buSzPts val="600"/>
            </a:pPr>
            <a:r>
              <a:rPr lang="zh-TW" altLang="en-US" sz="33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Yahei"/>
                <a:sym typeface="Microsoft Yahei"/>
              </a:rPr>
              <a:t>匯整式控管</a:t>
            </a:r>
            <a:endParaRPr lang="en-US" sz="33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Yahei"/>
              <a:sym typeface="Microsoft Yahei"/>
            </a:endParaRP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9358F991-0D62-4428-8656-0C39DCB054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51957" y="2791972"/>
            <a:ext cx="5183188" cy="1836738"/>
          </a:xfrm>
        </p:spPr>
        <p:txBody>
          <a:bodyPr anchor="t"/>
          <a:lstStyle/>
          <a:p>
            <a:pPr>
              <a:lnSpc>
                <a:spcPts val="3600"/>
              </a:lnSpc>
            </a:pP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網路設備數量多</a:t>
            </a:r>
          </a:p>
          <a:p>
            <a:pPr>
              <a:lnSpc>
                <a:spcPts val="4500"/>
              </a:lnSpc>
              <a:spcBef>
                <a:spcPts val="200"/>
              </a:spcBef>
            </a:pP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公司網路架構複雜</a:t>
            </a:r>
          </a:p>
          <a:p>
            <a:pPr lvl="1">
              <a:lnSpc>
                <a:spcPts val="3600"/>
              </a:lnSpc>
              <a:spcBef>
                <a:spcPts val="200"/>
              </a:spcBef>
              <a:buFont typeface="Wingdings" panose="05000000000000000000" pitchFamily="2" charset="2"/>
              <a:buChar char="ü"/>
            </a:pP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 有封閉式環境</a:t>
            </a:r>
          </a:p>
          <a:p>
            <a:pPr lvl="1">
              <a:lnSpc>
                <a:spcPts val="3600"/>
              </a:lnSpc>
              <a:spcBef>
                <a:spcPts val="200"/>
              </a:spcBef>
              <a:buFont typeface="Wingdings" panose="05000000000000000000" pitchFamily="2" charset="2"/>
              <a:buChar char="ü"/>
            </a:pP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 辦公空間有跨棟或跨國需求</a:t>
            </a:r>
          </a:p>
        </p:txBody>
      </p:sp>
    </p:spTree>
    <p:extLst>
      <p:ext uri="{BB962C8B-B14F-4D97-AF65-F5344CB8AC3E}">
        <p14:creationId xmlns:p14="http://schemas.microsoft.com/office/powerpoint/2010/main" val="8749808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FA6A069-C00D-4F5B-B05E-60DAC5AF96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63830" y="2393148"/>
            <a:ext cx="5565371" cy="1423358"/>
          </a:xfrm>
        </p:spPr>
        <p:txBody>
          <a:bodyPr/>
          <a:lstStyle/>
          <a:p>
            <a:pPr>
              <a:lnSpc>
                <a:spcPts val="8500"/>
              </a:lnSpc>
              <a:spcBef>
                <a:spcPts val="1000"/>
              </a:spcBef>
            </a:pPr>
            <a:r>
              <a:rPr lang="zh-TW">
                <a:latin typeface="Calibri"/>
                <a:cs typeface="Calibri"/>
              </a:rPr>
              <a:t>安裝</a:t>
            </a:r>
            <a:b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zh-TW">
                <a:latin typeface="Arial" panose="020B0604020202020204" pitchFamily="34" charset="0"/>
                <a:cs typeface="Arial" panose="020B0604020202020204" pitchFamily="34" charset="0"/>
              </a:rPr>
              <a:t>Zabbix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zh-TW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86FDD17-E040-4F4B-BB39-A397350C44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anchor="t">
            <a:noAutofit/>
          </a:bodyPr>
          <a:lstStyle/>
          <a:p>
            <a:r>
              <a:rPr lang="zh-TW" altLang="en-US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667918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4E3A6FAA-78BC-403D-A361-5C7F3C0684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0CAD1458-7C51-4100-9092-58D59ACAAD53}"/>
              </a:ext>
            </a:extLst>
          </p:cNvPr>
          <p:cNvSpPr/>
          <p:nvPr/>
        </p:nvSpPr>
        <p:spPr>
          <a:xfrm>
            <a:off x="1" y="2479878"/>
            <a:ext cx="12192000" cy="3945415"/>
          </a:xfrm>
          <a:prstGeom prst="rect">
            <a:avLst/>
          </a:prstGeom>
          <a:gradFill>
            <a:gsLst>
              <a:gs pos="55000">
                <a:schemeClr val="tx1">
                  <a:alpha val="81000"/>
                </a:schemeClr>
              </a:gs>
              <a:gs pos="73000">
                <a:schemeClr val="tx1">
                  <a:lumMod val="95000"/>
                  <a:lumOff val="5000"/>
                </a:schemeClr>
              </a:gs>
              <a:gs pos="0">
                <a:schemeClr val="tx1">
                  <a:alpha val="0"/>
                </a:schemeClr>
              </a:gs>
              <a:gs pos="87000">
                <a:schemeClr val="tx1">
                  <a:alpha val="38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EDC317FA-4C52-4169-BF29-BF59C05BE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443" y="-8625"/>
            <a:ext cx="11697557" cy="1311214"/>
          </a:xfrm>
        </p:spPr>
        <p:txBody>
          <a:bodyPr anchor="ctr">
            <a:normAutofit/>
          </a:bodyPr>
          <a:lstStyle/>
          <a:p>
            <a:r>
              <a:rPr lang="zh-TW" altLang="en-US" sz="4500" b="1">
                <a:latin typeface="Arial"/>
                <a:ea typeface="微軟正黑體"/>
                <a:cs typeface="Arial"/>
              </a:rPr>
              <a:t>安裝步驟</a:t>
            </a:r>
            <a:endParaRPr lang="zh-TW" altLang="en-US" sz="4500" b="1"/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267569C0-C404-474B-A312-D130BF401D7B}"/>
              </a:ext>
            </a:extLst>
          </p:cNvPr>
          <p:cNvSpPr/>
          <p:nvPr/>
        </p:nvSpPr>
        <p:spPr>
          <a:xfrm>
            <a:off x="945274" y="1906575"/>
            <a:ext cx="4748663" cy="573303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6A0001"/>
              </a:gs>
              <a:gs pos="0">
                <a:srgbClr val="D50326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副標題 2">
            <a:extLst>
              <a:ext uri="{FF2B5EF4-FFF2-40B4-BE49-F238E27FC236}">
                <a16:creationId xmlns:a16="http://schemas.microsoft.com/office/drawing/2014/main" id="{8FCC9B49-1E10-4BF8-9B30-C161E21E707B}"/>
              </a:ext>
            </a:extLst>
          </p:cNvPr>
          <p:cNvSpPr txBox="1">
            <a:spLocks/>
          </p:cNvSpPr>
          <p:nvPr/>
        </p:nvSpPr>
        <p:spPr>
          <a:xfrm>
            <a:off x="6543196" y="2708638"/>
            <a:ext cx="5676446" cy="48689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ts val="3500"/>
              </a:lnSpc>
              <a:spcBef>
                <a:spcPts val="200"/>
              </a:spcBef>
              <a:buSzPct val="80000"/>
            </a:pPr>
            <a:r>
              <a:rPr lang="zh-TW" altLang="en-US" sz="2500">
                <a:solidFill>
                  <a:schemeClr val="bg1"/>
                </a:solidFill>
                <a:ea typeface="+mn-lt"/>
                <a:cs typeface="+mn-lt"/>
              </a:rPr>
              <a:t>查尋</a:t>
            </a:r>
            <a:r>
              <a:rPr lang="zh-TW" sz="2500">
                <a:solidFill>
                  <a:schemeClr val="bg1"/>
                </a:solidFill>
                <a:ea typeface="+mn-lt"/>
                <a:cs typeface="+mn-lt"/>
              </a:rPr>
              <a:t>Zabbix</a:t>
            </a:r>
            <a:r>
              <a:rPr lang="zh-TW" altLang="en-US" sz="2500">
                <a:solidFill>
                  <a:schemeClr val="bg1"/>
                </a:solidFill>
                <a:ea typeface="+mn-lt"/>
                <a:cs typeface="+mn-lt"/>
              </a:rPr>
              <a:t>登入介面</a:t>
            </a:r>
            <a:r>
              <a:rPr lang="zh-TW" sz="2500">
                <a:solidFill>
                  <a:schemeClr val="bg1"/>
                </a:solidFill>
                <a:ea typeface="+mn-lt"/>
                <a:cs typeface="+mn-lt"/>
              </a:rPr>
              <a:t>IP</a:t>
            </a:r>
            <a:r>
              <a:rPr lang="zh-TW" altLang="en-US" sz="2500">
                <a:solidFill>
                  <a:schemeClr val="bg1"/>
                </a:solidFill>
                <a:ea typeface="+mn-lt"/>
                <a:cs typeface="+mn-lt"/>
              </a:rPr>
              <a:t> </a:t>
            </a:r>
            <a:endParaRPr lang="zh-TW" altLang="en-US" sz="2500">
              <a:solidFill>
                <a:schemeClr val="bg1"/>
              </a:solidFill>
              <a:latin typeface="微軟正黑體"/>
              <a:ea typeface="微軟正黑體"/>
              <a:cs typeface="Calibri"/>
            </a:endParaRPr>
          </a:p>
          <a:p>
            <a:pPr lvl="1">
              <a:lnSpc>
                <a:spcPts val="3500"/>
              </a:lnSpc>
              <a:spcBef>
                <a:spcPts val="200"/>
              </a:spcBef>
              <a:buSzPct val="80000"/>
            </a:pPr>
            <a:r>
              <a:rPr lang="zh-TW" sz="2500">
                <a:solidFill>
                  <a:schemeClr val="bg1"/>
                </a:solidFill>
                <a:ea typeface="+mn-lt"/>
                <a:cs typeface="+mn-lt"/>
              </a:rPr>
              <a:t>登入Zabbix</a:t>
            </a:r>
            <a:endParaRPr lang="zh-TW" altLang="en-US" sz="2500">
              <a:solidFill>
                <a:schemeClr val="bg1"/>
              </a:solidFill>
              <a:latin typeface="Calibri"/>
              <a:ea typeface="微軟正黑體"/>
              <a:cs typeface="Calibri"/>
            </a:endParaRPr>
          </a:p>
          <a:p>
            <a:pPr lvl="1">
              <a:lnSpc>
                <a:spcPts val="3500"/>
              </a:lnSpc>
              <a:spcBef>
                <a:spcPts val="200"/>
              </a:spcBef>
              <a:buSzPct val="80000"/>
            </a:pPr>
            <a:r>
              <a:rPr lang="zh-TW" sz="25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建立管</a:t>
            </a:r>
            <a:r>
              <a:rPr lang="zh-TW" altLang="en-US" sz="25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理</a:t>
            </a:r>
            <a:r>
              <a:rPr lang="zh-TW" sz="25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群組</a:t>
            </a:r>
            <a:endParaRPr lang="zh-TW" altLang="en-US" sz="2500">
              <a:solidFill>
                <a:schemeClr val="bg1"/>
              </a:solidFill>
              <a:latin typeface="微軟正黑體"/>
              <a:ea typeface="微軟正黑體"/>
              <a:cs typeface="Calibri"/>
            </a:endParaRPr>
          </a:p>
          <a:p>
            <a:pPr lvl="1">
              <a:lnSpc>
                <a:spcPts val="3500"/>
              </a:lnSpc>
              <a:spcBef>
                <a:spcPts val="200"/>
              </a:spcBef>
              <a:buSzPct val="80000"/>
            </a:pPr>
            <a:r>
              <a:rPr lang="zh-TW" sz="25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植入客製化</a:t>
            </a:r>
            <a:r>
              <a:rPr lang="zh-TW" altLang="en-US" sz="25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監控腳本</a:t>
            </a:r>
          </a:p>
          <a:p>
            <a:pPr lvl="1">
              <a:lnSpc>
                <a:spcPts val="3500"/>
              </a:lnSpc>
              <a:spcBef>
                <a:spcPts val="200"/>
              </a:spcBef>
              <a:buSzPct val="80000"/>
            </a:pPr>
            <a:r>
              <a:rPr lang="zh-TW" altLang="en-US" sz="25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建立新的Host並設定監控腳本</a:t>
            </a:r>
            <a:endParaRPr lang="zh-TW" sz="25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lnSpc>
                <a:spcPts val="3500"/>
              </a:lnSpc>
              <a:spcBef>
                <a:spcPts val="200"/>
              </a:spcBef>
              <a:buSzPct val="80000"/>
            </a:pPr>
            <a:r>
              <a:rPr lang="zh-TW" sz="2500">
                <a:solidFill>
                  <a:schemeClr val="bg1"/>
                </a:solidFill>
                <a:ea typeface="+mn-lt"/>
                <a:cs typeface="+mn-lt"/>
              </a:rPr>
              <a:t>確定</a:t>
            </a:r>
            <a:r>
              <a:rPr lang="zh-TW" altLang="en-US" sz="2500">
                <a:solidFill>
                  <a:schemeClr val="bg1"/>
                </a:solidFill>
                <a:ea typeface="+mn-lt"/>
                <a:cs typeface="+mn-lt"/>
              </a:rPr>
              <a:t>監控</a:t>
            </a:r>
            <a:r>
              <a:rPr lang="en-US" altLang="zh-TW" sz="2500">
                <a:solidFill>
                  <a:schemeClr val="bg1"/>
                </a:solidFill>
                <a:ea typeface="+mn-lt"/>
                <a:cs typeface="+mn-lt"/>
              </a:rPr>
              <a:t>H</a:t>
            </a:r>
            <a:r>
              <a:rPr lang="zh-TW" sz="2500">
                <a:solidFill>
                  <a:schemeClr val="bg1"/>
                </a:solidFill>
                <a:ea typeface="+mn-lt"/>
                <a:cs typeface="+mn-lt"/>
              </a:rPr>
              <a:t>ost</a:t>
            </a:r>
            <a:r>
              <a:rPr lang="zh-TW" altLang="en-US" sz="2500">
                <a:solidFill>
                  <a:schemeClr val="bg1"/>
                </a:solidFill>
                <a:ea typeface="+mn-lt"/>
                <a:cs typeface="+mn-lt"/>
              </a:rPr>
              <a:t>已</a:t>
            </a:r>
            <a:r>
              <a:rPr lang="zh-TW" sz="2500">
                <a:solidFill>
                  <a:schemeClr val="bg1"/>
                </a:solidFill>
                <a:ea typeface="+mn-lt"/>
                <a:cs typeface="+mn-lt"/>
              </a:rPr>
              <a:t>啟用</a:t>
            </a:r>
            <a:r>
              <a:rPr lang="zh-TW" altLang="en-US" sz="2500">
                <a:solidFill>
                  <a:schemeClr val="bg1"/>
                </a:solidFill>
                <a:ea typeface="+mn-lt"/>
                <a:cs typeface="+mn-lt"/>
              </a:rPr>
              <a:t> </a:t>
            </a:r>
            <a:endParaRPr lang="zh-TW" altLang="en-US" sz="2500">
              <a:solidFill>
                <a:schemeClr val="bg1"/>
              </a:solidFill>
              <a:latin typeface="微軟正黑體"/>
              <a:ea typeface="微軟正黑體"/>
              <a:cs typeface="Calibri"/>
            </a:endParaRPr>
          </a:p>
          <a:p>
            <a:pPr lvl="1">
              <a:lnSpc>
                <a:spcPts val="3500"/>
              </a:lnSpc>
              <a:spcBef>
                <a:spcPts val="200"/>
              </a:spcBef>
              <a:buSzPct val="80000"/>
            </a:pPr>
            <a:r>
              <a:rPr lang="zh-TW" altLang="en-US" sz="25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客製化監控頁面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C7598B2-4F3A-49F1-BABD-5D7670FF9A44}"/>
              </a:ext>
            </a:extLst>
          </p:cNvPr>
          <p:cNvSpPr/>
          <p:nvPr/>
        </p:nvSpPr>
        <p:spPr>
          <a:xfrm>
            <a:off x="1293509" y="1890150"/>
            <a:ext cx="408156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r>
              <a:rPr lang="zh-TW" altLang="en-US" sz="3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上建立虛擬交換機</a:t>
            </a:r>
            <a:endParaRPr lang="zh-TW" altLang="zh-TW" sz="3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A25F2568-CF0F-4A0E-B860-507E42D368AD}"/>
              </a:ext>
            </a:extLst>
          </p:cNvPr>
          <p:cNvSpPr/>
          <p:nvPr/>
        </p:nvSpPr>
        <p:spPr>
          <a:xfrm>
            <a:off x="945274" y="3070115"/>
            <a:ext cx="4748663" cy="573303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6A0001"/>
              </a:gs>
              <a:gs pos="0">
                <a:srgbClr val="D50326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E4BE657E-9020-4D07-8EFF-8D2CA8BE8A8E}"/>
              </a:ext>
            </a:extLst>
          </p:cNvPr>
          <p:cNvSpPr/>
          <p:nvPr/>
        </p:nvSpPr>
        <p:spPr>
          <a:xfrm>
            <a:off x="1293509" y="3053690"/>
            <a:ext cx="337303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下載及安裝</a:t>
            </a:r>
            <a:r>
              <a:rPr lang="en-US" altLang="zh-TW" sz="3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Zabbix</a:t>
            </a: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F58BE02C-B50C-4A1E-92D5-65F66CC580A1}"/>
              </a:ext>
            </a:extLst>
          </p:cNvPr>
          <p:cNvSpPr/>
          <p:nvPr/>
        </p:nvSpPr>
        <p:spPr>
          <a:xfrm>
            <a:off x="945274" y="5057803"/>
            <a:ext cx="4748663" cy="573303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6A0001"/>
              </a:gs>
              <a:gs pos="0">
                <a:srgbClr val="D50326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B2991C5D-648A-4418-86D0-2E2E719A912C}"/>
              </a:ext>
            </a:extLst>
          </p:cNvPr>
          <p:cNvSpPr/>
          <p:nvPr/>
        </p:nvSpPr>
        <p:spPr>
          <a:xfrm>
            <a:off x="1428976" y="5075246"/>
            <a:ext cx="254268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r>
              <a:rPr lang="zh-TW" altLang="en-US" sz="3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環境設定</a:t>
            </a:r>
            <a:endParaRPr lang="en-US" altLang="zh-TW" sz="3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D46A7739-3864-4D13-A99E-5FDD65D34F71}"/>
              </a:ext>
            </a:extLst>
          </p:cNvPr>
          <p:cNvGrpSpPr/>
          <p:nvPr/>
        </p:nvGrpSpPr>
        <p:grpSpPr>
          <a:xfrm>
            <a:off x="432130" y="1808347"/>
            <a:ext cx="762210" cy="762210"/>
            <a:chOff x="228678" y="3612186"/>
            <a:chExt cx="655970" cy="655970"/>
          </a:xfrm>
        </p:grpSpPr>
        <p:sp>
          <p:nvSpPr>
            <p:cNvPr id="9" name="橢圓 8">
              <a:extLst>
                <a:ext uri="{FF2B5EF4-FFF2-40B4-BE49-F238E27FC236}">
                  <a16:creationId xmlns:a16="http://schemas.microsoft.com/office/drawing/2014/main" id="{6FC9A357-7E31-4EB9-912A-24252FE10461}"/>
                </a:ext>
              </a:extLst>
            </p:cNvPr>
            <p:cNvSpPr/>
            <p:nvPr/>
          </p:nvSpPr>
          <p:spPr>
            <a:xfrm>
              <a:off x="228678" y="3612186"/>
              <a:ext cx="655970" cy="65597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橢圓 9">
              <a:extLst>
                <a:ext uri="{FF2B5EF4-FFF2-40B4-BE49-F238E27FC236}">
                  <a16:creationId xmlns:a16="http://schemas.microsoft.com/office/drawing/2014/main" id="{26378195-26E3-49A5-B4BA-8C9655F1DF33}"/>
                </a:ext>
              </a:extLst>
            </p:cNvPr>
            <p:cNvSpPr/>
            <p:nvPr/>
          </p:nvSpPr>
          <p:spPr>
            <a:xfrm>
              <a:off x="295016" y="3676655"/>
              <a:ext cx="517999" cy="517999"/>
            </a:xfrm>
            <a:prstGeom prst="ellipse">
              <a:avLst/>
            </a:prstGeom>
            <a:noFill/>
            <a:ln w="50800">
              <a:gradFill>
                <a:gsLst>
                  <a:gs pos="1000">
                    <a:srgbClr val="D50326"/>
                  </a:gs>
                  <a:gs pos="100000">
                    <a:srgbClr val="FF2180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E4F4ACA9-8B49-422B-BB29-4309154DE506}"/>
              </a:ext>
            </a:extLst>
          </p:cNvPr>
          <p:cNvSpPr/>
          <p:nvPr/>
        </p:nvSpPr>
        <p:spPr>
          <a:xfrm>
            <a:off x="611193" y="1892136"/>
            <a:ext cx="44208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endParaRPr lang="zh-TW" altLang="en-US" sz="3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2E1041A2-E03B-46B9-B480-29E259DF8583}"/>
              </a:ext>
            </a:extLst>
          </p:cNvPr>
          <p:cNvGrpSpPr/>
          <p:nvPr/>
        </p:nvGrpSpPr>
        <p:grpSpPr>
          <a:xfrm>
            <a:off x="432130" y="2989969"/>
            <a:ext cx="762210" cy="762210"/>
            <a:chOff x="228678" y="3612186"/>
            <a:chExt cx="655970" cy="655970"/>
          </a:xfrm>
        </p:grpSpPr>
        <p:sp>
          <p:nvSpPr>
            <p:cNvPr id="15" name="橢圓 14">
              <a:extLst>
                <a:ext uri="{FF2B5EF4-FFF2-40B4-BE49-F238E27FC236}">
                  <a16:creationId xmlns:a16="http://schemas.microsoft.com/office/drawing/2014/main" id="{9FA45A60-189B-4DA3-B0E4-173B68CC9C36}"/>
                </a:ext>
              </a:extLst>
            </p:cNvPr>
            <p:cNvSpPr/>
            <p:nvPr/>
          </p:nvSpPr>
          <p:spPr>
            <a:xfrm>
              <a:off x="228678" y="3612186"/>
              <a:ext cx="655970" cy="65597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橢圓 15">
              <a:extLst>
                <a:ext uri="{FF2B5EF4-FFF2-40B4-BE49-F238E27FC236}">
                  <a16:creationId xmlns:a16="http://schemas.microsoft.com/office/drawing/2014/main" id="{096AEB2F-7A9C-42BD-9C24-00AE879C5879}"/>
                </a:ext>
              </a:extLst>
            </p:cNvPr>
            <p:cNvSpPr/>
            <p:nvPr/>
          </p:nvSpPr>
          <p:spPr>
            <a:xfrm>
              <a:off x="295016" y="3676655"/>
              <a:ext cx="517999" cy="517999"/>
            </a:xfrm>
            <a:prstGeom prst="ellipse">
              <a:avLst/>
            </a:prstGeom>
            <a:noFill/>
            <a:ln w="50800">
              <a:gradFill>
                <a:gsLst>
                  <a:gs pos="1000">
                    <a:srgbClr val="D50326"/>
                  </a:gs>
                  <a:gs pos="100000">
                    <a:srgbClr val="FF2180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17E64212-7615-4324-85FB-3AE949E333CF}"/>
              </a:ext>
            </a:extLst>
          </p:cNvPr>
          <p:cNvSpPr/>
          <p:nvPr/>
        </p:nvSpPr>
        <p:spPr>
          <a:xfrm>
            <a:off x="607993" y="3085718"/>
            <a:ext cx="44208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</a:t>
            </a:r>
            <a:endParaRPr lang="zh-TW" altLang="en-US" sz="3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4E67E3E9-58C4-498C-BE47-93339AD0ED73}"/>
              </a:ext>
            </a:extLst>
          </p:cNvPr>
          <p:cNvGrpSpPr/>
          <p:nvPr/>
        </p:nvGrpSpPr>
        <p:grpSpPr>
          <a:xfrm>
            <a:off x="432130" y="4960533"/>
            <a:ext cx="762210" cy="762210"/>
            <a:chOff x="228678" y="3612186"/>
            <a:chExt cx="655970" cy="655970"/>
          </a:xfrm>
        </p:grpSpPr>
        <p:sp>
          <p:nvSpPr>
            <p:cNvPr id="21" name="橢圓 20">
              <a:extLst>
                <a:ext uri="{FF2B5EF4-FFF2-40B4-BE49-F238E27FC236}">
                  <a16:creationId xmlns:a16="http://schemas.microsoft.com/office/drawing/2014/main" id="{5D326253-15EB-4CA2-A532-F1322E42470C}"/>
                </a:ext>
              </a:extLst>
            </p:cNvPr>
            <p:cNvSpPr/>
            <p:nvPr/>
          </p:nvSpPr>
          <p:spPr>
            <a:xfrm>
              <a:off x="228678" y="3612186"/>
              <a:ext cx="655970" cy="65597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橢圓 21">
              <a:extLst>
                <a:ext uri="{FF2B5EF4-FFF2-40B4-BE49-F238E27FC236}">
                  <a16:creationId xmlns:a16="http://schemas.microsoft.com/office/drawing/2014/main" id="{BBE133D0-4AE6-4E4F-9FAF-A6BC5298783D}"/>
                </a:ext>
              </a:extLst>
            </p:cNvPr>
            <p:cNvSpPr/>
            <p:nvPr/>
          </p:nvSpPr>
          <p:spPr>
            <a:xfrm>
              <a:off x="295016" y="3676655"/>
              <a:ext cx="517999" cy="517999"/>
            </a:xfrm>
            <a:prstGeom prst="ellipse">
              <a:avLst/>
            </a:prstGeom>
            <a:noFill/>
            <a:ln w="50800">
              <a:gradFill>
                <a:gsLst>
                  <a:gs pos="1000">
                    <a:srgbClr val="D50326"/>
                  </a:gs>
                  <a:gs pos="100000">
                    <a:srgbClr val="FF2180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矩形 23">
            <a:extLst>
              <a:ext uri="{FF2B5EF4-FFF2-40B4-BE49-F238E27FC236}">
                <a16:creationId xmlns:a16="http://schemas.microsoft.com/office/drawing/2014/main" id="{EC229737-551A-48FA-94B5-5A183245173C}"/>
              </a:ext>
            </a:extLst>
          </p:cNvPr>
          <p:cNvSpPr/>
          <p:nvPr/>
        </p:nvSpPr>
        <p:spPr>
          <a:xfrm>
            <a:off x="613738" y="5047548"/>
            <a:ext cx="44208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</a:t>
            </a:r>
            <a:endParaRPr lang="zh-TW" altLang="en-US" sz="3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4BB8009C-BB47-4B6E-A60E-04BA8A279907}"/>
              </a:ext>
            </a:extLst>
          </p:cNvPr>
          <p:cNvSpPr/>
          <p:nvPr/>
        </p:nvSpPr>
        <p:spPr>
          <a:xfrm>
            <a:off x="945274" y="3758877"/>
            <a:ext cx="6096000" cy="9857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627063" lvl="1" indent="-169863">
              <a:lnSpc>
                <a:spcPts val="3500"/>
              </a:lnSpc>
              <a:spcBef>
                <a:spcPts val="20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altLang="zh-TW" sz="25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zh-TW" altLang="zh-TW" sz="2500">
                <a:solidFill>
                  <a:schemeClr val="bg1"/>
                </a:solidFill>
                <a:ea typeface="+mn-lt"/>
                <a:cs typeface="+mn-lt"/>
              </a:rPr>
              <a:t>下載Zabbix</a:t>
            </a:r>
            <a:endParaRPr lang="zh-TW" altLang="en-US" sz="2500">
              <a:solidFill>
                <a:schemeClr val="bg1"/>
              </a:solidFill>
              <a:latin typeface="微軟正黑體"/>
              <a:ea typeface="微軟正黑體"/>
              <a:cs typeface="Calibri"/>
            </a:endParaRPr>
          </a:p>
          <a:p>
            <a:pPr marL="627063" lvl="1" indent="-169863">
              <a:lnSpc>
                <a:spcPts val="3500"/>
              </a:lnSpc>
              <a:spcBef>
                <a:spcPts val="200"/>
              </a:spcBef>
              <a:buSzPct val="80000"/>
              <a:buFont typeface="Arial" panose="020B0604020202020204" pitchFamily="34" charset="0"/>
              <a:buChar char="•"/>
            </a:pPr>
            <a:r>
              <a:rPr lang="zh-TW" altLang="en-US" sz="2500">
                <a:solidFill>
                  <a:schemeClr val="bg1"/>
                </a:solidFill>
                <a:ea typeface="+mn-lt"/>
                <a:cs typeface="+mn-lt"/>
              </a:rPr>
              <a:t> 將</a:t>
            </a:r>
            <a:r>
              <a:rPr lang="zh-TW" altLang="zh-TW" sz="2500">
                <a:solidFill>
                  <a:schemeClr val="bg1"/>
                </a:solidFill>
                <a:ea typeface="+mn-lt"/>
                <a:cs typeface="+mn-lt"/>
              </a:rPr>
              <a:t>Zabbix</a:t>
            </a:r>
            <a:r>
              <a:rPr lang="zh-TW" altLang="en-US" sz="2500">
                <a:solidFill>
                  <a:schemeClr val="bg1"/>
                </a:solidFill>
                <a:ea typeface="+mn-lt"/>
                <a:cs typeface="+mn-lt"/>
              </a:rPr>
              <a:t>安裝在</a:t>
            </a:r>
            <a:r>
              <a:rPr lang="en-US" altLang="zh-TW" sz="2500">
                <a:solidFill>
                  <a:schemeClr val="bg1"/>
                </a:solidFill>
                <a:ea typeface="+mn-lt"/>
                <a:cs typeface="+mn-lt"/>
              </a:rPr>
              <a:t>NAS</a:t>
            </a:r>
            <a:r>
              <a:rPr lang="zh-TW" altLang="en-US" sz="2500">
                <a:solidFill>
                  <a:schemeClr val="bg1"/>
                </a:solidFill>
                <a:ea typeface="+mn-lt"/>
                <a:cs typeface="+mn-lt"/>
              </a:rPr>
              <a:t>中</a:t>
            </a:r>
            <a:endParaRPr lang="zh-TW" altLang="en-US" sz="2500">
              <a:solidFill>
                <a:schemeClr val="bg1"/>
              </a:solidFill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9CCF3A5C-A572-4B5D-A540-8CB9EF1125C9}"/>
              </a:ext>
            </a:extLst>
          </p:cNvPr>
          <p:cNvSpPr/>
          <p:nvPr/>
        </p:nvSpPr>
        <p:spPr>
          <a:xfrm>
            <a:off x="6760741" y="1870845"/>
            <a:ext cx="4748663" cy="573303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6A0001"/>
              </a:gs>
              <a:gs pos="0">
                <a:srgbClr val="D50326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1F18D2E6-D704-41B6-81F6-8445EC341789}"/>
              </a:ext>
            </a:extLst>
          </p:cNvPr>
          <p:cNvSpPr/>
          <p:nvPr/>
        </p:nvSpPr>
        <p:spPr>
          <a:xfrm>
            <a:off x="7108976" y="1854420"/>
            <a:ext cx="296427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Zabbix</a:t>
            </a:r>
            <a:r>
              <a:rPr lang="zh-TW" altLang="en-US" sz="3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環境設定</a:t>
            </a:r>
            <a:endParaRPr lang="zh-TW" altLang="zh-TW" sz="3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FD88E09B-F208-4CDC-946C-C62C02ACA58D}"/>
              </a:ext>
            </a:extLst>
          </p:cNvPr>
          <p:cNvGrpSpPr/>
          <p:nvPr/>
        </p:nvGrpSpPr>
        <p:grpSpPr>
          <a:xfrm>
            <a:off x="6247597" y="1772617"/>
            <a:ext cx="762210" cy="762210"/>
            <a:chOff x="228678" y="3612186"/>
            <a:chExt cx="655970" cy="655970"/>
          </a:xfrm>
        </p:grpSpPr>
        <p:sp>
          <p:nvSpPr>
            <p:cNvPr id="32" name="橢圓 31">
              <a:extLst>
                <a:ext uri="{FF2B5EF4-FFF2-40B4-BE49-F238E27FC236}">
                  <a16:creationId xmlns:a16="http://schemas.microsoft.com/office/drawing/2014/main" id="{8F21C52A-F5FA-4C73-897D-2C03C32ED862}"/>
                </a:ext>
              </a:extLst>
            </p:cNvPr>
            <p:cNvSpPr/>
            <p:nvPr/>
          </p:nvSpPr>
          <p:spPr>
            <a:xfrm>
              <a:off x="228678" y="3612186"/>
              <a:ext cx="655970" cy="65597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橢圓 32">
              <a:extLst>
                <a:ext uri="{FF2B5EF4-FFF2-40B4-BE49-F238E27FC236}">
                  <a16:creationId xmlns:a16="http://schemas.microsoft.com/office/drawing/2014/main" id="{D009EF34-8811-4138-A048-D9591B68AA2B}"/>
                </a:ext>
              </a:extLst>
            </p:cNvPr>
            <p:cNvSpPr/>
            <p:nvPr/>
          </p:nvSpPr>
          <p:spPr>
            <a:xfrm>
              <a:off x="295016" y="3676655"/>
              <a:ext cx="517999" cy="517999"/>
            </a:xfrm>
            <a:prstGeom prst="ellipse">
              <a:avLst/>
            </a:prstGeom>
            <a:noFill/>
            <a:ln w="50800">
              <a:gradFill>
                <a:gsLst>
                  <a:gs pos="1000">
                    <a:srgbClr val="D50326"/>
                  </a:gs>
                  <a:gs pos="100000">
                    <a:srgbClr val="FF2180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矩形 33">
            <a:extLst>
              <a:ext uri="{FF2B5EF4-FFF2-40B4-BE49-F238E27FC236}">
                <a16:creationId xmlns:a16="http://schemas.microsoft.com/office/drawing/2014/main" id="{C87890BC-F62B-4275-A1F5-E0FA64CD5E00}"/>
              </a:ext>
            </a:extLst>
          </p:cNvPr>
          <p:cNvSpPr/>
          <p:nvPr/>
        </p:nvSpPr>
        <p:spPr>
          <a:xfrm>
            <a:off x="6426660" y="1856406"/>
            <a:ext cx="44208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</a:t>
            </a:r>
            <a:endParaRPr lang="zh-TW" altLang="en-US" sz="3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774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CE4F1C9-071E-42C3-B344-3C9E95792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824" y="-2439"/>
            <a:ext cx="11697557" cy="1279148"/>
          </a:xfrm>
        </p:spPr>
        <p:txBody>
          <a:bodyPr anchor="ctr">
            <a:normAutofit/>
          </a:bodyPr>
          <a:lstStyle/>
          <a:p>
            <a:r>
              <a:rPr lang="en-US" altLang="zh-TW" sz="4500" b="1"/>
              <a:t>1. </a:t>
            </a:r>
            <a:r>
              <a:rPr lang="zh-TW" sz="4500" b="1"/>
              <a:t>NAS</a:t>
            </a:r>
            <a:r>
              <a:rPr lang="zh-TW" sz="4500" b="1">
                <a:latin typeface="微軟正黑體" panose="020B0604030504040204" pitchFamily="34" charset="-120"/>
                <a:cs typeface="Calibri"/>
              </a:rPr>
              <a:t>上建立虛擬交換機</a:t>
            </a:r>
            <a:endParaRPr lang="zh-TW" sz="4500" b="1">
              <a:latin typeface="微軟正黑體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6E2A5D3-E7D6-4949-9A79-F1D1A9691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2635" y="1692275"/>
            <a:ext cx="7891366" cy="1952625"/>
          </a:xfrm>
        </p:spPr>
        <p:txBody>
          <a:bodyPr anchor="t"/>
          <a:lstStyle/>
          <a:p>
            <a:pPr marL="0" indent="0">
              <a:lnSpc>
                <a:spcPts val="4300"/>
              </a:lnSpc>
              <a:buNone/>
            </a:pP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     </a:t>
            </a:r>
            <a:r>
              <a:rPr lang="zh-TW" sz="2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網路與虛擬交換器 &gt; 虛擬交換機</a:t>
            </a:r>
            <a:endParaRPr lang="zh-TW" altLang="en-US" sz="2600" b="1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/>
            </a:endParaRPr>
          </a:p>
          <a:p>
            <a:pPr lvl="1">
              <a:lnSpc>
                <a:spcPts val="4300"/>
              </a:lnSpc>
            </a:pPr>
            <a:r>
              <a:rPr lang="zh-TW" sz="2200" dirty="0">
                <a:latin typeface="微軟正黑體"/>
                <a:ea typeface="微軟正黑體"/>
                <a:cs typeface="+mn-lt"/>
              </a:rPr>
              <a:t>設定</a:t>
            </a:r>
            <a:r>
              <a:rPr lang="zh-TW" sz="2200" dirty="0">
                <a:latin typeface="Arial"/>
                <a:ea typeface="微軟正黑體"/>
                <a:cs typeface="Arial"/>
              </a:rPr>
              <a:t>virtual switch 1</a:t>
            </a:r>
            <a:r>
              <a:rPr lang="zh-TW" sz="2200" dirty="0">
                <a:latin typeface="微軟正黑體"/>
                <a:ea typeface="微軟正黑體"/>
                <a:cs typeface="+mn-lt"/>
              </a:rPr>
              <a:t>，綁定</a:t>
            </a:r>
            <a:r>
              <a:rPr lang="zh-TW" sz="2200" dirty="0">
                <a:latin typeface="Arial"/>
                <a:ea typeface="微軟正黑體"/>
                <a:cs typeface="Arial"/>
              </a:rPr>
              <a:t>adapter 1</a:t>
            </a:r>
          </a:p>
          <a:p>
            <a:pPr>
              <a:lnSpc>
                <a:spcPts val="4300"/>
              </a:lnSpc>
            </a:pPr>
            <a:endParaRPr lang="zh-TW" altLang="en-US" dirty="0">
              <a:ea typeface="新細明體"/>
              <a:cs typeface="Calibri"/>
            </a:endParaRPr>
          </a:p>
        </p:txBody>
      </p:sp>
      <p:pic>
        <p:nvPicPr>
          <p:cNvPr id="4" name="圖片 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EFA9F5C0-6D06-4051-BE9D-8CA70F2DB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648" y="3318933"/>
            <a:ext cx="10771908" cy="24532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469873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58D7ECB-463A-49B9-B76D-D9CB28A97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221" y="0"/>
            <a:ext cx="11697557" cy="1366951"/>
          </a:xfrm>
        </p:spPr>
        <p:txBody>
          <a:bodyPr anchor="ctr">
            <a:normAutofit/>
          </a:bodyPr>
          <a:lstStyle/>
          <a:p>
            <a:r>
              <a:rPr lang="en-US" altLang="zh-TW" sz="4500" b="1" dirty="0"/>
              <a:t>2.</a:t>
            </a:r>
            <a:r>
              <a:rPr lang="zh-TW" sz="4500" b="1" dirty="0">
                <a:latin typeface="微軟正黑體" panose="020B0604030504040204" pitchFamily="34" charset="-120"/>
                <a:cs typeface="Calibri"/>
              </a:rPr>
              <a:t>下載及安裝</a:t>
            </a:r>
            <a:r>
              <a:rPr lang="zh-TW" sz="4500" b="1" dirty="0"/>
              <a:t>Zabbix</a:t>
            </a:r>
            <a:r>
              <a:rPr lang="zh-TW" sz="4500" b="1" dirty="0">
                <a:latin typeface="微軟正黑體" panose="020B0604030504040204" pitchFamily="34" charset="-120"/>
                <a:cs typeface="Calibri"/>
              </a:rPr>
              <a:t> -</a:t>
            </a:r>
            <a:r>
              <a:rPr lang="zh-TW" altLang="en-US" sz="4500" b="1" dirty="0">
                <a:latin typeface="微軟正黑體" panose="020B0604030504040204" pitchFamily="34" charset="-120"/>
                <a:cs typeface="Calibri"/>
              </a:rPr>
              <a:t> 下載</a:t>
            </a:r>
            <a:r>
              <a:rPr lang="zh-TW" altLang="en-US" sz="4500" b="1" dirty="0"/>
              <a:t>Zabbix</a:t>
            </a:r>
            <a:endParaRPr lang="zh-TW" sz="4500" b="1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3C9057D-AE9D-4D6C-9F96-8DFBB10838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9162" y="1424706"/>
            <a:ext cx="11701221" cy="4351338"/>
          </a:xfrm>
        </p:spPr>
        <p:txBody>
          <a:bodyPr anchor="t"/>
          <a:lstStyle/>
          <a:p>
            <a:pPr marL="0" indent="0">
              <a:lnSpc>
                <a:spcPts val="4800"/>
              </a:lnSpc>
              <a:buNone/>
            </a:pPr>
            <a:r>
              <a:rPr lang="zh-TW" sz="2600" b="1" dirty="0">
                <a:latin typeface="微軟正黑體"/>
                <a:ea typeface="微軟正黑體"/>
                <a:cs typeface="+mn-lt"/>
              </a:rPr>
              <a:t>在</a:t>
            </a:r>
            <a:r>
              <a:rPr lang="zh-TW" sz="2600" b="1" dirty="0">
                <a:latin typeface="Arial"/>
                <a:ea typeface="微軟正黑體"/>
                <a:cs typeface="Arial"/>
              </a:rPr>
              <a:t>Virtualization Station </a:t>
            </a:r>
            <a:r>
              <a:rPr lang="zh-TW" sz="2600" b="1" dirty="0">
                <a:latin typeface="微軟正黑體"/>
                <a:ea typeface="微軟正黑體"/>
                <a:cs typeface="+mn-lt"/>
              </a:rPr>
              <a:t>&gt; 虛擬機市集裡，直接下載</a:t>
            </a:r>
            <a:r>
              <a:rPr lang="en-US" altLang="zh-TW" sz="2600" b="1" dirty="0">
                <a:latin typeface="Arial"/>
                <a:ea typeface="微軟正黑體"/>
                <a:cs typeface="Arial"/>
              </a:rPr>
              <a:t>Zabbix</a:t>
            </a:r>
          </a:p>
          <a:p>
            <a:pPr marL="0" indent="0">
              <a:lnSpc>
                <a:spcPts val="4800"/>
              </a:lnSpc>
              <a:buNone/>
            </a:pPr>
            <a:endParaRPr lang="en-US" altLang="zh-TW" sz="26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2023271-914F-4B63-AD65-02448D36595A}"/>
              </a:ext>
            </a:extLst>
          </p:cNvPr>
          <p:cNvSpPr/>
          <p:nvPr/>
        </p:nvSpPr>
        <p:spPr>
          <a:xfrm>
            <a:off x="6780588" y="4159534"/>
            <a:ext cx="1462260" cy="553998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sz="30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(</a:t>
            </a:r>
            <a:r>
              <a:rPr lang="en-US" altLang="zh-TW" sz="3000" err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圖待補</a:t>
            </a:r>
          </a:p>
        </p:txBody>
      </p:sp>
      <p:pic>
        <p:nvPicPr>
          <p:cNvPr id="5" name="圖片 6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3F0CB3EE-48EF-4648-A0BC-CDADD18DC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390" y="2217419"/>
            <a:ext cx="9632264" cy="41121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D5D750D1-8F02-4325-86FA-EBB6EE1B9DD3}"/>
              </a:ext>
            </a:extLst>
          </p:cNvPr>
          <p:cNvSpPr txBox="1"/>
          <p:nvPr/>
        </p:nvSpPr>
        <p:spPr>
          <a:xfrm>
            <a:off x="1162050" y="6429364"/>
            <a:ext cx="6968490" cy="3258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000"/>
              </a:lnSpc>
            </a:pP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Note: 預計2020 Q2可讓使用者在虛擬市集下載Zabbix</a:t>
            </a:r>
            <a:endParaRPr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3494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形 8">
            <a:extLst>
              <a:ext uri="{FF2B5EF4-FFF2-40B4-BE49-F238E27FC236}">
                <a16:creationId xmlns:a16="http://schemas.microsoft.com/office/drawing/2014/main" id="{D5E05540-C826-4B94-B7CB-A1318CB42E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688"/>
          <a:stretch/>
        </p:blipFill>
        <p:spPr>
          <a:xfrm>
            <a:off x="-50800" y="1585265"/>
            <a:ext cx="11929502" cy="23336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799ED00-F7C2-42E7-A52F-A29B31A01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565" y="8467"/>
            <a:ext cx="13568834" cy="1366951"/>
          </a:xfrm>
        </p:spPr>
        <p:txBody>
          <a:bodyPr anchor="ctr">
            <a:noAutofit/>
          </a:bodyPr>
          <a:lstStyle/>
          <a:p>
            <a:r>
              <a:rPr lang="en-US" altLang="zh-TW" sz="4500" b="1">
                <a:ea typeface="微軟正黑體"/>
              </a:rPr>
              <a:t>2.</a:t>
            </a:r>
            <a:r>
              <a:rPr lang="zh-TW" sz="4500" b="1">
                <a:latin typeface="Calibri"/>
                <a:ea typeface="微軟正黑體"/>
                <a:cs typeface="Calibri"/>
              </a:rPr>
              <a:t>下載及安裝</a:t>
            </a:r>
            <a:r>
              <a:rPr lang="zh-TW" sz="4500" b="1">
                <a:ea typeface="微軟正黑體"/>
              </a:rPr>
              <a:t>Zabbix - </a:t>
            </a:r>
            <a:r>
              <a:rPr lang="zh-TW" altLang="en-US" sz="4500" b="1">
                <a:latin typeface="Calibri"/>
                <a:ea typeface="微軟正黑體"/>
                <a:cs typeface="Calibri"/>
              </a:rPr>
              <a:t>將</a:t>
            </a:r>
            <a:r>
              <a:rPr lang="zh-TW" sz="4500" b="1">
                <a:ea typeface="微軟正黑體"/>
              </a:rPr>
              <a:t>Zabbix</a:t>
            </a:r>
            <a:r>
              <a:rPr lang="zh-TW" sz="4500" b="1">
                <a:latin typeface="Calibri"/>
                <a:ea typeface="微軟正黑體"/>
                <a:cs typeface="Calibri"/>
              </a:rPr>
              <a:t>安裝在</a:t>
            </a:r>
            <a:r>
              <a:rPr lang="zh-TW" sz="4500" b="1">
                <a:ea typeface="微軟正黑體"/>
              </a:rPr>
              <a:t>N</a:t>
            </a:r>
            <a:r>
              <a:rPr lang="en-US" altLang="zh-TW" sz="4500" b="1" err="1">
                <a:ea typeface="微軟正黑體"/>
              </a:rPr>
              <a:t>AS</a:t>
            </a:r>
            <a:r>
              <a:rPr lang="en-US" altLang="zh-TW" sz="4500" b="1" err="1">
                <a:latin typeface="Calibri"/>
                <a:ea typeface="微軟正黑體"/>
                <a:cs typeface="Calibri"/>
              </a:rPr>
              <a:t>中</a:t>
            </a:r>
            <a:endParaRPr lang="zh-TW" altLang="en-US" sz="4500" b="1">
              <a:latin typeface="Calibri"/>
              <a:ea typeface="微軟正黑體"/>
              <a:cs typeface="Calibri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096CDEB-6F42-4597-ADA8-353B1E115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4705" y="1664874"/>
            <a:ext cx="3785031" cy="2507676"/>
          </a:xfrm>
        </p:spPr>
        <p:txBody>
          <a:bodyPr anchor="t"/>
          <a:lstStyle/>
          <a:p>
            <a:pPr marL="0" indent="0">
              <a:lnSpc>
                <a:spcPts val="4000"/>
              </a:lnSpc>
              <a:buNone/>
            </a:pPr>
            <a:r>
              <a:rPr lang="en-US" altLang="zh-TW" sz="2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1. </a:t>
            </a:r>
            <a:r>
              <a:rPr lang="zh-TW" sz="2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進行安裝</a:t>
            </a:r>
            <a:endParaRPr lang="zh-TW" altLang="en-US" sz="2600" b="1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/>
            </a:endParaRPr>
          </a:p>
          <a:p>
            <a:pPr lvl="1">
              <a:lnSpc>
                <a:spcPts val="3600"/>
              </a:lnSpc>
            </a:pPr>
            <a:r>
              <a:rPr lang="zh-TW" sz="2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CPU</a:t>
            </a:r>
            <a:r>
              <a:rPr lang="zh-TW" sz="2200" dirty="0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建議設定</a:t>
            </a:r>
            <a:r>
              <a:rPr lang="zh-TW" sz="2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</a:t>
            </a:r>
            <a:r>
              <a:rPr lang="zh-TW" sz="2200" dirty="0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核</a:t>
            </a:r>
            <a:endParaRPr lang="zh-TW" sz="2200" dirty="0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  <a:p>
            <a:pPr lvl="1">
              <a:lnSpc>
                <a:spcPts val="3600"/>
              </a:lnSpc>
            </a:pPr>
            <a:r>
              <a:rPr lang="zh-TW" sz="2200" dirty="0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記憶體建議給予</a:t>
            </a:r>
            <a:r>
              <a:rPr lang="zh-TW" sz="2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1GB</a:t>
            </a:r>
          </a:p>
          <a:p>
            <a:pPr lvl="1">
              <a:lnSpc>
                <a:spcPts val="3600"/>
              </a:lnSpc>
            </a:pPr>
            <a:r>
              <a:rPr lang="zh-TW" sz="2200" dirty="0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選擇安裝位置</a:t>
            </a:r>
            <a:endParaRPr lang="zh-TW" sz="2200" dirty="0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  <a:p>
            <a:pPr marL="0" indent="0">
              <a:buNone/>
            </a:pPr>
            <a:endParaRPr lang="zh-TW" dirty="0">
              <a:ea typeface="新細明體"/>
              <a:cs typeface="Calibri"/>
            </a:endParaRPr>
          </a:p>
          <a:p>
            <a:endParaRPr lang="zh-TW" altLang="en-US" dirty="0">
              <a:ea typeface="新細明體"/>
              <a:cs typeface="Calibri"/>
            </a:endParaRPr>
          </a:p>
        </p:txBody>
      </p:sp>
      <p:pic>
        <p:nvPicPr>
          <p:cNvPr id="5" name="圖片 5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1F737BD1-913B-4ED1-BD8F-201ABBF5CC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2549" y="4248348"/>
            <a:ext cx="6365875" cy="21284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4866D81E-7F6D-4838-84CC-4E8D8955A0AB}"/>
              </a:ext>
            </a:extLst>
          </p:cNvPr>
          <p:cNvSpPr/>
          <p:nvPr/>
        </p:nvSpPr>
        <p:spPr>
          <a:xfrm>
            <a:off x="1474602" y="4128804"/>
            <a:ext cx="3532827" cy="2098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zh-TW" altLang="en-US" sz="2600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安裝完成後， </a:t>
            </a:r>
            <a:r>
              <a:rPr lang="en-US" altLang="zh-TW" sz="2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Virtualization</a:t>
            </a:r>
            <a:r>
              <a:rPr lang="zh-TW" altLang="en-US" sz="2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Station</a:t>
            </a:r>
            <a:r>
              <a:rPr lang="zh-TW" altLang="en-US" sz="2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2600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裡看到一台</a:t>
            </a:r>
            <a:r>
              <a:rPr lang="zh-TW" altLang="en-US" sz="2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Zabbix</a:t>
            </a:r>
            <a:r>
              <a:rPr lang="zh-TW" altLang="en-US" sz="2600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的虛擬機</a:t>
            </a:r>
            <a:endParaRPr lang="zh-TW" altLang="en-US" sz="26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627B362-F4B8-4737-AF03-23C6F3C2AF0E}"/>
              </a:ext>
            </a:extLst>
          </p:cNvPr>
          <p:cNvSpPr/>
          <p:nvPr/>
        </p:nvSpPr>
        <p:spPr>
          <a:xfrm>
            <a:off x="1084705" y="4162672"/>
            <a:ext cx="5838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2. </a:t>
            </a:r>
            <a:endParaRPr lang="zh-TW" altLang="en-US" sz="2800"/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E669557B-1301-447C-9A86-843E6C837787}"/>
              </a:ext>
            </a:extLst>
          </p:cNvPr>
          <p:cNvGrpSpPr/>
          <p:nvPr/>
        </p:nvGrpSpPr>
        <p:grpSpPr>
          <a:xfrm>
            <a:off x="6292850" y="1312807"/>
            <a:ext cx="3667439" cy="2967991"/>
            <a:chOff x="6591701" y="1369059"/>
            <a:chExt cx="3410117" cy="275974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1" name="圖形 10">
              <a:extLst>
                <a:ext uri="{FF2B5EF4-FFF2-40B4-BE49-F238E27FC236}">
                  <a16:creationId xmlns:a16="http://schemas.microsoft.com/office/drawing/2014/main" id="{A39061CD-0B2D-46CA-9B21-0265071F3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591701" y="1369059"/>
              <a:ext cx="3410117" cy="275974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圖片 8" descr="一張含有 螢幕擷取畫面 的圖片&#10;&#10;描述是以非常高的可信度產生">
              <a:extLst>
                <a:ext uri="{FF2B5EF4-FFF2-40B4-BE49-F238E27FC236}">
                  <a16:creationId xmlns:a16="http://schemas.microsoft.com/office/drawing/2014/main" id="{F2698B7E-EB86-480A-BDC7-F3F6D84D4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51720" y="1520362"/>
              <a:ext cx="2887067" cy="232423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7569669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B650DB9-1401-4FD7-91BC-30C3CC3DB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33" y="166602"/>
            <a:ext cx="12207817" cy="1004891"/>
          </a:xfrm>
        </p:spPr>
        <p:txBody>
          <a:bodyPr anchor="ctr">
            <a:normAutofit/>
          </a:bodyPr>
          <a:lstStyle/>
          <a:p>
            <a:pPr>
              <a:spcBef>
                <a:spcPts val="1000"/>
              </a:spcBef>
            </a:pPr>
            <a:r>
              <a:rPr lang="en-US" altLang="zh-TW" sz="4050" b="1">
                <a:ea typeface="微軟正黑體"/>
              </a:rPr>
              <a:t>3.</a:t>
            </a:r>
            <a:r>
              <a:rPr lang="zh-TW" sz="4050" b="1">
                <a:ea typeface="微軟正黑體"/>
              </a:rPr>
              <a:t>NAS</a:t>
            </a:r>
            <a:r>
              <a:rPr lang="zh-TW" sz="4050" b="1">
                <a:latin typeface="Calibri"/>
                <a:ea typeface="微軟正黑體"/>
                <a:cs typeface="Calibri"/>
              </a:rPr>
              <a:t>環境設定</a:t>
            </a:r>
            <a:r>
              <a:rPr lang="zh-TW" altLang="en-US" sz="4050" b="1">
                <a:latin typeface="Calibri"/>
                <a:ea typeface="微軟正黑體"/>
                <a:cs typeface="Calibri"/>
              </a:rPr>
              <a:t> - 將</a:t>
            </a:r>
            <a:r>
              <a:rPr lang="zh-TW" altLang="en-US" sz="4050" b="1">
                <a:ea typeface="微軟正黑體"/>
              </a:rPr>
              <a:t>Virtual Switch</a:t>
            </a:r>
            <a:r>
              <a:rPr lang="zh-TW" altLang="en-US" sz="4050" b="1">
                <a:latin typeface="Calibri"/>
                <a:ea typeface="微軟正黑體"/>
                <a:cs typeface="Calibri"/>
              </a:rPr>
              <a:t>綁定在</a:t>
            </a:r>
            <a:r>
              <a:rPr lang="zh-TW" altLang="en-US" sz="4050" b="1">
                <a:ea typeface="微軟正黑體"/>
              </a:rPr>
              <a:t>Zabbix</a:t>
            </a:r>
            <a:r>
              <a:rPr lang="zh-TW" altLang="en-US" sz="4050" b="1">
                <a:latin typeface="Calibri"/>
                <a:ea typeface="微軟正黑體"/>
                <a:cs typeface="Calibri"/>
              </a:rPr>
              <a:t>上</a:t>
            </a:r>
            <a:endParaRPr lang="en-US" altLang="zh-TW" sz="4050" b="1">
              <a:ea typeface="微軟正黑體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3A484F6-6B15-493D-ADFB-AE861488D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53747" y="1592246"/>
            <a:ext cx="11243660" cy="540151"/>
          </a:xfrm>
        </p:spPr>
        <p:txBody>
          <a:bodyPr anchor="t"/>
          <a:lstStyle/>
          <a:p>
            <a:pPr marL="0" indent="0" algn="ctr">
              <a:buNone/>
            </a:pPr>
            <a:r>
              <a:rPr lang="zh-TW" sz="2600" b="1" dirty="0">
                <a:ea typeface="+mn-lt"/>
                <a:cs typeface="+mn-lt"/>
              </a:rPr>
              <a:t>到 </a:t>
            </a:r>
            <a:r>
              <a:rPr lang="zh-TW" sz="2600" b="1" dirty="0">
                <a:solidFill>
                  <a:srgbClr val="D50326"/>
                </a:solidFill>
                <a:latin typeface="Arial"/>
                <a:ea typeface="+mn-lt"/>
                <a:cs typeface="Arial"/>
              </a:rPr>
              <a:t>Virtualization Station &gt; </a:t>
            </a:r>
            <a:r>
              <a:rPr lang="zh-TW" sz="2600" b="1" dirty="0">
                <a:solidFill>
                  <a:srgbClr val="D50326"/>
                </a:solidFill>
                <a:ea typeface="+mn-lt"/>
                <a:cs typeface="+mn-lt"/>
              </a:rPr>
              <a:t>虛擬機列表</a:t>
            </a:r>
            <a:r>
              <a:rPr lang="zh-TW" sz="2600" b="1" dirty="0">
                <a:ea typeface="+mn-lt"/>
                <a:cs typeface="+mn-lt"/>
              </a:rPr>
              <a:t>，選擇</a:t>
            </a:r>
            <a:r>
              <a:rPr lang="en-US" altLang="zh-TW" sz="2600" b="1" dirty="0">
                <a:ea typeface="+mn-lt"/>
                <a:cs typeface="+mn-lt"/>
              </a:rPr>
              <a:t>Zabbix</a:t>
            </a:r>
            <a:r>
              <a:rPr lang="zh-TW" sz="2600" b="1" dirty="0">
                <a:ea typeface="+mn-lt"/>
                <a:cs typeface="+mn-lt"/>
              </a:rPr>
              <a:t>的虛擬機</a:t>
            </a:r>
            <a:endParaRPr lang="zh-TW" altLang="en-US" sz="2600" b="1" dirty="0">
              <a:cs typeface="Calibri" panose="020F0502020204030204"/>
            </a:endParaRPr>
          </a:p>
        </p:txBody>
      </p:sp>
      <p:pic>
        <p:nvPicPr>
          <p:cNvPr id="4" name="圖片 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95C1FE7B-F528-4384-BF93-C98A4C72F8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511" y="3295650"/>
            <a:ext cx="11273548" cy="32065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1879FFF3-0279-44FD-93E6-6A52F1D87D44}"/>
              </a:ext>
            </a:extLst>
          </p:cNvPr>
          <p:cNvSpPr/>
          <p:nvPr/>
        </p:nvSpPr>
        <p:spPr>
          <a:xfrm>
            <a:off x="359922" y="2015294"/>
            <a:ext cx="14664554" cy="1004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6450" lvl="1" indent="-349250">
              <a:lnSpc>
                <a:spcPts val="3600"/>
              </a:lnSpc>
              <a:spcBef>
                <a:spcPts val="200"/>
              </a:spcBef>
              <a:buAutoNum type="arabicPeriod"/>
            </a:pPr>
            <a:r>
              <a:rPr lang="zh-TW" altLang="zh-TW" sz="2100" dirty="0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到設定 &gt; 網路</a:t>
            </a:r>
            <a:endParaRPr lang="zh-TW" altLang="zh-TW" sz="21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/>
            </a:endParaRPr>
          </a:p>
          <a:p>
            <a:pPr marL="806450" lvl="1" indent="-349250">
              <a:lnSpc>
                <a:spcPts val="3600"/>
              </a:lnSpc>
              <a:spcBef>
                <a:spcPts val="200"/>
              </a:spcBef>
              <a:buAutoNum type="arabicPeriod"/>
            </a:pPr>
            <a:r>
              <a:rPr lang="zh-TW" altLang="zh-TW" sz="2100" dirty="0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將介面卡</a:t>
            </a:r>
            <a:r>
              <a:rPr lang="zh-TW" altLang="zh-TW" sz="21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1</a:t>
            </a:r>
            <a:r>
              <a:rPr lang="zh-TW" altLang="zh-TW" sz="2100" dirty="0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的虛擬交換器，選成</a:t>
            </a:r>
            <a:r>
              <a:rPr lang="zh-TW" altLang="zh-TW" sz="21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virtual switch 1</a:t>
            </a: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，讓</a:t>
            </a:r>
            <a:r>
              <a:rPr lang="zh-TW" altLang="en-US" sz="21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Zabbix</a:t>
            </a: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透過這張虛擬交換機拿到</a:t>
            </a:r>
            <a:r>
              <a:rPr lang="zh-TW" altLang="en-US" sz="21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IP</a:t>
            </a:r>
            <a:endParaRPr lang="zh-TW" altLang="zh-TW" sz="21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3961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19FD955-A2A0-41F0-B92F-237F3843A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633" y="182881"/>
            <a:ext cx="11697557" cy="1017270"/>
          </a:xfrm>
        </p:spPr>
        <p:txBody>
          <a:bodyPr anchor="ctr">
            <a:noAutofit/>
          </a:bodyPr>
          <a:lstStyle/>
          <a:p>
            <a:r>
              <a:rPr lang="zh-TW" sz="4500" b="1"/>
              <a:t>4.</a:t>
            </a:r>
            <a:r>
              <a:rPr lang="en-US" altLang="zh-TW" sz="4500" b="1"/>
              <a:t> </a:t>
            </a:r>
            <a:r>
              <a:rPr lang="zh-TW" sz="4500" b="1"/>
              <a:t>Zabbix</a:t>
            </a:r>
            <a:r>
              <a:rPr lang="zh-TW" sz="4500" b="1">
                <a:latin typeface="微軟正黑體" panose="020B0604030504040204" pitchFamily="34" charset="-120"/>
                <a:cs typeface="Calibri"/>
              </a:rPr>
              <a:t>環境設定 </a:t>
            </a:r>
            <a:r>
              <a:rPr lang="en-US" altLang="zh-TW" sz="4500" b="1">
                <a:latin typeface="微軟正黑體" panose="020B0604030504040204" pitchFamily="34" charset="-120"/>
                <a:cs typeface="Calibri"/>
              </a:rPr>
              <a:t>–</a:t>
            </a:r>
            <a:r>
              <a:rPr lang="zh-TW" sz="4500" b="1">
                <a:latin typeface="微軟正黑體" panose="020B0604030504040204" pitchFamily="34" charset="-120"/>
                <a:cs typeface="Calibri"/>
              </a:rPr>
              <a:t> </a:t>
            </a:r>
            <a:r>
              <a:rPr lang="zh-TW" altLang="en-US" sz="4500" b="1">
                <a:latin typeface="微軟正黑體" panose="020B0604030504040204" pitchFamily="34" charset="-120"/>
                <a:cs typeface="Calibri"/>
              </a:rPr>
              <a:t>查詢</a:t>
            </a:r>
            <a:r>
              <a:rPr lang="zh-TW" altLang="en-US" sz="4500" b="1"/>
              <a:t>Zabbix</a:t>
            </a:r>
            <a:r>
              <a:rPr lang="zh-TW" altLang="en-US" sz="4500" b="1">
                <a:latin typeface="微軟正黑體" panose="020B0604030504040204" pitchFamily="34" charset="-120"/>
                <a:cs typeface="Calibri"/>
              </a:rPr>
              <a:t>登入介面</a:t>
            </a:r>
            <a:r>
              <a:rPr lang="zh-TW" altLang="en-US" sz="4500" b="1"/>
              <a:t>IP</a:t>
            </a:r>
            <a:endParaRPr lang="zh-TW" sz="4500" b="1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F459272-27DF-45A5-930F-76568DFE7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388" y="1479686"/>
            <a:ext cx="11457224" cy="2370295"/>
          </a:xfrm>
        </p:spPr>
        <p:txBody>
          <a:bodyPr anchor="t"/>
          <a:lstStyle/>
          <a:p>
            <a:pPr marL="514350" indent="-514350">
              <a:lnSpc>
                <a:spcPts val="3000"/>
              </a:lnSpc>
              <a:spcBef>
                <a:spcPts val="1200"/>
              </a:spcBef>
              <a:buAutoNum type="arabicPeriod"/>
            </a:pPr>
            <a:r>
              <a:rPr lang="zh-TW" sz="2250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在VirtualizationStation，點擊</a:t>
            </a:r>
            <a:r>
              <a:rPr lang="en-US" altLang="zh-TW" sz="2250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Z</a:t>
            </a:r>
            <a:r>
              <a:rPr lang="zh-TW" sz="2250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a</a:t>
            </a:r>
            <a:r>
              <a:rPr lang="en-US" altLang="zh-TW" sz="2250" b="1" err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bbix</a:t>
            </a:r>
            <a:r>
              <a:rPr lang="zh-TW" sz="2250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虛擬機，就會跳出一個新的虛擬機視窗，等虛擬機開機</a:t>
            </a:r>
            <a:r>
              <a:rPr lang="zh-TW" altLang="en-US" sz="2250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完成畫面變全黑後，在視窗裡按</a:t>
            </a:r>
            <a:r>
              <a:rPr lang="zh-TW" sz="2250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Ctrl+Alt+F2</a:t>
            </a:r>
            <a:r>
              <a:rPr lang="zh-TW" altLang="en-US" sz="2250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，就可以看到輸入帳密的畫面，輸入帳號</a:t>
            </a:r>
            <a:r>
              <a:rPr lang="zh-TW" sz="2250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appliance</a:t>
            </a:r>
            <a:r>
              <a:rPr lang="zh-TW" altLang="en-US" sz="2250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，密碼</a:t>
            </a:r>
            <a:r>
              <a:rPr lang="zh-TW" sz="2250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zabbix</a:t>
            </a:r>
          </a:p>
          <a:p>
            <a:pPr marL="514350" indent="-514350">
              <a:lnSpc>
                <a:spcPts val="3000"/>
              </a:lnSpc>
              <a:spcBef>
                <a:spcPts val="1200"/>
              </a:spcBef>
              <a:buAutoNum type="arabicPeriod"/>
            </a:pPr>
            <a:r>
              <a:rPr lang="zh-TW" altLang="en-US" sz="225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接著輸入指令ifconfig，找到Zabbix對外網卡的IP，就是讓user連管理介面的IP, 例如這台的網卡是ens3，就看ens3的IP</a:t>
            </a:r>
          </a:p>
        </p:txBody>
      </p:sp>
      <p:pic>
        <p:nvPicPr>
          <p:cNvPr id="4" name="圖片 4" descr="一張含有 螢幕擷取畫面, 黑色, 女性 的圖片&#10;&#10;描述是以非常高的可信度產生">
            <a:extLst>
              <a:ext uri="{FF2B5EF4-FFF2-40B4-BE49-F238E27FC236}">
                <a16:creationId xmlns:a16="http://schemas.microsoft.com/office/drawing/2014/main" id="{42B1CA5E-7F21-4FD1-BE31-F59807F0C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5002" y="3778803"/>
            <a:ext cx="4036291" cy="8053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6" name="圖片 6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5C17F8E4-23A6-4670-ABAA-4F530453F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3628" y="4129516"/>
            <a:ext cx="3584093" cy="24459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pic>
        <p:nvPicPr>
          <p:cNvPr id="5" name="圖片 6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3A9A1A87-2116-47D7-B639-0591ECB28C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440" y="4712467"/>
            <a:ext cx="5089744" cy="17046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pic>
        <p:nvPicPr>
          <p:cNvPr id="11" name="圖片 10" descr="一張含有 坐, 室內, 橙色, 紅色 的圖片&#10;&#10;描述是以高可信度產生">
            <a:extLst>
              <a:ext uri="{FF2B5EF4-FFF2-40B4-BE49-F238E27FC236}">
                <a16:creationId xmlns:a16="http://schemas.microsoft.com/office/drawing/2014/main" id="{CA6BF4B2-D65F-4273-BFBA-2FEC8985F2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816587" flipH="1">
            <a:off x="1490985" y="4540549"/>
            <a:ext cx="3494965" cy="71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1639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>
            <a:extLst>
              <a:ext uri="{FF2B5EF4-FFF2-40B4-BE49-F238E27FC236}">
                <a16:creationId xmlns:a16="http://schemas.microsoft.com/office/drawing/2014/main" id="{9B368141-CA54-440C-9EE1-BC75A1258C52}"/>
              </a:ext>
            </a:extLst>
          </p:cNvPr>
          <p:cNvGrpSpPr/>
          <p:nvPr/>
        </p:nvGrpSpPr>
        <p:grpSpPr>
          <a:xfrm>
            <a:off x="4225147" y="1630892"/>
            <a:ext cx="7966853" cy="4617508"/>
            <a:chOff x="847725" y="1568137"/>
            <a:chExt cx="7986713" cy="4629019"/>
          </a:xfrm>
        </p:grpSpPr>
        <p:pic>
          <p:nvPicPr>
            <p:cNvPr id="6" name="圖片 5" descr="一張含有 膝上型電腦, 電腦, 監視器, 電子用品 的圖片&#10;&#10;自動產生的描述">
              <a:extLst>
                <a:ext uri="{FF2B5EF4-FFF2-40B4-BE49-F238E27FC236}">
                  <a16:creationId xmlns:a16="http://schemas.microsoft.com/office/drawing/2014/main" id="{682FF9CB-59EF-4A4E-BA0B-1CA1CA24F3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847725" y="1568137"/>
              <a:ext cx="7986713" cy="4629019"/>
            </a:xfrm>
            <a:prstGeom prst="rect">
              <a:avLst/>
            </a:prstGeom>
            <a:effectLst>
              <a:reflection blurRad="50800" stA="53000" endPos="7000" dist="50800" dir="5400000" sy="-100000" algn="bl" rotWithShape="0"/>
            </a:effectLst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99DDBCE8-95EA-4CBB-B20F-9FBAE953D79D}"/>
                </a:ext>
              </a:extLst>
            </p:cNvPr>
            <p:cNvSpPr/>
            <p:nvPr/>
          </p:nvSpPr>
          <p:spPr>
            <a:xfrm>
              <a:off x="1978141" y="1794765"/>
              <a:ext cx="6248400" cy="39433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Oswald Medium" pitchFamily="2" charset="0"/>
              </a:endParaRPr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29AD5D76-8391-46D0-92A6-8BE05F747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719" y="-20997"/>
            <a:ext cx="11697557" cy="1366951"/>
          </a:xfrm>
        </p:spPr>
        <p:txBody>
          <a:bodyPr anchor="ctr">
            <a:normAutofit/>
          </a:bodyPr>
          <a:lstStyle/>
          <a:p>
            <a:r>
              <a:rPr lang="zh-TW" sz="4500" b="1"/>
              <a:t>4.</a:t>
            </a:r>
            <a:r>
              <a:rPr lang="en-US" altLang="zh-TW" sz="4500" b="1"/>
              <a:t> </a:t>
            </a:r>
            <a:r>
              <a:rPr lang="zh-TW" sz="4500" b="1"/>
              <a:t>Zabbix</a:t>
            </a:r>
            <a:r>
              <a:rPr lang="zh-TW" sz="4500" b="1">
                <a:latin typeface="微軟正黑體" panose="020B0604030504040204" pitchFamily="34" charset="-120"/>
                <a:cs typeface="Calibri"/>
              </a:rPr>
              <a:t>環境設定 </a:t>
            </a:r>
            <a:r>
              <a:rPr lang="en-US" altLang="zh-TW" sz="4500" b="1">
                <a:latin typeface="微軟正黑體" panose="020B0604030504040204" pitchFamily="34" charset="-120"/>
                <a:cs typeface="Calibri"/>
              </a:rPr>
              <a:t>-</a:t>
            </a:r>
            <a:r>
              <a:rPr lang="zh-TW" sz="4500" b="1">
                <a:latin typeface="微軟正黑體" panose="020B0604030504040204" pitchFamily="34" charset="-120"/>
                <a:cs typeface="Calibri"/>
              </a:rPr>
              <a:t> </a:t>
            </a:r>
            <a:r>
              <a:rPr lang="zh-TW" altLang="en-US" sz="4500" b="1">
                <a:latin typeface="微軟正黑體" panose="020B0604030504040204" pitchFamily="34" charset="-120"/>
                <a:cs typeface="Calibri"/>
              </a:rPr>
              <a:t>登入</a:t>
            </a:r>
            <a:r>
              <a:rPr lang="zh-TW" altLang="en-US" sz="4500" b="1"/>
              <a:t>Zabbix</a:t>
            </a:r>
            <a:endParaRPr lang="zh-TW" sz="4500" b="1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A8C515E-AAC3-4CC4-8EF5-24C1BB9C5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633" y="1774825"/>
            <a:ext cx="4699431" cy="5320242"/>
          </a:xfrm>
        </p:spPr>
        <p:txBody>
          <a:bodyPr anchor="t"/>
          <a:lstStyle/>
          <a:p>
            <a:pPr marL="514350" indent="-514350">
              <a:lnSpc>
                <a:spcPts val="4000"/>
              </a:lnSpc>
              <a:spcBef>
                <a:spcPts val="500"/>
              </a:spcBef>
              <a:buAutoNum type="arabicPeriod"/>
            </a:pPr>
            <a:r>
              <a:rPr lang="zh-TW" altLang="en-US" sz="25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利用在前一步查到的IP，後面加上/Zabbix，就是登入的連結</a:t>
            </a:r>
            <a:endParaRPr lang="zh-TW" sz="2500" b="1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/>
            </a:endParaRPr>
          </a:p>
          <a:p>
            <a:pPr lvl="1">
              <a:lnSpc>
                <a:spcPts val="3500"/>
              </a:lnSpc>
              <a:buSzPct val="85000"/>
            </a:pPr>
            <a:r>
              <a:rPr lang="zh-TW" altLang="en-US" sz="25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For example: </a:t>
            </a:r>
            <a:r>
              <a:rPr lang="zh-TW" altLang="en-US" sz="2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hlinkClick r:id="rId4"/>
              </a:rPr>
              <a:t>http://xx.xx.xx.xx/Zabbix</a:t>
            </a:r>
          </a:p>
          <a:p>
            <a:pPr marL="514350" indent="-514350">
              <a:lnSpc>
                <a:spcPts val="4000"/>
              </a:lnSpc>
              <a:spcBef>
                <a:spcPts val="2000"/>
              </a:spcBef>
              <a:spcAft>
                <a:spcPts val="2000"/>
              </a:spcAft>
              <a:buAutoNum type="arabicPeriod"/>
            </a:pPr>
            <a:r>
              <a:rPr lang="zh-TW" altLang="en-US" sz="25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預設登入帳號: Admin，</a:t>
            </a:r>
            <a:r>
              <a:rPr lang="zh-TW" sz="25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預設登入</a:t>
            </a:r>
            <a:r>
              <a:rPr lang="zh-TW" altLang="en-US" sz="25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密碼</a:t>
            </a:r>
            <a:r>
              <a:rPr lang="zh-TW" sz="25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: z</a:t>
            </a:r>
            <a:r>
              <a:rPr lang="en-US" altLang="zh-TW" sz="2500" b="1" err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abbix</a:t>
            </a:r>
            <a:endParaRPr lang="zh-TW" sz="25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  <a:p>
            <a:endParaRPr lang="zh-TW" altLang="en-US" sz="2500">
              <a:ea typeface="新細明體"/>
              <a:cs typeface="Calibri"/>
            </a:endParaRPr>
          </a:p>
        </p:txBody>
      </p:sp>
      <p:pic>
        <p:nvPicPr>
          <p:cNvPr id="4" name="圖片 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3B4D2293-22C1-44A6-9FC5-78EECDDB6C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8625" y="1916222"/>
            <a:ext cx="6049345" cy="38495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251486A5-A90B-48FF-98C0-0DB9D81EAE3F}"/>
              </a:ext>
            </a:extLst>
          </p:cNvPr>
          <p:cNvSpPr/>
          <p:nvPr/>
        </p:nvSpPr>
        <p:spPr>
          <a:xfrm>
            <a:off x="5708650" y="2413000"/>
            <a:ext cx="5708767" cy="3321050"/>
          </a:xfrm>
          <a:prstGeom prst="rect">
            <a:avLst/>
          </a:prstGeom>
          <a:solidFill>
            <a:srgbClr val="EBE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8" name="物件 7">
            <a:extLst>
              <a:ext uri="{FF2B5EF4-FFF2-40B4-BE49-F238E27FC236}">
                <a16:creationId xmlns:a16="http://schemas.microsoft.com/office/drawing/2014/main" id="{4B89EFE9-640A-4EF5-9135-FF51E054D1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4145946"/>
              </p:ext>
            </p:extLst>
          </p:nvPr>
        </p:nvGraphicFramePr>
        <p:xfrm>
          <a:off x="7142148" y="2305050"/>
          <a:ext cx="2717569" cy="3383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r:id="rId6" imgW="4601880" imgH="5729760" progId="">
                  <p:embed/>
                </p:oleObj>
              </mc:Choice>
              <mc:Fallback>
                <p:oleObj r:id="rId6" imgW="4601880" imgH="5729760" progId="">
                  <p:embed/>
                  <p:pic>
                    <p:nvPicPr>
                      <p:cNvPr id="8" name="物件 7">
                        <a:extLst>
                          <a:ext uri="{FF2B5EF4-FFF2-40B4-BE49-F238E27FC236}">
                            <a16:creationId xmlns:a16="http://schemas.microsoft.com/office/drawing/2014/main" id="{4B89EFE9-640A-4EF5-9135-FF51E054D1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142148" y="2305050"/>
                        <a:ext cx="2717569" cy="33831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56574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66ACC5FA-A545-45E1-ACB0-D8B689440D47}"/>
              </a:ext>
            </a:extLst>
          </p:cNvPr>
          <p:cNvSpPr txBox="1">
            <a:spLocks/>
          </p:cNvSpPr>
          <p:nvPr/>
        </p:nvSpPr>
        <p:spPr>
          <a:xfrm>
            <a:off x="544605" y="1773831"/>
            <a:ext cx="284591" cy="55246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600"/>
              </a:lnSpc>
              <a:spcBef>
                <a:spcPts val="1125"/>
              </a:spcBef>
              <a:buSzPct val="80000"/>
              <a:buNone/>
            </a:pPr>
            <a:r>
              <a:rPr lang="en-US" altLang="zh-TW" sz="3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1</a:t>
            </a:r>
            <a:endParaRPr lang="zh-TW" altLang="en-US" sz="3000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8DA1C79B-48A9-4E7C-A7FF-4026B45E7C3D}"/>
              </a:ext>
            </a:extLst>
          </p:cNvPr>
          <p:cNvSpPr txBox="1">
            <a:spLocks/>
          </p:cNvSpPr>
          <p:nvPr/>
        </p:nvSpPr>
        <p:spPr>
          <a:xfrm>
            <a:off x="554308" y="2505964"/>
            <a:ext cx="284591" cy="55246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600"/>
              </a:lnSpc>
              <a:spcBef>
                <a:spcPts val="1125"/>
              </a:spcBef>
              <a:buSzPct val="80000"/>
              <a:buNone/>
            </a:pPr>
            <a:r>
              <a:rPr lang="en-US" altLang="zh-TW" sz="3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</a:t>
            </a:r>
            <a:endParaRPr lang="zh-TW" altLang="en-US" sz="3000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C771B4B8-081E-4829-84E3-8AF13D936737}"/>
              </a:ext>
            </a:extLst>
          </p:cNvPr>
          <p:cNvCxnSpPr>
            <a:cxnSpLocks/>
          </p:cNvCxnSpPr>
          <p:nvPr/>
        </p:nvCxnSpPr>
        <p:spPr>
          <a:xfrm>
            <a:off x="1008983" y="1883120"/>
            <a:ext cx="0" cy="333886"/>
          </a:xfrm>
          <a:prstGeom prst="line">
            <a:avLst/>
          </a:prstGeom>
          <a:ln w="1651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>
            <a:extLst>
              <a:ext uri="{FF2B5EF4-FFF2-40B4-BE49-F238E27FC236}">
                <a16:creationId xmlns:a16="http://schemas.microsoft.com/office/drawing/2014/main" id="{A06BD71B-0FDA-4D58-89E1-380093C0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690" y="184995"/>
            <a:ext cx="11697557" cy="993987"/>
          </a:xfrm>
        </p:spPr>
        <p:txBody>
          <a:bodyPr anchor="ctr">
            <a:normAutofit/>
          </a:bodyPr>
          <a:lstStyle/>
          <a:p>
            <a:r>
              <a:rPr lang="zh-TW" altLang="en-US" sz="4500" b="1">
                <a:latin typeface="Arial"/>
                <a:ea typeface="微軟正黑體"/>
                <a:cs typeface="Arial"/>
              </a:rPr>
              <a:t>大綱</a:t>
            </a:r>
            <a:endParaRPr lang="zh-TW" altLang="en-US" sz="4500" b="1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70F04E37-00CB-4228-A65A-F7F2FD26F7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1509" y="1718222"/>
            <a:ext cx="6280748" cy="4351338"/>
          </a:xfrm>
        </p:spPr>
        <p:txBody>
          <a:bodyPr anchor="t"/>
          <a:lstStyle/>
          <a:p>
            <a:pPr marL="0" indent="0">
              <a:lnSpc>
                <a:spcPts val="4600"/>
              </a:lnSpc>
              <a:buNone/>
            </a:pPr>
            <a:r>
              <a:rPr lang="zh-TW" altLang="en-US" sz="32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企業網路環境</a:t>
            </a:r>
            <a:endParaRPr lang="zh-TW" sz="3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ts val="4600"/>
              </a:lnSpc>
              <a:buNone/>
            </a:pPr>
            <a:r>
              <a:rPr lang="zh-TW" altLang="en-US" sz="32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設備監控所面臨的困難</a:t>
            </a:r>
          </a:p>
          <a:p>
            <a:pPr marL="0" indent="0">
              <a:lnSpc>
                <a:spcPts val="4600"/>
              </a:lnSpc>
              <a:buNone/>
            </a:pPr>
            <a:r>
              <a:rPr lang="zh-TW" altLang="en-US" sz="3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Zabbix</a:t>
            </a:r>
            <a:r>
              <a:rPr lang="zh-TW" altLang="en-US" sz="32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的使用情境</a:t>
            </a:r>
            <a:endParaRPr lang="zh-TW" sz="3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ts val="4600"/>
              </a:lnSpc>
              <a:buNone/>
            </a:pPr>
            <a:r>
              <a:rPr lang="zh-TW" altLang="en-US" sz="32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安裝</a:t>
            </a:r>
            <a:r>
              <a:rPr lang="zh-TW" altLang="en-US" sz="3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Zabbix</a:t>
            </a:r>
          </a:p>
          <a:p>
            <a:pPr marL="0" indent="0">
              <a:lnSpc>
                <a:spcPts val="4600"/>
              </a:lnSpc>
              <a:buNone/>
            </a:pPr>
            <a:r>
              <a:rPr lang="zh-TW" altLang="en-US" sz="3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Demo</a:t>
            </a:r>
          </a:p>
          <a:p>
            <a:pPr marL="0" indent="0">
              <a:lnSpc>
                <a:spcPts val="4600"/>
              </a:lnSpc>
              <a:buNone/>
            </a:pPr>
            <a:r>
              <a:rPr lang="zh-TW" altLang="en-US" sz="32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適合安裝</a:t>
            </a:r>
            <a:r>
              <a:rPr lang="zh-TW" altLang="en-US" sz="3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Zabbix</a:t>
            </a:r>
            <a:r>
              <a:rPr lang="zh-TW" altLang="en-US" sz="32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的</a:t>
            </a:r>
            <a:r>
              <a:rPr lang="zh-TW" altLang="en-US" sz="3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</a:t>
            </a:r>
            <a:r>
              <a:rPr lang="zh-TW" altLang="en-US" sz="32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設備</a:t>
            </a:r>
          </a:p>
        </p:txBody>
      </p: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D514FA9B-CC39-4338-BA33-34606118987D}"/>
              </a:ext>
            </a:extLst>
          </p:cNvPr>
          <p:cNvCxnSpPr>
            <a:cxnSpLocks/>
          </p:cNvCxnSpPr>
          <p:nvPr/>
        </p:nvCxnSpPr>
        <p:spPr>
          <a:xfrm>
            <a:off x="1024844" y="2596461"/>
            <a:ext cx="0" cy="333886"/>
          </a:xfrm>
          <a:prstGeom prst="line">
            <a:avLst/>
          </a:prstGeom>
          <a:ln w="1651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內容版面配置區 2">
            <a:extLst>
              <a:ext uri="{FF2B5EF4-FFF2-40B4-BE49-F238E27FC236}">
                <a16:creationId xmlns:a16="http://schemas.microsoft.com/office/drawing/2014/main" id="{812F6149-E32B-48F2-92C8-454956F38068}"/>
              </a:ext>
            </a:extLst>
          </p:cNvPr>
          <p:cNvSpPr txBox="1">
            <a:spLocks/>
          </p:cNvSpPr>
          <p:nvPr/>
        </p:nvSpPr>
        <p:spPr>
          <a:xfrm>
            <a:off x="560466" y="3191932"/>
            <a:ext cx="284591" cy="55246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600"/>
              </a:lnSpc>
              <a:spcBef>
                <a:spcPts val="1125"/>
              </a:spcBef>
              <a:buSzPct val="80000"/>
              <a:buNone/>
            </a:pPr>
            <a:r>
              <a:rPr lang="en-US" altLang="zh-TW" sz="3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3</a:t>
            </a:r>
            <a:endParaRPr lang="zh-TW" altLang="en-US" sz="3000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22" name="內容版面配置區 2">
            <a:extLst>
              <a:ext uri="{FF2B5EF4-FFF2-40B4-BE49-F238E27FC236}">
                <a16:creationId xmlns:a16="http://schemas.microsoft.com/office/drawing/2014/main" id="{7C25B2AC-A578-4475-A390-C310D284DD64}"/>
              </a:ext>
            </a:extLst>
          </p:cNvPr>
          <p:cNvSpPr txBox="1">
            <a:spLocks/>
          </p:cNvSpPr>
          <p:nvPr/>
        </p:nvSpPr>
        <p:spPr>
          <a:xfrm>
            <a:off x="570169" y="3924065"/>
            <a:ext cx="284591" cy="55246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600"/>
              </a:lnSpc>
              <a:spcBef>
                <a:spcPts val="1125"/>
              </a:spcBef>
              <a:buSzPct val="80000"/>
              <a:buNone/>
            </a:pPr>
            <a:r>
              <a:rPr lang="en-US" altLang="zh-TW" sz="3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4</a:t>
            </a:r>
            <a:endParaRPr lang="zh-TW" altLang="en-US" sz="3000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BE97EB52-0993-4A0E-ABB4-4084AFBE1B37}"/>
              </a:ext>
            </a:extLst>
          </p:cNvPr>
          <p:cNvCxnSpPr>
            <a:cxnSpLocks/>
          </p:cNvCxnSpPr>
          <p:nvPr/>
        </p:nvCxnSpPr>
        <p:spPr>
          <a:xfrm>
            <a:off x="1024844" y="3301221"/>
            <a:ext cx="0" cy="333886"/>
          </a:xfrm>
          <a:prstGeom prst="line">
            <a:avLst/>
          </a:prstGeom>
          <a:ln w="1651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9093BFD2-97C7-4E0D-943C-185EF748E5C3}"/>
              </a:ext>
            </a:extLst>
          </p:cNvPr>
          <p:cNvCxnSpPr>
            <a:cxnSpLocks/>
          </p:cNvCxnSpPr>
          <p:nvPr/>
        </p:nvCxnSpPr>
        <p:spPr>
          <a:xfrm>
            <a:off x="1040705" y="4014562"/>
            <a:ext cx="0" cy="333886"/>
          </a:xfrm>
          <a:prstGeom prst="line">
            <a:avLst/>
          </a:prstGeom>
          <a:ln w="1651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內容版面配置區 2">
            <a:extLst>
              <a:ext uri="{FF2B5EF4-FFF2-40B4-BE49-F238E27FC236}">
                <a16:creationId xmlns:a16="http://schemas.microsoft.com/office/drawing/2014/main" id="{948D0621-74AC-4FD3-821A-7A7333568602}"/>
              </a:ext>
            </a:extLst>
          </p:cNvPr>
          <p:cNvSpPr txBox="1">
            <a:spLocks/>
          </p:cNvSpPr>
          <p:nvPr/>
        </p:nvSpPr>
        <p:spPr>
          <a:xfrm>
            <a:off x="573649" y="4615227"/>
            <a:ext cx="284591" cy="55246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600"/>
              </a:lnSpc>
              <a:spcBef>
                <a:spcPts val="1125"/>
              </a:spcBef>
              <a:buSzPct val="80000"/>
              <a:buNone/>
            </a:pPr>
            <a:r>
              <a:rPr lang="en-US" altLang="zh-TW" sz="3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5</a:t>
            </a:r>
            <a:endParaRPr lang="zh-TW" altLang="en-US" sz="3000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26" name="內容版面配置區 2">
            <a:extLst>
              <a:ext uri="{FF2B5EF4-FFF2-40B4-BE49-F238E27FC236}">
                <a16:creationId xmlns:a16="http://schemas.microsoft.com/office/drawing/2014/main" id="{4C22D869-21B0-4889-A0A8-3AC729922920}"/>
              </a:ext>
            </a:extLst>
          </p:cNvPr>
          <p:cNvSpPr txBox="1">
            <a:spLocks/>
          </p:cNvSpPr>
          <p:nvPr/>
        </p:nvSpPr>
        <p:spPr>
          <a:xfrm>
            <a:off x="583352" y="5347360"/>
            <a:ext cx="284591" cy="55246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600"/>
              </a:lnSpc>
              <a:spcBef>
                <a:spcPts val="1125"/>
              </a:spcBef>
              <a:buSzPct val="80000"/>
              <a:buNone/>
            </a:pPr>
            <a:r>
              <a:rPr lang="en-US" altLang="zh-TW" sz="3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6</a:t>
            </a:r>
            <a:endParaRPr lang="zh-TW" altLang="en-US" sz="3000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cxnSp>
        <p:nvCxnSpPr>
          <p:cNvPr id="27" name="直線接點 26">
            <a:extLst>
              <a:ext uri="{FF2B5EF4-FFF2-40B4-BE49-F238E27FC236}">
                <a16:creationId xmlns:a16="http://schemas.microsoft.com/office/drawing/2014/main" id="{BCCE5FFC-E9D9-4D1E-B15B-87FAAC047AE2}"/>
              </a:ext>
            </a:extLst>
          </p:cNvPr>
          <p:cNvCxnSpPr>
            <a:cxnSpLocks/>
          </p:cNvCxnSpPr>
          <p:nvPr/>
        </p:nvCxnSpPr>
        <p:spPr>
          <a:xfrm>
            <a:off x="1038027" y="4724516"/>
            <a:ext cx="0" cy="333886"/>
          </a:xfrm>
          <a:prstGeom prst="line">
            <a:avLst/>
          </a:prstGeom>
          <a:ln w="1651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A096424C-4169-4FB1-ACE6-1109942FE5D0}"/>
              </a:ext>
            </a:extLst>
          </p:cNvPr>
          <p:cNvCxnSpPr>
            <a:cxnSpLocks/>
          </p:cNvCxnSpPr>
          <p:nvPr/>
        </p:nvCxnSpPr>
        <p:spPr>
          <a:xfrm>
            <a:off x="1053888" y="5437857"/>
            <a:ext cx="0" cy="333886"/>
          </a:xfrm>
          <a:prstGeom prst="line">
            <a:avLst/>
          </a:prstGeom>
          <a:ln w="1651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圖片 29">
            <a:extLst>
              <a:ext uri="{FF2B5EF4-FFF2-40B4-BE49-F238E27FC236}">
                <a16:creationId xmlns:a16="http://schemas.microsoft.com/office/drawing/2014/main" id="{EBC866EE-8A35-41A0-8B57-F9BCD4AAFA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9744" y="1592632"/>
            <a:ext cx="6050445" cy="496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660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一張含有 螢幕擷取畫面 的圖片&#10;&#10;描述是以高可信度產生">
            <a:extLst>
              <a:ext uri="{FF2B5EF4-FFF2-40B4-BE49-F238E27FC236}">
                <a16:creationId xmlns:a16="http://schemas.microsoft.com/office/drawing/2014/main" id="{655F6801-F073-491E-9276-E25605B8C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122" y="5044698"/>
            <a:ext cx="6858000" cy="1883044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903D7398-266D-441E-905C-D6727A005A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5764"/>
          <a:stretch/>
        </p:blipFill>
        <p:spPr>
          <a:xfrm flipH="1">
            <a:off x="0" y="3215021"/>
            <a:ext cx="12255500" cy="2169915"/>
          </a:xfrm>
          <a:prstGeom prst="rect">
            <a:avLst/>
          </a:prstGeom>
        </p:spPr>
      </p:pic>
      <p:pic>
        <p:nvPicPr>
          <p:cNvPr id="4" name="圖片 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DC7C3A77-5070-426D-92D4-103FBFF460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21266" y="3449875"/>
            <a:ext cx="11042650" cy="170020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97B6FE63-D212-48E4-9D5E-F1BAC9C0B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378" y="-27651"/>
            <a:ext cx="13320183" cy="1366951"/>
          </a:xfrm>
        </p:spPr>
        <p:txBody>
          <a:bodyPr anchor="ctr">
            <a:normAutofit/>
          </a:bodyPr>
          <a:lstStyle/>
          <a:p>
            <a:r>
              <a:rPr lang="zh-TW" sz="4500" b="1"/>
              <a:t>4.</a:t>
            </a:r>
            <a:r>
              <a:rPr lang="en-US" altLang="zh-TW" sz="4500" b="1"/>
              <a:t> </a:t>
            </a:r>
            <a:r>
              <a:rPr lang="zh-TW" sz="4500" b="1"/>
              <a:t>Zabbix</a:t>
            </a:r>
            <a:r>
              <a:rPr lang="zh-TW" sz="4500" b="1">
                <a:latin typeface="微軟正黑體" panose="020B0604030504040204" pitchFamily="34" charset="-120"/>
                <a:cs typeface="Calibri"/>
              </a:rPr>
              <a:t>環境設定 </a:t>
            </a:r>
            <a:r>
              <a:rPr lang="en-US" altLang="zh-TW" sz="4500" b="1">
                <a:latin typeface="微軟正黑體" panose="020B0604030504040204" pitchFamily="34" charset="-120"/>
                <a:cs typeface="Calibri"/>
              </a:rPr>
              <a:t>-</a:t>
            </a:r>
            <a:r>
              <a:rPr lang="zh-TW" altLang="en-US" sz="4500" b="1">
                <a:latin typeface="微軟正黑體" panose="020B0604030504040204" pitchFamily="34" charset="-120"/>
                <a:cs typeface="Calibri"/>
              </a:rPr>
              <a:t> 建立管理群組</a:t>
            </a:r>
            <a:endParaRPr lang="zh-TW" sz="4500" b="1">
              <a:latin typeface="微軟正黑體" panose="020B0604030504040204" pitchFamily="34" charset="-120"/>
              <a:cs typeface="Calibri"/>
            </a:endParaRPr>
          </a:p>
        </p:txBody>
      </p:sp>
      <p:pic>
        <p:nvPicPr>
          <p:cNvPr id="6" name="圖片 6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2DD794B2-7941-486B-9C5F-236FDD20F0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0505" y="5527376"/>
            <a:ext cx="5838825" cy="10885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ACF799BA-E10C-492B-B923-DE71F3376CEF}"/>
              </a:ext>
            </a:extLst>
          </p:cNvPr>
          <p:cNvSpPr txBox="1"/>
          <p:nvPr/>
        </p:nvSpPr>
        <p:spPr>
          <a:xfrm>
            <a:off x="1242180" y="1445454"/>
            <a:ext cx="13159317" cy="1541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3700"/>
              </a:lnSpc>
              <a:spcBef>
                <a:spcPts val="300"/>
              </a:spcBef>
            </a:pP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     建立一個自己的管理群組, 如要用預設群組就可省略這步</a:t>
            </a:r>
          </a:p>
          <a:p>
            <a:pPr marL="800100" lvl="1" indent="-342900">
              <a:lnSpc>
                <a:spcPts val="3700"/>
              </a:lnSpc>
              <a:spcBef>
                <a:spcPts val="300"/>
              </a:spcBef>
              <a:buAutoNum type="arabicPeriod"/>
            </a:pP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Configuration &gt; Host groups &gt; Create host group</a:t>
            </a:r>
          </a:p>
          <a:p>
            <a:pPr marL="800100" lvl="1" indent="-342900">
              <a:lnSpc>
                <a:spcPts val="3700"/>
              </a:lnSpc>
              <a:spcBef>
                <a:spcPts val="300"/>
              </a:spcBef>
              <a:buAutoNum type="arabicPeriod"/>
            </a:pP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設定好Group name後按Add新增</a:t>
            </a:r>
          </a:p>
        </p:txBody>
      </p:sp>
    </p:spTree>
    <p:extLst>
      <p:ext uri="{BB962C8B-B14F-4D97-AF65-F5344CB8AC3E}">
        <p14:creationId xmlns:p14="http://schemas.microsoft.com/office/powerpoint/2010/main" val="7491894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形 10">
            <a:extLst>
              <a:ext uri="{FF2B5EF4-FFF2-40B4-BE49-F238E27FC236}">
                <a16:creationId xmlns:a16="http://schemas.microsoft.com/office/drawing/2014/main" id="{DB481BA4-D6FC-461C-9F20-F6765A1668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5648"/>
          <a:stretch/>
        </p:blipFill>
        <p:spPr>
          <a:xfrm>
            <a:off x="7249963" y="2038028"/>
            <a:ext cx="5058275" cy="4636451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97B6FE63-D212-48E4-9D5E-F1BAC9C0B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50" y="-22533"/>
            <a:ext cx="12685183" cy="1366951"/>
          </a:xfrm>
        </p:spPr>
        <p:txBody>
          <a:bodyPr anchor="ctr">
            <a:normAutofit/>
          </a:bodyPr>
          <a:lstStyle/>
          <a:p>
            <a:r>
              <a:rPr lang="zh-TW" sz="4500" b="1"/>
              <a:t>4.</a:t>
            </a:r>
            <a:r>
              <a:rPr lang="en-US" altLang="zh-TW" sz="4500" b="1"/>
              <a:t> </a:t>
            </a:r>
            <a:r>
              <a:rPr lang="zh-TW" sz="4500" b="1"/>
              <a:t>Zabbix</a:t>
            </a:r>
            <a:r>
              <a:rPr lang="zh-TW" sz="4500" b="1">
                <a:latin typeface="微軟正黑體" panose="020B0604030504040204" pitchFamily="34" charset="-120"/>
                <a:cs typeface="Calibri"/>
              </a:rPr>
              <a:t>環境設定 </a:t>
            </a:r>
            <a:r>
              <a:rPr lang="en-US" altLang="zh-TW" sz="4500" b="1">
                <a:latin typeface="微軟正黑體" panose="020B0604030504040204" pitchFamily="34" charset="-120"/>
                <a:cs typeface="Calibri"/>
              </a:rPr>
              <a:t>-</a:t>
            </a:r>
            <a:r>
              <a:rPr lang="zh-TW" altLang="en-US" sz="4500" b="1">
                <a:latin typeface="微軟正黑體" panose="020B0604030504040204" pitchFamily="34" charset="-120"/>
                <a:cs typeface="Calibri"/>
              </a:rPr>
              <a:t> 植入客製化監控腳本</a:t>
            </a:r>
            <a:endParaRPr lang="zh-TW" sz="4500" b="1">
              <a:latin typeface="微軟正黑體" panose="020B0604030504040204" pitchFamily="34" charset="-120"/>
              <a:cs typeface="Calibri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ACF799BA-E10C-492B-B923-DE71F3376CEF}"/>
              </a:ext>
            </a:extLst>
          </p:cNvPr>
          <p:cNvSpPr txBox="1"/>
          <p:nvPr/>
        </p:nvSpPr>
        <p:spPr>
          <a:xfrm>
            <a:off x="311150" y="1479835"/>
            <a:ext cx="11529281" cy="13590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ts val="3400"/>
              </a:lnSpc>
              <a:buFont typeface="Arial"/>
              <a:buChar char="•"/>
            </a:pP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如有客製化的腳本可以在這植入, 如只需用Zabbix預設腳本可忽略此步驟</a:t>
            </a:r>
          </a:p>
          <a:p>
            <a:pPr marL="800100" lvl="1" indent="-342900">
              <a:lnSpc>
                <a:spcPts val="3400"/>
              </a:lnSpc>
              <a:buAutoNum type="arabicPeriod"/>
            </a:pP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Configuration &gt; Templates &gt; Import</a:t>
            </a:r>
          </a:p>
          <a:p>
            <a:pPr marL="800100" lvl="1" indent="-342900">
              <a:lnSpc>
                <a:spcPts val="3400"/>
              </a:lnSpc>
              <a:buAutoNum type="arabicPeriod"/>
            </a:pP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選擇想要植入的腳本檔後點import</a:t>
            </a:r>
          </a:p>
        </p:txBody>
      </p:sp>
      <p:pic>
        <p:nvPicPr>
          <p:cNvPr id="10" name="圖片 10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762F38D1-7052-4874-83D0-3E124FB6EF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5905" y="2289033"/>
            <a:ext cx="4409268" cy="39090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73BD9EED-2FB2-4B9F-BA95-1D2629105AC1}"/>
              </a:ext>
            </a:extLst>
          </p:cNvPr>
          <p:cNvSpPr/>
          <p:nvPr/>
        </p:nvSpPr>
        <p:spPr>
          <a:xfrm>
            <a:off x="732557" y="4046770"/>
            <a:ext cx="6096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13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Ref: </a:t>
            </a:r>
            <a:r>
              <a:rPr lang="zh-TW" altLang="zh-TW" sz="1300" dirty="0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https://share.zabbix.com/storage-devices/qnap/zabbix-4-2-qnap-nas-snmp-template</a:t>
            </a:r>
            <a:endParaRPr lang="zh-TW" altLang="en-US" sz="1300" dirty="0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E058D14-5E78-4111-BE77-4C72DFFE5A0E}"/>
              </a:ext>
            </a:extLst>
          </p:cNvPr>
          <p:cNvSpPr/>
          <p:nvPr/>
        </p:nvSpPr>
        <p:spPr>
          <a:xfrm>
            <a:off x="351568" y="3012094"/>
            <a:ext cx="6725329" cy="887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3200"/>
              </a:lnSpc>
              <a:buFont typeface="Arial"/>
              <a:buChar char="•"/>
            </a:pPr>
            <a:r>
              <a:rPr lang="zh-TW" altLang="en-US" sz="26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腳本可自行建立或者使用現成的, 此次腳本是從Zabbix template share上下載下來</a:t>
            </a:r>
          </a:p>
        </p:txBody>
      </p:sp>
      <p:pic>
        <p:nvPicPr>
          <p:cNvPr id="9" name="圖片 8" descr="一張含有 螢幕擷取畫面 的圖片&#10;&#10;描述是以高可信度產生">
            <a:extLst>
              <a:ext uri="{FF2B5EF4-FFF2-40B4-BE49-F238E27FC236}">
                <a16:creationId xmlns:a16="http://schemas.microsoft.com/office/drawing/2014/main" id="{B11B1866-1AF5-4298-B80C-8D4942C10E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686851"/>
            <a:ext cx="9051011" cy="1503464"/>
          </a:xfrm>
          <a:prstGeom prst="rect">
            <a:avLst/>
          </a:prstGeom>
        </p:spPr>
      </p:pic>
      <p:pic>
        <p:nvPicPr>
          <p:cNvPr id="7" name="圖片 8">
            <a:extLst>
              <a:ext uri="{FF2B5EF4-FFF2-40B4-BE49-F238E27FC236}">
                <a16:creationId xmlns:a16="http://schemas.microsoft.com/office/drawing/2014/main" id="{3EBC4C53-7822-46FC-AB49-10B2E37E84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150" y="4957284"/>
            <a:ext cx="8337550" cy="8782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7489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E694D25-B618-4337-983D-E9D6EC689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899" y="-17049"/>
            <a:ext cx="11697557" cy="1366951"/>
          </a:xfrm>
        </p:spPr>
        <p:txBody>
          <a:bodyPr anchor="ctr">
            <a:normAutofit/>
          </a:bodyPr>
          <a:lstStyle/>
          <a:p>
            <a:r>
              <a:rPr lang="zh-TW" altLang="en-US" sz="4500" b="1">
                <a:ea typeface="微軟正黑體"/>
              </a:rPr>
              <a:t>4. </a:t>
            </a:r>
            <a:r>
              <a:rPr lang="zh-TW" sz="4500" b="1">
                <a:ea typeface="微軟正黑體"/>
              </a:rPr>
              <a:t>Zabbix</a:t>
            </a:r>
            <a:r>
              <a:rPr lang="zh-TW" sz="4500" b="1">
                <a:latin typeface="Calibri"/>
                <a:ea typeface="微軟正黑體"/>
                <a:cs typeface="Calibri"/>
              </a:rPr>
              <a:t>環境設定</a:t>
            </a:r>
            <a:r>
              <a:rPr lang="zh-TW" altLang="en-US" sz="4500" b="1">
                <a:latin typeface="Calibri"/>
                <a:ea typeface="微軟正黑體"/>
                <a:cs typeface="Calibri"/>
              </a:rPr>
              <a:t> - </a:t>
            </a:r>
            <a:r>
              <a:rPr lang="zh-TW" sz="4500" b="1">
                <a:latin typeface="Calibri"/>
                <a:ea typeface="微軟正黑體"/>
                <a:cs typeface="Calibri"/>
              </a:rPr>
              <a:t>建立新的</a:t>
            </a:r>
            <a:r>
              <a:rPr lang="zh-TW" sz="4500" b="1">
                <a:ea typeface="微軟正黑體"/>
              </a:rPr>
              <a:t>Host</a:t>
            </a:r>
            <a:endParaRPr lang="zh-TW" altLang="en-US" sz="4500" b="1">
              <a:ea typeface="微軟正黑體"/>
            </a:endParaRPr>
          </a:p>
        </p:txBody>
      </p:sp>
      <p:pic>
        <p:nvPicPr>
          <p:cNvPr id="4" name="圖片 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4C8AAD79-8D6D-4F6F-8A0B-485BC6084D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285" y="3014420"/>
            <a:ext cx="11713429" cy="31771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55500" dist="101600" dir="5400000" sy="-100000" algn="bl" rotWithShape="0"/>
          </a:effec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52D36556-0332-4045-BB89-84B94695E119}"/>
              </a:ext>
            </a:extLst>
          </p:cNvPr>
          <p:cNvSpPr txBox="1"/>
          <p:nvPr/>
        </p:nvSpPr>
        <p:spPr>
          <a:xfrm>
            <a:off x="2713425" y="1508293"/>
            <a:ext cx="6908506" cy="11964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4500"/>
              </a:lnSpc>
            </a:pP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    在Zabbix上新增一台host</a:t>
            </a:r>
            <a:endParaRPr lang="zh-TW" sz="2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06450" lvl="1" indent="-349250">
              <a:lnSpc>
                <a:spcPts val="4500"/>
              </a:lnSpc>
              <a:buSzPct val="85000"/>
              <a:buFont typeface="Arial" panose="020B0604020202020204" pitchFamily="34" charset="0"/>
              <a:buChar char="•"/>
            </a:pPr>
            <a:r>
              <a:rPr lang="zh-TW" altLang="en-US" sz="23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Confgiuration &gt; Hosts&gt; Creat host</a:t>
            </a:r>
          </a:p>
        </p:txBody>
      </p:sp>
    </p:spTree>
    <p:extLst>
      <p:ext uri="{BB962C8B-B14F-4D97-AF65-F5344CB8AC3E}">
        <p14:creationId xmlns:p14="http://schemas.microsoft.com/office/powerpoint/2010/main" val="23256339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E694D25-B618-4337-983D-E9D6EC689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166" y="0"/>
            <a:ext cx="11697557" cy="1366951"/>
          </a:xfrm>
        </p:spPr>
        <p:txBody>
          <a:bodyPr anchor="ctr">
            <a:normAutofit/>
          </a:bodyPr>
          <a:lstStyle/>
          <a:p>
            <a:r>
              <a:rPr lang="zh-TW" altLang="en-US" sz="4500" b="1">
                <a:ea typeface="微軟正黑體"/>
              </a:rPr>
              <a:t>4. </a:t>
            </a:r>
            <a:r>
              <a:rPr lang="zh-TW" sz="4500" b="1">
                <a:ea typeface="微軟正黑體"/>
              </a:rPr>
              <a:t>Zabbix</a:t>
            </a:r>
            <a:r>
              <a:rPr lang="zh-TW" sz="4500" b="1">
                <a:latin typeface="Calibri"/>
                <a:ea typeface="微軟正黑體"/>
                <a:cs typeface="Calibri"/>
              </a:rPr>
              <a:t>環境設定</a:t>
            </a:r>
            <a:r>
              <a:rPr lang="zh-TW" altLang="en-US" sz="4500" b="1">
                <a:latin typeface="Calibri"/>
                <a:ea typeface="微軟正黑體"/>
                <a:cs typeface="Calibri"/>
              </a:rPr>
              <a:t> - </a:t>
            </a:r>
            <a:r>
              <a:rPr lang="zh-TW" sz="4500" b="1">
                <a:latin typeface="Calibri"/>
                <a:ea typeface="微軟正黑體"/>
                <a:cs typeface="Calibri"/>
              </a:rPr>
              <a:t>建立新的</a:t>
            </a:r>
            <a:r>
              <a:rPr lang="zh-TW" sz="4500" b="1">
                <a:ea typeface="微軟正黑體"/>
              </a:rPr>
              <a:t>Host</a:t>
            </a:r>
            <a:endParaRPr lang="zh-TW" altLang="en-US" sz="4500" b="1">
              <a:ea typeface="微軟正黑體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2D36556-0332-4045-BB89-84B94695E119}"/>
              </a:ext>
            </a:extLst>
          </p:cNvPr>
          <p:cNvSpPr txBox="1"/>
          <p:nvPr/>
        </p:nvSpPr>
        <p:spPr>
          <a:xfrm>
            <a:off x="401166" y="1580111"/>
            <a:ext cx="5010150" cy="52629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ts val="3000"/>
              </a:lnSpc>
              <a:spcBef>
                <a:spcPts val="500"/>
              </a:spcBef>
              <a:buSzPct val="85000"/>
              <a:buFont typeface="Arial" panose="020B0604020202020204" pitchFamily="34" charset="0"/>
              <a:buChar char="•"/>
            </a:pP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輸入Host的資訊</a:t>
            </a:r>
          </a:p>
          <a:p>
            <a:pPr marL="800100" lvl="1" indent="-342900">
              <a:lnSpc>
                <a:spcPts val="3000"/>
              </a:lnSpc>
              <a:spcBef>
                <a:spcPts val="500"/>
              </a:spcBef>
              <a:buAutoNum type="arabicPeriod"/>
            </a:pP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Host Name: 機器名稱</a:t>
            </a:r>
          </a:p>
          <a:p>
            <a:pPr marL="800100" lvl="1" indent="-342900">
              <a:lnSpc>
                <a:spcPts val="3000"/>
              </a:lnSpc>
              <a:spcBef>
                <a:spcPts val="500"/>
              </a:spcBef>
              <a:buAutoNum type="arabicPeriod"/>
            </a:pP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Groups: 預設的群組或自行增加的群組</a:t>
            </a:r>
          </a:p>
          <a:p>
            <a:pPr marL="800100" lvl="1" indent="-342900">
              <a:lnSpc>
                <a:spcPts val="3000"/>
              </a:lnSpc>
              <a:spcBef>
                <a:spcPts val="500"/>
              </a:spcBef>
              <a:buAutoNum type="arabicPeriod"/>
            </a:pP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Agent interfaces: 這是選擇要被Zabbix連線管理的介面, 像QNAP設備是透過SNMP被管理, 所以要設定SNMP interfacest, 其餘介面可以刪掉</a:t>
            </a:r>
          </a:p>
          <a:p>
            <a:pPr marL="800100" lvl="1" indent="-342900">
              <a:lnSpc>
                <a:spcPts val="3000"/>
              </a:lnSpc>
              <a:spcBef>
                <a:spcPts val="500"/>
              </a:spcBef>
              <a:buAutoNum type="arabicPeriod"/>
            </a:pPr>
            <a:r>
              <a:rPr lang="zh-TW" altLang="en-US" sz="2100" dirty="0">
                <a:latin typeface="微軟正黑體"/>
                <a:ea typeface="微軟正黑體"/>
                <a:cs typeface="Calibri"/>
              </a:rPr>
              <a:t>Enabled: 啟用這台host</a:t>
            </a:r>
            <a:endParaRPr lang="en-US" altLang="zh-TW" sz="2100" dirty="0">
              <a:latin typeface="微軟正黑體"/>
              <a:ea typeface="微軟正黑體"/>
              <a:cs typeface="Calibri"/>
            </a:endParaRPr>
          </a:p>
          <a:p>
            <a:pPr marL="800100" lvl="1" indent="-342900">
              <a:lnSpc>
                <a:spcPts val="1500"/>
              </a:lnSpc>
              <a:spcBef>
                <a:spcPts val="500"/>
              </a:spcBef>
              <a:buAutoNum type="arabicPeriod"/>
            </a:pPr>
            <a:endParaRPr lang="zh-TW" altLang="en-US" sz="2300" dirty="0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  <a:p>
            <a:pPr marL="342900" indent="-342900">
              <a:lnSpc>
                <a:spcPts val="1500"/>
              </a:lnSpc>
              <a:spcBef>
                <a:spcPts val="500"/>
              </a:spcBef>
              <a:buSzPct val="85000"/>
              <a:buFont typeface="Arial" panose="020B0604020202020204" pitchFamily="34" charset="0"/>
              <a:buChar char="•"/>
            </a:pP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按下Add就新增完成</a:t>
            </a:r>
          </a:p>
          <a:p>
            <a:pPr marL="742950" lvl="1" indent="-285750">
              <a:buFont typeface="Arial"/>
              <a:buChar char="•"/>
            </a:pPr>
            <a:endParaRPr lang="zh-TW" altLang="en-US" dirty="0">
              <a:ea typeface="新細明體"/>
              <a:cs typeface="Calibri"/>
            </a:endParaRPr>
          </a:p>
          <a:p>
            <a:pPr lvl="1"/>
            <a:endParaRPr lang="zh-TW" altLang="en-US" dirty="0">
              <a:ea typeface="新細明體"/>
              <a:cs typeface="Calibri"/>
            </a:endParaRPr>
          </a:p>
        </p:txBody>
      </p:sp>
      <p:pic>
        <p:nvPicPr>
          <p:cNvPr id="3" name="圖片 3" descr="一張含有 螢幕擷取畫面, 膝上型電腦, 電腦, 停車 的圖片&#10;&#10;描述是以非常高的可信度產生">
            <a:extLst>
              <a:ext uri="{FF2B5EF4-FFF2-40B4-BE49-F238E27FC236}">
                <a16:creationId xmlns:a16="http://schemas.microsoft.com/office/drawing/2014/main" id="{F82A1297-DDF7-4C6B-962D-14A65054B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143" y="1580111"/>
            <a:ext cx="5994691" cy="48090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55500" dist="1016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470690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E694D25-B618-4337-983D-E9D6EC689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49" y="-8467"/>
            <a:ext cx="14212300" cy="1366951"/>
          </a:xfrm>
        </p:spPr>
        <p:txBody>
          <a:bodyPr anchor="ctr">
            <a:noAutofit/>
          </a:bodyPr>
          <a:lstStyle/>
          <a:p>
            <a:r>
              <a:rPr lang="zh-TW" altLang="en-US" sz="4500" b="1"/>
              <a:t>4. </a:t>
            </a:r>
            <a:r>
              <a:rPr lang="zh-TW" sz="4500" b="1"/>
              <a:t>Zabbix</a:t>
            </a:r>
            <a:r>
              <a:rPr lang="zh-TW" sz="4500" b="1">
                <a:latin typeface="微軟正黑體" panose="020B0604030504040204" pitchFamily="34" charset="-120"/>
                <a:cs typeface="Calibri"/>
              </a:rPr>
              <a:t>環境設定</a:t>
            </a:r>
            <a:r>
              <a:rPr lang="zh-TW" altLang="en-US" sz="4500" b="1">
                <a:latin typeface="微軟正黑體" panose="020B0604030504040204" pitchFamily="34" charset="-120"/>
                <a:cs typeface="Calibri"/>
              </a:rPr>
              <a:t> - </a:t>
            </a:r>
            <a:r>
              <a:rPr lang="zh-TW" sz="4500" b="1">
                <a:latin typeface="微軟正黑體" panose="020B0604030504040204" pitchFamily="34" charset="-120"/>
                <a:cs typeface="Calibri"/>
              </a:rPr>
              <a:t>建立新的</a:t>
            </a:r>
            <a:r>
              <a:rPr lang="zh-TW" sz="4500" b="1"/>
              <a:t>Host(ex</a:t>
            </a:r>
            <a:r>
              <a:rPr lang="en-US" altLang="zh-TW" sz="4500" b="1"/>
              <a:t>ample)</a:t>
            </a:r>
            <a:endParaRPr lang="zh-TW" altLang="en-US" sz="4500" b="1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2D36556-0332-4045-BB89-84B94695E119}"/>
              </a:ext>
            </a:extLst>
          </p:cNvPr>
          <p:cNvSpPr txBox="1"/>
          <p:nvPr/>
        </p:nvSpPr>
        <p:spPr>
          <a:xfrm>
            <a:off x="316747" y="1715791"/>
            <a:ext cx="5010150" cy="50270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ts val="4000"/>
              </a:lnSpc>
              <a:buSzPct val="85000"/>
              <a:buFont typeface="Arial" panose="020B0604020202020204" pitchFamily="34" charset="0"/>
              <a:buChar char="•"/>
            </a:pP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以這台host為例</a:t>
            </a:r>
          </a:p>
          <a:p>
            <a:pPr marL="800100" lvl="1" indent="-342900">
              <a:lnSpc>
                <a:spcPts val="4000"/>
              </a:lnSpc>
              <a:buAutoNum type="arabicPeriod"/>
            </a:pP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Host Name: FrankNAS</a:t>
            </a:r>
          </a:p>
          <a:p>
            <a:pPr marL="800100" lvl="1" indent="-342900">
              <a:lnSpc>
                <a:spcPts val="4000"/>
              </a:lnSpc>
              <a:buAutoNum type="arabicPeriod"/>
            </a:pP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Groups: 用自創的FrankSNMP群組</a:t>
            </a:r>
          </a:p>
          <a:p>
            <a:pPr marL="800100" lvl="1" indent="-342900">
              <a:lnSpc>
                <a:spcPts val="4000"/>
              </a:lnSpc>
              <a:buAutoNum type="arabicPeriod"/>
            </a:pP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Agent interfaces: 輸入host的SNMP介面IP, 並且選擇透過IP然後port 161</a:t>
            </a:r>
          </a:p>
          <a:p>
            <a:pPr marL="800100" lvl="1" indent="-342900">
              <a:lnSpc>
                <a:spcPts val="4000"/>
              </a:lnSpc>
              <a:buAutoNum type="arabicPeriod"/>
            </a:pPr>
            <a:r>
              <a:rPr lang="zh-TW" altLang="en-US" sz="2100" dirty="0">
                <a:latin typeface="微軟正黑體"/>
                <a:ea typeface="微軟正黑體"/>
                <a:cs typeface="Calibri"/>
              </a:rPr>
              <a:t>Enabled: 啟用這台host</a:t>
            </a:r>
          </a:p>
          <a:p>
            <a:pPr marL="285750" indent="-285750">
              <a:buFont typeface="Arial"/>
              <a:buChar char="•"/>
            </a:pPr>
            <a:endParaRPr lang="zh-TW" altLang="en-US" dirty="0">
              <a:ea typeface="新細明體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endParaRPr lang="zh-TW" altLang="en-US" dirty="0">
              <a:ea typeface="新細明體"/>
              <a:cs typeface="Calibri"/>
            </a:endParaRPr>
          </a:p>
          <a:p>
            <a:pPr lvl="1"/>
            <a:endParaRPr lang="zh-TW" altLang="en-US" dirty="0">
              <a:ea typeface="新細明體"/>
              <a:cs typeface="Calibri"/>
            </a:endParaRPr>
          </a:p>
        </p:txBody>
      </p:sp>
      <p:pic>
        <p:nvPicPr>
          <p:cNvPr id="4" name="圖片 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37C2AAC6-A661-415B-B648-6C68969C5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3250" y="1570718"/>
            <a:ext cx="6057900" cy="46754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216228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A5C9A8F-134F-4429-83CA-FD82D85AA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919" y="74024"/>
            <a:ext cx="11697557" cy="1030778"/>
          </a:xfrm>
        </p:spPr>
        <p:txBody>
          <a:bodyPr anchor="ctr">
            <a:normAutofit/>
          </a:bodyPr>
          <a:lstStyle/>
          <a:p>
            <a:pPr lvl="1">
              <a:spcBef>
                <a:spcPts val="500"/>
              </a:spcBef>
            </a:pPr>
            <a:r>
              <a:rPr lang="en-US" altLang="zh-TW" sz="4500" b="1" kern="12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4. Zabbix</a:t>
            </a:r>
            <a:r>
              <a:rPr lang="zh-TW" altLang="en-US" sz="4500" b="1" kern="12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環境設定 </a:t>
            </a:r>
            <a:r>
              <a:rPr lang="en-US" altLang="zh-TW" sz="4500" b="1" kern="12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- </a:t>
            </a:r>
            <a:r>
              <a:rPr lang="zh-TW" altLang="en-US" sz="4500" b="1" kern="12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設定監控腳本</a:t>
            </a:r>
            <a:endParaRPr lang="en-US" altLang="zh-TW" sz="4500" b="1" kern="120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pic>
        <p:nvPicPr>
          <p:cNvPr id="4" name="圖片 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F12479DF-C30A-4769-A82F-AB07B9DA43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6164" y="3420687"/>
            <a:ext cx="10092891" cy="32461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55500" dist="101600" dir="5400000" sy="-100000" algn="bl" rotWithShape="0"/>
          </a:effec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D710B6B2-0409-417E-BFFE-9E0BAD326896}"/>
              </a:ext>
            </a:extLst>
          </p:cNvPr>
          <p:cNvSpPr txBox="1"/>
          <p:nvPr/>
        </p:nvSpPr>
        <p:spPr>
          <a:xfrm>
            <a:off x="927247" y="1446523"/>
            <a:ext cx="9668941" cy="18271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l">
              <a:lnSpc>
                <a:spcPts val="3200"/>
              </a:lnSpc>
              <a:spcBef>
                <a:spcPts val="500"/>
              </a:spcBef>
              <a:buSzPct val="85000"/>
              <a:buFont typeface="Arial"/>
              <a:buChar char="•"/>
            </a:pP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在Host裡的Templates新增用來監控這台host的腳本</a:t>
            </a:r>
          </a:p>
          <a:p>
            <a:pPr marL="800100" lvl="1" indent="-342900">
              <a:lnSpc>
                <a:spcPts val="3200"/>
              </a:lnSpc>
              <a:spcBef>
                <a:spcPts val="500"/>
              </a:spcBef>
              <a:buAutoNum type="arabicPeriod"/>
            </a:pP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Link new templates: 選擇template, 本次選擇了Zabbix預設SNMPv2及SNMP QNAP NAS腳本</a:t>
            </a:r>
          </a:p>
          <a:p>
            <a:pPr marL="800100" lvl="1" indent="-342900">
              <a:lnSpc>
                <a:spcPts val="3200"/>
              </a:lnSpc>
              <a:spcBef>
                <a:spcPts val="500"/>
              </a:spcBef>
              <a:buAutoNum type="arabicPeriod"/>
            </a:pP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點選update新增</a:t>
            </a:r>
          </a:p>
        </p:txBody>
      </p:sp>
    </p:spTree>
    <p:extLst>
      <p:ext uri="{BB962C8B-B14F-4D97-AF65-F5344CB8AC3E}">
        <p14:creationId xmlns:p14="http://schemas.microsoft.com/office/powerpoint/2010/main" val="33642628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A5C9A8F-134F-4429-83CA-FD82D85AA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606" y="-63864"/>
            <a:ext cx="13041481" cy="1366951"/>
          </a:xfrm>
        </p:spPr>
        <p:txBody>
          <a:bodyPr anchor="ctr">
            <a:noAutofit/>
          </a:bodyPr>
          <a:lstStyle/>
          <a:p>
            <a:pPr lvl="1">
              <a:spcBef>
                <a:spcPts val="500"/>
              </a:spcBef>
            </a:pPr>
            <a:r>
              <a:rPr lang="en-US" altLang="zh-TW" sz="4500" b="1" kern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4. Zabbix</a:t>
            </a:r>
            <a:r>
              <a:rPr lang="zh-TW" altLang="en-US" sz="45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環境設定 </a:t>
            </a:r>
            <a:r>
              <a:rPr lang="en-US" altLang="zh-TW" sz="45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- </a:t>
            </a:r>
            <a:r>
              <a:rPr lang="en-US" altLang="zh-TW" sz="4500" b="1" kern="120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確定監控Host已啟用</a:t>
            </a:r>
            <a:endParaRPr lang="zh-TW" altLang="en-US" sz="4500" b="1" kern="12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pic>
        <p:nvPicPr>
          <p:cNvPr id="7" name="圖片 7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48D5E254-D8FC-419F-9D03-A65E697132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577" y="3062515"/>
            <a:ext cx="11554845" cy="357335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D710B6B2-0409-417E-BFFE-9E0BAD326896}"/>
              </a:ext>
            </a:extLst>
          </p:cNvPr>
          <p:cNvSpPr txBox="1"/>
          <p:nvPr/>
        </p:nvSpPr>
        <p:spPr>
          <a:xfrm>
            <a:off x="437696" y="1482417"/>
            <a:ext cx="11554844" cy="140076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ts val="3300"/>
              </a:lnSpc>
              <a:spcBef>
                <a:spcPts val="300"/>
              </a:spcBef>
              <a:buFont typeface="Arial"/>
              <a:buChar char="•"/>
            </a:pP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 新增完Host後及設定好腳本, 就可以來確定Zabbix有沒有正常監控</a:t>
            </a:r>
          </a:p>
          <a:p>
            <a:pPr marL="800100" lvl="1" indent="-342900">
              <a:lnSpc>
                <a:spcPts val="3300"/>
              </a:lnSpc>
              <a:spcBef>
                <a:spcPts val="300"/>
              </a:spcBef>
              <a:buAutoNum type="arabicPeriod"/>
            </a:pP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Configuration &gt; Hosts, 底下就可看到正在監控中的設備</a:t>
            </a:r>
          </a:p>
          <a:p>
            <a:pPr marL="800100" lvl="1" indent="-342900">
              <a:lnSpc>
                <a:spcPts val="3300"/>
              </a:lnSpc>
              <a:spcBef>
                <a:spcPts val="300"/>
              </a:spcBef>
              <a:buAutoNum type="arabicPeriod"/>
            </a:pP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由於是用SNMP來進行監控, 所以看</a:t>
            </a:r>
            <a:r>
              <a:rPr lang="zh-TW" sz="2100" dirty="0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Availability</a:t>
            </a: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那邊的SNMP變綠燈就是正常啟用</a:t>
            </a:r>
            <a:endParaRPr lang="zh-TW" altLang="en-US" sz="2100" dirty="0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45907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A5C9A8F-134F-4429-83CA-FD82D85AA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633" y="182881"/>
            <a:ext cx="11697557" cy="949234"/>
          </a:xfrm>
        </p:spPr>
        <p:txBody>
          <a:bodyPr anchor="ctr">
            <a:normAutofit/>
          </a:bodyPr>
          <a:lstStyle/>
          <a:p>
            <a:pPr lvl="1">
              <a:spcBef>
                <a:spcPts val="500"/>
              </a:spcBef>
            </a:pPr>
            <a:r>
              <a:rPr lang="en-US" altLang="zh-TW" sz="4500" b="1" kern="12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Troubleshooting – </a:t>
            </a:r>
            <a:r>
              <a:rPr lang="en-US" altLang="zh-TW" sz="4500" b="1" kern="1200" err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SNMP</a:t>
            </a:r>
            <a:r>
              <a:rPr lang="en-US" altLang="zh-TW" sz="4500" b="1" kern="120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燈號一直呈現紅色</a:t>
            </a:r>
            <a:endParaRPr lang="zh-TW" altLang="en-US" sz="4500" b="1" kern="12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pic>
        <p:nvPicPr>
          <p:cNvPr id="5" name="圖片 7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CCE34F2F-99A8-465B-877A-0CDEE2A25F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9957" y="3967204"/>
            <a:ext cx="9612085" cy="277322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D710B6B2-0409-417E-BFFE-9E0BAD326896}"/>
              </a:ext>
            </a:extLst>
          </p:cNvPr>
          <p:cNvSpPr txBox="1"/>
          <p:nvPr/>
        </p:nvSpPr>
        <p:spPr>
          <a:xfrm>
            <a:off x="236154" y="1399041"/>
            <a:ext cx="11790514" cy="24050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ts val="3200"/>
              </a:lnSpc>
              <a:spcBef>
                <a:spcPts val="300"/>
              </a:spcBef>
              <a:buFont typeface="Arial"/>
              <a:buChar char="•"/>
            </a:pP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 </a:t>
            </a:r>
            <a:r>
              <a:rPr lang="zh-TW" altLang="en-US" sz="2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SNMP</a:t>
            </a: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燈號呈現紅色代表Zabbix無法順利監控這台設備, 所以要確定這些情況</a:t>
            </a:r>
          </a:p>
          <a:p>
            <a:pPr marL="800100" lvl="1" indent="-342900">
              <a:lnSpc>
                <a:spcPts val="3000"/>
              </a:lnSpc>
              <a:spcBef>
                <a:spcPts val="300"/>
              </a:spcBef>
              <a:buAutoNum type="arabicPeriod"/>
            </a:pP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通常Zabbix設定好後, 要等5-10min, SNMP才能正常開始運作</a:t>
            </a:r>
          </a:p>
          <a:p>
            <a:pPr marL="800100" lvl="1" indent="-342900">
              <a:lnSpc>
                <a:spcPts val="3000"/>
              </a:lnSpc>
              <a:spcBef>
                <a:spcPts val="300"/>
              </a:spcBef>
              <a:buAutoNum type="arabicPeriod"/>
            </a:pP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如5-10min還是沒轉為綠燈, 要進行以下檢查</a:t>
            </a:r>
          </a:p>
          <a:p>
            <a:pPr marL="1257300" lvl="2" indent="-342900">
              <a:lnSpc>
                <a:spcPts val="2500"/>
              </a:lnSpc>
              <a:spcBef>
                <a:spcPts val="300"/>
              </a:spcBef>
              <a:buAutoNum type="alphaLcPeriod"/>
            </a:pPr>
            <a:r>
              <a:rPr lang="zh-TW" altLang="en-US" sz="19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Zabbix server是否能連線到host, 可透過ICMP檢查</a:t>
            </a:r>
          </a:p>
          <a:p>
            <a:pPr marL="1257300" lvl="2" indent="-342900">
              <a:lnSpc>
                <a:spcPts val="2500"/>
              </a:lnSpc>
              <a:spcBef>
                <a:spcPts val="300"/>
              </a:spcBef>
              <a:buAutoNum type="alphaLcPeriod"/>
            </a:pPr>
            <a:r>
              <a:rPr lang="zh-TW" altLang="en-US" sz="19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Host如有防火牆, 需要把UDP port 161(或該host更改過後的SNMP port) 開放</a:t>
            </a:r>
          </a:p>
          <a:p>
            <a:pPr marL="1257300" lvl="2" indent="-342900">
              <a:lnSpc>
                <a:spcPts val="2500"/>
              </a:lnSpc>
              <a:spcBef>
                <a:spcPts val="300"/>
              </a:spcBef>
              <a:buAutoNum type="alphaLcPeriod"/>
            </a:pPr>
            <a:r>
              <a:rPr lang="zh-TW" altLang="en-US" sz="19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Host的IP是否有設錯</a:t>
            </a:r>
          </a:p>
        </p:txBody>
      </p:sp>
    </p:spTree>
    <p:extLst>
      <p:ext uri="{BB962C8B-B14F-4D97-AF65-F5344CB8AC3E}">
        <p14:creationId xmlns:p14="http://schemas.microsoft.com/office/powerpoint/2010/main" val="24982345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形 7">
            <a:extLst>
              <a:ext uri="{FF2B5EF4-FFF2-40B4-BE49-F238E27FC236}">
                <a16:creationId xmlns:a16="http://schemas.microsoft.com/office/drawing/2014/main" id="{C62E9482-3162-4D77-B8B8-3A96DB7780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688"/>
          <a:stretch/>
        </p:blipFill>
        <p:spPr>
          <a:xfrm>
            <a:off x="0" y="3617706"/>
            <a:ext cx="11929502" cy="23336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9A5C9A8F-134F-4429-83CA-FD82D85AA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85" y="-47994"/>
            <a:ext cx="11697557" cy="1366951"/>
          </a:xfrm>
        </p:spPr>
        <p:txBody>
          <a:bodyPr anchor="ctr">
            <a:normAutofit/>
          </a:bodyPr>
          <a:lstStyle/>
          <a:p>
            <a:pPr lvl="1">
              <a:spcBef>
                <a:spcPts val="500"/>
              </a:spcBef>
            </a:pPr>
            <a:r>
              <a:rPr lang="en-US" altLang="zh-TW" sz="4500" b="1" kern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4. Zabbix</a:t>
            </a:r>
            <a:r>
              <a:rPr lang="zh-TW" altLang="en-US" sz="45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環境設定 </a:t>
            </a:r>
            <a:r>
              <a:rPr lang="en-US" altLang="zh-TW" sz="45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- </a:t>
            </a:r>
            <a:r>
              <a:rPr lang="zh-TW" sz="45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客製化監控頁面</a:t>
            </a:r>
            <a:endParaRPr lang="en-US" altLang="zh-TW" sz="4500" b="1" kern="12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D710B6B2-0409-417E-BFFE-9E0BAD326896}"/>
              </a:ext>
            </a:extLst>
          </p:cNvPr>
          <p:cNvSpPr txBox="1"/>
          <p:nvPr/>
        </p:nvSpPr>
        <p:spPr>
          <a:xfrm>
            <a:off x="323885" y="1611667"/>
            <a:ext cx="6968374" cy="17507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ts val="3300"/>
              </a:lnSpc>
              <a:spcBef>
                <a:spcPts val="300"/>
              </a:spcBef>
            </a:pP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     可以在</a:t>
            </a:r>
            <a:r>
              <a:rPr lang="zh-TW" altLang="en-US" sz="2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Zabbix</a:t>
            </a: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首頁增加想要監控的圖表</a:t>
            </a:r>
          </a:p>
          <a:p>
            <a:pPr marL="800100" lvl="1" indent="-342900">
              <a:lnSpc>
                <a:spcPts val="3000"/>
              </a:lnSpc>
              <a:spcBef>
                <a:spcPts val="300"/>
              </a:spcBef>
              <a:buAutoNum type="arabicPeriod"/>
            </a:pP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Monitor &gt; Dashboard &gt;Edit dashboard</a:t>
            </a:r>
          </a:p>
          <a:p>
            <a:pPr marL="800100" lvl="1" indent="-342900">
              <a:lnSpc>
                <a:spcPts val="3000"/>
              </a:lnSpc>
              <a:spcBef>
                <a:spcPts val="300"/>
              </a:spcBef>
              <a:buAutoNum type="arabicPeriod"/>
            </a:pP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在add widget就可以新增想要監控host的圖表</a:t>
            </a:r>
          </a:p>
          <a:p>
            <a:pPr marL="800100" lvl="1" indent="-342900">
              <a:lnSpc>
                <a:spcPts val="3000"/>
              </a:lnSpc>
              <a:spcBef>
                <a:spcPts val="300"/>
              </a:spcBef>
              <a:buAutoNum type="arabicPeriod"/>
            </a:pP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回到Dashboard, 可以直接拖拉圖表到想要的位置</a:t>
            </a:r>
          </a:p>
        </p:txBody>
      </p:sp>
      <p:pic>
        <p:nvPicPr>
          <p:cNvPr id="7" name="圖片 7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60CC636A-A115-493C-928D-73572F9392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3788229"/>
            <a:ext cx="6893234" cy="19957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205F784B-819E-454F-A9D3-01AF318871EF}"/>
              </a:ext>
            </a:extLst>
          </p:cNvPr>
          <p:cNvSpPr/>
          <p:nvPr/>
        </p:nvSpPr>
        <p:spPr>
          <a:xfrm>
            <a:off x="6836229" y="4564743"/>
            <a:ext cx="674914" cy="12191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圖形 10">
            <a:extLst>
              <a:ext uri="{FF2B5EF4-FFF2-40B4-BE49-F238E27FC236}">
                <a16:creationId xmlns:a16="http://schemas.microsoft.com/office/drawing/2014/main" id="{0414B1F0-F5B1-4A92-86AF-9E795E8684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69095" y="2416627"/>
            <a:ext cx="5246891" cy="41600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圖片 9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335A7B2F-DC80-4C5C-B148-A100FEE895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6139" y="2669319"/>
            <a:ext cx="4525148" cy="34847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98348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A5C9A8F-134F-4429-83CA-FD82D85AA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633" y="182881"/>
            <a:ext cx="11697557" cy="852972"/>
          </a:xfrm>
        </p:spPr>
        <p:txBody>
          <a:bodyPr anchor="ctr">
            <a:normAutofit/>
          </a:bodyPr>
          <a:lstStyle/>
          <a:p>
            <a:pPr lvl="1">
              <a:spcBef>
                <a:spcPts val="500"/>
              </a:spcBef>
            </a:pPr>
            <a:r>
              <a:rPr lang="en-US" altLang="zh-TW" sz="4500" b="1" kern="12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Troubleshooting – </a:t>
            </a:r>
            <a:r>
              <a:rPr lang="en-US" altLang="zh-TW" sz="4500" b="1" kern="120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圖表一直無法呈現資料</a:t>
            </a:r>
            <a:endParaRPr lang="en-US" altLang="zh-TW" sz="4500" b="1" kern="12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pic>
        <p:nvPicPr>
          <p:cNvPr id="13" name="圖片 1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23478017-A68F-44F9-8B0A-7C88EA9565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3106" y="4421605"/>
            <a:ext cx="8815342" cy="14187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D710B6B2-0409-417E-BFFE-9E0BAD326896}"/>
              </a:ext>
            </a:extLst>
          </p:cNvPr>
          <p:cNvSpPr txBox="1"/>
          <p:nvPr/>
        </p:nvSpPr>
        <p:spPr>
          <a:xfrm>
            <a:off x="509770" y="1425746"/>
            <a:ext cx="11790514" cy="28509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ts val="3300"/>
              </a:lnSpc>
              <a:spcBef>
                <a:spcPts val="300"/>
              </a:spcBef>
              <a:buFont typeface="Arial"/>
              <a:buChar char="•"/>
            </a:pPr>
            <a:r>
              <a:rPr lang="zh-TW" altLang="en-US" sz="2600" b="1" dirty="0">
                <a:latin typeface="微軟正黑體"/>
                <a:ea typeface="微軟正黑體"/>
                <a:cs typeface="Calibri"/>
              </a:rPr>
              <a:t>設定好後, 圖表卻一直無法顯示資料</a:t>
            </a:r>
          </a:p>
          <a:p>
            <a:pPr marL="800100" lvl="1" indent="-342900">
              <a:lnSpc>
                <a:spcPts val="3300"/>
              </a:lnSpc>
              <a:spcBef>
                <a:spcPts val="300"/>
              </a:spcBef>
              <a:buAutoNum type="arabicPeriod"/>
            </a:pPr>
            <a:r>
              <a:rPr lang="zh-TW" altLang="en-US" sz="2100" dirty="0">
                <a:latin typeface="微軟正黑體"/>
                <a:ea typeface="微軟正黑體"/>
                <a:cs typeface="Calibri"/>
              </a:rPr>
              <a:t>確定Dashboard的時間區間設定正確, 有設定在有資料可顯示的區間</a:t>
            </a:r>
            <a:endParaRPr lang="zh-TW" altLang="en-US" sz="2100" dirty="0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  <a:p>
            <a:pPr marL="800100" lvl="1" indent="-342900">
              <a:lnSpc>
                <a:spcPts val="3300"/>
              </a:lnSpc>
              <a:spcBef>
                <a:spcPts val="300"/>
              </a:spcBef>
              <a:buAutoNum type="arabicPeriod"/>
            </a:pPr>
            <a:r>
              <a:rPr lang="zh-TW" altLang="en-US" sz="2100" dirty="0">
                <a:latin typeface="微軟正黑體"/>
                <a:ea typeface="微軟正黑體"/>
                <a:cs typeface="Calibri"/>
              </a:rPr>
              <a:t>在Zabbix虛擬機的終端機介面, 用指令把Zabbix服務重啟</a:t>
            </a:r>
          </a:p>
          <a:p>
            <a:pPr marL="1257300" lvl="2" indent="-342900">
              <a:lnSpc>
                <a:spcPts val="2500"/>
              </a:lnSpc>
              <a:spcBef>
                <a:spcPts val="300"/>
              </a:spcBef>
              <a:buFont typeface="Arial"/>
              <a:buChar char="•"/>
            </a:pPr>
            <a:r>
              <a:rPr lang="zh-TW" altLang="en-US" dirty="0">
                <a:latin typeface="微軟正黑體"/>
                <a:ea typeface="微軟正黑體"/>
                <a:cs typeface="Calibri"/>
              </a:rPr>
              <a:t>sudo service zabbix-server start (啟用Zabbix)</a:t>
            </a:r>
          </a:p>
          <a:p>
            <a:pPr marL="1257300" lvl="2" indent="-342900">
              <a:lnSpc>
                <a:spcPts val="2500"/>
              </a:lnSpc>
              <a:spcBef>
                <a:spcPts val="300"/>
              </a:spcBef>
              <a:buFont typeface="Arial"/>
              <a:buChar char="•"/>
            </a:pPr>
            <a:r>
              <a:rPr lang="zh-TW" altLang="en-US" dirty="0">
                <a:latin typeface="微軟正黑體"/>
                <a:ea typeface="微軟正黑體"/>
                <a:cs typeface="Calibri"/>
              </a:rPr>
              <a:t>sudo service zabbix-server stop(停用Zabbix)</a:t>
            </a:r>
          </a:p>
          <a:p>
            <a:pPr marL="1257300" lvl="2" indent="-342900">
              <a:lnSpc>
                <a:spcPts val="2500"/>
              </a:lnSpc>
              <a:spcBef>
                <a:spcPts val="300"/>
              </a:spcBef>
              <a:buFont typeface="Arial"/>
              <a:buChar char="•"/>
            </a:pPr>
            <a:r>
              <a:rPr lang="zh-TW" altLang="en-US" dirty="0">
                <a:latin typeface="微軟正黑體"/>
                <a:ea typeface="微軟正黑體"/>
                <a:cs typeface="Calibri"/>
              </a:rPr>
              <a:t>sudo service zabbix-server restart(重啟Zabbix)</a:t>
            </a:r>
          </a:p>
          <a:p>
            <a:pPr marL="1257300" lvl="2" indent="-342900">
              <a:lnSpc>
                <a:spcPts val="2500"/>
              </a:lnSpc>
              <a:spcBef>
                <a:spcPts val="300"/>
              </a:spcBef>
              <a:buFont typeface="Arial"/>
              <a:buChar char="•"/>
            </a:pPr>
            <a:r>
              <a:rPr lang="zh-TW" altLang="en-US" dirty="0">
                <a:latin typeface="微軟正黑體"/>
                <a:ea typeface="微軟正黑體"/>
                <a:cs typeface="Calibri"/>
              </a:rPr>
              <a:t>sudo service zabbix-server status(確定Zabbix有無啟用,須看到顯示綠色active才算啟用)</a:t>
            </a:r>
          </a:p>
        </p:txBody>
      </p:sp>
      <p:pic>
        <p:nvPicPr>
          <p:cNvPr id="9" name="圖片 9" descr="一張含有 文字 的圖片&#10;&#10;描述是以非常高的可信度產生">
            <a:extLst>
              <a:ext uri="{FF2B5EF4-FFF2-40B4-BE49-F238E27FC236}">
                <a16:creationId xmlns:a16="http://schemas.microsoft.com/office/drawing/2014/main" id="{68D40F7C-C366-4AE7-BB12-217C7C187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4440" y="5728168"/>
            <a:ext cx="4991100" cy="7918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68754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642081A-3568-4EC0-8185-EB86F9251F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3314" y="2517380"/>
            <a:ext cx="5565371" cy="1423358"/>
          </a:xfrm>
        </p:spPr>
        <p:txBody>
          <a:bodyPr>
            <a:normAutofit/>
          </a:bodyPr>
          <a:lstStyle/>
          <a:p>
            <a:pPr>
              <a:spcBef>
                <a:spcPts val="1000"/>
              </a:spcBef>
            </a:pPr>
            <a:r>
              <a:rPr lang="zh-TW">
                <a:latin typeface="Calibri"/>
                <a:cs typeface="Calibri"/>
              </a:rPr>
              <a:t>企業網路環境</a:t>
            </a:r>
            <a:endParaRPr lang="en-US" altLang="zh-TW"/>
          </a:p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1D1F9FB-1EA7-4C05-B14B-130E851024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anchor="t">
            <a:noAutofit/>
          </a:bodyPr>
          <a:lstStyle/>
          <a:p>
            <a:r>
              <a:rPr lang="zh-TW" alt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865474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CE055DC-31D9-4643-AC6F-B555A2FF0B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3314" y="2313498"/>
            <a:ext cx="5565371" cy="1423358"/>
          </a:xfrm>
        </p:spPr>
        <p:txBody>
          <a:bodyPr/>
          <a:lstStyle/>
          <a:p>
            <a:r>
              <a:rPr lang="zh-TW" altLang="en-US" sz="1050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altLang="zh-TW" sz="10500">
                <a:latin typeface="Arial" panose="020B0604020202020204" pitchFamily="34" charset="0"/>
                <a:cs typeface="Arial" panose="020B0604020202020204" pitchFamily="34" charset="0"/>
              </a:rPr>
              <a:t>EMO</a:t>
            </a:r>
            <a:endParaRPr lang="zh-TW" altLang="en-US" sz="10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EBECF708-5C74-475F-AC8F-43C7B8D15C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anchor="t">
            <a:noAutofit/>
          </a:bodyPr>
          <a:lstStyle/>
          <a:p>
            <a:r>
              <a:rPr lang="zh-TW" altLang="en-US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7213017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45658F5-FCF6-4D6F-BCED-144F767A30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65195" y="2416947"/>
            <a:ext cx="6962641" cy="1423358"/>
          </a:xfrm>
        </p:spPr>
        <p:txBody>
          <a:bodyPr>
            <a:normAutofit fontScale="90000"/>
          </a:bodyPr>
          <a:lstStyle/>
          <a:p>
            <a:pPr>
              <a:lnSpc>
                <a:spcPts val="8500"/>
              </a:lnSpc>
              <a:spcBef>
                <a:spcPts val="1000"/>
              </a:spcBef>
            </a:pPr>
            <a:r>
              <a:rPr lang="zh-TW" sz="7800">
                <a:latin typeface="Calibri"/>
                <a:cs typeface="Calibri"/>
              </a:rPr>
              <a:t>適合安裝</a:t>
            </a:r>
            <a:r>
              <a:rPr lang="zh-TW" sz="7800">
                <a:latin typeface="Arial" panose="020B0604020202020204" pitchFamily="34" charset="0"/>
                <a:cs typeface="Arial" panose="020B0604020202020204" pitchFamily="34" charset="0"/>
              </a:rPr>
              <a:t>Zabbix</a:t>
            </a:r>
            <a:r>
              <a:rPr lang="zh-TW" sz="7800">
                <a:latin typeface="Calibri"/>
                <a:cs typeface="Calibri"/>
              </a:rPr>
              <a:t>的</a:t>
            </a:r>
            <a:r>
              <a:rPr lang="zh-TW" sz="7800">
                <a:latin typeface="Arial" panose="020B0604020202020204" pitchFamily="34" charset="0"/>
                <a:cs typeface="Arial" panose="020B0604020202020204" pitchFamily="34" charset="0"/>
              </a:rPr>
              <a:t>QNAP</a:t>
            </a:r>
            <a:r>
              <a:rPr lang="zh-TW" sz="7800">
                <a:latin typeface="Calibri"/>
                <a:cs typeface="Calibri"/>
              </a:rPr>
              <a:t>設備</a:t>
            </a:r>
            <a:endParaRPr lang="zh-TW" sz="7800"/>
          </a:p>
          <a:p>
            <a:pPr>
              <a:lnSpc>
                <a:spcPts val="7800"/>
              </a:lnSpc>
            </a:pPr>
            <a:endParaRPr lang="zh-TW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7C0EF4FA-79A3-478C-ADA3-D0952CF2DE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anchor="t">
            <a:noAutofit/>
          </a:bodyPr>
          <a:lstStyle/>
          <a:p>
            <a:r>
              <a:rPr lang="zh-TW" altLang="en-US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0546217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圖片 40">
            <a:extLst>
              <a:ext uri="{FF2B5EF4-FFF2-40B4-BE49-F238E27FC236}">
                <a16:creationId xmlns:a16="http://schemas.microsoft.com/office/drawing/2014/main" id="{0412F830-F7F0-4530-8E2B-D345F845F2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433" y="4844325"/>
            <a:ext cx="12137775" cy="1999011"/>
          </a:xfrm>
          <a:prstGeom prst="rect">
            <a:avLst/>
          </a:prstGeom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EEF93E91-5B3F-4A2C-96FA-7B5A0CFFAB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894" y="1422103"/>
            <a:ext cx="3850946" cy="38312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E2A1B70D-11C6-413A-8BA2-218FA96283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6118" y="1418799"/>
            <a:ext cx="3850946" cy="38312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208B1B6F-DDC7-4DB0-A79D-B81E3BA358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896" y="1378998"/>
            <a:ext cx="3850946" cy="38312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231C24F-E58D-48D6-B410-879F858D2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633" y="-16121"/>
            <a:ext cx="11697557" cy="1366951"/>
          </a:xfrm>
        </p:spPr>
        <p:txBody>
          <a:bodyPr anchor="ctr">
            <a:normAutofit/>
          </a:bodyPr>
          <a:lstStyle/>
          <a:p>
            <a:r>
              <a:rPr lang="zh-TW" sz="4500" b="1">
                <a:latin typeface="Arial"/>
                <a:ea typeface="微軟正黑體"/>
                <a:cs typeface="Arial"/>
              </a:rPr>
              <a:t>完美搭配</a:t>
            </a:r>
            <a:r>
              <a:rPr lang="zh-TW" sz="4500" b="1">
                <a:ea typeface="微軟正黑體"/>
              </a:rPr>
              <a:t>QNAP</a:t>
            </a:r>
            <a:r>
              <a:rPr lang="zh-TW" sz="4500" b="1">
                <a:latin typeface="Arial"/>
                <a:ea typeface="微軟正黑體"/>
                <a:cs typeface="Arial"/>
              </a:rPr>
              <a:t>產品</a:t>
            </a:r>
          </a:p>
        </p:txBody>
      </p:sp>
      <p:pic>
        <p:nvPicPr>
          <p:cNvPr id="10" name="圖片 10" descr="一張含有 坐, 監視器, 顯示, 黑色 的圖片&#10;&#10;描述是以非常高的可信度產生">
            <a:extLst>
              <a:ext uri="{FF2B5EF4-FFF2-40B4-BE49-F238E27FC236}">
                <a16:creationId xmlns:a16="http://schemas.microsoft.com/office/drawing/2014/main" id="{6B67A693-08A8-4FF3-A223-4C306699C2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6709" y="2442213"/>
            <a:ext cx="1965181" cy="12215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12" descr="一張含有 監視器, 坐, 黑色, 電腦 的圖片&#10;&#10;描述是以非常高的可信度產生">
            <a:extLst>
              <a:ext uri="{FF2B5EF4-FFF2-40B4-BE49-F238E27FC236}">
                <a16:creationId xmlns:a16="http://schemas.microsoft.com/office/drawing/2014/main" id="{9C7537CD-D768-433B-8FB3-CF199EE323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3587" y="2284718"/>
            <a:ext cx="2148125" cy="13337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圖片 14" descr="一張含有 室內, 微波爐, 烤箱, 監視器 的圖片&#10;&#10;描述是以非常高的可信度產生">
            <a:extLst>
              <a:ext uri="{FF2B5EF4-FFF2-40B4-BE49-F238E27FC236}">
                <a16:creationId xmlns:a16="http://schemas.microsoft.com/office/drawing/2014/main" id="{3DEFC329-ED97-4D09-9144-72CCEDD819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1144" y="3251079"/>
            <a:ext cx="2006491" cy="12452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群組 5">
            <a:extLst>
              <a:ext uri="{FF2B5EF4-FFF2-40B4-BE49-F238E27FC236}">
                <a16:creationId xmlns:a16="http://schemas.microsoft.com/office/drawing/2014/main" id="{8DF5AB7B-36F7-405A-B950-A40300F3F4C4}"/>
              </a:ext>
            </a:extLst>
          </p:cNvPr>
          <p:cNvGrpSpPr/>
          <p:nvPr/>
        </p:nvGrpSpPr>
        <p:grpSpPr>
          <a:xfrm>
            <a:off x="183263" y="2367634"/>
            <a:ext cx="3577684" cy="1952864"/>
            <a:chOff x="291731" y="2268353"/>
            <a:chExt cx="3540252" cy="1932432"/>
          </a:xfrm>
        </p:grpSpPr>
        <p:pic>
          <p:nvPicPr>
            <p:cNvPr id="16" name="圖片 16" descr="一張含有 遊戲, 影片, 遙遠, 室內 的圖片&#10;&#10;描述是以非常高的可信度產生">
              <a:extLst>
                <a:ext uri="{FF2B5EF4-FFF2-40B4-BE49-F238E27FC236}">
                  <a16:creationId xmlns:a16="http://schemas.microsoft.com/office/drawing/2014/main" id="{5BE5D460-B3B4-4258-BDE4-5BE2C3AE6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1731" y="2268353"/>
              <a:ext cx="2225040" cy="193243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圖片 18" descr="一張含有 電子用品, 監視器, 相片, 影片 的圖片&#10;&#10;描述是以非常高的可信度產生">
              <a:extLst>
                <a:ext uri="{FF2B5EF4-FFF2-40B4-BE49-F238E27FC236}">
                  <a16:creationId xmlns:a16="http://schemas.microsoft.com/office/drawing/2014/main" id="{A11D6DC2-7DB2-4FFB-B6A5-036BA2F9B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38719" y="2447804"/>
              <a:ext cx="2493264" cy="155448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" name="圖片 20" descr="一張含有 監視器, 電腦, 坐, 大 的圖片&#10;&#10;描述是以非常高的可信度產生">
            <a:extLst>
              <a:ext uri="{FF2B5EF4-FFF2-40B4-BE49-F238E27FC236}">
                <a16:creationId xmlns:a16="http://schemas.microsoft.com/office/drawing/2014/main" id="{EC7A697D-FA78-4BBC-B630-16379B2DE1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85193" y="2648786"/>
            <a:ext cx="2270179" cy="14139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圖片 22" descr="一張含有 直立的, 坐, 正面, 書 的圖片&#10;&#10;描述是以非常高的可信度產生">
            <a:extLst>
              <a:ext uri="{FF2B5EF4-FFF2-40B4-BE49-F238E27FC236}">
                <a16:creationId xmlns:a16="http://schemas.microsoft.com/office/drawing/2014/main" id="{3BB3C2DD-75A7-4121-9FE2-6388675D84A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27239" y="2275234"/>
            <a:ext cx="1977253" cy="12280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圖片 24" descr="一張含有 室內, 監視器, 電腦, 坐 的圖片&#10;&#10;描述是以非常高的可信度產生">
            <a:extLst>
              <a:ext uri="{FF2B5EF4-FFF2-40B4-BE49-F238E27FC236}">
                <a16:creationId xmlns:a16="http://schemas.microsoft.com/office/drawing/2014/main" id="{5EC1D655-ECD3-48AE-B4ED-4C78ED2FD6D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90975" y="3056840"/>
            <a:ext cx="2067384" cy="1284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文字方塊 28">
            <a:extLst>
              <a:ext uri="{FF2B5EF4-FFF2-40B4-BE49-F238E27FC236}">
                <a16:creationId xmlns:a16="http://schemas.microsoft.com/office/drawing/2014/main" id="{370FAAD0-A0BE-43C2-9DDE-AF9ED324FD1A}"/>
              </a:ext>
            </a:extLst>
          </p:cNvPr>
          <p:cNvSpPr txBox="1"/>
          <p:nvPr/>
        </p:nvSpPr>
        <p:spPr>
          <a:xfrm>
            <a:off x="4779991" y="1685437"/>
            <a:ext cx="2743200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sz="2200" b="1" dirty="0">
                <a:ea typeface="+mn-lt"/>
                <a:cs typeface="+mn-lt"/>
              </a:rPr>
              <a:t>x72 / x73 / x77 </a:t>
            </a:r>
            <a:r>
              <a:rPr lang="zh-TW" sz="2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系列 </a:t>
            </a:r>
            <a:endParaRPr lang="zh-TW" sz="2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endParaRPr lang="zh-TW" altLang="en-US" sz="2200" dirty="0">
              <a:ea typeface="新細明體"/>
              <a:cs typeface="Calibri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8269A4A5-F30B-4702-AC36-23E87E128CDE}"/>
              </a:ext>
            </a:extLst>
          </p:cNvPr>
          <p:cNvSpPr txBox="1"/>
          <p:nvPr/>
        </p:nvSpPr>
        <p:spPr>
          <a:xfrm>
            <a:off x="8402027" y="1666508"/>
            <a:ext cx="3344077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sz="2200" b="1">
                <a:ea typeface="+mn-lt"/>
                <a:cs typeface="+mn-lt"/>
              </a:rPr>
              <a:t>x83 / x85 / </a:t>
            </a:r>
            <a:r>
              <a:rPr lang="en-US" altLang="zh-TW" sz="2200" b="1">
                <a:ea typeface="+mn-lt"/>
                <a:cs typeface="+mn-lt"/>
              </a:rPr>
              <a:t>x</a:t>
            </a:r>
            <a:r>
              <a:rPr lang="zh-TW" sz="2200" b="1">
                <a:ea typeface="+mn-lt"/>
                <a:cs typeface="+mn-lt"/>
              </a:rPr>
              <a:t>86 / 89 </a:t>
            </a:r>
            <a:r>
              <a:rPr lang="zh-TW" sz="2200" b="1">
                <a:latin typeface="微軟正黑體"/>
                <a:ea typeface="微軟正黑體"/>
                <a:cs typeface="+mn-lt"/>
              </a:rPr>
              <a:t>系列 </a:t>
            </a:r>
            <a:endParaRPr lang="zh-TW" sz="2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endParaRPr lang="zh-TW" altLang="en-US" sz="2200">
              <a:ea typeface="新細明體"/>
              <a:cs typeface="Calibri"/>
            </a:endParaRPr>
          </a:p>
        </p:txBody>
      </p:sp>
      <p:pic>
        <p:nvPicPr>
          <p:cNvPr id="3" name="圖片 3">
            <a:extLst>
              <a:ext uri="{FF2B5EF4-FFF2-40B4-BE49-F238E27FC236}">
                <a16:creationId xmlns:a16="http://schemas.microsoft.com/office/drawing/2014/main" id="{364CFAE3-6248-4DB5-806C-58C1438158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3236" y="4793403"/>
            <a:ext cx="3342305" cy="20889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987F2801-344E-4993-925B-35EDFAB50DA4}"/>
              </a:ext>
            </a:extLst>
          </p:cNvPr>
          <p:cNvSpPr txBox="1"/>
          <p:nvPr/>
        </p:nvSpPr>
        <p:spPr>
          <a:xfrm>
            <a:off x="4792788" y="618256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QGD1600P 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交換機</a:t>
            </a:r>
          </a:p>
        </p:txBody>
      </p:sp>
      <p:pic>
        <p:nvPicPr>
          <p:cNvPr id="35" name="圖片 34">
            <a:extLst>
              <a:ext uri="{FF2B5EF4-FFF2-40B4-BE49-F238E27FC236}">
                <a16:creationId xmlns:a16="http://schemas.microsoft.com/office/drawing/2014/main" id="{72C48443-D9C2-42D8-AF95-3930AEBC3F2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2681" y="4503632"/>
            <a:ext cx="4198527" cy="1070828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D175A082-070A-4CF8-9CFF-39273E6CC51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9947" y="4520402"/>
            <a:ext cx="4404444" cy="1070828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BA75856F-B33B-4861-AED6-E98CCF5DFBC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042" y="4528752"/>
            <a:ext cx="4404445" cy="1070828"/>
          </a:xfrm>
          <a:prstGeom prst="rect">
            <a:avLst/>
          </a:prstGeom>
        </p:spPr>
      </p:pic>
      <p:sp>
        <p:nvSpPr>
          <p:cNvPr id="28" name="文字方塊 27">
            <a:extLst>
              <a:ext uri="{FF2B5EF4-FFF2-40B4-BE49-F238E27FC236}">
                <a16:creationId xmlns:a16="http://schemas.microsoft.com/office/drawing/2014/main" id="{D79A6667-72C4-4005-953E-3C6D4085B2F3}"/>
              </a:ext>
            </a:extLst>
          </p:cNvPr>
          <p:cNvSpPr txBox="1"/>
          <p:nvPr/>
        </p:nvSpPr>
        <p:spPr>
          <a:xfrm>
            <a:off x="780327" y="1692189"/>
            <a:ext cx="2743200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sz="2200" b="1">
                <a:ea typeface="+mn-lt"/>
                <a:cs typeface="+mn-lt"/>
              </a:rPr>
              <a:t>x51 / x53 </a:t>
            </a:r>
            <a:r>
              <a:rPr lang="zh-TW" sz="2200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系列</a:t>
            </a:r>
            <a:endParaRPr lang="zh-TW" sz="2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endParaRPr lang="zh-TW" altLang="en-US" sz="2200">
              <a:ea typeface="新細明體"/>
              <a:cs typeface="Calibri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3E2C2F5-96B8-4BCE-B181-4C203627B81B}"/>
              </a:ext>
            </a:extLst>
          </p:cNvPr>
          <p:cNvSpPr/>
          <p:nvPr/>
        </p:nvSpPr>
        <p:spPr>
          <a:xfrm>
            <a:off x="933832" y="4744256"/>
            <a:ext cx="243619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5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工作室 </a:t>
            </a:r>
            <a:r>
              <a:rPr lang="zh-TW" altLang="en-US" sz="25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/ SOHO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16A35B4-C770-42EF-9018-B9A0731989D8}"/>
              </a:ext>
            </a:extLst>
          </p:cNvPr>
          <p:cNvSpPr/>
          <p:nvPr/>
        </p:nvSpPr>
        <p:spPr>
          <a:xfrm>
            <a:off x="5248055" y="4721646"/>
            <a:ext cx="178766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5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中小企業型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9D66B04A-BCBC-43B0-A716-A9AE871A6531}"/>
              </a:ext>
            </a:extLst>
          </p:cNvPr>
          <p:cNvSpPr/>
          <p:nvPr/>
        </p:nvSpPr>
        <p:spPr>
          <a:xfrm>
            <a:off x="8605531" y="4719176"/>
            <a:ext cx="289053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5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大型企業</a:t>
            </a:r>
            <a:r>
              <a:rPr lang="en-US" altLang="zh-TW" sz="25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/</a:t>
            </a:r>
            <a:r>
              <a:rPr lang="zh-TW" altLang="en-US" sz="25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資料中心</a:t>
            </a:r>
          </a:p>
        </p:txBody>
      </p:sp>
    </p:spTree>
    <p:extLst>
      <p:ext uri="{BB962C8B-B14F-4D97-AF65-F5344CB8AC3E}">
        <p14:creationId xmlns:p14="http://schemas.microsoft.com/office/powerpoint/2010/main" val="16441220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物件, 畫畫, 時鐘 的圖片&#10;&#10;自動產生的描述">
            <a:extLst>
              <a:ext uri="{FF2B5EF4-FFF2-40B4-BE49-F238E27FC236}">
                <a16:creationId xmlns:a16="http://schemas.microsoft.com/office/drawing/2014/main" id="{FE948224-7046-4FBF-BBC3-85FC971AA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322" y="1555029"/>
            <a:ext cx="3956058" cy="2787688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E904D6B3-0FC9-464E-9637-3A934BE47AE1}"/>
              </a:ext>
            </a:extLst>
          </p:cNvPr>
          <p:cNvSpPr txBox="1"/>
          <p:nvPr/>
        </p:nvSpPr>
        <p:spPr>
          <a:xfrm>
            <a:off x="3308485" y="4700193"/>
            <a:ext cx="549773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5500" b="1" spc="600">
                <a:solidFill>
                  <a:schemeClr val="bg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您的最佳選擇</a:t>
            </a:r>
            <a:r>
              <a:rPr lang="en-US" altLang="zh-TW" sz="5500" b="1" spc="600">
                <a:solidFill>
                  <a:schemeClr val="bg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!</a:t>
            </a:r>
            <a:endParaRPr lang="zh-TW" altLang="en-US" sz="5500" b="1" spc="600">
              <a:solidFill>
                <a:schemeClr val="bg1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16204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7" name="Straight Arrow Connector 30">
            <a:extLst>
              <a:ext uri="{FF2B5EF4-FFF2-40B4-BE49-F238E27FC236}">
                <a16:creationId xmlns:a16="http://schemas.microsoft.com/office/drawing/2014/main" id="{1A42B985-6D53-4F2E-9D5B-F104C5FA911F}"/>
              </a:ext>
            </a:extLst>
          </p:cNvPr>
          <p:cNvCxnSpPr>
            <a:cxnSpLocks/>
          </p:cNvCxnSpPr>
          <p:nvPr/>
        </p:nvCxnSpPr>
        <p:spPr>
          <a:xfrm flipV="1">
            <a:off x="8971610" y="5507903"/>
            <a:ext cx="0" cy="519598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30">
            <a:extLst>
              <a:ext uri="{FF2B5EF4-FFF2-40B4-BE49-F238E27FC236}">
                <a16:creationId xmlns:a16="http://schemas.microsoft.com/office/drawing/2014/main" id="{3339D402-64C4-46A3-B1ED-05E2F43A469F}"/>
              </a:ext>
            </a:extLst>
          </p:cNvPr>
          <p:cNvCxnSpPr>
            <a:cxnSpLocks/>
          </p:cNvCxnSpPr>
          <p:nvPr/>
        </p:nvCxnSpPr>
        <p:spPr>
          <a:xfrm flipV="1">
            <a:off x="10077414" y="5507903"/>
            <a:ext cx="0" cy="519598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>
            <a:extLst>
              <a:ext uri="{FF2B5EF4-FFF2-40B4-BE49-F238E27FC236}">
                <a16:creationId xmlns:a16="http://schemas.microsoft.com/office/drawing/2014/main" id="{B4D15FCA-0939-4F7B-B8FE-2390ECE99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210" y="-19163"/>
            <a:ext cx="11697557" cy="1366951"/>
          </a:xfrm>
        </p:spPr>
        <p:txBody>
          <a:bodyPr anchor="ctr">
            <a:normAutofit/>
          </a:bodyPr>
          <a:lstStyle/>
          <a:p>
            <a:r>
              <a:rPr lang="zh-TW" altLang="en-US" sz="4500" b="1">
                <a:latin typeface="Arial"/>
                <a:ea typeface="微軟正黑體"/>
                <a:cs typeface="Arial"/>
              </a:rPr>
              <a:t>企業網路架構</a:t>
            </a:r>
            <a:endParaRPr lang="zh-TW" altLang="en-US" sz="4500" b="1"/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8B83A6A9-EBC8-4C85-A5AC-EFA72CCE2638}"/>
              </a:ext>
            </a:extLst>
          </p:cNvPr>
          <p:cNvSpPr txBox="1"/>
          <p:nvPr/>
        </p:nvSpPr>
        <p:spPr>
          <a:xfrm>
            <a:off x="9647306" y="1850178"/>
            <a:ext cx="971550" cy="2923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13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Internet</a:t>
            </a:r>
            <a:endParaRPr lang="zh-TW" altLang="en-US" sz="1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66695B09-9016-40BD-BF7C-8725C811BC09}"/>
              </a:ext>
            </a:extLst>
          </p:cNvPr>
          <p:cNvSpPr txBox="1"/>
          <p:nvPr/>
        </p:nvSpPr>
        <p:spPr>
          <a:xfrm>
            <a:off x="9591639" y="2939363"/>
            <a:ext cx="971550" cy="2923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13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Firewall</a:t>
            </a: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30D9D78A-86A3-42A6-8594-F9356109F0A4}"/>
              </a:ext>
            </a:extLst>
          </p:cNvPr>
          <p:cNvSpPr txBox="1"/>
          <p:nvPr/>
        </p:nvSpPr>
        <p:spPr>
          <a:xfrm>
            <a:off x="5646463" y="2945553"/>
            <a:ext cx="1304925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zh-TW" altLang="en-US" sz="13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Company share NAS</a:t>
            </a: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8CF4C109-817F-4D25-86CB-CE2605459E4C}"/>
              </a:ext>
            </a:extLst>
          </p:cNvPr>
          <p:cNvSpPr txBox="1"/>
          <p:nvPr/>
        </p:nvSpPr>
        <p:spPr>
          <a:xfrm>
            <a:off x="11267206" y="3852573"/>
            <a:ext cx="971550" cy="2923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13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Switch</a:t>
            </a:r>
            <a:endParaRPr lang="zh-TW" sz="1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3E7ECF23-F221-49D6-A54B-D22C00FBFFE1}"/>
              </a:ext>
            </a:extLst>
          </p:cNvPr>
          <p:cNvSpPr txBox="1"/>
          <p:nvPr/>
        </p:nvSpPr>
        <p:spPr>
          <a:xfrm>
            <a:off x="6590219" y="3853996"/>
            <a:ext cx="971550" cy="2923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13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Switch</a:t>
            </a:r>
            <a:endParaRPr lang="zh-TW" sz="1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16040BFE-B088-42CA-9012-4784CF6419B0}"/>
              </a:ext>
            </a:extLst>
          </p:cNvPr>
          <p:cNvSpPr/>
          <p:nvPr/>
        </p:nvSpPr>
        <p:spPr>
          <a:xfrm>
            <a:off x="393860" y="1520208"/>
            <a:ext cx="3904769" cy="523208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680000"/>
              </a:gs>
              <a:gs pos="0">
                <a:srgbClr val="D70326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28037539-62AF-4ED2-976D-5806B9EAC527}"/>
              </a:ext>
            </a:extLst>
          </p:cNvPr>
          <p:cNvSpPr txBox="1"/>
          <p:nvPr/>
        </p:nvSpPr>
        <p:spPr>
          <a:xfrm>
            <a:off x="746766" y="1566368"/>
            <a:ext cx="4352925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2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通常會是二層以上的架構</a:t>
            </a:r>
            <a:endParaRPr lang="zh-TW" sz="2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圖形 10">
            <a:extLst>
              <a:ext uri="{FF2B5EF4-FFF2-40B4-BE49-F238E27FC236}">
                <a16:creationId xmlns:a16="http://schemas.microsoft.com/office/drawing/2014/main" id="{FAF6A687-66F7-4975-AB53-441523A91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98751" y="1183402"/>
            <a:ext cx="916308" cy="990602"/>
          </a:xfrm>
          <a:prstGeom prst="rect">
            <a:avLst/>
          </a:prstGeom>
        </p:spPr>
      </p:pic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6724353E-8E3D-42F7-B487-A95C4C31FA93}"/>
              </a:ext>
            </a:extLst>
          </p:cNvPr>
          <p:cNvSpPr/>
          <p:nvPr/>
        </p:nvSpPr>
        <p:spPr>
          <a:xfrm>
            <a:off x="427198" y="2907322"/>
            <a:ext cx="5090789" cy="523208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6A0001"/>
              </a:gs>
              <a:gs pos="0">
                <a:srgbClr val="D50326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C028C784-5316-44AA-BA03-511D6B79A8F5}"/>
              </a:ext>
            </a:extLst>
          </p:cNvPr>
          <p:cNvSpPr txBox="1"/>
          <p:nvPr/>
        </p:nvSpPr>
        <p:spPr>
          <a:xfrm>
            <a:off x="780104" y="2953482"/>
            <a:ext cx="4829175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防火牆負責整間公司路由及資安控管</a:t>
            </a:r>
            <a:endParaRPr lang="zh-TW" sz="2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7" name="圖形 46">
            <a:extLst>
              <a:ext uri="{FF2B5EF4-FFF2-40B4-BE49-F238E27FC236}">
                <a16:creationId xmlns:a16="http://schemas.microsoft.com/office/drawing/2014/main" id="{E4E99C50-B449-4A69-8381-E83D19F87D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32089" y="2607686"/>
            <a:ext cx="916308" cy="990602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E62351B2-F66C-428C-AC0C-80B59F67CF04}"/>
              </a:ext>
            </a:extLst>
          </p:cNvPr>
          <p:cNvSpPr/>
          <p:nvPr/>
        </p:nvSpPr>
        <p:spPr>
          <a:xfrm>
            <a:off x="369409" y="2132799"/>
            <a:ext cx="6096000" cy="706347"/>
          </a:xfrm>
          <a:prstGeom prst="rect">
            <a:avLst/>
          </a:prstGeom>
        </p:spPr>
        <p:txBody>
          <a:bodyPr>
            <a:spAutoFit/>
          </a:bodyPr>
          <a:lstStyle/>
          <a:p>
            <a:pPr marL="623888" lvl="1" indent="-166688">
              <a:lnSpc>
                <a:spcPts val="2500"/>
              </a:lnSpc>
              <a:buFont typeface="Arial"/>
              <a:buChar char="•"/>
              <a:tabLst>
                <a:tab pos="623888" algn="l"/>
              </a:tabLst>
            </a:pPr>
            <a:r>
              <a:rPr lang="zh-TW" altLang="en-US" sz="17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防火牆 </a:t>
            </a:r>
          </a:p>
          <a:p>
            <a:pPr marL="623888" lvl="1" indent="-166688">
              <a:lnSpc>
                <a:spcPts val="2500"/>
              </a:lnSpc>
              <a:buFont typeface="Arial"/>
              <a:buChar char="•"/>
              <a:tabLst>
                <a:tab pos="623888" algn="l"/>
              </a:tabLst>
            </a:pPr>
            <a:r>
              <a:rPr lang="zh-TW" altLang="en-US" sz="17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交換機</a:t>
            </a:r>
          </a:p>
        </p:txBody>
      </p:sp>
      <p:sp>
        <p:nvSpPr>
          <p:cNvPr id="48" name="矩形: 圓角 47">
            <a:extLst>
              <a:ext uri="{FF2B5EF4-FFF2-40B4-BE49-F238E27FC236}">
                <a16:creationId xmlns:a16="http://schemas.microsoft.com/office/drawing/2014/main" id="{D2E54E77-3C8E-4026-84A4-4DEAE881FF28}"/>
              </a:ext>
            </a:extLst>
          </p:cNvPr>
          <p:cNvSpPr/>
          <p:nvPr/>
        </p:nvSpPr>
        <p:spPr>
          <a:xfrm>
            <a:off x="410683" y="3625999"/>
            <a:ext cx="5090789" cy="523208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6A0001"/>
              </a:gs>
              <a:gs pos="0">
                <a:srgbClr val="D50326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1C14D61B-63B3-441F-9A71-FA0AE859B10D}"/>
              </a:ext>
            </a:extLst>
          </p:cNvPr>
          <p:cNvSpPr txBox="1"/>
          <p:nvPr/>
        </p:nvSpPr>
        <p:spPr>
          <a:xfrm>
            <a:off x="763589" y="3672159"/>
            <a:ext cx="4829175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交換機負責各部門電腦設備分接</a:t>
            </a:r>
            <a:endParaRPr lang="zh-TW" sz="2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0" name="矩形: 圓角 49">
            <a:extLst>
              <a:ext uri="{FF2B5EF4-FFF2-40B4-BE49-F238E27FC236}">
                <a16:creationId xmlns:a16="http://schemas.microsoft.com/office/drawing/2014/main" id="{DDDDC1FD-79CD-4ED3-A464-57A76CC791CC}"/>
              </a:ext>
            </a:extLst>
          </p:cNvPr>
          <p:cNvSpPr/>
          <p:nvPr/>
        </p:nvSpPr>
        <p:spPr>
          <a:xfrm>
            <a:off x="408514" y="4336837"/>
            <a:ext cx="5090789" cy="523208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6A0001"/>
              </a:gs>
              <a:gs pos="0">
                <a:srgbClr val="D50326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59666E1C-2AC5-4638-80EC-A0DD40D545A0}"/>
              </a:ext>
            </a:extLst>
          </p:cNvPr>
          <p:cNvSpPr txBox="1"/>
          <p:nvPr/>
        </p:nvSpPr>
        <p:spPr>
          <a:xfrm>
            <a:off x="761420" y="4382997"/>
            <a:ext cx="4829175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如有</a:t>
            </a:r>
            <a:r>
              <a:rPr lang="en-US" altLang="zh-TW" sz="2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</a:t>
            </a:r>
            <a:r>
              <a:rPr lang="zh-TW" altLang="en-US" sz="2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需求會擺在以下位置</a:t>
            </a:r>
            <a:endParaRPr lang="zh-TW" sz="2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2" name="圖形 51">
            <a:extLst>
              <a:ext uri="{FF2B5EF4-FFF2-40B4-BE49-F238E27FC236}">
                <a16:creationId xmlns:a16="http://schemas.microsoft.com/office/drawing/2014/main" id="{BC33E39B-8757-480B-A96B-6ADDE5055F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31472" y="3306236"/>
            <a:ext cx="916308" cy="990602"/>
          </a:xfrm>
          <a:prstGeom prst="rect">
            <a:avLst/>
          </a:prstGeom>
        </p:spPr>
      </p:pic>
      <p:pic>
        <p:nvPicPr>
          <p:cNvPr id="53" name="圖形 52">
            <a:extLst>
              <a:ext uri="{FF2B5EF4-FFF2-40B4-BE49-F238E27FC236}">
                <a16:creationId xmlns:a16="http://schemas.microsoft.com/office/drawing/2014/main" id="{DFFBFF88-E406-4DF2-9ACA-5AE1586FE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38045" y="4006935"/>
            <a:ext cx="916308" cy="990602"/>
          </a:xfrm>
          <a:prstGeom prst="rect">
            <a:avLst/>
          </a:prstGeom>
        </p:spPr>
      </p:pic>
      <p:sp>
        <p:nvSpPr>
          <p:cNvPr id="54" name="矩形 53">
            <a:extLst>
              <a:ext uri="{FF2B5EF4-FFF2-40B4-BE49-F238E27FC236}">
                <a16:creationId xmlns:a16="http://schemas.microsoft.com/office/drawing/2014/main" id="{303B757E-0E86-4D0A-BFFA-3AE1FBF0C1D3}"/>
              </a:ext>
            </a:extLst>
          </p:cNvPr>
          <p:cNvSpPr/>
          <p:nvPr/>
        </p:nvSpPr>
        <p:spPr>
          <a:xfrm>
            <a:off x="313062" y="4945962"/>
            <a:ext cx="5277533" cy="1286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3888" lvl="1" indent="-166688">
              <a:lnSpc>
                <a:spcPts val="2300"/>
              </a:lnSpc>
              <a:spcBef>
                <a:spcPts val="300"/>
              </a:spcBef>
              <a:buFont typeface="Arial"/>
              <a:buChar char="•"/>
              <a:tabLst>
                <a:tab pos="623888" algn="l"/>
                <a:tab pos="1970088" algn="l"/>
              </a:tabLst>
            </a:pPr>
            <a:r>
              <a:rPr lang="zh-TW" altLang="en-US" sz="17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公司共用的直連防火牆</a:t>
            </a:r>
            <a:r>
              <a:rPr lang="en-US" altLang="zh-TW" sz="17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, </a:t>
            </a:r>
            <a:r>
              <a:rPr lang="zh-TW" altLang="en-US" sz="17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由防火牆來控制整間公司的對它連線</a:t>
            </a:r>
          </a:p>
          <a:p>
            <a:pPr marL="623888" lvl="1" indent="-166688">
              <a:lnSpc>
                <a:spcPts val="2300"/>
              </a:lnSpc>
              <a:spcBef>
                <a:spcPts val="300"/>
              </a:spcBef>
              <a:buFont typeface="Arial"/>
              <a:buChar char="•"/>
              <a:tabLst>
                <a:tab pos="623888" algn="l"/>
                <a:tab pos="1970088" algn="l"/>
              </a:tabLst>
            </a:pPr>
            <a:r>
              <a:rPr lang="zh-TW" altLang="en-US" sz="17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部門共用的直連交換機</a:t>
            </a:r>
            <a:r>
              <a:rPr lang="en-US" altLang="zh-TW" sz="17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, </a:t>
            </a:r>
            <a:r>
              <a:rPr lang="zh-TW" altLang="en-US" sz="17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由於一個部門就是一個子網</a:t>
            </a:r>
            <a:r>
              <a:rPr lang="en-US" altLang="zh-TW" sz="17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, </a:t>
            </a:r>
            <a:r>
              <a:rPr lang="zh-TW" altLang="en-US" sz="17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所以只有同部門的可以連結</a:t>
            </a:r>
          </a:p>
        </p:txBody>
      </p:sp>
      <p:cxnSp>
        <p:nvCxnSpPr>
          <p:cNvPr id="109" name="直線接點 108">
            <a:extLst>
              <a:ext uri="{FF2B5EF4-FFF2-40B4-BE49-F238E27FC236}">
                <a16:creationId xmlns:a16="http://schemas.microsoft.com/office/drawing/2014/main" id="{8B0CBDDB-6485-4219-ADA7-A6489B749924}"/>
              </a:ext>
            </a:extLst>
          </p:cNvPr>
          <p:cNvCxnSpPr/>
          <p:nvPr/>
        </p:nvCxnSpPr>
        <p:spPr>
          <a:xfrm>
            <a:off x="9247170" y="2020626"/>
            <a:ext cx="0" cy="120769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7" name="圖片 6">
            <a:extLst>
              <a:ext uri="{FF2B5EF4-FFF2-40B4-BE49-F238E27FC236}">
                <a16:creationId xmlns:a16="http://schemas.microsoft.com/office/drawing/2014/main" id="{959C2292-825C-4B4B-8B8E-1AEDFB83DF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15456" y="1595107"/>
            <a:ext cx="856002" cy="895586"/>
          </a:xfrm>
          <a:prstGeom prst="rect">
            <a:avLst/>
          </a:prstGeom>
        </p:spPr>
      </p:pic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AF4BACCA-25CA-496E-9934-234942C111E5}"/>
              </a:ext>
            </a:extLst>
          </p:cNvPr>
          <p:cNvCxnSpPr/>
          <p:nvPr/>
        </p:nvCxnSpPr>
        <p:spPr>
          <a:xfrm>
            <a:off x="7366000" y="3104199"/>
            <a:ext cx="1955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接點: 肘形 113">
            <a:extLst>
              <a:ext uri="{FF2B5EF4-FFF2-40B4-BE49-F238E27FC236}">
                <a16:creationId xmlns:a16="http://schemas.microsoft.com/office/drawing/2014/main" id="{B6B2BB1F-ED3B-4C2A-9993-2BF946CE3ADB}"/>
              </a:ext>
            </a:extLst>
          </p:cNvPr>
          <p:cNvCxnSpPr>
            <a:cxnSpLocks/>
          </p:cNvCxnSpPr>
          <p:nvPr/>
        </p:nvCxnSpPr>
        <p:spPr>
          <a:xfrm rot="5400000">
            <a:off x="8427921" y="3300324"/>
            <a:ext cx="865964" cy="603166"/>
          </a:xfrm>
          <a:prstGeom prst="bentConnector3">
            <a:avLst>
              <a:gd name="adj1" fmla="val 7469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接點: 肘形 114">
            <a:extLst>
              <a:ext uri="{FF2B5EF4-FFF2-40B4-BE49-F238E27FC236}">
                <a16:creationId xmlns:a16="http://schemas.microsoft.com/office/drawing/2014/main" id="{ADA89F33-76EB-4AC0-8427-BB2FF7B9118A}"/>
              </a:ext>
            </a:extLst>
          </p:cNvPr>
          <p:cNvCxnSpPr>
            <a:cxnSpLocks/>
          </p:cNvCxnSpPr>
          <p:nvPr/>
        </p:nvCxnSpPr>
        <p:spPr>
          <a:xfrm rot="16200000" flipH="1">
            <a:off x="9158703" y="3227395"/>
            <a:ext cx="941047" cy="636788"/>
          </a:xfrm>
          <a:prstGeom prst="bentConnector3">
            <a:avLst>
              <a:gd name="adj1" fmla="val 1761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圖片 107" descr="一張含有 食物 的圖片&#10;&#10;自動產生的描述">
            <a:extLst>
              <a:ext uri="{FF2B5EF4-FFF2-40B4-BE49-F238E27FC236}">
                <a16:creationId xmlns:a16="http://schemas.microsoft.com/office/drawing/2014/main" id="{031EFB70-160A-46D5-BB81-E725CFEA53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631" y="2595092"/>
            <a:ext cx="606649" cy="7096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5" name="圖片 124" descr="一張含有 坐, 光, 黑色, 電腦 的圖片&#10;&#10;自動產生的描述">
            <a:extLst>
              <a:ext uri="{FF2B5EF4-FFF2-40B4-BE49-F238E27FC236}">
                <a16:creationId xmlns:a16="http://schemas.microsoft.com/office/drawing/2014/main" id="{429FAA9B-1B8C-4EEA-865C-4A123C518A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684" y="2688799"/>
            <a:ext cx="678444" cy="7490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31" name="直線接點 130">
            <a:extLst>
              <a:ext uri="{FF2B5EF4-FFF2-40B4-BE49-F238E27FC236}">
                <a16:creationId xmlns:a16="http://schemas.microsoft.com/office/drawing/2014/main" id="{13DFF89E-0973-4ACB-A9B4-38CBBDB5DE70}"/>
              </a:ext>
            </a:extLst>
          </p:cNvPr>
          <p:cNvCxnSpPr>
            <a:cxnSpLocks/>
          </p:cNvCxnSpPr>
          <p:nvPr/>
        </p:nvCxnSpPr>
        <p:spPr>
          <a:xfrm>
            <a:off x="8185492" y="4082624"/>
            <a:ext cx="0" cy="120769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1" name="圖形 2">
            <a:extLst>
              <a:ext uri="{FF2B5EF4-FFF2-40B4-BE49-F238E27FC236}">
                <a16:creationId xmlns:a16="http://schemas.microsoft.com/office/drawing/2014/main" id="{03AFCD47-B09B-45BA-ABD6-6BC843E86F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8421" y="4987549"/>
            <a:ext cx="630450" cy="460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39" name="直線接點 138">
            <a:extLst>
              <a:ext uri="{FF2B5EF4-FFF2-40B4-BE49-F238E27FC236}">
                <a16:creationId xmlns:a16="http://schemas.microsoft.com/office/drawing/2014/main" id="{575BE127-6AFE-4879-B394-974596FC8983}"/>
              </a:ext>
            </a:extLst>
          </p:cNvPr>
          <p:cNvCxnSpPr>
            <a:cxnSpLocks/>
          </p:cNvCxnSpPr>
          <p:nvPr/>
        </p:nvCxnSpPr>
        <p:spPr>
          <a:xfrm>
            <a:off x="10689437" y="4082624"/>
            <a:ext cx="0" cy="120769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" name="圖形 2">
            <a:extLst>
              <a:ext uri="{FF2B5EF4-FFF2-40B4-BE49-F238E27FC236}">
                <a16:creationId xmlns:a16="http://schemas.microsoft.com/office/drawing/2014/main" id="{6AD9A54D-CEC9-482E-B93D-28893590DD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0412" y="4987276"/>
            <a:ext cx="630450" cy="460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41" name="接點: 肘形 140">
            <a:extLst>
              <a:ext uri="{FF2B5EF4-FFF2-40B4-BE49-F238E27FC236}">
                <a16:creationId xmlns:a16="http://schemas.microsoft.com/office/drawing/2014/main" id="{B4E8E898-1C5B-4A51-918F-877F70B238F9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579929" y="4233371"/>
            <a:ext cx="1085651" cy="632779"/>
          </a:xfrm>
          <a:prstGeom prst="bentConnector3">
            <a:avLst>
              <a:gd name="adj1" fmla="val 42396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3" name="圖形 2">
            <a:extLst>
              <a:ext uri="{FF2B5EF4-FFF2-40B4-BE49-F238E27FC236}">
                <a16:creationId xmlns:a16="http://schemas.microsoft.com/office/drawing/2014/main" id="{9DAA769D-024F-4507-97AE-35B71C1A89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32218" y="4987276"/>
            <a:ext cx="630450" cy="460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42" name="接點: 肘形 141">
            <a:extLst>
              <a:ext uri="{FF2B5EF4-FFF2-40B4-BE49-F238E27FC236}">
                <a16:creationId xmlns:a16="http://schemas.microsoft.com/office/drawing/2014/main" id="{E4A3F493-2C19-40F6-9A6B-7F9630A7E437}"/>
              </a:ext>
            </a:extLst>
          </p:cNvPr>
          <p:cNvCxnSpPr>
            <a:cxnSpLocks/>
          </p:cNvCxnSpPr>
          <p:nvPr/>
        </p:nvCxnSpPr>
        <p:spPr>
          <a:xfrm rot="5400000">
            <a:off x="9877467" y="4292187"/>
            <a:ext cx="894453" cy="413097"/>
          </a:xfrm>
          <a:prstGeom prst="bentConnector3">
            <a:avLst>
              <a:gd name="adj1" fmla="val 50001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" name="圖形 111">
            <a:extLst>
              <a:ext uri="{FF2B5EF4-FFF2-40B4-BE49-F238E27FC236}">
                <a16:creationId xmlns:a16="http://schemas.microsoft.com/office/drawing/2014/main" id="{C8B1369E-CD23-4936-A2AB-500E49ABC6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49410" y="3886331"/>
            <a:ext cx="1615558" cy="2776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45" name="接點: 肘形 144">
            <a:extLst>
              <a:ext uri="{FF2B5EF4-FFF2-40B4-BE49-F238E27FC236}">
                <a16:creationId xmlns:a16="http://schemas.microsoft.com/office/drawing/2014/main" id="{EFBC8ACF-C4DD-4A23-9E84-F2B4B76E9092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6688971" y="3910900"/>
            <a:ext cx="1184358" cy="1320900"/>
          </a:xfrm>
          <a:prstGeom prst="bentConnector4">
            <a:avLst>
              <a:gd name="adj1" fmla="val 32705"/>
              <a:gd name="adj2" fmla="val 96922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接點: 肘形 148">
            <a:extLst>
              <a:ext uri="{FF2B5EF4-FFF2-40B4-BE49-F238E27FC236}">
                <a16:creationId xmlns:a16="http://schemas.microsoft.com/office/drawing/2014/main" id="{A5957EBA-C635-4B3B-9F2C-B99B52FF3088}"/>
              </a:ext>
            </a:extLst>
          </p:cNvPr>
          <p:cNvCxnSpPr>
            <a:cxnSpLocks/>
          </p:cNvCxnSpPr>
          <p:nvPr/>
        </p:nvCxnSpPr>
        <p:spPr>
          <a:xfrm rot="5400000">
            <a:off x="7114498" y="4310293"/>
            <a:ext cx="1165790" cy="752353"/>
          </a:xfrm>
          <a:prstGeom prst="bentConnector3">
            <a:avLst>
              <a:gd name="adj1" fmla="val 38561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接點: 肘形 151">
            <a:extLst>
              <a:ext uri="{FF2B5EF4-FFF2-40B4-BE49-F238E27FC236}">
                <a16:creationId xmlns:a16="http://schemas.microsoft.com/office/drawing/2014/main" id="{9FDB171B-64F3-40F0-A0E5-676616B2FFFC}"/>
              </a:ext>
            </a:extLst>
          </p:cNvPr>
          <p:cNvCxnSpPr>
            <a:cxnSpLocks/>
          </p:cNvCxnSpPr>
          <p:nvPr/>
        </p:nvCxnSpPr>
        <p:spPr>
          <a:xfrm rot="16200000" flipH="1">
            <a:off x="8024995" y="4352663"/>
            <a:ext cx="1194795" cy="626765"/>
          </a:xfrm>
          <a:prstGeom prst="bentConnector3">
            <a:avLst>
              <a:gd name="adj1" fmla="val 45748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1" name="圖形 110">
            <a:extLst>
              <a:ext uri="{FF2B5EF4-FFF2-40B4-BE49-F238E27FC236}">
                <a16:creationId xmlns:a16="http://schemas.microsoft.com/office/drawing/2014/main" id="{DE58215B-8A70-467C-91D1-7CE7B88068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74191" y="3877476"/>
            <a:ext cx="1615558" cy="2776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9" name="圖形 2">
            <a:extLst>
              <a:ext uri="{FF2B5EF4-FFF2-40B4-BE49-F238E27FC236}">
                <a16:creationId xmlns:a16="http://schemas.microsoft.com/office/drawing/2014/main" id="{66B6FF86-7C5B-444F-AB81-6984BF6D7B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0938" y="4987549"/>
            <a:ext cx="630450" cy="460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0" name="圖形 2">
            <a:extLst>
              <a:ext uri="{FF2B5EF4-FFF2-40B4-BE49-F238E27FC236}">
                <a16:creationId xmlns:a16="http://schemas.microsoft.com/office/drawing/2014/main" id="{33F5A9C5-3B55-4407-9E82-BA8885B4BC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96615" y="4987549"/>
            <a:ext cx="630450" cy="460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6" name="圖片 155" descr="一張含有 電子用品, 螢幕擷取畫面, 顯示, 監視器 的圖片&#10;&#10;描述是以非常高的可信度產生">
            <a:extLst>
              <a:ext uri="{FF2B5EF4-FFF2-40B4-BE49-F238E27FC236}">
                <a16:creationId xmlns:a16="http://schemas.microsoft.com/office/drawing/2014/main" id="{23A11F49-3F5D-4568-A209-10CCE716E14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5088" y="5886936"/>
            <a:ext cx="1699099" cy="332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6" name="圖片 125" descr="一張含有 坐, 光, 黑色, 電腦 的圖片&#10;&#10;自動產生的描述">
            <a:extLst>
              <a:ext uri="{FF2B5EF4-FFF2-40B4-BE49-F238E27FC236}">
                <a16:creationId xmlns:a16="http://schemas.microsoft.com/office/drawing/2014/main" id="{5DC75CC3-9BAE-43A8-8B27-6B1574F6AC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986" y="4758869"/>
            <a:ext cx="678444" cy="7490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4" name="圖片 123" descr="一張含有 坐, 光, 黑色, 電腦 的圖片&#10;&#10;自動產生的描述">
            <a:extLst>
              <a:ext uri="{FF2B5EF4-FFF2-40B4-BE49-F238E27FC236}">
                <a16:creationId xmlns:a16="http://schemas.microsoft.com/office/drawing/2014/main" id="{EEFAAF95-6FD4-4485-BE63-D8D9CB28D6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388" y="4766003"/>
            <a:ext cx="678444" cy="7490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文字方塊 41">
            <a:extLst>
              <a:ext uri="{FF2B5EF4-FFF2-40B4-BE49-F238E27FC236}">
                <a16:creationId xmlns:a16="http://schemas.microsoft.com/office/drawing/2014/main" id="{EA9DF8D0-AA1B-4B70-B717-FEE8BDC5EAD9}"/>
              </a:ext>
            </a:extLst>
          </p:cNvPr>
          <p:cNvSpPr txBox="1"/>
          <p:nvPr/>
        </p:nvSpPr>
        <p:spPr>
          <a:xfrm>
            <a:off x="8757993" y="5898915"/>
            <a:ext cx="1486985" cy="2923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30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Department NAS</a:t>
            </a:r>
          </a:p>
        </p:txBody>
      </p:sp>
    </p:spTree>
    <p:extLst>
      <p:ext uri="{BB962C8B-B14F-4D97-AF65-F5344CB8AC3E}">
        <p14:creationId xmlns:p14="http://schemas.microsoft.com/office/powerpoint/2010/main" val="2819733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66A0118-DCDB-4ACD-B73E-21E94DD16C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13229" y="2420088"/>
            <a:ext cx="6751027" cy="3153397"/>
          </a:xfrm>
        </p:spPr>
        <p:txBody>
          <a:bodyPr>
            <a:noAutofit/>
          </a:bodyPr>
          <a:lstStyle/>
          <a:p>
            <a:pPr>
              <a:lnSpc>
                <a:spcPts val="8500"/>
              </a:lnSpc>
              <a:spcBef>
                <a:spcPts val="1500"/>
              </a:spcBef>
            </a:pPr>
            <a:r>
              <a:rPr lang="zh-TW">
                <a:latin typeface="Calibri"/>
                <a:cs typeface="Calibri"/>
              </a:rPr>
              <a:t>設備監控</a:t>
            </a:r>
            <a:br>
              <a:rPr lang="en-US" altLang="zh-TW">
                <a:latin typeface="Calibri"/>
                <a:cs typeface="Calibri"/>
              </a:rPr>
            </a:br>
            <a:r>
              <a:rPr lang="zh-TW">
                <a:latin typeface="Calibri"/>
                <a:cs typeface="Calibri"/>
              </a:rPr>
              <a:t>所面臨的困難</a:t>
            </a:r>
            <a:endParaRPr lang="en-US" altLang="zh-TW"/>
          </a:p>
          <a:p>
            <a:pPr>
              <a:lnSpc>
                <a:spcPts val="8000"/>
              </a:lnSpc>
              <a:spcBef>
                <a:spcPts val="1500"/>
              </a:spcBef>
            </a:pP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1C1762C-C803-4E47-8933-C137A021D2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anchor="t">
            <a:noAutofit/>
          </a:bodyPr>
          <a:lstStyle/>
          <a:p>
            <a:r>
              <a:rPr lang="zh-TW" altLang="en-US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47392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9D7C8DC-CCD9-47C7-95CE-81F506F36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790" y="15368"/>
            <a:ext cx="11697557" cy="1366951"/>
          </a:xfrm>
        </p:spPr>
        <p:txBody>
          <a:bodyPr anchor="ctr">
            <a:normAutofit/>
          </a:bodyPr>
          <a:lstStyle/>
          <a:p>
            <a:r>
              <a:rPr lang="zh-TW" altLang="en-US" sz="4500" b="1">
                <a:latin typeface="Arial"/>
                <a:ea typeface="微軟正黑體"/>
                <a:cs typeface="Arial"/>
              </a:rPr>
              <a:t>網路設備眾多且分散導致監控困難</a:t>
            </a:r>
            <a:endParaRPr lang="zh-TW" altLang="en-US" sz="4500" b="1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172A6981-0826-4394-BF6E-501020C34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790" y="1592082"/>
            <a:ext cx="11701221" cy="2132013"/>
          </a:xfrm>
        </p:spPr>
        <p:txBody>
          <a:bodyPr anchor="t"/>
          <a:lstStyle/>
          <a:p>
            <a:pPr>
              <a:lnSpc>
                <a:spcPts val="4200"/>
              </a:lnSpc>
              <a:spcBef>
                <a:spcPts val="1200"/>
              </a:spcBef>
              <a:buSzPct val="85000"/>
            </a:pPr>
            <a:r>
              <a:rPr 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花費大量時間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逐一登入設備觀看系統情況</a:t>
            </a:r>
            <a:endParaRPr lang="zh-TW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  <a:p>
            <a:pPr>
              <a:lnSpc>
                <a:spcPts val="4200"/>
              </a:lnSpc>
              <a:spcBef>
                <a:spcPts val="1200"/>
              </a:spcBef>
              <a:buSzPct val="85000"/>
            </a:pP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無法多台設備同時進行數據比較</a:t>
            </a:r>
            <a:endParaRPr lang="zh-TW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  <a:p>
            <a:pPr>
              <a:lnSpc>
                <a:spcPts val="4200"/>
              </a:lnSpc>
              <a:spcBef>
                <a:spcPts val="1200"/>
              </a:spcBef>
              <a:buSzPct val="85000"/>
            </a:pP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設備報告須逐台產生後再人工整合</a:t>
            </a:r>
          </a:p>
          <a:p>
            <a:pPr>
              <a:lnSpc>
                <a:spcPts val="4200"/>
              </a:lnSpc>
              <a:spcBef>
                <a:spcPts val="1200"/>
              </a:spcBef>
              <a:buSzPct val="85000"/>
            </a:pP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告警通知需逐台設備進行設定</a:t>
            </a:r>
          </a:p>
          <a:p>
            <a:pPr marL="0" indent="0">
              <a:buNone/>
            </a:pPr>
            <a:endParaRPr lang="zh-TW" altLang="en-US">
              <a:ea typeface="新細明體"/>
              <a:cs typeface="Calibri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ED9A83D6-EF6D-4BF0-AED7-73E501B6343C}"/>
              </a:ext>
            </a:extLst>
          </p:cNvPr>
          <p:cNvSpPr txBox="1"/>
          <p:nvPr/>
        </p:nvSpPr>
        <p:spPr>
          <a:xfrm>
            <a:off x="-691535" y="5530772"/>
            <a:ext cx="7686675" cy="63094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3500" b="1">
                <a:gradFill>
                  <a:gsLst>
                    <a:gs pos="0">
                      <a:srgbClr val="FF0000"/>
                    </a:gs>
                    <a:gs pos="100000">
                      <a:srgbClr val="D50326"/>
                    </a:gs>
                  </a:gsLst>
                  <a:lin ang="0" scaled="1"/>
                </a:gra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即時性</a:t>
            </a:r>
            <a:r>
              <a:rPr lang="en-US" altLang="zh-TW" sz="3500" b="1">
                <a:gradFill>
                  <a:gsLst>
                    <a:gs pos="0">
                      <a:srgbClr val="FF0000"/>
                    </a:gs>
                    <a:gs pos="100000">
                      <a:srgbClr val="D50326"/>
                    </a:gs>
                  </a:gsLst>
                  <a:lin ang="0" scaled="1"/>
                </a:gra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!</a:t>
            </a:r>
            <a:endParaRPr lang="zh-TW" altLang="en-US" sz="3500" b="1">
              <a:gradFill>
                <a:gsLst>
                  <a:gs pos="0">
                    <a:srgbClr val="FF0000"/>
                  </a:gs>
                  <a:gs pos="100000">
                    <a:srgbClr val="D50326"/>
                  </a:gs>
                </a:gsLst>
                <a:lin ang="0" scaled="1"/>
              </a:gra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BBCC3411-1B33-4B70-AB79-7A64BEC1431F}"/>
              </a:ext>
            </a:extLst>
          </p:cNvPr>
          <p:cNvSpPr/>
          <p:nvPr/>
        </p:nvSpPr>
        <p:spPr>
          <a:xfrm>
            <a:off x="439271" y="4476909"/>
            <a:ext cx="5364301" cy="90548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6A0001"/>
              </a:gs>
              <a:gs pos="0">
                <a:srgbClr val="D50326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24D6F9B1-5D0E-4336-A174-F6ED5355E5F9}"/>
              </a:ext>
            </a:extLst>
          </p:cNvPr>
          <p:cNvSpPr txBox="1"/>
          <p:nvPr/>
        </p:nvSpPr>
        <p:spPr>
          <a:xfrm>
            <a:off x="587980" y="4539172"/>
            <a:ext cx="498142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ts val="3000"/>
              </a:lnSpc>
            </a:pPr>
            <a:r>
              <a:rPr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最重要的, 這些都無法達成系統監控中最重要的一點</a:t>
            </a:r>
            <a:endParaRPr lang="zh-TW" sz="2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pic>
        <p:nvPicPr>
          <p:cNvPr id="8" name="圖片 7" descr="一張含有 電腦, 桌, 書桌, 標誌 的圖片&#10;&#10;自動產生的描述">
            <a:extLst>
              <a:ext uri="{FF2B5EF4-FFF2-40B4-BE49-F238E27FC236}">
                <a16:creationId xmlns:a16="http://schemas.microsoft.com/office/drawing/2014/main" id="{89527C56-FBC5-4B88-B66D-D4A0BBB528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2"/>
          <a:stretch/>
        </p:blipFill>
        <p:spPr>
          <a:xfrm>
            <a:off x="6200568" y="1911096"/>
            <a:ext cx="6047789" cy="418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799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DD82980-2446-4CEF-AC00-D6AFBA0D50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63830" y="2311611"/>
            <a:ext cx="5565371" cy="1423358"/>
          </a:xfrm>
        </p:spPr>
        <p:txBody>
          <a:bodyPr>
            <a:noAutofit/>
          </a:bodyPr>
          <a:lstStyle/>
          <a:p>
            <a:pPr>
              <a:lnSpc>
                <a:spcPts val="8500"/>
              </a:lnSpc>
              <a:spcBef>
                <a:spcPts val="1000"/>
              </a:spcBef>
            </a:pPr>
            <a:r>
              <a:rPr lang="zh-TW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Zabbix</a:t>
            </a:r>
            <a:br>
              <a:rPr lang="en-US" altLang="zh-TW">
                <a:latin typeface="Calibri"/>
                <a:ea typeface="微軟正黑體"/>
                <a:cs typeface="Calibri"/>
              </a:rPr>
            </a:br>
            <a:r>
              <a:rPr lang="zh-TW">
                <a:latin typeface="Calibri"/>
                <a:cs typeface="Calibri"/>
              </a:rPr>
              <a:t>的</a:t>
            </a:r>
            <a:r>
              <a:rPr lang="zh-TW" altLang="en-US">
                <a:latin typeface="Calibri"/>
                <a:cs typeface="Calibri"/>
              </a:rPr>
              <a:t>使用情境</a:t>
            </a:r>
            <a:endParaRPr lang="zh-TW" altLang="en-US">
              <a:latin typeface="微軟正黑體"/>
              <a:ea typeface="微軟正黑體"/>
              <a:cs typeface="Calibri"/>
            </a:endParaRPr>
          </a:p>
          <a:p>
            <a:endParaRPr lang="zh-TW" sz="6500">
              <a:latin typeface="Calibri"/>
              <a:cs typeface="Calibri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FC1B8AA-05AF-4014-ACC1-B51CDD1FF6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anchor="t">
            <a:noAutofit/>
          </a:bodyPr>
          <a:lstStyle/>
          <a:p>
            <a:r>
              <a:rPr lang="zh-TW" altLang="en-US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25107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F518924-85AA-4AF9-B3EC-42F882094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218" y="182881"/>
            <a:ext cx="11697557" cy="937145"/>
          </a:xfrm>
        </p:spPr>
        <p:txBody>
          <a:bodyPr anchor="ctr">
            <a:normAutofit/>
          </a:bodyPr>
          <a:lstStyle/>
          <a:p>
            <a:r>
              <a:rPr lang="zh-TW" altLang="en-US" sz="4500" b="1">
                <a:ea typeface="微軟正黑體"/>
              </a:rPr>
              <a:t>Zabbix</a:t>
            </a:r>
            <a:r>
              <a:rPr lang="en-US" altLang="zh-TW" sz="4500" b="1">
                <a:ea typeface="微軟正黑體"/>
              </a:rPr>
              <a:t> </a:t>
            </a:r>
            <a:r>
              <a:rPr lang="zh-TW" altLang="en-US" sz="4500" b="1">
                <a:latin typeface="Arial"/>
                <a:ea typeface="微軟正黑體"/>
                <a:cs typeface="Arial"/>
              </a:rPr>
              <a:t>介紹</a:t>
            </a:r>
            <a:endParaRPr lang="zh-TW" altLang="en-US" sz="4500" b="1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636B9086-027D-4C6D-AA50-C1EA492B2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218" y="1730595"/>
            <a:ext cx="7913460" cy="4877549"/>
          </a:xfrm>
        </p:spPr>
        <p:txBody>
          <a:bodyPr anchor="t"/>
          <a:lstStyle/>
          <a:p>
            <a:pPr>
              <a:lnSpc>
                <a:spcPts val="4000"/>
              </a:lnSpc>
              <a:spcBef>
                <a:spcPts val="1200"/>
              </a:spcBef>
              <a:buSzPct val="85000"/>
            </a:pP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開源碼軟體, 免費安裝的中控網路設備監控平臺</a:t>
            </a:r>
          </a:p>
          <a:p>
            <a:pPr>
              <a:lnSpc>
                <a:spcPts val="4000"/>
              </a:lnSpc>
              <a:spcBef>
                <a:spcPts val="1200"/>
              </a:spcBef>
              <a:buSzPct val="85000"/>
            </a:pP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針對企業客戶的設備, 透過 </a:t>
            </a: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SNMP 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或者 </a:t>
            </a:r>
            <a:r>
              <a:rPr 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IPMI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(</a:t>
            </a: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Intelligent Platform Management Interface) </a:t>
            </a:r>
            <a:r>
              <a:rPr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監</a:t>
            </a:r>
            <a:r>
              <a:rPr lang="zh-CN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控</a:t>
            </a:r>
            <a:r>
              <a:rPr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設備</a:t>
            </a:r>
            <a:endParaRPr lang="en-US" altLang="zh-CN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lt"/>
            </a:endParaRPr>
          </a:p>
          <a:p>
            <a:pPr>
              <a:lnSpc>
                <a:spcPts val="4000"/>
              </a:lnSpc>
              <a:spcBef>
                <a:spcPts val="1200"/>
              </a:spcBef>
              <a:buSzPct val="85000"/>
            </a:pPr>
            <a:r>
              <a:rPr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介面可自行客製</a:t>
            </a:r>
          </a:p>
          <a:p>
            <a:pPr>
              <a:lnSpc>
                <a:spcPts val="4000"/>
              </a:lnSpc>
              <a:spcBef>
                <a:spcPts val="1200"/>
              </a:spcBef>
              <a:buSzPct val="85000"/>
            </a:pPr>
            <a:r>
              <a:rPr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即時圖形化報表及告警通知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FCE939B-197E-4720-BF1C-51185200E43C}"/>
              </a:ext>
            </a:extLst>
          </p:cNvPr>
          <p:cNvSpPr/>
          <p:nvPr/>
        </p:nvSpPr>
        <p:spPr>
          <a:xfrm>
            <a:off x="569359" y="5718422"/>
            <a:ext cx="5526641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70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Ref: </a:t>
            </a:r>
            <a:r>
              <a:rPr lang="zh-CN" altLang="zh-TW" sz="170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https://www.zabbix.com/features#metric_collection</a:t>
            </a:r>
            <a:endParaRPr lang="zh-CN" altLang="en-US" sz="1700">
              <a:solidFill>
                <a:schemeClr val="bg1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pic>
        <p:nvPicPr>
          <p:cNvPr id="6" name="圖片 5" descr="一張含有 畫畫 的圖片&#10;&#10;自動產生的描述">
            <a:extLst>
              <a:ext uri="{FF2B5EF4-FFF2-40B4-BE49-F238E27FC236}">
                <a16:creationId xmlns:a16="http://schemas.microsoft.com/office/drawing/2014/main" id="{5E670D51-4EA1-4664-8405-415A8B0396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653" y="3156692"/>
            <a:ext cx="3864407" cy="10126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27229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圖形 83">
            <a:extLst>
              <a:ext uri="{FF2B5EF4-FFF2-40B4-BE49-F238E27FC236}">
                <a16:creationId xmlns:a16="http://schemas.microsoft.com/office/drawing/2014/main" id="{D999AA1A-9943-4B63-B8FD-1DCD23EAD3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5630"/>
          <a:stretch/>
        </p:blipFill>
        <p:spPr>
          <a:xfrm>
            <a:off x="-13548" y="1577142"/>
            <a:ext cx="6178496" cy="45379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6E21FDE0-AAF9-4385-AC6E-096229E4E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471" y="-30729"/>
            <a:ext cx="11697557" cy="1366951"/>
          </a:xfrm>
        </p:spPr>
        <p:txBody>
          <a:bodyPr anchor="ctr">
            <a:normAutofit/>
          </a:bodyPr>
          <a:lstStyle/>
          <a:p>
            <a:r>
              <a:rPr lang="zh-TW" altLang="en-US" sz="4500" b="1"/>
              <a:t>Zabbix </a:t>
            </a:r>
            <a:r>
              <a:rPr lang="zh-TW" altLang="en-US" sz="4500" b="1">
                <a:latin typeface="微軟正黑體" panose="020B0604030504040204" pitchFamily="34" charset="-120"/>
                <a:cs typeface="Arial"/>
              </a:rPr>
              <a:t>使用情境 - 集中式控管</a:t>
            </a:r>
            <a:endParaRPr lang="zh-TW" altLang="en-US" sz="4500" b="1">
              <a:latin typeface="微軟正黑體" panose="020B0604030504040204" pitchFamily="34" charset="-120"/>
            </a:endParaRPr>
          </a:p>
        </p:txBody>
      </p:sp>
      <p:cxnSp>
        <p:nvCxnSpPr>
          <p:cNvPr id="29" name="直線單箭頭接點 28">
            <a:extLst>
              <a:ext uri="{FF2B5EF4-FFF2-40B4-BE49-F238E27FC236}">
                <a16:creationId xmlns:a16="http://schemas.microsoft.com/office/drawing/2014/main" id="{E86FE6A2-D791-4A10-94E6-63062DBD83FE}"/>
              </a:ext>
            </a:extLst>
          </p:cNvPr>
          <p:cNvCxnSpPr>
            <a:cxnSpLocks/>
          </p:cNvCxnSpPr>
          <p:nvPr/>
        </p:nvCxnSpPr>
        <p:spPr>
          <a:xfrm flipH="1">
            <a:off x="7401316" y="3411511"/>
            <a:ext cx="1762125" cy="9525"/>
          </a:xfrm>
          <a:prstGeom prst="straightConnector1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文字方塊 70">
            <a:extLst>
              <a:ext uri="{FF2B5EF4-FFF2-40B4-BE49-F238E27FC236}">
                <a16:creationId xmlns:a16="http://schemas.microsoft.com/office/drawing/2014/main" id="{CE351D57-40FD-42F2-81DE-FF874EFBBADF}"/>
              </a:ext>
            </a:extLst>
          </p:cNvPr>
          <p:cNvSpPr txBox="1"/>
          <p:nvPr/>
        </p:nvSpPr>
        <p:spPr>
          <a:xfrm>
            <a:off x="196814" y="1971769"/>
            <a:ext cx="5028370" cy="40241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l">
              <a:lnSpc>
                <a:spcPts val="4000"/>
              </a:lnSpc>
              <a:spcBef>
                <a:spcPts val="1500"/>
              </a:spcBef>
              <a:buFont typeface="Arial"/>
              <a:buChar char="•"/>
            </a:pPr>
            <a:r>
              <a:rPr lang="zh-TW" altLang="en-US" sz="2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Zabbix</a:t>
            </a:r>
            <a:r>
              <a:rPr lang="zh-TW" altLang="en-US" sz="2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安裝在一台</a:t>
            </a:r>
            <a:r>
              <a:rPr lang="zh-TW" altLang="en-US" sz="2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r>
              <a:rPr lang="zh-TW" altLang="en-US" sz="2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上</a:t>
            </a:r>
            <a:endParaRPr lang="zh-TW" sz="2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lnSpc>
                <a:spcPts val="4000"/>
              </a:lnSpc>
              <a:spcBef>
                <a:spcPts val="1500"/>
              </a:spcBef>
              <a:buFont typeface="Arial"/>
              <a:buChar char="•"/>
            </a:pPr>
            <a:r>
              <a:rPr lang="zh-TW" altLang="en-US" sz="26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路由設定讓</a:t>
            </a:r>
            <a:r>
              <a:rPr lang="zh-TW" altLang="en-US" sz="2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r>
              <a:rPr lang="zh-TW" altLang="en-US" sz="26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可以連結到公司內所有網路設備</a:t>
            </a:r>
          </a:p>
          <a:p>
            <a:pPr marL="285750" indent="-285750">
              <a:lnSpc>
                <a:spcPts val="4000"/>
              </a:lnSpc>
              <a:spcBef>
                <a:spcPts val="1500"/>
              </a:spcBef>
              <a:buFont typeface="Arial"/>
              <a:buChar char="•"/>
            </a:pPr>
            <a:r>
              <a:rPr lang="zh-TW" altLang="en-US" sz="2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Zabbix</a:t>
            </a:r>
            <a:r>
              <a:rPr lang="zh-TW" altLang="en-US" sz="26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透過</a:t>
            </a:r>
            <a:r>
              <a:rPr lang="zh-TW" altLang="en-US" sz="2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SNMP</a:t>
            </a:r>
            <a:r>
              <a:rPr lang="zh-TW" altLang="en-US" sz="26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直接跟所有網路設備溝通</a:t>
            </a:r>
          </a:p>
          <a:p>
            <a:pPr marL="285750" indent="-285750">
              <a:lnSpc>
                <a:spcPts val="4000"/>
              </a:lnSpc>
              <a:spcBef>
                <a:spcPts val="1500"/>
              </a:spcBef>
              <a:buFont typeface="Arial"/>
              <a:buChar char="•"/>
            </a:pPr>
            <a:r>
              <a:rPr lang="zh-TW" altLang="en-US" sz="26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由中控的</a:t>
            </a:r>
            <a:r>
              <a:rPr lang="zh-TW" altLang="en-US" sz="2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Zabbix</a:t>
            </a:r>
            <a:r>
              <a:rPr lang="zh-TW" altLang="en-US" sz="26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產生報表</a:t>
            </a:r>
          </a:p>
          <a:p>
            <a:endParaRPr lang="zh-TW" altLang="en-US" b="1">
              <a:ea typeface="新細明體"/>
              <a:cs typeface="Calibri"/>
            </a:endParaRPr>
          </a:p>
        </p:txBody>
      </p:sp>
      <p:sp>
        <p:nvSpPr>
          <p:cNvPr id="83" name="矩形 82">
            <a:extLst>
              <a:ext uri="{FF2B5EF4-FFF2-40B4-BE49-F238E27FC236}">
                <a16:creationId xmlns:a16="http://schemas.microsoft.com/office/drawing/2014/main" id="{B7E242E7-8F79-472C-8B02-2751EBBBBDD0}"/>
              </a:ext>
            </a:extLst>
          </p:cNvPr>
          <p:cNvSpPr/>
          <p:nvPr/>
        </p:nvSpPr>
        <p:spPr>
          <a:xfrm>
            <a:off x="6362113" y="4090948"/>
            <a:ext cx="2963920" cy="1885950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5" name="文字方塊 84">
            <a:extLst>
              <a:ext uri="{FF2B5EF4-FFF2-40B4-BE49-F238E27FC236}">
                <a16:creationId xmlns:a16="http://schemas.microsoft.com/office/drawing/2014/main" id="{8DA8F0D2-7944-4168-AD86-A16A52CFF3A4}"/>
              </a:ext>
            </a:extLst>
          </p:cNvPr>
          <p:cNvSpPr txBox="1"/>
          <p:nvPr/>
        </p:nvSpPr>
        <p:spPr>
          <a:xfrm>
            <a:off x="6374813" y="4138573"/>
            <a:ext cx="6477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PM</a:t>
            </a:r>
          </a:p>
        </p:txBody>
      </p:sp>
      <p:sp>
        <p:nvSpPr>
          <p:cNvPr id="87" name="矩形 86">
            <a:extLst>
              <a:ext uri="{FF2B5EF4-FFF2-40B4-BE49-F238E27FC236}">
                <a16:creationId xmlns:a16="http://schemas.microsoft.com/office/drawing/2014/main" id="{983FFFA5-D43C-48E0-94D1-6C1DBC473EC8}"/>
              </a:ext>
            </a:extLst>
          </p:cNvPr>
          <p:cNvSpPr/>
          <p:nvPr/>
        </p:nvSpPr>
        <p:spPr>
          <a:xfrm>
            <a:off x="9508988" y="4090948"/>
            <a:ext cx="2435362" cy="1885950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9" name="文字方塊 88">
            <a:extLst>
              <a:ext uri="{FF2B5EF4-FFF2-40B4-BE49-F238E27FC236}">
                <a16:creationId xmlns:a16="http://schemas.microsoft.com/office/drawing/2014/main" id="{60BE18FB-3F3A-4FE0-87A6-FE1894B90382}"/>
              </a:ext>
            </a:extLst>
          </p:cNvPr>
          <p:cNvSpPr txBox="1"/>
          <p:nvPr/>
        </p:nvSpPr>
        <p:spPr>
          <a:xfrm>
            <a:off x="11473050" y="4152329"/>
            <a:ext cx="54292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RD</a:t>
            </a:r>
          </a:p>
        </p:txBody>
      </p:sp>
      <p:cxnSp>
        <p:nvCxnSpPr>
          <p:cNvPr id="12" name="接點: 肘形 11">
            <a:extLst>
              <a:ext uri="{FF2B5EF4-FFF2-40B4-BE49-F238E27FC236}">
                <a16:creationId xmlns:a16="http://schemas.microsoft.com/office/drawing/2014/main" id="{D368701C-34AC-4E8E-BBA3-AF5D673BC41D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9213611" y="3200847"/>
            <a:ext cx="246506" cy="2240610"/>
          </a:xfrm>
          <a:prstGeom prst="bentConnector4">
            <a:avLst>
              <a:gd name="adj1" fmla="val -161429"/>
              <a:gd name="adj2" fmla="val 94034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接點 55">
            <a:extLst>
              <a:ext uri="{FF2B5EF4-FFF2-40B4-BE49-F238E27FC236}">
                <a16:creationId xmlns:a16="http://schemas.microsoft.com/office/drawing/2014/main" id="{7CF6CC1D-6FA5-4758-9886-71082AD37199}"/>
              </a:ext>
            </a:extLst>
          </p:cNvPr>
          <p:cNvCxnSpPr/>
          <p:nvPr/>
        </p:nvCxnSpPr>
        <p:spPr>
          <a:xfrm>
            <a:off x="9375084" y="2586924"/>
            <a:ext cx="0" cy="120769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圖片 5" descr="一張含有 食物 的圖片&#10;&#10;自動產生的描述">
            <a:extLst>
              <a:ext uri="{FF2B5EF4-FFF2-40B4-BE49-F238E27FC236}">
                <a16:creationId xmlns:a16="http://schemas.microsoft.com/office/drawing/2014/main" id="{B2EF36A3-D586-469F-85DE-C4C878D525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170" y="2835117"/>
            <a:ext cx="606649" cy="7096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 6">
            <a:extLst>
              <a:ext uri="{FF2B5EF4-FFF2-40B4-BE49-F238E27FC236}">
                <a16:creationId xmlns:a16="http://schemas.microsoft.com/office/drawing/2014/main" id="{450B1CFC-EB39-4F7C-AB9A-2CDDC34803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94581" y="1625600"/>
            <a:ext cx="1011809" cy="1058598"/>
          </a:xfrm>
        </p:spPr>
      </p:pic>
      <p:cxnSp>
        <p:nvCxnSpPr>
          <p:cNvPr id="68" name="直線接點 67">
            <a:extLst>
              <a:ext uri="{FF2B5EF4-FFF2-40B4-BE49-F238E27FC236}">
                <a16:creationId xmlns:a16="http://schemas.microsoft.com/office/drawing/2014/main" id="{A45B4E25-D811-4A41-978E-C8487657B278}"/>
              </a:ext>
            </a:extLst>
          </p:cNvPr>
          <p:cNvCxnSpPr/>
          <p:nvPr/>
        </p:nvCxnSpPr>
        <p:spPr>
          <a:xfrm>
            <a:off x="8751995" y="4370863"/>
            <a:ext cx="0" cy="120769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接點 68">
            <a:extLst>
              <a:ext uri="{FF2B5EF4-FFF2-40B4-BE49-F238E27FC236}">
                <a16:creationId xmlns:a16="http://schemas.microsoft.com/office/drawing/2014/main" id="{63585C6D-207A-4BC0-ACD4-0E0F77369458}"/>
              </a:ext>
            </a:extLst>
          </p:cNvPr>
          <p:cNvCxnSpPr/>
          <p:nvPr/>
        </p:nvCxnSpPr>
        <p:spPr>
          <a:xfrm>
            <a:off x="7918919" y="4337260"/>
            <a:ext cx="0" cy="120769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接點: 肘形 57">
            <a:extLst>
              <a:ext uri="{FF2B5EF4-FFF2-40B4-BE49-F238E27FC236}">
                <a16:creationId xmlns:a16="http://schemas.microsoft.com/office/drawing/2014/main" id="{6B218E9B-F9F9-439C-BA5E-39C1927E3ADB}"/>
              </a:ext>
            </a:extLst>
          </p:cNvPr>
          <p:cNvCxnSpPr>
            <a:stCxn id="44" idx="1"/>
          </p:cNvCxnSpPr>
          <p:nvPr/>
        </p:nvCxnSpPr>
        <p:spPr>
          <a:xfrm rot="10800000" flipV="1">
            <a:off x="6921941" y="4334097"/>
            <a:ext cx="521014" cy="1255331"/>
          </a:xfrm>
          <a:prstGeom prst="bentConnector2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圖形 2">
            <a:extLst>
              <a:ext uri="{FF2B5EF4-FFF2-40B4-BE49-F238E27FC236}">
                <a16:creationId xmlns:a16="http://schemas.microsoft.com/office/drawing/2014/main" id="{7F239775-31CC-499C-B597-8D8AD6A295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06716" y="5359279"/>
            <a:ext cx="630450" cy="460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圖形 29">
            <a:extLst>
              <a:ext uri="{FF2B5EF4-FFF2-40B4-BE49-F238E27FC236}">
                <a16:creationId xmlns:a16="http://schemas.microsoft.com/office/drawing/2014/main" id="{D7DBA718-C812-4C02-9E6D-DB7B7812C07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2449" y="5359279"/>
            <a:ext cx="630450" cy="460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圖形 31">
            <a:extLst>
              <a:ext uri="{FF2B5EF4-FFF2-40B4-BE49-F238E27FC236}">
                <a16:creationId xmlns:a16="http://schemas.microsoft.com/office/drawing/2014/main" id="{7322784A-EA5E-44B2-930B-4B431487FA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36770" y="5348404"/>
            <a:ext cx="630450" cy="460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圖形 43">
            <a:extLst>
              <a:ext uri="{FF2B5EF4-FFF2-40B4-BE49-F238E27FC236}">
                <a16:creationId xmlns:a16="http://schemas.microsoft.com/office/drawing/2014/main" id="{BDB55243-D586-49D6-A4B6-5B229DD8C6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442955" y="4195261"/>
            <a:ext cx="1615558" cy="2776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73" name="直線接點 72">
            <a:extLst>
              <a:ext uri="{FF2B5EF4-FFF2-40B4-BE49-F238E27FC236}">
                <a16:creationId xmlns:a16="http://schemas.microsoft.com/office/drawing/2014/main" id="{BD22AE66-FE70-4A31-BF31-560200B92FF1}"/>
              </a:ext>
            </a:extLst>
          </p:cNvPr>
          <p:cNvCxnSpPr/>
          <p:nvPr/>
        </p:nvCxnSpPr>
        <p:spPr>
          <a:xfrm>
            <a:off x="11093478" y="4415341"/>
            <a:ext cx="0" cy="120769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接點 73">
            <a:extLst>
              <a:ext uri="{FF2B5EF4-FFF2-40B4-BE49-F238E27FC236}">
                <a16:creationId xmlns:a16="http://schemas.microsoft.com/office/drawing/2014/main" id="{0BDEE464-4B33-42F0-B696-01D92CD3EA38}"/>
              </a:ext>
            </a:extLst>
          </p:cNvPr>
          <p:cNvCxnSpPr/>
          <p:nvPr/>
        </p:nvCxnSpPr>
        <p:spPr>
          <a:xfrm>
            <a:off x="10260402" y="4381738"/>
            <a:ext cx="0" cy="120769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圖形 33">
            <a:extLst>
              <a:ext uri="{FF2B5EF4-FFF2-40B4-BE49-F238E27FC236}">
                <a16:creationId xmlns:a16="http://schemas.microsoft.com/office/drawing/2014/main" id="{51EA1111-999E-48B4-A671-E58FBFF187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53310" y="5348404"/>
            <a:ext cx="630450" cy="460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圖形 35">
            <a:extLst>
              <a:ext uri="{FF2B5EF4-FFF2-40B4-BE49-F238E27FC236}">
                <a16:creationId xmlns:a16="http://schemas.microsoft.com/office/drawing/2014/main" id="{51ED9E20-7100-414F-8157-D9789C5E52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8199" y="5350931"/>
            <a:ext cx="630450" cy="460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" name="圖形 51">
            <a:extLst>
              <a:ext uri="{FF2B5EF4-FFF2-40B4-BE49-F238E27FC236}">
                <a16:creationId xmlns:a16="http://schemas.microsoft.com/office/drawing/2014/main" id="{B2533621-4E8A-4DF0-80F4-FD7D2BED19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75981" y="4178695"/>
            <a:ext cx="1615558" cy="2776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5" name="圖片 64" descr="一張含有 坐, 光, 黑色, 電腦 的圖片&#10;&#10;自動產生的描述">
            <a:extLst>
              <a:ext uri="{FF2B5EF4-FFF2-40B4-BE49-F238E27FC236}">
                <a16:creationId xmlns:a16="http://schemas.microsoft.com/office/drawing/2014/main" id="{3013E21E-3558-4C6B-86FD-4EAAF7B74BD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647" y="2543858"/>
            <a:ext cx="1093977" cy="12078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8" name="圖片 77" descr="一張含有 畫畫 的圖片&#10;&#10;自動產生的描述">
            <a:extLst>
              <a:ext uri="{FF2B5EF4-FFF2-40B4-BE49-F238E27FC236}">
                <a16:creationId xmlns:a16="http://schemas.microsoft.com/office/drawing/2014/main" id="{084919FD-3C90-4D31-932C-CDB9F3A5EEF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716" y="3466895"/>
            <a:ext cx="1075442" cy="2818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4022567"/>
      </p:ext>
    </p:extLst>
  </p:cSld>
  <p:clrMapOvr>
    <a:masterClrMapping/>
  </p:clrMapOvr>
</p:sld>
</file>

<file path=ppt/theme/theme1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GD_QSW_業務訓練_20190923_TH" id="{BA94C7EC-16B9-F140-BD7C-ABEB48692DC7}" vid="{F6DF6622-171F-3241-B1D6-9705E9615D01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49773D0281A75047BA085C5EB273A244" ma:contentTypeVersion="5" ma:contentTypeDescription="建立新的文件。" ma:contentTypeScope="" ma:versionID="4cdc0cc78501d16389aabb10e35c5b23">
  <xsd:schema xmlns:xsd="http://www.w3.org/2001/XMLSchema" xmlns:xs="http://www.w3.org/2001/XMLSchema" xmlns:p="http://schemas.microsoft.com/office/2006/metadata/properties" xmlns:ns3="38a3c193-af78-4e89-949e-5d6720f59818" xmlns:ns4="3caceca5-1e79-45f4-9ede-cb6664dbed32" targetNamespace="http://schemas.microsoft.com/office/2006/metadata/properties" ma:root="true" ma:fieldsID="5a9420753da8519fc94487690e26b719" ns3:_="" ns4:_="">
    <xsd:import namespace="38a3c193-af78-4e89-949e-5d6720f59818"/>
    <xsd:import namespace="3caceca5-1e79-45f4-9ede-cb6664dbed3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a3c193-af78-4e89-949e-5d6720f598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aceca5-1e79-45f4-9ede-cb6664dbed3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共用對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共用詳細資料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共用提示雜湊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D54CC7D-253C-4AFC-8C90-2EBB06D8F33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432CD6A-84F8-4032-BED6-11498D4D3487}">
  <ds:schemaRefs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38a3c193-af78-4e89-949e-5d6720f59818"/>
    <ds:schemaRef ds:uri="http://schemas.microsoft.com/office/2006/documentManagement/types"/>
    <ds:schemaRef ds:uri="3caceca5-1e79-45f4-9ede-cb6664dbed32"/>
    <ds:schemaRef ds:uri="http://purl.org/dc/terms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ED48D61-0F86-4E93-8B6E-D2C0E68B3C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8a3c193-af78-4e89-949e-5d6720f59818"/>
    <ds:schemaRef ds:uri="3caceca5-1e79-45f4-9ede-cb6664dbed3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自訂設計</Template>
  <TotalTime>5</TotalTime>
  <Words>2224</Words>
  <Application>Microsoft Office PowerPoint</Application>
  <PresentationFormat>寬螢幕</PresentationFormat>
  <Paragraphs>199</Paragraphs>
  <Slides>33</Slides>
  <Notes>3</Notes>
  <HiddenSlides>0</HiddenSlides>
  <MMClips>0</MMClips>
  <ScaleCrop>false</ScaleCrop>
  <HeadingPairs>
    <vt:vector size="8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0</vt:i4>
      </vt:variant>
      <vt:variant>
        <vt:lpstr>投影片標題</vt:lpstr>
      </vt:variant>
      <vt:variant>
        <vt:i4>33</vt:i4>
      </vt:variant>
    </vt:vector>
  </HeadingPairs>
  <TitlesOfParts>
    <vt:vector size="43" baseType="lpstr">
      <vt:lpstr>Arial,Sans-Serif</vt:lpstr>
      <vt:lpstr>微軟正黑體</vt:lpstr>
      <vt:lpstr>微軟正黑體 Light</vt:lpstr>
      <vt:lpstr>Arial</vt:lpstr>
      <vt:lpstr>Calibri</vt:lpstr>
      <vt:lpstr>Calibri Light</vt:lpstr>
      <vt:lpstr>Oswald Medium</vt:lpstr>
      <vt:lpstr>Times New Roman</vt:lpstr>
      <vt:lpstr>Wingdings</vt:lpstr>
      <vt:lpstr>自訂設計</vt:lpstr>
      <vt:lpstr>PowerPoint 簡報</vt:lpstr>
      <vt:lpstr>大綱</vt:lpstr>
      <vt:lpstr>企業網路環境 </vt:lpstr>
      <vt:lpstr>企業網路架構</vt:lpstr>
      <vt:lpstr>設備監控 所面臨的困難 </vt:lpstr>
      <vt:lpstr>網路設備眾多且分散導致監控困難</vt:lpstr>
      <vt:lpstr>Zabbix 的使用情境 </vt:lpstr>
      <vt:lpstr>Zabbix 介紹</vt:lpstr>
      <vt:lpstr>Zabbix 使用情境 - 集中式控管</vt:lpstr>
      <vt:lpstr>Zabbix 使用情境 - 匯整式控管</vt:lpstr>
      <vt:lpstr>集中式控管 vs 匯整式控管 </vt:lpstr>
      <vt:lpstr>安裝 Zabbix </vt:lpstr>
      <vt:lpstr>安裝步驟</vt:lpstr>
      <vt:lpstr>1. NAS上建立虛擬交換機</vt:lpstr>
      <vt:lpstr>2.下載及安裝Zabbix - 下載Zabbix</vt:lpstr>
      <vt:lpstr>2.下載及安裝Zabbix - 將Zabbix安裝在NAS中</vt:lpstr>
      <vt:lpstr>3.NAS環境設定 - 將Virtual Switch綁定在Zabbix上</vt:lpstr>
      <vt:lpstr>4. Zabbix環境設定 – 查詢Zabbix登入介面IP</vt:lpstr>
      <vt:lpstr>4. Zabbix環境設定 - 登入Zabbix</vt:lpstr>
      <vt:lpstr>4. Zabbix環境設定 - 建立管理群組</vt:lpstr>
      <vt:lpstr>4. Zabbix環境設定 - 植入客製化監控腳本</vt:lpstr>
      <vt:lpstr>4. Zabbix環境設定 - 建立新的Host</vt:lpstr>
      <vt:lpstr>4. Zabbix環境設定 - 建立新的Host</vt:lpstr>
      <vt:lpstr>4. Zabbix環境設定 - 建立新的Host(example)</vt:lpstr>
      <vt:lpstr>4. Zabbix環境設定 - 設定監控腳本</vt:lpstr>
      <vt:lpstr>4. Zabbix環境設定 - 確定監控Host已啟用</vt:lpstr>
      <vt:lpstr>Troubleshooting – SNMP燈號一直呈現紅色</vt:lpstr>
      <vt:lpstr>4. Zabbix環境設定 - 客製化監控頁面</vt:lpstr>
      <vt:lpstr>Troubleshooting – 圖表一直無法呈現資料</vt:lpstr>
      <vt:lpstr>DEMO</vt:lpstr>
      <vt:lpstr>適合安裝Zabbix的QNAP設備 </vt:lpstr>
      <vt:lpstr>完美搭配QNAP產品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QGD-1600P 智能終端 PoE 交換器</dc:title>
  <dc:creator>QNAP_Ken Cheah</dc:creator>
  <cp:lastModifiedBy>QNAP_Han Tsai</cp:lastModifiedBy>
  <cp:revision>6</cp:revision>
  <dcterms:created xsi:type="dcterms:W3CDTF">2020-03-09T01:50:20Z</dcterms:created>
  <dcterms:modified xsi:type="dcterms:W3CDTF">2020-03-31T06:58:49Z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0x01010049773D0281A75047BA085C5EB273A244</vt:lpwstr>
  </property>
</Properties>
</file>