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4"/>
  </p:sldMasterIdLst>
  <p:notesMasterIdLst>
    <p:notesMasterId r:id="rId44"/>
  </p:notesMasterIdLst>
  <p:handoutMasterIdLst>
    <p:handoutMasterId r:id="rId45"/>
  </p:handoutMasterIdLst>
  <p:sldIdLst>
    <p:sldId id="311" r:id="rId5"/>
    <p:sldId id="581" r:id="rId6"/>
    <p:sldId id="547" r:id="rId7"/>
    <p:sldId id="549" r:id="rId8"/>
    <p:sldId id="551" r:id="rId9"/>
    <p:sldId id="552" r:id="rId10"/>
    <p:sldId id="582" r:id="rId11"/>
    <p:sldId id="567" r:id="rId12"/>
    <p:sldId id="561" r:id="rId13"/>
    <p:sldId id="562" r:id="rId14"/>
    <p:sldId id="568" r:id="rId15"/>
    <p:sldId id="560" r:id="rId16"/>
    <p:sldId id="589" r:id="rId17"/>
    <p:sldId id="563" r:id="rId18"/>
    <p:sldId id="566" r:id="rId19"/>
    <p:sldId id="583" r:id="rId20"/>
    <p:sldId id="587" r:id="rId21"/>
    <p:sldId id="565" r:id="rId22"/>
    <p:sldId id="553" r:id="rId23"/>
    <p:sldId id="555" r:id="rId24"/>
    <p:sldId id="557" r:id="rId25"/>
    <p:sldId id="554" r:id="rId26"/>
    <p:sldId id="588" r:id="rId27"/>
    <p:sldId id="569" r:id="rId28"/>
    <p:sldId id="574" r:id="rId29"/>
    <p:sldId id="577" r:id="rId30"/>
    <p:sldId id="576" r:id="rId31"/>
    <p:sldId id="578" r:id="rId32"/>
    <p:sldId id="575" r:id="rId33"/>
    <p:sldId id="585" r:id="rId34"/>
    <p:sldId id="586" r:id="rId35"/>
    <p:sldId id="573" r:id="rId36"/>
    <p:sldId id="591" r:id="rId37"/>
    <p:sldId id="556" r:id="rId38"/>
    <p:sldId id="590" r:id="rId39"/>
    <p:sldId id="571" r:id="rId40"/>
    <p:sldId id="572" r:id="rId41"/>
    <p:sldId id="550" r:id="rId42"/>
    <p:sldId id="546" r:id="rId4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4325"/>
    <a:srgbClr val="3DD818"/>
    <a:srgbClr val="DC3F23"/>
    <a:srgbClr val="A66BD3"/>
    <a:srgbClr val="CF9722"/>
    <a:srgbClr val="4F390D"/>
    <a:srgbClr val="2F113B"/>
    <a:srgbClr val="1C0482"/>
    <a:srgbClr val="2A57DD"/>
    <a:srgbClr val="10D6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EAA861-548D-4FA1-913B-1DED0CEF4003}" v="81" dt="2020-03-25T12:22:33.912"/>
    <p1510:client id="{83A96F3B-CBDF-422F-95B2-228D61822D37}" v="67" dt="2020-03-25T09:33:53.181"/>
    <p1510:client id="{E9694A98-955A-4EAF-9DC4-85062A63D1A5}" v="80" dt="2020-03-26T03:30:58.723"/>
  </p1510:revLst>
</p1510:revInfo>
</file>

<file path=ppt/tableStyles.xml><?xml version="1.0" encoding="utf-8"?>
<a:tblStyleLst xmlns:a="http://schemas.openxmlformats.org/drawingml/2006/main" def="{5C22544A-7EE6-4342-B048-85BDC9FD1C3A}">
  <a:tblStyle styleId="{8FD4443E-F989-4FC4-A0C8-D5A2AF1F390B}" styleName="深色樣式 1 - 輔色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7" d="100"/>
          <a:sy n="137" d="100"/>
        </p:scale>
        <p:origin x="86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40D21A5C-92A4-4FFC-9D78-841BD85186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74CC98A-8E9F-44D4-A44D-2E2A4286DD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EFC25-97C7-487C-BE82-14666522E7E9}" type="datetimeFigureOut">
              <a:rPr lang="zh-TW" altLang="en-US" smtClean="0"/>
              <a:t>2020/3/26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28ECCAA-7B50-413D-A7E6-692E9F25631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CC1ED8E-285F-4744-BAFC-636DFB22A1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68C94-A2FA-438A-8882-5FEC727569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748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079542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7944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1952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1520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8466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2353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9290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5331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3736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0564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2898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室內, 窗戶, 坐, 桌 的圖片&#10;&#10;自動產生的描述">
            <a:extLst>
              <a:ext uri="{FF2B5EF4-FFF2-40B4-BE49-F238E27FC236}">
                <a16:creationId xmlns:a16="http://schemas.microsoft.com/office/drawing/2014/main" id="{8C9BBE15-0465-4D9E-8710-083F35467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1" y="0"/>
            <a:ext cx="9139938" cy="5143500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08250318-5AFF-4C39-BA8E-271C3A5280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45218" y="1290918"/>
            <a:ext cx="2036211" cy="196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44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" y="2379"/>
            <a:ext cx="9135537" cy="513874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1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建築物, 桌, 黃色, 房間 的圖片&#10;&#10;自動產生的描述">
            <a:extLst>
              <a:ext uri="{FF2B5EF4-FFF2-40B4-BE49-F238E27FC236}">
                <a16:creationId xmlns:a16="http://schemas.microsoft.com/office/drawing/2014/main" id="{B19FB544-6F2E-492A-97F4-3F69D508C1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1" y="0"/>
            <a:ext cx="91399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52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鳥, 水, 男人, 白色 的圖片&#10;&#10;自動產生的描述">
            <a:extLst>
              <a:ext uri="{FF2B5EF4-FFF2-40B4-BE49-F238E27FC236}">
                <a16:creationId xmlns:a16="http://schemas.microsoft.com/office/drawing/2014/main" id="{9859A2A9-C6A9-41D3-A0F7-E824754282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1" y="0"/>
            <a:ext cx="9139938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40F97E6-5DBB-4740-9B28-8E3575C1F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440"/>
            <a:ext cx="9143999" cy="87159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03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水, 直立的 的圖片&#10;&#10;自動產生的描述">
            <a:extLst>
              <a:ext uri="{FF2B5EF4-FFF2-40B4-BE49-F238E27FC236}">
                <a16:creationId xmlns:a16="http://schemas.microsoft.com/office/drawing/2014/main" id="{992E92DA-F92F-401B-B7BB-7DCB61814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1" y="0"/>
            <a:ext cx="9139938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BD11-3C9B-431E-BCE8-E4411864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440"/>
            <a:ext cx="9143999" cy="87159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05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92E92DA-F92F-401B-B7BB-7DCB61814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031" y="1142"/>
            <a:ext cx="9139938" cy="514121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BD11-3C9B-431E-BCE8-E4411864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440"/>
            <a:ext cx="9143999" cy="87159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36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F39E988-48A0-49F5-94BE-78FD798318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BD11-3C9B-431E-BCE8-E4411864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440"/>
            <a:ext cx="9143999" cy="87159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39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F39E988-48A0-49F5-94BE-78FD798318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BD11-3C9B-431E-BCE8-E4411864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440"/>
            <a:ext cx="9143999" cy="87159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02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F39E988-48A0-49F5-94BE-78FD798318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BD11-3C9B-431E-BCE8-E4411864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440"/>
            <a:ext cx="9143999" cy="87159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91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F39E988-48A0-49F5-94BE-78FD798318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BD11-3C9B-431E-BCE8-E4411864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440"/>
            <a:ext cx="9143999" cy="87159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187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74" r:id="rId2"/>
    <p:sldLayoutId id="2147483656" r:id="rId3"/>
    <p:sldLayoutId id="2147483672" r:id="rId4"/>
    <p:sldLayoutId id="2147483678" r:id="rId5"/>
    <p:sldLayoutId id="2147483675" r:id="rId6"/>
    <p:sldLayoutId id="2147483677" r:id="rId7"/>
    <p:sldLayoutId id="2147483679" r:id="rId8"/>
    <p:sldLayoutId id="2147483676" r:id="rId9"/>
    <p:sldLayoutId id="2147483673" r:id="rId10"/>
    <p:sldLayoutId id="214748366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4000" b="0" i="0" u="none" strike="noStrike" cap="none">
          <a:solidFill>
            <a:schemeClr val="bg1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hyperlink" Target="https://www.qnap.com/go/nas-migration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hdphoto" Target="../media/hdphoto1.wdp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72.svg"/><Relationship Id="rId7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建築物, 桌 的圖片&#10;&#10;自動產生的描述">
            <a:extLst>
              <a:ext uri="{FF2B5EF4-FFF2-40B4-BE49-F238E27FC236}">
                <a16:creationId xmlns:a16="http://schemas.microsoft.com/office/drawing/2014/main" id="{04C44BAC-BC46-49FE-828D-8A0DCBA71B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34" b="4152"/>
          <a:stretch/>
        </p:blipFill>
        <p:spPr>
          <a:xfrm>
            <a:off x="0" y="909652"/>
            <a:ext cx="9144000" cy="4233848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16080D49-65C9-42C8-9C9F-392AAD01AA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2208" y="831843"/>
            <a:ext cx="4265827" cy="1170407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98496229-4D75-4B5D-A64B-3925422096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03315" y="175282"/>
            <a:ext cx="683838" cy="126314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722F5107-C7C9-49C3-93DA-DD840AD9BBED}"/>
              </a:ext>
            </a:extLst>
          </p:cNvPr>
          <p:cNvSpPr txBox="1"/>
          <p:nvPr/>
        </p:nvSpPr>
        <p:spPr>
          <a:xfrm>
            <a:off x="465551" y="2124201"/>
            <a:ext cx="827384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2400">
                <a:latin typeface="Microsoft JhengHei"/>
                <a:ea typeface="Microsoft JhengHei"/>
              </a:rPr>
              <a:t>外接儲存功能再升級, RAID/儲存池/磁碟區</a:t>
            </a:r>
            <a:br>
              <a:rPr lang="en-US" altLang="zh-TW" sz="2400">
                <a:latin typeface="Microsoft JhengHei"/>
                <a:ea typeface="Microsoft JhengHei"/>
              </a:rPr>
            </a:br>
            <a:r>
              <a:rPr lang="zh-TW" sz="2400">
                <a:latin typeface="Microsoft JhengHei"/>
                <a:ea typeface="Microsoft JhengHei"/>
              </a:rPr>
              <a:t>使用實戰教學</a:t>
            </a:r>
            <a:endParaRPr lang="zh-TW" altLang="en-US" sz="2400">
              <a:latin typeface="Microsoft JhengHei"/>
              <a:ea typeface="Microsoft JhengHei"/>
            </a:endParaRPr>
          </a:p>
        </p:txBody>
      </p:sp>
      <p:pic>
        <p:nvPicPr>
          <p:cNvPr id="9" name="圖片 8" descr="一張含有 食物, 房間, 盤, 馬克杯 的圖片&#10;&#10;自動產生的描述">
            <a:extLst>
              <a:ext uri="{FF2B5EF4-FFF2-40B4-BE49-F238E27FC236}">
                <a16:creationId xmlns:a16="http://schemas.microsoft.com/office/drawing/2014/main" id="{BB0E31EE-E0ED-471D-839A-88B9E02326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7833" y="877041"/>
            <a:ext cx="933689" cy="933689"/>
          </a:xfrm>
          <a:prstGeom prst="rect">
            <a:avLst/>
          </a:prstGeom>
          <a:effectLst>
            <a:outerShdw blurRad="266700" dist="127000" dir="2700000" sx="99000" sy="99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6370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id="{DC449BD3-2736-49E1-B34F-31A5B69E4116}"/>
              </a:ext>
            </a:extLst>
          </p:cNvPr>
          <p:cNvSpPr/>
          <p:nvPr/>
        </p:nvSpPr>
        <p:spPr>
          <a:xfrm>
            <a:off x="910103" y="1385176"/>
            <a:ext cx="3401928" cy="954612"/>
          </a:xfrm>
          <a:prstGeom prst="roundRect">
            <a:avLst>
              <a:gd name="adj" fmla="val 3442"/>
            </a:avLst>
          </a:prstGeom>
          <a:gradFill>
            <a:gsLst>
              <a:gs pos="54000">
                <a:schemeClr val="bg1"/>
              </a:gs>
              <a:gs pos="100000">
                <a:schemeClr val="bg1">
                  <a:lumMod val="95000"/>
                </a:schemeClr>
              </a:gs>
              <a:gs pos="59000">
                <a:srgbClr val="EEEEEE"/>
              </a:gs>
            </a:gsLst>
            <a:lin ang="5400000" scaled="1"/>
          </a:gradFill>
          <a:ln w="9525">
            <a:gradFill>
              <a:gsLst>
                <a:gs pos="26000">
                  <a:srgbClr val="BBB232"/>
                </a:gs>
                <a:gs pos="0">
                  <a:srgbClr val="140B00"/>
                </a:gs>
                <a:gs pos="43489">
                  <a:srgbClr val="F4E8BA"/>
                </a:gs>
                <a:gs pos="54000">
                  <a:srgbClr val="F9BC26"/>
                </a:gs>
                <a:gs pos="100000">
                  <a:srgbClr val="78A83F"/>
                </a:gs>
              </a:gsLst>
              <a:lin ang="5400000" scaled="1"/>
            </a:gradFill>
          </a:ln>
          <a:effectLst>
            <a:outerShdw blurRad="139700" dist="88900" dir="2520000" algn="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TS-873 RAID 1 =&gt;</a:t>
            </a:r>
            <a:br>
              <a:rPr lang="en-US" altLang="zh-TW" sz="1600" b="1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2TB x2 </a:t>
            </a:r>
            <a:r>
              <a:rPr lang="zh-TW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擴充成 </a:t>
            </a:r>
            <a:r>
              <a: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4TB x2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F327318C-1A3F-451B-B169-E60BEE505B4E}"/>
              </a:ext>
            </a:extLst>
          </p:cNvPr>
          <p:cNvGrpSpPr/>
          <p:nvPr/>
        </p:nvGrpSpPr>
        <p:grpSpPr>
          <a:xfrm>
            <a:off x="715829" y="1379654"/>
            <a:ext cx="388547" cy="397605"/>
            <a:chOff x="5121598" y="2950131"/>
            <a:chExt cx="388547" cy="397605"/>
          </a:xfrm>
        </p:grpSpPr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2EE3636F-5BA6-4185-9B6D-41179FDBD18B}"/>
                </a:ext>
              </a:extLst>
            </p:cNvPr>
            <p:cNvSpPr/>
            <p:nvPr/>
          </p:nvSpPr>
          <p:spPr>
            <a:xfrm>
              <a:off x="5121598" y="2950131"/>
              <a:ext cx="351158" cy="351158"/>
            </a:xfrm>
            <a:prstGeom prst="roundRect">
              <a:avLst>
                <a:gd name="adj" fmla="val 9744"/>
              </a:avLst>
            </a:prstGeom>
            <a:gradFill>
              <a:gsLst>
                <a:gs pos="0">
                  <a:srgbClr val="F9BC26">
                    <a:alpha val="75000"/>
                  </a:srgbClr>
                </a:gs>
                <a:gs pos="100000">
                  <a:srgbClr val="5D542D"/>
                </a:gs>
                <a:gs pos="54000">
                  <a:srgbClr val="78A83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矩形: 圓角 10">
              <a:extLst>
                <a:ext uri="{FF2B5EF4-FFF2-40B4-BE49-F238E27FC236}">
                  <a16:creationId xmlns:a16="http://schemas.microsoft.com/office/drawing/2014/main" id="{A0A3BC7E-6A26-448B-B480-4230F215BE50}"/>
                </a:ext>
              </a:extLst>
            </p:cNvPr>
            <p:cNvSpPr/>
            <p:nvPr/>
          </p:nvSpPr>
          <p:spPr>
            <a:xfrm rot="16200000">
              <a:off x="5158987" y="2996578"/>
              <a:ext cx="351158" cy="351158"/>
            </a:xfrm>
            <a:prstGeom prst="roundRect">
              <a:avLst>
                <a:gd name="adj" fmla="val 9744"/>
              </a:avLst>
            </a:prstGeom>
            <a:gradFill>
              <a:gsLst>
                <a:gs pos="0">
                  <a:srgbClr val="5D542D">
                    <a:alpha val="53000"/>
                  </a:srgbClr>
                </a:gs>
                <a:gs pos="100000">
                  <a:srgbClr val="78A83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A8EF3AD5-E048-430F-8F07-06717D0FBF26}"/>
                </a:ext>
              </a:extLst>
            </p:cNvPr>
            <p:cNvSpPr txBox="1"/>
            <p:nvPr/>
          </p:nvSpPr>
          <p:spPr>
            <a:xfrm>
              <a:off x="5158987" y="295518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800" b="1">
                  <a:solidFill>
                    <a:schemeClr val="bg1"/>
                  </a:solidFill>
                </a:rPr>
                <a:t>1</a:t>
              </a:r>
              <a:endParaRPr lang="zh-TW" altLang="en-US" sz="1800" b="1">
                <a:solidFill>
                  <a:schemeClr val="bg1"/>
                </a:solidFill>
              </a:endParaRPr>
            </a:p>
          </p:txBody>
        </p:sp>
      </p:grp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0DF9321C-D2C3-417F-B7EE-BC7BFD89E8EC}"/>
              </a:ext>
            </a:extLst>
          </p:cNvPr>
          <p:cNvSpPr/>
          <p:nvPr/>
        </p:nvSpPr>
        <p:spPr>
          <a:xfrm>
            <a:off x="1428935" y="2661316"/>
            <a:ext cx="3401928" cy="954612"/>
          </a:xfrm>
          <a:prstGeom prst="roundRect">
            <a:avLst>
              <a:gd name="adj" fmla="val 3442"/>
            </a:avLst>
          </a:prstGeom>
          <a:gradFill>
            <a:gsLst>
              <a:gs pos="54000">
                <a:schemeClr val="bg1"/>
              </a:gs>
              <a:gs pos="100000">
                <a:schemeClr val="bg1">
                  <a:lumMod val="95000"/>
                </a:schemeClr>
              </a:gs>
              <a:gs pos="59000">
                <a:srgbClr val="EEEEEE"/>
              </a:gs>
            </a:gsLst>
            <a:lin ang="5400000" scaled="1"/>
          </a:gradFill>
          <a:ln w="9525">
            <a:gradFill>
              <a:gsLst>
                <a:gs pos="26000">
                  <a:srgbClr val="BBB232"/>
                </a:gs>
                <a:gs pos="0">
                  <a:srgbClr val="140B00"/>
                </a:gs>
                <a:gs pos="43489">
                  <a:srgbClr val="F4E8BA"/>
                </a:gs>
                <a:gs pos="54000">
                  <a:srgbClr val="F9BC26"/>
                </a:gs>
                <a:gs pos="100000">
                  <a:srgbClr val="78A83F"/>
                </a:gs>
              </a:gsLst>
              <a:lin ang="5400000" scaled="1"/>
            </a:gradFill>
          </a:ln>
          <a:effectLst>
            <a:outerShdw blurRad="139700" dist="88900" dir="2520000" algn="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TS-472XT 1TB x3 RAID5 =&gt;</a:t>
            </a:r>
            <a:br>
              <a:rPr lang="en-US" altLang="zh-TW" sz="1600" b="1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加第四顆</a:t>
            </a:r>
            <a:r>
              <a: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HDD</a:t>
            </a:r>
            <a:r>
              <a:rPr lang="zh-TW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擴充容量</a:t>
            </a:r>
            <a:endParaRPr lang="en-US" altLang="zh-TW" sz="1600" b="1">
              <a:solidFill>
                <a:schemeClr val="tx1">
                  <a:lumMod val="85000"/>
                  <a:lumOff val="15000"/>
                </a:schemeClr>
              </a:solidFill>
              <a:latin typeface="微軟正黑體"/>
              <a:ea typeface="微軟正黑體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8AAF92C0-EC98-4043-8DBB-3049FD033CE5}"/>
              </a:ext>
            </a:extLst>
          </p:cNvPr>
          <p:cNvGrpSpPr/>
          <p:nvPr/>
        </p:nvGrpSpPr>
        <p:grpSpPr>
          <a:xfrm>
            <a:off x="1234661" y="2655794"/>
            <a:ext cx="388547" cy="397605"/>
            <a:chOff x="5121598" y="2950131"/>
            <a:chExt cx="388547" cy="397605"/>
          </a:xfrm>
        </p:grpSpPr>
        <p:sp>
          <p:nvSpPr>
            <p:cNvPr id="16" name="矩形: 圓角 15">
              <a:extLst>
                <a:ext uri="{FF2B5EF4-FFF2-40B4-BE49-F238E27FC236}">
                  <a16:creationId xmlns:a16="http://schemas.microsoft.com/office/drawing/2014/main" id="{8E15C7CB-A9F0-469F-B586-D084A3B2FC4D}"/>
                </a:ext>
              </a:extLst>
            </p:cNvPr>
            <p:cNvSpPr/>
            <p:nvPr/>
          </p:nvSpPr>
          <p:spPr>
            <a:xfrm>
              <a:off x="5121598" y="2950131"/>
              <a:ext cx="351158" cy="351158"/>
            </a:xfrm>
            <a:prstGeom prst="roundRect">
              <a:avLst>
                <a:gd name="adj" fmla="val 9744"/>
              </a:avLst>
            </a:prstGeom>
            <a:gradFill>
              <a:gsLst>
                <a:gs pos="0">
                  <a:srgbClr val="F9BC26">
                    <a:alpha val="75000"/>
                  </a:srgbClr>
                </a:gs>
                <a:gs pos="100000">
                  <a:srgbClr val="5D542D"/>
                </a:gs>
                <a:gs pos="54000">
                  <a:srgbClr val="78A83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矩形: 圓角 16">
              <a:extLst>
                <a:ext uri="{FF2B5EF4-FFF2-40B4-BE49-F238E27FC236}">
                  <a16:creationId xmlns:a16="http://schemas.microsoft.com/office/drawing/2014/main" id="{609B386A-E8D9-4ECF-BEB5-BD495DC647CD}"/>
                </a:ext>
              </a:extLst>
            </p:cNvPr>
            <p:cNvSpPr/>
            <p:nvPr/>
          </p:nvSpPr>
          <p:spPr>
            <a:xfrm rot="16200000">
              <a:off x="5158987" y="2996578"/>
              <a:ext cx="351158" cy="351158"/>
            </a:xfrm>
            <a:prstGeom prst="roundRect">
              <a:avLst>
                <a:gd name="adj" fmla="val 9744"/>
              </a:avLst>
            </a:prstGeom>
            <a:gradFill>
              <a:gsLst>
                <a:gs pos="0">
                  <a:srgbClr val="5D542D">
                    <a:alpha val="53000"/>
                  </a:srgbClr>
                </a:gs>
                <a:gs pos="100000">
                  <a:srgbClr val="78A83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9658FCDB-283D-41FE-B4D6-5275C0C98E33}"/>
                </a:ext>
              </a:extLst>
            </p:cNvPr>
            <p:cNvSpPr txBox="1"/>
            <p:nvPr/>
          </p:nvSpPr>
          <p:spPr>
            <a:xfrm>
              <a:off x="5158987" y="295518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800" b="1">
                  <a:solidFill>
                    <a:schemeClr val="bg1"/>
                  </a:solidFill>
                </a:rPr>
                <a:t>2</a:t>
              </a:r>
              <a:endParaRPr lang="zh-TW" altLang="en-US" sz="18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6555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E5EF6B-7213-4B98-955A-2172EBD51891}"/>
              </a:ext>
            </a:extLst>
          </p:cNvPr>
          <p:cNvSpPr txBox="1"/>
          <p:nvPr/>
        </p:nvSpPr>
        <p:spPr>
          <a:xfrm>
            <a:off x="1971675" y="975002"/>
            <a:ext cx="520065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儲存配置的實務需求</a:t>
            </a:r>
            <a:br>
              <a:rPr lang="en-US" altLang="zh-TW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br>
              <a:rPr lang="en-US" altLang="zh-TW" sz="3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sz="3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>
                <a:latin typeface="微軟正黑體" panose="020B0604030504040204" pitchFamily="34" charset="-120"/>
                <a:ea typeface="微軟正黑體" panose="020B0604030504040204" pitchFamily="34" charset="-120"/>
              </a:rPr>
              <a:t>效能需求而要換機時</a:t>
            </a:r>
            <a:br>
              <a:rPr lang="en-US" altLang="zh-TW" sz="32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5278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AE19A6-C4B2-499A-BA08-760A5F65C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效能需求要換機怎麼設定</a:t>
            </a:r>
            <a:r>
              <a:rPr lang="en-US" altLang="zh-TW"/>
              <a:t>?</a:t>
            </a:r>
            <a:endParaRPr lang="zh-TW" alt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3AA9F50-5FE6-46AB-A0B6-7AEC89FA4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97" y="2446806"/>
            <a:ext cx="2838450" cy="177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B84DC16-C13B-46C3-967E-B6053B6A8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175" y="2466870"/>
            <a:ext cx="2953872" cy="184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群組 34">
            <a:extLst>
              <a:ext uri="{FF2B5EF4-FFF2-40B4-BE49-F238E27FC236}">
                <a16:creationId xmlns:a16="http://schemas.microsoft.com/office/drawing/2014/main" id="{4B53EC10-3F0E-4842-9145-89B6798F0FD7}"/>
              </a:ext>
            </a:extLst>
          </p:cNvPr>
          <p:cNvGrpSpPr/>
          <p:nvPr/>
        </p:nvGrpSpPr>
        <p:grpSpPr>
          <a:xfrm>
            <a:off x="5487146" y="3098932"/>
            <a:ext cx="1144584" cy="1019875"/>
            <a:chOff x="1777999" y="3533889"/>
            <a:chExt cx="1144584" cy="1019875"/>
          </a:xfrm>
        </p:grpSpPr>
        <p:sp>
          <p:nvSpPr>
            <p:cNvPr id="17" name="矩形 30">
              <a:extLst>
                <a:ext uri="{FF2B5EF4-FFF2-40B4-BE49-F238E27FC236}">
                  <a16:creationId xmlns:a16="http://schemas.microsoft.com/office/drawing/2014/main" id="{162F4737-CD35-401E-8609-9FAB1323A6B5}"/>
                </a:ext>
              </a:extLst>
            </p:cNvPr>
            <p:cNvSpPr/>
            <p:nvPr/>
          </p:nvSpPr>
          <p:spPr>
            <a:xfrm>
              <a:off x="1777999" y="3537043"/>
              <a:ext cx="283815" cy="1009556"/>
            </a:xfrm>
            <a:prstGeom prst="rect">
              <a:avLst/>
            </a:prstGeom>
            <a:solidFill>
              <a:srgbClr val="FF33CC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31">
              <a:extLst>
                <a:ext uri="{FF2B5EF4-FFF2-40B4-BE49-F238E27FC236}">
                  <a16:creationId xmlns:a16="http://schemas.microsoft.com/office/drawing/2014/main" id="{3DD44B14-E2BB-494C-A168-47360E222925}"/>
                </a:ext>
              </a:extLst>
            </p:cNvPr>
            <p:cNvSpPr/>
            <p:nvPr/>
          </p:nvSpPr>
          <p:spPr>
            <a:xfrm>
              <a:off x="2061814" y="3537043"/>
              <a:ext cx="283815" cy="1009555"/>
            </a:xfrm>
            <a:prstGeom prst="rect">
              <a:avLst/>
            </a:prstGeom>
            <a:solidFill>
              <a:srgbClr val="00FF99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矩形 32">
              <a:extLst>
                <a:ext uri="{FF2B5EF4-FFF2-40B4-BE49-F238E27FC236}">
                  <a16:creationId xmlns:a16="http://schemas.microsoft.com/office/drawing/2014/main" id="{85DF48F1-5D51-483D-ABB8-46379DA081AD}"/>
                </a:ext>
              </a:extLst>
            </p:cNvPr>
            <p:cNvSpPr/>
            <p:nvPr/>
          </p:nvSpPr>
          <p:spPr>
            <a:xfrm>
              <a:off x="2336305" y="3533889"/>
              <a:ext cx="293139" cy="1009555"/>
            </a:xfrm>
            <a:prstGeom prst="rect">
              <a:avLst/>
            </a:prstGeom>
            <a:solidFill>
              <a:srgbClr val="00B0F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33">
              <a:extLst>
                <a:ext uri="{FF2B5EF4-FFF2-40B4-BE49-F238E27FC236}">
                  <a16:creationId xmlns:a16="http://schemas.microsoft.com/office/drawing/2014/main" id="{A7E27F5C-3089-414C-B29D-3D087B421B42}"/>
                </a:ext>
              </a:extLst>
            </p:cNvPr>
            <p:cNvSpPr/>
            <p:nvPr/>
          </p:nvSpPr>
          <p:spPr>
            <a:xfrm>
              <a:off x="2629444" y="3544209"/>
              <a:ext cx="293139" cy="1009555"/>
            </a:xfrm>
            <a:prstGeom prst="rect">
              <a:avLst/>
            </a:prstGeom>
            <a:solidFill>
              <a:srgbClr val="FFC00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1" name="Shape 195">
            <a:extLst>
              <a:ext uri="{FF2B5EF4-FFF2-40B4-BE49-F238E27FC236}">
                <a16:creationId xmlns:a16="http://schemas.microsoft.com/office/drawing/2014/main" id="{CA5EB5CD-C9B8-47F1-8A6A-205BD4FF4D58}"/>
              </a:ext>
            </a:extLst>
          </p:cNvPr>
          <p:cNvSpPr/>
          <p:nvPr/>
        </p:nvSpPr>
        <p:spPr>
          <a:xfrm rot="15987086">
            <a:off x="3772450" y="2006063"/>
            <a:ext cx="576064" cy="3840836"/>
          </a:xfrm>
          <a:prstGeom prst="curvedRightArrow">
            <a:avLst>
              <a:gd name="adj1" fmla="val 25000"/>
              <a:gd name="adj2" fmla="val 47581"/>
              <a:gd name="adj3" fmla="val 17389"/>
            </a:avLst>
          </a:prstGeom>
          <a:gradFill>
            <a:gsLst>
              <a:gs pos="95528">
                <a:schemeClr val="accent5"/>
              </a:gs>
              <a:gs pos="0">
                <a:schemeClr val="accent5">
                  <a:alpha val="5000"/>
                </a:schemeClr>
              </a:gs>
            </a:gsLst>
            <a:lin ang="5400000" scaled="1"/>
          </a:gradFill>
          <a:ln w="9525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平行四邊形 11">
            <a:extLst>
              <a:ext uri="{FF2B5EF4-FFF2-40B4-BE49-F238E27FC236}">
                <a16:creationId xmlns:a16="http://schemas.microsoft.com/office/drawing/2014/main" id="{B386DE25-5505-4045-9B28-C89107E7E055}"/>
              </a:ext>
            </a:extLst>
          </p:cNvPr>
          <p:cNvSpPr/>
          <p:nvPr/>
        </p:nvSpPr>
        <p:spPr>
          <a:xfrm rot="20105520">
            <a:off x="-198965" y="1237777"/>
            <a:ext cx="2175814" cy="470983"/>
          </a:xfrm>
          <a:prstGeom prst="parallelogram">
            <a:avLst>
              <a:gd name="adj" fmla="val 46235"/>
            </a:avLst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系統遷移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Shape 206">
            <a:extLst>
              <a:ext uri="{FF2B5EF4-FFF2-40B4-BE49-F238E27FC236}">
                <a16:creationId xmlns:a16="http://schemas.microsoft.com/office/drawing/2014/main" id="{D7A2B486-F91F-4673-A79B-DF9346C71AC4}"/>
              </a:ext>
            </a:extLst>
          </p:cNvPr>
          <p:cNvSpPr txBox="1"/>
          <p:nvPr/>
        </p:nvSpPr>
        <p:spPr>
          <a:xfrm>
            <a:off x="888942" y="4303644"/>
            <a:ext cx="6840760" cy="273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zh-TW" altLang="en-US" sz="1100" b="1">
                <a:solidFill>
                  <a:schemeClr val="tx1"/>
                </a:solidFill>
                <a:latin typeface="Microsoft JhengHei"/>
                <a:ea typeface="Microsoft JhengHei"/>
                <a:sym typeface="Calibri"/>
              </a:rPr>
              <a:t>注意</a:t>
            </a:r>
            <a:r>
              <a:rPr lang="en-US" altLang="zh-TW" sz="11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: </a:t>
            </a:r>
            <a:r>
              <a:rPr lang="zh-TW" altLang="en-US" sz="11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系統遷移將支援從低型號</a:t>
            </a:r>
            <a:r>
              <a:rPr lang="en-US" altLang="zh-TW" sz="11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zh-TW" altLang="en-US" sz="11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升級至高型號</a:t>
            </a:r>
            <a:r>
              <a:rPr lang="zh-TW" altLang="en-US" sz="110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altLang="en-US" sz="11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但高型號至低型號則存在支援限制</a:t>
            </a:r>
            <a:r>
              <a:rPr lang="en-US" altLang="zh-TW" sz="11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 </a:t>
            </a:r>
            <a:r>
              <a:rPr lang="zh-CN" altLang="en-US" sz="11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支援清單請參考</a:t>
            </a:r>
            <a:r>
              <a:rPr lang="en-US" altLang="zh-CN" sz="11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:</a:t>
            </a:r>
            <a:br>
              <a:rPr lang="en-US" altLang="zh-CN" sz="11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1100">
                <a:hlinkClick r:id="rId4"/>
              </a:rPr>
              <a:t>https://www.qnap.com/go/nas-migration</a:t>
            </a:r>
            <a:endParaRPr lang="zh-TW" altLang="en-US" sz="1100" b="1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5" name="Shape 211" descr="相關圖片">
            <a:extLst>
              <a:ext uri="{FF2B5EF4-FFF2-40B4-BE49-F238E27FC236}">
                <a16:creationId xmlns:a16="http://schemas.microsoft.com/office/drawing/2014/main" id="{32D6C6D8-E2BE-4C0D-B6E8-FE4680FD75D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32512" y="2904014"/>
            <a:ext cx="984090" cy="10928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群組 34">
            <a:extLst>
              <a:ext uri="{FF2B5EF4-FFF2-40B4-BE49-F238E27FC236}">
                <a16:creationId xmlns:a16="http://schemas.microsoft.com/office/drawing/2014/main" id="{C1EFDBAC-1029-486E-BF05-E6718EE35F22}"/>
              </a:ext>
            </a:extLst>
          </p:cNvPr>
          <p:cNvGrpSpPr/>
          <p:nvPr/>
        </p:nvGrpSpPr>
        <p:grpSpPr>
          <a:xfrm>
            <a:off x="1535620" y="2953869"/>
            <a:ext cx="1080692" cy="1042990"/>
            <a:chOff x="1777999" y="3533889"/>
            <a:chExt cx="1144584" cy="1019875"/>
          </a:xfrm>
        </p:grpSpPr>
        <p:sp>
          <p:nvSpPr>
            <p:cNvPr id="38" name="矩形 30">
              <a:extLst>
                <a:ext uri="{FF2B5EF4-FFF2-40B4-BE49-F238E27FC236}">
                  <a16:creationId xmlns:a16="http://schemas.microsoft.com/office/drawing/2014/main" id="{47FBAAD8-8B56-4021-AC70-3BF028BFF0F0}"/>
                </a:ext>
              </a:extLst>
            </p:cNvPr>
            <p:cNvSpPr/>
            <p:nvPr/>
          </p:nvSpPr>
          <p:spPr>
            <a:xfrm>
              <a:off x="1777999" y="3537043"/>
              <a:ext cx="283815" cy="1009556"/>
            </a:xfrm>
            <a:prstGeom prst="rect">
              <a:avLst/>
            </a:prstGeom>
            <a:solidFill>
              <a:srgbClr val="FF33CC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" name="矩形 31">
              <a:extLst>
                <a:ext uri="{FF2B5EF4-FFF2-40B4-BE49-F238E27FC236}">
                  <a16:creationId xmlns:a16="http://schemas.microsoft.com/office/drawing/2014/main" id="{D118B826-5853-48B6-AA14-0A891439BDB9}"/>
                </a:ext>
              </a:extLst>
            </p:cNvPr>
            <p:cNvSpPr/>
            <p:nvPr/>
          </p:nvSpPr>
          <p:spPr>
            <a:xfrm>
              <a:off x="2061814" y="3537043"/>
              <a:ext cx="283815" cy="1009555"/>
            </a:xfrm>
            <a:prstGeom prst="rect">
              <a:avLst/>
            </a:prstGeom>
            <a:solidFill>
              <a:srgbClr val="00FF99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矩形 32">
              <a:extLst>
                <a:ext uri="{FF2B5EF4-FFF2-40B4-BE49-F238E27FC236}">
                  <a16:creationId xmlns:a16="http://schemas.microsoft.com/office/drawing/2014/main" id="{EDFDF283-13C6-44E0-87E5-B0772533437F}"/>
                </a:ext>
              </a:extLst>
            </p:cNvPr>
            <p:cNvSpPr/>
            <p:nvPr/>
          </p:nvSpPr>
          <p:spPr>
            <a:xfrm>
              <a:off x="2336305" y="3533889"/>
              <a:ext cx="293139" cy="1009555"/>
            </a:xfrm>
            <a:prstGeom prst="rect">
              <a:avLst/>
            </a:prstGeom>
            <a:solidFill>
              <a:srgbClr val="00B0F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矩形 33">
              <a:extLst>
                <a:ext uri="{FF2B5EF4-FFF2-40B4-BE49-F238E27FC236}">
                  <a16:creationId xmlns:a16="http://schemas.microsoft.com/office/drawing/2014/main" id="{890836AE-ABDE-4C28-9EC6-ECE1303C6D6A}"/>
                </a:ext>
              </a:extLst>
            </p:cNvPr>
            <p:cNvSpPr/>
            <p:nvPr/>
          </p:nvSpPr>
          <p:spPr>
            <a:xfrm>
              <a:off x="2629444" y="3544209"/>
              <a:ext cx="293139" cy="1009555"/>
            </a:xfrm>
            <a:prstGeom prst="rect">
              <a:avLst/>
            </a:prstGeom>
            <a:solidFill>
              <a:srgbClr val="FFC00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26172BC6-9F8E-432D-AFEF-CB33055B202F}"/>
              </a:ext>
            </a:extLst>
          </p:cNvPr>
          <p:cNvSpPr/>
          <p:nvPr/>
        </p:nvSpPr>
        <p:spPr>
          <a:xfrm>
            <a:off x="2071564" y="1031858"/>
            <a:ext cx="4739922" cy="400110"/>
          </a:xfrm>
          <a:prstGeom prst="roundRect">
            <a:avLst>
              <a:gd name="adj" fmla="val 14197"/>
            </a:avLst>
          </a:prstGeom>
          <a:gradFill>
            <a:gsLst>
              <a:gs pos="0">
                <a:srgbClr val="7E4800"/>
              </a:gs>
              <a:gs pos="100000">
                <a:schemeClr val="tx1"/>
              </a:gs>
              <a:gs pos="37000">
                <a:srgbClr val="172412"/>
              </a:gs>
            </a:gsLst>
            <a:lin ang="5400000" scaled="1"/>
          </a:gradFill>
          <a:ln w="9525">
            <a:gradFill>
              <a:gsLst>
                <a:gs pos="26000">
                  <a:srgbClr val="BBB232"/>
                </a:gs>
                <a:gs pos="43489">
                  <a:srgbClr val="F4E8BA"/>
                </a:gs>
                <a:gs pos="54000">
                  <a:srgbClr val="F9BC26"/>
                </a:gs>
                <a:gs pos="100000">
                  <a:srgbClr val="78A83F"/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6088" indent="-87313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將兩台 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更新至相同版本的作業系統 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盡量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D2AE45E5-A69B-4D12-AB2A-2AE4374DFDD1}"/>
              </a:ext>
            </a:extLst>
          </p:cNvPr>
          <p:cNvSpPr/>
          <p:nvPr/>
        </p:nvSpPr>
        <p:spPr>
          <a:xfrm>
            <a:off x="2109483" y="1067965"/>
            <a:ext cx="352922" cy="325906"/>
          </a:xfrm>
          <a:prstGeom prst="roundRect">
            <a:avLst>
              <a:gd name="adj" fmla="val 12190"/>
            </a:avLst>
          </a:prstGeom>
          <a:gradFill>
            <a:gsLst>
              <a:gs pos="0">
                <a:srgbClr val="F9BC26">
                  <a:alpha val="75000"/>
                </a:srgbClr>
              </a:gs>
              <a:gs pos="100000">
                <a:srgbClr val="5D542D"/>
              </a:gs>
              <a:gs pos="54000">
                <a:srgbClr val="78A83F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/>
              <a:t>1</a:t>
            </a:r>
            <a:endParaRPr lang="zh-TW" altLang="en-US" sz="2000" b="1"/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AC00BBED-A821-42FE-B9BA-3E10A40B634C}"/>
              </a:ext>
            </a:extLst>
          </p:cNvPr>
          <p:cNvSpPr/>
          <p:nvPr/>
        </p:nvSpPr>
        <p:spPr>
          <a:xfrm>
            <a:off x="2462405" y="1510954"/>
            <a:ext cx="5992484" cy="400110"/>
          </a:xfrm>
          <a:prstGeom prst="roundRect">
            <a:avLst>
              <a:gd name="adj" fmla="val 14197"/>
            </a:avLst>
          </a:prstGeom>
          <a:gradFill>
            <a:gsLst>
              <a:gs pos="0">
                <a:srgbClr val="7E4800"/>
              </a:gs>
              <a:gs pos="100000">
                <a:schemeClr val="tx1"/>
              </a:gs>
              <a:gs pos="37000">
                <a:srgbClr val="172412"/>
              </a:gs>
            </a:gsLst>
            <a:lin ang="5400000" scaled="1"/>
          </a:gradFill>
          <a:ln w="9525">
            <a:gradFill>
              <a:gsLst>
                <a:gs pos="26000">
                  <a:srgbClr val="BBB232"/>
                </a:gs>
                <a:gs pos="43489">
                  <a:srgbClr val="F4E8BA"/>
                </a:gs>
                <a:gs pos="54000">
                  <a:srgbClr val="F9BC26"/>
                </a:gs>
                <a:gs pos="100000">
                  <a:srgbClr val="78A83F"/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6088" indent="-87313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將兩台 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關機並將舊 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的硬碟插入新 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(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關機中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ADFBF17C-060E-4744-8F8F-70CC25B8D181}"/>
              </a:ext>
            </a:extLst>
          </p:cNvPr>
          <p:cNvSpPr/>
          <p:nvPr/>
        </p:nvSpPr>
        <p:spPr>
          <a:xfrm>
            <a:off x="2500324" y="1547061"/>
            <a:ext cx="352922" cy="325906"/>
          </a:xfrm>
          <a:prstGeom prst="roundRect">
            <a:avLst>
              <a:gd name="adj" fmla="val 12190"/>
            </a:avLst>
          </a:prstGeom>
          <a:gradFill>
            <a:gsLst>
              <a:gs pos="0">
                <a:srgbClr val="F9BC26">
                  <a:alpha val="75000"/>
                </a:srgbClr>
              </a:gs>
              <a:gs pos="100000">
                <a:srgbClr val="5D542D"/>
              </a:gs>
              <a:gs pos="54000">
                <a:srgbClr val="78A83F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/>
              <a:t>2</a:t>
            </a:r>
            <a:endParaRPr lang="zh-TW" altLang="en-US" sz="2000" b="1"/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D9EEFD73-B38D-4EFA-B974-42CF906CEEE2}"/>
              </a:ext>
            </a:extLst>
          </p:cNvPr>
          <p:cNvSpPr/>
          <p:nvPr/>
        </p:nvSpPr>
        <p:spPr>
          <a:xfrm>
            <a:off x="2853246" y="1990051"/>
            <a:ext cx="4653197" cy="400110"/>
          </a:xfrm>
          <a:prstGeom prst="roundRect">
            <a:avLst>
              <a:gd name="adj" fmla="val 14197"/>
            </a:avLst>
          </a:prstGeom>
          <a:gradFill>
            <a:gsLst>
              <a:gs pos="0">
                <a:srgbClr val="7E4800"/>
              </a:gs>
              <a:gs pos="100000">
                <a:schemeClr val="tx1"/>
              </a:gs>
              <a:gs pos="37000">
                <a:srgbClr val="172412"/>
              </a:gs>
            </a:gsLst>
            <a:lin ang="5400000" scaled="1"/>
          </a:gradFill>
          <a:ln w="9525">
            <a:gradFill>
              <a:gsLst>
                <a:gs pos="26000">
                  <a:srgbClr val="BBB232"/>
                </a:gs>
                <a:gs pos="43489">
                  <a:srgbClr val="F4E8BA"/>
                </a:gs>
                <a:gs pos="54000">
                  <a:srgbClr val="F9BC26"/>
                </a:gs>
                <a:gs pos="100000">
                  <a:srgbClr val="78A83F"/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6088" indent="-87313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開啟新的 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並調整網路設定後即可使用</a:t>
            </a:r>
            <a:endParaRPr lang="en-US" altLang="zh-TW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C444EE59-1D0D-4ED4-BC98-A5ADDA554291}"/>
              </a:ext>
            </a:extLst>
          </p:cNvPr>
          <p:cNvSpPr/>
          <p:nvPr/>
        </p:nvSpPr>
        <p:spPr>
          <a:xfrm>
            <a:off x="2891165" y="2026158"/>
            <a:ext cx="352922" cy="325906"/>
          </a:xfrm>
          <a:prstGeom prst="roundRect">
            <a:avLst>
              <a:gd name="adj" fmla="val 12190"/>
            </a:avLst>
          </a:prstGeom>
          <a:gradFill>
            <a:gsLst>
              <a:gs pos="0">
                <a:srgbClr val="F9BC26">
                  <a:alpha val="75000"/>
                </a:srgbClr>
              </a:gs>
              <a:gs pos="100000">
                <a:srgbClr val="5D542D"/>
              </a:gs>
              <a:gs pos="54000">
                <a:srgbClr val="78A83F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/>
              <a:t>3</a:t>
            </a:r>
            <a:endParaRPr lang="zh-TW" altLang="en-US" sz="2000" b="1"/>
          </a:p>
        </p:txBody>
      </p:sp>
      <p:sp>
        <p:nvSpPr>
          <p:cNvPr id="28" name="矩形 30">
            <a:extLst>
              <a:ext uri="{FF2B5EF4-FFF2-40B4-BE49-F238E27FC236}">
                <a16:creationId xmlns:a16="http://schemas.microsoft.com/office/drawing/2014/main" id="{8D888C04-E4C3-4248-A932-4F6998943DE5}"/>
              </a:ext>
            </a:extLst>
          </p:cNvPr>
          <p:cNvSpPr/>
          <p:nvPr/>
        </p:nvSpPr>
        <p:spPr>
          <a:xfrm>
            <a:off x="1541496" y="2949339"/>
            <a:ext cx="1074815" cy="1082703"/>
          </a:xfrm>
          <a:prstGeom prst="rect">
            <a:avLst/>
          </a:prstGeom>
          <a:noFill/>
          <a:ln w="9525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accent5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: 圓角 31">
            <a:extLst>
              <a:ext uri="{FF2B5EF4-FFF2-40B4-BE49-F238E27FC236}">
                <a16:creationId xmlns:a16="http://schemas.microsoft.com/office/drawing/2014/main" id="{F8E417D4-7014-4FCD-8D98-C6927DC6F801}"/>
              </a:ext>
            </a:extLst>
          </p:cNvPr>
          <p:cNvSpPr/>
          <p:nvPr/>
        </p:nvSpPr>
        <p:spPr>
          <a:xfrm>
            <a:off x="1129208" y="2851281"/>
            <a:ext cx="914538" cy="226284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accent5">
                <a:lumMod val="20000"/>
                <a:lumOff val="8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/>
                </a:solidFill>
              </a:rPr>
              <a:t>System</a:t>
            </a: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0" name="矩形 30">
            <a:extLst>
              <a:ext uri="{FF2B5EF4-FFF2-40B4-BE49-F238E27FC236}">
                <a16:creationId xmlns:a16="http://schemas.microsoft.com/office/drawing/2014/main" id="{F9ED92AB-DE07-42EB-A850-29C0A464D35B}"/>
              </a:ext>
            </a:extLst>
          </p:cNvPr>
          <p:cNvSpPr/>
          <p:nvPr/>
        </p:nvSpPr>
        <p:spPr>
          <a:xfrm>
            <a:off x="5462180" y="3062481"/>
            <a:ext cx="1169550" cy="1082703"/>
          </a:xfrm>
          <a:prstGeom prst="rect">
            <a:avLst/>
          </a:prstGeom>
          <a:noFill/>
          <a:ln w="9525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accent5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: 圓角 31">
            <a:extLst>
              <a:ext uri="{FF2B5EF4-FFF2-40B4-BE49-F238E27FC236}">
                <a16:creationId xmlns:a16="http://schemas.microsoft.com/office/drawing/2014/main" id="{D2BCB765-AAC6-415D-8EFA-1088789DCD3F}"/>
              </a:ext>
            </a:extLst>
          </p:cNvPr>
          <p:cNvSpPr/>
          <p:nvPr/>
        </p:nvSpPr>
        <p:spPr>
          <a:xfrm>
            <a:off x="5049892" y="2964423"/>
            <a:ext cx="995146" cy="226284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accent5">
                <a:lumMod val="20000"/>
                <a:lumOff val="8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/>
                </a:solidFill>
              </a:rPr>
              <a:t>System</a:t>
            </a:r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25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AE19A6-C4B2-499A-BA08-760A5F65C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/>
              <a:t>換機時如果要遷移舊的資料儲存池怎麼設定</a:t>
            </a:r>
            <a:r>
              <a:rPr lang="en-US" altLang="zh-TW"/>
              <a:t>?</a:t>
            </a:r>
            <a:endParaRPr lang="zh-TW" alt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3AA9F50-5FE6-46AB-A0B6-7AEC89FA4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97" y="2446806"/>
            <a:ext cx="2838450" cy="177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B84DC16-C13B-46C3-967E-B6053B6A8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175" y="2466870"/>
            <a:ext cx="2953872" cy="184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群組 34">
            <a:extLst>
              <a:ext uri="{FF2B5EF4-FFF2-40B4-BE49-F238E27FC236}">
                <a16:creationId xmlns:a16="http://schemas.microsoft.com/office/drawing/2014/main" id="{4B53EC10-3F0E-4842-9145-89B6798F0FD7}"/>
              </a:ext>
            </a:extLst>
          </p:cNvPr>
          <p:cNvGrpSpPr/>
          <p:nvPr/>
        </p:nvGrpSpPr>
        <p:grpSpPr>
          <a:xfrm>
            <a:off x="5487146" y="3098932"/>
            <a:ext cx="1144584" cy="1019875"/>
            <a:chOff x="1777999" y="3533889"/>
            <a:chExt cx="1144584" cy="1019875"/>
          </a:xfrm>
        </p:grpSpPr>
        <p:sp>
          <p:nvSpPr>
            <p:cNvPr id="17" name="矩形 30">
              <a:extLst>
                <a:ext uri="{FF2B5EF4-FFF2-40B4-BE49-F238E27FC236}">
                  <a16:creationId xmlns:a16="http://schemas.microsoft.com/office/drawing/2014/main" id="{162F4737-CD35-401E-8609-9FAB1323A6B5}"/>
                </a:ext>
              </a:extLst>
            </p:cNvPr>
            <p:cNvSpPr/>
            <p:nvPr/>
          </p:nvSpPr>
          <p:spPr>
            <a:xfrm>
              <a:off x="1777999" y="3537043"/>
              <a:ext cx="283815" cy="1009556"/>
            </a:xfrm>
            <a:prstGeom prst="rect">
              <a:avLst/>
            </a:prstGeom>
            <a:solidFill>
              <a:srgbClr val="FF33CC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31">
              <a:extLst>
                <a:ext uri="{FF2B5EF4-FFF2-40B4-BE49-F238E27FC236}">
                  <a16:creationId xmlns:a16="http://schemas.microsoft.com/office/drawing/2014/main" id="{3DD44B14-E2BB-494C-A168-47360E222925}"/>
                </a:ext>
              </a:extLst>
            </p:cNvPr>
            <p:cNvSpPr/>
            <p:nvPr/>
          </p:nvSpPr>
          <p:spPr>
            <a:xfrm>
              <a:off x="2061814" y="3537043"/>
              <a:ext cx="283815" cy="1009555"/>
            </a:xfrm>
            <a:prstGeom prst="rect">
              <a:avLst/>
            </a:prstGeom>
            <a:solidFill>
              <a:srgbClr val="00FF99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矩形 32">
              <a:extLst>
                <a:ext uri="{FF2B5EF4-FFF2-40B4-BE49-F238E27FC236}">
                  <a16:creationId xmlns:a16="http://schemas.microsoft.com/office/drawing/2014/main" id="{85DF48F1-5D51-483D-ABB8-46379DA081AD}"/>
                </a:ext>
              </a:extLst>
            </p:cNvPr>
            <p:cNvSpPr/>
            <p:nvPr/>
          </p:nvSpPr>
          <p:spPr>
            <a:xfrm>
              <a:off x="2336305" y="3533889"/>
              <a:ext cx="293139" cy="1009555"/>
            </a:xfrm>
            <a:prstGeom prst="rect">
              <a:avLst/>
            </a:prstGeom>
            <a:solidFill>
              <a:srgbClr val="00B0F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33">
              <a:extLst>
                <a:ext uri="{FF2B5EF4-FFF2-40B4-BE49-F238E27FC236}">
                  <a16:creationId xmlns:a16="http://schemas.microsoft.com/office/drawing/2014/main" id="{A7E27F5C-3089-414C-B29D-3D087B421B42}"/>
                </a:ext>
              </a:extLst>
            </p:cNvPr>
            <p:cNvSpPr/>
            <p:nvPr/>
          </p:nvSpPr>
          <p:spPr>
            <a:xfrm>
              <a:off x="2629444" y="3544209"/>
              <a:ext cx="293139" cy="1009555"/>
            </a:xfrm>
            <a:prstGeom prst="rect">
              <a:avLst/>
            </a:prstGeom>
            <a:solidFill>
              <a:srgbClr val="FFC00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4" name="平行四邊形 11">
            <a:extLst>
              <a:ext uri="{FF2B5EF4-FFF2-40B4-BE49-F238E27FC236}">
                <a16:creationId xmlns:a16="http://schemas.microsoft.com/office/drawing/2014/main" id="{B386DE25-5505-4045-9B28-C89107E7E055}"/>
              </a:ext>
            </a:extLst>
          </p:cNvPr>
          <p:cNvSpPr/>
          <p:nvPr/>
        </p:nvSpPr>
        <p:spPr>
          <a:xfrm rot="20105520">
            <a:off x="-249573" y="1248954"/>
            <a:ext cx="2284884" cy="724515"/>
          </a:xfrm>
          <a:prstGeom prst="parallelogram">
            <a:avLst>
              <a:gd name="adj" fmla="val 46235"/>
            </a:avLst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資料儲存池遷移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5" name="Shape 211" descr="相關圖片">
            <a:extLst>
              <a:ext uri="{FF2B5EF4-FFF2-40B4-BE49-F238E27FC236}">
                <a16:creationId xmlns:a16="http://schemas.microsoft.com/office/drawing/2014/main" id="{32D6C6D8-E2BE-4C0D-B6E8-FE4680FD75D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32512" y="2904014"/>
            <a:ext cx="984090" cy="109284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26172BC6-9F8E-432D-AFEF-CB33055B202F}"/>
              </a:ext>
            </a:extLst>
          </p:cNvPr>
          <p:cNvSpPr/>
          <p:nvPr/>
        </p:nvSpPr>
        <p:spPr>
          <a:xfrm>
            <a:off x="2071563" y="1031858"/>
            <a:ext cx="5324103" cy="400110"/>
          </a:xfrm>
          <a:prstGeom prst="roundRect">
            <a:avLst>
              <a:gd name="adj" fmla="val 14197"/>
            </a:avLst>
          </a:prstGeom>
          <a:gradFill>
            <a:gsLst>
              <a:gs pos="0">
                <a:srgbClr val="7E4800"/>
              </a:gs>
              <a:gs pos="100000">
                <a:schemeClr val="tx1"/>
              </a:gs>
              <a:gs pos="37000">
                <a:srgbClr val="172412"/>
              </a:gs>
            </a:gsLst>
            <a:lin ang="5400000" scaled="1"/>
          </a:gradFill>
          <a:ln w="9525">
            <a:gradFill>
              <a:gsLst>
                <a:gs pos="26000">
                  <a:srgbClr val="BBB232"/>
                </a:gs>
                <a:gs pos="43489">
                  <a:srgbClr val="F4E8BA"/>
                </a:gs>
                <a:gs pos="54000">
                  <a:srgbClr val="F9BC26"/>
                </a:gs>
                <a:gs pos="100000">
                  <a:srgbClr val="78A83F"/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6088" indent="-87313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儲存與快照 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儲存池管理 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動作 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安全卸載儲存池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D2AE45E5-A69B-4D12-AB2A-2AE4374DFDD1}"/>
              </a:ext>
            </a:extLst>
          </p:cNvPr>
          <p:cNvSpPr/>
          <p:nvPr/>
        </p:nvSpPr>
        <p:spPr>
          <a:xfrm>
            <a:off x="2114155" y="1067965"/>
            <a:ext cx="396419" cy="325906"/>
          </a:xfrm>
          <a:prstGeom prst="roundRect">
            <a:avLst>
              <a:gd name="adj" fmla="val 12190"/>
            </a:avLst>
          </a:prstGeom>
          <a:gradFill>
            <a:gsLst>
              <a:gs pos="0">
                <a:srgbClr val="F9BC26">
                  <a:alpha val="75000"/>
                </a:srgbClr>
              </a:gs>
              <a:gs pos="100000">
                <a:srgbClr val="5D542D"/>
              </a:gs>
              <a:gs pos="54000">
                <a:srgbClr val="78A83F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/>
              <a:t>1</a:t>
            </a:r>
            <a:endParaRPr lang="zh-TW" altLang="en-US" sz="2000" b="1"/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AC00BBED-A821-42FE-B9BA-3E10A40B634C}"/>
              </a:ext>
            </a:extLst>
          </p:cNvPr>
          <p:cNvSpPr/>
          <p:nvPr/>
        </p:nvSpPr>
        <p:spPr>
          <a:xfrm>
            <a:off x="2462405" y="1510954"/>
            <a:ext cx="5992484" cy="400110"/>
          </a:xfrm>
          <a:prstGeom prst="roundRect">
            <a:avLst>
              <a:gd name="adj" fmla="val 14197"/>
            </a:avLst>
          </a:prstGeom>
          <a:gradFill>
            <a:gsLst>
              <a:gs pos="0">
                <a:srgbClr val="7E4800"/>
              </a:gs>
              <a:gs pos="100000">
                <a:schemeClr val="tx1"/>
              </a:gs>
              <a:gs pos="37000">
                <a:srgbClr val="172412"/>
              </a:gs>
            </a:gsLst>
            <a:lin ang="5400000" scaled="1"/>
          </a:gradFill>
          <a:ln w="9525">
            <a:gradFill>
              <a:gsLst>
                <a:gs pos="26000">
                  <a:srgbClr val="BBB232"/>
                </a:gs>
                <a:gs pos="43489">
                  <a:srgbClr val="F4E8BA"/>
                </a:gs>
                <a:gs pos="54000">
                  <a:srgbClr val="F9BC26"/>
                </a:gs>
                <a:gs pos="100000">
                  <a:srgbClr val="78A83F"/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6088" indent="-87313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將儲存池所屬磁碟拔出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插入到新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系統碟以外的空槽</a:t>
            </a:r>
            <a:endParaRPr lang="en-US" altLang="zh-TW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ADFBF17C-060E-4744-8F8F-70CC25B8D181}"/>
              </a:ext>
            </a:extLst>
          </p:cNvPr>
          <p:cNvSpPr/>
          <p:nvPr/>
        </p:nvSpPr>
        <p:spPr>
          <a:xfrm>
            <a:off x="2500324" y="1547061"/>
            <a:ext cx="352922" cy="325906"/>
          </a:xfrm>
          <a:prstGeom prst="roundRect">
            <a:avLst>
              <a:gd name="adj" fmla="val 12190"/>
            </a:avLst>
          </a:prstGeom>
          <a:gradFill>
            <a:gsLst>
              <a:gs pos="0">
                <a:srgbClr val="F9BC26">
                  <a:alpha val="75000"/>
                </a:srgbClr>
              </a:gs>
              <a:gs pos="100000">
                <a:srgbClr val="5D542D"/>
              </a:gs>
              <a:gs pos="54000">
                <a:srgbClr val="78A83F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/>
              <a:t>2</a:t>
            </a:r>
            <a:endParaRPr lang="zh-TW" altLang="en-US" sz="2000" b="1"/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D9EEFD73-B38D-4EFA-B974-42CF906CEEE2}"/>
              </a:ext>
            </a:extLst>
          </p:cNvPr>
          <p:cNvSpPr/>
          <p:nvPr/>
        </p:nvSpPr>
        <p:spPr>
          <a:xfrm>
            <a:off x="2853246" y="1990051"/>
            <a:ext cx="4653197" cy="400110"/>
          </a:xfrm>
          <a:prstGeom prst="roundRect">
            <a:avLst>
              <a:gd name="adj" fmla="val 14197"/>
            </a:avLst>
          </a:prstGeom>
          <a:gradFill>
            <a:gsLst>
              <a:gs pos="0">
                <a:srgbClr val="7E4800"/>
              </a:gs>
              <a:gs pos="100000">
                <a:schemeClr val="tx1"/>
              </a:gs>
              <a:gs pos="37000">
                <a:srgbClr val="172412"/>
              </a:gs>
            </a:gsLst>
            <a:lin ang="5400000" scaled="1"/>
          </a:gradFill>
          <a:ln w="9525">
            <a:gradFill>
              <a:gsLst>
                <a:gs pos="26000">
                  <a:srgbClr val="BBB232"/>
                </a:gs>
                <a:gs pos="43489">
                  <a:srgbClr val="F4E8BA"/>
                </a:gs>
                <a:gs pos="54000">
                  <a:srgbClr val="F9BC26"/>
                </a:gs>
                <a:gs pos="100000">
                  <a:srgbClr val="78A83F"/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6088" indent="-87313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磁碟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/VJBOD  &gt; 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復原  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掛載並還原儲存池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C444EE59-1D0D-4ED4-BC98-A5ADDA554291}"/>
              </a:ext>
            </a:extLst>
          </p:cNvPr>
          <p:cNvSpPr/>
          <p:nvPr/>
        </p:nvSpPr>
        <p:spPr>
          <a:xfrm>
            <a:off x="2891165" y="2026158"/>
            <a:ext cx="352922" cy="325906"/>
          </a:xfrm>
          <a:prstGeom prst="roundRect">
            <a:avLst>
              <a:gd name="adj" fmla="val 12190"/>
            </a:avLst>
          </a:prstGeom>
          <a:gradFill>
            <a:gsLst>
              <a:gs pos="0">
                <a:srgbClr val="F9BC26">
                  <a:alpha val="75000"/>
                </a:srgbClr>
              </a:gs>
              <a:gs pos="100000">
                <a:srgbClr val="5D542D"/>
              </a:gs>
              <a:gs pos="54000">
                <a:srgbClr val="78A83F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/>
              <a:t>3</a:t>
            </a:r>
            <a:endParaRPr lang="zh-TW" altLang="en-US" sz="2000" b="1"/>
          </a:p>
        </p:txBody>
      </p:sp>
      <p:sp>
        <p:nvSpPr>
          <p:cNvPr id="30" name="Shape 195">
            <a:extLst>
              <a:ext uri="{FF2B5EF4-FFF2-40B4-BE49-F238E27FC236}">
                <a16:creationId xmlns:a16="http://schemas.microsoft.com/office/drawing/2014/main" id="{9A6F4854-AA1C-4D74-A155-6236F2C68FB2}"/>
              </a:ext>
            </a:extLst>
          </p:cNvPr>
          <p:cNvSpPr/>
          <p:nvPr/>
        </p:nvSpPr>
        <p:spPr>
          <a:xfrm rot="16370562">
            <a:off x="4331519" y="1982625"/>
            <a:ext cx="546408" cy="4535636"/>
          </a:xfrm>
          <a:prstGeom prst="curvedRightArrow">
            <a:avLst>
              <a:gd name="adj1" fmla="val 25000"/>
              <a:gd name="adj2" fmla="val 47581"/>
              <a:gd name="adj3" fmla="val 17389"/>
            </a:avLst>
          </a:prstGeom>
          <a:gradFill>
            <a:gsLst>
              <a:gs pos="95528">
                <a:schemeClr val="accent5"/>
              </a:gs>
              <a:gs pos="0">
                <a:schemeClr val="accent5">
                  <a:alpha val="5000"/>
                </a:schemeClr>
              </a:gs>
            </a:gsLst>
            <a:lin ang="5400000" scaled="1"/>
          </a:gradFill>
          <a:ln w="9525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848AC4A-FDF2-4ADE-AF31-335BA56E2AE8}"/>
              </a:ext>
            </a:extLst>
          </p:cNvPr>
          <p:cNvSpPr/>
          <p:nvPr/>
        </p:nvSpPr>
        <p:spPr>
          <a:xfrm>
            <a:off x="2071563" y="2953869"/>
            <a:ext cx="551789" cy="1082703"/>
          </a:xfrm>
          <a:prstGeom prst="rect">
            <a:avLst/>
          </a:prstGeom>
          <a:noFill/>
          <a:ln w="9525">
            <a:solidFill>
              <a:schemeClr val="accent6"/>
            </a:solidFill>
          </a:ln>
          <a:effectLst>
            <a:glow rad="63500">
              <a:schemeClr val="accent6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DDA32946-A7B3-46BF-A43E-C7E4F2A5E82B}"/>
              </a:ext>
            </a:extLst>
          </p:cNvPr>
          <p:cNvSpPr/>
          <p:nvPr/>
        </p:nvSpPr>
        <p:spPr>
          <a:xfrm>
            <a:off x="1519775" y="2953868"/>
            <a:ext cx="521264" cy="1082703"/>
          </a:xfrm>
          <a:prstGeom prst="rect">
            <a:avLst/>
          </a:prstGeom>
          <a:noFill/>
          <a:ln w="9525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accent5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D10B550E-A785-44BF-8F81-75DE6BA95A0D}"/>
              </a:ext>
            </a:extLst>
          </p:cNvPr>
          <p:cNvSpPr/>
          <p:nvPr/>
        </p:nvSpPr>
        <p:spPr>
          <a:xfrm>
            <a:off x="2258132" y="3342834"/>
            <a:ext cx="762119" cy="226284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/>
                </a:solidFill>
              </a:rPr>
              <a:t>Data</a:t>
            </a: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6DDEE982-BC2F-427C-B538-CD6679806345}"/>
              </a:ext>
            </a:extLst>
          </p:cNvPr>
          <p:cNvSpPr/>
          <p:nvPr/>
        </p:nvSpPr>
        <p:spPr>
          <a:xfrm>
            <a:off x="1107486" y="2855810"/>
            <a:ext cx="914538" cy="226284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accent5">
                <a:lumMod val="20000"/>
                <a:lumOff val="8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/>
                </a:solidFill>
              </a:rPr>
              <a:t>System</a:t>
            </a:r>
            <a:endParaRPr lang="zh-TW" altLang="en-US">
              <a:solidFill>
                <a:schemeClr val="tx1"/>
              </a:solidFill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419B448B-E9F5-4E70-B5A0-9B539B2C3F02}"/>
              </a:ext>
            </a:extLst>
          </p:cNvPr>
          <p:cNvGrpSpPr/>
          <p:nvPr/>
        </p:nvGrpSpPr>
        <p:grpSpPr>
          <a:xfrm>
            <a:off x="6588735" y="3082214"/>
            <a:ext cx="553553" cy="1042990"/>
            <a:chOff x="4609793" y="2572765"/>
            <a:chExt cx="553553" cy="1042990"/>
          </a:xfrm>
        </p:grpSpPr>
        <p:grpSp>
          <p:nvGrpSpPr>
            <p:cNvPr id="33" name="群組 34">
              <a:extLst>
                <a:ext uri="{FF2B5EF4-FFF2-40B4-BE49-F238E27FC236}">
                  <a16:creationId xmlns:a16="http://schemas.microsoft.com/office/drawing/2014/main" id="{8BB52478-1638-454E-8753-E75470913985}"/>
                </a:ext>
              </a:extLst>
            </p:cNvPr>
            <p:cNvGrpSpPr/>
            <p:nvPr/>
          </p:nvGrpSpPr>
          <p:grpSpPr>
            <a:xfrm>
              <a:off x="4609793" y="2572765"/>
              <a:ext cx="553553" cy="1042990"/>
              <a:chOff x="2336305" y="3533889"/>
              <a:chExt cx="586280" cy="1019875"/>
            </a:xfrm>
          </p:grpSpPr>
          <p:sp>
            <p:nvSpPr>
              <p:cNvPr id="37" name="矩形 32">
                <a:extLst>
                  <a:ext uri="{FF2B5EF4-FFF2-40B4-BE49-F238E27FC236}">
                    <a16:creationId xmlns:a16="http://schemas.microsoft.com/office/drawing/2014/main" id="{78522859-8EC2-4D1F-B317-73825C502704}"/>
                  </a:ext>
                </a:extLst>
              </p:cNvPr>
              <p:cNvSpPr/>
              <p:nvPr/>
            </p:nvSpPr>
            <p:spPr>
              <a:xfrm>
                <a:off x="2336305" y="3533889"/>
                <a:ext cx="293139" cy="1009555"/>
              </a:xfrm>
              <a:prstGeom prst="rect">
                <a:avLst/>
              </a:prstGeom>
              <a:solidFill>
                <a:srgbClr val="3DD818">
                  <a:alpha val="3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8" name="矩形 33">
                <a:extLst>
                  <a:ext uri="{FF2B5EF4-FFF2-40B4-BE49-F238E27FC236}">
                    <a16:creationId xmlns:a16="http://schemas.microsoft.com/office/drawing/2014/main" id="{1C18AB07-5C27-4933-89E9-AB2E6CB7783C}"/>
                  </a:ext>
                </a:extLst>
              </p:cNvPr>
              <p:cNvSpPr/>
              <p:nvPr/>
            </p:nvSpPr>
            <p:spPr>
              <a:xfrm>
                <a:off x="2629445" y="3544209"/>
                <a:ext cx="293140" cy="1009555"/>
              </a:xfrm>
              <a:prstGeom prst="rect">
                <a:avLst/>
              </a:prstGeom>
              <a:solidFill>
                <a:schemeClr val="accent6">
                  <a:lumMod val="75000"/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ECE7FCC6-3D88-4365-B1FC-85693690B709}"/>
                </a:ext>
              </a:extLst>
            </p:cNvPr>
            <p:cNvSpPr/>
            <p:nvPr/>
          </p:nvSpPr>
          <p:spPr>
            <a:xfrm>
              <a:off x="4609793" y="2583062"/>
              <a:ext cx="551789" cy="1022139"/>
            </a:xfrm>
            <a:prstGeom prst="rect">
              <a:avLst/>
            </a:prstGeom>
            <a:noFill/>
            <a:ln w="9525">
              <a:solidFill>
                <a:schemeClr val="accent6"/>
              </a:solidFill>
            </a:ln>
            <a:effectLst>
              <a:glow rad="63500">
                <a:schemeClr val="accent6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9DB4408E-DB6B-48CF-9AAB-E64316D2FA09}"/>
              </a:ext>
            </a:extLst>
          </p:cNvPr>
          <p:cNvSpPr/>
          <p:nvPr/>
        </p:nvSpPr>
        <p:spPr>
          <a:xfrm>
            <a:off x="6775305" y="3480979"/>
            <a:ext cx="762119" cy="226284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/>
                </a:solidFill>
              </a:rPr>
              <a:t>Data</a:t>
            </a: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B9EC2109-4CD2-4CEC-B741-0106FEE92CC5}"/>
              </a:ext>
            </a:extLst>
          </p:cNvPr>
          <p:cNvSpPr/>
          <p:nvPr/>
        </p:nvSpPr>
        <p:spPr>
          <a:xfrm>
            <a:off x="5487146" y="3103065"/>
            <a:ext cx="1099012" cy="1022139"/>
          </a:xfrm>
          <a:prstGeom prst="rect">
            <a:avLst/>
          </a:prstGeom>
          <a:noFill/>
          <a:ln w="9525"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accent5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F8827075-F886-4D64-89A3-14F43A887363}"/>
              </a:ext>
            </a:extLst>
          </p:cNvPr>
          <p:cNvSpPr/>
          <p:nvPr/>
        </p:nvSpPr>
        <p:spPr>
          <a:xfrm>
            <a:off x="5438543" y="2886883"/>
            <a:ext cx="914538" cy="434363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accent5">
                <a:lumMod val="20000"/>
                <a:lumOff val="8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/>
                </a:solidFill>
              </a:rPr>
              <a:t>System</a:t>
            </a:r>
          </a:p>
          <a:p>
            <a:pPr algn="ctr"/>
            <a:r>
              <a:rPr lang="en-US" altLang="zh-TW">
                <a:solidFill>
                  <a:schemeClr val="tx1"/>
                </a:solidFill>
              </a:rPr>
              <a:t>Pool</a:t>
            </a:r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22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 5">
            <a:extLst>
              <a:ext uri="{FF2B5EF4-FFF2-40B4-BE49-F238E27FC236}">
                <a16:creationId xmlns:a16="http://schemas.microsoft.com/office/drawing/2014/main" id="{F2538AF1-2A1C-43A2-B2E3-680814FBA7B6}"/>
              </a:ext>
            </a:extLst>
          </p:cNvPr>
          <p:cNvSpPr/>
          <p:nvPr/>
        </p:nvSpPr>
        <p:spPr>
          <a:xfrm>
            <a:off x="922149" y="1385176"/>
            <a:ext cx="3612872" cy="954612"/>
          </a:xfrm>
          <a:prstGeom prst="roundRect">
            <a:avLst>
              <a:gd name="adj" fmla="val 3442"/>
            </a:avLst>
          </a:prstGeom>
          <a:gradFill>
            <a:gsLst>
              <a:gs pos="54000">
                <a:schemeClr val="bg1"/>
              </a:gs>
              <a:gs pos="100000">
                <a:schemeClr val="bg1">
                  <a:lumMod val="95000"/>
                </a:schemeClr>
              </a:gs>
              <a:gs pos="59000">
                <a:srgbClr val="EEEEEE"/>
              </a:gs>
            </a:gsLst>
            <a:lin ang="5400000" scaled="1"/>
          </a:gradFill>
          <a:ln w="9525">
            <a:gradFill>
              <a:gsLst>
                <a:gs pos="26000">
                  <a:srgbClr val="BBB232"/>
                </a:gs>
                <a:gs pos="0">
                  <a:srgbClr val="140B00"/>
                </a:gs>
                <a:gs pos="43489">
                  <a:srgbClr val="F4E8BA"/>
                </a:gs>
                <a:gs pos="54000">
                  <a:srgbClr val="F9BC26"/>
                </a:gs>
                <a:gs pos="100000">
                  <a:srgbClr val="78A83F"/>
                </a:gs>
              </a:gsLst>
              <a:lin ang="5400000" scaled="1"/>
            </a:gradFill>
          </a:ln>
          <a:effectLst>
            <a:outerShdw blurRad="139700" dist="88900" dir="2520000" algn="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TS-431P2 </a:t>
            </a:r>
            <a:r>
              <a:rPr lang="zh-TW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系統遷移到 </a:t>
            </a:r>
            <a:r>
              <a: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TVS-472XT</a:t>
            </a: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A9DA8003-2933-433E-802A-52E02DD10280}"/>
              </a:ext>
            </a:extLst>
          </p:cNvPr>
          <p:cNvGrpSpPr/>
          <p:nvPr/>
        </p:nvGrpSpPr>
        <p:grpSpPr>
          <a:xfrm>
            <a:off x="715829" y="1379654"/>
            <a:ext cx="412640" cy="397605"/>
            <a:chOff x="5121598" y="2950131"/>
            <a:chExt cx="388547" cy="397605"/>
          </a:xfrm>
        </p:grpSpPr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3D47D4FB-1617-40C9-B92E-CE660DB36F64}"/>
                </a:ext>
              </a:extLst>
            </p:cNvPr>
            <p:cNvSpPr/>
            <p:nvPr/>
          </p:nvSpPr>
          <p:spPr>
            <a:xfrm>
              <a:off x="5121598" y="2950131"/>
              <a:ext cx="351158" cy="351158"/>
            </a:xfrm>
            <a:prstGeom prst="roundRect">
              <a:avLst>
                <a:gd name="adj" fmla="val 9744"/>
              </a:avLst>
            </a:prstGeom>
            <a:gradFill>
              <a:gsLst>
                <a:gs pos="0">
                  <a:srgbClr val="F9BC26">
                    <a:alpha val="75000"/>
                  </a:srgbClr>
                </a:gs>
                <a:gs pos="100000">
                  <a:srgbClr val="5D542D"/>
                </a:gs>
                <a:gs pos="54000">
                  <a:srgbClr val="78A83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FDD4104D-5F35-4DCC-AEDD-1F0E3C8F6FA4}"/>
                </a:ext>
              </a:extLst>
            </p:cNvPr>
            <p:cNvSpPr/>
            <p:nvPr/>
          </p:nvSpPr>
          <p:spPr>
            <a:xfrm rot="16200000">
              <a:off x="5158987" y="2996578"/>
              <a:ext cx="351158" cy="351158"/>
            </a:xfrm>
            <a:prstGeom prst="roundRect">
              <a:avLst>
                <a:gd name="adj" fmla="val 9744"/>
              </a:avLst>
            </a:prstGeom>
            <a:gradFill>
              <a:gsLst>
                <a:gs pos="0">
                  <a:srgbClr val="5D542D">
                    <a:alpha val="53000"/>
                  </a:srgbClr>
                </a:gs>
                <a:gs pos="100000">
                  <a:srgbClr val="78A83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0460112A-4AA5-4BBA-8CA1-5E13599F2B72}"/>
                </a:ext>
              </a:extLst>
            </p:cNvPr>
            <p:cNvSpPr txBox="1"/>
            <p:nvPr/>
          </p:nvSpPr>
          <p:spPr>
            <a:xfrm>
              <a:off x="5158987" y="295518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800" b="1">
                  <a:solidFill>
                    <a:schemeClr val="bg1"/>
                  </a:solidFill>
                </a:rPr>
                <a:t>1</a:t>
              </a:r>
              <a:endParaRPr lang="zh-TW" altLang="en-US" sz="1800" b="1">
                <a:solidFill>
                  <a:schemeClr val="bg1"/>
                </a:solidFill>
              </a:endParaRPr>
            </a:p>
          </p:txBody>
        </p:sp>
      </p:grp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CFD49B18-1D8B-4576-AFF4-8AB0DC263CAA}"/>
              </a:ext>
            </a:extLst>
          </p:cNvPr>
          <p:cNvSpPr/>
          <p:nvPr/>
        </p:nvSpPr>
        <p:spPr>
          <a:xfrm>
            <a:off x="1428935" y="2661316"/>
            <a:ext cx="3401928" cy="954612"/>
          </a:xfrm>
          <a:prstGeom prst="roundRect">
            <a:avLst>
              <a:gd name="adj" fmla="val 3442"/>
            </a:avLst>
          </a:prstGeom>
          <a:gradFill>
            <a:gsLst>
              <a:gs pos="54000">
                <a:schemeClr val="bg1"/>
              </a:gs>
              <a:gs pos="100000">
                <a:schemeClr val="bg1">
                  <a:lumMod val="95000"/>
                </a:schemeClr>
              </a:gs>
              <a:gs pos="59000">
                <a:srgbClr val="EEEEEE"/>
              </a:gs>
            </a:gsLst>
            <a:lin ang="5400000" scaled="1"/>
          </a:gradFill>
          <a:ln w="9525">
            <a:gradFill>
              <a:gsLst>
                <a:gs pos="26000">
                  <a:srgbClr val="BBB232"/>
                </a:gs>
                <a:gs pos="0">
                  <a:srgbClr val="140B00"/>
                </a:gs>
                <a:gs pos="43489">
                  <a:srgbClr val="F4E8BA"/>
                </a:gs>
                <a:gs pos="54000">
                  <a:srgbClr val="F9BC26"/>
                </a:gs>
                <a:gs pos="100000">
                  <a:srgbClr val="78A83F"/>
                </a:gs>
              </a:gsLst>
              <a:lin ang="5400000" scaled="1"/>
            </a:gradFill>
          </a:ln>
          <a:effectLst>
            <a:outerShdw blurRad="139700" dist="88900" dir="2520000" algn="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TS-431P2 </a:t>
            </a:r>
            <a:r>
              <a:rPr lang="zh-TW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資料儲存池 </a:t>
            </a:r>
            <a:r>
              <a: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=&gt;</a:t>
            </a:r>
            <a:br>
              <a:rPr lang="en-US" altLang="zh-TW" sz="1600" b="1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安全遷移到 </a:t>
            </a:r>
            <a:r>
              <a: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TVS-472XT</a:t>
            </a: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5BFE3DCC-E4F2-4BE2-9E1B-81F360B1306C}"/>
              </a:ext>
            </a:extLst>
          </p:cNvPr>
          <p:cNvGrpSpPr/>
          <p:nvPr/>
        </p:nvGrpSpPr>
        <p:grpSpPr>
          <a:xfrm>
            <a:off x="1234661" y="2655794"/>
            <a:ext cx="388547" cy="397605"/>
            <a:chOff x="5121598" y="2950131"/>
            <a:chExt cx="388547" cy="397605"/>
          </a:xfrm>
        </p:grpSpPr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A45C8398-44F1-4D4C-859D-4210C225400A}"/>
                </a:ext>
              </a:extLst>
            </p:cNvPr>
            <p:cNvSpPr/>
            <p:nvPr/>
          </p:nvSpPr>
          <p:spPr>
            <a:xfrm>
              <a:off x="5121598" y="2950131"/>
              <a:ext cx="351158" cy="351158"/>
            </a:xfrm>
            <a:prstGeom prst="roundRect">
              <a:avLst>
                <a:gd name="adj" fmla="val 9744"/>
              </a:avLst>
            </a:prstGeom>
            <a:gradFill>
              <a:gsLst>
                <a:gs pos="0">
                  <a:srgbClr val="F9BC26">
                    <a:alpha val="75000"/>
                  </a:srgbClr>
                </a:gs>
                <a:gs pos="100000">
                  <a:srgbClr val="5D542D"/>
                </a:gs>
                <a:gs pos="54000">
                  <a:srgbClr val="78A83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矩形: 圓角 15">
              <a:extLst>
                <a:ext uri="{FF2B5EF4-FFF2-40B4-BE49-F238E27FC236}">
                  <a16:creationId xmlns:a16="http://schemas.microsoft.com/office/drawing/2014/main" id="{F7159160-49C9-49EF-AC4C-B396CEAE126C}"/>
                </a:ext>
              </a:extLst>
            </p:cNvPr>
            <p:cNvSpPr/>
            <p:nvPr/>
          </p:nvSpPr>
          <p:spPr>
            <a:xfrm rot="16200000">
              <a:off x="5158987" y="2996578"/>
              <a:ext cx="351158" cy="351158"/>
            </a:xfrm>
            <a:prstGeom prst="roundRect">
              <a:avLst>
                <a:gd name="adj" fmla="val 9744"/>
              </a:avLst>
            </a:prstGeom>
            <a:gradFill>
              <a:gsLst>
                <a:gs pos="0">
                  <a:srgbClr val="5D542D">
                    <a:alpha val="53000"/>
                  </a:srgbClr>
                </a:gs>
                <a:gs pos="100000">
                  <a:srgbClr val="78A83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91267AC5-3A0F-4199-BE69-1A92735DADA6}"/>
                </a:ext>
              </a:extLst>
            </p:cNvPr>
            <p:cNvSpPr txBox="1"/>
            <p:nvPr/>
          </p:nvSpPr>
          <p:spPr>
            <a:xfrm>
              <a:off x="5158987" y="295518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800" b="1">
                  <a:solidFill>
                    <a:schemeClr val="bg1"/>
                  </a:solidFill>
                </a:rPr>
                <a:t>2</a:t>
              </a:r>
              <a:endParaRPr lang="zh-TW" altLang="en-US" sz="18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3289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907131E0-B851-4499-8381-F13908311C99}"/>
              </a:ext>
            </a:extLst>
          </p:cNvPr>
          <p:cNvSpPr txBox="1"/>
          <p:nvPr/>
        </p:nvSpPr>
        <p:spPr>
          <a:xfrm>
            <a:off x="1971675" y="975002"/>
            <a:ext cx="520065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儲存配置的實務需求</a:t>
            </a:r>
            <a:br>
              <a:rPr lang="en-US" altLang="zh-TW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en-US" altLang="zh-TW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br>
              <a:rPr lang="en-US" altLang="zh-TW" sz="3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sz="3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>
                <a:latin typeface="微軟正黑體" panose="020B0604030504040204" pitchFamily="34" charset="-120"/>
                <a:ea typeface="微軟正黑體" panose="020B0604030504040204" pitchFamily="34" charset="-120"/>
              </a:rPr>
              <a:t>考量需要升級</a:t>
            </a:r>
            <a:r>
              <a:rPr lang="en-US" altLang="zh-TW" sz="3200">
                <a:latin typeface="微軟正黑體" panose="020B0604030504040204" pitchFamily="34" charset="-120"/>
                <a:ea typeface="微軟正黑體" panose="020B0604030504040204" pitchFamily="34" charset="-120"/>
              </a:rPr>
              <a:t>RAID</a:t>
            </a:r>
            <a:r>
              <a:rPr lang="zh-TW" altLang="en-US" sz="3200">
                <a:latin typeface="微軟正黑體" panose="020B0604030504040204" pitchFamily="34" charset="-120"/>
                <a:ea typeface="微軟正黑體" panose="020B0604030504040204" pitchFamily="34" charset="-120"/>
              </a:rPr>
              <a:t>組態時</a:t>
            </a:r>
            <a:br>
              <a:rPr lang="zh-TW" altLang="en-US" sz="3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3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3879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8D90FB92-10D3-4D1D-B921-ECD1BB0D7B44}"/>
              </a:ext>
            </a:extLst>
          </p:cNvPr>
          <p:cNvSpPr/>
          <p:nvPr/>
        </p:nvSpPr>
        <p:spPr>
          <a:xfrm>
            <a:off x="2126149" y="1351824"/>
            <a:ext cx="4739922" cy="400110"/>
          </a:xfrm>
          <a:prstGeom prst="roundRect">
            <a:avLst>
              <a:gd name="adj" fmla="val 14197"/>
            </a:avLst>
          </a:prstGeom>
          <a:gradFill>
            <a:gsLst>
              <a:gs pos="0">
                <a:srgbClr val="7E4800"/>
              </a:gs>
              <a:gs pos="100000">
                <a:srgbClr val="172412"/>
              </a:gs>
              <a:gs pos="37000">
                <a:srgbClr val="172412"/>
              </a:gs>
            </a:gsLst>
            <a:lin ang="5400000" scaled="1"/>
          </a:gradFill>
          <a:ln w="9525">
            <a:gradFill>
              <a:gsLst>
                <a:gs pos="26000">
                  <a:srgbClr val="BBB232"/>
                </a:gs>
                <a:gs pos="43489">
                  <a:srgbClr val="F4E8BA"/>
                </a:gs>
                <a:gs pos="54000">
                  <a:srgbClr val="F9BC26"/>
                </a:gs>
                <a:gs pos="100000">
                  <a:srgbClr val="78A83F"/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6088" indent="-87313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將新磁碟插入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endParaRPr lang="en-US" altLang="zh-TW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32A00015-F401-431A-9CDC-2ABB9FCC9E82}"/>
              </a:ext>
            </a:extLst>
          </p:cNvPr>
          <p:cNvSpPr/>
          <p:nvPr/>
        </p:nvSpPr>
        <p:spPr>
          <a:xfrm>
            <a:off x="2164068" y="1387931"/>
            <a:ext cx="352922" cy="325906"/>
          </a:xfrm>
          <a:prstGeom prst="roundRect">
            <a:avLst>
              <a:gd name="adj" fmla="val 12190"/>
            </a:avLst>
          </a:prstGeom>
          <a:gradFill>
            <a:gsLst>
              <a:gs pos="0">
                <a:srgbClr val="F9BC26">
                  <a:alpha val="75000"/>
                </a:srgbClr>
              </a:gs>
              <a:gs pos="100000">
                <a:srgbClr val="5D542D"/>
              </a:gs>
              <a:gs pos="54000">
                <a:srgbClr val="78A83F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/>
              <a:t>1</a:t>
            </a:r>
            <a:endParaRPr lang="zh-TW" altLang="en-US" sz="2000" b="1"/>
          </a:p>
        </p:txBody>
      </p: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6B11F8DC-ED80-4A7E-BCD6-7B714DDB7B89}"/>
              </a:ext>
            </a:extLst>
          </p:cNvPr>
          <p:cNvSpPr/>
          <p:nvPr/>
        </p:nvSpPr>
        <p:spPr>
          <a:xfrm>
            <a:off x="2516990" y="1830920"/>
            <a:ext cx="6242926" cy="400110"/>
          </a:xfrm>
          <a:prstGeom prst="roundRect">
            <a:avLst>
              <a:gd name="adj" fmla="val 14197"/>
            </a:avLst>
          </a:prstGeom>
          <a:gradFill>
            <a:gsLst>
              <a:gs pos="0">
                <a:srgbClr val="7E4800"/>
              </a:gs>
              <a:gs pos="100000">
                <a:schemeClr val="tx1"/>
              </a:gs>
              <a:gs pos="37000">
                <a:srgbClr val="172412"/>
              </a:gs>
            </a:gsLst>
            <a:lin ang="5400000" scaled="1"/>
          </a:gradFill>
          <a:ln w="9525">
            <a:gradFill>
              <a:gsLst>
                <a:gs pos="26000">
                  <a:srgbClr val="BBB232"/>
                </a:gs>
                <a:gs pos="43489">
                  <a:srgbClr val="F4E8BA"/>
                </a:gs>
                <a:gs pos="54000">
                  <a:srgbClr val="F9BC26"/>
                </a:gs>
                <a:gs pos="100000">
                  <a:srgbClr val="78A83F"/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6088" indent="-87313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儲存與快照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儲存池管理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RAID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群組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 RAID 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遷移</a:t>
            </a:r>
            <a:endParaRPr lang="en-US" altLang="zh-TW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0C11D4D0-A51D-446A-B1DB-87E3B2BDF308}"/>
              </a:ext>
            </a:extLst>
          </p:cNvPr>
          <p:cNvSpPr/>
          <p:nvPr/>
        </p:nvSpPr>
        <p:spPr>
          <a:xfrm>
            <a:off x="2554909" y="1867027"/>
            <a:ext cx="352922" cy="325906"/>
          </a:xfrm>
          <a:prstGeom prst="roundRect">
            <a:avLst>
              <a:gd name="adj" fmla="val 12190"/>
            </a:avLst>
          </a:prstGeom>
          <a:gradFill>
            <a:gsLst>
              <a:gs pos="0">
                <a:srgbClr val="F9BC26">
                  <a:alpha val="75000"/>
                </a:srgbClr>
              </a:gs>
              <a:gs pos="100000">
                <a:srgbClr val="5D542D"/>
              </a:gs>
              <a:gs pos="54000">
                <a:srgbClr val="78A83F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/>
              <a:t>2</a:t>
            </a:r>
            <a:endParaRPr lang="zh-TW" altLang="en-US" sz="2000" b="1"/>
          </a:p>
        </p:txBody>
      </p:sp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47261DAE-219A-4182-8985-41C1A8438A5C}"/>
              </a:ext>
            </a:extLst>
          </p:cNvPr>
          <p:cNvSpPr/>
          <p:nvPr/>
        </p:nvSpPr>
        <p:spPr>
          <a:xfrm>
            <a:off x="2907831" y="2310017"/>
            <a:ext cx="5852085" cy="400110"/>
          </a:xfrm>
          <a:prstGeom prst="roundRect">
            <a:avLst>
              <a:gd name="adj" fmla="val 14197"/>
            </a:avLst>
          </a:prstGeom>
          <a:gradFill>
            <a:gsLst>
              <a:gs pos="0">
                <a:srgbClr val="7E4800"/>
              </a:gs>
              <a:gs pos="100000">
                <a:schemeClr val="tx1"/>
              </a:gs>
              <a:gs pos="37000">
                <a:srgbClr val="172412"/>
              </a:gs>
            </a:gsLst>
            <a:lin ang="5400000" scaled="1"/>
          </a:gradFill>
          <a:ln w="9525">
            <a:gradFill>
              <a:gsLst>
                <a:gs pos="26000">
                  <a:srgbClr val="BBB232"/>
                </a:gs>
                <a:gs pos="43489">
                  <a:srgbClr val="F4E8BA"/>
                </a:gs>
                <a:gs pos="54000">
                  <a:srgbClr val="F9BC26"/>
                </a:gs>
                <a:gs pos="100000">
                  <a:srgbClr val="78A83F"/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6088" indent="-87313"/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選擇新磁碟後開始進行遷移</a:t>
            </a:r>
            <a:endParaRPr lang="en-US" altLang="zh-TW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8" name="矩形: 圓角 77">
            <a:extLst>
              <a:ext uri="{FF2B5EF4-FFF2-40B4-BE49-F238E27FC236}">
                <a16:creationId xmlns:a16="http://schemas.microsoft.com/office/drawing/2014/main" id="{9DEA79DA-56F8-413F-B689-7F70DF5F9C15}"/>
              </a:ext>
            </a:extLst>
          </p:cNvPr>
          <p:cNvSpPr/>
          <p:nvPr/>
        </p:nvSpPr>
        <p:spPr>
          <a:xfrm>
            <a:off x="2955520" y="2346124"/>
            <a:ext cx="351865" cy="325906"/>
          </a:xfrm>
          <a:prstGeom prst="roundRect">
            <a:avLst>
              <a:gd name="adj" fmla="val 12190"/>
            </a:avLst>
          </a:prstGeom>
          <a:gradFill>
            <a:gsLst>
              <a:gs pos="0">
                <a:srgbClr val="F9BC26">
                  <a:alpha val="75000"/>
                </a:srgbClr>
              </a:gs>
              <a:gs pos="100000">
                <a:srgbClr val="5D542D"/>
              </a:gs>
              <a:gs pos="54000">
                <a:srgbClr val="78A83F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/>
              <a:t>3</a:t>
            </a:r>
            <a:endParaRPr lang="zh-TW" altLang="en-US" sz="2000" b="1"/>
          </a:p>
        </p:txBody>
      </p:sp>
      <p:sp>
        <p:nvSpPr>
          <p:cNvPr id="36" name="平行四邊形 11">
            <a:extLst>
              <a:ext uri="{FF2B5EF4-FFF2-40B4-BE49-F238E27FC236}">
                <a16:creationId xmlns:a16="http://schemas.microsoft.com/office/drawing/2014/main" id="{0399F199-707D-41E1-93D1-D028ED5FF0FC}"/>
              </a:ext>
            </a:extLst>
          </p:cNvPr>
          <p:cNvSpPr/>
          <p:nvPr/>
        </p:nvSpPr>
        <p:spPr>
          <a:xfrm rot="20105520">
            <a:off x="-295796" y="1410701"/>
            <a:ext cx="2425187" cy="881599"/>
          </a:xfrm>
          <a:prstGeom prst="parallelogram">
            <a:avLst>
              <a:gd name="adj" fmla="val 46235"/>
            </a:avLst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解決方案：</a:t>
            </a:r>
            <a:endParaRPr lang="en-US" altLang="zh-TW" sz="20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/>
            <a:r>
              <a:rPr lang="en-US" altLang="zh-TW" sz="20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 </a:t>
            </a:r>
            <a:r>
              <a:rPr lang="zh-TW" altLang="en-US" sz="20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遷移 </a:t>
            </a:r>
            <a:endParaRPr lang="en-US" altLang="zh-TW" sz="20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908A47F-1A40-449A-BF4C-C19D85956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儲存安全或架構調整怎個升級</a:t>
            </a:r>
            <a:r>
              <a:rPr lang="en-US" altLang="zh-TW"/>
              <a:t>RAID</a:t>
            </a:r>
            <a:r>
              <a:rPr lang="zh-TW" altLang="en-US"/>
              <a:t>組態</a:t>
            </a:r>
            <a:r>
              <a:rPr lang="en-US" altLang="zh-TW"/>
              <a:t>?</a:t>
            </a:r>
            <a:endParaRPr lang="zh-TW" altLang="en-US"/>
          </a:p>
        </p:txBody>
      </p:sp>
      <p:sp>
        <p:nvSpPr>
          <p:cNvPr id="8" name="矩形 28">
            <a:extLst>
              <a:ext uri="{FF2B5EF4-FFF2-40B4-BE49-F238E27FC236}">
                <a16:creationId xmlns:a16="http://schemas.microsoft.com/office/drawing/2014/main" id="{BEBF76B0-4685-4692-AEC8-FC52E2A91A43}"/>
              </a:ext>
            </a:extLst>
          </p:cNvPr>
          <p:cNvSpPr/>
          <p:nvPr/>
        </p:nvSpPr>
        <p:spPr>
          <a:xfrm>
            <a:off x="336924" y="1455592"/>
            <a:ext cx="2114921" cy="419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zh-TW" altLang="en-US" sz="2300" b="1">
              <a:solidFill>
                <a:schemeClr val="bg1"/>
              </a:solidFill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41" name="Shape 183">
            <a:extLst>
              <a:ext uri="{FF2B5EF4-FFF2-40B4-BE49-F238E27FC236}">
                <a16:creationId xmlns:a16="http://schemas.microsoft.com/office/drawing/2014/main" id="{7959825F-DEBA-4FCD-B1F3-9DD7D146911D}"/>
              </a:ext>
            </a:extLst>
          </p:cNvPr>
          <p:cNvSpPr txBox="1"/>
          <p:nvPr/>
        </p:nvSpPr>
        <p:spPr>
          <a:xfrm>
            <a:off x="204200" y="3019979"/>
            <a:ext cx="2663233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注意</a:t>
            </a:r>
            <a:r>
              <a:rPr lang="en-US" altLang="zh-TW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: </a:t>
            </a:r>
            <a:r>
              <a:rPr lang="zh-TW" altLang="en-US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僅</a:t>
            </a:r>
            <a:r>
              <a:rPr lang="zh-TW" altLang="en-US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能依此順序進行遷移</a:t>
            </a:r>
            <a:endParaRPr lang="en-US" altLang="zh-TW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2" name="Shape 334">
            <a:extLst>
              <a:ext uri="{FF2B5EF4-FFF2-40B4-BE49-F238E27FC236}">
                <a16:creationId xmlns:a16="http://schemas.microsoft.com/office/drawing/2014/main" id="{40BF028D-4EFA-4CF3-9AFE-807F5443B0D4}"/>
              </a:ext>
            </a:extLst>
          </p:cNvPr>
          <p:cNvSpPr txBox="1"/>
          <p:nvPr/>
        </p:nvSpPr>
        <p:spPr>
          <a:xfrm>
            <a:off x="204200" y="3344226"/>
            <a:ext cx="3103185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zh-TW" altLang="en-US" sz="105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實際遷移後的效能將依照各 </a:t>
            </a:r>
            <a:r>
              <a:rPr lang="en-US" altLang="zh-TW" sz="105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 </a:t>
            </a:r>
            <a:r>
              <a:rPr lang="zh-TW" altLang="en-US" sz="105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型號而有所差異，</a:t>
            </a:r>
            <a:r>
              <a:rPr lang="en-US" altLang="zh-TW" sz="105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br>
              <a:rPr lang="en-US" altLang="zh-TW" sz="105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05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 50</a:t>
            </a:r>
            <a:r>
              <a:rPr lang="zh-TW" altLang="en-US" sz="105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05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TW" sz="105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60 並不支援 RAID</a:t>
            </a:r>
            <a:r>
              <a:rPr lang="zh-TW" altLang="en-US" sz="105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05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遷移功能</a:t>
            </a:r>
            <a:endParaRPr sz="105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6" name="Shape 273">
            <a:extLst>
              <a:ext uri="{FF2B5EF4-FFF2-40B4-BE49-F238E27FC236}">
                <a16:creationId xmlns:a16="http://schemas.microsoft.com/office/drawing/2014/main" id="{46590165-6131-4E84-A23C-CA994A681A40}"/>
              </a:ext>
            </a:extLst>
          </p:cNvPr>
          <p:cNvSpPr/>
          <p:nvPr/>
        </p:nvSpPr>
        <p:spPr>
          <a:xfrm>
            <a:off x="3428709" y="3575797"/>
            <a:ext cx="921193" cy="423811"/>
          </a:xfrm>
          <a:prstGeom prst="flowChartMagneticDisk">
            <a:avLst/>
          </a:prstGeom>
          <a:solidFill>
            <a:schemeClr val="accent1"/>
          </a:solidFill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76B52391-CC4D-4328-89AB-B2F71964AC37}"/>
              </a:ext>
            </a:extLst>
          </p:cNvPr>
          <p:cNvGrpSpPr/>
          <p:nvPr/>
        </p:nvGrpSpPr>
        <p:grpSpPr>
          <a:xfrm>
            <a:off x="4778577" y="3241789"/>
            <a:ext cx="921193" cy="757819"/>
            <a:chOff x="6508742" y="3459208"/>
            <a:chExt cx="1008112" cy="901306"/>
          </a:xfrm>
        </p:grpSpPr>
        <p:sp>
          <p:nvSpPr>
            <p:cNvPr id="45" name="Shape 273">
              <a:extLst>
                <a:ext uri="{FF2B5EF4-FFF2-40B4-BE49-F238E27FC236}">
                  <a16:creationId xmlns:a16="http://schemas.microsoft.com/office/drawing/2014/main" id="{5532C597-3B3A-4806-9D84-13BD7460E9EA}"/>
                </a:ext>
              </a:extLst>
            </p:cNvPr>
            <p:cNvSpPr/>
            <p:nvPr/>
          </p:nvSpPr>
          <p:spPr>
            <a:xfrm>
              <a:off x="6508742" y="3856458"/>
              <a:ext cx="1008112" cy="504056"/>
            </a:xfrm>
            <a:prstGeom prst="flowChartMagneticDisk">
              <a:avLst/>
            </a:prstGeom>
            <a:solidFill>
              <a:schemeClr val="accent1"/>
            </a:solidFill>
            <a:ln w="254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Shape 273">
              <a:extLst>
                <a:ext uri="{FF2B5EF4-FFF2-40B4-BE49-F238E27FC236}">
                  <a16:creationId xmlns:a16="http://schemas.microsoft.com/office/drawing/2014/main" id="{2EF4C6E1-E3EB-4A80-9ECD-5E0E1DE67E4C}"/>
                </a:ext>
              </a:extLst>
            </p:cNvPr>
            <p:cNvSpPr/>
            <p:nvPr/>
          </p:nvSpPr>
          <p:spPr>
            <a:xfrm>
              <a:off x="6508742" y="3459208"/>
              <a:ext cx="1008112" cy="504056"/>
            </a:xfrm>
            <a:prstGeom prst="flowChartMagneticDisk">
              <a:avLst/>
            </a:prstGeom>
            <a:solidFill>
              <a:srgbClr val="92D050"/>
            </a:solidFill>
            <a:ln w="254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BCC4DB88-C2E3-4A35-893A-F369E4862B98}"/>
              </a:ext>
            </a:extLst>
          </p:cNvPr>
          <p:cNvGrpSpPr/>
          <p:nvPr/>
        </p:nvGrpSpPr>
        <p:grpSpPr>
          <a:xfrm>
            <a:off x="6193482" y="2907780"/>
            <a:ext cx="921193" cy="1091827"/>
            <a:chOff x="6508742" y="3061958"/>
            <a:chExt cx="1008112" cy="1298556"/>
          </a:xfrm>
        </p:grpSpPr>
        <p:sp>
          <p:nvSpPr>
            <p:cNvPr id="50" name="Shape 273">
              <a:extLst>
                <a:ext uri="{FF2B5EF4-FFF2-40B4-BE49-F238E27FC236}">
                  <a16:creationId xmlns:a16="http://schemas.microsoft.com/office/drawing/2014/main" id="{97516484-9606-41CD-8A4A-48882825FB5C}"/>
                </a:ext>
              </a:extLst>
            </p:cNvPr>
            <p:cNvSpPr/>
            <p:nvPr/>
          </p:nvSpPr>
          <p:spPr>
            <a:xfrm>
              <a:off x="6508742" y="3856458"/>
              <a:ext cx="1008112" cy="504056"/>
            </a:xfrm>
            <a:prstGeom prst="flowChartMagneticDisk">
              <a:avLst/>
            </a:prstGeom>
            <a:solidFill>
              <a:schemeClr val="accent1"/>
            </a:solidFill>
            <a:ln w="254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Shape 273">
              <a:extLst>
                <a:ext uri="{FF2B5EF4-FFF2-40B4-BE49-F238E27FC236}">
                  <a16:creationId xmlns:a16="http://schemas.microsoft.com/office/drawing/2014/main" id="{0CFD1F60-E2A9-4E54-B9FE-796BF70231CA}"/>
                </a:ext>
              </a:extLst>
            </p:cNvPr>
            <p:cNvSpPr/>
            <p:nvPr/>
          </p:nvSpPr>
          <p:spPr>
            <a:xfrm>
              <a:off x="6508742" y="3459208"/>
              <a:ext cx="1008112" cy="504056"/>
            </a:xfrm>
            <a:prstGeom prst="flowChartMagneticDisk">
              <a:avLst/>
            </a:prstGeom>
            <a:solidFill>
              <a:srgbClr val="92D050"/>
            </a:solidFill>
            <a:ln w="254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Shape 273">
              <a:extLst>
                <a:ext uri="{FF2B5EF4-FFF2-40B4-BE49-F238E27FC236}">
                  <a16:creationId xmlns:a16="http://schemas.microsoft.com/office/drawing/2014/main" id="{509E6B7D-5DEF-404C-80BE-7B60DD3A5605}"/>
                </a:ext>
              </a:extLst>
            </p:cNvPr>
            <p:cNvSpPr/>
            <p:nvPr/>
          </p:nvSpPr>
          <p:spPr>
            <a:xfrm>
              <a:off x="6508742" y="3061958"/>
              <a:ext cx="1008112" cy="504056"/>
            </a:xfrm>
            <a:prstGeom prst="flowChartMagneticDisk">
              <a:avLst/>
            </a:prstGeom>
            <a:solidFill>
              <a:srgbClr val="92D050"/>
            </a:solidFill>
            <a:ln w="254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F4E3118F-B2E1-4A08-B608-5706A2151209}"/>
              </a:ext>
            </a:extLst>
          </p:cNvPr>
          <p:cNvGrpSpPr/>
          <p:nvPr/>
        </p:nvGrpSpPr>
        <p:grpSpPr>
          <a:xfrm>
            <a:off x="7583781" y="2571750"/>
            <a:ext cx="921193" cy="1427858"/>
            <a:chOff x="6508742" y="2662302"/>
            <a:chExt cx="1008112" cy="1698212"/>
          </a:xfrm>
        </p:grpSpPr>
        <p:sp>
          <p:nvSpPr>
            <p:cNvPr id="55" name="Shape 273">
              <a:extLst>
                <a:ext uri="{FF2B5EF4-FFF2-40B4-BE49-F238E27FC236}">
                  <a16:creationId xmlns:a16="http://schemas.microsoft.com/office/drawing/2014/main" id="{A13A8227-4540-49BC-AB25-C5F17204BDE3}"/>
                </a:ext>
              </a:extLst>
            </p:cNvPr>
            <p:cNvSpPr/>
            <p:nvPr/>
          </p:nvSpPr>
          <p:spPr>
            <a:xfrm>
              <a:off x="6508742" y="3856458"/>
              <a:ext cx="1008112" cy="504056"/>
            </a:xfrm>
            <a:prstGeom prst="flowChartMagneticDisk">
              <a:avLst/>
            </a:prstGeom>
            <a:solidFill>
              <a:schemeClr val="accent1"/>
            </a:solidFill>
            <a:ln w="254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Shape 273">
              <a:extLst>
                <a:ext uri="{FF2B5EF4-FFF2-40B4-BE49-F238E27FC236}">
                  <a16:creationId xmlns:a16="http://schemas.microsoft.com/office/drawing/2014/main" id="{E268A50A-421E-4784-8CF8-FE25B12BF806}"/>
                </a:ext>
              </a:extLst>
            </p:cNvPr>
            <p:cNvSpPr/>
            <p:nvPr/>
          </p:nvSpPr>
          <p:spPr>
            <a:xfrm>
              <a:off x="6508742" y="3459208"/>
              <a:ext cx="1008112" cy="504056"/>
            </a:xfrm>
            <a:prstGeom prst="flowChartMagneticDisk">
              <a:avLst/>
            </a:prstGeom>
            <a:solidFill>
              <a:schemeClr val="accent1"/>
            </a:solidFill>
            <a:ln w="254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Shape 273">
              <a:extLst>
                <a:ext uri="{FF2B5EF4-FFF2-40B4-BE49-F238E27FC236}">
                  <a16:creationId xmlns:a16="http://schemas.microsoft.com/office/drawing/2014/main" id="{C5C943E7-223E-4F68-8FF1-FDED679CA870}"/>
                </a:ext>
              </a:extLst>
            </p:cNvPr>
            <p:cNvSpPr/>
            <p:nvPr/>
          </p:nvSpPr>
          <p:spPr>
            <a:xfrm>
              <a:off x="6508742" y="3061958"/>
              <a:ext cx="1008112" cy="504056"/>
            </a:xfrm>
            <a:prstGeom prst="flowChartMagneticDisk">
              <a:avLst/>
            </a:prstGeom>
            <a:solidFill>
              <a:srgbClr val="92D050"/>
            </a:solidFill>
            <a:ln w="254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Shape 273">
              <a:extLst>
                <a:ext uri="{FF2B5EF4-FFF2-40B4-BE49-F238E27FC236}">
                  <a16:creationId xmlns:a16="http://schemas.microsoft.com/office/drawing/2014/main" id="{79C1C8C9-187A-4AB3-A6D2-586109513EDC}"/>
                </a:ext>
              </a:extLst>
            </p:cNvPr>
            <p:cNvSpPr/>
            <p:nvPr/>
          </p:nvSpPr>
          <p:spPr>
            <a:xfrm>
              <a:off x="6508742" y="2662302"/>
              <a:ext cx="1008112" cy="504056"/>
            </a:xfrm>
            <a:prstGeom prst="flowChartMagneticDisk">
              <a:avLst/>
            </a:prstGeom>
            <a:solidFill>
              <a:srgbClr val="92D050"/>
            </a:solidFill>
            <a:ln w="254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" name="平行四邊形 35">
            <a:extLst>
              <a:ext uri="{FF2B5EF4-FFF2-40B4-BE49-F238E27FC236}">
                <a16:creationId xmlns:a16="http://schemas.microsoft.com/office/drawing/2014/main" id="{5268FD1C-8226-475C-B14F-CC3D9A174DE7}"/>
              </a:ext>
            </a:extLst>
          </p:cNvPr>
          <p:cNvSpPr/>
          <p:nvPr/>
        </p:nvSpPr>
        <p:spPr>
          <a:xfrm>
            <a:off x="3307385" y="4030923"/>
            <a:ext cx="1042517" cy="344611"/>
          </a:xfrm>
          <a:prstGeom prst="parallelogram">
            <a:avLst>
              <a:gd name="adj" fmla="val 41602"/>
            </a:avLst>
          </a:prstGeom>
          <a:solidFill>
            <a:schemeClr val="tx1"/>
          </a:solidFill>
          <a:ln w="952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Shape 277">
            <a:extLst>
              <a:ext uri="{FF2B5EF4-FFF2-40B4-BE49-F238E27FC236}">
                <a16:creationId xmlns:a16="http://schemas.microsoft.com/office/drawing/2014/main" id="{26AB94F6-FFC7-4C32-AF2E-9026626B7CD3}"/>
              </a:ext>
            </a:extLst>
          </p:cNvPr>
          <p:cNvSpPr txBox="1"/>
          <p:nvPr/>
        </p:nvSpPr>
        <p:spPr>
          <a:xfrm>
            <a:off x="3477920" y="4000143"/>
            <a:ext cx="826264" cy="375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Single         </a:t>
            </a:r>
            <a:endParaRPr b="1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2" name="平行四邊形 35">
            <a:extLst>
              <a:ext uri="{FF2B5EF4-FFF2-40B4-BE49-F238E27FC236}">
                <a16:creationId xmlns:a16="http://schemas.microsoft.com/office/drawing/2014/main" id="{B9F7C1D8-FAE4-4431-90D1-302987626DBC}"/>
              </a:ext>
            </a:extLst>
          </p:cNvPr>
          <p:cNvSpPr/>
          <p:nvPr/>
        </p:nvSpPr>
        <p:spPr>
          <a:xfrm>
            <a:off x="4646804" y="4030923"/>
            <a:ext cx="1042517" cy="344611"/>
          </a:xfrm>
          <a:prstGeom prst="parallelogram">
            <a:avLst>
              <a:gd name="adj" fmla="val 41602"/>
            </a:avLst>
          </a:prstGeom>
          <a:solidFill>
            <a:schemeClr val="tx1"/>
          </a:solidFill>
          <a:ln w="952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Shape 277">
            <a:extLst>
              <a:ext uri="{FF2B5EF4-FFF2-40B4-BE49-F238E27FC236}">
                <a16:creationId xmlns:a16="http://schemas.microsoft.com/office/drawing/2014/main" id="{3CEA1AA9-4217-4952-B8FD-53839738CA9D}"/>
              </a:ext>
            </a:extLst>
          </p:cNvPr>
          <p:cNvSpPr txBox="1"/>
          <p:nvPr/>
        </p:nvSpPr>
        <p:spPr>
          <a:xfrm>
            <a:off x="4817339" y="4000143"/>
            <a:ext cx="826264" cy="375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zh-TW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 1</a:t>
            </a:r>
            <a:endParaRPr b="1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5" name="平行四邊形 35">
            <a:extLst>
              <a:ext uri="{FF2B5EF4-FFF2-40B4-BE49-F238E27FC236}">
                <a16:creationId xmlns:a16="http://schemas.microsoft.com/office/drawing/2014/main" id="{9F989A44-D098-451D-9E57-F7C463429027}"/>
              </a:ext>
            </a:extLst>
          </p:cNvPr>
          <p:cNvSpPr/>
          <p:nvPr/>
        </p:nvSpPr>
        <p:spPr>
          <a:xfrm>
            <a:off x="6057142" y="4030923"/>
            <a:ext cx="1042517" cy="344611"/>
          </a:xfrm>
          <a:prstGeom prst="parallelogram">
            <a:avLst>
              <a:gd name="adj" fmla="val 41602"/>
            </a:avLst>
          </a:prstGeom>
          <a:solidFill>
            <a:schemeClr val="tx1"/>
          </a:solidFill>
          <a:ln w="952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Shape 277">
            <a:extLst>
              <a:ext uri="{FF2B5EF4-FFF2-40B4-BE49-F238E27FC236}">
                <a16:creationId xmlns:a16="http://schemas.microsoft.com/office/drawing/2014/main" id="{14A33931-1FD0-4B65-AAF0-2645839819D1}"/>
              </a:ext>
            </a:extLst>
          </p:cNvPr>
          <p:cNvSpPr txBox="1"/>
          <p:nvPr/>
        </p:nvSpPr>
        <p:spPr>
          <a:xfrm>
            <a:off x="6227677" y="4000143"/>
            <a:ext cx="826264" cy="375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zh-TW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 </a:t>
            </a:r>
            <a:r>
              <a:rPr lang="en-US" altLang="zh-TW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5</a:t>
            </a:r>
            <a:endParaRPr b="1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8" name="平行四邊形 35">
            <a:extLst>
              <a:ext uri="{FF2B5EF4-FFF2-40B4-BE49-F238E27FC236}">
                <a16:creationId xmlns:a16="http://schemas.microsoft.com/office/drawing/2014/main" id="{A60A79B6-30C3-43AA-B989-6CB7C41738B2}"/>
              </a:ext>
            </a:extLst>
          </p:cNvPr>
          <p:cNvSpPr/>
          <p:nvPr/>
        </p:nvSpPr>
        <p:spPr>
          <a:xfrm>
            <a:off x="7487518" y="4030923"/>
            <a:ext cx="1042517" cy="344611"/>
          </a:xfrm>
          <a:prstGeom prst="parallelogram">
            <a:avLst>
              <a:gd name="adj" fmla="val 41602"/>
            </a:avLst>
          </a:prstGeom>
          <a:solidFill>
            <a:schemeClr val="tx1"/>
          </a:solidFill>
          <a:ln w="952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Shape 277">
            <a:extLst>
              <a:ext uri="{FF2B5EF4-FFF2-40B4-BE49-F238E27FC236}">
                <a16:creationId xmlns:a16="http://schemas.microsoft.com/office/drawing/2014/main" id="{E5BB7866-8128-4299-9802-CFDBEC143B77}"/>
              </a:ext>
            </a:extLst>
          </p:cNvPr>
          <p:cNvSpPr txBox="1"/>
          <p:nvPr/>
        </p:nvSpPr>
        <p:spPr>
          <a:xfrm>
            <a:off x="7658053" y="4000143"/>
            <a:ext cx="826264" cy="375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zh-TW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 </a:t>
            </a:r>
            <a:r>
              <a:rPr lang="en-US" altLang="zh-TW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6</a:t>
            </a:r>
            <a:endParaRPr b="1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0" name="Shape 275">
            <a:extLst>
              <a:ext uri="{FF2B5EF4-FFF2-40B4-BE49-F238E27FC236}">
                <a16:creationId xmlns:a16="http://schemas.microsoft.com/office/drawing/2014/main" id="{931DD9A4-93E5-4EFE-A5DB-D2C181B982F5}"/>
              </a:ext>
            </a:extLst>
          </p:cNvPr>
          <p:cNvSpPr/>
          <p:nvPr/>
        </p:nvSpPr>
        <p:spPr>
          <a:xfrm>
            <a:off x="4229975" y="3665184"/>
            <a:ext cx="628099" cy="304596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rgbClr val="00B0F0"/>
              </a:gs>
            </a:gsLst>
            <a:lin ang="0" scaled="0"/>
          </a:gradFill>
          <a:ln w="1270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Shape 275">
            <a:extLst>
              <a:ext uri="{FF2B5EF4-FFF2-40B4-BE49-F238E27FC236}">
                <a16:creationId xmlns:a16="http://schemas.microsoft.com/office/drawing/2014/main" id="{5DF90CE1-837B-417D-A974-2FD8C7842E81}"/>
              </a:ext>
            </a:extLst>
          </p:cNvPr>
          <p:cNvSpPr/>
          <p:nvPr/>
        </p:nvSpPr>
        <p:spPr>
          <a:xfrm>
            <a:off x="5643603" y="3664649"/>
            <a:ext cx="628099" cy="304596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rgbClr val="00B0F0"/>
              </a:gs>
            </a:gsLst>
            <a:lin ang="0" scaled="0"/>
          </a:gradFill>
          <a:ln w="1270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Shape 275">
            <a:extLst>
              <a:ext uri="{FF2B5EF4-FFF2-40B4-BE49-F238E27FC236}">
                <a16:creationId xmlns:a16="http://schemas.microsoft.com/office/drawing/2014/main" id="{72262226-18A3-4518-8224-34F3468C772D}"/>
              </a:ext>
            </a:extLst>
          </p:cNvPr>
          <p:cNvSpPr/>
          <p:nvPr/>
        </p:nvSpPr>
        <p:spPr>
          <a:xfrm>
            <a:off x="7029954" y="3670206"/>
            <a:ext cx="628099" cy="304596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rgbClr val="00B0F0"/>
              </a:gs>
            </a:gsLst>
            <a:lin ang="0" scaled="0"/>
          </a:gradFill>
          <a:ln w="1270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7600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B16DD1A8-A460-44E4-A1E6-A18CABCF7F6D}"/>
              </a:ext>
            </a:extLst>
          </p:cNvPr>
          <p:cNvSpPr/>
          <p:nvPr/>
        </p:nvSpPr>
        <p:spPr>
          <a:xfrm>
            <a:off x="183162" y="2094444"/>
            <a:ext cx="3596063" cy="954612"/>
          </a:xfrm>
          <a:prstGeom prst="roundRect">
            <a:avLst>
              <a:gd name="adj" fmla="val 3442"/>
            </a:avLst>
          </a:prstGeom>
          <a:gradFill>
            <a:gsLst>
              <a:gs pos="54000">
                <a:schemeClr val="bg1"/>
              </a:gs>
              <a:gs pos="100000">
                <a:schemeClr val="bg1">
                  <a:lumMod val="95000"/>
                </a:schemeClr>
              </a:gs>
              <a:gs pos="59000">
                <a:srgbClr val="EEEEEE"/>
              </a:gs>
            </a:gsLst>
            <a:lin ang="5400000" scaled="1"/>
          </a:gradFill>
          <a:ln w="9525">
            <a:gradFill>
              <a:gsLst>
                <a:gs pos="26000">
                  <a:srgbClr val="BBB232"/>
                </a:gs>
                <a:gs pos="0">
                  <a:srgbClr val="140B00"/>
                </a:gs>
                <a:gs pos="43489">
                  <a:srgbClr val="F4E8BA"/>
                </a:gs>
                <a:gs pos="54000">
                  <a:srgbClr val="F9BC26"/>
                </a:gs>
                <a:gs pos="100000">
                  <a:srgbClr val="78A83F"/>
                </a:gs>
              </a:gsLst>
              <a:lin ang="5400000" scaled="1"/>
            </a:gradFill>
          </a:ln>
          <a:effectLst>
            <a:outerShdw blurRad="139700" dist="88900" dir="2520000" algn="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TS-873 RAID 5 </a:t>
            </a:r>
            <a:r>
              <a:rPr lang="zh-TW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升級到 </a:t>
            </a:r>
            <a:r>
              <a: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RAID 6</a:t>
            </a:r>
            <a:endParaRPr lang="zh-TW" altLang="en-US" sz="1600">
              <a:solidFill>
                <a:srgbClr val="F9B5C8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36107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C4EF9A50-7BF1-416E-A7F9-7B8148866425}"/>
              </a:ext>
            </a:extLst>
          </p:cNvPr>
          <p:cNvSpPr txBox="1"/>
          <p:nvPr/>
        </p:nvSpPr>
        <p:spPr>
          <a:xfrm>
            <a:off x="1971675" y="975002"/>
            <a:ext cx="520065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儲存配置的實務需求</a:t>
            </a:r>
            <a:b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b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SSD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的建議配置方式</a:t>
            </a:r>
            <a:br>
              <a:rPr lang="zh-TW" altLang="en-US" sz="3200" dirty="0"/>
            </a:br>
            <a:endParaRPr lang="zh-TW" altLang="en-US" sz="3200" dirty="0"/>
          </a:p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81501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D4541-3A94-4CD4-AB7B-C8C08F1E9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SSD</a:t>
            </a:r>
            <a:r>
              <a:rPr lang="zh-TW" altLang="en-US"/>
              <a:t> 演進趨勢：價格</a:t>
            </a:r>
          </a:p>
        </p:txBody>
      </p:sp>
      <p:pic>
        <p:nvPicPr>
          <p:cNvPr id="23" name="圖形 26">
            <a:extLst>
              <a:ext uri="{FF2B5EF4-FFF2-40B4-BE49-F238E27FC236}">
                <a16:creationId xmlns:a16="http://schemas.microsoft.com/office/drawing/2014/main" id="{869F4757-71CD-42E6-B1A0-684C3DF23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65" y="3383836"/>
            <a:ext cx="3985277" cy="1083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B6D38691-0D58-4A6C-8A7B-BAE6963EE336}"/>
              </a:ext>
            </a:extLst>
          </p:cNvPr>
          <p:cNvSpPr txBox="1">
            <a:spLocks/>
          </p:cNvSpPr>
          <p:nvPr/>
        </p:nvSpPr>
        <p:spPr>
          <a:xfrm>
            <a:off x="345029" y="1229681"/>
            <a:ext cx="4130348" cy="95395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fontAlgn="base">
              <a:buFont typeface="Verdana"/>
              <a:buNone/>
            </a:pPr>
            <a:r>
              <a:rPr lang="zh-TW" altLang="zh-TW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在儲存設備，除了加速檔案</a:t>
            </a:r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連續</a:t>
            </a:r>
            <a:r>
              <a:rPr lang="zh-TW" altLang="zh-TW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存取，</a:t>
            </a:r>
            <a:r>
              <a:rPr lang="zh-TW" altLang="zh-TW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SSD </a:t>
            </a:r>
            <a:r>
              <a:rPr lang="zh-TW" altLang="zh-TW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更為多個用戶或企業應用提供傳統機械式磁碟難企及的隨機效能 </a:t>
            </a:r>
            <a:r>
              <a:rPr lang="zh-TW" altLang="zh-TW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(IOPS)​</a:t>
            </a:r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7" name="表格 16">
            <a:extLst>
              <a:ext uri="{FF2B5EF4-FFF2-40B4-BE49-F238E27FC236}">
                <a16:creationId xmlns:a16="http://schemas.microsoft.com/office/drawing/2014/main" id="{4908B2A9-4EBF-4F52-8701-38D3A4D28F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547177"/>
              </p:ext>
            </p:extLst>
          </p:nvPr>
        </p:nvGraphicFramePr>
        <p:xfrm>
          <a:off x="417564" y="2404535"/>
          <a:ext cx="3985278" cy="83439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328426">
                  <a:extLst>
                    <a:ext uri="{9D8B030D-6E8A-4147-A177-3AD203B41FA5}">
                      <a16:colId xmlns:a16="http://schemas.microsoft.com/office/drawing/2014/main" val="1446711832"/>
                    </a:ext>
                  </a:extLst>
                </a:gridCol>
                <a:gridCol w="1328426">
                  <a:extLst>
                    <a:ext uri="{9D8B030D-6E8A-4147-A177-3AD203B41FA5}">
                      <a16:colId xmlns:a16="http://schemas.microsoft.com/office/drawing/2014/main" val="428224539"/>
                    </a:ext>
                  </a:extLst>
                </a:gridCol>
                <a:gridCol w="1328426">
                  <a:extLst>
                    <a:ext uri="{9D8B030D-6E8A-4147-A177-3AD203B41FA5}">
                      <a16:colId xmlns:a16="http://schemas.microsoft.com/office/drawing/2014/main" val="3134425443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200">
                          <a:solidFill>
                            <a:srgbClr val="69F0E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磁碟種類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A2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af-ZA" sz="1200">
                          <a:solidFill>
                            <a:srgbClr val="69F0E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連續寫入</a:t>
                      </a:r>
                      <a:r>
                        <a:rPr lang="zh-TW" altLang="en-US" sz="1200">
                          <a:solidFill>
                            <a:srgbClr val="69F0E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af-ZA" sz="1200">
                          <a:solidFill>
                            <a:srgbClr val="69F0E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(MB/s)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A2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af-ZA" sz="1200">
                          <a:solidFill>
                            <a:srgbClr val="69F0E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隨機寫入</a:t>
                      </a:r>
                      <a:r>
                        <a:rPr lang="af-ZA" sz="1200">
                          <a:solidFill>
                            <a:srgbClr val="69F0E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af-ZA" sz="1200">
                          <a:solidFill>
                            <a:srgbClr val="69F0E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(IOPS)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A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39760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f-ZA" sz="12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HDD</a:t>
                      </a:r>
                      <a:endParaRPr lang="af-ZA" sz="1200" b="1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200</a:t>
                      </a:r>
                      <a:endParaRPr lang="en-US" altLang="zh-TW" sz="12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350</a:t>
                      </a:r>
                      <a:endParaRPr lang="en-US" altLang="zh-TW" sz="12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863831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f-ZA" sz="12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SSD</a:t>
                      </a:r>
                      <a:endParaRPr lang="af-ZA" sz="1200" b="1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77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550</a:t>
                      </a:r>
                      <a:endParaRPr lang="en-US" altLang="zh-TW" sz="12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77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60000</a:t>
                      </a:r>
                      <a:endParaRPr lang="en-US" altLang="zh-TW" sz="12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77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296007"/>
                  </a:ext>
                </a:extLst>
              </a:tr>
            </a:tbl>
          </a:graphicData>
        </a:graphic>
      </p:graphicFrame>
      <p:sp>
        <p:nvSpPr>
          <p:cNvPr id="28" name="內容版面配置區 2">
            <a:extLst>
              <a:ext uri="{FF2B5EF4-FFF2-40B4-BE49-F238E27FC236}">
                <a16:creationId xmlns:a16="http://schemas.microsoft.com/office/drawing/2014/main" id="{2B9277AB-0E6B-434A-8DF5-C9E76E0404C4}"/>
              </a:ext>
            </a:extLst>
          </p:cNvPr>
          <p:cNvSpPr txBox="1">
            <a:spLocks/>
          </p:cNvSpPr>
          <p:nvPr/>
        </p:nvSpPr>
        <p:spPr>
          <a:xfrm>
            <a:off x="5057802" y="1609000"/>
            <a:ext cx="3551344" cy="7758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buNone/>
            </a:pPr>
            <a:r>
              <a:rPr lang="en-US" altLang="zh-TW" sz="1400">
                <a:latin typeface="微軟正黑體"/>
                <a:ea typeface="微軟正黑體"/>
                <a:cs typeface="Arial"/>
              </a:rPr>
              <a:t>SSD</a:t>
            </a:r>
            <a:r>
              <a:rPr lang="zh-TW" altLang="en-US" sz="1400">
                <a:latin typeface="微軟正黑體"/>
                <a:ea typeface="微軟正黑體"/>
              </a:rPr>
              <a:t> </a:t>
            </a:r>
            <a:r>
              <a:rPr lang="zh-TW" altLang="zh-TW" sz="1400">
                <a:latin typeface="微軟正黑體"/>
                <a:ea typeface="微軟正黑體"/>
              </a:rPr>
              <a:t>價位</a:t>
            </a:r>
            <a:r>
              <a:rPr lang="zh-TW" altLang="en-US" sz="1400">
                <a:latin typeface="微軟正黑體"/>
                <a:ea typeface="微軟正黑體"/>
              </a:rPr>
              <a:t>持續下降</a:t>
            </a:r>
            <a:r>
              <a:rPr lang="en-US" altLang="zh-TW" sz="1400">
                <a:latin typeface="微軟正黑體"/>
                <a:ea typeface="微軟正黑體"/>
              </a:rPr>
              <a:t>​</a:t>
            </a:r>
            <a:r>
              <a:rPr lang="zh-TW" altLang="en-US" sz="1400">
                <a:latin typeface="微軟正黑體"/>
                <a:ea typeface="微軟正黑體"/>
              </a:rPr>
              <a:t>，過去小容量的 </a:t>
            </a:r>
            <a:r>
              <a:rPr lang="en-US" altLang="zh-TW" sz="1400">
                <a:latin typeface="微軟正黑體"/>
                <a:ea typeface="微軟正黑體"/>
                <a:cs typeface="Arial"/>
              </a:rPr>
              <a:t>SSD</a:t>
            </a:r>
            <a:r>
              <a:rPr lang="zh-TW" altLang="en-US" sz="1400">
                <a:latin typeface="微軟正黑體"/>
                <a:ea typeface="微軟正黑體"/>
              </a:rPr>
              <a:t> 將可替換為大容量，進一步提升儲存效能。</a:t>
            </a:r>
            <a:endParaRPr lang="en-US" altLang="zh-TW" sz="1400">
              <a:latin typeface="微軟正黑體"/>
              <a:ea typeface="微軟正黑體"/>
            </a:endParaRPr>
          </a:p>
        </p:txBody>
      </p:sp>
      <p:grpSp>
        <p:nvGrpSpPr>
          <p:cNvPr id="29" name="群組 4">
            <a:extLst>
              <a:ext uri="{FF2B5EF4-FFF2-40B4-BE49-F238E27FC236}">
                <a16:creationId xmlns:a16="http://schemas.microsoft.com/office/drawing/2014/main" id="{9D5F9A2A-809D-4AC7-9B95-6210FE5B8352}"/>
              </a:ext>
            </a:extLst>
          </p:cNvPr>
          <p:cNvGrpSpPr/>
          <p:nvPr/>
        </p:nvGrpSpPr>
        <p:grpSpPr>
          <a:xfrm>
            <a:off x="4969758" y="2196681"/>
            <a:ext cx="3732590" cy="2271152"/>
            <a:chOff x="4800600" y="2322152"/>
            <a:chExt cx="3732590" cy="2271152"/>
          </a:xfrm>
        </p:grpSpPr>
        <p:sp>
          <p:nvSpPr>
            <p:cNvPr id="30" name="矩形: 圓角 3">
              <a:extLst>
                <a:ext uri="{FF2B5EF4-FFF2-40B4-BE49-F238E27FC236}">
                  <a16:creationId xmlns:a16="http://schemas.microsoft.com/office/drawing/2014/main" id="{ECB3F1BC-5B18-4731-B2FD-3229BF7C3B78}"/>
                </a:ext>
              </a:extLst>
            </p:cNvPr>
            <p:cNvSpPr/>
            <p:nvPr/>
          </p:nvSpPr>
          <p:spPr>
            <a:xfrm>
              <a:off x="4800600" y="2322152"/>
              <a:ext cx="3732590" cy="2271152"/>
            </a:xfrm>
            <a:prstGeom prst="roundRect">
              <a:avLst>
                <a:gd name="adj" fmla="val 0"/>
              </a:avLst>
            </a:prstGeom>
            <a:solidFill>
              <a:srgbClr val="050A2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pic>
          <p:nvPicPr>
            <p:cNvPr id="31" name="圖形 9">
              <a:extLst>
                <a:ext uri="{FF2B5EF4-FFF2-40B4-BE49-F238E27FC236}">
                  <a16:creationId xmlns:a16="http://schemas.microsoft.com/office/drawing/2014/main" id="{75372703-F55B-4004-99EE-BA11F02FE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86125" y="2404535"/>
              <a:ext cx="3561541" cy="2101723"/>
            </a:xfrm>
            <a:prstGeom prst="rect">
              <a:avLst/>
            </a:prstGeom>
          </p:spPr>
        </p:pic>
      </p:grpSp>
      <p:pic>
        <p:nvPicPr>
          <p:cNvPr id="32" name="圖片 27">
            <a:extLst>
              <a:ext uri="{FF2B5EF4-FFF2-40B4-BE49-F238E27FC236}">
                <a16:creationId xmlns:a16="http://schemas.microsoft.com/office/drawing/2014/main" id="{16DDF9A0-3B00-46D1-A269-43C5C92A58A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6615931" y="2896940"/>
            <a:ext cx="219475" cy="120711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3320B288-3C90-4FD9-8E3F-C0A44599332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8"/>
          <a:stretch/>
        </p:blipFill>
        <p:spPr>
          <a:xfrm>
            <a:off x="406163" y="3700124"/>
            <a:ext cx="2160356" cy="562063"/>
          </a:xfrm>
          <a:prstGeom prst="rect">
            <a:avLst/>
          </a:prstGeom>
        </p:spPr>
      </p:pic>
      <p:pic>
        <p:nvPicPr>
          <p:cNvPr id="15" name="圖片 13">
            <a:extLst>
              <a:ext uri="{FF2B5EF4-FFF2-40B4-BE49-F238E27FC236}">
                <a16:creationId xmlns:a16="http://schemas.microsoft.com/office/drawing/2014/main" id="{CC046051-EEC6-45FF-83F4-B594A0C2F2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4"/>
          <a:stretch/>
        </p:blipFill>
        <p:spPr>
          <a:xfrm>
            <a:off x="2414742" y="3628124"/>
            <a:ext cx="2069310" cy="70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17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AD303E-2F3A-45AF-805F-B6336130B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Agenda</a:t>
            </a:r>
            <a:endParaRPr lang="zh-TW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4AA9D3-8926-4DC9-A3AC-D2635004DEFA}"/>
              </a:ext>
            </a:extLst>
          </p:cNvPr>
          <p:cNvSpPr txBox="1"/>
          <p:nvPr/>
        </p:nvSpPr>
        <p:spPr>
          <a:xfrm>
            <a:off x="406101" y="1679709"/>
            <a:ext cx="8404860" cy="742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zh-TW" sz="1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QNAP</a:t>
            </a:r>
            <a:r>
              <a:rPr lang="zh-TW" altLang="en-US" sz="1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安全性架構變革</a:t>
            </a:r>
            <a:r>
              <a:rPr lang="en-US" altLang="zh-TW" sz="1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: QTS </a:t>
            </a:r>
            <a:r>
              <a:rPr lang="zh-TW" altLang="en-US" sz="1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預設的密碼變更</a:t>
            </a:r>
            <a:endParaRPr lang="en-US" altLang="zh-TW" sz="15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7800" indent="-1778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TW" altLang="en-US" sz="1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強力支援新的擴充武器</a:t>
            </a:r>
            <a:r>
              <a:rPr lang="en-US" altLang="zh-TW" sz="1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: TL-JBOD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BC61CC56-2DCC-4582-A061-BD81C8805767}"/>
              </a:ext>
            </a:extLst>
          </p:cNvPr>
          <p:cNvSpPr txBox="1"/>
          <p:nvPr/>
        </p:nvSpPr>
        <p:spPr>
          <a:xfrm>
            <a:off x="406101" y="2924683"/>
            <a:ext cx="8404860" cy="2127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TW" altLang="en-US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容量不足</a:t>
            </a:r>
            <a:r>
              <a:rPr lang="en-US" altLang="zh-TW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(RAID </a:t>
            </a:r>
            <a:r>
              <a:rPr lang="zh-CN" altLang="en-US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</a:t>
            </a:r>
            <a:r>
              <a:rPr lang="en-US" altLang="zh-TW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; </a:t>
            </a:r>
            <a:r>
              <a:rPr lang="zh-TW" altLang="en-US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效能需求換機</a:t>
            </a:r>
            <a:r>
              <a:rPr lang="en-US" altLang="zh-TW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(</a:t>
            </a:r>
            <a:r>
              <a:rPr lang="zh-CN" altLang="en-US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系統遷移</a:t>
            </a:r>
            <a:r>
              <a:rPr lang="en-US" altLang="zh-TW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177800" indent="-1778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TW" altLang="en-US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儲存安全或架構調整 </a:t>
            </a:r>
            <a:r>
              <a:rPr lang="en-US" altLang="zh-TW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 </a:t>
            </a:r>
            <a:r>
              <a:rPr lang="en-US" altLang="zh-TW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RAID </a:t>
            </a:r>
            <a:r>
              <a:rPr lang="zh-TW" altLang="en-US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組態遷移</a:t>
            </a:r>
            <a:r>
              <a:rPr lang="en-US" altLang="zh-TW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177800" indent="-1778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TW" altLang="en-US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資料儲存池遷移 </a:t>
            </a:r>
            <a:r>
              <a:rPr lang="en-US" altLang="zh-TW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(Safely Detach Pool)</a:t>
            </a:r>
          </a:p>
          <a:p>
            <a:pPr marL="177800" indent="-1778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zh-TW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SSD</a:t>
            </a:r>
            <a:r>
              <a:rPr lang="zh-TW" altLang="en-US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怎麼配置應用</a:t>
            </a:r>
            <a:r>
              <a:rPr lang="en-US" altLang="zh-TW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(Volume / </a:t>
            </a:r>
            <a:r>
              <a:rPr lang="en-US" altLang="zh-TW" sz="1500" b="1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Qtier</a:t>
            </a:r>
            <a:r>
              <a:rPr lang="en-US" altLang="zh-TW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/ Cache)</a:t>
            </a:r>
          </a:p>
          <a:p>
            <a:pPr marL="177800" indent="-1778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TW" altLang="en-US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儲存空間怎麼配置設定</a:t>
            </a:r>
            <a:r>
              <a:rPr lang="en-US" altLang="zh-TW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(Static/Thin/Thick) ; (</a:t>
            </a:r>
            <a:r>
              <a:rPr lang="zh-TW" altLang="en-US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放大縮小</a:t>
            </a:r>
            <a:r>
              <a:rPr lang="en-US" altLang="zh-TW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; (</a:t>
            </a:r>
            <a:r>
              <a:rPr lang="zh-TW" altLang="en-US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全域設定</a:t>
            </a:r>
            <a:r>
              <a:rPr lang="en-US" altLang="zh-TW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177800" indent="-1778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zh-TW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TL-JBOD </a:t>
            </a:r>
            <a:r>
              <a:rPr lang="zh-CN" altLang="en-US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應用模式</a:t>
            </a:r>
            <a:r>
              <a:rPr lang="en-US" altLang="zh-CN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(</a:t>
            </a:r>
            <a:r>
              <a:rPr lang="zh-CN" altLang="en-US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外接讀取盒</a:t>
            </a:r>
            <a:r>
              <a:rPr lang="en-US" altLang="zh-TW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or </a:t>
            </a:r>
            <a:r>
              <a:rPr lang="zh-CN" altLang="en-US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儲存擴充櫃</a:t>
            </a:r>
            <a:r>
              <a:rPr lang="en-US" altLang="zh-TW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0C950BE6-C98A-490C-932C-3FD51D8D2C65}"/>
              </a:ext>
            </a:extLst>
          </p:cNvPr>
          <p:cNvSpPr/>
          <p:nvPr/>
        </p:nvSpPr>
        <p:spPr>
          <a:xfrm>
            <a:off x="473478" y="2524573"/>
            <a:ext cx="5975448" cy="400110"/>
          </a:xfrm>
          <a:prstGeom prst="roundRect">
            <a:avLst>
              <a:gd name="adj" fmla="val 14197"/>
            </a:avLst>
          </a:prstGeom>
          <a:gradFill>
            <a:gsLst>
              <a:gs pos="0">
                <a:srgbClr val="7E4800"/>
              </a:gs>
              <a:gs pos="100000">
                <a:schemeClr val="tx1"/>
              </a:gs>
              <a:gs pos="37000">
                <a:srgbClr val="172412"/>
              </a:gs>
            </a:gsLst>
            <a:lin ang="5400000" scaled="1"/>
          </a:gradFill>
          <a:ln w="9525">
            <a:gradFill>
              <a:gsLst>
                <a:gs pos="26000">
                  <a:srgbClr val="BBB232"/>
                </a:gs>
                <a:gs pos="43489">
                  <a:srgbClr val="F4E8BA"/>
                </a:gs>
                <a:gs pos="54000">
                  <a:srgbClr val="F9BC26"/>
                </a:gs>
                <a:gs pos="100000">
                  <a:srgbClr val="78A83F"/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6088" indent="-87313"/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Storage Manager: RAID/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儲存池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磁碟區使用實戰教學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DD43DD8B-6091-4C3B-8A04-D692279B442A}"/>
              </a:ext>
            </a:extLst>
          </p:cNvPr>
          <p:cNvSpPr/>
          <p:nvPr/>
        </p:nvSpPr>
        <p:spPr>
          <a:xfrm>
            <a:off x="511397" y="2560680"/>
            <a:ext cx="352922" cy="325906"/>
          </a:xfrm>
          <a:prstGeom prst="roundRect">
            <a:avLst>
              <a:gd name="adj" fmla="val 12190"/>
            </a:avLst>
          </a:prstGeom>
          <a:gradFill>
            <a:gsLst>
              <a:gs pos="0">
                <a:srgbClr val="F9BC26">
                  <a:alpha val="75000"/>
                </a:srgbClr>
              </a:gs>
              <a:gs pos="100000">
                <a:srgbClr val="5D542D"/>
              </a:gs>
              <a:gs pos="54000">
                <a:srgbClr val="78A83F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/>
              <a:t>2</a:t>
            </a:r>
            <a:endParaRPr lang="zh-TW" altLang="en-US" sz="2000" b="1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63867833-0A80-45A4-B303-2639928A27BA}"/>
              </a:ext>
            </a:extLst>
          </p:cNvPr>
          <p:cNvSpPr/>
          <p:nvPr/>
        </p:nvSpPr>
        <p:spPr>
          <a:xfrm>
            <a:off x="511397" y="1286981"/>
            <a:ext cx="2563578" cy="392876"/>
          </a:xfrm>
          <a:prstGeom prst="roundRect">
            <a:avLst>
              <a:gd name="adj" fmla="val 14197"/>
            </a:avLst>
          </a:prstGeom>
          <a:gradFill>
            <a:gsLst>
              <a:gs pos="0">
                <a:srgbClr val="7E4800"/>
              </a:gs>
              <a:gs pos="100000">
                <a:schemeClr val="tx1"/>
              </a:gs>
              <a:gs pos="37000">
                <a:srgbClr val="172412"/>
              </a:gs>
            </a:gsLst>
            <a:lin ang="5400000" scaled="1"/>
          </a:gradFill>
          <a:ln w="9525">
            <a:gradFill>
              <a:gsLst>
                <a:gs pos="26000">
                  <a:srgbClr val="BBB232"/>
                </a:gs>
                <a:gs pos="43489">
                  <a:srgbClr val="F4E8BA"/>
                </a:gs>
                <a:gs pos="54000">
                  <a:srgbClr val="F9BC26"/>
                </a:gs>
                <a:gs pos="100000">
                  <a:srgbClr val="78A83F"/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5770" indent="-86995"/>
            <a:r>
              <a:rPr lang="en-US" altLang="zh-TW" sz="1600" b="1">
                <a:solidFill>
                  <a:schemeClr val="bg1"/>
                </a:solidFill>
                <a:latin typeface="微軟正黑體"/>
                <a:ea typeface="微軟正黑體"/>
              </a:rPr>
              <a:t>QTS 4.4.2  </a:t>
            </a:r>
            <a:r>
              <a:rPr lang="en-US" altLang="zh-TW" sz="1600" b="1" err="1">
                <a:solidFill>
                  <a:schemeClr val="bg1"/>
                </a:solidFill>
                <a:latin typeface="微軟正黑體"/>
                <a:ea typeface="微軟正黑體"/>
              </a:rPr>
              <a:t>提前預告</a:t>
            </a:r>
            <a:r>
              <a:rPr lang="en-US" altLang="zh-TW" sz="1600" b="1">
                <a:solidFill>
                  <a:schemeClr val="bg1"/>
                </a:solidFill>
                <a:latin typeface="微軟正黑體"/>
                <a:ea typeface="微軟正黑體"/>
              </a:rPr>
              <a:t>:</a:t>
            </a:r>
            <a:endParaRPr lang="en-US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462936D8-D85C-42CA-AB01-040265E5E0D8}"/>
              </a:ext>
            </a:extLst>
          </p:cNvPr>
          <p:cNvSpPr/>
          <p:nvPr/>
        </p:nvSpPr>
        <p:spPr>
          <a:xfrm>
            <a:off x="549316" y="1315854"/>
            <a:ext cx="352922" cy="325906"/>
          </a:xfrm>
          <a:prstGeom prst="roundRect">
            <a:avLst>
              <a:gd name="adj" fmla="val 12190"/>
            </a:avLst>
          </a:prstGeom>
          <a:gradFill>
            <a:gsLst>
              <a:gs pos="0">
                <a:srgbClr val="F9BC26">
                  <a:alpha val="75000"/>
                </a:srgbClr>
              </a:gs>
              <a:gs pos="100000">
                <a:srgbClr val="5D542D"/>
              </a:gs>
              <a:gs pos="54000">
                <a:srgbClr val="78A83F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/>
              <a:t>1</a:t>
            </a:r>
            <a:endParaRPr lang="zh-TW" altLang="en-US" sz="2000" b="1"/>
          </a:p>
        </p:txBody>
      </p:sp>
    </p:spTree>
    <p:extLst>
      <p:ext uri="{BB962C8B-B14F-4D97-AF65-F5344CB8AC3E}">
        <p14:creationId xmlns:p14="http://schemas.microsoft.com/office/powerpoint/2010/main" val="3443963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149">
            <a:extLst>
              <a:ext uri="{FF2B5EF4-FFF2-40B4-BE49-F238E27FC236}">
                <a16:creationId xmlns:a16="http://schemas.microsoft.com/office/drawing/2014/main" id="{25AC39A0-598E-4B64-9C10-8B0E9DEC1FEC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13" b="3523"/>
          <a:stretch/>
        </p:blipFill>
        <p:spPr>
          <a:xfrm>
            <a:off x="3488007" y="963038"/>
            <a:ext cx="5655992" cy="400004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橢圓 58">
            <a:extLst>
              <a:ext uri="{FF2B5EF4-FFF2-40B4-BE49-F238E27FC236}">
                <a16:creationId xmlns:a16="http://schemas.microsoft.com/office/drawing/2014/main" id="{E206B714-EF94-48E5-ACB3-2D9BCA71CF7D}"/>
              </a:ext>
            </a:extLst>
          </p:cNvPr>
          <p:cNvSpPr/>
          <p:nvPr/>
        </p:nvSpPr>
        <p:spPr>
          <a:xfrm>
            <a:off x="5920809" y="2571750"/>
            <a:ext cx="787095" cy="8442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937F19-C9F3-47B2-85CE-4896BF570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err="1">
                <a:latin typeface="Arial" panose="020B0604020202020204" pitchFamily="34" charset="0"/>
                <a:cs typeface="Arial" panose="020B0604020202020204" pitchFamily="34" charset="0"/>
              </a:rPr>
              <a:t>Qtier</a:t>
            </a:r>
            <a:r>
              <a:rPr lang="en-US" altLang="zh-TW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TW" altLang="en-US" sz="4000">
                <a:latin typeface="Arial" panose="020B0604020202020204" pitchFamily="34" charset="0"/>
                <a:cs typeface="Arial" panose="020B0604020202020204" pitchFamily="34" charset="0"/>
              </a:rPr>
              <a:t>介紹</a:t>
            </a:r>
            <a:endParaRPr lang="zh-TW" altLang="en-US"/>
          </a:p>
        </p:txBody>
      </p:sp>
      <p:sp>
        <p:nvSpPr>
          <p:cNvPr id="3" name="矩形: 圓角 63">
            <a:extLst>
              <a:ext uri="{FF2B5EF4-FFF2-40B4-BE49-F238E27FC236}">
                <a16:creationId xmlns:a16="http://schemas.microsoft.com/office/drawing/2014/main" id="{A0116E9D-5C1E-4B76-8874-D89694591AE1}"/>
              </a:ext>
            </a:extLst>
          </p:cNvPr>
          <p:cNvSpPr/>
          <p:nvPr/>
        </p:nvSpPr>
        <p:spPr>
          <a:xfrm>
            <a:off x="291855" y="3654340"/>
            <a:ext cx="3208451" cy="686765"/>
          </a:xfrm>
          <a:prstGeom prst="roundRect">
            <a:avLst>
              <a:gd name="adj" fmla="val 23168"/>
            </a:avLst>
          </a:prstGeom>
          <a:gradFill>
            <a:gsLst>
              <a:gs pos="0">
                <a:srgbClr val="FFAB40"/>
              </a:gs>
              <a:gs pos="100000">
                <a:srgbClr val="DC3F2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: 圓角 61">
            <a:extLst>
              <a:ext uri="{FF2B5EF4-FFF2-40B4-BE49-F238E27FC236}">
                <a16:creationId xmlns:a16="http://schemas.microsoft.com/office/drawing/2014/main" id="{1E7D5079-0E83-4C0F-9363-2731BDAB0FB5}"/>
              </a:ext>
            </a:extLst>
          </p:cNvPr>
          <p:cNvSpPr/>
          <p:nvPr/>
        </p:nvSpPr>
        <p:spPr>
          <a:xfrm>
            <a:off x="258704" y="2692093"/>
            <a:ext cx="3208451" cy="686765"/>
          </a:xfrm>
          <a:prstGeom prst="roundRect">
            <a:avLst>
              <a:gd name="adj" fmla="val 23675"/>
            </a:avLst>
          </a:prstGeom>
          <a:gradFill>
            <a:gsLst>
              <a:gs pos="0">
                <a:srgbClr val="FFAB40"/>
              </a:gs>
              <a:gs pos="100000">
                <a:srgbClr val="DC3F2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: 圓角 55">
            <a:extLst>
              <a:ext uri="{FF2B5EF4-FFF2-40B4-BE49-F238E27FC236}">
                <a16:creationId xmlns:a16="http://schemas.microsoft.com/office/drawing/2014/main" id="{C6940871-68AB-4FF8-94BC-A1816EF8BF92}"/>
              </a:ext>
            </a:extLst>
          </p:cNvPr>
          <p:cNvSpPr/>
          <p:nvPr/>
        </p:nvSpPr>
        <p:spPr>
          <a:xfrm>
            <a:off x="267781" y="1317918"/>
            <a:ext cx="3271917" cy="1182425"/>
          </a:xfrm>
          <a:prstGeom prst="roundRect">
            <a:avLst>
              <a:gd name="adj" fmla="val 10893"/>
            </a:avLst>
          </a:prstGeom>
          <a:gradFill>
            <a:gsLst>
              <a:gs pos="0">
                <a:srgbClr val="FFAB40"/>
              </a:gs>
              <a:gs pos="100000">
                <a:srgbClr val="DC3F2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65">
            <a:extLst>
              <a:ext uri="{FF2B5EF4-FFF2-40B4-BE49-F238E27FC236}">
                <a16:creationId xmlns:a16="http://schemas.microsoft.com/office/drawing/2014/main" id="{B55229FF-E685-4F33-B8CB-97E0756DC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62602" y="3585729"/>
            <a:ext cx="3548466" cy="1645651"/>
          </a:xfrm>
          <a:prstGeom prst="rect">
            <a:avLst/>
          </a:prstGeom>
        </p:spPr>
      </p:pic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2BAE491A-2140-44B1-B5EF-AD75A4B4E030}"/>
              </a:ext>
            </a:extLst>
          </p:cNvPr>
          <p:cNvSpPr>
            <a:spLocks noGrp="1"/>
          </p:cNvSpPr>
          <p:nvPr/>
        </p:nvSpPr>
        <p:spPr>
          <a:xfrm>
            <a:off x="432381" y="3718073"/>
            <a:ext cx="2999924" cy="1349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>
              <a:lnSpc>
                <a:spcPts val="2100"/>
              </a:lnSpc>
              <a:spcBef>
                <a:spcPts val="338"/>
              </a:spcBef>
              <a:buClr>
                <a:srgbClr val="044981"/>
              </a:buClr>
              <a:buSzPct val="100000"/>
              <a:buNone/>
            </a:pPr>
            <a:r>
              <a:rPr lang="zh-TW" altLang="en-US" sz="15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儲存不僅受惠於 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 sz="15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的強大效能，更保有最大的儲存大容量。</a:t>
            </a:r>
            <a:br>
              <a:rPr lang="zh-TW" altLang="zh-TW" sz="15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lang="en-US" altLang="zh-TW" sz="1500" b="1">
              <a:solidFill>
                <a:schemeClr val="bg1"/>
              </a:solidFill>
            </a:endParaRPr>
          </a:p>
        </p:txBody>
      </p:sp>
      <p:sp>
        <p:nvSpPr>
          <p:cNvPr id="8" name="Shape 148">
            <a:extLst>
              <a:ext uri="{FF2B5EF4-FFF2-40B4-BE49-F238E27FC236}">
                <a16:creationId xmlns:a16="http://schemas.microsoft.com/office/drawing/2014/main" id="{9B23E68D-DDFD-44E8-B2A7-6C7F766EFD9B}"/>
              </a:ext>
            </a:extLst>
          </p:cNvPr>
          <p:cNvSpPr/>
          <p:nvPr/>
        </p:nvSpPr>
        <p:spPr>
          <a:xfrm>
            <a:off x="6340596" y="1317689"/>
            <a:ext cx="172991" cy="339590"/>
          </a:xfrm>
          <a:prstGeom prst="rect">
            <a:avLst/>
          </a:prstGeom>
          <a:noFill/>
          <a:ln>
            <a:noFill/>
          </a:ln>
        </p:spPr>
        <p:txBody>
          <a:bodyPr wrap="square" lIns="51413" tIns="25706" rIns="51413" bIns="25706" anchor="t" anchorCtr="0">
            <a:no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25000"/>
            </a:pPr>
            <a:r>
              <a:rPr lang="zh-TW" altLang="en-US" sz="82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10" name="Shape 150">
            <a:extLst>
              <a:ext uri="{FF2B5EF4-FFF2-40B4-BE49-F238E27FC236}">
                <a16:creationId xmlns:a16="http://schemas.microsoft.com/office/drawing/2014/main" id="{D3E62F91-9E1E-40E6-B44F-F9358FC29A65}"/>
              </a:ext>
            </a:extLst>
          </p:cNvPr>
          <p:cNvSpPr txBox="1"/>
          <p:nvPr/>
        </p:nvSpPr>
        <p:spPr>
          <a:xfrm>
            <a:off x="3810076" y="1264571"/>
            <a:ext cx="1375192" cy="213781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anchor="ctr" anchorCtr="0">
            <a:no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9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熱資料</a:t>
            </a:r>
          </a:p>
        </p:txBody>
      </p:sp>
      <p:sp>
        <p:nvSpPr>
          <p:cNvPr id="11" name="Shape 151">
            <a:extLst>
              <a:ext uri="{FF2B5EF4-FFF2-40B4-BE49-F238E27FC236}">
                <a16:creationId xmlns:a16="http://schemas.microsoft.com/office/drawing/2014/main" id="{B256CABC-9CCE-487F-A3AD-7CD56E4E3E06}"/>
              </a:ext>
            </a:extLst>
          </p:cNvPr>
          <p:cNvSpPr txBox="1"/>
          <p:nvPr/>
        </p:nvSpPr>
        <p:spPr>
          <a:xfrm>
            <a:off x="3810076" y="1468577"/>
            <a:ext cx="1375192" cy="213781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anchor="ctr" anchorCtr="0">
            <a:no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9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暖資料</a:t>
            </a:r>
          </a:p>
        </p:txBody>
      </p:sp>
      <p:sp>
        <p:nvSpPr>
          <p:cNvPr id="12" name="Shape 152">
            <a:extLst>
              <a:ext uri="{FF2B5EF4-FFF2-40B4-BE49-F238E27FC236}">
                <a16:creationId xmlns:a16="http://schemas.microsoft.com/office/drawing/2014/main" id="{C9C60D36-36E8-4FAE-96DB-AF5F0E745E11}"/>
              </a:ext>
            </a:extLst>
          </p:cNvPr>
          <p:cNvSpPr txBox="1"/>
          <p:nvPr/>
        </p:nvSpPr>
        <p:spPr>
          <a:xfrm>
            <a:off x="3810076" y="1681070"/>
            <a:ext cx="1375192" cy="213781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anchor="ctr" anchorCtr="0">
            <a:no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9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冷資料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CD1A8B-9317-47D8-A133-A7155BCB8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1822" y="4165548"/>
            <a:ext cx="1792481" cy="112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2155D57C-553B-406E-805C-ED546532CB78}"/>
              </a:ext>
            </a:extLst>
          </p:cNvPr>
          <p:cNvSpPr txBox="1">
            <a:spLocks/>
          </p:cNvSpPr>
          <p:nvPr/>
        </p:nvSpPr>
        <p:spPr>
          <a:xfrm>
            <a:off x="433230" y="2727204"/>
            <a:ext cx="2991066" cy="803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>
              <a:lnSpc>
                <a:spcPts val="2100"/>
              </a:lnSpc>
              <a:spcBef>
                <a:spcPts val="338"/>
              </a:spcBef>
              <a:buClr>
                <a:srgbClr val="044981"/>
              </a:buClr>
              <a:buSzPct val="100000"/>
              <a:buNone/>
            </a:pPr>
            <a:r>
              <a:rPr lang="zh-TW" altLang="en-US" sz="15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一般  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SATA/SAS SSD </a:t>
            </a:r>
            <a:r>
              <a:rPr lang="zh-TW" altLang="en-US" sz="15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外，也支援 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M.2 </a:t>
            </a:r>
            <a:r>
              <a:rPr lang="zh-TW" altLang="en-US" sz="15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與 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QM2</a:t>
            </a:r>
            <a:r>
              <a:rPr lang="zh-TW" altLang="en-US" sz="15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PCIe</a:t>
            </a:r>
            <a:r>
              <a:rPr lang="zh-TW" altLang="en-US" sz="15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zh-TW" altLang="en-US" sz="15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外接卡。</a:t>
            </a:r>
            <a:endParaRPr lang="en-US" altLang="zh-TW" sz="1500" b="1">
              <a:solidFill>
                <a:schemeClr val="bg1"/>
              </a:solidFill>
            </a:endParaRPr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F2603698-1CF1-4891-9DD6-E617B85B6E0E}"/>
              </a:ext>
            </a:extLst>
          </p:cNvPr>
          <p:cNvSpPr txBox="1">
            <a:spLocks/>
          </p:cNvSpPr>
          <p:nvPr/>
        </p:nvSpPr>
        <p:spPr>
          <a:xfrm>
            <a:off x="456279" y="1346976"/>
            <a:ext cx="3052261" cy="13418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>
              <a:lnSpc>
                <a:spcPts val="2100"/>
              </a:lnSpc>
              <a:spcBef>
                <a:spcPts val="338"/>
              </a:spcBef>
              <a:buClr>
                <a:srgbClr val="044981"/>
              </a:buClr>
              <a:buSzPct val="100000"/>
              <a:buNone/>
            </a:pPr>
            <a:r>
              <a:rPr lang="zh-TW" altLang="en-US" sz="15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除了全 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 sz="15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zh-TW" altLang="en-US" sz="15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儲存，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QNAP</a:t>
            </a:r>
            <a:r>
              <a:rPr lang="zh-TW" altLang="en-US" sz="15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500" b="1" err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Qtier</a:t>
            </a:r>
            <a:r>
              <a:rPr lang="en-US" altLang="zh-TW" sz="15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15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自動分層可將 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SSD</a:t>
            </a:r>
            <a:r>
              <a:rPr lang="en-US" altLang="zh-TW" sz="15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15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和 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HDD</a:t>
            </a:r>
            <a:r>
              <a:rPr lang="zh-TW" altLang="en-US" sz="15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RAID</a:t>
            </a:r>
            <a:r>
              <a:rPr lang="zh-TW" altLang="en-US" sz="15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整合為一組儲存池，並智能判斷冷熱資料，自動在分</a:t>
            </a:r>
            <a:r>
              <a:rPr lang="zh-TW" altLang="zh-TW" sz="15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層間移動</a:t>
            </a:r>
            <a:r>
              <a:rPr lang="zh-TW" altLang="en-US" sz="15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lang="en-US" altLang="zh-TW" sz="15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" name="矩形: 圓角 38">
            <a:extLst>
              <a:ext uri="{FF2B5EF4-FFF2-40B4-BE49-F238E27FC236}">
                <a16:creationId xmlns:a16="http://schemas.microsoft.com/office/drawing/2014/main" id="{BB3B7773-9315-49DE-93AC-D6129E3B98B9}"/>
              </a:ext>
            </a:extLst>
          </p:cNvPr>
          <p:cNvSpPr/>
          <p:nvPr/>
        </p:nvSpPr>
        <p:spPr>
          <a:xfrm>
            <a:off x="5782590" y="1176243"/>
            <a:ext cx="1382043" cy="3021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Shape 154">
            <a:extLst>
              <a:ext uri="{FF2B5EF4-FFF2-40B4-BE49-F238E27FC236}">
                <a16:creationId xmlns:a16="http://schemas.microsoft.com/office/drawing/2014/main" id="{74FE2901-91E3-4FFD-83B3-93130CEFDB5D}"/>
              </a:ext>
            </a:extLst>
          </p:cNvPr>
          <p:cNvSpPr txBox="1"/>
          <p:nvPr/>
        </p:nvSpPr>
        <p:spPr>
          <a:xfrm>
            <a:off x="5908620" y="1157962"/>
            <a:ext cx="1172689" cy="334577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anchor="ctr" anchorCtr="0">
            <a:no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00"/>
              </a:lnSpc>
            </a:pPr>
            <a:r>
              <a:rPr lang="zh-TW" altLang="en-US" sz="900" b="1">
                <a:latin typeface="Microsoft JhengHei"/>
                <a:ea typeface="Microsoft JhengHei"/>
                <a:cs typeface="Microsoft JhengHei"/>
                <a:sym typeface="Microsoft JhengHei"/>
              </a:rPr>
              <a:t>分層前</a:t>
            </a:r>
            <a:endParaRPr lang="en-US" altLang="zh-TW" sz="900" b="1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>
              <a:lnSpc>
                <a:spcPts val="1000"/>
              </a:lnSpc>
            </a:pPr>
            <a:r>
              <a:rPr lang="zh-TW" altLang="en-US" sz="675" b="1">
                <a:latin typeface="Microsoft JhengHei"/>
                <a:ea typeface="Microsoft JhengHei"/>
                <a:cs typeface="Microsoft JhengHei"/>
                <a:sym typeface="Microsoft JhengHei"/>
              </a:rPr>
              <a:t>頻繁存取資料效能未優化</a:t>
            </a:r>
          </a:p>
        </p:txBody>
      </p:sp>
      <p:grpSp>
        <p:nvGrpSpPr>
          <p:cNvPr id="18" name="群組 39">
            <a:extLst>
              <a:ext uri="{FF2B5EF4-FFF2-40B4-BE49-F238E27FC236}">
                <a16:creationId xmlns:a16="http://schemas.microsoft.com/office/drawing/2014/main" id="{FFE7FFF9-430D-4B29-BFEB-1B49527F5B5E}"/>
              </a:ext>
            </a:extLst>
          </p:cNvPr>
          <p:cNvGrpSpPr/>
          <p:nvPr/>
        </p:nvGrpSpPr>
        <p:grpSpPr>
          <a:xfrm>
            <a:off x="5524602" y="1144913"/>
            <a:ext cx="359286" cy="359286"/>
            <a:chOff x="228678" y="3612186"/>
            <a:chExt cx="655970" cy="655970"/>
          </a:xfrm>
        </p:grpSpPr>
        <p:sp>
          <p:nvSpPr>
            <p:cNvPr id="55" name="橢圓 40">
              <a:extLst>
                <a:ext uri="{FF2B5EF4-FFF2-40B4-BE49-F238E27FC236}">
                  <a16:creationId xmlns:a16="http://schemas.microsoft.com/office/drawing/2014/main" id="{24AA941E-3C5D-4694-AF66-0CABD51CAE3C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橢圓 41">
              <a:extLst>
                <a:ext uri="{FF2B5EF4-FFF2-40B4-BE49-F238E27FC236}">
                  <a16:creationId xmlns:a16="http://schemas.microsoft.com/office/drawing/2014/main" id="{0A155702-4685-40A4-95B6-0DC0CE317E2C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DF0A6A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矩形 6">
            <a:extLst>
              <a:ext uri="{FF2B5EF4-FFF2-40B4-BE49-F238E27FC236}">
                <a16:creationId xmlns:a16="http://schemas.microsoft.com/office/drawing/2014/main" id="{DE72D63E-8931-4B50-8F19-62CC41E0C042}"/>
              </a:ext>
            </a:extLst>
          </p:cNvPr>
          <p:cNvSpPr/>
          <p:nvPr/>
        </p:nvSpPr>
        <p:spPr>
          <a:xfrm>
            <a:off x="5554407" y="1150168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1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矩形: 圓角 42">
            <a:extLst>
              <a:ext uri="{FF2B5EF4-FFF2-40B4-BE49-F238E27FC236}">
                <a16:creationId xmlns:a16="http://schemas.microsoft.com/office/drawing/2014/main" id="{D0EE016B-BEC8-43BB-A6FC-FB65F5DFB601}"/>
              </a:ext>
            </a:extLst>
          </p:cNvPr>
          <p:cNvSpPr/>
          <p:nvPr/>
        </p:nvSpPr>
        <p:spPr>
          <a:xfrm>
            <a:off x="4081953" y="2251779"/>
            <a:ext cx="1297028" cy="3021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1" name="群組 44">
            <a:extLst>
              <a:ext uri="{FF2B5EF4-FFF2-40B4-BE49-F238E27FC236}">
                <a16:creationId xmlns:a16="http://schemas.microsoft.com/office/drawing/2014/main" id="{E523958F-201C-4218-A3A2-640F22F131D0}"/>
              </a:ext>
            </a:extLst>
          </p:cNvPr>
          <p:cNvGrpSpPr/>
          <p:nvPr/>
        </p:nvGrpSpPr>
        <p:grpSpPr>
          <a:xfrm>
            <a:off x="3823964" y="2220449"/>
            <a:ext cx="359286" cy="359286"/>
            <a:chOff x="228678" y="3612186"/>
            <a:chExt cx="655970" cy="655970"/>
          </a:xfrm>
        </p:grpSpPr>
        <p:sp>
          <p:nvSpPr>
            <p:cNvPr id="53" name="橢圓 45">
              <a:extLst>
                <a:ext uri="{FF2B5EF4-FFF2-40B4-BE49-F238E27FC236}">
                  <a16:creationId xmlns:a16="http://schemas.microsoft.com/office/drawing/2014/main" id="{A0BA46B9-4FE8-4089-BB17-B55591C055AF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橢圓 46">
              <a:extLst>
                <a:ext uri="{FF2B5EF4-FFF2-40B4-BE49-F238E27FC236}">
                  <a16:creationId xmlns:a16="http://schemas.microsoft.com/office/drawing/2014/main" id="{80A85E0E-0274-486A-B365-3DDA0AA0D407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DF0A6A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矩形 47">
            <a:extLst>
              <a:ext uri="{FF2B5EF4-FFF2-40B4-BE49-F238E27FC236}">
                <a16:creationId xmlns:a16="http://schemas.microsoft.com/office/drawing/2014/main" id="{7ADF2365-3B7E-4F30-8D56-E3D944FDCCC7}"/>
              </a:ext>
            </a:extLst>
          </p:cNvPr>
          <p:cNvSpPr/>
          <p:nvPr/>
        </p:nvSpPr>
        <p:spPr>
          <a:xfrm>
            <a:off x="3848453" y="2215072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4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: 圓角 48">
            <a:extLst>
              <a:ext uri="{FF2B5EF4-FFF2-40B4-BE49-F238E27FC236}">
                <a16:creationId xmlns:a16="http://schemas.microsoft.com/office/drawing/2014/main" id="{C3E7EFD9-65B7-4D3E-BD58-B01F4CAFCA91}"/>
              </a:ext>
            </a:extLst>
          </p:cNvPr>
          <p:cNvSpPr/>
          <p:nvPr/>
        </p:nvSpPr>
        <p:spPr>
          <a:xfrm>
            <a:off x="7697542" y="2247045"/>
            <a:ext cx="937743" cy="3021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4" name="群組 50">
            <a:extLst>
              <a:ext uri="{FF2B5EF4-FFF2-40B4-BE49-F238E27FC236}">
                <a16:creationId xmlns:a16="http://schemas.microsoft.com/office/drawing/2014/main" id="{32A40D26-7C1A-4580-B77F-9614208C6613}"/>
              </a:ext>
            </a:extLst>
          </p:cNvPr>
          <p:cNvGrpSpPr/>
          <p:nvPr/>
        </p:nvGrpSpPr>
        <p:grpSpPr>
          <a:xfrm>
            <a:off x="7439554" y="2215715"/>
            <a:ext cx="359286" cy="359286"/>
            <a:chOff x="228678" y="3612186"/>
            <a:chExt cx="655970" cy="655970"/>
          </a:xfrm>
        </p:grpSpPr>
        <p:sp>
          <p:nvSpPr>
            <p:cNvPr id="51" name="橢圓 51">
              <a:extLst>
                <a:ext uri="{FF2B5EF4-FFF2-40B4-BE49-F238E27FC236}">
                  <a16:creationId xmlns:a16="http://schemas.microsoft.com/office/drawing/2014/main" id="{69C7921E-96C8-4294-BBA6-EE79A62AFED0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橢圓 52">
              <a:extLst>
                <a:ext uri="{FF2B5EF4-FFF2-40B4-BE49-F238E27FC236}">
                  <a16:creationId xmlns:a16="http://schemas.microsoft.com/office/drawing/2014/main" id="{8252FF06-A8E6-436F-A3BF-62831762872E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DF0A6A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矩形 53">
            <a:extLst>
              <a:ext uri="{FF2B5EF4-FFF2-40B4-BE49-F238E27FC236}">
                <a16:creationId xmlns:a16="http://schemas.microsoft.com/office/drawing/2014/main" id="{48CCE622-4ADE-49A1-AD67-77D3FBA6A09E}"/>
              </a:ext>
            </a:extLst>
          </p:cNvPr>
          <p:cNvSpPr/>
          <p:nvPr/>
        </p:nvSpPr>
        <p:spPr>
          <a:xfrm>
            <a:off x="7469359" y="2220970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2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hape 153">
            <a:extLst>
              <a:ext uri="{FF2B5EF4-FFF2-40B4-BE49-F238E27FC236}">
                <a16:creationId xmlns:a16="http://schemas.microsoft.com/office/drawing/2014/main" id="{0D8849C8-075A-4B45-B457-1D63C580DCF9}"/>
              </a:ext>
            </a:extLst>
          </p:cNvPr>
          <p:cNvSpPr txBox="1"/>
          <p:nvPr/>
        </p:nvSpPr>
        <p:spPr>
          <a:xfrm>
            <a:off x="4202423" y="2201855"/>
            <a:ext cx="1375192" cy="380896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anchor="ctr" anchorCtr="0">
            <a:no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900" b="1">
                <a:latin typeface="Microsoft JhengHei"/>
                <a:ea typeface="Microsoft JhengHei"/>
                <a:cs typeface="Microsoft JhengHei"/>
                <a:sym typeface="Microsoft JhengHei"/>
              </a:rPr>
              <a:t>資料存取行為改變</a:t>
            </a:r>
          </a:p>
        </p:txBody>
      </p:sp>
      <p:sp>
        <p:nvSpPr>
          <p:cNvPr id="27" name="矩形: 圓角 54">
            <a:extLst>
              <a:ext uri="{FF2B5EF4-FFF2-40B4-BE49-F238E27FC236}">
                <a16:creationId xmlns:a16="http://schemas.microsoft.com/office/drawing/2014/main" id="{9E8E3539-CEE1-48E8-A6C9-6589A07F065A}"/>
              </a:ext>
            </a:extLst>
          </p:cNvPr>
          <p:cNvSpPr/>
          <p:nvPr/>
        </p:nvSpPr>
        <p:spPr>
          <a:xfrm>
            <a:off x="5822219" y="3833785"/>
            <a:ext cx="1382043" cy="3021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8" name="群組 56">
            <a:extLst>
              <a:ext uri="{FF2B5EF4-FFF2-40B4-BE49-F238E27FC236}">
                <a16:creationId xmlns:a16="http://schemas.microsoft.com/office/drawing/2014/main" id="{410B9B76-3552-4BFC-87BA-AB1D0FE4F549}"/>
              </a:ext>
            </a:extLst>
          </p:cNvPr>
          <p:cNvGrpSpPr/>
          <p:nvPr/>
        </p:nvGrpSpPr>
        <p:grpSpPr>
          <a:xfrm>
            <a:off x="5564231" y="3802455"/>
            <a:ext cx="359286" cy="359286"/>
            <a:chOff x="228678" y="3612186"/>
            <a:chExt cx="655970" cy="655970"/>
          </a:xfrm>
        </p:grpSpPr>
        <p:sp>
          <p:nvSpPr>
            <p:cNvPr id="49" name="橢圓 57">
              <a:extLst>
                <a:ext uri="{FF2B5EF4-FFF2-40B4-BE49-F238E27FC236}">
                  <a16:creationId xmlns:a16="http://schemas.microsoft.com/office/drawing/2014/main" id="{F9524507-5C95-4780-922C-A99416C0523A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橢圓 58">
              <a:extLst>
                <a:ext uri="{FF2B5EF4-FFF2-40B4-BE49-F238E27FC236}">
                  <a16:creationId xmlns:a16="http://schemas.microsoft.com/office/drawing/2014/main" id="{5DFE5681-FA18-4C1D-B34F-AA75CCC615D9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DF0A6A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矩形 59">
            <a:extLst>
              <a:ext uri="{FF2B5EF4-FFF2-40B4-BE49-F238E27FC236}">
                <a16:creationId xmlns:a16="http://schemas.microsoft.com/office/drawing/2014/main" id="{CACB17A4-252E-4D59-A38D-A41040688ECF}"/>
              </a:ext>
            </a:extLst>
          </p:cNvPr>
          <p:cNvSpPr/>
          <p:nvPr/>
        </p:nvSpPr>
        <p:spPr>
          <a:xfrm>
            <a:off x="5594036" y="3807710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3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Shape 156">
            <a:extLst>
              <a:ext uri="{FF2B5EF4-FFF2-40B4-BE49-F238E27FC236}">
                <a16:creationId xmlns:a16="http://schemas.microsoft.com/office/drawing/2014/main" id="{FD654F7A-3B3B-4C14-8AE8-4EE2751E68F4}"/>
              </a:ext>
            </a:extLst>
          </p:cNvPr>
          <p:cNvSpPr txBox="1"/>
          <p:nvPr/>
        </p:nvSpPr>
        <p:spPr>
          <a:xfrm>
            <a:off x="5929375" y="3763740"/>
            <a:ext cx="1510179" cy="434723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anchor="ctr" anchorCtr="0">
            <a:no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00"/>
              </a:lnSpc>
            </a:pPr>
            <a:r>
              <a:rPr lang="zh-TW" altLang="en-US" sz="900" b="1">
                <a:latin typeface="Microsoft JhengHei"/>
                <a:ea typeface="Microsoft JhengHei"/>
                <a:cs typeface="Microsoft JhengHei"/>
                <a:sym typeface="Microsoft JhengHei"/>
              </a:rPr>
              <a:t>分層後</a:t>
            </a:r>
            <a:endParaRPr lang="en-US" altLang="zh-TW" sz="900" b="1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>
              <a:lnSpc>
                <a:spcPts val="1000"/>
              </a:lnSpc>
            </a:pPr>
            <a:r>
              <a:rPr lang="zh-TW" altLang="en-US" sz="675" b="1">
                <a:latin typeface="Microsoft JhengHei"/>
                <a:ea typeface="Microsoft JhengHei"/>
                <a:cs typeface="Microsoft JhengHei"/>
                <a:sym typeface="Microsoft JhengHei"/>
              </a:rPr>
              <a:t>頻繁存取資料效能已優化</a:t>
            </a:r>
          </a:p>
        </p:txBody>
      </p:sp>
      <p:sp>
        <p:nvSpPr>
          <p:cNvPr id="31" name="Shape 155">
            <a:extLst>
              <a:ext uri="{FF2B5EF4-FFF2-40B4-BE49-F238E27FC236}">
                <a16:creationId xmlns:a16="http://schemas.microsoft.com/office/drawing/2014/main" id="{9E456493-822A-4747-880A-9D4865E739E1}"/>
              </a:ext>
            </a:extLst>
          </p:cNvPr>
          <p:cNvSpPr txBox="1"/>
          <p:nvPr/>
        </p:nvSpPr>
        <p:spPr>
          <a:xfrm>
            <a:off x="7887067" y="2247273"/>
            <a:ext cx="877842" cy="281573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anchor="ctr" anchorCtr="0">
            <a:no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900" b="1">
                <a:latin typeface="Microsoft JhengHei"/>
                <a:ea typeface="Microsoft JhengHei"/>
                <a:cs typeface="Microsoft JhengHei"/>
                <a:sym typeface="Microsoft JhengHei"/>
              </a:rPr>
              <a:t>開始分層</a:t>
            </a:r>
          </a:p>
        </p:txBody>
      </p:sp>
      <p:sp>
        <p:nvSpPr>
          <p:cNvPr id="33" name="Shape 215">
            <a:extLst>
              <a:ext uri="{FF2B5EF4-FFF2-40B4-BE49-F238E27FC236}">
                <a16:creationId xmlns:a16="http://schemas.microsoft.com/office/drawing/2014/main" id="{3ED8D6FB-8D69-49EF-97E7-87B77E5F8818}"/>
              </a:ext>
            </a:extLst>
          </p:cNvPr>
          <p:cNvSpPr txBox="1"/>
          <p:nvPr/>
        </p:nvSpPr>
        <p:spPr>
          <a:xfrm>
            <a:off x="5513656" y="2767340"/>
            <a:ext cx="1601400" cy="439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rtl="0">
              <a:spcBef>
                <a:spcPts val="0"/>
              </a:spcBef>
              <a:buNone/>
            </a:pPr>
            <a:r>
              <a:rPr lang="en" sz="1600" b="1">
                <a:solidFill>
                  <a:schemeClr val="bg1"/>
                </a:solidFill>
                <a:latin typeface="+mj-lt"/>
              </a:rPr>
              <a:t>Qtier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引擎</a:t>
            </a:r>
            <a:endParaRPr lang="en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4" name="群組 67">
            <a:extLst>
              <a:ext uri="{FF2B5EF4-FFF2-40B4-BE49-F238E27FC236}">
                <a16:creationId xmlns:a16="http://schemas.microsoft.com/office/drawing/2014/main" id="{852C69B7-56E8-40EB-B7AE-61FE8BB76795}"/>
              </a:ext>
            </a:extLst>
          </p:cNvPr>
          <p:cNvGrpSpPr/>
          <p:nvPr/>
        </p:nvGrpSpPr>
        <p:grpSpPr>
          <a:xfrm>
            <a:off x="88884" y="1691529"/>
            <a:ext cx="363278" cy="363278"/>
            <a:chOff x="549485" y="1133302"/>
            <a:chExt cx="319524" cy="319524"/>
          </a:xfrm>
        </p:grpSpPr>
        <p:sp>
          <p:nvSpPr>
            <p:cNvPr id="45" name="橢圓 68">
              <a:extLst>
                <a:ext uri="{FF2B5EF4-FFF2-40B4-BE49-F238E27FC236}">
                  <a16:creationId xmlns:a16="http://schemas.microsoft.com/office/drawing/2014/main" id="{A52668C8-6812-4729-992A-348B256BE5EE}"/>
                </a:ext>
              </a:extLst>
            </p:cNvPr>
            <p:cNvSpPr/>
            <p:nvPr/>
          </p:nvSpPr>
          <p:spPr>
            <a:xfrm>
              <a:off x="549485" y="1133302"/>
              <a:ext cx="319524" cy="31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b="1">
                <a:solidFill>
                  <a:schemeClr val="bg1"/>
                </a:solidFill>
              </a:endParaRPr>
            </a:p>
          </p:txBody>
        </p:sp>
        <p:grpSp>
          <p:nvGrpSpPr>
            <p:cNvPr id="46" name="群組 69">
              <a:extLst>
                <a:ext uri="{FF2B5EF4-FFF2-40B4-BE49-F238E27FC236}">
                  <a16:creationId xmlns:a16="http://schemas.microsoft.com/office/drawing/2014/main" id="{D158F3A5-F92C-4D7E-87D6-77D1991C5EDC}"/>
                </a:ext>
              </a:extLst>
            </p:cNvPr>
            <p:cNvGrpSpPr/>
            <p:nvPr/>
          </p:nvGrpSpPr>
          <p:grpSpPr>
            <a:xfrm>
              <a:off x="586720" y="1170133"/>
              <a:ext cx="245863" cy="245863"/>
              <a:chOff x="-1059510" y="1351982"/>
              <a:chExt cx="447332" cy="447332"/>
            </a:xfrm>
          </p:grpSpPr>
          <p:sp>
            <p:nvSpPr>
              <p:cNvPr id="47" name="橢圓 70">
                <a:extLst>
                  <a:ext uri="{FF2B5EF4-FFF2-40B4-BE49-F238E27FC236}">
                    <a16:creationId xmlns:a16="http://schemas.microsoft.com/office/drawing/2014/main" id="{B7834CE4-6AD7-4E0E-8B97-9EF7AB89C53E}"/>
                  </a:ext>
                </a:extLst>
              </p:cNvPr>
              <p:cNvSpPr/>
              <p:nvPr/>
            </p:nvSpPr>
            <p:spPr>
              <a:xfrm>
                <a:off x="-1059510" y="1351982"/>
                <a:ext cx="447332" cy="447332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DF0A6A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3429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3429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3429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3429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3429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3429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3429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3429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3429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8" name="圖形 71">
                <a:extLst>
                  <a:ext uri="{FF2B5EF4-FFF2-40B4-BE49-F238E27FC236}">
                    <a16:creationId xmlns:a16="http://schemas.microsoft.com/office/drawing/2014/main" id="{AAEA8659-C965-4F24-AFCF-B0DFA851A9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-882882" y="1455648"/>
                <a:ext cx="142266" cy="245732"/>
              </a:xfrm>
              <a:prstGeom prst="rect">
                <a:avLst/>
              </a:prstGeom>
            </p:spPr>
          </p:pic>
        </p:grpSp>
      </p:grpSp>
      <p:grpSp>
        <p:nvGrpSpPr>
          <p:cNvPr id="35" name="群組 72">
            <a:extLst>
              <a:ext uri="{FF2B5EF4-FFF2-40B4-BE49-F238E27FC236}">
                <a16:creationId xmlns:a16="http://schemas.microsoft.com/office/drawing/2014/main" id="{7C71E0E0-E0D2-4616-BC1D-79D157E57BF1}"/>
              </a:ext>
            </a:extLst>
          </p:cNvPr>
          <p:cNvGrpSpPr/>
          <p:nvPr/>
        </p:nvGrpSpPr>
        <p:grpSpPr>
          <a:xfrm>
            <a:off x="83603" y="2843262"/>
            <a:ext cx="363278" cy="363278"/>
            <a:chOff x="549485" y="1133302"/>
            <a:chExt cx="319524" cy="319524"/>
          </a:xfrm>
        </p:grpSpPr>
        <p:sp>
          <p:nvSpPr>
            <p:cNvPr id="41" name="橢圓 73">
              <a:extLst>
                <a:ext uri="{FF2B5EF4-FFF2-40B4-BE49-F238E27FC236}">
                  <a16:creationId xmlns:a16="http://schemas.microsoft.com/office/drawing/2014/main" id="{F1104DE5-E333-4FB6-B07F-FCE83AB7B365}"/>
                </a:ext>
              </a:extLst>
            </p:cNvPr>
            <p:cNvSpPr/>
            <p:nvPr/>
          </p:nvSpPr>
          <p:spPr>
            <a:xfrm>
              <a:off x="549485" y="1133302"/>
              <a:ext cx="319524" cy="31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b="1">
                <a:solidFill>
                  <a:schemeClr val="bg1"/>
                </a:solidFill>
              </a:endParaRPr>
            </a:p>
          </p:txBody>
        </p:sp>
        <p:grpSp>
          <p:nvGrpSpPr>
            <p:cNvPr id="42" name="群組 74">
              <a:extLst>
                <a:ext uri="{FF2B5EF4-FFF2-40B4-BE49-F238E27FC236}">
                  <a16:creationId xmlns:a16="http://schemas.microsoft.com/office/drawing/2014/main" id="{D3485D95-7522-46D8-BC09-EC3C5513EA83}"/>
                </a:ext>
              </a:extLst>
            </p:cNvPr>
            <p:cNvGrpSpPr/>
            <p:nvPr/>
          </p:nvGrpSpPr>
          <p:grpSpPr>
            <a:xfrm>
              <a:off x="586720" y="1170133"/>
              <a:ext cx="245863" cy="245863"/>
              <a:chOff x="-1059510" y="1351982"/>
              <a:chExt cx="447332" cy="447332"/>
            </a:xfrm>
          </p:grpSpPr>
          <p:sp>
            <p:nvSpPr>
              <p:cNvPr id="43" name="橢圓 75">
                <a:extLst>
                  <a:ext uri="{FF2B5EF4-FFF2-40B4-BE49-F238E27FC236}">
                    <a16:creationId xmlns:a16="http://schemas.microsoft.com/office/drawing/2014/main" id="{5E1EFD37-6BDF-41A2-933A-961BA50B827D}"/>
                  </a:ext>
                </a:extLst>
              </p:cNvPr>
              <p:cNvSpPr/>
              <p:nvPr/>
            </p:nvSpPr>
            <p:spPr>
              <a:xfrm>
                <a:off x="-1059510" y="1351982"/>
                <a:ext cx="447332" cy="447332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DF0A6A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3429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3429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3429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3429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3429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3429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3429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3429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3429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4" name="圖形 76">
                <a:extLst>
                  <a:ext uri="{FF2B5EF4-FFF2-40B4-BE49-F238E27FC236}">
                    <a16:creationId xmlns:a16="http://schemas.microsoft.com/office/drawing/2014/main" id="{54593FF1-5E5B-4B49-B5B5-D41A7D88CB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-882882" y="1455648"/>
                <a:ext cx="142266" cy="245732"/>
              </a:xfrm>
              <a:prstGeom prst="rect">
                <a:avLst/>
              </a:prstGeom>
            </p:spPr>
          </p:pic>
        </p:grpSp>
      </p:grpSp>
      <p:grpSp>
        <p:nvGrpSpPr>
          <p:cNvPr id="36" name="群組 77">
            <a:extLst>
              <a:ext uri="{FF2B5EF4-FFF2-40B4-BE49-F238E27FC236}">
                <a16:creationId xmlns:a16="http://schemas.microsoft.com/office/drawing/2014/main" id="{2C07199F-CEE1-4465-92C1-7E9B74D5BCE5}"/>
              </a:ext>
            </a:extLst>
          </p:cNvPr>
          <p:cNvGrpSpPr/>
          <p:nvPr/>
        </p:nvGrpSpPr>
        <p:grpSpPr>
          <a:xfrm>
            <a:off x="93001" y="3807203"/>
            <a:ext cx="363278" cy="363278"/>
            <a:chOff x="549485" y="1133302"/>
            <a:chExt cx="319524" cy="319524"/>
          </a:xfrm>
        </p:grpSpPr>
        <p:sp>
          <p:nvSpPr>
            <p:cNvPr id="37" name="橢圓 78">
              <a:extLst>
                <a:ext uri="{FF2B5EF4-FFF2-40B4-BE49-F238E27FC236}">
                  <a16:creationId xmlns:a16="http://schemas.microsoft.com/office/drawing/2014/main" id="{CA0EC40C-A3BC-468F-B8FB-3E9D611840F0}"/>
                </a:ext>
              </a:extLst>
            </p:cNvPr>
            <p:cNvSpPr/>
            <p:nvPr/>
          </p:nvSpPr>
          <p:spPr>
            <a:xfrm>
              <a:off x="549485" y="1133302"/>
              <a:ext cx="319524" cy="31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b="1">
                <a:solidFill>
                  <a:schemeClr val="bg1"/>
                </a:solidFill>
              </a:endParaRPr>
            </a:p>
          </p:txBody>
        </p:sp>
        <p:grpSp>
          <p:nvGrpSpPr>
            <p:cNvPr id="38" name="群組 79">
              <a:extLst>
                <a:ext uri="{FF2B5EF4-FFF2-40B4-BE49-F238E27FC236}">
                  <a16:creationId xmlns:a16="http://schemas.microsoft.com/office/drawing/2014/main" id="{F9BFF5F7-EF7A-438B-A0BE-90E2FD632BBC}"/>
                </a:ext>
              </a:extLst>
            </p:cNvPr>
            <p:cNvGrpSpPr/>
            <p:nvPr/>
          </p:nvGrpSpPr>
          <p:grpSpPr>
            <a:xfrm>
              <a:off x="586720" y="1170133"/>
              <a:ext cx="245863" cy="245863"/>
              <a:chOff x="-1059510" y="1351982"/>
              <a:chExt cx="447332" cy="447332"/>
            </a:xfrm>
          </p:grpSpPr>
          <p:sp>
            <p:nvSpPr>
              <p:cNvPr id="39" name="橢圓 80">
                <a:extLst>
                  <a:ext uri="{FF2B5EF4-FFF2-40B4-BE49-F238E27FC236}">
                    <a16:creationId xmlns:a16="http://schemas.microsoft.com/office/drawing/2014/main" id="{E29FF964-B9CC-4DBC-8D6A-4EB23F2C7421}"/>
                  </a:ext>
                </a:extLst>
              </p:cNvPr>
              <p:cNvSpPr/>
              <p:nvPr/>
            </p:nvSpPr>
            <p:spPr>
              <a:xfrm>
                <a:off x="-1059510" y="1351982"/>
                <a:ext cx="447332" cy="447332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DF0A6A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3429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3429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3429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3429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3429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3429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3429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3429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3429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0" name="圖形 81">
                <a:extLst>
                  <a:ext uri="{FF2B5EF4-FFF2-40B4-BE49-F238E27FC236}">
                    <a16:creationId xmlns:a16="http://schemas.microsoft.com/office/drawing/2014/main" id="{EC0B495C-CE79-49B9-807B-F760031389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-882882" y="1455648"/>
                <a:ext cx="142266" cy="245732"/>
              </a:xfrm>
              <a:prstGeom prst="rect">
                <a:avLst/>
              </a:prstGeom>
            </p:spPr>
          </p:pic>
        </p:grpSp>
      </p:grpSp>
      <p:pic>
        <p:nvPicPr>
          <p:cNvPr id="57" name="Picture 56" descr="ãM.2 SSD Pngãçåçæå°çµæ">
            <a:extLst>
              <a:ext uri="{FF2B5EF4-FFF2-40B4-BE49-F238E27FC236}">
                <a16:creationId xmlns:a16="http://schemas.microsoft.com/office/drawing/2014/main" id="{6F91F0EE-6594-4963-9BCE-BBA288B8A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4150" y="2993908"/>
            <a:ext cx="1672992" cy="167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圖片 2">
            <a:extLst>
              <a:ext uri="{FF2B5EF4-FFF2-40B4-BE49-F238E27FC236}">
                <a16:creationId xmlns:a16="http://schemas.microsoft.com/office/drawing/2014/main" id="{87FFC843-E247-4548-B858-D5452EE5A0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74314">
            <a:off x="3599736" y="3714181"/>
            <a:ext cx="1944525" cy="11086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1055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073C5-3778-44EB-80AA-B190208BE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/>
              <a:t>三步驟輕鬆移除 </a:t>
            </a:r>
            <a:r>
              <a:rPr lang="en-US" altLang="zh-TW" sz="3600"/>
              <a:t>SSD</a:t>
            </a:r>
            <a:r>
              <a:rPr lang="zh-TW" altLang="en-US" sz="3600"/>
              <a:t> 分層</a:t>
            </a:r>
            <a:r>
              <a:rPr lang="en-US" altLang="zh-TW" sz="3600"/>
              <a:t>, </a:t>
            </a:r>
            <a:r>
              <a:rPr lang="zh-TW" altLang="en-US" sz="3600"/>
              <a:t>讓您動態轉換</a:t>
            </a:r>
            <a:endParaRPr lang="zh-TW" altLang="en-US"/>
          </a:p>
        </p:txBody>
      </p:sp>
      <p:sp>
        <p:nvSpPr>
          <p:cNvPr id="3" name="矩形 7">
            <a:extLst>
              <a:ext uri="{FF2B5EF4-FFF2-40B4-BE49-F238E27FC236}">
                <a16:creationId xmlns:a16="http://schemas.microsoft.com/office/drawing/2014/main" id="{E7DC8B85-9B37-4F2E-9FC1-EF18F0903F7C}"/>
              </a:ext>
            </a:extLst>
          </p:cNvPr>
          <p:cNvSpPr/>
          <p:nvPr/>
        </p:nvSpPr>
        <p:spPr>
          <a:xfrm>
            <a:off x="5058018" y="1422751"/>
            <a:ext cx="3484179" cy="772083"/>
          </a:xfrm>
          <a:prstGeom prst="rect">
            <a:avLst/>
          </a:prstGeom>
          <a:solidFill>
            <a:srgbClr val="10D6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zh-TW" altLang="en-US" sz="1600" b="1">
                <a:solidFill>
                  <a:schemeClr val="bg1"/>
                </a:solidFill>
                <a:latin typeface="微軟正黑體"/>
                <a:ea typeface="微軟正黑體"/>
              </a:rPr>
              <a:t>儲存池管理 </a:t>
            </a:r>
            <a:r>
              <a:rPr lang="en-US" altLang="zh-TW" sz="1600" b="1">
                <a:solidFill>
                  <a:schemeClr val="bg1"/>
                </a:solidFill>
                <a:latin typeface="微軟正黑體"/>
                <a:ea typeface="微軟正黑體"/>
              </a:rPr>
              <a:t>&gt; </a:t>
            </a:r>
            <a:r>
              <a:rPr lang="zh-TW" altLang="en-US" sz="1600" b="1">
                <a:solidFill>
                  <a:schemeClr val="bg1"/>
                </a:solidFill>
                <a:latin typeface="微軟正黑體"/>
                <a:ea typeface="微軟正黑體"/>
              </a:rPr>
              <a:t>移除 </a:t>
            </a:r>
            <a:r>
              <a:rPr lang="en-US" altLang="zh-TW" sz="1600" b="1">
                <a:solidFill>
                  <a:schemeClr val="bg1"/>
                </a:solidFill>
                <a:latin typeface="微軟正黑體"/>
                <a:ea typeface="微軟正黑體"/>
              </a:rPr>
              <a:t>&gt; </a:t>
            </a:r>
          </a:p>
          <a:p>
            <a:pPr algn="ctr">
              <a:lnSpc>
                <a:spcPts val="2500"/>
              </a:lnSpc>
            </a:pPr>
            <a:r>
              <a:rPr lang="zh-TW" altLang="en-US" sz="1600" b="1">
                <a:solidFill>
                  <a:schemeClr val="bg1"/>
                </a:solidFill>
                <a:latin typeface="微軟正黑體"/>
                <a:ea typeface="微軟正黑體"/>
              </a:rPr>
              <a:t>移除超高速層</a:t>
            </a:r>
          </a:p>
        </p:txBody>
      </p:sp>
      <p:sp>
        <p:nvSpPr>
          <p:cNvPr id="4" name="矩形 7">
            <a:extLst>
              <a:ext uri="{FF2B5EF4-FFF2-40B4-BE49-F238E27FC236}">
                <a16:creationId xmlns:a16="http://schemas.microsoft.com/office/drawing/2014/main" id="{FE6FA499-1369-43D0-850E-F0C9691A9EAE}"/>
              </a:ext>
            </a:extLst>
          </p:cNvPr>
          <p:cNvSpPr/>
          <p:nvPr/>
        </p:nvSpPr>
        <p:spPr>
          <a:xfrm>
            <a:off x="5058018" y="2479633"/>
            <a:ext cx="3484179" cy="772083"/>
          </a:xfrm>
          <a:prstGeom prst="rect">
            <a:avLst/>
          </a:prstGeom>
          <a:solidFill>
            <a:srgbClr val="53DC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zh-TW" altLang="en-US" sz="1600" b="1">
                <a:solidFill>
                  <a:schemeClr val="bg1"/>
                </a:solidFill>
                <a:latin typeface="微軟正黑體"/>
                <a:ea typeface="微軟正黑體"/>
              </a:rPr>
              <a:t>檢查高速層和容量層</a:t>
            </a:r>
            <a:endParaRPr lang="en-US" altLang="zh-TW" sz="1600" b="1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algn="ctr">
              <a:lnSpc>
                <a:spcPts val="2500"/>
              </a:lnSpc>
            </a:pPr>
            <a:r>
              <a:rPr lang="zh-TW" altLang="en-US" sz="1600" b="1">
                <a:solidFill>
                  <a:schemeClr val="bg1"/>
                </a:solidFill>
                <a:latin typeface="微軟正黑體"/>
                <a:ea typeface="微軟正黑體"/>
              </a:rPr>
              <a:t>是否有足夠空間</a:t>
            </a:r>
          </a:p>
        </p:txBody>
      </p:sp>
      <p:sp>
        <p:nvSpPr>
          <p:cNvPr id="5" name="矩形 7">
            <a:extLst>
              <a:ext uri="{FF2B5EF4-FFF2-40B4-BE49-F238E27FC236}">
                <a16:creationId xmlns:a16="http://schemas.microsoft.com/office/drawing/2014/main" id="{9C4F739D-62FC-4821-8009-D2E44FF8FBFB}"/>
              </a:ext>
            </a:extLst>
          </p:cNvPr>
          <p:cNvSpPr/>
          <p:nvPr/>
        </p:nvSpPr>
        <p:spPr>
          <a:xfrm>
            <a:off x="5058018" y="3565141"/>
            <a:ext cx="3484179" cy="772083"/>
          </a:xfrm>
          <a:prstGeom prst="rect">
            <a:avLst/>
          </a:prstGeom>
          <a:solidFill>
            <a:srgbClr val="56A9E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zh-TW" altLang="en-US" sz="1600" b="1">
                <a:solidFill>
                  <a:schemeClr val="bg1"/>
                </a:solidFill>
                <a:latin typeface="微軟正黑體"/>
                <a:ea typeface="微軟正黑體"/>
              </a:rPr>
              <a:t>確認服務暫時中止，</a:t>
            </a:r>
            <a:endParaRPr lang="en-US" altLang="zh-TW" sz="1600" b="1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algn="ctr">
              <a:lnSpc>
                <a:spcPts val="2500"/>
              </a:lnSpc>
            </a:pPr>
            <a:r>
              <a:rPr lang="zh-TW" altLang="en-US" sz="1600" b="1">
                <a:solidFill>
                  <a:schemeClr val="bg1"/>
                </a:solidFill>
                <a:latin typeface="微軟正黑體"/>
                <a:ea typeface="微軟正黑體"/>
              </a:rPr>
              <a:t>開始進行移除</a:t>
            </a:r>
          </a:p>
        </p:txBody>
      </p:sp>
      <p:pic>
        <p:nvPicPr>
          <p:cNvPr id="6" name="圖形 33">
            <a:extLst>
              <a:ext uri="{FF2B5EF4-FFF2-40B4-BE49-F238E27FC236}">
                <a16:creationId xmlns:a16="http://schemas.microsoft.com/office/drawing/2014/main" id="{155C0CE7-B75D-452F-B621-AF41465DE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34663" y="2111895"/>
            <a:ext cx="518278" cy="4947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形 34">
            <a:extLst>
              <a:ext uri="{FF2B5EF4-FFF2-40B4-BE49-F238E27FC236}">
                <a16:creationId xmlns:a16="http://schemas.microsoft.com/office/drawing/2014/main" id="{0E70300B-DEB8-4905-AE82-3BED5F317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34663" y="3198921"/>
            <a:ext cx="518278" cy="4947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4">
            <a:extLst>
              <a:ext uri="{FF2B5EF4-FFF2-40B4-BE49-F238E27FC236}">
                <a16:creationId xmlns:a16="http://schemas.microsoft.com/office/drawing/2014/main" id="{94F14D1B-62A6-462A-B7F4-0330D69973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335" y="2895634"/>
            <a:ext cx="3967664" cy="2100722"/>
          </a:xfrm>
          <a:prstGeom prst="roundRect">
            <a:avLst>
              <a:gd name="adj" fmla="val 34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矩形: 圓角 11">
            <a:extLst>
              <a:ext uri="{FF2B5EF4-FFF2-40B4-BE49-F238E27FC236}">
                <a16:creationId xmlns:a16="http://schemas.microsoft.com/office/drawing/2014/main" id="{C3C714C2-0776-4E64-A96B-465762357BB0}"/>
              </a:ext>
            </a:extLst>
          </p:cNvPr>
          <p:cNvSpPr/>
          <p:nvPr/>
        </p:nvSpPr>
        <p:spPr>
          <a:xfrm>
            <a:off x="348691" y="1226752"/>
            <a:ext cx="4348815" cy="495418"/>
          </a:xfrm>
          <a:prstGeom prst="roundRect">
            <a:avLst>
              <a:gd name="adj" fmla="val 28245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2" name="群組 12">
            <a:extLst>
              <a:ext uri="{FF2B5EF4-FFF2-40B4-BE49-F238E27FC236}">
                <a16:creationId xmlns:a16="http://schemas.microsoft.com/office/drawing/2014/main" id="{57B6A197-3A4D-4DB9-8D02-349D64D7B061}"/>
              </a:ext>
            </a:extLst>
          </p:cNvPr>
          <p:cNvGrpSpPr/>
          <p:nvPr/>
        </p:nvGrpSpPr>
        <p:grpSpPr>
          <a:xfrm>
            <a:off x="148413" y="1292355"/>
            <a:ext cx="363278" cy="363278"/>
            <a:chOff x="549485" y="1133302"/>
            <a:chExt cx="319524" cy="319524"/>
          </a:xfrm>
        </p:grpSpPr>
        <p:sp>
          <p:nvSpPr>
            <p:cNvPr id="23" name="橢圓 13">
              <a:extLst>
                <a:ext uri="{FF2B5EF4-FFF2-40B4-BE49-F238E27FC236}">
                  <a16:creationId xmlns:a16="http://schemas.microsoft.com/office/drawing/2014/main" id="{15CA3F36-EF38-4212-8AB2-A6032BB871B5}"/>
                </a:ext>
              </a:extLst>
            </p:cNvPr>
            <p:cNvSpPr/>
            <p:nvPr/>
          </p:nvSpPr>
          <p:spPr>
            <a:xfrm>
              <a:off x="549485" y="1133302"/>
              <a:ext cx="319524" cy="31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/>
            </a:p>
          </p:txBody>
        </p:sp>
        <p:grpSp>
          <p:nvGrpSpPr>
            <p:cNvPr id="24" name="群組 14">
              <a:extLst>
                <a:ext uri="{FF2B5EF4-FFF2-40B4-BE49-F238E27FC236}">
                  <a16:creationId xmlns:a16="http://schemas.microsoft.com/office/drawing/2014/main" id="{A8B02A97-5E0F-4FAA-BB03-BABB172DCB8C}"/>
                </a:ext>
              </a:extLst>
            </p:cNvPr>
            <p:cNvGrpSpPr/>
            <p:nvPr/>
          </p:nvGrpSpPr>
          <p:grpSpPr>
            <a:xfrm>
              <a:off x="586720" y="1170133"/>
              <a:ext cx="245863" cy="245863"/>
              <a:chOff x="-1059510" y="1351982"/>
              <a:chExt cx="447332" cy="447332"/>
            </a:xfrm>
          </p:grpSpPr>
          <p:sp>
            <p:nvSpPr>
              <p:cNvPr id="25" name="橢圓 15">
                <a:extLst>
                  <a:ext uri="{FF2B5EF4-FFF2-40B4-BE49-F238E27FC236}">
                    <a16:creationId xmlns:a16="http://schemas.microsoft.com/office/drawing/2014/main" id="{4BABD4F1-5415-41FC-9489-2D9212D07251}"/>
                  </a:ext>
                </a:extLst>
              </p:cNvPr>
              <p:cNvSpPr/>
              <p:nvPr/>
            </p:nvSpPr>
            <p:spPr>
              <a:xfrm>
                <a:off x="-1059510" y="1351982"/>
                <a:ext cx="447332" cy="447332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DF0A6A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6" name="圖形 16">
                <a:extLst>
                  <a:ext uri="{FF2B5EF4-FFF2-40B4-BE49-F238E27FC236}">
                    <a16:creationId xmlns:a16="http://schemas.microsoft.com/office/drawing/2014/main" id="{D444C0C0-498A-4326-A1DA-2B4BABEB7C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-882882" y="1455648"/>
                <a:ext cx="142266" cy="245732"/>
              </a:xfrm>
              <a:prstGeom prst="rect">
                <a:avLst/>
              </a:prstGeom>
            </p:spPr>
          </p:pic>
        </p:grpSp>
      </p:grpSp>
      <p:sp>
        <p:nvSpPr>
          <p:cNvPr id="27" name="內容版面配置區 2">
            <a:extLst>
              <a:ext uri="{FF2B5EF4-FFF2-40B4-BE49-F238E27FC236}">
                <a16:creationId xmlns:a16="http://schemas.microsoft.com/office/drawing/2014/main" id="{0A0367FF-3204-44DD-BEB1-BBB3E55B5F2E}"/>
              </a:ext>
            </a:extLst>
          </p:cNvPr>
          <p:cNvSpPr txBox="1">
            <a:spLocks/>
          </p:cNvSpPr>
          <p:nvPr/>
        </p:nvSpPr>
        <p:spPr>
          <a:xfrm>
            <a:off x="601803" y="1268314"/>
            <a:ext cx="4041981" cy="724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ts val="2300"/>
              </a:lnSpc>
              <a:buNone/>
            </a:pPr>
            <a:r>
              <a:rPr lang="zh-TW" altLang="en-US" b="1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只要三個步驟，輕鬆移除 </a:t>
            </a:r>
            <a:r>
              <a:rPr lang="en-US" altLang="zh-TW" b="1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r>
              <a:rPr lang="en-US" altLang="zh-TW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SSD </a:t>
            </a:r>
            <a:r>
              <a:rPr lang="zh-TW" altLang="en-US" b="1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層：</a:t>
            </a:r>
          </a:p>
        </p:txBody>
      </p:sp>
      <p:sp>
        <p:nvSpPr>
          <p:cNvPr id="28" name="矩形: 圓角 19">
            <a:extLst>
              <a:ext uri="{FF2B5EF4-FFF2-40B4-BE49-F238E27FC236}">
                <a16:creationId xmlns:a16="http://schemas.microsoft.com/office/drawing/2014/main" id="{60B2726D-F02D-4E9C-981E-3BB11475E6AB}"/>
              </a:ext>
            </a:extLst>
          </p:cNvPr>
          <p:cNvSpPr/>
          <p:nvPr/>
        </p:nvSpPr>
        <p:spPr>
          <a:xfrm>
            <a:off x="350382" y="1801954"/>
            <a:ext cx="4348815" cy="979066"/>
          </a:xfrm>
          <a:prstGeom prst="roundRect">
            <a:avLst>
              <a:gd name="adj" fmla="val 16264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9" name="群組 20">
            <a:extLst>
              <a:ext uri="{FF2B5EF4-FFF2-40B4-BE49-F238E27FC236}">
                <a16:creationId xmlns:a16="http://schemas.microsoft.com/office/drawing/2014/main" id="{35D76E32-BEDF-4E7E-B547-D8E11BC426B3}"/>
              </a:ext>
            </a:extLst>
          </p:cNvPr>
          <p:cNvGrpSpPr/>
          <p:nvPr/>
        </p:nvGrpSpPr>
        <p:grpSpPr>
          <a:xfrm>
            <a:off x="148413" y="2064594"/>
            <a:ext cx="363278" cy="363278"/>
            <a:chOff x="549485" y="1133302"/>
            <a:chExt cx="319524" cy="319524"/>
          </a:xfrm>
        </p:grpSpPr>
        <p:sp>
          <p:nvSpPr>
            <p:cNvPr id="30" name="橢圓 21">
              <a:extLst>
                <a:ext uri="{FF2B5EF4-FFF2-40B4-BE49-F238E27FC236}">
                  <a16:creationId xmlns:a16="http://schemas.microsoft.com/office/drawing/2014/main" id="{06F5C103-33B3-42EC-9C31-5BAA3D1FB401}"/>
                </a:ext>
              </a:extLst>
            </p:cNvPr>
            <p:cNvSpPr/>
            <p:nvPr/>
          </p:nvSpPr>
          <p:spPr>
            <a:xfrm>
              <a:off x="549485" y="1133302"/>
              <a:ext cx="319524" cy="31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/>
            </a:p>
          </p:txBody>
        </p:sp>
        <p:grpSp>
          <p:nvGrpSpPr>
            <p:cNvPr id="31" name="群組 22">
              <a:extLst>
                <a:ext uri="{FF2B5EF4-FFF2-40B4-BE49-F238E27FC236}">
                  <a16:creationId xmlns:a16="http://schemas.microsoft.com/office/drawing/2014/main" id="{27B67ECC-3D13-4D64-AA42-EFF244B30805}"/>
                </a:ext>
              </a:extLst>
            </p:cNvPr>
            <p:cNvGrpSpPr/>
            <p:nvPr/>
          </p:nvGrpSpPr>
          <p:grpSpPr>
            <a:xfrm>
              <a:off x="586720" y="1170133"/>
              <a:ext cx="245863" cy="245863"/>
              <a:chOff x="-1059510" y="1351982"/>
              <a:chExt cx="447332" cy="447332"/>
            </a:xfrm>
          </p:grpSpPr>
          <p:sp>
            <p:nvSpPr>
              <p:cNvPr id="32" name="橢圓 23">
                <a:extLst>
                  <a:ext uri="{FF2B5EF4-FFF2-40B4-BE49-F238E27FC236}">
                    <a16:creationId xmlns:a16="http://schemas.microsoft.com/office/drawing/2014/main" id="{14162C3A-2584-4520-85DD-5E9A7F20270D}"/>
                  </a:ext>
                </a:extLst>
              </p:cNvPr>
              <p:cNvSpPr/>
              <p:nvPr/>
            </p:nvSpPr>
            <p:spPr>
              <a:xfrm>
                <a:off x="-1059510" y="1351982"/>
                <a:ext cx="447332" cy="447332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DF0A6A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3" name="圖形 24">
                <a:extLst>
                  <a:ext uri="{FF2B5EF4-FFF2-40B4-BE49-F238E27FC236}">
                    <a16:creationId xmlns:a16="http://schemas.microsoft.com/office/drawing/2014/main" id="{732AB6D1-AF0E-4254-8EA4-CF1B5DB9E3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-882882" y="1455648"/>
                <a:ext cx="142266" cy="245732"/>
              </a:xfrm>
              <a:prstGeom prst="rect">
                <a:avLst/>
              </a:prstGeom>
            </p:spPr>
          </p:pic>
        </p:grpSp>
      </p:grpSp>
      <p:sp>
        <p:nvSpPr>
          <p:cNvPr id="34" name="內容版面配置區 2">
            <a:extLst>
              <a:ext uri="{FF2B5EF4-FFF2-40B4-BE49-F238E27FC236}">
                <a16:creationId xmlns:a16="http://schemas.microsoft.com/office/drawing/2014/main" id="{1C4E53A8-0BD7-4BA7-853C-4658708A19EA}"/>
              </a:ext>
            </a:extLst>
          </p:cNvPr>
          <p:cNvSpPr txBox="1">
            <a:spLocks/>
          </p:cNvSpPr>
          <p:nvPr/>
        </p:nvSpPr>
        <p:spPr>
          <a:xfrm>
            <a:off x="601803" y="1808793"/>
            <a:ext cx="3782016" cy="7249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ts val="2300"/>
              </a:lnSpc>
              <a:buNone/>
            </a:pPr>
            <a:r>
              <a:rPr lang="zh-TW" altLang="en-US" b="1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須確認所有分層均處於正常狀態，而高速層和容量層有足夠空間可以遷移超高速層的資料。</a:t>
            </a: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5076760B-DB5D-4CE9-8824-992AD7AC0D54}"/>
              </a:ext>
            </a:extLst>
          </p:cNvPr>
          <p:cNvSpPr/>
          <p:nvPr/>
        </p:nvSpPr>
        <p:spPr>
          <a:xfrm>
            <a:off x="5244153" y="1613759"/>
            <a:ext cx="444378" cy="425593"/>
          </a:xfrm>
          <a:prstGeom prst="roundRect">
            <a:avLst>
              <a:gd name="adj" fmla="val 12190"/>
            </a:avLst>
          </a:prstGeom>
          <a:gradFill>
            <a:gsLst>
              <a:gs pos="0">
                <a:schemeClr val="bg1">
                  <a:alpha val="51000"/>
                </a:schemeClr>
              </a:gs>
              <a:gs pos="100000">
                <a:schemeClr val="bg1"/>
              </a:gs>
            </a:gsLst>
            <a:lin ang="2700000" scaled="0"/>
          </a:gradFill>
          <a:ln>
            <a:noFill/>
          </a:ln>
          <a:effectLst>
            <a:outerShdw blurRad="114300" dist="38100" dir="2700000" algn="tl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>
                <a:solidFill>
                  <a:schemeClr val="tx1"/>
                </a:solidFill>
              </a:rPr>
              <a:t>1</a:t>
            </a:r>
            <a:endParaRPr lang="zh-TW" altLang="en-US" sz="2400" b="1">
              <a:solidFill>
                <a:schemeClr val="tx1"/>
              </a:solidFill>
            </a:endParaRP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F92A5B30-CF84-4C6F-B707-8D4ED42ECF33}"/>
              </a:ext>
            </a:extLst>
          </p:cNvPr>
          <p:cNvSpPr/>
          <p:nvPr/>
        </p:nvSpPr>
        <p:spPr>
          <a:xfrm>
            <a:off x="5244153" y="2682837"/>
            <a:ext cx="444378" cy="425593"/>
          </a:xfrm>
          <a:prstGeom prst="roundRect">
            <a:avLst>
              <a:gd name="adj" fmla="val 12190"/>
            </a:avLst>
          </a:prstGeom>
          <a:gradFill>
            <a:gsLst>
              <a:gs pos="0">
                <a:schemeClr val="bg1">
                  <a:alpha val="51000"/>
                </a:schemeClr>
              </a:gs>
              <a:gs pos="100000">
                <a:schemeClr val="bg1"/>
              </a:gs>
            </a:gsLst>
            <a:lin ang="2700000" scaled="0"/>
          </a:gradFill>
          <a:ln>
            <a:noFill/>
          </a:ln>
          <a:effectLst>
            <a:outerShdw blurRad="114300" dist="38100" dir="2700000" algn="tl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>
                <a:solidFill>
                  <a:schemeClr val="tx1"/>
                </a:solidFill>
              </a:rPr>
              <a:t>2</a:t>
            </a:r>
            <a:endParaRPr lang="zh-TW" altLang="en-US" sz="2400" b="1">
              <a:solidFill>
                <a:schemeClr val="tx1"/>
              </a:solidFill>
            </a:endParaRP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0B956774-00E8-4C98-B713-F07F5D6F866A}"/>
              </a:ext>
            </a:extLst>
          </p:cNvPr>
          <p:cNvSpPr/>
          <p:nvPr/>
        </p:nvSpPr>
        <p:spPr>
          <a:xfrm>
            <a:off x="5244153" y="3733198"/>
            <a:ext cx="444378" cy="425593"/>
          </a:xfrm>
          <a:prstGeom prst="roundRect">
            <a:avLst>
              <a:gd name="adj" fmla="val 12190"/>
            </a:avLst>
          </a:prstGeom>
          <a:gradFill>
            <a:gsLst>
              <a:gs pos="0">
                <a:schemeClr val="bg1">
                  <a:alpha val="51000"/>
                </a:schemeClr>
              </a:gs>
              <a:gs pos="100000">
                <a:schemeClr val="bg1"/>
              </a:gs>
            </a:gsLst>
            <a:lin ang="2700000" scaled="0"/>
          </a:gradFill>
          <a:ln>
            <a:noFill/>
          </a:ln>
          <a:effectLst>
            <a:outerShdw blurRad="114300" dist="38100" dir="2700000" algn="tl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>
                <a:solidFill>
                  <a:schemeClr val="tx1"/>
                </a:solidFill>
              </a:rPr>
              <a:t>3</a:t>
            </a:r>
            <a:endParaRPr lang="zh-TW" altLang="en-US" sz="2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7668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2D340-00F0-4DF2-9740-A43BEAFBF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0025" y="198596"/>
            <a:ext cx="9143999" cy="871598"/>
          </a:xfrm>
        </p:spPr>
        <p:txBody>
          <a:bodyPr/>
          <a:lstStyle/>
          <a:p>
            <a:r>
              <a:rPr lang="en-US" altLang="zh-TW" sz="4000"/>
              <a:t>QNAP NAS </a:t>
            </a:r>
            <a:r>
              <a:rPr lang="zh-TW" altLang="en-US" sz="4000"/>
              <a:t>搭配 </a:t>
            </a:r>
            <a:r>
              <a:rPr lang="en-US" altLang="zh-TW" sz="4000"/>
              <a:t>SSD </a:t>
            </a:r>
            <a:r>
              <a:rPr lang="zh-TW" altLang="en-US" sz="4000"/>
              <a:t>儲存配置建議</a:t>
            </a:r>
            <a:endParaRPr lang="zh-TW" altLang="en-US"/>
          </a:p>
        </p:txBody>
      </p:sp>
      <p:sp>
        <p:nvSpPr>
          <p:cNvPr id="3" name="內容版面配置區 1">
            <a:extLst>
              <a:ext uri="{FF2B5EF4-FFF2-40B4-BE49-F238E27FC236}">
                <a16:creationId xmlns:a16="http://schemas.microsoft.com/office/drawing/2014/main" id="{750A0B6F-4C96-427F-88E1-2FD70873823A}"/>
              </a:ext>
            </a:extLst>
          </p:cNvPr>
          <p:cNvSpPr txBox="1">
            <a:spLocks/>
          </p:cNvSpPr>
          <p:nvPr/>
        </p:nvSpPr>
        <p:spPr>
          <a:xfrm>
            <a:off x="396240" y="1297213"/>
            <a:ext cx="8496300" cy="635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>
              <a:lnSpc>
                <a:spcPts val="2300"/>
              </a:lnSpc>
              <a:buNone/>
            </a:pPr>
            <a:r>
              <a:rPr lang="en-US" altLang="zh-TW" sz="15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en-US" altLang="zh-TW" sz="15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5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本身會因為款式架構的因素而效能表現差距非常大</a:t>
            </a:r>
            <a:r>
              <a:rPr lang="en-US" altLang="zh-TW" sz="15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5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因此搭配</a:t>
            </a:r>
            <a:r>
              <a:rPr lang="en-US" altLang="zh-TW" sz="1500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r>
              <a:rPr lang="en-US" altLang="zh-TW" sz="15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5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 </a:t>
            </a:r>
            <a:r>
              <a:rPr lang="en-US" altLang="zh-TW" sz="15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en-US" altLang="zh-TW" sz="15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5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快取仍各有差異，在實際和應用情境搭配測試前難以得知，可以在使用後可動態調整確認哪一種配置更為合適：</a:t>
            </a:r>
          </a:p>
        </p:txBody>
      </p:sp>
      <p:graphicFrame>
        <p:nvGraphicFramePr>
          <p:cNvPr id="4" name="Shape 359">
            <a:extLst>
              <a:ext uri="{FF2B5EF4-FFF2-40B4-BE49-F238E27FC236}">
                <a16:creationId xmlns:a16="http://schemas.microsoft.com/office/drawing/2014/main" id="{4A5AAB7E-3E8A-4992-A02F-D7F78C0C5E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3969528"/>
              </p:ext>
            </p:extLst>
          </p:nvPr>
        </p:nvGraphicFramePr>
        <p:xfrm>
          <a:off x="496313" y="2069326"/>
          <a:ext cx="8151373" cy="2293005"/>
        </p:xfrm>
        <a:graphic>
          <a:graphicData uri="http://schemas.openxmlformats.org/drawingml/2006/table">
            <a:tbl>
              <a:tblPr firstRow="1" bandRow="1"/>
              <a:tblGrid>
                <a:gridCol w="1257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98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07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04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0428">
                  <a:extLst>
                    <a:ext uri="{9D8B030D-6E8A-4147-A177-3AD203B41FA5}">
                      <a16:colId xmlns:a16="http://schemas.microsoft.com/office/drawing/2014/main" val="2836936949"/>
                    </a:ext>
                  </a:extLst>
                </a:gridCol>
                <a:gridCol w="11123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05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642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使用情境</a:t>
                      </a: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A2A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>
                          <a:solidFill>
                            <a:srgbClr val="2CF8FD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檔案</a:t>
                      </a:r>
                      <a:br>
                        <a:rPr lang="zh-TW" altLang="en-US" sz="1200" b="1">
                          <a:solidFill>
                            <a:srgbClr val="2CF8FD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</a:br>
                      <a:r>
                        <a:rPr lang="zh-TW" altLang="en-US" sz="1200" b="1">
                          <a:solidFill>
                            <a:srgbClr val="2CF8FD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伺服器</a:t>
                      </a: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A2A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>
                          <a:solidFill>
                            <a:srgbClr val="2CF8FD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網站</a:t>
                      </a:r>
                      <a:r>
                        <a:rPr lang="zh-TW" altLang="en-US" sz="1200" b="1">
                          <a:solidFill>
                            <a:srgbClr val="2CF8FD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、虛擬用儲存</a:t>
                      </a:r>
                      <a:r>
                        <a:rPr lang="zh-TW" sz="1200" b="1">
                          <a:solidFill>
                            <a:srgbClr val="2CF8FD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伺服器</a:t>
                      </a:r>
                      <a:endParaRPr sz="1200" b="1">
                        <a:solidFill>
                          <a:srgbClr val="2CF8FD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A2A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>
                          <a:solidFill>
                            <a:srgbClr val="2CF8FD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影像</a:t>
                      </a:r>
                      <a:r>
                        <a:rPr lang="zh-TW" altLang="en-US" sz="1200" b="1">
                          <a:solidFill>
                            <a:srgbClr val="2CF8FD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剪輯</a:t>
                      </a:r>
                      <a:r>
                        <a:rPr lang="zh-TW" sz="1200" b="1">
                          <a:solidFill>
                            <a:srgbClr val="2CF8FD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工作站</a:t>
                      </a:r>
                      <a:endParaRPr sz="1200" b="1">
                        <a:solidFill>
                          <a:srgbClr val="2CF8FD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A2A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1">
                          <a:solidFill>
                            <a:srgbClr val="2CF8FD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影像</a:t>
                      </a:r>
                      <a:r>
                        <a:rPr lang="zh-TW" altLang="en-US" sz="1200" b="1">
                          <a:solidFill>
                            <a:srgbClr val="2CF8FD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後製</a:t>
                      </a:r>
                      <a:r>
                        <a:rPr lang="zh-TW" sz="1200" b="1">
                          <a:solidFill>
                            <a:srgbClr val="2CF8FD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工作站</a:t>
                      </a:r>
                      <a:endParaRPr sz="1200" b="1">
                        <a:solidFill>
                          <a:srgbClr val="2CF8FD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A2A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>
                          <a:solidFill>
                            <a:srgbClr val="2CF8FD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高速</a:t>
                      </a:r>
                      <a:r>
                        <a:rPr lang="en-US" altLang="zh-TW" sz="1200" b="1" err="1">
                          <a:solidFill>
                            <a:srgbClr val="2CF8FD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備份</a:t>
                      </a:r>
                      <a:r>
                        <a:rPr lang="zh-TW" altLang="en-US" sz="1200" b="1">
                          <a:solidFill>
                            <a:srgbClr val="2CF8FD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伺服器</a:t>
                      </a:r>
                      <a:endParaRPr lang="zh-TW" sz="1200" b="1">
                        <a:solidFill>
                          <a:srgbClr val="2CF8FD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A2A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>
                          <a:solidFill>
                            <a:srgbClr val="2CF8FD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企業關鍵</a:t>
                      </a:r>
                      <a:br>
                        <a:rPr lang="zh-TW" altLang="en-US" sz="1200" b="1">
                          <a:solidFill>
                            <a:srgbClr val="2CF8FD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</a:br>
                      <a:r>
                        <a:rPr lang="zh-TW" altLang="en-US" sz="1200" b="1">
                          <a:solidFill>
                            <a:srgbClr val="2CF8FD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資料庫應用</a:t>
                      </a: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A2A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06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SSD</a:t>
                      </a:r>
                      <a:endParaRPr lang="zh-TW" altLang="en-US" sz="12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Microsoft JhengHei"/>
                      </a:endParaRPr>
                    </a:p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佈署類型</a:t>
                      </a: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F8F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err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Qtier</a:t>
                      </a:r>
                      <a:r>
                        <a:rPr lang="en-US" altLang="zh-TW" sz="1200" baseline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™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F8F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err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Qtier</a:t>
                      </a:r>
                      <a:r>
                        <a:rPr lang="en-US" altLang="zh-TW" sz="1200" baseline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™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F8F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SSD</a:t>
                      </a:r>
                      <a:br>
                        <a:rPr lang="en-US" altLang="zh-TW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RAID volume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F8F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SSD</a:t>
                      </a:r>
                      <a:br>
                        <a:rPr lang="en-US" altLang="zh-TW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讀寫快取</a:t>
                      </a: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F8F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SSD</a:t>
                      </a:r>
                      <a:r>
                        <a:rPr lang="zh-TW" altLang="en-US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br>
                        <a:rPr lang="zh-TW" altLang="en-US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唯寫快取</a:t>
                      </a: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F8F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SSD</a:t>
                      </a:r>
                      <a:r>
                        <a:rPr lang="zh-TW" altLang="en-US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RAID Pool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F8F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26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 </a:t>
                      </a:r>
                      <a:r>
                        <a:rPr lang="en-US" altLang="zh-TW" sz="12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RAID</a:t>
                      </a:r>
                      <a:r>
                        <a:rPr lang="zh-TW" altLang="en-US" sz="1200" b="1" baseline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 類型</a:t>
                      </a:r>
                      <a:endParaRPr lang="en-US" sz="12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RAID</a:t>
                      </a:r>
                      <a:r>
                        <a:rPr lang="zh-TW" altLang="en-US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RAID</a:t>
                      </a:r>
                      <a:r>
                        <a:rPr lang="zh-TW" altLang="en-US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RAID</a:t>
                      </a:r>
                      <a:r>
                        <a:rPr lang="zh-TW" altLang="en-US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RAID</a:t>
                      </a:r>
                      <a:r>
                        <a:rPr lang="zh-TW" altLang="en-US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RAID</a:t>
                      </a:r>
                      <a:r>
                        <a:rPr lang="zh-TW" altLang="en-US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RAID</a:t>
                      </a:r>
                      <a:r>
                        <a:rPr lang="zh-TW" altLang="en-US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26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SSD </a:t>
                      </a:r>
                      <a:r>
                        <a:rPr lang="en-US" altLang="zh-TW" sz="1200" b="1" err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預留</a:t>
                      </a:r>
                      <a:br>
                        <a:rPr lang="en-US" altLang="zh-TW" sz="12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</a:br>
                      <a:r>
                        <a:rPr lang="en-US" altLang="zh-TW" sz="1200" b="1" err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空間配置</a:t>
                      </a:r>
                      <a:endParaRPr lang="zh-TW" altLang="en-US" sz="12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F8F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10%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F8F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20%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F8F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20%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F8F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20%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F8F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30%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F8F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30%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F8F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圖形 6">
            <a:extLst>
              <a:ext uri="{FF2B5EF4-FFF2-40B4-BE49-F238E27FC236}">
                <a16:creationId xmlns:a16="http://schemas.microsoft.com/office/drawing/2014/main" id="{A0D6D21B-FFBB-4C42-920F-682F6E7E1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32362" y="97817"/>
            <a:ext cx="511612" cy="100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692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B0C55D88-C43F-417D-A168-D21BFEEDA5CA}"/>
              </a:ext>
            </a:extLst>
          </p:cNvPr>
          <p:cNvSpPr/>
          <p:nvPr/>
        </p:nvSpPr>
        <p:spPr>
          <a:xfrm>
            <a:off x="220946" y="2094444"/>
            <a:ext cx="3596063" cy="954612"/>
          </a:xfrm>
          <a:prstGeom prst="roundRect">
            <a:avLst>
              <a:gd name="adj" fmla="val 3442"/>
            </a:avLst>
          </a:prstGeom>
          <a:gradFill>
            <a:gsLst>
              <a:gs pos="54000">
                <a:schemeClr val="bg1"/>
              </a:gs>
              <a:gs pos="100000">
                <a:schemeClr val="bg1">
                  <a:lumMod val="95000"/>
                </a:schemeClr>
              </a:gs>
              <a:gs pos="59000">
                <a:srgbClr val="EEEEEE"/>
              </a:gs>
            </a:gsLst>
            <a:lin ang="5400000" scaled="1"/>
          </a:gradFill>
          <a:ln w="9525">
            <a:gradFill>
              <a:gsLst>
                <a:gs pos="26000">
                  <a:srgbClr val="BBB232"/>
                </a:gs>
                <a:gs pos="0">
                  <a:srgbClr val="140B00"/>
                </a:gs>
                <a:gs pos="43489">
                  <a:srgbClr val="F4E8BA"/>
                </a:gs>
                <a:gs pos="54000">
                  <a:srgbClr val="F9BC26"/>
                </a:gs>
                <a:gs pos="100000">
                  <a:srgbClr val="78A83F"/>
                </a:gs>
              </a:gsLst>
              <a:lin ang="5400000" scaled="1"/>
            </a:gradFill>
          </a:ln>
          <a:effectLst>
            <a:outerShdw blurRad="139700" dist="88900" dir="2520000" algn="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TS-1685 :</a:t>
            </a:r>
            <a:br>
              <a: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SSD cache </a:t>
            </a:r>
            <a:r>
              <a:rPr lang="zh-TW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與 </a:t>
            </a:r>
            <a:r>
              <a:rPr lang="en-US" altLang="zh-TW" sz="1600" b="1" err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Qtier</a:t>
            </a:r>
            <a:r>
              <a: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轉換</a:t>
            </a:r>
            <a:r>
              <a: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, </a:t>
            </a:r>
            <a:br>
              <a: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建議配置設定 </a:t>
            </a:r>
            <a:endParaRPr lang="zh-TW" altLang="en-US" sz="1600">
              <a:solidFill>
                <a:srgbClr val="F9B5C8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86300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F1549BD1-AE7F-48FB-A12E-3FBA65801074}"/>
              </a:ext>
            </a:extLst>
          </p:cNvPr>
          <p:cNvSpPr txBox="1"/>
          <p:nvPr/>
        </p:nvSpPr>
        <p:spPr>
          <a:xfrm>
            <a:off x="1971675" y="975002"/>
            <a:ext cx="520065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儲存配置的實務需求</a:t>
            </a:r>
            <a:br>
              <a:rPr lang="en-US" altLang="zh-TW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r>
              <a:rPr lang="en-US" altLang="zh-TW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br>
              <a:rPr lang="en-US" altLang="zh-TW" sz="3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sz="3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>
                <a:latin typeface="微軟正黑體" panose="020B0604030504040204" pitchFamily="34" charset="-120"/>
                <a:ea typeface="微軟正黑體" panose="020B0604030504040204" pitchFamily="34" charset="-120"/>
              </a:rPr>
              <a:t>儲存空間怎麼配置設定</a:t>
            </a:r>
            <a:br>
              <a:rPr lang="zh-TW" altLang="en-US" sz="3200"/>
            </a:br>
            <a:endParaRPr lang="zh-TW" altLang="en-US" sz="3200"/>
          </a:p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756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406A0CF-B890-4C8A-A67F-E728B6598D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3628807"/>
              </p:ext>
            </p:extLst>
          </p:nvPr>
        </p:nvGraphicFramePr>
        <p:xfrm>
          <a:off x="264237" y="1207682"/>
          <a:ext cx="8625955" cy="381282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3685415">
                  <a:extLst>
                    <a:ext uri="{9D8B030D-6E8A-4147-A177-3AD203B41FA5}">
                      <a16:colId xmlns:a16="http://schemas.microsoft.com/office/drawing/2014/main" val="2907605636"/>
                    </a:ext>
                  </a:extLst>
                </a:gridCol>
                <a:gridCol w="3640216">
                  <a:extLst>
                    <a:ext uri="{9D8B030D-6E8A-4147-A177-3AD203B41FA5}">
                      <a16:colId xmlns:a16="http://schemas.microsoft.com/office/drawing/2014/main" val="501255936"/>
                    </a:ext>
                  </a:extLst>
                </a:gridCol>
                <a:gridCol w="1300324">
                  <a:extLst>
                    <a:ext uri="{9D8B030D-6E8A-4147-A177-3AD203B41FA5}">
                      <a16:colId xmlns:a16="http://schemas.microsoft.com/office/drawing/2014/main" val="670377383"/>
                    </a:ext>
                  </a:extLst>
                </a:gridCol>
              </a:tblGrid>
              <a:tr h="369754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Thick (</a:t>
                      </a:r>
                      <a:r>
                        <a:rPr lang="zh-CN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架構在Pool底下)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B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Thin </a:t>
                      </a:r>
                      <a:r>
                        <a:rPr lang="en-US" sz="1400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CN" altLang="en-US" sz="1400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架構在</a:t>
                      </a:r>
                      <a:r>
                        <a:rPr lang="en-US" altLang="zh-CN" sz="1400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Pool</a:t>
                      </a:r>
                      <a:r>
                        <a:rPr lang="zh-CN" altLang="en-US" sz="1400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底下</a:t>
                      </a:r>
                      <a:r>
                        <a:rPr lang="en-US" altLang="zh-CN" sz="1400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Static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554843"/>
                  </a:ext>
                </a:extLst>
              </a:tr>
              <a:tr h="578296"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保證空間使用</a:t>
                      </a:r>
                      <a:endParaRPr 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空間彈性分配</a:t>
                      </a:r>
                      <a:endParaRPr 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提供最高效能</a:t>
                      </a:r>
                      <a:endParaRPr 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2004912"/>
                  </a:ext>
                </a:extLst>
              </a:tr>
              <a:tr h="916063"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需要精準計算與規劃</a:t>
                      </a:r>
                      <a:r>
                        <a:rPr lang="en-US" altLang="zh-TW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, </a:t>
                      </a:r>
                    </a:p>
                    <a:p>
                      <a:pPr algn="ctr"/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很容易造成閒置浪費</a:t>
                      </a:r>
                      <a:endParaRPr 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管理不善時容易因彼此搶占空間</a:t>
                      </a:r>
                      <a:endParaRPr kumimoji="1" lang="en-US" altLang="zh-TW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而造成重要的服務停擺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缺乏快照等進階的重要功能</a:t>
                      </a:r>
                      <a:endParaRPr 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7555534"/>
                  </a:ext>
                </a:extLst>
              </a:tr>
              <a:tr h="1948714">
                <a:tc gridSpan="3">
                  <a:txBody>
                    <a:bodyPr/>
                    <a:lstStyle/>
                    <a:p>
                      <a:pPr algn="ctr"/>
                      <a:endParaRPr 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TW" alt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8898747"/>
                  </a:ext>
                </a:extLst>
              </a:tr>
            </a:tbl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0A49876D-12C2-4EA7-94D2-342BAEB3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Static / Thin / Thick </a:t>
            </a:r>
            <a:r>
              <a:rPr lang="zh-TW" altLang="en-US"/>
              <a:t>磁碟區差異</a:t>
            </a: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342E46E1-E4E9-492E-88BF-00FE12A68245}"/>
              </a:ext>
            </a:extLst>
          </p:cNvPr>
          <p:cNvGrpSpPr/>
          <p:nvPr/>
        </p:nvGrpSpPr>
        <p:grpSpPr>
          <a:xfrm>
            <a:off x="359361" y="3237679"/>
            <a:ext cx="8425276" cy="1611814"/>
            <a:chOff x="359361" y="3282878"/>
            <a:chExt cx="8425276" cy="161181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ED16C75F-A8FB-464C-8656-9C1990F20AF8}"/>
                </a:ext>
              </a:extLst>
            </p:cNvPr>
            <p:cNvGrpSpPr/>
            <p:nvPr/>
          </p:nvGrpSpPr>
          <p:grpSpPr>
            <a:xfrm>
              <a:off x="359361" y="3282878"/>
              <a:ext cx="8425276" cy="1611814"/>
              <a:chOff x="244670" y="3282878"/>
              <a:chExt cx="8425276" cy="1611814"/>
            </a:xfrm>
          </p:grpSpPr>
          <p:sp>
            <p:nvSpPr>
              <p:cNvPr id="24" name="矩形 3">
                <a:extLst>
                  <a:ext uri="{FF2B5EF4-FFF2-40B4-BE49-F238E27FC236}">
                    <a16:creationId xmlns:a16="http://schemas.microsoft.com/office/drawing/2014/main" id="{895761F7-3E36-47EB-B63A-9845CBEED60F}"/>
                  </a:ext>
                </a:extLst>
              </p:cNvPr>
              <p:cNvSpPr/>
              <p:nvPr/>
            </p:nvSpPr>
            <p:spPr>
              <a:xfrm>
                <a:off x="244670" y="3712477"/>
                <a:ext cx="7188226" cy="350342"/>
              </a:xfrm>
              <a:prstGeom prst="rect">
                <a:avLst/>
              </a:prstGeom>
              <a:gradFill>
                <a:gsLst>
                  <a:gs pos="0">
                    <a:srgbClr val="3C6E10"/>
                  </a:gs>
                  <a:gs pos="80000">
                    <a:srgbClr val="00B050"/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</a:gradFill>
              <a:ln w="9525">
                <a:solidFill>
                  <a:srgbClr val="3DD818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儲存池</a:t>
                </a:r>
              </a:p>
            </p:txBody>
          </p:sp>
          <p:sp>
            <p:nvSpPr>
              <p:cNvPr id="26" name="矩形 5">
                <a:extLst>
                  <a:ext uri="{FF2B5EF4-FFF2-40B4-BE49-F238E27FC236}">
                    <a16:creationId xmlns:a16="http://schemas.microsoft.com/office/drawing/2014/main" id="{7C7C305C-6612-4072-9CAF-29CF0CDF0512}"/>
                  </a:ext>
                </a:extLst>
              </p:cNvPr>
              <p:cNvSpPr/>
              <p:nvPr/>
            </p:nvSpPr>
            <p:spPr>
              <a:xfrm>
                <a:off x="1885718" y="3282878"/>
                <a:ext cx="1891578" cy="384090"/>
              </a:xfrm>
              <a:prstGeom prst="rect">
                <a:avLst/>
              </a:prstGeom>
              <a:gradFill>
                <a:gsLst>
                  <a:gs pos="0">
                    <a:srgbClr val="2F113B"/>
                  </a:gs>
                  <a:gs pos="80000">
                    <a:srgbClr val="7030A0"/>
                  </a:gs>
                  <a:gs pos="100000">
                    <a:srgbClr val="A66BD3"/>
                  </a:gs>
                </a:gsLst>
              </a:gradFill>
              <a:ln w="9525">
                <a:solidFill>
                  <a:srgbClr val="7030A0"/>
                </a:solidFill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完整區塊 </a:t>
                </a:r>
                <a:r>
                  <a:rPr lang="en-US" altLang="zh-TW" b="1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iSCSI LUN</a:t>
                </a:r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7" name="矩形 6">
                <a:extLst>
                  <a:ext uri="{FF2B5EF4-FFF2-40B4-BE49-F238E27FC236}">
                    <a16:creationId xmlns:a16="http://schemas.microsoft.com/office/drawing/2014/main" id="{C35FEBB1-003E-4A9E-A717-9480F3DF5BD3}"/>
                  </a:ext>
                </a:extLst>
              </p:cNvPr>
              <p:cNvSpPr/>
              <p:nvPr/>
            </p:nvSpPr>
            <p:spPr>
              <a:xfrm>
                <a:off x="244670" y="4536552"/>
                <a:ext cx="982980" cy="358140"/>
              </a:xfrm>
              <a:prstGeom prst="rect">
                <a:avLst/>
              </a:prstGeom>
              <a:gradFill>
                <a:gsLst>
                  <a:gs pos="0">
                    <a:srgbClr val="DC3F23"/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952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b="1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HDD</a:t>
                </a:r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8" name="矩形 7">
                <a:extLst>
                  <a:ext uri="{FF2B5EF4-FFF2-40B4-BE49-F238E27FC236}">
                    <a16:creationId xmlns:a16="http://schemas.microsoft.com/office/drawing/2014/main" id="{01015160-D208-4908-8EC0-60C16B797832}"/>
                  </a:ext>
                </a:extLst>
              </p:cNvPr>
              <p:cNvSpPr/>
              <p:nvPr/>
            </p:nvSpPr>
            <p:spPr>
              <a:xfrm>
                <a:off x="1316564" y="4536552"/>
                <a:ext cx="937260" cy="358140"/>
              </a:xfrm>
              <a:prstGeom prst="rect">
                <a:avLst/>
              </a:prstGeom>
              <a:gradFill>
                <a:gsLst>
                  <a:gs pos="0">
                    <a:srgbClr val="DC3F23"/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952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b="1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HDD</a:t>
                </a:r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9" name="矩形 8">
                <a:extLst>
                  <a:ext uri="{FF2B5EF4-FFF2-40B4-BE49-F238E27FC236}">
                    <a16:creationId xmlns:a16="http://schemas.microsoft.com/office/drawing/2014/main" id="{4B0E13C7-D793-4478-97C6-76CF760E0B36}"/>
                  </a:ext>
                </a:extLst>
              </p:cNvPr>
              <p:cNvSpPr/>
              <p:nvPr/>
            </p:nvSpPr>
            <p:spPr>
              <a:xfrm>
                <a:off x="2342738" y="4536552"/>
                <a:ext cx="975360" cy="358140"/>
              </a:xfrm>
              <a:prstGeom prst="rect">
                <a:avLst/>
              </a:prstGeom>
              <a:gradFill>
                <a:gsLst>
                  <a:gs pos="0">
                    <a:srgbClr val="DC3F23"/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952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b="1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HDD</a:t>
                </a:r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0" name="矩形 9">
                <a:extLst>
                  <a:ext uri="{FF2B5EF4-FFF2-40B4-BE49-F238E27FC236}">
                    <a16:creationId xmlns:a16="http://schemas.microsoft.com/office/drawing/2014/main" id="{5D576500-60B8-4020-969F-EDE5A798AF04}"/>
                  </a:ext>
                </a:extLst>
              </p:cNvPr>
              <p:cNvSpPr/>
              <p:nvPr/>
            </p:nvSpPr>
            <p:spPr>
              <a:xfrm>
                <a:off x="3407012" y="4536552"/>
                <a:ext cx="982980" cy="358140"/>
              </a:xfrm>
              <a:prstGeom prst="rect">
                <a:avLst/>
              </a:prstGeom>
              <a:gradFill>
                <a:gsLst>
                  <a:gs pos="0">
                    <a:srgbClr val="DC3F23"/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952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b="1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HDD</a:t>
                </a:r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1" name="矩形 10">
                <a:extLst>
                  <a:ext uri="{FF2B5EF4-FFF2-40B4-BE49-F238E27FC236}">
                    <a16:creationId xmlns:a16="http://schemas.microsoft.com/office/drawing/2014/main" id="{94232991-BE9E-4A60-92AE-D4D7330757F7}"/>
                  </a:ext>
                </a:extLst>
              </p:cNvPr>
              <p:cNvSpPr/>
              <p:nvPr/>
            </p:nvSpPr>
            <p:spPr>
              <a:xfrm>
                <a:off x="4478906" y="4536552"/>
                <a:ext cx="975360" cy="358140"/>
              </a:xfrm>
              <a:prstGeom prst="rect">
                <a:avLst/>
              </a:prstGeom>
              <a:gradFill>
                <a:gsLst>
                  <a:gs pos="0">
                    <a:srgbClr val="DC3F23"/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952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b="1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HDD</a:t>
                </a:r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2" name="矩形 11">
                <a:extLst>
                  <a:ext uri="{FF2B5EF4-FFF2-40B4-BE49-F238E27FC236}">
                    <a16:creationId xmlns:a16="http://schemas.microsoft.com/office/drawing/2014/main" id="{AA2D8DB7-8B15-4A00-A9FF-A84E8E955184}"/>
                  </a:ext>
                </a:extLst>
              </p:cNvPr>
              <p:cNvSpPr/>
              <p:nvPr/>
            </p:nvSpPr>
            <p:spPr>
              <a:xfrm>
                <a:off x="5543180" y="4536552"/>
                <a:ext cx="982980" cy="358140"/>
              </a:xfrm>
              <a:prstGeom prst="rect">
                <a:avLst/>
              </a:prstGeom>
              <a:gradFill>
                <a:gsLst>
                  <a:gs pos="0">
                    <a:srgbClr val="DC3F23"/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952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b="1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HDD</a:t>
                </a:r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7" name="矩形 22">
                <a:extLst>
                  <a:ext uri="{FF2B5EF4-FFF2-40B4-BE49-F238E27FC236}">
                    <a16:creationId xmlns:a16="http://schemas.microsoft.com/office/drawing/2014/main" id="{5EC7D34B-83D7-4F14-88DC-2E9563CE6ECE}"/>
                  </a:ext>
                </a:extLst>
              </p:cNvPr>
              <p:cNvSpPr/>
              <p:nvPr/>
            </p:nvSpPr>
            <p:spPr>
              <a:xfrm rot="10800000" flipV="1">
                <a:off x="3875859" y="3290405"/>
                <a:ext cx="3557037" cy="3519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952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>
                    <a:solidFill>
                      <a:srgbClr val="28242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共用空間</a:t>
                </a:r>
              </a:p>
            </p:txBody>
          </p:sp>
          <p:sp>
            <p:nvSpPr>
              <p:cNvPr id="38" name="矩形 23">
                <a:extLst>
                  <a:ext uri="{FF2B5EF4-FFF2-40B4-BE49-F238E27FC236}">
                    <a16:creationId xmlns:a16="http://schemas.microsoft.com/office/drawing/2014/main" id="{65AA67C9-E807-44C6-AC23-313EC69D2134}"/>
                  </a:ext>
                </a:extLst>
              </p:cNvPr>
              <p:cNvSpPr/>
              <p:nvPr/>
            </p:nvSpPr>
            <p:spPr>
              <a:xfrm>
                <a:off x="3875859" y="3290405"/>
                <a:ext cx="1259861" cy="358140"/>
              </a:xfrm>
              <a:prstGeom prst="rect">
                <a:avLst/>
              </a:prstGeom>
              <a:gradFill>
                <a:gsLst>
                  <a:gs pos="0">
                    <a:schemeClr val="accent5">
                      <a:lumMod val="50000"/>
                    </a:schemeClr>
                  </a:gs>
                  <a:gs pos="9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</a:gradFill>
              <a:ln w="9525"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精簡磁碟區</a:t>
                </a:r>
                <a:r>
                  <a:rPr lang="en-US" altLang="zh-TW" b="1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A</a:t>
                </a:r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0" name="矩形 26">
                <a:extLst>
                  <a:ext uri="{FF2B5EF4-FFF2-40B4-BE49-F238E27FC236}">
                    <a16:creationId xmlns:a16="http://schemas.microsoft.com/office/drawing/2014/main" id="{E4DC7681-9E99-4AFD-89BC-3BA56340E735}"/>
                  </a:ext>
                </a:extLst>
              </p:cNvPr>
              <p:cNvSpPr/>
              <p:nvPr/>
            </p:nvSpPr>
            <p:spPr>
              <a:xfrm>
                <a:off x="6615074" y="4536552"/>
                <a:ext cx="982980" cy="358140"/>
              </a:xfrm>
              <a:prstGeom prst="rect">
                <a:avLst/>
              </a:prstGeom>
              <a:gradFill>
                <a:gsLst>
                  <a:gs pos="0">
                    <a:srgbClr val="DC3F23"/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952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b="1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HDD</a:t>
                </a:r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1" name="矩形 27">
                <a:extLst>
                  <a:ext uri="{FF2B5EF4-FFF2-40B4-BE49-F238E27FC236}">
                    <a16:creationId xmlns:a16="http://schemas.microsoft.com/office/drawing/2014/main" id="{556A6995-3BDA-42C9-B212-FF3E1ECE9293}"/>
                  </a:ext>
                </a:extLst>
              </p:cNvPr>
              <p:cNvSpPr/>
              <p:nvPr/>
            </p:nvSpPr>
            <p:spPr>
              <a:xfrm>
                <a:off x="7686966" y="4536552"/>
                <a:ext cx="982980" cy="358140"/>
              </a:xfrm>
              <a:prstGeom prst="rect">
                <a:avLst/>
              </a:prstGeom>
              <a:gradFill>
                <a:gsLst>
                  <a:gs pos="0">
                    <a:srgbClr val="DC3F23"/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  <a:ln w="952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b="1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HDD</a:t>
                </a:r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3" name="矩形 29">
                <a:extLst>
                  <a:ext uri="{FF2B5EF4-FFF2-40B4-BE49-F238E27FC236}">
                    <a16:creationId xmlns:a16="http://schemas.microsoft.com/office/drawing/2014/main" id="{3D712F3A-9CD2-4FBD-8C8F-EF5229FED466}"/>
                  </a:ext>
                </a:extLst>
              </p:cNvPr>
              <p:cNvSpPr/>
              <p:nvPr/>
            </p:nvSpPr>
            <p:spPr>
              <a:xfrm>
                <a:off x="244670" y="4117412"/>
                <a:ext cx="8425276" cy="362616"/>
              </a:xfrm>
              <a:prstGeom prst="rect">
                <a:avLst/>
              </a:prstGeom>
              <a:gradFill>
                <a:gsLst>
                  <a:gs pos="0">
                    <a:schemeClr val="accent5">
                      <a:lumMod val="5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</a:gradFill>
              <a:ln w="9525">
                <a:solidFill>
                  <a:srgbClr val="10D6B0"/>
                </a:solidFill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b="1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RAID</a:t>
                </a:r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6" name="矩形 25">
                <a:extLst>
                  <a:ext uri="{FF2B5EF4-FFF2-40B4-BE49-F238E27FC236}">
                    <a16:creationId xmlns:a16="http://schemas.microsoft.com/office/drawing/2014/main" id="{19D253D9-53A6-4622-81A6-9EAD97BB3185}"/>
                  </a:ext>
                </a:extLst>
              </p:cNvPr>
              <p:cNvSpPr/>
              <p:nvPr/>
            </p:nvSpPr>
            <p:spPr>
              <a:xfrm>
                <a:off x="7512872" y="3282878"/>
                <a:ext cx="1157074" cy="773745"/>
              </a:xfrm>
              <a:prstGeom prst="rect">
                <a:avLst/>
              </a:prstGeom>
              <a:solidFill>
                <a:srgbClr val="2A57DD"/>
              </a:solidFill>
              <a:ln w="9525">
                <a:solidFill>
                  <a:srgbClr val="1C0482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靜態磁碟區</a:t>
                </a:r>
              </a:p>
            </p:txBody>
          </p:sp>
          <p:sp>
            <p:nvSpPr>
              <p:cNvPr id="47" name="矩形 18">
                <a:extLst>
                  <a:ext uri="{FF2B5EF4-FFF2-40B4-BE49-F238E27FC236}">
                    <a16:creationId xmlns:a16="http://schemas.microsoft.com/office/drawing/2014/main" id="{F7E0DE4B-0AAF-45E0-AA53-D618F90DE1F0}"/>
                  </a:ext>
                </a:extLst>
              </p:cNvPr>
              <p:cNvSpPr/>
              <p:nvPr/>
            </p:nvSpPr>
            <p:spPr>
              <a:xfrm>
                <a:off x="6240169" y="3284165"/>
                <a:ext cx="1192727" cy="358140"/>
              </a:xfrm>
              <a:prstGeom prst="rect">
                <a:avLst/>
              </a:prstGeom>
              <a:gradFill>
                <a:gsLst>
                  <a:gs pos="0">
                    <a:schemeClr val="accent5">
                      <a:lumMod val="50000"/>
                    </a:schemeClr>
                  </a:gs>
                  <a:gs pos="9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</a:gradFill>
              <a:ln w="9525"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精簡磁碟區</a:t>
                </a:r>
                <a:r>
                  <a:rPr lang="en-US" altLang="zh-TW" b="1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B</a:t>
                </a:r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34" name="矩形 5">
              <a:extLst>
                <a:ext uri="{FF2B5EF4-FFF2-40B4-BE49-F238E27FC236}">
                  <a16:creationId xmlns:a16="http://schemas.microsoft.com/office/drawing/2014/main" id="{BA7CDABD-A4A1-411B-A778-4B5F8D22DF76}"/>
                </a:ext>
              </a:extLst>
            </p:cNvPr>
            <p:cNvSpPr/>
            <p:nvPr/>
          </p:nvSpPr>
          <p:spPr>
            <a:xfrm>
              <a:off x="359361" y="3282878"/>
              <a:ext cx="1578520" cy="384090"/>
            </a:xfrm>
            <a:prstGeom prst="rect">
              <a:avLst/>
            </a:prstGeom>
            <a:gradFill>
              <a:gsLst>
                <a:gs pos="0">
                  <a:srgbClr val="2F113B"/>
                </a:gs>
                <a:gs pos="77000">
                  <a:srgbClr val="A66BD3"/>
                </a:gs>
                <a:gs pos="100000">
                  <a:srgbClr val="A66BD3"/>
                </a:gs>
              </a:gsLst>
            </a:gradFill>
            <a:ln w="9525">
              <a:solidFill>
                <a:srgbClr val="7030A0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完整磁碟區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6071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DBD87-90D3-4EA3-B110-ADA672061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zh-TW" sz="4000">
                <a:latin typeface="Microsoft JhengHei"/>
                <a:ea typeface="Microsoft JhengHei"/>
                <a:cs typeface="Microsoft JhengHei"/>
                <a:sym typeface="Microsoft JhengHei"/>
              </a:rPr>
              <a:t>儲存空間</a:t>
            </a:r>
            <a:r>
              <a:rPr lang="zh-TW" altLang="en-US" sz="4000">
                <a:latin typeface="Microsoft JhengHei"/>
                <a:ea typeface="Microsoft JhengHei"/>
                <a:cs typeface="Microsoft JhengHei"/>
                <a:sym typeface="Microsoft JhengHei"/>
              </a:rPr>
              <a:t>分配很彈性</a:t>
            </a:r>
            <a:r>
              <a:rPr lang="en-US" altLang="zh-TW" sz="4000">
                <a:latin typeface="Microsoft JhengHei"/>
                <a:ea typeface="Microsoft JhengHei"/>
                <a:cs typeface="Microsoft JhengHei"/>
                <a:sym typeface="Microsoft JhengHei"/>
              </a:rPr>
              <a:t>, </a:t>
            </a:r>
            <a:r>
              <a:rPr lang="en-US" altLang="zh-TW" sz="3100"/>
              <a:t>Pool / Volume </a:t>
            </a:r>
            <a:r>
              <a:rPr lang="zh-TW" altLang="en-US"/>
              <a:t>放大縮小</a:t>
            </a:r>
          </a:p>
        </p:txBody>
      </p:sp>
      <p:pic>
        <p:nvPicPr>
          <p:cNvPr id="3" name="圖片 24">
            <a:extLst>
              <a:ext uri="{FF2B5EF4-FFF2-40B4-BE49-F238E27FC236}">
                <a16:creationId xmlns:a16="http://schemas.microsoft.com/office/drawing/2014/main" id="{C0CA668E-62E5-4A42-B49F-A2AF1A3BBB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81" y="1887438"/>
            <a:ext cx="9150681" cy="3304195"/>
          </a:xfrm>
          <a:prstGeom prst="rect">
            <a:avLst/>
          </a:prstGeom>
        </p:spPr>
      </p:pic>
      <p:pic>
        <p:nvPicPr>
          <p:cNvPr id="4" name="Shape 653">
            <a:extLst>
              <a:ext uri="{FF2B5EF4-FFF2-40B4-BE49-F238E27FC236}">
                <a16:creationId xmlns:a16="http://schemas.microsoft.com/office/drawing/2014/main" id="{01E9A0B3-3A95-459D-8579-63B0634E894D}"/>
              </a:ext>
            </a:extLst>
          </p:cNvPr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59533">
            <a:off x="906764" y="2444400"/>
            <a:ext cx="1500256" cy="117956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內容版面配置區 1">
            <a:extLst>
              <a:ext uri="{FF2B5EF4-FFF2-40B4-BE49-F238E27FC236}">
                <a16:creationId xmlns:a16="http://schemas.microsoft.com/office/drawing/2014/main" id="{96DA0384-339C-413E-B7E3-1FFB12909544}"/>
              </a:ext>
            </a:extLst>
          </p:cNvPr>
          <p:cNvSpPr txBox="1">
            <a:spLocks/>
          </p:cNvSpPr>
          <p:nvPr/>
        </p:nvSpPr>
        <p:spPr>
          <a:xfrm>
            <a:off x="336981" y="1144613"/>
            <a:ext cx="8541025" cy="14909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TW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可以縮減未使用的</a:t>
            </a:r>
            <a:r>
              <a:rPr kumimoji="1"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完整配置</a:t>
            </a:r>
            <a:r>
              <a:rPr kumimoji="1" lang="zh-TW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空間來釋放儲存池空間供其他磁碟區</a:t>
            </a:r>
            <a: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iSCSI</a:t>
            </a:r>
            <a:r>
              <a:rPr kumimoji="1"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LUN </a:t>
            </a:r>
            <a:r>
              <a:rPr kumimoji="1" lang="zh-TW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或快照使用</a:t>
            </a:r>
            <a:endParaRPr lang="zh-TW" sz="1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也可</a:t>
            </a:r>
            <a:r>
              <a:rPr kumimoji="1" lang="zh-TW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減少精簡磁碟區空間</a:t>
            </a:r>
            <a:r>
              <a:rPr kumimoji="1"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規劃</a:t>
            </a:r>
            <a:r>
              <a:rPr kumimoji="1" lang="zh-TW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來避免</a:t>
            </a:r>
            <a:r>
              <a:rPr kumimoji="1"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TW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“空間超額</a:t>
            </a:r>
            <a:r>
              <a:rPr kumimoji="1"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訂</a:t>
            </a:r>
            <a:r>
              <a:rPr kumimoji="1" lang="zh-TW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閱”  </a:t>
            </a:r>
            <a:endParaRPr lang="zh-TW" sz="1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/>
          </a:p>
          <a:p>
            <a:endParaRPr kumimoji="1" lang="zh-TW" altLang="en-US"/>
          </a:p>
        </p:txBody>
      </p:sp>
      <p:pic>
        <p:nvPicPr>
          <p:cNvPr id="6" name="Shape 658">
            <a:extLst>
              <a:ext uri="{FF2B5EF4-FFF2-40B4-BE49-F238E27FC236}">
                <a16:creationId xmlns:a16="http://schemas.microsoft.com/office/drawing/2014/main" id="{75B15A7E-6013-46C9-A715-D4F109EBB928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933" y="2497515"/>
            <a:ext cx="2695222" cy="20512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659">
            <a:extLst>
              <a:ext uri="{FF2B5EF4-FFF2-40B4-BE49-F238E27FC236}">
                <a16:creationId xmlns:a16="http://schemas.microsoft.com/office/drawing/2014/main" id="{9328A262-39D0-4585-AFA6-C06B80808F92}"/>
              </a:ext>
            </a:extLst>
          </p:cNvPr>
          <p:cNvSpPr txBox="1"/>
          <p:nvPr/>
        </p:nvSpPr>
        <p:spPr>
          <a:xfrm>
            <a:off x="6870370" y="2932931"/>
            <a:ext cx="1804844" cy="1241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一個精簡磁碟區規劃的空間超過儲存池實際可供給的空間</a:t>
            </a:r>
            <a:endParaRPr sz="1800" b="1" i="0" u="none" strike="noStrike" cap="none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Microsoft JhengHei"/>
            </a:endParaRPr>
          </a:p>
        </p:txBody>
      </p:sp>
      <p:sp>
        <p:nvSpPr>
          <p:cNvPr id="9" name="矩形 25">
            <a:extLst>
              <a:ext uri="{FF2B5EF4-FFF2-40B4-BE49-F238E27FC236}">
                <a16:creationId xmlns:a16="http://schemas.microsoft.com/office/drawing/2014/main" id="{64E446FD-2814-421F-8F59-5DA3B42D22CD}"/>
              </a:ext>
            </a:extLst>
          </p:cNvPr>
          <p:cNvSpPr/>
          <p:nvPr/>
        </p:nvSpPr>
        <p:spPr>
          <a:xfrm>
            <a:off x="336981" y="4338278"/>
            <a:ext cx="4442126" cy="353107"/>
          </a:xfrm>
          <a:prstGeom prst="rect">
            <a:avLst/>
          </a:prstGeom>
          <a:gradFill>
            <a:gsLst>
              <a:gs pos="0">
                <a:srgbClr val="3C6E10"/>
              </a:gs>
              <a:gs pos="80000">
                <a:srgbClr val="00B050"/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儲存池</a:t>
            </a:r>
          </a:p>
        </p:txBody>
      </p:sp>
      <p:grpSp>
        <p:nvGrpSpPr>
          <p:cNvPr id="12" name="群組 4">
            <a:extLst>
              <a:ext uri="{FF2B5EF4-FFF2-40B4-BE49-F238E27FC236}">
                <a16:creationId xmlns:a16="http://schemas.microsoft.com/office/drawing/2014/main" id="{8EFFF728-01BE-4165-A2CF-36B2E86FC8D6}"/>
              </a:ext>
            </a:extLst>
          </p:cNvPr>
          <p:cNvGrpSpPr/>
          <p:nvPr/>
        </p:nvGrpSpPr>
        <p:grpSpPr>
          <a:xfrm>
            <a:off x="3177519" y="3168183"/>
            <a:ext cx="3276520" cy="358140"/>
            <a:chOff x="3177519" y="3192487"/>
            <a:chExt cx="3276520" cy="358140"/>
          </a:xfrm>
        </p:grpSpPr>
        <p:sp>
          <p:nvSpPr>
            <p:cNvPr id="13" name="矩形 38">
              <a:extLst>
                <a:ext uri="{FF2B5EF4-FFF2-40B4-BE49-F238E27FC236}">
                  <a16:creationId xmlns:a16="http://schemas.microsoft.com/office/drawing/2014/main" id="{D0A59765-396C-42A2-A77E-66A571415416}"/>
                </a:ext>
              </a:extLst>
            </p:cNvPr>
            <p:cNvSpPr/>
            <p:nvPr/>
          </p:nvSpPr>
          <p:spPr>
            <a:xfrm flipV="1">
              <a:off x="3177519" y="3198727"/>
              <a:ext cx="3276520" cy="3519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Shape 666">
              <a:extLst>
                <a:ext uri="{FF2B5EF4-FFF2-40B4-BE49-F238E27FC236}">
                  <a16:creationId xmlns:a16="http://schemas.microsoft.com/office/drawing/2014/main" id="{AD0EEBC9-7F69-4A01-9056-027F00C0C8A7}"/>
                </a:ext>
              </a:extLst>
            </p:cNvPr>
            <p:cNvSpPr/>
            <p:nvPr/>
          </p:nvSpPr>
          <p:spPr>
            <a:xfrm>
              <a:off x="4779108" y="3208873"/>
              <a:ext cx="1674931" cy="33426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b="1">
                  <a:solidFill>
                    <a:srgbClr val="2A57DD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超額</a:t>
              </a:r>
              <a:r>
                <a:rPr lang="zh-TW" altLang="en-US" b="1">
                  <a:solidFill>
                    <a:srgbClr val="2A57DD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訂</a:t>
              </a:r>
              <a:r>
                <a:rPr lang="zh-TW" b="1">
                  <a:solidFill>
                    <a:srgbClr val="2A57DD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閱</a:t>
              </a:r>
              <a:endParaRPr sz="1400" b="1" i="0" u="none" strike="noStrike" cap="none">
                <a:solidFill>
                  <a:srgbClr val="2A57D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15" name="矩形 39">
              <a:extLst>
                <a:ext uri="{FF2B5EF4-FFF2-40B4-BE49-F238E27FC236}">
                  <a16:creationId xmlns:a16="http://schemas.microsoft.com/office/drawing/2014/main" id="{E18982F2-9A8D-4FF6-9931-E27EF118EBA8}"/>
                </a:ext>
              </a:extLst>
            </p:cNvPr>
            <p:cNvSpPr/>
            <p:nvPr/>
          </p:nvSpPr>
          <p:spPr>
            <a:xfrm>
              <a:off x="3196492" y="3192487"/>
              <a:ext cx="1599474" cy="358140"/>
            </a:xfrm>
            <a:prstGeom prst="rect">
              <a:avLst/>
            </a:prstGeom>
            <a:gradFill>
              <a:gsLst>
                <a:gs pos="0">
                  <a:schemeClr val="accent5">
                    <a:lumMod val="50000"/>
                  </a:schemeClr>
                </a:gs>
                <a:gs pos="9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</a:gradFill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精簡磁碟區</a:t>
              </a:r>
            </a:p>
          </p:txBody>
        </p:sp>
      </p:grpSp>
      <p:pic>
        <p:nvPicPr>
          <p:cNvPr id="16" name="Shape 667" descr="ãarrow leftãçåçæå°çµæ">
            <a:extLst>
              <a:ext uri="{FF2B5EF4-FFF2-40B4-BE49-F238E27FC236}">
                <a16:creationId xmlns:a16="http://schemas.microsoft.com/office/drawing/2014/main" id="{F4171D5C-49A5-4444-9A66-6EF285437A00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3262" y="2668274"/>
            <a:ext cx="1386110" cy="5088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群組 41">
            <a:extLst>
              <a:ext uri="{FF2B5EF4-FFF2-40B4-BE49-F238E27FC236}">
                <a16:creationId xmlns:a16="http://schemas.microsoft.com/office/drawing/2014/main" id="{00D2BFB7-CDF0-405A-8EFF-6CDA718BCEC0}"/>
              </a:ext>
            </a:extLst>
          </p:cNvPr>
          <p:cNvGrpSpPr/>
          <p:nvPr/>
        </p:nvGrpSpPr>
        <p:grpSpPr>
          <a:xfrm>
            <a:off x="1527837" y="3523150"/>
            <a:ext cx="3279513" cy="358140"/>
            <a:chOff x="3174526" y="3192487"/>
            <a:chExt cx="3279513" cy="358140"/>
          </a:xfrm>
        </p:grpSpPr>
        <p:sp>
          <p:nvSpPr>
            <p:cNvPr id="18" name="矩形 42">
              <a:extLst>
                <a:ext uri="{FF2B5EF4-FFF2-40B4-BE49-F238E27FC236}">
                  <a16:creationId xmlns:a16="http://schemas.microsoft.com/office/drawing/2014/main" id="{BE908F8D-07DD-486A-BD16-023871713472}"/>
                </a:ext>
              </a:extLst>
            </p:cNvPr>
            <p:cNvSpPr/>
            <p:nvPr/>
          </p:nvSpPr>
          <p:spPr>
            <a:xfrm flipV="1">
              <a:off x="3177519" y="3198727"/>
              <a:ext cx="3276520" cy="3519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Shape 666">
              <a:extLst>
                <a:ext uri="{FF2B5EF4-FFF2-40B4-BE49-F238E27FC236}">
                  <a16:creationId xmlns:a16="http://schemas.microsoft.com/office/drawing/2014/main" id="{4FD4531E-E092-4518-AB79-D95D00BD7C04}"/>
                </a:ext>
              </a:extLst>
            </p:cNvPr>
            <p:cNvSpPr/>
            <p:nvPr/>
          </p:nvSpPr>
          <p:spPr>
            <a:xfrm>
              <a:off x="4779108" y="3208873"/>
              <a:ext cx="1674931" cy="33426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b="1">
                  <a:solidFill>
                    <a:srgbClr val="2A57DD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超額</a:t>
              </a:r>
              <a:r>
                <a:rPr lang="zh-TW" altLang="en-US" b="1">
                  <a:solidFill>
                    <a:srgbClr val="2A57DD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訂</a:t>
              </a:r>
              <a:r>
                <a:rPr lang="zh-TW" b="1">
                  <a:solidFill>
                    <a:srgbClr val="2A57DD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閱</a:t>
              </a:r>
              <a:endParaRPr sz="1400" b="1" i="0" u="none" strike="noStrike" cap="none">
                <a:solidFill>
                  <a:srgbClr val="2A57D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20" name="矩形 44">
              <a:extLst>
                <a:ext uri="{FF2B5EF4-FFF2-40B4-BE49-F238E27FC236}">
                  <a16:creationId xmlns:a16="http://schemas.microsoft.com/office/drawing/2014/main" id="{6518589E-491D-4CDF-89FB-486C5EA584B9}"/>
                </a:ext>
              </a:extLst>
            </p:cNvPr>
            <p:cNvSpPr/>
            <p:nvPr/>
          </p:nvSpPr>
          <p:spPr>
            <a:xfrm>
              <a:off x="3174526" y="3192487"/>
              <a:ext cx="1621440" cy="358140"/>
            </a:xfrm>
            <a:prstGeom prst="rect">
              <a:avLst/>
            </a:prstGeom>
            <a:gradFill>
              <a:gsLst>
                <a:gs pos="0">
                  <a:schemeClr val="accent5">
                    <a:lumMod val="50000"/>
                  </a:schemeClr>
                </a:gs>
                <a:gs pos="9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</a:gradFill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精簡磁碟區</a:t>
              </a:r>
            </a:p>
          </p:txBody>
        </p:sp>
      </p:grpSp>
      <p:sp>
        <p:nvSpPr>
          <p:cNvPr id="22" name="矩形 27">
            <a:extLst>
              <a:ext uri="{FF2B5EF4-FFF2-40B4-BE49-F238E27FC236}">
                <a16:creationId xmlns:a16="http://schemas.microsoft.com/office/drawing/2014/main" id="{71BD13C1-AEEA-4E5D-BDCE-899432F10B68}"/>
              </a:ext>
            </a:extLst>
          </p:cNvPr>
          <p:cNvSpPr/>
          <p:nvPr/>
        </p:nvSpPr>
        <p:spPr>
          <a:xfrm>
            <a:off x="336981" y="3911672"/>
            <a:ext cx="1511109" cy="393875"/>
          </a:xfrm>
          <a:prstGeom prst="rect">
            <a:avLst/>
          </a:prstGeom>
          <a:gradFill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lumMod val="75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完整磁碟區</a:t>
            </a:r>
          </a:p>
        </p:txBody>
      </p:sp>
      <p:sp>
        <p:nvSpPr>
          <p:cNvPr id="23" name="矩形 34">
            <a:extLst>
              <a:ext uri="{FF2B5EF4-FFF2-40B4-BE49-F238E27FC236}">
                <a16:creationId xmlns:a16="http://schemas.microsoft.com/office/drawing/2014/main" id="{4F79C238-384F-458E-A6DE-7EBAFC6C7310}"/>
              </a:ext>
            </a:extLst>
          </p:cNvPr>
          <p:cNvSpPr/>
          <p:nvPr/>
        </p:nvSpPr>
        <p:spPr>
          <a:xfrm flipV="1">
            <a:off x="336981" y="3916186"/>
            <a:ext cx="3021290" cy="38936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4" name="Shape 668" descr="ãarrow leftãçåçæå°çµæ">
            <a:extLst>
              <a:ext uri="{FF2B5EF4-FFF2-40B4-BE49-F238E27FC236}">
                <a16:creationId xmlns:a16="http://schemas.microsoft.com/office/drawing/2014/main" id="{89E66B4C-B260-4F0B-9979-2769B924436C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7217" y="3863652"/>
            <a:ext cx="1410110" cy="517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5492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42638-86B5-446E-AAB7-D9A9D40DB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LUN </a:t>
            </a:r>
            <a:r>
              <a:rPr lang="zh-TW" altLang="en-US"/>
              <a:t>的設定配置</a:t>
            </a:r>
            <a:r>
              <a:rPr lang="en-US" altLang="zh-TW"/>
              <a:t> – </a:t>
            </a:r>
            <a:r>
              <a:rPr lang="zh-CN" altLang="en-US"/>
              <a:t>提供低延遲 </a:t>
            </a:r>
            <a:r>
              <a:rPr lang="en-US" altLang="zh-CN"/>
              <a:t>SAN </a:t>
            </a:r>
            <a:r>
              <a:rPr lang="zh-CN" altLang="en-US"/>
              <a:t>環境</a:t>
            </a:r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F7A685-6F78-492B-B812-B4B03580C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90924"/>
            <a:ext cx="4630521" cy="23435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FFBB4-F390-4209-A92C-07EF3703B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320" y="2490924"/>
            <a:ext cx="4596527" cy="2343572"/>
          </a:xfrm>
          <a:prstGeom prst="rect">
            <a:avLst/>
          </a:prstGeom>
        </p:spPr>
      </p:pic>
      <p:grpSp>
        <p:nvGrpSpPr>
          <p:cNvPr id="5" name="群組 21">
            <a:extLst>
              <a:ext uri="{FF2B5EF4-FFF2-40B4-BE49-F238E27FC236}">
                <a16:creationId xmlns:a16="http://schemas.microsoft.com/office/drawing/2014/main" id="{42919327-95B0-4129-BE3E-EE4D193409DD}"/>
              </a:ext>
            </a:extLst>
          </p:cNvPr>
          <p:cNvGrpSpPr/>
          <p:nvPr/>
        </p:nvGrpSpPr>
        <p:grpSpPr>
          <a:xfrm>
            <a:off x="745725" y="927364"/>
            <a:ext cx="3131739" cy="543173"/>
            <a:chOff x="428594" y="2689775"/>
            <a:chExt cx="7693368" cy="667793"/>
          </a:xfrm>
          <a:solidFill>
            <a:schemeClr val="bg2">
              <a:lumMod val="75000"/>
            </a:schemeClr>
          </a:solidFill>
        </p:grpSpPr>
        <p:sp>
          <p:nvSpPr>
            <p:cNvPr id="6" name="平行四邊形 11">
              <a:extLst>
                <a:ext uri="{FF2B5EF4-FFF2-40B4-BE49-F238E27FC236}">
                  <a16:creationId xmlns:a16="http://schemas.microsoft.com/office/drawing/2014/main" id="{E0957DFD-466F-4138-B097-EFDA937A0F91}"/>
                </a:ext>
              </a:extLst>
            </p:cNvPr>
            <p:cNvSpPr/>
            <p:nvPr/>
          </p:nvSpPr>
          <p:spPr>
            <a:xfrm>
              <a:off x="428594" y="2689775"/>
              <a:ext cx="7693368" cy="667793"/>
            </a:xfrm>
            <a:prstGeom prst="parallelogram">
              <a:avLst>
                <a:gd name="adj" fmla="val 55727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Shape 163">
              <a:extLst>
                <a:ext uri="{FF2B5EF4-FFF2-40B4-BE49-F238E27FC236}">
                  <a16:creationId xmlns:a16="http://schemas.microsoft.com/office/drawing/2014/main" id="{96A6D97D-E19E-448F-8FDE-147F9DADC065}"/>
                </a:ext>
              </a:extLst>
            </p:cNvPr>
            <p:cNvSpPr txBox="1">
              <a:spLocks/>
            </p:cNvSpPr>
            <p:nvPr/>
          </p:nvSpPr>
          <p:spPr>
            <a:xfrm>
              <a:off x="1284916" y="2714624"/>
              <a:ext cx="5980721" cy="500066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42900" lvl="0" indent="-342900">
                <a:spcBef>
                  <a:spcPts val="440"/>
                </a:spcBef>
                <a:buClr>
                  <a:schemeClr val="dk1"/>
                </a:buClr>
                <a:buSzPts val="2200"/>
                <a:defRPr/>
              </a:pPr>
              <a:r>
                <a:rPr kumimoji="0" lang="zh-TW" altLang="en-US" sz="2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建立</a:t>
              </a:r>
              <a:r>
                <a:rPr kumimoji="0" lang="en-US" altLang="zh-TW" sz="2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LUN</a:t>
              </a:r>
              <a:endParaRPr kumimoji="0" lang="zh-TW" altLang="en-US" sz="2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8" name="群組 21">
            <a:extLst>
              <a:ext uri="{FF2B5EF4-FFF2-40B4-BE49-F238E27FC236}">
                <a16:creationId xmlns:a16="http://schemas.microsoft.com/office/drawing/2014/main" id="{7815CAB2-7567-4675-BAFC-0775A419A8FC}"/>
              </a:ext>
            </a:extLst>
          </p:cNvPr>
          <p:cNvGrpSpPr/>
          <p:nvPr/>
        </p:nvGrpSpPr>
        <p:grpSpPr>
          <a:xfrm>
            <a:off x="5365435" y="888633"/>
            <a:ext cx="3585041" cy="543173"/>
            <a:chOff x="-946223" y="2706166"/>
            <a:chExt cx="6926082" cy="785818"/>
          </a:xfrm>
          <a:solidFill>
            <a:schemeClr val="bg2">
              <a:lumMod val="75000"/>
            </a:schemeClr>
          </a:solidFill>
        </p:grpSpPr>
        <p:sp>
          <p:nvSpPr>
            <p:cNvPr id="9" name="平行四邊形 11">
              <a:extLst>
                <a:ext uri="{FF2B5EF4-FFF2-40B4-BE49-F238E27FC236}">
                  <a16:creationId xmlns:a16="http://schemas.microsoft.com/office/drawing/2014/main" id="{805BDCAD-E4FC-4C7C-B887-20D1C49B8FC5}"/>
                </a:ext>
              </a:extLst>
            </p:cNvPr>
            <p:cNvSpPr/>
            <p:nvPr/>
          </p:nvSpPr>
          <p:spPr>
            <a:xfrm>
              <a:off x="-946223" y="2706166"/>
              <a:ext cx="6926082" cy="785818"/>
            </a:xfrm>
            <a:prstGeom prst="parallelogram">
              <a:avLst>
                <a:gd name="adj" fmla="val 55727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Shape 163">
              <a:extLst>
                <a:ext uri="{FF2B5EF4-FFF2-40B4-BE49-F238E27FC236}">
                  <a16:creationId xmlns:a16="http://schemas.microsoft.com/office/drawing/2014/main" id="{448BA4E3-2C91-43EB-B287-448CE6C5D688}"/>
                </a:ext>
              </a:extLst>
            </p:cNvPr>
            <p:cNvSpPr txBox="1">
              <a:spLocks/>
            </p:cNvSpPr>
            <p:nvPr/>
          </p:nvSpPr>
          <p:spPr>
            <a:xfrm>
              <a:off x="-861" y="2741463"/>
              <a:ext cx="4564548" cy="500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42900" lvl="0" indent="-342900">
                <a:spcBef>
                  <a:spcPts val="440"/>
                </a:spcBef>
                <a:buClr>
                  <a:schemeClr val="dk1"/>
                </a:buClr>
                <a:buSzPts val="2200"/>
                <a:defRPr/>
              </a:pPr>
              <a:r>
                <a:rPr kumimoji="0" lang="zh-TW" altLang="en-US" sz="2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建立</a:t>
              </a:r>
              <a:r>
                <a:rPr lang="en-US" altLang="zh-TW" sz="2200" b="1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iSCSI target</a:t>
              </a:r>
              <a:endParaRPr kumimoji="0" lang="zh-TW" altLang="en-US" sz="2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11" name="群組 68">
            <a:extLst>
              <a:ext uri="{FF2B5EF4-FFF2-40B4-BE49-F238E27FC236}">
                <a16:creationId xmlns:a16="http://schemas.microsoft.com/office/drawing/2014/main" id="{51355B67-91A0-46D3-865B-FDDF4C2FDAE3}"/>
              </a:ext>
            </a:extLst>
          </p:cNvPr>
          <p:cNvGrpSpPr/>
          <p:nvPr/>
        </p:nvGrpSpPr>
        <p:grpSpPr>
          <a:xfrm>
            <a:off x="285611" y="1453905"/>
            <a:ext cx="3935336" cy="570434"/>
            <a:chOff x="169179" y="1831630"/>
            <a:chExt cx="3596202" cy="570434"/>
          </a:xfrm>
        </p:grpSpPr>
        <p:sp>
          <p:nvSpPr>
            <p:cNvPr id="12" name="矩形: 圓角 57">
              <a:extLst>
                <a:ext uri="{FF2B5EF4-FFF2-40B4-BE49-F238E27FC236}">
                  <a16:creationId xmlns:a16="http://schemas.microsoft.com/office/drawing/2014/main" id="{49619B93-9081-4E2C-A8AC-711F94E2DA2B}"/>
                </a:ext>
              </a:extLst>
            </p:cNvPr>
            <p:cNvSpPr/>
            <p:nvPr/>
          </p:nvSpPr>
          <p:spPr>
            <a:xfrm>
              <a:off x="363453" y="1837152"/>
              <a:ext cx="3401928" cy="564912"/>
            </a:xfrm>
            <a:prstGeom prst="roundRect">
              <a:avLst>
                <a:gd name="adj" fmla="val 3442"/>
              </a:avLst>
            </a:prstGeom>
            <a:gradFill>
              <a:gsLst>
                <a:gs pos="54000">
                  <a:schemeClr val="bg1"/>
                </a:gs>
                <a:gs pos="100000">
                  <a:schemeClr val="bg1">
                    <a:lumMod val="95000"/>
                  </a:schemeClr>
                </a:gs>
                <a:gs pos="59000">
                  <a:srgbClr val="EEEEEE"/>
                </a:gs>
              </a:gsLst>
              <a:lin ang="5400000" scaled="1"/>
            </a:gradFill>
            <a:ln w="9525">
              <a:gradFill>
                <a:gsLst>
                  <a:gs pos="26000">
                    <a:srgbClr val="BBB232"/>
                  </a:gs>
                  <a:gs pos="0">
                    <a:srgbClr val="140B00"/>
                  </a:gs>
                  <a:gs pos="43489">
                    <a:srgbClr val="F4E8BA"/>
                  </a:gs>
                  <a:gs pos="54000">
                    <a:srgbClr val="F9BC26"/>
                  </a:gs>
                  <a:gs pos="100000">
                    <a:srgbClr val="78A83F"/>
                  </a:gs>
                </a:gsLst>
                <a:lin ang="5400000" scaled="1"/>
              </a:gradFill>
            </a:ln>
            <a:effectLst>
              <a:outerShdw blurRad="139700" dist="88900" dir="2520000" algn="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9388"/>
              <a:r>
                <a:rPr lang="zh-TW" altLang="en-US" sz="16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儲存空間 </a:t>
              </a:r>
              <a:r>
                <a:rPr lang="en-US" altLang="zh-TW" sz="16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&gt; </a:t>
              </a:r>
              <a:r>
                <a:rPr lang="zh-TW" altLang="en-US" sz="16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新增 </a:t>
              </a:r>
              <a:r>
                <a:rPr lang="en-US" altLang="zh-TW" sz="16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&gt; </a:t>
              </a:r>
              <a:r>
                <a:rPr lang="zh-TW" altLang="en-US" sz="16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新區塊層級</a:t>
              </a:r>
              <a:r>
                <a:rPr lang="en-US" altLang="zh-TW" sz="16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LUN</a:t>
              </a:r>
              <a:endPara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13" name="群組 58">
              <a:extLst>
                <a:ext uri="{FF2B5EF4-FFF2-40B4-BE49-F238E27FC236}">
                  <a16:creationId xmlns:a16="http://schemas.microsoft.com/office/drawing/2014/main" id="{C952EF27-8C09-4123-8C18-CC7D727DFCB6}"/>
                </a:ext>
              </a:extLst>
            </p:cNvPr>
            <p:cNvGrpSpPr/>
            <p:nvPr/>
          </p:nvGrpSpPr>
          <p:grpSpPr>
            <a:xfrm>
              <a:off x="169179" y="1831630"/>
              <a:ext cx="388547" cy="397605"/>
              <a:chOff x="5121598" y="2950131"/>
              <a:chExt cx="388547" cy="397605"/>
            </a:xfrm>
          </p:grpSpPr>
          <p:sp>
            <p:nvSpPr>
              <p:cNvPr id="14" name="矩形: 圓角 59">
                <a:extLst>
                  <a:ext uri="{FF2B5EF4-FFF2-40B4-BE49-F238E27FC236}">
                    <a16:creationId xmlns:a16="http://schemas.microsoft.com/office/drawing/2014/main" id="{5B965913-633F-42BD-BAF4-D16FB4545F48}"/>
                  </a:ext>
                </a:extLst>
              </p:cNvPr>
              <p:cNvSpPr/>
              <p:nvPr/>
            </p:nvSpPr>
            <p:spPr>
              <a:xfrm>
                <a:off x="5121598" y="2950131"/>
                <a:ext cx="351158" cy="351158"/>
              </a:xfrm>
              <a:prstGeom prst="roundRect">
                <a:avLst>
                  <a:gd name="adj" fmla="val 9744"/>
                </a:avLst>
              </a:prstGeom>
              <a:gradFill>
                <a:gsLst>
                  <a:gs pos="0">
                    <a:srgbClr val="F9BC26">
                      <a:alpha val="75000"/>
                    </a:srgbClr>
                  </a:gs>
                  <a:gs pos="100000">
                    <a:srgbClr val="5D542D"/>
                  </a:gs>
                  <a:gs pos="54000">
                    <a:srgbClr val="78A83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" name="矩形: 圓角 60">
                <a:extLst>
                  <a:ext uri="{FF2B5EF4-FFF2-40B4-BE49-F238E27FC236}">
                    <a16:creationId xmlns:a16="http://schemas.microsoft.com/office/drawing/2014/main" id="{4559284B-B967-45A0-94D4-CF73558C1B32}"/>
                  </a:ext>
                </a:extLst>
              </p:cNvPr>
              <p:cNvSpPr/>
              <p:nvPr/>
            </p:nvSpPr>
            <p:spPr>
              <a:xfrm rot="16200000">
                <a:off x="5158987" y="2996578"/>
                <a:ext cx="351158" cy="351158"/>
              </a:xfrm>
              <a:prstGeom prst="roundRect">
                <a:avLst>
                  <a:gd name="adj" fmla="val 9744"/>
                </a:avLst>
              </a:prstGeom>
              <a:gradFill>
                <a:gsLst>
                  <a:gs pos="0">
                    <a:srgbClr val="5D542D">
                      <a:alpha val="53000"/>
                    </a:srgbClr>
                  </a:gs>
                  <a:gs pos="100000">
                    <a:srgbClr val="78A83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" name="文字方塊 61">
                <a:extLst>
                  <a:ext uri="{FF2B5EF4-FFF2-40B4-BE49-F238E27FC236}">
                    <a16:creationId xmlns:a16="http://schemas.microsoft.com/office/drawing/2014/main" id="{86ABB739-D1B3-4E92-8951-1923298923CB}"/>
                  </a:ext>
                </a:extLst>
              </p:cNvPr>
              <p:cNvSpPr txBox="1"/>
              <p:nvPr/>
            </p:nvSpPr>
            <p:spPr>
              <a:xfrm>
                <a:off x="5158987" y="2955181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800" b="1">
                    <a:solidFill>
                      <a:schemeClr val="bg1"/>
                    </a:solidFill>
                  </a:rPr>
                  <a:t>1</a:t>
                </a:r>
                <a:endParaRPr lang="zh-TW" altLang="en-US" sz="1800" b="1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7" name="群組 77">
            <a:extLst>
              <a:ext uri="{FF2B5EF4-FFF2-40B4-BE49-F238E27FC236}">
                <a16:creationId xmlns:a16="http://schemas.microsoft.com/office/drawing/2014/main" id="{16963836-B2D2-4915-9611-1D49372F3A01}"/>
              </a:ext>
            </a:extLst>
          </p:cNvPr>
          <p:cNvGrpSpPr/>
          <p:nvPr/>
        </p:nvGrpSpPr>
        <p:grpSpPr>
          <a:xfrm>
            <a:off x="4977750" y="1429045"/>
            <a:ext cx="4071151" cy="570434"/>
            <a:chOff x="169179" y="1831630"/>
            <a:chExt cx="3935336" cy="570434"/>
          </a:xfrm>
        </p:grpSpPr>
        <p:sp>
          <p:nvSpPr>
            <p:cNvPr id="18" name="矩形: 圓角 78">
              <a:extLst>
                <a:ext uri="{FF2B5EF4-FFF2-40B4-BE49-F238E27FC236}">
                  <a16:creationId xmlns:a16="http://schemas.microsoft.com/office/drawing/2014/main" id="{77AB625C-0894-4A0A-9682-DB1AFA178F6C}"/>
                </a:ext>
              </a:extLst>
            </p:cNvPr>
            <p:cNvSpPr/>
            <p:nvPr/>
          </p:nvSpPr>
          <p:spPr>
            <a:xfrm>
              <a:off x="363453" y="1837152"/>
              <a:ext cx="3741062" cy="564912"/>
            </a:xfrm>
            <a:prstGeom prst="roundRect">
              <a:avLst>
                <a:gd name="adj" fmla="val 3442"/>
              </a:avLst>
            </a:prstGeom>
            <a:gradFill>
              <a:gsLst>
                <a:gs pos="54000">
                  <a:schemeClr val="bg1"/>
                </a:gs>
                <a:gs pos="100000">
                  <a:schemeClr val="bg1">
                    <a:lumMod val="95000"/>
                  </a:schemeClr>
                </a:gs>
                <a:gs pos="59000">
                  <a:srgbClr val="EEEEEE"/>
                </a:gs>
              </a:gsLst>
              <a:lin ang="5400000" scaled="1"/>
            </a:gradFill>
            <a:ln w="9525">
              <a:gradFill>
                <a:gsLst>
                  <a:gs pos="26000">
                    <a:srgbClr val="BBB232"/>
                  </a:gs>
                  <a:gs pos="0">
                    <a:srgbClr val="140B00"/>
                  </a:gs>
                  <a:gs pos="43489">
                    <a:srgbClr val="F4E8BA"/>
                  </a:gs>
                  <a:gs pos="54000">
                    <a:srgbClr val="F9BC26"/>
                  </a:gs>
                  <a:gs pos="100000">
                    <a:srgbClr val="78A83F"/>
                  </a:gs>
                </a:gsLst>
                <a:lin ang="5400000" scaled="1"/>
              </a:gradFill>
            </a:ln>
            <a:effectLst>
              <a:outerShdw blurRad="139700" dist="88900" dir="2520000" algn="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9388"/>
              <a:r>
                <a:rPr lang="zh-TW" altLang="en-US" sz="16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6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iSCSI</a:t>
              </a:r>
              <a:r>
                <a:rPr lang="zh-TW" altLang="en-US" sz="16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光纖通道 </a:t>
              </a:r>
              <a:r>
                <a:rPr lang="en-US" altLang="zh-TW" sz="16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&gt; </a:t>
              </a:r>
              <a:r>
                <a:rPr lang="zh-TW" altLang="en-US" sz="16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建立 </a:t>
              </a:r>
              <a:r>
                <a:rPr lang="en-US" altLang="zh-TW" sz="16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&gt; </a:t>
              </a:r>
              <a:r>
                <a:rPr lang="zh-TW" altLang="en-US" sz="16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新</a:t>
              </a:r>
              <a:r>
                <a:rPr lang="en-US" altLang="zh-TW" sz="16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iSCSI</a:t>
              </a:r>
              <a:r>
                <a:rPr lang="zh-TW" altLang="en-US" sz="16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目標</a:t>
              </a:r>
            </a:p>
          </p:txBody>
        </p:sp>
        <p:grpSp>
          <p:nvGrpSpPr>
            <p:cNvPr id="19" name="群組 79">
              <a:extLst>
                <a:ext uri="{FF2B5EF4-FFF2-40B4-BE49-F238E27FC236}">
                  <a16:creationId xmlns:a16="http://schemas.microsoft.com/office/drawing/2014/main" id="{6323C3C8-A78F-4D93-934A-A442A8502F5A}"/>
                </a:ext>
              </a:extLst>
            </p:cNvPr>
            <p:cNvGrpSpPr/>
            <p:nvPr/>
          </p:nvGrpSpPr>
          <p:grpSpPr>
            <a:xfrm>
              <a:off x="169179" y="1831630"/>
              <a:ext cx="388547" cy="397605"/>
              <a:chOff x="5121598" y="2950131"/>
              <a:chExt cx="388547" cy="397605"/>
            </a:xfrm>
          </p:grpSpPr>
          <p:sp>
            <p:nvSpPr>
              <p:cNvPr id="20" name="矩形: 圓角 80">
                <a:extLst>
                  <a:ext uri="{FF2B5EF4-FFF2-40B4-BE49-F238E27FC236}">
                    <a16:creationId xmlns:a16="http://schemas.microsoft.com/office/drawing/2014/main" id="{057035BE-150E-4773-B9AE-4F6AE71BB9FC}"/>
                  </a:ext>
                </a:extLst>
              </p:cNvPr>
              <p:cNvSpPr/>
              <p:nvPr/>
            </p:nvSpPr>
            <p:spPr>
              <a:xfrm>
                <a:off x="5121598" y="2950131"/>
                <a:ext cx="351158" cy="351158"/>
              </a:xfrm>
              <a:prstGeom prst="roundRect">
                <a:avLst>
                  <a:gd name="adj" fmla="val 9744"/>
                </a:avLst>
              </a:prstGeom>
              <a:gradFill>
                <a:gsLst>
                  <a:gs pos="0">
                    <a:srgbClr val="F9BC26">
                      <a:alpha val="75000"/>
                    </a:srgbClr>
                  </a:gs>
                  <a:gs pos="100000">
                    <a:srgbClr val="5D542D"/>
                  </a:gs>
                  <a:gs pos="54000">
                    <a:srgbClr val="78A83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1" name="矩形: 圓角 81">
                <a:extLst>
                  <a:ext uri="{FF2B5EF4-FFF2-40B4-BE49-F238E27FC236}">
                    <a16:creationId xmlns:a16="http://schemas.microsoft.com/office/drawing/2014/main" id="{B93976C7-5717-47B3-98FB-693A120F0FE2}"/>
                  </a:ext>
                </a:extLst>
              </p:cNvPr>
              <p:cNvSpPr/>
              <p:nvPr/>
            </p:nvSpPr>
            <p:spPr>
              <a:xfrm rot="16200000">
                <a:off x="5158987" y="2996578"/>
                <a:ext cx="351158" cy="351158"/>
              </a:xfrm>
              <a:prstGeom prst="roundRect">
                <a:avLst>
                  <a:gd name="adj" fmla="val 9744"/>
                </a:avLst>
              </a:prstGeom>
              <a:gradFill>
                <a:gsLst>
                  <a:gs pos="0">
                    <a:srgbClr val="5D542D">
                      <a:alpha val="53000"/>
                    </a:srgbClr>
                  </a:gs>
                  <a:gs pos="100000">
                    <a:srgbClr val="78A83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" name="文字方塊 82">
                <a:extLst>
                  <a:ext uri="{FF2B5EF4-FFF2-40B4-BE49-F238E27FC236}">
                    <a16:creationId xmlns:a16="http://schemas.microsoft.com/office/drawing/2014/main" id="{B66C0F77-A92C-442E-9E5C-A5550AA128BB}"/>
                  </a:ext>
                </a:extLst>
              </p:cNvPr>
              <p:cNvSpPr txBox="1"/>
              <p:nvPr/>
            </p:nvSpPr>
            <p:spPr>
              <a:xfrm>
                <a:off x="5158987" y="2955181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800" b="1">
                    <a:solidFill>
                      <a:schemeClr val="bg1"/>
                    </a:solidFill>
                  </a:rPr>
                  <a:t>1</a:t>
                </a:r>
                <a:endParaRPr lang="zh-TW" altLang="en-US" sz="1800" b="1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3" name="群組 95">
            <a:extLst>
              <a:ext uri="{FF2B5EF4-FFF2-40B4-BE49-F238E27FC236}">
                <a16:creationId xmlns:a16="http://schemas.microsoft.com/office/drawing/2014/main" id="{7AD28E45-2C06-473C-BC02-F4100C0D5DD3}"/>
              </a:ext>
            </a:extLst>
          </p:cNvPr>
          <p:cNvGrpSpPr/>
          <p:nvPr/>
        </p:nvGrpSpPr>
        <p:grpSpPr>
          <a:xfrm>
            <a:off x="285611" y="2013229"/>
            <a:ext cx="3935336" cy="578898"/>
            <a:chOff x="4132899" y="2544694"/>
            <a:chExt cx="3935336" cy="578898"/>
          </a:xfrm>
        </p:grpSpPr>
        <p:sp>
          <p:nvSpPr>
            <p:cNvPr id="24" name="矩形: 圓角 90">
              <a:extLst>
                <a:ext uri="{FF2B5EF4-FFF2-40B4-BE49-F238E27FC236}">
                  <a16:creationId xmlns:a16="http://schemas.microsoft.com/office/drawing/2014/main" id="{E008B4F2-2373-46C0-8997-D2C4EB546AC5}"/>
                </a:ext>
              </a:extLst>
            </p:cNvPr>
            <p:cNvSpPr/>
            <p:nvPr/>
          </p:nvSpPr>
          <p:spPr>
            <a:xfrm>
              <a:off x="4327173" y="2550216"/>
              <a:ext cx="3741062" cy="573376"/>
            </a:xfrm>
            <a:prstGeom prst="roundRect">
              <a:avLst>
                <a:gd name="adj" fmla="val 3442"/>
              </a:avLst>
            </a:prstGeom>
            <a:gradFill>
              <a:gsLst>
                <a:gs pos="54000">
                  <a:schemeClr val="bg1"/>
                </a:gs>
                <a:gs pos="100000">
                  <a:schemeClr val="bg1">
                    <a:lumMod val="95000"/>
                  </a:schemeClr>
                </a:gs>
                <a:gs pos="59000">
                  <a:srgbClr val="EEEEEE"/>
                </a:gs>
              </a:gsLst>
              <a:lin ang="5400000" scaled="1"/>
            </a:gradFill>
            <a:ln w="9525">
              <a:gradFill>
                <a:gsLst>
                  <a:gs pos="26000">
                    <a:srgbClr val="BBB232"/>
                  </a:gs>
                  <a:gs pos="0">
                    <a:srgbClr val="140B00"/>
                  </a:gs>
                  <a:gs pos="43489">
                    <a:srgbClr val="F4E8BA"/>
                  </a:gs>
                  <a:gs pos="54000">
                    <a:srgbClr val="F9BC26"/>
                  </a:gs>
                  <a:gs pos="100000">
                    <a:srgbClr val="78A83F"/>
                  </a:gs>
                </a:gsLst>
                <a:lin ang="5400000" scaled="1"/>
              </a:gradFill>
            </a:ln>
            <a:effectLst>
              <a:outerShdw blurRad="139700" dist="88900" dir="2520000" algn="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9388"/>
              <a:r>
                <a:rPr lang="zh-TW" altLang="en-US" sz="16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確認區塊大小</a:t>
              </a:r>
            </a:p>
          </p:txBody>
        </p:sp>
        <p:grpSp>
          <p:nvGrpSpPr>
            <p:cNvPr id="25" name="群組 91">
              <a:extLst>
                <a:ext uri="{FF2B5EF4-FFF2-40B4-BE49-F238E27FC236}">
                  <a16:creationId xmlns:a16="http://schemas.microsoft.com/office/drawing/2014/main" id="{38AC52B1-FC96-4E52-8B57-22947E3512B1}"/>
                </a:ext>
              </a:extLst>
            </p:cNvPr>
            <p:cNvGrpSpPr/>
            <p:nvPr/>
          </p:nvGrpSpPr>
          <p:grpSpPr>
            <a:xfrm>
              <a:off x="4132899" y="2544694"/>
              <a:ext cx="388547" cy="397605"/>
              <a:chOff x="5121598" y="2950131"/>
              <a:chExt cx="388547" cy="397605"/>
            </a:xfrm>
          </p:grpSpPr>
          <p:sp>
            <p:nvSpPr>
              <p:cNvPr id="26" name="矩形: 圓角 92">
                <a:extLst>
                  <a:ext uri="{FF2B5EF4-FFF2-40B4-BE49-F238E27FC236}">
                    <a16:creationId xmlns:a16="http://schemas.microsoft.com/office/drawing/2014/main" id="{E2A7B518-FED7-47F9-A4C4-31D23ABC169F}"/>
                  </a:ext>
                </a:extLst>
              </p:cNvPr>
              <p:cNvSpPr/>
              <p:nvPr/>
            </p:nvSpPr>
            <p:spPr>
              <a:xfrm>
                <a:off x="5121598" y="2950131"/>
                <a:ext cx="351158" cy="351158"/>
              </a:xfrm>
              <a:prstGeom prst="roundRect">
                <a:avLst>
                  <a:gd name="adj" fmla="val 9744"/>
                </a:avLst>
              </a:prstGeom>
              <a:gradFill>
                <a:gsLst>
                  <a:gs pos="0">
                    <a:srgbClr val="F9BC26">
                      <a:alpha val="75000"/>
                    </a:srgbClr>
                  </a:gs>
                  <a:gs pos="100000">
                    <a:srgbClr val="5D542D"/>
                  </a:gs>
                  <a:gs pos="54000">
                    <a:srgbClr val="78A83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7" name="矩形: 圓角 93">
                <a:extLst>
                  <a:ext uri="{FF2B5EF4-FFF2-40B4-BE49-F238E27FC236}">
                    <a16:creationId xmlns:a16="http://schemas.microsoft.com/office/drawing/2014/main" id="{FA5F396F-F1A0-4C36-B9AE-5B0F5AEEE58C}"/>
                  </a:ext>
                </a:extLst>
              </p:cNvPr>
              <p:cNvSpPr/>
              <p:nvPr/>
            </p:nvSpPr>
            <p:spPr>
              <a:xfrm rot="16200000">
                <a:off x="5158987" y="2996578"/>
                <a:ext cx="351158" cy="351158"/>
              </a:xfrm>
              <a:prstGeom prst="roundRect">
                <a:avLst>
                  <a:gd name="adj" fmla="val 9744"/>
                </a:avLst>
              </a:prstGeom>
              <a:gradFill>
                <a:gsLst>
                  <a:gs pos="0">
                    <a:srgbClr val="5D542D">
                      <a:alpha val="53000"/>
                    </a:srgbClr>
                  </a:gs>
                  <a:gs pos="100000">
                    <a:srgbClr val="78A83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8" name="文字方塊 94">
                <a:extLst>
                  <a:ext uri="{FF2B5EF4-FFF2-40B4-BE49-F238E27FC236}">
                    <a16:creationId xmlns:a16="http://schemas.microsoft.com/office/drawing/2014/main" id="{F29700AE-C595-4625-89EE-75AF46CF0090}"/>
                  </a:ext>
                </a:extLst>
              </p:cNvPr>
              <p:cNvSpPr txBox="1"/>
              <p:nvPr/>
            </p:nvSpPr>
            <p:spPr>
              <a:xfrm>
                <a:off x="5158987" y="2955181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800" b="1">
                    <a:solidFill>
                      <a:schemeClr val="bg1"/>
                    </a:solidFill>
                  </a:rPr>
                  <a:t>2</a:t>
                </a:r>
                <a:endParaRPr lang="zh-TW" altLang="en-US" sz="1800" b="1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9" name="群組 95">
            <a:extLst>
              <a:ext uri="{FF2B5EF4-FFF2-40B4-BE49-F238E27FC236}">
                <a16:creationId xmlns:a16="http://schemas.microsoft.com/office/drawing/2014/main" id="{80853D58-4B6F-429C-A1F0-9F1CF0388DAF}"/>
              </a:ext>
            </a:extLst>
          </p:cNvPr>
          <p:cNvGrpSpPr/>
          <p:nvPr/>
        </p:nvGrpSpPr>
        <p:grpSpPr>
          <a:xfrm>
            <a:off x="4977751" y="2023095"/>
            <a:ext cx="4071150" cy="640663"/>
            <a:chOff x="4132899" y="2544694"/>
            <a:chExt cx="3935336" cy="577920"/>
          </a:xfrm>
        </p:grpSpPr>
        <p:sp>
          <p:nvSpPr>
            <p:cNvPr id="30" name="矩形: 圓角 90">
              <a:extLst>
                <a:ext uri="{FF2B5EF4-FFF2-40B4-BE49-F238E27FC236}">
                  <a16:creationId xmlns:a16="http://schemas.microsoft.com/office/drawing/2014/main" id="{455C41F3-1FBD-4B0B-A1B4-F2076A7B60D9}"/>
                </a:ext>
              </a:extLst>
            </p:cNvPr>
            <p:cNvSpPr/>
            <p:nvPr/>
          </p:nvSpPr>
          <p:spPr>
            <a:xfrm>
              <a:off x="4327173" y="2550216"/>
              <a:ext cx="3741062" cy="572398"/>
            </a:xfrm>
            <a:prstGeom prst="roundRect">
              <a:avLst>
                <a:gd name="adj" fmla="val 3442"/>
              </a:avLst>
            </a:prstGeom>
            <a:gradFill>
              <a:gsLst>
                <a:gs pos="54000">
                  <a:schemeClr val="bg1"/>
                </a:gs>
                <a:gs pos="100000">
                  <a:schemeClr val="bg1">
                    <a:lumMod val="95000"/>
                  </a:schemeClr>
                </a:gs>
                <a:gs pos="59000">
                  <a:srgbClr val="EEEEEE"/>
                </a:gs>
              </a:gsLst>
              <a:lin ang="5400000" scaled="1"/>
            </a:gradFill>
            <a:ln w="9525">
              <a:gradFill>
                <a:gsLst>
                  <a:gs pos="26000">
                    <a:srgbClr val="BBB232"/>
                  </a:gs>
                  <a:gs pos="0">
                    <a:srgbClr val="140B00"/>
                  </a:gs>
                  <a:gs pos="43489">
                    <a:srgbClr val="F4E8BA"/>
                  </a:gs>
                  <a:gs pos="54000">
                    <a:srgbClr val="F9BC26"/>
                  </a:gs>
                  <a:gs pos="100000">
                    <a:srgbClr val="78A83F"/>
                  </a:gs>
                </a:gsLst>
                <a:lin ang="5400000" scaled="1"/>
              </a:gradFill>
            </a:ln>
            <a:effectLst>
              <a:outerShdw blurRad="139700" dist="88900" dir="2520000" algn="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9388"/>
              <a:r>
                <a:rPr lang="zh-TW" altLang="en-US" sz="16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選擇</a:t>
              </a:r>
              <a:r>
                <a:rPr lang="en-US" altLang="zh-TW" sz="16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LUN</a:t>
              </a:r>
              <a:r>
                <a:rPr lang="zh-TW" altLang="en-US" sz="16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空間按右鍵 </a:t>
              </a:r>
              <a:r>
                <a:rPr lang="en-US" altLang="zh-TW" sz="16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&gt; </a:t>
              </a:r>
              <a:r>
                <a:rPr lang="zh-TW" altLang="en-US" sz="16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編輯</a:t>
              </a:r>
              <a:r>
                <a:rPr lang="en-US" altLang="zh-TW" sz="16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LUN</a:t>
              </a:r>
              <a:r>
                <a:rPr lang="zh-TW" altLang="en-US" sz="16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對應</a:t>
              </a:r>
            </a:p>
          </p:txBody>
        </p:sp>
        <p:grpSp>
          <p:nvGrpSpPr>
            <p:cNvPr id="31" name="群組 91">
              <a:extLst>
                <a:ext uri="{FF2B5EF4-FFF2-40B4-BE49-F238E27FC236}">
                  <a16:creationId xmlns:a16="http://schemas.microsoft.com/office/drawing/2014/main" id="{6D96DA2A-2353-4B3B-9717-7D79061FE94C}"/>
                </a:ext>
              </a:extLst>
            </p:cNvPr>
            <p:cNvGrpSpPr/>
            <p:nvPr/>
          </p:nvGrpSpPr>
          <p:grpSpPr>
            <a:xfrm>
              <a:off x="4132899" y="2544694"/>
              <a:ext cx="388547" cy="397605"/>
              <a:chOff x="5121598" y="2950131"/>
              <a:chExt cx="388547" cy="397605"/>
            </a:xfrm>
          </p:grpSpPr>
          <p:sp>
            <p:nvSpPr>
              <p:cNvPr id="32" name="矩形: 圓角 92">
                <a:extLst>
                  <a:ext uri="{FF2B5EF4-FFF2-40B4-BE49-F238E27FC236}">
                    <a16:creationId xmlns:a16="http://schemas.microsoft.com/office/drawing/2014/main" id="{CF04EB1C-0DE8-4D1B-9E2A-879E156B9555}"/>
                  </a:ext>
                </a:extLst>
              </p:cNvPr>
              <p:cNvSpPr/>
              <p:nvPr/>
            </p:nvSpPr>
            <p:spPr>
              <a:xfrm>
                <a:off x="5121598" y="2950131"/>
                <a:ext cx="351158" cy="351158"/>
              </a:xfrm>
              <a:prstGeom prst="roundRect">
                <a:avLst>
                  <a:gd name="adj" fmla="val 9744"/>
                </a:avLst>
              </a:prstGeom>
              <a:gradFill>
                <a:gsLst>
                  <a:gs pos="0">
                    <a:srgbClr val="F9BC26">
                      <a:alpha val="75000"/>
                    </a:srgbClr>
                  </a:gs>
                  <a:gs pos="100000">
                    <a:srgbClr val="5D542D"/>
                  </a:gs>
                  <a:gs pos="54000">
                    <a:srgbClr val="78A83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3" name="矩形: 圓角 93">
                <a:extLst>
                  <a:ext uri="{FF2B5EF4-FFF2-40B4-BE49-F238E27FC236}">
                    <a16:creationId xmlns:a16="http://schemas.microsoft.com/office/drawing/2014/main" id="{A3E76B4D-288C-4748-B79C-74DF69C2DE3F}"/>
                  </a:ext>
                </a:extLst>
              </p:cNvPr>
              <p:cNvSpPr/>
              <p:nvPr/>
            </p:nvSpPr>
            <p:spPr>
              <a:xfrm rot="16200000">
                <a:off x="5158987" y="2996578"/>
                <a:ext cx="351158" cy="351158"/>
              </a:xfrm>
              <a:prstGeom prst="roundRect">
                <a:avLst>
                  <a:gd name="adj" fmla="val 9744"/>
                </a:avLst>
              </a:prstGeom>
              <a:gradFill>
                <a:gsLst>
                  <a:gs pos="0">
                    <a:srgbClr val="5D542D">
                      <a:alpha val="53000"/>
                    </a:srgbClr>
                  </a:gs>
                  <a:gs pos="100000">
                    <a:srgbClr val="78A83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4" name="文字方塊 94">
                <a:extLst>
                  <a:ext uri="{FF2B5EF4-FFF2-40B4-BE49-F238E27FC236}">
                    <a16:creationId xmlns:a16="http://schemas.microsoft.com/office/drawing/2014/main" id="{D766F378-5AF5-43C0-B1D2-6009A20C46FA}"/>
                  </a:ext>
                </a:extLst>
              </p:cNvPr>
              <p:cNvSpPr txBox="1"/>
              <p:nvPr/>
            </p:nvSpPr>
            <p:spPr>
              <a:xfrm>
                <a:off x="5158987" y="2955181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800" b="1">
                    <a:solidFill>
                      <a:schemeClr val="bg1"/>
                    </a:solidFill>
                  </a:rPr>
                  <a:t>2</a:t>
                </a:r>
                <a:endParaRPr lang="zh-TW" altLang="en-US" sz="1800" b="1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6896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橢圓 30">
            <a:extLst>
              <a:ext uri="{FF2B5EF4-FFF2-40B4-BE49-F238E27FC236}">
                <a16:creationId xmlns:a16="http://schemas.microsoft.com/office/drawing/2014/main" id="{75155D51-3530-41C1-9CA0-239495B643C7}"/>
              </a:ext>
            </a:extLst>
          </p:cNvPr>
          <p:cNvSpPr/>
          <p:nvPr/>
        </p:nvSpPr>
        <p:spPr>
          <a:xfrm>
            <a:off x="6317801" y="2109256"/>
            <a:ext cx="982808" cy="9828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弧形 13">
            <a:extLst>
              <a:ext uri="{FF2B5EF4-FFF2-40B4-BE49-F238E27FC236}">
                <a16:creationId xmlns:a16="http://schemas.microsoft.com/office/drawing/2014/main" id="{6EA62790-1CB5-40DF-9F7E-8142A57F5B26}"/>
              </a:ext>
            </a:extLst>
          </p:cNvPr>
          <p:cNvSpPr/>
          <p:nvPr/>
        </p:nvSpPr>
        <p:spPr>
          <a:xfrm rot="18823745">
            <a:off x="7502537" y="2432820"/>
            <a:ext cx="1675668" cy="1318488"/>
          </a:xfrm>
          <a:prstGeom prst="arc">
            <a:avLst>
              <a:gd name="adj1" fmla="val 14357195"/>
              <a:gd name="adj2" fmla="val 20353354"/>
            </a:avLst>
          </a:prstGeom>
          <a:ln w="41275">
            <a:solidFill>
              <a:schemeClr val="accent1">
                <a:lumMod val="60000"/>
                <a:lumOff val="40000"/>
              </a:schemeClr>
            </a:solidFill>
            <a:headEnd type="none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5400E6-C18E-4ED8-B9DE-49DDF320A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防範勒索保護檔案的最佳方式 </a:t>
            </a:r>
            <a:r>
              <a:rPr lang="en-US" altLang="zh-TW"/>
              <a:t>- </a:t>
            </a:r>
            <a:r>
              <a:rPr lang="zh-TW" altLang="en-US"/>
              <a:t>快照</a:t>
            </a:r>
          </a:p>
        </p:txBody>
      </p:sp>
      <p:sp>
        <p:nvSpPr>
          <p:cNvPr id="4" name="文字版面配置區 4">
            <a:extLst>
              <a:ext uri="{FF2B5EF4-FFF2-40B4-BE49-F238E27FC236}">
                <a16:creationId xmlns:a16="http://schemas.microsoft.com/office/drawing/2014/main" id="{9574D251-E738-4FC3-AFE3-72D56072596D}"/>
              </a:ext>
            </a:extLst>
          </p:cNvPr>
          <p:cNvSpPr txBox="1">
            <a:spLocks/>
          </p:cNvSpPr>
          <p:nvPr/>
        </p:nvSpPr>
        <p:spPr>
          <a:xfrm>
            <a:off x="151040" y="1364291"/>
            <a:ext cx="8606190" cy="982691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150000"/>
              </a:lnSpc>
              <a:buClr>
                <a:schemeClr val="tx1"/>
              </a:buClr>
              <a:buSzPts val="2000"/>
              <a:buFont typeface="Wingdings" panose="05000000000000000000" pitchFamily="2" charset="2"/>
              <a:buChar char="n"/>
            </a:pPr>
            <a:r>
              <a:rPr lang="zh-TW" altLang="en-US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企業環境，個人用電腦及儲存裝置都可能會受到勒索軟體威脅</a:t>
            </a:r>
            <a:endParaRPr lang="en-US" altLang="zh-TW" b="1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SzPts val="2000"/>
              <a:buFont typeface="Wingdings" panose="05000000000000000000" pitchFamily="2" charset="2"/>
              <a:buChar char="n"/>
            </a:pPr>
            <a:r>
              <a:rPr lang="zh-TW" altLang="en-US" b="1">
                <a:solidFill>
                  <a:schemeClr val="tx1"/>
                </a:solidFill>
                <a:latin typeface="Microsoft JhengHei"/>
                <a:ea typeface="Microsoft JhengHei"/>
                <a:sym typeface="Microsoft JhengHei"/>
              </a:rPr>
              <a:t>可解決人為意外修改或刪除備份資料的問題</a:t>
            </a:r>
          </a:p>
          <a:p>
            <a:pPr marL="342900" indent="-342900">
              <a:lnSpc>
                <a:spcPct val="150000"/>
              </a:lnSpc>
              <a:spcBef>
                <a:spcPts val="400"/>
              </a:spcBef>
              <a:buClr>
                <a:schemeClr val="tx1"/>
              </a:buClr>
              <a:buSzPts val="2000"/>
              <a:buFont typeface="Wingdings" panose="05000000000000000000" pitchFamily="2" charset="2"/>
              <a:buChar char="n"/>
            </a:pPr>
            <a:r>
              <a:rPr lang="zh-TW" altLang="en-US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不能只“備份”檔案，還要保護“備份” </a:t>
            </a:r>
          </a:p>
          <a:p>
            <a:pPr marL="342900" indent="-342900">
              <a:lnSpc>
                <a:spcPct val="150000"/>
              </a:lnSpc>
              <a:spcBef>
                <a:spcPts val="400"/>
              </a:spcBef>
              <a:buClr>
                <a:schemeClr val="tx1"/>
              </a:buClr>
              <a:buSzPts val="2000"/>
              <a:buFont typeface="Wingdings" panose="05000000000000000000" pitchFamily="2" charset="2"/>
              <a:buChar char="n"/>
            </a:pPr>
            <a:r>
              <a:rPr lang="en-US" altLang="zh-TW" b="1">
                <a:solidFill>
                  <a:srgbClr val="2A57DD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QNAP</a:t>
            </a:r>
            <a:r>
              <a:rPr lang="en-US" altLang="zh-TW" b="1">
                <a:solidFill>
                  <a:srgbClr val="2A57D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b="1">
                <a:solidFill>
                  <a:srgbClr val="2A57D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區塊層級的快照能有效避開檔案層級的勒索軟體攻擊</a:t>
            </a:r>
          </a:p>
        </p:txBody>
      </p:sp>
      <p:grpSp>
        <p:nvGrpSpPr>
          <p:cNvPr id="6" name="群組 11">
            <a:extLst>
              <a:ext uri="{FF2B5EF4-FFF2-40B4-BE49-F238E27FC236}">
                <a16:creationId xmlns:a16="http://schemas.microsoft.com/office/drawing/2014/main" id="{5982EA15-ACED-4485-81F1-A497219BFC0F}"/>
              </a:ext>
            </a:extLst>
          </p:cNvPr>
          <p:cNvGrpSpPr/>
          <p:nvPr/>
        </p:nvGrpSpPr>
        <p:grpSpPr>
          <a:xfrm>
            <a:off x="30383" y="2435612"/>
            <a:ext cx="6456747" cy="2300161"/>
            <a:chOff x="583756" y="2214560"/>
            <a:chExt cx="7965799" cy="2972782"/>
          </a:xfrm>
        </p:grpSpPr>
        <p:pic>
          <p:nvPicPr>
            <p:cNvPr id="7" name="Shape 96" descr="storage&amp;snapshot_170826-1.png">
              <a:extLst>
                <a:ext uri="{FF2B5EF4-FFF2-40B4-BE49-F238E27FC236}">
                  <a16:creationId xmlns:a16="http://schemas.microsoft.com/office/drawing/2014/main" id="{6E95511D-5A5B-472F-9D1D-86ABAF9AE5E5}"/>
                </a:ext>
              </a:extLst>
            </p:cNvPr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583756" y="2214560"/>
              <a:ext cx="7965799" cy="29727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Shape 159">
              <a:extLst>
                <a:ext uri="{FF2B5EF4-FFF2-40B4-BE49-F238E27FC236}">
                  <a16:creationId xmlns:a16="http://schemas.microsoft.com/office/drawing/2014/main" id="{63763DB8-37F5-4833-ABB2-3D9790FCD927}"/>
                </a:ext>
              </a:extLst>
            </p:cNvPr>
            <p:cNvSpPr txBox="1"/>
            <p:nvPr/>
          </p:nvSpPr>
          <p:spPr>
            <a:xfrm>
              <a:off x="4378987" y="3347283"/>
              <a:ext cx="1188334" cy="2143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88900" algn="ctr">
                <a:buClr>
                  <a:srgbClr val="000000"/>
                </a:buClr>
                <a:buSzPts val="1400"/>
              </a:pPr>
              <a:r>
                <a:rPr lang="zh-TW" altLang="en-US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儲存池</a:t>
              </a:r>
              <a:endParaRPr lang="zh-TW" b="1" i="0" u="none" strike="noStrike" cap="none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9" name="Shape 159">
              <a:extLst>
                <a:ext uri="{FF2B5EF4-FFF2-40B4-BE49-F238E27FC236}">
                  <a16:creationId xmlns:a16="http://schemas.microsoft.com/office/drawing/2014/main" id="{A3736C25-BB1E-442D-92E1-EC3BAD110013}"/>
                </a:ext>
              </a:extLst>
            </p:cNvPr>
            <p:cNvSpPr txBox="1"/>
            <p:nvPr/>
          </p:nvSpPr>
          <p:spPr>
            <a:xfrm>
              <a:off x="2357422" y="4357700"/>
              <a:ext cx="857256" cy="2143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indent="-88900" algn="ctr">
                <a:buClr>
                  <a:srgbClr val="000000"/>
                </a:buClr>
                <a:buSzPts val="1400"/>
              </a:pPr>
              <a:r>
                <a:rPr lang="zh-TW" altLang="en-US" sz="10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原始區塊</a:t>
              </a:r>
              <a:endParaRPr lang="zh-TW" sz="1000" b="1" i="0" u="none" strike="noStrike" cap="none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10" name="Shape 159">
              <a:extLst>
                <a:ext uri="{FF2B5EF4-FFF2-40B4-BE49-F238E27FC236}">
                  <a16:creationId xmlns:a16="http://schemas.microsoft.com/office/drawing/2014/main" id="{E9C827B0-6550-4471-81B1-1EF08A0E12DB}"/>
                </a:ext>
              </a:extLst>
            </p:cNvPr>
            <p:cNvSpPr txBox="1"/>
            <p:nvPr/>
          </p:nvSpPr>
          <p:spPr>
            <a:xfrm>
              <a:off x="3567534" y="4357700"/>
              <a:ext cx="857256" cy="2143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indent="-88900" algn="ctr">
                <a:buClr>
                  <a:srgbClr val="000000"/>
                </a:buClr>
                <a:buSzPts val="1400"/>
              </a:pPr>
              <a:r>
                <a:rPr lang="zh-TW" altLang="en-US" sz="10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修改區塊</a:t>
              </a:r>
              <a:endParaRPr lang="zh-TW" sz="1000" b="1" i="0" u="none" strike="noStrike" cap="none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11" name="Shape 159">
              <a:extLst>
                <a:ext uri="{FF2B5EF4-FFF2-40B4-BE49-F238E27FC236}">
                  <a16:creationId xmlns:a16="http://schemas.microsoft.com/office/drawing/2014/main" id="{79244A2D-3F3A-4660-8D21-79C2252591A4}"/>
                </a:ext>
              </a:extLst>
            </p:cNvPr>
            <p:cNvSpPr txBox="1"/>
            <p:nvPr/>
          </p:nvSpPr>
          <p:spPr>
            <a:xfrm>
              <a:off x="4725612" y="4357700"/>
              <a:ext cx="857256" cy="2143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indent="-88900" algn="ctr">
                <a:buClr>
                  <a:srgbClr val="000000"/>
                </a:buClr>
                <a:buSzPts val="1400"/>
              </a:pPr>
              <a:r>
                <a:rPr lang="zh-TW" altLang="en-US" sz="10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修改區塊</a:t>
              </a:r>
              <a:endParaRPr lang="zh-TW" sz="1000" b="1" i="0" u="none" strike="noStrike" cap="none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12" name="Shape 159">
              <a:extLst>
                <a:ext uri="{FF2B5EF4-FFF2-40B4-BE49-F238E27FC236}">
                  <a16:creationId xmlns:a16="http://schemas.microsoft.com/office/drawing/2014/main" id="{9A94C726-2A09-42B9-888E-7AA6F2EE26CD}"/>
                </a:ext>
              </a:extLst>
            </p:cNvPr>
            <p:cNvSpPr txBox="1"/>
            <p:nvPr/>
          </p:nvSpPr>
          <p:spPr>
            <a:xfrm>
              <a:off x="6087850" y="4357700"/>
              <a:ext cx="1484546" cy="2143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indent="-88900" algn="ctr">
                <a:buClr>
                  <a:srgbClr val="000000"/>
                </a:buClr>
                <a:buSzPts val="1400"/>
              </a:pPr>
              <a:r>
                <a:rPr lang="zh-TW" altLang="en-US" sz="10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透過掛載恢復快照</a:t>
              </a:r>
              <a:endParaRPr lang="zh-TW" sz="1000" b="1" i="0" u="none" strike="noStrike" cap="none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13" name="Shape 159">
              <a:extLst>
                <a:ext uri="{FF2B5EF4-FFF2-40B4-BE49-F238E27FC236}">
                  <a16:creationId xmlns:a16="http://schemas.microsoft.com/office/drawing/2014/main" id="{C66AC3A4-E5FE-4419-9E04-86BDDDCE247E}"/>
                </a:ext>
              </a:extLst>
            </p:cNvPr>
            <p:cNvSpPr txBox="1"/>
            <p:nvPr/>
          </p:nvSpPr>
          <p:spPr>
            <a:xfrm>
              <a:off x="5572132" y="3857634"/>
              <a:ext cx="785818" cy="1428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indent="-88900" algn="ctr">
                <a:buClr>
                  <a:srgbClr val="000000"/>
                </a:buClr>
                <a:buSzPts val="1400"/>
              </a:pPr>
              <a:r>
                <a:rPr lang="zh-TW" altLang="en-US" sz="10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恢復</a:t>
              </a:r>
              <a:endParaRPr lang="zh-TW" sz="1000" b="1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</p:grpSp>
      <p:grpSp>
        <p:nvGrpSpPr>
          <p:cNvPr id="16" name="群組 14">
            <a:extLst>
              <a:ext uri="{FF2B5EF4-FFF2-40B4-BE49-F238E27FC236}">
                <a16:creationId xmlns:a16="http://schemas.microsoft.com/office/drawing/2014/main" id="{9825E0DA-81B8-40E4-9B64-4878546F7A77}"/>
              </a:ext>
            </a:extLst>
          </p:cNvPr>
          <p:cNvGrpSpPr/>
          <p:nvPr/>
        </p:nvGrpSpPr>
        <p:grpSpPr>
          <a:xfrm>
            <a:off x="5365281" y="2785199"/>
            <a:ext cx="2939530" cy="1600988"/>
            <a:chOff x="878861" y="3286006"/>
            <a:chExt cx="2426513" cy="1321578"/>
          </a:xfrm>
        </p:grpSpPr>
        <p:sp>
          <p:nvSpPr>
            <p:cNvPr id="17" name="流程圖: 結束點 10">
              <a:extLst>
                <a:ext uri="{FF2B5EF4-FFF2-40B4-BE49-F238E27FC236}">
                  <a16:creationId xmlns:a16="http://schemas.microsoft.com/office/drawing/2014/main" id="{16617AB2-2BC9-4DA9-BA4C-E631FD99A79D}"/>
                </a:ext>
              </a:extLst>
            </p:cNvPr>
            <p:cNvSpPr/>
            <p:nvPr/>
          </p:nvSpPr>
          <p:spPr>
            <a:xfrm>
              <a:off x="2653548" y="4323657"/>
              <a:ext cx="636776" cy="210149"/>
            </a:xfrm>
            <a:prstGeom prst="flowChartTerminator">
              <a:avLst/>
            </a:prstGeom>
            <a:solidFill>
              <a:schemeClr val="bg1">
                <a:alpha val="85000"/>
              </a:schemeClr>
            </a:solidFill>
            <a:ln w="19050">
              <a:solidFill>
                <a:srgbClr val="CBC2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8" name="圖片 4">
              <a:extLst>
                <a:ext uri="{FF2B5EF4-FFF2-40B4-BE49-F238E27FC236}">
                  <a16:creationId xmlns:a16="http://schemas.microsoft.com/office/drawing/2014/main" id="{4A7522B8-A7A3-47B7-9445-9AAA5AE8C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121"/>
            <a:stretch/>
          </p:blipFill>
          <p:spPr>
            <a:xfrm>
              <a:off x="878861" y="3286006"/>
              <a:ext cx="2251996" cy="1321578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19" name="文字方塊 8">
              <a:extLst>
                <a:ext uri="{FF2B5EF4-FFF2-40B4-BE49-F238E27FC236}">
                  <a16:creationId xmlns:a16="http://schemas.microsoft.com/office/drawing/2014/main" id="{DE2592FB-9A59-47DC-AA26-482B2888DC5B}"/>
                </a:ext>
              </a:extLst>
            </p:cNvPr>
            <p:cNvSpPr txBox="1"/>
            <p:nvPr/>
          </p:nvSpPr>
          <p:spPr>
            <a:xfrm>
              <a:off x="2784258" y="4324363"/>
              <a:ext cx="521116" cy="20324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10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TS-877</a:t>
              </a:r>
              <a:endParaRPr lang="zh-TW" altLang="en-US" sz="10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5" name="矩形: 圓角 22">
            <a:extLst>
              <a:ext uri="{FF2B5EF4-FFF2-40B4-BE49-F238E27FC236}">
                <a16:creationId xmlns:a16="http://schemas.microsoft.com/office/drawing/2014/main" id="{6A79477A-53B5-433D-8A42-B3D08B91B154}"/>
              </a:ext>
            </a:extLst>
          </p:cNvPr>
          <p:cNvSpPr/>
          <p:nvPr/>
        </p:nvSpPr>
        <p:spPr>
          <a:xfrm>
            <a:off x="7983650" y="1651305"/>
            <a:ext cx="1096812" cy="524900"/>
          </a:xfrm>
          <a:prstGeom prst="roundRect">
            <a:avLst/>
          </a:prstGeom>
          <a:solidFill>
            <a:srgbClr val="DC3F23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err="1"/>
              <a:t>SnapshotReplica</a:t>
            </a:r>
            <a:endParaRPr lang="zh-TW" altLang="en-US" b="1"/>
          </a:p>
        </p:txBody>
      </p:sp>
      <p:pic>
        <p:nvPicPr>
          <p:cNvPr id="26" name="圖片 24">
            <a:extLst>
              <a:ext uri="{FF2B5EF4-FFF2-40B4-BE49-F238E27FC236}">
                <a16:creationId xmlns:a16="http://schemas.microsoft.com/office/drawing/2014/main" id="{02690EBB-F1C3-41FF-B07B-028BBEF48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8664" y="2173039"/>
            <a:ext cx="720000" cy="720000"/>
          </a:xfrm>
          <a:prstGeom prst="rect">
            <a:avLst/>
          </a:prstGeom>
        </p:spPr>
      </p:pic>
      <p:sp>
        <p:nvSpPr>
          <p:cNvPr id="27" name="矩形: 圓角 22">
            <a:extLst>
              <a:ext uri="{FF2B5EF4-FFF2-40B4-BE49-F238E27FC236}">
                <a16:creationId xmlns:a16="http://schemas.microsoft.com/office/drawing/2014/main" id="{CAC5ABEF-80FE-402A-AE36-E8E81E6CFD58}"/>
              </a:ext>
            </a:extLst>
          </p:cNvPr>
          <p:cNvSpPr/>
          <p:nvPr/>
        </p:nvSpPr>
        <p:spPr>
          <a:xfrm>
            <a:off x="6229341" y="1728333"/>
            <a:ext cx="1139609" cy="524900"/>
          </a:xfrm>
          <a:prstGeom prst="roundRect">
            <a:avLst/>
          </a:prstGeom>
          <a:solidFill>
            <a:srgbClr val="DC3F23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/>
              <a:t>Local Snapshot</a:t>
            </a:r>
            <a:endParaRPr lang="zh-TW" altLang="en-US" b="1"/>
          </a:p>
        </p:txBody>
      </p:sp>
      <p:pic>
        <p:nvPicPr>
          <p:cNvPr id="28" name="Shape 752">
            <a:extLst>
              <a:ext uri="{FF2B5EF4-FFF2-40B4-BE49-F238E27FC236}">
                <a16:creationId xmlns:a16="http://schemas.microsoft.com/office/drawing/2014/main" id="{9FD0DB3A-3EF5-4900-A1EB-65E1A80EC050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8061" y="3681614"/>
            <a:ext cx="631291" cy="838228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82281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791CB-521A-489C-996D-25262A6C8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/>
              <a:t>確保儲存的效能與健康度處於最佳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A2761A-2FB8-48DE-A657-F130A1765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904" y="1865155"/>
            <a:ext cx="5030192" cy="3300380"/>
          </a:xfrm>
          <a:prstGeom prst="rect">
            <a:avLst/>
          </a:prstGeom>
          <a:effectLst>
            <a:outerShdw blurRad="330200" dist="292100" dir="10800000" algn="r" rotWithShape="0">
              <a:prstClr val="black">
                <a:alpha val="16000"/>
              </a:prst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7518F84-5D63-4233-9F55-B2D262BACE83}"/>
              </a:ext>
            </a:extLst>
          </p:cNvPr>
          <p:cNvSpPr/>
          <p:nvPr/>
        </p:nvSpPr>
        <p:spPr>
          <a:xfrm>
            <a:off x="3307557" y="1338238"/>
            <a:ext cx="2528886" cy="49244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2600" b="1">
                <a:latin typeface="Microsoft JhengHei"/>
                <a:ea typeface="Microsoft JhengHei"/>
              </a:rPr>
              <a:t>全域設定</a:t>
            </a:r>
            <a:r>
              <a:rPr lang="en-US" altLang="zh-TW" sz="2600" b="1">
                <a:latin typeface="Microsoft JhengHei"/>
                <a:ea typeface="Microsoft JhengHei"/>
              </a:rPr>
              <a:t> - </a:t>
            </a:r>
            <a:r>
              <a:rPr lang="zh-CN" altLang="en-US" sz="2600" b="1">
                <a:latin typeface="Microsoft JhengHei"/>
                <a:ea typeface="Microsoft JhengHei"/>
              </a:rPr>
              <a:t>儲存</a:t>
            </a:r>
            <a:endParaRPr lang="zh-TW" altLang="en-US" sz="2600" b="1">
              <a:latin typeface="Microsoft JhengHei"/>
              <a:ea typeface="Microsoft JhengHei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C1AC2A6-F249-4749-B3E0-9864CD4E767A}"/>
              </a:ext>
            </a:extLst>
          </p:cNvPr>
          <p:cNvSpPr/>
          <p:nvPr/>
        </p:nvSpPr>
        <p:spPr>
          <a:xfrm>
            <a:off x="136207" y="1865155"/>
            <a:ext cx="178595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b="1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RAID</a:t>
            </a:r>
            <a:r>
              <a:rPr lang="zh-TW" altLang="en-US" sz="1600" b="1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同步優先權</a:t>
            </a:r>
            <a:r>
              <a:rPr lang="en-US" altLang="zh-TW" sz="1600" b="1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: </a:t>
            </a:r>
          </a:p>
          <a:p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視乎資料重要性或營運重要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, SSD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或是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HDD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來動態調整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. (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新建立的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則建議改成高速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endParaRPr lang="en-US" altLang="zh-TW" sz="1100" b="1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1100" b="1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1600" b="1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RAID </a:t>
            </a:r>
            <a:r>
              <a:rPr lang="zh-TW" altLang="en-US" sz="1600" b="1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清洗排程</a:t>
            </a:r>
            <a:r>
              <a:rPr lang="en-US" altLang="zh-TW" sz="1600" b="1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: </a:t>
            </a:r>
          </a:p>
          <a:p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掃瞄並自動修復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RAID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群組中的損壞磁區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. (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週期視乎建置環境但建議開啟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1200" b="1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5">
            <a:extLst>
              <a:ext uri="{FF2B5EF4-FFF2-40B4-BE49-F238E27FC236}">
                <a16:creationId xmlns:a16="http://schemas.microsoft.com/office/drawing/2014/main" id="{989BB25C-5946-4FD5-A6C1-DC29096285E5}"/>
              </a:ext>
            </a:extLst>
          </p:cNvPr>
          <p:cNvSpPr/>
          <p:nvPr/>
        </p:nvSpPr>
        <p:spPr>
          <a:xfrm>
            <a:off x="7221843" y="1865155"/>
            <a:ext cx="173370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00" b="1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自動回收空間</a:t>
            </a:r>
            <a:r>
              <a:rPr lang="en-US" altLang="zh-TW" sz="1600" b="1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: </a:t>
            </a:r>
          </a:p>
          <a:p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預設凌晨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點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, 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做完後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Thin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及區塊型的空間才會釋放出之前刪除檔案的空間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.</a:t>
            </a:r>
          </a:p>
          <a:p>
            <a:endParaRPr lang="en-US" altLang="zh-TW" sz="1100" b="1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1100" b="1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600" b="1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檔案系統檢查</a:t>
            </a:r>
            <a:r>
              <a:rPr lang="en-US" altLang="zh-TW" sz="1600" b="1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: </a:t>
            </a:r>
          </a:p>
          <a:p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系統會依排程檢查不乾淨檔案系統的磁碟區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. (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預設不開啟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1200" b="1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08577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B09EC2F5-06CD-4201-A895-B37D9F2CA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31802" y="1378323"/>
            <a:ext cx="3737086" cy="1025338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814B70F-05F0-489F-B6C1-C880175E6E81}"/>
              </a:ext>
            </a:extLst>
          </p:cNvPr>
          <p:cNvSpPr txBox="1"/>
          <p:nvPr/>
        </p:nvSpPr>
        <p:spPr>
          <a:xfrm>
            <a:off x="1615507" y="2571750"/>
            <a:ext cx="69588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600" spc="6000">
                <a:latin typeface="微軟正黑體" panose="020B0604030504040204" pitchFamily="34" charset="-120"/>
                <a:ea typeface="微軟正黑體" panose="020B0604030504040204" pitchFamily="34" charset="-120"/>
              </a:rPr>
              <a:t>提前預告</a:t>
            </a:r>
          </a:p>
        </p:txBody>
      </p:sp>
    </p:spTree>
    <p:extLst>
      <p:ext uri="{BB962C8B-B14F-4D97-AF65-F5344CB8AC3E}">
        <p14:creationId xmlns:p14="http://schemas.microsoft.com/office/powerpoint/2010/main" val="24784722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19E562-0567-4DCD-B178-54F8FF3AA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813" y="1882700"/>
            <a:ext cx="4580253" cy="3260800"/>
          </a:xfrm>
          <a:prstGeom prst="rect">
            <a:avLst/>
          </a:prstGeom>
          <a:effectLst>
            <a:outerShdw blurRad="266700" dist="304800" dir="13500000" algn="br" rotWithShape="0">
              <a:prstClr val="black">
                <a:alpha val="6000"/>
              </a:prstClr>
            </a:outerShdw>
          </a:effectLst>
        </p:spPr>
      </p:pic>
      <p:sp>
        <p:nvSpPr>
          <p:cNvPr id="6" name="標題 5">
            <a:extLst>
              <a:ext uri="{FF2B5EF4-FFF2-40B4-BE49-F238E27FC236}">
                <a16:creationId xmlns:a16="http://schemas.microsoft.com/office/drawing/2014/main" id="{25CB845E-E249-4FD9-923B-5D91801AC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確保儲存的效能與健康度處於最佳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0DA6573-A660-4809-9EA9-CF0BF59ECA36}"/>
              </a:ext>
            </a:extLst>
          </p:cNvPr>
          <p:cNvSpPr/>
          <p:nvPr/>
        </p:nvSpPr>
        <p:spPr>
          <a:xfrm>
            <a:off x="3227385" y="1328537"/>
            <a:ext cx="2557110" cy="492443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altLang="en-US" sz="2600" b="1">
                <a:latin typeface="Microsoft JhengHei"/>
                <a:ea typeface="Microsoft JhengHei"/>
              </a:rPr>
              <a:t>全域設定</a:t>
            </a:r>
            <a:r>
              <a:rPr lang="en-US" altLang="zh-TW" sz="2600" b="1">
                <a:latin typeface="Microsoft JhengHei"/>
              </a:rPr>
              <a:t> – </a:t>
            </a:r>
            <a:r>
              <a:rPr lang="zh-CN" altLang="en-US" sz="2600" b="1">
                <a:latin typeface="Microsoft JhengHei"/>
                <a:ea typeface="Microsoft JhengHei"/>
              </a:rPr>
              <a:t>磁碟</a:t>
            </a:r>
            <a:endParaRPr lang="zh-TW" altLang="en-US" sz="2600">
              <a:latin typeface="Microsoft JhengHei"/>
              <a:ea typeface="Microsoft JhengHei"/>
            </a:endParaRPr>
          </a:p>
        </p:txBody>
      </p:sp>
      <p:sp>
        <p:nvSpPr>
          <p:cNvPr id="5" name="矩形 7">
            <a:extLst>
              <a:ext uri="{FF2B5EF4-FFF2-40B4-BE49-F238E27FC236}">
                <a16:creationId xmlns:a16="http://schemas.microsoft.com/office/drawing/2014/main" id="{C03D6B09-DA0D-4F3B-818A-20E63A571B7B}"/>
              </a:ext>
            </a:extLst>
          </p:cNvPr>
          <p:cNvSpPr/>
          <p:nvPr/>
        </p:nvSpPr>
        <p:spPr>
          <a:xfrm>
            <a:off x="65837" y="1645187"/>
            <a:ext cx="20723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預警式遷移</a:t>
            </a:r>
            <a:r>
              <a:rPr lang="en-US" altLang="zh-TW" sz="1600" b="1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</a:p>
          <a:p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檢測到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SMART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異常時自動遷移到備援磁碟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. 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不用等到真的損壞才遷移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,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讓系統更安全</a:t>
            </a:r>
            <a:b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如果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內有準備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spare disk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時建議開啟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sp>
        <p:nvSpPr>
          <p:cNvPr id="7" name="矩形 7">
            <a:extLst>
              <a:ext uri="{FF2B5EF4-FFF2-40B4-BE49-F238E27FC236}">
                <a16:creationId xmlns:a16="http://schemas.microsoft.com/office/drawing/2014/main" id="{9C01C484-F933-402F-8083-20021F1CC28B}"/>
              </a:ext>
            </a:extLst>
          </p:cNvPr>
          <p:cNvSpPr/>
          <p:nvPr/>
        </p:nvSpPr>
        <p:spPr>
          <a:xfrm>
            <a:off x="65837" y="3335258"/>
            <a:ext cx="20028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磁碟溫度警報</a:t>
            </a:r>
            <a:r>
              <a:rPr lang="en-US" altLang="zh-TW" sz="1600" b="1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</a:p>
          <a:p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M.2 SSD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的溫度特別高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, 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如有使用時一定要開啟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. (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並調高溫度臨界值免得誤觸警報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ADB686F-B45D-4A35-815A-155B705D6074}"/>
              </a:ext>
            </a:extLst>
          </p:cNvPr>
          <p:cNvSpPr/>
          <p:nvPr/>
        </p:nvSpPr>
        <p:spPr>
          <a:xfrm>
            <a:off x="6826020" y="2048530"/>
            <a:ext cx="23542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登入檢查擴充設備韌體</a:t>
            </a:r>
            <a:r>
              <a:rPr lang="en-US" altLang="zh-TW" sz="1600" b="1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</a:p>
          <a:p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有連結擴充設備時建議開啟</a:t>
            </a:r>
            <a:endParaRPr lang="en-US" altLang="zh-TW" sz="1200" b="1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3CA300C3-9B92-4545-9245-A859519A26E4}"/>
              </a:ext>
            </a:extLst>
          </p:cNvPr>
          <p:cNvSpPr/>
          <p:nvPr/>
        </p:nvSpPr>
        <p:spPr>
          <a:xfrm>
            <a:off x="6881649" y="2917804"/>
            <a:ext cx="21232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分享磁碟分析資料</a:t>
            </a:r>
            <a:r>
              <a:rPr lang="en-US" altLang="zh-TW" sz="1600" b="1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</a:p>
          <a:p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QNAP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會完全符合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GDPR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要求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, 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不會收集任何隱私相關資料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, 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僅取得磁碟數據用來分析與優化未來的韌體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1711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3FB7B15C-1981-4699-A431-599729AEE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確保儲存的效能與健康度處於最佳</a:t>
            </a:r>
          </a:p>
        </p:txBody>
      </p:sp>
      <p:sp>
        <p:nvSpPr>
          <p:cNvPr id="5" name="矩形 5">
            <a:extLst>
              <a:ext uri="{FF2B5EF4-FFF2-40B4-BE49-F238E27FC236}">
                <a16:creationId xmlns:a16="http://schemas.microsoft.com/office/drawing/2014/main" id="{D62EA74C-7D17-4DE3-82F0-C99A11163F98}"/>
              </a:ext>
            </a:extLst>
          </p:cNvPr>
          <p:cNvSpPr/>
          <p:nvPr/>
        </p:nvSpPr>
        <p:spPr>
          <a:xfrm>
            <a:off x="214283" y="2571750"/>
            <a:ext cx="17859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 b="1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回收最新快照</a:t>
            </a:r>
            <a:r>
              <a:rPr lang="en-US" altLang="zh-TW" sz="1200" b="1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: </a:t>
            </a:r>
          </a:p>
          <a:p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停用時，系統不會回收一個磁碟區或</a:t>
            </a:r>
            <a:r>
              <a:rPr lang="en-US" altLang="zh-TW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LUN</a:t>
            </a:r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上最後一份快照 </a:t>
            </a:r>
            <a:endParaRPr lang="en-US" altLang="zh-TW" sz="1100" b="1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1100" b="1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200" b="1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回收永久保留的快照</a:t>
            </a:r>
            <a:r>
              <a:rPr lang="en-US" altLang="zh-TW" sz="1200" b="1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: </a:t>
            </a:r>
          </a:p>
          <a:p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停用時，使用者設定永久保留的快照不會被回收</a:t>
            </a:r>
          </a:p>
        </p:txBody>
      </p:sp>
      <p:sp>
        <p:nvSpPr>
          <p:cNvPr id="8" name="矩形 13">
            <a:extLst>
              <a:ext uri="{FF2B5EF4-FFF2-40B4-BE49-F238E27FC236}">
                <a16:creationId xmlns:a16="http://schemas.microsoft.com/office/drawing/2014/main" id="{3E912280-EC8D-44A1-9837-4C7F4508624D}"/>
              </a:ext>
            </a:extLst>
          </p:cNvPr>
          <p:cNvSpPr/>
          <p:nvPr/>
        </p:nvSpPr>
        <p:spPr>
          <a:xfrm>
            <a:off x="6165657" y="1625052"/>
            <a:ext cx="28944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當快照數量達到上限</a:t>
            </a:r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</a:p>
          <a:p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設定快照數量達系統上限時的操作</a:t>
            </a:r>
            <a:endParaRPr lang="en-US" altLang="zh-TW" b="1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12">
            <a:extLst>
              <a:ext uri="{FF2B5EF4-FFF2-40B4-BE49-F238E27FC236}">
                <a16:creationId xmlns:a16="http://schemas.microsoft.com/office/drawing/2014/main" id="{9B1889D6-A0A6-4B5D-B532-513DE29BFB74}"/>
              </a:ext>
            </a:extLst>
          </p:cNvPr>
          <p:cNvSpPr/>
          <p:nvPr/>
        </p:nvSpPr>
        <p:spPr>
          <a:xfrm>
            <a:off x="6212373" y="2148272"/>
            <a:ext cx="2058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488" indent="-90488">
              <a:buFont typeface="Arial" panose="020B0604020202020204" pitchFamily="34" charset="0"/>
              <a:buChar char="•"/>
            </a:pPr>
            <a:r>
              <a:rPr lang="zh-TW" altLang="en-US" sz="1200" b="1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使排程快照自動以新擷取的快照取代舊快照 </a:t>
            </a:r>
            <a:endParaRPr lang="en-US" altLang="zh-TW" sz="1200" b="1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zh-TW" altLang="en-US" sz="1200" b="1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停止擷取快照</a:t>
            </a:r>
          </a:p>
        </p:txBody>
      </p:sp>
      <p:sp>
        <p:nvSpPr>
          <p:cNvPr id="10" name="矩形 7">
            <a:extLst>
              <a:ext uri="{FF2B5EF4-FFF2-40B4-BE49-F238E27FC236}">
                <a16:creationId xmlns:a16="http://schemas.microsoft.com/office/drawing/2014/main" id="{B627C03F-67CA-4784-9326-EBF3B079A71A}"/>
              </a:ext>
            </a:extLst>
          </p:cNvPr>
          <p:cNvSpPr/>
          <p:nvPr/>
        </p:nvSpPr>
        <p:spPr>
          <a:xfrm>
            <a:off x="214283" y="1616012"/>
            <a:ext cx="18573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智能快照空間管理</a:t>
            </a:r>
            <a:r>
              <a: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允許系統在空間不足時回收快照 </a:t>
            </a:r>
            <a:endParaRPr lang="en-US" altLang="zh-TW" sz="1600" b="1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Shape 254">
            <a:extLst>
              <a:ext uri="{FF2B5EF4-FFF2-40B4-BE49-F238E27FC236}">
                <a16:creationId xmlns:a16="http://schemas.microsoft.com/office/drawing/2014/main" id="{7D7C7DCD-087A-47D0-A6CD-D8025489219D}"/>
              </a:ext>
            </a:extLst>
          </p:cNvPr>
          <p:cNvSpPr/>
          <p:nvPr/>
        </p:nvSpPr>
        <p:spPr>
          <a:xfrm rot="10800000" flipV="1">
            <a:off x="214282" y="4406795"/>
            <a:ext cx="1785950" cy="504092"/>
          </a:xfrm>
          <a:prstGeom prst="wedgeRoundRectCallout">
            <a:avLst>
              <a:gd name="adj1" fmla="val -45"/>
              <a:gd name="adj2" fmla="val -125768"/>
              <a:gd name="adj3" fmla="val 16667"/>
            </a:avLst>
          </a:prstGeom>
          <a:solidFill>
            <a:srgbClr val="FFC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建議全部啟用 以避免磁碟區進入凍結</a:t>
            </a:r>
            <a:endParaRPr lang="zh-TW" altLang="en-US" sz="1200">
              <a:solidFill>
                <a:srgbClr val="F9B5C8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FD8A6D-DFBF-4989-B368-ABF66CC8D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386" y="1679527"/>
            <a:ext cx="4047271" cy="3463973"/>
          </a:xfrm>
          <a:prstGeom prst="rect">
            <a:avLst/>
          </a:prstGeom>
          <a:effectLst>
            <a:outerShdw blurRad="393700" dist="254000" dir="13500000" algn="br" rotWithShape="0">
              <a:prstClr val="black">
                <a:alpha val="7000"/>
              </a:prstClr>
            </a:outerShdw>
          </a:effectLst>
        </p:spPr>
      </p:pic>
      <p:sp>
        <p:nvSpPr>
          <p:cNvPr id="13" name="矩形 6">
            <a:extLst>
              <a:ext uri="{FF2B5EF4-FFF2-40B4-BE49-F238E27FC236}">
                <a16:creationId xmlns:a16="http://schemas.microsoft.com/office/drawing/2014/main" id="{0083C47C-59D8-49B8-901C-C0EB10EC48D3}"/>
              </a:ext>
            </a:extLst>
          </p:cNvPr>
          <p:cNvSpPr/>
          <p:nvPr/>
        </p:nvSpPr>
        <p:spPr>
          <a:xfrm>
            <a:off x="3052580" y="1181870"/>
            <a:ext cx="2481770" cy="492443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altLang="en-US" sz="2600" b="1">
                <a:latin typeface="Microsoft JhengHei"/>
                <a:ea typeface="Microsoft JhengHei"/>
              </a:rPr>
              <a:t>全域設定</a:t>
            </a:r>
            <a:r>
              <a:rPr lang="en-US" altLang="zh-TW" sz="2600" b="1">
                <a:latin typeface="Microsoft JhengHei"/>
                <a:ea typeface="Microsoft JhengHei"/>
              </a:rPr>
              <a:t> - </a:t>
            </a:r>
            <a:r>
              <a:rPr lang="zh-TW" altLang="en-US" sz="2600" b="1">
                <a:latin typeface="Microsoft JhengHei"/>
                <a:ea typeface="Microsoft JhengHei"/>
              </a:rPr>
              <a:t>快照</a:t>
            </a:r>
          </a:p>
        </p:txBody>
      </p:sp>
      <p:pic>
        <p:nvPicPr>
          <p:cNvPr id="14" name="Shape 462" descr="Windows-Previous.png">
            <a:extLst>
              <a:ext uri="{FF2B5EF4-FFF2-40B4-BE49-F238E27FC236}">
                <a16:creationId xmlns:a16="http://schemas.microsoft.com/office/drawing/2014/main" id="{AC80CD25-D809-4F08-A86F-99A9ACFB5B4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1119" y="3170318"/>
            <a:ext cx="3731281" cy="15826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64396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A748A337-AA86-4854-8750-7CDF3CE8D658}"/>
              </a:ext>
            </a:extLst>
          </p:cNvPr>
          <p:cNvSpPr txBox="1"/>
          <p:nvPr/>
        </p:nvSpPr>
        <p:spPr>
          <a:xfrm>
            <a:off x="1877476" y="975002"/>
            <a:ext cx="554202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儲存配置的實務需求</a:t>
            </a:r>
            <a:br>
              <a:rPr lang="en-US" altLang="zh-TW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六</a:t>
            </a:r>
            <a:r>
              <a:rPr lang="en-US" altLang="zh-TW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br>
              <a:rPr lang="en-US" altLang="zh-TW" sz="3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sz="3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000">
                <a:latin typeface="微軟正黑體" panose="020B0604030504040204" pitchFamily="34" charset="-120"/>
                <a:ea typeface="微軟正黑體" panose="020B0604030504040204" pitchFamily="34" charset="-120"/>
              </a:rPr>
              <a:t>新的</a:t>
            </a:r>
            <a:r>
              <a:rPr lang="en-US" altLang="zh-TW" sz="3000">
                <a:latin typeface="微軟正黑體" panose="020B0604030504040204" pitchFamily="34" charset="-120"/>
                <a:ea typeface="微軟正黑體" panose="020B0604030504040204" pitchFamily="34" charset="-120"/>
              </a:rPr>
              <a:t>QNAP JBOD</a:t>
            </a:r>
            <a:r>
              <a:rPr lang="zh-TW" altLang="en-US" sz="3000">
                <a:latin typeface="微軟正黑體" panose="020B0604030504040204" pitchFamily="34" charset="-120"/>
                <a:ea typeface="微軟正黑體" panose="020B0604030504040204" pitchFamily="34" charset="-120"/>
              </a:rPr>
              <a:t>怎麼配置利用</a:t>
            </a:r>
            <a:br>
              <a:rPr lang="zh-TW" altLang="en-US" sz="3000"/>
            </a:br>
            <a:endParaRPr lang="zh-TW" altLang="en-US" sz="3000"/>
          </a:p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628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9DA2A-9907-4BCD-8060-C94A60B94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>
                <a:latin typeface="微軟正黑體"/>
                <a:ea typeface="微軟正黑體"/>
              </a:rPr>
              <a:t>QTS 4.4.2 提供支援 USB 或 SATA 兩種JBOD</a:t>
            </a:r>
            <a:endParaRPr lang="zh-TW" altLang="en-US"/>
          </a:p>
        </p:txBody>
      </p:sp>
      <p:sp>
        <p:nvSpPr>
          <p:cNvPr id="5" name="矩形: 圓角 7">
            <a:extLst>
              <a:ext uri="{FF2B5EF4-FFF2-40B4-BE49-F238E27FC236}">
                <a16:creationId xmlns:a16="http://schemas.microsoft.com/office/drawing/2014/main" id="{862705CF-A926-AC44-B2C0-C5B9876FF1EA}"/>
              </a:ext>
            </a:extLst>
          </p:cNvPr>
          <p:cNvSpPr/>
          <p:nvPr/>
        </p:nvSpPr>
        <p:spPr>
          <a:xfrm>
            <a:off x="758265" y="1809624"/>
            <a:ext cx="2243137" cy="461663"/>
          </a:xfrm>
          <a:prstGeom prst="roundRect">
            <a:avLst>
              <a:gd name="adj" fmla="val 3442"/>
            </a:avLst>
          </a:prstGeom>
          <a:solidFill>
            <a:schemeClr val="tx1"/>
          </a:solidFill>
          <a:ln w="9525">
            <a:gradFill>
              <a:gsLst>
                <a:gs pos="26000">
                  <a:srgbClr val="BBB232"/>
                </a:gs>
                <a:gs pos="0">
                  <a:srgbClr val="140B00"/>
                </a:gs>
                <a:gs pos="43489">
                  <a:srgbClr val="F4E8BA"/>
                </a:gs>
                <a:gs pos="54000">
                  <a:srgbClr val="F9BC26"/>
                </a:gs>
                <a:gs pos="100000">
                  <a:srgbClr val="78A83F"/>
                </a:gs>
              </a:gsLst>
              <a:lin ang="5400000" scaled="1"/>
            </a:gra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BB0B6E3-8B9F-9B41-B142-2BF9629F75BC}"/>
              </a:ext>
            </a:extLst>
          </p:cNvPr>
          <p:cNvSpPr/>
          <p:nvPr/>
        </p:nvSpPr>
        <p:spPr>
          <a:xfrm>
            <a:off x="970084" y="1823943"/>
            <a:ext cx="18806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SATA JBOD</a:t>
            </a:r>
            <a:endParaRPr lang="zh-TW" altLang="en-US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8EBF13BC-E1A5-2A49-9673-9134B9B2F592}"/>
              </a:ext>
            </a:extLst>
          </p:cNvPr>
          <p:cNvSpPr/>
          <p:nvPr/>
        </p:nvSpPr>
        <p:spPr>
          <a:xfrm>
            <a:off x="6917298" y="2110086"/>
            <a:ext cx="1953184" cy="461664"/>
          </a:xfrm>
          <a:prstGeom prst="roundRect">
            <a:avLst>
              <a:gd name="adj" fmla="val 3442"/>
            </a:avLst>
          </a:prstGeom>
          <a:solidFill>
            <a:schemeClr val="tx1"/>
          </a:solidFill>
          <a:ln w="9525">
            <a:gradFill>
              <a:gsLst>
                <a:gs pos="26000">
                  <a:srgbClr val="BBB232"/>
                </a:gs>
                <a:gs pos="0">
                  <a:srgbClr val="140B00"/>
                </a:gs>
                <a:gs pos="43489">
                  <a:srgbClr val="F4E8BA"/>
                </a:gs>
                <a:gs pos="54000">
                  <a:srgbClr val="F9BC26"/>
                </a:gs>
                <a:gs pos="100000">
                  <a:srgbClr val="78A83F"/>
                </a:gs>
              </a:gsLst>
              <a:lin ang="5400000" scaled="1"/>
            </a:gra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20F23C1-86CE-2942-8ED9-93EA0B16B5EC}"/>
              </a:ext>
            </a:extLst>
          </p:cNvPr>
          <p:cNvSpPr/>
          <p:nvPr/>
        </p:nvSpPr>
        <p:spPr>
          <a:xfrm>
            <a:off x="7049748" y="2110085"/>
            <a:ext cx="16882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USB JBOD</a:t>
            </a:r>
            <a:endParaRPr lang="zh-TW" altLang="en-US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3">
            <a:extLst>
              <a:ext uri="{FF2B5EF4-FFF2-40B4-BE49-F238E27FC236}">
                <a16:creationId xmlns:a16="http://schemas.microsoft.com/office/drawing/2014/main" id="{52C4E955-73D2-4BD6-AC17-4D335CA4A34E}"/>
              </a:ext>
            </a:extLst>
          </p:cNvPr>
          <p:cNvSpPr/>
          <p:nvPr/>
        </p:nvSpPr>
        <p:spPr>
          <a:xfrm>
            <a:off x="4804875" y="1417587"/>
            <a:ext cx="42248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b="1">
                <a:solidFill>
                  <a:srgbClr val="5E432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注意</a:t>
            </a:r>
            <a:r>
              <a:rPr lang="en-US" altLang="zh-TW" sz="1200" b="1">
                <a:solidFill>
                  <a:srgbClr val="5E432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: </a:t>
            </a:r>
            <a:r>
              <a:rPr lang="zh-TW" altLang="en-US" sz="1200" b="1">
                <a:solidFill>
                  <a:srgbClr val="5E432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因</a:t>
            </a:r>
            <a:r>
              <a:rPr lang="en-US" altLang="zh-TW" sz="1200" b="1">
                <a:solidFill>
                  <a:srgbClr val="5E432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USB endpoint</a:t>
            </a:r>
            <a:r>
              <a:rPr lang="zh-TW" altLang="en-US" sz="1200" b="1">
                <a:solidFill>
                  <a:srgbClr val="5E432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有數量上限限制</a:t>
            </a:r>
            <a:r>
              <a:rPr lang="en-US" altLang="zh-TW" sz="1200" b="1">
                <a:solidFill>
                  <a:srgbClr val="5E432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, </a:t>
            </a:r>
            <a:r>
              <a:rPr lang="zh-TW" altLang="en-US" sz="1200" b="1">
                <a:solidFill>
                  <a:srgbClr val="5E432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還請依據 </a:t>
            </a:r>
            <a:r>
              <a:rPr lang="en-US" altLang="zh-TW" sz="1200" b="1">
                <a:solidFill>
                  <a:srgbClr val="5E432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QNAP </a:t>
            </a:r>
            <a:r>
              <a:rPr lang="zh-TW" altLang="en-US" sz="1200" b="1">
                <a:solidFill>
                  <a:srgbClr val="5E432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儲存擴充相容性列表來確認每台 </a:t>
            </a:r>
            <a:r>
              <a:rPr lang="en-US" altLang="zh-TW" sz="1200" b="1">
                <a:solidFill>
                  <a:srgbClr val="5E432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 </a:t>
            </a:r>
            <a:r>
              <a:rPr lang="zh-TW" altLang="en-US" sz="1200" b="1">
                <a:solidFill>
                  <a:srgbClr val="5E432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可支援的最大</a:t>
            </a:r>
            <a:r>
              <a:rPr lang="en-US" altLang="zh-TW" sz="1200" b="1">
                <a:solidFill>
                  <a:srgbClr val="5E432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JBOD</a:t>
            </a:r>
            <a:r>
              <a:rPr lang="zh-TW" altLang="en-US" sz="1200" b="1">
                <a:solidFill>
                  <a:srgbClr val="5E432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數量</a:t>
            </a:r>
            <a:r>
              <a:rPr lang="en-US" altLang="zh-TW" sz="1200" b="1">
                <a:solidFill>
                  <a:srgbClr val="5E432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</a:t>
            </a:r>
            <a:endParaRPr lang="zh-TW" altLang="en-US" sz="1200" b="1">
              <a:solidFill>
                <a:srgbClr val="5E4325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41347320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6EA64-9838-4532-BA2A-D034D8B6B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err="1">
                <a:latin typeface="微軟正黑體"/>
                <a:ea typeface="微軟正黑體"/>
              </a:rPr>
              <a:t>並且</a:t>
            </a:r>
            <a:r>
              <a:rPr lang="zh-TW" altLang="en-US">
                <a:latin typeface="微軟正黑體"/>
                <a:ea typeface="微軟正黑體"/>
              </a:rPr>
              <a:t>在接到</a:t>
            </a:r>
            <a:r>
              <a:rPr lang="en-US" altLang="zh-TW">
                <a:latin typeface="微軟正黑體"/>
                <a:ea typeface="微軟正黑體"/>
              </a:rPr>
              <a:t>NAS</a:t>
            </a:r>
            <a:r>
              <a:rPr lang="zh-TW" altLang="en-US">
                <a:latin typeface="微軟正黑體"/>
                <a:ea typeface="微軟正黑體"/>
              </a:rPr>
              <a:t>上時提供兩種不同的用途模式</a:t>
            </a:r>
          </a:p>
        </p:txBody>
      </p:sp>
      <p:sp>
        <p:nvSpPr>
          <p:cNvPr id="6" name="Shape 183">
            <a:extLst>
              <a:ext uri="{FF2B5EF4-FFF2-40B4-BE49-F238E27FC236}">
                <a16:creationId xmlns:a16="http://schemas.microsoft.com/office/drawing/2014/main" id="{67C3029B-FDAB-458F-9174-5FF592BBF360}"/>
              </a:ext>
            </a:extLst>
          </p:cNvPr>
          <p:cNvSpPr txBox="1"/>
          <p:nvPr/>
        </p:nvSpPr>
        <p:spPr>
          <a:xfrm>
            <a:off x="1295088" y="4706411"/>
            <a:ext cx="2663233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注意</a:t>
            </a:r>
            <a:r>
              <a:rPr lang="en-US" altLang="zh-TW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: </a:t>
            </a:r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兩種模式不能混合使用</a:t>
            </a:r>
            <a:endParaRPr lang="en-US" altLang="zh-TW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2A9D5313-2EAF-4329-9AD2-A1C9D779CDE8}"/>
              </a:ext>
            </a:extLst>
          </p:cNvPr>
          <p:cNvGrpSpPr/>
          <p:nvPr/>
        </p:nvGrpSpPr>
        <p:grpSpPr>
          <a:xfrm>
            <a:off x="875159" y="2317015"/>
            <a:ext cx="3180678" cy="727686"/>
            <a:chOff x="425737" y="1725174"/>
            <a:chExt cx="2300079" cy="645979"/>
          </a:xfrm>
        </p:grpSpPr>
        <p:sp>
          <p:nvSpPr>
            <p:cNvPr id="8" name="矩形: 圓角 7">
              <a:extLst>
                <a:ext uri="{FF2B5EF4-FFF2-40B4-BE49-F238E27FC236}">
                  <a16:creationId xmlns:a16="http://schemas.microsoft.com/office/drawing/2014/main" id="{CCEF1571-3331-4B0C-AD57-5EA20592EC5A}"/>
                </a:ext>
              </a:extLst>
            </p:cNvPr>
            <p:cNvSpPr/>
            <p:nvPr/>
          </p:nvSpPr>
          <p:spPr>
            <a:xfrm>
              <a:off x="425737" y="1725174"/>
              <a:ext cx="2300079" cy="645979"/>
            </a:xfrm>
            <a:prstGeom prst="roundRect">
              <a:avLst>
                <a:gd name="adj" fmla="val 3442"/>
              </a:avLst>
            </a:prstGeom>
            <a:gradFill>
              <a:gsLst>
                <a:gs pos="54000">
                  <a:schemeClr val="bg1">
                    <a:alpha val="18000"/>
                  </a:schemeClr>
                </a:gs>
                <a:gs pos="100000">
                  <a:srgbClr val="FFFFFF">
                    <a:alpha val="63000"/>
                  </a:srgbClr>
                </a:gs>
                <a:gs pos="59000">
                  <a:schemeClr val="bg1">
                    <a:alpha val="24000"/>
                  </a:schemeClr>
                </a:gs>
              </a:gsLst>
              <a:lin ang="5400000" scaled="1"/>
            </a:gradFill>
            <a:ln w="9525">
              <a:gradFill>
                <a:gsLst>
                  <a:gs pos="26000">
                    <a:srgbClr val="BBB232"/>
                  </a:gs>
                  <a:gs pos="0">
                    <a:srgbClr val="140B00"/>
                  </a:gs>
                  <a:gs pos="43489">
                    <a:srgbClr val="F4E8BA"/>
                  </a:gs>
                  <a:gs pos="54000">
                    <a:srgbClr val="F9BC26"/>
                  </a:gs>
                  <a:gs pos="100000">
                    <a:srgbClr val="78A83F"/>
                  </a:gs>
                </a:gsLst>
                <a:lin ang="5400000" scaled="1"/>
              </a:gradFill>
            </a:ln>
            <a:effectLst>
              <a:outerShdw blurRad="50800" dist="139700" dir="252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BA599D1-C75E-44C7-8203-AE3A95B5D20E}"/>
                </a:ext>
              </a:extLst>
            </p:cNvPr>
            <p:cNvSpPr/>
            <p:nvPr/>
          </p:nvSpPr>
          <p:spPr>
            <a:xfrm>
              <a:off x="892543" y="1861319"/>
              <a:ext cx="1329831" cy="3948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b="1">
                  <a:solidFill>
                    <a:srgbClr val="5E432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NAS </a:t>
              </a:r>
              <a:r>
                <a:rPr lang="zh-TW" altLang="en-US" sz="2400" b="1">
                  <a:solidFill>
                    <a:srgbClr val="5E432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擴充櫃</a:t>
              </a:r>
            </a:p>
          </p:txBody>
        </p: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1B134067-400C-4755-941A-651A4107BDDC}"/>
              </a:ext>
            </a:extLst>
          </p:cNvPr>
          <p:cNvSpPr/>
          <p:nvPr/>
        </p:nvSpPr>
        <p:spPr>
          <a:xfrm>
            <a:off x="842563" y="3133281"/>
            <a:ext cx="33265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>
                <a:solidFill>
                  <a:srgbClr val="5E432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直接擴充新儲存池</a:t>
            </a:r>
            <a:r>
              <a:rPr lang="en-US" altLang="zh-TW" b="1">
                <a:solidFill>
                  <a:srgbClr val="5E432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, </a:t>
            </a:r>
            <a:r>
              <a:rPr lang="zh-TW" altLang="en-US" b="1">
                <a:solidFill>
                  <a:srgbClr val="5E432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提供更大的儲存空間</a:t>
            </a:r>
            <a:endParaRPr lang="en-US" altLang="zh-TW" b="1">
              <a:solidFill>
                <a:srgbClr val="5E4325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EE39FDEA-08F2-44CB-8228-06273D33D6D4}"/>
              </a:ext>
            </a:extLst>
          </p:cNvPr>
          <p:cNvGrpSpPr/>
          <p:nvPr/>
        </p:nvGrpSpPr>
        <p:grpSpPr>
          <a:xfrm>
            <a:off x="5431516" y="1587747"/>
            <a:ext cx="3180678" cy="729268"/>
            <a:chOff x="375129" y="1799925"/>
            <a:chExt cx="2300079" cy="504010"/>
          </a:xfrm>
        </p:grpSpPr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C14A1CD3-E00B-4C74-B977-397FCC2C469D}"/>
                </a:ext>
              </a:extLst>
            </p:cNvPr>
            <p:cNvSpPr/>
            <p:nvPr/>
          </p:nvSpPr>
          <p:spPr>
            <a:xfrm>
              <a:off x="375129" y="1799925"/>
              <a:ext cx="2300079" cy="504010"/>
            </a:xfrm>
            <a:prstGeom prst="roundRect">
              <a:avLst>
                <a:gd name="adj" fmla="val 3442"/>
              </a:avLst>
            </a:prstGeom>
            <a:gradFill>
              <a:gsLst>
                <a:gs pos="54000">
                  <a:schemeClr val="bg1">
                    <a:alpha val="18000"/>
                  </a:schemeClr>
                </a:gs>
                <a:gs pos="100000">
                  <a:srgbClr val="FFFFFF">
                    <a:alpha val="63000"/>
                  </a:srgbClr>
                </a:gs>
                <a:gs pos="59000">
                  <a:schemeClr val="bg1">
                    <a:alpha val="24000"/>
                  </a:schemeClr>
                </a:gs>
              </a:gsLst>
              <a:lin ang="5400000" scaled="1"/>
            </a:gradFill>
            <a:ln w="9525">
              <a:gradFill>
                <a:gsLst>
                  <a:gs pos="26000">
                    <a:srgbClr val="BBB232"/>
                  </a:gs>
                  <a:gs pos="0">
                    <a:srgbClr val="140B00"/>
                  </a:gs>
                  <a:gs pos="43489">
                    <a:srgbClr val="F4E8BA"/>
                  </a:gs>
                  <a:gs pos="54000">
                    <a:srgbClr val="F9BC26"/>
                  </a:gs>
                  <a:gs pos="100000">
                    <a:srgbClr val="78A83F"/>
                  </a:gs>
                </a:gsLst>
                <a:lin ang="5400000" scaled="1"/>
              </a:gradFill>
            </a:ln>
            <a:effectLst>
              <a:outerShdw blurRad="50800" dist="139700" dir="252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1E880921-36C7-44D1-8004-6D7F3A01C9F3}"/>
                </a:ext>
              </a:extLst>
            </p:cNvPr>
            <p:cNvSpPr/>
            <p:nvPr/>
          </p:nvSpPr>
          <p:spPr>
            <a:xfrm>
              <a:off x="489142" y="1892555"/>
              <a:ext cx="2136632" cy="3190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400" b="1">
                  <a:solidFill>
                    <a:srgbClr val="5E432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高速外接資料抽取盒</a:t>
              </a:r>
            </a:p>
          </p:txBody>
        </p: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D44AED2C-5889-41B5-A9F2-ABE7FDE1DFFD}"/>
              </a:ext>
            </a:extLst>
          </p:cNvPr>
          <p:cNvSpPr/>
          <p:nvPr/>
        </p:nvSpPr>
        <p:spPr>
          <a:xfrm>
            <a:off x="5431516" y="2386561"/>
            <a:ext cx="28777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>
                <a:solidFill>
                  <a:srgbClr val="5E432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防潮箱中的備份資料可以輕鬆讀取</a:t>
            </a:r>
            <a:br>
              <a:rPr lang="en-US" altLang="zh-TW" b="1">
                <a:solidFill>
                  <a:srgbClr val="5E432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b="1">
                <a:solidFill>
                  <a:srgbClr val="5E432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複製到</a:t>
            </a:r>
            <a:r>
              <a:rPr lang="en-US" altLang="zh-TW" b="1">
                <a:solidFill>
                  <a:srgbClr val="5E432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zh-TW" altLang="en-US" b="1">
                <a:solidFill>
                  <a:srgbClr val="5E432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共享使用</a:t>
            </a:r>
          </a:p>
        </p:txBody>
      </p:sp>
    </p:spTree>
    <p:extLst>
      <p:ext uri="{BB962C8B-B14F-4D97-AF65-F5344CB8AC3E}">
        <p14:creationId xmlns:p14="http://schemas.microsoft.com/office/powerpoint/2010/main" val="23740408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窗戶, 監視器, 相片, 黑色 的圖片&#10;&#10;自動產生的描述">
            <a:extLst>
              <a:ext uri="{FF2B5EF4-FFF2-40B4-BE49-F238E27FC236}">
                <a16:creationId xmlns:a16="http://schemas.microsoft.com/office/drawing/2014/main" id="{6BA426AA-02F0-45A9-9CF9-595AD8EEAB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 contrast="1000"/>
                    </a14:imgEffect>
                  </a14:imgLayer>
                </a14:imgProps>
              </a:ext>
            </a:extLst>
          </a:blip>
          <a:srcRect l="8615" b="3464"/>
          <a:stretch/>
        </p:blipFill>
        <p:spPr>
          <a:xfrm>
            <a:off x="-1" y="844866"/>
            <a:ext cx="3919865" cy="4298634"/>
          </a:xfrm>
          <a:prstGeom prst="rect">
            <a:avLst/>
          </a:prstGeom>
        </p:spPr>
      </p:pic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F3AF6385-F8CF-43A0-93C8-FFC80C90C4B6}"/>
              </a:ext>
            </a:extLst>
          </p:cNvPr>
          <p:cNvSpPr/>
          <p:nvPr/>
        </p:nvSpPr>
        <p:spPr>
          <a:xfrm>
            <a:off x="3708827" y="936293"/>
            <a:ext cx="4541375" cy="1839348"/>
          </a:xfrm>
          <a:prstGeom prst="roundRect">
            <a:avLst>
              <a:gd name="adj" fmla="val 3442"/>
            </a:avLst>
          </a:prstGeom>
          <a:gradFill>
            <a:gsLst>
              <a:gs pos="54000">
                <a:schemeClr val="bg1"/>
              </a:gs>
              <a:gs pos="100000">
                <a:schemeClr val="bg1">
                  <a:lumMod val="95000"/>
                </a:schemeClr>
              </a:gs>
              <a:gs pos="59000">
                <a:srgbClr val="EEEEEE"/>
              </a:gs>
            </a:gsLst>
            <a:lin ang="5400000" scaled="1"/>
          </a:gradFill>
          <a:ln w="9525">
            <a:gradFill>
              <a:gsLst>
                <a:gs pos="26000">
                  <a:srgbClr val="BBB232"/>
                </a:gs>
                <a:gs pos="0">
                  <a:srgbClr val="140B00"/>
                </a:gs>
                <a:gs pos="43489">
                  <a:srgbClr val="F4E8BA"/>
                </a:gs>
                <a:gs pos="54000">
                  <a:srgbClr val="F9BC26"/>
                </a:gs>
                <a:gs pos="100000">
                  <a:srgbClr val="78A83F"/>
                </a:gs>
              </a:gsLst>
              <a:lin ang="5400000" scaled="1"/>
            </a:gradFill>
          </a:ln>
          <a:effectLst>
            <a:outerShdw blurRad="139700" dist="88900" dir="2520000" algn="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070"/>
            <a:r>
              <a:rPr lang="zh-TW" altLang="en-US" sz="1600" b="1">
                <a:solidFill>
                  <a:schemeClr val="tx1"/>
                </a:solidFill>
                <a:latin typeface="微軟正黑體"/>
                <a:ea typeface="微軟正黑體"/>
              </a:rPr>
              <a:t>不管您防潮箱內珍藏的磁碟資料是</a:t>
            </a:r>
            <a:r>
              <a:rPr lang="en-US" altLang="zh-TW" sz="1600" b="1">
                <a:solidFill>
                  <a:schemeClr val="tx1"/>
                </a:solidFill>
                <a:latin typeface="微軟正黑體"/>
                <a:ea typeface="微軟正黑體"/>
              </a:rPr>
              <a:t>Linux (EXT4)</a:t>
            </a:r>
            <a:r>
              <a:rPr lang="zh-TW" altLang="en-US" sz="1600" b="1">
                <a:solidFill>
                  <a:schemeClr val="tx1"/>
                </a:solidFill>
                <a:latin typeface="微軟正黑體"/>
                <a:ea typeface="微軟正黑體"/>
              </a:rPr>
              <a:t>，相機</a:t>
            </a:r>
            <a:r>
              <a:rPr lang="en-US" altLang="zh-TW" sz="1600" b="1">
                <a:solidFill>
                  <a:schemeClr val="tx1"/>
                </a:solidFill>
                <a:latin typeface="微軟正黑體"/>
                <a:ea typeface="微軟正黑體"/>
              </a:rPr>
              <a:t>/</a:t>
            </a:r>
            <a:r>
              <a:rPr lang="zh-TW" altLang="en-US" sz="1600" b="1">
                <a:solidFill>
                  <a:schemeClr val="tx1"/>
                </a:solidFill>
                <a:latin typeface="微軟正黑體"/>
                <a:ea typeface="微軟正黑體"/>
              </a:rPr>
              <a:t>記憶卡用的 </a:t>
            </a:r>
            <a:r>
              <a:rPr lang="en-US" altLang="zh-TW" sz="1600" b="1" err="1">
                <a:solidFill>
                  <a:schemeClr val="tx1"/>
                </a:solidFill>
                <a:latin typeface="微軟正黑體"/>
                <a:ea typeface="微軟正黑體"/>
              </a:rPr>
              <a:t>exFAT</a:t>
            </a:r>
            <a:r>
              <a:rPr lang="zh-TW" altLang="en-US" sz="1600" b="1">
                <a:solidFill>
                  <a:schemeClr val="tx1"/>
                </a:solidFill>
                <a:latin typeface="微軟正黑體"/>
                <a:ea typeface="微軟正黑體"/>
              </a:rPr>
              <a:t>，</a:t>
            </a:r>
            <a:r>
              <a:rPr lang="en-US" altLang="zh-TW" sz="1600" b="1">
                <a:solidFill>
                  <a:schemeClr val="tx1"/>
                </a:solidFill>
                <a:latin typeface="微軟正黑體"/>
                <a:ea typeface="微軟正黑體"/>
              </a:rPr>
              <a:t>Windows (NTFS)</a:t>
            </a:r>
            <a:r>
              <a:rPr lang="zh-TW" altLang="en-US" sz="1600" b="1">
                <a:solidFill>
                  <a:schemeClr val="tx1"/>
                </a:solidFill>
                <a:latin typeface="微軟正黑體"/>
                <a:ea typeface="微軟正黑體"/>
              </a:rPr>
              <a:t>，</a:t>
            </a:r>
            <a:r>
              <a:rPr lang="en-US" altLang="zh-TW" sz="1600" b="1">
                <a:solidFill>
                  <a:schemeClr val="tx1"/>
                </a:solidFill>
                <a:latin typeface="微軟正黑體"/>
                <a:ea typeface="微軟正黑體"/>
              </a:rPr>
              <a:t>Mac (HFS+)</a:t>
            </a:r>
            <a:r>
              <a:rPr lang="en-US" altLang="zh-TW" sz="1600" b="1" err="1">
                <a:solidFill>
                  <a:schemeClr val="tx1"/>
                </a:solidFill>
                <a:latin typeface="微軟正黑體"/>
                <a:ea typeface="微軟正黑體"/>
              </a:rPr>
              <a:t>的格式</a:t>
            </a:r>
            <a:r>
              <a:rPr lang="en-US" altLang="zh-TW" sz="1600" b="1">
                <a:solidFill>
                  <a:schemeClr val="tx1"/>
                </a:solidFill>
                <a:latin typeface="微軟正黑體"/>
                <a:ea typeface="微軟正黑體"/>
              </a:rPr>
              <a:t>, </a:t>
            </a:r>
            <a:r>
              <a:rPr lang="zh-TW" altLang="en-US" sz="1600" b="1">
                <a:solidFill>
                  <a:schemeClr val="tx1"/>
                </a:solidFill>
                <a:latin typeface="微軟正黑體"/>
                <a:ea typeface="微軟正黑體"/>
              </a:rPr>
              <a:t>都可以輕鬆使用 </a:t>
            </a:r>
            <a:r>
              <a:rPr lang="en-US" altLang="zh-TW" sz="1600" b="1">
                <a:solidFill>
                  <a:schemeClr val="tx1"/>
                </a:solidFill>
                <a:latin typeface="微軟正黑體"/>
                <a:ea typeface="微軟正黑體"/>
              </a:rPr>
              <a:t>QNAP </a:t>
            </a:r>
            <a:r>
              <a:rPr lang="en-US" altLang="zh-TW" sz="1600" b="1" err="1">
                <a:solidFill>
                  <a:schemeClr val="tx1"/>
                </a:solidFill>
                <a:latin typeface="微軟正黑體"/>
                <a:ea typeface="微軟正黑體"/>
              </a:rPr>
              <a:t>JBOD當作抽取盒</a:t>
            </a:r>
            <a:r>
              <a:rPr lang="zh-TW" altLang="en-US" sz="1600" b="1">
                <a:solidFill>
                  <a:schemeClr val="tx1"/>
                </a:solidFill>
                <a:latin typeface="微軟正黑體"/>
                <a:ea typeface="微軟正黑體"/>
              </a:rPr>
              <a:t>進行資料存取</a:t>
            </a:r>
            <a:r>
              <a:rPr lang="en-US" altLang="zh-TW" sz="1600" b="1">
                <a:solidFill>
                  <a:schemeClr val="tx1"/>
                </a:solidFill>
                <a:latin typeface="微軟正黑體"/>
                <a:ea typeface="微軟正黑體"/>
              </a:rPr>
              <a:t>, </a:t>
            </a:r>
            <a:r>
              <a:rPr lang="zh-TW" altLang="en-US" sz="1600" b="1">
                <a:solidFill>
                  <a:schemeClr val="tx1"/>
                </a:solidFill>
                <a:latin typeface="微軟正黑體"/>
                <a:ea typeface="微軟正黑體"/>
              </a:rPr>
              <a:t>再移到</a:t>
            </a:r>
            <a:r>
              <a:rPr lang="en-US" altLang="zh-TW" sz="1600" b="1">
                <a:solidFill>
                  <a:schemeClr val="tx1"/>
                </a:solidFill>
                <a:latin typeface="微軟正黑體"/>
                <a:ea typeface="微軟正黑體"/>
              </a:rPr>
              <a:t>NAS</a:t>
            </a:r>
            <a:r>
              <a:rPr lang="zh-TW" altLang="en-US" sz="1600" b="1">
                <a:solidFill>
                  <a:schemeClr val="tx1"/>
                </a:solidFill>
                <a:latin typeface="微軟正黑體"/>
                <a:ea typeface="微軟正黑體"/>
              </a:rPr>
              <a:t>進行保護與資料共享</a:t>
            </a:r>
            <a:r>
              <a:rPr lang="en-US" altLang="zh-TW" sz="1600" b="1">
                <a:solidFill>
                  <a:schemeClr val="tx1"/>
                </a:solidFill>
                <a:latin typeface="微軟正黑體"/>
                <a:ea typeface="微軟正黑體"/>
              </a:rPr>
              <a:t>.</a:t>
            </a:r>
            <a:endParaRPr lang="en-US">
              <a:solidFill>
                <a:schemeClr val="tx1"/>
              </a:solidFill>
              <a:latin typeface="微軟正黑體"/>
              <a:ea typeface="微軟正黑體"/>
            </a:endParaRPr>
          </a:p>
          <a:p>
            <a:pPr marL="179070"/>
            <a:endParaRPr lang="en-US" altLang="zh-TW" sz="1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9070"/>
            <a:endParaRPr lang="en-US" altLang="zh-TW" sz="1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88BF3B-3BF3-4EBB-A9E9-E93334855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>
                <a:latin typeface="Microsoft JhengHei"/>
                <a:ea typeface="Microsoft JhengHei"/>
                <a:cs typeface="Microsoft JhengHei"/>
                <a:sym typeface="Microsoft JhengHei"/>
              </a:rPr>
              <a:t>高速外接資料抽取盒</a:t>
            </a:r>
            <a:endParaRPr lang="zh-TW" altLang="en-US"/>
          </a:p>
        </p:txBody>
      </p:sp>
      <p:pic>
        <p:nvPicPr>
          <p:cNvPr id="9" name="圖片 8" descr="一張含有 電子用品, 建築物, 黑色, 坐 的圖片&#10;&#10;自動產生的描述">
            <a:extLst>
              <a:ext uri="{FF2B5EF4-FFF2-40B4-BE49-F238E27FC236}">
                <a16:creationId xmlns:a16="http://schemas.microsoft.com/office/drawing/2014/main" id="{602C94A3-733E-4221-A9FD-C7A4D100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443" y="3089841"/>
            <a:ext cx="2709908" cy="1531098"/>
          </a:xfrm>
          <a:prstGeom prst="rect">
            <a:avLst/>
          </a:prstGeom>
          <a:effectLst>
            <a:reflection blurRad="152400" stA="53000" endPos="23000" dir="5400000" sy="-100000" algn="bl" rotWithShape="0"/>
          </a:effectLst>
        </p:spPr>
      </p:pic>
      <p:pic>
        <p:nvPicPr>
          <p:cNvPr id="11" name="圖片 10" descr="一張含有 電子用品, 黑色, 監視器, 電腦 的圖片&#10;&#10;自動產生的描述">
            <a:extLst>
              <a:ext uri="{FF2B5EF4-FFF2-40B4-BE49-F238E27FC236}">
                <a16:creationId xmlns:a16="http://schemas.microsoft.com/office/drawing/2014/main" id="{ED6B9845-BD11-49A4-9867-BEBC7EBF21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8585" y="3065300"/>
            <a:ext cx="2795913" cy="1565711"/>
          </a:xfrm>
          <a:prstGeom prst="rect">
            <a:avLst/>
          </a:prstGeom>
          <a:effectLst>
            <a:reflection blurRad="152400" stA="53000" endPos="23000" dir="5400000" sy="-100000" algn="bl" rotWithShape="0"/>
          </a:effectLst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DE4FEEAE-644F-4A37-B08F-5C1F4573D767}"/>
              </a:ext>
            </a:extLst>
          </p:cNvPr>
          <p:cNvGrpSpPr/>
          <p:nvPr/>
        </p:nvGrpSpPr>
        <p:grpSpPr>
          <a:xfrm>
            <a:off x="427262" y="1855967"/>
            <a:ext cx="807317" cy="383287"/>
            <a:chOff x="425737" y="1670553"/>
            <a:chExt cx="2300079" cy="700600"/>
          </a:xfrm>
        </p:grpSpPr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033953B7-96BB-44A5-971E-4DB72794AA0D}"/>
                </a:ext>
              </a:extLst>
            </p:cNvPr>
            <p:cNvSpPr/>
            <p:nvPr/>
          </p:nvSpPr>
          <p:spPr>
            <a:xfrm>
              <a:off x="425737" y="1670553"/>
              <a:ext cx="2300079" cy="700600"/>
            </a:xfrm>
            <a:prstGeom prst="roundRect">
              <a:avLst>
                <a:gd name="adj" fmla="val 3442"/>
              </a:avLst>
            </a:prstGeom>
            <a:gradFill>
              <a:gsLst>
                <a:gs pos="54000">
                  <a:schemeClr val="bg1">
                    <a:alpha val="18000"/>
                  </a:schemeClr>
                </a:gs>
                <a:gs pos="100000">
                  <a:srgbClr val="FFFFFF">
                    <a:alpha val="63000"/>
                  </a:srgbClr>
                </a:gs>
                <a:gs pos="59000">
                  <a:schemeClr val="bg1">
                    <a:alpha val="24000"/>
                  </a:schemeClr>
                </a:gs>
              </a:gsLst>
              <a:lin ang="5400000" scaled="1"/>
            </a:gradFill>
            <a:ln w="9525">
              <a:gradFill>
                <a:gsLst>
                  <a:gs pos="26000">
                    <a:srgbClr val="BBB232"/>
                  </a:gs>
                  <a:gs pos="0">
                    <a:srgbClr val="140B00"/>
                  </a:gs>
                  <a:gs pos="43489">
                    <a:srgbClr val="F4E8BA"/>
                  </a:gs>
                  <a:gs pos="54000">
                    <a:srgbClr val="F9BC26"/>
                  </a:gs>
                  <a:gs pos="100000">
                    <a:srgbClr val="78A83F"/>
                  </a:gs>
                </a:gsLst>
                <a:lin ang="5400000" scaled="1"/>
              </a:gradFill>
            </a:ln>
            <a:effectLst>
              <a:outerShdw blurRad="50800" dist="139700" dir="252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FBB28E9E-D0D5-422D-AD94-8E00FB19C0C9}"/>
                </a:ext>
              </a:extLst>
            </p:cNvPr>
            <p:cNvSpPr/>
            <p:nvPr/>
          </p:nvSpPr>
          <p:spPr>
            <a:xfrm>
              <a:off x="693846" y="1749034"/>
              <a:ext cx="1836825" cy="6150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8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NTFS</a:t>
              </a:r>
              <a:endParaRPr lang="zh-TW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FC10803F-191D-4AB4-B0B7-407698C346B1}"/>
              </a:ext>
            </a:extLst>
          </p:cNvPr>
          <p:cNvSpPr/>
          <p:nvPr/>
        </p:nvSpPr>
        <p:spPr>
          <a:xfrm>
            <a:off x="5905505" y="3899005"/>
            <a:ext cx="785758" cy="62582"/>
          </a:xfrm>
          <a:prstGeom prst="rect">
            <a:avLst/>
          </a:prstGeom>
          <a:gradFill>
            <a:gsLst>
              <a:gs pos="0">
                <a:srgbClr val="DF0A6A"/>
              </a:gs>
              <a:gs pos="96748">
                <a:srgbClr val="933ED7">
                  <a:alpha val="0"/>
                </a:srgbClr>
              </a:gs>
              <a:gs pos="52000">
                <a:srgbClr val="933ED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EE17C2C6-6B65-4ED4-97FE-0FB72081D82B}"/>
              </a:ext>
            </a:extLst>
          </p:cNvPr>
          <p:cNvGrpSpPr/>
          <p:nvPr/>
        </p:nvGrpSpPr>
        <p:grpSpPr>
          <a:xfrm>
            <a:off x="1337218" y="2188463"/>
            <a:ext cx="807317" cy="383287"/>
            <a:chOff x="425737" y="1670553"/>
            <a:chExt cx="2300079" cy="700600"/>
          </a:xfrm>
        </p:grpSpPr>
        <p:sp>
          <p:nvSpPr>
            <p:cNvPr id="28" name="矩形: 圓角 27">
              <a:extLst>
                <a:ext uri="{FF2B5EF4-FFF2-40B4-BE49-F238E27FC236}">
                  <a16:creationId xmlns:a16="http://schemas.microsoft.com/office/drawing/2014/main" id="{96A11041-3563-4808-A199-12E546A0FA18}"/>
                </a:ext>
              </a:extLst>
            </p:cNvPr>
            <p:cNvSpPr/>
            <p:nvPr/>
          </p:nvSpPr>
          <p:spPr>
            <a:xfrm>
              <a:off x="425737" y="1670553"/>
              <a:ext cx="2300079" cy="700600"/>
            </a:xfrm>
            <a:prstGeom prst="roundRect">
              <a:avLst>
                <a:gd name="adj" fmla="val 3442"/>
              </a:avLst>
            </a:prstGeom>
            <a:gradFill>
              <a:gsLst>
                <a:gs pos="54000">
                  <a:schemeClr val="bg1">
                    <a:alpha val="18000"/>
                  </a:schemeClr>
                </a:gs>
                <a:gs pos="100000">
                  <a:srgbClr val="FFFFFF">
                    <a:alpha val="63000"/>
                  </a:srgbClr>
                </a:gs>
                <a:gs pos="59000">
                  <a:schemeClr val="bg1">
                    <a:alpha val="24000"/>
                  </a:schemeClr>
                </a:gs>
              </a:gsLst>
              <a:lin ang="5400000" scaled="1"/>
            </a:gradFill>
            <a:ln w="9525">
              <a:gradFill>
                <a:gsLst>
                  <a:gs pos="26000">
                    <a:srgbClr val="BBB232"/>
                  </a:gs>
                  <a:gs pos="0">
                    <a:srgbClr val="140B00"/>
                  </a:gs>
                  <a:gs pos="43489">
                    <a:srgbClr val="F4E8BA"/>
                  </a:gs>
                  <a:gs pos="54000">
                    <a:srgbClr val="F9BC26"/>
                  </a:gs>
                  <a:gs pos="100000">
                    <a:srgbClr val="78A83F"/>
                  </a:gs>
                </a:gsLst>
                <a:lin ang="5400000" scaled="1"/>
              </a:gradFill>
            </a:ln>
            <a:effectLst>
              <a:outerShdw blurRad="50800" dist="139700" dir="252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09D11678-9D8C-497E-9015-DC9F57F1355E}"/>
                </a:ext>
              </a:extLst>
            </p:cNvPr>
            <p:cNvSpPr/>
            <p:nvPr/>
          </p:nvSpPr>
          <p:spPr>
            <a:xfrm>
              <a:off x="661399" y="1749034"/>
              <a:ext cx="1901719" cy="6150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8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HFS+</a:t>
              </a:r>
              <a:endParaRPr lang="zh-TW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09DD53F2-4C0D-486B-AE1C-E2D2F8C3A6F0}"/>
              </a:ext>
            </a:extLst>
          </p:cNvPr>
          <p:cNvGrpSpPr/>
          <p:nvPr/>
        </p:nvGrpSpPr>
        <p:grpSpPr>
          <a:xfrm>
            <a:off x="2245899" y="2682237"/>
            <a:ext cx="807317" cy="383287"/>
            <a:chOff x="425737" y="1670553"/>
            <a:chExt cx="2300079" cy="700600"/>
          </a:xfrm>
        </p:grpSpPr>
        <p:sp>
          <p:nvSpPr>
            <p:cNvPr id="33" name="矩形: 圓角 32">
              <a:extLst>
                <a:ext uri="{FF2B5EF4-FFF2-40B4-BE49-F238E27FC236}">
                  <a16:creationId xmlns:a16="http://schemas.microsoft.com/office/drawing/2014/main" id="{0D18D07F-20F0-491A-AACF-BCE90A34C691}"/>
                </a:ext>
              </a:extLst>
            </p:cNvPr>
            <p:cNvSpPr/>
            <p:nvPr/>
          </p:nvSpPr>
          <p:spPr>
            <a:xfrm>
              <a:off x="425737" y="1670553"/>
              <a:ext cx="2300079" cy="700600"/>
            </a:xfrm>
            <a:prstGeom prst="roundRect">
              <a:avLst>
                <a:gd name="adj" fmla="val 3442"/>
              </a:avLst>
            </a:prstGeom>
            <a:gradFill>
              <a:gsLst>
                <a:gs pos="54000">
                  <a:schemeClr val="bg1">
                    <a:alpha val="18000"/>
                  </a:schemeClr>
                </a:gs>
                <a:gs pos="100000">
                  <a:srgbClr val="FFFFFF">
                    <a:alpha val="63000"/>
                  </a:srgbClr>
                </a:gs>
                <a:gs pos="59000">
                  <a:schemeClr val="bg1">
                    <a:alpha val="24000"/>
                  </a:schemeClr>
                </a:gs>
              </a:gsLst>
              <a:lin ang="5400000" scaled="1"/>
            </a:gradFill>
            <a:ln w="9525">
              <a:gradFill>
                <a:gsLst>
                  <a:gs pos="26000">
                    <a:srgbClr val="BBB232"/>
                  </a:gs>
                  <a:gs pos="0">
                    <a:srgbClr val="140B00"/>
                  </a:gs>
                  <a:gs pos="43489">
                    <a:srgbClr val="F4E8BA"/>
                  </a:gs>
                  <a:gs pos="54000">
                    <a:srgbClr val="F9BC26"/>
                  </a:gs>
                  <a:gs pos="100000">
                    <a:srgbClr val="78A83F"/>
                  </a:gs>
                </a:gsLst>
                <a:lin ang="5400000" scaled="1"/>
              </a:gradFill>
            </a:ln>
            <a:effectLst>
              <a:outerShdw blurRad="50800" dist="139700" dir="252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54DDF55B-5C06-44D2-8279-6B17D5A052B3}"/>
                </a:ext>
              </a:extLst>
            </p:cNvPr>
            <p:cNvSpPr/>
            <p:nvPr/>
          </p:nvSpPr>
          <p:spPr>
            <a:xfrm>
              <a:off x="732015" y="1749034"/>
              <a:ext cx="1760484" cy="6150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8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EXT4</a:t>
              </a:r>
              <a:endParaRPr lang="zh-TW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35" name="圖片 34">
            <a:extLst>
              <a:ext uri="{FF2B5EF4-FFF2-40B4-BE49-F238E27FC236}">
                <a16:creationId xmlns:a16="http://schemas.microsoft.com/office/drawing/2014/main" id="{320B0A96-ECA4-4EE9-BE24-A223C0E26A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8754" y="1957724"/>
            <a:ext cx="576393" cy="724513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2E49F31F-C9B3-4379-939F-0291D3C15FF2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1527408" y="1541126"/>
            <a:ext cx="452545" cy="562167"/>
          </a:xfrm>
          <a:prstGeom prst="rect">
            <a:avLst/>
          </a:prstGeom>
        </p:spPr>
      </p:pic>
      <p:pic>
        <p:nvPicPr>
          <p:cNvPr id="39" name="圖片 38" descr="一張含有 時鐘 的圖片&#10;&#10;自動產生的描述">
            <a:extLst>
              <a:ext uri="{FF2B5EF4-FFF2-40B4-BE49-F238E27FC236}">
                <a16:creationId xmlns:a16="http://schemas.microsoft.com/office/drawing/2014/main" id="{022966DC-41BD-4FEF-890E-813588F9BF1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802" t="16186" r="18258" b="32089"/>
          <a:stretch/>
        </p:blipFill>
        <p:spPr>
          <a:xfrm>
            <a:off x="588197" y="1272582"/>
            <a:ext cx="577887" cy="544067"/>
          </a:xfrm>
          <a:prstGeom prst="rect">
            <a:avLst/>
          </a:prstGeom>
        </p:spPr>
      </p:pic>
      <p:pic>
        <p:nvPicPr>
          <p:cNvPr id="36" name="圖片 35" descr="一張含有 電子用品, 室內, 坐, 監視器 的圖片&#10;&#10;自動產生的描述">
            <a:extLst>
              <a:ext uri="{FF2B5EF4-FFF2-40B4-BE49-F238E27FC236}">
                <a16:creationId xmlns:a16="http://schemas.microsoft.com/office/drawing/2014/main" id="{4CD5D124-5174-43A5-907A-335134EEEB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3506" y="3930296"/>
            <a:ext cx="1756765" cy="1068042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FAE9D706-20F6-40BF-BC95-32C1C0190121}"/>
              </a:ext>
            </a:extLst>
          </p:cNvPr>
          <p:cNvGrpSpPr/>
          <p:nvPr/>
        </p:nvGrpSpPr>
        <p:grpSpPr>
          <a:xfrm>
            <a:off x="5721710" y="2221159"/>
            <a:ext cx="3272788" cy="850907"/>
            <a:chOff x="5516480" y="2177432"/>
            <a:chExt cx="3272788" cy="850907"/>
          </a:xfrm>
        </p:grpSpPr>
        <p:sp>
          <p:nvSpPr>
            <p:cNvPr id="8" name="矩形: 圓角 7">
              <a:extLst>
                <a:ext uri="{FF2B5EF4-FFF2-40B4-BE49-F238E27FC236}">
                  <a16:creationId xmlns:a16="http://schemas.microsoft.com/office/drawing/2014/main" id="{F66190DA-05D6-4080-A9C5-205B797FE7CF}"/>
                </a:ext>
              </a:extLst>
            </p:cNvPr>
            <p:cNvSpPr/>
            <p:nvPr/>
          </p:nvSpPr>
          <p:spPr>
            <a:xfrm>
              <a:off x="5516480" y="2177432"/>
              <a:ext cx="1469551" cy="843129"/>
            </a:xfrm>
            <a:prstGeom prst="roundRect">
              <a:avLst>
                <a:gd name="adj" fmla="val 15075"/>
              </a:avLst>
            </a:prstGeom>
            <a:gradFill>
              <a:gsLst>
                <a:gs pos="0">
                  <a:schemeClr val="bg2">
                    <a:lumMod val="40000"/>
                    <a:lumOff val="60000"/>
                    <a:alpha val="61000"/>
                  </a:schemeClr>
                </a:gs>
                <a:gs pos="100000">
                  <a:schemeClr val="tx1">
                    <a:lumMod val="85000"/>
                    <a:lumOff val="15000"/>
                    <a:alpha val="30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1" name="群組 30">
              <a:extLst>
                <a:ext uri="{FF2B5EF4-FFF2-40B4-BE49-F238E27FC236}">
                  <a16:creationId xmlns:a16="http://schemas.microsoft.com/office/drawing/2014/main" id="{B04F7914-82EC-45D8-BDE5-33AD2B6DFB0C}"/>
                </a:ext>
              </a:extLst>
            </p:cNvPr>
            <p:cNvGrpSpPr/>
            <p:nvPr/>
          </p:nvGrpSpPr>
          <p:grpSpPr>
            <a:xfrm>
              <a:off x="6204534" y="2441467"/>
              <a:ext cx="2584734" cy="586872"/>
              <a:chOff x="6541153" y="2366683"/>
              <a:chExt cx="2584734" cy="586872"/>
            </a:xfrm>
          </p:grpSpPr>
          <p:pic>
            <p:nvPicPr>
              <p:cNvPr id="38" name="圖形 37">
                <a:extLst>
                  <a:ext uri="{FF2B5EF4-FFF2-40B4-BE49-F238E27FC236}">
                    <a16:creationId xmlns:a16="http://schemas.microsoft.com/office/drawing/2014/main" id="{EC726ADA-229C-4A30-A59C-9BB14BBE78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541153" y="2366683"/>
                <a:ext cx="2584734" cy="586872"/>
              </a:xfrm>
              <a:prstGeom prst="rect">
                <a:avLst/>
              </a:prstGeom>
            </p:spPr>
          </p:pic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34E8FFE4-FD0E-4BE1-8718-7589955BF0F1}"/>
                  </a:ext>
                </a:extLst>
              </p:cNvPr>
              <p:cNvSpPr txBox="1"/>
              <p:nvPr/>
            </p:nvSpPr>
            <p:spPr>
              <a:xfrm>
                <a:off x="7341803" y="2397251"/>
                <a:ext cx="14256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b="1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Soft Store</a:t>
                </a:r>
                <a:br>
                  <a:rPr lang="en-US" altLang="zh-TW" b="1">
                    <a:solidFill>
                      <a:srgbClr val="B12704"/>
                    </a:solidFill>
                    <a:latin typeface="Open Sans" panose="020B0606030504020204" pitchFamily="34" charset="0"/>
                  </a:rPr>
                </a:br>
                <a:r>
                  <a:rPr lang="en-US" altLang="zh-TW" b="1" err="1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exFAT</a:t>
                </a:r>
                <a:r>
                  <a:rPr lang="en-US" altLang="zh-TW" b="1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Driver</a:t>
                </a:r>
                <a:endParaRPr lang="zh-TW" altLang="en-US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pic>
          <p:nvPicPr>
            <p:cNvPr id="41" name="Picture 20">
              <a:extLst>
                <a:ext uri="{FF2B5EF4-FFF2-40B4-BE49-F238E27FC236}">
                  <a16:creationId xmlns:a16="http://schemas.microsoft.com/office/drawing/2014/main" id="{BA834B56-227F-4A33-A4F5-60A03FC71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595959" y="2286369"/>
              <a:ext cx="1409225" cy="7408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pic>
      </p:grpSp>
    </p:spTree>
    <p:extLst>
      <p:ext uri="{BB962C8B-B14F-4D97-AF65-F5344CB8AC3E}">
        <p14:creationId xmlns:p14="http://schemas.microsoft.com/office/powerpoint/2010/main" val="4547411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15704-170F-470A-9F0C-98DE1CCC1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4000">
                <a:latin typeface="Microsoft JhengHei"/>
                <a:ea typeface="Microsoft JhengHei"/>
                <a:cs typeface="Microsoft JhengHei"/>
                <a:sym typeface="Microsoft JhengHei"/>
              </a:rPr>
              <a:t>JBOD</a:t>
            </a:r>
            <a:r>
              <a:rPr lang="zh-CN" altLang="en-US" sz="4000">
                <a:latin typeface="Microsoft JhengHei"/>
                <a:ea typeface="Microsoft JhengHei"/>
                <a:cs typeface="Microsoft JhengHei"/>
                <a:sym typeface="Microsoft JhengHei"/>
              </a:rPr>
              <a:t>是您</a:t>
            </a:r>
            <a:r>
              <a:rPr lang="en-US" altLang="zh-TW" sz="4000">
                <a:latin typeface="Microsoft JhengHei"/>
                <a:ea typeface="Microsoft JhengHei"/>
                <a:cs typeface="Microsoft JhengHei"/>
                <a:sym typeface="Microsoft JhengHei"/>
              </a:rPr>
              <a:t>NAS </a:t>
            </a:r>
            <a:r>
              <a:rPr lang="zh-TW" sz="4000">
                <a:latin typeface="Microsoft JhengHei"/>
                <a:ea typeface="Microsoft JhengHei"/>
                <a:cs typeface="Microsoft JhengHei"/>
                <a:sym typeface="Microsoft JhengHei"/>
              </a:rPr>
              <a:t>儲存擴充</a:t>
            </a:r>
            <a:r>
              <a:rPr lang="zh-TW" altLang="en-US" sz="4000">
                <a:latin typeface="Microsoft JhengHei"/>
                <a:ea typeface="Microsoft JhengHei"/>
                <a:cs typeface="Microsoft JhengHei"/>
                <a:sym typeface="Microsoft JhengHei"/>
              </a:rPr>
              <a:t>的最佳外接方案</a:t>
            </a:r>
            <a:endParaRPr lang="zh-TW" altLang="en-US"/>
          </a:p>
        </p:txBody>
      </p:sp>
      <p:pic>
        <p:nvPicPr>
          <p:cNvPr id="4" name="圖片 25" descr="一張含有 電子用品, 電腦 的圖片&#10;&#10;自動產生的描述">
            <a:extLst>
              <a:ext uri="{FF2B5EF4-FFF2-40B4-BE49-F238E27FC236}">
                <a16:creationId xmlns:a16="http://schemas.microsoft.com/office/drawing/2014/main" id="{1357F8B7-D80D-4903-A3C4-62CA3C4E46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12" y="2863293"/>
            <a:ext cx="2617899" cy="1636478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0757A417-4262-462E-9CC1-B40B3A954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90" y="1494246"/>
            <a:ext cx="2491942" cy="155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E6484A7-BBF1-4EE2-AE30-9D42373A6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7578" y="1935851"/>
            <a:ext cx="5316421" cy="2814629"/>
          </a:xfrm>
          <a:prstGeom prst="rect">
            <a:avLst/>
          </a:prstGeom>
        </p:spPr>
      </p:pic>
      <p:sp>
        <p:nvSpPr>
          <p:cNvPr id="10" name="Shape 183">
            <a:extLst>
              <a:ext uri="{FF2B5EF4-FFF2-40B4-BE49-F238E27FC236}">
                <a16:creationId xmlns:a16="http://schemas.microsoft.com/office/drawing/2014/main" id="{C0EC6598-D3FD-478B-9C65-58D4FDFE24AC}"/>
              </a:ext>
            </a:extLst>
          </p:cNvPr>
          <p:cNvSpPr txBox="1"/>
          <p:nvPr/>
        </p:nvSpPr>
        <p:spPr>
          <a:xfrm>
            <a:off x="255128" y="4499771"/>
            <a:ext cx="7184220" cy="501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b="1">
                <a:solidFill>
                  <a:srgbClr val="FF0000"/>
                </a:solidFill>
                <a:latin typeface="微軟正黑體"/>
                <a:ea typeface="微軟正黑體"/>
                <a:cs typeface="Calibri"/>
                <a:sym typeface="Calibri"/>
              </a:rPr>
              <a:t>注意</a:t>
            </a:r>
            <a:r>
              <a:rPr lang="en-US" altLang="zh-TW" b="1">
                <a:solidFill>
                  <a:srgbClr val="FF0000"/>
                </a:solidFill>
                <a:latin typeface="微軟正黑體"/>
                <a:ea typeface="微軟正黑體"/>
                <a:cs typeface="Calibri"/>
                <a:sym typeface="Calibri"/>
              </a:rPr>
              <a:t>: (1) </a:t>
            </a:r>
            <a:r>
              <a:rPr lang="en-US" altLang="zh-TW" b="1">
                <a:solidFill>
                  <a:srgbClr val="FF0000"/>
                </a:solidFill>
                <a:ea typeface="微軟正黑體"/>
                <a:sym typeface="Arial" panose="020B0604020202020204" pitchFamily="34" charset="0"/>
              </a:rPr>
              <a:t>TL JBOD </a:t>
            </a:r>
            <a:r>
              <a:rPr lang="zh-TW" altLang="en-US" b="1">
                <a:solidFill>
                  <a:srgbClr val="FF0000"/>
                </a:solidFill>
                <a:ea typeface="微軟正黑體"/>
                <a:sym typeface="Arial" panose="020B0604020202020204" pitchFamily="34" charset="0"/>
              </a:rPr>
              <a:t>須單獨建立儲存池。</a:t>
            </a:r>
            <a:b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</a:rPr>
            </a:br>
            <a:r>
              <a:rPr lang="en-US" altLang="zh-TW" b="1">
                <a:solidFill>
                  <a:srgbClr val="FF0000"/>
                </a:solidFill>
                <a:ea typeface="微軟正黑體"/>
                <a:sym typeface="Arial" panose="020B0604020202020204" pitchFamily="34" charset="0"/>
              </a:rPr>
              <a:t>         (2) </a:t>
            </a:r>
            <a:r>
              <a:rPr lang="zh-TW" altLang="en-US" b="1">
                <a:solidFill>
                  <a:srgbClr val="FF0000"/>
                </a:solidFill>
                <a:ea typeface="微軟正黑體"/>
                <a:sym typeface="Arial" panose="020B0604020202020204" pitchFamily="34" charset="0"/>
              </a:rPr>
              <a:t>當</a:t>
            </a:r>
            <a:r>
              <a:rPr lang="en-US" altLang="zh-TW" b="1">
                <a:solidFill>
                  <a:srgbClr val="FF0000"/>
                </a:solidFill>
                <a:ea typeface="微軟正黑體"/>
                <a:sym typeface="Arial" panose="020B0604020202020204" pitchFamily="34" charset="0"/>
              </a:rPr>
              <a:t>JBOD</a:t>
            </a:r>
            <a:r>
              <a:rPr lang="zh-TW" altLang="en-US" b="1">
                <a:solidFill>
                  <a:srgbClr val="FF0000"/>
                </a:solidFill>
                <a:ea typeface="微軟正黑體"/>
                <a:sym typeface="Arial" panose="020B0604020202020204" pitchFamily="34" charset="0"/>
              </a:rPr>
              <a:t>設定為儲存池時</a:t>
            </a:r>
            <a:r>
              <a:rPr lang="en-US" altLang="zh-TW" b="1">
                <a:solidFill>
                  <a:srgbClr val="FF0000"/>
                </a:solidFill>
                <a:ea typeface="微軟正黑體"/>
                <a:sym typeface="Arial" panose="020B0604020202020204" pitchFamily="34" charset="0"/>
              </a:rPr>
              <a:t>, JBOD</a:t>
            </a:r>
            <a:r>
              <a:rPr lang="zh-TW" altLang="en-US" b="1">
                <a:solidFill>
                  <a:srgbClr val="FF0000"/>
                </a:solidFill>
                <a:ea typeface="微軟正黑體"/>
                <a:sym typeface="Arial" panose="020B0604020202020204" pitchFamily="34" charset="0"/>
              </a:rPr>
              <a:t>內所有硬碟會全數轉換成內部使用並清除資料.</a:t>
            </a:r>
            <a:endParaRPr lang="en-US" altLang="zh-TW" b="1">
              <a:solidFill>
                <a:srgbClr val="FF0000"/>
              </a:solidFill>
              <a:ea typeface="微軟正黑體"/>
              <a:sym typeface="Arial" panose="020B0604020202020204" pitchFamily="34" charset="0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6761259F-8F73-42E6-B7EF-444E1F60EFE4}"/>
              </a:ext>
            </a:extLst>
          </p:cNvPr>
          <p:cNvSpPr/>
          <p:nvPr/>
        </p:nvSpPr>
        <p:spPr>
          <a:xfrm>
            <a:off x="3576580" y="1494246"/>
            <a:ext cx="5567419" cy="544751"/>
          </a:xfrm>
          <a:prstGeom prst="roundRect">
            <a:avLst>
              <a:gd name="adj" fmla="val 50000"/>
            </a:avLst>
          </a:prstGeom>
          <a:gradFill>
            <a:gsLst>
              <a:gs pos="54000">
                <a:schemeClr val="bg1"/>
              </a:gs>
              <a:gs pos="100000">
                <a:schemeClr val="bg1">
                  <a:lumMod val="95000"/>
                </a:schemeClr>
              </a:gs>
              <a:gs pos="59000">
                <a:srgbClr val="EEEEEE"/>
              </a:gs>
            </a:gsLst>
            <a:lin ang="5400000" scaled="1"/>
          </a:gradFill>
          <a:ln w="9525">
            <a:gradFill>
              <a:gsLst>
                <a:gs pos="26000">
                  <a:srgbClr val="BBB232"/>
                </a:gs>
                <a:gs pos="0">
                  <a:srgbClr val="140B00"/>
                </a:gs>
                <a:gs pos="43489">
                  <a:srgbClr val="F4E8BA"/>
                </a:gs>
                <a:gs pos="54000">
                  <a:srgbClr val="F9BC26"/>
                </a:gs>
                <a:gs pos="100000">
                  <a:srgbClr val="78A83F"/>
                </a:gs>
              </a:gsLst>
              <a:lin ang="5400000" scaled="1"/>
            </a:gradFill>
          </a:ln>
          <a:effectLst>
            <a:outerShdw blurRad="139700" dist="88900" dir="2520000" algn="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/>
            <a:r>
              <a:rPr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TL-JBOD </a:t>
            </a:r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輕鬆解決您插槽不足</a:t>
            </a:r>
            <a:r>
              <a:rPr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儲存空間不夠用的問題</a:t>
            </a:r>
            <a:r>
              <a:rPr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endParaRPr lang="zh-TW" altLang="en-US" sz="1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Shape 254">
            <a:extLst>
              <a:ext uri="{FF2B5EF4-FFF2-40B4-BE49-F238E27FC236}">
                <a16:creationId xmlns:a16="http://schemas.microsoft.com/office/drawing/2014/main" id="{D310FF41-C277-450C-9528-6EB22A781024}"/>
              </a:ext>
            </a:extLst>
          </p:cNvPr>
          <p:cNvSpPr/>
          <p:nvPr/>
        </p:nvSpPr>
        <p:spPr>
          <a:xfrm rot="10800000" flipV="1">
            <a:off x="-6" y="919459"/>
            <a:ext cx="3675419" cy="667618"/>
          </a:xfrm>
          <a:prstGeom prst="wedgeRoundRectCallout">
            <a:avLst>
              <a:gd name="adj1" fmla="val -5447"/>
              <a:gd name="adj2" fmla="val 73338"/>
              <a:gd name="adj3" fmla="val 16667"/>
            </a:avLst>
          </a:prstGeom>
          <a:solidFill>
            <a:srgbClr val="FFC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有沒有發現前面介紹的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RAID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擴充方式都因會需要花上比較久的時間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, 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為了資料安全您可能須中斷營運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.</a:t>
            </a:r>
            <a:endParaRPr lang="zh-TW" altLang="en-US" sz="1200">
              <a:solidFill>
                <a:srgbClr val="F9B5C8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887981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BB3C6196-50BB-4CC6-B45D-EF23C1E8A1B8}"/>
              </a:ext>
            </a:extLst>
          </p:cNvPr>
          <p:cNvSpPr/>
          <p:nvPr/>
        </p:nvSpPr>
        <p:spPr>
          <a:xfrm>
            <a:off x="6178761" y="2865852"/>
            <a:ext cx="1069530" cy="1047647"/>
          </a:xfrm>
          <a:prstGeom prst="roundRect">
            <a:avLst>
              <a:gd name="adj" fmla="val 12190"/>
            </a:avLst>
          </a:prstGeom>
          <a:gradFill>
            <a:gsLst>
              <a:gs pos="0">
                <a:srgbClr val="2A57DD"/>
              </a:gs>
              <a:gs pos="100000">
                <a:schemeClr val="accent5"/>
              </a:gs>
              <a:gs pos="54000">
                <a:schemeClr val="accent5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16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b="1"/>
          </a:p>
        </p:txBody>
      </p:sp>
      <p:pic>
        <p:nvPicPr>
          <p:cNvPr id="49" name="圖形 48">
            <a:extLst>
              <a:ext uri="{FF2B5EF4-FFF2-40B4-BE49-F238E27FC236}">
                <a16:creationId xmlns:a16="http://schemas.microsoft.com/office/drawing/2014/main" id="{670B631D-AB54-4D2C-B71A-CDFCA5534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204403">
            <a:off x="6222579" y="3135026"/>
            <a:ext cx="1029539" cy="400883"/>
          </a:xfrm>
          <a:prstGeom prst="rect">
            <a:avLst/>
          </a:prstGeom>
        </p:spPr>
      </p:pic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70A7328F-2E74-4C06-947E-D3F6B524146B}"/>
              </a:ext>
            </a:extLst>
          </p:cNvPr>
          <p:cNvSpPr/>
          <p:nvPr/>
        </p:nvSpPr>
        <p:spPr>
          <a:xfrm>
            <a:off x="1620281" y="2823722"/>
            <a:ext cx="1069530" cy="1047647"/>
          </a:xfrm>
          <a:prstGeom prst="roundRect">
            <a:avLst>
              <a:gd name="adj" fmla="val 12190"/>
            </a:avLst>
          </a:prstGeom>
          <a:gradFill>
            <a:gsLst>
              <a:gs pos="0">
                <a:srgbClr val="2A57DD"/>
              </a:gs>
              <a:gs pos="100000">
                <a:schemeClr val="accent5"/>
              </a:gs>
              <a:gs pos="54000">
                <a:schemeClr val="accent5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16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b="1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EAE19A6-C4B2-499A-BA08-760A5F65C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JBOD</a:t>
            </a:r>
            <a:r>
              <a:rPr lang="zh-TW" altLang="en-US"/>
              <a:t>資料還可以輕鬆在不同</a:t>
            </a:r>
            <a:r>
              <a:rPr lang="en-US" altLang="zh-TW"/>
              <a:t>NAS</a:t>
            </a:r>
            <a:r>
              <a:rPr lang="zh-TW" altLang="en-US"/>
              <a:t>間搬移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3AA9F50-5FE6-46AB-A0B6-7AEC89FA4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46" y="3666661"/>
            <a:ext cx="2068364" cy="129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B84DC16-C13B-46C3-967E-B6053B6A8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245" y="3652657"/>
            <a:ext cx="2177489" cy="136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圖片 25" descr="一張含有 電子用品, 電腦 的圖片&#10;&#10;自動產生的描述">
            <a:extLst>
              <a:ext uri="{FF2B5EF4-FFF2-40B4-BE49-F238E27FC236}">
                <a16:creationId xmlns:a16="http://schemas.microsoft.com/office/drawing/2014/main" id="{70AB021D-DF00-4946-B637-F250EC3A1B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2743" y="3667462"/>
            <a:ext cx="2087209" cy="1304738"/>
          </a:xfrm>
          <a:prstGeom prst="rect">
            <a:avLst/>
          </a:prstGeom>
        </p:spPr>
      </p:pic>
      <p:pic>
        <p:nvPicPr>
          <p:cNvPr id="44" name="圖片 25" descr="一張含有 電子用品, 電腦 的圖片&#10;&#10;自動產生的描述">
            <a:extLst>
              <a:ext uri="{FF2B5EF4-FFF2-40B4-BE49-F238E27FC236}">
                <a16:creationId xmlns:a16="http://schemas.microsoft.com/office/drawing/2014/main" id="{8C4379EA-ACC9-42D0-A63B-3B30A8740D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0632" y="3697881"/>
            <a:ext cx="2087209" cy="1304738"/>
          </a:xfrm>
          <a:prstGeom prst="rect">
            <a:avLst/>
          </a:prstGeom>
        </p:spPr>
      </p:pic>
      <p:sp>
        <p:nvSpPr>
          <p:cNvPr id="20" name="平行四邊形 11">
            <a:extLst>
              <a:ext uri="{FF2B5EF4-FFF2-40B4-BE49-F238E27FC236}">
                <a16:creationId xmlns:a16="http://schemas.microsoft.com/office/drawing/2014/main" id="{D8890CB3-6A4D-4FBD-AB17-9BA11A81BFA7}"/>
              </a:ext>
            </a:extLst>
          </p:cNvPr>
          <p:cNvSpPr/>
          <p:nvPr/>
        </p:nvSpPr>
        <p:spPr>
          <a:xfrm rot="20105520">
            <a:off x="-295796" y="1410701"/>
            <a:ext cx="2425187" cy="881599"/>
          </a:xfrm>
          <a:prstGeom prst="parallelogram">
            <a:avLst>
              <a:gd name="adj" fmla="val 46235"/>
            </a:avLst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TW" sz="2000" b="1">
                <a:latin typeface="Microsoft JhengHei"/>
                <a:ea typeface="Microsoft JhengHei"/>
                <a:cs typeface="Microsoft JhengHei"/>
                <a:sym typeface="Microsoft JhengHei"/>
              </a:rPr>
              <a:t>安全</a:t>
            </a:r>
            <a:r>
              <a:rPr lang="zh-CN" altLang="en-US" sz="2000" b="1">
                <a:latin typeface="Microsoft JhengHei"/>
                <a:ea typeface="Microsoft JhengHei"/>
                <a:cs typeface="Microsoft JhengHei"/>
                <a:sym typeface="Microsoft JhengHei"/>
              </a:rPr>
              <a:t>搬移</a:t>
            </a:r>
            <a:br>
              <a:rPr lang="en-US" altLang="zh-TW" sz="2000" b="1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2000" b="1">
                <a:latin typeface="Microsoft JhengHei"/>
                <a:ea typeface="Microsoft JhengHei"/>
                <a:cs typeface="Microsoft JhengHei"/>
                <a:sym typeface="Microsoft JhengHei"/>
              </a:rPr>
              <a:t>JBOD</a:t>
            </a:r>
            <a:r>
              <a:rPr lang="zh-TW" altLang="zh-TW" sz="2000" b="1">
                <a:latin typeface="Microsoft JhengHei"/>
                <a:ea typeface="Microsoft JhengHei"/>
                <a:cs typeface="Microsoft JhengHei"/>
                <a:sym typeface="Microsoft JhengHei"/>
              </a:rPr>
              <a:t>儲存池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Shape 275">
            <a:extLst>
              <a:ext uri="{FF2B5EF4-FFF2-40B4-BE49-F238E27FC236}">
                <a16:creationId xmlns:a16="http://schemas.microsoft.com/office/drawing/2014/main" id="{E1912287-FDBD-4DD2-A754-0C1013F6CEDF}"/>
              </a:ext>
            </a:extLst>
          </p:cNvPr>
          <p:cNvSpPr/>
          <p:nvPr/>
        </p:nvSpPr>
        <p:spPr>
          <a:xfrm>
            <a:off x="3501947" y="4082132"/>
            <a:ext cx="1610302" cy="461785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rgbClr val="00B0F0"/>
              </a:gs>
            </a:gsLst>
            <a:lin ang="0" scaled="0"/>
          </a:gradFill>
          <a:ln w="1270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DCB34B79-8B9D-48BC-9069-B73254DA83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9242929">
            <a:off x="1599012" y="3082237"/>
            <a:ext cx="1135647" cy="442200"/>
          </a:xfrm>
          <a:prstGeom prst="rect">
            <a:avLst/>
          </a:prstGeom>
        </p:spPr>
      </p:pic>
      <p:grpSp>
        <p:nvGrpSpPr>
          <p:cNvPr id="36" name="群組 35">
            <a:extLst>
              <a:ext uri="{FF2B5EF4-FFF2-40B4-BE49-F238E27FC236}">
                <a16:creationId xmlns:a16="http://schemas.microsoft.com/office/drawing/2014/main" id="{492AFD65-813E-4101-8982-F472515A3B27}"/>
              </a:ext>
            </a:extLst>
          </p:cNvPr>
          <p:cNvGrpSpPr/>
          <p:nvPr/>
        </p:nvGrpSpPr>
        <p:grpSpPr>
          <a:xfrm>
            <a:off x="2054257" y="1159600"/>
            <a:ext cx="5592749" cy="400110"/>
            <a:chOff x="4063609" y="-775077"/>
            <a:chExt cx="5592749" cy="400110"/>
          </a:xfrm>
        </p:grpSpPr>
        <p:sp>
          <p:nvSpPr>
            <p:cNvPr id="37" name="矩形: 圓角 36">
              <a:extLst>
                <a:ext uri="{FF2B5EF4-FFF2-40B4-BE49-F238E27FC236}">
                  <a16:creationId xmlns:a16="http://schemas.microsoft.com/office/drawing/2014/main" id="{F3FA8C16-EDE9-4F65-9DD4-4C8940830F81}"/>
                </a:ext>
              </a:extLst>
            </p:cNvPr>
            <p:cNvSpPr/>
            <p:nvPr/>
          </p:nvSpPr>
          <p:spPr>
            <a:xfrm>
              <a:off x="4063609" y="-775077"/>
              <a:ext cx="5592749" cy="400110"/>
            </a:xfrm>
            <a:prstGeom prst="roundRect">
              <a:avLst>
                <a:gd name="adj" fmla="val 14197"/>
              </a:avLst>
            </a:prstGeom>
            <a:gradFill>
              <a:gsLst>
                <a:gs pos="0">
                  <a:srgbClr val="7E4800"/>
                </a:gs>
                <a:gs pos="100000">
                  <a:srgbClr val="172412"/>
                </a:gs>
                <a:gs pos="37000">
                  <a:srgbClr val="172412"/>
                </a:gs>
              </a:gsLst>
              <a:lin ang="5400000" scaled="1"/>
            </a:gradFill>
            <a:ln w="9525">
              <a:gradFill>
                <a:gsLst>
                  <a:gs pos="26000">
                    <a:srgbClr val="BBB232"/>
                  </a:gs>
                  <a:gs pos="43489">
                    <a:srgbClr val="F4E8BA"/>
                  </a:gs>
                  <a:gs pos="54000">
                    <a:srgbClr val="F9BC26"/>
                  </a:gs>
                  <a:gs pos="100000">
                    <a:srgbClr val="78A83F"/>
                  </a:gs>
                </a:gsLst>
                <a:lin ang="5400000" scaled="1"/>
              </a:gra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6088" indent="-87313"/>
              <a:r>
                <a:rPr lang="zh-TW" altLang="en-US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如果有</a:t>
              </a:r>
              <a:r>
                <a:rPr lang="en-US" altLang="zh-TW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iSCSI</a:t>
              </a:r>
              <a:r>
                <a:rPr lang="zh-TW" altLang="en-US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掛載要先停用與取消對應</a:t>
              </a:r>
              <a:endPara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8" name="矩形: 圓角 37">
              <a:extLst>
                <a:ext uri="{FF2B5EF4-FFF2-40B4-BE49-F238E27FC236}">
                  <a16:creationId xmlns:a16="http://schemas.microsoft.com/office/drawing/2014/main" id="{799C3F1E-67D3-41A9-B654-E8E8FE562FC0}"/>
                </a:ext>
              </a:extLst>
            </p:cNvPr>
            <p:cNvSpPr/>
            <p:nvPr/>
          </p:nvSpPr>
          <p:spPr>
            <a:xfrm>
              <a:off x="4101529" y="-738970"/>
              <a:ext cx="352922" cy="325906"/>
            </a:xfrm>
            <a:prstGeom prst="roundRect">
              <a:avLst>
                <a:gd name="adj" fmla="val 12190"/>
              </a:avLst>
            </a:prstGeom>
            <a:gradFill>
              <a:gsLst>
                <a:gs pos="0">
                  <a:srgbClr val="F9BC26">
                    <a:alpha val="75000"/>
                  </a:srgbClr>
                </a:gs>
                <a:gs pos="100000">
                  <a:srgbClr val="5D542D"/>
                </a:gs>
                <a:gs pos="54000">
                  <a:srgbClr val="78A83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9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b="1"/>
                <a:t>1</a:t>
              </a:r>
              <a:endParaRPr lang="zh-TW" altLang="en-US" sz="2000" b="1"/>
            </a:p>
          </p:txBody>
        </p:sp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0DB261E2-64AB-4910-BA82-983FAC349398}"/>
              </a:ext>
            </a:extLst>
          </p:cNvPr>
          <p:cNvGrpSpPr/>
          <p:nvPr/>
        </p:nvGrpSpPr>
        <p:grpSpPr>
          <a:xfrm>
            <a:off x="2480470" y="1999196"/>
            <a:ext cx="6290455" cy="400110"/>
            <a:chOff x="4063610" y="-775077"/>
            <a:chExt cx="6242926" cy="400110"/>
          </a:xfrm>
        </p:grpSpPr>
        <p:sp>
          <p:nvSpPr>
            <p:cNvPr id="40" name="矩形: 圓角 39">
              <a:extLst>
                <a:ext uri="{FF2B5EF4-FFF2-40B4-BE49-F238E27FC236}">
                  <a16:creationId xmlns:a16="http://schemas.microsoft.com/office/drawing/2014/main" id="{3C876740-3545-4CD5-A8A2-DB3BDA44FCAF}"/>
                </a:ext>
              </a:extLst>
            </p:cNvPr>
            <p:cNvSpPr/>
            <p:nvPr/>
          </p:nvSpPr>
          <p:spPr>
            <a:xfrm>
              <a:off x="4063610" y="-775077"/>
              <a:ext cx="6242926" cy="400110"/>
            </a:xfrm>
            <a:prstGeom prst="roundRect">
              <a:avLst>
                <a:gd name="adj" fmla="val 14197"/>
              </a:avLst>
            </a:prstGeom>
            <a:gradFill>
              <a:gsLst>
                <a:gs pos="0">
                  <a:srgbClr val="7E4800"/>
                </a:gs>
                <a:gs pos="100000">
                  <a:srgbClr val="172412"/>
                </a:gs>
                <a:gs pos="37000">
                  <a:srgbClr val="172412"/>
                </a:gs>
              </a:gsLst>
              <a:lin ang="5400000" scaled="1"/>
            </a:gradFill>
            <a:ln w="9525">
              <a:gradFill>
                <a:gsLst>
                  <a:gs pos="26000">
                    <a:srgbClr val="BBB232"/>
                  </a:gs>
                  <a:gs pos="43489">
                    <a:srgbClr val="F4E8BA"/>
                  </a:gs>
                  <a:gs pos="54000">
                    <a:srgbClr val="F9BC26"/>
                  </a:gs>
                  <a:gs pos="100000">
                    <a:srgbClr val="78A83F"/>
                  </a:gs>
                </a:gsLst>
                <a:lin ang="5400000" scaled="1"/>
              </a:gra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6088" indent="-87313"/>
              <a:r>
                <a:rPr lang="zh-TW" altLang="en-US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將</a:t>
              </a:r>
              <a:r>
                <a:rPr lang="en-US" altLang="zh-TW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JBOD</a:t>
              </a:r>
              <a:r>
                <a:rPr lang="zh-TW" altLang="en-US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關機後</a:t>
              </a:r>
              <a:r>
                <a:rPr lang="en-US" altLang="zh-TW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 </a:t>
              </a:r>
              <a:r>
                <a:rPr lang="zh-TW" altLang="en-US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連結到另一台 </a:t>
              </a:r>
              <a:r>
                <a:rPr lang="en-US" altLang="zh-TW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NAS</a:t>
              </a:r>
              <a:r>
                <a:rPr lang="zh-TW" altLang="en-US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上再開機 </a:t>
              </a:r>
              <a:endPara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1" name="矩形: 圓角 40">
              <a:extLst>
                <a:ext uri="{FF2B5EF4-FFF2-40B4-BE49-F238E27FC236}">
                  <a16:creationId xmlns:a16="http://schemas.microsoft.com/office/drawing/2014/main" id="{209FF0EA-F068-4931-826F-8235AD14753D}"/>
                </a:ext>
              </a:extLst>
            </p:cNvPr>
            <p:cNvSpPr/>
            <p:nvPr/>
          </p:nvSpPr>
          <p:spPr>
            <a:xfrm>
              <a:off x="4101529" y="-738970"/>
              <a:ext cx="352922" cy="325906"/>
            </a:xfrm>
            <a:prstGeom prst="roundRect">
              <a:avLst>
                <a:gd name="adj" fmla="val 12190"/>
              </a:avLst>
            </a:prstGeom>
            <a:gradFill>
              <a:gsLst>
                <a:gs pos="0">
                  <a:srgbClr val="F9BC26">
                    <a:alpha val="75000"/>
                  </a:srgbClr>
                </a:gs>
                <a:gs pos="100000">
                  <a:srgbClr val="5D542D"/>
                </a:gs>
                <a:gs pos="54000">
                  <a:srgbClr val="78A83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9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b="1"/>
                <a:t>3</a:t>
              </a:r>
              <a:endParaRPr lang="zh-TW" altLang="en-US" sz="2000" b="1"/>
            </a:p>
          </p:txBody>
        </p:sp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054956C7-CEF2-447C-9A8C-3D435F27FA63}"/>
              </a:ext>
            </a:extLst>
          </p:cNvPr>
          <p:cNvGrpSpPr/>
          <p:nvPr/>
        </p:nvGrpSpPr>
        <p:grpSpPr>
          <a:xfrm>
            <a:off x="2871311" y="2443784"/>
            <a:ext cx="6060548" cy="400110"/>
            <a:chOff x="4063610" y="-641310"/>
            <a:chExt cx="4653197" cy="400110"/>
          </a:xfrm>
        </p:grpSpPr>
        <p:sp>
          <p:nvSpPr>
            <p:cNvPr id="43" name="矩形: 圓角 42">
              <a:extLst>
                <a:ext uri="{FF2B5EF4-FFF2-40B4-BE49-F238E27FC236}">
                  <a16:creationId xmlns:a16="http://schemas.microsoft.com/office/drawing/2014/main" id="{BFD4E97A-9A73-4028-814B-6738A88A6909}"/>
                </a:ext>
              </a:extLst>
            </p:cNvPr>
            <p:cNvSpPr/>
            <p:nvPr/>
          </p:nvSpPr>
          <p:spPr>
            <a:xfrm>
              <a:off x="4063610" y="-641310"/>
              <a:ext cx="4653197" cy="400110"/>
            </a:xfrm>
            <a:prstGeom prst="roundRect">
              <a:avLst>
                <a:gd name="adj" fmla="val 14197"/>
              </a:avLst>
            </a:prstGeom>
            <a:gradFill>
              <a:gsLst>
                <a:gs pos="0">
                  <a:srgbClr val="7E4800"/>
                </a:gs>
                <a:gs pos="100000">
                  <a:schemeClr val="tx1"/>
                </a:gs>
                <a:gs pos="37000">
                  <a:srgbClr val="172412"/>
                </a:gs>
              </a:gsLst>
              <a:lin ang="5400000" scaled="1"/>
            </a:gradFill>
            <a:ln w="9525">
              <a:gradFill>
                <a:gsLst>
                  <a:gs pos="26000">
                    <a:srgbClr val="BBB232"/>
                  </a:gs>
                  <a:gs pos="43489">
                    <a:srgbClr val="F4E8BA"/>
                  </a:gs>
                  <a:gs pos="54000">
                    <a:srgbClr val="F9BC26"/>
                  </a:gs>
                  <a:gs pos="100000">
                    <a:srgbClr val="78A83F"/>
                  </a:gs>
                </a:gsLst>
                <a:lin ang="5400000" scaled="1"/>
              </a:gra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39750"/>
              <a:r>
                <a:rPr lang="zh-TW" altLang="en-US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系統會自動偵測</a:t>
              </a:r>
              <a:r>
                <a:rPr lang="en-US" altLang="zh-TW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 </a:t>
              </a:r>
              <a:r>
                <a:rPr lang="zh-TW" altLang="en-US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並詢問您是否要</a:t>
              </a:r>
              <a:r>
                <a:rPr lang="en-US" altLang="zh-TW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zh-TW" altLang="en-US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掛載並還原儲存池</a:t>
              </a:r>
              <a:endPara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5" name="矩形: 圓角 44">
              <a:extLst>
                <a:ext uri="{FF2B5EF4-FFF2-40B4-BE49-F238E27FC236}">
                  <a16:creationId xmlns:a16="http://schemas.microsoft.com/office/drawing/2014/main" id="{36DF3FE5-A888-4009-B13A-B6212F151F4D}"/>
                </a:ext>
              </a:extLst>
            </p:cNvPr>
            <p:cNvSpPr/>
            <p:nvPr/>
          </p:nvSpPr>
          <p:spPr>
            <a:xfrm>
              <a:off x="4115006" y="-604004"/>
              <a:ext cx="352922" cy="325906"/>
            </a:xfrm>
            <a:prstGeom prst="roundRect">
              <a:avLst>
                <a:gd name="adj" fmla="val 12190"/>
              </a:avLst>
            </a:prstGeom>
            <a:gradFill>
              <a:gsLst>
                <a:gs pos="0">
                  <a:srgbClr val="F9BC26">
                    <a:alpha val="75000"/>
                  </a:srgbClr>
                </a:gs>
                <a:gs pos="100000">
                  <a:srgbClr val="5D542D"/>
                </a:gs>
                <a:gs pos="54000">
                  <a:srgbClr val="78A83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9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b="1"/>
                <a:t>4</a:t>
              </a:r>
              <a:endParaRPr lang="zh-TW" altLang="en-US" sz="2000" b="1"/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7F530180-7FDE-9A46-A824-93F38605746C}"/>
              </a:ext>
            </a:extLst>
          </p:cNvPr>
          <p:cNvGrpSpPr/>
          <p:nvPr/>
        </p:nvGrpSpPr>
        <p:grpSpPr>
          <a:xfrm>
            <a:off x="2268637" y="1573796"/>
            <a:ext cx="6151157" cy="400110"/>
            <a:chOff x="4063610" y="-775077"/>
            <a:chExt cx="6242926" cy="400110"/>
          </a:xfrm>
        </p:grpSpPr>
        <p:sp>
          <p:nvSpPr>
            <p:cNvPr id="23" name="矩形: 圓角 39">
              <a:extLst>
                <a:ext uri="{FF2B5EF4-FFF2-40B4-BE49-F238E27FC236}">
                  <a16:creationId xmlns:a16="http://schemas.microsoft.com/office/drawing/2014/main" id="{4CEBA617-DF93-6B49-96F9-E39B62C1F391}"/>
                </a:ext>
              </a:extLst>
            </p:cNvPr>
            <p:cNvSpPr/>
            <p:nvPr/>
          </p:nvSpPr>
          <p:spPr>
            <a:xfrm>
              <a:off x="4063610" y="-775077"/>
              <a:ext cx="6242926" cy="400110"/>
            </a:xfrm>
            <a:prstGeom prst="roundRect">
              <a:avLst>
                <a:gd name="adj" fmla="val 14197"/>
              </a:avLst>
            </a:prstGeom>
            <a:gradFill>
              <a:gsLst>
                <a:gs pos="0">
                  <a:srgbClr val="7E4800"/>
                </a:gs>
                <a:gs pos="100000">
                  <a:srgbClr val="172412"/>
                </a:gs>
                <a:gs pos="37000">
                  <a:srgbClr val="172412"/>
                </a:gs>
              </a:gsLst>
              <a:lin ang="5400000" scaled="1"/>
            </a:gradFill>
            <a:ln w="9525">
              <a:gradFill>
                <a:gsLst>
                  <a:gs pos="26000">
                    <a:srgbClr val="BBB232"/>
                  </a:gs>
                  <a:gs pos="43489">
                    <a:srgbClr val="F4E8BA"/>
                  </a:gs>
                  <a:gs pos="54000">
                    <a:srgbClr val="F9BC26"/>
                  </a:gs>
                  <a:gs pos="100000">
                    <a:srgbClr val="78A83F"/>
                  </a:gs>
                </a:gsLst>
                <a:lin ang="5400000" scaled="1"/>
              </a:gra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6088" indent="-87313"/>
              <a:r>
                <a:rPr lang="zh-TW" altLang="en-US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磁碟</a:t>
              </a:r>
              <a:r>
                <a:rPr lang="en-US" altLang="zh-TW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/VJBOD &gt; </a:t>
              </a:r>
              <a:r>
                <a:rPr lang="zh-CN" altLang="en-US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選擇裝置</a:t>
              </a:r>
              <a:r>
                <a:rPr lang="zh-TW" altLang="en-US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&gt; </a:t>
              </a:r>
              <a:r>
                <a:rPr lang="zh-CN" altLang="en-US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操作</a:t>
              </a:r>
              <a:r>
                <a:rPr lang="en-US" altLang="zh-CN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&gt; </a:t>
              </a:r>
              <a:r>
                <a:rPr lang="zh-CN" altLang="en-US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安全卸載 </a:t>
              </a:r>
              <a:r>
                <a:rPr lang="en-US" altLang="zh-CN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或主畫面右上角</a:t>
              </a:r>
              <a:r>
                <a:rPr lang="en-US" altLang="zh-TW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r>
                <a:rPr lang="en-US" altLang="zh-CN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endPara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矩形: 圓角 40">
              <a:extLst>
                <a:ext uri="{FF2B5EF4-FFF2-40B4-BE49-F238E27FC236}">
                  <a16:creationId xmlns:a16="http://schemas.microsoft.com/office/drawing/2014/main" id="{B79A2F3B-B6B4-B54C-A57E-51E45BEBE7BB}"/>
                </a:ext>
              </a:extLst>
            </p:cNvPr>
            <p:cNvSpPr/>
            <p:nvPr/>
          </p:nvSpPr>
          <p:spPr>
            <a:xfrm>
              <a:off x="4101529" y="-738970"/>
              <a:ext cx="352922" cy="325906"/>
            </a:xfrm>
            <a:prstGeom prst="roundRect">
              <a:avLst>
                <a:gd name="adj" fmla="val 12190"/>
              </a:avLst>
            </a:prstGeom>
            <a:gradFill>
              <a:gsLst>
                <a:gs pos="0">
                  <a:srgbClr val="F9BC26">
                    <a:alpha val="75000"/>
                  </a:srgbClr>
                </a:gs>
                <a:gs pos="100000">
                  <a:srgbClr val="5D542D"/>
                </a:gs>
                <a:gs pos="54000">
                  <a:srgbClr val="78A83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9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b="1"/>
                <a:t>2</a:t>
              </a:r>
              <a:endParaRPr lang="zh-TW" altLang="en-US" sz="2000" b="1"/>
            </a:p>
          </p:txBody>
        </p:sp>
      </p:grpSp>
    </p:spTree>
    <p:extLst>
      <p:ext uri="{BB962C8B-B14F-4D97-AF65-F5344CB8AC3E}">
        <p14:creationId xmlns:p14="http://schemas.microsoft.com/office/powerpoint/2010/main" val="26327359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F33AB704-7747-4173-81C1-A60A21E5EB7B}"/>
              </a:ext>
            </a:extLst>
          </p:cNvPr>
          <p:cNvGrpSpPr/>
          <p:nvPr/>
        </p:nvGrpSpPr>
        <p:grpSpPr>
          <a:xfrm>
            <a:off x="922688" y="710767"/>
            <a:ext cx="3819192" cy="960134"/>
            <a:chOff x="169179" y="1831630"/>
            <a:chExt cx="3596202" cy="960134"/>
          </a:xfrm>
        </p:grpSpPr>
        <p:sp>
          <p:nvSpPr>
            <p:cNvPr id="6" name="矩形: 圓角 5">
              <a:extLst>
                <a:ext uri="{FF2B5EF4-FFF2-40B4-BE49-F238E27FC236}">
                  <a16:creationId xmlns:a16="http://schemas.microsoft.com/office/drawing/2014/main" id="{0D8E1CCA-21ED-4F15-8FAF-84AF907CC943}"/>
                </a:ext>
              </a:extLst>
            </p:cNvPr>
            <p:cNvSpPr/>
            <p:nvPr/>
          </p:nvSpPr>
          <p:spPr>
            <a:xfrm>
              <a:off x="363453" y="1837152"/>
              <a:ext cx="3401928" cy="954612"/>
            </a:xfrm>
            <a:prstGeom prst="roundRect">
              <a:avLst>
                <a:gd name="adj" fmla="val 3442"/>
              </a:avLst>
            </a:prstGeom>
            <a:gradFill>
              <a:gsLst>
                <a:gs pos="54000">
                  <a:schemeClr val="bg1"/>
                </a:gs>
                <a:gs pos="100000">
                  <a:schemeClr val="bg1">
                    <a:lumMod val="95000"/>
                  </a:schemeClr>
                </a:gs>
                <a:gs pos="59000">
                  <a:srgbClr val="EEEEEE"/>
                </a:gs>
              </a:gsLst>
              <a:lin ang="5400000" scaled="1"/>
            </a:gradFill>
            <a:ln w="9525">
              <a:gradFill>
                <a:gsLst>
                  <a:gs pos="26000">
                    <a:srgbClr val="BBB232"/>
                  </a:gs>
                  <a:gs pos="0">
                    <a:srgbClr val="140B00"/>
                  </a:gs>
                  <a:gs pos="43489">
                    <a:srgbClr val="F4E8BA"/>
                  </a:gs>
                  <a:gs pos="54000">
                    <a:srgbClr val="F9BC26"/>
                  </a:gs>
                  <a:gs pos="100000">
                    <a:srgbClr val="78A83F"/>
                  </a:gs>
                </a:gsLst>
                <a:lin ang="5400000" scaled="1"/>
              </a:gradFill>
            </a:ln>
            <a:effectLst>
              <a:outerShdw blurRad="139700" dist="88900" dir="2520000" algn="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TVS-472XT :</a:t>
              </a:r>
              <a:br>
                <a:rPr lang="en-US" altLang="zh-TW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</a:br>
              <a:r>
                <a:rPr lang="en-US" altLang="zh-TW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TL-D800C </a:t>
              </a:r>
              <a:r>
                <a:rPr lang="zh-TW" altLang="en-US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作為熱插拔的資料抽取盒</a:t>
              </a:r>
              <a:endPara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96D139B6-8C41-489E-8E46-015E72B72C65}"/>
                </a:ext>
              </a:extLst>
            </p:cNvPr>
            <p:cNvGrpSpPr/>
            <p:nvPr/>
          </p:nvGrpSpPr>
          <p:grpSpPr>
            <a:xfrm>
              <a:off x="169179" y="1831630"/>
              <a:ext cx="388547" cy="397605"/>
              <a:chOff x="5121598" y="2950131"/>
              <a:chExt cx="388547" cy="397605"/>
            </a:xfrm>
          </p:grpSpPr>
          <p:sp>
            <p:nvSpPr>
              <p:cNvPr id="9" name="矩形: 圓角 8">
                <a:extLst>
                  <a:ext uri="{FF2B5EF4-FFF2-40B4-BE49-F238E27FC236}">
                    <a16:creationId xmlns:a16="http://schemas.microsoft.com/office/drawing/2014/main" id="{CB58C45C-E1AE-4982-862B-86C5E79103D4}"/>
                  </a:ext>
                </a:extLst>
              </p:cNvPr>
              <p:cNvSpPr/>
              <p:nvPr/>
            </p:nvSpPr>
            <p:spPr>
              <a:xfrm>
                <a:off x="5121598" y="2950131"/>
                <a:ext cx="351158" cy="351158"/>
              </a:xfrm>
              <a:prstGeom prst="roundRect">
                <a:avLst>
                  <a:gd name="adj" fmla="val 9744"/>
                </a:avLst>
              </a:prstGeom>
              <a:gradFill>
                <a:gsLst>
                  <a:gs pos="0">
                    <a:srgbClr val="F9BC26">
                      <a:alpha val="75000"/>
                    </a:srgbClr>
                  </a:gs>
                  <a:gs pos="100000">
                    <a:srgbClr val="5D542D"/>
                  </a:gs>
                  <a:gs pos="54000">
                    <a:srgbClr val="78A83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矩形: 圓角 9">
                <a:extLst>
                  <a:ext uri="{FF2B5EF4-FFF2-40B4-BE49-F238E27FC236}">
                    <a16:creationId xmlns:a16="http://schemas.microsoft.com/office/drawing/2014/main" id="{00279805-12A4-4F2E-B703-70C42ABF4EB2}"/>
                  </a:ext>
                </a:extLst>
              </p:cNvPr>
              <p:cNvSpPr/>
              <p:nvPr/>
            </p:nvSpPr>
            <p:spPr>
              <a:xfrm rot="16200000">
                <a:off x="5158987" y="2996578"/>
                <a:ext cx="351158" cy="351158"/>
              </a:xfrm>
              <a:prstGeom prst="roundRect">
                <a:avLst>
                  <a:gd name="adj" fmla="val 9744"/>
                </a:avLst>
              </a:prstGeom>
              <a:gradFill>
                <a:gsLst>
                  <a:gs pos="0">
                    <a:srgbClr val="5D542D">
                      <a:alpha val="53000"/>
                    </a:srgbClr>
                  </a:gs>
                  <a:gs pos="100000">
                    <a:srgbClr val="78A83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C25FA714-7E38-4AB3-B842-3094AF285DCE}"/>
                  </a:ext>
                </a:extLst>
              </p:cNvPr>
              <p:cNvSpPr txBox="1"/>
              <p:nvPr/>
            </p:nvSpPr>
            <p:spPr>
              <a:xfrm>
                <a:off x="5158987" y="2955181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800" b="1">
                    <a:solidFill>
                      <a:schemeClr val="bg1"/>
                    </a:solidFill>
                  </a:rPr>
                  <a:t>1</a:t>
                </a:r>
                <a:endParaRPr lang="zh-TW" altLang="en-US" sz="1800" b="1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8279F8E3-4A87-46A8-8BCD-0BE2B0BD4EF0}"/>
              </a:ext>
            </a:extLst>
          </p:cNvPr>
          <p:cNvGrpSpPr/>
          <p:nvPr/>
        </p:nvGrpSpPr>
        <p:grpSpPr>
          <a:xfrm>
            <a:off x="582478" y="2037813"/>
            <a:ext cx="3781092" cy="1596838"/>
            <a:chOff x="169179" y="1831630"/>
            <a:chExt cx="3781092" cy="1596838"/>
          </a:xfrm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9E82071B-517F-4282-AA1F-EED6EBE5D6EA}"/>
                </a:ext>
              </a:extLst>
            </p:cNvPr>
            <p:cNvSpPr/>
            <p:nvPr/>
          </p:nvSpPr>
          <p:spPr>
            <a:xfrm>
              <a:off x="363453" y="1837152"/>
              <a:ext cx="3586818" cy="1591316"/>
            </a:xfrm>
            <a:prstGeom prst="roundRect">
              <a:avLst>
                <a:gd name="adj" fmla="val 3442"/>
              </a:avLst>
            </a:prstGeom>
            <a:gradFill>
              <a:gsLst>
                <a:gs pos="54000">
                  <a:schemeClr val="bg1"/>
                </a:gs>
                <a:gs pos="100000">
                  <a:schemeClr val="bg1">
                    <a:lumMod val="95000"/>
                  </a:schemeClr>
                </a:gs>
                <a:gs pos="59000">
                  <a:srgbClr val="EEEEEE"/>
                </a:gs>
              </a:gsLst>
              <a:lin ang="5400000" scaled="1"/>
            </a:gradFill>
            <a:ln w="9525">
              <a:gradFill>
                <a:gsLst>
                  <a:gs pos="26000">
                    <a:srgbClr val="BBB232"/>
                  </a:gs>
                  <a:gs pos="0">
                    <a:srgbClr val="140B00"/>
                  </a:gs>
                  <a:gs pos="43489">
                    <a:srgbClr val="F4E8BA"/>
                  </a:gs>
                  <a:gs pos="54000">
                    <a:srgbClr val="F9BC26"/>
                  </a:gs>
                  <a:gs pos="100000">
                    <a:srgbClr val="78A83F"/>
                  </a:gs>
                </a:gsLst>
                <a:lin ang="5400000" scaled="1"/>
              </a:gradFill>
            </a:ln>
            <a:effectLst>
              <a:outerShdw blurRad="139700" dist="88900" dir="2520000" algn="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TS-472XT</a:t>
              </a:r>
              <a:r>
                <a:rPr lang="zh-TW" altLang="en-US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to TS-431P2 :</a:t>
              </a:r>
              <a:br>
                <a:rPr lang="en-US" altLang="zh-TW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</a:br>
              <a:br>
                <a:rPr lang="en-US" altLang="zh-TW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</a:br>
              <a:r>
                <a:rPr lang="en-US" altLang="zh-TW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TL-JBOD </a:t>
              </a:r>
              <a:r>
                <a:rPr lang="zh-TW" altLang="en-US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是空間不足時的資料擴充方案 </a:t>
              </a:r>
              <a:r>
                <a:rPr lang="en-US" altLang="zh-TW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&amp; </a:t>
              </a:r>
              <a:r>
                <a:rPr lang="zh-TW" altLang="en-US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支援資料在不同台</a:t>
              </a:r>
              <a:r>
                <a:rPr lang="en-US" altLang="zh-TW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NAS</a:t>
              </a:r>
              <a:r>
                <a:rPr lang="zh-TW" altLang="en-US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移轉</a:t>
              </a:r>
              <a:endPara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BC1064A1-378F-4B6A-BA37-449254F6FFD0}"/>
                </a:ext>
              </a:extLst>
            </p:cNvPr>
            <p:cNvGrpSpPr/>
            <p:nvPr/>
          </p:nvGrpSpPr>
          <p:grpSpPr>
            <a:xfrm>
              <a:off x="169179" y="1831630"/>
              <a:ext cx="388547" cy="397605"/>
              <a:chOff x="5121598" y="2950131"/>
              <a:chExt cx="388547" cy="397605"/>
            </a:xfrm>
          </p:grpSpPr>
          <p:sp>
            <p:nvSpPr>
              <p:cNvPr id="15" name="矩形: 圓角 14">
                <a:extLst>
                  <a:ext uri="{FF2B5EF4-FFF2-40B4-BE49-F238E27FC236}">
                    <a16:creationId xmlns:a16="http://schemas.microsoft.com/office/drawing/2014/main" id="{ABB42D6F-5DAB-4EC8-AAE2-69F1263779B6}"/>
                  </a:ext>
                </a:extLst>
              </p:cNvPr>
              <p:cNvSpPr/>
              <p:nvPr/>
            </p:nvSpPr>
            <p:spPr>
              <a:xfrm>
                <a:off x="5121598" y="2950131"/>
                <a:ext cx="351158" cy="351158"/>
              </a:xfrm>
              <a:prstGeom prst="roundRect">
                <a:avLst>
                  <a:gd name="adj" fmla="val 9744"/>
                </a:avLst>
              </a:prstGeom>
              <a:gradFill>
                <a:gsLst>
                  <a:gs pos="0">
                    <a:srgbClr val="F9BC26">
                      <a:alpha val="75000"/>
                    </a:srgbClr>
                  </a:gs>
                  <a:gs pos="100000">
                    <a:srgbClr val="5D542D"/>
                  </a:gs>
                  <a:gs pos="54000">
                    <a:srgbClr val="78A83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" name="矩形: 圓角 15">
                <a:extLst>
                  <a:ext uri="{FF2B5EF4-FFF2-40B4-BE49-F238E27FC236}">
                    <a16:creationId xmlns:a16="http://schemas.microsoft.com/office/drawing/2014/main" id="{0CBFBDFE-ED13-42F9-A6AB-21E05E2879CE}"/>
                  </a:ext>
                </a:extLst>
              </p:cNvPr>
              <p:cNvSpPr/>
              <p:nvPr/>
            </p:nvSpPr>
            <p:spPr>
              <a:xfrm rot="16200000">
                <a:off x="5158987" y="2996578"/>
                <a:ext cx="351158" cy="351158"/>
              </a:xfrm>
              <a:prstGeom prst="roundRect">
                <a:avLst>
                  <a:gd name="adj" fmla="val 9744"/>
                </a:avLst>
              </a:prstGeom>
              <a:gradFill>
                <a:gsLst>
                  <a:gs pos="0">
                    <a:srgbClr val="5D542D">
                      <a:alpha val="53000"/>
                    </a:srgbClr>
                  </a:gs>
                  <a:gs pos="100000">
                    <a:srgbClr val="78A83F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521140DD-38BD-418C-9D02-1323F1A34B27}"/>
                  </a:ext>
                </a:extLst>
              </p:cNvPr>
              <p:cNvSpPr txBox="1"/>
              <p:nvPr/>
            </p:nvSpPr>
            <p:spPr>
              <a:xfrm>
                <a:off x="5158987" y="2955181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800" b="1">
                    <a:solidFill>
                      <a:schemeClr val="bg1"/>
                    </a:solidFill>
                  </a:rPr>
                  <a:t>2</a:t>
                </a:r>
                <a:endParaRPr lang="zh-TW" altLang="en-US" sz="1800" b="1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61748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建築物, 桌 的圖片&#10;&#10;自動產生的描述">
            <a:extLst>
              <a:ext uri="{FF2B5EF4-FFF2-40B4-BE49-F238E27FC236}">
                <a16:creationId xmlns:a16="http://schemas.microsoft.com/office/drawing/2014/main" id="{A408304E-605C-404D-B2FD-25103232CB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35" b="-56"/>
          <a:stretch/>
        </p:blipFill>
        <p:spPr>
          <a:xfrm>
            <a:off x="0" y="693212"/>
            <a:ext cx="9144000" cy="4450288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452E7FC6-F2AB-406D-B420-61446F482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03315" y="175282"/>
            <a:ext cx="683838" cy="126314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A4F8A19F-D78C-4D79-A4A7-CEF9BDCD6874}"/>
              </a:ext>
            </a:extLst>
          </p:cNvPr>
          <p:cNvSpPr txBox="1"/>
          <p:nvPr/>
        </p:nvSpPr>
        <p:spPr>
          <a:xfrm>
            <a:off x="2165763" y="4615942"/>
            <a:ext cx="4812473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zh-TW" sz="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©2020</a:t>
            </a:r>
            <a:r>
              <a:rPr lang="zh-TW" altLang="zh-TW" sz="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r>
              <a:rPr lang="en-US" altLang="zh-TW" sz="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CFC7708B-3F6C-44E5-8AE6-22DAC0C88B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68984" y="815416"/>
            <a:ext cx="3952499" cy="108444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972F0F28-C068-4F6C-B137-1723D3F5EC97}"/>
              </a:ext>
            </a:extLst>
          </p:cNvPr>
          <p:cNvSpPr txBox="1"/>
          <p:nvPr/>
        </p:nvSpPr>
        <p:spPr>
          <a:xfrm>
            <a:off x="1180960" y="2106806"/>
            <a:ext cx="6958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800" spc="3000"/>
              <a:t>是你最好的選擇</a:t>
            </a:r>
          </a:p>
        </p:txBody>
      </p:sp>
    </p:spTree>
    <p:extLst>
      <p:ext uri="{BB962C8B-B14F-4D97-AF65-F5344CB8AC3E}">
        <p14:creationId xmlns:p14="http://schemas.microsoft.com/office/powerpoint/2010/main" val="314170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F47B83FB-446D-432B-8BCA-DE65D23C9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QTS 4.4.2 </a:t>
            </a:r>
            <a:r>
              <a:rPr lang="zh-TW" altLang="en-US"/>
              <a:t>預告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5C3109-D430-44B3-A00F-7DDC9B113F42}"/>
              </a:ext>
            </a:extLst>
          </p:cNvPr>
          <p:cNvSpPr/>
          <p:nvPr/>
        </p:nvSpPr>
        <p:spPr>
          <a:xfrm>
            <a:off x="-3" y="1224011"/>
            <a:ext cx="9143999" cy="128791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74625">
              <a:lnSpc>
                <a:spcPct val="150000"/>
              </a:lnSpc>
            </a:pPr>
            <a:r>
              <a:rPr lang="en-US" altLang="zh-TW" sz="1800" b="1">
                <a:latin typeface="微軟正黑體"/>
                <a:ea typeface="微軟正黑體"/>
              </a:rPr>
              <a:t>QNAP</a:t>
            </a:r>
            <a:r>
              <a:rPr lang="zh-TW" altLang="en-US" sz="1800" b="1">
                <a:latin typeface="微軟正黑體"/>
                <a:ea typeface="微軟正黑體"/>
              </a:rPr>
              <a:t>安全性架構變革調整</a:t>
            </a:r>
            <a:r>
              <a:rPr lang="en-US" altLang="zh-TW" sz="1800" b="1">
                <a:latin typeface="微軟正黑體"/>
                <a:ea typeface="微軟正黑體"/>
              </a:rPr>
              <a:t>: </a:t>
            </a:r>
            <a:br>
              <a:rPr lang="en-US" altLang="zh-TW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800" b="1">
                <a:latin typeface="微軟正黑體"/>
                <a:ea typeface="微軟正黑體"/>
              </a:rPr>
              <a:t>(1) 配合世界潮流與安全性法規</a:t>
            </a:r>
            <a:r>
              <a:rPr lang="en-US" altLang="zh-TW" sz="1800" b="1">
                <a:latin typeface="微軟正黑體"/>
                <a:ea typeface="微軟正黑體"/>
              </a:rPr>
              <a:t>, QTS </a:t>
            </a:r>
            <a:r>
              <a:rPr lang="zh-TW" altLang="en-US" sz="1800" b="1">
                <a:latin typeface="微軟正黑體"/>
                <a:ea typeface="微軟正黑體"/>
              </a:rPr>
              <a:t>預設的密碼將變更為第一張網卡的</a:t>
            </a:r>
            <a:r>
              <a:rPr lang="en-US" altLang="zh-TW" sz="1800" b="1">
                <a:latin typeface="微軟正黑體"/>
                <a:ea typeface="微軟正黑體"/>
              </a:rPr>
              <a:t>MAC address.</a:t>
            </a:r>
            <a:br>
              <a:rPr lang="en-US" altLang="zh-TW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800" b="1">
                <a:latin typeface="微軟正黑體"/>
                <a:ea typeface="微軟正黑體"/>
              </a:rPr>
              <a:t>(</a:t>
            </a:r>
            <a:r>
              <a:rPr lang="zh-TW" altLang="en-US" sz="1800" b="1">
                <a:latin typeface="微軟正黑體"/>
                <a:ea typeface="微軟正黑體"/>
              </a:rPr>
              <a:t>全大寫</a:t>
            </a:r>
            <a:r>
              <a:rPr lang="en-US" altLang="zh-TW" sz="1800" b="1">
                <a:latin typeface="微軟正黑體"/>
                <a:ea typeface="微軟正黑體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D37818-C753-4768-939B-9C4ADE3C1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685" y="2344484"/>
            <a:ext cx="4516506" cy="2051715"/>
          </a:xfrm>
          <a:prstGeom prst="rect">
            <a:avLst/>
          </a:prstGeom>
          <a:effectLst>
            <a:reflection blurRad="50800" stA="50000" endA="300" endPos="19000" dir="5400000" sy="-100000" algn="bl" rotWithShape="0"/>
          </a:effec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B2DD82EA-3270-4BE9-9334-4D484BEA8080}"/>
              </a:ext>
            </a:extLst>
          </p:cNvPr>
          <p:cNvSpPr/>
          <p:nvPr/>
        </p:nvSpPr>
        <p:spPr>
          <a:xfrm>
            <a:off x="1" y="4440763"/>
            <a:ext cx="9143999" cy="4569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74625">
              <a:lnSpc>
                <a:spcPct val="150000"/>
              </a:lnSpc>
            </a:pPr>
            <a:r>
              <a:rPr lang="zh-TW" altLang="en-US" sz="1800" b="1">
                <a:latin typeface="微軟正黑體"/>
                <a:ea typeface="微軟正黑體"/>
              </a:rPr>
              <a:t>(2) 預設開啟TLS 1.2 + H</a:t>
            </a:r>
            <a:r>
              <a:rPr lang="en-US" altLang="zh-TW" sz="1800" b="1">
                <a:latin typeface="微軟正黑體"/>
                <a:ea typeface="微軟正黑體"/>
              </a:rPr>
              <a:t>TTP</a:t>
            </a:r>
            <a:r>
              <a:rPr lang="zh-TW" altLang="en-US" sz="1800" b="1">
                <a:latin typeface="微軟正黑體"/>
                <a:ea typeface="微軟正黑體"/>
              </a:rPr>
              <a:t> 壓縮</a:t>
            </a:r>
            <a:endParaRPr lang="en-US" altLang="zh-TW" sz="1800" b="1">
              <a:latin typeface="微軟正黑體"/>
              <a:ea typeface="微軟正黑體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68EB2071-B418-4DE9-A84C-6BB7DD82B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015" y="2152142"/>
            <a:ext cx="3046865" cy="231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698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9DA2A-9907-4BCD-8060-C94A60B94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3999" cy="871598"/>
          </a:xfrm>
        </p:spPr>
        <p:txBody>
          <a:bodyPr/>
          <a:lstStyle/>
          <a:p>
            <a:r>
              <a:rPr lang="en-US" altLang="zh-TW"/>
              <a:t>QTS 4.4.2 </a:t>
            </a:r>
            <a:r>
              <a:rPr lang="zh-TW" altLang="en-US"/>
              <a:t>預告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106107-416F-47D2-81FC-7A353B7879FB}"/>
              </a:ext>
            </a:extLst>
          </p:cNvPr>
          <p:cNvSpPr/>
          <p:nvPr/>
        </p:nvSpPr>
        <p:spPr>
          <a:xfrm>
            <a:off x="1841608" y="582352"/>
            <a:ext cx="5174815" cy="578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60375">
              <a:lnSpc>
                <a:spcPct val="150000"/>
              </a:lnSpc>
            </a:pPr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強力支援新的擴充武器</a:t>
            </a:r>
            <a:r>
              <a:rPr lang="en-US" altLang="zh-TW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: TL-JBOD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33F84428-6E81-C547-B598-B83F73EB98F1}"/>
              </a:ext>
            </a:extLst>
          </p:cNvPr>
          <p:cNvGrpSpPr/>
          <p:nvPr/>
        </p:nvGrpSpPr>
        <p:grpSpPr>
          <a:xfrm>
            <a:off x="963446" y="1430784"/>
            <a:ext cx="2243137" cy="845315"/>
            <a:chOff x="473672" y="1648823"/>
            <a:chExt cx="2300079" cy="1282814"/>
          </a:xfrm>
        </p:grpSpPr>
        <p:sp>
          <p:nvSpPr>
            <p:cNvPr id="5" name="矩形: 圓角 7">
              <a:extLst>
                <a:ext uri="{FF2B5EF4-FFF2-40B4-BE49-F238E27FC236}">
                  <a16:creationId xmlns:a16="http://schemas.microsoft.com/office/drawing/2014/main" id="{862705CF-A926-AC44-B2C0-C5B9876FF1EA}"/>
                </a:ext>
              </a:extLst>
            </p:cNvPr>
            <p:cNvSpPr/>
            <p:nvPr/>
          </p:nvSpPr>
          <p:spPr>
            <a:xfrm>
              <a:off x="473672" y="1648823"/>
              <a:ext cx="2300079" cy="700600"/>
            </a:xfrm>
            <a:prstGeom prst="roundRect">
              <a:avLst>
                <a:gd name="adj" fmla="val 3442"/>
              </a:avLst>
            </a:prstGeom>
            <a:gradFill>
              <a:gsLst>
                <a:gs pos="54000">
                  <a:schemeClr val="bg1">
                    <a:alpha val="18000"/>
                  </a:schemeClr>
                </a:gs>
                <a:gs pos="100000">
                  <a:srgbClr val="FFFFFF">
                    <a:alpha val="63000"/>
                  </a:srgbClr>
                </a:gs>
                <a:gs pos="59000">
                  <a:schemeClr val="bg1">
                    <a:alpha val="24000"/>
                  </a:schemeClr>
                </a:gs>
              </a:gsLst>
              <a:lin ang="5400000" scaled="1"/>
            </a:gradFill>
            <a:ln w="9525">
              <a:gradFill>
                <a:gsLst>
                  <a:gs pos="26000">
                    <a:srgbClr val="BBB232"/>
                  </a:gs>
                  <a:gs pos="0">
                    <a:srgbClr val="140B00"/>
                  </a:gs>
                  <a:gs pos="43489">
                    <a:srgbClr val="F4E8BA"/>
                  </a:gs>
                  <a:gs pos="54000">
                    <a:srgbClr val="F9BC26"/>
                  </a:gs>
                  <a:gs pos="100000">
                    <a:srgbClr val="78A83F"/>
                  </a:gs>
                </a:gsLst>
                <a:lin ang="5400000" scaled="1"/>
              </a:gradFill>
            </a:ln>
            <a:effectLst>
              <a:outerShdw blurRad="50800" dist="139700" dir="252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9BB0B6E3-8B9F-9B41-B142-2BF9629F75BC}"/>
                </a:ext>
              </a:extLst>
            </p:cNvPr>
            <p:cNvSpPr/>
            <p:nvPr/>
          </p:nvSpPr>
          <p:spPr>
            <a:xfrm>
              <a:off x="690868" y="1670553"/>
              <a:ext cx="1928383" cy="1261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400" b="1">
                  <a:solidFill>
                    <a:srgbClr val="4F390D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SATA JBOD</a:t>
              </a:r>
              <a:endParaRPr lang="zh-TW" altLang="en-US" sz="2400" b="1">
                <a:solidFill>
                  <a:srgbClr val="4F390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A925134F-13CA-0645-8826-316F8EBC6A73}"/>
              </a:ext>
            </a:extLst>
          </p:cNvPr>
          <p:cNvGrpSpPr/>
          <p:nvPr/>
        </p:nvGrpSpPr>
        <p:grpSpPr>
          <a:xfrm>
            <a:off x="5878897" y="1445103"/>
            <a:ext cx="1953184" cy="494870"/>
            <a:chOff x="425737" y="1670553"/>
            <a:chExt cx="2300079" cy="750992"/>
          </a:xfrm>
        </p:grpSpPr>
        <p:sp>
          <p:nvSpPr>
            <p:cNvPr id="8" name="矩形: 圓角 7">
              <a:extLst>
                <a:ext uri="{FF2B5EF4-FFF2-40B4-BE49-F238E27FC236}">
                  <a16:creationId xmlns:a16="http://schemas.microsoft.com/office/drawing/2014/main" id="{8EBF13BC-E1A5-2A49-9673-9134B9B2F592}"/>
                </a:ext>
              </a:extLst>
            </p:cNvPr>
            <p:cNvSpPr/>
            <p:nvPr/>
          </p:nvSpPr>
          <p:spPr>
            <a:xfrm>
              <a:off x="425737" y="1670553"/>
              <a:ext cx="2300079" cy="700600"/>
            </a:xfrm>
            <a:prstGeom prst="roundRect">
              <a:avLst>
                <a:gd name="adj" fmla="val 3442"/>
              </a:avLst>
            </a:prstGeom>
            <a:gradFill>
              <a:gsLst>
                <a:gs pos="54000">
                  <a:schemeClr val="bg1">
                    <a:alpha val="18000"/>
                  </a:schemeClr>
                </a:gs>
                <a:gs pos="100000">
                  <a:srgbClr val="FFFFFF">
                    <a:alpha val="63000"/>
                  </a:srgbClr>
                </a:gs>
                <a:gs pos="59000">
                  <a:schemeClr val="bg1">
                    <a:alpha val="24000"/>
                  </a:schemeClr>
                </a:gs>
              </a:gsLst>
              <a:lin ang="5400000" scaled="1"/>
            </a:gradFill>
            <a:ln w="9525">
              <a:gradFill>
                <a:gsLst>
                  <a:gs pos="26000">
                    <a:srgbClr val="BBB232"/>
                  </a:gs>
                  <a:gs pos="0">
                    <a:srgbClr val="140B00"/>
                  </a:gs>
                  <a:gs pos="43489">
                    <a:srgbClr val="F4E8BA"/>
                  </a:gs>
                  <a:gs pos="54000">
                    <a:srgbClr val="F9BC26"/>
                  </a:gs>
                  <a:gs pos="100000">
                    <a:srgbClr val="78A83F"/>
                  </a:gs>
                </a:gsLst>
                <a:lin ang="5400000" scaled="1"/>
              </a:gradFill>
            </a:ln>
            <a:effectLst>
              <a:outerShdw blurRad="50800" dist="139700" dir="252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20F23C1-86CE-2942-8ED9-93EA0B16B5EC}"/>
                </a:ext>
              </a:extLst>
            </p:cNvPr>
            <p:cNvSpPr/>
            <p:nvPr/>
          </p:nvSpPr>
          <p:spPr>
            <a:xfrm>
              <a:off x="581711" y="1720943"/>
              <a:ext cx="1988130" cy="7006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b="1">
                  <a:solidFill>
                    <a:srgbClr val="4F390D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USB JBOD</a:t>
              </a:r>
              <a:endParaRPr lang="zh-TW" altLang="en-US" sz="2400" b="1">
                <a:solidFill>
                  <a:srgbClr val="4F390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4639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E5EF6B-7213-4B98-955A-2172EBD51891}"/>
              </a:ext>
            </a:extLst>
          </p:cNvPr>
          <p:cNvSpPr txBox="1"/>
          <p:nvPr/>
        </p:nvSpPr>
        <p:spPr>
          <a:xfrm>
            <a:off x="2398921" y="1866371"/>
            <a:ext cx="446081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300" b="1" spc="600">
                <a:latin typeface="Abadi" panose="020B0604020104020204" pitchFamily="34" charset="0"/>
                <a:ea typeface="微軟正黑體" panose="020B0604030504040204" pitchFamily="34" charset="-120"/>
              </a:rPr>
              <a:t>RAID</a:t>
            </a:r>
            <a:r>
              <a:rPr lang="zh-TW" altLang="en-US" sz="2300" b="1" spc="600">
                <a:latin typeface="Abadi" panose="020B0604020104020204" pitchFamily="34" charset="0"/>
                <a:ea typeface="微軟正黑體" panose="020B0604030504040204" pitchFamily="34" charset="-120"/>
              </a:rPr>
              <a:t> </a:t>
            </a:r>
            <a:r>
              <a:rPr lang="en-US" altLang="zh-TW" sz="2300" b="1" spc="600">
                <a:latin typeface="Abadi" panose="020B0604020104020204" pitchFamily="34" charset="0"/>
                <a:ea typeface="微軟正黑體" panose="020B0604030504040204" pitchFamily="34" charset="-120"/>
              </a:rPr>
              <a:t>/</a:t>
            </a:r>
            <a:r>
              <a:rPr lang="zh-TW" altLang="en-US" sz="2300" b="1" spc="600">
                <a:latin typeface="Abadi" panose="020B0604020104020204" pitchFamily="34" charset="0"/>
                <a:ea typeface="微軟正黑體" panose="020B0604030504040204" pitchFamily="34" charset="-120"/>
              </a:rPr>
              <a:t> 儲存池 </a:t>
            </a:r>
            <a:r>
              <a:rPr lang="en-US" altLang="zh-TW" sz="2300" b="1" spc="600">
                <a:latin typeface="Abadi" panose="020B0604020104020204" pitchFamily="34" charset="0"/>
                <a:ea typeface="微軟正黑體" panose="020B0604030504040204" pitchFamily="34" charset="-120"/>
              </a:rPr>
              <a:t>/</a:t>
            </a:r>
            <a:r>
              <a:rPr lang="zh-TW" altLang="en-US" sz="2300" b="1" spc="600">
                <a:latin typeface="Abadi" panose="020B0604020104020204" pitchFamily="34" charset="0"/>
                <a:ea typeface="微軟正黑體" panose="020B0604030504040204" pitchFamily="34" charset="-120"/>
              </a:rPr>
              <a:t> 磁碟區</a:t>
            </a:r>
            <a:endParaRPr lang="en-US" altLang="zh-TW">
              <a:latin typeface="Abadi" panose="020B0604020104020204" pitchFamily="34" charset="0"/>
            </a:endParaRPr>
          </a:p>
          <a:p>
            <a:pPr algn="ctr"/>
            <a:endParaRPr lang="zh-TW" altLang="en-US"/>
          </a:p>
        </p:txBody>
      </p:sp>
      <p:pic>
        <p:nvPicPr>
          <p:cNvPr id="5" name="圖片 4" descr="一張含有 食物, 房間, 盤, 馬克杯 的圖片&#10;&#10;自動產生的描述">
            <a:extLst>
              <a:ext uri="{FF2B5EF4-FFF2-40B4-BE49-F238E27FC236}">
                <a16:creationId xmlns:a16="http://schemas.microsoft.com/office/drawing/2014/main" id="{90D4397E-762B-41CF-8871-216080544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347" y="380503"/>
            <a:ext cx="1234629" cy="1234629"/>
          </a:xfrm>
          <a:prstGeom prst="rect">
            <a:avLst/>
          </a:prstGeom>
          <a:effectLst>
            <a:outerShdw blurRad="266700" dist="127000" dir="2700000" sx="99000" sy="99000" algn="tl" rotWithShape="0">
              <a:prstClr val="black">
                <a:alpha val="20000"/>
              </a:prstClr>
            </a:outerShdw>
          </a:effec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80E901B-B29C-4B59-BE70-030B974B9BFA}"/>
              </a:ext>
            </a:extLst>
          </p:cNvPr>
          <p:cNvSpPr/>
          <p:nvPr/>
        </p:nvSpPr>
        <p:spPr>
          <a:xfrm>
            <a:off x="2367631" y="1461244"/>
            <a:ext cx="4460816" cy="30777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Storage Manager: 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A609B58-8826-47BC-8E58-9522E6D1DF88}"/>
              </a:ext>
            </a:extLst>
          </p:cNvPr>
          <p:cNvSpPr/>
          <p:nvPr/>
        </p:nvSpPr>
        <p:spPr>
          <a:xfrm>
            <a:off x="2250263" y="2326541"/>
            <a:ext cx="49780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200" b="1" spc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使用實戰教學</a:t>
            </a:r>
            <a:endParaRPr lang="zh-TW" altLang="en-US" sz="4200"/>
          </a:p>
        </p:txBody>
      </p:sp>
    </p:spTree>
    <p:extLst>
      <p:ext uri="{BB962C8B-B14F-4D97-AF65-F5344CB8AC3E}">
        <p14:creationId xmlns:p14="http://schemas.microsoft.com/office/powerpoint/2010/main" val="2142954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標題 1">
            <a:extLst>
              <a:ext uri="{FF2B5EF4-FFF2-40B4-BE49-F238E27FC236}">
                <a16:creationId xmlns:a16="http://schemas.microsoft.com/office/drawing/2014/main" id="{2BAEF4AF-45FA-43DD-A214-A7725B88E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200">
                <a:latin typeface="微軟正黑體"/>
                <a:ea typeface="微軟正黑體"/>
              </a:rPr>
              <a:t>Storage Manager </a:t>
            </a:r>
            <a:r>
              <a:rPr lang="zh-TW" altLang="en-US" sz="3200">
                <a:latin typeface="微軟正黑體"/>
                <a:ea typeface="微軟正黑體"/>
              </a:rPr>
              <a:t>解決您儲存配置的實務需求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D6BE23A6-BA13-43C5-9A02-5616BFBD8F84}"/>
              </a:ext>
            </a:extLst>
          </p:cNvPr>
          <p:cNvGrpSpPr/>
          <p:nvPr/>
        </p:nvGrpSpPr>
        <p:grpSpPr>
          <a:xfrm>
            <a:off x="1844572" y="1743768"/>
            <a:ext cx="2300079" cy="700600"/>
            <a:chOff x="425737" y="1614948"/>
            <a:chExt cx="2300079" cy="700600"/>
          </a:xfrm>
        </p:grpSpPr>
        <p:sp>
          <p:nvSpPr>
            <p:cNvPr id="17" name="矩形: 圓角 16">
              <a:extLst>
                <a:ext uri="{FF2B5EF4-FFF2-40B4-BE49-F238E27FC236}">
                  <a16:creationId xmlns:a16="http://schemas.microsoft.com/office/drawing/2014/main" id="{3778A826-5627-4C1E-AFA4-FA07FEF27D4D}"/>
                </a:ext>
              </a:extLst>
            </p:cNvPr>
            <p:cNvSpPr/>
            <p:nvPr/>
          </p:nvSpPr>
          <p:spPr>
            <a:xfrm>
              <a:off x="425737" y="1614948"/>
              <a:ext cx="2300079" cy="700600"/>
            </a:xfrm>
            <a:prstGeom prst="roundRect">
              <a:avLst>
                <a:gd name="adj" fmla="val 3442"/>
              </a:avLst>
            </a:prstGeom>
            <a:gradFill>
              <a:gsLst>
                <a:gs pos="54000">
                  <a:schemeClr val="bg1">
                    <a:alpha val="18000"/>
                  </a:schemeClr>
                </a:gs>
                <a:gs pos="100000">
                  <a:srgbClr val="FFFFFF">
                    <a:alpha val="63000"/>
                  </a:srgbClr>
                </a:gs>
                <a:gs pos="59000">
                  <a:schemeClr val="bg1">
                    <a:alpha val="24000"/>
                  </a:schemeClr>
                </a:gs>
              </a:gsLst>
              <a:lin ang="5400000" scaled="1"/>
            </a:gradFill>
            <a:ln w="9525">
              <a:gradFill>
                <a:gsLst>
                  <a:gs pos="26000">
                    <a:srgbClr val="BBB232"/>
                  </a:gs>
                  <a:gs pos="0">
                    <a:srgbClr val="140B00"/>
                  </a:gs>
                  <a:gs pos="43489">
                    <a:srgbClr val="F4E8BA"/>
                  </a:gs>
                  <a:gs pos="54000">
                    <a:srgbClr val="F9BC26"/>
                  </a:gs>
                  <a:gs pos="100000">
                    <a:srgbClr val="78A83F"/>
                  </a:gs>
                </a:gsLst>
                <a:lin ang="5400000" scaled="1"/>
              </a:gradFill>
            </a:ln>
            <a:effectLst>
              <a:outerShdw blurRad="50800" dist="139700" dir="252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597EB07F-83D6-420A-8C59-9A12983F2302}"/>
                </a:ext>
              </a:extLst>
            </p:cNvPr>
            <p:cNvSpPr/>
            <p:nvPr/>
          </p:nvSpPr>
          <p:spPr>
            <a:xfrm>
              <a:off x="657688" y="1811360"/>
              <a:ext cx="19111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18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容量不足怎麼辦</a:t>
              </a:r>
              <a:r>
                <a:rPr lang="en-US" altLang="zh-TW" sz="18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?</a:t>
              </a:r>
              <a:endParaRPr lang="zh-TW" altLang="en-US" sz="1800"/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4F925BF1-01AC-4657-90A1-82A9BD3EF386}"/>
              </a:ext>
            </a:extLst>
          </p:cNvPr>
          <p:cNvGrpSpPr/>
          <p:nvPr/>
        </p:nvGrpSpPr>
        <p:grpSpPr>
          <a:xfrm>
            <a:off x="608166" y="2699132"/>
            <a:ext cx="3149621" cy="700600"/>
            <a:chOff x="425737" y="1614948"/>
            <a:chExt cx="2313050" cy="700600"/>
          </a:xfrm>
        </p:grpSpPr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B27A2D88-32B6-4427-9E68-164556E9254A}"/>
                </a:ext>
              </a:extLst>
            </p:cNvPr>
            <p:cNvSpPr/>
            <p:nvPr/>
          </p:nvSpPr>
          <p:spPr>
            <a:xfrm>
              <a:off x="425737" y="1614948"/>
              <a:ext cx="2300079" cy="700600"/>
            </a:xfrm>
            <a:prstGeom prst="roundRect">
              <a:avLst>
                <a:gd name="adj" fmla="val 3442"/>
              </a:avLst>
            </a:prstGeom>
            <a:gradFill>
              <a:gsLst>
                <a:gs pos="54000">
                  <a:schemeClr val="bg1">
                    <a:alpha val="18000"/>
                  </a:schemeClr>
                </a:gs>
                <a:gs pos="100000">
                  <a:srgbClr val="FFFFFF">
                    <a:alpha val="63000"/>
                  </a:srgbClr>
                </a:gs>
                <a:gs pos="59000">
                  <a:schemeClr val="bg1">
                    <a:alpha val="24000"/>
                  </a:schemeClr>
                </a:gs>
              </a:gsLst>
              <a:lin ang="5400000" scaled="1"/>
            </a:gradFill>
            <a:ln w="9525">
              <a:gradFill>
                <a:gsLst>
                  <a:gs pos="31000">
                    <a:srgbClr val="BBB232"/>
                  </a:gs>
                  <a:gs pos="0">
                    <a:srgbClr val="140B00"/>
                  </a:gs>
                  <a:gs pos="43489">
                    <a:srgbClr val="F4E8BA"/>
                  </a:gs>
                  <a:gs pos="54000">
                    <a:srgbClr val="F9BC26"/>
                  </a:gs>
                  <a:gs pos="100000">
                    <a:srgbClr val="78A83F"/>
                  </a:gs>
                </a:gsLst>
                <a:lin ang="5400000" scaled="1"/>
              </a:gradFill>
            </a:ln>
            <a:effectLst>
              <a:outerShdw blurRad="50800" dist="139700" dir="252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983B37DF-E6AE-4BB4-8021-90B9E9E1D0FB}"/>
                </a:ext>
              </a:extLst>
            </p:cNvPr>
            <p:cNvSpPr/>
            <p:nvPr/>
          </p:nvSpPr>
          <p:spPr>
            <a:xfrm>
              <a:off x="487689" y="1811360"/>
              <a:ext cx="22510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18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效能需求而換機該怎麼設定</a:t>
              </a:r>
              <a:r>
                <a:rPr lang="en-US" altLang="zh-TW" sz="18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?</a:t>
              </a:r>
            </a:p>
          </p:txBody>
        </p:sp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3EFCA0E4-B807-49CC-9045-1646C12B105E}"/>
              </a:ext>
            </a:extLst>
          </p:cNvPr>
          <p:cNvGrpSpPr/>
          <p:nvPr/>
        </p:nvGrpSpPr>
        <p:grpSpPr>
          <a:xfrm>
            <a:off x="4955719" y="1553722"/>
            <a:ext cx="2505507" cy="885016"/>
            <a:chOff x="425737" y="1614948"/>
            <a:chExt cx="2300079" cy="700600"/>
          </a:xfrm>
        </p:grpSpPr>
        <p:sp>
          <p:nvSpPr>
            <p:cNvPr id="33" name="矩形: 圓角 32">
              <a:extLst>
                <a:ext uri="{FF2B5EF4-FFF2-40B4-BE49-F238E27FC236}">
                  <a16:creationId xmlns:a16="http://schemas.microsoft.com/office/drawing/2014/main" id="{6D05B491-81C2-4286-9AA6-C6DDB26A58AC}"/>
                </a:ext>
              </a:extLst>
            </p:cNvPr>
            <p:cNvSpPr/>
            <p:nvPr/>
          </p:nvSpPr>
          <p:spPr>
            <a:xfrm>
              <a:off x="425737" y="1614948"/>
              <a:ext cx="2300079" cy="700600"/>
            </a:xfrm>
            <a:prstGeom prst="roundRect">
              <a:avLst>
                <a:gd name="adj" fmla="val 3442"/>
              </a:avLst>
            </a:prstGeom>
            <a:gradFill>
              <a:gsLst>
                <a:gs pos="54000">
                  <a:schemeClr val="bg1">
                    <a:alpha val="18000"/>
                  </a:schemeClr>
                </a:gs>
                <a:gs pos="100000">
                  <a:srgbClr val="FFFFFF">
                    <a:alpha val="63000"/>
                  </a:srgbClr>
                </a:gs>
                <a:gs pos="59000">
                  <a:schemeClr val="bg1">
                    <a:alpha val="24000"/>
                  </a:schemeClr>
                </a:gs>
              </a:gsLst>
              <a:lin ang="5400000" scaled="1"/>
            </a:gradFill>
            <a:ln w="9525">
              <a:gradFill>
                <a:gsLst>
                  <a:gs pos="31000">
                    <a:srgbClr val="BBB232"/>
                  </a:gs>
                  <a:gs pos="0">
                    <a:srgbClr val="140B00"/>
                  </a:gs>
                  <a:gs pos="43489">
                    <a:srgbClr val="F4E8BA"/>
                  </a:gs>
                  <a:gs pos="54000">
                    <a:srgbClr val="F9BC26"/>
                  </a:gs>
                  <a:gs pos="100000">
                    <a:srgbClr val="78A83F"/>
                  </a:gs>
                </a:gsLst>
                <a:lin ang="5400000" scaled="1"/>
              </a:gradFill>
            </a:ln>
            <a:effectLst>
              <a:outerShdw blurRad="50800" dist="139700" dir="252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A49AE08C-8754-498D-97EE-DF524B0FB090}"/>
                </a:ext>
              </a:extLst>
            </p:cNvPr>
            <p:cNvSpPr/>
            <p:nvPr/>
          </p:nvSpPr>
          <p:spPr>
            <a:xfrm>
              <a:off x="561653" y="1827057"/>
              <a:ext cx="2103171" cy="2923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8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JBOD</a:t>
              </a:r>
              <a:r>
                <a:rPr lang="zh-TW" altLang="en-US" sz="18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怎麼配置利用</a:t>
              </a:r>
              <a:r>
                <a:rPr lang="en-US" altLang="zh-TW" sz="18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?</a:t>
              </a:r>
              <a:endParaRPr lang="zh-TW" altLang="en-US" sz="1800"/>
            </a:p>
          </p:txBody>
        </p:sp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FCAE6DFA-FD68-4970-848F-7E7622DA9626}"/>
              </a:ext>
            </a:extLst>
          </p:cNvPr>
          <p:cNvGrpSpPr/>
          <p:nvPr/>
        </p:nvGrpSpPr>
        <p:grpSpPr>
          <a:xfrm>
            <a:off x="4826959" y="3735053"/>
            <a:ext cx="2300079" cy="910736"/>
            <a:chOff x="425737" y="1614948"/>
            <a:chExt cx="2300079" cy="700600"/>
          </a:xfrm>
        </p:grpSpPr>
        <p:sp>
          <p:nvSpPr>
            <p:cNvPr id="36" name="矩形: 圓角 35">
              <a:extLst>
                <a:ext uri="{FF2B5EF4-FFF2-40B4-BE49-F238E27FC236}">
                  <a16:creationId xmlns:a16="http://schemas.microsoft.com/office/drawing/2014/main" id="{3158763D-CCA5-4ABD-96CB-29805048D4FF}"/>
                </a:ext>
              </a:extLst>
            </p:cNvPr>
            <p:cNvSpPr/>
            <p:nvPr/>
          </p:nvSpPr>
          <p:spPr>
            <a:xfrm>
              <a:off x="425737" y="1614948"/>
              <a:ext cx="2300079" cy="700600"/>
            </a:xfrm>
            <a:prstGeom prst="roundRect">
              <a:avLst>
                <a:gd name="adj" fmla="val 3442"/>
              </a:avLst>
            </a:prstGeom>
            <a:gradFill>
              <a:gsLst>
                <a:gs pos="54000">
                  <a:schemeClr val="bg1">
                    <a:alpha val="18000"/>
                  </a:schemeClr>
                </a:gs>
                <a:gs pos="100000">
                  <a:srgbClr val="FFFFFF">
                    <a:alpha val="63000"/>
                  </a:srgbClr>
                </a:gs>
                <a:gs pos="59000">
                  <a:schemeClr val="bg1">
                    <a:alpha val="24000"/>
                  </a:schemeClr>
                </a:gs>
              </a:gsLst>
              <a:lin ang="5400000" scaled="1"/>
            </a:gradFill>
            <a:ln w="9525">
              <a:gradFill>
                <a:gsLst>
                  <a:gs pos="31000">
                    <a:srgbClr val="BBB232"/>
                  </a:gs>
                  <a:gs pos="0">
                    <a:srgbClr val="140B00"/>
                  </a:gs>
                  <a:gs pos="43489">
                    <a:srgbClr val="F4E8BA"/>
                  </a:gs>
                  <a:gs pos="54000">
                    <a:srgbClr val="F9BC26"/>
                  </a:gs>
                  <a:gs pos="100000">
                    <a:srgbClr val="78A83F"/>
                  </a:gs>
                </a:gsLst>
                <a:lin ang="5400000" scaled="1"/>
              </a:gradFill>
            </a:ln>
            <a:effectLst>
              <a:outerShdw blurRad="50800" dist="139700" dir="252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9ABD0FFA-6522-4FEF-9F0A-5D8EDBB8F28F}"/>
                </a:ext>
              </a:extLst>
            </p:cNvPr>
            <p:cNvSpPr/>
            <p:nvPr/>
          </p:nvSpPr>
          <p:spPr>
            <a:xfrm>
              <a:off x="549486" y="1811360"/>
              <a:ext cx="2127506" cy="2841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8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SSD</a:t>
              </a:r>
              <a:r>
                <a:rPr lang="zh-TW" altLang="en-US" sz="18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怎麼配置應用</a:t>
              </a:r>
              <a:r>
                <a:rPr lang="en-US" altLang="zh-TW" sz="18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?</a:t>
              </a:r>
              <a:endParaRPr lang="zh-TW" altLang="en-US" sz="1800"/>
            </a:p>
          </p:txBody>
        </p:sp>
      </p:grpSp>
      <p:pic>
        <p:nvPicPr>
          <p:cNvPr id="39" name="圖片 38" descr="一張含有 食物, 房間, 盤, 馬克杯 的圖片&#10;&#10;自動產生的描述">
            <a:extLst>
              <a:ext uri="{FF2B5EF4-FFF2-40B4-BE49-F238E27FC236}">
                <a16:creationId xmlns:a16="http://schemas.microsoft.com/office/drawing/2014/main" id="{5CFF3146-C38A-4008-83B2-93558BA30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313" y="2297304"/>
            <a:ext cx="1575858" cy="1575858"/>
          </a:xfrm>
          <a:prstGeom prst="rect">
            <a:avLst/>
          </a:prstGeom>
          <a:effectLst>
            <a:outerShdw blurRad="533400" dist="5207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0" name="群組 39">
            <a:extLst>
              <a:ext uri="{FF2B5EF4-FFF2-40B4-BE49-F238E27FC236}">
                <a16:creationId xmlns:a16="http://schemas.microsoft.com/office/drawing/2014/main" id="{D11F7E8B-2F61-401E-BC6B-50C45AB3BED6}"/>
              </a:ext>
            </a:extLst>
          </p:cNvPr>
          <p:cNvGrpSpPr/>
          <p:nvPr/>
        </p:nvGrpSpPr>
        <p:grpSpPr>
          <a:xfrm>
            <a:off x="1693081" y="3715134"/>
            <a:ext cx="2562529" cy="930655"/>
            <a:chOff x="425737" y="1614947"/>
            <a:chExt cx="2300079" cy="930655"/>
          </a:xfrm>
        </p:grpSpPr>
        <p:sp>
          <p:nvSpPr>
            <p:cNvPr id="41" name="矩形: 圓角 40">
              <a:extLst>
                <a:ext uri="{FF2B5EF4-FFF2-40B4-BE49-F238E27FC236}">
                  <a16:creationId xmlns:a16="http://schemas.microsoft.com/office/drawing/2014/main" id="{A8314A75-3976-494E-A205-152063A1E5D7}"/>
                </a:ext>
              </a:extLst>
            </p:cNvPr>
            <p:cNvSpPr/>
            <p:nvPr/>
          </p:nvSpPr>
          <p:spPr>
            <a:xfrm>
              <a:off x="425737" y="1614947"/>
              <a:ext cx="2300079" cy="930655"/>
            </a:xfrm>
            <a:prstGeom prst="roundRect">
              <a:avLst>
                <a:gd name="adj" fmla="val 3442"/>
              </a:avLst>
            </a:prstGeom>
            <a:gradFill>
              <a:gsLst>
                <a:gs pos="54000">
                  <a:schemeClr val="bg1">
                    <a:alpha val="18000"/>
                  </a:schemeClr>
                </a:gs>
                <a:gs pos="100000">
                  <a:srgbClr val="FFFFFF">
                    <a:alpha val="63000"/>
                  </a:srgbClr>
                </a:gs>
                <a:gs pos="59000">
                  <a:schemeClr val="bg1">
                    <a:alpha val="24000"/>
                  </a:schemeClr>
                </a:gs>
              </a:gsLst>
              <a:lin ang="5400000" scaled="1"/>
            </a:gradFill>
            <a:ln w="9525">
              <a:gradFill>
                <a:gsLst>
                  <a:gs pos="31000">
                    <a:srgbClr val="BBB232"/>
                  </a:gs>
                  <a:gs pos="0">
                    <a:srgbClr val="140B00"/>
                  </a:gs>
                  <a:gs pos="43489">
                    <a:srgbClr val="F4E8BA"/>
                  </a:gs>
                  <a:gs pos="54000">
                    <a:srgbClr val="F9BC26"/>
                  </a:gs>
                  <a:gs pos="100000">
                    <a:srgbClr val="78A83F"/>
                  </a:gs>
                </a:gsLst>
                <a:lin ang="5400000" scaled="1"/>
              </a:gradFill>
            </a:ln>
            <a:effectLst>
              <a:outerShdw blurRad="50800" dist="139700" dir="252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44701190-D6FA-4162-831F-2CB047C8AC9B}"/>
                </a:ext>
              </a:extLst>
            </p:cNvPr>
            <p:cNvSpPr/>
            <p:nvPr/>
          </p:nvSpPr>
          <p:spPr>
            <a:xfrm>
              <a:off x="701599" y="1811360"/>
              <a:ext cx="182328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16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儲存安全或架構調整</a:t>
              </a:r>
              <a:br>
                <a:rPr lang="en-US" altLang="zh-TW" sz="16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TW" altLang="en-US" sz="16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怎麼升級</a:t>
              </a:r>
              <a:r>
                <a:rPr lang="en-US" altLang="zh-TW" sz="16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RAID</a:t>
              </a:r>
              <a:r>
                <a:rPr lang="zh-TW" altLang="en-US" sz="16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組態</a:t>
              </a:r>
              <a:r>
                <a:rPr lang="en-US" altLang="zh-TW" sz="16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?</a:t>
              </a:r>
              <a:endParaRPr lang="zh-TW" altLang="en-US" sz="1600"/>
            </a:p>
          </p:txBody>
        </p:sp>
      </p:grp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D7866176-1ACB-4354-85ED-E1E86CB30B8A}"/>
              </a:ext>
            </a:extLst>
          </p:cNvPr>
          <p:cNvGrpSpPr/>
          <p:nvPr/>
        </p:nvGrpSpPr>
        <p:grpSpPr>
          <a:xfrm>
            <a:off x="5197222" y="2717898"/>
            <a:ext cx="3209096" cy="700600"/>
            <a:chOff x="425737" y="1614948"/>
            <a:chExt cx="2300079" cy="700600"/>
          </a:xfrm>
        </p:grpSpPr>
        <p:sp>
          <p:nvSpPr>
            <p:cNvPr id="47" name="矩形: 圓角 46">
              <a:extLst>
                <a:ext uri="{FF2B5EF4-FFF2-40B4-BE49-F238E27FC236}">
                  <a16:creationId xmlns:a16="http://schemas.microsoft.com/office/drawing/2014/main" id="{AAA14E06-2FD3-4B8D-880D-F684A5AAA072}"/>
                </a:ext>
              </a:extLst>
            </p:cNvPr>
            <p:cNvSpPr/>
            <p:nvPr/>
          </p:nvSpPr>
          <p:spPr>
            <a:xfrm>
              <a:off x="425737" y="1614948"/>
              <a:ext cx="2300079" cy="700600"/>
            </a:xfrm>
            <a:prstGeom prst="roundRect">
              <a:avLst>
                <a:gd name="adj" fmla="val 3442"/>
              </a:avLst>
            </a:prstGeom>
            <a:gradFill>
              <a:gsLst>
                <a:gs pos="54000">
                  <a:schemeClr val="bg1">
                    <a:alpha val="18000"/>
                  </a:schemeClr>
                </a:gs>
                <a:gs pos="100000">
                  <a:srgbClr val="FFFFFF">
                    <a:alpha val="63000"/>
                  </a:srgbClr>
                </a:gs>
                <a:gs pos="59000">
                  <a:schemeClr val="bg1">
                    <a:alpha val="24000"/>
                  </a:schemeClr>
                </a:gs>
              </a:gsLst>
              <a:lin ang="5400000" scaled="1"/>
            </a:gradFill>
            <a:ln w="9525">
              <a:gradFill>
                <a:gsLst>
                  <a:gs pos="31000">
                    <a:srgbClr val="BBB232"/>
                  </a:gs>
                  <a:gs pos="0">
                    <a:srgbClr val="140B00"/>
                  </a:gs>
                  <a:gs pos="43489">
                    <a:srgbClr val="F4E8BA"/>
                  </a:gs>
                  <a:gs pos="54000">
                    <a:srgbClr val="F9BC26"/>
                  </a:gs>
                  <a:gs pos="100000">
                    <a:srgbClr val="78A83F"/>
                  </a:gs>
                </a:gsLst>
                <a:lin ang="5400000" scaled="1"/>
              </a:gradFill>
            </a:ln>
            <a:effectLst>
              <a:outerShdw blurRad="50800" dist="139700" dir="252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80B5F9CA-6B9D-4F06-A410-24C7CDDA6639}"/>
                </a:ext>
              </a:extLst>
            </p:cNvPr>
            <p:cNvSpPr/>
            <p:nvPr/>
          </p:nvSpPr>
          <p:spPr>
            <a:xfrm>
              <a:off x="583680" y="1749804"/>
              <a:ext cx="205911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0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儲存空間怎麼配置設定</a:t>
              </a:r>
              <a:r>
                <a:rPr lang="en-US" altLang="zh-TW" sz="20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?</a:t>
              </a:r>
              <a:endPara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7636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2">
            <a:extLst>
              <a:ext uri="{FF2B5EF4-FFF2-40B4-BE49-F238E27FC236}">
                <a16:creationId xmlns:a16="http://schemas.microsoft.com/office/drawing/2014/main" id="{F806BC09-3B9F-4381-AE38-BEE09AA007B2}"/>
              </a:ext>
            </a:extLst>
          </p:cNvPr>
          <p:cNvSpPr txBox="1"/>
          <p:nvPr/>
        </p:nvSpPr>
        <p:spPr>
          <a:xfrm>
            <a:off x="2065548" y="978478"/>
            <a:ext cx="52006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儲存配置的實務需求</a:t>
            </a:r>
            <a:br>
              <a:rPr lang="en-US" altLang="zh-TW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br>
              <a:rPr lang="en-US" altLang="zh-TW" sz="3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sz="3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>
                <a:latin typeface="微軟正黑體" panose="020B0604030504040204" pitchFamily="34" charset="-120"/>
                <a:ea typeface="微軟正黑體" panose="020B0604030504040204" pitchFamily="34" charset="-120"/>
              </a:rPr>
              <a:t>容量空間不足</a:t>
            </a:r>
          </a:p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0370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2E69ED-9C4A-4439-B467-B65A44222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容量不足時</a:t>
            </a:r>
            <a:r>
              <a:rPr lang="en-US" altLang="zh-TW"/>
              <a:t> =&gt; </a:t>
            </a:r>
            <a:r>
              <a:rPr lang="en-US" altLang="zh-TW" sz="4000"/>
              <a:t>RAID</a:t>
            </a:r>
            <a:r>
              <a:rPr lang="zh-TW" altLang="en-US" sz="4000"/>
              <a:t> </a:t>
            </a:r>
            <a:r>
              <a:rPr lang="zh-CN" altLang="en-US" sz="4000"/>
              <a:t>擴充</a:t>
            </a:r>
            <a:r>
              <a:rPr lang="en-US" altLang="zh-TW"/>
              <a:t> </a:t>
            </a:r>
            <a:endParaRPr lang="zh-TW" altLang="en-US"/>
          </a:p>
        </p:txBody>
      </p:sp>
      <p:sp>
        <p:nvSpPr>
          <p:cNvPr id="3" name="Shape 183">
            <a:extLst>
              <a:ext uri="{FF2B5EF4-FFF2-40B4-BE49-F238E27FC236}">
                <a16:creationId xmlns:a16="http://schemas.microsoft.com/office/drawing/2014/main" id="{76161848-43AA-4C4E-99A8-57F1C4DAFA7E}"/>
              </a:ext>
            </a:extLst>
          </p:cNvPr>
          <p:cNvSpPr txBox="1"/>
          <p:nvPr/>
        </p:nvSpPr>
        <p:spPr>
          <a:xfrm>
            <a:off x="1296244" y="4741455"/>
            <a:ext cx="710480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>
                <a:solidFill>
                  <a:srgbClr val="3072BE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PS, </a:t>
            </a:r>
            <a:r>
              <a:rPr lang="zh-TW" altLang="en-US" b="1">
                <a:solidFill>
                  <a:srgbClr val="3072BE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另外也可以換更多插槽的新機種 </a:t>
            </a:r>
            <a:r>
              <a:rPr lang="en-US" altLang="zh-TW" b="1">
                <a:solidFill>
                  <a:srgbClr val="3072BE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(</a:t>
            </a:r>
            <a:r>
              <a:rPr lang="zh-TW" altLang="en-US" b="1">
                <a:solidFill>
                  <a:srgbClr val="3072BE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下一頁</a:t>
            </a:r>
            <a:r>
              <a:rPr lang="en-US" altLang="zh-TW" b="1">
                <a:solidFill>
                  <a:srgbClr val="3072BE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), </a:t>
            </a:r>
            <a:r>
              <a:rPr lang="zh-TW" altLang="en-US" b="1">
                <a:solidFill>
                  <a:srgbClr val="3072BE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或有效利用</a:t>
            </a:r>
            <a:r>
              <a:rPr lang="en-US" altLang="zh-TW" b="1">
                <a:solidFill>
                  <a:srgbClr val="3072BE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TL-JBOD</a:t>
            </a:r>
            <a:r>
              <a:rPr lang="zh-CN" altLang="en-US" b="1">
                <a:solidFill>
                  <a:srgbClr val="3072BE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外接</a:t>
            </a:r>
            <a:r>
              <a:rPr lang="zh-TW" altLang="en-US" b="1">
                <a:solidFill>
                  <a:srgbClr val="3072BE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裝置 </a:t>
            </a:r>
            <a:r>
              <a:rPr lang="en-US" altLang="zh-TW" b="1">
                <a:solidFill>
                  <a:srgbClr val="3072BE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(</a:t>
            </a:r>
            <a:r>
              <a:rPr lang="zh-TW" altLang="en-US" b="1">
                <a:solidFill>
                  <a:srgbClr val="3072BE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下一章</a:t>
            </a:r>
            <a:r>
              <a:rPr lang="en-US" altLang="zh-TW" b="1">
                <a:solidFill>
                  <a:srgbClr val="3072BE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)</a:t>
            </a:r>
            <a:endParaRPr b="1">
              <a:solidFill>
                <a:srgbClr val="3072BE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4" name="Shape 183">
            <a:extLst>
              <a:ext uri="{FF2B5EF4-FFF2-40B4-BE49-F238E27FC236}">
                <a16:creationId xmlns:a16="http://schemas.microsoft.com/office/drawing/2014/main" id="{B1DD7729-410D-4BA0-912D-9000B4FB11BE}"/>
              </a:ext>
            </a:extLst>
          </p:cNvPr>
          <p:cNvSpPr txBox="1"/>
          <p:nvPr/>
        </p:nvSpPr>
        <p:spPr>
          <a:xfrm>
            <a:off x="1118505" y="4217813"/>
            <a:ext cx="2663233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注意</a:t>
            </a:r>
            <a:r>
              <a:rPr lang="en-US" altLang="zh-TW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: </a:t>
            </a:r>
            <a:r>
              <a:rPr lang="zh-TW" altLang="en-US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僅</a:t>
            </a:r>
            <a:r>
              <a:rPr lang="zh-TW" altLang="en-US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支援</a:t>
            </a:r>
            <a:r>
              <a:rPr lang="en-US" altLang="zh-TW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RAID 1, 5, 6, 10. </a:t>
            </a:r>
          </a:p>
        </p:txBody>
      </p:sp>
      <p:sp>
        <p:nvSpPr>
          <p:cNvPr id="6" name="平行四邊形 11">
            <a:extLst>
              <a:ext uri="{FF2B5EF4-FFF2-40B4-BE49-F238E27FC236}">
                <a16:creationId xmlns:a16="http://schemas.microsoft.com/office/drawing/2014/main" id="{82C0E3DF-73F5-4B36-A5C9-57F7FBD92419}"/>
              </a:ext>
            </a:extLst>
          </p:cNvPr>
          <p:cNvSpPr/>
          <p:nvPr/>
        </p:nvSpPr>
        <p:spPr>
          <a:xfrm>
            <a:off x="782300" y="1373590"/>
            <a:ext cx="3131739" cy="543173"/>
          </a:xfrm>
          <a:prstGeom prst="parallelogram">
            <a:avLst>
              <a:gd name="adj" fmla="val 55727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Shape 163">
            <a:extLst>
              <a:ext uri="{FF2B5EF4-FFF2-40B4-BE49-F238E27FC236}">
                <a16:creationId xmlns:a16="http://schemas.microsoft.com/office/drawing/2014/main" id="{ED99F357-9A95-4118-BECF-B923D5293706}"/>
              </a:ext>
            </a:extLst>
          </p:cNvPr>
          <p:cNvSpPr txBox="1">
            <a:spLocks/>
          </p:cNvSpPr>
          <p:nvPr/>
        </p:nvSpPr>
        <p:spPr>
          <a:xfrm>
            <a:off x="1130883" y="1421455"/>
            <a:ext cx="2434572" cy="40674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440"/>
              </a:spcBef>
              <a:buClr>
                <a:schemeClr val="dk1"/>
              </a:buClr>
              <a:buSzPts val="2200"/>
              <a:defRPr/>
            </a:pPr>
            <a:r>
              <a:rPr kumimoji="0" lang="zh-TW" altLang="en-US" sz="2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線上逐一取代磁碟</a:t>
            </a:r>
          </a:p>
        </p:txBody>
      </p:sp>
      <p:sp>
        <p:nvSpPr>
          <p:cNvPr id="13" name="平行四邊形 11">
            <a:extLst>
              <a:ext uri="{FF2B5EF4-FFF2-40B4-BE49-F238E27FC236}">
                <a16:creationId xmlns:a16="http://schemas.microsoft.com/office/drawing/2014/main" id="{7891301A-012E-4103-A2F3-3FBF458D7FBD}"/>
              </a:ext>
            </a:extLst>
          </p:cNvPr>
          <p:cNvSpPr/>
          <p:nvPr/>
        </p:nvSpPr>
        <p:spPr>
          <a:xfrm>
            <a:off x="5055589" y="1352748"/>
            <a:ext cx="3135275" cy="543173"/>
          </a:xfrm>
          <a:prstGeom prst="parallelogram">
            <a:avLst>
              <a:gd name="adj" fmla="val 55727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Shape 163">
            <a:extLst>
              <a:ext uri="{FF2B5EF4-FFF2-40B4-BE49-F238E27FC236}">
                <a16:creationId xmlns:a16="http://schemas.microsoft.com/office/drawing/2014/main" id="{C20BD154-90C0-4ADD-B9DC-A75901961F51}"/>
              </a:ext>
            </a:extLst>
          </p:cNvPr>
          <p:cNvSpPr txBox="1">
            <a:spLocks/>
          </p:cNvSpPr>
          <p:nvPr/>
        </p:nvSpPr>
        <p:spPr>
          <a:xfrm>
            <a:off x="5483532" y="1423234"/>
            <a:ext cx="2066264" cy="345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440"/>
              </a:spcBef>
              <a:buClr>
                <a:schemeClr val="dk1"/>
              </a:buClr>
              <a:buSzPts val="2200"/>
              <a:defRPr/>
            </a:pPr>
            <a:r>
              <a:rPr kumimoji="0" lang="en-US" altLang="zh-TW" sz="2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RAID </a:t>
            </a:r>
            <a:r>
              <a:rPr kumimoji="0" lang="zh-TW" altLang="en-US" sz="2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擴充磁碟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749A472-E20A-4546-B4C4-C3E5B23A7795}"/>
              </a:ext>
            </a:extLst>
          </p:cNvPr>
          <p:cNvSpPr/>
          <p:nvPr/>
        </p:nvSpPr>
        <p:spPr>
          <a:xfrm>
            <a:off x="5362264" y="4179728"/>
            <a:ext cx="28578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注意</a:t>
            </a:r>
            <a:r>
              <a:rPr lang="en-US" altLang="zh-TW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: </a:t>
            </a:r>
            <a:r>
              <a:rPr lang="zh-TW" altLang="en-US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僅支援 </a:t>
            </a:r>
            <a:r>
              <a:rPr lang="en-US" altLang="zh-TW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RAID 5, 6, 50, 60</a:t>
            </a:r>
            <a:endParaRPr lang="zh-TW" altLang="en-US"/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5985B30C-042F-4C44-ABA0-EB0ACA07E088}"/>
              </a:ext>
            </a:extLst>
          </p:cNvPr>
          <p:cNvSpPr/>
          <p:nvPr/>
        </p:nvSpPr>
        <p:spPr>
          <a:xfrm>
            <a:off x="588890" y="2542566"/>
            <a:ext cx="3401928" cy="929394"/>
          </a:xfrm>
          <a:prstGeom prst="roundRect">
            <a:avLst>
              <a:gd name="adj" fmla="val 3442"/>
            </a:avLst>
          </a:prstGeom>
          <a:gradFill>
            <a:gsLst>
              <a:gs pos="54000">
                <a:schemeClr val="bg1"/>
              </a:gs>
              <a:gs pos="100000">
                <a:schemeClr val="bg1">
                  <a:lumMod val="95000"/>
                </a:schemeClr>
              </a:gs>
              <a:gs pos="59000">
                <a:srgbClr val="EEEEEE"/>
              </a:gs>
            </a:gsLst>
            <a:lin ang="5400000" scaled="1"/>
          </a:gradFill>
          <a:ln w="9525">
            <a:gradFill>
              <a:gsLst>
                <a:gs pos="26000">
                  <a:srgbClr val="BBB232"/>
                </a:gs>
                <a:gs pos="0">
                  <a:srgbClr val="140B00"/>
                </a:gs>
                <a:gs pos="43489">
                  <a:srgbClr val="F4E8BA"/>
                </a:gs>
                <a:gs pos="54000">
                  <a:srgbClr val="F9BC26"/>
                </a:gs>
                <a:gs pos="100000">
                  <a:srgbClr val="78A83F"/>
                </a:gs>
              </a:gsLst>
              <a:lin ang="5400000" scaled="1"/>
            </a:gradFill>
          </a:ln>
          <a:effectLst>
            <a:outerShdw blurRad="139700" dist="88900" dir="2520000" algn="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/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儲存與快照總管</a:t>
            </a:r>
            <a:r>
              <a:rPr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儲存與快照</a:t>
            </a:r>
            <a:r>
              <a:rPr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儲存池管理</a:t>
            </a:r>
            <a:r>
              <a:rPr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 </a:t>
            </a:r>
            <a:r>
              <a:rPr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RAID </a:t>
            </a:r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群組</a:t>
            </a:r>
            <a:r>
              <a:rPr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 </a:t>
            </a:r>
            <a:r>
              <a:rPr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逐一取代磁碟</a:t>
            </a:r>
          </a:p>
        </p:txBody>
      </p: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29695253-87F6-42B9-8F8F-E1B660380B1D}"/>
              </a:ext>
            </a:extLst>
          </p:cNvPr>
          <p:cNvGrpSpPr/>
          <p:nvPr/>
        </p:nvGrpSpPr>
        <p:grpSpPr>
          <a:xfrm>
            <a:off x="394616" y="2537044"/>
            <a:ext cx="388547" cy="397605"/>
            <a:chOff x="5121598" y="2950131"/>
            <a:chExt cx="388547" cy="397605"/>
          </a:xfrm>
        </p:grpSpPr>
        <p:sp>
          <p:nvSpPr>
            <p:cNvPr id="44" name="矩形: 圓角 43">
              <a:extLst>
                <a:ext uri="{FF2B5EF4-FFF2-40B4-BE49-F238E27FC236}">
                  <a16:creationId xmlns:a16="http://schemas.microsoft.com/office/drawing/2014/main" id="{2F9392B8-286C-4F95-9F5C-3904B54AB723}"/>
                </a:ext>
              </a:extLst>
            </p:cNvPr>
            <p:cNvSpPr/>
            <p:nvPr/>
          </p:nvSpPr>
          <p:spPr>
            <a:xfrm>
              <a:off x="5121598" y="2950131"/>
              <a:ext cx="351158" cy="351158"/>
            </a:xfrm>
            <a:prstGeom prst="roundRect">
              <a:avLst>
                <a:gd name="adj" fmla="val 9744"/>
              </a:avLst>
            </a:prstGeom>
            <a:gradFill>
              <a:gsLst>
                <a:gs pos="0">
                  <a:srgbClr val="F9BC26">
                    <a:alpha val="75000"/>
                  </a:srgbClr>
                </a:gs>
                <a:gs pos="100000">
                  <a:srgbClr val="5D542D"/>
                </a:gs>
                <a:gs pos="54000">
                  <a:srgbClr val="78A83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2" name="矩形: 圓角 51">
              <a:extLst>
                <a:ext uri="{FF2B5EF4-FFF2-40B4-BE49-F238E27FC236}">
                  <a16:creationId xmlns:a16="http://schemas.microsoft.com/office/drawing/2014/main" id="{96C8D09B-E880-4785-B408-B16381CE4509}"/>
                </a:ext>
              </a:extLst>
            </p:cNvPr>
            <p:cNvSpPr/>
            <p:nvPr/>
          </p:nvSpPr>
          <p:spPr>
            <a:xfrm rot="16200000">
              <a:off x="5158987" y="2996578"/>
              <a:ext cx="351158" cy="351158"/>
            </a:xfrm>
            <a:prstGeom prst="roundRect">
              <a:avLst>
                <a:gd name="adj" fmla="val 9744"/>
              </a:avLst>
            </a:prstGeom>
            <a:gradFill>
              <a:gsLst>
                <a:gs pos="0">
                  <a:srgbClr val="5D542D">
                    <a:alpha val="53000"/>
                  </a:srgbClr>
                </a:gs>
                <a:gs pos="100000">
                  <a:srgbClr val="78A83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423EA752-DCDA-4BAE-8D6C-0BD919A8976A}"/>
                </a:ext>
              </a:extLst>
            </p:cNvPr>
            <p:cNvSpPr txBox="1"/>
            <p:nvPr/>
          </p:nvSpPr>
          <p:spPr>
            <a:xfrm>
              <a:off x="5158987" y="295518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800" b="1">
                  <a:solidFill>
                    <a:schemeClr val="bg1"/>
                  </a:solidFill>
                </a:rPr>
                <a:t>2</a:t>
              </a:r>
              <a:endParaRPr lang="zh-TW" altLang="en-US" sz="1800" b="1">
                <a:solidFill>
                  <a:schemeClr val="bg1"/>
                </a:solidFill>
              </a:endParaRPr>
            </a:p>
          </p:txBody>
        </p:sp>
      </p:grpSp>
      <p:sp>
        <p:nvSpPr>
          <p:cNvPr id="58" name="矩形: 圓角 57">
            <a:extLst>
              <a:ext uri="{FF2B5EF4-FFF2-40B4-BE49-F238E27FC236}">
                <a16:creationId xmlns:a16="http://schemas.microsoft.com/office/drawing/2014/main" id="{DD7241F7-0E76-4D36-BF72-7CF1ED49D7F3}"/>
              </a:ext>
            </a:extLst>
          </p:cNvPr>
          <p:cNvSpPr/>
          <p:nvPr/>
        </p:nvSpPr>
        <p:spPr>
          <a:xfrm>
            <a:off x="588890" y="1886079"/>
            <a:ext cx="3401928" cy="564912"/>
          </a:xfrm>
          <a:prstGeom prst="roundRect">
            <a:avLst>
              <a:gd name="adj" fmla="val 3442"/>
            </a:avLst>
          </a:prstGeom>
          <a:gradFill>
            <a:gsLst>
              <a:gs pos="54000">
                <a:schemeClr val="bg1"/>
              </a:gs>
              <a:gs pos="100000">
                <a:schemeClr val="bg1">
                  <a:lumMod val="95000"/>
                </a:schemeClr>
              </a:gs>
              <a:gs pos="59000">
                <a:srgbClr val="EEEEEE"/>
              </a:gs>
            </a:gsLst>
            <a:lin ang="5400000" scaled="1"/>
          </a:gradFill>
          <a:ln w="9525">
            <a:gradFill>
              <a:gsLst>
                <a:gs pos="26000">
                  <a:srgbClr val="BBB232"/>
                </a:gs>
                <a:gs pos="0">
                  <a:srgbClr val="140B00"/>
                </a:gs>
                <a:gs pos="43489">
                  <a:srgbClr val="F4E8BA"/>
                </a:gs>
                <a:gs pos="54000">
                  <a:srgbClr val="F9BC26"/>
                </a:gs>
                <a:gs pos="100000">
                  <a:srgbClr val="78A83F"/>
                </a:gs>
              </a:gsLst>
              <a:lin ang="5400000" scaled="1"/>
            </a:gradFill>
          </a:ln>
          <a:effectLst>
            <a:outerShdw blurRad="139700" dist="88900" dir="2520000" algn="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/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準備好相同數量的磁碟</a:t>
            </a:r>
          </a:p>
        </p:txBody>
      </p: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4B8400BB-BF19-476C-88DA-BCFA5D3006A8}"/>
              </a:ext>
            </a:extLst>
          </p:cNvPr>
          <p:cNvGrpSpPr/>
          <p:nvPr/>
        </p:nvGrpSpPr>
        <p:grpSpPr>
          <a:xfrm>
            <a:off x="394616" y="1880557"/>
            <a:ext cx="388547" cy="397605"/>
            <a:chOff x="5121598" y="2950131"/>
            <a:chExt cx="388547" cy="397605"/>
          </a:xfrm>
        </p:grpSpPr>
        <p:sp>
          <p:nvSpPr>
            <p:cNvPr id="60" name="矩形: 圓角 59">
              <a:extLst>
                <a:ext uri="{FF2B5EF4-FFF2-40B4-BE49-F238E27FC236}">
                  <a16:creationId xmlns:a16="http://schemas.microsoft.com/office/drawing/2014/main" id="{B7DAF2D6-9E56-4B0C-8454-08515C16E6DA}"/>
                </a:ext>
              </a:extLst>
            </p:cNvPr>
            <p:cNvSpPr/>
            <p:nvPr/>
          </p:nvSpPr>
          <p:spPr>
            <a:xfrm>
              <a:off x="5121598" y="2950131"/>
              <a:ext cx="351158" cy="351158"/>
            </a:xfrm>
            <a:prstGeom prst="roundRect">
              <a:avLst>
                <a:gd name="adj" fmla="val 9744"/>
              </a:avLst>
            </a:prstGeom>
            <a:gradFill>
              <a:gsLst>
                <a:gs pos="0">
                  <a:srgbClr val="F9BC26">
                    <a:alpha val="75000"/>
                  </a:srgbClr>
                </a:gs>
                <a:gs pos="100000">
                  <a:srgbClr val="5D542D"/>
                </a:gs>
                <a:gs pos="54000">
                  <a:srgbClr val="78A83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1" name="矩形: 圓角 60">
              <a:extLst>
                <a:ext uri="{FF2B5EF4-FFF2-40B4-BE49-F238E27FC236}">
                  <a16:creationId xmlns:a16="http://schemas.microsoft.com/office/drawing/2014/main" id="{D41E291A-A7F7-4A77-A1E3-84843266E693}"/>
                </a:ext>
              </a:extLst>
            </p:cNvPr>
            <p:cNvSpPr/>
            <p:nvPr/>
          </p:nvSpPr>
          <p:spPr>
            <a:xfrm rot="16200000">
              <a:off x="5158987" y="2996578"/>
              <a:ext cx="351158" cy="351158"/>
            </a:xfrm>
            <a:prstGeom prst="roundRect">
              <a:avLst>
                <a:gd name="adj" fmla="val 9744"/>
              </a:avLst>
            </a:prstGeom>
            <a:gradFill>
              <a:gsLst>
                <a:gs pos="0">
                  <a:srgbClr val="5D542D">
                    <a:alpha val="53000"/>
                  </a:srgbClr>
                </a:gs>
                <a:gs pos="100000">
                  <a:srgbClr val="78A83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文字方塊 61">
              <a:extLst>
                <a:ext uri="{FF2B5EF4-FFF2-40B4-BE49-F238E27FC236}">
                  <a16:creationId xmlns:a16="http://schemas.microsoft.com/office/drawing/2014/main" id="{8085921D-09AB-480A-A46C-BAECC8C0A195}"/>
                </a:ext>
              </a:extLst>
            </p:cNvPr>
            <p:cNvSpPr txBox="1"/>
            <p:nvPr/>
          </p:nvSpPr>
          <p:spPr>
            <a:xfrm>
              <a:off x="5158987" y="295518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800" b="1">
                  <a:solidFill>
                    <a:schemeClr val="bg1"/>
                  </a:solidFill>
                </a:rPr>
                <a:t>1</a:t>
              </a:r>
              <a:endParaRPr lang="zh-TW" altLang="en-US" sz="1800" b="1">
                <a:solidFill>
                  <a:schemeClr val="bg1"/>
                </a:solidFill>
              </a:endParaRPr>
            </a:p>
          </p:txBody>
        </p:sp>
      </p:grpSp>
      <p:sp>
        <p:nvSpPr>
          <p:cNvPr id="64" name="矩形: 圓角 63">
            <a:extLst>
              <a:ext uri="{FF2B5EF4-FFF2-40B4-BE49-F238E27FC236}">
                <a16:creationId xmlns:a16="http://schemas.microsoft.com/office/drawing/2014/main" id="{CA8D64BD-0E54-4F4C-BD4F-93BB22C4C981}"/>
              </a:ext>
            </a:extLst>
          </p:cNvPr>
          <p:cNvSpPr/>
          <p:nvPr/>
        </p:nvSpPr>
        <p:spPr>
          <a:xfrm>
            <a:off x="588890" y="3565276"/>
            <a:ext cx="3401928" cy="564912"/>
          </a:xfrm>
          <a:prstGeom prst="roundRect">
            <a:avLst>
              <a:gd name="adj" fmla="val 3442"/>
            </a:avLst>
          </a:prstGeom>
          <a:gradFill>
            <a:gsLst>
              <a:gs pos="54000">
                <a:schemeClr val="bg1"/>
              </a:gs>
              <a:gs pos="100000">
                <a:schemeClr val="bg1">
                  <a:lumMod val="95000"/>
                </a:schemeClr>
              </a:gs>
              <a:gs pos="59000">
                <a:srgbClr val="EEEEEE"/>
              </a:gs>
            </a:gsLst>
            <a:lin ang="5400000" scaled="1"/>
          </a:gradFill>
          <a:ln w="9525">
            <a:gradFill>
              <a:gsLst>
                <a:gs pos="26000">
                  <a:srgbClr val="BBB232"/>
                </a:gs>
                <a:gs pos="0">
                  <a:srgbClr val="140B00"/>
                </a:gs>
                <a:gs pos="43489">
                  <a:srgbClr val="F4E8BA"/>
                </a:gs>
                <a:gs pos="54000">
                  <a:srgbClr val="F9BC26"/>
                </a:gs>
                <a:gs pos="100000">
                  <a:srgbClr val="78A83F"/>
                </a:gs>
              </a:gsLst>
              <a:lin ang="5400000" scaled="1"/>
            </a:gradFill>
          </a:ln>
          <a:effectLst>
            <a:outerShdw blurRad="139700" dist="88900" dir="2520000" algn="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/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開始逐顆抽換，重新同步磁碟</a:t>
            </a:r>
            <a:r>
              <a:rPr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1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5" name="群組 64">
            <a:extLst>
              <a:ext uri="{FF2B5EF4-FFF2-40B4-BE49-F238E27FC236}">
                <a16:creationId xmlns:a16="http://schemas.microsoft.com/office/drawing/2014/main" id="{A5ADB4F5-BF0B-484C-B335-DA9C06AE1298}"/>
              </a:ext>
            </a:extLst>
          </p:cNvPr>
          <p:cNvGrpSpPr/>
          <p:nvPr/>
        </p:nvGrpSpPr>
        <p:grpSpPr>
          <a:xfrm>
            <a:off x="394616" y="3559754"/>
            <a:ext cx="388547" cy="397605"/>
            <a:chOff x="5121598" y="2950131"/>
            <a:chExt cx="388547" cy="397605"/>
          </a:xfrm>
        </p:grpSpPr>
        <p:sp>
          <p:nvSpPr>
            <p:cNvPr id="66" name="矩形: 圓角 65">
              <a:extLst>
                <a:ext uri="{FF2B5EF4-FFF2-40B4-BE49-F238E27FC236}">
                  <a16:creationId xmlns:a16="http://schemas.microsoft.com/office/drawing/2014/main" id="{51AE35BC-F981-4C13-B6B6-9F0CE4674802}"/>
                </a:ext>
              </a:extLst>
            </p:cNvPr>
            <p:cNvSpPr/>
            <p:nvPr/>
          </p:nvSpPr>
          <p:spPr>
            <a:xfrm>
              <a:off x="5121598" y="2950131"/>
              <a:ext cx="351158" cy="351158"/>
            </a:xfrm>
            <a:prstGeom prst="roundRect">
              <a:avLst>
                <a:gd name="adj" fmla="val 9744"/>
              </a:avLst>
            </a:prstGeom>
            <a:gradFill>
              <a:gsLst>
                <a:gs pos="0">
                  <a:srgbClr val="F9BC26">
                    <a:alpha val="75000"/>
                  </a:srgbClr>
                </a:gs>
                <a:gs pos="100000">
                  <a:srgbClr val="5D542D"/>
                </a:gs>
                <a:gs pos="54000">
                  <a:srgbClr val="78A83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7" name="矩形: 圓角 66">
              <a:extLst>
                <a:ext uri="{FF2B5EF4-FFF2-40B4-BE49-F238E27FC236}">
                  <a16:creationId xmlns:a16="http://schemas.microsoft.com/office/drawing/2014/main" id="{3D583034-8154-4538-8780-75A99EE933FC}"/>
                </a:ext>
              </a:extLst>
            </p:cNvPr>
            <p:cNvSpPr/>
            <p:nvPr/>
          </p:nvSpPr>
          <p:spPr>
            <a:xfrm rot="16200000">
              <a:off x="5158987" y="2996578"/>
              <a:ext cx="351158" cy="351158"/>
            </a:xfrm>
            <a:prstGeom prst="roundRect">
              <a:avLst>
                <a:gd name="adj" fmla="val 9744"/>
              </a:avLst>
            </a:prstGeom>
            <a:gradFill>
              <a:gsLst>
                <a:gs pos="0">
                  <a:srgbClr val="5D542D">
                    <a:alpha val="53000"/>
                  </a:srgbClr>
                </a:gs>
                <a:gs pos="100000">
                  <a:srgbClr val="78A83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8" name="文字方塊 67">
              <a:extLst>
                <a:ext uri="{FF2B5EF4-FFF2-40B4-BE49-F238E27FC236}">
                  <a16:creationId xmlns:a16="http://schemas.microsoft.com/office/drawing/2014/main" id="{041A8D52-9D75-4DE5-885D-3C6843F04359}"/>
                </a:ext>
              </a:extLst>
            </p:cNvPr>
            <p:cNvSpPr txBox="1"/>
            <p:nvPr/>
          </p:nvSpPr>
          <p:spPr>
            <a:xfrm>
              <a:off x="5158987" y="295518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800" b="1">
                  <a:solidFill>
                    <a:schemeClr val="bg1"/>
                  </a:solidFill>
                </a:rPr>
                <a:t>3</a:t>
              </a:r>
              <a:endParaRPr lang="zh-TW" altLang="en-US" sz="1800" b="1">
                <a:solidFill>
                  <a:schemeClr val="bg1"/>
                </a:solidFill>
              </a:endParaRPr>
            </a:p>
          </p:txBody>
        </p:sp>
      </p:grpSp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5BCD88DB-9830-4CF3-9223-2473974F435A}"/>
              </a:ext>
            </a:extLst>
          </p:cNvPr>
          <p:cNvSpPr/>
          <p:nvPr/>
        </p:nvSpPr>
        <p:spPr>
          <a:xfrm>
            <a:off x="4743551" y="1877721"/>
            <a:ext cx="3741062" cy="564912"/>
          </a:xfrm>
          <a:prstGeom prst="roundRect">
            <a:avLst>
              <a:gd name="adj" fmla="val 3442"/>
            </a:avLst>
          </a:prstGeom>
          <a:gradFill>
            <a:gsLst>
              <a:gs pos="54000">
                <a:schemeClr val="bg1"/>
              </a:gs>
              <a:gs pos="100000">
                <a:schemeClr val="bg1">
                  <a:lumMod val="95000"/>
                </a:schemeClr>
              </a:gs>
              <a:gs pos="59000">
                <a:srgbClr val="EEEEEE"/>
              </a:gs>
            </a:gsLst>
            <a:lin ang="5400000" scaled="1"/>
          </a:gradFill>
          <a:ln w="9525">
            <a:gradFill>
              <a:gsLst>
                <a:gs pos="26000">
                  <a:srgbClr val="BBB232"/>
                </a:gs>
                <a:gs pos="0">
                  <a:srgbClr val="140B00"/>
                </a:gs>
                <a:gs pos="43489">
                  <a:srgbClr val="F4E8BA"/>
                </a:gs>
                <a:gs pos="54000">
                  <a:srgbClr val="F9BC26"/>
                </a:gs>
                <a:gs pos="100000">
                  <a:srgbClr val="78A83F"/>
                </a:gs>
              </a:gsLst>
              <a:lin ang="5400000" scaled="1"/>
            </a:gradFill>
          </a:ln>
          <a:effectLst>
            <a:outerShdw blurRad="139700" dist="88900" dir="2520000" algn="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/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準備好要擴充的磁碟，插入空插槽</a:t>
            </a:r>
          </a:p>
        </p:txBody>
      </p:sp>
      <p:grpSp>
        <p:nvGrpSpPr>
          <p:cNvPr id="80" name="群組 79">
            <a:extLst>
              <a:ext uri="{FF2B5EF4-FFF2-40B4-BE49-F238E27FC236}">
                <a16:creationId xmlns:a16="http://schemas.microsoft.com/office/drawing/2014/main" id="{99A0D9C1-B779-482E-B1AD-F460BE16D227}"/>
              </a:ext>
            </a:extLst>
          </p:cNvPr>
          <p:cNvGrpSpPr/>
          <p:nvPr/>
        </p:nvGrpSpPr>
        <p:grpSpPr>
          <a:xfrm>
            <a:off x="4549277" y="1872199"/>
            <a:ext cx="388547" cy="397605"/>
            <a:chOff x="5121598" y="2950131"/>
            <a:chExt cx="388547" cy="397605"/>
          </a:xfrm>
        </p:grpSpPr>
        <p:sp>
          <p:nvSpPr>
            <p:cNvPr id="81" name="矩形: 圓角 80">
              <a:extLst>
                <a:ext uri="{FF2B5EF4-FFF2-40B4-BE49-F238E27FC236}">
                  <a16:creationId xmlns:a16="http://schemas.microsoft.com/office/drawing/2014/main" id="{8B2D6E51-6DF5-4FCD-A22A-2329E6563DDC}"/>
                </a:ext>
              </a:extLst>
            </p:cNvPr>
            <p:cNvSpPr/>
            <p:nvPr/>
          </p:nvSpPr>
          <p:spPr>
            <a:xfrm>
              <a:off x="5121598" y="2950131"/>
              <a:ext cx="351158" cy="351158"/>
            </a:xfrm>
            <a:prstGeom prst="roundRect">
              <a:avLst>
                <a:gd name="adj" fmla="val 9744"/>
              </a:avLst>
            </a:prstGeom>
            <a:gradFill>
              <a:gsLst>
                <a:gs pos="0">
                  <a:srgbClr val="F9BC26">
                    <a:alpha val="75000"/>
                  </a:srgbClr>
                </a:gs>
                <a:gs pos="100000">
                  <a:srgbClr val="5D542D"/>
                </a:gs>
                <a:gs pos="54000">
                  <a:srgbClr val="78A83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2" name="矩形: 圓角 81">
              <a:extLst>
                <a:ext uri="{FF2B5EF4-FFF2-40B4-BE49-F238E27FC236}">
                  <a16:creationId xmlns:a16="http://schemas.microsoft.com/office/drawing/2014/main" id="{7AEFE433-91DE-43FE-9F26-7FEFE7D26E8D}"/>
                </a:ext>
              </a:extLst>
            </p:cNvPr>
            <p:cNvSpPr/>
            <p:nvPr/>
          </p:nvSpPr>
          <p:spPr>
            <a:xfrm rot="16200000">
              <a:off x="5158987" y="2996578"/>
              <a:ext cx="351158" cy="351158"/>
            </a:xfrm>
            <a:prstGeom prst="roundRect">
              <a:avLst>
                <a:gd name="adj" fmla="val 9744"/>
              </a:avLst>
            </a:prstGeom>
            <a:gradFill>
              <a:gsLst>
                <a:gs pos="0">
                  <a:srgbClr val="5D542D">
                    <a:alpha val="53000"/>
                  </a:srgbClr>
                </a:gs>
                <a:gs pos="100000">
                  <a:srgbClr val="78A83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3" name="文字方塊 82">
              <a:extLst>
                <a:ext uri="{FF2B5EF4-FFF2-40B4-BE49-F238E27FC236}">
                  <a16:creationId xmlns:a16="http://schemas.microsoft.com/office/drawing/2014/main" id="{E0EF4DF4-0F65-4DDD-94EB-B0AB376E6DFD}"/>
                </a:ext>
              </a:extLst>
            </p:cNvPr>
            <p:cNvSpPr txBox="1"/>
            <p:nvPr/>
          </p:nvSpPr>
          <p:spPr>
            <a:xfrm>
              <a:off x="5158987" y="295518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800" b="1">
                  <a:solidFill>
                    <a:schemeClr val="bg1"/>
                  </a:solidFill>
                </a:rPr>
                <a:t>1</a:t>
              </a:r>
              <a:endParaRPr lang="zh-TW" altLang="en-US" sz="1800" b="1">
                <a:solidFill>
                  <a:schemeClr val="bg1"/>
                </a:solidFill>
              </a:endParaRPr>
            </a:p>
          </p:txBody>
        </p:sp>
      </p:grpSp>
      <p:sp>
        <p:nvSpPr>
          <p:cNvPr id="91" name="矩形: 圓角 90">
            <a:extLst>
              <a:ext uri="{FF2B5EF4-FFF2-40B4-BE49-F238E27FC236}">
                <a16:creationId xmlns:a16="http://schemas.microsoft.com/office/drawing/2014/main" id="{AA252AF8-9E30-4068-90B1-998F6D3AB194}"/>
              </a:ext>
            </a:extLst>
          </p:cNvPr>
          <p:cNvSpPr/>
          <p:nvPr/>
        </p:nvSpPr>
        <p:spPr>
          <a:xfrm>
            <a:off x="4743551" y="2550216"/>
            <a:ext cx="3741062" cy="882444"/>
          </a:xfrm>
          <a:prstGeom prst="roundRect">
            <a:avLst>
              <a:gd name="adj" fmla="val 3442"/>
            </a:avLst>
          </a:prstGeom>
          <a:gradFill>
            <a:gsLst>
              <a:gs pos="54000">
                <a:schemeClr val="bg1"/>
              </a:gs>
              <a:gs pos="100000">
                <a:schemeClr val="bg1">
                  <a:lumMod val="95000"/>
                </a:schemeClr>
              </a:gs>
              <a:gs pos="59000">
                <a:srgbClr val="EEEEEE"/>
              </a:gs>
            </a:gsLst>
            <a:lin ang="5400000" scaled="1"/>
          </a:gradFill>
          <a:ln w="9525">
            <a:gradFill>
              <a:gsLst>
                <a:gs pos="26000">
                  <a:srgbClr val="BBB232"/>
                </a:gs>
                <a:gs pos="0">
                  <a:srgbClr val="140B00"/>
                </a:gs>
                <a:gs pos="43489">
                  <a:srgbClr val="F4E8BA"/>
                </a:gs>
                <a:gs pos="54000">
                  <a:srgbClr val="F9BC26"/>
                </a:gs>
                <a:gs pos="100000">
                  <a:srgbClr val="78A83F"/>
                </a:gs>
              </a:gsLst>
              <a:lin ang="5400000" scaled="1"/>
            </a:gradFill>
          </a:ln>
          <a:effectLst>
            <a:outerShdw blurRad="139700" dist="88900" dir="2520000" algn="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/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儲存與快照總管</a:t>
            </a:r>
            <a:r>
              <a:rPr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儲存與快照</a:t>
            </a:r>
            <a:r>
              <a:rPr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儲存池管理</a:t>
            </a:r>
            <a:r>
              <a:rPr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擴充儲存池 </a:t>
            </a:r>
            <a:r>
              <a:rPr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增加新硬碟到既有</a:t>
            </a:r>
            <a:r>
              <a:rPr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RAID</a:t>
            </a:r>
            <a:endParaRPr lang="zh-TW" altLang="en-US" sz="1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2" name="群組 91">
            <a:extLst>
              <a:ext uri="{FF2B5EF4-FFF2-40B4-BE49-F238E27FC236}">
                <a16:creationId xmlns:a16="http://schemas.microsoft.com/office/drawing/2014/main" id="{D7643465-040A-4D8C-8D29-0A8BD3452AE5}"/>
              </a:ext>
            </a:extLst>
          </p:cNvPr>
          <p:cNvGrpSpPr/>
          <p:nvPr/>
        </p:nvGrpSpPr>
        <p:grpSpPr>
          <a:xfrm>
            <a:off x="4549277" y="2544694"/>
            <a:ext cx="388547" cy="397605"/>
            <a:chOff x="5121598" y="2950131"/>
            <a:chExt cx="388547" cy="397605"/>
          </a:xfrm>
        </p:grpSpPr>
        <p:sp>
          <p:nvSpPr>
            <p:cNvPr id="93" name="矩形: 圓角 92">
              <a:extLst>
                <a:ext uri="{FF2B5EF4-FFF2-40B4-BE49-F238E27FC236}">
                  <a16:creationId xmlns:a16="http://schemas.microsoft.com/office/drawing/2014/main" id="{DBDEA172-169D-4CF9-9D9E-CA7C3E813B78}"/>
                </a:ext>
              </a:extLst>
            </p:cNvPr>
            <p:cNvSpPr/>
            <p:nvPr/>
          </p:nvSpPr>
          <p:spPr>
            <a:xfrm>
              <a:off x="5121598" y="2950131"/>
              <a:ext cx="351158" cy="351158"/>
            </a:xfrm>
            <a:prstGeom prst="roundRect">
              <a:avLst>
                <a:gd name="adj" fmla="val 9744"/>
              </a:avLst>
            </a:prstGeom>
            <a:gradFill>
              <a:gsLst>
                <a:gs pos="0">
                  <a:srgbClr val="F9BC26">
                    <a:alpha val="75000"/>
                  </a:srgbClr>
                </a:gs>
                <a:gs pos="100000">
                  <a:srgbClr val="5D542D"/>
                </a:gs>
                <a:gs pos="54000">
                  <a:srgbClr val="78A83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4" name="矩形: 圓角 93">
              <a:extLst>
                <a:ext uri="{FF2B5EF4-FFF2-40B4-BE49-F238E27FC236}">
                  <a16:creationId xmlns:a16="http://schemas.microsoft.com/office/drawing/2014/main" id="{159104A4-ACE5-4CFE-A05D-529C25771141}"/>
                </a:ext>
              </a:extLst>
            </p:cNvPr>
            <p:cNvSpPr/>
            <p:nvPr/>
          </p:nvSpPr>
          <p:spPr>
            <a:xfrm rot="16200000">
              <a:off x="5158987" y="2996578"/>
              <a:ext cx="351158" cy="351158"/>
            </a:xfrm>
            <a:prstGeom prst="roundRect">
              <a:avLst>
                <a:gd name="adj" fmla="val 9744"/>
              </a:avLst>
            </a:prstGeom>
            <a:gradFill>
              <a:gsLst>
                <a:gs pos="0">
                  <a:srgbClr val="5D542D">
                    <a:alpha val="53000"/>
                  </a:srgbClr>
                </a:gs>
                <a:gs pos="100000">
                  <a:srgbClr val="78A83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5" name="文字方塊 94">
              <a:extLst>
                <a:ext uri="{FF2B5EF4-FFF2-40B4-BE49-F238E27FC236}">
                  <a16:creationId xmlns:a16="http://schemas.microsoft.com/office/drawing/2014/main" id="{FE351313-7C72-4995-BE32-01DC6A0E48AD}"/>
                </a:ext>
              </a:extLst>
            </p:cNvPr>
            <p:cNvSpPr txBox="1"/>
            <p:nvPr/>
          </p:nvSpPr>
          <p:spPr>
            <a:xfrm>
              <a:off x="5158987" y="295518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800" b="1">
                  <a:solidFill>
                    <a:schemeClr val="bg1"/>
                  </a:solidFill>
                </a:rPr>
                <a:t>2</a:t>
              </a:r>
              <a:endParaRPr lang="zh-TW" altLang="en-US" sz="1800" b="1">
                <a:solidFill>
                  <a:schemeClr val="bg1"/>
                </a:solidFill>
              </a:endParaRPr>
            </a:p>
          </p:txBody>
        </p:sp>
      </p:grpSp>
      <p:sp>
        <p:nvSpPr>
          <p:cNvPr id="98" name="矩形: 圓角 97">
            <a:extLst>
              <a:ext uri="{FF2B5EF4-FFF2-40B4-BE49-F238E27FC236}">
                <a16:creationId xmlns:a16="http://schemas.microsoft.com/office/drawing/2014/main" id="{780E2C18-45E3-4098-8BEA-D135B91F9D5F}"/>
              </a:ext>
            </a:extLst>
          </p:cNvPr>
          <p:cNvSpPr/>
          <p:nvPr/>
        </p:nvSpPr>
        <p:spPr>
          <a:xfrm>
            <a:off x="4743551" y="3559089"/>
            <a:ext cx="3741062" cy="564912"/>
          </a:xfrm>
          <a:prstGeom prst="roundRect">
            <a:avLst>
              <a:gd name="adj" fmla="val 3442"/>
            </a:avLst>
          </a:prstGeom>
          <a:gradFill>
            <a:gsLst>
              <a:gs pos="54000">
                <a:schemeClr val="bg1"/>
              </a:gs>
              <a:gs pos="100000">
                <a:schemeClr val="bg1">
                  <a:lumMod val="95000"/>
                </a:schemeClr>
              </a:gs>
              <a:gs pos="59000">
                <a:srgbClr val="EEEEEE"/>
              </a:gs>
            </a:gsLst>
            <a:lin ang="5400000" scaled="1"/>
          </a:gradFill>
          <a:ln w="9525">
            <a:gradFill>
              <a:gsLst>
                <a:gs pos="26000">
                  <a:srgbClr val="BBB232"/>
                </a:gs>
                <a:gs pos="0">
                  <a:srgbClr val="140B00"/>
                </a:gs>
                <a:gs pos="43489">
                  <a:srgbClr val="F4E8BA"/>
                </a:gs>
                <a:gs pos="54000">
                  <a:srgbClr val="F9BC26"/>
                </a:gs>
                <a:gs pos="100000">
                  <a:srgbClr val="78A83F"/>
                </a:gs>
              </a:gsLst>
              <a:lin ang="5400000" scaled="1"/>
            </a:gradFill>
          </a:ln>
          <a:effectLst>
            <a:outerShdw blurRad="139700" dist="88900" dir="2520000" algn="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/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選擇加入磁碟，重新同步磁碟</a:t>
            </a:r>
            <a:r>
              <a:rPr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1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9" name="群組 98">
            <a:extLst>
              <a:ext uri="{FF2B5EF4-FFF2-40B4-BE49-F238E27FC236}">
                <a16:creationId xmlns:a16="http://schemas.microsoft.com/office/drawing/2014/main" id="{A6C5CBF9-DDB7-474E-A2A4-3CDF547E8F85}"/>
              </a:ext>
            </a:extLst>
          </p:cNvPr>
          <p:cNvGrpSpPr/>
          <p:nvPr/>
        </p:nvGrpSpPr>
        <p:grpSpPr>
          <a:xfrm>
            <a:off x="4549277" y="3572003"/>
            <a:ext cx="388547" cy="397605"/>
            <a:chOff x="5121598" y="2950131"/>
            <a:chExt cx="388547" cy="397605"/>
          </a:xfrm>
        </p:grpSpPr>
        <p:sp>
          <p:nvSpPr>
            <p:cNvPr id="100" name="矩形: 圓角 99">
              <a:extLst>
                <a:ext uri="{FF2B5EF4-FFF2-40B4-BE49-F238E27FC236}">
                  <a16:creationId xmlns:a16="http://schemas.microsoft.com/office/drawing/2014/main" id="{C7B2FE05-2F28-4471-88C6-113577880670}"/>
                </a:ext>
              </a:extLst>
            </p:cNvPr>
            <p:cNvSpPr/>
            <p:nvPr/>
          </p:nvSpPr>
          <p:spPr>
            <a:xfrm>
              <a:off x="5121598" y="2950131"/>
              <a:ext cx="351158" cy="351158"/>
            </a:xfrm>
            <a:prstGeom prst="roundRect">
              <a:avLst>
                <a:gd name="adj" fmla="val 9744"/>
              </a:avLst>
            </a:prstGeom>
            <a:gradFill>
              <a:gsLst>
                <a:gs pos="0">
                  <a:srgbClr val="F9BC26">
                    <a:alpha val="75000"/>
                  </a:srgbClr>
                </a:gs>
                <a:gs pos="100000">
                  <a:srgbClr val="5D542D"/>
                </a:gs>
                <a:gs pos="54000">
                  <a:srgbClr val="78A83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1" name="矩形: 圓角 100">
              <a:extLst>
                <a:ext uri="{FF2B5EF4-FFF2-40B4-BE49-F238E27FC236}">
                  <a16:creationId xmlns:a16="http://schemas.microsoft.com/office/drawing/2014/main" id="{BC828BBD-313A-4BDD-A380-E34897C85B79}"/>
                </a:ext>
              </a:extLst>
            </p:cNvPr>
            <p:cNvSpPr/>
            <p:nvPr/>
          </p:nvSpPr>
          <p:spPr>
            <a:xfrm rot="16200000">
              <a:off x="5158987" y="2996578"/>
              <a:ext cx="351158" cy="351158"/>
            </a:xfrm>
            <a:prstGeom prst="roundRect">
              <a:avLst>
                <a:gd name="adj" fmla="val 9744"/>
              </a:avLst>
            </a:prstGeom>
            <a:gradFill>
              <a:gsLst>
                <a:gs pos="0">
                  <a:srgbClr val="5D542D">
                    <a:alpha val="53000"/>
                  </a:srgbClr>
                </a:gs>
                <a:gs pos="100000">
                  <a:srgbClr val="78A83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2" name="文字方塊 101">
              <a:extLst>
                <a:ext uri="{FF2B5EF4-FFF2-40B4-BE49-F238E27FC236}">
                  <a16:creationId xmlns:a16="http://schemas.microsoft.com/office/drawing/2014/main" id="{731879C5-CADA-4D61-A777-2771D3998B92}"/>
                </a:ext>
              </a:extLst>
            </p:cNvPr>
            <p:cNvSpPr txBox="1"/>
            <p:nvPr/>
          </p:nvSpPr>
          <p:spPr>
            <a:xfrm>
              <a:off x="5158987" y="295518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800" b="1">
                  <a:solidFill>
                    <a:schemeClr val="bg1"/>
                  </a:solidFill>
                </a:rPr>
                <a:t>3</a:t>
              </a:r>
              <a:endParaRPr lang="zh-TW" altLang="en-US" sz="18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812581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131C25F23825D44CBBB1AA77853A0C18" ma:contentTypeVersion="9" ma:contentTypeDescription="建立新的文件。" ma:contentTypeScope="" ma:versionID="1c2561386f44a4fe54954fd37a2339d1">
  <xsd:schema xmlns:xsd="http://www.w3.org/2001/XMLSchema" xmlns:xs="http://www.w3.org/2001/XMLSchema" xmlns:p="http://schemas.microsoft.com/office/2006/metadata/properties" xmlns:ns3="945b5f48-3b94-429a-9550-e0bcb81aac3f" xmlns:ns4="2889d1fa-7d08-4e0f-9720-20b7f206080f" targetNamespace="http://schemas.microsoft.com/office/2006/metadata/properties" ma:root="true" ma:fieldsID="25cb9be18cf4c20b7fb2d35175a35822" ns3:_="" ns4:_="">
    <xsd:import namespace="945b5f48-3b94-429a-9550-e0bcb81aac3f"/>
    <xsd:import namespace="2889d1fa-7d08-4e0f-9720-20b7f206080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5b5f48-3b94-429a-9550-e0bcb81aac3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共用提示雜湊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89d1fa-7d08-4e0f-9720-20b7f20608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DEBCFED-CD66-43A8-8723-CFABD335A88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8283B8C-337C-45FE-84CB-ACE6E9FF6AA2}">
  <ds:schemaRefs>
    <ds:schemaRef ds:uri="2889d1fa-7d08-4e0f-9720-20b7f206080f"/>
    <ds:schemaRef ds:uri="http://purl.org/dc/elements/1.1/"/>
    <ds:schemaRef ds:uri="http://schemas.openxmlformats.org/package/2006/metadata/core-properties"/>
    <ds:schemaRef ds:uri="945b5f48-3b94-429a-9550-e0bcb81aac3f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D804199-3BDB-4705-84BF-DAF3E8932CDB}">
  <ds:schemaRefs>
    <ds:schemaRef ds:uri="2889d1fa-7d08-4e0f-9720-20b7f206080f"/>
    <ds:schemaRef ds:uri="945b5f48-3b94-429a-9550-e0bcb81aac3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2094</Words>
  <Application>Microsoft Office PowerPoint</Application>
  <PresentationFormat>如螢幕大小 (16:9)</PresentationFormat>
  <Paragraphs>322</Paragraphs>
  <Slides>39</Slides>
  <Notes>10</Notes>
  <HiddenSlides>1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49" baseType="lpstr">
      <vt:lpstr>Open Sans</vt:lpstr>
      <vt:lpstr>微軟正黑體</vt:lpstr>
      <vt:lpstr>微軟正黑體</vt:lpstr>
      <vt:lpstr>新細明體</vt:lpstr>
      <vt:lpstr>Abadi</vt:lpstr>
      <vt:lpstr>Arial</vt:lpstr>
      <vt:lpstr>Calibri</vt:lpstr>
      <vt:lpstr>Verdana</vt:lpstr>
      <vt:lpstr>Wingdings</vt:lpstr>
      <vt:lpstr>Simple Light</vt:lpstr>
      <vt:lpstr>PowerPoint 簡報</vt:lpstr>
      <vt:lpstr>Agenda</vt:lpstr>
      <vt:lpstr>PowerPoint 簡報</vt:lpstr>
      <vt:lpstr>QTS 4.4.2 預告</vt:lpstr>
      <vt:lpstr>QTS 4.4.2 預告</vt:lpstr>
      <vt:lpstr>PowerPoint 簡報</vt:lpstr>
      <vt:lpstr>Storage Manager 解決您儲存配置的實務需求</vt:lpstr>
      <vt:lpstr>PowerPoint 簡報</vt:lpstr>
      <vt:lpstr>容量不足時 =&gt; RAID 擴充 </vt:lpstr>
      <vt:lpstr>PowerPoint 簡報</vt:lpstr>
      <vt:lpstr>PowerPoint 簡報</vt:lpstr>
      <vt:lpstr>效能需求要換機怎麼設定?</vt:lpstr>
      <vt:lpstr>換機時如果要遷移舊的資料儲存池怎麼設定?</vt:lpstr>
      <vt:lpstr>PowerPoint 簡報</vt:lpstr>
      <vt:lpstr>PowerPoint 簡報</vt:lpstr>
      <vt:lpstr>儲存安全或架構調整怎個升級RAID組態?</vt:lpstr>
      <vt:lpstr>PowerPoint 簡報</vt:lpstr>
      <vt:lpstr>PowerPoint 簡報</vt:lpstr>
      <vt:lpstr>SSD 演進趨勢：價格</vt:lpstr>
      <vt:lpstr>Qtier 介紹</vt:lpstr>
      <vt:lpstr>三步驟輕鬆移除 SSD 分層, 讓您動態轉換</vt:lpstr>
      <vt:lpstr>QNAP NAS 搭配 SSD 儲存配置建議</vt:lpstr>
      <vt:lpstr>PowerPoint 簡報</vt:lpstr>
      <vt:lpstr>PowerPoint 簡報</vt:lpstr>
      <vt:lpstr>Static / Thin / Thick 磁碟區差異</vt:lpstr>
      <vt:lpstr>儲存空間分配很彈性, Pool / Volume 放大縮小</vt:lpstr>
      <vt:lpstr>LUN 的設定配置 – 提供低延遲 SAN 環境</vt:lpstr>
      <vt:lpstr>防範勒索保護檔案的最佳方式 - 快照</vt:lpstr>
      <vt:lpstr>確保儲存的效能與健康度處於最佳</vt:lpstr>
      <vt:lpstr>確保儲存的效能與健康度處於最佳</vt:lpstr>
      <vt:lpstr>確保儲存的效能與健康度處於最佳</vt:lpstr>
      <vt:lpstr>PowerPoint 簡報</vt:lpstr>
      <vt:lpstr>QTS 4.4.2 提供支援 USB 或 SATA 兩種JBOD</vt:lpstr>
      <vt:lpstr>並且在接到NAS上時提供兩種不同的用途模式</vt:lpstr>
      <vt:lpstr>高速外接資料抽取盒</vt:lpstr>
      <vt:lpstr>JBOD是您NAS 儲存擴充的最佳外接方案</vt:lpstr>
      <vt:lpstr>JBOD資料還可以輕鬆在不同NAS間搬移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ARM-based NAS 重大進化 支援快照</dc:title>
  <dc:creator>Coco Chiang</dc:creator>
  <cp:lastModifiedBy>QNAP_Sam Jen</cp:lastModifiedBy>
  <cp:revision>2</cp:revision>
  <dcterms:modified xsi:type="dcterms:W3CDTF">2020-03-26T06:31:44Z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0x010100131C25F23825D44CBBB1AA77853A0C18</vt:lpwstr>
  </property>
</Properties>
</file>