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5" r:id="rId4"/>
  </p:sldMasterIdLst>
  <p:notesMasterIdLst>
    <p:notesMasterId r:id="rId44"/>
  </p:notesMasterIdLst>
  <p:handoutMasterIdLst>
    <p:handoutMasterId r:id="rId45"/>
  </p:handoutMasterIdLst>
  <p:sldIdLst>
    <p:sldId id="311" r:id="rId5"/>
    <p:sldId id="581" r:id="rId6"/>
    <p:sldId id="547" r:id="rId7"/>
    <p:sldId id="549" r:id="rId8"/>
    <p:sldId id="551" r:id="rId9"/>
    <p:sldId id="552" r:id="rId10"/>
    <p:sldId id="582" r:id="rId11"/>
    <p:sldId id="567" r:id="rId12"/>
    <p:sldId id="561" r:id="rId13"/>
    <p:sldId id="562" r:id="rId14"/>
    <p:sldId id="568" r:id="rId15"/>
    <p:sldId id="560" r:id="rId16"/>
    <p:sldId id="589" r:id="rId17"/>
    <p:sldId id="563" r:id="rId18"/>
    <p:sldId id="566" r:id="rId19"/>
    <p:sldId id="583" r:id="rId20"/>
    <p:sldId id="587" r:id="rId21"/>
    <p:sldId id="565" r:id="rId22"/>
    <p:sldId id="553" r:id="rId23"/>
    <p:sldId id="555" r:id="rId24"/>
    <p:sldId id="557" r:id="rId25"/>
    <p:sldId id="554" r:id="rId26"/>
    <p:sldId id="588" r:id="rId27"/>
    <p:sldId id="569" r:id="rId28"/>
    <p:sldId id="574" r:id="rId29"/>
    <p:sldId id="577" r:id="rId30"/>
    <p:sldId id="576" r:id="rId31"/>
    <p:sldId id="578" r:id="rId32"/>
    <p:sldId id="575" r:id="rId33"/>
    <p:sldId id="585" r:id="rId34"/>
    <p:sldId id="586" r:id="rId35"/>
    <p:sldId id="573" r:id="rId36"/>
    <p:sldId id="592" r:id="rId37"/>
    <p:sldId id="556" r:id="rId38"/>
    <p:sldId id="590" r:id="rId39"/>
    <p:sldId id="571" r:id="rId40"/>
    <p:sldId id="572" r:id="rId41"/>
    <p:sldId id="550" r:id="rId42"/>
    <p:sldId id="546" r:id="rId4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E4325"/>
    <a:srgbClr val="3DD818"/>
    <a:srgbClr val="DC3F23"/>
    <a:srgbClr val="A66BD3"/>
    <a:srgbClr val="CF9722"/>
    <a:srgbClr val="4F390D"/>
    <a:srgbClr val="2F113B"/>
    <a:srgbClr val="1C0482"/>
    <a:srgbClr val="2A57DD"/>
    <a:srgbClr val="10D6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925DE1-DE2F-42C7-8A8A-1E483D73BCB8}" v="59" dt="2020-03-26T03:09:13.232"/>
    <p1510:client id="{9DCCCBA1-E8D8-44DF-8394-F5CDDDEA0A78}" v="1240" dt="2020-03-25T12:27:29.354"/>
    <p1510:client id="{9EAB9E72-A3C4-4718-BD19-0EE9BBD58D3D}" v="322" dt="2020-03-25T09:34:07.647"/>
    <p1510:client id="{B171DA1E-DC64-FCF6-7E08-40C45AF857A6}" v="52" dt="2020-03-25T17:02:03.300"/>
  </p1510:revLst>
</p1510:revInfo>
</file>

<file path=ppt/tableStyles.xml><?xml version="1.0" encoding="utf-8"?>
<a:tblStyleLst xmlns:a="http://schemas.openxmlformats.org/drawingml/2006/main" def="{5C22544A-7EE6-4342-B048-85BDC9FD1C3A}">
  <a:tblStyle styleId="{8FD4443E-F989-4FC4-A0C8-D5A2AF1F390B}" styleName="深色樣式 1 - 輔色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2" d="100"/>
          <a:sy n="142" d="100"/>
        </p:scale>
        <p:origin x="657" y="51"/>
      </p:cViewPr>
      <p:guideLst>
        <p:guide orient="horz" pos="162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40D21A5C-92A4-4FFC-9D78-841BD851864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a:extLst>
              <a:ext uri="{FF2B5EF4-FFF2-40B4-BE49-F238E27FC236}">
                <a16:creationId xmlns:a16="http://schemas.microsoft.com/office/drawing/2014/main" id="{F74CC98A-8E9F-44D4-A44D-2E2A4286DD3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41EFC25-97C7-487C-BE82-14666522E7E9}" type="datetimeFigureOut">
              <a:rPr lang="zh-TW" altLang="en-US" smtClean="0"/>
              <a:t>2020/3/26</a:t>
            </a:fld>
            <a:endParaRPr lang="zh-TW" altLang="en-US"/>
          </a:p>
        </p:txBody>
      </p:sp>
      <p:sp>
        <p:nvSpPr>
          <p:cNvPr id="4" name="頁尾版面配置區 3">
            <a:extLst>
              <a:ext uri="{FF2B5EF4-FFF2-40B4-BE49-F238E27FC236}">
                <a16:creationId xmlns:a16="http://schemas.microsoft.com/office/drawing/2014/main" id="{128ECCAA-7B50-413D-A7E6-692E9F25631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a:extLst>
              <a:ext uri="{FF2B5EF4-FFF2-40B4-BE49-F238E27FC236}">
                <a16:creationId xmlns:a16="http://schemas.microsoft.com/office/drawing/2014/main" id="{BCC1ED8E-285F-4744-BAFC-636DFB22A18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D168C94-A2FA-438A-8882-5FEC72756998}" type="slidenum">
              <a:rPr lang="zh-TW" altLang="en-US" smtClean="0"/>
              <a:t>‹#›</a:t>
            </a:fld>
            <a:endParaRPr lang="zh-TW" altLang="en-US"/>
          </a:p>
        </p:txBody>
      </p:sp>
    </p:spTree>
    <p:extLst>
      <p:ext uri="{BB962C8B-B14F-4D97-AF65-F5344CB8AC3E}">
        <p14:creationId xmlns:p14="http://schemas.microsoft.com/office/powerpoint/2010/main" val="158748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lstStyle>
            <a:lvl1pPr marL="0" marR="0" lvl="0" indent="69850" algn="l" rtl="0">
              <a:spcBef>
                <a:spcPts val="0"/>
              </a:spcBef>
              <a:buClr>
                <a:schemeClr val="dk1"/>
              </a:buClr>
              <a:buSzPct val="100000"/>
              <a:buFont typeface="Arial"/>
              <a:buChar char="●"/>
              <a:defRPr sz="1100" b="0" i="0" u="none" strike="noStrike" cap="none">
                <a:solidFill>
                  <a:schemeClr val="dk1"/>
                </a:solidFill>
                <a:latin typeface="Arial"/>
                <a:ea typeface="Arial"/>
                <a:cs typeface="Arial"/>
                <a:sym typeface="Arial"/>
              </a:defRPr>
            </a:lvl1pPr>
            <a:lvl2pPr marL="457200" marR="0" lvl="1" indent="69850" algn="l" rtl="0">
              <a:spcBef>
                <a:spcPts val="0"/>
              </a:spcBef>
              <a:buClr>
                <a:schemeClr val="dk1"/>
              </a:buClr>
              <a:buSzPct val="100000"/>
              <a:buFont typeface="Arial"/>
              <a:buChar char="○"/>
              <a:defRPr sz="1100" b="0" i="0" u="none" strike="noStrike" cap="none">
                <a:solidFill>
                  <a:schemeClr val="dk1"/>
                </a:solidFill>
                <a:latin typeface="Arial"/>
                <a:ea typeface="Arial"/>
                <a:cs typeface="Arial"/>
                <a:sym typeface="Arial"/>
              </a:defRPr>
            </a:lvl2pPr>
            <a:lvl3pPr marL="914400" marR="0" lvl="2" indent="69850" algn="l" rtl="0">
              <a:spcBef>
                <a:spcPts val="0"/>
              </a:spcBef>
              <a:buClr>
                <a:schemeClr val="dk1"/>
              </a:buClr>
              <a:buSzPct val="100000"/>
              <a:buFont typeface="Arial"/>
              <a:buChar char="■"/>
              <a:defRPr sz="1100" b="0" i="0" u="none" strike="noStrike" cap="none">
                <a:solidFill>
                  <a:schemeClr val="dk1"/>
                </a:solidFill>
                <a:latin typeface="Arial"/>
                <a:ea typeface="Arial"/>
                <a:cs typeface="Arial"/>
                <a:sym typeface="Arial"/>
              </a:defRPr>
            </a:lvl3pPr>
            <a:lvl4pPr marL="1371600" marR="0" lvl="3" indent="69850" algn="l" rtl="0">
              <a:spcBef>
                <a:spcPts val="0"/>
              </a:spcBef>
              <a:buClr>
                <a:schemeClr val="dk1"/>
              </a:buClr>
              <a:buSzPct val="100000"/>
              <a:buFont typeface="Arial"/>
              <a:buChar char="●"/>
              <a:defRPr sz="1100" b="0" i="0" u="none" strike="noStrike" cap="none">
                <a:solidFill>
                  <a:schemeClr val="dk1"/>
                </a:solidFill>
                <a:latin typeface="Arial"/>
                <a:ea typeface="Arial"/>
                <a:cs typeface="Arial"/>
                <a:sym typeface="Arial"/>
              </a:defRPr>
            </a:lvl4pPr>
            <a:lvl5pPr marL="1828800" marR="0" lvl="4" indent="69850" algn="l" rtl="0">
              <a:spcBef>
                <a:spcPts val="0"/>
              </a:spcBef>
              <a:buClr>
                <a:schemeClr val="dk1"/>
              </a:buClr>
              <a:buSzPct val="100000"/>
              <a:buFont typeface="Arial"/>
              <a:buChar char="○"/>
              <a:defRPr sz="1100" b="0" i="0" u="none" strike="noStrike" cap="none">
                <a:solidFill>
                  <a:schemeClr val="dk1"/>
                </a:solidFill>
                <a:latin typeface="Arial"/>
                <a:ea typeface="Arial"/>
                <a:cs typeface="Arial"/>
                <a:sym typeface="Arial"/>
              </a:defRPr>
            </a:lvl5pPr>
            <a:lvl6pPr marL="2286000" marR="0" lvl="5" indent="69850" algn="l" rtl="0">
              <a:spcBef>
                <a:spcPts val="0"/>
              </a:spcBef>
              <a:buClr>
                <a:schemeClr val="dk1"/>
              </a:buClr>
              <a:buSzPct val="100000"/>
              <a:buFont typeface="Arial"/>
              <a:buChar char="■"/>
              <a:defRPr sz="1100" b="0" i="0" u="none" strike="noStrike" cap="none">
                <a:solidFill>
                  <a:schemeClr val="dk1"/>
                </a:solidFill>
                <a:latin typeface="Arial"/>
                <a:ea typeface="Arial"/>
                <a:cs typeface="Arial"/>
                <a:sym typeface="Arial"/>
              </a:defRPr>
            </a:lvl6pPr>
            <a:lvl7pPr marL="2743200" marR="0" lvl="6" indent="69850" algn="l" rtl="0">
              <a:spcBef>
                <a:spcPts val="0"/>
              </a:spcBef>
              <a:buClr>
                <a:schemeClr val="dk1"/>
              </a:buClr>
              <a:buSzPct val="100000"/>
              <a:buFont typeface="Arial"/>
              <a:buChar char="●"/>
              <a:defRPr sz="1100" b="0" i="0" u="none" strike="noStrike" cap="none">
                <a:solidFill>
                  <a:schemeClr val="dk1"/>
                </a:solidFill>
                <a:latin typeface="Arial"/>
                <a:ea typeface="Arial"/>
                <a:cs typeface="Arial"/>
                <a:sym typeface="Arial"/>
              </a:defRPr>
            </a:lvl7pPr>
            <a:lvl8pPr marL="3200400" marR="0" lvl="7" indent="69850" algn="l" rtl="0">
              <a:spcBef>
                <a:spcPts val="0"/>
              </a:spcBef>
              <a:buClr>
                <a:schemeClr val="dk1"/>
              </a:buClr>
              <a:buSzPct val="100000"/>
              <a:buFont typeface="Arial"/>
              <a:buChar char="○"/>
              <a:defRPr sz="1100" b="0" i="0" u="none" strike="noStrike" cap="none">
                <a:solidFill>
                  <a:schemeClr val="dk1"/>
                </a:solidFill>
                <a:latin typeface="Arial"/>
                <a:ea typeface="Arial"/>
                <a:cs typeface="Arial"/>
                <a:sym typeface="Arial"/>
              </a:defRPr>
            </a:lvl8pPr>
            <a:lvl9pPr marL="3657600" marR="0" lvl="8" indent="69850" algn="l" rtl="0">
              <a:spcBef>
                <a:spcPts val="0"/>
              </a:spcBef>
              <a:buClr>
                <a:schemeClr val="dk1"/>
              </a:buClr>
              <a:buSzPct val="100000"/>
              <a:buFont typeface="Arial"/>
              <a:buChar char="■"/>
              <a:defRPr sz="11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000795426"/>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18179445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34528989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altLang="zh-TW"/>
              <a:t>Snapshot is another important feature we introduce many times, it is the best solution for fighting against ransomware, protect your backup.  And it could avoid the accidental modification, no matter intentional or unintentional.</a:t>
            </a:r>
            <a:endParaRPr lang="zh-TW" altLang="en-US"/>
          </a:p>
        </p:txBody>
      </p:sp>
    </p:spTree>
    <p:extLst>
      <p:ext uri="{BB962C8B-B14F-4D97-AF65-F5344CB8AC3E}">
        <p14:creationId xmlns:p14="http://schemas.microsoft.com/office/powerpoint/2010/main" val="4891387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endParaRPr lang="zh-TW" altLang="en-US" b="1">
              <a:solidFill>
                <a:srgbClr val="5E4325"/>
              </a:solidFill>
              <a:latin typeface="Microsoft JhengHei"/>
              <a:ea typeface="Microsoft JhengHei"/>
              <a:cs typeface="Microsoft JhengHei"/>
              <a:sym typeface="Microsoft JhengHei"/>
            </a:endParaRPr>
          </a:p>
        </p:txBody>
      </p:sp>
    </p:spTree>
    <p:extLst>
      <p:ext uri="{BB962C8B-B14F-4D97-AF65-F5344CB8AC3E}">
        <p14:creationId xmlns:p14="http://schemas.microsoft.com/office/powerpoint/2010/main" val="28461514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buNone/>
            </a:pPr>
            <a:r>
              <a:rPr lang="en-US" altLang="zh-TW"/>
              <a:t>Have you found that all RAID expansion methods described above will take a long time, a few hours to a few days? And you may have to interrupt the NAS service for data security?</a:t>
            </a:r>
            <a:endParaRPr lang="zh-TW"/>
          </a:p>
        </p:txBody>
      </p:sp>
    </p:spTree>
    <p:extLst>
      <p:ext uri="{BB962C8B-B14F-4D97-AF65-F5344CB8AC3E}">
        <p14:creationId xmlns:p14="http://schemas.microsoft.com/office/powerpoint/2010/main" val="29128242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2551952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40815205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3988466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indent="0">
              <a:buNone/>
            </a:pPr>
            <a:r>
              <a:rPr lang="en"/>
              <a:t>QTS 4.4.2 is a minor revision, and not changed too much. so we quickly sort out the key point here.</a:t>
            </a:r>
            <a:br>
              <a:rPr lang="en"/>
            </a:br>
            <a:r>
              <a:rPr lang="en" altLang="zh-TW"/>
              <a:t>The first is we make some security improvements, according to the regulations and world trends, we change the QTS default password from admin to the first MAC address, and all use the uppercase.</a:t>
            </a:r>
            <a:endParaRPr lang="zh-TW"/>
          </a:p>
        </p:txBody>
      </p:sp>
    </p:spTree>
    <p:extLst>
      <p:ext uri="{BB962C8B-B14F-4D97-AF65-F5344CB8AC3E}">
        <p14:creationId xmlns:p14="http://schemas.microsoft.com/office/powerpoint/2010/main" val="1302353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indent="0">
              <a:buNone/>
              <a:defRPr/>
            </a:pPr>
            <a:r>
              <a:rPr lang="en-US"/>
              <a:t>The most economical solution</a:t>
            </a:r>
            <a:br>
              <a:rPr lang="en-US" altLang="zh-TW" b="1">
                <a:latin typeface="微軟正黑體"/>
                <a:ea typeface="微軟正黑體"/>
              </a:rPr>
            </a:br>
            <a:r>
              <a:rPr lang="en-US" altLang="zh-TW" sz="1100" b="1">
                <a:solidFill>
                  <a:schemeClr val="tx1">
                    <a:lumMod val="85000"/>
                    <a:lumOff val="15000"/>
                  </a:schemeClr>
                </a:solidFill>
                <a:latin typeface="微軟正黑體"/>
                <a:ea typeface="微軟正黑體"/>
              </a:rPr>
              <a:t>Adjust [Resync Priority]</a:t>
            </a:r>
            <a:r>
              <a:rPr lang="zh-TW" altLang="en-US" sz="1100" b="1">
                <a:solidFill>
                  <a:schemeClr val="tx1">
                    <a:lumMod val="85000"/>
                    <a:lumOff val="15000"/>
                  </a:schemeClr>
                </a:solidFill>
                <a:latin typeface="微軟正黑體"/>
                <a:ea typeface="微軟正黑體"/>
              </a:rPr>
              <a:t> </a:t>
            </a:r>
            <a:r>
              <a:rPr lang="en-US" altLang="zh-TW" sz="1100" b="1">
                <a:solidFill>
                  <a:schemeClr val="tx1">
                    <a:lumMod val="85000"/>
                    <a:lumOff val="15000"/>
                  </a:schemeClr>
                </a:solidFill>
                <a:latin typeface="微軟正黑體"/>
                <a:ea typeface="微軟正黑體"/>
              </a:rPr>
              <a:t>to increase disk re-sync speed</a:t>
            </a:r>
            <a:endParaRPr lang="zh-TW" altLang="en-US" sz="1100">
              <a:solidFill>
                <a:srgbClr val="F9B5C8"/>
              </a:solidFill>
              <a:latin typeface="微軟正黑體"/>
              <a:ea typeface="微軟正黑體"/>
            </a:endParaRPr>
          </a:p>
          <a:p>
            <a:endParaRPr lang="zh-TW" altLang="en-US"/>
          </a:p>
        </p:txBody>
      </p:sp>
    </p:spTree>
    <p:extLst>
      <p:ext uri="{BB962C8B-B14F-4D97-AF65-F5344CB8AC3E}">
        <p14:creationId xmlns:p14="http://schemas.microsoft.com/office/powerpoint/2010/main" val="1423491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33592909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1735331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2793736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1160564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Shape 9"/>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Shape 9"/>
        <p:cNvGrpSpPr/>
        <p:nvPr/>
      </p:nvGrpSpPr>
      <p:grpSpPr>
        <a:xfrm>
          <a:off x="0" y="0"/>
          <a:ext cx="0" cy="0"/>
          <a:chOff x="0" y="0"/>
          <a:chExt cx="0" cy="0"/>
        </a:xfrm>
      </p:grpSpPr>
      <p:pic>
        <p:nvPicPr>
          <p:cNvPr id="4" name="圖片 3" descr="一張含有 室內, 窗戶, 坐, 桌 的圖片&#10;&#10;自動產生的描述">
            <a:extLst>
              <a:ext uri="{FF2B5EF4-FFF2-40B4-BE49-F238E27FC236}">
                <a16:creationId xmlns:a16="http://schemas.microsoft.com/office/drawing/2014/main" id="{8C9BBE15-0465-4D9E-8710-083F35467419}"/>
              </a:ext>
            </a:extLst>
          </p:cNvPr>
          <p:cNvPicPr>
            <a:picLocks noChangeAspect="1"/>
          </p:cNvPicPr>
          <p:nvPr userDrawn="1"/>
        </p:nvPicPr>
        <p:blipFill>
          <a:blip r:embed="rId2"/>
          <a:stretch>
            <a:fillRect/>
          </a:stretch>
        </p:blipFill>
        <p:spPr>
          <a:xfrm>
            <a:off x="2031" y="0"/>
            <a:ext cx="9139938" cy="5143500"/>
          </a:xfrm>
          <a:prstGeom prst="rect">
            <a:avLst/>
          </a:prstGeom>
        </p:spPr>
      </p:pic>
      <p:pic>
        <p:nvPicPr>
          <p:cNvPr id="3" name="圖形 2">
            <a:extLst>
              <a:ext uri="{FF2B5EF4-FFF2-40B4-BE49-F238E27FC236}">
                <a16:creationId xmlns:a16="http://schemas.microsoft.com/office/drawing/2014/main" id="{08250318-5AFF-4C39-BA8E-271C3A52803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45218" y="1290918"/>
            <a:ext cx="2036211" cy="1965232"/>
          </a:xfrm>
          <a:prstGeom prst="rect">
            <a:avLst/>
          </a:prstGeom>
        </p:spPr>
      </p:pic>
    </p:spTree>
    <p:extLst>
      <p:ext uri="{BB962C8B-B14F-4D97-AF65-F5344CB8AC3E}">
        <p14:creationId xmlns:p14="http://schemas.microsoft.com/office/powerpoint/2010/main" val="35339442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31" y="2379"/>
            <a:ext cx="9135537" cy="5138740"/>
          </a:xfrm>
          <a:prstGeom prst="rect">
            <a:avLst/>
          </a:prstGeom>
        </p:spPr>
      </p:pic>
      <p:sp>
        <p:nvSpPr>
          <p:cNvPr id="3" name="Title 1">
            <a:extLst>
              <a:ext uri="{FF2B5EF4-FFF2-40B4-BE49-F238E27FC236}">
                <a16:creationId xmlns:a16="http://schemas.microsoft.com/office/drawing/2014/main" id="{3535B788-A06C-414C-BE28-DEB5649BABDF}"/>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1846571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Shape 9"/>
        <p:cNvGrpSpPr/>
        <p:nvPr/>
      </p:nvGrpSpPr>
      <p:grpSpPr>
        <a:xfrm>
          <a:off x="0" y="0"/>
          <a:ext cx="0" cy="0"/>
          <a:chOff x="0" y="0"/>
          <a:chExt cx="0" cy="0"/>
        </a:xfrm>
      </p:grpSpPr>
      <p:pic>
        <p:nvPicPr>
          <p:cNvPr id="3" name="圖片 2" descr="一張含有 建築物, 桌, 黃色, 房間 的圖片&#10;&#10;自動產生的描述">
            <a:extLst>
              <a:ext uri="{FF2B5EF4-FFF2-40B4-BE49-F238E27FC236}">
                <a16:creationId xmlns:a16="http://schemas.microsoft.com/office/drawing/2014/main" id="{B19FB544-6F2E-492A-97F4-3F69D508C14A}"/>
              </a:ext>
            </a:extLst>
          </p:cNvPr>
          <p:cNvPicPr>
            <a:picLocks noChangeAspect="1"/>
          </p:cNvPicPr>
          <p:nvPr userDrawn="1"/>
        </p:nvPicPr>
        <p:blipFill>
          <a:blip r:embed="rId2"/>
          <a:stretch>
            <a:fillRect/>
          </a:stretch>
        </p:blipFill>
        <p:spPr>
          <a:xfrm>
            <a:off x="2031" y="0"/>
            <a:ext cx="9139938" cy="5143500"/>
          </a:xfrm>
          <a:prstGeom prst="rect">
            <a:avLst/>
          </a:prstGeom>
        </p:spPr>
      </p:pic>
    </p:spTree>
    <p:extLst>
      <p:ext uri="{BB962C8B-B14F-4D97-AF65-F5344CB8AC3E}">
        <p14:creationId xmlns:p14="http://schemas.microsoft.com/office/powerpoint/2010/main" val="1631452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Shape 9"/>
        <p:cNvGrpSpPr/>
        <p:nvPr/>
      </p:nvGrpSpPr>
      <p:grpSpPr>
        <a:xfrm>
          <a:off x="0" y="0"/>
          <a:ext cx="0" cy="0"/>
          <a:chOff x="0" y="0"/>
          <a:chExt cx="0" cy="0"/>
        </a:xfrm>
      </p:grpSpPr>
      <p:pic>
        <p:nvPicPr>
          <p:cNvPr id="4" name="圖片 3" descr="一張含有 鳥, 水, 男人, 白色 的圖片&#10;&#10;自動產生的描述">
            <a:extLst>
              <a:ext uri="{FF2B5EF4-FFF2-40B4-BE49-F238E27FC236}">
                <a16:creationId xmlns:a16="http://schemas.microsoft.com/office/drawing/2014/main" id="{9859A2A9-C6A9-41D3-A0F7-E824754282B3}"/>
              </a:ext>
            </a:extLst>
          </p:cNvPr>
          <p:cNvPicPr>
            <a:picLocks noChangeAspect="1"/>
          </p:cNvPicPr>
          <p:nvPr userDrawn="1"/>
        </p:nvPicPr>
        <p:blipFill>
          <a:blip r:embed="rId2"/>
          <a:stretch>
            <a:fillRect/>
          </a:stretch>
        </p:blipFill>
        <p:spPr>
          <a:xfrm>
            <a:off x="2031" y="0"/>
            <a:ext cx="9139938" cy="5143500"/>
          </a:xfrm>
          <a:prstGeom prst="rect">
            <a:avLst/>
          </a:prstGeom>
        </p:spPr>
      </p:pic>
      <p:sp>
        <p:nvSpPr>
          <p:cNvPr id="5" name="Title 1">
            <a:extLst>
              <a:ext uri="{FF2B5EF4-FFF2-40B4-BE49-F238E27FC236}">
                <a16:creationId xmlns:a16="http://schemas.microsoft.com/office/drawing/2014/main" id="{040F97E6-5DBB-4740-9B28-8E3575C1F481}"/>
              </a:ext>
            </a:extLst>
          </p:cNvPr>
          <p:cNvSpPr>
            <a:spLocks noGrp="1"/>
          </p:cNvSpPr>
          <p:nvPr>
            <p:ph type="title"/>
          </p:nvPr>
        </p:nvSpPr>
        <p:spPr>
          <a:xfrm>
            <a:off x="0" y="91440"/>
            <a:ext cx="9143999" cy="871598"/>
          </a:xfrm>
          <a:prstGeom prst="rect">
            <a:avLst/>
          </a:prstGeom>
        </p:spPr>
        <p:txBody>
          <a:bodyPr anchor="ctr">
            <a:normAutofit/>
          </a:bodyPr>
          <a:lstStyle>
            <a:lvl1pPr algn="ctr">
              <a:defRPr sz="3800" b="1">
                <a:solidFill>
                  <a:schemeClr val="tx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2863903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Shape 9"/>
        <p:cNvGrpSpPr/>
        <p:nvPr/>
      </p:nvGrpSpPr>
      <p:grpSpPr>
        <a:xfrm>
          <a:off x="0" y="0"/>
          <a:ext cx="0" cy="0"/>
          <a:chOff x="0" y="0"/>
          <a:chExt cx="0" cy="0"/>
        </a:xfrm>
      </p:grpSpPr>
      <p:pic>
        <p:nvPicPr>
          <p:cNvPr id="3" name="圖片 2" descr="一張含有 水, 直立的 的圖片&#10;&#10;自動產生的描述">
            <a:extLst>
              <a:ext uri="{FF2B5EF4-FFF2-40B4-BE49-F238E27FC236}">
                <a16:creationId xmlns:a16="http://schemas.microsoft.com/office/drawing/2014/main" id="{992E92DA-F92F-401B-B7BB-7DCB618140E6}"/>
              </a:ext>
            </a:extLst>
          </p:cNvPr>
          <p:cNvPicPr>
            <a:picLocks noChangeAspect="1"/>
          </p:cNvPicPr>
          <p:nvPr userDrawn="1"/>
        </p:nvPicPr>
        <p:blipFill>
          <a:blip r:embed="rId2"/>
          <a:stretch>
            <a:fillRect/>
          </a:stretch>
        </p:blipFill>
        <p:spPr>
          <a:xfrm>
            <a:off x="2031" y="0"/>
            <a:ext cx="9139938" cy="5143500"/>
          </a:xfrm>
          <a:prstGeom prst="rect">
            <a:avLst/>
          </a:prstGeom>
        </p:spPr>
      </p:pic>
      <p:sp>
        <p:nvSpPr>
          <p:cNvPr id="5" name="Title 1">
            <a:extLst>
              <a:ext uri="{FF2B5EF4-FFF2-40B4-BE49-F238E27FC236}">
                <a16:creationId xmlns:a16="http://schemas.microsoft.com/office/drawing/2014/main" id="{67AFBD11-3C9B-431E-BCE8-E441186469FE}"/>
              </a:ext>
            </a:extLst>
          </p:cNvPr>
          <p:cNvSpPr>
            <a:spLocks noGrp="1"/>
          </p:cNvSpPr>
          <p:nvPr>
            <p:ph type="title"/>
          </p:nvPr>
        </p:nvSpPr>
        <p:spPr>
          <a:xfrm>
            <a:off x="0" y="91440"/>
            <a:ext cx="9143999" cy="871598"/>
          </a:xfrm>
          <a:prstGeom prst="rect">
            <a:avLst/>
          </a:prstGeom>
        </p:spPr>
        <p:txBody>
          <a:bodyPr anchor="ctr">
            <a:normAutofit/>
          </a:bodyPr>
          <a:lstStyle>
            <a:lvl1pPr algn="ctr">
              <a:defRPr sz="3800" b="1">
                <a:solidFill>
                  <a:schemeClr val="tx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2373105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Shape 9"/>
        <p:cNvGrpSpPr/>
        <p:nvPr/>
      </p:nvGrpSpPr>
      <p:grpSpPr>
        <a:xfrm>
          <a:off x="0" y="0"/>
          <a:ext cx="0" cy="0"/>
          <a:chOff x="0" y="0"/>
          <a:chExt cx="0" cy="0"/>
        </a:xfrm>
      </p:grpSpPr>
      <p:pic>
        <p:nvPicPr>
          <p:cNvPr id="3" name="圖片 2">
            <a:extLst>
              <a:ext uri="{FF2B5EF4-FFF2-40B4-BE49-F238E27FC236}">
                <a16:creationId xmlns:a16="http://schemas.microsoft.com/office/drawing/2014/main" id="{992E92DA-F92F-401B-B7BB-7DCB618140E6}"/>
              </a:ext>
            </a:extLst>
          </p:cNvPr>
          <p:cNvPicPr>
            <a:picLocks noChangeAspect="1"/>
          </p:cNvPicPr>
          <p:nvPr userDrawn="1"/>
        </p:nvPicPr>
        <p:blipFill>
          <a:blip r:embed="rId2"/>
          <a:srcRect/>
          <a:stretch/>
        </p:blipFill>
        <p:spPr>
          <a:xfrm>
            <a:off x="2031" y="1142"/>
            <a:ext cx="9139938" cy="5141215"/>
          </a:xfrm>
          <a:prstGeom prst="rect">
            <a:avLst/>
          </a:prstGeom>
        </p:spPr>
      </p:pic>
      <p:sp>
        <p:nvSpPr>
          <p:cNvPr id="5" name="Title 1">
            <a:extLst>
              <a:ext uri="{FF2B5EF4-FFF2-40B4-BE49-F238E27FC236}">
                <a16:creationId xmlns:a16="http://schemas.microsoft.com/office/drawing/2014/main" id="{67AFBD11-3C9B-431E-BCE8-E441186469FE}"/>
              </a:ext>
            </a:extLst>
          </p:cNvPr>
          <p:cNvSpPr>
            <a:spLocks noGrp="1"/>
          </p:cNvSpPr>
          <p:nvPr>
            <p:ph type="title"/>
          </p:nvPr>
        </p:nvSpPr>
        <p:spPr>
          <a:xfrm>
            <a:off x="0" y="91440"/>
            <a:ext cx="9143999" cy="871598"/>
          </a:xfrm>
          <a:prstGeom prst="rect">
            <a:avLst/>
          </a:prstGeom>
        </p:spPr>
        <p:txBody>
          <a:bodyPr anchor="ctr">
            <a:normAutofit/>
          </a:bodyPr>
          <a:lstStyle>
            <a:lvl1pPr algn="ctr">
              <a:defRPr sz="3800" b="1">
                <a:solidFill>
                  <a:schemeClr val="tx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2581036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Shape 9"/>
        <p:cNvGrpSpPr/>
        <p:nvPr/>
      </p:nvGrpSpPr>
      <p:grpSpPr>
        <a:xfrm>
          <a:off x="0" y="0"/>
          <a:ext cx="0" cy="0"/>
          <a:chOff x="0" y="0"/>
          <a:chExt cx="0" cy="0"/>
        </a:xfrm>
      </p:grpSpPr>
      <p:pic>
        <p:nvPicPr>
          <p:cNvPr id="4" name="圖片 3">
            <a:extLst>
              <a:ext uri="{FF2B5EF4-FFF2-40B4-BE49-F238E27FC236}">
                <a16:creationId xmlns:a16="http://schemas.microsoft.com/office/drawing/2014/main" id="{FF39E988-48A0-49F5-94BE-78FD79831818}"/>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5" name="Title 1">
            <a:extLst>
              <a:ext uri="{FF2B5EF4-FFF2-40B4-BE49-F238E27FC236}">
                <a16:creationId xmlns:a16="http://schemas.microsoft.com/office/drawing/2014/main" id="{67AFBD11-3C9B-431E-BCE8-E441186469FE}"/>
              </a:ext>
            </a:extLst>
          </p:cNvPr>
          <p:cNvSpPr>
            <a:spLocks noGrp="1"/>
          </p:cNvSpPr>
          <p:nvPr>
            <p:ph type="title"/>
          </p:nvPr>
        </p:nvSpPr>
        <p:spPr>
          <a:xfrm>
            <a:off x="0" y="91440"/>
            <a:ext cx="9143999" cy="871598"/>
          </a:xfrm>
          <a:prstGeom prst="rect">
            <a:avLst/>
          </a:prstGeom>
        </p:spPr>
        <p:txBody>
          <a:bodyPr anchor="ctr">
            <a:normAutofit/>
          </a:bodyPr>
          <a:lstStyle>
            <a:lvl1pPr algn="ctr">
              <a:defRPr sz="3800" b="1">
                <a:solidFill>
                  <a:schemeClr val="tx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3140639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Shape 9"/>
        <p:cNvGrpSpPr/>
        <p:nvPr/>
      </p:nvGrpSpPr>
      <p:grpSpPr>
        <a:xfrm>
          <a:off x="0" y="0"/>
          <a:ext cx="0" cy="0"/>
          <a:chOff x="0" y="0"/>
          <a:chExt cx="0" cy="0"/>
        </a:xfrm>
      </p:grpSpPr>
      <p:pic>
        <p:nvPicPr>
          <p:cNvPr id="4" name="圖片 3">
            <a:extLst>
              <a:ext uri="{FF2B5EF4-FFF2-40B4-BE49-F238E27FC236}">
                <a16:creationId xmlns:a16="http://schemas.microsoft.com/office/drawing/2014/main" id="{FF39E988-48A0-49F5-94BE-78FD79831818}"/>
              </a:ext>
            </a:extLst>
          </p:cNvPr>
          <p:cNvPicPr>
            <a:picLocks noChangeAspect="1"/>
          </p:cNvPicPr>
          <p:nvPr userDrawn="1"/>
        </p:nvPicPr>
        <p:blipFill>
          <a:blip r:embed="rId2"/>
          <a:srcRect/>
          <a:stretch/>
        </p:blipFill>
        <p:spPr>
          <a:xfrm>
            <a:off x="0" y="0"/>
            <a:ext cx="9144000" cy="5143500"/>
          </a:xfrm>
          <a:prstGeom prst="rect">
            <a:avLst/>
          </a:prstGeom>
        </p:spPr>
      </p:pic>
      <p:sp>
        <p:nvSpPr>
          <p:cNvPr id="5" name="Title 1">
            <a:extLst>
              <a:ext uri="{FF2B5EF4-FFF2-40B4-BE49-F238E27FC236}">
                <a16:creationId xmlns:a16="http://schemas.microsoft.com/office/drawing/2014/main" id="{67AFBD11-3C9B-431E-BCE8-E441186469FE}"/>
              </a:ext>
            </a:extLst>
          </p:cNvPr>
          <p:cNvSpPr>
            <a:spLocks noGrp="1"/>
          </p:cNvSpPr>
          <p:nvPr>
            <p:ph type="title"/>
          </p:nvPr>
        </p:nvSpPr>
        <p:spPr>
          <a:xfrm>
            <a:off x="0" y="91440"/>
            <a:ext cx="9143999" cy="871598"/>
          </a:xfrm>
          <a:prstGeom prst="rect">
            <a:avLst/>
          </a:prstGeom>
        </p:spPr>
        <p:txBody>
          <a:bodyPr anchor="ctr">
            <a:normAutofit/>
          </a:bodyPr>
          <a:lstStyle>
            <a:lvl1pPr algn="ctr">
              <a:defRPr sz="3800" b="1">
                <a:solidFill>
                  <a:schemeClr val="tx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2567002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Shape 9"/>
        <p:cNvGrpSpPr/>
        <p:nvPr/>
      </p:nvGrpSpPr>
      <p:grpSpPr>
        <a:xfrm>
          <a:off x="0" y="0"/>
          <a:ext cx="0" cy="0"/>
          <a:chOff x="0" y="0"/>
          <a:chExt cx="0" cy="0"/>
        </a:xfrm>
      </p:grpSpPr>
      <p:pic>
        <p:nvPicPr>
          <p:cNvPr id="4" name="圖片 3">
            <a:extLst>
              <a:ext uri="{FF2B5EF4-FFF2-40B4-BE49-F238E27FC236}">
                <a16:creationId xmlns:a16="http://schemas.microsoft.com/office/drawing/2014/main" id="{FF39E988-48A0-49F5-94BE-78FD79831818}"/>
              </a:ext>
            </a:extLst>
          </p:cNvPr>
          <p:cNvPicPr>
            <a:picLocks noChangeAspect="1"/>
          </p:cNvPicPr>
          <p:nvPr userDrawn="1"/>
        </p:nvPicPr>
        <p:blipFill>
          <a:blip r:embed="rId2"/>
          <a:srcRect/>
          <a:stretch/>
        </p:blipFill>
        <p:spPr>
          <a:xfrm>
            <a:off x="0" y="0"/>
            <a:ext cx="9144000" cy="5143500"/>
          </a:xfrm>
          <a:prstGeom prst="rect">
            <a:avLst/>
          </a:prstGeom>
        </p:spPr>
      </p:pic>
      <p:sp>
        <p:nvSpPr>
          <p:cNvPr id="5" name="Title 1">
            <a:extLst>
              <a:ext uri="{FF2B5EF4-FFF2-40B4-BE49-F238E27FC236}">
                <a16:creationId xmlns:a16="http://schemas.microsoft.com/office/drawing/2014/main" id="{67AFBD11-3C9B-431E-BCE8-E441186469FE}"/>
              </a:ext>
            </a:extLst>
          </p:cNvPr>
          <p:cNvSpPr>
            <a:spLocks noGrp="1"/>
          </p:cNvSpPr>
          <p:nvPr>
            <p:ph type="title"/>
          </p:nvPr>
        </p:nvSpPr>
        <p:spPr>
          <a:xfrm>
            <a:off x="0" y="91440"/>
            <a:ext cx="9143999" cy="871598"/>
          </a:xfrm>
          <a:prstGeom prst="rect">
            <a:avLst/>
          </a:prstGeom>
        </p:spPr>
        <p:txBody>
          <a:bodyPr anchor="ctr">
            <a:normAutofit/>
          </a:bodyPr>
          <a:lstStyle>
            <a:lvl1pPr algn="ctr">
              <a:defRPr sz="3800" b="1">
                <a:solidFill>
                  <a:schemeClr val="tx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13825028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Shape 9"/>
        <p:cNvGrpSpPr/>
        <p:nvPr/>
      </p:nvGrpSpPr>
      <p:grpSpPr>
        <a:xfrm>
          <a:off x="0" y="0"/>
          <a:ext cx="0" cy="0"/>
          <a:chOff x="0" y="0"/>
          <a:chExt cx="0" cy="0"/>
        </a:xfrm>
      </p:grpSpPr>
      <p:pic>
        <p:nvPicPr>
          <p:cNvPr id="4" name="圖片 3">
            <a:extLst>
              <a:ext uri="{FF2B5EF4-FFF2-40B4-BE49-F238E27FC236}">
                <a16:creationId xmlns:a16="http://schemas.microsoft.com/office/drawing/2014/main" id="{FF39E988-48A0-49F5-94BE-78FD79831818}"/>
              </a:ext>
            </a:extLst>
          </p:cNvPr>
          <p:cNvPicPr>
            <a:picLocks noChangeAspect="1"/>
          </p:cNvPicPr>
          <p:nvPr userDrawn="1"/>
        </p:nvPicPr>
        <p:blipFill>
          <a:blip r:embed="rId2"/>
          <a:srcRect/>
          <a:stretch/>
        </p:blipFill>
        <p:spPr>
          <a:xfrm>
            <a:off x="0" y="0"/>
            <a:ext cx="9144000" cy="5143500"/>
          </a:xfrm>
          <a:prstGeom prst="rect">
            <a:avLst/>
          </a:prstGeom>
        </p:spPr>
      </p:pic>
      <p:sp>
        <p:nvSpPr>
          <p:cNvPr id="5" name="Title 1">
            <a:extLst>
              <a:ext uri="{FF2B5EF4-FFF2-40B4-BE49-F238E27FC236}">
                <a16:creationId xmlns:a16="http://schemas.microsoft.com/office/drawing/2014/main" id="{67AFBD11-3C9B-431E-BCE8-E441186469FE}"/>
              </a:ext>
            </a:extLst>
          </p:cNvPr>
          <p:cNvSpPr>
            <a:spLocks noGrp="1"/>
          </p:cNvSpPr>
          <p:nvPr>
            <p:ph type="title"/>
          </p:nvPr>
        </p:nvSpPr>
        <p:spPr>
          <a:xfrm>
            <a:off x="0" y="91440"/>
            <a:ext cx="9143999" cy="871598"/>
          </a:xfrm>
          <a:prstGeom prst="rect">
            <a:avLst/>
          </a:prstGeom>
        </p:spPr>
        <p:txBody>
          <a:bodyPr anchor="ctr">
            <a:normAutofit/>
          </a:bodyPr>
          <a:lstStyle>
            <a:lvl1pPr algn="ctr">
              <a:defRPr sz="3800" b="1">
                <a:solidFill>
                  <a:schemeClr val="tx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4163187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bg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214282" y="357171"/>
            <a:ext cx="8786873" cy="714379"/>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1"/>
              </a:buClr>
              <a:buFont typeface="Arial"/>
              <a:buNone/>
              <a:defRPr sz="28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2800">
                <a:solidFill>
                  <a:schemeClr val="dk1"/>
                </a:solidFill>
              </a:defRPr>
            </a:lvl2pPr>
            <a:lvl3pPr lvl="2" indent="0">
              <a:spcBef>
                <a:spcPts val="0"/>
              </a:spcBef>
              <a:buClr>
                <a:schemeClr val="dk1"/>
              </a:buClr>
              <a:buFont typeface="Arial"/>
              <a:buNone/>
              <a:defRPr sz="2800">
                <a:solidFill>
                  <a:schemeClr val="dk1"/>
                </a:solidFill>
              </a:defRPr>
            </a:lvl3pPr>
            <a:lvl4pPr lvl="3" indent="0">
              <a:spcBef>
                <a:spcPts val="0"/>
              </a:spcBef>
              <a:buClr>
                <a:schemeClr val="dk1"/>
              </a:buClr>
              <a:buFont typeface="Arial"/>
              <a:buNone/>
              <a:defRPr sz="2800">
                <a:solidFill>
                  <a:schemeClr val="dk1"/>
                </a:solidFill>
              </a:defRPr>
            </a:lvl4pPr>
            <a:lvl5pPr lvl="4" indent="0">
              <a:spcBef>
                <a:spcPts val="0"/>
              </a:spcBef>
              <a:buClr>
                <a:schemeClr val="dk1"/>
              </a:buClr>
              <a:buFont typeface="Arial"/>
              <a:buNone/>
              <a:defRPr sz="2800">
                <a:solidFill>
                  <a:schemeClr val="dk1"/>
                </a:solidFill>
              </a:defRPr>
            </a:lvl5pPr>
            <a:lvl6pPr lvl="5" indent="0">
              <a:spcBef>
                <a:spcPts val="0"/>
              </a:spcBef>
              <a:buClr>
                <a:schemeClr val="dk1"/>
              </a:buClr>
              <a:buFont typeface="Arial"/>
              <a:buNone/>
              <a:defRPr sz="2800">
                <a:solidFill>
                  <a:schemeClr val="dk1"/>
                </a:solidFill>
              </a:defRPr>
            </a:lvl6pPr>
            <a:lvl7pPr lvl="6" indent="0">
              <a:spcBef>
                <a:spcPts val="0"/>
              </a:spcBef>
              <a:buClr>
                <a:schemeClr val="dk1"/>
              </a:buClr>
              <a:buFont typeface="Arial"/>
              <a:buNone/>
              <a:defRPr sz="2800">
                <a:solidFill>
                  <a:schemeClr val="dk1"/>
                </a:solidFill>
              </a:defRPr>
            </a:lvl7pPr>
            <a:lvl8pPr lvl="7" indent="0">
              <a:spcBef>
                <a:spcPts val="0"/>
              </a:spcBef>
              <a:buClr>
                <a:schemeClr val="dk1"/>
              </a:buClr>
              <a:buFont typeface="Arial"/>
              <a:buNone/>
              <a:defRPr sz="2800">
                <a:solidFill>
                  <a:schemeClr val="dk1"/>
                </a:solidFill>
              </a:defRPr>
            </a:lvl8pPr>
            <a:lvl9pPr lvl="8" indent="0">
              <a:spcBef>
                <a:spcPts val="0"/>
              </a:spcBef>
              <a:buClr>
                <a:schemeClr val="dk1"/>
              </a:buClr>
              <a:buFont typeface="Arial"/>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599" cy="3416400"/>
          </a:xfrm>
          <a:prstGeom prst="rect">
            <a:avLst/>
          </a:prstGeom>
          <a:noFill/>
          <a:ln>
            <a:noFill/>
          </a:ln>
        </p:spPr>
        <p:txBody>
          <a:bodyPr wrap="square" lIns="91425" tIns="91425" rIns="91425" bIns="91425" anchor="t" anchorCtr="0"/>
          <a:lstStyle>
            <a:lvl1pPr marL="0" marR="0" lvl="0" indent="114300" algn="l" rtl="0">
              <a:lnSpc>
                <a:spcPct val="115000"/>
              </a:lnSpc>
              <a:spcBef>
                <a:spcPts val="0"/>
              </a:spcBef>
              <a:spcAft>
                <a:spcPts val="1600"/>
              </a:spcAft>
              <a:buClr>
                <a:schemeClr val="dk2"/>
              </a:buClr>
              <a:buSzPct val="100000"/>
              <a:buFont typeface="Verdana"/>
              <a:buChar char="●"/>
              <a:defRPr sz="1800" b="0" i="0" u="none" strike="noStrike" cap="none">
                <a:solidFill>
                  <a:schemeClr val="dk2"/>
                </a:solidFill>
                <a:latin typeface="Verdana"/>
                <a:ea typeface="Verdana"/>
                <a:cs typeface="Verdana"/>
                <a:sym typeface="Verdana"/>
              </a:defRPr>
            </a:lvl1pPr>
            <a:lvl2pPr marL="0" marR="0" lvl="1"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2pPr>
            <a:lvl3pPr marL="0" marR="0" lvl="2"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3pPr>
            <a:lvl4pPr marL="0" marR="0" lvl="3"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4pPr>
            <a:lvl5pPr marL="0" marR="0" lvl="4"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5pPr>
            <a:lvl6pPr marL="0" marR="0" lvl="5"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6pPr>
            <a:lvl7pPr marL="0" marR="0" lvl="6"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7pPr>
            <a:lvl8pPr marL="0" marR="0" lvl="7"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8pPr>
            <a:lvl9pPr marL="0" marR="0" lvl="8"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8715403" y="4857766"/>
            <a:ext cx="428595" cy="285734"/>
          </a:xfrm>
          <a:prstGeom prst="rect">
            <a:avLst/>
          </a:prstGeom>
          <a:noFill/>
          <a:ln>
            <a:noFill/>
          </a:ln>
        </p:spPr>
        <p:txBody>
          <a:bodyPr wrap="square" lIns="91425" tIns="91425" rIns="91425" bIns="91425" anchor="ctr" anchorCtr="0">
            <a:noAutofit/>
          </a:bodyPr>
          <a:lstStyle/>
          <a:p>
            <a:pPr marL="0" marR="0" lvl="0" indent="0" algn="r" rtl="0">
              <a:lnSpc>
                <a:spcPct val="100000"/>
              </a:lnSpc>
              <a:spcBef>
                <a:spcPts val="0"/>
              </a:spcBef>
              <a:spcAft>
                <a:spcPts val="0"/>
              </a:spcAft>
              <a:buClr>
                <a:schemeClr val="dk2"/>
              </a:buClr>
              <a:buSzPct val="25000"/>
              <a:buFont typeface="Arial"/>
              <a:buNone/>
            </a:pPr>
            <a:fld id="{00000000-1234-1234-1234-123412341234}" type="slidenum">
              <a:rPr lang="en-US" altLang="zh-TW" sz="1000" b="0" i="0" u="none" strike="noStrike" cap="none">
                <a:solidFill>
                  <a:schemeClr val="dk2"/>
                </a:solidFill>
                <a:latin typeface="Arial"/>
                <a:ea typeface="Arial"/>
                <a:cs typeface="Arial"/>
                <a:sym typeface="Arial"/>
              </a:rPr>
              <a:pPr marL="0" marR="0" lvl="0" indent="0" algn="r" rtl="0">
                <a:lnSpc>
                  <a:spcPct val="100000"/>
                </a:lnSpc>
                <a:spcBef>
                  <a:spcPts val="0"/>
                </a:spcBef>
                <a:spcAft>
                  <a:spcPts val="0"/>
                </a:spcAft>
                <a:buClr>
                  <a:schemeClr val="dk2"/>
                </a:buClr>
                <a:buSzPct val="25000"/>
                <a:buFont typeface="Arial"/>
                <a:buNone/>
              </a:pPr>
              <a:t>‹#›</a:t>
            </a:fld>
            <a:endParaRPr lang="zh-TW" sz="1000" b="0" i="0" u="none" strike="noStrike" cap="none">
              <a:solidFill>
                <a:schemeClr val="dk2"/>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74" r:id="rId2"/>
    <p:sldLayoutId id="2147483656" r:id="rId3"/>
    <p:sldLayoutId id="2147483672" r:id="rId4"/>
    <p:sldLayoutId id="2147483678" r:id="rId5"/>
    <p:sldLayoutId id="2147483675" r:id="rId6"/>
    <p:sldLayoutId id="2147483677" r:id="rId7"/>
    <p:sldLayoutId id="2147483679" r:id="rId8"/>
    <p:sldLayoutId id="2147483676" r:id="rId9"/>
    <p:sldLayoutId id="2147483673" r:id="rId10"/>
    <p:sldLayoutId id="214748366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4000" b="0" i="0" u="none" strike="noStrike" cap="none">
          <a:solidFill>
            <a:schemeClr val="bg1"/>
          </a:solidFill>
          <a:latin typeface="微軟正黑體" pitchFamily="34" charset="-120"/>
          <a:ea typeface="微軟正黑體" pitchFamily="34" charset="-120"/>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hyperlink" Target="https://www.qnap.com/go/nas-migration"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sv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 Id="rId9"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4.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36.sv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3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8" Type="http://schemas.openxmlformats.org/officeDocument/2006/relationships/image" Target="../media/image62.png"/><Relationship Id="rId3" Type="http://schemas.microsoft.com/office/2007/relationships/hdphoto" Target="../media/hdphoto1.wdp"/><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image" Target="../media/image57.png"/><Relationship Id="rId1" Type="http://schemas.openxmlformats.org/officeDocument/2006/relationships/slideLayout" Target="../slideLayouts/slideLayout6.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svg"/><Relationship Id="rId4" Type="http://schemas.openxmlformats.org/officeDocument/2006/relationships/image" Target="../media/image58.png"/><Relationship Id="rId9" Type="http://schemas.openxmlformats.org/officeDocument/2006/relationships/image" Target="../media/image63.png"/></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69.png"/><Relationship Id="rId4" Type="http://schemas.openxmlformats.org/officeDocument/2006/relationships/image" Target="../media/image68.png"/></Relationships>
</file>

<file path=ppt/slides/_rels/slide37.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71.svg"/><Relationship Id="rId7" Type="http://schemas.openxmlformats.org/officeDocument/2006/relationships/image" Target="../media/image72.png"/><Relationship Id="rId2" Type="http://schemas.openxmlformats.org/officeDocument/2006/relationships/image" Target="../media/image70.png"/><Relationship Id="rId1" Type="http://schemas.openxmlformats.org/officeDocument/2006/relationships/slideLayout" Target="../slideLayouts/slideLayout4.xml"/><Relationship Id="rId6" Type="http://schemas.openxmlformats.org/officeDocument/2006/relationships/image" Target="../media/image67.png"/><Relationship Id="rId5" Type="http://schemas.openxmlformats.org/officeDocument/2006/relationships/image" Target="../media/image22.png"/><Relationship Id="rId4" Type="http://schemas.openxmlformats.org/officeDocument/2006/relationships/image" Target="../media/image21.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jpeg"/><Relationship Id="rId1" Type="http://schemas.openxmlformats.org/officeDocument/2006/relationships/slideLayout" Target="../slideLayouts/slideLayout1.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7.sv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一張含有 建築物, 桌 的圖片&#10;&#10;自動產生的描述">
            <a:extLst>
              <a:ext uri="{FF2B5EF4-FFF2-40B4-BE49-F238E27FC236}">
                <a16:creationId xmlns:a16="http://schemas.microsoft.com/office/drawing/2014/main" id="{04C44BAC-BC46-49FE-828D-8A0DCBA71BA0}"/>
              </a:ext>
            </a:extLst>
          </p:cNvPr>
          <p:cNvPicPr>
            <a:picLocks noChangeAspect="1"/>
          </p:cNvPicPr>
          <p:nvPr/>
        </p:nvPicPr>
        <p:blipFill rotWithShape="1">
          <a:blip r:embed="rId3"/>
          <a:srcRect t="13534" b="4152"/>
          <a:stretch/>
        </p:blipFill>
        <p:spPr>
          <a:xfrm>
            <a:off x="0" y="909652"/>
            <a:ext cx="9144000" cy="4233848"/>
          </a:xfrm>
          <a:prstGeom prst="rect">
            <a:avLst/>
          </a:prstGeom>
        </p:spPr>
      </p:pic>
      <p:pic>
        <p:nvPicPr>
          <p:cNvPr id="4" name="圖形 3">
            <a:extLst>
              <a:ext uri="{FF2B5EF4-FFF2-40B4-BE49-F238E27FC236}">
                <a16:creationId xmlns:a16="http://schemas.microsoft.com/office/drawing/2014/main" id="{16080D49-65C9-42C8-9C9F-392AAD01AA6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86252" y="831843"/>
            <a:ext cx="4265827" cy="1170407"/>
          </a:xfrm>
          <a:prstGeom prst="rect">
            <a:avLst/>
          </a:prstGeom>
        </p:spPr>
      </p:pic>
      <p:pic>
        <p:nvPicPr>
          <p:cNvPr id="6" name="圖形 5">
            <a:extLst>
              <a:ext uri="{FF2B5EF4-FFF2-40B4-BE49-F238E27FC236}">
                <a16:creationId xmlns:a16="http://schemas.microsoft.com/office/drawing/2014/main" id="{98496229-4D75-4B5D-A64B-39254220961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03315" y="175282"/>
            <a:ext cx="683838" cy="126314"/>
          </a:xfrm>
          <a:prstGeom prst="rect">
            <a:avLst/>
          </a:prstGeom>
        </p:spPr>
      </p:pic>
      <p:sp>
        <p:nvSpPr>
          <p:cNvPr id="2" name="文字方塊 1">
            <a:extLst>
              <a:ext uri="{FF2B5EF4-FFF2-40B4-BE49-F238E27FC236}">
                <a16:creationId xmlns:a16="http://schemas.microsoft.com/office/drawing/2014/main" id="{722F5107-C7C9-49C3-93DA-DD840AD9BBED}"/>
              </a:ext>
            </a:extLst>
          </p:cNvPr>
          <p:cNvSpPr txBox="1"/>
          <p:nvPr/>
        </p:nvSpPr>
        <p:spPr>
          <a:xfrm>
            <a:off x="684066" y="2124201"/>
            <a:ext cx="791869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2400" dirty="0">
                <a:latin typeface="Microsoft JhengHei"/>
                <a:ea typeface="Microsoft JhengHei"/>
              </a:rPr>
              <a:t>A guide to RAID, storage pool &amp; volume settings</a:t>
            </a:r>
            <a:r>
              <a:rPr lang="zh-TW" sz="2400" dirty="0">
                <a:latin typeface="Microsoft JhengHei"/>
                <a:ea typeface="Microsoft JhengHei"/>
              </a:rPr>
              <a:t>, </a:t>
            </a:r>
            <a:br>
              <a:rPr lang="en-US" altLang="zh-TW" sz="2400" dirty="0">
                <a:latin typeface="Microsoft JhengHei"/>
                <a:ea typeface="Microsoft JhengHei"/>
              </a:rPr>
            </a:br>
            <a:r>
              <a:rPr lang="en-US" altLang="zh-TW" sz="2400" dirty="0">
                <a:latin typeface="Microsoft JhengHei"/>
                <a:ea typeface="Microsoft JhengHei"/>
              </a:rPr>
              <a:t>and JBOD storage features</a:t>
            </a:r>
            <a:endParaRPr lang="zh-TW" altLang="en-US" sz="2400" dirty="0">
              <a:latin typeface="Microsoft JhengHei"/>
              <a:ea typeface="Microsoft JhengHei"/>
            </a:endParaRPr>
          </a:p>
        </p:txBody>
      </p:sp>
      <p:pic>
        <p:nvPicPr>
          <p:cNvPr id="9" name="圖片 8" descr="一張含有 食物, 房間, 盤, 馬克杯 的圖片&#10;&#10;自動產生的描述">
            <a:extLst>
              <a:ext uri="{FF2B5EF4-FFF2-40B4-BE49-F238E27FC236}">
                <a16:creationId xmlns:a16="http://schemas.microsoft.com/office/drawing/2014/main" id="{BB0E31EE-E0ED-471D-839A-88B9E0232618}"/>
              </a:ext>
            </a:extLst>
          </p:cNvPr>
          <p:cNvPicPr>
            <a:picLocks noChangeAspect="1"/>
          </p:cNvPicPr>
          <p:nvPr/>
        </p:nvPicPr>
        <p:blipFill>
          <a:blip r:embed="rId8"/>
          <a:stretch>
            <a:fillRect/>
          </a:stretch>
        </p:blipFill>
        <p:spPr>
          <a:xfrm>
            <a:off x="6857833" y="877041"/>
            <a:ext cx="933689" cy="933689"/>
          </a:xfrm>
          <a:prstGeom prst="rect">
            <a:avLst/>
          </a:prstGeom>
          <a:effectLst>
            <a:outerShdw blurRad="266700" dist="127000" dir="2700000" sx="99000" sy="99000" algn="tl" rotWithShape="0">
              <a:prstClr val="black">
                <a:alpha val="20000"/>
              </a:prstClr>
            </a:outerShdw>
          </a:effectLst>
        </p:spPr>
      </p:pic>
    </p:spTree>
    <p:extLst>
      <p:ext uri="{BB962C8B-B14F-4D97-AF65-F5344CB8AC3E}">
        <p14:creationId xmlns:p14="http://schemas.microsoft.com/office/powerpoint/2010/main" val="41763706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圓角 7">
            <a:extLst>
              <a:ext uri="{FF2B5EF4-FFF2-40B4-BE49-F238E27FC236}">
                <a16:creationId xmlns:a16="http://schemas.microsoft.com/office/drawing/2014/main" id="{DC449BD3-2736-49E1-B34F-31A5B69E4116}"/>
              </a:ext>
            </a:extLst>
          </p:cNvPr>
          <p:cNvSpPr/>
          <p:nvPr/>
        </p:nvSpPr>
        <p:spPr>
          <a:xfrm>
            <a:off x="910103" y="1385176"/>
            <a:ext cx="3401928" cy="954612"/>
          </a:xfrm>
          <a:prstGeom prst="roundRect">
            <a:avLst>
              <a:gd name="adj" fmla="val 3442"/>
            </a:avLst>
          </a:prstGeom>
          <a:gradFill>
            <a:gsLst>
              <a:gs pos="54000">
                <a:schemeClr val="bg1"/>
              </a:gs>
              <a:gs pos="100000">
                <a:schemeClr val="bg1">
                  <a:lumMod val="95000"/>
                </a:schemeClr>
              </a:gs>
              <a:gs pos="59000">
                <a:srgbClr val="EEEEEE"/>
              </a:gs>
            </a:gsLst>
            <a:lin ang="5400000" scaled="1"/>
          </a:gradFill>
          <a:ln w="9525">
            <a:gradFill>
              <a:gsLst>
                <a:gs pos="26000">
                  <a:srgbClr val="BBB232"/>
                </a:gs>
                <a:gs pos="0">
                  <a:srgbClr val="140B00"/>
                </a:gs>
                <a:gs pos="43489">
                  <a:srgbClr val="F4E8BA"/>
                </a:gs>
                <a:gs pos="54000">
                  <a:srgbClr val="F9BC26"/>
                </a:gs>
                <a:gs pos="100000">
                  <a:srgbClr val="78A83F"/>
                </a:gs>
              </a:gsLst>
              <a:lin ang="5400000" scaled="1"/>
            </a:gradFill>
          </a:ln>
          <a:effectLst>
            <a:outerShdw blurRad="139700" dist="88900" dir="25200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a:solidFill>
                  <a:schemeClr val="tx1">
                    <a:lumMod val="85000"/>
                    <a:lumOff val="15000"/>
                  </a:schemeClr>
                </a:solidFill>
                <a:latin typeface="微軟正黑體" pitchFamily="34" charset="-120"/>
                <a:ea typeface="微軟正黑體" pitchFamily="34" charset="-120"/>
              </a:rPr>
              <a:t>  TS-873 RAID 1 - Replace disk one by one</a:t>
            </a:r>
            <a:endParaRPr lang="zh-TW" altLang="en-US" sz="1600">
              <a:solidFill>
                <a:schemeClr val="accent1">
                  <a:lumMod val="75000"/>
                </a:schemeClr>
              </a:solidFill>
              <a:latin typeface="微軟正黑體" pitchFamily="34" charset="-120"/>
              <a:ea typeface="微軟正黑體" pitchFamily="34" charset="-120"/>
            </a:endParaRPr>
          </a:p>
        </p:txBody>
      </p:sp>
      <p:grpSp>
        <p:nvGrpSpPr>
          <p:cNvPr id="9" name="群組 8">
            <a:extLst>
              <a:ext uri="{FF2B5EF4-FFF2-40B4-BE49-F238E27FC236}">
                <a16:creationId xmlns:a16="http://schemas.microsoft.com/office/drawing/2014/main" id="{F327318C-1A3F-451B-B169-E60BEE505B4E}"/>
              </a:ext>
            </a:extLst>
          </p:cNvPr>
          <p:cNvGrpSpPr/>
          <p:nvPr/>
        </p:nvGrpSpPr>
        <p:grpSpPr>
          <a:xfrm>
            <a:off x="715829" y="1379654"/>
            <a:ext cx="388547" cy="397605"/>
            <a:chOff x="5121598" y="2950131"/>
            <a:chExt cx="388547" cy="397605"/>
          </a:xfrm>
        </p:grpSpPr>
        <p:sp>
          <p:nvSpPr>
            <p:cNvPr id="10" name="矩形: 圓角 9">
              <a:extLst>
                <a:ext uri="{FF2B5EF4-FFF2-40B4-BE49-F238E27FC236}">
                  <a16:creationId xmlns:a16="http://schemas.microsoft.com/office/drawing/2014/main" id="{2EE3636F-5BA6-4185-9B6D-41179FDBD18B}"/>
                </a:ext>
              </a:extLst>
            </p:cNvPr>
            <p:cNvSpPr/>
            <p:nvPr/>
          </p:nvSpPr>
          <p:spPr>
            <a:xfrm>
              <a:off x="5121598" y="2950131"/>
              <a:ext cx="351158" cy="351158"/>
            </a:xfrm>
            <a:prstGeom prst="roundRect">
              <a:avLst>
                <a:gd name="adj" fmla="val 9744"/>
              </a:avLst>
            </a:prstGeom>
            <a:gradFill>
              <a:gsLst>
                <a:gs pos="0">
                  <a:srgbClr val="F9BC26">
                    <a:alpha val="75000"/>
                  </a:srgbClr>
                </a:gs>
                <a:gs pos="100000">
                  <a:srgbClr val="5D542D"/>
                </a:gs>
                <a:gs pos="54000">
                  <a:srgbClr val="78A83F"/>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圓角 10">
              <a:extLst>
                <a:ext uri="{FF2B5EF4-FFF2-40B4-BE49-F238E27FC236}">
                  <a16:creationId xmlns:a16="http://schemas.microsoft.com/office/drawing/2014/main" id="{A0A3BC7E-6A26-448B-B480-4230F215BE50}"/>
                </a:ext>
              </a:extLst>
            </p:cNvPr>
            <p:cNvSpPr/>
            <p:nvPr/>
          </p:nvSpPr>
          <p:spPr>
            <a:xfrm rot="16200000">
              <a:off x="5158987" y="2996578"/>
              <a:ext cx="351158" cy="351158"/>
            </a:xfrm>
            <a:prstGeom prst="roundRect">
              <a:avLst>
                <a:gd name="adj" fmla="val 9744"/>
              </a:avLst>
            </a:prstGeom>
            <a:gradFill>
              <a:gsLst>
                <a:gs pos="0">
                  <a:srgbClr val="5D542D">
                    <a:alpha val="53000"/>
                  </a:srgbClr>
                </a:gs>
                <a:gs pos="100000">
                  <a:srgbClr val="78A83F"/>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文字方塊 11">
              <a:extLst>
                <a:ext uri="{FF2B5EF4-FFF2-40B4-BE49-F238E27FC236}">
                  <a16:creationId xmlns:a16="http://schemas.microsoft.com/office/drawing/2014/main" id="{A8EF3AD5-E048-430F-8F07-06717D0FBF26}"/>
                </a:ext>
              </a:extLst>
            </p:cNvPr>
            <p:cNvSpPr txBox="1"/>
            <p:nvPr/>
          </p:nvSpPr>
          <p:spPr>
            <a:xfrm>
              <a:off x="5158987" y="2955181"/>
              <a:ext cx="312906" cy="369332"/>
            </a:xfrm>
            <a:prstGeom prst="rect">
              <a:avLst/>
            </a:prstGeom>
            <a:noFill/>
          </p:spPr>
          <p:txBody>
            <a:bodyPr wrap="none" rtlCol="0">
              <a:spAutoFit/>
            </a:bodyPr>
            <a:lstStyle/>
            <a:p>
              <a:r>
                <a:rPr lang="en-US" altLang="zh-TW" sz="1800" b="1">
                  <a:solidFill>
                    <a:schemeClr val="bg1"/>
                  </a:solidFill>
                </a:rPr>
                <a:t>1</a:t>
              </a:r>
              <a:endParaRPr lang="zh-TW" altLang="en-US" sz="1800" b="1">
                <a:solidFill>
                  <a:schemeClr val="bg1"/>
                </a:solidFill>
              </a:endParaRPr>
            </a:p>
          </p:txBody>
        </p:sp>
      </p:grpSp>
      <p:sp>
        <p:nvSpPr>
          <p:cNvPr id="14" name="矩形: 圓角 13">
            <a:extLst>
              <a:ext uri="{FF2B5EF4-FFF2-40B4-BE49-F238E27FC236}">
                <a16:creationId xmlns:a16="http://schemas.microsoft.com/office/drawing/2014/main" id="{0DF9321C-D2C3-417F-B7EE-BC7BFD89E8EC}"/>
              </a:ext>
            </a:extLst>
          </p:cNvPr>
          <p:cNvSpPr/>
          <p:nvPr/>
        </p:nvSpPr>
        <p:spPr>
          <a:xfrm>
            <a:off x="1428935" y="2661316"/>
            <a:ext cx="3401928" cy="954612"/>
          </a:xfrm>
          <a:prstGeom prst="roundRect">
            <a:avLst>
              <a:gd name="adj" fmla="val 3442"/>
            </a:avLst>
          </a:prstGeom>
          <a:gradFill>
            <a:gsLst>
              <a:gs pos="54000">
                <a:schemeClr val="bg1"/>
              </a:gs>
              <a:gs pos="100000">
                <a:schemeClr val="bg1">
                  <a:lumMod val="95000"/>
                </a:schemeClr>
              </a:gs>
              <a:gs pos="59000">
                <a:srgbClr val="EEEEEE"/>
              </a:gs>
            </a:gsLst>
            <a:lin ang="5400000" scaled="1"/>
          </a:gradFill>
          <a:ln w="9525">
            <a:gradFill>
              <a:gsLst>
                <a:gs pos="26000">
                  <a:srgbClr val="BBB232"/>
                </a:gs>
                <a:gs pos="0">
                  <a:srgbClr val="140B00"/>
                </a:gs>
                <a:gs pos="43489">
                  <a:srgbClr val="F4E8BA"/>
                </a:gs>
                <a:gs pos="54000">
                  <a:srgbClr val="F9BC26"/>
                </a:gs>
                <a:gs pos="100000">
                  <a:srgbClr val="78A83F"/>
                </a:gs>
              </a:gsLst>
              <a:lin ang="5400000" scaled="1"/>
            </a:gradFill>
          </a:ln>
          <a:effectLst>
            <a:outerShdw blurRad="139700" dist="88900" dir="25200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a:solidFill>
                  <a:schemeClr val="tx1">
                    <a:lumMod val="85000"/>
                    <a:lumOff val="15000"/>
                  </a:schemeClr>
                </a:solidFill>
                <a:latin typeface="微軟正黑體" pitchFamily="34" charset="-120"/>
                <a:ea typeface="微軟正黑體" pitchFamily="34" charset="-120"/>
              </a:rPr>
              <a:t>Online RAID5 expansion</a:t>
            </a:r>
            <a:endParaRPr lang="zh-TW" altLang="en-US" sz="1600">
              <a:solidFill>
                <a:schemeClr val="accent1">
                  <a:lumMod val="75000"/>
                </a:schemeClr>
              </a:solidFill>
              <a:latin typeface="微軟正黑體" pitchFamily="34" charset="-120"/>
              <a:ea typeface="微軟正黑體" pitchFamily="34" charset="-120"/>
            </a:endParaRPr>
          </a:p>
        </p:txBody>
      </p:sp>
      <p:grpSp>
        <p:nvGrpSpPr>
          <p:cNvPr id="15" name="群組 14">
            <a:extLst>
              <a:ext uri="{FF2B5EF4-FFF2-40B4-BE49-F238E27FC236}">
                <a16:creationId xmlns:a16="http://schemas.microsoft.com/office/drawing/2014/main" id="{8AAF92C0-EC98-4043-8DBB-3049FD033CE5}"/>
              </a:ext>
            </a:extLst>
          </p:cNvPr>
          <p:cNvGrpSpPr/>
          <p:nvPr/>
        </p:nvGrpSpPr>
        <p:grpSpPr>
          <a:xfrm>
            <a:off x="1234661" y="2655794"/>
            <a:ext cx="388547" cy="397605"/>
            <a:chOff x="5121598" y="2950131"/>
            <a:chExt cx="388547" cy="397605"/>
          </a:xfrm>
        </p:grpSpPr>
        <p:sp>
          <p:nvSpPr>
            <p:cNvPr id="16" name="矩形: 圓角 15">
              <a:extLst>
                <a:ext uri="{FF2B5EF4-FFF2-40B4-BE49-F238E27FC236}">
                  <a16:creationId xmlns:a16="http://schemas.microsoft.com/office/drawing/2014/main" id="{8E15C7CB-A9F0-469F-B586-D084A3B2FC4D}"/>
                </a:ext>
              </a:extLst>
            </p:cNvPr>
            <p:cNvSpPr/>
            <p:nvPr/>
          </p:nvSpPr>
          <p:spPr>
            <a:xfrm>
              <a:off x="5121598" y="2950131"/>
              <a:ext cx="351158" cy="351158"/>
            </a:xfrm>
            <a:prstGeom prst="roundRect">
              <a:avLst>
                <a:gd name="adj" fmla="val 9744"/>
              </a:avLst>
            </a:prstGeom>
            <a:gradFill>
              <a:gsLst>
                <a:gs pos="0">
                  <a:srgbClr val="F9BC26">
                    <a:alpha val="75000"/>
                  </a:srgbClr>
                </a:gs>
                <a:gs pos="100000">
                  <a:srgbClr val="5D542D"/>
                </a:gs>
                <a:gs pos="54000">
                  <a:srgbClr val="78A83F"/>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圓角 16">
              <a:extLst>
                <a:ext uri="{FF2B5EF4-FFF2-40B4-BE49-F238E27FC236}">
                  <a16:creationId xmlns:a16="http://schemas.microsoft.com/office/drawing/2014/main" id="{609B386A-E8D9-4ECF-BEB5-BD495DC647CD}"/>
                </a:ext>
              </a:extLst>
            </p:cNvPr>
            <p:cNvSpPr/>
            <p:nvPr/>
          </p:nvSpPr>
          <p:spPr>
            <a:xfrm rot="16200000">
              <a:off x="5158987" y="2996578"/>
              <a:ext cx="351158" cy="351158"/>
            </a:xfrm>
            <a:prstGeom prst="roundRect">
              <a:avLst>
                <a:gd name="adj" fmla="val 9744"/>
              </a:avLst>
            </a:prstGeom>
            <a:gradFill>
              <a:gsLst>
                <a:gs pos="0">
                  <a:srgbClr val="5D542D">
                    <a:alpha val="53000"/>
                  </a:srgbClr>
                </a:gs>
                <a:gs pos="100000">
                  <a:srgbClr val="78A83F"/>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文字方塊 17">
              <a:extLst>
                <a:ext uri="{FF2B5EF4-FFF2-40B4-BE49-F238E27FC236}">
                  <a16:creationId xmlns:a16="http://schemas.microsoft.com/office/drawing/2014/main" id="{9658FCDB-283D-41FE-B4D6-5275C0C98E33}"/>
                </a:ext>
              </a:extLst>
            </p:cNvPr>
            <p:cNvSpPr txBox="1"/>
            <p:nvPr/>
          </p:nvSpPr>
          <p:spPr>
            <a:xfrm>
              <a:off x="5158987" y="2955181"/>
              <a:ext cx="312906" cy="369332"/>
            </a:xfrm>
            <a:prstGeom prst="rect">
              <a:avLst/>
            </a:prstGeom>
            <a:noFill/>
          </p:spPr>
          <p:txBody>
            <a:bodyPr wrap="none" rtlCol="0">
              <a:spAutoFit/>
            </a:bodyPr>
            <a:lstStyle/>
            <a:p>
              <a:r>
                <a:rPr lang="en-US" altLang="zh-TW" sz="1800" b="1">
                  <a:solidFill>
                    <a:schemeClr val="bg1"/>
                  </a:solidFill>
                </a:rPr>
                <a:t>2</a:t>
              </a:r>
              <a:endParaRPr lang="zh-TW" altLang="en-US" sz="1800" b="1">
                <a:solidFill>
                  <a:schemeClr val="bg1"/>
                </a:solidFill>
              </a:endParaRPr>
            </a:p>
          </p:txBody>
        </p:sp>
      </p:grpSp>
    </p:spTree>
    <p:extLst>
      <p:ext uri="{BB962C8B-B14F-4D97-AF65-F5344CB8AC3E}">
        <p14:creationId xmlns:p14="http://schemas.microsoft.com/office/powerpoint/2010/main" val="30865555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E5EF6B-7213-4B98-955A-2172EBD51891}"/>
              </a:ext>
            </a:extLst>
          </p:cNvPr>
          <p:cNvSpPr txBox="1"/>
          <p:nvPr/>
        </p:nvSpPr>
        <p:spPr>
          <a:xfrm>
            <a:off x="2046626" y="697684"/>
            <a:ext cx="5200650" cy="3539430"/>
          </a:xfrm>
          <a:prstGeom prst="rect">
            <a:avLst/>
          </a:prstGeom>
          <a:noFill/>
        </p:spPr>
        <p:txBody>
          <a:bodyPr wrap="square" rtlCol="0" anchor="t">
            <a:spAutoFit/>
          </a:bodyPr>
          <a:lstStyle/>
          <a:p>
            <a:pPr algn="ctr"/>
            <a:r>
              <a:rPr lang="en-US" altLang="zh-TW" sz="3600" b="1">
                <a:latin typeface="微軟正黑體"/>
                <a:ea typeface="微軟正黑體"/>
              </a:rPr>
              <a:t>Practical needs of storage configuration</a:t>
            </a:r>
            <a:br>
              <a:rPr lang="en-US" altLang="zh-TW" sz="3600" b="1">
                <a:latin typeface="微軟正黑體" panose="020B0604030504040204" pitchFamily="34" charset="-120"/>
                <a:ea typeface="微軟正黑體" panose="020B0604030504040204" pitchFamily="34" charset="-120"/>
              </a:rPr>
            </a:br>
            <a:r>
              <a:rPr lang="en-US" altLang="zh-TW" sz="3600" b="1">
                <a:latin typeface="微軟正黑體"/>
                <a:ea typeface="微軟正黑體"/>
              </a:rPr>
              <a:t>(</a:t>
            </a:r>
            <a:r>
              <a:rPr lang="zh-TW" altLang="en-US" sz="3600" b="1">
                <a:latin typeface="微軟正黑體"/>
                <a:ea typeface="微軟正黑體"/>
              </a:rPr>
              <a:t>2</a:t>
            </a:r>
            <a:r>
              <a:rPr lang="en-US" altLang="zh-TW" sz="3600" b="1">
                <a:latin typeface="微軟正黑體"/>
                <a:ea typeface="微軟正黑體"/>
              </a:rPr>
              <a:t>) </a:t>
            </a:r>
            <a:r>
              <a:rPr lang="en-US" altLang="zh-TW" sz="1000" b="1">
                <a:latin typeface="微軟正黑體"/>
                <a:ea typeface="微軟正黑體"/>
              </a:rPr>
              <a:t> </a:t>
            </a:r>
            <a:br>
              <a:rPr lang="en-US" altLang="zh-TW" sz="1000" b="1">
                <a:latin typeface="微軟正黑體" panose="020B0604030504040204" pitchFamily="34" charset="-120"/>
                <a:ea typeface="微軟正黑體" panose="020B0604030504040204" pitchFamily="34" charset="-120"/>
              </a:rPr>
            </a:br>
            <a:br>
              <a:rPr lang="en-US" altLang="zh-TW" sz="1800" b="1">
                <a:latin typeface="微軟正黑體"/>
                <a:ea typeface="微軟正黑體"/>
              </a:rPr>
            </a:br>
            <a:r>
              <a:rPr lang="en-US" altLang="zh-TW" sz="2800">
                <a:latin typeface="微軟正黑體"/>
                <a:ea typeface="微軟正黑體"/>
              </a:rPr>
              <a:t>Buy a new NAS </a:t>
            </a:r>
          </a:p>
          <a:p>
            <a:pPr algn="ctr"/>
            <a:r>
              <a:rPr lang="en-US" altLang="zh-TW" sz="2800">
                <a:latin typeface="微軟正黑體"/>
                <a:ea typeface="微軟正黑體"/>
              </a:rPr>
              <a:t>for better  performance</a:t>
            </a:r>
            <a:br>
              <a:rPr lang="en-US" altLang="zh-TW" sz="2800" b="1">
                <a:latin typeface="微軟正黑體" panose="020B0604030504040204" pitchFamily="34" charset="-120"/>
                <a:ea typeface="微軟正黑體" panose="020B0604030504040204" pitchFamily="34" charset="-120"/>
              </a:rPr>
            </a:br>
            <a:endParaRPr lang="en-US" altLang="zh-TW" sz="2800">
              <a:latin typeface="微軟正黑體" panose="020B0604030504040204" pitchFamily="34" charset="-120"/>
              <a:ea typeface="微軟正黑體" panose="020B0604030504040204" pitchFamily="34" charset="-120"/>
            </a:endParaRPr>
          </a:p>
          <a:p>
            <a:pPr algn="ctr"/>
            <a:endParaRPr lang="zh-TW" altLang="en-US"/>
          </a:p>
        </p:txBody>
      </p:sp>
    </p:spTree>
    <p:extLst>
      <p:ext uri="{BB962C8B-B14F-4D97-AF65-F5344CB8AC3E}">
        <p14:creationId xmlns:p14="http://schemas.microsoft.com/office/powerpoint/2010/main" val="16152784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EAE19A6-C4B2-499A-BA08-760A5F65CA81}"/>
              </a:ext>
            </a:extLst>
          </p:cNvPr>
          <p:cNvSpPr>
            <a:spLocks noGrp="1"/>
          </p:cNvSpPr>
          <p:nvPr>
            <p:ph type="title"/>
          </p:nvPr>
        </p:nvSpPr>
        <p:spPr/>
        <p:txBody>
          <a:bodyPr>
            <a:noAutofit/>
          </a:bodyPr>
          <a:lstStyle/>
          <a:p>
            <a:r>
              <a:rPr lang="en-US" altLang="zh-TW" sz="3200"/>
              <a:t>How to migrate existing disks to new NAS?</a:t>
            </a:r>
            <a:endParaRPr lang="zh-TW" altLang="en-US" sz="3200"/>
          </a:p>
        </p:txBody>
      </p:sp>
      <p:pic>
        <p:nvPicPr>
          <p:cNvPr id="2050" name="Picture 2">
            <a:extLst>
              <a:ext uri="{FF2B5EF4-FFF2-40B4-BE49-F238E27FC236}">
                <a16:creationId xmlns:a16="http://schemas.microsoft.com/office/drawing/2014/main" id="{93AA9F50-5FE6-46AB-A0B6-7AEC89FA4A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997" y="2360532"/>
            <a:ext cx="2838450" cy="177403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FB84DC16-C13B-46C3-967E-B6053B6A85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8175" y="2380596"/>
            <a:ext cx="2953872" cy="184617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群組 34">
            <a:extLst>
              <a:ext uri="{FF2B5EF4-FFF2-40B4-BE49-F238E27FC236}">
                <a16:creationId xmlns:a16="http://schemas.microsoft.com/office/drawing/2014/main" id="{4B53EC10-3F0E-4842-9145-89B6798F0FD7}"/>
              </a:ext>
            </a:extLst>
          </p:cNvPr>
          <p:cNvGrpSpPr/>
          <p:nvPr/>
        </p:nvGrpSpPr>
        <p:grpSpPr>
          <a:xfrm>
            <a:off x="5487146" y="3012658"/>
            <a:ext cx="1144584" cy="1019875"/>
            <a:chOff x="1777999" y="3533889"/>
            <a:chExt cx="1144584" cy="1019875"/>
          </a:xfrm>
        </p:grpSpPr>
        <p:sp>
          <p:nvSpPr>
            <p:cNvPr id="17" name="矩形 30">
              <a:extLst>
                <a:ext uri="{FF2B5EF4-FFF2-40B4-BE49-F238E27FC236}">
                  <a16:creationId xmlns:a16="http://schemas.microsoft.com/office/drawing/2014/main" id="{162F4737-CD35-401E-8609-9FAB1323A6B5}"/>
                </a:ext>
              </a:extLst>
            </p:cNvPr>
            <p:cNvSpPr/>
            <p:nvPr/>
          </p:nvSpPr>
          <p:spPr>
            <a:xfrm>
              <a:off x="1777999" y="3537043"/>
              <a:ext cx="283815" cy="1009556"/>
            </a:xfrm>
            <a:prstGeom prst="rect">
              <a:avLst/>
            </a:prstGeom>
            <a:solidFill>
              <a:srgbClr val="FF33CC">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31">
              <a:extLst>
                <a:ext uri="{FF2B5EF4-FFF2-40B4-BE49-F238E27FC236}">
                  <a16:creationId xmlns:a16="http://schemas.microsoft.com/office/drawing/2014/main" id="{3DD44B14-E2BB-494C-A168-47360E222925}"/>
                </a:ext>
              </a:extLst>
            </p:cNvPr>
            <p:cNvSpPr/>
            <p:nvPr/>
          </p:nvSpPr>
          <p:spPr>
            <a:xfrm>
              <a:off x="2061814" y="3537043"/>
              <a:ext cx="283815" cy="1009555"/>
            </a:xfrm>
            <a:prstGeom prst="rect">
              <a:avLst/>
            </a:prstGeom>
            <a:solidFill>
              <a:srgbClr val="00FF99">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矩形 32">
              <a:extLst>
                <a:ext uri="{FF2B5EF4-FFF2-40B4-BE49-F238E27FC236}">
                  <a16:creationId xmlns:a16="http://schemas.microsoft.com/office/drawing/2014/main" id="{85DF48F1-5D51-483D-ABB8-46379DA081AD}"/>
                </a:ext>
              </a:extLst>
            </p:cNvPr>
            <p:cNvSpPr/>
            <p:nvPr/>
          </p:nvSpPr>
          <p:spPr>
            <a:xfrm>
              <a:off x="2336305" y="3533889"/>
              <a:ext cx="293139" cy="1009555"/>
            </a:xfrm>
            <a:prstGeom prst="rect">
              <a:avLst/>
            </a:prstGeom>
            <a:solidFill>
              <a:srgbClr val="00B0F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33">
              <a:extLst>
                <a:ext uri="{FF2B5EF4-FFF2-40B4-BE49-F238E27FC236}">
                  <a16:creationId xmlns:a16="http://schemas.microsoft.com/office/drawing/2014/main" id="{A7E27F5C-3089-414C-B29D-3D087B421B42}"/>
                </a:ext>
              </a:extLst>
            </p:cNvPr>
            <p:cNvSpPr/>
            <p:nvPr/>
          </p:nvSpPr>
          <p:spPr>
            <a:xfrm>
              <a:off x="2629444" y="3544209"/>
              <a:ext cx="293139" cy="1009555"/>
            </a:xfrm>
            <a:prstGeom prst="rect">
              <a:avLst/>
            </a:prstGeom>
            <a:solidFill>
              <a:srgbClr val="FFC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1" name="Shape 195">
            <a:extLst>
              <a:ext uri="{FF2B5EF4-FFF2-40B4-BE49-F238E27FC236}">
                <a16:creationId xmlns:a16="http://schemas.microsoft.com/office/drawing/2014/main" id="{CA5EB5CD-C9B8-47F1-8A6A-205BD4FF4D58}"/>
              </a:ext>
            </a:extLst>
          </p:cNvPr>
          <p:cNvSpPr/>
          <p:nvPr/>
        </p:nvSpPr>
        <p:spPr>
          <a:xfrm rot="15987086">
            <a:off x="3772450" y="1919789"/>
            <a:ext cx="576064" cy="3840836"/>
          </a:xfrm>
          <a:prstGeom prst="curvedRightArrow">
            <a:avLst>
              <a:gd name="adj1" fmla="val 25000"/>
              <a:gd name="adj2" fmla="val 47581"/>
              <a:gd name="adj3" fmla="val 17389"/>
            </a:avLst>
          </a:prstGeom>
          <a:gradFill>
            <a:gsLst>
              <a:gs pos="95528">
                <a:schemeClr val="accent5"/>
              </a:gs>
              <a:gs pos="0">
                <a:schemeClr val="accent5">
                  <a:alpha val="5000"/>
                </a:schemeClr>
              </a:gs>
            </a:gsLst>
            <a:lin ang="5400000" scaled="1"/>
          </a:gradFill>
          <a:ln w="9525">
            <a:gradFill>
              <a:gsLst>
                <a:gs pos="0">
                  <a:schemeClr val="accent1">
                    <a:lumMod val="5000"/>
                    <a:lumOff val="95000"/>
                    <a:alpha val="0"/>
                  </a:schemeClr>
                </a:gs>
                <a:gs pos="100000">
                  <a:schemeClr val="bg1"/>
                </a:gs>
              </a:gsLst>
              <a:lin ang="5400000" scaled="1"/>
            </a:gradFill>
          </a:ln>
        </p:spPr>
        <p:style>
          <a:lnRef idx="3">
            <a:schemeClr val="lt1"/>
          </a:lnRef>
          <a:fillRef idx="1">
            <a:schemeClr val="accent5"/>
          </a:fillRef>
          <a:effectRef idx="1">
            <a:schemeClr val="accent5"/>
          </a:effectRef>
          <a:fontRef idx="minor">
            <a:schemeClr val="lt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4" name="平行四邊形 11">
            <a:extLst>
              <a:ext uri="{FF2B5EF4-FFF2-40B4-BE49-F238E27FC236}">
                <a16:creationId xmlns:a16="http://schemas.microsoft.com/office/drawing/2014/main" id="{B386DE25-5505-4045-9B28-C89107E7E055}"/>
              </a:ext>
            </a:extLst>
          </p:cNvPr>
          <p:cNvSpPr/>
          <p:nvPr/>
        </p:nvSpPr>
        <p:spPr>
          <a:xfrm rot="20105520">
            <a:off x="-198965" y="1237777"/>
            <a:ext cx="2175814" cy="470983"/>
          </a:xfrm>
          <a:prstGeom prst="parallelogram">
            <a:avLst>
              <a:gd name="adj" fmla="val 46235"/>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ltLang="zh-TW" sz="1600" b="1">
                <a:latin typeface="微軟正黑體" panose="020B0604030504040204" pitchFamily="34" charset="-120"/>
                <a:ea typeface="微軟正黑體" panose="020B0604030504040204" pitchFamily="34" charset="-120"/>
              </a:rPr>
              <a:t>System Migration</a:t>
            </a:r>
            <a:endParaRPr lang="zh-TW" altLang="en-US" b="1">
              <a:latin typeface="微軟正黑體" panose="020B0604030504040204" pitchFamily="34" charset="-120"/>
              <a:ea typeface="微軟正黑體" panose="020B0604030504040204" pitchFamily="34" charset="-120"/>
            </a:endParaRPr>
          </a:p>
        </p:txBody>
      </p:sp>
      <p:sp>
        <p:nvSpPr>
          <p:cNvPr id="34" name="Shape 206">
            <a:extLst>
              <a:ext uri="{FF2B5EF4-FFF2-40B4-BE49-F238E27FC236}">
                <a16:creationId xmlns:a16="http://schemas.microsoft.com/office/drawing/2014/main" id="{D7A2B486-F91F-4673-A79B-DF9346C71AC4}"/>
              </a:ext>
            </a:extLst>
          </p:cNvPr>
          <p:cNvSpPr txBox="1"/>
          <p:nvPr/>
        </p:nvSpPr>
        <p:spPr>
          <a:xfrm>
            <a:off x="1151619" y="4143392"/>
            <a:ext cx="6840760" cy="273021"/>
          </a:xfrm>
          <a:prstGeom prst="rect">
            <a:avLst/>
          </a:prstGeom>
          <a:noFill/>
          <a:ln>
            <a:noFill/>
          </a:ln>
        </p:spPr>
        <p:txBody>
          <a:bodyPr spcFirstLastPara="1" wrap="square" lIns="91425" tIns="45700" rIns="91425" bIns="45700" anchor="t" anchorCtr="0">
            <a:noAutofit/>
          </a:bodyPr>
          <a:lstStyle/>
          <a:p>
            <a:pPr lvl="0"/>
            <a:r>
              <a:rPr lang="en-US" altLang="zh-TW" sz="1100" b="1" dirty="0">
                <a:solidFill>
                  <a:schemeClr val="tx1"/>
                </a:solidFill>
                <a:latin typeface="Microsoft JhengHei"/>
                <a:ea typeface="Microsoft JhengHei"/>
                <a:sym typeface="Calibri"/>
              </a:rPr>
              <a:t>System migration may not support migrating NAS from an enterprise model back to an entry one. For details please visit: </a:t>
            </a:r>
            <a:r>
              <a:rPr lang="en-US" altLang="zh-TW" sz="1100" dirty="0">
                <a:hlinkClick r:id="rId4"/>
              </a:rPr>
              <a:t>https://www.qnap.com/go/nas-migration</a:t>
            </a:r>
            <a:endParaRPr lang="zh-TW" altLang="en-US" sz="1100" b="1" dirty="0">
              <a:solidFill>
                <a:schemeClr val="tx1"/>
              </a:solidFill>
              <a:latin typeface="Microsoft JhengHei"/>
              <a:ea typeface="Microsoft JhengHei"/>
              <a:cs typeface="Microsoft JhengHei"/>
              <a:sym typeface="Microsoft JhengHei"/>
            </a:endParaRPr>
          </a:p>
        </p:txBody>
      </p:sp>
      <p:pic>
        <p:nvPicPr>
          <p:cNvPr id="35" name="Shape 211" descr="相關圖片">
            <a:extLst>
              <a:ext uri="{FF2B5EF4-FFF2-40B4-BE49-F238E27FC236}">
                <a16:creationId xmlns:a16="http://schemas.microsoft.com/office/drawing/2014/main" id="{32D6C6D8-E2BE-4C0D-B6E8-FE4680FD75D5}"/>
              </a:ext>
            </a:extLst>
          </p:cNvPr>
          <p:cNvPicPr preferRelativeResize="0"/>
          <p:nvPr/>
        </p:nvPicPr>
        <p:blipFill rotWithShape="1">
          <a:blip r:embed="rId5">
            <a:alphaModFix/>
          </a:blip>
          <a:srcRect/>
          <a:stretch/>
        </p:blipFill>
        <p:spPr>
          <a:xfrm>
            <a:off x="3532512" y="2817740"/>
            <a:ext cx="984090" cy="1092849"/>
          </a:xfrm>
          <a:prstGeom prst="rect">
            <a:avLst/>
          </a:prstGeom>
          <a:noFill/>
          <a:ln>
            <a:noFill/>
          </a:ln>
        </p:spPr>
      </p:pic>
      <p:grpSp>
        <p:nvGrpSpPr>
          <p:cNvPr id="37" name="群組 34">
            <a:extLst>
              <a:ext uri="{FF2B5EF4-FFF2-40B4-BE49-F238E27FC236}">
                <a16:creationId xmlns:a16="http://schemas.microsoft.com/office/drawing/2014/main" id="{C1EFDBAC-1029-486E-BF05-E6718EE35F22}"/>
              </a:ext>
            </a:extLst>
          </p:cNvPr>
          <p:cNvGrpSpPr/>
          <p:nvPr/>
        </p:nvGrpSpPr>
        <p:grpSpPr>
          <a:xfrm>
            <a:off x="1535620" y="2867595"/>
            <a:ext cx="1080692" cy="1042990"/>
            <a:chOff x="1777999" y="3533889"/>
            <a:chExt cx="1144584" cy="1019875"/>
          </a:xfrm>
        </p:grpSpPr>
        <p:sp>
          <p:nvSpPr>
            <p:cNvPr id="38" name="矩形 30">
              <a:extLst>
                <a:ext uri="{FF2B5EF4-FFF2-40B4-BE49-F238E27FC236}">
                  <a16:creationId xmlns:a16="http://schemas.microsoft.com/office/drawing/2014/main" id="{47FBAAD8-8B56-4021-AC70-3BF028BFF0F0}"/>
                </a:ext>
              </a:extLst>
            </p:cNvPr>
            <p:cNvSpPr/>
            <p:nvPr/>
          </p:nvSpPr>
          <p:spPr>
            <a:xfrm>
              <a:off x="1777999" y="3537043"/>
              <a:ext cx="283815" cy="1009556"/>
            </a:xfrm>
            <a:prstGeom prst="rect">
              <a:avLst/>
            </a:prstGeom>
            <a:solidFill>
              <a:srgbClr val="FF33CC">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矩形 31">
              <a:extLst>
                <a:ext uri="{FF2B5EF4-FFF2-40B4-BE49-F238E27FC236}">
                  <a16:creationId xmlns:a16="http://schemas.microsoft.com/office/drawing/2014/main" id="{D118B826-5853-48B6-AA14-0A891439BDB9}"/>
                </a:ext>
              </a:extLst>
            </p:cNvPr>
            <p:cNvSpPr/>
            <p:nvPr/>
          </p:nvSpPr>
          <p:spPr>
            <a:xfrm>
              <a:off x="2061814" y="3537043"/>
              <a:ext cx="283815" cy="1009555"/>
            </a:xfrm>
            <a:prstGeom prst="rect">
              <a:avLst/>
            </a:prstGeom>
            <a:solidFill>
              <a:srgbClr val="00FF99">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矩形 32">
              <a:extLst>
                <a:ext uri="{FF2B5EF4-FFF2-40B4-BE49-F238E27FC236}">
                  <a16:creationId xmlns:a16="http://schemas.microsoft.com/office/drawing/2014/main" id="{EDFDF283-13C6-44E0-87E5-B0772533437F}"/>
                </a:ext>
              </a:extLst>
            </p:cNvPr>
            <p:cNvSpPr/>
            <p:nvPr/>
          </p:nvSpPr>
          <p:spPr>
            <a:xfrm>
              <a:off x="2336305" y="3533889"/>
              <a:ext cx="293139" cy="1009555"/>
            </a:xfrm>
            <a:prstGeom prst="rect">
              <a:avLst/>
            </a:prstGeom>
            <a:solidFill>
              <a:srgbClr val="00B0F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矩形 33">
              <a:extLst>
                <a:ext uri="{FF2B5EF4-FFF2-40B4-BE49-F238E27FC236}">
                  <a16:creationId xmlns:a16="http://schemas.microsoft.com/office/drawing/2014/main" id="{890836AE-ABDE-4C28-9EC6-ECE1303C6D6A}"/>
                </a:ext>
              </a:extLst>
            </p:cNvPr>
            <p:cNvSpPr/>
            <p:nvPr/>
          </p:nvSpPr>
          <p:spPr>
            <a:xfrm>
              <a:off x="2629444" y="3544209"/>
              <a:ext cx="293139" cy="1009555"/>
            </a:xfrm>
            <a:prstGeom prst="rect">
              <a:avLst/>
            </a:prstGeom>
            <a:solidFill>
              <a:srgbClr val="FFC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42" name="矩形: 圓角 41">
            <a:extLst>
              <a:ext uri="{FF2B5EF4-FFF2-40B4-BE49-F238E27FC236}">
                <a16:creationId xmlns:a16="http://schemas.microsoft.com/office/drawing/2014/main" id="{26172BC6-9F8E-432D-AFEF-CB33055B202F}"/>
              </a:ext>
            </a:extLst>
          </p:cNvPr>
          <p:cNvSpPr/>
          <p:nvPr/>
        </p:nvSpPr>
        <p:spPr>
          <a:xfrm>
            <a:off x="1924695" y="994809"/>
            <a:ext cx="7124902" cy="400110"/>
          </a:xfrm>
          <a:prstGeom prst="roundRect">
            <a:avLst>
              <a:gd name="adj" fmla="val 14197"/>
            </a:avLst>
          </a:prstGeom>
          <a:gradFill>
            <a:gsLst>
              <a:gs pos="0">
                <a:srgbClr val="7E4800"/>
              </a:gs>
              <a:gs pos="100000">
                <a:schemeClr val="tx1"/>
              </a:gs>
              <a:gs pos="37000">
                <a:srgbClr val="172412"/>
              </a:gs>
            </a:gsLst>
            <a:lin ang="5400000" scaled="1"/>
          </a:gradFill>
          <a:ln w="9525">
            <a:gradFill>
              <a:gsLst>
                <a:gs pos="26000">
                  <a:srgbClr val="BBB232"/>
                </a:gs>
                <a:gs pos="43489">
                  <a:srgbClr val="F4E8BA"/>
                </a:gs>
                <a:gs pos="54000">
                  <a:srgbClr val="F9BC26"/>
                </a:gs>
                <a:gs pos="100000">
                  <a:srgbClr val="78A83F"/>
                </a:gs>
              </a:gsLst>
              <a:lin ang="5400000" scaled="1"/>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46088" indent="-87313"/>
            <a:r>
              <a:rPr lang="en-US" altLang="zh-TW" sz="1600" b="1">
                <a:solidFill>
                  <a:schemeClr val="bg1"/>
                </a:solidFill>
                <a:latin typeface="微軟正黑體" panose="020B0604030504040204" pitchFamily="34" charset="-120"/>
                <a:ea typeface="微軟正黑體" panose="020B0604030504040204" pitchFamily="34" charset="-120"/>
              </a:rPr>
              <a:t>Ensure 2 NAS have the same OS version</a:t>
            </a:r>
            <a:r>
              <a:rPr lang="zh-TW" altLang="en-US" sz="1600" b="1">
                <a:solidFill>
                  <a:schemeClr val="bg1"/>
                </a:solidFill>
                <a:latin typeface="微軟正黑體" panose="020B0604030504040204" pitchFamily="34" charset="-120"/>
                <a:ea typeface="微軟正黑體" panose="020B0604030504040204" pitchFamily="34" charset="-120"/>
              </a:rPr>
              <a:t> </a:t>
            </a:r>
            <a:r>
              <a:rPr lang="en-US" altLang="zh-TW" sz="1600" b="1">
                <a:solidFill>
                  <a:schemeClr val="bg1"/>
                </a:solidFill>
                <a:latin typeface="微軟正黑體" panose="020B0604030504040204" pitchFamily="34" charset="-120"/>
                <a:ea typeface="微軟正黑體" panose="020B0604030504040204" pitchFamily="34" charset="-120"/>
              </a:rPr>
              <a:t>(or update both to latest)</a:t>
            </a:r>
          </a:p>
        </p:txBody>
      </p:sp>
      <p:sp>
        <p:nvSpPr>
          <p:cNvPr id="44" name="矩形: 圓角 43">
            <a:extLst>
              <a:ext uri="{FF2B5EF4-FFF2-40B4-BE49-F238E27FC236}">
                <a16:creationId xmlns:a16="http://schemas.microsoft.com/office/drawing/2014/main" id="{D2AE45E5-A69B-4D12-AB2A-2AE4374DFDD1}"/>
              </a:ext>
            </a:extLst>
          </p:cNvPr>
          <p:cNvSpPr/>
          <p:nvPr/>
        </p:nvSpPr>
        <p:spPr>
          <a:xfrm>
            <a:off x="1974838" y="1031911"/>
            <a:ext cx="352922" cy="325906"/>
          </a:xfrm>
          <a:prstGeom prst="roundRect">
            <a:avLst>
              <a:gd name="adj" fmla="val 12190"/>
            </a:avLst>
          </a:prstGeom>
          <a:gradFill>
            <a:gsLst>
              <a:gs pos="0">
                <a:srgbClr val="F9BC26">
                  <a:alpha val="75000"/>
                </a:srgbClr>
              </a:gs>
              <a:gs pos="100000">
                <a:srgbClr val="5D542D"/>
              </a:gs>
              <a:gs pos="54000">
                <a:srgbClr val="78A83F"/>
              </a:gs>
            </a:gsLst>
            <a:lin ang="2700000" scaled="0"/>
          </a:gradFill>
          <a:ln>
            <a:noFill/>
          </a:ln>
          <a:effectLst>
            <a:outerShdw blurRad="50800" dist="38100" dir="2700000" algn="tl" rotWithShape="0">
              <a:prstClr val="black">
                <a:alpha val="9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a:t>1</a:t>
            </a:r>
            <a:endParaRPr lang="zh-TW" altLang="en-US" sz="2000" b="1"/>
          </a:p>
        </p:txBody>
      </p:sp>
      <p:sp>
        <p:nvSpPr>
          <p:cNvPr id="48" name="矩形: 圓角 47">
            <a:extLst>
              <a:ext uri="{FF2B5EF4-FFF2-40B4-BE49-F238E27FC236}">
                <a16:creationId xmlns:a16="http://schemas.microsoft.com/office/drawing/2014/main" id="{AC00BBED-A821-42FE-B9BA-3E10A40B634C}"/>
              </a:ext>
            </a:extLst>
          </p:cNvPr>
          <p:cNvSpPr/>
          <p:nvPr/>
        </p:nvSpPr>
        <p:spPr>
          <a:xfrm>
            <a:off x="2462405" y="1510954"/>
            <a:ext cx="6587192" cy="400110"/>
          </a:xfrm>
          <a:prstGeom prst="roundRect">
            <a:avLst>
              <a:gd name="adj" fmla="val 14197"/>
            </a:avLst>
          </a:prstGeom>
          <a:gradFill>
            <a:gsLst>
              <a:gs pos="0">
                <a:srgbClr val="7E4800"/>
              </a:gs>
              <a:gs pos="100000">
                <a:schemeClr val="tx1"/>
              </a:gs>
              <a:gs pos="37000">
                <a:srgbClr val="172412"/>
              </a:gs>
            </a:gsLst>
            <a:lin ang="5400000" scaled="1"/>
          </a:gradFill>
          <a:ln w="9525">
            <a:gradFill>
              <a:gsLst>
                <a:gs pos="26000">
                  <a:srgbClr val="BBB232"/>
                </a:gs>
                <a:gs pos="43489">
                  <a:srgbClr val="F4E8BA"/>
                </a:gs>
                <a:gs pos="54000">
                  <a:srgbClr val="F9BC26"/>
                </a:gs>
                <a:gs pos="100000">
                  <a:srgbClr val="78A83F"/>
                </a:gs>
              </a:gsLst>
              <a:lin ang="5400000" scaled="1"/>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buClr>
                <a:schemeClr val="dk1"/>
              </a:buClr>
              <a:buSzPts val="2200"/>
              <a:defRPr/>
            </a:pPr>
            <a:r>
              <a:rPr lang="en-US" altLang="zh-TW" sz="1600" b="1">
                <a:solidFill>
                  <a:schemeClr val="bg1"/>
                </a:solidFill>
                <a:ea typeface="Microsoft JhengHei"/>
                <a:cs typeface="Microsoft JhengHei"/>
                <a:sym typeface="Microsoft JhengHei"/>
              </a:rPr>
              <a:t>       Shutdown both NAS and plug original disks into new NAS </a:t>
            </a:r>
          </a:p>
        </p:txBody>
      </p:sp>
      <p:sp>
        <p:nvSpPr>
          <p:cNvPr id="49" name="矩形: 圓角 48">
            <a:extLst>
              <a:ext uri="{FF2B5EF4-FFF2-40B4-BE49-F238E27FC236}">
                <a16:creationId xmlns:a16="http://schemas.microsoft.com/office/drawing/2014/main" id="{ADFBF17C-060E-4744-8F8F-70CC25B8D181}"/>
              </a:ext>
            </a:extLst>
          </p:cNvPr>
          <p:cNvSpPr/>
          <p:nvPr/>
        </p:nvSpPr>
        <p:spPr>
          <a:xfrm>
            <a:off x="2504087" y="1547061"/>
            <a:ext cx="349159" cy="325906"/>
          </a:xfrm>
          <a:prstGeom prst="roundRect">
            <a:avLst>
              <a:gd name="adj" fmla="val 12190"/>
            </a:avLst>
          </a:prstGeom>
          <a:gradFill>
            <a:gsLst>
              <a:gs pos="0">
                <a:srgbClr val="F9BC26">
                  <a:alpha val="75000"/>
                </a:srgbClr>
              </a:gs>
              <a:gs pos="100000">
                <a:srgbClr val="5D542D"/>
              </a:gs>
              <a:gs pos="54000">
                <a:srgbClr val="78A83F"/>
              </a:gs>
            </a:gsLst>
            <a:lin ang="2700000" scaled="0"/>
          </a:gradFill>
          <a:ln>
            <a:noFill/>
          </a:ln>
          <a:effectLst>
            <a:outerShdw blurRad="50800" dist="38100" dir="2700000" algn="tl" rotWithShape="0">
              <a:prstClr val="black">
                <a:alpha val="9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a:t>2</a:t>
            </a:r>
            <a:endParaRPr lang="zh-TW" altLang="en-US" sz="2000" b="1"/>
          </a:p>
        </p:txBody>
      </p:sp>
      <p:sp>
        <p:nvSpPr>
          <p:cNvPr id="51" name="矩形: 圓角 50">
            <a:extLst>
              <a:ext uri="{FF2B5EF4-FFF2-40B4-BE49-F238E27FC236}">
                <a16:creationId xmlns:a16="http://schemas.microsoft.com/office/drawing/2014/main" id="{D9EEFD73-B38D-4EFA-B974-42CF906CEEE2}"/>
              </a:ext>
            </a:extLst>
          </p:cNvPr>
          <p:cNvSpPr/>
          <p:nvPr/>
        </p:nvSpPr>
        <p:spPr>
          <a:xfrm>
            <a:off x="3095902" y="1990051"/>
            <a:ext cx="5953694" cy="400110"/>
          </a:xfrm>
          <a:prstGeom prst="roundRect">
            <a:avLst>
              <a:gd name="adj" fmla="val 14197"/>
            </a:avLst>
          </a:prstGeom>
          <a:gradFill>
            <a:gsLst>
              <a:gs pos="0">
                <a:srgbClr val="7E4800"/>
              </a:gs>
              <a:gs pos="100000">
                <a:schemeClr val="tx1"/>
              </a:gs>
              <a:gs pos="37000">
                <a:srgbClr val="172412"/>
              </a:gs>
            </a:gsLst>
            <a:lin ang="5400000" scaled="1"/>
          </a:gradFill>
          <a:ln w="9525">
            <a:gradFill>
              <a:gsLst>
                <a:gs pos="26000">
                  <a:srgbClr val="BBB232"/>
                </a:gs>
                <a:gs pos="43489">
                  <a:srgbClr val="F4E8BA"/>
                </a:gs>
                <a:gs pos="54000">
                  <a:srgbClr val="F9BC26"/>
                </a:gs>
                <a:gs pos="100000">
                  <a:srgbClr val="78A83F"/>
                </a:gs>
              </a:gsLst>
              <a:lin ang="5400000" scaled="1"/>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46088" indent="-87313"/>
            <a:r>
              <a:rPr lang="en-US" altLang="zh-TW" sz="1600" b="1">
                <a:solidFill>
                  <a:schemeClr val="bg1"/>
                </a:solidFill>
                <a:latin typeface="微軟正黑體" panose="020B0604030504040204" pitchFamily="34" charset="-120"/>
                <a:ea typeface="微軟正黑體" panose="020B0604030504040204" pitchFamily="34" charset="-120"/>
              </a:rPr>
              <a:t>Power on new</a:t>
            </a:r>
            <a:r>
              <a:rPr lang="zh-TW" altLang="en-US" sz="1600" b="1">
                <a:solidFill>
                  <a:schemeClr val="bg1"/>
                </a:solidFill>
                <a:latin typeface="微軟正黑體" panose="020B0604030504040204" pitchFamily="34" charset="-120"/>
                <a:ea typeface="微軟正黑體" panose="020B0604030504040204" pitchFamily="34" charset="-120"/>
              </a:rPr>
              <a:t> </a:t>
            </a:r>
            <a:r>
              <a:rPr lang="en-US" altLang="zh-TW" sz="1600" b="1">
                <a:solidFill>
                  <a:schemeClr val="bg1"/>
                </a:solidFill>
                <a:latin typeface="微軟正黑體" panose="020B0604030504040204" pitchFamily="34" charset="-120"/>
                <a:ea typeface="微軟正黑體" panose="020B0604030504040204" pitchFamily="34" charset="-120"/>
              </a:rPr>
              <a:t>NAS and reconfigure the network.</a:t>
            </a:r>
          </a:p>
        </p:txBody>
      </p:sp>
      <p:sp>
        <p:nvSpPr>
          <p:cNvPr id="52" name="矩形: 圓角 51">
            <a:extLst>
              <a:ext uri="{FF2B5EF4-FFF2-40B4-BE49-F238E27FC236}">
                <a16:creationId xmlns:a16="http://schemas.microsoft.com/office/drawing/2014/main" id="{C444EE59-1D0D-4ED4-BC98-A5ADDA554291}"/>
              </a:ext>
            </a:extLst>
          </p:cNvPr>
          <p:cNvSpPr/>
          <p:nvPr/>
        </p:nvSpPr>
        <p:spPr>
          <a:xfrm>
            <a:off x="3145404" y="2028408"/>
            <a:ext cx="372118" cy="325906"/>
          </a:xfrm>
          <a:prstGeom prst="roundRect">
            <a:avLst>
              <a:gd name="adj" fmla="val 12190"/>
            </a:avLst>
          </a:prstGeom>
          <a:gradFill>
            <a:gsLst>
              <a:gs pos="0">
                <a:srgbClr val="F9BC26">
                  <a:alpha val="75000"/>
                </a:srgbClr>
              </a:gs>
              <a:gs pos="100000">
                <a:srgbClr val="5D542D"/>
              </a:gs>
              <a:gs pos="54000">
                <a:srgbClr val="78A83F"/>
              </a:gs>
            </a:gsLst>
            <a:lin ang="2700000" scaled="0"/>
          </a:gradFill>
          <a:ln>
            <a:noFill/>
          </a:ln>
          <a:effectLst>
            <a:outerShdw blurRad="50800" dist="38100" dir="2700000" algn="tl" rotWithShape="0">
              <a:prstClr val="black">
                <a:alpha val="9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a:t>3</a:t>
            </a:r>
            <a:endParaRPr lang="zh-TW" altLang="en-US" sz="2000" b="1"/>
          </a:p>
        </p:txBody>
      </p:sp>
      <p:sp>
        <p:nvSpPr>
          <p:cNvPr id="28" name="矩形 30">
            <a:extLst>
              <a:ext uri="{FF2B5EF4-FFF2-40B4-BE49-F238E27FC236}">
                <a16:creationId xmlns:a16="http://schemas.microsoft.com/office/drawing/2014/main" id="{8D888C04-E4C3-4248-A932-4F6998943DE5}"/>
              </a:ext>
            </a:extLst>
          </p:cNvPr>
          <p:cNvSpPr/>
          <p:nvPr/>
        </p:nvSpPr>
        <p:spPr>
          <a:xfrm>
            <a:off x="1541496" y="2863065"/>
            <a:ext cx="1074815" cy="1082703"/>
          </a:xfrm>
          <a:prstGeom prst="rect">
            <a:avLst/>
          </a:prstGeom>
          <a:noFill/>
          <a:ln w="9525">
            <a:solidFill>
              <a:schemeClr val="accent5">
                <a:lumMod val="60000"/>
                <a:lumOff val="40000"/>
              </a:schemeClr>
            </a:solidFill>
          </a:ln>
          <a:effectLst>
            <a:glow rad="63500">
              <a:schemeClr val="accent5">
                <a:lumMod val="60000"/>
                <a:lumOff val="4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矩形: 圓角 31">
            <a:extLst>
              <a:ext uri="{FF2B5EF4-FFF2-40B4-BE49-F238E27FC236}">
                <a16:creationId xmlns:a16="http://schemas.microsoft.com/office/drawing/2014/main" id="{F8E417D4-7014-4FCD-8D98-C6927DC6F801}"/>
              </a:ext>
            </a:extLst>
          </p:cNvPr>
          <p:cNvSpPr/>
          <p:nvPr/>
        </p:nvSpPr>
        <p:spPr>
          <a:xfrm>
            <a:off x="1129208" y="2765007"/>
            <a:ext cx="914538" cy="226284"/>
          </a:xfrm>
          <a:prstGeom prst="roundRect">
            <a:avLst>
              <a:gd name="adj" fmla="val 50000"/>
            </a:avLst>
          </a:prstGeom>
          <a:solidFill>
            <a:schemeClr val="accent5">
              <a:lumMod val="60000"/>
              <a:lumOff val="40000"/>
            </a:schemeClr>
          </a:solidFill>
          <a:ln w="9525">
            <a:solidFill>
              <a:schemeClr val="accent5">
                <a:lumMod val="20000"/>
                <a:lumOff val="80000"/>
              </a:schemeClr>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a:solidFill>
                  <a:schemeClr val="tx1"/>
                </a:solidFill>
              </a:rPr>
              <a:t>System</a:t>
            </a:r>
            <a:endParaRPr lang="zh-TW" altLang="en-US">
              <a:solidFill>
                <a:schemeClr val="tx1"/>
              </a:solidFill>
            </a:endParaRPr>
          </a:p>
        </p:txBody>
      </p:sp>
      <p:sp>
        <p:nvSpPr>
          <p:cNvPr id="30" name="矩形 30">
            <a:extLst>
              <a:ext uri="{FF2B5EF4-FFF2-40B4-BE49-F238E27FC236}">
                <a16:creationId xmlns:a16="http://schemas.microsoft.com/office/drawing/2014/main" id="{F9ED92AB-DE07-42EB-A850-29C0A464D35B}"/>
              </a:ext>
            </a:extLst>
          </p:cNvPr>
          <p:cNvSpPr/>
          <p:nvPr/>
        </p:nvSpPr>
        <p:spPr>
          <a:xfrm>
            <a:off x="5462180" y="2976207"/>
            <a:ext cx="1169550" cy="1082703"/>
          </a:xfrm>
          <a:prstGeom prst="rect">
            <a:avLst/>
          </a:prstGeom>
          <a:noFill/>
          <a:ln w="9525">
            <a:solidFill>
              <a:schemeClr val="accent5">
                <a:lumMod val="60000"/>
                <a:lumOff val="40000"/>
              </a:schemeClr>
            </a:solidFill>
          </a:ln>
          <a:effectLst>
            <a:glow rad="63500">
              <a:schemeClr val="accent5">
                <a:lumMod val="60000"/>
                <a:lumOff val="4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矩形: 圓角 31">
            <a:extLst>
              <a:ext uri="{FF2B5EF4-FFF2-40B4-BE49-F238E27FC236}">
                <a16:creationId xmlns:a16="http://schemas.microsoft.com/office/drawing/2014/main" id="{D2BCB765-AAC6-415D-8EFA-1088789DCD3F}"/>
              </a:ext>
            </a:extLst>
          </p:cNvPr>
          <p:cNvSpPr/>
          <p:nvPr/>
        </p:nvSpPr>
        <p:spPr>
          <a:xfrm>
            <a:off x="5049892" y="2878149"/>
            <a:ext cx="995146" cy="226284"/>
          </a:xfrm>
          <a:prstGeom prst="roundRect">
            <a:avLst>
              <a:gd name="adj" fmla="val 50000"/>
            </a:avLst>
          </a:prstGeom>
          <a:solidFill>
            <a:schemeClr val="accent5">
              <a:lumMod val="60000"/>
              <a:lumOff val="40000"/>
            </a:schemeClr>
          </a:solidFill>
          <a:ln w="9525">
            <a:solidFill>
              <a:schemeClr val="accent5">
                <a:lumMod val="20000"/>
                <a:lumOff val="80000"/>
              </a:schemeClr>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a:solidFill>
                  <a:schemeClr val="tx1"/>
                </a:solidFill>
              </a:rPr>
              <a:t>System</a:t>
            </a:r>
            <a:endParaRPr lang="zh-TW" altLang="en-US">
              <a:solidFill>
                <a:schemeClr val="tx1"/>
              </a:solidFill>
            </a:endParaRPr>
          </a:p>
        </p:txBody>
      </p:sp>
    </p:spTree>
    <p:extLst>
      <p:ext uri="{BB962C8B-B14F-4D97-AF65-F5344CB8AC3E}">
        <p14:creationId xmlns:p14="http://schemas.microsoft.com/office/powerpoint/2010/main" val="498254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EAE19A6-C4B2-499A-BA08-760A5F65CA81}"/>
              </a:ext>
            </a:extLst>
          </p:cNvPr>
          <p:cNvSpPr>
            <a:spLocks noGrp="1"/>
          </p:cNvSpPr>
          <p:nvPr>
            <p:ph type="title"/>
          </p:nvPr>
        </p:nvSpPr>
        <p:spPr/>
        <p:txBody>
          <a:bodyPr>
            <a:noAutofit/>
          </a:bodyPr>
          <a:lstStyle/>
          <a:p>
            <a:r>
              <a:rPr lang="en-US" altLang="zh-TW" sz="3000"/>
              <a:t>How to migrate the non-system disk to new NAS?</a:t>
            </a:r>
            <a:endParaRPr lang="zh-TW" altLang="en-US" sz="3000"/>
          </a:p>
        </p:txBody>
      </p:sp>
      <p:pic>
        <p:nvPicPr>
          <p:cNvPr id="2050" name="Picture 2">
            <a:extLst>
              <a:ext uri="{FF2B5EF4-FFF2-40B4-BE49-F238E27FC236}">
                <a16:creationId xmlns:a16="http://schemas.microsoft.com/office/drawing/2014/main" id="{93AA9F50-5FE6-46AB-A0B6-7AEC89FA4A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997" y="2446806"/>
            <a:ext cx="2838450" cy="177403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FB84DC16-C13B-46C3-967E-B6053B6A85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8175" y="2466870"/>
            <a:ext cx="2953872" cy="184617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群組 34">
            <a:extLst>
              <a:ext uri="{FF2B5EF4-FFF2-40B4-BE49-F238E27FC236}">
                <a16:creationId xmlns:a16="http://schemas.microsoft.com/office/drawing/2014/main" id="{4B53EC10-3F0E-4842-9145-89B6798F0FD7}"/>
              </a:ext>
            </a:extLst>
          </p:cNvPr>
          <p:cNvGrpSpPr/>
          <p:nvPr/>
        </p:nvGrpSpPr>
        <p:grpSpPr>
          <a:xfrm>
            <a:off x="5487146" y="3098932"/>
            <a:ext cx="1144584" cy="1019875"/>
            <a:chOff x="1777999" y="3533889"/>
            <a:chExt cx="1144584" cy="1019875"/>
          </a:xfrm>
        </p:grpSpPr>
        <p:sp>
          <p:nvSpPr>
            <p:cNvPr id="17" name="矩形 30">
              <a:extLst>
                <a:ext uri="{FF2B5EF4-FFF2-40B4-BE49-F238E27FC236}">
                  <a16:creationId xmlns:a16="http://schemas.microsoft.com/office/drawing/2014/main" id="{162F4737-CD35-401E-8609-9FAB1323A6B5}"/>
                </a:ext>
              </a:extLst>
            </p:cNvPr>
            <p:cNvSpPr/>
            <p:nvPr/>
          </p:nvSpPr>
          <p:spPr>
            <a:xfrm>
              <a:off x="1777999" y="3537043"/>
              <a:ext cx="283815" cy="1009556"/>
            </a:xfrm>
            <a:prstGeom prst="rect">
              <a:avLst/>
            </a:prstGeom>
            <a:solidFill>
              <a:srgbClr val="FF33CC">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31">
              <a:extLst>
                <a:ext uri="{FF2B5EF4-FFF2-40B4-BE49-F238E27FC236}">
                  <a16:creationId xmlns:a16="http://schemas.microsoft.com/office/drawing/2014/main" id="{3DD44B14-E2BB-494C-A168-47360E222925}"/>
                </a:ext>
              </a:extLst>
            </p:cNvPr>
            <p:cNvSpPr/>
            <p:nvPr/>
          </p:nvSpPr>
          <p:spPr>
            <a:xfrm>
              <a:off x="2061814" y="3537043"/>
              <a:ext cx="283815" cy="1009555"/>
            </a:xfrm>
            <a:prstGeom prst="rect">
              <a:avLst/>
            </a:prstGeom>
            <a:solidFill>
              <a:srgbClr val="00FF99">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矩形 32">
              <a:extLst>
                <a:ext uri="{FF2B5EF4-FFF2-40B4-BE49-F238E27FC236}">
                  <a16:creationId xmlns:a16="http://schemas.microsoft.com/office/drawing/2014/main" id="{85DF48F1-5D51-483D-ABB8-46379DA081AD}"/>
                </a:ext>
              </a:extLst>
            </p:cNvPr>
            <p:cNvSpPr/>
            <p:nvPr/>
          </p:nvSpPr>
          <p:spPr>
            <a:xfrm>
              <a:off x="2336305" y="3533889"/>
              <a:ext cx="293139" cy="1009555"/>
            </a:xfrm>
            <a:prstGeom prst="rect">
              <a:avLst/>
            </a:prstGeom>
            <a:solidFill>
              <a:srgbClr val="00B0F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33">
              <a:extLst>
                <a:ext uri="{FF2B5EF4-FFF2-40B4-BE49-F238E27FC236}">
                  <a16:creationId xmlns:a16="http://schemas.microsoft.com/office/drawing/2014/main" id="{A7E27F5C-3089-414C-B29D-3D087B421B42}"/>
                </a:ext>
              </a:extLst>
            </p:cNvPr>
            <p:cNvSpPr/>
            <p:nvPr/>
          </p:nvSpPr>
          <p:spPr>
            <a:xfrm>
              <a:off x="2629444" y="3544209"/>
              <a:ext cx="293139" cy="1009555"/>
            </a:xfrm>
            <a:prstGeom prst="rect">
              <a:avLst/>
            </a:prstGeom>
            <a:solidFill>
              <a:srgbClr val="FFC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4" name="平行四邊形 11">
            <a:extLst>
              <a:ext uri="{FF2B5EF4-FFF2-40B4-BE49-F238E27FC236}">
                <a16:creationId xmlns:a16="http://schemas.microsoft.com/office/drawing/2014/main" id="{B386DE25-5505-4045-9B28-C89107E7E055}"/>
              </a:ext>
            </a:extLst>
          </p:cNvPr>
          <p:cNvSpPr/>
          <p:nvPr/>
        </p:nvSpPr>
        <p:spPr>
          <a:xfrm rot="20105520">
            <a:off x="-249573" y="1248954"/>
            <a:ext cx="2284884" cy="724515"/>
          </a:xfrm>
          <a:prstGeom prst="parallelogram">
            <a:avLst>
              <a:gd name="adj" fmla="val 46235"/>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ltLang="zh-TW" sz="2000" b="1">
                <a:latin typeface="微軟正黑體" panose="020B0604030504040204" pitchFamily="34" charset="-120"/>
                <a:ea typeface="微軟正黑體" panose="020B0604030504040204" pitchFamily="34" charset="-120"/>
              </a:rPr>
              <a:t>Data pool migration</a:t>
            </a:r>
            <a:endParaRPr lang="zh-TW" altLang="en-US" b="1">
              <a:latin typeface="微軟正黑體" panose="020B0604030504040204" pitchFamily="34" charset="-120"/>
              <a:ea typeface="微軟正黑體" panose="020B0604030504040204" pitchFamily="34" charset="-120"/>
            </a:endParaRPr>
          </a:p>
        </p:txBody>
      </p:sp>
      <p:pic>
        <p:nvPicPr>
          <p:cNvPr id="35" name="Shape 211" descr="相關圖片">
            <a:extLst>
              <a:ext uri="{FF2B5EF4-FFF2-40B4-BE49-F238E27FC236}">
                <a16:creationId xmlns:a16="http://schemas.microsoft.com/office/drawing/2014/main" id="{32D6C6D8-E2BE-4C0D-B6E8-FE4680FD75D5}"/>
              </a:ext>
            </a:extLst>
          </p:cNvPr>
          <p:cNvPicPr preferRelativeResize="0"/>
          <p:nvPr/>
        </p:nvPicPr>
        <p:blipFill rotWithShape="1">
          <a:blip r:embed="rId4">
            <a:alphaModFix/>
          </a:blip>
          <a:srcRect/>
          <a:stretch/>
        </p:blipFill>
        <p:spPr>
          <a:xfrm>
            <a:off x="3532512" y="2904014"/>
            <a:ext cx="984090" cy="1092849"/>
          </a:xfrm>
          <a:prstGeom prst="rect">
            <a:avLst/>
          </a:prstGeom>
          <a:noFill/>
          <a:ln>
            <a:noFill/>
          </a:ln>
        </p:spPr>
      </p:pic>
      <p:sp>
        <p:nvSpPr>
          <p:cNvPr id="42" name="矩形: 圓角 41">
            <a:extLst>
              <a:ext uri="{FF2B5EF4-FFF2-40B4-BE49-F238E27FC236}">
                <a16:creationId xmlns:a16="http://schemas.microsoft.com/office/drawing/2014/main" id="{26172BC6-9F8E-432D-AFEF-CB33055B202F}"/>
              </a:ext>
            </a:extLst>
          </p:cNvPr>
          <p:cNvSpPr/>
          <p:nvPr/>
        </p:nvSpPr>
        <p:spPr>
          <a:xfrm>
            <a:off x="1868945" y="1054199"/>
            <a:ext cx="7192607" cy="400110"/>
          </a:xfrm>
          <a:prstGeom prst="roundRect">
            <a:avLst>
              <a:gd name="adj" fmla="val 14197"/>
            </a:avLst>
          </a:prstGeom>
          <a:gradFill>
            <a:gsLst>
              <a:gs pos="0">
                <a:srgbClr val="7E4800"/>
              </a:gs>
              <a:gs pos="100000">
                <a:schemeClr val="tx1"/>
              </a:gs>
              <a:gs pos="37000">
                <a:srgbClr val="172412"/>
              </a:gs>
            </a:gsLst>
            <a:lin ang="5400000" scaled="1"/>
          </a:gradFill>
          <a:ln w="9525">
            <a:gradFill>
              <a:gsLst>
                <a:gs pos="26000">
                  <a:srgbClr val="BBB232"/>
                </a:gs>
                <a:gs pos="43489">
                  <a:srgbClr val="F4E8BA"/>
                </a:gs>
                <a:gs pos="54000">
                  <a:srgbClr val="F9BC26"/>
                </a:gs>
                <a:gs pos="100000">
                  <a:srgbClr val="78A83F"/>
                </a:gs>
              </a:gsLst>
              <a:lin ang="5400000" scaled="1"/>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46088" indent="-87313"/>
            <a:r>
              <a:rPr lang="en-US" altLang="zh-TW" sz="1800" b="1">
                <a:solidFill>
                  <a:schemeClr val="bg1"/>
                </a:solidFill>
                <a:latin typeface="Calibri" panose="020F0502020204030204" pitchFamily="34" charset="0"/>
                <a:ea typeface="微軟正黑體" panose="020B0604030504040204" pitchFamily="34" charset="-120"/>
                <a:cs typeface="Calibri" panose="020F0502020204030204" pitchFamily="34" charset="0"/>
              </a:rPr>
              <a:t>Storage &amp; snapshot &gt; Storage Pool manage &gt; Action</a:t>
            </a:r>
            <a:r>
              <a:rPr lang="zh-TW" altLang="en-US" sz="1800" b="1">
                <a:solidFill>
                  <a:schemeClr val="bg1"/>
                </a:solidFill>
                <a:latin typeface="Calibri" panose="020F0502020204030204" pitchFamily="34" charset="0"/>
                <a:ea typeface="微軟正黑體" panose="020B0604030504040204" pitchFamily="34" charset="-120"/>
                <a:cs typeface="Calibri" panose="020F0502020204030204" pitchFamily="34" charset="0"/>
              </a:rPr>
              <a:t> </a:t>
            </a:r>
            <a:r>
              <a:rPr lang="en-US" altLang="zh-TW" sz="1800" b="1">
                <a:solidFill>
                  <a:schemeClr val="bg1"/>
                </a:solidFill>
                <a:latin typeface="Calibri" panose="020F0502020204030204" pitchFamily="34" charset="0"/>
                <a:ea typeface="微軟正黑體" panose="020B0604030504040204" pitchFamily="34" charset="-120"/>
                <a:cs typeface="Calibri" panose="020F0502020204030204" pitchFamily="34" charset="0"/>
              </a:rPr>
              <a:t>&gt; Safely detach</a:t>
            </a:r>
            <a:endParaRPr lang="en-US" altLang="zh-TW" sz="1600" b="1">
              <a:solidFill>
                <a:schemeClr val="bg1"/>
              </a:solidFill>
              <a:latin typeface="Calibri" panose="020F0502020204030204" pitchFamily="34" charset="0"/>
              <a:ea typeface="微軟正黑體" panose="020B0604030504040204" pitchFamily="34" charset="-120"/>
              <a:cs typeface="Calibri" panose="020F0502020204030204" pitchFamily="34" charset="0"/>
            </a:endParaRPr>
          </a:p>
        </p:txBody>
      </p:sp>
      <p:sp>
        <p:nvSpPr>
          <p:cNvPr id="44" name="矩形: 圓角 43">
            <a:extLst>
              <a:ext uri="{FF2B5EF4-FFF2-40B4-BE49-F238E27FC236}">
                <a16:creationId xmlns:a16="http://schemas.microsoft.com/office/drawing/2014/main" id="{D2AE45E5-A69B-4D12-AB2A-2AE4374DFDD1}"/>
              </a:ext>
            </a:extLst>
          </p:cNvPr>
          <p:cNvSpPr/>
          <p:nvPr/>
        </p:nvSpPr>
        <p:spPr>
          <a:xfrm>
            <a:off x="1930726" y="1086760"/>
            <a:ext cx="341284" cy="325906"/>
          </a:xfrm>
          <a:prstGeom prst="roundRect">
            <a:avLst>
              <a:gd name="adj" fmla="val 12190"/>
            </a:avLst>
          </a:prstGeom>
          <a:gradFill>
            <a:gsLst>
              <a:gs pos="0">
                <a:srgbClr val="F9BC26">
                  <a:alpha val="75000"/>
                </a:srgbClr>
              </a:gs>
              <a:gs pos="100000">
                <a:srgbClr val="5D542D"/>
              </a:gs>
              <a:gs pos="54000">
                <a:srgbClr val="78A83F"/>
              </a:gs>
            </a:gsLst>
            <a:lin ang="2700000" scaled="0"/>
          </a:gradFill>
          <a:ln>
            <a:noFill/>
          </a:ln>
          <a:effectLst>
            <a:outerShdw blurRad="50800" dist="38100" dir="2700000" algn="tl" rotWithShape="0">
              <a:prstClr val="black">
                <a:alpha val="9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a:t>1</a:t>
            </a:r>
            <a:endParaRPr lang="zh-TW" altLang="en-US" sz="2000" b="1"/>
          </a:p>
        </p:txBody>
      </p:sp>
      <p:sp>
        <p:nvSpPr>
          <p:cNvPr id="48" name="矩形: 圓角 47">
            <a:extLst>
              <a:ext uri="{FF2B5EF4-FFF2-40B4-BE49-F238E27FC236}">
                <a16:creationId xmlns:a16="http://schemas.microsoft.com/office/drawing/2014/main" id="{AC00BBED-A821-42FE-B9BA-3E10A40B634C}"/>
              </a:ext>
            </a:extLst>
          </p:cNvPr>
          <p:cNvSpPr/>
          <p:nvPr/>
        </p:nvSpPr>
        <p:spPr>
          <a:xfrm>
            <a:off x="2326146" y="1518481"/>
            <a:ext cx="6735405" cy="400110"/>
          </a:xfrm>
          <a:prstGeom prst="roundRect">
            <a:avLst>
              <a:gd name="adj" fmla="val 14197"/>
            </a:avLst>
          </a:prstGeom>
          <a:gradFill>
            <a:gsLst>
              <a:gs pos="0">
                <a:srgbClr val="7E4800"/>
              </a:gs>
              <a:gs pos="100000">
                <a:schemeClr val="tx1"/>
              </a:gs>
              <a:gs pos="37000">
                <a:srgbClr val="172412"/>
              </a:gs>
            </a:gsLst>
            <a:lin ang="5400000" scaled="1"/>
          </a:gradFill>
          <a:ln w="9525">
            <a:gradFill>
              <a:gsLst>
                <a:gs pos="26000">
                  <a:srgbClr val="BBB232"/>
                </a:gs>
                <a:gs pos="43489">
                  <a:srgbClr val="F4E8BA"/>
                </a:gs>
                <a:gs pos="54000">
                  <a:srgbClr val="F9BC26"/>
                </a:gs>
                <a:gs pos="100000">
                  <a:srgbClr val="78A83F"/>
                </a:gs>
              </a:gsLst>
              <a:lin ang="5400000" scaled="1"/>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46088" indent="-87313"/>
            <a:r>
              <a:rPr lang="en-US" altLang="zh-TW" sz="1600" b="1">
                <a:solidFill>
                  <a:schemeClr val="bg1"/>
                </a:solidFill>
                <a:latin typeface="微軟正黑體" panose="020B0604030504040204" pitchFamily="34" charset="-120"/>
                <a:ea typeface="微軟正黑體" panose="020B0604030504040204" pitchFamily="34" charset="-120"/>
              </a:rPr>
              <a:t>Remove and plug in disks to the free slot of new NAS</a:t>
            </a:r>
          </a:p>
        </p:txBody>
      </p:sp>
      <p:sp>
        <p:nvSpPr>
          <p:cNvPr id="49" name="矩形: 圓角 48">
            <a:extLst>
              <a:ext uri="{FF2B5EF4-FFF2-40B4-BE49-F238E27FC236}">
                <a16:creationId xmlns:a16="http://schemas.microsoft.com/office/drawing/2014/main" id="{ADFBF17C-060E-4744-8F8F-70CC25B8D181}"/>
              </a:ext>
            </a:extLst>
          </p:cNvPr>
          <p:cNvSpPr/>
          <p:nvPr/>
        </p:nvSpPr>
        <p:spPr>
          <a:xfrm>
            <a:off x="2392268" y="1555463"/>
            <a:ext cx="352304" cy="325906"/>
          </a:xfrm>
          <a:prstGeom prst="roundRect">
            <a:avLst>
              <a:gd name="adj" fmla="val 12190"/>
            </a:avLst>
          </a:prstGeom>
          <a:gradFill>
            <a:gsLst>
              <a:gs pos="0">
                <a:srgbClr val="F9BC26">
                  <a:alpha val="75000"/>
                </a:srgbClr>
              </a:gs>
              <a:gs pos="100000">
                <a:srgbClr val="5D542D"/>
              </a:gs>
              <a:gs pos="54000">
                <a:srgbClr val="78A83F"/>
              </a:gs>
            </a:gsLst>
            <a:lin ang="2700000" scaled="0"/>
          </a:gradFill>
          <a:ln>
            <a:noFill/>
          </a:ln>
          <a:effectLst>
            <a:outerShdw blurRad="50800" dist="38100" dir="2700000" algn="tl" rotWithShape="0">
              <a:prstClr val="black">
                <a:alpha val="9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a:t>2</a:t>
            </a:r>
            <a:endParaRPr lang="zh-TW" altLang="en-US" sz="2000" b="1"/>
          </a:p>
        </p:txBody>
      </p:sp>
      <p:sp>
        <p:nvSpPr>
          <p:cNvPr id="51" name="矩形: 圓角 50">
            <a:extLst>
              <a:ext uri="{FF2B5EF4-FFF2-40B4-BE49-F238E27FC236}">
                <a16:creationId xmlns:a16="http://schemas.microsoft.com/office/drawing/2014/main" id="{D9EEFD73-B38D-4EFA-B974-42CF906CEEE2}"/>
              </a:ext>
            </a:extLst>
          </p:cNvPr>
          <p:cNvSpPr/>
          <p:nvPr/>
        </p:nvSpPr>
        <p:spPr>
          <a:xfrm>
            <a:off x="2853246" y="1990051"/>
            <a:ext cx="6208305" cy="400110"/>
          </a:xfrm>
          <a:prstGeom prst="roundRect">
            <a:avLst>
              <a:gd name="adj" fmla="val 14197"/>
            </a:avLst>
          </a:prstGeom>
          <a:gradFill>
            <a:gsLst>
              <a:gs pos="0">
                <a:srgbClr val="7E4800"/>
              </a:gs>
              <a:gs pos="100000">
                <a:schemeClr val="tx1"/>
              </a:gs>
              <a:gs pos="37000">
                <a:srgbClr val="172412"/>
              </a:gs>
            </a:gsLst>
            <a:lin ang="5400000" scaled="1"/>
          </a:gradFill>
          <a:ln w="9525">
            <a:gradFill>
              <a:gsLst>
                <a:gs pos="26000">
                  <a:srgbClr val="BBB232"/>
                </a:gs>
                <a:gs pos="43489">
                  <a:srgbClr val="F4E8BA"/>
                </a:gs>
                <a:gs pos="54000">
                  <a:srgbClr val="F9BC26"/>
                </a:gs>
                <a:gs pos="100000">
                  <a:srgbClr val="78A83F"/>
                </a:gs>
              </a:gsLst>
              <a:lin ang="5400000" scaled="1"/>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46088" indent="-87313"/>
            <a:r>
              <a:rPr lang="en-US" altLang="zh-TW" sz="1500" b="1">
                <a:solidFill>
                  <a:schemeClr val="bg1"/>
                </a:solidFill>
                <a:latin typeface="微軟正黑體" panose="020B0604030504040204" pitchFamily="34" charset="-120"/>
                <a:ea typeface="微軟正黑體" panose="020B0604030504040204" pitchFamily="34" charset="-120"/>
              </a:rPr>
              <a:t>Disk/VJBOD &gt; Recover</a:t>
            </a:r>
            <a:r>
              <a:rPr lang="zh-TW" altLang="en-US" sz="1500" b="1">
                <a:solidFill>
                  <a:schemeClr val="bg1"/>
                </a:solidFill>
                <a:latin typeface="微軟正黑體" panose="020B0604030504040204" pitchFamily="34" charset="-120"/>
                <a:ea typeface="微軟正黑體" panose="020B0604030504040204" pitchFamily="34" charset="-120"/>
              </a:rPr>
              <a:t> </a:t>
            </a:r>
            <a:r>
              <a:rPr lang="en-US" altLang="zh-TW" sz="1500" b="1">
                <a:solidFill>
                  <a:schemeClr val="bg1"/>
                </a:solidFill>
                <a:latin typeface="微軟正黑體" panose="020B0604030504040204" pitchFamily="34" charset="-120"/>
                <a:ea typeface="微軟正黑體" panose="020B0604030504040204" pitchFamily="34" charset="-120"/>
              </a:rPr>
              <a:t>&gt; </a:t>
            </a:r>
            <a:r>
              <a:rPr lang="zh-TW" altLang="en-US" sz="1500" b="1">
                <a:solidFill>
                  <a:schemeClr val="bg1"/>
                </a:solidFill>
                <a:latin typeface="微軟正黑體"/>
                <a:ea typeface="微軟正黑體"/>
              </a:rPr>
              <a:t>Attach and Recover Storage Pool</a:t>
            </a:r>
            <a:endParaRPr lang="en-US" altLang="zh-TW" sz="1500" b="1">
              <a:solidFill>
                <a:schemeClr val="bg1"/>
              </a:solidFill>
              <a:latin typeface="微軟正黑體" panose="020B0604030504040204" pitchFamily="34" charset="-120"/>
              <a:ea typeface="微軟正黑體" panose="020B0604030504040204" pitchFamily="34" charset="-120"/>
            </a:endParaRPr>
          </a:p>
        </p:txBody>
      </p:sp>
      <p:sp>
        <p:nvSpPr>
          <p:cNvPr id="52" name="矩形: 圓角 51">
            <a:extLst>
              <a:ext uri="{FF2B5EF4-FFF2-40B4-BE49-F238E27FC236}">
                <a16:creationId xmlns:a16="http://schemas.microsoft.com/office/drawing/2014/main" id="{C444EE59-1D0D-4ED4-BC98-A5ADDA554291}"/>
              </a:ext>
            </a:extLst>
          </p:cNvPr>
          <p:cNvSpPr/>
          <p:nvPr/>
        </p:nvSpPr>
        <p:spPr>
          <a:xfrm>
            <a:off x="2891165" y="2026158"/>
            <a:ext cx="352922" cy="325906"/>
          </a:xfrm>
          <a:prstGeom prst="roundRect">
            <a:avLst>
              <a:gd name="adj" fmla="val 12190"/>
            </a:avLst>
          </a:prstGeom>
          <a:gradFill>
            <a:gsLst>
              <a:gs pos="0">
                <a:srgbClr val="F9BC26">
                  <a:alpha val="75000"/>
                </a:srgbClr>
              </a:gs>
              <a:gs pos="100000">
                <a:srgbClr val="5D542D"/>
              </a:gs>
              <a:gs pos="54000">
                <a:srgbClr val="78A83F"/>
              </a:gs>
            </a:gsLst>
            <a:lin ang="2700000" scaled="0"/>
          </a:gradFill>
          <a:ln>
            <a:noFill/>
          </a:ln>
          <a:effectLst>
            <a:outerShdw blurRad="50800" dist="38100" dir="2700000" algn="tl" rotWithShape="0">
              <a:prstClr val="black">
                <a:alpha val="9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a:t>3</a:t>
            </a:r>
            <a:endParaRPr lang="zh-TW" altLang="en-US" sz="2000" b="1"/>
          </a:p>
        </p:txBody>
      </p:sp>
      <p:sp>
        <p:nvSpPr>
          <p:cNvPr id="30" name="Shape 195">
            <a:extLst>
              <a:ext uri="{FF2B5EF4-FFF2-40B4-BE49-F238E27FC236}">
                <a16:creationId xmlns:a16="http://schemas.microsoft.com/office/drawing/2014/main" id="{9A6F4854-AA1C-4D74-A155-6236F2C68FB2}"/>
              </a:ext>
            </a:extLst>
          </p:cNvPr>
          <p:cNvSpPr/>
          <p:nvPr/>
        </p:nvSpPr>
        <p:spPr>
          <a:xfrm rot="16370562">
            <a:off x="4331519" y="1982625"/>
            <a:ext cx="546408" cy="4535636"/>
          </a:xfrm>
          <a:prstGeom prst="curvedRightArrow">
            <a:avLst>
              <a:gd name="adj1" fmla="val 25000"/>
              <a:gd name="adj2" fmla="val 47581"/>
              <a:gd name="adj3" fmla="val 17389"/>
            </a:avLst>
          </a:prstGeom>
          <a:gradFill>
            <a:gsLst>
              <a:gs pos="95528">
                <a:schemeClr val="accent5"/>
              </a:gs>
              <a:gs pos="0">
                <a:schemeClr val="accent5">
                  <a:alpha val="5000"/>
                </a:schemeClr>
              </a:gs>
            </a:gsLst>
            <a:lin ang="5400000" scaled="1"/>
          </a:gradFill>
          <a:ln w="9525">
            <a:gradFill>
              <a:gsLst>
                <a:gs pos="0">
                  <a:schemeClr val="accent1">
                    <a:lumMod val="5000"/>
                    <a:lumOff val="95000"/>
                    <a:alpha val="0"/>
                  </a:schemeClr>
                </a:gs>
                <a:gs pos="100000">
                  <a:schemeClr val="bg1"/>
                </a:gs>
              </a:gsLst>
              <a:lin ang="5400000" scaled="1"/>
            </a:gradFill>
          </a:ln>
        </p:spPr>
        <p:style>
          <a:lnRef idx="3">
            <a:schemeClr val="lt1"/>
          </a:lnRef>
          <a:fillRef idx="1">
            <a:schemeClr val="accent5"/>
          </a:fillRef>
          <a:effectRef idx="1">
            <a:schemeClr val="accent5"/>
          </a:effectRef>
          <a:fontRef idx="minor">
            <a:schemeClr val="lt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6" name="矩形 5">
            <a:extLst>
              <a:ext uri="{FF2B5EF4-FFF2-40B4-BE49-F238E27FC236}">
                <a16:creationId xmlns:a16="http://schemas.microsoft.com/office/drawing/2014/main" id="{8848AC4A-FDF2-4ADE-AF31-335BA56E2AE8}"/>
              </a:ext>
            </a:extLst>
          </p:cNvPr>
          <p:cNvSpPr/>
          <p:nvPr/>
        </p:nvSpPr>
        <p:spPr>
          <a:xfrm>
            <a:off x="2071563" y="2953869"/>
            <a:ext cx="551789" cy="1082703"/>
          </a:xfrm>
          <a:prstGeom prst="rect">
            <a:avLst/>
          </a:prstGeom>
          <a:noFill/>
          <a:ln w="9525">
            <a:solidFill>
              <a:schemeClr val="accent6"/>
            </a:solidFill>
          </a:ln>
          <a:effectLst>
            <a:glow rad="63500">
              <a:schemeClr val="accent6">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矩形 30">
            <a:extLst>
              <a:ext uri="{FF2B5EF4-FFF2-40B4-BE49-F238E27FC236}">
                <a16:creationId xmlns:a16="http://schemas.microsoft.com/office/drawing/2014/main" id="{DDA32946-A7B3-46BF-A43E-C7E4F2A5E82B}"/>
              </a:ext>
            </a:extLst>
          </p:cNvPr>
          <p:cNvSpPr/>
          <p:nvPr/>
        </p:nvSpPr>
        <p:spPr>
          <a:xfrm>
            <a:off x="1519775" y="2953868"/>
            <a:ext cx="521264" cy="1082703"/>
          </a:xfrm>
          <a:prstGeom prst="rect">
            <a:avLst/>
          </a:prstGeom>
          <a:noFill/>
          <a:ln w="9525">
            <a:solidFill>
              <a:schemeClr val="accent5">
                <a:lumMod val="60000"/>
                <a:lumOff val="40000"/>
              </a:schemeClr>
            </a:solidFill>
          </a:ln>
          <a:effectLst>
            <a:glow rad="63500">
              <a:schemeClr val="accent5">
                <a:lumMod val="60000"/>
                <a:lumOff val="4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圓角 6">
            <a:extLst>
              <a:ext uri="{FF2B5EF4-FFF2-40B4-BE49-F238E27FC236}">
                <a16:creationId xmlns:a16="http://schemas.microsoft.com/office/drawing/2014/main" id="{D10B550E-A785-44BF-8F81-75DE6BA95A0D}"/>
              </a:ext>
            </a:extLst>
          </p:cNvPr>
          <p:cNvSpPr/>
          <p:nvPr/>
        </p:nvSpPr>
        <p:spPr>
          <a:xfrm>
            <a:off x="2258132" y="3342834"/>
            <a:ext cx="762119" cy="226284"/>
          </a:xfrm>
          <a:prstGeom prst="roundRect">
            <a:avLst>
              <a:gd name="adj" fmla="val 50000"/>
            </a:avLst>
          </a:prstGeom>
          <a:solidFill>
            <a:schemeClr val="accent6">
              <a:lumMod val="75000"/>
            </a:schemeClr>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a:solidFill>
                  <a:schemeClr val="tx1"/>
                </a:solidFill>
              </a:rPr>
              <a:t>Data</a:t>
            </a:r>
            <a:endParaRPr lang="zh-TW" altLang="en-US">
              <a:solidFill>
                <a:schemeClr val="tx1"/>
              </a:solidFill>
            </a:endParaRPr>
          </a:p>
        </p:txBody>
      </p:sp>
      <p:sp>
        <p:nvSpPr>
          <p:cNvPr id="32" name="矩形: 圓角 31">
            <a:extLst>
              <a:ext uri="{FF2B5EF4-FFF2-40B4-BE49-F238E27FC236}">
                <a16:creationId xmlns:a16="http://schemas.microsoft.com/office/drawing/2014/main" id="{6DDEE982-BC2F-427C-B538-CD6679806345}"/>
              </a:ext>
            </a:extLst>
          </p:cNvPr>
          <p:cNvSpPr/>
          <p:nvPr/>
        </p:nvSpPr>
        <p:spPr>
          <a:xfrm>
            <a:off x="1107486" y="2855810"/>
            <a:ext cx="914538" cy="226284"/>
          </a:xfrm>
          <a:prstGeom prst="roundRect">
            <a:avLst>
              <a:gd name="adj" fmla="val 50000"/>
            </a:avLst>
          </a:prstGeom>
          <a:solidFill>
            <a:schemeClr val="accent5">
              <a:lumMod val="60000"/>
              <a:lumOff val="40000"/>
            </a:schemeClr>
          </a:solidFill>
          <a:ln w="9525">
            <a:solidFill>
              <a:schemeClr val="accent5">
                <a:lumMod val="20000"/>
                <a:lumOff val="80000"/>
              </a:schemeClr>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a:solidFill>
                  <a:schemeClr val="tx1"/>
                </a:solidFill>
              </a:rPr>
              <a:t>System</a:t>
            </a:r>
            <a:endParaRPr lang="zh-TW" altLang="en-US">
              <a:solidFill>
                <a:schemeClr val="tx1"/>
              </a:solidFill>
            </a:endParaRPr>
          </a:p>
        </p:txBody>
      </p:sp>
      <p:grpSp>
        <p:nvGrpSpPr>
          <p:cNvPr id="8" name="群組 7">
            <a:extLst>
              <a:ext uri="{FF2B5EF4-FFF2-40B4-BE49-F238E27FC236}">
                <a16:creationId xmlns:a16="http://schemas.microsoft.com/office/drawing/2014/main" id="{419B448B-E9F5-4E70-B5A0-9B539B2C3F02}"/>
              </a:ext>
            </a:extLst>
          </p:cNvPr>
          <p:cNvGrpSpPr/>
          <p:nvPr/>
        </p:nvGrpSpPr>
        <p:grpSpPr>
          <a:xfrm>
            <a:off x="6588735" y="3082214"/>
            <a:ext cx="553558" cy="1042990"/>
            <a:chOff x="4609793" y="2572765"/>
            <a:chExt cx="553558" cy="1042990"/>
          </a:xfrm>
        </p:grpSpPr>
        <p:grpSp>
          <p:nvGrpSpPr>
            <p:cNvPr id="33" name="群組 34">
              <a:extLst>
                <a:ext uri="{FF2B5EF4-FFF2-40B4-BE49-F238E27FC236}">
                  <a16:creationId xmlns:a16="http://schemas.microsoft.com/office/drawing/2014/main" id="{8BB52478-1638-454E-8753-E75470913985}"/>
                </a:ext>
              </a:extLst>
            </p:cNvPr>
            <p:cNvGrpSpPr/>
            <p:nvPr/>
          </p:nvGrpSpPr>
          <p:grpSpPr>
            <a:xfrm>
              <a:off x="4609797" y="2572765"/>
              <a:ext cx="553554" cy="1042990"/>
              <a:chOff x="2336305" y="3533889"/>
              <a:chExt cx="586280" cy="1019875"/>
            </a:xfrm>
          </p:grpSpPr>
          <p:sp>
            <p:nvSpPr>
              <p:cNvPr id="37" name="矩形 32">
                <a:extLst>
                  <a:ext uri="{FF2B5EF4-FFF2-40B4-BE49-F238E27FC236}">
                    <a16:creationId xmlns:a16="http://schemas.microsoft.com/office/drawing/2014/main" id="{78522859-8EC2-4D1F-B317-73825C502704}"/>
                  </a:ext>
                </a:extLst>
              </p:cNvPr>
              <p:cNvSpPr/>
              <p:nvPr/>
            </p:nvSpPr>
            <p:spPr>
              <a:xfrm>
                <a:off x="2336305" y="3533889"/>
                <a:ext cx="293139" cy="1009555"/>
              </a:xfrm>
              <a:prstGeom prst="rect">
                <a:avLst/>
              </a:prstGeom>
              <a:solidFill>
                <a:srgbClr val="3DD818">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矩形 33">
                <a:extLst>
                  <a:ext uri="{FF2B5EF4-FFF2-40B4-BE49-F238E27FC236}">
                    <a16:creationId xmlns:a16="http://schemas.microsoft.com/office/drawing/2014/main" id="{1C18AB07-5C27-4933-89E9-AB2E6CB7783C}"/>
                  </a:ext>
                </a:extLst>
              </p:cNvPr>
              <p:cNvSpPr/>
              <p:nvPr/>
            </p:nvSpPr>
            <p:spPr>
              <a:xfrm>
                <a:off x="2629445" y="3544209"/>
                <a:ext cx="293140" cy="1009555"/>
              </a:xfrm>
              <a:prstGeom prst="rect">
                <a:avLst/>
              </a:prstGeom>
              <a:solidFill>
                <a:schemeClr val="accent6">
                  <a:lumMod val="7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39" name="矩形 38">
              <a:extLst>
                <a:ext uri="{FF2B5EF4-FFF2-40B4-BE49-F238E27FC236}">
                  <a16:creationId xmlns:a16="http://schemas.microsoft.com/office/drawing/2014/main" id="{ECE7FCC6-3D88-4365-B1FC-85693690B709}"/>
                </a:ext>
              </a:extLst>
            </p:cNvPr>
            <p:cNvSpPr/>
            <p:nvPr/>
          </p:nvSpPr>
          <p:spPr>
            <a:xfrm>
              <a:off x="4609793" y="2583062"/>
              <a:ext cx="551789" cy="1022139"/>
            </a:xfrm>
            <a:prstGeom prst="rect">
              <a:avLst/>
            </a:prstGeom>
            <a:noFill/>
            <a:ln w="9525">
              <a:solidFill>
                <a:schemeClr val="accent6"/>
              </a:solidFill>
            </a:ln>
            <a:effectLst>
              <a:glow rad="63500">
                <a:schemeClr val="accent6">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40" name="矩形: 圓角 39">
            <a:extLst>
              <a:ext uri="{FF2B5EF4-FFF2-40B4-BE49-F238E27FC236}">
                <a16:creationId xmlns:a16="http://schemas.microsoft.com/office/drawing/2014/main" id="{9DB4408E-DB6B-48CF-9AAB-E64316D2FA09}"/>
              </a:ext>
            </a:extLst>
          </p:cNvPr>
          <p:cNvSpPr/>
          <p:nvPr/>
        </p:nvSpPr>
        <p:spPr>
          <a:xfrm>
            <a:off x="6775305" y="3480979"/>
            <a:ext cx="762119" cy="226284"/>
          </a:xfrm>
          <a:prstGeom prst="roundRect">
            <a:avLst>
              <a:gd name="adj" fmla="val 50000"/>
            </a:avLst>
          </a:prstGeom>
          <a:solidFill>
            <a:schemeClr val="accent6">
              <a:lumMod val="75000"/>
            </a:schemeClr>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a:solidFill>
                  <a:schemeClr val="tx1"/>
                </a:solidFill>
              </a:rPr>
              <a:t>Data</a:t>
            </a:r>
            <a:endParaRPr lang="zh-TW" altLang="en-US">
              <a:solidFill>
                <a:schemeClr val="tx1"/>
              </a:solidFill>
            </a:endParaRPr>
          </a:p>
        </p:txBody>
      </p:sp>
      <p:sp>
        <p:nvSpPr>
          <p:cNvPr id="45" name="矩形 44">
            <a:extLst>
              <a:ext uri="{FF2B5EF4-FFF2-40B4-BE49-F238E27FC236}">
                <a16:creationId xmlns:a16="http://schemas.microsoft.com/office/drawing/2014/main" id="{B9EC2109-4CD2-4CEC-B741-0106FEE92CC5}"/>
              </a:ext>
            </a:extLst>
          </p:cNvPr>
          <p:cNvSpPr/>
          <p:nvPr/>
        </p:nvSpPr>
        <p:spPr>
          <a:xfrm>
            <a:off x="5487146" y="3103065"/>
            <a:ext cx="1099012" cy="1022139"/>
          </a:xfrm>
          <a:prstGeom prst="rect">
            <a:avLst/>
          </a:prstGeom>
          <a:noFill/>
          <a:ln w="9525">
            <a:solidFill>
              <a:schemeClr val="accent5">
                <a:lumMod val="60000"/>
                <a:lumOff val="40000"/>
              </a:schemeClr>
            </a:solidFill>
          </a:ln>
          <a:effectLst>
            <a:glow rad="63500">
              <a:schemeClr val="accent5">
                <a:lumMod val="60000"/>
                <a:lumOff val="4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6" name="矩形: 圓角 45">
            <a:extLst>
              <a:ext uri="{FF2B5EF4-FFF2-40B4-BE49-F238E27FC236}">
                <a16:creationId xmlns:a16="http://schemas.microsoft.com/office/drawing/2014/main" id="{F8827075-F886-4D64-89A3-14F43A887363}"/>
              </a:ext>
            </a:extLst>
          </p:cNvPr>
          <p:cNvSpPr/>
          <p:nvPr/>
        </p:nvSpPr>
        <p:spPr>
          <a:xfrm>
            <a:off x="5438543" y="2886883"/>
            <a:ext cx="914538" cy="434363"/>
          </a:xfrm>
          <a:prstGeom prst="roundRect">
            <a:avLst>
              <a:gd name="adj" fmla="val 50000"/>
            </a:avLst>
          </a:prstGeom>
          <a:solidFill>
            <a:schemeClr val="accent5">
              <a:lumMod val="60000"/>
              <a:lumOff val="40000"/>
            </a:schemeClr>
          </a:solidFill>
          <a:ln w="9525">
            <a:solidFill>
              <a:schemeClr val="accent5">
                <a:lumMod val="20000"/>
                <a:lumOff val="80000"/>
              </a:schemeClr>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a:solidFill>
                  <a:schemeClr val="tx1"/>
                </a:solidFill>
              </a:rPr>
              <a:t>System</a:t>
            </a:r>
          </a:p>
          <a:p>
            <a:pPr algn="ctr"/>
            <a:r>
              <a:rPr lang="en-US" altLang="zh-TW">
                <a:solidFill>
                  <a:schemeClr val="tx1"/>
                </a:solidFill>
              </a:rPr>
              <a:t>Pool</a:t>
            </a:r>
            <a:endParaRPr lang="zh-TW" altLang="en-US">
              <a:solidFill>
                <a:schemeClr val="tx1"/>
              </a:solidFill>
            </a:endParaRPr>
          </a:p>
        </p:txBody>
      </p:sp>
    </p:spTree>
    <p:extLst>
      <p:ext uri="{BB962C8B-B14F-4D97-AF65-F5344CB8AC3E}">
        <p14:creationId xmlns:p14="http://schemas.microsoft.com/office/powerpoint/2010/main" val="4169224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圓角 5">
            <a:extLst>
              <a:ext uri="{FF2B5EF4-FFF2-40B4-BE49-F238E27FC236}">
                <a16:creationId xmlns:a16="http://schemas.microsoft.com/office/drawing/2014/main" id="{F2538AF1-2A1C-43A2-B2E3-680814FBA7B6}"/>
              </a:ext>
            </a:extLst>
          </p:cNvPr>
          <p:cNvSpPr/>
          <p:nvPr/>
        </p:nvSpPr>
        <p:spPr>
          <a:xfrm>
            <a:off x="922149" y="1385176"/>
            <a:ext cx="3612872" cy="954612"/>
          </a:xfrm>
          <a:prstGeom prst="roundRect">
            <a:avLst>
              <a:gd name="adj" fmla="val 3442"/>
            </a:avLst>
          </a:prstGeom>
          <a:gradFill>
            <a:gsLst>
              <a:gs pos="54000">
                <a:schemeClr val="bg1"/>
              </a:gs>
              <a:gs pos="100000">
                <a:schemeClr val="bg1">
                  <a:lumMod val="95000"/>
                </a:schemeClr>
              </a:gs>
              <a:gs pos="59000">
                <a:srgbClr val="EEEEEE"/>
              </a:gs>
            </a:gsLst>
            <a:lin ang="5400000" scaled="1"/>
          </a:gradFill>
          <a:ln w="9525">
            <a:gradFill>
              <a:gsLst>
                <a:gs pos="26000">
                  <a:srgbClr val="BBB232"/>
                </a:gs>
                <a:gs pos="0">
                  <a:srgbClr val="140B00"/>
                </a:gs>
                <a:gs pos="43489">
                  <a:srgbClr val="F4E8BA"/>
                </a:gs>
                <a:gs pos="54000">
                  <a:srgbClr val="F9BC26"/>
                </a:gs>
                <a:gs pos="100000">
                  <a:srgbClr val="78A83F"/>
                </a:gs>
              </a:gsLst>
              <a:lin ang="5400000" scaled="1"/>
            </a:gradFill>
          </a:ln>
          <a:effectLst>
            <a:outerShdw blurRad="139700" dist="88900" dir="25200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a:solidFill>
                  <a:schemeClr val="tx1">
                    <a:lumMod val="85000"/>
                    <a:lumOff val="15000"/>
                  </a:schemeClr>
                </a:solidFill>
                <a:latin typeface="微軟正黑體" pitchFamily="34" charset="-120"/>
                <a:ea typeface="微軟正黑體" pitchFamily="34" charset="-120"/>
              </a:rPr>
              <a:t>System migrate from </a:t>
            </a:r>
          </a:p>
          <a:p>
            <a:pPr algn="ctr"/>
            <a:r>
              <a:rPr lang="en-US" altLang="zh-TW" sz="1600" b="1">
                <a:solidFill>
                  <a:schemeClr val="tx1">
                    <a:lumMod val="85000"/>
                    <a:lumOff val="15000"/>
                  </a:schemeClr>
                </a:solidFill>
                <a:latin typeface="微軟正黑體" pitchFamily="34" charset="-120"/>
                <a:ea typeface="微軟正黑體" pitchFamily="34" charset="-120"/>
              </a:rPr>
              <a:t>TS-431P2 to</a:t>
            </a:r>
            <a:r>
              <a:rPr lang="zh-TW" altLang="en-US" sz="1600" b="1">
                <a:solidFill>
                  <a:schemeClr val="tx1">
                    <a:lumMod val="85000"/>
                    <a:lumOff val="15000"/>
                  </a:schemeClr>
                </a:solidFill>
                <a:latin typeface="微軟正黑體" pitchFamily="34" charset="-120"/>
                <a:ea typeface="微軟正黑體" pitchFamily="34" charset="-120"/>
              </a:rPr>
              <a:t> </a:t>
            </a:r>
            <a:r>
              <a:rPr lang="en-US" altLang="zh-TW" sz="1600" b="1">
                <a:solidFill>
                  <a:schemeClr val="tx1">
                    <a:lumMod val="85000"/>
                    <a:lumOff val="15000"/>
                  </a:schemeClr>
                </a:solidFill>
                <a:latin typeface="微軟正黑體" pitchFamily="34" charset="-120"/>
                <a:ea typeface="微軟正黑體" pitchFamily="34" charset="-120"/>
              </a:rPr>
              <a:t>TVS-472XT</a:t>
            </a:r>
            <a:endParaRPr lang="zh-TW" altLang="en-US" sz="1600">
              <a:solidFill>
                <a:schemeClr val="accent1">
                  <a:lumMod val="75000"/>
                </a:schemeClr>
              </a:solidFill>
              <a:latin typeface="微軟正黑體" pitchFamily="34" charset="-120"/>
              <a:ea typeface="微軟正黑體" pitchFamily="34" charset="-120"/>
            </a:endParaRPr>
          </a:p>
        </p:txBody>
      </p:sp>
      <p:grpSp>
        <p:nvGrpSpPr>
          <p:cNvPr id="8" name="群組 7">
            <a:extLst>
              <a:ext uri="{FF2B5EF4-FFF2-40B4-BE49-F238E27FC236}">
                <a16:creationId xmlns:a16="http://schemas.microsoft.com/office/drawing/2014/main" id="{A9DA8003-2933-433E-802A-52E02DD10280}"/>
              </a:ext>
            </a:extLst>
          </p:cNvPr>
          <p:cNvGrpSpPr/>
          <p:nvPr/>
        </p:nvGrpSpPr>
        <p:grpSpPr>
          <a:xfrm>
            <a:off x="715829" y="1379654"/>
            <a:ext cx="412640" cy="397605"/>
            <a:chOff x="5121598" y="2950131"/>
            <a:chExt cx="388547" cy="397605"/>
          </a:xfrm>
        </p:grpSpPr>
        <p:sp>
          <p:nvSpPr>
            <p:cNvPr id="9" name="矩形: 圓角 8">
              <a:extLst>
                <a:ext uri="{FF2B5EF4-FFF2-40B4-BE49-F238E27FC236}">
                  <a16:creationId xmlns:a16="http://schemas.microsoft.com/office/drawing/2014/main" id="{3D47D4FB-1617-40C9-B92E-CE660DB36F64}"/>
                </a:ext>
              </a:extLst>
            </p:cNvPr>
            <p:cNvSpPr/>
            <p:nvPr/>
          </p:nvSpPr>
          <p:spPr>
            <a:xfrm>
              <a:off x="5121598" y="2950131"/>
              <a:ext cx="351158" cy="351158"/>
            </a:xfrm>
            <a:prstGeom prst="roundRect">
              <a:avLst>
                <a:gd name="adj" fmla="val 9744"/>
              </a:avLst>
            </a:prstGeom>
            <a:gradFill>
              <a:gsLst>
                <a:gs pos="0">
                  <a:srgbClr val="F9BC26">
                    <a:alpha val="75000"/>
                  </a:srgbClr>
                </a:gs>
                <a:gs pos="100000">
                  <a:srgbClr val="5D542D"/>
                </a:gs>
                <a:gs pos="54000">
                  <a:srgbClr val="78A83F"/>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圓角 9">
              <a:extLst>
                <a:ext uri="{FF2B5EF4-FFF2-40B4-BE49-F238E27FC236}">
                  <a16:creationId xmlns:a16="http://schemas.microsoft.com/office/drawing/2014/main" id="{FDD4104D-5F35-4DCC-AEDD-1F0E3C8F6FA4}"/>
                </a:ext>
              </a:extLst>
            </p:cNvPr>
            <p:cNvSpPr/>
            <p:nvPr/>
          </p:nvSpPr>
          <p:spPr>
            <a:xfrm rot="16200000">
              <a:off x="5158987" y="2996578"/>
              <a:ext cx="351158" cy="351158"/>
            </a:xfrm>
            <a:prstGeom prst="roundRect">
              <a:avLst>
                <a:gd name="adj" fmla="val 9744"/>
              </a:avLst>
            </a:prstGeom>
            <a:gradFill>
              <a:gsLst>
                <a:gs pos="0">
                  <a:srgbClr val="5D542D">
                    <a:alpha val="53000"/>
                  </a:srgbClr>
                </a:gs>
                <a:gs pos="100000">
                  <a:srgbClr val="78A83F"/>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a:extLst>
                <a:ext uri="{FF2B5EF4-FFF2-40B4-BE49-F238E27FC236}">
                  <a16:creationId xmlns:a16="http://schemas.microsoft.com/office/drawing/2014/main" id="{0460112A-4AA5-4BBA-8CA1-5E13599F2B72}"/>
                </a:ext>
              </a:extLst>
            </p:cNvPr>
            <p:cNvSpPr txBox="1"/>
            <p:nvPr/>
          </p:nvSpPr>
          <p:spPr>
            <a:xfrm>
              <a:off x="5158987" y="2955181"/>
              <a:ext cx="312906" cy="369332"/>
            </a:xfrm>
            <a:prstGeom prst="rect">
              <a:avLst/>
            </a:prstGeom>
            <a:noFill/>
          </p:spPr>
          <p:txBody>
            <a:bodyPr wrap="none" rtlCol="0">
              <a:spAutoFit/>
            </a:bodyPr>
            <a:lstStyle/>
            <a:p>
              <a:r>
                <a:rPr lang="en-US" altLang="zh-TW" sz="1800" b="1">
                  <a:solidFill>
                    <a:schemeClr val="bg1"/>
                  </a:solidFill>
                </a:rPr>
                <a:t>1</a:t>
              </a:r>
              <a:endParaRPr lang="zh-TW" altLang="en-US" sz="1800" b="1">
                <a:solidFill>
                  <a:schemeClr val="bg1"/>
                </a:solidFill>
              </a:endParaRPr>
            </a:p>
          </p:txBody>
        </p:sp>
      </p:grpSp>
      <p:sp>
        <p:nvSpPr>
          <p:cNvPr id="13" name="矩形: 圓角 12">
            <a:extLst>
              <a:ext uri="{FF2B5EF4-FFF2-40B4-BE49-F238E27FC236}">
                <a16:creationId xmlns:a16="http://schemas.microsoft.com/office/drawing/2014/main" id="{CFD49B18-1D8B-4576-AFF4-8AB0DC263CAA}"/>
              </a:ext>
            </a:extLst>
          </p:cNvPr>
          <p:cNvSpPr/>
          <p:nvPr/>
        </p:nvSpPr>
        <p:spPr>
          <a:xfrm>
            <a:off x="1428935" y="2661316"/>
            <a:ext cx="3401928" cy="954612"/>
          </a:xfrm>
          <a:prstGeom prst="roundRect">
            <a:avLst>
              <a:gd name="adj" fmla="val 3442"/>
            </a:avLst>
          </a:prstGeom>
          <a:gradFill>
            <a:gsLst>
              <a:gs pos="54000">
                <a:schemeClr val="bg1"/>
              </a:gs>
              <a:gs pos="100000">
                <a:schemeClr val="bg1">
                  <a:lumMod val="95000"/>
                </a:schemeClr>
              </a:gs>
              <a:gs pos="59000">
                <a:srgbClr val="EEEEEE"/>
              </a:gs>
            </a:gsLst>
            <a:lin ang="5400000" scaled="1"/>
          </a:gradFill>
          <a:ln w="9525">
            <a:gradFill>
              <a:gsLst>
                <a:gs pos="26000">
                  <a:srgbClr val="BBB232"/>
                </a:gs>
                <a:gs pos="0">
                  <a:srgbClr val="140B00"/>
                </a:gs>
                <a:gs pos="43489">
                  <a:srgbClr val="F4E8BA"/>
                </a:gs>
                <a:gs pos="54000">
                  <a:srgbClr val="F9BC26"/>
                </a:gs>
                <a:gs pos="100000">
                  <a:srgbClr val="78A83F"/>
                </a:gs>
              </a:gsLst>
              <a:lin ang="5400000" scaled="1"/>
            </a:gradFill>
          </a:ln>
          <a:effectLst>
            <a:outerShdw blurRad="139700" dist="88900" dir="25200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a:solidFill>
                  <a:schemeClr val="tx1">
                    <a:lumMod val="85000"/>
                    <a:lumOff val="15000"/>
                  </a:schemeClr>
                </a:solidFill>
                <a:latin typeface="微軟正黑體" pitchFamily="34" charset="-120"/>
                <a:ea typeface="微軟正黑體" pitchFamily="34" charset="-120"/>
              </a:rPr>
              <a:t>Data pool migration from </a:t>
            </a:r>
          </a:p>
          <a:p>
            <a:pPr algn="ctr"/>
            <a:r>
              <a:rPr lang="en-US" altLang="zh-TW" sz="1600" b="1">
                <a:solidFill>
                  <a:schemeClr val="tx1">
                    <a:lumMod val="85000"/>
                    <a:lumOff val="15000"/>
                  </a:schemeClr>
                </a:solidFill>
                <a:latin typeface="微軟正黑體" pitchFamily="34" charset="-120"/>
                <a:ea typeface="微軟正黑體" pitchFamily="34" charset="-120"/>
              </a:rPr>
              <a:t>TS-431P2 to TVS-472XT</a:t>
            </a:r>
            <a:endParaRPr lang="zh-TW" altLang="en-US" sz="1600">
              <a:solidFill>
                <a:srgbClr val="F9B5C8"/>
              </a:solidFill>
              <a:latin typeface="微軟正黑體" pitchFamily="34" charset="-120"/>
              <a:ea typeface="微軟正黑體" pitchFamily="34" charset="-120"/>
            </a:endParaRPr>
          </a:p>
        </p:txBody>
      </p:sp>
      <p:grpSp>
        <p:nvGrpSpPr>
          <p:cNvPr id="14" name="群組 13">
            <a:extLst>
              <a:ext uri="{FF2B5EF4-FFF2-40B4-BE49-F238E27FC236}">
                <a16:creationId xmlns:a16="http://schemas.microsoft.com/office/drawing/2014/main" id="{5BFE3DCC-E4F2-4BE2-9E1B-81F360B1306C}"/>
              </a:ext>
            </a:extLst>
          </p:cNvPr>
          <p:cNvGrpSpPr/>
          <p:nvPr/>
        </p:nvGrpSpPr>
        <p:grpSpPr>
          <a:xfrm>
            <a:off x="1234661" y="2655794"/>
            <a:ext cx="388547" cy="397605"/>
            <a:chOff x="5121598" y="2950131"/>
            <a:chExt cx="388547" cy="397605"/>
          </a:xfrm>
        </p:grpSpPr>
        <p:sp>
          <p:nvSpPr>
            <p:cNvPr id="15" name="矩形: 圓角 14">
              <a:extLst>
                <a:ext uri="{FF2B5EF4-FFF2-40B4-BE49-F238E27FC236}">
                  <a16:creationId xmlns:a16="http://schemas.microsoft.com/office/drawing/2014/main" id="{A45C8398-44F1-4D4C-859D-4210C225400A}"/>
                </a:ext>
              </a:extLst>
            </p:cNvPr>
            <p:cNvSpPr/>
            <p:nvPr/>
          </p:nvSpPr>
          <p:spPr>
            <a:xfrm>
              <a:off x="5121598" y="2950131"/>
              <a:ext cx="351158" cy="351158"/>
            </a:xfrm>
            <a:prstGeom prst="roundRect">
              <a:avLst>
                <a:gd name="adj" fmla="val 9744"/>
              </a:avLst>
            </a:prstGeom>
            <a:gradFill>
              <a:gsLst>
                <a:gs pos="0">
                  <a:srgbClr val="F9BC26">
                    <a:alpha val="75000"/>
                  </a:srgbClr>
                </a:gs>
                <a:gs pos="100000">
                  <a:srgbClr val="5D542D"/>
                </a:gs>
                <a:gs pos="54000">
                  <a:srgbClr val="78A83F"/>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圓角 15">
              <a:extLst>
                <a:ext uri="{FF2B5EF4-FFF2-40B4-BE49-F238E27FC236}">
                  <a16:creationId xmlns:a16="http://schemas.microsoft.com/office/drawing/2014/main" id="{F7159160-49C9-49EF-AC4C-B396CEAE126C}"/>
                </a:ext>
              </a:extLst>
            </p:cNvPr>
            <p:cNvSpPr/>
            <p:nvPr/>
          </p:nvSpPr>
          <p:spPr>
            <a:xfrm rot="16200000">
              <a:off x="5158987" y="2996578"/>
              <a:ext cx="351158" cy="351158"/>
            </a:xfrm>
            <a:prstGeom prst="roundRect">
              <a:avLst>
                <a:gd name="adj" fmla="val 9744"/>
              </a:avLst>
            </a:prstGeom>
            <a:gradFill>
              <a:gsLst>
                <a:gs pos="0">
                  <a:srgbClr val="5D542D">
                    <a:alpha val="53000"/>
                  </a:srgbClr>
                </a:gs>
                <a:gs pos="100000">
                  <a:srgbClr val="78A83F"/>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文字方塊 16">
              <a:extLst>
                <a:ext uri="{FF2B5EF4-FFF2-40B4-BE49-F238E27FC236}">
                  <a16:creationId xmlns:a16="http://schemas.microsoft.com/office/drawing/2014/main" id="{91267AC5-3A0F-4199-BE69-1A92735DADA6}"/>
                </a:ext>
              </a:extLst>
            </p:cNvPr>
            <p:cNvSpPr txBox="1"/>
            <p:nvPr/>
          </p:nvSpPr>
          <p:spPr>
            <a:xfrm>
              <a:off x="5158987" y="2955181"/>
              <a:ext cx="312906" cy="369332"/>
            </a:xfrm>
            <a:prstGeom prst="rect">
              <a:avLst/>
            </a:prstGeom>
            <a:noFill/>
          </p:spPr>
          <p:txBody>
            <a:bodyPr wrap="none" rtlCol="0">
              <a:spAutoFit/>
            </a:bodyPr>
            <a:lstStyle/>
            <a:p>
              <a:r>
                <a:rPr lang="en-US" altLang="zh-TW" sz="1800" b="1">
                  <a:solidFill>
                    <a:schemeClr val="bg1"/>
                  </a:solidFill>
                </a:rPr>
                <a:t>2</a:t>
              </a:r>
              <a:endParaRPr lang="zh-TW" altLang="en-US" sz="1800" b="1">
                <a:solidFill>
                  <a:schemeClr val="bg1"/>
                </a:solidFill>
              </a:endParaRPr>
            </a:p>
          </p:txBody>
        </p:sp>
      </p:grpSp>
    </p:spTree>
    <p:extLst>
      <p:ext uri="{BB962C8B-B14F-4D97-AF65-F5344CB8AC3E}">
        <p14:creationId xmlns:p14="http://schemas.microsoft.com/office/powerpoint/2010/main" val="5832894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a:extLst>
              <a:ext uri="{FF2B5EF4-FFF2-40B4-BE49-F238E27FC236}">
                <a16:creationId xmlns:a16="http://schemas.microsoft.com/office/drawing/2014/main" id="{907131E0-B851-4499-8381-F13908311C99}"/>
              </a:ext>
            </a:extLst>
          </p:cNvPr>
          <p:cNvSpPr txBox="1"/>
          <p:nvPr/>
        </p:nvSpPr>
        <p:spPr>
          <a:xfrm>
            <a:off x="1971675" y="705795"/>
            <a:ext cx="5200650" cy="3116238"/>
          </a:xfrm>
          <a:prstGeom prst="rect">
            <a:avLst/>
          </a:prstGeom>
          <a:noFill/>
        </p:spPr>
        <p:txBody>
          <a:bodyPr wrap="square" rtlCol="0" anchor="t">
            <a:spAutoFit/>
          </a:bodyPr>
          <a:lstStyle/>
          <a:p>
            <a:pPr algn="ctr"/>
            <a:r>
              <a:rPr lang="en-US" altLang="zh-TW" sz="3600" b="1">
                <a:latin typeface="微軟正黑體"/>
                <a:ea typeface="微軟正黑體"/>
              </a:rPr>
              <a:t>Practical needs of storage configuration</a:t>
            </a:r>
            <a:br>
              <a:rPr lang="en-US" altLang="zh-TW" sz="3600" b="1">
                <a:latin typeface="微軟正黑體" panose="020B0604030504040204" pitchFamily="34" charset="-120"/>
                <a:ea typeface="微軟正黑體" panose="020B0604030504040204" pitchFamily="34" charset="-120"/>
              </a:rPr>
            </a:br>
            <a:r>
              <a:rPr lang="en-US" altLang="zh-TW" sz="3600" b="1">
                <a:latin typeface="微軟正黑體"/>
                <a:ea typeface="微軟正黑體"/>
              </a:rPr>
              <a:t>(</a:t>
            </a:r>
            <a:r>
              <a:rPr lang="zh-TW" altLang="en-US" sz="3600" b="1">
                <a:latin typeface="微軟正黑體"/>
                <a:ea typeface="微軟正黑體"/>
              </a:rPr>
              <a:t>3</a:t>
            </a:r>
            <a:r>
              <a:rPr lang="en-US" altLang="zh-TW" sz="3600" b="1">
                <a:latin typeface="微軟正黑體"/>
                <a:ea typeface="微軟正黑體"/>
              </a:rPr>
              <a:t>)</a:t>
            </a:r>
            <a:r>
              <a:rPr lang="en-US" altLang="zh-TW" sz="1050" b="1">
                <a:latin typeface="微軟正黑體"/>
                <a:ea typeface="微軟正黑體"/>
              </a:rPr>
              <a:t> </a:t>
            </a:r>
            <a:br>
              <a:rPr lang="en-US" altLang="zh-TW" sz="1050" b="1">
                <a:latin typeface="微軟正黑體" panose="020B0604030504040204" pitchFamily="34" charset="-120"/>
                <a:ea typeface="微軟正黑體" panose="020B0604030504040204" pitchFamily="34" charset="-120"/>
              </a:rPr>
            </a:br>
            <a:br>
              <a:rPr lang="en-US" altLang="zh-TW" sz="1050" b="1">
                <a:latin typeface="微軟正黑體" panose="020B0604030504040204" pitchFamily="34" charset="-120"/>
                <a:ea typeface="微軟正黑體" panose="020B0604030504040204" pitchFamily="34" charset="-120"/>
              </a:rPr>
            </a:br>
            <a:r>
              <a:rPr lang="en-US" altLang="zh-TW" sz="3200">
                <a:latin typeface="微軟正黑體"/>
                <a:ea typeface="微軟正黑體"/>
              </a:rPr>
              <a:t>When RAID type migration is needed</a:t>
            </a:r>
            <a:endParaRPr lang="zh-TW" altLang="en-US" sz="3200">
              <a:latin typeface="微軟正黑體"/>
              <a:ea typeface="微軟正黑體"/>
            </a:endParaRPr>
          </a:p>
          <a:p>
            <a:pPr algn="ctr"/>
            <a:endParaRPr lang="zh-TW" altLang="en-US"/>
          </a:p>
        </p:txBody>
      </p:sp>
    </p:spTree>
    <p:extLst>
      <p:ext uri="{BB962C8B-B14F-4D97-AF65-F5344CB8AC3E}">
        <p14:creationId xmlns:p14="http://schemas.microsoft.com/office/powerpoint/2010/main" val="38738792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矩形: 圓角 47">
            <a:extLst>
              <a:ext uri="{FF2B5EF4-FFF2-40B4-BE49-F238E27FC236}">
                <a16:creationId xmlns:a16="http://schemas.microsoft.com/office/drawing/2014/main" id="{8D90FB92-10D3-4D1D-B921-ECD1BB0D7B44}"/>
              </a:ext>
            </a:extLst>
          </p:cNvPr>
          <p:cNvSpPr/>
          <p:nvPr/>
        </p:nvSpPr>
        <p:spPr>
          <a:xfrm>
            <a:off x="2081179" y="1327679"/>
            <a:ext cx="4739922" cy="400110"/>
          </a:xfrm>
          <a:prstGeom prst="roundRect">
            <a:avLst>
              <a:gd name="adj" fmla="val 14197"/>
            </a:avLst>
          </a:prstGeom>
          <a:gradFill>
            <a:gsLst>
              <a:gs pos="0">
                <a:srgbClr val="7E4800"/>
              </a:gs>
              <a:gs pos="100000">
                <a:srgbClr val="172412"/>
              </a:gs>
              <a:gs pos="37000">
                <a:srgbClr val="172412"/>
              </a:gs>
            </a:gsLst>
            <a:lin ang="5400000" scaled="1"/>
          </a:gradFill>
          <a:ln w="9525">
            <a:gradFill>
              <a:gsLst>
                <a:gs pos="26000">
                  <a:srgbClr val="BBB232"/>
                </a:gs>
                <a:gs pos="43489">
                  <a:srgbClr val="F4E8BA"/>
                </a:gs>
                <a:gs pos="54000">
                  <a:srgbClr val="F9BC26"/>
                </a:gs>
                <a:gs pos="100000">
                  <a:srgbClr val="78A83F"/>
                </a:gs>
              </a:gsLst>
              <a:lin ang="5400000" scaled="1"/>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46088" indent="-87313"/>
            <a:r>
              <a:rPr lang="en-US" altLang="zh-TW" sz="1600" b="1">
                <a:solidFill>
                  <a:schemeClr val="bg1"/>
                </a:solidFill>
                <a:latin typeface="微軟正黑體" panose="020B0604030504040204" pitchFamily="34" charset="-120"/>
                <a:ea typeface="微軟正黑體" panose="020B0604030504040204" pitchFamily="34" charset="-120"/>
              </a:rPr>
              <a:t>Plug in new disks into the NAS</a:t>
            </a:r>
          </a:p>
        </p:txBody>
      </p:sp>
      <p:sp>
        <p:nvSpPr>
          <p:cNvPr id="53" name="矩形: 圓角 52">
            <a:extLst>
              <a:ext uri="{FF2B5EF4-FFF2-40B4-BE49-F238E27FC236}">
                <a16:creationId xmlns:a16="http://schemas.microsoft.com/office/drawing/2014/main" id="{32A00015-F401-431A-9CDC-2ABB9FCC9E82}"/>
              </a:ext>
            </a:extLst>
          </p:cNvPr>
          <p:cNvSpPr/>
          <p:nvPr/>
        </p:nvSpPr>
        <p:spPr>
          <a:xfrm>
            <a:off x="2119098" y="1363786"/>
            <a:ext cx="352922" cy="325906"/>
          </a:xfrm>
          <a:prstGeom prst="roundRect">
            <a:avLst>
              <a:gd name="adj" fmla="val 12190"/>
            </a:avLst>
          </a:prstGeom>
          <a:gradFill>
            <a:gsLst>
              <a:gs pos="0">
                <a:srgbClr val="F9BC26">
                  <a:alpha val="75000"/>
                </a:srgbClr>
              </a:gs>
              <a:gs pos="100000">
                <a:srgbClr val="5D542D"/>
              </a:gs>
              <a:gs pos="54000">
                <a:srgbClr val="78A83F"/>
              </a:gs>
            </a:gsLst>
            <a:lin ang="2700000" scaled="0"/>
          </a:gradFill>
          <a:ln>
            <a:noFill/>
          </a:ln>
          <a:effectLst>
            <a:outerShdw blurRad="50800" dist="38100" dir="2700000" algn="tl" rotWithShape="0">
              <a:prstClr val="black">
                <a:alpha val="9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a:t>1</a:t>
            </a:r>
            <a:endParaRPr lang="zh-TW" altLang="en-US" sz="2000" b="1"/>
          </a:p>
        </p:txBody>
      </p:sp>
      <p:sp>
        <p:nvSpPr>
          <p:cNvPr id="74" name="矩形: 圓角 73">
            <a:extLst>
              <a:ext uri="{FF2B5EF4-FFF2-40B4-BE49-F238E27FC236}">
                <a16:creationId xmlns:a16="http://schemas.microsoft.com/office/drawing/2014/main" id="{6B11F8DC-ED80-4A7E-BCD6-7B714DDB7B89}"/>
              </a:ext>
            </a:extLst>
          </p:cNvPr>
          <p:cNvSpPr/>
          <p:nvPr/>
        </p:nvSpPr>
        <p:spPr>
          <a:xfrm>
            <a:off x="2338467" y="1830920"/>
            <a:ext cx="6805534" cy="400110"/>
          </a:xfrm>
          <a:prstGeom prst="roundRect">
            <a:avLst>
              <a:gd name="adj" fmla="val 14197"/>
            </a:avLst>
          </a:prstGeom>
          <a:gradFill>
            <a:gsLst>
              <a:gs pos="0">
                <a:srgbClr val="7E4800"/>
              </a:gs>
              <a:gs pos="100000">
                <a:schemeClr val="tx1"/>
              </a:gs>
              <a:gs pos="37000">
                <a:srgbClr val="172412"/>
              </a:gs>
            </a:gsLst>
            <a:lin ang="5400000" scaled="1"/>
          </a:gradFill>
          <a:ln w="9525">
            <a:gradFill>
              <a:gsLst>
                <a:gs pos="26000">
                  <a:srgbClr val="BBB232"/>
                </a:gs>
                <a:gs pos="43489">
                  <a:srgbClr val="F4E8BA"/>
                </a:gs>
                <a:gs pos="54000">
                  <a:srgbClr val="F9BC26"/>
                </a:gs>
                <a:gs pos="100000">
                  <a:srgbClr val="78A83F"/>
                </a:gs>
              </a:gsLst>
              <a:lin ang="5400000" scaled="1"/>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46088" indent="-87313"/>
            <a:r>
              <a:rPr lang="en-US" altLang="zh-TW" sz="1600" b="1">
                <a:solidFill>
                  <a:schemeClr val="bg1"/>
                </a:solidFill>
                <a:latin typeface="Calibri" panose="020F0502020204030204" pitchFamily="34" charset="0"/>
                <a:ea typeface="微軟正黑體" panose="020B0604030504040204" pitchFamily="34" charset="-120"/>
                <a:cs typeface="Calibri" panose="020F0502020204030204" pitchFamily="34" charset="0"/>
              </a:rPr>
              <a:t>Storage/Snapshot &gt; Pool management &gt; select RAID &gt; Manage &gt; Migrate</a:t>
            </a:r>
          </a:p>
        </p:txBody>
      </p:sp>
      <p:sp>
        <p:nvSpPr>
          <p:cNvPr id="75" name="矩形: 圓角 74">
            <a:extLst>
              <a:ext uri="{FF2B5EF4-FFF2-40B4-BE49-F238E27FC236}">
                <a16:creationId xmlns:a16="http://schemas.microsoft.com/office/drawing/2014/main" id="{0C11D4D0-A51D-446A-B1DB-87E3B2BDF308}"/>
              </a:ext>
            </a:extLst>
          </p:cNvPr>
          <p:cNvSpPr/>
          <p:nvPr/>
        </p:nvSpPr>
        <p:spPr>
          <a:xfrm>
            <a:off x="2387749" y="1866490"/>
            <a:ext cx="368703" cy="325906"/>
          </a:xfrm>
          <a:prstGeom prst="roundRect">
            <a:avLst>
              <a:gd name="adj" fmla="val 12190"/>
            </a:avLst>
          </a:prstGeom>
          <a:gradFill>
            <a:gsLst>
              <a:gs pos="0">
                <a:srgbClr val="F9BC26">
                  <a:alpha val="75000"/>
                </a:srgbClr>
              </a:gs>
              <a:gs pos="100000">
                <a:srgbClr val="5D542D"/>
              </a:gs>
              <a:gs pos="54000">
                <a:srgbClr val="78A83F"/>
              </a:gs>
            </a:gsLst>
            <a:lin ang="2700000" scaled="0"/>
          </a:gradFill>
          <a:ln>
            <a:noFill/>
          </a:ln>
          <a:effectLst>
            <a:outerShdw blurRad="50800" dist="38100" dir="2700000" algn="tl" rotWithShape="0">
              <a:prstClr val="black">
                <a:alpha val="9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a:t>2</a:t>
            </a:r>
            <a:endParaRPr lang="zh-TW" altLang="en-US" sz="2000" b="1"/>
          </a:p>
        </p:txBody>
      </p:sp>
      <p:sp>
        <p:nvSpPr>
          <p:cNvPr id="77" name="矩形: 圓角 76">
            <a:extLst>
              <a:ext uri="{FF2B5EF4-FFF2-40B4-BE49-F238E27FC236}">
                <a16:creationId xmlns:a16="http://schemas.microsoft.com/office/drawing/2014/main" id="{47261DAE-219A-4182-8985-41C1A8438A5C}"/>
              </a:ext>
            </a:extLst>
          </p:cNvPr>
          <p:cNvSpPr/>
          <p:nvPr/>
        </p:nvSpPr>
        <p:spPr>
          <a:xfrm>
            <a:off x="2907831" y="2310017"/>
            <a:ext cx="6236168" cy="400110"/>
          </a:xfrm>
          <a:prstGeom prst="roundRect">
            <a:avLst>
              <a:gd name="adj" fmla="val 14197"/>
            </a:avLst>
          </a:prstGeom>
          <a:gradFill>
            <a:gsLst>
              <a:gs pos="0">
                <a:srgbClr val="7E4800"/>
              </a:gs>
              <a:gs pos="100000">
                <a:schemeClr val="tx1"/>
              </a:gs>
              <a:gs pos="37000">
                <a:srgbClr val="172412"/>
              </a:gs>
            </a:gsLst>
            <a:lin ang="5400000" scaled="1"/>
          </a:gradFill>
          <a:ln w="9525">
            <a:gradFill>
              <a:gsLst>
                <a:gs pos="26000">
                  <a:srgbClr val="BBB232"/>
                </a:gs>
                <a:gs pos="43489">
                  <a:srgbClr val="F4E8BA"/>
                </a:gs>
                <a:gs pos="54000">
                  <a:srgbClr val="F9BC26"/>
                </a:gs>
                <a:gs pos="100000">
                  <a:srgbClr val="78A83F"/>
                </a:gs>
              </a:gsLst>
              <a:lin ang="5400000" scaled="1"/>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46088" indent="-87313"/>
            <a:r>
              <a:rPr lang="en-US" altLang="zh-TW" sz="1600" b="1">
                <a:solidFill>
                  <a:schemeClr val="bg1"/>
                </a:solidFill>
                <a:latin typeface="微軟正黑體" panose="020B0604030504040204" pitchFamily="34" charset="-120"/>
                <a:ea typeface="微軟正黑體" panose="020B0604030504040204" pitchFamily="34" charset="-120"/>
              </a:rPr>
              <a:t> </a:t>
            </a:r>
            <a:r>
              <a:rPr lang="en-US" altLang="zh-TW" sz="1600" b="1">
                <a:solidFill>
                  <a:schemeClr val="bg1"/>
                </a:solidFill>
                <a:ea typeface="Microsoft JhengHei"/>
                <a:cs typeface="Microsoft JhengHei"/>
                <a:sym typeface="Microsoft JhengHei"/>
              </a:rPr>
              <a:t>Follow the wizard to select new disk for migration</a:t>
            </a:r>
            <a:endParaRPr lang="en-US" altLang="zh-TW" sz="1600" b="1">
              <a:solidFill>
                <a:schemeClr val="bg1"/>
              </a:solidFill>
              <a:latin typeface="微軟正黑體" panose="020B0604030504040204" pitchFamily="34" charset="-120"/>
              <a:ea typeface="微軟正黑體" panose="020B0604030504040204" pitchFamily="34" charset="-120"/>
            </a:endParaRPr>
          </a:p>
        </p:txBody>
      </p:sp>
      <p:sp>
        <p:nvSpPr>
          <p:cNvPr id="78" name="矩形: 圓角 77">
            <a:extLst>
              <a:ext uri="{FF2B5EF4-FFF2-40B4-BE49-F238E27FC236}">
                <a16:creationId xmlns:a16="http://schemas.microsoft.com/office/drawing/2014/main" id="{9DEA79DA-56F8-413F-B689-7F70DF5F9C15}"/>
              </a:ext>
            </a:extLst>
          </p:cNvPr>
          <p:cNvSpPr/>
          <p:nvPr/>
        </p:nvSpPr>
        <p:spPr>
          <a:xfrm>
            <a:off x="2958650" y="2346124"/>
            <a:ext cx="374958" cy="325906"/>
          </a:xfrm>
          <a:prstGeom prst="roundRect">
            <a:avLst>
              <a:gd name="adj" fmla="val 12190"/>
            </a:avLst>
          </a:prstGeom>
          <a:gradFill>
            <a:gsLst>
              <a:gs pos="0">
                <a:srgbClr val="F9BC26">
                  <a:alpha val="75000"/>
                </a:srgbClr>
              </a:gs>
              <a:gs pos="100000">
                <a:srgbClr val="5D542D"/>
              </a:gs>
              <a:gs pos="54000">
                <a:srgbClr val="78A83F"/>
              </a:gs>
            </a:gsLst>
            <a:lin ang="2700000" scaled="0"/>
          </a:gradFill>
          <a:ln>
            <a:noFill/>
          </a:ln>
          <a:effectLst>
            <a:outerShdw blurRad="50800" dist="38100" dir="2700000" algn="tl" rotWithShape="0">
              <a:prstClr val="black">
                <a:alpha val="9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a:t>3</a:t>
            </a:r>
            <a:endParaRPr lang="zh-TW" altLang="en-US" sz="2000" b="1"/>
          </a:p>
        </p:txBody>
      </p:sp>
      <p:sp>
        <p:nvSpPr>
          <p:cNvPr id="36" name="平行四邊形 11">
            <a:extLst>
              <a:ext uri="{FF2B5EF4-FFF2-40B4-BE49-F238E27FC236}">
                <a16:creationId xmlns:a16="http://schemas.microsoft.com/office/drawing/2014/main" id="{0399F199-707D-41E1-93D1-D028ED5FF0FC}"/>
              </a:ext>
            </a:extLst>
          </p:cNvPr>
          <p:cNvSpPr/>
          <p:nvPr/>
        </p:nvSpPr>
        <p:spPr>
          <a:xfrm rot="20105520">
            <a:off x="-295796" y="1410701"/>
            <a:ext cx="2425187" cy="881599"/>
          </a:xfrm>
          <a:prstGeom prst="parallelogram">
            <a:avLst>
              <a:gd name="adj" fmla="val 46235"/>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ltLang="zh-TW" sz="2000" b="1">
                <a:solidFill>
                  <a:schemeClr val="bg1"/>
                </a:solidFill>
                <a:latin typeface="Microsoft JhengHei"/>
                <a:ea typeface="Microsoft JhengHei"/>
                <a:cs typeface="Microsoft JhengHei"/>
                <a:sym typeface="Microsoft JhengHei"/>
              </a:rPr>
              <a:t>RAID Migration</a:t>
            </a:r>
            <a:r>
              <a:rPr lang="zh-TW" altLang="en-US" sz="2000" b="1">
                <a:solidFill>
                  <a:schemeClr val="bg1"/>
                </a:solidFill>
                <a:latin typeface="Microsoft JhengHei"/>
                <a:ea typeface="Microsoft JhengHei"/>
                <a:cs typeface="Microsoft JhengHei"/>
                <a:sym typeface="Microsoft JhengHei"/>
              </a:rPr>
              <a:t> </a:t>
            </a:r>
            <a:endParaRPr lang="en-US" altLang="zh-TW" sz="2000" b="1">
              <a:solidFill>
                <a:schemeClr val="bg1"/>
              </a:solidFill>
              <a:latin typeface="Microsoft JhengHei"/>
              <a:ea typeface="Microsoft JhengHei"/>
              <a:cs typeface="Microsoft JhengHei"/>
              <a:sym typeface="Microsoft JhengHei"/>
            </a:endParaRPr>
          </a:p>
        </p:txBody>
      </p:sp>
      <p:sp>
        <p:nvSpPr>
          <p:cNvPr id="2" name="標題 1">
            <a:extLst>
              <a:ext uri="{FF2B5EF4-FFF2-40B4-BE49-F238E27FC236}">
                <a16:creationId xmlns:a16="http://schemas.microsoft.com/office/drawing/2014/main" id="{0908A47F-1A40-449A-BF4C-C19D859565BF}"/>
              </a:ext>
            </a:extLst>
          </p:cNvPr>
          <p:cNvSpPr>
            <a:spLocks noGrp="1"/>
          </p:cNvSpPr>
          <p:nvPr>
            <p:ph type="title"/>
          </p:nvPr>
        </p:nvSpPr>
        <p:spPr/>
        <p:txBody>
          <a:bodyPr>
            <a:normAutofit fontScale="90000"/>
          </a:bodyPr>
          <a:lstStyle/>
          <a:p>
            <a:r>
              <a:rPr lang="en-US" altLang="zh-TW"/>
              <a:t>Re-configure and migrate the RAID type</a:t>
            </a:r>
            <a:endParaRPr lang="zh-TW" altLang="en-US"/>
          </a:p>
        </p:txBody>
      </p:sp>
      <p:sp>
        <p:nvSpPr>
          <p:cNvPr id="8" name="矩形 28">
            <a:extLst>
              <a:ext uri="{FF2B5EF4-FFF2-40B4-BE49-F238E27FC236}">
                <a16:creationId xmlns:a16="http://schemas.microsoft.com/office/drawing/2014/main" id="{BEBF76B0-4685-4692-AEC8-FC52E2A91A43}"/>
              </a:ext>
            </a:extLst>
          </p:cNvPr>
          <p:cNvSpPr/>
          <p:nvPr/>
        </p:nvSpPr>
        <p:spPr>
          <a:xfrm>
            <a:off x="336924" y="1455592"/>
            <a:ext cx="2114921" cy="419526"/>
          </a:xfrm>
          <a:prstGeom prst="rect">
            <a:avLst/>
          </a:prstGeom>
        </p:spPr>
        <p:txBody>
          <a:bodyPr wrap="square">
            <a:spAutoFit/>
          </a:bodyPr>
          <a:lstStyle/>
          <a:p>
            <a:pPr algn="ctr"/>
            <a:endParaRPr lang="zh-TW" altLang="en-US" sz="2300" b="1">
              <a:solidFill>
                <a:schemeClr val="bg1"/>
              </a:solidFill>
              <a:latin typeface="Calibri" pitchFamily="34" charset="0"/>
              <a:ea typeface="微軟正黑體" pitchFamily="34" charset="-120"/>
            </a:endParaRPr>
          </a:p>
        </p:txBody>
      </p:sp>
      <p:sp>
        <p:nvSpPr>
          <p:cNvPr id="41" name="Shape 183">
            <a:extLst>
              <a:ext uri="{FF2B5EF4-FFF2-40B4-BE49-F238E27FC236}">
                <a16:creationId xmlns:a16="http://schemas.microsoft.com/office/drawing/2014/main" id="{7959825F-DEBA-4FCD-B1F3-9DD7D146911D}"/>
              </a:ext>
            </a:extLst>
          </p:cNvPr>
          <p:cNvSpPr txBox="1"/>
          <p:nvPr/>
        </p:nvSpPr>
        <p:spPr>
          <a:xfrm>
            <a:off x="112106" y="3370084"/>
            <a:ext cx="2928744" cy="519591"/>
          </a:xfrm>
          <a:prstGeom prst="rect">
            <a:avLst/>
          </a:prstGeom>
          <a:noFill/>
          <a:ln>
            <a:noFill/>
          </a:ln>
        </p:spPr>
        <p:txBody>
          <a:bodyPr spcFirstLastPara="1" wrap="square" lIns="91425" tIns="45700" rIns="91425" bIns="45700" anchor="t" anchorCtr="0">
            <a:noAutofit/>
          </a:bodyPr>
          <a:lstStyle/>
          <a:p>
            <a:r>
              <a:rPr lang="en-US" altLang="zh-TW" b="1">
                <a:solidFill>
                  <a:srgbClr val="FF0000"/>
                </a:solidFill>
                <a:latin typeface="微軟正黑體" pitchFamily="34" charset="-120"/>
                <a:ea typeface="微軟正黑體" pitchFamily="34" charset="-120"/>
                <a:cs typeface="Calibri"/>
                <a:sym typeface="Calibri"/>
              </a:rPr>
              <a:t>Note: only support migrating in this order.</a:t>
            </a:r>
            <a:endParaRPr lang="en-US" altLang="zh-TW" b="1">
              <a:solidFill>
                <a:srgbClr val="FF0000"/>
              </a:solidFill>
              <a:latin typeface="微軟正黑體" pitchFamily="34" charset="-120"/>
              <a:ea typeface="微軟正黑體" pitchFamily="34" charset="-120"/>
            </a:endParaRPr>
          </a:p>
        </p:txBody>
      </p:sp>
      <p:sp>
        <p:nvSpPr>
          <p:cNvPr id="42" name="Shape 334">
            <a:extLst>
              <a:ext uri="{FF2B5EF4-FFF2-40B4-BE49-F238E27FC236}">
                <a16:creationId xmlns:a16="http://schemas.microsoft.com/office/drawing/2014/main" id="{40BF028D-4EFA-4CF3-9AFE-807F5443B0D4}"/>
              </a:ext>
            </a:extLst>
          </p:cNvPr>
          <p:cNvSpPr txBox="1"/>
          <p:nvPr/>
        </p:nvSpPr>
        <p:spPr>
          <a:xfrm>
            <a:off x="111729" y="3848360"/>
            <a:ext cx="3103185" cy="562633"/>
          </a:xfrm>
          <a:prstGeom prst="rect">
            <a:avLst/>
          </a:prstGeom>
          <a:noFill/>
          <a:ln>
            <a:noFill/>
          </a:ln>
        </p:spPr>
        <p:txBody>
          <a:bodyPr spcFirstLastPara="1" wrap="square" lIns="91425" tIns="45700" rIns="91425" bIns="45700" anchor="t" anchorCtr="0">
            <a:noAutofit/>
          </a:bodyPr>
          <a:lstStyle/>
          <a:p>
            <a:pPr lvl="0"/>
            <a:r>
              <a:rPr lang="en-US" altLang="zh-TW" sz="1050">
                <a:solidFill>
                  <a:schemeClr val="tx1"/>
                </a:solidFill>
                <a:latin typeface="Microsoft JhengHei"/>
                <a:ea typeface="Microsoft JhengHei"/>
                <a:cs typeface="Microsoft JhengHei"/>
                <a:sym typeface="Microsoft JhengHei"/>
              </a:rPr>
              <a:t>The actual performance may differ based on NAS models. RAID 50 /60 do not support direct RAID migration</a:t>
            </a:r>
          </a:p>
        </p:txBody>
      </p:sp>
      <p:sp>
        <p:nvSpPr>
          <p:cNvPr id="26" name="Shape 273">
            <a:extLst>
              <a:ext uri="{FF2B5EF4-FFF2-40B4-BE49-F238E27FC236}">
                <a16:creationId xmlns:a16="http://schemas.microsoft.com/office/drawing/2014/main" id="{46590165-6131-4E84-A23C-CA994A681A40}"/>
              </a:ext>
            </a:extLst>
          </p:cNvPr>
          <p:cNvSpPr/>
          <p:nvPr/>
        </p:nvSpPr>
        <p:spPr>
          <a:xfrm>
            <a:off x="3428709" y="3695717"/>
            <a:ext cx="921193" cy="423811"/>
          </a:xfrm>
          <a:prstGeom prst="flowChartMagneticDisk">
            <a:avLst/>
          </a:prstGeom>
          <a:solidFill>
            <a:schemeClr val="accent1"/>
          </a:solidFill>
          <a:ln w="25400" cap="flat" cmpd="sng">
            <a:solidFill>
              <a:schemeClr val="bg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44" name="群組 43">
            <a:extLst>
              <a:ext uri="{FF2B5EF4-FFF2-40B4-BE49-F238E27FC236}">
                <a16:creationId xmlns:a16="http://schemas.microsoft.com/office/drawing/2014/main" id="{76B52391-CC4D-4328-89AB-B2F71964AC37}"/>
              </a:ext>
            </a:extLst>
          </p:cNvPr>
          <p:cNvGrpSpPr/>
          <p:nvPr/>
        </p:nvGrpSpPr>
        <p:grpSpPr>
          <a:xfrm>
            <a:off x="4778577" y="3361709"/>
            <a:ext cx="921193" cy="757819"/>
            <a:chOff x="6508742" y="3459208"/>
            <a:chExt cx="1008112" cy="901306"/>
          </a:xfrm>
        </p:grpSpPr>
        <p:sp>
          <p:nvSpPr>
            <p:cNvPr id="45" name="Shape 273">
              <a:extLst>
                <a:ext uri="{FF2B5EF4-FFF2-40B4-BE49-F238E27FC236}">
                  <a16:creationId xmlns:a16="http://schemas.microsoft.com/office/drawing/2014/main" id="{5532C597-3B3A-4806-9D84-13BD7460E9EA}"/>
                </a:ext>
              </a:extLst>
            </p:cNvPr>
            <p:cNvSpPr/>
            <p:nvPr/>
          </p:nvSpPr>
          <p:spPr>
            <a:xfrm>
              <a:off x="6508742" y="3856458"/>
              <a:ext cx="1008112" cy="504056"/>
            </a:xfrm>
            <a:prstGeom prst="flowChartMagneticDisk">
              <a:avLst/>
            </a:prstGeom>
            <a:solidFill>
              <a:schemeClr val="accent1"/>
            </a:solidFill>
            <a:ln w="25400" cap="flat" cmpd="sng">
              <a:solidFill>
                <a:schemeClr val="bg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 name="Shape 273">
              <a:extLst>
                <a:ext uri="{FF2B5EF4-FFF2-40B4-BE49-F238E27FC236}">
                  <a16:creationId xmlns:a16="http://schemas.microsoft.com/office/drawing/2014/main" id="{2EF4C6E1-E3EB-4A80-9ECD-5E0E1DE67E4C}"/>
                </a:ext>
              </a:extLst>
            </p:cNvPr>
            <p:cNvSpPr/>
            <p:nvPr/>
          </p:nvSpPr>
          <p:spPr>
            <a:xfrm>
              <a:off x="6508742" y="3459208"/>
              <a:ext cx="1008112" cy="504056"/>
            </a:xfrm>
            <a:prstGeom prst="flowChartMagneticDisk">
              <a:avLst/>
            </a:prstGeom>
            <a:solidFill>
              <a:srgbClr val="92D050"/>
            </a:solidFill>
            <a:ln w="25400" cap="flat" cmpd="sng">
              <a:solidFill>
                <a:schemeClr val="bg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Calibri"/>
                <a:ea typeface="Calibri"/>
                <a:cs typeface="Calibri"/>
                <a:sym typeface="Calibri"/>
              </a:endParaRPr>
            </a:p>
          </p:txBody>
        </p:sp>
      </p:grpSp>
      <p:sp>
        <p:nvSpPr>
          <p:cNvPr id="50" name="Shape 273">
            <a:extLst>
              <a:ext uri="{FF2B5EF4-FFF2-40B4-BE49-F238E27FC236}">
                <a16:creationId xmlns:a16="http://schemas.microsoft.com/office/drawing/2014/main" id="{97516484-9606-41CD-8A4A-48882825FB5C}"/>
              </a:ext>
            </a:extLst>
          </p:cNvPr>
          <p:cNvSpPr/>
          <p:nvPr/>
        </p:nvSpPr>
        <p:spPr>
          <a:xfrm>
            <a:off x="6193482" y="3695716"/>
            <a:ext cx="921193" cy="423811"/>
          </a:xfrm>
          <a:prstGeom prst="flowChartMagneticDisk">
            <a:avLst/>
          </a:prstGeom>
          <a:solidFill>
            <a:schemeClr val="accent1"/>
          </a:solidFill>
          <a:ln w="25400" cap="flat" cmpd="sng">
            <a:solidFill>
              <a:schemeClr val="bg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54" name="群組 53">
            <a:extLst>
              <a:ext uri="{FF2B5EF4-FFF2-40B4-BE49-F238E27FC236}">
                <a16:creationId xmlns:a16="http://schemas.microsoft.com/office/drawing/2014/main" id="{F4E3118F-B2E1-4A08-B608-5706A2151209}"/>
              </a:ext>
            </a:extLst>
          </p:cNvPr>
          <p:cNvGrpSpPr/>
          <p:nvPr/>
        </p:nvGrpSpPr>
        <p:grpSpPr>
          <a:xfrm>
            <a:off x="7583781" y="3361710"/>
            <a:ext cx="921193" cy="757819"/>
            <a:chOff x="6508742" y="3459208"/>
            <a:chExt cx="1008112" cy="901306"/>
          </a:xfrm>
        </p:grpSpPr>
        <p:sp>
          <p:nvSpPr>
            <p:cNvPr id="55" name="Shape 273">
              <a:extLst>
                <a:ext uri="{FF2B5EF4-FFF2-40B4-BE49-F238E27FC236}">
                  <a16:creationId xmlns:a16="http://schemas.microsoft.com/office/drawing/2014/main" id="{A13A8227-4540-49BC-AB25-C5F17204BDE3}"/>
                </a:ext>
              </a:extLst>
            </p:cNvPr>
            <p:cNvSpPr/>
            <p:nvPr/>
          </p:nvSpPr>
          <p:spPr>
            <a:xfrm>
              <a:off x="6508742" y="3856458"/>
              <a:ext cx="1008112" cy="504056"/>
            </a:xfrm>
            <a:prstGeom prst="flowChartMagneticDisk">
              <a:avLst/>
            </a:prstGeom>
            <a:solidFill>
              <a:schemeClr val="accent1"/>
            </a:solidFill>
            <a:ln w="25400" cap="flat" cmpd="sng">
              <a:solidFill>
                <a:schemeClr val="bg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6" name="Shape 273">
              <a:extLst>
                <a:ext uri="{FF2B5EF4-FFF2-40B4-BE49-F238E27FC236}">
                  <a16:creationId xmlns:a16="http://schemas.microsoft.com/office/drawing/2014/main" id="{E268A50A-421E-4784-8CF8-FE25B12BF806}"/>
                </a:ext>
              </a:extLst>
            </p:cNvPr>
            <p:cNvSpPr/>
            <p:nvPr/>
          </p:nvSpPr>
          <p:spPr>
            <a:xfrm>
              <a:off x="6508742" y="3459208"/>
              <a:ext cx="1008112" cy="504056"/>
            </a:xfrm>
            <a:prstGeom prst="flowChartMagneticDisk">
              <a:avLst/>
            </a:prstGeom>
            <a:solidFill>
              <a:schemeClr val="accent1"/>
            </a:solidFill>
            <a:ln w="25400" cap="flat" cmpd="sng">
              <a:solidFill>
                <a:schemeClr val="bg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Calibri"/>
                <a:ea typeface="Calibri"/>
                <a:cs typeface="Calibri"/>
                <a:sym typeface="Calibri"/>
              </a:endParaRPr>
            </a:p>
          </p:txBody>
        </p:sp>
      </p:grpSp>
      <p:sp>
        <p:nvSpPr>
          <p:cNvPr id="59" name="平行四邊形 35">
            <a:extLst>
              <a:ext uri="{FF2B5EF4-FFF2-40B4-BE49-F238E27FC236}">
                <a16:creationId xmlns:a16="http://schemas.microsoft.com/office/drawing/2014/main" id="{5268FD1C-8226-475C-B14F-CC3D9A174DE7}"/>
              </a:ext>
            </a:extLst>
          </p:cNvPr>
          <p:cNvSpPr/>
          <p:nvPr/>
        </p:nvSpPr>
        <p:spPr>
          <a:xfrm>
            <a:off x="3307385" y="4150843"/>
            <a:ext cx="1042517" cy="344611"/>
          </a:xfrm>
          <a:prstGeom prst="parallelogram">
            <a:avLst>
              <a:gd name="adj" fmla="val 41602"/>
            </a:avLst>
          </a:prstGeom>
          <a:solidFill>
            <a:schemeClr val="tx1"/>
          </a:solidFill>
          <a:ln w="9525"/>
        </p:spPr>
        <p:style>
          <a:lnRef idx="3">
            <a:schemeClr val="lt1"/>
          </a:lnRef>
          <a:fillRef idx="1">
            <a:schemeClr val="accent4"/>
          </a:fillRef>
          <a:effectRef idx="1">
            <a:schemeClr val="accent4"/>
          </a:effectRef>
          <a:fontRef idx="minor">
            <a:schemeClr val="lt1"/>
          </a:fontRef>
        </p:style>
        <p:txBody>
          <a:bodyPr rtlCol="0" anchor="ctr"/>
          <a:lstStyle/>
          <a:p>
            <a:pPr algn="ctr"/>
            <a:endParaRPr lang="zh-TW" altLang="en-US"/>
          </a:p>
        </p:txBody>
      </p:sp>
      <p:sp>
        <p:nvSpPr>
          <p:cNvPr id="60" name="Shape 277">
            <a:extLst>
              <a:ext uri="{FF2B5EF4-FFF2-40B4-BE49-F238E27FC236}">
                <a16:creationId xmlns:a16="http://schemas.microsoft.com/office/drawing/2014/main" id="{26AB94F6-FFC7-4C32-AF2E-9026626B7CD3}"/>
              </a:ext>
            </a:extLst>
          </p:cNvPr>
          <p:cNvSpPr txBox="1"/>
          <p:nvPr/>
        </p:nvSpPr>
        <p:spPr>
          <a:xfrm>
            <a:off x="3477920" y="4120063"/>
            <a:ext cx="826264" cy="375391"/>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altLang="zh-TW" b="1">
                <a:solidFill>
                  <a:schemeClr val="bg1"/>
                </a:solidFill>
                <a:latin typeface="Microsoft JhengHei"/>
                <a:ea typeface="Microsoft JhengHei"/>
                <a:cs typeface="Microsoft JhengHei"/>
                <a:sym typeface="Microsoft JhengHei"/>
              </a:rPr>
              <a:t>Single         </a:t>
            </a:r>
            <a:endParaRPr b="1">
              <a:solidFill>
                <a:schemeClr val="bg1"/>
              </a:solidFill>
              <a:latin typeface="Microsoft JhengHei"/>
              <a:ea typeface="Microsoft JhengHei"/>
              <a:cs typeface="Microsoft JhengHei"/>
              <a:sym typeface="Microsoft JhengHei"/>
            </a:endParaRPr>
          </a:p>
        </p:txBody>
      </p:sp>
      <p:sp>
        <p:nvSpPr>
          <p:cNvPr id="62" name="平行四邊形 35">
            <a:extLst>
              <a:ext uri="{FF2B5EF4-FFF2-40B4-BE49-F238E27FC236}">
                <a16:creationId xmlns:a16="http://schemas.microsoft.com/office/drawing/2014/main" id="{B9F7C1D8-FAE4-4431-90D1-302987626DBC}"/>
              </a:ext>
            </a:extLst>
          </p:cNvPr>
          <p:cNvSpPr/>
          <p:nvPr/>
        </p:nvSpPr>
        <p:spPr>
          <a:xfrm>
            <a:off x="4646804" y="4150843"/>
            <a:ext cx="1042517" cy="344611"/>
          </a:xfrm>
          <a:prstGeom prst="parallelogram">
            <a:avLst>
              <a:gd name="adj" fmla="val 41602"/>
            </a:avLst>
          </a:prstGeom>
          <a:solidFill>
            <a:schemeClr val="tx1"/>
          </a:solidFill>
          <a:ln w="9525"/>
        </p:spPr>
        <p:style>
          <a:lnRef idx="3">
            <a:schemeClr val="lt1"/>
          </a:lnRef>
          <a:fillRef idx="1">
            <a:schemeClr val="accent4"/>
          </a:fillRef>
          <a:effectRef idx="1">
            <a:schemeClr val="accent4"/>
          </a:effectRef>
          <a:fontRef idx="minor">
            <a:schemeClr val="lt1"/>
          </a:fontRef>
        </p:style>
        <p:txBody>
          <a:bodyPr rtlCol="0" anchor="ctr"/>
          <a:lstStyle/>
          <a:p>
            <a:pPr algn="ctr"/>
            <a:endParaRPr lang="zh-TW" altLang="en-US"/>
          </a:p>
        </p:txBody>
      </p:sp>
      <p:sp>
        <p:nvSpPr>
          <p:cNvPr id="63" name="Shape 277">
            <a:extLst>
              <a:ext uri="{FF2B5EF4-FFF2-40B4-BE49-F238E27FC236}">
                <a16:creationId xmlns:a16="http://schemas.microsoft.com/office/drawing/2014/main" id="{3CEA1AA9-4217-4952-B8FD-53839738CA9D}"/>
              </a:ext>
            </a:extLst>
          </p:cNvPr>
          <p:cNvSpPr txBox="1"/>
          <p:nvPr/>
        </p:nvSpPr>
        <p:spPr>
          <a:xfrm>
            <a:off x="4817339" y="4120063"/>
            <a:ext cx="826264" cy="375391"/>
          </a:xfrm>
          <a:prstGeom prst="rect">
            <a:avLst/>
          </a:prstGeom>
          <a:noFill/>
          <a:ln>
            <a:noFill/>
          </a:ln>
        </p:spPr>
        <p:txBody>
          <a:bodyPr spcFirstLastPara="1" wrap="square" lIns="91425" tIns="91425" rIns="91425" bIns="91425" anchor="t" anchorCtr="0">
            <a:noAutofit/>
          </a:bodyPr>
          <a:lstStyle/>
          <a:p>
            <a:pPr lvl="0"/>
            <a:r>
              <a:rPr lang="zh-TW" altLang="zh-TW" b="1">
                <a:solidFill>
                  <a:schemeClr val="bg1"/>
                </a:solidFill>
                <a:latin typeface="Microsoft JhengHei"/>
                <a:ea typeface="Microsoft JhengHei"/>
                <a:cs typeface="Microsoft JhengHei"/>
                <a:sym typeface="Microsoft JhengHei"/>
              </a:rPr>
              <a:t>RAID 1</a:t>
            </a:r>
            <a:endParaRPr b="1">
              <a:solidFill>
                <a:schemeClr val="bg1"/>
              </a:solidFill>
              <a:latin typeface="Microsoft JhengHei"/>
              <a:ea typeface="Microsoft JhengHei"/>
              <a:cs typeface="Microsoft JhengHei"/>
              <a:sym typeface="Microsoft JhengHei"/>
            </a:endParaRPr>
          </a:p>
        </p:txBody>
      </p:sp>
      <p:sp>
        <p:nvSpPr>
          <p:cNvPr id="65" name="平行四邊形 35">
            <a:extLst>
              <a:ext uri="{FF2B5EF4-FFF2-40B4-BE49-F238E27FC236}">
                <a16:creationId xmlns:a16="http://schemas.microsoft.com/office/drawing/2014/main" id="{9F989A44-D098-451D-9E57-F7C463429027}"/>
              </a:ext>
            </a:extLst>
          </p:cNvPr>
          <p:cNvSpPr/>
          <p:nvPr/>
        </p:nvSpPr>
        <p:spPr>
          <a:xfrm>
            <a:off x="6057142" y="4150843"/>
            <a:ext cx="1042517" cy="344611"/>
          </a:xfrm>
          <a:prstGeom prst="parallelogram">
            <a:avLst>
              <a:gd name="adj" fmla="val 41602"/>
            </a:avLst>
          </a:prstGeom>
          <a:solidFill>
            <a:schemeClr val="tx1"/>
          </a:solidFill>
          <a:ln w="9525"/>
        </p:spPr>
        <p:style>
          <a:lnRef idx="3">
            <a:schemeClr val="lt1"/>
          </a:lnRef>
          <a:fillRef idx="1">
            <a:schemeClr val="accent4"/>
          </a:fillRef>
          <a:effectRef idx="1">
            <a:schemeClr val="accent4"/>
          </a:effectRef>
          <a:fontRef idx="minor">
            <a:schemeClr val="lt1"/>
          </a:fontRef>
        </p:style>
        <p:txBody>
          <a:bodyPr rtlCol="0" anchor="ctr"/>
          <a:lstStyle/>
          <a:p>
            <a:pPr algn="ctr"/>
            <a:endParaRPr lang="zh-TW" altLang="en-US"/>
          </a:p>
        </p:txBody>
      </p:sp>
      <p:sp>
        <p:nvSpPr>
          <p:cNvPr id="66" name="Shape 277">
            <a:extLst>
              <a:ext uri="{FF2B5EF4-FFF2-40B4-BE49-F238E27FC236}">
                <a16:creationId xmlns:a16="http://schemas.microsoft.com/office/drawing/2014/main" id="{14A33931-1FD0-4B65-AAF0-2645839819D1}"/>
              </a:ext>
            </a:extLst>
          </p:cNvPr>
          <p:cNvSpPr txBox="1"/>
          <p:nvPr/>
        </p:nvSpPr>
        <p:spPr>
          <a:xfrm>
            <a:off x="6227677" y="4120063"/>
            <a:ext cx="826264" cy="375391"/>
          </a:xfrm>
          <a:prstGeom prst="rect">
            <a:avLst/>
          </a:prstGeom>
          <a:noFill/>
          <a:ln>
            <a:noFill/>
          </a:ln>
        </p:spPr>
        <p:txBody>
          <a:bodyPr spcFirstLastPara="1" wrap="square" lIns="91425" tIns="91425" rIns="91425" bIns="91425" anchor="t" anchorCtr="0">
            <a:noAutofit/>
          </a:bodyPr>
          <a:lstStyle/>
          <a:p>
            <a:pPr lvl="0"/>
            <a:r>
              <a:rPr lang="zh-TW" altLang="zh-TW" b="1">
                <a:solidFill>
                  <a:schemeClr val="bg1"/>
                </a:solidFill>
                <a:latin typeface="Microsoft JhengHei"/>
                <a:ea typeface="Microsoft JhengHei"/>
                <a:cs typeface="Microsoft JhengHei"/>
                <a:sym typeface="Microsoft JhengHei"/>
              </a:rPr>
              <a:t>RAID </a:t>
            </a:r>
            <a:r>
              <a:rPr lang="en-US" altLang="zh-TW" b="1">
                <a:solidFill>
                  <a:schemeClr val="bg1"/>
                </a:solidFill>
                <a:latin typeface="Microsoft JhengHei"/>
                <a:ea typeface="Microsoft JhengHei"/>
                <a:cs typeface="Microsoft JhengHei"/>
                <a:sym typeface="Microsoft JhengHei"/>
              </a:rPr>
              <a:t>5</a:t>
            </a:r>
            <a:endParaRPr b="1">
              <a:solidFill>
                <a:schemeClr val="bg1"/>
              </a:solidFill>
              <a:latin typeface="Microsoft JhengHei"/>
              <a:ea typeface="Microsoft JhengHei"/>
              <a:cs typeface="Microsoft JhengHei"/>
              <a:sym typeface="Microsoft JhengHei"/>
            </a:endParaRPr>
          </a:p>
        </p:txBody>
      </p:sp>
      <p:sp>
        <p:nvSpPr>
          <p:cNvPr id="68" name="平行四邊形 35">
            <a:extLst>
              <a:ext uri="{FF2B5EF4-FFF2-40B4-BE49-F238E27FC236}">
                <a16:creationId xmlns:a16="http://schemas.microsoft.com/office/drawing/2014/main" id="{A60A79B6-30C3-43AA-B989-6CB7C41738B2}"/>
              </a:ext>
            </a:extLst>
          </p:cNvPr>
          <p:cNvSpPr/>
          <p:nvPr/>
        </p:nvSpPr>
        <p:spPr>
          <a:xfrm>
            <a:off x="7487518" y="4150843"/>
            <a:ext cx="1042517" cy="344611"/>
          </a:xfrm>
          <a:prstGeom prst="parallelogram">
            <a:avLst>
              <a:gd name="adj" fmla="val 41602"/>
            </a:avLst>
          </a:prstGeom>
          <a:solidFill>
            <a:schemeClr val="tx1"/>
          </a:solidFill>
          <a:ln w="9525"/>
        </p:spPr>
        <p:style>
          <a:lnRef idx="3">
            <a:schemeClr val="lt1"/>
          </a:lnRef>
          <a:fillRef idx="1">
            <a:schemeClr val="accent4"/>
          </a:fillRef>
          <a:effectRef idx="1">
            <a:schemeClr val="accent4"/>
          </a:effectRef>
          <a:fontRef idx="minor">
            <a:schemeClr val="lt1"/>
          </a:fontRef>
        </p:style>
        <p:txBody>
          <a:bodyPr rtlCol="0" anchor="ctr"/>
          <a:lstStyle/>
          <a:p>
            <a:pPr algn="ctr"/>
            <a:endParaRPr lang="zh-TW" altLang="en-US"/>
          </a:p>
        </p:txBody>
      </p:sp>
      <p:sp>
        <p:nvSpPr>
          <p:cNvPr id="69" name="Shape 277">
            <a:extLst>
              <a:ext uri="{FF2B5EF4-FFF2-40B4-BE49-F238E27FC236}">
                <a16:creationId xmlns:a16="http://schemas.microsoft.com/office/drawing/2014/main" id="{E5BB7866-8128-4299-9802-CFDBEC143B77}"/>
              </a:ext>
            </a:extLst>
          </p:cNvPr>
          <p:cNvSpPr txBox="1"/>
          <p:nvPr/>
        </p:nvSpPr>
        <p:spPr>
          <a:xfrm>
            <a:off x="7658053" y="4120063"/>
            <a:ext cx="826264" cy="375391"/>
          </a:xfrm>
          <a:prstGeom prst="rect">
            <a:avLst/>
          </a:prstGeom>
          <a:noFill/>
          <a:ln>
            <a:noFill/>
          </a:ln>
        </p:spPr>
        <p:txBody>
          <a:bodyPr spcFirstLastPara="1" wrap="square" lIns="91425" tIns="91425" rIns="91425" bIns="91425" anchor="t" anchorCtr="0">
            <a:noAutofit/>
          </a:bodyPr>
          <a:lstStyle/>
          <a:p>
            <a:pPr lvl="0"/>
            <a:r>
              <a:rPr lang="zh-TW" altLang="zh-TW" b="1">
                <a:solidFill>
                  <a:schemeClr val="bg1"/>
                </a:solidFill>
                <a:latin typeface="Microsoft JhengHei"/>
                <a:ea typeface="Microsoft JhengHei"/>
                <a:cs typeface="Microsoft JhengHei"/>
                <a:sym typeface="Microsoft JhengHei"/>
              </a:rPr>
              <a:t>RAID </a:t>
            </a:r>
            <a:r>
              <a:rPr lang="en-US" altLang="zh-TW" b="1">
                <a:solidFill>
                  <a:schemeClr val="bg1"/>
                </a:solidFill>
                <a:latin typeface="Microsoft JhengHei"/>
                <a:ea typeface="Microsoft JhengHei"/>
                <a:cs typeface="Microsoft JhengHei"/>
                <a:sym typeface="Microsoft JhengHei"/>
              </a:rPr>
              <a:t>6</a:t>
            </a:r>
            <a:endParaRPr b="1">
              <a:solidFill>
                <a:schemeClr val="bg1"/>
              </a:solidFill>
              <a:latin typeface="Microsoft JhengHei"/>
              <a:ea typeface="Microsoft JhengHei"/>
              <a:cs typeface="Microsoft JhengHei"/>
              <a:sym typeface="Microsoft JhengHei"/>
            </a:endParaRPr>
          </a:p>
        </p:txBody>
      </p:sp>
      <p:sp>
        <p:nvSpPr>
          <p:cNvPr id="70" name="Shape 275">
            <a:extLst>
              <a:ext uri="{FF2B5EF4-FFF2-40B4-BE49-F238E27FC236}">
                <a16:creationId xmlns:a16="http://schemas.microsoft.com/office/drawing/2014/main" id="{931DD9A4-93E5-4EFE-A5DB-D2C181B982F5}"/>
              </a:ext>
            </a:extLst>
          </p:cNvPr>
          <p:cNvSpPr/>
          <p:nvPr/>
        </p:nvSpPr>
        <p:spPr>
          <a:xfrm>
            <a:off x="4229975" y="3785104"/>
            <a:ext cx="628099" cy="304596"/>
          </a:xfrm>
          <a:prstGeom prst="rightArrow">
            <a:avLst>
              <a:gd name="adj1" fmla="val 50000"/>
              <a:gd name="adj2" fmla="val 50000"/>
            </a:avLst>
          </a:prstGeom>
          <a:gradFill>
            <a:gsLst>
              <a:gs pos="0">
                <a:schemeClr val="accent5">
                  <a:alpha val="0"/>
                </a:schemeClr>
              </a:gs>
              <a:gs pos="100000">
                <a:srgbClr val="00B0F0"/>
              </a:gs>
            </a:gsLst>
            <a:lin ang="0" scaled="0"/>
          </a:gradFill>
          <a:ln w="12700">
            <a:noFill/>
          </a:ln>
        </p:spPr>
        <p:style>
          <a:lnRef idx="3">
            <a:schemeClr val="lt1"/>
          </a:lnRef>
          <a:fillRef idx="1">
            <a:schemeClr val="accent5"/>
          </a:fillRef>
          <a:effectRef idx="1">
            <a:schemeClr val="accent5"/>
          </a:effectRef>
          <a:fontRef idx="minor">
            <a:schemeClr val="lt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1" name="Shape 275">
            <a:extLst>
              <a:ext uri="{FF2B5EF4-FFF2-40B4-BE49-F238E27FC236}">
                <a16:creationId xmlns:a16="http://schemas.microsoft.com/office/drawing/2014/main" id="{5DF90CE1-837B-417D-A974-2FD8C7842E81}"/>
              </a:ext>
            </a:extLst>
          </p:cNvPr>
          <p:cNvSpPr/>
          <p:nvPr/>
        </p:nvSpPr>
        <p:spPr>
          <a:xfrm>
            <a:off x="5643603" y="3784569"/>
            <a:ext cx="628099" cy="304596"/>
          </a:xfrm>
          <a:prstGeom prst="rightArrow">
            <a:avLst>
              <a:gd name="adj1" fmla="val 50000"/>
              <a:gd name="adj2" fmla="val 50000"/>
            </a:avLst>
          </a:prstGeom>
          <a:gradFill>
            <a:gsLst>
              <a:gs pos="0">
                <a:schemeClr val="accent5">
                  <a:alpha val="0"/>
                </a:schemeClr>
              </a:gs>
              <a:gs pos="100000">
                <a:srgbClr val="00B0F0"/>
              </a:gs>
            </a:gsLst>
            <a:lin ang="0" scaled="0"/>
          </a:gradFill>
          <a:ln w="12700">
            <a:noFill/>
          </a:ln>
        </p:spPr>
        <p:style>
          <a:lnRef idx="3">
            <a:schemeClr val="lt1"/>
          </a:lnRef>
          <a:fillRef idx="1">
            <a:schemeClr val="accent5"/>
          </a:fillRef>
          <a:effectRef idx="1">
            <a:schemeClr val="accent5"/>
          </a:effectRef>
          <a:fontRef idx="minor">
            <a:schemeClr val="lt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2" name="Shape 275">
            <a:extLst>
              <a:ext uri="{FF2B5EF4-FFF2-40B4-BE49-F238E27FC236}">
                <a16:creationId xmlns:a16="http://schemas.microsoft.com/office/drawing/2014/main" id="{72262226-18A3-4518-8224-34F3468C772D}"/>
              </a:ext>
            </a:extLst>
          </p:cNvPr>
          <p:cNvSpPr/>
          <p:nvPr/>
        </p:nvSpPr>
        <p:spPr>
          <a:xfrm>
            <a:off x="7029954" y="3790126"/>
            <a:ext cx="628099" cy="304596"/>
          </a:xfrm>
          <a:prstGeom prst="rightArrow">
            <a:avLst>
              <a:gd name="adj1" fmla="val 50000"/>
              <a:gd name="adj2" fmla="val 50000"/>
            </a:avLst>
          </a:prstGeom>
          <a:gradFill>
            <a:gsLst>
              <a:gs pos="0">
                <a:schemeClr val="accent5">
                  <a:alpha val="0"/>
                </a:schemeClr>
              </a:gs>
              <a:gs pos="100000">
                <a:srgbClr val="00B0F0"/>
              </a:gs>
            </a:gsLst>
            <a:lin ang="0" scaled="0"/>
          </a:gradFill>
          <a:ln w="12700">
            <a:noFill/>
          </a:ln>
        </p:spPr>
        <p:style>
          <a:lnRef idx="3">
            <a:schemeClr val="lt1"/>
          </a:lnRef>
          <a:fillRef idx="1">
            <a:schemeClr val="accent5"/>
          </a:fillRef>
          <a:effectRef idx="1">
            <a:schemeClr val="accent5"/>
          </a:effectRef>
          <a:fontRef idx="minor">
            <a:schemeClr val="lt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9" name="Shape 273">
            <a:extLst>
              <a:ext uri="{FF2B5EF4-FFF2-40B4-BE49-F238E27FC236}">
                <a16:creationId xmlns:a16="http://schemas.microsoft.com/office/drawing/2014/main" id="{B696AC45-9B7A-4AC3-A0D7-E8CF7D2DE9DA}"/>
              </a:ext>
            </a:extLst>
          </p:cNvPr>
          <p:cNvSpPr/>
          <p:nvPr/>
        </p:nvSpPr>
        <p:spPr>
          <a:xfrm>
            <a:off x="6181179" y="3384772"/>
            <a:ext cx="921193" cy="423811"/>
          </a:xfrm>
          <a:prstGeom prst="flowChartMagneticDisk">
            <a:avLst/>
          </a:prstGeom>
          <a:solidFill>
            <a:schemeClr val="accent1"/>
          </a:solidFill>
          <a:ln w="25400" cap="flat" cmpd="sng">
            <a:solidFill>
              <a:schemeClr val="bg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0" name="Shape 273">
            <a:extLst>
              <a:ext uri="{FF2B5EF4-FFF2-40B4-BE49-F238E27FC236}">
                <a16:creationId xmlns:a16="http://schemas.microsoft.com/office/drawing/2014/main" id="{798FE05F-858C-4643-ADF8-5EB1034DAC28}"/>
              </a:ext>
            </a:extLst>
          </p:cNvPr>
          <p:cNvSpPr/>
          <p:nvPr/>
        </p:nvSpPr>
        <p:spPr>
          <a:xfrm>
            <a:off x="6187330" y="3051734"/>
            <a:ext cx="921193" cy="423811"/>
          </a:xfrm>
          <a:prstGeom prst="flowChartMagneticDisk">
            <a:avLst/>
          </a:prstGeom>
          <a:solidFill>
            <a:srgbClr val="92D050"/>
          </a:solidFill>
          <a:ln w="25400" cap="flat" cmpd="sng">
            <a:solidFill>
              <a:schemeClr val="bg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1" name="Shape 273">
            <a:extLst>
              <a:ext uri="{FF2B5EF4-FFF2-40B4-BE49-F238E27FC236}">
                <a16:creationId xmlns:a16="http://schemas.microsoft.com/office/drawing/2014/main" id="{9C3B97C7-EBF5-4FBD-8CB6-F297DA22A4D1}"/>
              </a:ext>
            </a:extLst>
          </p:cNvPr>
          <p:cNvSpPr/>
          <p:nvPr/>
        </p:nvSpPr>
        <p:spPr>
          <a:xfrm>
            <a:off x="7589932" y="3024382"/>
            <a:ext cx="921193" cy="423811"/>
          </a:xfrm>
          <a:prstGeom prst="flowChartMagneticDisk">
            <a:avLst/>
          </a:prstGeom>
          <a:solidFill>
            <a:schemeClr val="accent1"/>
          </a:solidFill>
          <a:ln w="25400" cap="flat" cmpd="sng">
            <a:solidFill>
              <a:schemeClr val="bg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2" name="Shape 273">
            <a:extLst>
              <a:ext uri="{FF2B5EF4-FFF2-40B4-BE49-F238E27FC236}">
                <a16:creationId xmlns:a16="http://schemas.microsoft.com/office/drawing/2014/main" id="{B717D8CE-F5A9-4B66-8E52-AEEAF10A155F}"/>
              </a:ext>
            </a:extLst>
          </p:cNvPr>
          <p:cNvSpPr/>
          <p:nvPr/>
        </p:nvSpPr>
        <p:spPr>
          <a:xfrm>
            <a:off x="7596083" y="2691344"/>
            <a:ext cx="921193" cy="423811"/>
          </a:xfrm>
          <a:prstGeom prst="flowChartMagneticDisk">
            <a:avLst/>
          </a:prstGeom>
          <a:solidFill>
            <a:srgbClr val="92D050"/>
          </a:solidFill>
          <a:ln w="25400" cap="flat" cmpd="sng">
            <a:solidFill>
              <a:schemeClr val="bg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8876005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圓角 4">
            <a:extLst>
              <a:ext uri="{FF2B5EF4-FFF2-40B4-BE49-F238E27FC236}">
                <a16:creationId xmlns:a16="http://schemas.microsoft.com/office/drawing/2014/main" id="{B16DD1A8-A460-44E4-A1E6-A18CABCF7F6D}"/>
              </a:ext>
            </a:extLst>
          </p:cNvPr>
          <p:cNvSpPr/>
          <p:nvPr/>
        </p:nvSpPr>
        <p:spPr>
          <a:xfrm>
            <a:off x="183162" y="2094444"/>
            <a:ext cx="3596063" cy="954612"/>
          </a:xfrm>
          <a:prstGeom prst="roundRect">
            <a:avLst>
              <a:gd name="adj" fmla="val 3442"/>
            </a:avLst>
          </a:prstGeom>
          <a:gradFill>
            <a:gsLst>
              <a:gs pos="54000">
                <a:schemeClr val="bg1"/>
              </a:gs>
              <a:gs pos="100000">
                <a:schemeClr val="bg1">
                  <a:lumMod val="95000"/>
                </a:schemeClr>
              </a:gs>
              <a:gs pos="59000">
                <a:srgbClr val="EEEEEE"/>
              </a:gs>
            </a:gsLst>
            <a:lin ang="5400000" scaled="1"/>
          </a:gradFill>
          <a:ln w="9525">
            <a:gradFill>
              <a:gsLst>
                <a:gs pos="26000">
                  <a:srgbClr val="BBB232"/>
                </a:gs>
                <a:gs pos="0">
                  <a:srgbClr val="140B00"/>
                </a:gs>
                <a:gs pos="43489">
                  <a:srgbClr val="F4E8BA"/>
                </a:gs>
                <a:gs pos="54000">
                  <a:srgbClr val="F9BC26"/>
                </a:gs>
                <a:gs pos="100000">
                  <a:srgbClr val="78A83F"/>
                </a:gs>
              </a:gsLst>
              <a:lin ang="5400000" scaled="1"/>
            </a:gradFill>
          </a:ln>
          <a:effectLst>
            <a:outerShdw blurRad="139700" dist="88900" dir="25200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a:solidFill>
                  <a:schemeClr val="tx1">
                    <a:lumMod val="85000"/>
                    <a:lumOff val="15000"/>
                  </a:schemeClr>
                </a:solidFill>
                <a:latin typeface="微軟正黑體" pitchFamily="34" charset="-120"/>
                <a:ea typeface="微軟正黑體" pitchFamily="34" charset="-120"/>
              </a:rPr>
              <a:t>TS-873 RAID 5 migrate to</a:t>
            </a:r>
            <a:r>
              <a:rPr lang="zh-TW" altLang="en-US" sz="1600" b="1">
                <a:solidFill>
                  <a:schemeClr val="tx1">
                    <a:lumMod val="85000"/>
                    <a:lumOff val="15000"/>
                  </a:schemeClr>
                </a:solidFill>
                <a:latin typeface="微軟正黑體" pitchFamily="34" charset="-120"/>
                <a:ea typeface="微軟正黑體" pitchFamily="34" charset="-120"/>
              </a:rPr>
              <a:t> </a:t>
            </a:r>
            <a:r>
              <a:rPr lang="en-US" altLang="zh-TW" sz="1600" b="1">
                <a:solidFill>
                  <a:schemeClr val="tx1">
                    <a:lumMod val="85000"/>
                    <a:lumOff val="15000"/>
                  </a:schemeClr>
                </a:solidFill>
                <a:latin typeface="微軟正黑體" pitchFamily="34" charset="-120"/>
                <a:ea typeface="微軟正黑體" pitchFamily="34" charset="-120"/>
              </a:rPr>
              <a:t>RAID 6</a:t>
            </a:r>
            <a:endParaRPr lang="zh-TW" altLang="en-US" sz="1600">
              <a:solidFill>
                <a:srgbClr val="F9B5C8"/>
              </a:solidFill>
              <a:latin typeface="微軟正黑體" pitchFamily="34" charset="-120"/>
              <a:ea typeface="微軟正黑體" pitchFamily="34" charset="-120"/>
            </a:endParaRPr>
          </a:p>
        </p:txBody>
      </p:sp>
    </p:spTree>
    <p:extLst>
      <p:ext uri="{BB962C8B-B14F-4D97-AF65-F5344CB8AC3E}">
        <p14:creationId xmlns:p14="http://schemas.microsoft.com/office/powerpoint/2010/main" val="24361072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a:extLst>
              <a:ext uri="{FF2B5EF4-FFF2-40B4-BE49-F238E27FC236}">
                <a16:creationId xmlns:a16="http://schemas.microsoft.com/office/drawing/2014/main" id="{C4EF9A50-7BF1-416E-A7F9-7B8148866425}"/>
              </a:ext>
            </a:extLst>
          </p:cNvPr>
          <p:cNvSpPr txBox="1"/>
          <p:nvPr/>
        </p:nvSpPr>
        <p:spPr>
          <a:xfrm>
            <a:off x="1971675" y="780745"/>
            <a:ext cx="5200650" cy="3116238"/>
          </a:xfrm>
          <a:prstGeom prst="rect">
            <a:avLst/>
          </a:prstGeom>
          <a:noFill/>
        </p:spPr>
        <p:txBody>
          <a:bodyPr wrap="square" rtlCol="0" anchor="t">
            <a:spAutoFit/>
          </a:bodyPr>
          <a:lstStyle/>
          <a:p>
            <a:pPr algn="ctr"/>
            <a:r>
              <a:rPr lang="en-US" altLang="zh-TW" sz="3600" b="1">
                <a:latin typeface="微軟正黑體"/>
                <a:ea typeface="微軟正黑體"/>
              </a:rPr>
              <a:t>Practical needs of storage configuration</a:t>
            </a:r>
            <a:br>
              <a:rPr lang="en-US" altLang="zh-TW" sz="3600" b="1">
                <a:latin typeface="微軟正黑體" panose="020B0604030504040204" pitchFamily="34" charset="-120"/>
                <a:ea typeface="微軟正黑體" panose="020B0604030504040204" pitchFamily="34" charset="-120"/>
              </a:rPr>
            </a:br>
            <a:r>
              <a:rPr lang="en-US" altLang="zh-TW" sz="3600" b="1">
                <a:latin typeface="微軟正黑體"/>
                <a:ea typeface="微軟正黑體"/>
              </a:rPr>
              <a:t>(</a:t>
            </a:r>
            <a:r>
              <a:rPr lang="zh-TW" altLang="en-US" sz="3600" b="1">
                <a:latin typeface="微軟正黑體"/>
                <a:ea typeface="微軟正黑體"/>
              </a:rPr>
              <a:t>4</a:t>
            </a:r>
            <a:r>
              <a:rPr lang="en-US" altLang="zh-TW" sz="3600" b="1">
                <a:latin typeface="微軟正黑體"/>
                <a:ea typeface="微軟正黑體"/>
              </a:rPr>
              <a:t>)</a:t>
            </a:r>
            <a:r>
              <a:rPr lang="en-US" altLang="zh-TW" sz="3200" b="1">
                <a:latin typeface="微軟正黑體" panose="020B0604030504040204" pitchFamily="34" charset="-120"/>
                <a:ea typeface="微軟正黑體" panose="020B0604030504040204" pitchFamily="34" charset="-120"/>
              </a:rPr>
              <a:t> </a:t>
            </a:r>
            <a:r>
              <a:rPr lang="en-US" altLang="zh-TW" sz="1100" b="1">
                <a:latin typeface="微軟正黑體" panose="020B0604030504040204" pitchFamily="34" charset="-120"/>
                <a:ea typeface="微軟正黑體" panose="020B0604030504040204" pitchFamily="34" charset="-120"/>
              </a:rPr>
              <a:t> </a:t>
            </a:r>
          </a:p>
          <a:p>
            <a:pPr algn="ctr"/>
            <a:endParaRPr lang="en-US" altLang="zh-TW" sz="1050" b="1">
              <a:latin typeface="微軟正黑體" panose="020B0604030504040204" pitchFamily="34" charset="-120"/>
              <a:ea typeface="微軟正黑體" panose="020B0604030504040204" pitchFamily="34" charset="-120"/>
            </a:endParaRPr>
          </a:p>
          <a:p>
            <a:pPr algn="ctr"/>
            <a:r>
              <a:rPr lang="en-US" altLang="zh-TW" sz="3200">
                <a:latin typeface="微軟正黑體" panose="020B0604030504040204" pitchFamily="34" charset="-120"/>
                <a:ea typeface="微軟正黑體" panose="020B0604030504040204" pitchFamily="34" charset="-120"/>
              </a:rPr>
              <a:t>SSD </a:t>
            </a:r>
            <a:r>
              <a:rPr lang="zh-TW" altLang="en-US" sz="3200">
                <a:latin typeface="微軟正黑體" panose="020B0604030504040204" pitchFamily="34" charset="-120"/>
                <a:ea typeface="微軟正黑體" panose="020B0604030504040204" pitchFamily="34" charset="-120"/>
              </a:rPr>
              <a:t> </a:t>
            </a:r>
            <a:r>
              <a:rPr lang="en-US" altLang="zh-TW" sz="3200">
                <a:latin typeface="微軟正黑體" panose="020B0604030504040204" pitchFamily="34" charset="-120"/>
                <a:ea typeface="微軟正黑體" panose="020B0604030504040204" pitchFamily="34" charset="-120"/>
              </a:rPr>
              <a:t>Configuration</a:t>
            </a:r>
            <a:br>
              <a:rPr lang="zh-TW" altLang="en-US" sz="3200"/>
            </a:br>
            <a:endParaRPr lang="zh-TW" altLang="en-US" sz="3200"/>
          </a:p>
          <a:p>
            <a:pPr algn="ctr"/>
            <a:endParaRPr lang="zh-TW" altLang="en-US"/>
          </a:p>
        </p:txBody>
      </p:sp>
    </p:spTree>
    <p:extLst>
      <p:ext uri="{BB962C8B-B14F-4D97-AF65-F5344CB8AC3E}">
        <p14:creationId xmlns:p14="http://schemas.microsoft.com/office/powerpoint/2010/main" val="38815015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D4541-3A94-4CD4-AB7B-C8C08F1E9F91}"/>
              </a:ext>
            </a:extLst>
          </p:cNvPr>
          <p:cNvSpPr>
            <a:spLocks noGrp="1"/>
          </p:cNvSpPr>
          <p:nvPr>
            <p:ph type="title"/>
          </p:nvPr>
        </p:nvSpPr>
        <p:spPr/>
        <p:txBody>
          <a:bodyPr/>
          <a:lstStyle/>
          <a:p>
            <a:r>
              <a:rPr lang="en-US" altLang="zh-TW">
                <a:latin typeface="Arial" panose="020B0604020202020204" pitchFamily="34" charset="0"/>
                <a:cs typeface="Arial" panose="020B0604020202020204" pitchFamily="34" charset="0"/>
              </a:rPr>
              <a:t>SSD Evolution Trend</a:t>
            </a:r>
            <a:r>
              <a:rPr lang="zh-TW" altLang="en-US"/>
              <a:t>：</a:t>
            </a:r>
            <a:r>
              <a:rPr lang="en-US" altLang="zh-TW">
                <a:latin typeface="Arial" panose="020B0604020202020204" pitchFamily="34" charset="0"/>
                <a:cs typeface="Arial" panose="020B0604020202020204" pitchFamily="34" charset="0"/>
              </a:rPr>
              <a:t>Price</a:t>
            </a:r>
            <a:endParaRPr lang="zh-TW" altLang="en-US">
              <a:latin typeface="Arial" panose="020B0604020202020204" pitchFamily="34" charset="0"/>
              <a:cs typeface="Arial" panose="020B0604020202020204" pitchFamily="34" charset="0"/>
            </a:endParaRPr>
          </a:p>
        </p:txBody>
      </p:sp>
      <p:pic>
        <p:nvPicPr>
          <p:cNvPr id="23" name="圖形 26">
            <a:extLst>
              <a:ext uri="{FF2B5EF4-FFF2-40B4-BE49-F238E27FC236}">
                <a16:creationId xmlns:a16="http://schemas.microsoft.com/office/drawing/2014/main" id="{869F4757-71CD-42E6-B1A0-684C3DF23F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7565" y="3383836"/>
            <a:ext cx="3985277" cy="1083997"/>
          </a:xfrm>
          <a:prstGeom prst="rect">
            <a:avLst/>
          </a:prstGeom>
          <a:effectLst>
            <a:outerShdw blurRad="50800" dist="38100" dir="2700000" algn="tl" rotWithShape="0">
              <a:prstClr val="black">
                <a:alpha val="40000"/>
              </a:prstClr>
            </a:outerShdw>
          </a:effectLst>
        </p:spPr>
      </p:pic>
      <p:sp>
        <p:nvSpPr>
          <p:cNvPr id="24" name="內容版面配置區 2">
            <a:extLst>
              <a:ext uri="{FF2B5EF4-FFF2-40B4-BE49-F238E27FC236}">
                <a16:creationId xmlns:a16="http://schemas.microsoft.com/office/drawing/2014/main" id="{B6D38691-0D58-4A6C-8A7B-BAE6963EE336}"/>
              </a:ext>
            </a:extLst>
          </p:cNvPr>
          <p:cNvSpPr txBox="1">
            <a:spLocks/>
          </p:cNvSpPr>
          <p:nvPr/>
        </p:nvSpPr>
        <p:spPr>
          <a:xfrm>
            <a:off x="269822" y="1229681"/>
            <a:ext cx="4302177" cy="953953"/>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L="0" marR="0" lvl="0" indent="114300" algn="l" rtl="0">
              <a:lnSpc>
                <a:spcPct val="115000"/>
              </a:lnSpc>
              <a:spcBef>
                <a:spcPts val="0"/>
              </a:spcBef>
              <a:spcAft>
                <a:spcPts val="1600"/>
              </a:spcAft>
              <a:buClr>
                <a:schemeClr val="dk2"/>
              </a:buClr>
              <a:buSzPct val="100000"/>
              <a:buFont typeface="Verdana"/>
              <a:buChar char="●"/>
              <a:defRPr sz="1800" b="0" i="0" u="none" strike="noStrike" cap="none">
                <a:solidFill>
                  <a:schemeClr val="dk2"/>
                </a:solidFill>
                <a:latin typeface="Verdana"/>
                <a:ea typeface="Verdana"/>
                <a:cs typeface="Verdana"/>
                <a:sym typeface="Verdana"/>
              </a:defRPr>
            </a:lvl1pPr>
            <a:lvl2pPr marL="0" marR="0" lvl="1"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2pPr>
            <a:lvl3pPr marL="0" marR="0" lvl="2"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3pPr>
            <a:lvl4pPr marL="0" marR="0" lvl="3"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4pPr>
            <a:lvl5pPr marL="0" marR="0" lvl="4"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5pPr>
            <a:lvl6pPr marL="0" marR="0" lvl="5"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6pPr>
            <a:lvl7pPr marL="0" marR="0" lvl="6"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7pPr>
            <a:lvl8pPr marL="0" marR="0" lvl="7"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8pPr>
            <a:lvl9pPr marL="0" marR="0" lvl="8"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9pPr>
          </a:lstStyle>
          <a:p>
            <a:pPr indent="0" fontAlgn="base">
              <a:buNone/>
            </a:pPr>
            <a:r>
              <a:rPr lang="en-US" altLang="zh-TW" sz="1400">
                <a:solidFill>
                  <a:schemeClr val="tx1"/>
                </a:solidFill>
                <a:latin typeface="微軟正黑體" panose="020B0604030504040204" pitchFamily="34" charset="-120"/>
                <a:ea typeface="微軟正黑體" panose="020B0604030504040204" pitchFamily="34" charset="-120"/>
              </a:rPr>
              <a:t>In storage devices, in addition to accelerating sequential file access, SSD even provides random performance (IOPS) that is far better than traditional mechanical disks.</a:t>
            </a:r>
            <a:endParaRPr lang="zh-TW" altLang="zh-TW" sz="1400">
              <a:solidFill>
                <a:schemeClr val="tx1"/>
              </a:solidFill>
              <a:latin typeface="微軟正黑體" panose="020B0604030504040204" pitchFamily="34" charset="-120"/>
              <a:ea typeface="微軟正黑體" panose="020B0604030504040204" pitchFamily="34" charset="-120"/>
            </a:endParaRPr>
          </a:p>
        </p:txBody>
      </p:sp>
      <p:graphicFrame>
        <p:nvGraphicFramePr>
          <p:cNvPr id="27" name="表格 16">
            <a:extLst>
              <a:ext uri="{FF2B5EF4-FFF2-40B4-BE49-F238E27FC236}">
                <a16:creationId xmlns:a16="http://schemas.microsoft.com/office/drawing/2014/main" id="{4908B2A9-4EBF-4F52-8701-38D3A4D28FBC}"/>
              </a:ext>
            </a:extLst>
          </p:cNvPr>
          <p:cNvGraphicFramePr>
            <a:graphicFrameLocks noGrp="1"/>
          </p:cNvGraphicFramePr>
          <p:nvPr>
            <p:extLst>
              <p:ext uri="{D42A27DB-BD31-4B8C-83A1-F6EECF244321}">
                <p14:modId xmlns:p14="http://schemas.microsoft.com/office/powerpoint/2010/main" val="3407015167"/>
              </p:ext>
            </p:extLst>
          </p:nvPr>
        </p:nvGraphicFramePr>
        <p:xfrm>
          <a:off x="417564" y="2404535"/>
          <a:ext cx="3985270" cy="834390"/>
        </p:xfrm>
        <a:graphic>
          <a:graphicData uri="http://schemas.openxmlformats.org/drawingml/2006/table">
            <a:tbl>
              <a:tblPr firstRow="1" bandRow="1">
                <a:tableStyleId>{5202B0CA-FC54-4496-8BCA-5EF66A818D29}</a:tableStyleId>
              </a:tblPr>
              <a:tblGrid>
                <a:gridCol w="958645">
                  <a:extLst>
                    <a:ext uri="{9D8B030D-6E8A-4147-A177-3AD203B41FA5}">
                      <a16:colId xmlns:a16="http://schemas.microsoft.com/office/drawing/2014/main" val="1446711832"/>
                    </a:ext>
                  </a:extLst>
                </a:gridCol>
                <a:gridCol w="1520927">
                  <a:extLst>
                    <a:ext uri="{9D8B030D-6E8A-4147-A177-3AD203B41FA5}">
                      <a16:colId xmlns:a16="http://schemas.microsoft.com/office/drawing/2014/main" val="428224539"/>
                    </a:ext>
                  </a:extLst>
                </a:gridCol>
                <a:gridCol w="1505698">
                  <a:extLst>
                    <a:ext uri="{9D8B030D-6E8A-4147-A177-3AD203B41FA5}">
                      <a16:colId xmlns:a16="http://schemas.microsoft.com/office/drawing/2014/main" val="3134425443"/>
                    </a:ext>
                  </a:extLst>
                </a:gridCol>
              </a:tblGrid>
              <a:tr h="278130">
                <a:tc>
                  <a:txBody>
                    <a:bodyPr/>
                    <a:lstStyle/>
                    <a:p>
                      <a:pPr algn="ctr">
                        <a:buNone/>
                      </a:pPr>
                      <a:r>
                        <a:rPr lang="en-US" altLang="zh-TW" sz="1200">
                          <a:solidFill>
                            <a:srgbClr val="69F0E1"/>
                          </a:solidFill>
                          <a:effectLst/>
                          <a:latin typeface="微軟正黑體" panose="020B0604030504040204" pitchFamily="34" charset="-120"/>
                          <a:ea typeface="微軟正黑體" panose="020B0604030504040204" pitchFamily="34" charset="-120"/>
                        </a:rPr>
                        <a:t>Disk</a:t>
                      </a:r>
                      <a:endParaRPr lang="zh-TW" altLang="en-US" sz="1200">
                        <a:solidFill>
                          <a:srgbClr val="69F0E1"/>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50A2A"/>
                    </a:solidFill>
                  </a:tcPr>
                </a:tc>
                <a:tc>
                  <a:txBody>
                    <a:bodyPr/>
                    <a:lstStyle/>
                    <a:p>
                      <a:pPr algn="ctr">
                        <a:buNone/>
                      </a:pPr>
                      <a:r>
                        <a:rPr lang="en-US" sz="1200" b="1" i="0" u="none" strike="noStrike" cap="none" noProof="0">
                          <a:solidFill>
                            <a:srgbClr val="69F0E1"/>
                          </a:solidFill>
                          <a:effectLst/>
                          <a:latin typeface="微軟正黑體"/>
                          <a:ea typeface="微軟正黑體"/>
                          <a:cs typeface="+mn-cs"/>
                        </a:rPr>
                        <a:t>Sequential</a:t>
                      </a:r>
                      <a:r>
                        <a:rPr lang="zh-TW" altLang="en-US" sz="1200">
                          <a:solidFill>
                            <a:srgbClr val="69F0E1"/>
                          </a:solidFill>
                          <a:effectLst/>
                          <a:latin typeface="微軟正黑體"/>
                          <a:ea typeface="微軟正黑體"/>
                        </a:rPr>
                        <a:t> </a:t>
                      </a:r>
                      <a:r>
                        <a:rPr lang="af-ZA" sz="1200">
                          <a:solidFill>
                            <a:srgbClr val="69F0E1"/>
                          </a:solidFill>
                          <a:effectLst/>
                          <a:latin typeface="微軟正黑體"/>
                          <a:ea typeface="微軟正黑體"/>
                          <a:cs typeface="Arial"/>
                        </a:rPr>
                        <a:t>(MB/s)</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50A2A"/>
                    </a:solidFill>
                  </a:tcPr>
                </a:tc>
                <a:tc>
                  <a:txBody>
                    <a:bodyPr/>
                    <a:lstStyle/>
                    <a:p>
                      <a:pPr algn="ctr">
                        <a:buNone/>
                      </a:pPr>
                      <a:r>
                        <a:rPr lang="en-US" altLang="zh-TW" sz="1200">
                          <a:solidFill>
                            <a:srgbClr val="69F0E1"/>
                          </a:solidFill>
                          <a:effectLst/>
                          <a:latin typeface="微軟正黑體" panose="020B0604030504040204" pitchFamily="34" charset="-120"/>
                          <a:ea typeface="微軟正黑體" panose="020B0604030504040204" pitchFamily="34" charset="-120"/>
                        </a:rPr>
                        <a:t>Random </a:t>
                      </a:r>
                      <a:r>
                        <a:rPr lang="af-ZA" sz="1200">
                          <a:solidFill>
                            <a:srgbClr val="69F0E1"/>
                          </a:solidFill>
                          <a:effectLst/>
                          <a:latin typeface="微軟正黑體" panose="020B0604030504040204" pitchFamily="34" charset="-120"/>
                          <a:ea typeface="微軟正黑體" panose="020B0604030504040204" pitchFamily="34" charset="-120"/>
                          <a:cs typeface="Arial"/>
                        </a:rPr>
                        <a:t>(IOPS)</a:t>
                      </a:r>
                    </a:p>
                  </a:txBody>
                  <a:tcPr marL="0" marR="0" marT="0" marB="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50A2A"/>
                    </a:solidFill>
                  </a:tcPr>
                </a:tc>
                <a:extLst>
                  <a:ext uri="{0D108BD9-81ED-4DB2-BD59-A6C34878D82A}">
                    <a16:rowId xmlns:a16="http://schemas.microsoft.com/office/drawing/2014/main" val="3208397607"/>
                  </a:ext>
                </a:extLst>
              </a:tr>
              <a:tr h="278130">
                <a:tc>
                  <a:txBody>
                    <a:bodyPr/>
                    <a:lstStyle/>
                    <a:p>
                      <a:pPr algn="ctr">
                        <a:buNone/>
                      </a:pPr>
                      <a:r>
                        <a:rPr lang="af-ZA" sz="1200">
                          <a:solidFill>
                            <a:schemeClr val="tx1"/>
                          </a:solidFill>
                          <a:effectLst/>
                          <a:latin typeface="微軟正黑體" panose="020B0604030504040204" pitchFamily="34" charset="-120"/>
                          <a:ea typeface="微軟正黑體" panose="020B0604030504040204" pitchFamily="34" charset="-120"/>
                          <a:cs typeface="Arial"/>
                        </a:rPr>
                        <a:t>HDD</a:t>
                      </a:r>
                      <a:endParaRPr lang="af-ZA" sz="1200" b="1">
                        <a:solidFill>
                          <a:schemeClr val="tx1"/>
                        </a:solidFill>
                        <a:effectLst/>
                        <a:latin typeface="微軟正黑體" panose="020B0604030504040204" pitchFamily="34" charset="-120"/>
                        <a:ea typeface="微軟正黑體" panose="020B0604030504040204" pitchFamily="34" charset="-120"/>
                        <a:cs typeface="Arial"/>
                      </a:endParaRPr>
                    </a:p>
                  </a:txBody>
                  <a:tcPr marL="0" marR="0" marT="0" marB="0" anchor="ctr">
                    <a:lnL w="12700" cap="flat" cmpd="sng" algn="ctr">
                      <a:noFill/>
                      <a:prstDash val="solid"/>
                      <a:round/>
                      <a:headEnd type="none" w="med" len="med"/>
                      <a:tailEnd type="none" w="med" len="med"/>
                    </a:lnL>
                    <a:lnR w="3175" cap="flat" cmpd="sng" algn="ctr">
                      <a:solidFill>
                        <a:schemeClr val="tx1">
                          <a:lumMod val="25000"/>
                          <a:lumOff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TW" sz="1200">
                          <a:solidFill>
                            <a:schemeClr val="tx1"/>
                          </a:solidFill>
                          <a:latin typeface="微軟正黑體" panose="020B0604030504040204" pitchFamily="34" charset="-120"/>
                          <a:ea typeface="微軟正黑體" panose="020B0604030504040204" pitchFamily="34" charset="-120"/>
                          <a:cs typeface="Arial"/>
                        </a:rPr>
                        <a:t>200</a:t>
                      </a:r>
                      <a:endParaRPr lang="en-US" altLang="zh-TW" sz="1200" b="1">
                        <a:solidFill>
                          <a:schemeClr val="tx1"/>
                        </a:solidFill>
                        <a:latin typeface="微軟正黑體" panose="020B0604030504040204" pitchFamily="34" charset="-120"/>
                        <a:ea typeface="微軟正黑體" panose="020B0604030504040204" pitchFamily="34" charset="-120"/>
                        <a:cs typeface="Arial"/>
                      </a:endParaRPr>
                    </a:p>
                  </a:txBody>
                  <a:tcPr marL="0" marR="0" marT="0" marB="0" anchor="ctr">
                    <a:lnL w="3175" cap="flat" cmpd="sng" algn="ctr">
                      <a:solidFill>
                        <a:schemeClr val="tx1">
                          <a:lumMod val="25000"/>
                          <a:lumOff val="75000"/>
                        </a:schemeClr>
                      </a:solidFill>
                      <a:prstDash val="solid"/>
                      <a:round/>
                      <a:headEnd type="none" w="med" len="med"/>
                      <a:tailEnd type="none" w="med" len="med"/>
                    </a:lnL>
                    <a:lnR w="3175" cap="flat" cmpd="sng" algn="ctr">
                      <a:solidFill>
                        <a:schemeClr val="tx1">
                          <a:lumMod val="25000"/>
                          <a:lumOff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TW" sz="1200">
                          <a:solidFill>
                            <a:schemeClr val="tx1"/>
                          </a:solidFill>
                          <a:latin typeface="微軟正黑體" panose="020B0604030504040204" pitchFamily="34" charset="-120"/>
                          <a:ea typeface="微軟正黑體" panose="020B0604030504040204" pitchFamily="34" charset="-120"/>
                          <a:cs typeface="Arial"/>
                        </a:rPr>
                        <a:t>350</a:t>
                      </a:r>
                      <a:endParaRPr lang="en-US" altLang="zh-TW" sz="1200" b="1">
                        <a:solidFill>
                          <a:schemeClr val="tx1"/>
                        </a:solidFill>
                        <a:latin typeface="微軟正黑體" panose="020B0604030504040204" pitchFamily="34" charset="-120"/>
                        <a:ea typeface="微軟正黑體" panose="020B0604030504040204" pitchFamily="34" charset="-120"/>
                        <a:cs typeface="Arial"/>
                      </a:endParaRPr>
                    </a:p>
                  </a:txBody>
                  <a:tcPr marL="0" marR="0" marT="0" marB="0" anchor="ctr">
                    <a:lnL w="3175" cap="flat" cmpd="sng" algn="ctr">
                      <a:solidFill>
                        <a:schemeClr val="tx1">
                          <a:lumMod val="25000"/>
                          <a:lumOff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18638311"/>
                  </a:ext>
                </a:extLst>
              </a:tr>
              <a:tr h="278130">
                <a:tc>
                  <a:txBody>
                    <a:bodyPr/>
                    <a:lstStyle/>
                    <a:p>
                      <a:pPr algn="ctr">
                        <a:buNone/>
                      </a:pPr>
                      <a:r>
                        <a:rPr lang="af-ZA" sz="1200">
                          <a:solidFill>
                            <a:schemeClr val="tx1"/>
                          </a:solidFill>
                          <a:effectLst/>
                          <a:latin typeface="微軟正黑體" panose="020B0604030504040204" pitchFamily="34" charset="-120"/>
                          <a:ea typeface="微軟正黑體" panose="020B0604030504040204" pitchFamily="34" charset="-120"/>
                          <a:cs typeface="Arial"/>
                        </a:rPr>
                        <a:t>SSD</a:t>
                      </a:r>
                      <a:endParaRPr lang="af-ZA" sz="1200" b="1">
                        <a:solidFill>
                          <a:schemeClr val="tx1"/>
                        </a:solidFill>
                        <a:effectLst/>
                        <a:latin typeface="微軟正黑體" panose="020B0604030504040204" pitchFamily="34" charset="-120"/>
                        <a:ea typeface="微軟正黑體" panose="020B0604030504040204" pitchFamily="34" charset="-120"/>
                        <a:cs typeface="Arial"/>
                      </a:endParaRPr>
                    </a:p>
                  </a:txBody>
                  <a:tcPr marL="0" marR="0" marT="0" marB="0" anchor="ctr">
                    <a:lnL w="12700" cap="flat" cmpd="sng" algn="ctr">
                      <a:noFill/>
                      <a:prstDash val="solid"/>
                      <a:round/>
                      <a:headEnd type="none" w="med" len="med"/>
                      <a:tailEnd type="none" w="med" len="med"/>
                    </a:lnL>
                    <a:lnR w="3175" cap="flat" cmpd="sng" algn="ctr">
                      <a:solidFill>
                        <a:schemeClr val="tx1">
                          <a:lumMod val="25000"/>
                          <a:lumOff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3477D">
                        <a:alpha val="20000"/>
                      </a:srgbClr>
                    </a:solidFill>
                  </a:tcPr>
                </a:tc>
                <a:tc>
                  <a:txBody>
                    <a:bodyPr/>
                    <a:lstStyle/>
                    <a:p>
                      <a:pPr algn="ctr"/>
                      <a:r>
                        <a:rPr lang="en-US" altLang="zh-TW" sz="1200">
                          <a:solidFill>
                            <a:schemeClr val="tx1"/>
                          </a:solidFill>
                          <a:latin typeface="微軟正黑體" panose="020B0604030504040204" pitchFamily="34" charset="-120"/>
                          <a:ea typeface="微軟正黑體" panose="020B0604030504040204" pitchFamily="34" charset="-120"/>
                          <a:cs typeface="Arial"/>
                        </a:rPr>
                        <a:t>550</a:t>
                      </a:r>
                      <a:endParaRPr lang="en-US" altLang="zh-TW" sz="1200" b="1">
                        <a:solidFill>
                          <a:schemeClr val="tx1"/>
                        </a:solidFill>
                        <a:latin typeface="微軟正黑體" panose="020B0604030504040204" pitchFamily="34" charset="-120"/>
                        <a:ea typeface="微軟正黑體" panose="020B0604030504040204" pitchFamily="34" charset="-120"/>
                        <a:cs typeface="Arial"/>
                      </a:endParaRPr>
                    </a:p>
                  </a:txBody>
                  <a:tcPr marL="0" marR="0" marT="0" marB="0" anchor="ctr">
                    <a:lnL w="3175" cap="flat" cmpd="sng" algn="ctr">
                      <a:solidFill>
                        <a:schemeClr val="tx1">
                          <a:lumMod val="25000"/>
                          <a:lumOff val="75000"/>
                        </a:schemeClr>
                      </a:solidFill>
                      <a:prstDash val="solid"/>
                      <a:round/>
                      <a:headEnd type="none" w="med" len="med"/>
                      <a:tailEnd type="none" w="med" len="med"/>
                    </a:lnL>
                    <a:lnR w="3175" cap="flat" cmpd="sng" algn="ctr">
                      <a:solidFill>
                        <a:schemeClr val="tx1">
                          <a:lumMod val="25000"/>
                          <a:lumOff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3477D">
                        <a:alpha val="20000"/>
                      </a:srgbClr>
                    </a:solidFill>
                  </a:tcPr>
                </a:tc>
                <a:tc>
                  <a:txBody>
                    <a:bodyPr/>
                    <a:lstStyle/>
                    <a:p>
                      <a:pPr algn="ctr"/>
                      <a:r>
                        <a:rPr lang="en-US" altLang="zh-TW" sz="1200">
                          <a:solidFill>
                            <a:schemeClr val="tx1"/>
                          </a:solidFill>
                          <a:latin typeface="微軟正黑體" panose="020B0604030504040204" pitchFamily="34" charset="-120"/>
                          <a:ea typeface="微軟正黑體" panose="020B0604030504040204" pitchFamily="34" charset="-120"/>
                          <a:cs typeface="Arial"/>
                        </a:rPr>
                        <a:t>60000</a:t>
                      </a:r>
                      <a:endParaRPr lang="en-US" altLang="zh-TW" sz="1200" b="1">
                        <a:solidFill>
                          <a:schemeClr val="tx1"/>
                        </a:solidFill>
                        <a:latin typeface="微軟正黑體" panose="020B0604030504040204" pitchFamily="34" charset="-120"/>
                        <a:ea typeface="微軟正黑體" panose="020B0604030504040204" pitchFamily="34" charset="-120"/>
                        <a:cs typeface="Arial"/>
                      </a:endParaRPr>
                    </a:p>
                  </a:txBody>
                  <a:tcPr marL="0" marR="0" marT="0" marB="0" anchor="ctr">
                    <a:lnL w="3175" cap="flat" cmpd="sng" algn="ctr">
                      <a:solidFill>
                        <a:schemeClr val="tx1">
                          <a:lumMod val="25000"/>
                          <a:lumOff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3477D">
                        <a:alpha val="20000"/>
                      </a:srgbClr>
                    </a:solidFill>
                  </a:tcPr>
                </a:tc>
                <a:extLst>
                  <a:ext uri="{0D108BD9-81ED-4DB2-BD59-A6C34878D82A}">
                    <a16:rowId xmlns:a16="http://schemas.microsoft.com/office/drawing/2014/main" val="3638296007"/>
                  </a:ext>
                </a:extLst>
              </a:tr>
            </a:tbl>
          </a:graphicData>
        </a:graphic>
      </p:graphicFrame>
      <p:sp>
        <p:nvSpPr>
          <p:cNvPr id="28" name="內容版面配置區 2">
            <a:extLst>
              <a:ext uri="{FF2B5EF4-FFF2-40B4-BE49-F238E27FC236}">
                <a16:creationId xmlns:a16="http://schemas.microsoft.com/office/drawing/2014/main" id="{2B9277AB-0E6B-434A-8DF5-C9E76E0404C4}"/>
              </a:ext>
            </a:extLst>
          </p:cNvPr>
          <p:cNvSpPr txBox="1">
            <a:spLocks/>
          </p:cNvSpPr>
          <p:nvPr/>
        </p:nvSpPr>
        <p:spPr>
          <a:xfrm>
            <a:off x="4910317" y="1360122"/>
            <a:ext cx="4053801" cy="99708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65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9pPr>
          </a:lstStyle>
          <a:p>
            <a:pPr marL="0" indent="0" fontAlgn="base">
              <a:lnSpc>
                <a:spcPct val="100000"/>
              </a:lnSpc>
              <a:buNone/>
            </a:pPr>
            <a:r>
              <a:rPr lang="en-US" altLang="zh-TW" sz="1600">
                <a:latin typeface="Calibri" panose="020F0502020204030204" pitchFamily="34" charset="0"/>
                <a:ea typeface="微軟正黑體" panose="020B0604030504040204" pitchFamily="34" charset="-120"/>
                <a:cs typeface="Calibri" panose="020F0502020204030204" pitchFamily="34" charset="0"/>
              </a:rPr>
              <a:t>With modern applications it is required higher storage performance, SSD is becoming more popular and is being widely used. </a:t>
            </a:r>
          </a:p>
          <a:p>
            <a:pPr marL="0" indent="0" fontAlgn="base">
              <a:lnSpc>
                <a:spcPct val="100000"/>
              </a:lnSpc>
              <a:buNone/>
            </a:pPr>
            <a:endParaRPr lang="en-US" altLang="zh-TW" sz="1600">
              <a:latin typeface="Calibri" panose="020F0502020204030204" pitchFamily="34" charset="0"/>
              <a:ea typeface="微軟正黑體" panose="020B0604030504040204" pitchFamily="34" charset="-120"/>
              <a:cs typeface="Calibri" panose="020F0502020204030204" pitchFamily="34" charset="0"/>
            </a:endParaRPr>
          </a:p>
        </p:txBody>
      </p:sp>
      <p:grpSp>
        <p:nvGrpSpPr>
          <p:cNvPr id="29" name="群組 4">
            <a:extLst>
              <a:ext uri="{FF2B5EF4-FFF2-40B4-BE49-F238E27FC236}">
                <a16:creationId xmlns:a16="http://schemas.microsoft.com/office/drawing/2014/main" id="{9D5F9A2A-809D-4AC7-9B95-6210FE5B8352}"/>
              </a:ext>
            </a:extLst>
          </p:cNvPr>
          <p:cNvGrpSpPr/>
          <p:nvPr/>
        </p:nvGrpSpPr>
        <p:grpSpPr>
          <a:xfrm>
            <a:off x="4969758" y="2196681"/>
            <a:ext cx="3732590" cy="2271152"/>
            <a:chOff x="4800600" y="2322152"/>
            <a:chExt cx="3732590" cy="2271152"/>
          </a:xfrm>
        </p:grpSpPr>
        <p:sp>
          <p:nvSpPr>
            <p:cNvPr id="30" name="矩形: 圓角 3">
              <a:extLst>
                <a:ext uri="{FF2B5EF4-FFF2-40B4-BE49-F238E27FC236}">
                  <a16:creationId xmlns:a16="http://schemas.microsoft.com/office/drawing/2014/main" id="{ECB3F1BC-5B18-4731-B2FD-3229BF7C3B78}"/>
                </a:ext>
              </a:extLst>
            </p:cNvPr>
            <p:cNvSpPr/>
            <p:nvPr/>
          </p:nvSpPr>
          <p:spPr>
            <a:xfrm>
              <a:off x="4800600" y="2322152"/>
              <a:ext cx="3732590" cy="2271152"/>
            </a:xfrm>
            <a:prstGeom prst="roundRect">
              <a:avLst>
                <a:gd name="adj" fmla="val 0"/>
              </a:avLst>
            </a:prstGeom>
            <a:solidFill>
              <a:srgbClr val="050A2A">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pic>
          <p:nvPicPr>
            <p:cNvPr id="31" name="圖形 9">
              <a:extLst>
                <a:ext uri="{FF2B5EF4-FFF2-40B4-BE49-F238E27FC236}">
                  <a16:creationId xmlns:a16="http://schemas.microsoft.com/office/drawing/2014/main" id="{75372703-F55B-4004-99EE-BA11F02FE77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86125" y="2404535"/>
              <a:ext cx="3561541" cy="2101723"/>
            </a:xfrm>
            <a:prstGeom prst="rect">
              <a:avLst/>
            </a:prstGeom>
          </p:spPr>
        </p:pic>
      </p:grpSp>
      <p:pic>
        <p:nvPicPr>
          <p:cNvPr id="32" name="圖片 27">
            <a:extLst>
              <a:ext uri="{FF2B5EF4-FFF2-40B4-BE49-F238E27FC236}">
                <a16:creationId xmlns:a16="http://schemas.microsoft.com/office/drawing/2014/main" id="{16DDF9A0-3B00-46D1-A269-43C5C92A58A2}"/>
              </a:ext>
            </a:extLst>
          </p:cNvPr>
          <p:cNvPicPr>
            <a:picLocks noChangeAspect="1"/>
          </p:cNvPicPr>
          <p:nvPr/>
        </p:nvPicPr>
        <p:blipFill>
          <a:blip r:embed="rId6">
            <a:alphaModFix amt="0"/>
          </a:blip>
          <a:stretch>
            <a:fillRect/>
          </a:stretch>
        </p:blipFill>
        <p:spPr>
          <a:xfrm>
            <a:off x="6615931" y="2896940"/>
            <a:ext cx="219475" cy="1207113"/>
          </a:xfrm>
          <a:prstGeom prst="rect">
            <a:avLst/>
          </a:prstGeom>
        </p:spPr>
      </p:pic>
      <p:pic>
        <p:nvPicPr>
          <p:cNvPr id="33" name="圖片 28">
            <a:extLst>
              <a:ext uri="{FF2B5EF4-FFF2-40B4-BE49-F238E27FC236}">
                <a16:creationId xmlns:a16="http://schemas.microsoft.com/office/drawing/2014/main" id="{6C017343-21F4-4D75-8480-E3917FF38F7F}"/>
              </a:ext>
            </a:extLst>
          </p:cNvPr>
          <p:cNvPicPr>
            <a:picLocks noChangeAspect="1"/>
          </p:cNvPicPr>
          <p:nvPr/>
        </p:nvPicPr>
        <p:blipFill>
          <a:blip r:embed="rId7">
            <a:alphaModFix amt="0"/>
          </a:blip>
          <a:stretch>
            <a:fillRect/>
          </a:stretch>
        </p:blipFill>
        <p:spPr>
          <a:xfrm>
            <a:off x="6835406" y="2896939"/>
            <a:ext cx="219475" cy="1207113"/>
          </a:xfrm>
          <a:prstGeom prst="rect">
            <a:avLst/>
          </a:prstGeom>
        </p:spPr>
      </p:pic>
      <p:pic>
        <p:nvPicPr>
          <p:cNvPr id="14" name="圖片 13">
            <a:extLst>
              <a:ext uri="{FF2B5EF4-FFF2-40B4-BE49-F238E27FC236}">
                <a16:creationId xmlns:a16="http://schemas.microsoft.com/office/drawing/2014/main" id="{3320B288-3C90-4FD9-8E3F-C0A44599332F}"/>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r="-528"/>
          <a:stretch/>
        </p:blipFill>
        <p:spPr>
          <a:xfrm>
            <a:off x="406163" y="3700124"/>
            <a:ext cx="2160356" cy="562063"/>
          </a:xfrm>
          <a:prstGeom prst="rect">
            <a:avLst/>
          </a:prstGeom>
        </p:spPr>
      </p:pic>
      <p:pic>
        <p:nvPicPr>
          <p:cNvPr id="15" name="圖片 13">
            <a:extLst>
              <a:ext uri="{FF2B5EF4-FFF2-40B4-BE49-F238E27FC236}">
                <a16:creationId xmlns:a16="http://schemas.microsoft.com/office/drawing/2014/main" id="{CC046051-EEC6-45FF-83F4-B594A0C2F27C}"/>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r="-264"/>
          <a:stretch/>
        </p:blipFill>
        <p:spPr>
          <a:xfrm>
            <a:off x="2414742" y="3628124"/>
            <a:ext cx="2069310" cy="706061"/>
          </a:xfrm>
          <a:prstGeom prst="rect">
            <a:avLst/>
          </a:prstGeom>
        </p:spPr>
      </p:pic>
    </p:spTree>
    <p:extLst>
      <p:ext uri="{BB962C8B-B14F-4D97-AF65-F5344CB8AC3E}">
        <p14:creationId xmlns:p14="http://schemas.microsoft.com/office/powerpoint/2010/main" val="3695317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BAD303E-2F3A-45AF-805F-B6336130B347}"/>
              </a:ext>
            </a:extLst>
          </p:cNvPr>
          <p:cNvSpPr>
            <a:spLocks noGrp="1"/>
          </p:cNvSpPr>
          <p:nvPr>
            <p:ph type="title"/>
          </p:nvPr>
        </p:nvSpPr>
        <p:spPr/>
        <p:txBody>
          <a:bodyPr/>
          <a:lstStyle/>
          <a:p>
            <a:r>
              <a:rPr lang="en-US" altLang="zh-TW"/>
              <a:t>Agenda</a:t>
            </a:r>
            <a:endParaRPr lang="zh-TW" altLang="en-US"/>
          </a:p>
        </p:txBody>
      </p:sp>
      <p:sp>
        <p:nvSpPr>
          <p:cNvPr id="3" name="TextBox 2">
            <a:extLst>
              <a:ext uri="{FF2B5EF4-FFF2-40B4-BE49-F238E27FC236}">
                <a16:creationId xmlns:a16="http://schemas.microsoft.com/office/drawing/2014/main" id="{2D4AA9D3-8926-4DC9-A3AC-D2635004DEFA}"/>
              </a:ext>
            </a:extLst>
          </p:cNvPr>
          <p:cNvSpPr txBox="1"/>
          <p:nvPr/>
        </p:nvSpPr>
        <p:spPr>
          <a:xfrm>
            <a:off x="157222" y="1679709"/>
            <a:ext cx="8404860" cy="742383"/>
          </a:xfrm>
          <a:prstGeom prst="rect">
            <a:avLst/>
          </a:prstGeom>
          <a:noFill/>
        </p:spPr>
        <p:txBody>
          <a:bodyPr wrap="square" rtlCol="0" anchor="t">
            <a:spAutoFit/>
          </a:bodyPr>
          <a:lstStyle/>
          <a:p>
            <a:pPr marL="177800" indent="-177800">
              <a:lnSpc>
                <a:spcPct val="150000"/>
              </a:lnSpc>
              <a:buClr>
                <a:schemeClr val="accent1"/>
              </a:buClr>
              <a:buFont typeface="Arial" panose="020B0604020202020204" pitchFamily="34" charset="0"/>
              <a:buChar char="•"/>
            </a:pPr>
            <a:r>
              <a:rPr lang="en-US" altLang="zh-TW" sz="1500" b="1">
                <a:latin typeface="微軟正黑體" panose="020B0604030504040204" pitchFamily="34" charset="-120"/>
                <a:ea typeface="微軟正黑體" panose="020B0604030504040204" pitchFamily="34" charset="-120"/>
              </a:rPr>
              <a:t>QNAP security architecture improvements: QTS default password changes</a:t>
            </a:r>
          </a:p>
          <a:p>
            <a:pPr marL="177800" indent="-177800">
              <a:lnSpc>
                <a:spcPct val="150000"/>
              </a:lnSpc>
              <a:buClr>
                <a:schemeClr val="accent1"/>
              </a:buClr>
              <a:buFont typeface="Arial" panose="020B0604020202020204" pitchFamily="34" charset="0"/>
              <a:buChar char="•"/>
            </a:pPr>
            <a:r>
              <a:rPr lang="en-US" altLang="zh-TW" sz="1500" b="1">
                <a:latin typeface="微軟正黑體"/>
                <a:ea typeface="微軟正黑體"/>
              </a:rPr>
              <a:t>Strong support for new expansion device: TL-JBOD</a:t>
            </a:r>
          </a:p>
        </p:txBody>
      </p:sp>
      <p:sp>
        <p:nvSpPr>
          <p:cNvPr id="4" name="TextBox 2">
            <a:extLst>
              <a:ext uri="{FF2B5EF4-FFF2-40B4-BE49-F238E27FC236}">
                <a16:creationId xmlns:a16="http://schemas.microsoft.com/office/drawing/2014/main" id="{BC61CC56-2DCC-4582-A061-BD81C8805767}"/>
              </a:ext>
            </a:extLst>
          </p:cNvPr>
          <p:cNvSpPr txBox="1"/>
          <p:nvPr/>
        </p:nvSpPr>
        <p:spPr>
          <a:xfrm>
            <a:off x="157222" y="2924683"/>
            <a:ext cx="8404860" cy="2127377"/>
          </a:xfrm>
          <a:prstGeom prst="rect">
            <a:avLst/>
          </a:prstGeom>
          <a:noFill/>
        </p:spPr>
        <p:txBody>
          <a:bodyPr wrap="square" rtlCol="0" anchor="t">
            <a:spAutoFit/>
          </a:bodyPr>
          <a:lstStyle/>
          <a:p>
            <a:pPr marL="177800" indent="-177800">
              <a:lnSpc>
                <a:spcPct val="150000"/>
              </a:lnSpc>
              <a:buClr>
                <a:schemeClr val="accent1"/>
              </a:buClr>
              <a:buFont typeface="Arial" panose="020B0604020202020204" pitchFamily="34" charset="0"/>
              <a:buChar char="•"/>
            </a:pPr>
            <a:r>
              <a:rPr lang="en" altLang="zh-TW" sz="1500" b="1">
                <a:solidFill>
                  <a:schemeClr val="tx1"/>
                </a:solidFill>
                <a:latin typeface="微軟正黑體"/>
                <a:ea typeface="微軟正黑體"/>
              </a:rPr>
              <a:t>Insufficient capacity </a:t>
            </a:r>
            <a:r>
              <a:rPr lang="en-US" altLang="zh-TW" sz="1500" b="1">
                <a:solidFill>
                  <a:schemeClr val="tx1"/>
                </a:solidFill>
                <a:latin typeface="微軟正黑體"/>
                <a:ea typeface="微軟正黑體"/>
              </a:rPr>
              <a:t>(RAID </a:t>
            </a:r>
            <a:r>
              <a:rPr lang="zh-CN" altLang="en-US" sz="1500" b="1">
                <a:solidFill>
                  <a:schemeClr val="tx1"/>
                </a:solidFill>
                <a:latin typeface="微軟正黑體"/>
                <a:ea typeface="微軟正黑體"/>
              </a:rPr>
              <a:t>expansion</a:t>
            </a:r>
            <a:r>
              <a:rPr lang="en-US" altLang="zh-TW" sz="1500" b="1">
                <a:solidFill>
                  <a:schemeClr val="tx1"/>
                </a:solidFill>
                <a:latin typeface="微軟正黑體"/>
                <a:ea typeface="微軟正黑體"/>
              </a:rPr>
              <a:t>) ; </a:t>
            </a:r>
            <a:r>
              <a:rPr lang="zh-TW" altLang="en-US" sz="1500" b="1">
                <a:solidFill>
                  <a:schemeClr val="tx1"/>
                </a:solidFill>
                <a:latin typeface="微軟正黑體"/>
                <a:ea typeface="微軟正黑體"/>
              </a:rPr>
              <a:t>Buy a new NAS</a:t>
            </a:r>
            <a:r>
              <a:rPr lang="en-US" altLang="zh-TW" sz="1500" b="1">
                <a:solidFill>
                  <a:schemeClr val="tx1"/>
                </a:solidFill>
                <a:latin typeface="微軟正黑體"/>
                <a:ea typeface="微軟正黑體"/>
              </a:rPr>
              <a:t>: (</a:t>
            </a:r>
            <a:r>
              <a:rPr lang="zh-CN" altLang="en-US" sz="1500" b="1">
                <a:solidFill>
                  <a:schemeClr val="tx1"/>
                </a:solidFill>
                <a:latin typeface="微軟正黑體"/>
                <a:ea typeface="微軟正黑體"/>
              </a:rPr>
              <a:t>System migration</a:t>
            </a:r>
            <a:r>
              <a:rPr lang="en-US" altLang="zh-TW" sz="1500" b="1">
                <a:solidFill>
                  <a:schemeClr val="tx1"/>
                </a:solidFill>
                <a:latin typeface="微軟正黑體"/>
                <a:ea typeface="微軟正黑體"/>
              </a:rPr>
              <a:t>)</a:t>
            </a:r>
          </a:p>
          <a:p>
            <a:pPr marL="177800" indent="-177800">
              <a:lnSpc>
                <a:spcPct val="150000"/>
              </a:lnSpc>
              <a:buClr>
                <a:schemeClr val="accent1"/>
              </a:buClr>
              <a:buFont typeface="Arial" panose="020B0604020202020204" pitchFamily="34" charset="0"/>
              <a:buChar char="•"/>
            </a:pPr>
            <a:r>
              <a:rPr lang="zh-TW" altLang="en-US" sz="1500" b="1">
                <a:solidFill>
                  <a:schemeClr val="tx1"/>
                </a:solidFill>
                <a:latin typeface="微軟正黑體"/>
                <a:ea typeface="微軟正黑體"/>
              </a:rPr>
              <a:t>Re-configure your RAID by security concern </a:t>
            </a:r>
            <a:r>
              <a:rPr lang="en-US" altLang="zh-TW" sz="1500" b="1">
                <a:solidFill>
                  <a:schemeClr val="tx1"/>
                </a:solidFill>
                <a:latin typeface="微軟正黑體"/>
                <a:ea typeface="微軟正黑體"/>
              </a:rPr>
              <a:t>(RAID </a:t>
            </a:r>
            <a:r>
              <a:rPr lang="zh-TW" altLang="en-US" sz="1500" b="1">
                <a:solidFill>
                  <a:schemeClr val="tx1"/>
                </a:solidFill>
                <a:latin typeface="微軟正黑體"/>
                <a:ea typeface="微軟正黑體"/>
              </a:rPr>
              <a:t>migration</a:t>
            </a:r>
            <a:r>
              <a:rPr lang="en-US" altLang="zh-TW" sz="1500" b="1">
                <a:solidFill>
                  <a:schemeClr val="tx1"/>
                </a:solidFill>
                <a:latin typeface="微軟正黑體"/>
                <a:ea typeface="微軟正黑體"/>
              </a:rPr>
              <a:t>)</a:t>
            </a:r>
          </a:p>
          <a:p>
            <a:pPr marL="177800" indent="-177800">
              <a:lnSpc>
                <a:spcPct val="150000"/>
              </a:lnSpc>
              <a:buClr>
                <a:schemeClr val="accent1"/>
              </a:buClr>
              <a:buFont typeface="Arial" panose="020B0604020202020204" pitchFamily="34" charset="0"/>
              <a:buChar char="•"/>
            </a:pPr>
            <a:r>
              <a:rPr lang="zh-TW" altLang="en-US" sz="1500" b="1">
                <a:solidFill>
                  <a:schemeClr val="tx1"/>
                </a:solidFill>
                <a:latin typeface="微軟正黑體"/>
                <a:ea typeface="微軟正黑體"/>
              </a:rPr>
              <a:t>How to migrate the data pool </a:t>
            </a:r>
            <a:r>
              <a:rPr lang="en-US" altLang="zh-TW" sz="1500" b="1">
                <a:solidFill>
                  <a:schemeClr val="tx1"/>
                </a:solidFill>
                <a:latin typeface="微軟正黑體"/>
                <a:ea typeface="微軟正黑體"/>
              </a:rPr>
              <a:t>(Safely Detach Pool)</a:t>
            </a:r>
          </a:p>
          <a:p>
            <a:pPr marL="177800" indent="-177800">
              <a:lnSpc>
                <a:spcPct val="150000"/>
              </a:lnSpc>
              <a:buClr>
                <a:schemeClr val="accent1"/>
              </a:buClr>
              <a:buFont typeface="Arial" panose="020B0604020202020204" pitchFamily="34" charset="0"/>
              <a:buChar char="•"/>
            </a:pPr>
            <a:r>
              <a:rPr lang="en-US" altLang="zh-TW" sz="1500" b="1">
                <a:solidFill>
                  <a:schemeClr val="tx1"/>
                </a:solidFill>
                <a:latin typeface="微軟正黑體"/>
                <a:ea typeface="微軟正黑體"/>
              </a:rPr>
              <a:t>How to configure your SSD:</a:t>
            </a:r>
            <a:r>
              <a:rPr lang="zh-TW" altLang="en-US" sz="1500" b="1">
                <a:solidFill>
                  <a:schemeClr val="tx1"/>
                </a:solidFill>
                <a:latin typeface="微軟正黑體"/>
                <a:ea typeface="微軟正黑體"/>
              </a:rPr>
              <a:t> </a:t>
            </a:r>
            <a:r>
              <a:rPr lang="en-US" altLang="zh-TW" sz="1500" b="1">
                <a:solidFill>
                  <a:schemeClr val="tx1"/>
                </a:solidFill>
                <a:latin typeface="微軟正黑體"/>
                <a:ea typeface="微軟正黑體"/>
              </a:rPr>
              <a:t>(Volume / </a:t>
            </a:r>
            <a:r>
              <a:rPr lang="en-US" altLang="zh-TW" sz="1500" b="1" err="1">
                <a:solidFill>
                  <a:schemeClr val="tx1"/>
                </a:solidFill>
                <a:latin typeface="微軟正黑體"/>
                <a:ea typeface="微軟正黑體"/>
              </a:rPr>
              <a:t>Qtier</a:t>
            </a:r>
            <a:r>
              <a:rPr lang="en-US" altLang="zh-TW" sz="1500" b="1">
                <a:solidFill>
                  <a:schemeClr val="tx1"/>
                </a:solidFill>
                <a:latin typeface="微軟正黑體"/>
                <a:ea typeface="微軟正黑體"/>
              </a:rPr>
              <a:t> / Cache)</a:t>
            </a:r>
          </a:p>
          <a:p>
            <a:pPr marL="177800" indent="-177800">
              <a:lnSpc>
                <a:spcPct val="150000"/>
              </a:lnSpc>
              <a:buClr>
                <a:schemeClr val="accent1"/>
              </a:buClr>
              <a:buFont typeface="Arial" panose="020B0604020202020204" pitchFamily="34" charset="0"/>
              <a:buChar char="•"/>
            </a:pPr>
            <a:r>
              <a:rPr lang="zh-TW" altLang="en-US" sz="1500" b="1">
                <a:solidFill>
                  <a:schemeClr val="tx1"/>
                </a:solidFill>
                <a:latin typeface="微軟正黑體"/>
                <a:ea typeface="微軟正黑體"/>
              </a:rPr>
              <a:t>How to configure the storage space</a:t>
            </a:r>
            <a:r>
              <a:rPr lang="en-US" altLang="zh-TW" sz="1500" b="1">
                <a:solidFill>
                  <a:schemeClr val="tx1"/>
                </a:solidFill>
                <a:latin typeface="微軟正黑體"/>
                <a:ea typeface="微軟正黑體"/>
              </a:rPr>
              <a:t>:</a:t>
            </a:r>
            <a:r>
              <a:rPr lang="zh-TW" altLang="en-US" sz="1500" b="1">
                <a:solidFill>
                  <a:schemeClr val="tx1"/>
                </a:solidFill>
                <a:latin typeface="微軟正黑體"/>
                <a:ea typeface="微軟正黑體"/>
              </a:rPr>
              <a:t> </a:t>
            </a:r>
            <a:r>
              <a:rPr lang="en-US" altLang="zh-TW" sz="1500" b="1">
                <a:solidFill>
                  <a:schemeClr val="tx1"/>
                </a:solidFill>
                <a:latin typeface="微軟正黑體"/>
                <a:ea typeface="微軟正黑體"/>
              </a:rPr>
              <a:t>(Static/Thin/Thick); (</a:t>
            </a:r>
            <a:r>
              <a:rPr lang="zh-TW" altLang="en-US" sz="1500" b="1">
                <a:solidFill>
                  <a:schemeClr val="tx1"/>
                </a:solidFill>
                <a:latin typeface="微軟正黑體"/>
                <a:ea typeface="微軟正黑體"/>
              </a:rPr>
              <a:t>Re-size</a:t>
            </a:r>
            <a:r>
              <a:rPr lang="en-US" altLang="zh-TW" sz="1500" b="1">
                <a:solidFill>
                  <a:schemeClr val="tx1"/>
                </a:solidFill>
                <a:latin typeface="微軟正黑體"/>
                <a:ea typeface="微軟正黑體"/>
              </a:rPr>
              <a:t>); (</a:t>
            </a:r>
            <a:r>
              <a:rPr lang="zh-TW" altLang="en-US" sz="1500" b="1">
                <a:solidFill>
                  <a:schemeClr val="tx1"/>
                </a:solidFill>
                <a:latin typeface="微軟正黑體"/>
                <a:ea typeface="微軟正黑體"/>
              </a:rPr>
              <a:t>Global settings</a:t>
            </a:r>
            <a:r>
              <a:rPr lang="en-US" altLang="zh-TW" sz="1500" b="1">
                <a:solidFill>
                  <a:schemeClr val="tx1"/>
                </a:solidFill>
                <a:latin typeface="微軟正黑體"/>
                <a:ea typeface="微軟正黑體"/>
              </a:rPr>
              <a:t>)</a:t>
            </a:r>
          </a:p>
          <a:p>
            <a:pPr marL="177800" indent="-177800">
              <a:lnSpc>
                <a:spcPct val="150000"/>
              </a:lnSpc>
              <a:buClr>
                <a:schemeClr val="accent1"/>
              </a:buClr>
              <a:buFont typeface="Arial" panose="020B0604020202020204" pitchFamily="34" charset="0"/>
              <a:buChar char="•"/>
            </a:pPr>
            <a:r>
              <a:rPr lang="en-US" altLang="zh-TW" sz="1500" b="1">
                <a:solidFill>
                  <a:schemeClr val="tx1"/>
                </a:solidFill>
                <a:latin typeface="微軟正黑體"/>
                <a:ea typeface="微軟正黑體"/>
              </a:rPr>
              <a:t>TL-JBOD </a:t>
            </a:r>
            <a:r>
              <a:rPr lang="zh-CN" altLang="en-US" sz="1500" b="1">
                <a:solidFill>
                  <a:schemeClr val="tx1"/>
                </a:solidFill>
                <a:latin typeface="微軟正黑體"/>
                <a:ea typeface="微軟正黑體"/>
              </a:rPr>
              <a:t>application mode</a:t>
            </a:r>
            <a:r>
              <a:rPr lang="en-US" altLang="zh-CN" sz="1500" b="1">
                <a:solidFill>
                  <a:schemeClr val="tx1"/>
                </a:solidFill>
                <a:latin typeface="微軟正黑體"/>
                <a:ea typeface="微軟正黑體"/>
              </a:rPr>
              <a:t> (</a:t>
            </a:r>
            <a:r>
              <a:rPr lang="zh-CN" altLang="en-US" sz="1500" b="1">
                <a:solidFill>
                  <a:schemeClr val="tx1"/>
                </a:solidFill>
                <a:latin typeface="微軟正黑體"/>
                <a:ea typeface="微軟正黑體"/>
              </a:rPr>
              <a:t>External Drive Enclosure</a:t>
            </a:r>
            <a:r>
              <a:rPr lang="en-US" altLang="zh-TW" sz="1500" b="1">
                <a:solidFill>
                  <a:schemeClr val="tx1"/>
                </a:solidFill>
                <a:latin typeface="微軟正黑體"/>
                <a:ea typeface="微軟正黑體"/>
              </a:rPr>
              <a:t> or NAS </a:t>
            </a:r>
            <a:r>
              <a:rPr lang="zh-CN" altLang="en-US" sz="1500" b="1">
                <a:solidFill>
                  <a:schemeClr val="tx1"/>
                </a:solidFill>
                <a:latin typeface="微軟正黑體"/>
                <a:ea typeface="微軟正黑體"/>
              </a:rPr>
              <a:t>Expansion</a:t>
            </a:r>
            <a:r>
              <a:rPr lang="en-US" altLang="zh-TW" sz="1500" b="1">
                <a:solidFill>
                  <a:schemeClr val="tx1"/>
                </a:solidFill>
                <a:latin typeface="微軟正黑體"/>
                <a:ea typeface="微軟正黑體"/>
              </a:rPr>
              <a:t>)</a:t>
            </a:r>
          </a:p>
        </p:txBody>
      </p:sp>
      <p:sp>
        <p:nvSpPr>
          <p:cNvPr id="6" name="矩形: 圓角 5">
            <a:extLst>
              <a:ext uri="{FF2B5EF4-FFF2-40B4-BE49-F238E27FC236}">
                <a16:creationId xmlns:a16="http://schemas.microsoft.com/office/drawing/2014/main" id="{0C950BE6-C98A-490C-932C-3FD51D8D2C65}"/>
              </a:ext>
            </a:extLst>
          </p:cNvPr>
          <p:cNvSpPr/>
          <p:nvPr/>
        </p:nvSpPr>
        <p:spPr>
          <a:xfrm>
            <a:off x="224598" y="2524573"/>
            <a:ext cx="8092621" cy="400110"/>
          </a:xfrm>
          <a:prstGeom prst="roundRect">
            <a:avLst>
              <a:gd name="adj" fmla="val 14197"/>
            </a:avLst>
          </a:prstGeom>
          <a:gradFill>
            <a:gsLst>
              <a:gs pos="0">
                <a:srgbClr val="7E4800"/>
              </a:gs>
              <a:gs pos="100000">
                <a:schemeClr val="tx1"/>
              </a:gs>
              <a:gs pos="37000">
                <a:srgbClr val="172412"/>
              </a:gs>
            </a:gsLst>
            <a:lin ang="5400000" scaled="1"/>
          </a:gradFill>
          <a:ln w="9525">
            <a:gradFill>
              <a:gsLst>
                <a:gs pos="26000">
                  <a:srgbClr val="BBB232"/>
                </a:gs>
                <a:gs pos="43489">
                  <a:srgbClr val="F4E8BA"/>
                </a:gs>
                <a:gs pos="54000">
                  <a:srgbClr val="F9BC26"/>
                </a:gs>
                <a:gs pos="100000">
                  <a:srgbClr val="78A83F"/>
                </a:gs>
              </a:gsLst>
              <a:lin ang="5400000" scaled="1"/>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46088" indent="-87313"/>
            <a:r>
              <a:rPr lang="en-US" altLang="zh-TW" sz="1600" b="1">
                <a:solidFill>
                  <a:schemeClr val="bg1"/>
                </a:solidFill>
                <a:latin typeface="微軟正黑體" panose="020B0604030504040204" pitchFamily="34" charset="-120"/>
                <a:ea typeface="微軟正黑體" panose="020B0604030504040204" pitchFamily="34" charset="-120"/>
              </a:rPr>
              <a:t>Storage Manager: the guide for RAID/Storage Pool/Volume configuration:</a:t>
            </a:r>
          </a:p>
        </p:txBody>
      </p:sp>
      <p:sp>
        <p:nvSpPr>
          <p:cNvPr id="7" name="矩形: 圓角 6">
            <a:extLst>
              <a:ext uri="{FF2B5EF4-FFF2-40B4-BE49-F238E27FC236}">
                <a16:creationId xmlns:a16="http://schemas.microsoft.com/office/drawing/2014/main" id="{DD43DD8B-6091-4C3B-8A04-D692279B442A}"/>
              </a:ext>
            </a:extLst>
          </p:cNvPr>
          <p:cNvSpPr/>
          <p:nvPr/>
        </p:nvSpPr>
        <p:spPr>
          <a:xfrm>
            <a:off x="262518" y="2560680"/>
            <a:ext cx="352922" cy="325906"/>
          </a:xfrm>
          <a:prstGeom prst="roundRect">
            <a:avLst>
              <a:gd name="adj" fmla="val 12190"/>
            </a:avLst>
          </a:prstGeom>
          <a:gradFill>
            <a:gsLst>
              <a:gs pos="0">
                <a:srgbClr val="F9BC26">
                  <a:alpha val="75000"/>
                </a:srgbClr>
              </a:gs>
              <a:gs pos="100000">
                <a:srgbClr val="5D542D"/>
              </a:gs>
              <a:gs pos="54000">
                <a:srgbClr val="78A83F"/>
              </a:gs>
            </a:gsLst>
            <a:lin ang="2700000" scaled="0"/>
          </a:gradFill>
          <a:ln>
            <a:noFill/>
          </a:ln>
          <a:effectLst>
            <a:outerShdw blurRad="50800" dist="38100" dir="2700000" algn="tl" rotWithShape="0">
              <a:prstClr val="black">
                <a:alpha val="9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a:t>2</a:t>
            </a:r>
            <a:endParaRPr lang="zh-TW" altLang="en-US" sz="2000" b="1"/>
          </a:p>
        </p:txBody>
      </p:sp>
      <p:sp>
        <p:nvSpPr>
          <p:cNvPr id="9" name="矩形: 圓角 8">
            <a:extLst>
              <a:ext uri="{FF2B5EF4-FFF2-40B4-BE49-F238E27FC236}">
                <a16:creationId xmlns:a16="http://schemas.microsoft.com/office/drawing/2014/main" id="{63867833-0A80-45A4-B303-2639928A27BA}"/>
              </a:ext>
            </a:extLst>
          </p:cNvPr>
          <p:cNvSpPr/>
          <p:nvPr/>
        </p:nvSpPr>
        <p:spPr>
          <a:xfrm>
            <a:off x="262518" y="1286981"/>
            <a:ext cx="2563578" cy="392876"/>
          </a:xfrm>
          <a:prstGeom prst="roundRect">
            <a:avLst>
              <a:gd name="adj" fmla="val 14197"/>
            </a:avLst>
          </a:prstGeom>
          <a:gradFill>
            <a:gsLst>
              <a:gs pos="0">
                <a:srgbClr val="7E4800"/>
              </a:gs>
              <a:gs pos="100000">
                <a:schemeClr val="tx1"/>
              </a:gs>
              <a:gs pos="37000">
                <a:srgbClr val="172412"/>
              </a:gs>
            </a:gsLst>
            <a:lin ang="5400000" scaled="1"/>
          </a:gradFill>
          <a:ln w="9525">
            <a:gradFill>
              <a:gsLst>
                <a:gs pos="26000">
                  <a:srgbClr val="BBB232"/>
                </a:gs>
                <a:gs pos="43489">
                  <a:srgbClr val="F4E8BA"/>
                </a:gs>
                <a:gs pos="54000">
                  <a:srgbClr val="F9BC26"/>
                </a:gs>
                <a:gs pos="100000">
                  <a:srgbClr val="78A83F"/>
                </a:gs>
              </a:gsLst>
              <a:lin ang="5400000" scaled="1"/>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45770" indent="-86995"/>
            <a:r>
              <a:rPr lang="en-US" altLang="zh-TW" sz="1600" b="1">
                <a:solidFill>
                  <a:schemeClr val="bg1"/>
                </a:solidFill>
                <a:latin typeface="微軟正黑體"/>
                <a:ea typeface="微軟正黑體"/>
              </a:rPr>
              <a:t>QTS 4.4.2  launched:</a:t>
            </a:r>
            <a:endParaRPr lang="en-US">
              <a:solidFill>
                <a:schemeClr val="bg1"/>
              </a:solidFill>
              <a:latin typeface="微軟正黑體"/>
              <a:ea typeface="微軟正黑體"/>
            </a:endParaRPr>
          </a:p>
        </p:txBody>
      </p:sp>
      <p:sp>
        <p:nvSpPr>
          <p:cNvPr id="10" name="矩形: 圓角 9">
            <a:extLst>
              <a:ext uri="{FF2B5EF4-FFF2-40B4-BE49-F238E27FC236}">
                <a16:creationId xmlns:a16="http://schemas.microsoft.com/office/drawing/2014/main" id="{462936D8-D85C-42CA-AB01-040265E5E0D8}"/>
              </a:ext>
            </a:extLst>
          </p:cNvPr>
          <p:cNvSpPr/>
          <p:nvPr/>
        </p:nvSpPr>
        <p:spPr>
          <a:xfrm>
            <a:off x="300437" y="1315854"/>
            <a:ext cx="352922" cy="325906"/>
          </a:xfrm>
          <a:prstGeom prst="roundRect">
            <a:avLst>
              <a:gd name="adj" fmla="val 12190"/>
            </a:avLst>
          </a:prstGeom>
          <a:gradFill>
            <a:gsLst>
              <a:gs pos="0">
                <a:srgbClr val="F9BC26">
                  <a:alpha val="75000"/>
                </a:srgbClr>
              </a:gs>
              <a:gs pos="100000">
                <a:srgbClr val="5D542D"/>
              </a:gs>
              <a:gs pos="54000">
                <a:srgbClr val="78A83F"/>
              </a:gs>
            </a:gsLst>
            <a:lin ang="2700000" scaled="0"/>
          </a:gradFill>
          <a:ln>
            <a:noFill/>
          </a:ln>
          <a:effectLst>
            <a:outerShdw blurRad="50800" dist="38100" dir="2700000" algn="tl" rotWithShape="0">
              <a:prstClr val="black">
                <a:alpha val="9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a:t>1</a:t>
            </a:r>
            <a:endParaRPr lang="zh-TW" altLang="en-US" sz="2000" b="1"/>
          </a:p>
        </p:txBody>
      </p:sp>
    </p:spTree>
    <p:extLst>
      <p:ext uri="{BB962C8B-B14F-4D97-AF65-F5344CB8AC3E}">
        <p14:creationId xmlns:p14="http://schemas.microsoft.com/office/powerpoint/2010/main" val="34439639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hape 149">
            <a:extLst>
              <a:ext uri="{FF2B5EF4-FFF2-40B4-BE49-F238E27FC236}">
                <a16:creationId xmlns:a16="http://schemas.microsoft.com/office/drawing/2014/main" id="{25AC39A0-598E-4B64-9C10-8B0E9DEC1FEC}"/>
              </a:ext>
            </a:extLst>
          </p:cNvPr>
          <p:cNvPicPr preferRelativeResize="0"/>
          <p:nvPr/>
        </p:nvPicPr>
        <p:blipFill rotWithShape="1">
          <a:blip r:embed="rId2" cstate="print">
            <a:alphaModFix/>
            <a:extLst>
              <a:ext uri="{28A0092B-C50C-407E-A947-70E740481C1C}">
                <a14:useLocalDpi xmlns:a14="http://schemas.microsoft.com/office/drawing/2010/main"/>
              </a:ext>
            </a:extLst>
          </a:blip>
          <a:srcRect t="3513" b="3523"/>
          <a:stretch/>
        </p:blipFill>
        <p:spPr>
          <a:xfrm>
            <a:off x="3488007" y="963038"/>
            <a:ext cx="5655992" cy="4000040"/>
          </a:xfrm>
          <a:prstGeom prst="rect">
            <a:avLst/>
          </a:prstGeom>
          <a:noFill/>
          <a:ln>
            <a:noFill/>
          </a:ln>
        </p:spPr>
      </p:pic>
      <p:sp>
        <p:nvSpPr>
          <p:cNvPr id="59" name="橢圓 58">
            <a:extLst>
              <a:ext uri="{FF2B5EF4-FFF2-40B4-BE49-F238E27FC236}">
                <a16:creationId xmlns:a16="http://schemas.microsoft.com/office/drawing/2014/main" id="{E206B714-EF94-48E5-ACB3-2D9BCA71CF7D}"/>
              </a:ext>
            </a:extLst>
          </p:cNvPr>
          <p:cNvSpPr/>
          <p:nvPr/>
        </p:nvSpPr>
        <p:spPr>
          <a:xfrm>
            <a:off x="5920809" y="2571750"/>
            <a:ext cx="787095" cy="8442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Title 1">
            <a:extLst>
              <a:ext uri="{FF2B5EF4-FFF2-40B4-BE49-F238E27FC236}">
                <a16:creationId xmlns:a16="http://schemas.microsoft.com/office/drawing/2014/main" id="{DC937F19-C9F3-47B2-85CE-4896BF570BC4}"/>
              </a:ext>
            </a:extLst>
          </p:cNvPr>
          <p:cNvSpPr>
            <a:spLocks noGrp="1"/>
          </p:cNvSpPr>
          <p:nvPr>
            <p:ph type="title"/>
          </p:nvPr>
        </p:nvSpPr>
        <p:spPr/>
        <p:txBody>
          <a:bodyPr>
            <a:normAutofit/>
          </a:bodyPr>
          <a:lstStyle/>
          <a:p>
            <a:r>
              <a:rPr lang="en-US" altLang="zh-TW" sz="4000">
                <a:latin typeface="Arial" panose="020B0604020202020204" pitchFamily="34" charset="0"/>
                <a:cs typeface="Arial" panose="020B0604020202020204" pitchFamily="34" charset="0"/>
              </a:rPr>
              <a:t>What's Qtier tiered storage?</a:t>
            </a:r>
            <a:endParaRPr lang="zh-TW" altLang="en-US"/>
          </a:p>
        </p:txBody>
      </p:sp>
      <p:sp>
        <p:nvSpPr>
          <p:cNvPr id="3" name="矩形: 圓角 63">
            <a:extLst>
              <a:ext uri="{FF2B5EF4-FFF2-40B4-BE49-F238E27FC236}">
                <a16:creationId xmlns:a16="http://schemas.microsoft.com/office/drawing/2014/main" id="{A0116E9D-5C1E-4B76-8874-D89694591AE1}"/>
              </a:ext>
            </a:extLst>
          </p:cNvPr>
          <p:cNvSpPr/>
          <p:nvPr/>
        </p:nvSpPr>
        <p:spPr>
          <a:xfrm>
            <a:off x="291855" y="3654340"/>
            <a:ext cx="3208451" cy="686765"/>
          </a:xfrm>
          <a:prstGeom prst="roundRect">
            <a:avLst>
              <a:gd name="adj" fmla="val 23168"/>
            </a:avLst>
          </a:prstGeom>
          <a:gradFill>
            <a:gsLst>
              <a:gs pos="0">
                <a:srgbClr val="FFAB40"/>
              </a:gs>
              <a:gs pos="100000">
                <a:srgbClr val="DC3F23"/>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42900" rtl="0" eaLnBrk="1" latinLnBrk="0" hangingPunct="1">
              <a:defRPr sz="1350" kern="1200">
                <a:solidFill>
                  <a:schemeClr val="lt1"/>
                </a:solidFill>
                <a:latin typeface="+mn-lt"/>
                <a:ea typeface="+mn-ea"/>
                <a:cs typeface="+mn-cs"/>
              </a:defRPr>
            </a:lvl1pPr>
            <a:lvl2pPr marL="342900" algn="l" defTabSz="342900" rtl="0" eaLnBrk="1" latinLnBrk="0" hangingPunct="1">
              <a:defRPr sz="1350" kern="1200">
                <a:solidFill>
                  <a:schemeClr val="lt1"/>
                </a:solidFill>
                <a:latin typeface="+mn-lt"/>
                <a:ea typeface="+mn-ea"/>
                <a:cs typeface="+mn-cs"/>
              </a:defRPr>
            </a:lvl2pPr>
            <a:lvl3pPr marL="685800" algn="l" defTabSz="342900" rtl="0" eaLnBrk="1" latinLnBrk="0" hangingPunct="1">
              <a:defRPr sz="1350" kern="1200">
                <a:solidFill>
                  <a:schemeClr val="lt1"/>
                </a:solidFill>
                <a:latin typeface="+mn-lt"/>
                <a:ea typeface="+mn-ea"/>
                <a:cs typeface="+mn-cs"/>
              </a:defRPr>
            </a:lvl3pPr>
            <a:lvl4pPr marL="1028700" algn="l" defTabSz="342900" rtl="0" eaLnBrk="1" latinLnBrk="0" hangingPunct="1">
              <a:defRPr sz="1350" kern="1200">
                <a:solidFill>
                  <a:schemeClr val="lt1"/>
                </a:solidFill>
                <a:latin typeface="+mn-lt"/>
                <a:ea typeface="+mn-ea"/>
                <a:cs typeface="+mn-cs"/>
              </a:defRPr>
            </a:lvl4pPr>
            <a:lvl5pPr marL="1371600" algn="l" defTabSz="342900" rtl="0" eaLnBrk="1" latinLnBrk="0" hangingPunct="1">
              <a:defRPr sz="1350" kern="1200">
                <a:solidFill>
                  <a:schemeClr val="lt1"/>
                </a:solidFill>
                <a:latin typeface="+mn-lt"/>
                <a:ea typeface="+mn-ea"/>
                <a:cs typeface="+mn-cs"/>
              </a:defRPr>
            </a:lvl5pPr>
            <a:lvl6pPr marL="1714500" algn="l" defTabSz="342900" rtl="0" eaLnBrk="1" latinLnBrk="0" hangingPunct="1">
              <a:defRPr sz="1350" kern="1200">
                <a:solidFill>
                  <a:schemeClr val="lt1"/>
                </a:solidFill>
                <a:latin typeface="+mn-lt"/>
                <a:ea typeface="+mn-ea"/>
                <a:cs typeface="+mn-cs"/>
              </a:defRPr>
            </a:lvl6pPr>
            <a:lvl7pPr marL="2057400" algn="l" defTabSz="342900" rtl="0" eaLnBrk="1" latinLnBrk="0" hangingPunct="1">
              <a:defRPr sz="1350" kern="1200">
                <a:solidFill>
                  <a:schemeClr val="lt1"/>
                </a:solidFill>
                <a:latin typeface="+mn-lt"/>
                <a:ea typeface="+mn-ea"/>
                <a:cs typeface="+mn-cs"/>
              </a:defRPr>
            </a:lvl7pPr>
            <a:lvl8pPr marL="2400300" algn="l" defTabSz="342900" rtl="0" eaLnBrk="1" latinLnBrk="0" hangingPunct="1">
              <a:defRPr sz="1350" kern="1200">
                <a:solidFill>
                  <a:schemeClr val="lt1"/>
                </a:solidFill>
                <a:latin typeface="+mn-lt"/>
                <a:ea typeface="+mn-ea"/>
                <a:cs typeface="+mn-cs"/>
              </a:defRPr>
            </a:lvl8pPr>
            <a:lvl9pPr marL="2743200" algn="l" defTabSz="342900" rtl="0" eaLnBrk="1" latinLnBrk="0" hangingPunct="1">
              <a:defRPr sz="1350" kern="1200">
                <a:solidFill>
                  <a:schemeClr val="lt1"/>
                </a:solidFill>
                <a:latin typeface="+mn-lt"/>
                <a:ea typeface="+mn-ea"/>
                <a:cs typeface="+mn-cs"/>
              </a:defRPr>
            </a:lvl9pPr>
          </a:lstStyle>
          <a:p>
            <a:pPr algn="ctr"/>
            <a:endParaRPr lang="zh-TW" altLang="en-US" b="1">
              <a:solidFill>
                <a:schemeClr val="bg1"/>
              </a:solidFill>
              <a:latin typeface="微軟正黑體" panose="020B0604030504040204" pitchFamily="34" charset="-120"/>
              <a:ea typeface="微軟正黑體" panose="020B0604030504040204" pitchFamily="34" charset="-120"/>
            </a:endParaRPr>
          </a:p>
        </p:txBody>
      </p:sp>
      <p:sp>
        <p:nvSpPr>
          <p:cNvPr id="4" name="矩形: 圓角 61">
            <a:extLst>
              <a:ext uri="{FF2B5EF4-FFF2-40B4-BE49-F238E27FC236}">
                <a16:creationId xmlns:a16="http://schemas.microsoft.com/office/drawing/2014/main" id="{1E7D5079-0E83-4C0F-9363-2731BDAB0FB5}"/>
              </a:ext>
            </a:extLst>
          </p:cNvPr>
          <p:cNvSpPr/>
          <p:nvPr/>
        </p:nvSpPr>
        <p:spPr>
          <a:xfrm>
            <a:off x="258704" y="2692093"/>
            <a:ext cx="3208451" cy="686765"/>
          </a:xfrm>
          <a:prstGeom prst="roundRect">
            <a:avLst>
              <a:gd name="adj" fmla="val 23675"/>
            </a:avLst>
          </a:prstGeom>
          <a:gradFill>
            <a:gsLst>
              <a:gs pos="0">
                <a:srgbClr val="FFAB40"/>
              </a:gs>
              <a:gs pos="100000">
                <a:srgbClr val="DC3F23"/>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42900" rtl="0" eaLnBrk="1" latinLnBrk="0" hangingPunct="1">
              <a:defRPr sz="1350" kern="1200">
                <a:solidFill>
                  <a:schemeClr val="lt1"/>
                </a:solidFill>
                <a:latin typeface="+mn-lt"/>
                <a:ea typeface="+mn-ea"/>
                <a:cs typeface="+mn-cs"/>
              </a:defRPr>
            </a:lvl1pPr>
            <a:lvl2pPr marL="342900" algn="l" defTabSz="342900" rtl="0" eaLnBrk="1" latinLnBrk="0" hangingPunct="1">
              <a:defRPr sz="1350" kern="1200">
                <a:solidFill>
                  <a:schemeClr val="lt1"/>
                </a:solidFill>
                <a:latin typeface="+mn-lt"/>
                <a:ea typeface="+mn-ea"/>
                <a:cs typeface="+mn-cs"/>
              </a:defRPr>
            </a:lvl2pPr>
            <a:lvl3pPr marL="685800" algn="l" defTabSz="342900" rtl="0" eaLnBrk="1" latinLnBrk="0" hangingPunct="1">
              <a:defRPr sz="1350" kern="1200">
                <a:solidFill>
                  <a:schemeClr val="lt1"/>
                </a:solidFill>
                <a:latin typeface="+mn-lt"/>
                <a:ea typeface="+mn-ea"/>
                <a:cs typeface="+mn-cs"/>
              </a:defRPr>
            </a:lvl3pPr>
            <a:lvl4pPr marL="1028700" algn="l" defTabSz="342900" rtl="0" eaLnBrk="1" latinLnBrk="0" hangingPunct="1">
              <a:defRPr sz="1350" kern="1200">
                <a:solidFill>
                  <a:schemeClr val="lt1"/>
                </a:solidFill>
                <a:latin typeface="+mn-lt"/>
                <a:ea typeface="+mn-ea"/>
                <a:cs typeface="+mn-cs"/>
              </a:defRPr>
            </a:lvl4pPr>
            <a:lvl5pPr marL="1371600" algn="l" defTabSz="342900" rtl="0" eaLnBrk="1" latinLnBrk="0" hangingPunct="1">
              <a:defRPr sz="1350" kern="1200">
                <a:solidFill>
                  <a:schemeClr val="lt1"/>
                </a:solidFill>
                <a:latin typeface="+mn-lt"/>
                <a:ea typeface="+mn-ea"/>
                <a:cs typeface="+mn-cs"/>
              </a:defRPr>
            </a:lvl5pPr>
            <a:lvl6pPr marL="1714500" algn="l" defTabSz="342900" rtl="0" eaLnBrk="1" latinLnBrk="0" hangingPunct="1">
              <a:defRPr sz="1350" kern="1200">
                <a:solidFill>
                  <a:schemeClr val="lt1"/>
                </a:solidFill>
                <a:latin typeface="+mn-lt"/>
                <a:ea typeface="+mn-ea"/>
                <a:cs typeface="+mn-cs"/>
              </a:defRPr>
            </a:lvl6pPr>
            <a:lvl7pPr marL="2057400" algn="l" defTabSz="342900" rtl="0" eaLnBrk="1" latinLnBrk="0" hangingPunct="1">
              <a:defRPr sz="1350" kern="1200">
                <a:solidFill>
                  <a:schemeClr val="lt1"/>
                </a:solidFill>
                <a:latin typeface="+mn-lt"/>
                <a:ea typeface="+mn-ea"/>
                <a:cs typeface="+mn-cs"/>
              </a:defRPr>
            </a:lvl7pPr>
            <a:lvl8pPr marL="2400300" algn="l" defTabSz="342900" rtl="0" eaLnBrk="1" latinLnBrk="0" hangingPunct="1">
              <a:defRPr sz="1350" kern="1200">
                <a:solidFill>
                  <a:schemeClr val="lt1"/>
                </a:solidFill>
                <a:latin typeface="+mn-lt"/>
                <a:ea typeface="+mn-ea"/>
                <a:cs typeface="+mn-cs"/>
              </a:defRPr>
            </a:lvl8pPr>
            <a:lvl9pPr marL="2743200" algn="l" defTabSz="342900" rtl="0" eaLnBrk="1" latinLnBrk="0" hangingPunct="1">
              <a:defRPr sz="1350" kern="1200">
                <a:solidFill>
                  <a:schemeClr val="lt1"/>
                </a:solidFill>
                <a:latin typeface="+mn-lt"/>
                <a:ea typeface="+mn-ea"/>
                <a:cs typeface="+mn-cs"/>
              </a:defRPr>
            </a:lvl9pPr>
          </a:lstStyle>
          <a:p>
            <a:pPr algn="ctr"/>
            <a:endParaRPr lang="zh-TW" altLang="en-US" b="1">
              <a:solidFill>
                <a:schemeClr val="bg1"/>
              </a:solidFill>
              <a:latin typeface="微軟正黑體" panose="020B0604030504040204" pitchFamily="34" charset="-120"/>
              <a:ea typeface="微軟正黑體" panose="020B0604030504040204" pitchFamily="34" charset="-120"/>
            </a:endParaRPr>
          </a:p>
        </p:txBody>
      </p:sp>
      <p:sp>
        <p:nvSpPr>
          <p:cNvPr id="5" name="矩形: 圓角 55">
            <a:extLst>
              <a:ext uri="{FF2B5EF4-FFF2-40B4-BE49-F238E27FC236}">
                <a16:creationId xmlns:a16="http://schemas.microsoft.com/office/drawing/2014/main" id="{C6940871-68AB-4FF8-94BC-A1816EF8BF92}"/>
              </a:ext>
            </a:extLst>
          </p:cNvPr>
          <p:cNvSpPr/>
          <p:nvPr/>
        </p:nvSpPr>
        <p:spPr>
          <a:xfrm>
            <a:off x="267781" y="1317918"/>
            <a:ext cx="3271917" cy="1182425"/>
          </a:xfrm>
          <a:prstGeom prst="roundRect">
            <a:avLst>
              <a:gd name="adj" fmla="val 10893"/>
            </a:avLst>
          </a:prstGeom>
          <a:gradFill>
            <a:gsLst>
              <a:gs pos="0">
                <a:srgbClr val="FFAB40"/>
              </a:gs>
              <a:gs pos="100000">
                <a:srgbClr val="DC3F23"/>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42900" rtl="0" eaLnBrk="1" latinLnBrk="0" hangingPunct="1">
              <a:defRPr sz="1350" kern="1200">
                <a:solidFill>
                  <a:schemeClr val="lt1"/>
                </a:solidFill>
                <a:latin typeface="+mn-lt"/>
                <a:ea typeface="+mn-ea"/>
                <a:cs typeface="+mn-cs"/>
              </a:defRPr>
            </a:lvl1pPr>
            <a:lvl2pPr marL="342900" algn="l" defTabSz="342900" rtl="0" eaLnBrk="1" latinLnBrk="0" hangingPunct="1">
              <a:defRPr sz="1350" kern="1200">
                <a:solidFill>
                  <a:schemeClr val="lt1"/>
                </a:solidFill>
                <a:latin typeface="+mn-lt"/>
                <a:ea typeface="+mn-ea"/>
                <a:cs typeface="+mn-cs"/>
              </a:defRPr>
            </a:lvl2pPr>
            <a:lvl3pPr marL="685800" algn="l" defTabSz="342900" rtl="0" eaLnBrk="1" latinLnBrk="0" hangingPunct="1">
              <a:defRPr sz="1350" kern="1200">
                <a:solidFill>
                  <a:schemeClr val="lt1"/>
                </a:solidFill>
                <a:latin typeface="+mn-lt"/>
                <a:ea typeface="+mn-ea"/>
                <a:cs typeface="+mn-cs"/>
              </a:defRPr>
            </a:lvl3pPr>
            <a:lvl4pPr marL="1028700" algn="l" defTabSz="342900" rtl="0" eaLnBrk="1" latinLnBrk="0" hangingPunct="1">
              <a:defRPr sz="1350" kern="1200">
                <a:solidFill>
                  <a:schemeClr val="lt1"/>
                </a:solidFill>
                <a:latin typeface="+mn-lt"/>
                <a:ea typeface="+mn-ea"/>
                <a:cs typeface="+mn-cs"/>
              </a:defRPr>
            </a:lvl4pPr>
            <a:lvl5pPr marL="1371600" algn="l" defTabSz="342900" rtl="0" eaLnBrk="1" latinLnBrk="0" hangingPunct="1">
              <a:defRPr sz="1350" kern="1200">
                <a:solidFill>
                  <a:schemeClr val="lt1"/>
                </a:solidFill>
                <a:latin typeface="+mn-lt"/>
                <a:ea typeface="+mn-ea"/>
                <a:cs typeface="+mn-cs"/>
              </a:defRPr>
            </a:lvl5pPr>
            <a:lvl6pPr marL="1714500" algn="l" defTabSz="342900" rtl="0" eaLnBrk="1" latinLnBrk="0" hangingPunct="1">
              <a:defRPr sz="1350" kern="1200">
                <a:solidFill>
                  <a:schemeClr val="lt1"/>
                </a:solidFill>
                <a:latin typeface="+mn-lt"/>
                <a:ea typeface="+mn-ea"/>
                <a:cs typeface="+mn-cs"/>
              </a:defRPr>
            </a:lvl6pPr>
            <a:lvl7pPr marL="2057400" algn="l" defTabSz="342900" rtl="0" eaLnBrk="1" latinLnBrk="0" hangingPunct="1">
              <a:defRPr sz="1350" kern="1200">
                <a:solidFill>
                  <a:schemeClr val="lt1"/>
                </a:solidFill>
                <a:latin typeface="+mn-lt"/>
                <a:ea typeface="+mn-ea"/>
                <a:cs typeface="+mn-cs"/>
              </a:defRPr>
            </a:lvl7pPr>
            <a:lvl8pPr marL="2400300" algn="l" defTabSz="342900" rtl="0" eaLnBrk="1" latinLnBrk="0" hangingPunct="1">
              <a:defRPr sz="1350" kern="1200">
                <a:solidFill>
                  <a:schemeClr val="lt1"/>
                </a:solidFill>
                <a:latin typeface="+mn-lt"/>
                <a:ea typeface="+mn-ea"/>
                <a:cs typeface="+mn-cs"/>
              </a:defRPr>
            </a:lvl8pPr>
            <a:lvl9pPr marL="2743200" algn="l" defTabSz="342900" rtl="0" eaLnBrk="1" latinLnBrk="0" hangingPunct="1">
              <a:defRPr sz="1350" kern="1200">
                <a:solidFill>
                  <a:schemeClr val="lt1"/>
                </a:solidFill>
                <a:latin typeface="+mn-lt"/>
                <a:ea typeface="+mn-ea"/>
                <a:cs typeface="+mn-cs"/>
              </a:defRPr>
            </a:lvl9pPr>
          </a:lstStyle>
          <a:p>
            <a:pPr algn="ctr"/>
            <a:endParaRPr lang="zh-TW" altLang="en-US" b="1">
              <a:solidFill>
                <a:schemeClr val="bg1"/>
              </a:solidFill>
              <a:latin typeface="微軟正黑體" panose="020B0604030504040204" pitchFamily="34" charset="-120"/>
              <a:ea typeface="微軟正黑體" panose="020B0604030504040204" pitchFamily="34" charset="-120"/>
            </a:endParaRPr>
          </a:p>
        </p:txBody>
      </p:sp>
      <p:pic>
        <p:nvPicPr>
          <p:cNvPr id="6" name="圖片 65">
            <a:extLst>
              <a:ext uri="{FF2B5EF4-FFF2-40B4-BE49-F238E27FC236}">
                <a16:creationId xmlns:a16="http://schemas.microsoft.com/office/drawing/2014/main" id="{B55229FF-E685-4F33-B8CB-97E0756DC390}"/>
              </a:ext>
            </a:extLst>
          </p:cNvPr>
          <p:cNvPicPr>
            <a:picLocks noChangeAspect="1"/>
          </p:cNvPicPr>
          <p:nvPr/>
        </p:nvPicPr>
        <p:blipFill>
          <a:blip r:embed="rId3"/>
          <a:stretch>
            <a:fillRect/>
          </a:stretch>
        </p:blipFill>
        <p:spPr>
          <a:xfrm flipH="1">
            <a:off x="6462602" y="3585729"/>
            <a:ext cx="3548466" cy="1645651"/>
          </a:xfrm>
          <a:prstGeom prst="rect">
            <a:avLst/>
          </a:prstGeom>
        </p:spPr>
      </p:pic>
      <p:sp>
        <p:nvSpPr>
          <p:cNvPr id="7" name="內容版面配置區 2">
            <a:extLst>
              <a:ext uri="{FF2B5EF4-FFF2-40B4-BE49-F238E27FC236}">
                <a16:creationId xmlns:a16="http://schemas.microsoft.com/office/drawing/2014/main" id="{2BAE491A-2140-44B1-B5EF-AD75A4B4E030}"/>
              </a:ext>
            </a:extLst>
          </p:cNvPr>
          <p:cNvSpPr>
            <a:spLocks noGrp="1"/>
          </p:cNvSpPr>
          <p:nvPr/>
        </p:nvSpPr>
        <p:spPr>
          <a:xfrm>
            <a:off x="432381" y="3718073"/>
            <a:ext cx="2999924" cy="62303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65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9pPr>
          </a:lstStyle>
          <a:p>
            <a:pPr marL="76200" indent="0">
              <a:lnSpc>
                <a:spcPts val="2100"/>
              </a:lnSpc>
              <a:spcBef>
                <a:spcPts val="338"/>
              </a:spcBef>
              <a:buClr>
                <a:srgbClr val="044981"/>
              </a:buClr>
              <a:buSzPct val="100000"/>
              <a:buNone/>
            </a:pPr>
            <a:r>
              <a:rPr lang="en-US" altLang="zh-TW" sz="1500" b="1">
                <a:solidFill>
                  <a:schemeClr val="bg1"/>
                </a:solidFill>
                <a:latin typeface="Microsoft JhengHei"/>
                <a:ea typeface="Microsoft JhengHei"/>
                <a:cs typeface="Microsoft JhengHei"/>
                <a:sym typeface="Microsoft JhengHei"/>
              </a:rPr>
              <a:t>Provide higher capacity as SSD can be used to store data</a:t>
            </a:r>
            <a:endParaRPr lang="en-US" altLang="zh-TW" sz="1500" b="1">
              <a:solidFill>
                <a:schemeClr val="bg1"/>
              </a:solidFill>
            </a:endParaRPr>
          </a:p>
        </p:txBody>
      </p:sp>
      <p:sp>
        <p:nvSpPr>
          <p:cNvPr id="8" name="Shape 148">
            <a:extLst>
              <a:ext uri="{FF2B5EF4-FFF2-40B4-BE49-F238E27FC236}">
                <a16:creationId xmlns:a16="http://schemas.microsoft.com/office/drawing/2014/main" id="{9B23E68D-DDFD-44E8-B2A7-6C7F766EFD9B}"/>
              </a:ext>
            </a:extLst>
          </p:cNvPr>
          <p:cNvSpPr/>
          <p:nvPr/>
        </p:nvSpPr>
        <p:spPr>
          <a:xfrm>
            <a:off x="6340596" y="1317689"/>
            <a:ext cx="172991" cy="339590"/>
          </a:xfrm>
          <a:prstGeom prst="rect">
            <a:avLst/>
          </a:prstGeom>
          <a:noFill/>
          <a:ln>
            <a:noFill/>
          </a:ln>
        </p:spPr>
        <p:txBody>
          <a:bodyPr wrap="square" lIns="51413" tIns="25706" rIns="51413" bIns="25706" anchor="t" anchorCtr="0">
            <a:no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a:buSzPct val="25000"/>
            </a:pPr>
            <a:r>
              <a:rPr lang="zh-TW" altLang="en-US" sz="825">
                <a:solidFill>
                  <a:srgbClr val="000000"/>
                </a:solidFill>
                <a:latin typeface="Arial"/>
                <a:ea typeface="Arial"/>
                <a:cs typeface="Arial"/>
                <a:sym typeface="Arial"/>
              </a:rPr>
              <a:t> </a:t>
            </a:r>
          </a:p>
        </p:txBody>
      </p:sp>
      <p:sp>
        <p:nvSpPr>
          <p:cNvPr id="10" name="Shape 150">
            <a:extLst>
              <a:ext uri="{FF2B5EF4-FFF2-40B4-BE49-F238E27FC236}">
                <a16:creationId xmlns:a16="http://schemas.microsoft.com/office/drawing/2014/main" id="{D3E62F91-9E1E-40E6-B44F-F9358FC29A65}"/>
              </a:ext>
            </a:extLst>
          </p:cNvPr>
          <p:cNvSpPr txBox="1"/>
          <p:nvPr/>
        </p:nvSpPr>
        <p:spPr>
          <a:xfrm>
            <a:off x="3810076" y="1264571"/>
            <a:ext cx="1375192" cy="213781"/>
          </a:xfrm>
          <a:prstGeom prst="rect">
            <a:avLst/>
          </a:prstGeom>
          <a:noFill/>
          <a:ln>
            <a:noFill/>
          </a:ln>
        </p:spPr>
        <p:txBody>
          <a:bodyPr wrap="square" lIns="68569" tIns="68569" rIns="68569" bIns="68569" anchor="ctr" anchorCtr="0">
            <a:no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en-US" altLang="zh-TW" sz="900" b="1">
                <a:solidFill>
                  <a:schemeClr val="tx1">
                    <a:lumMod val="85000"/>
                    <a:lumOff val="15000"/>
                  </a:schemeClr>
                </a:solidFill>
                <a:latin typeface="Microsoft JhengHei"/>
                <a:ea typeface="Microsoft JhengHei"/>
                <a:cs typeface="Microsoft JhengHei"/>
                <a:sym typeface="Microsoft JhengHei"/>
              </a:rPr>
              <a:t>Hot</a:t>
            </a:r>
            <a:r>
              <a:rPr lang="zh-TW" altLang="en-US" sz="900" b="1">
                <a:solidFill>
                  <a:schemeClr val="tx1">
                    <a:lumMod val="85000"/>
                    <a:lumOff val="15000"/>
                  </a:schemeClr>
                </a:solidFill>
                <a:latin typeface="Microsoft JhengHei"/>
                <a:ea typeface="Microsoft JhengHei"/>
                <a:cs typeface="Microsoft JhengHei"/>
                <a:sym typeface="Microsoft JhengHei"/>
              </a:rPr>
              <a:t> </a:t>
            </a:r>
            <a:r>
              <a:rPr lang="en-US" altLang="zh-TW" sz="900" b="1">
                <a:solidFill>
                  <a:schemeClr val="tx1">
                    <a:lumMod val="85000"/>
                    <a:lumOff val="15000"/>
                  </a:schemeClr>
                </a:solidFill>
                <a:latin typeface="Microsoft JhengHei"/>
                <a:ea typeface="Microsoft JhengHei"/>
                <a:cs typeface="Microsoft JhengHei"/>
                <a:sym typeface="Microsoft JhengHei"/>
              </a:rPr>
              <a:t>data</a:t>
            </a:r>
            <a:endParaRPr lang="zh-TW" altLang="en-US" sz="900" b="1">
              <a:solidFill>
                <a:schemeClr val="tx1">
                  <a:lumMod val="85000"/>
                  <a:lumOff val="15000"/>
                </a:schemeClr>
              </a:solidFill>
              <a:latin typeface="Microsoft JhengHei"/>
              <a:ea typeface="Microsoft JhengHei"/>
              <a:cs typeface="Microsoft JhengHei"/>
              <a:sym typeface="Microsoft JhengHei"/>
            </a:endParaRPr>
          </a:p>
        </p:txBody>
      </p:sp>
      <p:sp>
        <p:nvSpPr>
          <p:cNvPr id="11" name="Shape 151">
            <a:extLst>
              <a:ext uri="{FF2B5EF4-FFF2-40B4-BE49-F238E27FC236}">
                <a16:creationId xmlns:a16="http://schemas.microsoft.com/office/drawing/2014/main" id="{B256CABC-9CCE-487F-A3AD-7CD56E4E3E06}"/>
              </a:ext>
            </a:extLst>
          </p:cNvPr>
          <p:cNvSpPr txBox="1"/>
          <p:nvPr/>
        </p:nvSpPr>
        <p:spPr>
          <a:xfrm>
            <a:off x="3810076" y="1468577"/>
            <a:ext cx="1375192" cy="213781"/>
          </a:xfrm>
          <a:prstGeom prst="rect">
            <a:avLst/>
          </a:prstGeom>
          <a:noFill/>
          <a:ln>
            <a:noFill/>
          </a:ln>
        </p:spPr>
        <p:txBody>
          <a:bodyPr wrap="square" lIns="68569" tIns="68569" rIns="68569" bIns="68569" anchor="ctr" anchorCtr="0">
            <a:no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en-US" altLang="zh-TW" sz="900" b="1">
                <a:solidFill>
                  <a:schemeClr val="tx1">
                    <a:lumMod val="85000"/>
                    <a:lumOff val="15000"/>
                  </a:schemeClr>
                </a:solidFill>
                <a:latin typeface="Microsoft JhengHei"/>
                <a:ea typeface="Microsoft JhengHei"/>
                <a:cs typeface="Microsoft JhengHei"/>
                <a:sym typeface="Microsoft JhengHei"/>
              </a:rPr>
              <a:t>Warm data</a:t>
            </a:r>
            <a:endParaRPr lang="zh-TW" altLang="en-US" sz="900" b="1">
              <a:solidFill>
                <a:schemeClr val="tx1">
                  <a:lumMod val="85000"/>
                  <a:lumOff val="15000"/>
                </a:schemeClr>
              </a:solidFill>
              <a:latin typeface="Microsoft JhengHei"/>
              <a:ea typeface="Microsoft JhengHei"/>
              <a:cs typeface="Microsoft JhengHei"/>
              <a:sym typeface="Microsoft JhengHei"/>
            </a:endParaRPr>
          </a:p>
        </p:txBody>
      </p:sp>
      <p:sp>
        <p:nvSpPr>
          <p:cNvPr id="12" name="Shape 152">
            <a:extLst>
              <a:ext uri="{FF2B5EF4-FFF2-40B4-BE49-F238E27FC236}">
                <a16:creationId xmlns:a16="http://schemas.microsoft.com/office/drawing/2014/main" id="{C9C60D36-36E8-4FAE-96DB-AF5F0E745E11}"/>
              </a:ext>
            </a:extLst>
          </p:cNvPr>
          <p:cNvSpPr txBox="1"/>
          <p:nvPr/>
        </p:nvSpPr>
        <p:spPr>
          <a:xfrm>
            <a:off x="3810076" y="1681070"/>
            <a:ext cx="1375192" cy="213781"/>
          </a:xfrm>
          <a:prstGeom prst="rect">
            <a:avLst/>
          </a:prstGeom>
          <a:noFill/>
          <a:ln>
            <a:noFill/>
          </a:ln>
        </p:spPr>
        <p:txBody>
          <a:bodyPr wrap="square" lIns="68569" tIns="68569" rIns="68569" bIns="68569" anchor="ctr" anchorCtr="0">
            <a:no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en-US" altLang="zh-TW" sz="900" b="1">
                <a:solidFill>
                  <a:schemeClr val="tx1">
                    <a:lumMod val="85000"/>
                    <a:lumOff val="15000"/>
                  </a:schemeClr>
                </a:solidFill>
                <a:latin typeface="Microsoft JhengHei"/>
                <a:ea typeface="Microsoft JhengHei"/>
                <a:cs typeface="Microsoft JhengHei"/>
                <a:sym typeface="Microsoft JhengHei"/>
              </a:rPr>
              <a:t>Cold data</a:t>
            </a:r>
            <a:endParaRPr lang="zh-TW" altLang="en-US" sz="900" b="1">
              <a:solidFill>
                <a:schemeClr val="tx1">
                  <a:lumMod val="85000"/>
                  <a:lumOff val="15000"/>
                </a:schemeClr>
              </a:solidFill>
              <a:latin typeface="Microsoft JhengHei"/>
              <a:ea typeface="Microsoft JhengHei"/>
              <a:cs typeface="Microsoft JhengHei"/>
              <a:sym typeface="Microsoft JhengHei"/>
            </a:endParaRPr>
          </a:p>
        </p:txBody>
      </p:sp>
      <p:pic>
        <p:nvPicPr>
          <p:cNvPr id="13" name="Picture 12">
            <a:extLst>
              <a:ext uri="{FF2B5EF4-FFF2-40B4-BE49-F238E27FC236}">
                <a16:creationId xmlns:a16="http://schemas.microsoft.com/office/drawing/2014/main" id="{EBCD1A8B-9317-47D8-A133-A7155BCB8EF3}"/>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111822" y="4165548"/>
            <a:ext cx="1792481" cy="1120301"/>
          </a:xfrm>
          <a:prstGeom prst="rect">
            <a:avLst/>
          </a:prstGeom>
          <a:noFill/>
          <a:extLst>
            <a:ext uri="{909E8E84-426E-40DD-AFC4-6F175D3DCCD1}">
              <a14:hiddenFill xmlns:a14="http://schemas.microsoft.com/office/drawing/2010/main">
                <a:solidFill>
                  <a:srgbClr val="FFFFFF"/>
                </a:solidFill>
              </a14:hiddenFill>
            </a:ext>
          </a:extLst>
        </p:spPr>
      </p:pic>
      <p:sp>
        <p:nvSpPr>
          <p:cNvPr id="14" name="內容版面配置區 2">
            <a:extLst>
              <a:ext uri="{FF2B5EF4-FFF2-40B4-BE49-F238E27FC236}">
                <a16:creationId xmlns:a16="http://schemas.microsoft.com/office/drawing/2014/main" id="{2155D57C-553B-406E-805C-ED546532CB78}"/>
              </a:ext>
            </a:extLst>
          </p:cNvPr>
          <p:cNvSpPr txBox="1">
            <a:spLocks/>
          </p:cNvSpPr>
          <p:nvPr/>
        </p:nvSpPr>
        <p:spPr>
          <a:xfrm>
            <a:off x="433230" y="2727204"/>
            <a:ext cx="2991066" cy="803761"/>
          </a:xfrm>
          <a:prstGeom prst="rect">
            <a:avLst/>
          </a:prstGeom>
        </p:spPr>
        <p:txBody>
          <a:bodyPr vert="horz" lIns="91440" tIns="45720" rIns="91440" bIns="45720" rtlCol="0">
            <a:norm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marL="76200">
              <a:lnSpc>
                <a:spcPts val="2100"/>
              </a:lnSpc>
              <a:spcBef>
                <a:spcPts val="338"/>
              </a:spcBef>
              <a:buClr>
                <a:srgbClr val="044981"/>
              </a:buClr>
              <a:buSzPct val="100000"/>
            </a:pPr>
            <a:r>
              <a:rPr lang="en-US" altLang="zh-TW" sz="1500" b="1">
                <a:solidFill>
                  <a:schemeClr val="bg1"/>
                </a:solidFill>
                <a:latin typeface="Microsoft JhengHei"/>
                <a:ea typeface="Microsoft JhengHei"/>
                <a:cs typeface="Microsoft JhengHei"/>
                <a:sym typeface="Microsoft JhengHei"/>
              </a:rPr>
              <a:t>Support SATA, SAS, M.2, QM2 and U.2 SSD.</a:t>
            </a:r>
          </a:p>
        </p:txBody>
      </p:sp>
      <p:sp>
        <p:nvSpPr>
          <p:cNvPr id="15" name="內容版面配置區 2">
            <a:extLst>
              <a:ext uri="{FF2B5EF4-FFF2-40B4-BE49-F238E27FC236}">
                <a16:creationId xmlns:a16="http://schemas.microsoft.com/office/drawing/2014/main" id="{F2603698-1CF1-4891-9DD6-E617B85B6E0E}"/>
              </a:ext>
            </a:extLst>
          </p:cNvPr>
          <p:cNvSpPr txBox="1">
            <a:spLocks/>
          </p:cNvSpPr>
          <p:nvPr/>
        </p:nvSpPr>
        <p:spPr>
          <a:xfrm>
            <a:off x="456279" y="1346976"/>
            <a:ext cx="3052261" cy="1341826"/>
          </a:xfrm>
          <a:prstGeom prst="rect">
            <a:avLst/>
          </a:prstGeom>
        </p:spPr>
        <p:txBody>
          <a:bodyPr vert="horz" lIns="91440" tIns="45720" rIns="91440" bIns="45720" rtlCol="0">
            <a:normAutofit fontScale="77500" lnSpcReduction="20000"/>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marL="76200">
              <a:lnSpc>
                <a:spcPts val="2100"/>
              </a:lnSpc>
              <a:spcBef>
                <a:spcPts val="338"/>
              </a:spcBef>
              <a:buClr>
                <a:srgbClr val="044981"/>
              </a:buClr>
              <a:buSzPct val="100000"/>
            </a:pPr>
            <a:r>
              <a:rPr lang="en-US" altLang="zh-TW" sz="1500" b="1">
                <a:solidFill>
                  <a:schemeClr val="bg1"/>
                </a:solidFill>
                <a:latin typeface="Microsoft JhengHei"/>
                <a:ea typeface="Microsoft JhengHei"/>
                <a:cs typeface="Microsoft JhengHei"/>
                <a:sym typeface="Microsoft JhengHei"/>
              </a:rPr>
              <a:t>QNAP allows the combination of SSD and HDD RAID into the same pool and migrate data automatically based on accessing pattern.</a:t>
            </a:r>
          </a:p>
        </p:txBody>
      </p:sp>
      <p:sp>
        <p:nvSpPr>
          <p:cNvPr id="16" name="矩形: 圓角 38">
            <a:extLst>
              <a:ext uri="{FF2B5EF4-FFF2-40B4-BE49-F238E27FC236}">
                <a16:creationId xmlns:a16="http://schemas.microsoft.com/office/drawing/2014/main" id="{BB3B7773-9315-49DE-93AC-D6129E3B98B9}"/>
              </a:ext>
            </a:extLst>
          </p:cNvPr>
          <p:cNvSpPr/>
          <p:nvPr/>
        </p:nvSpPr>
        <p:spPr>
          <a:xfrm>
            <a:off x="5782590" y="1176243"/>
            <a:ext cx="1382043" cy="302110"/>
          </a:xfrm>
          <a:prstGeom prst="roundRect">
            <a:avLst>
              <a:gd name="adj" fmla="val 5000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42900" rtl="0" eaLnBrk="1" latinLnBrk="0" hangingPunct="1">
              <a:defRPr sz="1350" kern="1200">
                <a:solidFill>
                  <a:schemeClr val="lt1"/>
                </a:solidFill>
                <a:latin typeface="+mn-lt"/>
                <a:ea typeface="+mn-ea"/>
                <a:cs typeface="+mn-cs"/>
              </a:defRPr>
            </a:lvl1pPr>
            <a:lvl2pPr marL="342900" algn="l" defTabSz="342900" rtl="0" eaLnBrk="1" latinLnBrk="0" hangingPunct="1">
              <a:defRPr sz="1350" kern="1200">
                <a:solidFill>
                  <a:schemeClr val="lt1"/>
                </a:solidFill>
                <a:latin typeface="+mn-lt"/>
                <a:ea typeface="+mn-ea"/>
                <a:cs typeface="+mn-cs"/>
              </a:defRPr>
            </a:lvl2pPr>
            <a:lvl3pPr marL="685800" algn="l" defTabSz="342900" rtl="0" eaLnBrk="1" latinLnBrk="0" hangingPunct="1">
              <a:defRPr sz="1350" kern="1200">
                <a:solidFill>
                  <a:schemeClr val="lt1"/>
                </a:solidFill>
                <a:latin typeface="+mn-lt"/>
                <a:ea typeface="+mn-ea"/>
                <a:cs typeface="+mn-cs"/>
              </a:defRPr>
            </a:lvl3pPr>
            <a:lvl4pPr marL="1028700" algn="l" defTabSz="342900" rtl="0" eaLnBrk="1" latinLnBrk="0" hangingPunct="1">
              <a:defRPr sz="1350" kern="1200">
                <a:solidFill>
                  <a:schemeClr val="lt1"/>
                </a:solidFill>
                <a:latin typeface="+mn-lt"/>
                <a:ea typeface="+mn-ea"/>
                <a:cs typeface="+mn-cs"/>
              </a:defRPr>
            </a:lvl4pPr>
            <a:lvl5pPr marL="1371600" algn="l" defTabSz="342900" rtl="0" eaLnBrk="1" latinLnBrk="0" hangingPunct="1">
              <a:defRPr sz="1350" kern="1200">
                <a:solidFill>
                  <a:schemeClr val="lt1"/>
                </a:solidFill>
                <a:latin typeface="+mn-lt"/>
                <a:ea typeface="+mn-ea"/>
                <a:cs typeface="+mn-cs"/>
              </a:defRPr>
            </a:lvl5pPr>
            <a:lvl6pPr marL="1714500" algn="l" defTabSz="342900" rtl="0" eaLnBrk="1" latinLnBrk="0" hangingPunct="1">
              <a:defRPr sz="1350" kern="1200">
                <a:solidFill>
                  <a:schemeClr val="lt1"/>
                </a:solidFill>
                <a:latin typeface="+mn-lt"/>
                <a:ea typeface="+mn-ea"/>
                <a:cs typeface="+mn-cs"/>
              </a:defRPr>
            </a:lvl6pPr>
            <a:lvl7pPr marL="2057400" algn="l" defTabSz="342900" rtl="0" eaLnBrk="1" latinLnBrk="0" hangingPunct="1">
              <a:defRPr sz="1350" kern="1200">
                <a:solidFill>
                  <a:schemeClr val="lt1"/>
                </a:solidFill>
                <a:latin typeface="+mn-lt"/>
                <a:ea typeface="+mn-ea"/>
                <a:cs typeface="+mn-cs"/>
              </a:defRPr>
            </a:lvl7pPr>
            <a:lvl8pPr marL="2400300" algn="l" defTabSz="342900" rtl="0" eaLnBrk="1" latinLnBrk="0" hangingPunct="1">
              <a:defRPr sz="1350" kern="1200">
                <a:solidFill>
                  <a:schemeClr val="lt1"/>
                </a:solidFill>
                <a:latin typeface="+mn-lt"/>
                <a:ea typeface="+mn-ea"/>
                <a:cs typeface="+mn-cs"/>
              </a:defRPr>
            </a:lvl8pPr>
            <a:lvl9pPr marL="2743200" algn="l" defTabSz="342900" rtl="0" eaLnBrk="1" latinLnBrk="0" hangingPunct="1">
              <a:defRPr sz="1350" kern="1200">
                <a:solidFill>
                  <a:schemeClr val="lt1"/>
                </a:solidFill>
                <a:latin typeface="+mn-lt"/>
                <a:ea typeface="+mn-ea"/>
                <a:cs typeface="+mn-cs"/>
              </a:defRPr>
            </a:lvl9pPr>
          </a:lstStyle>
          <a:p>
            <a:pPr algn="ctr"/>
            <a:endParaRPr lang="zh-TW" altLang="en-US">
              <a:latin typeface="微軟正黑體" panose="020B0604030504040204" pitchFamily="34" charset="-120"/>
              <a:ea typeface="微軟正黑體" panose="020B0604030504040204" pitchFamily="34" charset="-120"/>
            </a:endParaRPr>
          </a:p>
        </p:txBody>
      </p:sp>
      <p:sp>
        <p:nvSpPr>
          <p:cNvPr id="17" name="Shape 154">
            <a:extLst>
              <a:ext uri="{FF2B5EF4-FFF2-40B4-BE49-F238E27FC236}">
                <a16:creationId xmlns:a16="http://schemas.microsoft.com/office/drawing/2014/main" id="{74FE2901-91E3-4FFD-83B3-93130CEFDB5D}"/>
              </a:ext>
            </a:extLst>
          </p:cNvPr>
          <p:cNvSpPr txBox="1"/>
          <p:nvPr/>
        </p:nvSpPr>
        <p:spPr>
          <a:xfrm>
            <a:off x="5908620" y="1157962"/>
            <a:ext cx="1172689" cy="334577"/>
          </a:xfrm>
          <a:prstGeom prst="rect">
            <a:avLst/>
          </a:prstGeom>
          <a:noFill/>
          <a:ln>
            <a:noFill/>
          </a:ln>
        </p:spPr>
        <p:txBody>
          <a:bodyPr wrap="square" lIns="68569" tIns="68569" rIns="68569" bIns="68569" anchor="ctr" anchorCtr="0">
            <a:no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a:lnSpc>
                <a:spcPts val="1000"/>
              </a:lnSpc>
            </a:pPr>
            <a:r>
              <a:rPr lang="zh-TW" altLang="en-US" sz="1100" b="1">
                <a:latin typeface="微軟正黑體" panose="020B0604030504040204" pitchFamily="34" charset="-120"/>
                <a:ea typeface="微軟正黑體" panose="020B0604030504040204" pitchFamily="34" charset="-120"/>
                <a:cs typeface="Arial" panose="020B0604020202020204" pitchFamily="34" charset="0"/>
                <a:sym typeface="Microsoft JhengHei"/>
              </a:rPr>
              <a:t>Before Tiering</a:t>
            </a:r>
            <a:endParaRPr lang="zh-TW" altLang="zh-TW" sz="1100" b="1">
              <a:latin typeface="微軟正黑體" panose="020B0604030504040204" pitchFamily="34" charset="-120"/>
              <a:ea typeface="微軟正黑體" panose="020B0604030504040204" pitchFamily="34" charset="-120"/>
              <a:cs typeface="Arial" panose="020B0604020202020204" pitchFamily="34" charset="0"/>
            </a:endParaRPr>
          </a:p>
        </p:txBody>
      </p:sp>
      <p:grpSp>
        <p:nvGrpSpPr>
          <p:cNvPr id="18" name="群組 39">
            <a:extLst>
              <a:ext uri="{FF2B5EF4-FFF2-40B4-BE49-F238E27FC236}">
                <a16:creationId xmlns:a16="http://schemas.microsoft.com/office/drawing/2014/main" id="{FFE7FFF9-430D-4B29-BFEB-1B49527F5B5E}"/>
              </a:ext>
            </a:extLst>
          </p:cNvPr>
          <p:cNvGrpSpPr/>
          <p:nvPr/>
        </p:nvGrpSpPr>
        <p:grpSpPr>
          <a:xfrm>
            <a:off x="5524602" y="1144913"/>
            <a:ext cx="359286" cy="359286"/>
            <a:chOff x="228678" y="3612186"/>
            <a:chExt cx="655970" cy="655970"/>
          </a:xfrm>
        </p:grpSpPr>
        <p:sp>
          <p:nvSpPr>
            <p:cNvPr id="55" name="橢圓 40">
              <a:extLst>
                <a:ext uri="{FF2B5EF4-FFF2-40B4-BE49-F238E27FC236}">
                  <a16:creationId xmlns:a16="http://schemas.microsoft.com/office/drawing/2014/main" id="{24AA941E-3C5D-4694-AF66-0CABD51CAE3C}"/>
                </a:ext>
              </a:extLst>
            </p:cNvPr>
            <p:cNvSpPr/>
            <p:nvPr/>
          </p:nvSpPr>
          <p:spPr>
            <a:xfrm>
              <a:off x="228678" y="3612186"/>
              <a:ext cx="655970" cy="6559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42900" rtl="0" eaLnBrk="1" latinLnBrk="0" hangingPunct="1">
                <a:defRPr sz="1350" kern="1200">
                  <a:solidFill>
                    <a:schemeClr val="lt1"/>
                  </a:solidFill>
                  <a:latin typeface="+mn-lt"/>
                  <a:ea typeface="+mn-ea"/>
                  <a:cs typeface="+mn-cs"/>
                </a:defRPr>
              </a:lvl1pPr>
              <a:lvl2pPr marL="342900" algn="l" defTabSz="342900" rtl="0" eaLnBrk="1" latinLnBrk="0" hangingPunct="1">
                <a:defRPr sz="1350" kern="1200">
                  <a:solidFill>
                    <a:schemeClr val="lt1"/>
                  </a:solidFill>
                  <a:latin typeface="+mn-lt"/>
                  <a:ea typeface="+mn-ea"/>
                  <a:cs typeface="+mn-cs"/>
                </a:defRPr>
              </a:lvl2pPr>
              <a:lvl3pPr marL="685800" algn="l" defTabSz="342900" rtl="0" eaLnBrk="1" latinLnBrk="0" hangingPunct="1">
                <a:defRPr sz="1350" kern="1200">
                  <a:solidFill>
                    <a:schemeClr val="lt1"/>
                  </a:solidFill>
                  <a:latin typeface="+mn-lt"/>
                  <a:ea typeface="+mn-ea"/>
                  <a:cs typeface="+mn-cs"/>
                </a:defRPr>
              </a:lvl3pPr>
              <a:lvl4pPr marL="1028700" algn="l" defTabSz="342900" rtl="0" eaLnBrk="1" latinLnBrk="0" hangingPunct="1">
                <a:defRPr sz="1350" kern="1200">
                  <a:solidFill>
                    <a:schemeClr val="lt1"/>
                  </a:solidFill>
                  <a:latin typeface="+mn-lt"/>
                  <a:ea typeface="+mn-ea"/>
                  <a:cs typeface="+mn-cs"/>
                </a:defRPr>
              </a:lvl4pPr>
              <a:lvl5pPr marL="1371600" algn="l" defTabSz="342900" rtl="0" eaLnBrk="1" latinLnBrk="0" hangingPunct="1">
                <a:defRPr sz="1350" kern="1200">
                  <a:solidFill>
                    <a:schemeClr val="lt1"/>
                  </a:solidFill>
                  <a:latin typeface="+mn-lt"/>
                  <a:ea typeface="+mn-ea"/>
                  <a:cs typeface="+mn-cs"/>
                </a:defRPr>
              </a:lvl5pPr>
              <a:lvl6pPr marL="1714500" algn="l" defTabSz="342900" rtl="0" eaLnBrk="1" latinLnBrk="0" hangingPunct="1">
                <a:defRPr sz="1350" kern="1200">
                  <a:solidFill>
                    <a:schemeClr val="lt1"/>
                  </a:solidFill>
                  <a:latin typeface="+mn-lt"/>
                  <a:ea typeface="+mn-ea"/>
                  <a:cs typeface="+mn-cs"/>
                </a:defRPr>
              </a:lvl6pPr>
              <a:lvl7pPr marL="2057400" algn="l" defTabSz="342900" rtl="0" eaLnBrk="1" latinLnBrk="0" hangingPunct="1">
                <a:defRPr sz="1350" kern="1200">
                  <a:solidFill>
                    <a:schemeClr val="lt1"/>
                  </a:solidFill>
                  <a:latin typeface="+mn-lt"/>
                  <a:ea typeface="+mn-ea"/>
                  <a:cs typeface="+mn-cs"/>
                </a:defRPr>
              </a:lvl7pPr>
              <a:lvl8pPr marL="2400300" algn="l" defTabSz="342900" rtl="0" eaLnBrk="1" latinLnBrk="0" hangingPunct="1">
                <a:defRPr sz="1350" kern="1200">
                  <a:solidFill>
                    <a:schemeClr val="lt1"/>
                  </a:solidFill>
                  <a:latin typeface="+mn-lt"/>
                  <a:ea typeface="+mn-ea"/>
                  <a:cs typeface="+mn-cs"/>
                </a:defRPr>
              </a:lvl8pPr>
              <a:lvl9pPr marL="2743200" algn="l" defTabSz="342900" rtl="0" eaLnBrk="1" latinLnBrk="0" hangingPunct="1">
                <a:defRPr sz="1350" kern="1200">
                  <a:solidFill>
                    <a:schemeClr val="lt1"/>
                  </a:solidFill>
                  <a:latin typeface="+mn-lt"/>
                  <a:ea typeface="+mn-ea"/>
                  <a:cs typeface="+mn-cs"/>
                </a:defRPr>
              </a:lvl9pPr>
            </a:lstStyle>
            <a:p>
              <a:pPr algn="ctr"/>
              <a:endParaRPr lang="zh-TW" altLang="en-US">
                <a:latin typeface="Arial" panose="020B0604020202020204" pitchFamily="34" charset="0"/>
                <a:cs typeface="Arial" panose="020B0604020202020204" pitchFamily="34" charset="0"/>
              </a:endParaRPr>
            </a:p>
          </p:txBody>
        </p:sp>
        <p:sp>
          <p:nvSpPr>
            <p:cNvPr id="56" name="橢圓 41">
              <a:extLst>
                <a:ext uri="{FF2B5EF4-FFF2-40B4-BE49-F238E27FC236}">
                  <a16:creationId xmlns:a16="http://schemas.microsoft.com/office/drawing/2014/main" id="{0A155702-4685-40A4-95B6-0DC0CE317E2C}"/>
                </a:ext>
              </a:extLst>
            </p:cNvPr>
            <p:cNvSpPr/>
            <p:nvPr/>
          </p:nvSpPr>
          <p:spPr>
            <a:xfrm>
              <a:off x="295017" y="3676657"/>
              <a:ext cx="517999" cy="517999"/>
            </a:xfrm>
            <a:prstGeom prst="ellipse">
              <a:avLst/>
            </a:prstGeom>
            <a:noFill/>
            <a:ln w="19050">
              <a:gradFill>
                <a:gsLst>
                  <a:gs pos="0">
                    <a:srgbClr val="DF0A6A"/>
                  </a:gs>
                  <a:gs pos="100000">
                    <a:srgbClr val="933E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42900" rtl="0" eaLnBrk="1" latinLnBrk="0" hangingPunct="1">
                <a:defRPr sz="1350" kern="1200">
                  <a:solidFill>
                    <a:schemeClr val="lt1"/>
                  </a:solidFill>
                  <a:latin typeface="+mn-lt"/>
                  <a:ea typeface="+mn-ea"/>
                  <a:cs typeface="+mn-cs"/>
                </a:defRPr>
              </a:lvl1pPr>
              <a:lvl2pPr marL="342900" algn="l" defTabSz="342900" rtl="0" eaLnBrk="1" latinLnBrk="0" hangingPunct="1">
                <a:defRPr sz="1350" kern="1200">
                  <a:solidFill>
                    <a:schemeClr val="lt1"/>
                  </a:solidFill>
                  <a:latin typeface="+mn-lt"/>
                  <a:ea typeface="+mn-ea"/>
                  <a:cs typeface="+mn-cs"/>
                </a:defRPr>
              </a:lvl2pPr>
              <a:lvl3pPr marL="685800" algn="l" defTabSz="342900" rtl="0" eaLnBrk="1" latinLnBrk="0" hangingPunct="1">
                <a:defRPr sz="1350" kern="1200">
                  <a:solidFill>
                    <a:schemeClr val="lt1"/>
                  </a:solidFill>
                  <a:latin typeface="+mn-lt"/>
                  <a:ea typeface="+mn-ea"/>
                  <a:cs typeface="+mn-cs"/>
                </a:defRPr>
              </a:lvl3pPr>
              <a:lvl4pPr marL="1028700" algn="l" defTabSz="342900" rtl="0" eaLnBrk="1" latinLnBrk="0" hangingPunct="1">
                <a:defRPr sz="1350" kern="1200">
                  <a:solidFill>
                    <a:schemeClr val="lt1"/>
                  </a:solidFill>
                  <a:latin typeface="+mn-lt"/>
                  <a:ea typeface="+mn-ea"/>
                  <a:cs typeface="+mn-cs"/>
                </a:defRPr>
              </a:lvl4pPr>
              <a:lvl5pPr marL="1371600" algn="l" defTabSz="342900" rtl="0" eaLnBrk="1" latinLnBrk="0" hangingPunct="1">
                <a:defRPr sz="1350" kern="1200">
                  <a:solidFill>
                    <a:schemeClr val="lt1"/>
                  </a:solidFill>
                  <a:latin typeface="+mn-lt"/>
                  <a:ea typeface="+mn-ea"/>
                  <a:cs typeface="+mn-cs"/>
                </a:defRPr>
              </a:lvl5pPr>
              <a:lvl6pPr marL="1714500" algn="l" defTabSz="342900" rtl="0" eaLnBrk="1" latinLnBrk="0" hangingPunct="1">
                <a:defRPr sz="1350" kern="1200">
                  <a:solidFill>
                    <a:schemeClr val="lt1"/>
                  </a:solidFill>
                  <a:latin typeface="+mn-lt"/>
                  <a:ea typeface="+mn-ea"/>
                  <a:cs typeface="+mn-cs"/>
                </a:defRPr>
              </a:lvl6pPr>
              <a:lvl7pPr marL="2057400" algn="l" defTabSz="342900" rtl="0" eaLnBrk="1" latinLnBrk="0" hangingPunct="1">
                <a:defRPr sz="1350" kern="1200">
                  <a:solidFill>
                    <a:schemeClr val="lt1"/>
                  </a:solidFill>
                  <a:latin typeface="+mn-lt"/>
                  <a:ea typeface="+mn-ea"/>
                  <a:cs typeface="+mn-cs"/>
                </a:defRPr>
              </a:lvl7pPr>
              <a:lvl8pPr marL="2400300" algn="l" defTabSz="342900" rtl="0" eaLnBrk="1" latinLnBrk="0" hangingPunct="1">
                <a:defRPr sz="1350" kern="1200">
                  <a:solidFill>
                    <a:schemeClr val="lt1"/>
                  </a:solidFill>
                  <a:latin typeface="+mn-lt"/>
                  <a:ea typeface="+mn-ea"/>
                  <a:cs typeface="+mn-cs"/>
                </a:defRPr>
              </a:lvl8pPr>
              <a:lvl9pPr marL="2743200" algn="l" defTabSz="342900" rtl="0" eaLnBrk="1" latinLnBrk="0" hangingPunct="1">
                <a:defRPr sz="1350" kern="1200">
                  <a:solidFill>
                    <a:schemeClr val="lt1"/>
                  </a:solidFill>
                  <a:latin typeface="+mn-lt"/>
                  <a:ea typeface="+mn-ea"/>
                  <a:cs typeface="+mn-cs"/>
                </a:defRPr>
              </a:lvl9pPr>
            </a:lstStyle>
            <a:p>
              <a:pPr algn="ctr"/>
              <a:endParaRPr lang="zh-TW" altLang="en-US">
                <a:latin typeface="Arial" panose="020B0604020202020204" pitchFamily="34" charset="0"/>
                <a:cs typeface="Arial" panose="020B0604020202020204" pitchFamily="34" charset="0"/>
              </a:endParaRPr>
            </a:p>
          </p:txBody>
        </p:sp>
      </p:grpSp>
      <p:sp>
        <p:nvSpPr>
          <p:cNvPr id="19" name="矩形 6">
            <a:extLst>
              <a:ext uri="{FF2B5EF4-FFF2-40B4-BE49-F238E27FC236}">
                <a16:creationId xmlns:a16="http://schemas.microsoft.com/office/drawing/2014/main" id="{DE72D63E-8931-4B50-8F19-62CC41E0C042}"/>
              </a:ext>
            </a:extLst>
          </p:cNvPr>
          <p:cNvSpPr/>
          <p:nvPr/>
        </p:nvSpPr>
        <p:spPr>
          <a:xfrm>
            <a:off x="5554407" y="1150168"/>
            <a:ext cx="298480" cy="338554"/>
          </a:xfrm>
          <a:prstGeom prst="rect">
            <a:avLst/>
          </a:prstGeom>
        </p:spPr>
        <p:txBody>
          <a:bodyPr wrap="none">
            <a:sp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en-US" altLang="zh-TW" sz="1600" b="1">
                <a:latin typeface="Arial" panose="020B0604020202020204" pitchFamily="34" charset="0"/>
                <a:ea typeface="Microsoft JhengHei"/>
                <a:cs typeface="Arial" panose="020B0604020202020204" pitchFamily="34" charset="0"/>
                <a:sym typeface="Microsoft JhengHei"/>
              </a:rPr>
              <a:t>1</a:t>
            </a:r>
            <a:endParaRPr lang="zh-TW" altLang="en-US" sz="1600">
              <a:latin typeface="Arial" panose="020B0604020202020204" pitchFamily="34" charset="0"/>
              <a:cs typeface="Arial" panose="020B0604020202020204" pitchFamily="34" charset="0"/>
            </a:endParaRPr>
          </a:p>
        </p:txBody>
      </p:sp>
      <p:sp>
        <p:nvSpPr>
          <p:cNvPr id="20" name="矩形: 圓角 42">
            <a:extLst>
              <a:ext uri="{FF2B5EF4-FFF2-40B4-BE49-F238E27FC236}">
                <a16:creationId xmlns:a16="http://schemas.microsoft.com/office/drawing/2014/main" id="{D0EE016B-BEC8-43BB-A6FC-FB65F5DFB601}"/>
              </a:ext>
            </a:extLst>
          </p:cNvPr>
          <p:cNvSpPr/>
          <p:nvPr/>
        </p:nvSpPr>
        <p:spPr>
          <a:xfrm>
            <a:off x="4081953" y="2251779"/>
            <a:ext cx="1297028" cy="302110"/>
          </a:xfrm>
          <a:prstGeom prst="roundRect">
            <a:avLst>
              <a:gd name="adj" fmla="val 5000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42900" rtl="0" eaLnBrk="1" latinLnBrk="0" hangingPunct="1">
              <a:defRPr sz="1350" kern="1200">
                <a:solidFill>
                  <a:schemeClr val="lt1"/>
                </a:solidFill>
                <a:latin typeface="+mn-lt"/>
                <a:ea typeface="+mn-ea"/>
                <a:cs typeface="+mn-cs"/>
              </a:defRPr>
            </a:lvl1pPr>
            <a:lvl2pPr marL="342900" algn="l" defTabSz="342900" rtl="0" eaLnBrk="1" latinLnBrk="0" hangingPunct="1">
              <a:defRPr sz="1350" kern="1200">
                <a:solidFill>
                  <a:schemeClr val="lt1"/>
                </a:solidFill>
                <a:latin typeface="+mn-lt"/>
                <a:ea typeface="+mn-ea"/>
                <a:cs typeface="+mn-cs"/>
              </a:defRPr>
            </a:lvl2pPr>
            <a:lvl3pPr marL="685800" algn="l" defTabSz="342900" rtl="0" eaLnBrk="1" latinLnBrk="0" hangingPunct="1">
              <a:defRPr sz="1350" kern="1200">
                <a:solidFill>
                  <a:schemeClr val="lt1"/>
                </a:solidFill>
                <a:latin typeface="+mn-lt"/>
                <a:ea typeface="+mn-ea"/>
                <a:cs typeface="+mn-cs"/>
              </a:defRPr>
            </a:lvl3pPr>
            <a:lvl4pPr marL="1028700" algn="l" defTabSz="342900" rtl="0" eaLnBrk="1" latinLnBrk="0" hangingPunct="1">
              <a:defRPr sz="1350" kern="1200">
                <a:solidFill>
                  <a:schemeClr val="lt1"/>
                </a:solidFill>
                <a:latin typeface="+mn-lt"/>
                <a:ea typeface="+mn-ea"/>
                <a:cs typeface="+mn-cs"/>
              </a:defRPr>
            </a:lvl4pPr>
            <a:lvl5pPr marL="1371600" algn="l" defTabSz="342900" rtl="0" eaLnBrk="1" latinLnBrk="0" hangingPunct="1">
              <a:defRPr sz="1350" kern="1200">
                <a:solidFill>
                  <a:schemeClr val="lt1"/>
                </a:solidFill>
                <a:latin typeface="+mn-lt"/>
                <a:ea typeface="+mn-ea"/>
                <a:cs typeface="+mn-cs"/>
              </a:defRPr>
            </a:lvl5pPr>
            <a:lvl6pPr marL="1714500" algn="l" defTabSz="342900" rtl="0" eaLnBrk="1" latinLnBrk="0" hangingPunct="1">
              <a:defRPr sz="1350" kern="1200">
                <a:solidFill>
                  <a:schemeClr val="lt1"/>
                </a:solidFill>
                <a:latin typeface="+mn-lt"/>
                <a:ea typeface="+mn-ea"/>
                <a:cs typeface="+mn-cs"/>
              </a:defRPr>
            </a:lvl6pPr>
            <a:lvl7pPr marL="2057400" algn="l" defTabSz="342900" rtl="0" eaLnBrk="1" latinLnBrk="0" hangingPunct="1">
              <a:defRPr sz="1350" kern="1200">
                <a:solidFill>
                  <a:schemeClr val="lt1"/>
                </a:solidFill>
                <a:latin typeface="+mn-lt"/>
                <a:ea typeface="+mn-ea"/>
                <a:cs typeface="+mn-cs"/>
              </a:defRPr>
            </a:lvl7pPr>
            <a:lvl8pPr marL="2400300" algn="l" defTabSz="342900" rtl="0" eaLnBrk="1" latinLnBrk="0" hangingPunct="1">
              <a:defRPr sz="1350" kern="1200">
                <a:solidFill>
                  <a:schemeClr val="lt1"/>
                </a:solidFill>
                <a:latin typeface="+mn-lt"/>
                <a:ea typeface="+mn-ea"/>
                <a:cs typeface="+mn-cs"/>
              </a:defRPr>
            </a:lvl8pPr>
            <a:lvl9pPr marL="2743200" algn="l" defTabSz="342900" rtl="0" eaLnBrk="1" latinLnBrk="0" hangingPunct="1">
              <a:defRPr sz="1350" kern="1200">
                <a:solidFill>
                  <a:schemeClr val="lt1"/>
                </a:solidFill>
                <a:latin typeface="+mn-lt"/>
                <a:ea typeface="+mn-ea"/>
                <a:cs typeface="+mn-cs"/>
              </a:defRPr>
            </a:lvl9pPr>
          </a:lstStyle>
          <a:p>
            <a:pPr algn="ctr"/>
            <a:endParaRPr lang="zh-TW" altLang="en-US">
              <a:latin typeface="微軟正黑體" panose="020B0604030504040204" pitchFamily="34" charset="-120"/>
              <a:ea typeface="微軟正黑體" panose="020B0604030504040204" pitchFamily="34" charset="-120"/>
            </a:endParaRPr>
          </a:p>
        </p:txBody>
      </p:sp>
      <p:grpSp>
        <p:nvGrpSpPr>
          <p:cNvPr id="21" name="群組 44">
            <a:extLst>
              <a:ext uri="{FF2B5EF4-FFF2-40B4-BE49-F238E27FC236}">
                <a16:creationId xmlns:a16="http://schemas.microsoft.com/office/drawing/2014/main" id="{E523958F-201C-4218-A3A2-640F22F131D0}"/>
              </a:ext>
            </a:extLst>
          </p:cNvPr>
          <p:cNvGrpSpPr/>
          <p:nvPr/>
        </p:nvGrpSpPr>
        <p:grpSpPr>
          <a:xfrm>
            <a:off x="3823964" y="2220449"/>
            <a:ext cx="359286" cy="359286"/>
            <a:chOff x="228678" y="3612186"/>
            <a:chExt cx="655970" cy="655970"/>
          </a:xfrm>
        </p:grpSpPr>
        <p:sp>
          <p:nvSpPr>
            <p:cNvPr id="53" name="橢圓 45">
              <a:extLst>
                <a:ext uri="{FF2B5EF4-FFF2-40B4-BE49-F238E27FC236}">
                  <a16:creationId xmlns:a16="http://schemas.microsoft.com/office/drawing/2014/main" id="{A0BA46B9-4FE8-4089-BB17-B55591C055AF}"/>
                </a:ext>
              </a:extLst>
            </p:cNvPr>
            <p:cNvSpPr/>
            <p:nvPr/>
          </p:nvSpPr>
          <p:spPr>
            <a:xfrm>
              <a:off x="228678" y="3612186"/>
              <a:ext cx="655970" cy="6559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42900" rtl="0" eaLnBrk="1" latinLnBrk="0" hangingPunct="1">
                <a:defRPr sz="1350" kern="1200">
                  <a:solidFill>
                    <a:schemeClr val="lt1"/>
                  </a:solidFill>
                  <a:latin typeface="+mn-lt"/>
                  <a:ea typeface="+mn-ea"/>
                  <a:cs typeface="+mn-cs"/>
                </a:defRPr>
              </a:lvl1pPr>
              <a:lvl2pPr marL="342900" algn="l" defTabSz="342900" rtl="0" eaLnBrk="1" latinLnBrk="0" hangingPunct="1">
                <a:defRPr sz="1350" kern="1200">
                  <a:solidFill>
                    <a:schemeClr val="lt1"/>
                  </a:solidFill>
                  <a:latin typeface="+mn-lt"/>
                  <a:ea typeface="+mn-ea"/>
                  <a:cs typeface="+mn-cs"/>
                </a:defRPr>
              </a:lvl2pPr>
              <a:lvl3pPr marL="685800" algn="l" defTabSz="342900" rtl="0" eaLnBrk="1" latinLnBrk="0" hangingPunct="1">
                <a:defRPr sz="1350" kern="1200">
                  <a:solidFill>
                    <a:schemeClr val="lt1"/>
                  </a:solidFill>
                  <a:latin typeface="+mn-lt"/>
                  <a:ea typeface="+mn-ea"/>
                  <a:cs typeface="+mn-cs"/>
                </a:defRPr>
              </a:lvl3pPr>
              <a:lvl4pPr marL="1028700" algn="l" defTabSz="342900" rtl="0" eaLnBrk="1" latinLnBrk="0" hangingPunct="1">
                <a:defRPr sz="1350" kern="1200">
                  <a:solidFill>
                    <a:schemeClr val="lt1"/>
                  </a:solidFill>
                  <a:latin typeface="+mn-lt"/>
                  <a:ea typeface="+mn-ea"/>
                  <a:cs typeface="+mn-cs"/>
                </a:defRPr>
              </a:lvl4pPr>
              <a:lvl5pPr marL="1371600" algn="l" defTabSz="342900" rtl="0" eaLnBrk="1" latinLnBrk="0" hangingPunct="1">
                <a:defRPr sz="1350" kern="1200">
                  <a:solidFill>
                    <a:schemeClr val="lt1"/>
                  </a:solidFill>
                  <a:latin typeface="+mn-lt"/>
                  <a:ea typeface="+mn-ea"/>
                  <a:cs typeface="+mn-cs"/>
                </a:defRPr>
              </a:lvl5pPr>
              <a:lvl6pPr marL="1714500" algn="l" defTabSz="342900" rtl="0" eaLnBrk="1" latinLnBrk="0" hangingPunct="1">
                <a:defRPr sz="1350" kern="1200">
                  <a:solidFill>
                    <a:schemeClr val="lt1"/>
                  </a:solidFill>
                  <a:latin typeface="+mn-lt"/>
                  <a:ea typeface="+mn-ea"/>
                  <a:cs typeface="+mn-cs"/>
                </a:defRPr>
              </a:lvl6pPr>
              <a:lvl7pPr marL="2057400" algn="l" defTabSz="342900" rtl="0" eaLnBrk="1" latinLnBrk="0" hangingPunct="1">
                <a:defRPr sz="1350" kern="1200">
                  <a:solidFill>
                    <a:schemeClr val="lt1"/>
                  </a:solidFill>
                  <a:latin typeface="+mn-lt"/>
                  <a:ea typeface="+mn-ea"/>
                  <a:cs typeface="+mn-cs"/>
                </a:defRPr>
              </a:lvl7pPr>
              <a:lvl8pPr marL="2400300" algn="l" defTabSz="342900" rtl="0" eaLnBrk="1" latinLnBrk="0" hangingPunct="1">
                <a:defRPr sz="1350" kern="1200">
                  <a:solidFill>
                    <a:schemeClr val="lt1"/>
                  </a:solidFill>
                  <a:latin typeface="+mn-lt"/>
                  <a:ea typeface="+mn-ea"/>
                  <a:cs typeface="+mn-cs"/>
                </a:defRPr>
              </a:lvl8pPr>
              <a:lvl9pPr marL="2743200" algn="l" defTabSz="342900" rtl="0" eaLnBrk="1" latinLnBrk="0" hangingPunct="1">
                <a:defRPr sz="1350" kern="1200">
                  <a:solidFill>
                    <a:schemeClr val="lt1"/>
                  </a:solidFill>
                  <a:latin typeface="+mn-lt"/>
                  <a:ea typeface="+mn-ea"/>
                  <a:cs typeface="+mn-cs"/>
                </a:defRPr>
              </a:lvl9pPr>
            </a:lstStyle>
            <a:p>
              <a:pPr algn="ctr"/>
              <a:endParaRPr lang="zh-TW" altLang="en-US">
                <a:latin typeface="Arial" panose="020B0604020202020204" pitchFamily="34" charset="0"/>
                <a:cs typeface="Arial" panose="020B0604020202020204" pitchFamily="34" charset="0"/>
              </a:endParaRPr>
            </a:p>
          </p:txBody>
        </p:sp>
        <p:sp>
          <p:nvSpPr>
            <p:cNvPr id="54" name="橢圓 46">
              <a:extLst>
                <a:ext uri="{FF2B5EF4-FFF2-40B4-BE49-F238E27FC236}">
                  <a16:creationId xmlns:a16="http://schemas.microsoft.com/office/drawing/2014/main" id="{80A85E0E-0274-486A-B365-3DDA0AA0D407}"/>
                </a:ext>
              </a:extLst>
            </p:cNvPr>
            <p:cNvSpPr/>
            <p:nvPr/>
          </p:nvSpPr>
          <p:spPr>
            <a:xfrm>
              <a:off x="295017" y="3676657"/>
              <a:ext cx="517999" cy="517999"/>
            </a:xfrm>
            <a:prstGeom prst="ellipse">
              <a:avLst/>
            </a:prstGeom>
            <a:noFill/>
            <a:ln w="19050">
              <a:gradFill>
                <a:gsLst>
                  <a:gs pos="0">
                    <a:srgbClr val="DF0A6A"/>
                  </a:gs>
                  <a:gs pos="100000">
                    <a:srgbClr val="933E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42900" rtl="0" eaLnBrk="1" latinLnBrk="0" hangingPunct="1">
                <a:defRPr sz="1350" kern="1200">
                  <a:solidFill>
                    <a:schemeClr val="lt1"/>
                  </a:solidFill>
                  <a:latin typeface="+mn-lt"/>
                  <a:ea typeface="+mn-ea"/>
                  <a:cs typeface="+mn-cs"/>
                </a:defRPr>
              </a:lvl1pPr>
              <a:lvl2pPr marL="342900" algn="l" defTabSz="342900" rtl="0" eaLnBrk="1" latinLnBrk="0" hangingPunct="1">
                <a:defRPr sz="1350" kern="1200">
                  <a:solidFill>
                    <a:schemeClr val="lt1"/>
                  </a:solidFill>
                  <a:latin typeface="+mn-lt"/>
                  <a:ea typeface="+mn-ea"/>
                  <a:cs typeface="+mn-cs"/>
                </a:defRPr>
              </a:lvl2pPr>
              <a:lvl3pPr marL="685800" algn="l" defTabSz="342900" rtl="0" eaLnBrk="1" latinLnBrk="0" hangingPunct="1">
                <a:defRPr sz="1350" kern="1200">
                  <a:solidFill>
                    <a:schemeClr val="lt1"/>
                  </a:solidFill>
                  <a:latin typeface="+mn-lt"/>
                  <a:ea typeface="+mn-ea"/>
                  <a:cs typeface="+mn-cs"/>
                </a:defRPr>
              </a:lvl3pPr>
              <a:lvl4pPr marL="1028700" algn="l" defTabSz="342900" rtl="0" eaLnBrk="1" latinLnBrk="0" hangingPunct="1">
                <a:defRPr sz="1350" kern="1200">
                  <a:solidFill>
                    <a:schemeClr val="lt1"/>
                  </a:solidFill>
                  <a:latin typeface="+mn-lt"/>
                  <a:ea typeface="+mn-ea"/>
                  <a:cs typeface="+mn-cs"/>
                </a:defRPr>
              </a:lvl4pPr>
              <a:lvl5pPr marL="1371600" algn="l" defTabSz="342900" rtl="0" eaLnBrk="1" latinLnBrk="0" hangingPunct="1">
                <a:defRPr sz="1350" kern="1200">
                  <a:solidFill>
                    <a:schemeClr val="lt1"/>
                  </a:solidFill>
                  <a:latin typeface="+mn-lt"/>
                  <a:ea typeface="+mn-ea"/>
                  <a:cs typeface="+mn-cs"/>
                </a:defRPr>
              </a:lvl5pPr>
              <a:lvl6pPr marL="1714500" algn="l" defTabSz="342900" rtl="0" eaLnBrk="1" latinLnBrk="0" hangingPunct="1">
                <a:defRPr sz="1350" kern="1200">
                  <a:solidFill>
                    <a:schemeClr val="lt1"/>
                  </a:solidFill>
                  <a:latin typeface="+mn-lt"/>
                  <a:ea typeface="+mn-ea"/>
                  <a:cs typeface="+mn-cs"/>
                </a:defRPr>
              </a:lvl6pPr>
              <a:lvl7pPr marL="2057400" algn="l" defTabSz="342900" rtl="0" eaLnBrk="1" latinLnBrk="0" hangingPunct="1">
                <a:defRPr sz="1350" kern="1200">
                  <a:solidFill>
                    <a:schemeClr val="lt1"/>
                  </a:solidFill>
                  <a:latin typeface="+mn-lt"/>
                  <a:ea typeface="+mn-ea"/>
                  <a:cs typeface="+mn-cs"/>
                </a:defRPr>
              </a:lvl7pPr>
              <a:lvl8pPr marL="2400300" algn="l" defTabSz="342900" rtl="0" eaLnBrk="1" latinLnBrk="0" hangingPunct="1">
                <a:defRPr sz="1350" kern="1200">
                  <a:solidFill>
                    <a:schemeClr val="lt1"/>
                  </a:solidFill>
                  <a:latin typeface="+mn-lt"/>
                  <a:ea typeface="+mn-ea"/>
                  <a:cs typeface="+mn-cs"/>
                </a:defRPr>
              </a:lvl8pPr>
              <a:lvl9pPr marL="2743200" algn="l" defTabSz="342900" rtl="0" eaLnBrk="1" latinLnBrk="0" hangingPunct="1">
                <a:defRPr sz="1350" kern="1200">
                  <a:solidFill>
                    <a:schemeClr val="lt1"/>
                  </a:solidFill>
                  <a:latin typeface="+mn-lt"/>
                  <a:ea typeface="+mn-ea"/>
                  <a:cs typeface="+mn-cs"/>
                </a:defRPr>
              </a:lvl9pPr>
            </a:lstStyle>
            <a:p>
              <a:pPr algn="ctr"/>
              <a:endParaRPr lang="zh-TW" altLang="en-US">
                <a:latin typeface="Arial" panose="020B0604020202020204" pitchFamily="34" charset="0"/>
                <a:cs typeface="Arial" panose="020B0604020202020204" pitchFamily="34" charset="0"/>
              </a:endParaRPr>
            </a:p>
          </p:txBody>
        </p:sp>
      </p:grpSp>
      <p:sp>
        <p:nvSpPr>
          <p:cNvPr id="22" name="矩形 47">
            <a:extLst>
              <a:ext uri="{FF2B5EF4-FFF2-40B4-BE49-F238E27FC236}">
                <a16:creationId xmlns:a16="http://schemas.microsoft.com/office/drawing/2014/main" id="{7ADF2365-3B7E-4F30-8D56-E3D944FDCCC7}"/>
              </a:ext>
            </a:extLst>
          </p:cNvPr>
          <p:cNvSpPr/>
          <p:nvPr/>
        </p:nvSpPr>
        <p:spPr>
          <a:xfrm>
            <a:off x="3848453" y="2215072"/>
            <a:ext cx="298480" cy="338554"/>
          </a:xfrm>
          <a:prstGeom prst="rect">
            <a:avLst/>
          </a:prstGeom>
        </p:spPr>
        <p:txBody>
          <a:bodyPr wrap="none">
            <a:sp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en-US" altLang="zh-TW" sz="1600" b="1">
                <a:latin typeface="Arial" panose="020B0604020202020204" pitchFamily="34" charset="0"/>
                <a:ea typeface="Microsoft JhengHei"/>
                <a:cs typeface="Arial" panose="020B0604020202020204" pitchFamily="34" charset="0"/>
                <a:sym typeface="Microsoft JhengHei"/>
              </a:rPr>
              <a:t>4</a:t>
            </a:r>
            <a:endParaRPr lang="zh-TW" altLang="en-US" sz="1600">
              <a:latin typeface="Arial" panose="020B0604020202020204" pitchFamily="34" charset="0"/>
              <a:cs typeface="Arial" panose="020B0604020202020204" pitchFamily="34" charset="0"/>
            </a:endParaRPr>
          </a:p>
        </p:txBody>
      </p:sp>
      <p:sp>
        <p:nvSpPr>
          <p:cNvPr id="23" name="矩形: 圓角 48">
            <a:extLst>
              <a:ext uri="{FF2B5EF4-FFF2-40B4-BE49-F238E27FC236}">
                <a16:creationId xmlns:a16="http://schemas.microsoft.com/office/drawing/2014/main" id="{C3E7EFD9-65B7-4D3E-BD58-B01F4CAFCA91}"/>
              </a:ext>
            </a:extLst>
          </p:cNvPr>
          <p:cNvSpPr/>
          <p:nvPr/>
        </p:nvSpPr>
        <p:spPr>
          <a:xfrm>
            <a:off x="7697542" y="2247045"/>
            <a:ext cx="937743" cy="302110"/>
          </a:xfrm>
          <a:prstGeom prst="roundRect">
            <a:avLst>
              <a:gd name="adj" fmla="val 5000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42900" rtl="0" eaLnBrk="1" latinLnBrk="0" hangingPunct="1">
              <a:defRPr sz="1350" kern="1200">
                <a:solidFill>
                  <a:schemeClr val="lt1"/>
                </a:solidFill>
                <a:latin typeface="+mn-lt"/>
                <a:ea typeface="+mn-ea"/>
                <a:cs typeface="+mn-cs"/>
              </a:defRPr>
            </a:lvl1pPr>
            <a:lvl2pPr marL="342900" algn="l" defTabSz="342900" rtl="0" eaLnBrk="1" latinLnBrk="0" hangingPunct="1">
              <a:defRPr sz="1350" kern="1200">
                <a:solidFill>
                  <a:schemeClr val="lt1"/>
                </a:solidFill>
                <a:latin typeface="+mn-lt"/>
                <a:ea typeface="+mn-ea"/>
                <a:cs typeface="+mn-cs"/>
              </a:defRPr>
            </a:lvl2pPr>
            <a:lvl3pPr marL="685800" algn="l" defTabSz="342900" rtl="0" eaLnBrk="1" latinLnBrk="0" hangingPunct="1">
              <a:defRPr sz="1350" kern="1200">
                <a:solidFill>
                  <a:schemeClr val="lt1"/>
                </a:solidFill>
                <a:latin typeface="+mn-lt"/>
                <a:ea typeface="+mn-ea"/>
                <a:cs typeface="+mn-cs"/>
              </a:defRPr>
            </a:lvl3pPr>
            <a:lvl4pPr marL="1028700" algn="l" defTabSz="342900" rtl="0" eaLnBrk="1" latinLnBrk="0" hangingPunct="1">
              <a:defRPr sz="1350" kern="1200">
                <a:solidFill>
                  <a:schemeClr val="lt1"/>
                </a:solidFill>
                <a:latin typeface="+mn-lt"/>
                <a:ea typeface="+mn-ea"/>
                <a:cs typeface="+mn-cs"/>
              </a:defRPr>
            </a:lvl4pPr>
            <a:lvl5pPr marL="1371600" algn="l" defTabSz="342900" rtl="0" eaLnBrk="1" latinLnBrk="0" hangingPunct="1">
              <a:defRPr sz="1350" kern="1200">
                <a:solidFill>
                  <a:schemeClr val="lt1"/>
                </a:solidFill>
                <a:latin typeface="+mn-lt"/>
                <a:ea typeface="+mn-ea"/>
                <a:cs typeface="+mn-cs"/>
              </a:defRPr>
            </a:lvl5pPr>
            <a:lvl6pPr marL="1714500" algn="l" defTabSz="342900" rtl="0" eaLnBrk="1" latinLnBrk="0" hangingPunct="1">
              <a:defRPr sz="1350" kern="1200">
                <a:solidFill>
                  <a:schemeClr val="lt1"/>
                </a:solidFill>
                <a:latin typeface="+mn-lt"/>
                <a:ea typeface="+mn-ea"/>
                <a:cs typeface="+mn-cs"/>
              </a:defRPr>
            </a:lvl6pPr>
            <a:lvl7pPr marL="2057400" algn="l" defTabSz="342900" rtl="0" eaLnBrk="1" latinLnBrk="0" hangingPunct="1">
              <a:defRPr sz="1350" kern="1200">
                <a:solidFill>
                  <a:schemeClr val="lt1"/>
                </a:solidFill>
                <a:latin typeface="+mn-lt"/>
                <a:ea typeface="+mn-ea"/>
                <a:cs typeface="+mn-cs"/>
              </a:defRPr>
            </a:lvl7pPr>
            <a:lvl8pPr marL="2400300" algn="l" defTabSz="342900" rtl="0" eaLnBrk="1" latinLnBrk="0" hangingPunct="1">
              <a:defRPr sz="1350" kern="1200">
                <a:solidFill>
                  <a:schemeClr val="lt1"/>
                </a:solidFill>
                <a:latin typeface="+mn-lt"/>
                <a:ea typeface="+mn-ea"/>
                <a:cs typeface="+mn-cs"/>
              </a:defRPr>
            </a:lvl8pPr>
            <a:lvl9pPr marL="2743200" algn="l" defTabSz="342900" rtl="0" eaLnBrk="1" latinLnBrk="0" hangingPunct="1">
              <a:defRPr sz="1350" kern="1200">
                <a:solidFill>
                  <a:schemeClr val="lt1"/>
                </a:solidFill>
                <a:latin typeface="+mn-lt"/>
                <a:ea typeface="+mn-ea"/>
                <a:cs typeface="+mn-cs"/>
              </a:defRPr>
            </a:lvl9pPr>
          </a:lstStyle>
          <a:p>
            <a:pPr algn="ctr"/>
            <a:endParaRPr lang="zh-TW" altLang="en-US">
              <a:latin typeface="微軟正黑體" panose="020B0604030504040204" pitchFamily="34" charset="-120"/>
              <a:ea typeface="微軟正黑體" panose="020B0604030504040204" pitchFamily="34" charset="-120"/>
            </a:endParaRPr>
          </a:p>
        </p:txBody>
      </p:sp>
      <p:grpSp>
        <p:nvGrpSpPr>
          <p:cNvPr id="24" name="群組 50">
            <a:extLst>
              <a:ext uri="{FF2B5EF4-FFF2-40B4-BE49-F238E27FC236}">
                <a16:creationId xmlns:a16="http://schemas.microsoft.com/office/drawing/2014/main" id="{32A40D26-7C1A-4580-B77F-9614208C6613}"/>
              </a:ext>
            </a:extLst>
          </p:cNvPr>
          <p:cNvGrpSpPr/>
          <p:nvPr/>
        </p:nvGrpSpPr>
        <p:grpSpPr>
          <a:xfrm>
            <a:off x="7439554" y="2215715"/>
            <a:ext cx="359286" cy="359286"/>
            <a:chOff x="228678" y="3612186"/>
            <a:chExt cx="655970" cy="655970"/>
          </a:xfrm>
        </p:grpSpPr>
        <p:sp>
          <p:nvSpPr>
            <p:cNvPr id="51" name="橢圓 51">
              <a:extLst>
                <a:ext uri="{FF2B5EF4-FFF2-40B4-BE49-F238E27FC236}">
                  <a16:creationId xmlns:a16="http://schemas.microsoft.com/office/drawing/2014/main" id="{69C7921E-96C8-4294-BBA6-EE79A62AFED0}"/>
                </a:ext>
              </a:extLst>
            </p:cNvPr>
            <p:cNvSpPr/>
            <p:nvPr/>
          </p:nvSpPr>
          <p:spPr>
            <a:xfrm>
              <a:off x="228678" y="3612186"/>
              <a:ext cx="655970" cy="6559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42900" rtl="0" eaLnBrk="1" latinLnBrk="0" hangingPunct="1">
                <a:defRPr sz="1350" kern="1200">
                  <a:solidFill>
                    <a:schemeClr val="lt1"/>
                  </a:solidFill>
                  <a:latin typeface="+mn-lt"/>
                  <a:ea typeface="+mn-ea"/>
                  <a:cs typeface="+mn-cs"/>
                </a:defRPr>
              </a:lvl1pPr>
              <a:lvl2pPr marL="342900" algn="l" defTabSz="342900" rtl="0" eaLnBrk="1" latinLnBrk="0" hangingPunct="1">
                <a:defRPr sz="1350" kern="1200">
                  <a:solidFill>
                    <a:schemeClr val="lt1"/>
                  </a:solidFill>
                  <a:latin typeface="+mn-lt"/>
                  <a:ea typeface="+mn-ea"/>
                  <a:cs typeface="+mn-cs"/>
                </a:defRPr>
              </a:lvl2pPr>
              <a:lvl3pPr marL="685800" algn="l" defTabSz="342900" rtl="0" eaLnBrk="1" latinLnBrk="0" hangingPunct="1">
                <a:defRPr sz="1350" kern="1200">
                  <a:solidFill>
                    <a:schemeClr val="lt1"/>
                  </a:solidFill>
                  <a:latin typeface="+mn-lt"/>
                  <a:ea typeface="+mn-ea"/>
                  <a:cs typeface="+mn-cs"/>
                </a:defRPr>
              </a:lvl3pPr>
              <a:lvl4pPr marL="1028700" algn="l" defTabSz="342900" rtl="0" eaLnBrk="1" latinLnBrk="0" hangingPunct="1">
                <a:defRPr sz="1350" kern="1200">
                  <a:solidFill>
                    <a:schemeClr val="lt1"/>
                  </a:solidFill>
                  <a:latin typeface="+mn-lt"/>
                  <a:ea typeface="+mn-ea"/>
                  <a:cs typeface="+mn-cs"/>
                </a:defRPr>
              </a:lvl4pPr>
              <a:lvl5pPr marL="1371600" algn="l" defTabSz="342900" rtl="0" eaLnBrk="1" latinLnBrk="0" hangingPunct="1">
                <a:defRPr sz="1350" kern="1200">
                  <a:solidFill>
                    <a:schemeClr val="lt1"/>
                  </a:solidFill>
                  <a:latin typeface="+mn-lt"/>
                  <a:ea typeface="+mn-ea"/>
                  <a:cs typeface="+mn-cs"/>
                </a:defRPr>
              </a:lvl5pPr>
              <a:lvl6pPr marL="1714500" algn="l" defTabSz="342900" rtl="0" eaLnBrk="1" latinLnBrk="0" hangingPunct="1">
                <a:defRPr sz="1350" kern="1200">
                  <a:solidFill>
                    <a:schemeClr val="lt1"/>
                  </a:solidFill>
                  <a:latin typeface="+mn-lt"/>
                  <a:ea typeface="+mn-ea"/>
                  <a:cs typeface="+mn-cs"/>
                </a:defRPr>
              </a:lvl6pPr>
              <a:lvl7pPr marL="2057400" algn="l" defTabSz="342900" rtl="0" eaLnBrk="1" latinLnBrk="0" hangingPunct="1">
                <a:defRPr sz="1350" kern="1200">
                  <a:solidFill>
                    <a:schemeClr val="lt1"/>
                  </a:solidFill>
                  <a:latin typeface="+mn-lt"/>
                  <a:ea typeface="+mn-ea"/>
                  <a:cs typeface="+mn-cs"/>
                </a:defRPr>
              </a:lvl7pPr>
              <a:lvl8pPr marL="2400300" algn="l" defTabSz="342900" rtl="0" eaLnBrk="1" latinLnBrk="0" hangingPunct="1">
                <a:defRPr sz="1350" kern="1200">
                  <a:solidFill>
                    <a:schemeClr val="lt1"/>
                  </a:solidFill>
                  <a:latin typeface="+mn-lt"/>
                  <a:ea typeface="+mn-ea"/>
                  <a:cs typeface="+mn-cs"/>
                </a:defRPr>
              </a:lvl8pPr>
              <a:lvl9pPr marL="2743200" algn="l" defTabSz="342900" rtl="0" eaLnBrk="1" latinLnBrk="0" hangingPunct="1">
                <a:defRPr sz="1350" kern="1200">
                  <a:solidFill>
                    <a:schemeClr val="lt1"/>
                  </a:solidFill>
                  <a:latin typeface="+mn-lt"/>
                  <a:ea typeface="+mn-ea"/>
                  <a:cs typeface="+mn-cs"/>
                </a:defRPr>
              </a:lvl9pPr>
            </a:lstStyle>
            <a:p>
              <a:pPr algn="ctr"/>
              <a:endParaRPr lang="zh-TW" altLang="en-US">
                <a:latin typeface="Arial" panose="020B0604020202020204" pitchFamily="34" charset="0"/>
                <a:cs typeface="Arial" panose="020B0604020202020204" pitchFamily="34" charset="0"/>
              </a:endParaRPr>
            </a:p>
          </p:txBody>
        </p:sp>
        <p:sp>
          <p:nvSpPr>
            <p:cNvPr id="52" name="橢圓 52">
              <a:extLst>
                <a:ext uri="{FF2B5EF4-FFF2-40B4-BE49-F238E27FC236}">
                  <a16:creationId xmlns:a16="http://schemas.microsoft.com/office/drawing/2014/main" id="{8252FF06-A8E6-436F-A3BF-62831762872E}"/>
                </a:ext>
              </a:extLst>
            </p:cNvPr>
            <p:cNvSpPr/>
            <p:nvPr/>
          </p:nvSpPr>
          <p:spPr>
            <a:xfrm>
              <a:off x="295017" y="3676657"/>
              <a:ext cx="517999" cy="517999"/>
            </a:xfrm>
            <a:prstGeom prst="ellipse">
              <a:avLst/>
            </a:prstGeom>
            <a:noFill/>
            <a:ln w="19050">
              <a:gradFill>
                <a:gsLst>
                  <a:gs pos="0">
                    <a:srgbClr val="DF0A6A"/>
                  </a:gs>
                  <a:gs pos="100000">
                    <a:srgbClr val="933E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42900" rtl="0" eaLnBrk="1" latinLnBrk="0" hangingPunct="1">
                <a:defRPr sz="1350" kern="1200">
                  <a:solidFill>
                    <a:schemeClr val="lt1"/>
                  </a:solidFill>
                  <a:latin typeface="+mn-lt"/>
                  <a:ea typeface="+mn-ea"/>
                  <a:cs typeface="+mn-cs"/>
                </a:defRPr>
              </a:lvl1pPr>
              <a:lvl2pPr marL="342900" algn="l" defTabSz="342900" rtl="0" eaLnBrk="1" latinLnBrk="0" hangingPunct="1">
                <a:defRPr sz="1350" kern="1200">
                  <a:solidFill>
                    <a:schemeClr val="lt1"/>
                  </a:solidFill>
                  <a:latin typeface="+mn-lt"/>
                  <a:ea typeface="+mn-ea"/>
                  <a:cs typeface="+mn-cs"/>
                </a:defRPr>
              </a:lvl2pPr>
              <a:lvl3pPr marL="685800" algn="l" defTabSz="342900" rtl="0" eaLnBrk="1" latinLnBrk="0" hangingPunct="1">
                <a:defRPr sz="1350" kern="1200">
                  <a:solidFill>
                    <a:schemeClr val="lt1"/>
                  </a:solidFill>
                  <a:latin typeface="+mn-lt"/>
                  <a:ea typeface="+mn-ea"/>
                  <a:cs typeface="+mn-cs"/>
                </a:defRPr>
              </a:lvl3pPr>
              <a:lvl4pPr marL="1028700" algn="l" defTabSz="342900" rtl="0" eaLnBrk="1" latinLnBrk="0" hangingPunct="1">
                <a:defRPr sz="1350" kern="1200">
                  <a:solidFill>
                    <a:schemeClr val="lt1"/>
                  </a:solidFill>
                  <a:latin typeface="+mn-lt"/>
                  <a:ea typeface="+mn-ea"/>
                  <a:cs typeface="+mn-cs"/>
                </a:defRPr>
              </a:lvl4pPr>
              <a:lvl5pPr marL="1371600" algn="l" defTabSz="342900" rtl="0" eaLnBrk="1" latinLnBrk="0" hangingPunct="1">
                <a:defRPr sz="1350" kern="1200">
                  <a:solidFill>
                    <a:schemeClr val="lt1"/>
                  </a:solidFill>
                  <a:latin typeface="+mn-lt"/>
                  <a:ea typeface="+mn-ea"/>
                  <a:cs typeface="+mn-cs"/>
                </a:defRPr>
              </a:lvl5pPr>
              <a:lvl6pPr marL="1714500" algn="l" defTabSz="342900" rtl="0" eaLnBrk="1" latinLnBrk="0" hangingPunct="1">
                <a:defRPr sz="1350" kern="1200">
                  <a:solidFill>
                    <a:schemeClr val="lt1"/>
                  </a:solidFill>
                  <a:latin typeface="+mn-lt"/>
                  <a:ea typeface="+mn-ea"/>
                  <a:cs typeface="+mn-cs"/>
                </a:defRPr>
              </a:lvl6pPr>
              <a:lvl7pPr marL="2057400" algn="l" defTabSz="342900" rtl="0" eaLnBrk="1" latinLnBrk="0" hangingPunct="1">
                <a:defRPr sz="1350" kern="1200">
                  <a:solidFill>
                    <a:schemeClr val="lt1"/>
                  </a:solidFill>
                  <a:latin typeface="+mn-lt"/>
                  <a:ea typeface="+mn-ea"/>
                  <a:cs typeface="+mn-cs"/>
                </a:defRPr>
              </a:lvl7pPr>
              <a:lvl8pPr marL="2400300" algn="l" defTabSz="342900" rtl="0" eaLnBrk="1" latinLnBrk="0" hangingPunct="1">
                <a:defRPr sz="1350" kern="1200">
                  <a:solidFill>
                    <a:schemeClr val="lt1"/>
                  </a:solidFill>
                  <a:latin typeface="+mn-lt"/>
                  <a:ea typeface="+mn-ea"/>
                  <a:cs typeface="+mn-cs"/>
                </a:defRPr>
              </a:lvl8pPr>
              <a:lvl9pPr marL="2743200" algn="l" defTabSz="342900" rtl="0" eaLnBrk="1" latinLnBrk="0" hangingPunct="1">
                <a:defRPr sz="1350" kern="1200">
                  <a:solidFill>
                    <a:schemeClr val="lt1"/>
                  </a:solidFill>
                  <a:latin typeface="+mn-lt"/>
                  <a:ea typeface="+mn-ea"/>
                  <a:cs typeface="+mn-cs"/>
                </a:defRPr>
              </a:lvl9pPr>
            </a:lstStyle>
            <a:p>
              <a:pPr algn="ctr"/>
              <a:endParaRPr lang="zh-TW" altLang="en-US">
                <a:latin typeface="Arial" panose="020B0604020202020204" pitchFamily="34" charset="0"/>
                <a:cs typeface="Arial" panose="020B0604020202020204" pitchFamily="34" charset="0"/>
              </a:endParaRPr>
            </a:p>
          </p:txBody>
        </p:sp>
      </p:grpSp>
      <p:sp>
        <p:nvSpPr>
          <p:cNvPr id="25" name="矩形 53">
            <a:extLst>
              <a:ext uri="{FF2B5EF4-FFF2-40B4-BE49-F238E27FC236}">
                <a16:creationId xmlns:a16="http://schemas.microsoft.com/office/drawing/2014/main" id="{48CCE622-4ADE-49A1-AD67-77D3FBA6A09E}"/>
              </a:ext>
            </a:extLst>
          </p:cNvPr>
          <p:cNvSpPr/>
          <p:nvPr/>
        </p:nvSpPr>
        <p:spPr>
          <a:xfrm>
            <a:off x="7469359" y="2220970"/>
            <a:ext cx="298480" cy="338554"/>
          </a:xfrm>
          <a:prstGeom prst="rect">
            <a:avLst/>
          </a:prstGeom>
        </p:spPr>
        <p:txBody>
          <a:bodyPr wrap="none">
            <a:sp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en-US" altLang="zh-TW" sz="1600" b="1">
                <a:latin typeface="Arial" panose="020B0604020202020204" pitchFamily="34" charset="0"/>
                <a:ea typeface="Microsoft JhengHei"/>
                <a:cs typeface="Arial" panose="020B0604020202020204" pitchFamily="34" charset="0"/>
                <a:sym typeface="Microsoft JhengHei"/>
              </a:rPr>
              <a:t>2</a:t>
            </a:r>
            <a:endParaRPr lang="zh-TW" altLang="en-US" sz="1600">
              <a:latin typeface="Arial" panose="020B0604020202020204" pitchFamily="34" charset="0"/>
              <a:cs typeface="Arial" panose="020B0604020202020204" pitchFamily="34" charset="0"/>
            </a:endParaRPr>
          </a:p>
        </p:txBody>
      </p:sp>
      <p:sp>
        <p:nvSpPr>
          <p:cNvPr id="26" name="Shape 153">
            <a:extLst>
              <a:ext uri="{FF2B5EF4-FFF2-40B4-BE49-F238E27FC236}">
                <a16:creationId xmlns:a16="http://schemas.microsoft.com/office/drawing/2014/main" id="{0D8849C8-075A-4B45-B457-1D63C580DCF9}"/>
              </a:ext>
            </a:extLst>
          </p:cNvPr>
          <p:cNvSpPr txBox="1"/>
          <p:nvPr/>
        </p:nvSpPr>
        <p:spPr>
          <a:xfrm>
            <a:off x="4158779" y="2201855"/>
            <a:ext cx="1418836" cy="380896"/>
          </a:xfrm>
          <a:prstGeom prst="rect">
            <a:avLst/>
          </a:prstGeom>
          <a:noFill/>
          <a:ln>
            <a:noFill/>
          </a:ln>
        </p:spPr>
        <p:txBody>
          <a:bodyPr wrap="square" lIns="68569" tIns="68569" rIns="68569" bIns="68569" anchor="ctr" anchorCtr="0">
            <a:no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en-US" altLang="zh-TW" sz="900" b="1">
                <a:latin typeface="Microsoft JhengHei"/>
                <a:ea typeface="Microsoft JhengHei"/>
                <a:cs typeface="Microsoft JhengHei"/>
                <a:sym typeface="Microsoft JhengHei"/>
              </a:rPr>
              <a:t>Data Access Pattern Changed</a:t>
            </a:r>
          </a:p>
        </p:txBody>
      </p:sp>
      <p:sp>
        <p:nvSpPr>
          <p:cNvPr id="27" name="矩形: 圓角 54">
            <a:extLst>
              <a:ext uri="{FF2B5EF4-FFF2-40B4-BE49-F238E27FC236}">
                <a16:creationId xmlns:a16="http://schemas.microsoft.com/office/drawing/2014/main" id="{9E8E3539-CEE1-48E8-A6C9-6589A07F065A}"/>
              </a:ext>
            </a:extLst>
          </p:cNvPr>
          <p:cNvSpPr/>
          <p:nvPr/>
        </p:nvSpPr>
        <p:spPr>
          <a:xfrm>
            <a:off x="5822219" y="3833785"/>
            <a:ext cx="1382043" cy="302110"/>
          </a:xfrm>
          <a:prstGeom prst="roundRect">
            <a:avLst>
              <a:gd name="adj" fmla="val 5000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42900" rtl="0" eaLnBrk="1" latinLnBrk="0" hangingPunct="1">
              <a:defRPr sz="1350" kern="1200">
                <a:solidFill>
                  <a:schemeClr val="lt1"/>
                </a:solidFill>
                <a:latin typeface="+mn-lt"/>
                <a:ea typeface="+mn-ea"/>
                <a:cs typeface="+mn-cs"/>
              </a:defRPr>
            </a:lvl1pPr>
            <a:lvl2pPr marL="342900" algn="l" defTabSz="342900" rtl="0" eaLnBrk="1" latinLnBrk="0" hangingPunct="1">
              <a:defRPr sz="1350" kern="1200">
                <a:solidFill>
                  <a:schemeClr val="lt1"/>
                </a:solidFill>
                <a:latin typeface="+mn-lt"/>
                <a:ea typeface="+mn-ea"/>
                <a:cs typeface="+mn-cs"/>
              </a:defRPr>
            </a:lvl2pPr>
            <a:lvl3pPr marL="685800" algn="l" defTabSz="342900" rtl="0" eaLnBrk="1" latinLnBrk="0" hangingPunct="1">
              <a:defRPr sz="1350" kern="1200">
                <a:solidFill>
                  <a:schemeClr val="lt1"/>
                </a:solidFill>
                <a:latin typeface="+mn-lt"/>
                <a:ea typeface="+mn-ea"/>
                <a:cs typeface="+mn-cs"/>
              </a:defRPr>
            </a:lvl3pPr>
            <a:lvl4pPr marL="1028700" algn="l" defTabSz="342900" rtl="0" eaLnBrk="1" latinLnBrk="0" hangingPunct="1">
              <a:defRPr sz="1350" kern="1200">
                <a:solidFill>
                  <a:schemeClr val="lt1"/>
                </a:solidFill>
                <a:latin typeface="+mn-lt"/>
                <a:ea typeface="+mn-ea"/>
                <a:cs typeface="+mn-cs"/>
              </a:defRPr>
            </a:lvl4pPr>
            <a:lvl5pPr marL="1371600" algn="l" defTabSz="342900" rtl="0" eaLnBrk="1" latinLnBrk="0" hangingPunct="1">
              <a:defRPr sz="1350" kern="1200">
                <a:solidFill>
                  <a:schemeClr val="lt1"/>
                </a:solidFill>
                <a:latin typeface="+mn-lt"/>
                <a:ea typeface="+mn-ea"/>
                <a:cs typeface="+mn-cs"/>
              </a:defRPr>
            </a:lvl5pPr>
            <a:lvl6pPr marL="1714500" algn="l" defTabSz="342900" rtl="0" eaLnBrk="1" latinLnBrk="0" hangingPunct="1">
              <a:defRPr sz="1350" kern="1200">
                <a:solidFill>
                  <a:schemeClr val="lt1"/>
                </a:solidFill>
                <a:latin typeface="+mn-lt"/>
                <a:ea typeface="+mn-ea"/>
                <a:cs typeface="+mn-cs"/>
              </a:defRPr>
            </a:lvl6pPr>
            <a:lvl7pPr marL="2057400" algn="l" defTabSz="342900" rtl="0" eaLnBrk="1" latinLnBrk="0" hangingPunct="1">
              <a:defRPr sz="1350" kern="1200">
                <a:solidFill>
                  <a:schemeClr val="lt1"/>
                </a:solidFill>
                <a:latin typeface="+mn-lt"/>
                <a:ea typeface="+mn-ea"/>
                <a:cs typeface="+mn-cs"/>
              </a:defRPr>
            </a:lvl7pPr>
            <a:lvl8pPr marL="2400300" algn="l" defTabSz="342900" rtl="0" eaLnBrk="1" latinLnBrk="0" hangingPunct="1">
              <a:defRPr sz="1350" kern="1200">
                <a:solidFill>
                  <a:schemeClr val="lt1"/>
                </a:solidFill>
                <a:latin typeface="+mn-lt"/>
                <a:ea typeface="+mn-ea"/>
                <a:cs typeface="+mn-cs"/>
              </a:defRPr>
            </a:lvl8pPr>
            <a:lvl9pPr marL="2743200" algn="l" defTabSz="342900" rtl="0" eaLnBrk="1" latinLnBrk="0" hangingPunct="1">
              <a:defRPr sz="1350" kern="1200">
                <a:solidFill>
                  <a:schemeClr val="lt1"/>
                </a:solidFill>
                <a:latin typeface="+mn-lt"/>
                <a:ea typeface="+mn-ea"/>
                <a:cs typeface="+mn-cs"/>
              </a:defRPr>
            </a:lvl9pPr>
          </a:lstStyle>
          <a:p>
            <a:pPr algn="ctr"/>
            <a:endParaRPr lang="zh-TW" altLang="en-US">
              <a:latin typeface="微軟正黑體" panose="020B0604030504040204" pitchFamily="34" charset="-120"/>
              <a:ea typeface="微軟正黑體" panose="020B0604030504040204" pitchFamily="34" charset="-120"/>
            </a:endParaRPr>
          </a:p>
        </p:txBody>
      </p:sp>
      <p:grpSp>
        <p:nvGrpSpPr>
          <p:cNvPr id="28" name="群組 56">
            <a:extLst>
              <a:ext uri="{FF2B5EF4-FFF2-40B4-BE49-F238E27FC236}">
                <a16:creationId xmlns:a16="http://schemas.microsoft.com/office/drawing/2014/main" id="{410B9B76-3552-4BFC-87BA-AB1D0FE4F549}"/>
              </a:ext>
            </a:extLst>
          </p:cNvPr>
          <p:cNvGrpSpPr/>
          <p:nvPr/>
        </p:nvGrpSpPr>
        <p:grpSpPr>
          <a:xfrm>
            <a:off x="5564231" y="3802455"/>
            <a:ext cx="359286" cy="359286"/>
            <a:chOff x="228678" y="3612186"/>
            <a:chExt cx="655970" cy="655970"/>
          </a:xfrm>
        </p:grpSpPr>
        <p:sp>
          <p:nvSpPr>
            <p:cNvPr id="49" name="橢圓 57">
              <a:extLst>
                <a:ext uri="{FF2B5EF4-FFF2-40B4-BE49-F238E27FC236}">
                  <a16:creationId xmlns:a16="http://schemas.microsoft.com/office/drawing/2014/main" id="{F9524507-5C95-4780-922C-A99416C0523A}"/>
                </a:ext>
              </a:extLst>
            </p:cNvPr>
            <p:cNvSpPr/>
            <p:nvPr/>
          </p:nvSpPr>
          <p:spPr>
            <a:xfrm>
              <a:off x="228678" y="3612186"/>
              <a:ext cx="655970" cy="6559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42900" rtl="0" eaLnBrk="1" latinLnBrk="0" hangingPunct="1">
                <a:defRPr sz="1350" kern="1200">
                  <a:solidFill>
                    <a:schemeClr val="lt1"/>
                  </a:solidFill>
                  <a:latin typeface="+mn-lt"/>
                  <a:ea typeface="+mn-ea"/>
                  <a:cs typeface="+mn-cs"/>
                </a:defRPr>
              </a:lvl1pPr>
              <a:lvl2pPr marL="342900" algn="l" defTabSz="342900" rtl="0" eaLnBrk="1" latinLnBrk="0" hangingPunct="1">
                <a:defRPr sz="1350" kern="1200">
                  <a:solidFill>
                    <a:schemeClr val="lt1"/>
                  </a:solidFill>
                  <a:latin typeface="+mn-lt"/>
                  <a:ea typeface="+mn-ea"/>
                  <a:cs typeface="+mn-cs"/>
                </a:defRPr>
              </a:lvl2pPr>
              <a:lvl3pPr marL="685800" algn="l" defTabSz="342900" rtl="0" eaLnBrk="1" latinLnBrk="0" hangingPunct="1">
                <a:defRPr sz="1350" kern="1200">
                  <a:solidFill>
                    <a:schemeClr val="lt1"/>
                  </a:solidFill>
                  <a:latin typeface="+mn-lt"/>
                  <a:ea typeface="+mn-ea"/>
                  <a:cs typeface="+mn-cs"/>
                </a:defRPr>
              </a:lvl3pPr>
              <a:lvl4pPr marL="1028700" algn="l" defTabSz="342900" rtl="0" eaLnBrk="1" latinLnBrk="0" hangingPunct="1">
                <a:defRPr sz="1350" kern="1200">
                  <a:solidFill>
                    <a:schemeClr val="lt1"/>
                  </a:solidFill>
                  <a:latin typeface="+mn-lt"/>
                  <a:ea typeface="+mn-ea"/>
                  <a:cs typeface="+mn-cs"/>
                </a:defRPr>
              </a:lvl4pPr>
              <a:lvl5pPr marL="1371600" algn="l" defTabSz="342900" rtl="0" eaLnBrk="1" latinLnBrk="0" hangingPunct="1">
                <a:defRPr sz="1350" kern="1200">
                  <a:solidFill>
                    <a:schemeClr val="lt1"/>
                  </a:solidFill>
                  <a:latin typeface="+mn-lt"/>
                  <a:ea typeface="+mn-ea"/>
                  <a:cs typeface="+mn-cs"/>
                </a:defRPr>
              </a:lvl5pPr>
              <a:lvl6pPr marL="1714500" algn="l" defTabSz="342900" rtl="0" eaLnBrk="1" latinLnBrk="0" hangingPunct="1">
                <a:defRPr sz="1350" kern="1200">
                  <a:solidFill>
                    <a:schemeClr val="lt1"/>
                  </a:solidFill>
                  <a:latin typeface="+mn-lt"/>
                  <a:ea typeface="+mn-ea"/>
                  <a:cs typeface="+mn-cs"/>
                </a:defRPr>
              </a:lvl6pPr>
              <a:lvl7pPr marL="2057400" algn="l" defTabSz="342900" rtl="0" eaLnBrk="1" latinLnBrk="0" hangingPunct="1">
                <a:defRPr sz="1350" kern="1200">
                  <a:solidFill>
                    <a:schemeClr val="lt1"/>
                  </a:solidFill>
                  <a:latin typeface="+mn-lt"/>
                  <a:ea typeface="+mn-ea"/>
                  <a:cs typeface="+mn-cs"/>
                </a:defRPr>
              </a:lvl7pPr>
              <a:lvl8pPr marL="2400300" algn="l" defTabSz="342900" rtl="0" eaLnBrk="1" latinLnBrk="0" hangingPunct="1">
                <a:defRPr sz="1350" kern="1200">
                  <a:solidFill>
                    <a:schemeClr val="lt1"/>
                  </a:solidFill>
                  <a:latin typeface="+mn-lt"/>
                  <a:ea typeface="+mn-ea"/>
                  <a:cs typeface="+mn-cs"/>
                </a:defRPr>
              </a:lvl8pPr>
              <a:lvl9pPr marL="2743200" algn="l" defTabSz="342900" rtl="0" eaLnBrk="1" latinLnBrk="0" hangingPunct="1">
                <a:defRPr sz="1350" kern="1200">
                  <a:solidFill>
                    <a:schemeClr val="lt1"/>
                  </a:solidFill>
                  <a:latin typeface="+mn-lt"/>
                  <a:ea typeface="+mn-ea"/>
                  <a:cs typeface="+mn-cs"/>
                </a:defRPr>
              </a:lvl9pPr>
            </a:lstStyle>
            <a:p>
              <a:pPr algn="ctr"/>
              <a:endParaRPr lang="zh-TW" altLang="en-US">
                <a:latin typeface="Arial" panose="020B0604020202020204" pitchFamily="34" charset="0"/>
                <a:cs typeface="Arial" panose="020B0604020202020204" pitchFamily="34" charset="0"/>
              </a:endParaRPr>
            </a:p>
          </p:txBody>
        </p:sp>
        <p:sp>
          <p:nvSpPr>
            <p:cNvPr id="50" name="橢圓 58">
              <a:extLst>
                <a:ext uri="{FF2B5EF4-FFF2-40B4-BE49-F238E27FC236}">
                  <a16:creationId xmlns:a16="http://schemas.microsoft.com/office/drawing/2014/main" id="{5DFE5681-FA18-4C1D-B34F-AA75CCC615D9}"/>
                </a:ext>
              </a:extLst>
            </p:cNvPr>
            <p:cNvSpPr/>
            <p:nvPr/>
          </p:nvSpPr>
          <p:spPr>
            <a:xfrm>
              <a:off x="295017" y="3676657"/>
              <a:ext cx="517999" cy="517999"/>
            </a:xfrm>
            <a:prstGeom prst="ellipse">
              <a:avLst/>
            </a:prstGeom>
            <a:noFill/>
            <a:ln w="19050">
              <a:gradFill>
                <a:gsLst>
                  <a:gs pos="0">
                    <a:srgbClr val="DF0A6A"/>
                  </a:gs>
                  <a:gs pos="100000">
                    <a:srgbClr val="933E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42900" rtl="0" eaLnBrk="1" latinLnBrk="0" hangingPunct="1">
                <a:defRPr sz="1350" kern="1200">
                  <a:solidFill>
                    <a:schemeClr val="lt1"/>
                  </a:solidFill>
                  <a:latin typeface="+mn-lt"/>
                  <a:ea typeface="+mn-ea"/>
                  <a:cs typeface="+mn-cs"/>
                </a:defRPr>
              </a:lvl1pPr>
              <a:lvl2pPr marL="342900" algn="l" defTabSz="342900" rtl="0" eaLnBrk="1" latinLnBrk="0" hangingPunct="1">
                <a:defRPr sz="1350" kern="1200">
                  <a:solidFill>
                    <a:schemeClr val="lt1"/>
                  </a:solidFill>
                  <a:latin typeface="+mn-lt"/>
                  <a:ea typeface="+mn-ea"/>
                  <a:cs typeface="+mn-cs"/>
                </a:defRPr>
              </a:lvl2pPr>
              <a:lvl3pPr marL="685800" algn="l" defTabSz="342900" rtl="0" eaLnBrk="1" latinLnBrk="0" hangingPunct="1">
                <a:defRPr sz="1350" kern="1200">
                  <a:solidFill>
                    <a:schemeClr val="lt1"/>
                  </a:solidFill>
                  <a:latin typeface="+mn-lt"/>
                  <a:ea typeface="+mn-ea"/>
                  <a:cs typeface="+mn-cs"/>
                </a:defRPr>
              </a:lvl3pPr>
              <a:lvl4pPr marL="1028700" algn="l" defTabSz="342900" rtl="0" eaLnBrk="1" latinLnBrk="0" hangingPunct="1">
                <a:defRPr sz="1350" kern="1200">
                  <a:solidFill>
                    <a:schemeClr val="lt1"/>
                  </a:solidFill>
                  <a:latin typeface="+mn-lt"/>
                  <a:ea typeface="+mn-ea"/>
                  <a:cs typeface="+mn-cs"/>
                </a:defRPr>
              </a:lvl4pPr>
              <a:lvl5pPr marL="1371600" algn="l" defTabSz="342900" rtl="0" eaLnBrk="1" latinLnBrk="0" hangingPunct="1">
                <a:defRPr sz="1350" kern="1200">
                  <a:solidFill>
                    <a:schemeClr val="lt1"/>
                  </a:solidFill>
                  <a:latin typeface="+mn-lt"/>
                  <a:ea typeface="+mn-ea"/>
                  <a:cs typeface="+mn-cs"/>
                </a:defRPr>
              </a:lvl5pPr>
              <a:lvl6pPr marL="1714500" algn="l" defTabSz="342900" rtl="0" eaLnBrk="1" latinLnBrk="0" hangingPunct="1">
                <a:defRPr sz="1350" kern="1200">
                  <a:solidFill>
                    <a:schemeClr val="lt1"/>
                  </a:solidFill>
                  <a:latin typeface="+mn-lt"/>
                  <a:ea typeface="+mn-ea"/>
                  <a:cs typeface="+mn-cs"/>
                </a:defRPr>
              </a:lvl6pPr>
              <a:lvl7pPr marL="2057400" algn="l" defTabSz="342900" rtl="0" eaLnBrk="1" latinLnBrk="0" hangingPunct="1">
                <a:defRPr sz="1350" kern="1200">
                  <a:solidFill>
                    <a:schemeClr val="lt1"/>
                  </a:solidFill>
                  <a:latin typeface="+mn-lt"/>
                  <a:ea typeface="+mn-ea"/>
                  <a:cs typeface="+mn-cs"/>
                </a:defRPr>
              </a:lvl7pPr>
              <a:lvl8pPr marL="2400300" algn="l" defTabSz="342900" rtl="0" eaLnBrk="1" latinLnBrk="0" hangingPunct="1">
                <a:defRPr sz="1350" kern="1200">
                  <a:solidFill>
                    <a:schemeClr val="lt1"/>
                  </a:solidFill>
                  <a:latin typeface="+mn-lt"/>
                  <a:ea typeface="+mn-ea"/>
                  <a:cs typeface="+mn-cs"/>
                </a:defRPr>
              </a:lvl8pPr>
              <a:lvl9pPr marL="2743200" algn="l" defTabSz="342900" rtl="0" eaLnBrk="1" latinLnBrk="0" hangingPunct="1">
                <a:defRPr sz="1350" kern="1200">
                  <a:solidFill>
                    <a:schemeClr val="lt1"/>
                  </a:solidFill>
                  <a:latin typeface="+mn-lt"/>
                  <a:ea typeface="+mn-ea"/>
                  <a:cs typeface="+mn-cs"/>
                </a:defRPr>
              </a:lvl9pPr>
            </a:lstStyle>
            <a:p>
              <a:pPr algn="ctr"/>
              <a:endParaRPr lang="zh-TW" altLang="en-US">
                <a:latin typeface="Arial" panose="020B0604020202020204" pitchFamily="34" charset="0"/>
                <a:cs typeface="Arial" panose="020B0604020202020204" pitchFamily="34" charset="0"/>
              </a:endParaRPr>
            </a:p>
          </p:txBody>
        </p:sp>
      </p:grpSp>
      <p:sp>
        <p:nvSpPr>
          <p:cNvPr id="29" name="矩形 59">
            <a:extLst>
              <a:ext uri="{FF2B5EF4-FFF2-40B4-BE49-F238E27FC236}">
                <a16:creationId xmlns:a16="http://schemas.microsoft.com/office/drawing/2014/main" id="{CACB17A4-252E-4D59-A38D-A41040688ECF}"/>
              </a:ext>
            </a:extLst>
          </p:cNvPr>
          <p:cNvSpPr/>
          <p:nvPr/>
        </p:nvSpPr>
        <p:spPr>
          <a:xfrm>
            <a:off x="5594036" y="3807710"/>
            <a:ext cx="298480" cy="338554"/>
          </a:xfrm>
          <a:prstGeom prst="rect">
            <a:avLst/>
          </a:prstGeom>
        </p:spPr>
        <p:txBody>
          <a:bodyPr wrap="none">
            <a:sp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en-US" altLang="zh-TW" sz="1600" b="1">
                <a:latin typeface="Arial" panose="020B0604020202020204" pitchFamily="34" charset="0"/>
                <a:ea typeface="Microsoft JhengHei"/>
                <a:cs typeface="Arial" panose="020B0604020202020204" pitchFamily="34" charset="0"/>
                <a:sym typeface="Microsoft JhengHei"/>
              </a:rPr>
              <a:t>3</a:t>
            </a:r>
            <a:endParaRPr lang="zh-TW" altLang="en-US" sz="1600">
              <a:latin typeface="Arial" panose="020B0604020202020204" pitchFamily="34" charset="0"/>
              <a:cs typeface="Arial" panose="020B0604020202020204" pitchFamily="34" charset="0"/>
            </a:endParaRPr>
          </a:p>
        </p:txBody>
      </p:sp>
      <p:sp>
        <p:nvSpPr>
          <p:cNvPr id="30" name="Shape 156">
            <a:extLst>
              <a:ext uri="{FF2B5EF4-FFF2-40B4-BE49-F238E27FC236}">
                <a16:creationId xmlns:a16="http://schemas.microsoft.com/office/drawing/2014/main" id="{FD654F7A-3B3B-4C14-8AE8-4EE2751E68F4}"/>
              </a:ext>
            </a:extLst>
          </p:cNvPr>
          <p:cNvSpPr txBox="1"/>
          <p:nvPr/>
        </p:nvSpPr>
        <p:spPr>
          <a:xfrm>
            <a:off x="5929375" y="3763740"/>
            <a:ext cx="1510179" cy="434723"/>
          </a:xfrm>
          <a:prstGeom prst="rect">
            <a:avLst/>
          </a:prstGeom>
          <a:noFill/>
          <a:ln>
            <a:noFill/>
          </a:ln>
        </p:spPr>
        <p:txBody>
          <a:bodyPr wrap="square" lIns="68569" tIns="68569" rIns="68569" bIns="68569" anchor="ctr" anchorCtr="0">
            <a:no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a:lnSpc>
                <a:spcPts val="1000"/>
              </a:lnSpc>
            </a:pPr>
            <a:r>
              <a:rPr lang="zh-TW" altLang="en-US" sz="1100" b="1">
                <a:latin typeface="微軟正黑體" panose="020B0604030504040204" pitchFamily="34" charset="-120"/>
                <a:ea typeface="微軟正黑體" panose="020B0604030504040204" pitchFamily="34" charset="-120"/>
                <a:cs typeface="Arial" panose="020B0604020202020204" pitchFamily="34" charset="0"/>
                <a:sym typeface="Microsoft JhengHei"/>
              </a:rPr>
              <a:t>After Tiering</a:t>
            </a:r>
            <a:endParaRPr lang="zh-TW" altLang="zh-TW" sz="1100" b="1">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31" name="Shape 155">
            <a:extLst>
              <a:ext uri="{FF2B5EF4-FFF2-40B4-BE49-F238E27FC236}">
                <a16:creationId xmlns:a16="http://schemas.microsoft.com/office/drawing/2014/main" id="{9E456493-822A-4747-880A-9D4865E739E1}"/>
              </a:ext>
            </a:extLst>
          </p:cNvPr>
          <p:cNvSpPr txBox="1"/>
          <p:nvPr/>
        </p:nvSpPr>
        <p:spPr>
          <a:xfrm>
            <a:off x="7755545" y="2260473"/>
            <a:ext cx="937742" cy="281573"/>
          </a:xfrm>
          <a:prstGeom prst="rect">
            <a:avLst/>
          </a:prstGeom>
          <a:noFill/>
          <a:ln>
            <a:noFill/>
          </a:ln>
        </p:spPr>
        <p:txBody>
          <a:bodyPr wrap="square" lIns="68569" tIns="68569" rIns="68569" bIns="68569" anchor="ctr" anchorCtr="0">
            <a:no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en-US" altLang="zh-TW" sz="1000" b="1">
                <a:latin typeface="Microsoft JhengHei"/>
                <a:ea typeface="Microsoft JhengHei"/>
                <a:cs typeface="Microsoft JhengHei"/>
                <a:sym typeface="Microsoft JhengHei"/>
              </a:rPr>
              <a:t>Start Tiering</a:t>
            </a:r>
          </a:p>
        </p:txBody>
      </p:sp>
      <p:sp>
        <p:nvSpPr>
          <p:cNvPr id="33" name="Shape 215">
            <a:extLst>
              <a:ext uri="{FF2B5EF4-FFF2-40B4-BE49-F238E27FC236}">
                <a16:creationId xmlns:a16="http://schemas.microsoft.com/office/drawing/2014/main" id="{3ED8D6FB-8D69-49EF-97E7-87B77E5F8818}"/>
              </a:ext>
            </a:extLst>
          </p:cNvPr>
          <p:cNvSpPr txBox="1"/>
          <p:nvPr/>
        </p:nvSpPr>
        <p:spPr>
          <a:xfrm>
            <a:off x="5513656" y="2767340"/>
            <a:ext cx="1601400" cy="439200"/>
          </a:xfrm>
          <a:prstGeom prst="rect">
            <a:avLst/>
          </a:prstGeom>
          <a:noFill/>
          <a:ln>
            <a:noFill/>
          </a:ln>
          <a:effectLst>
            <a:outerShdw blurRad="50800" dist="38100" dir="2700000" algn="tl" rotWithShape="0">
              <a:prstClr val="black">
                <a:alpha val="40000"/>
              </a:prstClr>
            </a:outerShdw>
          </a:effectLst>
        </p:spPr>
        <p:txBody>
          <a:bodyPr wrap="square" lIns="91425" tIns="91425" rIns="91425" bIns="91425" anchor="ctr" anchorCtr="0">
            <a:no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lvl="0" algn="ctr" rtl="0">
              <a:spcBef>
                <a:spcPts val="0"/>
              </a:spcBef>
              <a:buNone/>
            </a:pPr>
            <a:r>
              <a:rPr lang="en" sz="1600" b="1">
                <a:solidFill>
                  <a:schemeClr val="bg1"/>
                </a:solidFill>
                <a:latin typeface="+mj-lt"/>
              </a:rPr>
              <a:t>Qtier </a:t>
            </a:r>
          </a:p>
          <a:p>
            <a:pPr lvl="0" algn="ctr" rtl="0">
              <a:spcBef>
                <a:spcPts val="0"/>
              </a:spcBef>
              <a:buNone/>
            </a:pPr>
            <a:r>
              <a:rPr lang="en-US" altLang="zh-TW" sz="1600" b="1">
                <a:solidFill>
                  <a:schemeClr val="bg1"/>
                </a:solidFill>
                <a:latin typeface="微軟正黑體" panose="020B0604030504040204" pitchFamily="34" charset="-120"/>
                <a:ea typeface="微軟正黑體" panose="020B0604030504040204" pitchFamily="34" charset="-120"/>
              </a:rPr>
              <a:t>Engine</a:t>
            </a:r>
            <a:endParaRPr lang="en" sz="1600" b="1">
              <a:solidFill>
                <a:schemeClr val="bg1"/>
              </a:solidFill>
              <a:latin typeface="微軟正黑體" panose="020B0604030504040204" pitchFamily="34" charset="-120"/>
              <a:ea typeface="微軟正黑體" panose="020B0604030504040204" pitchFamily="34" charset="-120"/>
            </a:endParaRPr>
          </a:p>
        </p:txBody>
      </p:sp>
      <p:grpSp>
        <p:nvGrpSpPr>
          <p:cNvPr id="34" name="群組 67">
            <a:extLst>
              <a:ext uri="{FF2B5EF4-FFF2-40B4-BE49-F238E27FC236}">
                <a16:creationId xmlns:a16="http://schemas.microsoft.com/office/drawing/2014/main" id="{852C69B7-56E8-40EB-B7AE-61FE8BB76795}"/>
              </a:ext>
            </a:extLst>
          </p:cNvPr>
          <p:cNvGrpSpPr/>
          <p:nvPr/>
        </p:nvGrpSpPr>
        <p:grpSpPr>
          <a:xfrm>
            <a:off x="88884" y="1691529"/>
            <a:ext cx="363278" cy="363278"/>
            <a:chOff x="549485" y="1133302"/>
            <a:chExt cx="319524" cy="319524"/>
          </a:xfrm>
        </p:grpSpPr>
        <p:sp>
          <p:nvSpPr>
            <p:cNvPr id="45" name="橢圓 68">
              <a:extLst>
                <a:ext uri="{FF2B5EF4-FFF2-40B4-BE49-F238E27FC236}">
                  <a16:creationId xmlns:a16="http://schemas.microsoft.com/office/drawing/2014/main" id="{A52668C8-6812-4729-992A-348B256BE5EE}"/>
                </a:ext>
              </a:extLst>
            </p:cNvPr>
            <p:cNvSpPr/>
            <p:nvPr/>
          </p:nvSpPr>
          <p:spPr>
            <a:xfrm>
              <a:off x="549485" y="1133302"/>
              <a:ext cx="319524" cy="3195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42900" rtl="0" eaLnBrk="1" latinLnBrk="0" hangingPunct="1">
                <a:defRPr sz="1350" kern="1200">
                  <a:solidFill>
                    <a:schemeClr val="lt1"/>
                  </a:solidFill>
                  <a:latin typeface="+mn-lt"/>
                  <a:ea typeface="+mn-ea"/>
                  <a:cs typeface="+mn-cs"/>
                </a:defRPr>
              </a:lvl1pPr>
              <a:lvl2pPr marL="342900" algn="l" defTabSz="342900" rtl="0" eaLnBrk="1" latinLnBrk="0" hangingPunct="1">
                <a:defRPr sz="1350" kern="1200">
                  <a:solidFill>
                    <a:schemeClr val="lt1"/>
                  </a:solidFill>
                  <a:latin typeface="+mn-lt"/>
                  <a:ea typeface="+mn-ea"/>
                  <a:cs typeface="+mn-cs"/>
                </a:defRPr>
              </a:lvl2pPr>
              <a:lvl3pPr marL="685800" algn="l" defTabSz="342900" rtl="0" eaLnBrk="1" latinLnBrk="0" hangingPunct="1">
                <a:defRPr sz="1350" kern="1200">
                  <a:solidFill>
                    <a:schemeClr val="lt1"/>
                  </a:solidFill>
                  <a:latin typeface="+mn-lt"/>
                  <a:ea typeface="+mn-ea"/>
                  <a:cs typeface="+mn-cs"/>
                </a:defRPr>
              </a:lvl3pPr>
              <a:lvl4pPr marL="1028700" algn="l" defTabSz="342900" rtl="0" eaLnBrk="1" latinLnBrk="0" hangingPunct="1">
                <a:defRPr sz="1350" kern="1200">
                  <a:solidFill>
                    <a:schemeClr val="lt1"/>
                  </a:solidFill>
                  <a:latin typeface="+mn-lt"/>
                  <a:ea typeface="+mn-ea"/>
                  <a:cs typeface="+mn-cs"/>
                </a:defRPr>
              </a:lvl4pPr>
              <a:lvl5pPr marL="1371600" algn="l" defTabSz="342900" rtl="0" eaLnBrk="1" latinLnBrk="0" hangingPunct="1">
                <a:defRPr sz="1350" kern="1200">
                  <a:solidFill>
                    <a:schemeClr val="lt1"/>
                  </a:solidFill>
                  <a:latin typeface="+mn-lt"/>
                  <a:ea typeface="+mn-ea"/>
                  <a:cs typeface="+mn-cs"/>
                </a:defRPr>
              </a:lvl5pPr>
              <a:lvl6pPr marL="1714500" algn="l" defTabSz="342900" rtl="0" eaLnBrk="1" latinLnBrk="0" hangingPunct="1">
                <a:defRPr sz="1350" kern="1200">
                  <a:solidFill>
                    <a:schemeClr val="lt1"/>
                  </a:solidFill>
                  <a:latin typeface="+mn-lt"/>
                  <a:ea typeface="+mn-ea"/>
                  <a:cs typeface="+mn-cs"/>
                </a:defRPr>
              </a:lvl6pPr>
              <a:lvl7pPr marL="2057400" algn="l" defTabSz="342900" rtl="0" eaLnBrk="1" latinLnBrk="0" hangingPunct="1">
                <a:defRPr sz="1350" kern="1200">
                  <a:solidFill>
                    <a:schemeClr val="lt1"/>
                  </a:solidFill>
                  <a:latin typeface="+mn-lt"/>
                  <a:ea typeface="+mn-ea"/>
                  <a:cs typeface="+mn-cs"/>
                </a:defRPr>
              </a:lvl7pPr>
              <a:lvl8pPr marL="2400300" algn="l" defTabSz="342900" rtl="0" eaLnBrk="1" latinLnBrk="0" hangingPunct="1">
                <a:defRPr sz="1350" kern="1200">
                  <a:solidFill>
                    <a:schemeClr val="lt1"/>
                  </a:solidFill>
                  <a:latin typeface="+mn-lt"/>
                  <a:ea typeface="+mn-ea"/>
                  <a:cs typeface="+mn-cs"/>
                </a:defRPr>
              </a:lvl8pPr>
              <a:lvl9pPr marL="2743200" algn="l" defTabSz="342900" rtl="0" eaLnBrk="1" latinLnBrk="0" hangingPunct="1">
                <a:defRPr sz="1350" kern="1200">
                  <a:solidFill>
                    <a:schemeClr val="lt1"/>
                  </a:solidFill>
                  <a:latin typeface="+mn-lt"/>
                  <a:ea typeface="+mn-ea"/>
                  <a:cs typeface="+mn-cs"/>
                </a:defRPr>
              </a:lvl9pPr>
            </a:lstStyle>
            <a:p>
              <a:pPr algn="ctr"/>
              <a:endParaRPr lang="zh-TW" altLang="en-US" b="1">
                <a:solidFill>
                  <a:schemeClr val="bg1"/>
                </a:solidFill>
              </a:endParaRPr>
            </a:p>
          </p:txBody>
        </p:sp>
        <p:grpSp>
          <p:nvGrpSpPr>
            <p:cNvPr id="46" name="群組 69">
              <a:extLst>
                <a:ext uri="{FF2B5EF4-FFF2-40B4-BE49-F238E27FC236}">
                  <a16:creationId xmlns:a16="http://schemas.microsoft.com/office/drawing/2014/main" id="{D158F3A5-F92C-4D7E-87D6-77D1991C5EDC}"/>
                </a:ext>
              </a:extLst>
            </p:cNvPr>
            <p:cNvGrpSpPr/>
            <p:nvPr/>
          </p:nvGrpSpPr>
          <p:grpSpPr>
            <a:xfrm>
              <a:off x="586720" y="1170133"/>
              <a:ext cx="245863" cy="245863"/>
              <a:chOff x="-1059510" y="1351982"/>
              <a:chExt cx="447332" cy="447332"/>
            </a:xfrm>
          </p:grpSpPr>
          <p:sp>
            <p:nvSpPr>
              <p:cNvPr id="47" name="橢圓 70">
                <a:extLst>
                  <a:ext uri="{FF2B5EF4-FFF2-40B4-BE49-F238E27FC236}">
                    <a16:creationId xmlns:a16="http://schemas.microsoft.com/office/drawing/2014/main" id="{B7834CE4-6AD7-4E0E-8B97-9EF7AB89C53E}"/>
                  </a:ext>
                </a:extLst>
              </p:cNvPr>
              <p:cNvSpPr/>
              <p:nvPr/>
            </p:nvSpPr>
            <p:spPr>
              <a:xfrm>
                <a:off x="-1059510" y="1351982"/>
                <a:ext cx="447332" cy="447332"/>
              </a:xfrm>
              <a:prstGeom prst="ellipse">
                <a:avLst/>
              </a:prstGeom>
              <a:noFill/>
              <a:ln w="19050">
                <a:gradFill>
                  <a:gsLst>
                    <a:gs pos="0">
                      <a:srgbClr val="DF0A6A"/>
                    </a:gs>
                    <a:gs pos="100000">
                      <a:srgbClr val="933E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42900" rtl="0" eaLnBrk="1" latinLnBrk="0" hangingPunct="1">
                  <a:defRPr sz="1350" kern="1200">
                    <a:solidFill>
                      <a:schemeClr val="lt1"/>
                    </a:solidFill>
                    <a:latin typeface="+mn-lt"/>
                    <a:ea typeface="+mn-ea"/>
                    <a:cs typeface="+mn-cs"/>
                  </a:defRPr>
                </a:lvl1pPr>
                <a:lvl2pPr marL="342900" algn="l" defTabSz="342900" rtl="0" eaLnBrk="1" latinLnBrk="0" hangingPunct="1">
                  <a:defRPr sz="1350" kern="1200">
                    <a:solidFill>
                      <a:schemeClr val="lt1"/>
                    </a:solidFill>
                    <a:latin typeface="+mn-lt"/>
                    <a:ea typeface="+mn-ea"/>
                    <a:cs typeface="+mn-cs"/>
                  </a:defRPr>
                </a:lvl2pPr>
                <a:lvl3pPr marL="685800" algn="l" defTabSz="342900" rtl="0" eaLnBrk="1" latinLnBrk="0" hangingPunct="1">
                  <a:defRPr sz="1350" kern="1200">
                    <a:solidFill>
                      <a:schemeClr val="lt1"/>
                    </a:solidFill>
                    <a:latin typeface="+mn-lt"/>
                    <a:ea typeface="+mn-ea"/>
                    <a:cs typeface="+mn-cs"/>
                  </a:defRPr>
                </a:lvl3pPr>
                <a:lvl4pPr marL="1028700" algn="l" defTabSz="342900" rtl="0" eaLnBrk="1" latinLnBrk="0" hangingPunct="1">
                  <a:defRPr sz="1350" kern="1200">
                    <a:solidFill>
                      <a:schemeClr val="lt1"/>
                    </a:solidFill>
                    <a:latin typeface="+mn-lt"/>
                    <a:ea typeface="+mn-ea"/>
                    <a:cs typeface="+mn-cs"/>
                  </a:defRPr>
                </a:lvl4pPr>
                <a:lvl5pPr marL="1371600" algn="l" defTabSz="342900" rtl="0" eaLnBrk="1" latinLnBrk="0" hangingPunct="1">
                  <a:defRPr sz="1350" kern="1200">
                    <a:solidFill>
                      <a:schemeClr val="lt1"/>
                    </a:solidFill>
                    <a:latin typeface="+mn-lt"/>
                    <a:ea typeface="+mn-ea"/>
                    <a:cs typeface="+mn-cs"/>
                  </a:defRPr>
                </a:lvl5pPr>
                <a:lvl6pPr marL="1714500" algn="l" defTabSz="342900" rtl="0" eaLnBrk="1" latinLnBrk="0" hangingPunct="1">
                  <a:defRPr sz="1350" kern="1200">
                    <a:solidFill>
                      <a:schemeClr val="lt1"/>
                    </a:solidFill>
                    <a:latin typeface="+mn-lt"/>
                    <a:ea typeface="+mn-ea"/>
                    <a:cs typeface="+mn-cs"/>
                  </a:defRPr>
                </a:lvl6pPr>
                <a:lvl7pPr marL="2057400" algn="l" defTabSz="342900" rtl="0" eaLnBrk="1" latinLnBrk="0" hangingPunct="1">
                  <a:defRPr sz="1350" kern="1200">
                    <a:solidFill>
                      <a:schemeClr val="lt1"/>
                    </a:solidFill>
                    <a:latin typeface="+mn-lt"/>
                    <a:ea typeface="+mn-ea"/>
                    <a:cs typeface="+mn-cs"/>
                  </a:defRPr>
                </a:lvl7pPr>
                <a:lvl8pPr marL="2400300" algn="l" defTabSz="342900" rtl="0" eaLnBrk="1" latinLnBrk="0" hangingPunct="1">
                  <a:defRPr sz="1350" kern="1200">
                    <a:solidFill>
                      <a:schemeClr val="lt1"/>
                    </a:solidFill>
                    <a:latin typeface="+mn-lt"/>
                    <a:ea typeface="+mn-ea"/>
                    <a:cs typeface="+mn-cs"/>
                  </a:defRPr>
                </a:lvl8pPr>
                <a:lvl9pPr marL="2743200" algn="l" defTabSz="342900" rtl="0" eaLnBrk="1" latinLnBrk="0" hangingPunct="1">
                  <a:defRPr sz="1350" kern="1200">
                    <a:solidFill>
                      <a:schemeClr val="lt1"/>
                    </a:solidFill>
                    <a:latin typeface="+mn-lt"/>
                    <a:ea typeface="+mn-ea"/>
                    <a:cs typeface="+mn-cs"/>
                  </a:defRPr>
                </a:lvl9pPr>
              </a:lstStyle>
              <a:p>
                <a:pPr algn="ctr"/>
                <a:endParaRPr lang="zh-TW" altLang="en-US" b="1">
                  <a:solidFill>
                    <a:schemeClr val="bg1"/>
                  </a:solidFill>
                  <a:latin typeface="Arial" panose="020B0604020202020204" pitchFamily="34" charset="0"/>
                  <a:cs typeface="Arial" panose="020B0604020202020204" pitchFamily="34" charset="0"/>
                </a:endParaRPr>
              </a:p>
            </p:txBody>
          </p:sp>
          <p:pic>
            <p:nvPicPr>
              <p:cNvPr id="48" name="圖形 71">
                <a:extLst>
                  <a:ext uri="{FF2B5EF4-FFF2-40B4-BE49-F238E27FC236}">
                    <a16:creationId xmlns:a16="http://schemas.microsoft.com/office/drawing/2014/main" id="{AAEA8659-C965-4F24-AFCF-B0DFA851A976}"/>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82882" y="1455648"/>
                <a:ext cx="142266" cy="245732"/>
              </a:xfrm>
              <a:prstGeom prst="rect">
                <a:avLst/>
              </a:prstGeom>
            </p:spPr>
          </p:pic>
        </p:grpSp>
      </p:grpSp>
      <p:grpSp>
        <p:nvGrpSpPr>
          <p:cNvPr id="35" name="群組 72">
            <a:extLst>
              <a:ext uri="{FF2B5EF4-FFF2-40B4-BE49-F238E27FC236}">
                <a16:creationId xmlns:a16="http://schemas.microsoft.com/office/drawing/2014/main" id="{7C71E0E0-E0D2-4616-BC1D-79D157E57BF1}"/>
              </a:ext>
            </a:extLst>
          </p:cNvPr>
          <p:cNvGrpSpPr/>
          <p:nvPr/>
        </p:nvGrpSpPr>
        <p:grpSpPr>
          <a:xfrm>
            <a:off x="83603" y="2843262"/>
            <a:ext cx="363278" cy="363278"/>
            <a:chOff x="549485" y="1133302"/>
            <a:chExt cx="319524" cy="319524"/>
          </a:xfrm>
        </p:grpSpPr>
        <p:sp>
          <p:nvSpPr>
            <p:cNvPr id="41" name="橢圓 73">
              <a:extLst>
                <a:ext uri="{FF2B5EF4-FFF2-40B4-BE49-F238E27FC236}">
                  <a16:creationId xmlns:a16="http://schemas.microsoft.com/office/drawing/2014/main" id="{F1104DE5-E333-4FB6-B07F-FCE83AB7B365}"/>
                </a:ext>
              </a:extLst>
            </p:cNvPr>
            <p:cNvSpPr/>
            <p:nvPr/>
          </p:nvSpPr>
          <p:spPr>
            <a:xfrm>
              <a:off x="549485" y="1133302"/>
              <a:ext cx="319524" cy="3195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42900" rtl="0" eaLnBrk="1" latinLnBrk="0" hangingPunct="1">
                <a:defRPr sz="1350" kern="1200">
                  <a:solidFill>
                    <a:schemeClr val="lt1"/>
                  </a:solidFill>
                  <a:latin typeface="+mn-lt"/>
                  <a:ea typeface="+mn-ea"/>
                  <a:cs typeface="+mn-cs"/>
                </a:defRPr>
              </a:lvl1pPr>
              <a:lvl2pPr marL="342900" algn="l" defTabSz="342900" rtl="0" eaLnBrk="1" latinLnBrk="0" hangingPunct="1">
                <a:defRPr sz="1350" kern="1200">
                  <a:solidFill>
                    <a:schemeClr val="lt1"/>
                  </a:solidFill>
                  <a:latin typeface="+mn-lt"/>
                  <a:ea typeface="+mn-ea"/>
                  <a:cs typeface="+mn-cs"/>
                </a:defRPr>
              </a:lvl2pPr>
              <a:lvl3pPr marL="685800" algn="l" defTabSz="342900" rtl="0" eaLnBrk="1" latinLnBrk="0" hangingPunct="1">
                <a:defRPr sz="1350" kern="1200">
                  <a:solidFill>
                    <a:schemeClr val="lt1"/>
                  </a:solidFill>
                  <a:latin typeface="+mn-lt"/>
                  <a:ea typeface="+mn-ea"/>
                  <a:cs typeface="+mn-cs"/>
                </a:defRPr>
              </a:lvl3pPr>
              <a:lvl4pPr marL="1028700" algn="l" defTabSz="342900" rtl="0" eaLnBrk="1" latinLnBrk="0" hangingPunct="1">
                <a:defRPr sz="1350" kern="1200">
                  <a:solidFill>
                    <a:schemeClr val="lt1"/>
                  </a:solidFill>
                  <a:latin typeface="+mn-lt"/>
                  <a:ea typeface="+mn-ea"/>
                  <a:cs typeface="+mn-cs"/>
                </a:defRPr>
              </a:lvl4pPr>
              <a:lvl5pPr marL="1371600" algn="l" defTabSz="342900" rtl="0" eaLnBrk="1" latinLnBrk="0" hangingPunct="1">
                <a:defRPr sz="1350" kern="1200">
                  <a:solidFill>
                    <a:schemeClr val="lt1"/>
                  </a:solidFill>
                  <a:latin typeface="+mn-lt"/>
                  <a:ea typeface="+mn-ea"/>
                  <a:cs typeface="+mn-cs"/>
                </a:defRPr>
              </a:lvl5pPr>
              <a:lvl6pPr marL="1714500" algn="l" defTabSz="342900" rtl="0" eaLnBrk="1" latinLnBrk="0" hangingPunct="1">
                <a:defRPr sz="1350" kern="1200">
                  <a:solidFill>
                    <a:schemeClr val="lt1"/>
                  </a:solidFill>
                  <a:latin typeface="+mn-lt"/>
                  <a:ea typeface="+mn-ea"/>
                  <a:cs typeface="+mn-cs"/>
                </a:defRPr>
              </a:lvl6pPr>
              <a:lvl7pPr marL="2057400" algn="l" defTabSz="342900" rtl="0" eaLnBrk="1" latinLnBrk="0" hangingPunct="1">
                <a:defRPr sz="1350" kern="1200">
                  <a:solidFill>
                    <a:schemeClr val="lt1"/>
                  </a:solidFill>
                  <a:latin typeface="+mn-lt"/>
                  <a:ea typeface="+mn-ea"/>
                  <a:cs typeface="+mn-cs"/>
                </a:defRPr>
              </a:lvl7pPr>
              <a:lvl8pPr marL="2400300" algn="l" defTabSz="342900" rtl="0" eaLnBrk="1" latinLnBrk="0" hangingPunct="1">
                <a:defRPr sz="1350" kern="1200">
                  <a:solidFill>
                    <a:schemeClr val="lt1"/>
                  </a:solidFill>
                  <a:latin typeface="+mn-lt"/>
                  <a:ea typeface="+mn-ea"/>
                  <a:cs typeface="+mn-cs"/>
                </a:defRPr>
              </a:lvl8pPr>
              <a:lvl9pPr marL="2743200" algn="l" defTabSz="342900" rtl="0" eaLnBrk="1" latinLnBrk="0" hangingPunct="1">
                <a:defRPr sz="1350" kern="1200">
                  <a:solidFill>
                    <a:schemeClr val="lt1"/>
                  </a:solidFill>
                  <a:latin typeface="+mn-lt"/>
                  <a:ea typeface="+mn-ea"/>
                  <a:cs typeface="+mn-cs"/>
                </a:defRPr>
              </a:lvl9pPr>
            </a:lstStyle>
            <a:p>
              <a:pPr algn="ctr"/>
              <a:endParaRPr lang="zh-TW" altLang="en-US" b="1">
                <a:solidFill>
                  <a:schemeClr val="bg1"/>
                </a:solidFill>
              </a:endParaRPr>
            </a:p>
          </p:txBody>
        </p:sp>
        <p:grpSp>
          <p:nvGrpSpPr>
            <p:cNvPr id="42" name="群組 74">
              <a:extLst>
                <a:ext uri="{FF2B5EF4-FFF2-40B4-BE49-F238E27FC236}">
                  <a16:creationId xmlns:a16="http://schemas.microsoft.com/office/drawing/2014/main" id="{D3485D95-7522-46D8-BC09-EC3C5513EA83}"/>
                </a:ext>
              </a:extLst>
            </p:cNvPr>
            <p:cNvGrpSpPr/>
            <p:nvPr/>
          </p:nvGrpSpPr>
          <p:grpSpPr>
            <a:xfrm>
              <a:off x="586720" y="1170133"/>
              <a:ext cx="245863" cy="245863"/>
              <a:chOff x="-1059510" y="1351982"/>
              <a:chExt cx="447332" cy="447332"/>
            </a:xfrm>
          </p:grpSpPr>
          <p:sp>
            <p:nvSpPr>
              <p:cNvPr id="43" name="橢圓 75">
                <a:extLst>
                  <a:ext uri="{FF2B5EF4-FFF2-40B4-BE49-F238E27FC236}">
                    <a16:creationId xmlns:a16="http://schemas.microsoft.com/office/drawing/2014/main" id="{5E1EFD37-6BDF-41A2-933A-961BA50B827D}"/>
                  </a:ext>
                </a:extLst>
              </p:cNvPr>
              <p:cNvSpPr/>
              <p:nvPr/>
            </p:nvSpPr>
            <p:spPr>
              <a:xfrm>
                <a:off x="-1059510" y="1351982"/>
                <a:ext cx="447332" cy="447332"/>
              </a:xfrm>
              <a:prstGeom prst="ellipse">
                <a:avLst/>
              </a:prstGeom>
              <a:noFill/>
              <a:ln w="19050">
                <a:gradFill>
                  <a:gsLst>
                    <a:gs pos="0">
                      <a:srgbClr val="DF0A6A"/>
                    </a:gs>
                    <a:gs pos="100000">
                      <a:srgbClr val="933E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42900" rtl="0" eaLnBrk="1" latinLnBrk="0" hangingPunct="1">
                  <a:defRPr sz="1350" kern="1200">
                    <a:solidFill>
                      <a:schemeClr val="lt1"/>
                    </a:solidFill>
                    <a:latin typeface="+mn-lt"/>
                    <a:ea typeface="+mn-ea"/>
                    <a:cs typeface="+mn-cs"/>
                  </a:defRPr>
                </a:lvl1pPr>
                <a:lvl2pPr marL="342900" algn="l" defTabSz="342900" rtl="0" eaLnBrk="1" latinLnBrk="0" hangingPunct="1">
                  <a:defRPr sz="1350" kern="1200">
                    <a:solidFill>
                      <a:schemeClr val="lt1"/>
                    </a:solidFill>
                    <a:latin typeface="+mn-lt"/>
                    <a:ea typeface="+mn-ea"/>
                    <a:cs typeface="+mn-cs"/>
                  </a:defRPr>
                </a:lvl2pPr>
                <a:lvl3pPr marL="685800" algn="l" defTabSz="342900" rtl="0" eaLnBrk="1" latinLnBrk="0" hangingPunct="1">
                  <a:defRPr sz="1350" kern="1200">
                    <a:solidFill>
                      <a:schemeClr val="lt1"/>
                    </a:solidFill>
                    <a:latin typeface="+mn-lt"/>
                    <a:ea typeface="+mn-ea"/>
                    <a:cs typeface="+mn-cs"/>
                  </a:defRPr>
                </a:lvl3pPr>
                <a:lvl4pPr marL="1028700" algn="l" defTabSz="342900" rtl="0" eaLnBrk="1" latinLnBrk="0" hangingPunct="1">
                  <a:defRPr sz="1350" kern="1200">
                    <a:solidFill>
                      <a:schemeClr val="lt1"/>
                    </a:solidFill>
                    <a:latin typeface="+mn-lt"/>
                    <a:ea typeface="+mn-ea"/>
                    <a:cs typeface="+mn-cs"/>
                  </a:defRPr>
                </a:lvl4pPr>
                <a:lvl5pPr marL="1371600" algn="l" defTabSz="342900" rtl="0" eaLnBrk="1" latinLnBrk="0" hangingPunct="1">
                  <a:defRPr sz="1350" kern="1200">
                    <a:solidFill>
                      <a:schemeClr val="lt1"/>
                    </a:solidFill>
                    <a:latin typeface="+mn-lt"/>
                    <a:ea typeface="+mn-ea"/>
                    <a:cs typeface="+mn-cs"/>
                  </a:defRPr>
                </a:lvl5pPr>
                <a:lvl6pPr marL="1714500" algn="l" defTabSz="342900" rtl="0" eaLnBrk="1" latinLnBrk="0" hangingPunct="1">
                  <a:defRPr sz="1350" kern="1200">
                    <a:solidFill>
                      <a:schemeClr val="lt1"/>
                    </a:solidFill>
                    <a:latin typeface="+mn-lt"/>
                    <a:ea typeface="+mn-ea"/>
                    <a:cs typeface="+mn-cs"/>
                  </a:defRPr>
                </a:lvl6pPr>
                <a:lvl7pPr marL="2057400" algn="l" defTabSz="342900" rtl="0" eaLnBrk="1" latinLnBrk="0" hangingPunct="1">
                  <a:defRPr sz="1350" kern="1200">
                    <a:solidFill>
                      <a:schemeClr val="lt1"/>
                    </a:solidFill>
                    <a:latin typeface="+mn-lt"/>
                    <a:ea typeface="+mn-ea"/>
                    <a:cs typeface="+mn-cs"/>
                  </a:defRPr>
                </a:lvl7pPr>
                <a:lvl8pPr marL="2400300" algn="l" defTabSz="342900" rtl="0" eaLnBrk="1" latinLnBrk="0" hangingPunct="1">
                  <a:defRPr sz="1350" kern="1200">
                    <a:solidFill>
                      <a:schemeClr val="lt1"/>
                    </a:solidFill>
                    <a:latin typeface="+mn-lt"/>
                    <a:ea typeface="+mn-ea"/>
                    <a:cs typeface="+mn-cs"/>
                  </a:defRPr>
                </a:lvl8pPr>
                <a:lvl9pPr marL="2743200" algn="l" defTabSz="342900" rtl="0" eaLnBrk="1" latinLnBrk="0" hangingPunct="1">
                  <a:defRPr sz="1350" kern="1200">
                    <a:solidFill>
                      <a:schemeClr val="lt1"/>
                    </a:solidFill>
                    <a:latin typeface="+mn-lt"/>
                    <a:ea typeface="+mn-ea"/>
                    <a:cs typeface="+mn-cs"/>
                  </a:defRPr>
                </a:lvl9pPr>
              </a:lstStyle>
              <a:p>
                <a:pPr algn="ctr"/>
                <a:endParaRPr lang="zh-TW" altLang="en-US" b="1">
                  <a:solidFill>
                    <a:schemeClr val="bg1"/>
                  </a:solidFill>
                  <a:latin typeface="Arial" panose="020B0604020202020204" pitchFamily="34" charset="0"/>
                  <a:cs typeface="Arial" panose="020B0604020202020204" pitchFamily="34" charset="0"/>
                </a:endParaRPr>
              </a:p>
            </p:txBody>
          </p:sp>
          <p:pic>
            <p:nvPicPr>
              <p:cNvPr id="44" name="圖形 76">
                <a:extLst>
                  <a:ext uri="{FF2B5EF4-FFF2-40B4-BE49-F238E27FC236}">
                    <a16:creationId xmlns:a16="http://schemas.microsoft.com/office/drawing/2014/main" id="{54593FF1-5E5B-4B49-B5B5-D41A7D88CBD2}"/>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82882" y="1455648"/>
                <a:ext cx="142266" cy="245732"/>
              </a:xfrm>
              <a:prstGeom prst="rect">
                <a:avLst/>
              </a:prstGeom>
            </p:spPr>
          </p:pic>
        </p:grpSp>
      </p:grpSp>
      <p:grpSp>
        <p:nvGrpSpPr>
          <p:cNvPr id="36" name="群組 77">
            <a:extLst>
              <a:ext uri="{FF2B5EF4-FFF2-40B4-BE49-F238E27FC236}">
                <a16:creationId xmlns:a16="http://schemas.microsoft.com/office/drawing/2014/main" id="{2C07199F-CEE1-4465-92C1-7E9B74D5BCE5}"/>
              </a:ext>
            </a:extLst>
          </p:cNvPr>
          <p:cNvGrpSpPr/>
          <p:nvPr/>
        </p:nvGrpSpPr>
        <p:grpSpPr>
          <a:xfrm>
            <a:off x="93001" y="3807203"/>
            <a:ext cx="363278" cy="363278"/>
            <a:chOff x="549485" y="1133302"/>
            <a:chExt cx="319524" cy="319524"/>
          </a:xfrm>
        </p:grpSpPr>
        <p:sp>
          <p:nvSpPr>
            <p:cNvPr id="37" name="橢圓 78">
              <a:extLst>
                <a:ext uri="{FF2B5EF4-FFF2-40B4-BE49-F238E27FC236}">
                  <a16:creationId xmlns:a16="http://schemas.microsoft.com/office/drawing/2014/main" id="{CA0EC40C-A3BC-468F-B8FB-3E9D611840F0}"/>
                </a:ext>
              </a:extLst>
            </p:cNvPr>
            <p:cNvSpPr/>
            <p:nvPr/>
          </p:nvSpPr>
          <p:spPr>
            <a:xfrm>
              <a:off x="549485" y="1133302"/>
              <a:ext cx="319524" cy="3195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42900" rtl="0" eaLnBrk="1" latinLnBrk="0" hangingPunct="1">
                <a:defRPr sz="1350" kern="1200">
                  <a:solidFill>
                    <a:schemeClr val="lt1"/>
                  </a:solidFill>
                  <a:latin typeface="+mn-lt"/>
                  <a:ea typeface="+mn-ea"/>
                  <a:cs typeface="+mn-cs"/>
                </a:defRPr>
              </a:lvl1pPr>
              <a:lvl2pPr marL="342900" algn="l" defTabSz="342900" rtl="0" eaLnBrk="1" latinLnBrk="0" hangingPunct="1">
                <a:defRPr sz="1350" kern="1200">
                  <a:solidFill>
                    <a:schemeClr val="lt1"/>
                  </a:solidFill>
                  <a:latin typeface="+mn-lt"/>
                  <a:ea typeface="+mn-ea"/>
                  <a:cs typeface="+mn-cs"/>
                </a:defRPr>
              </a:lvl2pPr>
              <a:lvl3pPr marL="685800" algn="l" defTabSz="342900" rtl="0" eaLnBrk="1" latinLnBrk="0" hangingPunct="1">
                <a:defRPr sz="1350" kern="1200">
                  <a:solidFill>
                    <a:schemeClr val="lt1"/>
                  </a:solidFill>
                  <a:latin typeface="+mn-lt"/>
                  <a:ea typeface="+mn-ea"/>
                  <a:cs typeface="+mn-cs"/>
                </a:defRPr>
              </a:lvl3pPr>
              <a:lvl4pPr marL="1028700" algn="l" defTabSz="342900" rtl="0" eaLnBrk="1" latinLnBrk="0" hangingPunct="1">
                <a:defRPr sz="1350" kern="1200">
                  <a:solidFill>
                    <a:schemeClr val="lt1"/>
                  </a:solidFill>
                  <a:latin typeface="+mn-lt"/>
                  <a:ea typeface="+mn-ea"/>
                  <a:cs typeface="+mn-cs"/>
                </a:defRPr>
              </a:lvl4pPr>
              <a:lvl5pPr marL="1371600" algn="l" defTabSz="342900" rtl="0" eaLnBrk="1" latinLnBrk="0" hangingPunct="1">
                <a:defRPr sz="1350" kern="1200">
                  <a:solidFill>
                    <a:schemeClr val="lt1"/>
                  </a:solidFill>
                  <a:latin typeface="+mn-lt"/>
                  <a:ea typeface="+mn-ea"/>
                  <a:cs typeface="+mn-cs"/>
                </a:defRPr>
              </a:lvl5pPr>
              <a:lvl6pPr marL="1714500" algn="l" defTabSz="342900" rtl="0" eaLnBrk="1" latinLnBrk="0" hangingPunct="1">
                <a:defRPr sz="1350" kern="1200">
                  <a:solidFill>
                    <a:schemeClr val="lt1"/>
                  </a:solidFill>
                  <a:latin typeface="+mn-lt"/>
                  <a:ea typeface="+mn-ea"/>
                  <a:cs typeface="+mn-cs"/>
                </a:defRPr>
              </a:lvl6pPr>
              <a:lvl7pPr marL="2057400" algn="l" defTabSz="342900" rtl="0" eaLnBrk="1" latinLnBrk="0" hangingPunct="1">
                <a:defRPr sz="1350" kern="1200">
                  <a:solidFill>
                    <a:schemeClr val="lt1"/>
                  </a:solidFill>
                  <a:latin typeface="+mn-lt"/>
                  <a:ea typeface="+mn-ea"/>
                  <a:cs typeface="+mn-cs"/>
                </a:defRPr>
              </a:lvl7pPr>
              <a:lvl8pPr marL="2400300" algn="l" defTabSz="342900" rtl="0" eaLnBrk="1" latinLnBrk="0" hangingPunct="1">
                <a:defRPr sz="1350" kern="1200">
                  <a:solidFill>
                    <a:schemeClr val="lt1"/>
                  </a:solidFill>
                  <a:latin typeface="+mn-lt"/>
                  <a:ea typeface="+mn-ea"/>
                  <a:cs typeface="+mn-cs"/>
                </a:defRPr>
              </a:lvl8pPr>
              <a:lvl9pPr marL="2743200" algn="l" defTabSz="342900" rtl="0" eaLnBrk="1" latinLnBrk="0" hangingPunct="1">
                <a:defRPr sz="1350" kern="1200">
                  <a:solidFill>
                    <a:schemeClr val="lt1"/>
                  </a:solidFill>
                  <a:latin typeface="+mn-lt"/>
                  <a:ea typeface="+mn-ea"/>
                  <a:cs typeface="+mn-cs"/>
                </a:defRPr>
              </a:lvl9pPr>
            </a:lstStyle>
            <a:p>
              <a:pPr algn="ctr"/>
              <a:endParaRPr lang="zh-TW" altLang="en-US" b="1">
                <a:solidFill>
                  <a:schemeClr val="bg1"/>
                </a:solidFill>
              </a:endParaRPr>
            </a:p>
          </p:txBody>
        </p:sp>
        <p:grpSp>
          <p:nvGrpSpPr>
            <p:cNvPr id="38" name="群組 79">
              <a:extLst>
                <a:ext uri="{FF2B5EF4-FFF2-40B4-BE49-F238E27FC236}">
                  <a16:creationId xmlns:a16="http://schemas.microsoft.com/office/drawing/2014/main" id="{F9BFF5F7-EF7A-438B-A0BE-90E2FD632BBC}"/>
                </a:ext>
              </a:extLst>
            </p:cNvPr>
            <p:cNvGrpSpPr/>
            <p:nvPr/>
          </p:nvGrpSpPr>
          <p:grpSpPr>
            <a:xfrm>
              <a:off x="586720" y="1170133"/>
              <a:ext cx="245863" cy="245863"/>
              <a:chOff x="-1059510" y="1351982"/>
              <a:chExt cx="447332" cy="447332"/>
            </a:xfrm>
          </p:grpSpPr>
          <p:sp>
            <p:nvSpPr>
              <p:cNvPr id="39" name="橢圓 80">
                <a:extLst>
                  <a:ext uri="{FF2B5EF4-FFF2-40B4-BE49-F238E27FC236}">
                    <a16:creationId xmlns:a16="http://schemas.microsoft.com/office/drawing/2014/main" id="{E29FF964-B9CC-4DBC-8D6A-4EB23F2C7421}"/>
                  </a:ext>
                </a:extLst>
              </p:cNvPr>
              <p:cNvSpPr/>
              <p:nvPr/>
            </p:nvSpPr>
            <p:spPr>
              <a:xfrm>
                <a:off x="-1059510" y="1351982"/>
                <a:ext cx="447332" cy="447332"/>
              </a:xfrm>
              <a:prstGeom prst="ellipse">
                <a:avLst/>
              </a:prstGeom>
              <a:noFill/>
              <a:ln w="19050">
                <a:gradFill>
                  <a:gsLst>
                    <a:gs pos="0">
                      <a:srgbClr val="DF0A6A"/>
                    </a:gs>
                    <a:gs pos="100000">
                      <a:srgbClr val="933E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42900" rtl="0" eaLnBrk="1" latinLnBrk="0" hangingPunct="1">
                  <a:defRPr sz="1350" kern="1200">
                    <a:solidFill>
                      <a:schemeClr val="lt1"/>
                    </a:solidFill>
                    <a:latin typeface="+mn-lt"/>
                    <a:ea typeface="+mn-ea"/>
                    <a:cs typeface="+mn-cs"/>
                  </a:defRPr>
                </a:lvl1pPr>
                <a:lvl2pPr marL="342900" algn="l" defTabSz="342900" rtl="0" eaLnBrk="1" latinLnBrk="0" hangingPunct="1">
                  <a:defRPr sz="1350" kern="1200">
                    <a:solidFill>
                      <a:schemeClr val="lt1"/>
                    </a:solidFill>
                    <a:latin typeface="+mn-lt"/>
                    <a:ea typeface="+mn-ea"/>
                    <a:cs typeface="+mn-cs"/>
                  </a:defRPr>
                </a:lvl2pPr>
                <a:lvl3pPr marL="685800" algn="l" defTabSz="342900" rtl="0" eaLnBrk="1" latinLnBrk="0" hangingPunct="1">
                  <a:defRPr sz="1350" kern="1200">
                    <a:solidFill>
                      <a:schemeClr val="lt1"/>
                    </a:solidFill>
                    <a:latin typeface="+mn-lt"/>
                    <a:ea typeface="+mn-ea"/>
                    <a:cs typeface="+mn-cs"/>
                  </a:defRPr>
                </a:lvl3pPr>
                <a:lvl4pPr marL="1028700" algn="l" defTabSz="342900" rtl="0" eaLnBrk="1" latinLnBrk="0" hangingPunct="1">
                  <a:defRPr sz="1350" kern="1200">
                    <a:solidFill>
                      <a:schemeClr val="lt1"/>
                    </a:solidFill>
                    <a:latin typeface="+mn-lt"/>
                    <a:ea typeface="+mn-ea"/>
                    <a:cs typeface="+mn-cs"/>
                  </a:defRPr>
                </a:lvl4pPr>
                <a:lvl5pPr marL="1371600" algn="l" defTabSz="342900" rtl="0" eaLnBrk="1" latinLnBrk="0" hangingPunct="1">
                  <a:defRPr sz="1350" kern="1200">
                    <a:solidFill>
                      <a:schemeClr val="lt1"/>
                    </a:solidFill>
                    <a:latin typeface="+mn-lt"/>
                    <a:ea typeface="+mn-ea"/>
                    <a:cs typeface="+mn-cs"/>
                  </a:defRPr>
                </a:lvl5pPr>
                <a:lvl6pPr marL="1714500" algn="l" defTabSz="342900" rtl="0" eaLnBrk="1" latinLnBrk="0" hangingPunct="1">
                  <a:defRPr sz="1350" kern="1200">
                    <a:solidFill>
                      <a:schemeClr val="lt1"/>
                    </a:solidFill>
                    <a:latin typeface="+mn-lt"/>
                    <a:ea typeface="+mn-ea"/>
                    <a:cs typeface="+mn-cs"/>
                  </a:defRPr>
                </a:lvl6pPr>
                <a:lvl7pPr marL="2057400" algn="l" defTabSz="342900" rtl="0" eaLnBrk="1" latinLnBrk="0" hangingPunct="1">
                  <a:defRPr sz="1350" kern="1200">
                    <a:solidFill>
                      <a:schemeClr val="lt1"/>
                    </a:solidFill>
                    <a:latin typeface="+mn-lt"/>
                    <a:ea typeface="+mn-ea"/>
                    <a:cs typeface="+mn-cs"/>
                  </a:defRPr>
                </a:lvl7pPr>
                <a:lvl8pPr marL="2400300" algn="l" defTabSz="342900" rtl="0" eaLnBrk="1" latinLnBrk="0" hangingPunct="1">
                  <a:defRPr sz="1350" kern="1200">
                    <a:solidFill>
                      <a:schemeClr val="lt1"/>
                    </a:solidFill>
                    <a:latin typeface="+mn-lt"/>
                    <a:ea typeface="+mn-ea"/>
                    <a:cs typeface="+mn-cs"/>
                  </a:defRPr>
                </a:lvl8pPr>
                <a:lvl9pPr marL="2743200" algn="l" defTabSz="342900" rtl="0" eaLnBrk="1" latinLnBrk="0" hangingPunct="1">
                  <a:defRPr sz="1350" kern="1200">
                    <a:solidFill>
                      <a:schemeClr val="lt1"/>
                    </a:solidFill>
                    <a:latin typeface="+mn-lt"/>
                    <a:ea typeface="+mn-ea"/>
                    <a:cs typeface="+mn-cs"/>
                  </a:defRPr>
                </a:lvl9pPr>
              </a:lstStyle>
              <a:p>
                <a:pPr algn="ctr"/>
                <a:endParaRPr lang="zh-TW" altLang="en-US" b="1">
                  <a:solidFill>
                    <a:schemeClr val="bg1"/>
                  </a:solidFill>
                  <a:latin typeface="Arial" panose="020B0604020202020204" pitchFamily="34" charset="0"/>
                  <a:cs typeface="Arial" panose="020B0604020202020204" pitchFamily="34" charset="0"/>
                </a:endParaRPr>
              </a:p>
            </p:txBody>
          </p:sp>
          <p:pic>
            <p:nvPicPr>
              <p:cNvPr id="40" name="圖形 81">
                <a:extLst>
                  <a:ext uri="{FF2B5EF4-FFF2-40B4-BE49-F238E27FC236}">
                    <a16:creationId xmlns:a16="http://schemas.microsoft.com/office/drawing/2014/main" id="{EC0B495C-CE79-49B9-807B-F76003138957}"/>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82882" y="1455648"/>
                <a:ext cx="142266" cy="245732"/>
              </a:xfrm>
              <a:prstGeom prst="rect">
                <a:avLst/>
              </a:prstGeom>
            </p:spPr>
          </p:pic>
        </p:grpSp>
      </p:grpSp>
      <p:pic>
        <p:nvPicPr>
          <p:cNvPr id="57" name="Picture 56" descr="ãM.2 SSD Pngãçåçæå°çµæ">
            <a:extLst>
              <a:ext uri="{FF2B5EF4-FFF2-40B4-BE49-F238E27FC236}">
                <a16:creationId xmlns:a16="http://schemas.microsoft.com/office/drawing/2014/main" id="{6F91F0EE-6594-4963-9BCE-BBA288B8ACFA}"/>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7314150" y="2993908"/>
            <a:ext cx="1672992" cy="1672992"/>
          </a:xfrm>
          <a:prstGeom prst="rect">
            <a:avLst/>
          </a:prstGeom>
          <a:noFill/>
          <a:extLst>
            <a:ext uri="{909E8E84-426E-40DD-AFC4-6F175D3DCCD1}">
              <a14:hiddenFill xmlns:a14="http://schemas.microsoft.com/office/drawing/2010/main">
                <a:solidFill>
                  <a:srgbClr val="FFFFFF"/>
                </a:solidFill>
              </a14:hiddenFill>
            </a:ext>
          </a:extLst>
        </p:spPr>
      </p:pic>
      <p:pic>
        <p:nvPicPr>
          <p:cNvPr id="58" name="圖片 2">
            <a:extLst>
              <a:ext uri="{FF2B5EF4-FFF2-40B4-BE49-F238E27FC236}">
                <a16:creationId xmlns:a16="http://schemas.microsoft.com/office/drawing/2014/main" id="{87FFC843-E247-4548-B858-D5452EE5A0E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rot="474314">
            <a:off x="3599736" y="3714181"/>
            <a:ext cx="1944525" cy="110862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710551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073C5-3778-44EB-80AA-B190208BE1E9}"/>
              </a:ext>
            </a:extLst>
          </p:cNvPr>
          <p:cNvSpPr>
            <a:spLocks noGrp="1"/>
          </p:cNvSpPr>
          <p:nvPr>
            <p:ph type="title"/>
          </p:nvPr>
        </p:nvSpPr>
        <p:spPr/>
        <p:txBody>
          <a:bodyPr>
            <a:normAutofit/>
          </a:bodyPr>
          <a:lstStyle/>
          <a:p>
            <a:r>
              <a:rPr lang="en-US" altLang="zh-TW" sz="3600"/>
              <a:t>Remove Qtier SSD tier on demand</a:t>
            </a:r>
            <a:endParaRPr lang="zh-TW" altLang="en-US"/>
          </a:p>
        </p:txBody>
      </p:sp>
      <p:sp>
        <p:nvSpPr>
          <p:cNvPr id="3" name="矩形 7">
            <a:extLst>
              <a:ext uri="{FF2B5EF4-FFF2-40B4-BE49-F238E27FC236}">
                <a16:creationId xmlns:a16="http://schemas.microsoft.com/office/drawing/2014/main" id="{E7DC8B85-9B37-4F2E-9FC1-EF18F0903F7C}"/>
              </a:ext>
            </a:extLst>
          </p:cNvPr>
          <p:cNvSpPr/>
          <p:nvPr/>
        </p:nvSpPr>
        <p:spPr>
          <a:xfrm>
            <a:off x="5403954" y="1422751"/>
            <a:ext cx="3546567" cy="772083"/>
          </a:xfrm>
          <a:prstGeom prst="rect">
            <a:avLst/>
          </a:prstGeom>
          <a:solidFill>
            <a:srgbClr val="10D6B0"/>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500"/>
              </a:lnSpc>
            </a:pPr>
            <a:r>
              <a:rPr lang="en-US" altLang="zh-TW" sz="1600" b="1">
                <a:solidFill>
                  <a:schemeClr val="bg1"/>
                </a:solidFill>
                <a:latin typeface="微軟正黑體"/>
                <a:ea typeface="微軟正黑體"/>
              </a:rPr>
              <a:t>Storage Pool Management &gt; </a:t>
            </a:r>
          </a:p>
          <a:p>
            <a:pPr algn="ctr">
              <a:lnSpc>
                <a:spcPts val="2500"/>
              </a:lnSpc>
            </a:pPr>
            <a:r>
              <a:rPr lang="en-US" altLang="zh-TW" sz="1600" b="1">
                <a:solidFill>
                  <a:schemeClr val="bg1"/>
                </a:solidFill>
                <a:latin typeface="微軟正黑體"/>
                <a:ea typeface="微軟正黑體"/>
              </a:rPr>
              <a:t>Remove &gt; Remove SSD Tier</a:t>
            </a:r>
          </a:p>
        </p:txBody>
      </p:sp>
      <p:sp>
        <p:nvSpPr>
          <p:cNvPr id="4" name="矩形 7">
            <a:extLst>
              <a:ext uri="{FF2B5EF4-FFF2-40B4-BE49-F238E27FC236}">
                <a16:creationId xmlns:a16="http://schemas.microsoft.com/office/drawing/2014/main" id="{FE6FA499-1369-43D0-850E-F0C9691A9EAE}"/>
              </a:ext>
            </a:extLst>
          </p:cNvPr>
          <p:cNvSpPr/>
          <p:nvPr/>
        </p:nvSpPr>
        <p:spPr>
          <a:xfrm>
            <a:off x="5403954" y="2479633"/>
            <a:ext cx="3546567" cy="772083"/>
          </a:xfrm>
          <a:prstGeom prst="rect">
            <a:avLst/>
          </a:prstGeom>
          <a:solidFill>
            <a:srgbClr val="53DCF0"/>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500"/>
              </a:lnSpc>
            </a:pPr>
            <a:r>
              <a:rPr lang="zh-TW" altLang="en-US" sz="1600" b="1">
                <a:solidFill>
                  <a:schemeClr val="bg1"/>
                </a:solidFill>
                <a:latin typeface="微軟正黑體"/>
                <a:ea typeface="微軟正黑體"/>
              </a:rPr>
              <a:t>  </a:t>
            </a:r>
            <a:r>
              <a:rPr lang="en-US" altLang="zh-TW" sz="1600" b="1">
                <a:solidFill>
                  <a:schemeClr val="bg1"/>
                </a:solidFill>
                <a:latin typeface="微軟正黑體"/>
                <a:ea typeface="微軟正黑體"/>
              </a:rPr>
              <a:t>Check if all the RAIDs Group are </a:t>
            </a:r>
          </a:p>
          <a:p>
            <a:pPr algn="ctr">
              <a:lnSpc>
                <a:spcPts val="2500"/>
              </a:lnSpc>
            </a:pPr>
            <a:r>
              <a:rPr lang="en-US" altLang="zh-TW" sz="1600" b="1">
                <a:solidFill>
                  <a:schemeClr val="bg1"/>
                </a:solidFill>
                <a:latin typeface="微軟正黑體"/>
                <a:ea typeface="微軟正黑體"/>
              </a:rPr>
              <a:t>ready and have enough space.</a:t>
            </a:r>
          </a:p>
        </p:txBody>
      </p:sp>
      <p:sp>
        <p:nvSpPr>
          <p:cNvPr id="5" name="矩形 7">
            <a:extLst>
              <a:ext uri="{FF2B5EF4-FFF2-40B4-BE49-F238E27FC236}">
                <a16:creationId xmlns:a16="http://schemas.microsoft.com/office/drawing/2014/main" id="{9C4F739D-62FC-4821-8009-D2E44FF8FBFB}"/>
              </a:ext>
            </a:extLst>
          </p:cNvPr>
          <p:cNvSpPr/>
          <p:nvPr/>
        </p:nvSpPr>
        <p:spPr>
          <a:xfrm>
            <a:off x="5403954" y="3617607"/>
            <a:ext cx="3546567" cy="772083"/>
          </a:xfrm>
          <a:prstGeom prst="rect">
            <a:avLst/>
          </a:prstGeom>
          <a:solidFill>
            <a:srgbClr val="56A9ED"/>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500"/>
              </a:lnSpc>
            </a:pPr>
            <a:r>
              <a:rPr lang="zh-TW" altLang="en-US" sz="1600" b="1">
                <a:solidFill>
                  <a:schemeClr val="bg1"/>
                </a:solidFill>
                <a:latin typeface="微軟正黑體"/>
                <a:ea typeface="微軟正黑體"/>
              </a:rPr>
              <a:t>  </a:t>
            </a:r>
            <a:r>
              <a:rPr lang="en-US" altLang="zh-TW" sz="1600" b="1">
                <a:solidFill>
                  <a:schemeClr val="bg1"/>
                </a:solidFill>
                <a:latin typeface="微軟正黑體"/>
                <a:ea typeface="微軟正黑體"/>
              </a:rPr>
              <a:t>User confirm to stop the pool`s </a:t>
            </a:r>
          </a:p>
          <a:p>
            <a:pPr algn="ctr">
              <a:lnSpc>
                <a:spcPts val="2500"/>
              </a:lnSpc>
            </a:pPr>
            <a:r>
              <a:rPr lang="en-US" altLang="zh-TW" sz="1600" b="1">
                <a:solidFill>
                  <a:schemeClr val="bg1"/>
                </a:solidFill>
                <a:latin typeface="微軟正黑體"/>
                <a:ea typeface="微軟正黑體"/>
              </a:rPr>
              <a:t>service to start the operation.</a:t>
            </a:r>
          </a:p>
        </p:txBody>
      </p:sp>
      <p:pic>
        <p:nvPicPr>
          <p:cNvPr id="6" name="圖形 33">
            <a:extLst>
              <a:ext uri="{FF2B5EF4-FFF2-40B4-BE49-F238E27FC236}">
                <a16:creationId xmlns:a16="http://schemas.microsoft.com/office/drawing/2014/main" id="{155C0CE7-B75D-452F-B621-AF41465DEE8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34663" y="2111895"/>
            <a:ext cx="518278" cy="494720"/>
          </a:xfrm>
          <a:prstGeom prst="rect">
            <a:avLst/>
          </a:prstGeom>
          <a:effectLst>
            <a:outerShdw blurRad="50800" dist="38100" dir="2700000" algn="tl" rotWithShape="0">
              <a:prstClr val="black">
                <a:alpha val="40000"/>
              </a:prstClr>
            </a:outerShdw>
          </a:effectLst>
        </p:spPr>
      </p:pic>
      <p:pic>
        <p:nvPicPr>
          <p:cNvPr id="7" name="圖形 34">
            <a:extLst>
              <a:ext uri="{FF2B5EF4-FFF2-40B4-BE49-F238E27FC236}">
                <a16:creationId xmlns:a16="http://schemas.microsoft.com/office/drawing/2014/main" id="{0E70300B-DEB8-4905-AE82-3BED5F31781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34663" y="3198921"/>
            <a:ext cx="518278" cy="494720"/>
          </a:xfrm>
          <a:prstGeom prst="rect">
            <a:avLst/>
          </a:prstGeom>
          <a:effectLst>
            <a:outerShdw blurRad="50800" dist="38100" dir="2700000" algn="tl" rotWithShape="0">
              <a:prstClr val="black">
                <a:alpha val="40000"/>
              </a:prstClr>
            </a:outerShdw>
          </a:effectLst>
        </p:spPr>
      </p:pic>
      <p:sp>
        <p:nvSpPr>
          <p:cNvPr id="21" name="矩形: 圓角 11">
            <a:extLst>
              <a:ext uri="{FF2B5EF4-FFF2-40B4-BE49-F238E27FC236}">
                <a16:creationId xmlns:a16="http://schemas.microsoft.com/office/drawing/2014/main" id="{C3C714C2-0776-4E64-A96B-465762357BB0}"/>
              </a:ext>
            </a:extLst>
          </p:cNvPr>
          <p:cNvSpPr/>
          <p:nvPr/>
        </p:nvSpPr>
        <p:spPr>
          <a:xfrm>
            <a:off x="348691" y="1226752"/>
            <a:ext cx="4348815" cy="495418"/>
          </a:xfrm>
          <a:prstGeom prst="roundRect">
            <a:avLst>
              <a:gd name="adj" fmla="val 28245"/>
            </a:avLst>
          </a:prstGeom>
          <a:gradFill>
            <a:gsLst>
              <a:gs pos="0">
                <a:srgbClr val="DF0A6A"/>
              </a:gs>
              <a:gs pos="100000">
                <a:srgbClr val="933ED7"/>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latin typeface="微軟正黑體" panose="020B0604030504040204" pitchFamily="34" charset="-120"/>
              <a:ea typeface="微軟正黑體" panose="020B0604030504040204" pitchFamily="34" charset="-120"/>
            </a:endParaRPr>
          </a:p>
        </p:txBody>
      </p:sp>
      <p:grpSp>
        <p:nvGrpSpPr>
          <p:cNvPr id="22" name="群組 12">
            <a:extLst>
              <a:ext uri="{FF2B5EF4-FFF2-40B4-BE49-F238E27FC236}">
                <a16:creationId xmlns:a16="http://schemas.microsoft.com/office/drawing/2014/main" id="{57B6A197-3A4D-4DB9-8D02-349D64D7B061}"/>
              </a:ext>
            </a:extLst>
          </p:cNvPr>
          <p:cNvGrpSpPr/>
          <p:nvPr/>
        </p:nvGrpSpPr>
        <p:grpSpPr>
          <a:xfrm>
            <a:off x="148413" y="1292355"/>
            <a:ext cx="363278" cy="363278"/>
            <a:chOff x="549485" y="1133302"/>
            <a:chExt cx="319524" cy="319524"/>
          </a:xfrm>
        </p:grpSpPr>
        <p:sp>
          <p:nvSpPr>
            <p:cNvPr id="23" name="橢圓 13">
              <a:extLst>
                <a:ext uri="{FF2B5EF4-FFF2-40B4-BE49-F238E27FC236}">
                  <a16:creationId xmlns:a16="http://schemas.microsoft.com/office/drawing/2014/main" id="{15CA3F36-EF38-4212-8AB2-A6032BB871B5}"/>
                </a:ext>
              </a:extLst>
            </p:cNvPr>
            <p:cNvSpPr/>
            <p:nvPr/>
          </p:nvSpPr>
          <p:spPr>
            <a:xfrm>
              <a:off x="549485" y="1133302"/>
              <a:ext cx="319524" cy="3195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p>
          </p:txBody>
        </p:sp>
        <p:grpSp>
          <p:nvGrpSpPr>
            <p:cNvPr id="24" name="群組 14">
              <a:extLst>
                <a:ext uri="{FF2B5EF4-FFF2-40B4-BE49-F238E27FC236}">
                  <a16:creationId xmlns:a16="http://schemas.microsoft.com/office/drawing/2014/main" id="{A8B02A97-5E0F-4FAA-BB03-BABB172DCB8C}"/>
                </a:ext>
              </a:extLst>
            </p:cNvPr>
            <p:cNvGrpSpPr/>
            <p:nvPr/>
          </p:nvGrpSpPr>
          <p:grpSpPr>
            <a:xfrm>
              <a:off x="586720" y="1170133"/>
              <a:ext cx="245863" cy="245863"/>
              <a:chOff x="-1059510" y="1351982"/>
              <a:chExt cx="447332" cy="447332"/>
            </a:xfrm>
          </p:grpSpPr>
          <p:sp>
            <p:nvSpPr>
              <p:cNvPr id="25" name="橢圓 15">
                <a:extLst>
                  <a:ext uri="{FF2B5EF4-FFF2-40B4-BE49-F238E27FC236}">
                    <a16:creationId xmlns:a16="http://schemas.microsoft.com/office/drawing/2014/main" id="{4BABD4F1-5415-41FC-9489-2D9212D07251}"/>
                  </a:ext>
                </a:extLst>
              </p:cNvPr>
              <p:cNvSpPr/>
              <p:nvPr/>
            </p:nvSpPr>
            <p:spPr>
              <a:xfrm>
                <a:off x="-1059510" y="1351982"/>
                <a:ext cx="447332" cy="447332"/>
              </a:xfrm>
              <a:prstGeom prst="ellipse">
                <a:avLst/>
              </a:prstGeom>
              <a:noFill/>
              <a:ln w="19050">
                <a:gradFill>
                  <a:gsLst>
                    <a:gs pos="0">
                      <a:srgbClr val="DF0A6A"/>
                    </a:gs>
                    <a:gs pos="100000">
                      <a:srgbClr val="933E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latin typeface="Arial" panose="020B0604020202020204" pitchFamily="34" charset="0"/>
                  <a:cs typeface="Arial" panose="020B0604020202020204" pitchFamily="34" charset="0"/>
                </a:endParaRPr>
              </a:p>
            </p:txBody>
          </p:sp>
          <p:pic>
            <p:nvPicPr>
              <p:cNvPr id="26" name="圖形 16">
                <a:extLst>
                  <a:ext uri="{FF2B5EF4-FFF2-40B4-BE49-F238E27FC236}">
                    <a16:creationId xmlns:a16="http://schemas.microsoft.com/office/drawing/2014/main" id="{D444C0C0-498A-4326-A1DA-2B4BABEB7C30}"/>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82882" y="1455648"/>
                <a:ext cx="142266" cy="245732"/>
              </a:xfrm>
              <a:prstGeom prst="rect">
                <a:avLst/>
              </a:prstGeom>
            </p:spPr>
          </p:pic>
        </p:grpSp>
      </p:grpSp>
      <p:sp>
        <p:nvSpPr>
          <p:cNvPr id="27" name="內容版面配置區 2">
            <a:extLst>
              <a:ext uri="{FF2B5EF4-FFF2-40B4-BE49-F238E27FC236}">
                <a16:creationId xmlns:a16="http://schemas.microsoft.com/office/drawing/2014/main" id="{0A0367FF-3204-44DD-BEB1-BBB3E55B5F2E}"/>
              </a:ext>
            </a:extLst>
          </p:cNvPr>
          <p:cNvSpPr txBox="1">
            <a:spLocks/>
          </p:cNvSpPr>
          <p:nvPr/>
        </p:nvSpPr>
        <p:spPr>
          <a:xfrm>
            <a:off x="601803" y="1268314"/>
            <a:ext cx="4041981" cy="38731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65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9pPr>
          </a:lstStyle>
          <a:p>
            <a:pPr marL="0" indent="0" fontAlgn="base">
              <a:lnSpc>
                <a:spcPts val="2300"/>
              </a:lnSpc>
              <a:buNone/>
            </a:pPr>
            <a:r>
              <a:rPr lang="en-US" altLang="zh-TW" b="1">
                <a:solidFill>
                  <a:schemeClr val="bg1">
                    <a:lumMod val="95000"/>
                  </a:schemeClr>
                </a:solidFill>
                <a:latin typeface="微軟正黑體" panose="020B0604030504040204" pitchFamily="34" charset="-120"/>
                <a:ea typeface="微軟正黑體" panose="020B0604030504040204" pitchFamily="34" charset="-120"/>
              </a:rPr>
              <a:t>Remove SSD Tier in 3 steps</a:t>
            </a:r>
            <a:r>
              <a:rPr lang="zh-TW" altLang="en-US" b="1">
                <a:solidFill>
                  <a:schemeClr val="bg1">
                    <a:lumMod val="95000"/>
                  </a:schemeClr>
                </a:solidFill>
                <a:latin typeface="微軟正黑體" panose="020B0604030504040204" pitchFamily="34" charset="-120"/>
                <a:ea typeface="微軟正黑體" panose="020B0604030504040204" pitchFamily="34" charset="-120"/>
              </a:rPr>
              <a:t>：</a:t>
            </a:r>
          </a:p>
        </p:txBody>
      </p:sp>
      <p:sp>
        <p:nvSpPr>
          <p:cNvPr id="28" name="矩形: 圓角 19">
            <a:extLst>
              <a:ext uri="{FF2B5EF4-FFF2-40B4-BE49-F238E27FC236}">
                <a16:creationId xmlns:a16="http://schemas.microsoft.com/office/drawing/2014/main" id="{60B2726D-F02D-4E9C-981E-3BB11475E6AB}"/>
              </a:ext>
            </a:extLst>
          </p:cNvPr>
          <p:cNvSpPr/>
          <p:nvPr/>
        </p:nvSpPr>
        <p:spPr>
          <a:xfrm>
            <a:off x="350382" y="1801954"/>
            <a:ext cx="4348815" cy="979066"/>
          </a:xfrm>
          <a:prstGeom prst="roundRect">
            <a:avLst>
              <a:gd name="adj" fmla="val 16264"/>
            </a:avLst>
          </a:prstGeom>
          <a:gradFill>
            <a:gsLst>
              <a:gs pos="0">
                <a:srgbClr val="DF0A6A"/>
              </a:gs>
              <a:gs pos="100000">
                <a:srgbClr val="933ED7"/>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latin typeface="微軟正黑體" panose="020B0604030504040204" pitchFamily="34" charset="-120"/>
              <a:ea typeface="微軟正黑體" panose="020B0604030504040204" pitchFamily="34" charset="-120"/>
            </a:endParaRPr>
          </a:p>
        </p:txBody>
      </p:sp>
      <p:grpSp>
        <p:nvGrpSpPr>
          <p:cNvPr id="29" name="群組 20">
            <a:extLst>
              <a:ext uri="{FF2B5EF4-FFF2-40B4-BE49-F238E27FC236}">
                <a16:creationId xmlns:a16="http://schemas.microsoft.com/office/drawing/2014/main" id="{35D76E32-BEDF-4E7E-B547-D8E11BC426B3}"/>
              </a:ext>
            </a:extLst>
          </p:cNvPr>
          <p:cNvGrpSpPr/>
          <p:nvPr/>
        </p:nvGrpSpPr>
        <p:grpSpPr>
          <a:xfrm>
            <a:off x="148413" y="2064594"/>
            <a:ext cx="363278" cy="363278"/>
            <a:chOff x="549485" y="1133302"/>
            <a:chExt cx="319524" cy="319524"/>
          </a:xfrm>
        </p:grpSpPr>
        <p:sp>
          <p:nvSpPr>
            <p:cNvPr id="30" name="橢圓 21">
              <a:extLst>
                <a:ext uri="{FF2B5EF4-FFF2-40B4-BE49-F238E27FC236}">
                  <a16:creationId xmlns:a16="http://schemas.microsoft.com/office/drawing/2014/main" id="{06F5C103-33B3-42EC-9C31-5BAA3D1FB401}"/>
                </a:ext>
              </a:extLst>
            </p:cNvPr>
            <p:cNvSpPr/>
            <p:nvPr/>
          </p:nvSpPr>
          <p:spPr>
            <a:xfrm>
              <a:off x="549485" y="1133302"/>
              <a:ext cx="319524" cy="3195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p>
          </p:txBody>
        </p:sp>
        <p:grpSp>
          <p:nvGrpSpPr>
            <p:cNvPr id="31" name="群組 22">
              <a:extLst>
                <a:ext uri="{FF2B5EF4-FFF2-40B4-BE49-F238E27FC236}">
                  <a16:creationId xmlns:a16="http://schemas.microsoft.com/office/drawing/2014/main" id="{27B67ECC-3D13-4D64-AA42-EFF244B30805}"/>
                </a:ext>
              </a:extLst>
            </p:cNvPr>
            <p:cNvGrpSpPr/>
            <p:nvPr/>
          </p:nvGrpSpPr>
          <p:grpSpPr>
            <a:xfrm>
              <a:off x="586720" y="1170133"/>
              <a:ext cx="245863" cy="245863"/>
              <a:chOff x="-1059510" y="1351982"/>
              <a:chExt cx="447332" cy="447332"/>
            </a:xfrm>
          </p:grpSpPr>
          <p:sp>
            <p:nvSpPr>
              <p:cNvPr id="32" name="橢圓 23">
                <a:extLst>
                  <a:ext uri="{FF2B5EF4-FFF2-40B4-BE49-F238E27FC236}">
                    <a16:creationId xmlns:a16="http://schemas.microsoft.com/office/drawing/2014/main" id="{14162C3A-2584-4520-85DD-5E9A7F20270D}"/>
                  </a:ext>
                </a:extLst>
              </p:cNvPr>
              <p:cNvSpPr/>
              <p:nvPr/>
            </p:nvSpPr>
            <p:spPr>
              <a:xfrm>
                <a:off x="-1059510" y="1351982"/>
                <a:ext cx="447332" cy="447332"/>
              </a:xfrm>
              <a:prstGeom prst="ellipse">
                <a:avLst/>
              </a:prstGeom>
              <a:noFill/>
              <a:ln w="19050">
                <a:gradFill>
                  <a:gsLst>
                    <a:gs pos="0">
                      <a:srgbClr val="DF0A6A"/>
                    </a:gs>
                    <a:gs pos="100000">
                      <a:srgbClr val="933E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latin typeface="Arial" panose="020B0604020202020204" pitchFamily="34" charset="0"/>
                  <a:cs typeface="Arial" panose="020B0604020202020204" pitchFamily="34" charset="0"/>
                </a:endParaRPr>
              </a:p>
            </p:txBody>
          </p:sp>
          <p:pic>
            <p:nvPicPr>
              <p:cNvPr id="33" name="圖形 24">
                <a:extLst>
                  <a:ext uri="{FF2B5EF4-FFF2-40B4-BE49-F238E27FC236}">
                    <a16:creationId xmlns:a16="http://schemas.microsoft.com/office/drawing/2014/main" id="{732AB6D1-AF0E-4254-8EA4-CF1B5DB9E3F4}"/>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82882" y="1455648"/>
                <a:ext cx="142266" cy="245732"/>
              </a:xfrm>
              <a:prstGeom prst="rect">
                <a:avLst/>
              </a:prstGeom>
            </p:spPr>
          </p:pic>
        </p:grpSp>
      </p:grpSp>
      <p:sp>
        <p:nvSpPr>
          <p:cNvPr id="34" name="內容版面配置區 2">
            <a:extLst>
              <a:ext uri="{FF2B5EF4-FFF2-40B4-BE49-F238E27FC236}">
                <a16:creationId xmlns:a16="http://schemas.microsoft.com/office/drawing/2014/main" id="{1C4E53A8-0BD7-4BA7-853C-4658708A19EA}"/>
              </a:ext>
            </a:extLst>
          </p:cNvPr>
          <p:cNvSpPr txBox="1">
            <a:spLocks/>
          </p:cNvSpPr>
          <p:nvPr/>
        </p:nvSpPr>
        <p:spPr>
          <a:xfrm>
            <a:off x="601803" y="1808793"/>
            <a:ext cx="3782016" cy="874044"/>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165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9pPr>
          </a:lstStyle>
          <a:p>
            <a:pPr marL="0" indent="0" fontAlgn="base">
              <a:lnSpc>
                <a:spcPts val="2300"/>
              </a:lnSpc>
              <a:buNone/>
            </a:pPr>
            <a:r>
              <a:rPr lang="en-US" altLang="zh-TW" b="1">
                <a:solidFill>
                  <a:schemeClr val="bg1">
                    <a:lumMod val="95000"/>
                  </a:schemeClr>
                </a:solidFill>
                <a:latin typeface="微軟正黑體" panose="020B0604030504040204" pitchFamily="34" charset="-120"/>
                <a:ea typeface="微軟正黑體" panose="020B0604030504040204" pitchFamily="34" charset="-120"/>
              </a:rPr>
              <a:t>It is required that all RAIDs in </a:t>
            </a:r>
            <a:r>
              <a:rPr lang="en-US" altLang="zh-TW" b="1" err="1">
                <a:solidFill>
                  <a:schemeClr val="bg1">
                    <a:lumMod val="95000"/>
                  </a:schemeClr>
                </a:solidFill>
                <a:latin typeface="微軟正黑體" panose="020B0604030504040204" pitchFamily="34" charset="-120"/>
                <a:ea typeface="微軟正黑體" panose="020B0604030504040204" pitchFamily="34" charset="-120"/>
              </a:rPr>
              <a:t>Qtier</a:t>
            </a:r>
            <a:r>
              <a:rPr lang="en-US" altLang="zh-TW" b="1">
                <a:solidFill>
                  <a:schemeClr val="bg1">
                    <a:lumMod val="95000"/>
                  </a:schemeClr>
                </a:solidFill>
                <a:latin typeface="微軟正黑體" panose="020B0604030504040204" pitchFamily="34" charset="-120"/>
                <a:ea typeface="微軟正黑體" panose="020B0604030504040204" pitchFamily="34" charset="-120"/>
              </a:rPr>
              <a:t> Pool are normal and HDD tiers have enough capacity to store all data.</a:t>
            </a:r>
          </a:p>
        </p:txBody>
      </p:sp>
      <p:sp>
        <p:nvSpPr>
          <p:cNvPr id="35" name="矩形: 圓角 34">
            <a:extLst>
              <a:ext uri="{FF2B5EF4-FFF2-40B4-BE49-F238E27FC236}">
                <a16:creationId xmlns:a16="http://schemas.microsoft.com/office/drawing/2014/main" id="{5076760B-DB5D-4CE9-8824-992AD7AC0D54}"/>
              </a:ext>
            </a:extLst>
          </p:cNvPr>
          <p:cNvSpPr/>
          <p:nvPr/>
        </p:nvSpPr>
        <p:spPr>
          <a:xfrm>
            <a:off x="5180074" y="1625492"/>
            <a:ext cx="444378" cy="425593"/>
          </a:xfrm>
          <a:prstGeom prst="roundRect">
            <a:avLst>
              <a:gd name="adj" fmla="val 12190"/>
            </a:avLst>
          </a:prstGeom>
          <a:gradFill>
            <a:gsLst>
              <a:gs pos="0">
                <a:schemeClr val="bg1">
                  <a:alpha val="51000"/>
                </a:schemeClr>
              </a:gs>
              <a:gs pos="100000">
                <a:schemeClr val="bg1"/>
              </a:gs>
            </a:gsLst>
            <a:lin ang="2700000" scaled="0"/>
          </a:gradFill>
          <a:ln>
            <a:noFill/>
          </a:ln>
          <a:effectLst>
            <a:outerShdw blurRad="114300" dist="38100" dir="2700000" algn="tl" rotWithShape="0">
              <a:prstClr val="black">
                <a:alpha val="9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a:solidFill>
                  <a:schemeClr val="tx1"/>
                </a:solidFill>
              </a:rPr>
              <a:t>1</a:t>
            </a:r>
            <a:endParaRPr lang="zh-TW" altLang="en-US" sz="2400" b="1">
              <a:solidFill>
                <a:schemeClr val="tx1"/>
              </a:solidFill>
            </a:endParaRPr>
          </a:p>
        </p:txBody>
      </p:sp>
      <p:sp>
        <p:nvSpPr>
          <p:cNvPr id="36" name="矩形: 圓角 35">
            <a:extLst>
              <a:ext uri="{FF2B5EF4-FFF2-40B4-BE49-F238E27FC236}">
                <a16:creationId xmlns:a16="http://schemas.microsoft.com/office/drawing/2014/main" id="{F92A5B30-CF84-4C6F-B707-8D4ED42ECF33}"/>
              </a:ext>
            </a:extLst>
          </p:cNvPr>
          <p:cNvSpPr/>
          <p:nvPr/>
        </p:nvSpPr>
        <p:spPr>
          <a:xfrm>
            <a:off x="5180074" y="2667191"/>
            <a:ext cx="444378" cy="425593"/>
          </a:xfrm>
          <a:prstGeom prst="roundRect">
            <a:avLst>
              <a:gd name="adj" fmla="val 12190"/>
            </a:avLst>
          </a:prstGeom>
          <a:gradFill>
            <a:gsLst>
              <a:gs pos="0">
                <a:schemeClr val="bg1">
                  <a:alpha val="51000"/>
                </a:schemeClr>
              </a:gs>
              <a:gs pos="100000">
                <a:schemeClr val="bg1"/>
              </a:gs>
            </a:gsLst>
            <a:lin ang="2700000" scaled="0"/>
          </a:gradFill>
          <a:ln>
            <a:noFill/>
          </a:ln>
          <a:effectLst>
            <a:outerShdw blurRad="114300" dist="38100" dir="2700000" algn="tl" rotWithShape="0">
              <a:prstClr val="black">
                <a:alpha val="9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a:solidFill>
                  <a:schemeClr val="tx1"/>
                </a:solidFill>
              </a:rPr>
              <a:t>2</a:t>
            </a:r>
            <a:endParaRPr lang="zh-TW" altLang="en-US" sz="2400" b="1">
              <a:solidFill>
                <a:schemeClr val="tx1"/>
              </a:solidFill>
            </a:endParaRPr>
          </a:p>
        </p:txBody>
      </p:sp>
      <p:sp>
        <p:nvSpPr>
          <p:cNvPr id="37" name="矩形: 圓角 36">
            <a:extLst>
              <a:ext uri="{FF2B5EF4-FFF2-40B4-BE49-F238E27FC236}">
                <a16:creationId xmlns:a16="http://schemas.microsoft.com/office/drawing/2014/main" id="{0B956774-00E8-4C98-B713-F07F5D6F866A}"/>
              </a:ext>
            </a:extLst>
          </p:cNvPr>
          <p:cNvSpPr/>
          <p:nvPr/>
        </p:nvSpPr>
        <p:spPr>
          <a:xfrm>
            <a:off x="5180074" y="3790851"/>
            <a:ext cx="444378" cy="425593"/>
          </a:xfrm>
          <a:prstGeom prst="roundRect">
            <a:avLst>
              <a:gd name="adj" fmla="val 12190"/>
            </a:avLst>
          </a:prstGeom>
          <a:gradFill>
            <a:gsLst>
              <a:gs pos="0">
                <a:schemeClr val="bg1">
                  <a:alpha val="51000"/>
                </a:schemeClr>
              </a:gs>
              <a:gs pos="100000">
                <a:schemeClr val="bg1"/>
              </a:gs>
            </a:gsLst>
            <a:lin ang="2700000" scaled="0"/>
          </a:gradFill>
          <a:ln>
            <a:noFill/>
          </a:ln>
          <a:effectLst>
            <a:outerShdw blurRad="114300" dist="38100" dir="2700000" algn="tl" rotWithShape="0">
              <a:prstClr val="black">
                <a:alpha val="9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a:solidFill>
                  <a:schemeClr val="tx1"/>
                </a:solidFill>
              </a:rPr>
              <a:t>3</a:t>
            </a:r>
            <a:endParaRPr lang="zh-TW" altLang="en-US" sz="2400" b="1">
              <a:solidFill>
                <a:schemeClr val="tx1"/>
              </a:solidFill>
            </a:endParaRPr>
          </a:p>
        </p:txBody>
      </p:sp>
      <p:pic>
        <p:nvPicPr>
          <p:cNvPr id="38" name="圖片 1">
            <a:extLst>
              <a:ext uri="{FF2B5EF4-FFF2-40B4-BE49-F238E27FC236}">
                <a16:creationId xmlns:a16="http://schemas.microsoft.com/office/drawing/2014/main" id="{B97F4D46-A09F-45A2-868C-E69B5E4BDE2A}"/>
              </a:ext>
            </a:extLst>
          </p:cNvPr>
          <p:cNvPicPr>
            <a:picLocks noChangeAspect="1"/>
          </p:cNvPicPr>
          <p:nvPr/>
        </p:nvPicPr>
        <p:blipFill>
          <a:blip r:embed="rId6"/>
          <a:stretch>
            <a:fillRect/>
          </a:stretch>
        </p:blipFill>
        <p:spPr>
          <a:xfrm>
            <a:off x="704271" y="2879987"/>
            <a:ext cx="3577080" cy="22708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867668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2D340-00F0-4DF2-9740-A43BEAFBFA28}"/>
              </a:ext>
            </a:extLst>
          </p:cNvPr>
          <p:cNvSpPr>
            <a:spLocks noGrp="1"/>
          </p:cNvSpPr>
          <p:nvPr>
            <p:ph type="title"/>
          </p:nvPr>
        </p:nvSpPr>
        <p:spPr>
          <a:xfrm>
            <a:off x="-17332" y="374332"/>
            <a:ext cx="8943974" cy="871598"/>
          </a:xfrm>
        </p:spPr>
        <p:txBody>
          <a:bodyPr>
            <a:normAutofit fontScale="90000"/>
          </a:bodyPr>
          <a:lstStyle/>
          <a:p>
            <a:pPr algn="l"/>
            <a:r>
              <a:rPr lang="en-US" altLang="zh-TW" sz="3100"/>
              <a:t>Scenario of QNAP NAS with SSD Configuration</a:t>
            </a:r>
            <a:br>
              <a:rPr lang="en-US" altLang="zh-TW" sz="4000">
                <a:solidFill>
                  <a:schemeClr val="lt1"/>
                </a:solidFill>
                <a:cs typeface="Microsoft JhengHei"/>
                <a:sym typeface="Microsoft JhengHei"/>
              </a:rPr>
            </a:br>
            <a:endParaRPr lang="zh-TW" altLang="en-US"/>
          </a:p>
        </p:txBody>
      </p:sp>
      <p:sp>
        <p:nvSpPr>
          <p:cNvPr id="3" name="內容版面配置區 1">
            <a:extLst>
              <a:ext uri="{FF2B5EF4-FFF2-40B4-BE49-F238E27FC236}">
                <a16:creationId xmlns:a16="http://schemas.microsoft.com/office/drawing/2014/main" id="{750A0B6F-4C96-427F-88E1-2FD70873823A}"/>
              </a:ext>
            </a:extLst>
          </p:cNvPr>
          <p:cNvSpPr txBox="1">
            <a:spLocks/>
          </p:cNvSpPr>
          <p:nvPr/>
        </p:nvSpPr>
        <p:spPr>
          <a:xfrm>
            <a:off x="217358" y="1103988"/>
            <a:ext cx="8926642" cy="965338"/>
          </a:xfrm>
          <a:prstGeom prst="rect">
            <a:avLst/>
          </a:prstGeom>
          <a:noFill/>
          <a:ln>
            <a:noFill/>
          </a:ln>
        </p:spPr>
        <p:txBody>
          <a:bodyPr vert="horz" wrap="square" lIns="91440" tIns="45720" rIns="91440" bIns="45720" rtlCol="0" anchor="t" anchorCtr="0">
            <a:noAutofit/>
          </a:bodyPr>
          <a:lstStyle>
            <a:defPPr marR="0" lvl="0" algn="l" rtl="0">
              <a:lnSpc>
                <a:spcPct val="100000"/>
              </a:lnSpc>
              <a:spcBef>
                <a:spcPts val="0"/>
              </a:spcBef>
              <a:spcAft>
                <a:spcPts val="0"/>
              </a:spcAft>
            </a:defPPr>
            <a:lvl1pPr marL="0" marR="0" lvl="0" indent="114300" algn="l" rtl="0">
              <a:lnSpc>
                <a:spcPct val="115000"/>
              </a:lnSpc>
              <a:spcBef>
                <a:spcPts val="0"/>
              </a:spcBef>
              <a:spcAft>
                <a:spcPts val="1600"/>
              </a:spcAft>
              <a:buClr>
                <a:schemeClr val="dk2"/>
              </a:buClr>
              <a:buSzPct val="100000"/>
              <a:buFont typeface="Verdana"/>
              <a:buChar char="●"/>
              <a:defRPr sz="1800" b="0" i="0" u="none" strike="noStrike" cap="none">
                <a:solidFill>
                  <a:schemeClr val="dk2"/>
                </a:solidFill>
                <a:latin typeface="Verdana"/>
                <a:ea typeface="Verdana"/>
                <a:cs typeface="Verdana"/>
                <a:sym typeface="Verdana"/>
              </a:defRPr>
            </a:lvl1pPr>
            <a:lvl2pPr marL="0" marR="0" lvl="1"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2pPr>
            <a:lvl3pPr marL="0" marR="0" lvl="2"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3pPr>
            <a:lvl4pPr marL="0" marR="0" lvl="3"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4pPr>
            <a:lvl5pPr marL="0" marR="0" lvl="4"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5pPr>
            <a:lvl6pPr marL="0" marR="0" lvl="5"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6pPr>
            <a:lvl7pPr marL="0" marR="0" lvl="6"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7pPr>
            <a:lvl8pPr marL="0" marR="0" lvl="7"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8pPr>
            <a:lvl9pPr marL="0" marR="0" lvl="8"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9pPr>
          </a:lstStyle>
          <a:p>
            <a:pPr indent="0">
              <a:lnSpc>
                <a:spcPts val="2300"/>
              </a:lnSpc>
              <a:buNone/>
            </a:pPr>
            <a:r>
              <a:rPr lang="en-US" altLang="zh-TW" sz="1500">
                <a:solidFill>
                  <a:schemeClr val="tx1"/>
                </a:solidFill>
                <a:latin typeface="微軟正黑體" panose="020B0604030504040204" pitchFamily="34" charset="-120"/>
                <a:ea typeface="微軟正黑體" panose="020B0604030504040204" pitchFamily="34" charset="-120"/>
                <a:cs typeface="Arial" panose="020B0604020202020204" pitchFamily="34" charset="0"/>
              </a:rPr>
              <a:t>The SSD type will affect the workload, the best SSD configuration may only be measurable once it is configured. The SSD Cache and </a:t>
            </a:r>
            <a:r>
              <a:rPr lang="en-US" altLang="zh-TW" sz="1500" err="1">
                <a:solidFill>
                  <a:schemeClr val="tx1"/>
                </a:solidFill>
                <a:latin typeface="微軟正黑體" panose="020B0604030504040204" pitchFamily="34" charset="-120"/>
                <a:ea typeface="微軟正黑體" panose="020B0604030504040204" pitchFamily="34" charset="-120"/>
                <a:cs typeface="Arial" panose="020B0604020202020204" pitchFamily="34" charset="0"/>
              </a:rPr>
              <a:t>Qtier</a:t>
            </a:r>
            <a:r>
              <a:rPr lang="en-US" altLang="zh-TW" sz="1500">
                <a:solidFill>
                  <a:schemeClr val="tx1"/>
                </a:solidFill>
                <a:latin typeface="微軟正黑體" panose="020B0604030504040204" pitchFamily="34" charset="-120"/>
                <a:ea typeface="微軟正黑體" panose="020B0604030504040204" pitchFamily="34" charset="-120"/>
                <a:cs typeface="Arial" panose="020B0604020202020204" pitchFamily="34" charset="0"/>
              </a:rPr>
              <a:t> have different advantages, the IT manager can freely switch between the SSD Cache and </a:t>
            </a:r>
            <a:r>
              <a:rPr lang="en-US" altLang="zh-TW" sz="1500" err="1">
                <a:solidFill>
                  <a:schemeClr val="tx1"/>
                </a:solidFill>
                <a:latin typeface="微軟正黑體" panose="020B0604030504040204" pitchFamily="34" charset="-120"/>
                <a:ea typeface="微軟正黑體" panose="020B0604030504040204" pitchFamily="34" charset="-120"/>
                <a:cs typeface="Arial" panose="020B0604020202020204" pitchFamily="34" charset="0"/>
              </a:rPr>
              <a:t>Qtier</a:t>
            </a:r>
            <a:r>
              <a:rPr lang="en-US" altLang="zh-TW" sz="1500">
                <a:solidFill>
                  <a:schemeClr val="tx1"/>
                </a:solidFill>
                <a:latin typeface="微軟正黑體" panose="020B0604030504040204" pitchFamily="34" charset="-120"/>
                <a:ea typeface="微軟正黑體" panose="020B0604030504040204" pitchFamily="34" charset="-120"/>
                <a:cs typeface="Arial" panose="020B0604020202020204" pitchFamily="34" charset="0"/>
              </a:rPr>
              <a:t> to adapt to the best configuration</a:t>
            </a:r>
            <a:r>
              <a:rPr lang="zh-TW" altLang="en-US" sz="1500">
                <a:solidFill>
                  <a:schemeClr val="tx1"/>
                </a:solidFill>
                <a:latin typeface="微軟正黑體" panose="020B0604030504040204" pitchFamily="34" charset="-120"/>
                <a:ea typeface="微軟正黑體" panose="020B0604030504040204" pitchFamily="34" charset="-120"/>
              </a:rPr>
              <a:t>：</a:t>
            </a:r>
          </a:p>
        </p:txBody>
      </p:sp>
      <p:graphicFrame>
        <p:nvGraphicFramePr>
          <p:cNvPr id="4" name="Shape 359">
            <a:extLst>
              <a:ext uri="{FF2B5EF4-FFF2-40B4-BE49-F238E27FC236}">
                <a16:creationId xmlns:a16="http://schemas.microsoft.com/office/drawing/2014/main" id="{4A5AAB7E-3E8A-4992-A02F-D7F78C0C5E72}"/>
              </a:ext>
            </a:extLst>
          </p:cNvPr>
          <p:cNvGraphicFramePr/>
          <p:nvPr>
            <p:extLst>
              <p:ext uri="{D42A27DB-BD31-4B8C-83A1-F6EECF244321}">
                <p14:modId xmlns:p14="http://schemas.microsoft.com/office/powerpoint/2010/main" val="3233564692"/>
              </p:ext>
            </p:extLst>
          </p:nvPr>
        </p:nvGraphicFramePr>
        <p:xfrm>
          <a:off x="496313" y="2069326"/>
          <a:ext cx="8151373" cy="2599580"/>
        </p:xfrm>
        <a:graphic>
          <a:graphicData uri="http://schemas.openxmlformats.org/drawingml/2006/table">
            <a:tbl>
              <a:tblPr firstRow="1" bandRow="1"/>
              <a:tblGrid>
                <a:gridCol w="1257016">
                  <a:extLst>
                    <a:ext uri="{9D8B030D-6E8A-4147-A177-3AD203B41FA5}">
                      <a16:colId xmlns:a16="http://schemas.microsoft.com/office/drawing/2014/main" val="20000"/>
                    </a:ext>
                  </a:extLst>
                </a:gridCol>
                <a:gridCol w="1139837">
                  <a:extLst>
                    <a:ext uri="{9D8B030D-6E8A-4147-A177-3AD203B41FA5}">
                      <a16:colId xmlns:a16="http://schemas.microsoft.com/office/drawing/2014/main" val="20001"/>
                    </a:ext>
                  </a:extLst>
                </a:gridCol>
                <a:gridCol w="1200739">
                  <a:extLst>
                    <a:ext uri="{9D8B030D-6E8A-4147-A177-3AD203B41FA5}">
                      <a16:colId xmlns:a16="http://schemas.microsoft.com/office/drawing/2014/main" val="20002"/>
                    </a:ext>
                  </a:extLst>
                </a:gridCol>
                <a:gridCol w="1140428">
                  <a:extLst>
                    <a:ext uri="{9D8B030D-6E8A-4147-A177-3AD203B41FA5}">
                      <a16:colId xmlns:a16="http://schemas.microsoft.com/office/drawing/2014/main" val="20003"/>
                    </a:ext>
                  </a:extLst>
                </a:gridCol>
                <a:gridCol w="1140428">
                  <a:extLst>
                    <a:ext uri="{9D8B030D-6E8A-4147-A177-3AD203B41FA5}">
                      <a16:colId xmlns:a16="http://schemas.microsoft.com/office/drawing/2014/main" val="2836936949"/>
                    </a:ext>
                  </a:extLst>
                </a:gridCol>
                <a:gridCol w="1112341">
                  <a:extLst>
                    <a:ext uri="{9D8B030D-6E8A-4147-A177-3AD203B41FA5}">
                      <a16:colId xmlns:a16="http://schemas.microsoft.com/office/drawing/2014/main" val="20004"/>
                    </a:ext>
                  </a:extLst>
                </a:gridCol>
                <a:gridCol w="1160584">
                  <a:extLst>
                    <a:ext uri="{9D8B030D-6E8A-4147-A177-3AD203B41FA5}">
                      <a16:colId xmlns:a16="http://schemas.microsoft.com/office/drawing/2014/main" val="20005"/>
                    </a:ext>
                  </a:extLst>
                </a:gridCol>
              </a:tblGrid>
              <a:tr h="596424">
                <a:tc>
                  <a:txBody>
                    <a:bodyPr/>
                    <a:lstStyle/>
                    <a:p>
                      <a:pPr marL="0" marR="0" lvl="0" indent="0" algn="ctr" rtl="0">
                        <a:spcBef>
                          <a:spcPts val="0"/>
                        </a:spcBef>
                        <a:spcAft>
                          <a:spcPts val="0"/>
                        </a:spcAft>
                        <a:buNone/>
                      </a:pPr>
                      <a:r>
                        <a:rPr lang="en-US" altLang="zh-TW" sz="1200">
                          <a:solidFill>
                            <a:schemeClr val="bg1"/>
                          </a:solidFill>
                          <a:latin typeface="微軟正黑體" panose="020B0604030504040204" pitchFamily="34" charset="-120"/>
                          <a:ea typeface="微軟正黑體" panose="020B0604030504040204" pitchFamily="34" charset="-120"/>
                          <a:sym typeface="Microsoft JhengHei"/>
                        </a:rPr>
                        <a:t>Scenario</a:t>
                      </a:r>
                      <a:endParaRPr lang="zh-TW" altLang="en-US" sz="1200">
                        <a:solidFill>
                          <a:schemeClr val="bg1"/>
                        </a:solidFill>
                        <a:latin typeface="微軟正黑體" panose="020B0604030504040204" pitchFamily="34" charset="-120"/>
                        <a:ea typeface="微軟正黑體" panose="020B0604030504040204" pitchFamily="34" charset="-120"/>
                        <a:sym typeface="Microsoft JhengHei"/>
                      </a:endParaRPr>
                    </a:p>
                  </a:txBody>
                  <a:tcPr marL="91450" marR="91450" marT="45725" marB="4572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050A2A">
                        <a:alpha val="75000"/>
                      </a:srgbClr>
                    </a:solidFill>
                  </a:tcPr>
                </a:tc>
                <a:tc>
                  <a:txBody>
                    <a:bodyPr/>
                    <a:lstStyle/>
                    <a:p>
                      <a:pPr marL="0" marR="0" lvl="0" indent="0" algn="ctr" rtl="0">
                        <a:spcBef>
                          <a:spcPts val="0"/>
                        </a:spcBef>
                        <a:spcAft>
                          <a:spcPts val="0"/>
                        </a:spcAft>
                        <a:buNone/>
                      </a:pPr>
                      <a:r>
                        <a:rPr lang="en-US" altLang="zh-TW" sz="1200" b="1">
                          <a:solidFill>
                            <a:srgbClr val="2CF8FD"/>
                          </a:solidFill>
                          <a:latin typeface="微軟正黑體" panose="020B0604030504040204" pitchFamily="34" charset="-120"/>
                          <a:ea typeface="微軟正黑體" panose="020B0604030504040204" pitchFamily="34" charset="-120"/>
                          <a:sym typeface="Microsoft JhengHei"/>
                        </a:rPr>
                        <a:t>File Server</a:t>
                      </a:r>
                      <a:endParaRPr lang="zh-TW" altLang="en-US" sz="1200" b="1">
                        <a:solidFill>
                          <a:srgbClr val="2CF8FD"/>
                        </a:solidFill>
                        <a:latin typeface="微軟正黑體" panose="020B0604030504040204" pitchFamily="34" charset="-120"/>
                        <a:ea typeface="微軟正黑體" panose="020B0604030504040204" pitchFamily="34" charset="-120"/>
                        <a:sym typeface="Microsoft JhengHei"/>
                      </a:endParaRPr>
                    </a:p>
                  </a:txBody>
                  <a:tcPr marL="91450" marR="91450" marT="45725" marB="4572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050A2A">
                        <a:alpha val="75000"/>
                      </a:srgbClr>
                    </a:solidFill>
                  </a:tcPr>
                </a:tc>
                <a:tc>
                  <a:txBody>
                    <a:bodyPr/>
                    <a:lstStyle/>
                    <a:p>
                      <a:pPr marL="0" marR="0" lvl="0" indent="0" algn="ctr" rtl="0">
                        <a:spcBef>
                          <a:spcPts val="0"/>
                        </a:spcBef>
                        <a:spcAft>
                          <a:spcPts val="0"/>
                        </a:spcAft>
                        <a:buNone/>
                      </a:pPr>
                      <a:r>
                        <a:rPr lang="en-US" altLang="zh-TW" sz="1200" b="1">
                          <a:solidFill>
                            <a:srgbClr val="2CF8FD"/>
                          </a:solidFill>
                          <a:latin typeface="微軟正黑體" panose="020B0604030504040204" pitchFamily="34" charset="-120"/>
                          <a:ea typeface="微軟正黑體" panose="020B0604030504040204" pitchFamily="34" charset="-120"/>
                          <a:sym typeface="Microsoft JhengHei"/>
                        </a:rPr>
                        <a:t>Web</a:t>
                      </a:r>
                      <a:r>
                        <a:rPr lang="zh-TW" altLang="en-US" sz="1200" b="1">
                          <a:solidFill>
                            <a:srgbClr val="2CF8FD"/>
                          </a:solidFill>
                          <a:latin typeface="微軟正黑體" panose="020B0604030504040204" pitchFamily="34" charset="-120"/>
                          <a:ea typeface="微軟正黑體" panose="020B0604030504040204" pitchFamily="34" charset="-120"/>
                          <a:sym typeface="Microsoft JhengHei"/>
                        </a:rPr>
                        <a:t>、</a:t>
                      </a:r>
                      <a:r>
                        <a:rPr lang="en-US" altLang="zh-TW" sz="1200" b="1">
                          <a:solidFill>
                            <a:srgbClr val="2CF8FD"/>
                          </a:solidFill>
                          <a:latin typeface="微軟正黑體" panose="020B0604030504040204" pitchFamily="34" charset="-120"/>
                          <a:ea typeface="微軟正黑體" panose="020B0604030504040204" pitchFamily="34" charset="-120"/>
                          <a:sym typeface="Microsoft JhengHei"/>
                        </a:rPr>
                        <a:t>Virtualized storage server</a:t>
                      </a:r>
                      <a:endParaRPr sz="1200" b="1">
                        <a:solidFill>
                          <a:srgbClr val="2CF8FD"/>
                        </a:solidFill>
                        <a:latin typeface="微軟正黑體" panose="020B0604030504040204" pitchFamily="34" charset="-120"/>
                        <a:ea typeface="微軟正黑體" panose="020B0604030504040204" pitchFamily="34" charset="-120"/>
                        <a:sym typeface="Microsoft JhengHei"/>
                      </a:endParaRPr>
                    </a:p>
                  </a:txBody>
                  <a:tcPr marL="91450" marR="91450" marT="45725" marB="4572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050A2A">
                        <a:alpha val="75000"/>
                      </a:srgbClr>
                    </a:solidFill>
                  </a:tcPr>
                </a:tc>
                <a:tc>
                  <a:txBody>
                    <a:bodyPr/>
                    <a:lstStyle/>
                    <a:p>
                      <a:pPr marL="0" marR="0" lvl="0" indent="0" algn="ctr">
                        <a:spcBef>
                          <a:spcPts val="0"/>
                        </a:spcBef>
                        <a:spcAft>
                          <a:spcPts val="0"/>
                        </a:spcAft>
                        <a:buNone/>
                      </a:pPr>
                      <a:r>
                        <a:rPr lang="en-US" altLang="zh-TW" sz="1200" b="1">
                          <a:solidFill>
                            <a:srgbClr val="2CF8FD"/>
                          </a:solidFill>
                          <a:latin typeface="微軟正黑體"/>
                          <a:ea typeface="微軟正黑體"/>
                        </a:rPr>
                        <a:t>E</a:t>
                      </a:r>
                      <a:r>
                        <a:rPr lang="en-US" sz="1200" b="1" i="0" u="none" strike="noStrike" noProof="0">
                          <a:solidFill>
                            <a:srgbClr val="2CF8FD"/>
                          </a:solidFill>
                          <a:latin typeface="Microsoft JhengHei"/>
                        </a:rPr>
                        <a:t>diting Storage (raw cut, film cut...) </a:t>
                      </a:r>
                      <a:endParaRPr lang="zh-TW" altLang="en-US" sz="1200" b="1">
                        <a:solidFill>
                          <a:srgbClr val="2CF8FD"/>
                        </a:solidFill>
                        <a:latin typeface="微軟正黑體"/>
                        <a:ea typeface="微軟正黑體"/>
                        <a:sym typeface="Microsoft JhengHei"/>
                      </a:endParaRPr>
                    </a:p>
                  </a:txBody>
                  <a:tcPr marL="91450" marR="91450" marT="45725" marB="4572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050A2A">
                        <a:alpha val="75000"/>
                      </a:srgbClr>
                    </a:solidFill>
                  </a:tcPr>
                </a:tc>
                <a:tc>
                  <a:txBody>
                    <a:bodyPr/>
                    <a:lstStyle/>
                    <a:p>
                      <a:pPr marL="0" marR="0" lvl="0" indent="0" algn="ctr">
                        <a:spcBef>
                          <a:spcPts val="0"/>
                        </a:spcBef>
                        <a:spcAft>
                          <a:spcPts val="0"/>
                        </a:spcAft>
                        <a:buNone/>
                      </a:pPr>
                      <a:r>
                        <a:rPr lang="en-US" sz="1200" b="1" i="0" u="none" strike="noStrike" noProof="0">
                          <a:solidFill>
                            <a:srgbClr val="2CF8FD"/>
                          </a:solidFill>
                          <a:latin typeface="Microsoft JhengHei"/>
                        </a:rPr>
                        <a:t>Editing Storage (</a:t>
                      </a:r>
                      <a:r>
                        <a:rPr lang="en-US" altLang="zh-TW" sz="1200" b="1">
                          <a:solidFill>
                            <a:srgbClr val="2CF8FD"/>
                          </a:solidFill>
                          <a:latin typeface="微軟正黑體"/>
                          <a:ea typeface="微軟正黑體"/>
                        </a:rPr>
                        <a:t>Post production)</a:t>
                      </a:r>
                      <a:endParaRPr lang="en-US" altLang="zh-TW" sz="1200" b="1">
                        <a:solidFill>
                          <a:srgbClr val="2CF8FD"/>
                        </a:solidFill>
                        <a:latin typeface="微軟正黑體"/>
                        <a:ea typeface="微軟正黑體"/>
                        <a:sym typeface="Microsoft JhengHei"/>
                      </a:endParaRPr>
                    </a:p>
                  </a:txBody>
                  <a:tcPr marL="91450" marR="91450" marT="45725" marB="4572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050A2A">
                        <a:alpha val="75000"/>
                      </a:srgbClr>
                    </a:solidFill>
                  </a:tcPr>
                </a:tc>
                <a:tc>
                  <a:txBody>
                    <a:bodyPr/>
                    <a:lstStyle/>
                    <a:p>
                      <a:pPr marL="0" marR="0" lvl="0" indent="0" algn="ctr" rtl="0">
                        <a:spcBef>
                          <a:spcPts val="0"/>
                        </a:spcBef>
                        <a:spcAft>
                          <a:spcPts val="0"/>
                        </a:spcAft>
                        <a:buNone/>
                      </a:pPr>
                      <a:r>
                        <a:rPr lang="en-US" altLang="zh-TW" sz="1200" b="1">
                          <a:solidFill>
                            <a:srgbClr val="2CF8FD"/>
                          </a:solidFill>
                          <a:latin typeface="微軟正黑體"/>
                          <a:ea typeface="微軟正黑體"/>
                          <a:sym typeface="Microsoft JhengHei"/>
                        </a:rPr>
                        <a:t>Log / high speed backup server</a:t>
                      </a:r>
                      <a:endParaRPr lang="zh-TW" sz="1200" b="1">
                        <a:solidFill>
                          <a:srgbClr val="2CF8FD"/>
                        </a:solidFill>
                        <a:latin typeface="微軟正黑體"/>
                        <a:ea typeface="微軟正黑體"/>
                        <a:sym typeface="Microsoft JhengHei"/>
                      </a:endParaRPr>
                    </a:p>
                  </a:txBody>
                  <a:tcPr marL="91450" marR="91450" marT="45725" marB="4572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050A2A">
                        <a:alpha val="75000"/>
                      </a:srgbClr>
                    </a:solidFill>
                  </a:tcPr>
                </a:tc>
                <a:tc>
                  <a:txBody>
                    <a:bodyPr/>
                    <a:lstStyle/>
                    <a:p>
                      <a:pPr marL="0" marR="0" lvl="0" indent="0" algn="ctr" rtl="0">
                        <a:spcBef>
                          <a:spcPts val="0"/>
                        </a:spcBef>
                        <a:spcAft>
                          <a:spcPts val="0"/>
                        </a:spcAft>
                        <a:buNone/>
                      </a:pPr>
                      <a:r>
                        <a:rPr lang="en-US" altLang="zh-TW" sz="1200" b="1">
                          <a:solidFill>
                            <a:srgbClr val="2CF8FD"/>
                          </a:solidFill>
                          <a:latin typeface="微軟正黑體"/>
                          <a:ea typeface="微軟正黑體"/>
                          <a:sym typeface="Microsoft JhengHei"/>
                        </a:rPr>
                        <a:t>Enterprise Database</a:t>
                      </a:r>
                      <a:endParaRPr lang="zh-TW" altLang="en-US" sz="1200" b="1">
                        <a:solidFill>
                          <a:srgbClr val="2CF8FD"/>
                        </a:solidFill>
                        <a:latin typeface="微軟正黑體"/>
                        <a:ea typeface="微軟正黑體"/>
                        <a:sym typeface="Microsoft JhengHei"/>
                      </a:endParaRPr>
                    </a:p>
                  </a:txBody>
                  <a:tcPr marL="91450" marR="91450" marT="45725" marB="4572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050A2A">
                        <a:alpha val="75000"/>
                      </a:srgbClr>
                    </a:solidFill>
                  </a:tcPr>
                </a:tc>
                <a:extLst>
                  <a:ext uri="{0D108BD9-81ED-4DB2-BD59-A6C34878D82A}">
                    <a16:rowId xmlns:a16="http://schemas.microsoft.com/office/drawing/2014/main" val="10000"/>
                  </a:ext>
                </a:extLst>
              </a:tr>
              <a:tr h="560061">
                <a:tc>
                  <a:txBody>
                    <a:bodyPr/>
                    <a:lstStyle/>
                    <a:p>
                      <a:pPr marL="0" marR="0" lvl="0" indent="0" algn="ctr" rtl="0">
                        <a:spcBef>
                          <a:spcPts val="0"/>
                        </a:spcBef>
                        <a:spcAft>
                          <a:spcPts val="0"/>
                        </a:spcAft>
                        <a:buNone/>
                      </a:pPr>
                      <a:r>
                        <a:rPr lang="en-US" altLang="zh-TW" sz="1200" b="1">
                          <a:solidFill>
                            <a:schemeClr val="tx1"/>
                          </a:solidFill>
                          <a:latin typeface="微軟正黑體" panose="020B0604030504040204" pitchFamily="34" charset="-120"/>
                          <a:ea typeface="微軟正黑體" panose="020B0604030504040204" pitchFamily="34" charset="-120"/>
                          <a:sym typeface="Microsoft JhengHei"/>
                        </a:rPr>
                        <a:t>SSD</a:t>
                      </a:r>
                      <a:endParaRPr lang="zh-TW" altLang="en-US" sz="1200" b="1">
                        <a:solidFill>
                          <a:schemeClr val="tx1"/>
                        </a:solidFill>
                        <a:latin typeface="微軟正黑體" panose="020B0604030504040204" pitchFamily="34" charset="-120"/>
                        <a:ea typeface="微軟正黑體" panose="020B0604030504040204" pitchFamily="34" charset="-120"/>
                        <a:sym typeface="Microsoft JhengHei"/>
                      </a:endParaRPr>
                    </a:p>
                    <a:p>
                      <a:pPr marL="0" marR="0" lvl="0" indent="0" algn="ctr">
                        <a:spcBef>
                          <a:spcPts val="0"/>
                        </a:spcBef>
                        <a:spcAft>
                          <a:spcPts val="0"/>
                        </a:spcAft>
                        <a:buNone/>
                      </a:pPr>
                      <a:r>
                        <a:rPr lang="en-US" altLang="zh-TW" sz="1200" b="1">
                          <a:solidFill>
                            <a:schemeClr val="tx1"/>
                          </a:solidFill>
                          <a:latin typeface="微軟正黑體" panose="020B0604030504040204" pitchFamily="34" charset="-120"/>
                          <a:ea typeface="微軟正黑體" panose="020B0604030504040204" pitchFamily="34" charset="-120"/>
                          <a:sym typeface="Microsoft JhengHei"/>
                        </a:rPr>
                        <a:t>usage</a:t>
                      </a:r>
                      <a:endParaRPr lang="zh-TW" altLang="en-US" sz="1200" b="1">
                        <a:solidFill>
                          <a:schemeClr val="tx1"/>
                        </a:solidFill>
                        <a:latin typeface="微軟正黑體" panose="020B0604030504040204" pitchFamily="34" charset="-120"/>
                        <a:ea typeface="微軟正黑體" panose="020B0604030504040204" pitchFamily="34" charset="-120"/>
                        <a:sym typeface="Microsoft JhengHei"/>
                      </a:endParaRPr>
                    </a:p>
                  </a:txBody>
                  <a:tcPr marL="91450" marR="91450" marT="45725" marB="45725" anchor="ctr">
                    <a:lnL w="12700" cmpd="sng">
                      <a:noFill/>
                      <a:prstDash val="solid"/>
                    </a:lnL>
                    <a:lnR w="3175" cap="flat" cmpd="sng" algn="ctr">
                      <a:solidFill>
                        <a:schemeClr val="tx1">
                          <a:lumMod val="25000"/>
                          <a:lumOff val="75000"/>
                        </a:schemeClr>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rgbClr val="2CF8FD">
                        <a:alpha val="20000"/>
                      </a:srgbClr>
                    </a:solidFill>
                  </a:tcPr>
                </a:tc>
                <a:tc>
                  <a:txBody>
                    <a:bodyPr/>
                    <a:lstStyle/>
                    <a:p>
                      <a:pPr algn="ctr"/>
                      <a:r>
                        <a:rPr lang="en-US" altLang="zh-TW" sz="1200" err="1">
                          <a:solidFill>
                            <a:schemeClr val="tx1"/>
                          </a:solidFill>
                          <a:latin typeface="微軟正黑體"/>
                          <a:ea typeface="微軟正黑體"/>
                        </a:rPr>
                        <a:t>Qtier</a:t>
                      </a:r>
                      <a:endParaRPr lang="zh-TW" altLang="en-US" sz="1200">
                        <a:solidFill>
                          <a:schemeClr val="tx1"/>
                        </a:solidFill>
                        <a:latin typeface="微軟正黑體"/>
                        <a:ea typeface="微軟正黑體"/>
                      </a:endParaRPr>
                    </a:p>
                  </a:txBody>
                  <a:tcPr marL="91450" marR="91450" marT="45725" marB="45725" anchor="ctr">
                    <a:lnL w="3175" cap="flat" cmpd="sng" algn="ctr">
                      <a:solidFill>
                        <a:schemeClr val="tx1">
                          <a:lumMod val="25000"/>
                          <a:lumOff val="75000"/>
                        </a:schemeClr>
                      </a:solidFill>
                      <a:prstDash val="solid"/>
                      <a:round/>
                      <a:headEnd type="none" w="med" len="med"/>
                      <a:tailEnd type="none" w="med" len="med"/>
                    </a:lnL>
                    <a:lnR w="3175" cap="flat" cmpd="sng" algn="ctr">
                      <a:solidFill>
                        <a:schemeClr val="tx1">
                          <a:lumMod val="25000"/>
                          <a:lumOff val="75000"/>
                        </a:schemeClr>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rgbClr val="2CF8FD">
                        <a:alpha val="20000"/>
                      </a:srgbClr>
                    </a:solidFill>
                  </a:tcPr>
                </a:tc>
                <a:tc>
                  <a:txBody>
                    <a:bodyPr/>
                    <a:lstStyle/>
                    <a:p>
                      <a:pPr algn="ctr"/>
                      <a:r>
                        <a:rPr lang="en-US" altLang="zh-TW" sz="1200" err="1">
                          <a:solidFill>
                            <a:schemeClr val="tx1"/>
                          </a:solidFill>
                          <a:latin typeface="微軟正黑體"/>
                          <a:ea typeface="微軟正黑體"/>
                        </a:rPr>
                        <a:t>Qtier</a:t>
                      </a:r>
                      <a:endParaRPr lang="zh-TW" altLang="en-US" sz="1200">
                        <a:solidFill>
                          <a:schemeClr val="tx1"/>
                        </a:solidFill>
                        <a:latin typeface="微軟正黑體"/>
                        <a:ea typeface="微軟正黑體"/>
                      </a:endParaRPr>
                    </a:p>
                  </a:txBody>
                  <a:tcPr marL="91450" marR="91450" marT="45725" marB="45725" anchor="ctr">
                    <a:lnL w="3175" cap="flat" cmpd="sng" algn="ctr">
                      <a:solidFill>
                        <a:schemeClr val="tx1">
                          <a:lumMod val="25000"/>
                          <a:lumOff val="75000"/>
                        </a:schemeClr>
                      </a:solidFill>
                      <a:prstDash val="solid"/>
                      <a:round/>
                      <a:headEnd type="none" w="med" len="med"/>
                      <a:tailEnd type="none" w="med" len="med"/>
                    </a:lnL>
                    <a:lnR w="3175" cap="flat" cmpd="sng" algn="ctr">
                      <a:solidFill>
                        <a:schemeClr val="tx1">
                          <a:lumMod val="25000"/>
                          <a:lumOff val="75000"/>
                        </a:schemeClr>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rgbClr val="2CF8FD">
                        <a:alpha val="20000"/>
                      </a:srgbClr>
                    </a:solidFill>
                  </a:tcPr>
                </a:tc>
                <a:tc>
                  <a:txBody>
                    <a:bodyPr/>
                    <a:lstStyle/>
                    <a:p>
                      <a:pPr algn="ctr"/>
                      <a:r>
                        <a:rPr lang="en-US" altLang="zh-TW" sz="1200">
                          <a:solidFill>
                            <a:schemeClr val="tx1"/>
                          </a:solidFill>
                          <a:latin typeface="微軟正黑體"/>
                          <a:ea typeface="微軟正黑體"/>
                        </a:rPr>
                        <a:t>SSD</a:t>
                      </a:r>
                      <a:br>
                        <a:rPr lang="en-US" altLang="zh-TW" sz="1200">
                          <a:solidFill>
                            <a:srgbClr val="000000"/>
                          </a:solidFill>
                          <a:latin typeface="微軟正黑體"/>
                          <a:ea typeface="微軟正黑體"/>
                        </a:rPr>
                      </a:br>
                      <a:r>
                        <a:rPr lang="en-US" altLang="zh-TW" sz="1200">
                          <a:solidFill>
                            <a:schemeClr val="tx1"/>
                          </a:solidFill>
                          <a:latin typeface="微軟正黑體"/>
                          <a:ea typeface="微軟正黑體"/>
                        </a:rPr>
                        <a:t>RAID volume</a:t>
                      </a:r>
                      <a:endParaRPr lang="zh-TW" altLang="en-US" sz="1200">
                        <a:solidFill>
                          <a:schemeClr val="tx1"/>
                        </a:solidFill>
                        <a:latin typeface="微軟正黑體"/>
                        <a:ea typeface="微軟正黑體"/>
                      </a:endParaRPr>
                    </a:p>
                  </a:txBody>
                  <a:tcPr marL="91450" marR="91450" marT="45725" marB="45725" anchor="ctr">
                    <a:lnL w="3175" cap="flat" cmpd="sng" algn="ctr">
                      <a:solidFill>
                        <a:schemeClr val="tx1">
                          <a:lumMod val="25000"/>
                          <a:lumOff val="75000"/>
                        </a:schemeClr>
                      </a:solidFill>
                      <a:prstDash val="solid"/>
                      <a:round/>
                      <a:headEnd type="none" w="med" len="med"/>
                      <a:tailEnd type="none" w="med" len="med"/>
                    </a:lnL>
                    <a:lnR w="3175" cap="flat" cmpd="sng" algn="ctr">
                      <a:solidFill>
                        <a:schemeClr val="tx1">
                          <a:lumMod val="25000"/>
                          <a:lumOff val="75000"/>
                        </a:schemeClr>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rgbClr val="2CF8FD">
                        <a:alpha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200">
                          <a:solidFill>
                            <a:schemeClr val="tx1"/>
                          </a:solidFill>
                          <a:latin typeface="微軟正黑體" panose="020B0604030504040204" pitchFamily="34" charset="-120"/>
                          <a:ea typeface="微軟正黑體" panose="020B0604030504040204" pitchFamily="34" charset="-120"/>
                        </a:rPr>
                        <a:t>SSD</a:t>
                      </a:r>
                      <a:br>
                        <a:rPr lang="en-US" altLang="zh-TW" sz="1200">
                          <a:solidFill>
                            <a:schemeClr val="tx1"/>
                          </a:solidFill>
                          <a:latin typeface="微軟正黑體" panose="020B0604030504040204" pitchFamily="34" charset="-120"/>
                          <a:ea typeface="微軟正黑體" panose="020B0604030504040204" pitchFamily="34" charset="-120"/>
                        </a:rPr>
                      </a:br>
                      <a:r>
                        <a:rPr lang="en-US" altLang="zh-TW" sz="1200">
                          <a:solidFill>
                            <a:schemeClr val="tx1"/>
                          </a:solidFill>
                          <a:latin typeface="微軟正黑體" panose="020B0604030504040204" pitchFamily="34" charset="-120"/>
                          <a:ea typeface="微軟正黑體" panose="020B0604030504040204" pitchFamily="34" charset="-120"/>
                        </a:rPr>
                        <a:t>R/W cache</a:t>
                      </a:r>
                      <a:endParaRPr lang="zh-TW" altLang="en-US" sz="1200">
                        <a:solidFill>
                          <a:schemeClr val="tx1"/>
                        </a:solidFill>
                        <a:latin typeface="微軟正黑體" panose="020B0604030504040204" pitchFamily="34" charset="-120"/>
                        <a:ea typeface="微軟正黑體" panose="020B0604030504040204" pitchFamily="34" charset="-120"/>
                      </a:endParaRPr>
                    </a:p>
                  </a:txBody>
                  <a:tcPr marL="91450" marR="91450" marT="45725" marB="45725" anchor="ctr">
                    <a:lnL w="3175" cap="flat" cmpd="sng" algn="ctr">
                      <a:solidFill>
                        <a:schemeClr val="tx1">
                          <a:lumMod val="25000"/>
                          <a:lumOff val="75000"/>
                        </a:schemeClr>
                      </a:solidFill>
                      <a:prstDash val="solid"/>
                      <a:round/>
                      <a:headEnd type="none" w="med" len="med"/>
                      <a:tailEnd type="none" w="med" len="med"/>
                    </a:lnL>
                    <a:lnR w="3175" cap="flat" cmpd="sng" algn="ctr">
                      <a:solidFill>
                        <a:schemeClr val="tx1">
                          <a:lumMod val="25000"/>
                          <a:lumOff val="75000"/>
                        </a:schemeClr>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rgbClr val="2CF8FD">
                        <a:alpha val="20000"/>
                      </a:srgbClr>
                    </a:solidFill>
                  </a:tcPr>
                </a:tc>
                <a:tc>
                  <a:txBody>
                    <a:bodyPr/>
                    <a:lstStyle/>
                    <a:p>
                      <a:pPr algn="ctr"/>
                      <a:r>
                        <a:rPr lang="en-US" altLang="zh-TW" sz="1200">
                          <a:solidFill>
                            <a:schemeClr val="tx1"/>
                          </a:solidFill>
                          <a:latin typeface="微軟正黑體" panose="020B0604030504040204" pitchFamily="34" charset="-120"/>
                          <a:ea typeface="微軟正黑體" panose="020B0604030504040204" pitchFamily="34" charset="-120"/>
                        </a:rPr>
                        <a:t>SSD</a:t>
                      </a:r>
                      <a:r>
                        <a:rPr lang="zh-TW" altLang="en-US" sz="1200">
                          <a:solidFill>
                            <a:schemeClr val="tx1"/>
                          </a:solidFill>
                          <a:latin typeface="微軟正黑體" panose="020B0604030504040204" pitchFamily="34" charset="-120"/>
                          <a:ea typeface="微軟正黑體" panose="020B0604030504040204" pitchFamily="34" charset="-120"/>
                        </a:rPr>
                        <a:t> </a:t>
                      </a:r>
                      <a:br>
                        <a:rPr lang="zh-TW" altLang="en-US" sz="1200">
                          <a:solidFill>
                            <a:schemeClr val="tx1"/>
                          </a:solidFill>
                          <a:latin typeface="微軟正黑體" panose="020B0604030504040204" pitchFamily="34" charset="-120"/>
                          <a:ea typeface="微軟正黑體" panose="020B0604030504040204" pitchFamily="34" charset="-120"/>
                        </a:rPr>
                      </a:br>
                      <a:r>
                        <a:rPr lang="en-US" altLang="zh-TW" sz="1200">
                          <a:solidFill>
                            <a:schemeClr val="tx1"/>
                          </a:solidFill>
                          <a:latin typeface="微軟正黑體" panose="020B0604030504040204" pitchFamily="34" charset="-120"/>
                          <a:ea typeface="微軟正黑體" panose="020B0604030504040204" pitchFamily="34" charset="-120"/>
                        </a:rPr>
                        <a:t>write only cache</a:t>
                      </a:r>
                      <a:endParaRPr lang="zh-TW" altLang="en-US" sz="1200">
                        <a:solidFill>
                          <a:schemeClr val="tx1"/>
                        </a:solidFill>
                        <a:latin typeface="微軟正黑體" panose="020B0604030504040204" pitchFamily="34" charset="-120"/>
                        <a:ea typeface="微軟正黑體" panose="020B0604030504040204" pitchFamily="34" charset="-120"/>
                      </a:endParaRPr>
                    </a:p>
                  </a:txBody>
                  <a:tcPr marL="91450" marR="91450" marT="45725" marB="45725" anchor="ctr">
                    <a:lnL w="3175" cap="flat" cmpd="sng" algn="ctr">
                      <a:solidFill>
                        <a:schemeClr val="tx1">
                          <a:lumMod val="25000"/>
                          <a:lumOff val="75000"/>
                        </a:schemeClr>
                      </a:solidFill>
                      <a:prstDash val="solid"/>
                      <a:round/>
                      <a:headEnd type="none" w="med" len="med"/>
                      <a:tailEnd type="none" w="med" len="med"/>
                    </a:lnL>
                    <a:lnR w="3175" cap="flat" cmpd="sng" algn="ctr">
                      <a:solidFill>
                        <a:schemeClr val="tx1">
                          <a:lumMod val="25000"/>
                          <a:lumOff val="75000"/>
                        </a:schemeClr>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rgbClr val="2CF8FD">
                        <a:alpha val="20000"/>
                      </a:srgbClr>
                    </a:solidFill>
                  </a:tcPr>
                </a:tc>
                <a:tc>
                  <a:txBody>
                    <a:bodyPr/>
                    <a:lstStyle/>
                    <a:p>
                      <a:pPr algn="ctr"/>
                      <a:r>
                        <a:rPr lang="en-US" altLang="zh-TW" sz="1200">
                          <a:solidFill>
                            <a:schemeClr val="tx1"/>
                          </a:solidFill>
                          <a:latin typeface="微軟正黑體"/>
                          <a:ea typeface="微軟正黑體"/>
                        </a:rPr>
                        <a:t>SSD</a:t>
                      </a:r>
                      <a:r>
                        <a:rPr lang="zh-TW" altLang="en-US" sz="1200">
                          <a:solidFill>
                            <a:schemeClr val="tx1"/>
                          </a:solidFill>
                          <a:latin typeface="微軟正黑體"/>
                          <a:ea typeface="微軟正黑體"/>
                        </a:rPr>
                        <a:t> </a:t>
                      </a:r>
                      <a:r>
                        <a:rPr lang="en-US" altLang="zh-TW" sz="1200">
                          <a:solidFill>
                            <a:schemeClr val="tx1"/>
                          </a:solidFill>
                          <a:latin typeface="微軟正黑體"/>
                          <a:ea typeface="微軟正黑體"/>
                        </a:rPr>
                        <a:t>RAID Pool</a:t>
                      </a:r>
                      <a:endParaRPr lang="zh-TW" altLang="en-US" sz="1200">
                        <a:solidFill>
                          <a:schemeClr val="tx1"/>
                        </a:solidFill>
                        <a:latin typeface="微軟正黑體"/>
                        <a:ea typeface="微軟正黑體"/>
                      </a:endParaRPr>
                    </a:p>
                  </a:txBody>
                  <a:tcPr marL="91450" marR="91450" marT="45725" marB="45725" anchor="ctr">
                    <a:lnL w="3175" cap="flat" cmpd="sng" algn="ctr">
                      <a:solidFill>
                        <a:schemeClr val="tx1">
                          <a:lumMod val="25000"/>
                          <a:lumOff val="75000"/>
                        </a:schemeClr>
                      </a:solidFill>
                      <a:prstDash val="solid"/>
                      <a:round/>
                      <a:headEnd type="none" w="med" len="med"/>
                      <a:tailEnd type="none" w="med" len="med"/>
                    </a:lnL>
                    <a:lnR w="3175" cap="flat" cmpd="sng" algn="ctr">
                      <a:no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rgbClr val="2CF8FD">
                        <a:alpha val="20000"/>
                      </a:srgbClr>
                    </a:solidFill>
                  </a:tcPr>
                </a:tc>
                <a:extLst>
                  <a:ext uri="{0D108BD9-81ED-4DB2-BD59-A6C34878D82A}">
                    <a16:rowId xmlns:a16="http://schemas.microsoft.com/office/drawing/2014/main" val="10001"/>
                  </a:ext>
                </a:extLst>
              </a:tr>
              <a:tr h="568260">
                <a:tc>
                  <a:txBody>
                    <a:bodyPr/>
                    <a:lstStyle/>
                    <a:p>
                      <a:pPr marL="0" marR="0" lvl="0" indent="0" algn="ctr" rtl="0">
                        <a:spcBef>
                          <a:spcPts val="0"/>
                        </a:spcBef>
                        <a:spcAft>
                          <a:spcPts val="0"/>
                        </a:spcAft>
                        <a:buNone/>
                      </a:pPr>
                      <a:r>
                        <a:rPr lang="zh-TW" altLang="en-US" sz="1200" b="1">
                          <a:solidFill>
                            <a:schemeClr val="tx1"/>
                          </a:solidFill>
                          <a:latin typeface="微軟正黑體" panose="020B0604030504040204" pitchFamily="34" charset="-120"/>
                          <a:ea typeface="微軟正黑體" panose="020B0604030504040204" pitchFamily="34" charset="-120"/>
                          <a:sym typeface="Microsoft JhengHei"/>
                        </a:rPr>
                        <a:t> </a:t>
                      </a:r>
                      <a:r>
                        <a:rPr lang="en-US" altLang="zh-TW" sz="1200" b="1">
                          <a:solidFill>
                            <a:schemeClr val="tx1"/>
                          </a:solidFill>
                          <a:latin typeface="微軟正黑體" panose="020B0604030504040204" pitchFamily="34" charset="-120"/>
                          <a:ea typeface="微軟正黑體" panose="020B0604030504040204" pitchFamily="34" charset="-120"/>
                          <a:sym typeface="Microsoft JhengHei"/>
                        </a:rPr>
                        <a:t>RAID</a:t>
                      </a:r>
                      <a:r>
                        <a:rPr lang="zh-TW" altLang="en-US" sz="1200" b="1" baseline="0">
                          <a:solidFill>
                            <a:schemeClr val="tx1"/>
                          </a:solidFill>
                          <a:latin typeface="微軟正黑體" panose="020B0604030504040204" pitchFamily="34" charset="-120"/>
                          <a:ea typeface="微軟正黑體" panose="020B0604030504040204" pitchFamily="34" charset="-120"/>
                          <a:sym typeface="Microsoft JhengHei"/>
                        </a:rPr>
                        <a:t> </a:t>
                      </a:r>
                      <a:r>
                        <a:rPr lang="en-US" altLang="zh-TW" sz="1200" b="1" baseline="0">
                          <a:solidFill>
                            <a:schemeClr val="tx1"/>
                          </a:solidFill>
                          <a:latin typeface="微軟正黑體" panose="020B0604030504040204" pitchFamily="34" charset="-120"/>
                          <a:ea typeface="微軟正黑體" panose="020B0604030504040204" pitchFamily="34" charset="-120"/>
                          <a:sym typeface="Microsoft JhengHei"/>
                        </a:rPr>
                        <a:t>type</a:t>
                      </a:r>
                      <a:endParaRPr lang="en-US" sz="1200" b="1">
                        <a:solidFill>
                          <a:schemeClr val="tx1"/>
                        </a:solidFill>
                        <a:latin typeface="微軟正黑體" panose="020B0604030504040204" pitchFamily="34" charset="-120"/>
                        <a:ea typeface="微軟正黑體" panose="020B0604030504040204" pitchFamily="34" charset="-120"/>
                        <a:sym typeface="Microsoft JhengHei"/>
                      </a:endParaRPr>
                    </a:p>
                  </a:txBody>
                  <a:tcPr marL="91450" marR="91450" marT="45725" marB="45725" anchor="ctr">
                    <a:lnL w="12700" cmpd="sng">
                      <a:noFill/>
                      <a:prstDash val="solid"/>
                    </a:lnL>
                    <a:lnR w="3175" cap="flat" cmpd="sng" algn="ctr">
                      <a:solidFill>
                        <a:schemeClr val="tx1">
                          <a:lumMod val="25000"/>
                          <a:lumOff val="75000"/>
                        </a:schemeClr>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r>
                        <a:rPr lang="en-US" altLang="zh-TW" sz="1200">
                          <a:solidFill>
                            <a:schemeClr val="tx1"/>
                          </a:solidFill>
                          <a:latin typeface="微軟正黑體"/>
                          <a:ea typeface="微軟正黑體"/>
                        </a:rPr>
                        <a:t>RAID</a:t>
                      </a:r>
                      <a:r>
                        <a:rPr lang="zh-TW" altLang="en-US" sz="1200">
                          <a:solidFill>
                            <a:schemeClr val="tx1"/>
                          </a:solidFill>
                          <a:latin typeface="微軟正黑體"/>
                          <a:ea typeface="微軟正黑體"/>
                        </a:rPr>
                        <a:t> </a:t>
                      </a:r>
                      <a:r>
                        <a:rPr lang="en-US" altLang="zh-TW" sz="1200">
                          <a:solidFill>
                            <a:schemeClr val="tx1"/>
                          </a:solidFill>
                          <a:latin typeface="微軟正黑體"/>
                          <a:ea typeface="微軟正黑體"/>
                        </a:rPr>
                        <a:t>6</a:t>
                      </a:r>
                      <a:endParaRPr lang="zh-TW" altLang="en-US" sz="1200">
                        <a:solidFill>
                          <a:schemeClr val="tx1"/>
                        </a:solidFill>
                        <a:latin typeface="微軟正黑體"/>
                        <a:ea typeface="微軟正黑體"/>
                      </a:endParaRPr>
                    </a:p>
                  </a:txBody>
                  <a:tcPr marL="91450" marR="91450" marT="45725" marB="45725" anchor="ctr">
                    <a:lnL w="3175" cap="flat" cmpd="sng" algn="ctr">
                      <a:solidFill>
                        <a:schemeClr val="tx1">
                          <a:lumMod val="25000"/>
                          <a:lumOff val="75000"/>
                        </a:schemeClr>
                      </a:solidFill>
                      <a:prstDash val="solid"/>
                      <a:round/>
                      <a:headEnd type="none" w="med" len="med"/>
                      <a:tailEnd type="none" w="med" len="med"/>
                    </a:lnL>
                    <a:lnR w="3175" cap="flat" cmpd="sng" algn="ctr">
                      <a:solidFill>
                        <a:schemeClr val="tx1">
                          <a:lumMod val="25000"/>
                          <a:lumOff val="75000"/>
                        </a:schemeClr>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r>
                        <a:rPr lang="en-US" altLang="zh-TW" sz="1200">
                          <a:solidFill>
                            <a:schemeClr val="tx1"/>
                          </a:solidFill>
                          <a:latin typeface="微軟正黑體"/>
                          <a:ea typeface="微軟正黑體"/>
                        </a:rPr>
                        <a:t>RAID</a:t>
                      </a:r>
                      <a:r>
                        <a:rPr lang="zh-TW" altLang="en-US" sz="1200">
                          <a:solidFill>
                            <a:schemeClr val="tx1"/>
                          </a:solidFill>
                          <a:latin typeface="微軟正黑體"/>
                          <a:ea typeface="微軟正黑體"/>
                        </a:rPr>
                        <a:t> </a:t>
                      </a:r>
                      <a:r>
                        <a:rPr lang="en-US" altLang="zh-TW" sz="1200">
                          <a:solidFill>
                            <a:schemeClr val="tx1"/>
                          </a:solidFill>
                          <a:latin typeface="微軟正黑體"/>
                          <a:ea typeface="微軟正黑體"/>
                        </a:rPr>
                        <a:t>10</a:t>
                      </a:r>
                      <a:endParaRPr lang="zh-TW" altLang="en-US" sz="1200">
                        <a:solidFill>
                          <a:schemeClr val="tx1"/>
                        </a:solidFill>
                        <a:latin typeface="微軟正黑體"/>
                        <a:ea typeface="微軟正黑體"/>
                      </a:endParaRPr>
                    </a:p>
                  </a:txBody>
                  <a:tcPr marL="91450" marR="91450" marT="45725" marB="45725" anchor="ctr">
                    <a:lnL w="3175" cap="flat" cmpd="sng" algn="ctr">
                      <a:solidFill>
                        <a:schemeClr val="tx1">
                          <a:lumMod val="25000"/>
                          <a:lumOff val="75000"/>
                        </a:schemeClr>
                      </a:solidFill>
                      <a:prstDash val="solid"/>
                      <a:round/>
                      <a:headEnd type="none" w="med" len="med"/>
                      <a:tailEnd type="none" w="med" len="med"/>
                    </a:lnL>
                    <a:lnR w="3175" cap="flat" cmpd="sng" algn="ctr">
                      <a:solidFill>
                        <a:schemeClr val="tx1">
                          <a:lumMod val="25000"/>
                          <a:lumOff val="75000"/>
                        </a:schemeClr>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r>
                        <a:rPr lang="en-US" altLang="zh-TW" sz="1200">
                          <a:solidFill>
                            <a:schemeClr val="tx1"/>
                          </a:solidFill>
                          <a:latin typeface="微軟正黑體"/>
                          <a:ea typeface="微軟正黑體"/>
                        </a:rPr>
                        <a:t>RAID</a:t>
                      </a:r>
                      <a:r>
                        <a:rPr lang="zh-TW" altLang="en-US" sz="1200">
                          <a:solidFill>
                            <a:schemeClr val="tx1"/>
                          </a:solidFill>
                          <a:latin typeface="微軟正黑體"/>
                          <a:ea typeface="微軟正黑體"/>
                        </a:rPr>
                        <a:t> </a:t>
                      </a:r>
                      <a:r>
                        <a:rPr lang="en-US" altLang="zh-TW" sz="1200">
                          <a:solidFill>
                            <a:schemeClr val="tx1"/>
                          </a:solidFill>
                          <a:latin typeface="微軟正黑體"/>
                          <a:ea typeface="微軟正黑體"/>
                        </a:rPr>
                        <a:t>5</a:t>
                      </a:r>
                      <a:endParaRPr lang="zh-TW" altLang="en-US" sz="1200">
                        <a:solidFill>
                          <a:schemeClr val="tx1"/>
                        </a:solidFill>
                        <a:latin typeface="微軟正黑體"/>
                        <a:ea typeface="微軟正黑體"/>
                      </a:endParaRPr>
                    </a:p>
                  </a:txBody>
                  <a:tcPr marL="91450" marR="91450" marT="45725" marB="45725" anchor="ctr">
                    <a:lnL w="3175" cap="flat" cmpd="sng" algn="ctr">
                      <a:solidFill>
                        <a:schemeClr val="tx1">
                          <a:lumMod val="25000"/>
                          <a:lumOff val="75000"/>
                        </a:schemeClr>
                      </a:solidFill>
                      <a:prstDash val="solid"/>
                      <a:round/>
                      <a:headEnd type="none" w="med" len="med"/>
                      <a:tailEnd type="none" w="med" len="med"/>
                    </a:lnL>
                    <a:lnR w="3175" cap="flat" cmpd="sng" algn="ctr">
                      <a:solidFill>
                        <a:schemeClr val="tx1">
                          <a:lumMod val="25000"/>
                          <a:lumOff val="75000"/>
                        </a:schemeClr>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r>
                        <a:rPr lang="en-US" altLang="zh-TW" sz="1200">
                          <a:solidFill>
                            <a:schemeClr val="tx1"/>
                          </a:solidFill>
                          <a:latin typeface="微軟正黑體"/>
                          <a:ea typeface="微軟正黑體"/>
                        </a:rPr>
                        <a:t>RAID</a:t>
                      </a:r>
                      <a:r>
                        <a:rPr lang="zh-TW" altLang="en-US" sz="1200">
                          <a:solidFill>
                            <a:schemeClr val="tx1"/>
                          </a:solidFill>
                          <a:latin typeface="微軟正黑體"/>
                          <a:ea typeface="微軟正黑體"/>
                        </a:rPr>
                        <a:t> </a:t>
                      </a:r>
                      <a:r>
                        <a:rPr lang="en-US" altLang="zh-TW" sz="1200">
                          <a:solidFill>
                            <a:schemeClr val="tx1"/>
                          </a:solidFill>
                          <a:latin typeface="微軟正黑體"/>
                          <a:ea typeface="微軟正黑體"/>
                        </a:rPr>
                        <a:t>5</a:t>
                      </a:r>
                      <a:endParaRPr lang="zh-TW" altLang="en-US" sz="1200">
                        <a:solidFill>
                          <a:schemeClr val="tx1"/>
                        </a:solidFill>
                        <a:latin typeface="微軟正黑體"/>
                        <a:ea typeface="微軟正黑體"/>
                      </a:endParaRPr>
                    </a:p>
                  </a:txBody>
                  <a:tcPr marL="91450" marR="91450" marT="45725" marB="45725" anchor="ctr">
                    <a:lnL w="3175" cap="flat" cmpd="sng" algn="ctr">
                      <a:solidFill>
                        <a:schemeClr val="tx1">
                          <a:lumMod val="25000"/>
                          <a:lumOff val="75000"/>
                        </a:schemeClr>
                      </a:solidFill>
                      <a:prstDash val="solid"/>
                      <a:round/>
                      <a:headEnd type="none" w="med" len="med"/>
                      <a:tailEnd type="none" w="med" len="med"/>
                    </a:lnL>
                    <a:lnR w="3175" cap="flat" cmpd="sng" algn="ctr">
                      <a:solidFill>
                        <a:schemeClr val="tx1">
                          <a:lumMod val="25000"/>
                          <a:lumOff val="75000"/>
                        </a:schemeClr>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r>
                        <a:rPr lang="en-US" altLang="zh-TW" sz="1200">
                          <a:solidFill>
                            <a:schemeClr val="tx1"/>
                          </a:solidFill>
                          <a:latin typeface="微軟正黑體"/>
                          <a:ea typeface="微軟正黑體"/>
                        </a:rPr>
                        <a:t>RAID</a:t>
                      </a:r>
                      <a:r>
                        <a:rPr lang="zh-TW" altLang="en-US" sz="1200">
                          <a:solidFill>
                            <a:schemeClr val="tx1"/>
                          </a:solidFill>
                          <a:latin typeface="微軟正黑體"/>
                          <a:ea typeface="微軟正黑體"/>
                        </a:rPr>
                        <a:t> </a:t>
                      </a:r>
                      <a:r>
                        <a:rPr lang="en-US" altLang="zh-TW" sz="1200">
                          <a:solidFill>
                            <a:schemeClr val="tx1"/>
                          </a:solidFill>
                          <a:latin typeface="微軟正黑體"/>
                          <a:ea typeface="微軟正黑體"/>
                        </a:rPr>
                        <a:t>10</a:t>
                      </a:r>
                      <a:endParaRPr lang="zh-TW" altLang="en-US" sz="1200">
                        <a:solidFill>
                          <a:schemeClr val="tx1"/>
                        </a:solidFill>
                        <a:latin typeface="微軟正黑體"/>
                        <a:ea typeface="微軟正黑體"/>
                      </a:endParaRPr>
                    </a:p>
                  </a:txBody>
                  <a:tcPr marL="91450" marR="91450" marT="45725" marB="45725" anchor="ctr">
                    <a:lnL w="3175" cap="flat" cmpd="sng" algn="ctr">
                      <a:solidFill>
                        <a:schemeClr val="tx1">
                          <a:lumMod val="25000"/>
                          <a:lumOff val="75000"/>
                        </a:schemeClr>
                      </a:solidFill>
                      <a:prstDash val="solid"/>
                      <a:round/>
                      <a:headEnd type="none" w="med" len="med"/>
                      <a:tailEnd type="none" w="med" len="med"/>
                    </a:lnL>
                    <a:lnR w="3175" cap="flat" cmpd="sng" algn="ctr">
                      <a:solidFill>
                        <a:schemeClr val="tx1">
                          <a:lumMod val="25000"/>
                          <a:lumOff val="75000"/>
                        </a:schemeClr>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r>
                        <a:rPr lang="en-US" altLang="zh-TW" sz="1200">
                          <a:solidFill>
                            <a:schemeClr val="tx1"/>
                          </a:solidFill>
                          <a:latin typeface="微軟正黑體"/>
                          <a:ea typeface="微軟正黑體"/>
                        </a:rPr>
                        <a:t>RAID</a:t>
                      </a:r>
                      <a:r>
                        <a:rPr lang="zh-TW" altLang="en-US" sz="1200">
                          <a:solidFill>
                            <a:schemeClr val="tx1"/>
                          </a:solidFill>
                          <a:latin typeface="微軟正黑體"/>
                          <a:ea typeface="微軟正黑體"/>
                        </a:rPr>
                        <a:t> </a:t>
                      </a:r>
                      <a:r>
                        <a:rPr lang="en-US" altLang="zh-TW" sz="1200">
                          <a:solidFill>
                            <a:schemeClr val="tx1"/>
                          </a:solidFill>
                          <a:latin typeface="微軟正黑體"/>
                          <a:ea typeface="微軟正黑體"/>
                        </a:rPr>
                        <a:t>10</a:t>
                      </a:r>
                      <a:endParaRPr lang="zh-TW" altLang="en-US" sz="1200">
                        <a:solidFill>
                          <a:schemeClr val="tx1"/>
                        </a:solidFill>
                        <a:latin typeface="微軟正黑體"/>
                        <a:ea typeface="微軟正黑體"/>
                      </a:endParaRPr>
                    </a:p>
                  </a:txBody>
                  <a:tcPr marL="91450" marR="91450" marT="45725" marB="45725" anchor="ctr">
                    <a:lnL w="3175" cap="flat" cmpd="sng" algn="ctr">
                      <a:solidFill>
                        <a:schemeClr val="tx1">
                          <a:lumMod val="25000"/>
                          <a:lumOff val="75000"/>
                        </a:schemeClr>
                      </a:solidFill>
                      <a:prstDash val="solid"/>
                      <a:round/>
                      <a:headEnd type="none" w="med" len="med"/>
                      <a:tailEnd type="none" w="med" len="med"/>
                    </a:lnL>
                    <a:lnR w="3175" cap="flat" cmpd="sng" algn="ctr">
                      <a:no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68260">
                <a:tc>
                  <a:txBody>
                    <a:bodyPr/>
                    <a:lstStyle/>
                    <a:p>
                      <a:pPr marL="0" marR="0" lvl="0" indent="0" algn="ctr" rtl="0">
                        <a:spcBef>
                          <a:spcPts val="0"/>
                        </a:spcBef>
                        <a:spcAft>
                          <a:spcPts val="0"/>
                        </a:spcAft>
                        <a:buNone/>
                      </a:pPr>
                      <a:r>
                        <a:rPr lang="en-US" altLang="zh-TW" sz="1200" b="1">
                          <a:solidFill>
                            <a:schemeClr val="tx1"/>
                          </a:solidFill>
                          <a:latin typeface="微軟正黑體" panose="020B0604030504040204" pitchFamily="34" charset="-120"/>
                          <a:ea typeface="微軟正黑體" panose="020B0604030504040204" pitchFamily="34" charset="-120"/>
                          <a:sym typeface="Microsoft JhengHei"/>
                        </a:rPr>
                        <a:t>SSD OP</a:t>
                      </a:r>
                      <a:endParaRPr lang="zh-TW" altLang="en-US" sz="1200" b="1">
                        <a:solidFill>
                          <a:schemeClr val="tx1"/>
                        </a:solidFill>
                        <a:latin typeface="微軟正黑體" panose="020B0604030504040204" pitchFamily="34" charset="-120"/>
                        <a:ea typeface="微軟正黑體" panose="020B0604030504040204" pitchFamily="34" charset="-120"/>
                        <a:sym typeface="Microsoft JhengHei"/>
                      </a:endParaRPr>
                    </a:p>
                  </a:txBody>
                  <a:tcPr marL="91450" marR="91450" marT="45725" marB="45725" anchor="ctr">
                    <a:lnL w="12700" cmpd="sng">
                      <a:noFill/>
                      <a:prstDash val="solid"/>
                    </a:lnL>
                    <a:lnR w="3175" cap="flat" cmpd="sng" algn="ctr">
                      <a:solidFill>
                        <a:schemeClr val="tx1">
                          <a:lumMod val="25000"/>
                          <a:lumOff val="75000"/>
                        </a:schemeClr>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rgbClr val="2CF8FD">
                        <a:alpha val="20000"/>
                      </a:srgbClr>
                    </a:solidFill>
                  </a:tcPr>
                </a:tc>
                <a:tc>
                  <a:txBody>
                    <a:bodyPr/>
                    <a:lstStyle/>
                    <a:p>
                      <a:pPr algn="ctr"/>
                      <a:r>
                        <a:rPr lang="en-US" altLang="zh-TW" sz="1200">
                          <a:solidFill>
                            <a:schemeClr val="tx1"/>
                          </a:solidFill>
                          <a:latin typeface="微軟正黑體" panose="020B0604030504040204" pitchFamily="34" charset="-120"/>
                          <a:ea typeface="微軟正黑體" panose="020B0604030504040204" pitchFamily="34" charset="-120"/>
                        </a:rPr>
                        <a:t>10%</a:t>
                      </a:r>
                      <a:endParaRPr lang="zh-TW" altLang="en-US" sz="1200">
                        <a:solidFill>
                          <a:schemeClr val="tx1"/>
                        </a:solidFill>
                        <a:latin typeface="微軟正黑體" panose="020B0604030504040204" pitchFamily="34" charset="-120"/>
                        <a:ea typeface="微軟正黑體" panose="020B0604030504040204" pitchFamily="34" charset="-120"/>
                      </a:endParaRPr>
                    </a:p>
                  </a:txBody>
                  <a:tcPr marL="91450" marR="91450" marT="45725" marB="45725" anchor="ctr">
                    <a:lnL w="3175" cap="flat" cmpd="sng" algn="ctr">
                      <a:solidFill>
                        <a:schemeClr val="tx1">
                          <a:lumMod val="25000"/>
                          <a:lumOff val="75000"/>
                        </a:schemeClr>
                      </a:solidFill>
                      <a:prstDash val="solid"/>
                      <a:round/>
                      <a:headEnd type="none" w="med" len="med"/>
                      <a:tailEnd type="none" w="med" len="med"/>
                    </a:lnL>
                    <a:lnR w="3175" cap="flat" cmpd="sng" algn="ctr">
                      <a:solidFill>
                        <a:schemeClr val="tx1">
                          <a:lumMod val="25000"/>
                          <a:lumOff val="75000"/>
                        </a:schemeClr>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rgbClr val="2CF8FD">
                        <a:alpha val="20000"/>
                      </a:srgbClr>
                    </a:solidFill>
                  </a:tcPr>
                </a:tc>
                <a:tc>
                  <a:txBody>
                    <a:bodyPr/>
                    <a:lstStyle/>
                    <a:p>
                      <a:pPr algn="ctr"/>
                      <a:r>
                        <a:rPr lang="en-US" altLang="zh-TW" sz="1200">
                          <a:solidFill>
                            <a:schemeClr val="tx1"/>
                          </a:solidFill>
                          <a:latin typeface="微軟正黑體" panose="020B0604030504040204" pitchFamily="34" charset="-120"/>
                          <a:ea typeface="微軟正黑體" panose="020B0604030504040204" pitchFamily="34" charset="-120"/>
                        </a:rPr>
                        <a:t>20%</a:t>
                      </a:r>
                      <a:endParaRPr lang="zh-TW" altLang="en-US" sz="1200">
                        <a:solidFill>
                          <a:schemeClr val="tx1"/>
                        </a:solidFill>
                        <a:latin typeface="微軟正黑體" panose="020B0604030504040204" pitchFamily="34" charset="-120"/>
                        <a:ea typeface="微軟正黑體" panose="020B0604030504040204" pitchFamily="34" charset="-120"/>
                      </a:endParaRPr>
                    </a:p>
                  </a:txBody>
                  <a:tcPr marL="91450" marR="91450" marT="45725" marB="45725" anchor="ctr">
                    <a:lnL w="3175" cap="flat" cmpd="sng" algn="ctr">
                      <a:solidFill>
                        <a:schemeClr val="tx1">
                          <a:lumMod val="25000"/>
                          <a:lumOff val="75000"/>
                        </a:schemeClr>
                      </a:solidFill>
                      <a:prstDash val="solid"/>
                      <a:round/>
                      <a:headEnd type="none" w="med" len="med"/>
                      <a:tailEnd type="none" w="med" len="med"/>
                    </a:lnL>
                    <a:lnR w="3175" cap="flat" cmpd="sng" algn="ctr">
                      <a:solidFill>
                        <a:schemeClr val="tx1">
                          <a:lumMod val="25000"/>
                          <a:lumOff val="75000"/>
                        </a:schemeClr>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rgbClr val="2CF8FD">
                        <a:alpha val="20000"/>
                      </a:srgbClr>
                    </a:solidFill>
                  </a:tcPr>
                </a:tc>
                <a:tc>
                  <a:txBody>
                    <a:bodyPr/>
                    <a:lstStyle/>
                    <a:p>
                      <a:pPr algn="ctr"/>
                      <a:r>
                        <a:rPr lang="en-US" altLang="zh-TW" sz="1200">
                          <a:solidFill>
                            <a:schemeClr val="tx1"/>
                          </a:solidFill>
                          <a:latin typeface="微軟正黑體" panose="020B0604030504040204" pitchFamily="34" charset="-120"/>
                          <a:ea typeface="微軟正黑體" panose="020B0604030504040204" pitchFamily="34" charset="-120"/>
                        </a:rPr>
                        <a:t>20%</a:t>
                      </a:r>
                      <a:endParaRPr lang="zh-TW" altLang="en-US" sz="1200">
                        <a:solidFill>
                          <a:schemeClr val="tx1"/>
                        </a:solidFill>
                        <a:latin typeface="微軟正黑體" panose="020B0604030504040204" pitchFamily="34" charset="-120"/>
                        <a:ea typeface="微軟正黑體" panose="020B0604030504040204" pitchFamily="34" charset="-120"/>
                      </a:endParaRPr>
                    </a:p>
                  </a:txBody>
                  <a:tcPr marL="91450" marR="91450" marT="45725" marB="45725" anchor="ctr">
                    <a:lnL w="3175" cap="flat" cmpd="sng" algn="ctr">
                      <a:solidFill>
                        <a:schemeClr val="tx1">
                          <a:lumMod val="25000"/>
                          <a:lumOff val="75000"/>
                        </a:schemeClr>
                      </a:solidFill>
                      <a:prstDash val="solid"/>
                      <a:round/>
                      <a:headEnd type="none" w="med" len="med"/>
                      <a:tailEnd type="none" w="med" len="med"/>
                    </a:lnL>
                    <a:lnR w="3175" cap="flat" cmpd="sng" algn="ctr">
                      <a:solidFill>
                        <a:schemeClr val="tx1">
                          <a:lumMod val="25000"/>
                          <a:lumOff val="75000"/>
                        </a:schemeClr>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rgbClr val="2CF8FD">
                        <a:alpha val="20000"/>
                      </a:srgbClr>
                    </a:solidFill>
                  </a:tcPr>
                </a:tc>
                <a:tc>
                  <a:txBody>
                    <a:bodyPr/>
                    <a:lstStyle/>
                    <a:p>
                      <a:pPr algn="ctr"/>
                      <a:r>
                        <a:rPr lang="en-US" altLang="zh-TW" sz="1200">
                          <a:solidFill>
                            <a:schemeClr val="tx1"/>
                          </a:solidFill>
                          <a:latin typeface="微軟正黑體" panose="020B0604030504040204" pitchFamily="34" charset="-120"/>
                          <a:ea typeface="微軟正黑體" panose="020B0604030504040204" pitchFamily="34" charset="-120"/>
                        </a:rPr>
                        <a:t>20%</a:t>
                      </a:r>
                      <a:endParaRPr lang="zh-TW" altLang="en-US" sz="1200">
                        <a:solidFill>
                          <a:schemeClr val="tx1"/>
                        </a:solidFill>
                        <a:latin typeface="微軟正黑體" panose="020B0604030504040204" pitchFamily="34" charset="-120"/>
                        <a:ea typeface="微軟正黑體" panose="020B0604030504040204" pitchFamily="34" charset="-120"/>
                      </a:endParaRPr>
                    </a:p>
                  </a:txBody>
                  <a:tcPr marL="91450" marR="91450" marT="45725" marB="45725" anchor="ctr">
                    <a:lnL w="3175" cap="flat" cmpd="sng" algn="ctr">
                      <a:solidFill>
                        <a:schemeClr val="tx1">
                          <a:lumMod val="25000"/>
                          <a:lumOff val="75000"/>
                        </a:schemeClr>
                      </a:solidFill>
                      <a:prstDash val="solid"/>
                      <a:round/>
                      <a:headEnd type="none" w="med" len="med"/>
                      <a:tailEnd type="none" w="med" len="med"/>
                    </a:lnL>
                    <a:lnR w="3175" cap="flat" cmpd="sng" algn="ctr">
                      <a:solidFill>
                        <a:schemeClr val="tx1">
                          <a:lumMod val="25000"/>
                          <a:lumOff val="75000"/>
                        </a:schemeClr>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rgbClr val="2CF8FD">
                        <a:alpha val="20000"/>
                      </a:srgbClr>
                    </a:solidFill>
                  </a:tcPr>
                </a:tc>
                <a:tc>
                  <a:txBody>
                    <a:bodyPr/>
                    <a:lstStyle/>
                    <a:p>
                      <a:pPr algn="ctr"/>
                      <a:r>
                        <a:rPr lang="en-US" altLang="zh-TW" sz="1200">
                          <a:solidFill>
                            <a:schemeClr val="tx1"/>
                          </a:solidFill>
                          <a:latin typeface="微軟正黑體" panose="020B0604030504040204" pitchFamily="34" charset="-120"/>
                          <a:ea typeface="微軟正黑體" panose="020B0604030504040204" pitchFamily="34" charset="-120"/>
                        </a:rPr>
                        <a:t>30%</a:t>
                      </a:r>
                      <a:endParaRPr lang="zh-TW" altLang="en-US" sz="1200">
                        <a:solidFill>
                          <a:schemeClr val="tx1"/>
                        </a:solidFill>
                        <a:latin typeface="微軟正黑體" panose="020B0604030504040204" pitchFamily="34" charset="-120"/>
                        <a:ea typeface="微軟正黑體" panose="020B0604030504040204" pitchFamily="34" charset="-120"/>
                      </a:endParaRPr>
                    </a:p>
                  </a:txBody>
                  <a:tcPr marL="91450" marR="91450" marT="45725" marB="45725" anchor="ctr">
                    <a:lnL w="3175" cap="flat" cmpd="sng" algn="ctr">
                      <a:solidFill>
                        <a:schemeClr val="tx1">
                          <a:lumMod val="25000"/>
                          <a:lumOff val="75000"/>
                        </a:schemeClr>
                      </a:solidFill>
                      <a:prstDash val="solid"/>
                      <a:round/>
                      <a:headEnd type="none" w="med" len="med"/>
                      <a:tailEnd type="none" w="med" len="med"/>
                    </a:lnL>
                    <a:lnR w="3175" cap="flat" cmpd="sng" algn="ctr">
                      <a:solidFill>
                        <a:schemeClr val="tx1">
                          <a:lumMod val="25000"/>
                          <a:lumOff val="75000"/>
                        </a:schemeClr>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rgbClr val="2CF8FD">
                        <a:alpha val="20000"/>
                      </a:srgbClr>
                    </a:solidFill>
                  </a:tcPr>
                </a:tc>
                <a:tc>
                  <a:txBody>
                    <a:bodyPr/>
                    <a:lstStyle/>
                    <a:p>
                      <a:pPr algn="ctr"/>
                      <a:r>
                        <a:rPr lang="en-US" altLang="zh-TW" sz="1200">
                          <a:solidFill>
                            <a:schemeClr val="tx1"/>
                          </a:solidFill>
                          <a:latin typeface="微軟正黑體" panose="020B0604030504040204" pitchFamily="34" charset="-120"/>
                          <a:ea typeface="微軟正黑體" panose="020B0604030504040204" pitchFamily="34" charset="-120"/>
                        </a:rPr>
                        <a:t>30%</a:t>
                      </a:r>
                      <a:endParaRPr lang="zh-TW" altLang="en-US" sz="1200">
                        <a:solidFill>
                          <a:schemeClr val="tx1"/>
                        </a:solidFill>
                        <a:latin typeface="微軟正黑體" panose="020B0604030504040204" pitchFamily="34" charset="-120"/>
                        <a:ea typeface="微軟正黑體" panose="020B0604030504040204" pitchFamily="34" charset="-120"/>
                      </a:endParaRPr>
                    </a:p>
                  </a:txBody>
                  <a:tcPr marL="91450" marR="91450" marT="45725" marB="45725" anchor="ctr">
                    <a:lnL w="3175" cap="flat" cmpd="sng" algn="ctr">
                      <a:solidFill>
                        <a:schemeClr val="tx1">
                          <a:lumMod val="25000"/>
                          <a:lumOff val="75000"/>
                        </a:schemeClr>
                      </a:solidFill>
                      <a:prstDash val="solid"/>
                      <a:round/>
                      <a:headEnd type="none" w="med" len="med"/>
                      <a:tailEnd type="none" w="med" len="med"/>
                    </a:lnL>
                    <a:lnR w="3175" cap="flat" cmpd="sng" algn="ctr">
                      <a:no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rgbClr val="2CF8FD">
                        <a:alpha val="20000"/>
                      </a:srgbClr>
                    </a:solidFill>
                  </a:tcPr>
                </a:tc>
                <a:extLst>
                  <a:ext uri="{0D108BD9-81ED-4DB2-BD59-A6C34878D82A}">
                    <a16:rowId xmlns:a16="http://schemas.microsoft.com/office/drawing/2014/main" val="10003"/>
                  </a:ext>
                </a:extLst>
              </a:tr>
            </a:tbl>
          </a:graphicData>
        </a:graphic>
      </p:graphicFrame>
      <p:sp>
        <p:nvSpPr>
          <p:cNvPr id="6" name="5 角星形 5">
            <a:extLst>
              <a:ext uri="{FF2B5EF4-FFF2-40B4-BE49-F238E27FC236}">
                <a16:creationId xmlns:a16="http://schemas.microsoft.com/office/drawing/2014/main" id="{B8C8B34E-82EC-B145-B3B8-17FEEA5DFAB7}"/>
              </a:ext>
            </a:extLst>
          </p:cNvPr>
          <p:cNvSpPr/>
          <p:nvPr/>
        </p:nvSpPr>
        <p:spPr>
          <a:xfrm rot="1356779">
            <a:off x="8581400" y="-2301"/>
            <a:ext cx="542925" cy="565785"/>
          </a:xfrm>
          <a:prstGeom prst="star5">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Tree>
    <p:extLst>
      <p:ext uri="{BB962C8B-B14F-4D97-AF65-F5344CB8AC3E}">
        <p14:creationId xmlns:p14="http://schemas.microsoft.com/office/powerpoint/2010/main" val="31306927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圓角 3">
            <a:extLst>
              <a:ext uri="{FF2B5EF4-FFF2-40B4-BE49-F238E27FC236}">
                <a16:creationId xmlns:a16="http://schemas.microsoft.com/office/drawing/2014/main" id="{B0C55D88-C43F-417D-A168-D21BFEEDA5CA}"/>
              </a:ext>
            </a:extLst>
          </p:cNvPr>
          <p:cNvSpPr/>
          <p:nvPr/>
        </p:nvSpPr>
        <p:spPr>
          <a:xfrm>
            <a:off x="220946" y="2094444"/>
            <a:ext cx="3596063" cy="954612"/>
          </a:xfrm>
          <a:prstGeom prst="roundRect">
            <a:avLst>
              <a:gd name="adj" fmla="val 3442"/>
            </a:avLst>
          </a:prstGeom>
          <a:gradFill>
            <a:gsLst>
              <a:gs pos="54000">
                <a:schemeClr val="bg1"/>
              </a:gs>
              <a:gs pos="100000">
                <a:schemeClr val="bg1">
                  <a:lumMod val="95000"/>
                </a:schemeClr>
              </a:gs>
              <a:gs pos="59000">
                <a:srgbClr val="EEEEEE"/>
              </a:gs>
            </a:gsLst>
            <a:lin ang="5400000" scaled="1"/>
          </a:gradFill>
          <a:ln w="9525">
            <a:gradFill>
              <a:gsLst>
                <a:gs pos="26000">
                  <a:srgbClr val="BBB232"/>
                </a:gs>
                <a:gs pos="0">
                  <a:srgbClr val="140B00"/>
                </a:gs>
                <a:gs pos="43489">
                  <a:srgbClr val="F4E8BA"/>
                </a:gs>
                <a:gs pos="54000">
                  <a:srgbClr val="F9BC26"/>
                </a:gs>
                <a:gs pos="100000">
                  <a:srgbClr val="78A83F"/>
                </a:gs>
              </a:gsLst>
              <a:lin ang="5400000" scaled="1"/>
            </a:gradFill>
          </a:ln>
          <a:effectLst>
            <a:outerShdw blurRad="139700" dist="88900" dir="25200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a:solidFill>
                  <a:schemeClr val="tx1">
                    <a:lumMod val="85000"/>
                    <a:lumOff val="15000"/>
                  </a:schemeClr>
                </a:solidFill>
                <a:latin typeface="微軟正黑體" pitchFamily="34" charset="-120"/>
                <a:ea typeface="微軟正黑體" pitchFamily="34" charset="-120"/>
              </a:rPr>
              <a:t>TS-1685 :</a:t>
            </a:r>
            <a:br>
              <a:rPr lang="en-US" altLang="zh-TW" sz="1600" b="1">
                <a:solidFill>
                  <a:schemeClr val="tx1">
                    <a:lumMod val="85000"/>
                    <a:lumOff val="15000"/>
                  </a:schemeClr>
                </a:solidFill>
                <a:latin typeface="微軟正黑體" pitchFamily="34" charset="-120"/>
                <a:ea typeface="微軟正黑體" pitchFamily="34" charset="-120"/>
              </a:rPr>
            </a:br>
            <a:r>
              <a:rPr lang="en-US" altLang="zh-TW" sz="1600" b="1">
                <a:solidFill>
                  <a:schemeClr val="tx1">
                    <a:lumMod val="85000"/>
                    <a:lumOff val="15000"/>
                  </a:schemeClr>
                </a:solidFill>
                <a:latin typeface="微軟正黑體" pitchFamily="34" charset="-120"/>
                <a:ea typeface="微軟正黑體" pitchFamily="34" charset="-120"/>
              </a:rPr>
              <a:t>Re-configure between SSD cache and</a:t>
            </a:r>
            <a:r>
              <a:rPr lang="zh-TW" altLang="en-US" sz="1600" b="1">
                <a:solidFill>
                  <a:schemeClr val="tx1">
                    <a:lumMod val="85000"/>
                    <a:lumOff val="15000"/>
                  </a:schemeClr>
                </a:solidFill>
                <a:latin typeface="微軟正黑體" pitchFamily="34" charset="-120"/>
                <a:ea typeface="微軟正黑體" pitchFamily="34" charset="-120"/>
              </a:rPr>
              <a:t> </a:t>
            </a:r>
            <a:r>
              <a:rPr lang="en-US" altLang="zh-TW" sz="1600" b="1" err="1">
                <a:solidFill>
                  <a:schemeClr val="tx1">
                    <a:lumMod val="85000"/>
                    <a:lumOff val="15000"/>
                  </a:schemeClr>
                </a:solidFill>
                <a:latin typeface="微軟正黑體" pitchFamily="34" charset="-120"/>
                <a:ea typeface="微軟正黑體" pitchFamily="34" charset="-120"/>
              </a:rPr>
              <a:t>Qtier</a:t>
            </a:r>
            <a:endParaRPr lang="zh-TW" altLang="en-US" sz="1600">
              <a:solidFill>
                <a:srgbClr val="F9B5C8"/>
              </a:solidFill>
              <a:latin typeface="微軟正黑體" pitchFamily="34" charset="-120"/>
              <a:ea typeface="微軟正黑體" pitchFamily="34" charset="-120"/>
            </a:endParaRPr>
          </a:p>
        </p:txBody>
      </p:sp>
    </p:spTree>
    <p:extLst>
      <p:ext uri="{BB962C8B-B14F-4D97-AF65-F5344CB8AC3E}">
        <p14:creationId xmlns:p14="http://schemas.microsoft.com/office/powerpoint/2010/main" val="34863000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a:extLst>
              <a:ext uri="{FF2B5EF4-FFF2-40B4-BE49-F238E27FC236}">
                <a16:creationId xmlns:a16="http://schemas.microsoft.com/office/drawing/2014/main" id="{F1549BD1-AE7F-48FB-A12E-3FBA65801074}"/>
              </a:ext>
            </a:extLst>
          </p:cNvPr>
          <p:cNvSpPr txBox="1"/>
          <p:nvPr/>
        </p:nvSpPr>
        <p:spPr>
          <a:xfrm>
            <a:off x="1828800" y="683309"/>
            <a:ext cx="5673777" cy="3600986"/>
          </a:xfrm>
          <a:prstGeom prst="rect">
            <a:avLst/>
          </a:prstGeom>
          <a:noFill/>
        </p:spPr>
        <p:txBody>
          <a:bodyPr wrap="square" rtlCol="0" anchor="t">
            <a:spAutoFit/>
          </a:bodyPr>
          <a:lstStyle/>
          <a:p>
            <a:pPr algn="ctr"/>
            <a:r>
              <a:rPr lang="en-US" altLang="zh-TW" sz="3600" b="1">
                <a:latin typeface="微軟正黑體"/>
                <a:ea typeface="微軟正黑體"/>
              </a:rPr>
              <a:t>Practical needs of storage configuration</a:t>
            </a:r>
            <a:br>
              <a:rPr lang="en-US" altLang="zh-TW" sz="3600" b="1">
                <a:latin typeface="微軟正黑體" panose="020B0604030504040204" pitchFamily="34" charset="-120"/>
                <a:ea typeface="微軟正黑體" panose="020B0604030504040204" pitchFamily="34" charset="-120"/>
              </a:rPr>
            </a:br>
            <a:r>
              <a:rPr lang="en-US" altLang="zh-TW" sz="3600" b="1">
                <a:latin typeface="微軟正黑體"/>
                <a:ea typeface="微軟正黑體"/>
              </a:rPr>
              <a:t>(</a:t>
            </a:r>
            <a:r>
              <a:rPr lang="zh-TW" altLang="en-US" sz="3600" b="1">
                <a:latin typeface="微軟正黑體"/>
                <a:ea typeface="微軟正黑體"/>
              </a:rPr>
              <a:t>5</a:t>
            </a:r>
            <a:r>
              <a:rPr lang="en-US" altLang="zh-TW" sz="3600" b="1">
                <a:latin typeface="微軟正黑體"/>
                <a:ea typeface="微軟正黑體"/>
              </a:rPr>
              <a:t>)</a:t>
            </a:r>
            <a:r>
              <a:rPr lang="en-US" altLang="zh-TW" sz="1000" b="1">
                <a:latin typeface="微軟正黑體" panose="020B0604030504040204" pitchFamily="34" charset="-120"/>
                <a:ea typeface="微軟正黑體" panose="020B0604030504040204" pitchFamily="34" charset="-120"/>
              </a:rPr>
              <a:t> </a:t>
            </a:r>
            <a:br>
              <a:rPr lang="en-US" altLang="zh-TW" sz="1000" b="1">
                <a:latin typeface="微軟正黑體" panose="020B0604030504040204" pitchFamily="34" charset="-120"/>
                <a:ea typeface="微軟正黑體" panose="020B0604030504040204" pitchFamily="34" charset="-120"/>
              </a:rPr>
            </a:br>
            <a:r>
              <a:rPr lang="en-US" altLang="zh-TW" sz="1000" b="1">
                <a:latin typeface="微軟正黑體" panose="020B0604030504040204" pitchFamily="34" charset="-120"/>
                <a:ea typeface="微軟正黑體" panose="020B0604030504040204" pitchFamily="34" charset="-120"/>
              </a:rPr>
              <a:t> </a:t>
            </a:r>
            <a:endParaRPr lang="en-US" altLang="zh-TW" sz="3200" b="1">
              <a:latin typeface="微軟正黑體" panose="020B0604030504040204" pitchFamily="34" charset="-120"/>
              <a:ea typeface="微軟正黑體" panose="020B0604030504040204" pitchFamily="34" charset="-120"/>
            </a:endParaRPr>
          </a:p>
          <a:p>
            <a:pPr algn="ctr"/>
            <a:r>
              <a:rPr lang="en-US" altLang="zh-TW" sz="3200">
                <a:latin typeface="微軟正黑體"/>
                <a:ea typeface="微軟正黑體"/>
              </a:rPr>
              <a:t>Storage Space Configuration</a:t>
            </a:r>
            <a:br>
              <a:rPr lang="zh-TW" altLang="en-US" sz="3200"/>
            </a:br>
            <a:endParaRPr lang="zh-TW" altLang="en-US" sz="3200"/>
          </a:p>
          <a:p>
            <a:pPr algn="ctr"/>
            <a:endParaRPr lang="zh-TW" altLang="en-US"/>
          </a:p>
        </p:txBody>
      </p:sp>
    </p:spTree>
    <p:extLst>
      <p:ext uri="{BB962C8B-B14F-4D97-AF65-F5344CB8AC3E}">
        <p14:creationId xmlns:p14="http://schemas.microsoft.com/office/powerpoint/2010/main" val="2227562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4406A0CF-B890-4C8A-A67F-E728B6598D75}"/>
              </a:ext>
            </a:extLst>
          </p:cNvPr>
          <p:cNvGraphicFramePr>
            <a:graphicFrameLocks noGrp="1"/>
          </p:cNvGraphicFramePr>
          <p:nvPr>
            <p:extLst>
              <p:ext uri="{D42A27DB-BD31-4B8C-83A1-F6EECF244321}">
                <p14:modId xmlns:p14="http://schemas.microsoft.com/office/powerpoint/2010/main" val="4090251500"/>
              </p:ext>
            </p:extLst>
          </p:nvPr>
        </p:nvGraphicFramePr>
        <p:xfrm>
          <a:off x="134911" y="1049312"/>
          <a:ext cx="8911652" cy="3971198"/>
        </p:xfrm>
        <a:graphic>
          <a:graphicData uri="http://schemas.openxmlformats.org/drawingml/2006/table">
            <a:tbl>
              <a:tblPr firstRow="1" bandRow="1">
                <a:effectLst>
                  <a:outerShdw blurRad="50800" dist="38100" dir="16200000" rotWithShape="0">
                    <a:prstClr val="black">
                      <a:alpha val="40000"/>
                    </a:prstClr>
                  </a:outerShdw>
                </a:effectLst>
                <a:tableStyleId>{7DF18680-E054-41AD-8BC1-D1AEF772440D}</a:tableStyleId>
              </a:tblPr>
              <a:tblGrid>
                <a:gridCol w="3807478">
                  <a:extLst>
                    <a:ext uri="{9D8B030D-6E8A-4147-A177-3AD203B41FA5}">
                      <a16:colId xmlns:a16="http://schemas.microsoft.com/office/drawing/2014/main" val="2907605636"/>
                    </a:ext>
                  </a:extLst>
                </a:gridCol>
                <a:gridCol w="3770050">
                  <a:extLst>
                    <a:ext uri="{9D8B030D-6E8A-4147-A177-3AD203B41FA5}">
                      <a16:colId xmlns:a16="http://schemas.microsoft.com/office/drawing/2014/main" val="501255936"/>
                    </a:ext>
                  </a:extLst>
                </a:gridCol>
                <a:gridCol w="1334124">
                  <a:extLst>
                    <a:ext uri="{9D8B030D-6E8A-4147-A177-3AD203B41FA5}">
                      <a16:colId xmlns:a16="http://schemas.microsoft.com/office/drawing/2014/main" val="670377383"/>
                    </a:ext>
                  </a:extLst>
                </a:gridCol>
              </a:tblGrid>
              <a:tr h="385112">
                <a:tc>
                  <a:txBody>
                    <a:bodyPr/>
                    <a:lstStyle/>
                    <a:p>
                      <a:pPr algn="ctr"/>
                      <a:r>
                        <a:rPr lang="en-US">
                          <a:latin typeface="微軟正黑體" panose="020B0604030504040204" pitchFamily="34" charset="-120"/>
                          <a:ea typeface="微軟正黑體" panose="020B0604030504040204" pitchFamily="34" charset="-120"/>
                        </a:rPr>
                        <a:t>Thick (</a:t>
                      </a:r>
                      <a:r>
                        <a:rPr lang="en-US" altLang="zh-CN">
                          <a:latin typeface="微軟正黑體" panose="020B0604030504040204" pitchFamily="34" charset="-120"/>
                          <a:ea typeface="微軟正黑體" panose="020B0604030504040204" pitchFamily="34" charset="-120"/>
                        </a:rPr>
                        <a:t>under </a:t>
                      </a:r>
                      <a:r>
                        <a:rPr lang="zh-CN" altLang="en-US">
                          <a:latin typeface="微軟正黑體" panose="020B0604030504040204" pitchFamily="34" charset="-120"/>
                          <a:ea typeface="微軟正黑體" panose="020B0604030504040204" pitchFamily="34" charset="-120"/>
                        </a:rPr>
                        <a:t>Pool)</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A66BD3"/>
                    </a:solidFill>
                  </a:tcPr>
                </a:tc>
                <a:tc>
                  <a:txBody>
                    <a:bodyPr/>
                    <a:lstStyle/>
                    <a:p>
                      <a:pPr algn="ctr"/>
                      <a:r>
                        <a:rPr lang="en-US">
                          <a:latin typeface="微軟正黑體" panose="020B0604030504040204" pitchFamily="34" charset="-120"/>
                          <a:ea typeface="微軟正黑體" panose="020B0604030504040204" pitchFamily="34" charset="-120"/>
                        </a:rPr>
                        <a:t>Thin </a:t>
                      </a:r>
                      <a:r>
                        <a:rPr lang="en-US" sz="1400" u="none" strike="noStrike" noProof="0">
                          <a:latin typeface="微軟正黑體" panose="020B0604030504040204" pitchFamily="34" charset="-120"/>
                          <a:ea typeface="微軟正黑體" panose="020B0604030504040204" pitchFamily="34" charset="-120"/>
                        </a:rPr>
                        <a:t>(</a:t>
                      </a:r>
                      <a:r>
                        <a:rPr lang="en-US" altLang="zh-CN" sz="1400" u="none" strike="noStrike" noProof="0">
                          <a:latin typeface="微軟正黑體" panose="020B0604030504040204" pitchFamily="34" charset="-120"/>
                          <a:ea typeface="微軟正黑體" panose="020B0604030504040204" pitchFamily="34" charset="-120"/>
                        </a:rPr>
                        <a:t>under Pool)</a:t>
                      </a:r>
                      <a:endParaRPr lang="en-US">
                        <a:latin typeface="微軟正黑體" panose="020B0604030504040204" pitchFamily="34" charset="-120"/>
                        <a:ea typeface="微軟正黑體" panose="020B0604030504040204" pitchFamily="34" charset="-120"/>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5"/>
                    </a:solidFill>
                  </a:tcPr>
                </a:tc>
                <a:tc>
                  <a:txBody>
                    <a:bodyPr/>
                    <a:lstStyle/>
                    <a:p>
                      <a:pPr algn="ctr"/>
                      <a:r>
                        <a:rPr lang="en-US">
                          <a:latin typeface="微軟正黑體" panose="020B0604030504040204" pitchFamily="34" charset="-120"/>
                          <a:ea typeface="微軟正黑體" panose="020B0604030504040204" pitchFamily="34" charset="-120"/>
                        </a:rPr>
                        <a:t>Static</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070C0"/>
                    </a:solidFill>
                  </a:tcPr>
                </a:tc>
                <a:extLst>
                  <a:ext uri="{0D108BD9-81ED-4DB2-BD59-A6C34878D82A}">
                    <a16:rowId xmlns:a16="http://schemas.microsoft.com/office/drawing/2014/main" val="3829554843"/>
                  </a:ext>
                </a:extLst>
              </a:tr>
              <a:tr h="602316">
                <a:tc>
                  <a:txBody>
                    <a:bodyPr/>
                    <a:lstStyle/>
                    <a:p>
                      <a:pPr algn="ctr"/>
                      <a:r>
                        <a:rPr lang="en-US" altLang="zh-TW">
                          <a:latin typeface="微軟正黑體" panose="020B0604030504040204" pitchFamily="34" charset="-120"/>
                          <a:ea typeface="微軟正黑體" panose="020B0604030504040204" pitchFamily="34" charset="-120"/>
                        </a:rPr>
                        <a:t>Guaranteed space</a:t>
                      </a:r>
                      <a:endParaRPr lang="en-US">
                        <a:latin typeface="微軟正黑體" panose="020B0604030504040204" pitchFamily="34" charset="-120"/>
                        <a:ea typeface="微軟正黑體" panose="020B0604030504040204" pitchFamily="34" charset="-120"/>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a:r>
                        <a:rPr lang="en-US">
                          <a:latin typeface="微軟正黑體" panose="020B0604030504040204" pitchFamily="34" charset="-120"/>
                          <a:ea typeface="微軟正黑體" panose="020B0604030504040204" pitchFamily="34" charset="-120"/>
                        </a:rPr>
                        <a:t>Dynamically distributed</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a:r>
                        <a:rPr lang="en-US" altLang="zh-TW" sz="1200">
                          <a:latin typeface="微軟正黑體" panose="020B0604030504040204" pitchFamily="34" charset="-120"/>
                          <a:ea typeface="微軟正黑體" panose="020B0604030504040204" pitchFamily="34" charset="-120"/>
                        </a:rPr>
                        <a:t>Highest performance</a:t>
                      </a:r>
                      <a:endParaRPr lang="en-US" sz="1200">
                        <a:latin typeface="微軟正黑體" panose="020B0604030504040204" pitchFamily="34" charset="-120"/>
                        <a:ea typeface="微軟正黑體" panose="020B0604030504040204" pitchFamily="34" charset="-120"/>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812004912"/>
                  </a:ext>
                </a:extLst>
              </a:tr>
              <a:tr h="954113">
                <a:tc>
                  <a:txBody>
                    <a:bodyPr/>
                    <a:lstStyle/>
                    <a:p>
                      <a:pPr algn="ctr"/>
                      <a:r>
                        <a:rPr lang="en-US" altLang="zh-TW" sz="1400" b="0" i="0" u="none" strike="noStrike" cap="none">
                          <a:solidFill>
                            <a:schemeClr val="dk1"/>
                          </a:solidFill>
                          <a:latin typeface="微軟正黑體" panose="020B0604030504040204" pitchFamily="34" charset="-120"/>
                          <a:ea typeface="微軟正黑體" panose="020B0604030504040204" pitchFamily="34" charset="-120"/>
                          <a:cs typeface="+mn-cs"/>
                          <a:sym typeface="Arial"/>
                        </a:rPr>
                        <a:t>free space cannot be utilized, waste too much space</a:t>
                      </a:r>
                      <a:endParaRPr lang="en-US" sz="1400" b="0" i="0" u="none" strike="noStrike" cap="none">
                        <a:solidFill>
                          <a:schemeClr val="dk1"/>
                        </a:solidFill>
                        <a:latin typeface="微軟正黑體" panose="020B0604030504040204" pitchFamily="34" charset="-120"/>
                        <a:ea typeface="微軟正黑體" panose="020B0604030504040204" pitchFamily="34" charset="-120"/>
                        <a:cs typeface="+mn-cs"/>
                        <a:sym typeface="Arial"/>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a:latin typeface="微軟正黑體" panose="020B0604030504040204" pitchFamily="34" charset="-120"/>
                          <a:ea typeface="微軟正黑體" panose="020B0604030504040204" pitchFamily="34" charset="-120"/>
                        </a:rPr>
                        <a:t>volumes space will be limited and interrupt the important service if badly managed.</a:t>
                      </a:r>
                      <a:endParaRPr kumimoji="1" lang="zh-TW" altLang="en-US">
                        <a:latin typeface="微軟正黑體" panose="020B0604030504040204" pitchFamily="34" charset="-120"/>
                        <a:ea typeface="微軟正黑體" panose="020B0604030504040204" pitchFamily="34" charset="-120"/>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a:r>
                        <a:rPr lang="en-US" altLang="zh-TW" sz="1200">
                          <a:latin typeface="微軟正黑體" panose="020B0604030504040204" pitchFamily="34" charset="-120"/>
                          <a:ea typeface="微軟正黑體" panose="020B0604030504040204" pitchFamily="34" charset="-120"/>
                        </a:rPr>
                        <a:t>Without all advanced features (like snapshot…)</a:t>
                      </a:r>
                      <a:endParaRPr lang="en-US" sz="1200">
                        <a:latin typeface="微軟正黑體" panose="020B0604030504040204" pitchFamily="34" charset="-120"/>
                        <a:ea typeface="微軟正黑體" panose="020B0604030504040204" pitchFamily="34" charset="-120"/>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737555534"/>
                  </a:ext>
                </a:extLst>
              </a:tr>
              <a:tr h="2029657">
                <a:tc gridSpan="3">
                  <a:txBody>
                    <a:bodyPr/>
                    <a:lstStyle/>
                    <a:p>
                      <a:pPr algn="ctr"/>
                      <a:endParaRPr lang="en-US">
                        <a:latin typeface="微軟正黑體" panose="020B0604030504040204" pitchFamily="34" charset="-120"/>
                        <a:ea typeface="微軟正黑體" panose="020B0604030504040204" pitchFamily="34" charset="-120"/>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TW" altLang="en-US">
                        <a:latin typeface="微軟正黑體" panose="020B0604030504040204" pitchFamily="34" charset="-120"/>
                        <a:ea typeface="微軟正黑體" panose="020B0604030504040204" pitchFamily="34" charset="-120"/>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hMerge="1">
                  <a:txBody>
                    <a:bodyPr/>
                    <a:lstStyle/>
                    <a:p>
                      <a:pPr algn="ctr"/>
                      <a:endParaRPr lang="en-US">
                        <a:latin typeface="微軟正黑體" panose="020B0604030504040204" pitchFamily="34" charset="-120"/>
                        <a:ea typeface="微軟正黑體" panose="020B0604030504040204" pitchFamily="34" charset="-120"/>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78898747"/>
                  </a:ext>
                </a:extLst>
              </a:tr>
            </a:tbl>
          </a:graphicData>
        </a:graphic>
      </p:graphicFrame>
      <p:sp>
        <p:nvSpPr>
          <p:cNvPr id="6" name="Title 5">
            <a:extLst>
              <a:ext uri="{FF2B5EF4-FFF2-40B4-BE49-F238E27FC236}">
                <a16:creationId xmlns:a16="http://schemas.microsoft.com/office/drawing/2014/main" id="{0A49876D-12C2-4EA7-94D2-342BAEB30D2A}"/>
              </a:ext>
            </a:extLst>
          </p:cNvPr>
          <p:cNvSpPr>
            <a:spLocks noGrp="1"/>
          </p:cNvSpPr>
          <p:nvPr>
            <p:ph type="title"/>
          </p:nvPr>
        </p:nvSpPr>
        <p:spPr/>
        <p:txBody>
          <a:bodyPr>
            <a:normAutofit/>
          </a:bodyPr>
          <a:lstStyle/>
          <a:p>
            <a:r>
              <a:rPr lang="en-US" altLang="zh-TW"/>
              <a:t>The difference of Static / Thin / Thick </a:t>
            </a:r>
            <a:endParaRPr lang="zh-TW" altLang="en-US"/>
          </a:p>
        </p:txBody>
      </p:sp>
      <p:grpSp>
        <p:nvGrpSpPr>
          <p:cNvPr id="11" name="群組 10">
            <a:extLst>
              <a:ext uri="{FF2B5EF4-FFF2-40B4-BE49-F238E27FC236}">
                <a16:creationId xmlns:a16="http://schemas.microsoft.com/office/drawing/2014/main" id="{342E46E1-E4E9-492E-88BF-00FE12A68245}"/>
              </a:ext>
            </a:extLst>
          </p:cNvPr>
          <p:cNvGrpSpPr/>
          <p:nvPr/>
        </p:nvGrpSpPr>
        <p:grpSpPr>
          <a:xfrm>
            <a:off x="217357" y="3237679"/>
            <a:ext cx="8709286" cy="1611814"/>
            <a:chOff x="359361" y="3282878"/>
            <a:chExt cx="8425276" cy="1611814"/>
          </a:xfrm>
          <a:effectLst>
            <a:outerShdw blurRad="50800" dist="38100" dir="5400000" algn="t" rotWithShape="0">
              <a:prstClr val="black">
                <a:alpha val="40000"/>
              </a:prstClr>
            </a:outerShdw>
          </a:effectLst>
        </p:grpSpPr>
        <p:grpSp>
          <p:nvGrpSpPr>
            <p:cNvPr id="7" name="群組 6">
              <a:extLst>
                <a:ext uri="{FF2B5EF4-FFF2-40B4-BE49-F238E27FC236}">
                  <a16:creationId xmlns:a16="http://schemas.microsoft.com/office/drawing/2014/main" id="{ED16C75F-A8FB-464C-8656-9C1990F20AF8}"/>
                </a:ext>
              </a:extLst>
            </p:cNvPr>
            <p:cNvGrpSpPr/>
            <p:nvPr/>
          </p:nvGrpSpPr>
          <p:grpSpPr>
            <a:xfrm>
              <a:off x="359361" y="3282878"/>
              <a:ext cx="8425276" cy="1611814"/>
              <a:chOff x="244670" y="3282878"/>
              <a:chExt cx="8425276" cy="1611814"/>
            </a:xfrm>
          </p:grpSpPr>
          <p:sp>
            <p:nvSpPr>
              <p:cNvPr id="24" name="矩形 3">
                <a:extLst>
                  <a:ext uri="{FF2B5EF4-FFF2-40B4-BE49-F238E27FC236}">
                    <a16:creationId xmlns:a16="http://schemas.microsoft.com/office/drawing/2014/main" id="{895761F7-3E36-47EB-B63A-9845CBEED60F}"/>
                  </a:ext>
                </a:extLst>
              </p:cNvPr>
              <p:cNvSpPr/>
              <p:nvPr/>
            </p:nvSpPr>
            <p:spPr>
              <a:xfrm>
                <a:off x="244670" y="3712477"/>
                <a:ext cx="7188226" cy="350342"/>
              </a:xfrm>
              <a:prstGeom prst="rect">
                <a:avLst/>
              </a:prstGeom>
              <a:gradFill>
                <a:gsLst>
                  <a:gs pos="0">
                    <a:srgbClr val="3C6E10"/>
                  </a:gs>
                  <a:gs pos="80000">
                    <a:srgbClr val="00B050"/>
                  </a:gs>
                  <a:gs pos="100000">
                    <a:schemeClr val="accent3">
                      <a:shade val="94000"/>
                      <a:satMod val="135000"/>
                    </a:schemeClr>
                  </a:gs>
                </a:gsLst>
              </a:gradFill>
              <a:ln w="9525">
                <a:solidFill>
                  <a:srgbClr val="3DD818"/>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altLang="zh-TW" b="1">
                    <a:latin typeface="微軟正黑體" panose="020B0604030504040204" pitchFamily="34" charset="-120"/>
                    <a:ea typeface="微軟正黑體" panose="020B0604030504040204" pitchFamily="34" charset="-120"/>
                  </a:rPr>
                  <a:t>Storage Pool</a:t>
                </a:r>
                <a:endParaRPr lang="zh-TW" altLang="en-US" b="1">
                  <a:latin typeface="微軟正黑體" panose="020B0604030504040204" pitchFamily="34" charset="-120"/>
                  <a:ea typeface="微軟正黑體" panose="020B0604030504040204" pitchFamily="34" charset="-120"/>
                </a:endParaRPr>
              </a:p>
            </p:txBody>
          </p:sp>
          <p:sp>
            <p:nvSpPr>
              <p:cNvPr id="26" name="矩形 5">
                <a:extLst>
                  <a:ext uri="{FF2B5EF4-FFF2-40B4-BE49-F238E27FC236}">
                    <a16:creationId xmlns:a16="http://schemas.microsoft.com/office/drawing/2014/main" id="{7C7C305C-6612-4072-9CAF-29CF0CDF0512}"/>
                  </a:ext>
                </a:extLst>
              </p:cNvPr>
              <p:cNvSpPr/>
              <p:nvPr/>
            </p:nvSpPr>
            <p:spPr>
              <a:xfrm>
                <a:off x="1885718" y="3282878"/>
                <a:ext cx="1891578" cy="384090"/>
              </a:xfrm>
              <a:prstGeom prst="rect">
                <a:avLst/>
              </a:prstGeom>
              <a:gradFill>
                <a:gsLst>
                  <a:gs pos="0">
                    <a:srgbClr val="2F113B"/>
                  </a:gs>
                  <a:gs pos="80000">
                    <a:srgbClr val="7030A0"/>
                  </a:gs>
                  <a:gs pos="100000">
                    <a:srgbClr val="A66BD3"/>
                  </a:gs>
                </a:gsLst>
              </a:gradFill>
              <a:ln w="9525">
                <a:solidFill>
                  <a:srgbClr val="7030A0"/>
                </a:solid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altLang="zh-TW" b="1">
                    <a:latin typeface="微軟正黑體" panose="020B0604030504040204" pitchFamily="34" charset="-120"/>
                    <a:ea typeface="微軟正黑體" panose="020B0604030504040204" pitchFamily="34" charset="-120"/>
                  </a:rPr>
                  <a:t>Thick</a:t>
                </a:r>
                <a:r>
                  <a:rPr lang="zh-TW" altLang="en-US" b="1">
                    <a:latin typeface="微軟正黑體" panose="020B0604030504040204" pitchFamily="34" charset="-120"/>
                    <a:ea typeface="微軟正黑體" panose="020B0604030504040204" pitchFamily="34" charset="-120"/>
                  </a:rPr>
                  <a:t> </a:t>
                </a:r>
                <a:r>
                  <a:rPr lang="en-US" altLang="zh-TW" b="1">
                    <a:latin typeface="微軟正黑體" panose="020B0604030504040204" pitchFamily="34" charset="-120"/>
                    <a:ea typeface="微軟正黑體" panose="020B0604030504040204" pitchFamily="34" charset="-120"/>
                  </a:rPr>
                  <a:t>iSCSI LUN</a:t>
                </a:r>
                <a:endParaRPr lang="zh-TW" altLang="en-US" b="1">
                  <a:latin typeface="微軟正黑體" panose="020B0604030504040204" pitchFamily="34" charset="-120"/>
                  <a:ea typeface="微軟正黑體" panose="020B0604030504040204" pitchFamily="34" charset="-120"/>
                </a:endParaRPr>
              </a:p>
            </p:txBody>
          </p:sp>
          <p:sp>
            <p:nvSpPr>
              <p:cNvPr id="27" name="矩形 6">
                <a:extLst>
                  <a:ext uri="{FF2B5EF4-FFF2-40B4-BE49-F238E27FC236}">
                    <a16:creationId xmlns:a16="http://schemas.microsoft.com/office/drawing/2014/main" id="{C35FEBB1-003E-4A9E-A717-9480F3DF5BD3}"/>
                  </a:ext>
                </a:extLst>
              </p:cNvPr>
              <p:cNvSpPr/>
              <p:nvPr/>
            </p:nvSpPr>
            <p:spPr>
              <a:xfrm>
                <a:off x="244670" y="4536552"/>
                <a:ext cx="982980" cy="358140"/>
              </a:xfrm>
              <a:prstGeom prst="rect">
                <a:avLst/>
              </a:prstGeom>
              <a:gradFill>
                <a:gsLst>
                  <a:gs pos="0">
                    <a:srgbClr val="DC3F23"/>
                  </a:gs>
                  <a:gs pos="80000">
                    <a:schemeClr val="accent1">
                      <a:shade val="93000"/>
                      <a:satMod val="130000"/>
                    </a:schemeClr>
                  </a:gs>
                  <a:gs pos="100000">
                    <a:schemeClr val="accent1">
                      <a:shade val="94000"/>
                      <a:satMod val="135000"/>
                    </a:schemeClr>
                  </a:gs>
                </a:gsLst>
              </a:gradFill>
              <a:ln w="9525"/>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b="1">
                    <a:latin typeface="微軟正黑體" panose="020B0604030504040204" pitchFamily="34" charset="-120"/>
                    <a:ea typeface="微軟正黑體" panose="020B0604030504040204" pitchFamily="34" charset="-120"/>
                  </a:rPr>
                  <a:t>HDD</a:t>
                </a:r>
                <a:endParaRPr lang="zh-TW" altLang="en-US" b="1">
                  <a:latin typeface="微軟正黑體" panose="020B0604030504040204" pitchFamily="34" charset="-120"/>
                  <a:ea typeface="微軟正黑體" panose="020B0604030504040204" pitchFamily="34" charset="-120"/>
                </a:endParaRPr>
              </a:p>
            </p:txBody>
          </p:sp>
          <p:sp>
            <p:nvSpPr>
              <p:cNvPr id="28" name="矩形 7">
                <a:extLst>
                  <a:ext uri="{FF2B5EF4-FFF2-40B4-BE49-F238E27FC236}">
                    <a16:creationId xmlns:a16="http://schemas.microsoft.com/office/drawing/2014/main" id="{01015160-D208-4908-8EC0-60C16B797832}"/>
                  </a:ext>
                </a:extLst>
              </p:cNvPr>
              <p:cNvSpPr/>
              <p:nvPr/>
            </p:nvSpPr>
            <p:spPr>
              <a:xfrm>
                <a:off x="1316564" y="4536552"/>
                <a:ext cx="937260" cy="358140"/>
              </a:xfrm>
              <a:prstGeom prst="rect">
                <a:avLst/>
              </a:prstGeom>
              <a:gradFill>
                <a:gsLst>
                  <a:gs pos="0">
                    <a:srgbClr val="DC3F23"/>
                  </a:gs>
                  <a:gs pos="80000">
                    <a:schemeClr val="accent1">
                      <a:shade val="93000"/>
                      <a:satMod val="130000"/>
                    </a:schemeClr>
                  </a:gs>
                  <a:gs pos="100000">
                    <a:schemeClr val="accent1">
                      <a:shade val="94000"/>
                      <a:satMod val="135000"/>
                    </a:schemeClr>
                  </a:gs>
                </a:gsLst>
              </a:gradFill>
              <a:ln w="9525"/>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b="1">
                    <a:latin typeface="微軟正黑體" panose="020B0604030504040204" pitchFamily="34" charset="-120"/>
                    <a:ea typeface="微軟正黑體" panose="020B0604030504040204" pitchFamily="34" charset="-120"/>
                  </a:rPr>
                  <a:t>HDD</a:t>
                </a:r>
                <a:endParaRPr lang="zh-TW" altLang="en-US" b="1">
                  <a:latin typeface="微軟正黑體" panose="020B0604030504040204" pitchFamily="34" charset="-120"/>
                  <a:ea typeface="微軟正黑體" panose="020B0604030504040204" pitchFamily="34" charset="-120"/>
                </a:endParaRPr>
              </a:p>
            </p:txBody>
          </p:sp>
          <p:sp>
            <p:nvSpPr>
              <p:cNvPr id="29" name="矩形 8">
                <a:extLst>
                  <a:ext uri="{FF2B5EF4-FFF2-40B4-BE49-F238E27FC236}">
                    <a16:creationId xmlns:a16="http://schemas.microsoft.com/office/drawing/2014/main" id="{4B0E13C7-D793-4478-97C6-76CF760E0B36}"/>
                  </a:ext>
                </a:extLst>
              </p:cNvPr>
              <p:cNvSpPr/>
              <p:nvPr/>
            </p:nvSpPr>
            <p:spPr>
              <a:xfrm>
                <a:off x="2342738" y="4536552"/>
                <a:ext cx="975360" cy="358140"/>
              </a:xfrm>
              <a:prstGeom prst="rect">
                <a:avLst/>
              </a:prstGeom>
              <a:gradFill>
                <a:gsLst>
                  <a:gs pos="0">
                    <a:srgbClr val="DC3F23"/>
                  </a:gs>
                  <a:gs pos="80000">
                    <a:schemeClr val="accent1">
                      <a:shade val="93000"/>
                      <a:satMod val="130000"/>
                    </a:schemeClr>
                  </a:gs>
                  <a:gs pos="100000">
                    <a:schemeClr val="accent1">
                      <a:shade val="94000"/>
                      <a:satMod val="135000"/>
                    </a:schemeClr>
                  </a:gs>
                </a:gsLst>
              </a:gradFill>
              <a:ln w="9525"/>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b="1">
                    <a:latin typeface="微軟正黑體" panose="020B0604030504040204" pitchFamily="34" charset="-120"/>
                    <a:ea typeface="微軟正黑體" panose="020B0604030504040204" pitchFamily="34" charset="-120"/>
                  </a:rPr>
                  <a:t>HDD</a:t>
                </a:r>
                <a:endParaRPr lang="zh-TW" altLang="en-US" b="1">
                  <a:latin typeface="微軟正黑體" panose="020B0604030504040204" pitchFamily="34" charset="-120"/>
                  <a:ea typeface="微軟正黑體" panose="020B0604030504040204" pitchFamily="34" charset="-120"/>
                </a:endParaRPr>
              </a:p>
            </p:txBody>
          </p:sp>
          <p:sp>
            <p:nvSpPr>
              <p:cNvPr id="30" name="矩形 9">
                <a:extLst>
                  <a:ext uri="{FF2B5EF4-FFF2-40B4-BE49-F238E27FC236}">
                    <a16:creationId xmlns:a16="http://schemas.microsoft.com/office/drawing/2014/main" id="{5D576500-60B8-4020-969F-EDE5A798AF04}"/>
                  </a:ext>
                </a:extLst>
              </p:cNvPr>
              <p:cNvSpPr/>
              <p:nvPr/>
            </p:nvSpPr>
            <p:spPr>
              <a:xfrm>
                <a:off x="3407012" y="4536552"/>
                <a:ext cx="982980" cy="358140"/>
              </a:xfrm>
              <a:prstGeom prst="rect">
                <a:avLst/>
              </a:prstGeom>
              <a:gradFill>
                <a:gsLst>
                  <a:gs pos="0">
                    <a:srgbClr val="DC3F23"/>
                  </a:gs>
                  <a:gs pos="80000">
                    <a:schemeClr val="accent1">
                      <a:shade val="93000"/>
                      <a:satMod val="130000"/>
                    </a:schemeClr>
                  </a:gs>
                  <a:gs pos="100000">
                    <a:schemeClr val="accent1">
                      <a:shade val="94000"/>
                      <a:satMod val="135000"/>
                    </a:schemeClr>
                  </a:gs>
                </a:gsLst>
              </a:gradFill>
              <a:ln w="9525"/>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b="1">
                    <a:latin typeface="微軟正黑體" panose="020B0604030504040204" pitchFamily="34" charset="-120"/>
                    <a:ea typeface="微軟正黑體" panose="020B0604030504040204" pitchFamily="34" charset="-120"/>
                  </a:rPr>
                  <a:t>HDD</a:t>
                </a:r>
                <a:endParaRPr lang="zh-TW" altLang="en-US" b="1">
                  <a:latin typeface="微軟正黑體" panose="020B0604030504040204" pitchFamily="34" charset="-120"/>
                  <a:ea typeface="微軟正黑體" panose="020B0604030504040204" pitchFamily="34" charset="-120"/>
                </a:endParaRPr>
              </a:p>
            </p:txBody>
          </p:sp>
          <p:sp>
            <p:nvSpPr>
              <p:cNvPr id="31" name="矩形 10">
                <a:extLst>
                  <a:ext uri="{FF2B5EF4-FFF2-40B4-BE49-F238E27FC236}">
                    <a16:creationId xmlns:a16="http://schemas.microsoft.com/office/drawing/2014/main" id="{94232991-BE9E-4A60-92AE-D4D7330757F7}"/>
                  </a:ext>
                </a:extLst>
              </p:cNvPr>
              <p:cNvSpPr/>
              <p:nvPr/>
            </p:nvSpPr>
            <p:spPr>
              <a:xfrm>
                <a:off x="4478906" y="4536552"/>
                <a:ext cx="975360" cy="358140"/>
              </a:xfrm>
              <a:prstGeom prst="rect">
                <a:avLst/>
              </a:prstGeom>
              <a:gradFill>
                <a:gsLst>
                  <a:gs pos="0">
                    <a:srgbClr val="DC3F23"/>
                  </a:gs>
                  <a:gs pos="80000">
                    <a:schemeClr val="accent1">
                      <a:shade val="93000"/>
                      <a:satMod val="130000"/>
                    </a:schemeClr>
                  </a:gs>
                  <a:gs pos="100000">
                    <a:schemeClr val="accent1">
                      <a:shade val="94000"/>
                      <a:satMod val="135000"/>
                    </a:schemeClr>
                  </a:gs>
                </a:gsLst>
              </a:gradFill>
              <a:ln w="9525"/>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b="1">
                    <a:latin typeface="微軟正黑體" panose="020B0604030504040204" pitchFamily="34" charset="-120"/>
                    <a:ea typeface="微軟正黑體" panose="020B0604030504040204" pitchFamily="34" charset="-120"/>
                  </a:rPr>
                  <a:t>HDD</a:t>
                </a:r>
                <a:endParaRPr lang="zh-TW" altLang="en-US" b="1">
                  <a:latin typeface="微軟正黑體" panose="020B0604030504040204" pitchFamily="34" charset="-120"/>
                  <a:ea typeface="微軟正黑體" panose="020B0604030504040204" pitchFamily="34" charset="-120"/>
                </a:endParaRPr>
              </a:p>
            </p:txBody>
          </p:sp>
          <p:sp>
            <p:nvSpPr>
              <p:cNvPr id="32" name="矩形 11">
                <a:extLst>
                  <a:ext uri="{FF2B5EF4-FFF2-40B4-BE49-F238E27FC236}">
                    <a16:creationId xmlns:a16="http://schemas.microsoft.com/office/drawing/2014/main" id="{AA2D8DB7-8B15-4A00-A9FF-A84E8E955184}"/>
                  </a:ext>
                </a:extLst>
              </p:cNvPr>
              <p:cNvSpPr/>
              <p:nvPr/>
            </p:nvSpPr>
            <p:spPr>
              <a:xfrm>
                <a:off x="5543180" y="4536552"/>
                <a:ext cx="982980" cy="358140"/>
              </a:xfrm>
              <a:prstGeom prst="rect">
                <a:avLst/>
              </a:prstGeom>
              <a:gradFill>
                <a:gsLst>
                  <a:gs pos="0">
                    <a:srgbClr val="DC3F23"/>
                  </a:gs>
                  <a:gs pos="80000">
                    <a:schemeClr val="accent1">
                      <a:shade val="93000"/>
                      <a:satMod val="130000"/>
                    </a:schemeClr>
                  </a:gs>
                  <a:gs pos="100000">
                    <a:schemeClr val="accent1">
                      <a:shade val="94000"/>
                      <a:satMod val="135000"/>
                    </a:schemeClr>
                  </a:gs>
                </a:gsLst>
              </a:gradFill>
              <a:ln w="9525"/>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b="1">
                    <a:latin typeface="微軟正黑體" panose="020B0604030504040204" pitchFamily="34" charset="-120"/>
                    <a:ea typeface="微軟正黑體" panose="020B0604030504040204" pitchFamily="34" charset="-120"/>
                  </a:rPr>
                  <a:t>HDD</a:t>
                </a:r>
                <a:endParaRPr lang="zh-TW" altLang="en-US" b="1">
                  <a:latin typeface="微軟正黑體" panose="020B0604030504040204" pitchFamily="34" charset="-120"/>
                  <a:ea typeface="微軟正黑體" panose="020B0604030504040204" pitchFamily="34" charset="-120"/>
                </a:endParaRPr>
              </a:p>
            </p:txBody>
          </p:sp>
          <p:sp>
            <p:nvSpPr>
              <p:cNvPr id="37" name="矩形 22">
                <a:extLst>
                  <a:ext uri="{FF2B5EF4-FFF2-40B4-BE49-F238E27FC236}">
                    <a16:creationId xmlns:a16="http://schemas.microsoft.com/office/drawing/2014/main" id="{5EC7D34B-83D7-4F14-88DC-2E9563CE6ECE}"/>
                  </a:ext>
                </a:extLst>
              </p:cNvPr>
              <p:cNvSpPr/>
              <p:nvPr/>
            </p:nvSpPr>
            <p:spPr>
              <a:xfrm rot="10800000" flipV="1">
                <a:off x="3875859" y="3290405"/>
                <a:ext cx="3557037" cy="351900"/>
              </a:xfrm>
              <a:prstGeom prst="rect">
                <a:avLst/>
              </a:prstGeom>
              <a:solidFill>
                <a:schemeClr val="accent5">
                  <a:lumMod val="40000"/>
                  <a:lumOff val="60000"/>
                </a:schemeClr>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rgbClr val="282421"/>
                    </a:solidFill>
                    <a:latin typeface="微軟正黑體" panose="020B0604030504040204" pitchFamily="34" charset="-120"/>
                    <a:ea typeface="微軟正黑體" panose="020B0604030504040204" pitchFamily="34" charset="-120"/>
                  </a:rPr>
                  <a:t>Shared space</a:t>
                </a:r>
                <a:endParaRPr lang="zh-TW" altLang="en-US" b="1">
                  <a:solidFill>
                    <a:srgbClr val="282421"/>
                  </a:solidFill>
                  <a:latin typeface="微軟正黑體" panose="020B0604030504040204" pitchFamily="34" charset="-120"/>
                  <a:ea typeface="微軟正黑體" panose="020B0604030504040204" pitchFamily="34" charset="-120"/>
                </a:endParaRPr>
              </a:p>
            </p:txBody>
          </p:sp>
          <p:sp>
            <p:nvSpPr>
              <p:cNvPr id="38" name="矩形 23">
                <a:extLst>
                  <a:ext uri="{FF2B5EF4-FFF2-40B4-BE49-F238E27FC236}">
                    <a16:creationId xmlns:a16="http://schemas.microsoft.com/office/drawing/2014/main" id="{65AA67C9-E807-44C6-AC23-313EC69D2134}"/>
                  </a:ext>
                </a:extLst>
              </p:cNvPr>
              <p:cNvSpPr/>
              <p:nvPr/>
            </p:nvSpPr>
            <p:spPr>
              <a:xfrm>
                <a:off x="3875859" y="3290405"/>
                <a:ext cx="1259861" cy="358140"/>
              </a:xfrm>
              <a:prstGeom prst="rect">
                <a:avLst/>
              </a:prstGeom>
              <a:gradFill>
                <a:gsLst>
                  <a:gs pos="0">
                    <a:schemeClr val="accent5">
                      <a:lumMod val="50000"/>
                    </a:schemeClr>
                  </a:gs>
                  <a:gs pos="90000">
                    <a:schemeClr val="accent5">
                      <a:shade val="93000"/>
                      <a:satMod val="130000"/>
                    </a:schemeClr>
                  </a:gs>
                  <a:gs pos="100000">
                    <a:schemeClr val="accent5">
                      <a:shade val="94000"/>
                      <a:satMod val="135000"/>
                    </a:schemeClr>
                  </a:gs>
                </a:gsLst>
              </a:gradFill>
              <a:ln w="9525"/>
            </p:spPr>
            <p:style>
              <a:lnRef idx="1">
                <a:schemeClr val="accent5"/>
              </a:lnRef>
              <a:fillRef idx="3">
                <a:schemeClr val="accent5"/>
              </a:fillRef>
              <a:effectRef idx="2">
                <a:schemeClr val="accent5"/>
              </a:effectRef>
              <a:fontRef idx="minor">
                <a:schemeClr val="lt1"/>
              </a:fontRef>
            </p:style>
            <p:txBody>
              <a:bodyPr rtlCol="0" anchor="ctr"/>
              <a:lstStyle/>
              <a:p>
                <a:pPr algn="ctr"/>
                <a:r>
                  <a:rPr lang="en-US" altLang="zh-TW" sz="1200" b="1">
                    <a:latin typeface="微軟正黑體" panose="020B0604030504040204" pitchFamily="34" charset="-120"/>
                    <a:ea typeface="微軟正黑體" panose="020B0604030504040204" pitchFamily="34" charset="-120"/>
                  </a:rPr>
                  <a:t>Thin Volume1 </a:t>
                </a:r>
                <a:endParaRPr lang="zh-TW" altLang="en-US" sz="1200" b="1">
                  <a:latin typeface="微軟正黑體" panose="020B0604030504040204" pitchFamily="34" charset="-120"/>
                  <a:ea typeface="微軟正黑體" panose="020B0604030504040204" pitchFamily="34" charset="-120"/>
                </a:endParaRPr>
              </a:p>
            </p:txBody>
          </p:sp>
          <p:sp>
            <p:nvSpPr>
              <p:cNvPr id="40" name="矩形 26">
                <a:extLst>
                  <a:ext uri="{FF2B5EF4-FFF2-40B4-BE49-F238E27FC236}">
                    <a16:creationId xmlns:a16="http://schemas.microsoft.com/office/drawing/2014/main" id="{E4DC7681-9E99-4AFD-89BC-3BA56340E735}"/>
                  </a:ext>
                </a:extLst>
              </p:cNvPr>
              <p:cNvSpPr/>
              <p:nvPr/>
            </p:nvSpPr>
            <p:spPr>
              <a:xfrm>
                <a:off x="6615074" y="4536552"/>
                <a:ext cx="982980" cy="358140"/>
              </a:xfrm>
              <a:prstGeom prst="rect">
                <a:avLst/>
              </a:prstGeom>
              <a:gradFill>
                <a:gsLst>
                  <a:gs pos="0">
                    <a:srgbClr val="DC3F23"/>
                  </a:gs>
                  <a:gs pos="80000">
                    <a:schemeClr val="accent1">
                      <a:shade val="93000"/>
                      <a:satMod val="130000"/>
                    </a:schemeClr>
                  </a:gs>
                  <a:gs pos="100000">
                    <a:schemeClr val="accent1">
                      <a:shade val="94000"/>
                      <a:satMod val="135000"/>
                    </a:schemeClr>
                  </a:gs>
                </a:gsLst>
              </a:gradFill>
              <a:ln w="9525"/>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b="1">
                    <a:latin typeface="微軟正黑體" panose="020B0604030504040204" pitchFamily="34" charset="-120"/>
                    <a:ea typeface="微軟正黑體" panose="020B0604030504040204" pitchFamily="34" charset="-120"/>
                  </a:rPr>
                  <a:t>HDD</a:t>
                </a:r>
                <a:endParaRPr lang="zh-TW" altLang="en-US" b="1">
                  <a:latin typeface="微軟正黑體" panose="020B0604030504040204" pitchFamily="34" charset="-120"/>
                  <a:ea typeface="微軟正黑體" panose="020B0604030504040204" pitchFamily="34" charset="-120"/>
                </a:endParaRPr>
              </a:p>
            </p:txBody>
          </p:sp>
          <p:sp>
            <p:nvSpPr>
              <p:cNvPr id="41" name="矩形 27">
                <a:extLst>
                  <a:ext uri="{FF2B5EF4-FFF2-40B4-BE49-F238E27FC236}">
                    <a16:creationId xmlns:a16="http://schemas.microsoft.com/office/drawing/2014/main" id="{556A6995-3BDA-42C9-B212-FF3E1ECE9293}"/>
                  </a:ext>
                </a:extLst>
              </p:cNvPr>
              <p:cNvSpPr/>
              <p:nvPr/>
            </p:nvSpPr>
            <p:spPr>
              <a:xfrm>
                <a:off x="7686966" y="4536552"/>
                <a:ext cx="982980" cy="358140"/>
              </a:xfrm>
              <a:prstGeom prst="rect">
                <a:avLst/>
              </a:prstGeom>
              <a:gradFill>
                <a:gsLst>
                  <a:gs pos="0">
                    <a:srgbClr val="DC3F23"/>
                  </a:gs>
                  <a:gs pos="80000">
                    <a:schemeClr val="accent1">
                      <a:shade val="93000"/>
                      <a:satMod val="130000"/>
                    </a:schemeClr>
                  </a:gs>
                  <a:gs pos="100000">
                    <a:schemeClr val="accent1">
                      <a:shade val="94000"/>
                      <a:satMod val="135000"/>
                    </a:schemeClr>
                  </a:gs>
                </a:gsLst>
              </a:gradFill>
              <a:ln w="9525"/>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b="1">
                    <a:latin typeface="微軟正黑體" panose="020B0604030504040204" pitchFamily="34" charset="-120"/>
                    <a:ea typeface="微軟正黑體" panose="020B0604030504040204" pitchFamily="34" charset="-120"/>
                  </a:rPr>
                  <a:t>HDD</a:t>
                </a:r>
                <a:endParaRPr lang="zh-TW" altLang="en-US" b="1">
                  <a:latin typeface="微軟正黑體" panose="020B0604030504040204" pitchFamily="34" charset="-120"/>
                  <a:ea typeface="微軟正黑體" panose="020B0604030504040204" pitchFamily="34" charset="-120"/>
                </a:endParaRPr>
              </a:p>
            </p:txBody>
          </p:sp>
          <p:sp>
            <p:nvSpPr>
              <p:cNvPr id="43" name="矩形 29">
                <a:extLst>
                  <a:ext uri="{FF2B5EF4-FFF2-40B4-BE49-F238E27FC236}">
                    <a16:creationId xmlns:a16="http://schemas.microsoft.com/office/drawing/2014/main" id="{3D712F3A-9CD2-4FBD-8C8F-EF5229FED466}"/>
                  </a:ext>
                </a:extLst>
              </p:cNvPr>
              <p:cNvSpPr/>
              <p:nvPr/>
            </p:nvSpPr>
            <p:spPr>
              <a:xfrm>
                <a:off x="244670" y="4117412"/>
                <a:ext cx="8425276" cy="362616"/>
              </a:xfrm>
              <a:prstGeom prst="rect">
                <a:avLst/>
              </a:prstGeom>
              <a:gradFill>
                <a:gsLst>
                  <a:gs pos="0">
                    <a:schemeClr val="accent5">
                      <a:lumMod val="50000"/>
                    </a:schemeClr>
                  </a:gs>
                  <a:gs pos="80000">
                    <a:schemeClr val="accent5">
                      <a:shade val="93000"/>
                      <a:satMod val="130000"/>
                    </a:schemeClr>
                  </a:gs>
                  <a:gs pos="100000">
                    <a:schemeClr val="accent5">
                      <a:shade val="94000"/>
                      <a:satMod val="135000"/>
                    </a:schemeClr>
                  </a:gs>
                </a:gsLst>
              </a:gradFill>
              <a:ln w="9525">
                <a:solidFill>
                  <a:srgbClr val="10D6B0"/>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en-US" altLang="zh-TW" b="1">
                    <a:latin typeface="微軟正黑體" panose="020B0604030504040204" pitchFamily="34" charset="-120"/>
                    <a:ea typeface="微軟正黑體" panose="020B0604030504040204" pitchFamily="34" charset="-120"/>
                  </a:rPr>
                  <a:t>RAID</a:t>
                </a:r>
                <a:endParaRPr lang="zh-TW" altLang="en-US" b="1">
                  <a:latin typeface="微軟正黑體" panose="020B0604030504040204" pitchFamily="34" charset="-120"/>
                  <a:ea typeface="微軟正黑體" panose="020B0604030504040204" pitchFamily="34" charset="-120"/>
                </a:endParaRPr>
              </a:p>
            </p:txBody>
          </p:sp>
          <p:sp>
            <p:nvSpPr>
              <p:cNvPr id="46" name="矩形 25">
                <a:extLst>
                  <a:ext uri="{FF2B5EF4-FFF2-40B4-BE49-F238E27FC236}">
                    <a16:creationId xmlns:a16="http://schemas.microsoft.com/office/drawing/2014/main" id="{19D253D9-53A6-4622-81A6-9EAD97BB3185}"/>
                  </a:ext>
                </a:extLst>
              </p:cNvPr>
              <p:cNvSpPr/>
              <p:nvPr/>
            </p:nvSpPr>
            <p:spPr>
              <a:xfrm>
                <a:off x="7512872" y="3282878"/>
                <a:ext cx="1157074" cy="773745"/>
              </a:xfrm>
              <a:prstGeom prst="rect">
                <a:avLst/>
              </a:prstGeom>
              <a:solidFill>
                <a:srgbClr val="2A57DD"/>
              </a:solidFill>
              <a:ln w="9525">
                <a:solidFill>
                  <a:srgbClr val="1C0482"/>
                </a:solidFill>
              </a:ln>
              <a:scene3d>
                <a:camera prst="orthographicFront"/>
                <a:lightRig rig="threePt" dir="t"/>
              </a:scene3d>
              <a:sp3d>
                <a:bevelT prst="angle"/>
              </a:sp3d>
            </p:spPr>
            <p:style>
              <a:lnRef idx="1">
                <a:schemeClr val="accent6"/>
              </a:lnRef>
              <a:fillRef idx="3">
                <a:schemeClr val="accent6"/>
              </a:fillRef>
              <a:effectRef idx="2">
                <a:schemeClr val="accent6"/>
              </a:effectRef>
              <a:fontRef idx="minor">
                <a:schemeClr val="lt1"/>
              </a:fontRef>
            </p:style>
            <p:txBody>
              <a:bodyPr rtlCol="0" anchor="ctr"/>
              <a:lstStyle/>
              <a:p>
                <a:pPr algn="ctr"/>
                <a:r>
                  <a:rPr lang="en-US" altLang="zh-TW" b="1">
                    <a:latin typeface="微軟正黑體" panose="020B0604030504040204" pitchFamily="34" charset="-120"/>
                    <a:ea typeface="微軟正黑體" panose="020B0604030504040204" pitchFamily="34" charset="-120"/>
                  </a:rPr>
                  <a:t>Static Volume</a:t>
                </a:r>
                <a:endParaRPr lang="zh-TW" altLang="en-US" b="1">
                  <a:latin typeface="微軟正黑體" panose="020B0604030504040204" pitchFamily="34" charset="-120"/>
                  <a:ea typeface="微軟正黑體" panose="020B0604030504040204" pitchFamily="34" charset="-120"/>
                </a:endParaRPr>
              </a:p>
            </p:txBody>
          </p:sp>
          <p:sp>
            <p:nvSpPr>
              <p:cNvPr id="47" name="矩形 18">
                <a:extLst>
                  <a:ext uri="{FF2B5EF4-FFF2-40B4-BE49-F238E27FC236}">
                    <a16:creationId xmlns:a16="http://schemas.microsoft.com/office/drawing/2014/main" id="{F7E0DE4B-0AAF-45E0-AA53-D618F90DE1F0}"/>
                  </a:ext>
                </a:extLst>
              </p:cNvPr>
              <p:cNvSpPr/>
              <p:nvPr/>
            </p:nvSpPr>
            <p:spPr>
              <a:xfrm>
                <a:off x="6173037" y="3284165"/>
                <a:ext cx="1259860" cy="358140"/>
              </a:xfrm>
              <a:prstGeom prst="rect">
                <a:avLst/>
              </a:prstGeom>
              <a:gradFill>
                <a:gsLst>
                  <a:gs pos="0">
                    <a:schemeClr val="accent5">
                      <a:lumMod val="50000"/>
                    </a:schemeClr>
                  </a:gs>
                  <a:gs pos="90000">
                    <a:schemeClr val="accent5">
                      <a:shade val="93000"/>
                      <a:satMod val="130000"/>
                    </a:schemeClr>
                  </a:gs>
                  <a:gs pos="100000">
                    <a:schemeClr val="accent5">
                      <a:shade val="94000"/>
                      <a:satMod val="135000"/>
                    </a:schemeClr>
                  </a:gs>
                </a:gsLst>
              </a:gradFill>
              <a:ln w="9525"/>
            </p:spPr>
            <p:style>
              <a:lnRef idx="1">
                <a:schemeClr val="accent5"/>
              </a:lnRef>
              <a:fillRef idx="3">
                <a:schemeClr val="accent5"/>
              </a:fillRef>
              <a:effectRef idx="2">
                <a:schemeClr val="accent5"/>
              </a:effectRef>
              <a:fontRef idx="minor">
                <a:schemeClr val="lt1"/>
              </a:fontRef>
            </p:style>
            <p:txBody>
              <a:bodyPr rtlCol="0" anchor="ctr"/>
              <a:lstStyle/>
              <a:p>
                <a:pPr algn="ctr"/>
                <a:r>
                  <a:rPr lang="en-US" altLang="zh-TW" sz="1200" b="1">
                    <a:latin typeface="微軟正黑體" panose="020B0604030504040204" pitchFamily="34" charset="-120"/>
                    <a:ea typeface="微軟正黑體" panose="020B0604030504040204" pitchFamily="34" charset="-120"/>
                  </a:rPr>
                  <a:t>Thin Volume2</a:t>
                </a:r>
                <a:endParaRPr lang="zh-TW" altLang="en-US" sz="1200" b="1">
                  <a:latin typeface="微軟正黑體" panose="020B0604030504040204" pitchFamily="34" charset="-120"/>
                  <a:ea typeface="微軟正黑體" panose="020B0604030504040204" pitchFamily="34" charset="-120"/>
                </a:endParaRPr>
              </a:p>
            </p:txBody>
          </p:sp>
        </p:grpSp>
        <p:sp>
          <p:nvSpPr>
            <p:cNvPr id="34" name="矩形 5">
              <a:extLst>
                <a:ext uri="{FF2B5EF4-FFF2-40B4-BE49-F238E27FC236}">
                  <a16:creationId xmlns:a16="http://schemas.microsoft.com/office/drawing/2014/main" id="{BA7CDABD-A4A1-411B-A778-4B5F8D22DF76}"/>
                </a:ext>
              </a:extLst>
            </p:cNvPr>
            <p:cNvSpPr/>
            <p:nvPr/>
          </p:nvSpPr>
          <p:spPr>
            <a:xfrm>
              <a:off x="359361" y="3282878"/>
              <a:ext cx="1578520" cy="384090"/>
            </a:xfrm>
            <a:prstGeom prst="rect">
              <a:avLst/>
            </a:prstGeom>
            <a:gradFill>
              <a:gsLst>
                <a:gs pos="0">
                  <a:srgbClr val="2F113B"/>
                </a:gs>
                <a:gs pos="77000">
                  <a:srgbClr val="A66BD3"/>
                </a:gs>
                <a:gs pos="100000">
                  <a:srgbClr val="A66BD3"/>
                </a:gs>
              </a:gsLst>
            </a:gradFill>
            <a:ln w="9525">
              <a:solidFill>
                <a:srgbClr val="7030A0"/>
              </a:solid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altLang="zh-TW" b="1">
                  <a:latin typeface="微軟正黑體" panose="020B0604030504040204" pitchFamily="34" charset="-120"/>
                  <a:ea typeface="微軟正黑體" panose="020B0604030504040204" pitchFamily="34" charset="-120"/>
                </a:rPr>
                <a:t>Thick volume</a:t>
              </a:r>
              <a:endParaRPr lang="zh-TW" altLang="en-US" b="1">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9860712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DBD87-90D3-4EA3-B110-ADA672061BCD}"/>
              </a:ext>
            </a:extLst>
          </p:cNvPr>
          <p:cNvSpPr>
            <a:spLocks noGrp="1"/>
          </p:cNvSpPr>
          <p:nvPr>
            <p:ph type="title"/>
          </p:nvPr>
        </p:nvSpPr>
        <p:spPr>
          <a:xfrm>
            <a:off x="-74544" y="110957"/>
            <a:ext cx="9286406" cy="871598"/>
          </a:xfrm>
        </p:spPr>
        <p:txBody>
          <a:bodyPr>
            <a:noAutofit/>
          </a:bodyPr>
          <a:lstStyle/>
          <a:p>
            <a:r>
              <a:rPr lang="en-US" altLang="zh-TW" sz="2800">
                <a:cs typeface="Microsoft JhengHei"/>
                <a:sym typeface="Microsoft JhengHei"/>
              </a:rPr>
              <a:t>Flexibly allocate storage space - </a:t>
            </a:r>
            <a:r>
              <a:rPr lang="en-US" altLang="zh-TW" sz="2800"/>
              <a:t>Pool / Volume resize</a:t>
            </a:r>
            <a:endParaRPr lang="zh-TW" altLang="en-US" sz="2800"/>
          </a:p>
        </p:txBody>
      </p:sp>
      <p:pic>
        <p:nvPicPr>
          <p:cNvPr id="3" name="圖片 24">
            <a:extLst>
              <a:ext uri="{FF2B5EF4-FFF2-40B4-BE49-F238E27FC236}">
                <a16:creationId xmlns:a16="http://schemas.microsoft.com/office/drawing/2014/main" id="{C0CA668E-62E5-4A42-B49F-A2AF1A3BBBE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81" y="1887438"/>
            <a:ext cx="9150681" cy="3304195"/>
          </a:xfrm>
          <a:prstGeom prst="rect">
            <a:avLst/>
          </a:prstGeom>
        </p:spPr>
      </p:pic>
      <p:pic>
        <p:nvPicPr>
          <p:cNvPr id="4" name="Shape 653">
            <a:extLst>
              <a:ext uri="{FF2B5EF4-FFF2-40B4-BE49-F238E27FC236}">
                <a16:creationId xmlns:a16="http://schemas.microsoft.com/office/drawing/2014/main" id="{01E9A0B3-3A95-459D-8579-63B0634E894D}"/>
              </a:ext>
            </a:extLst>
          </p:cNvPr>
          <p:cNvPicPr preferRelativeResize="0"/>
          <p:nvPr/>
        </p:nvPicPr>
        <p:blipFill>
          <a:blip r:embed="rId3" cstate="screen">
            <a:extLst>
              <a:ext uri="{28A0092B-C50C-407E-A947-70E740481C1C}">
                <a14:useLocalDpi xmlns:a14="http://schemas.microsoft.com/office/drawing/2010/main"/>
              </a:ext>
            </a:extLst>
          </a:blip>
          <a:stretch>
            <a:fillRect/>
          </a:stretch>
        </p:blipFill>
        <p:spPr>
          <a:xfrm rot="13759533">
            <a:off x="906764" y="2444400"/>
            <a:ext cx="1500256" cy="1179567"/>
          </a:xfrm>
          <a:prstGeom prst="rect">
            <a:avLst/>
          </a:prstGeom>
          <a:noFill/>
          <a:ln>
            <a:noFill/>
          </a:ln>
        </p:spPr>
      </p:pic>
      <p:sp>
        <p:nvSpPr>
          <p:cNvPr id="5" name="內容版面配置區 1">
            <a:extLst>
              <a:ext uri="{FF2B5EF4-FFF2-40B4-BE49-F238E27FC236}">
                <a16:creationId xmlns:a16="http://schemas.microsoft.com/office/drawing/2014/main" id="{96DA0384-339C-413E-B7E3-1FFB12909544}"/>
              </a:ext>
            </a:extLst>
          </p:cNvPr>
          <p:cNvSpPr txBox="1">
            <a:spLocks/>
          </p:cNvSpPr>
          <p:nvPr/>
        </p:nvSpPr>
        <p:spPr>
          <a:xfrm>
            <a:off x="336981" y="1144613"/>
            <a:ext cx="8541025" cy="1490930"/>
          </a:xfrm>
          <a:prstGeom prst="rect">
            <a:avLst/>
          </a:prstGeom>
        </p:spPr>
        <p:txBody>
          <a:bodyPr vert="horz" lIns="91440" tIns="45720" rIns="91440" bIns="45720" rtlCol="0" anchor="t">
            <a:normAutofit fontScale="92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285750" indent="-285750">
              <a:lnSpc>
                <a:spcPct val="150000"/>
              </a:lnSpc>
              <a:buFont typeface="Wingdings" panose="05000000000000000000" pitchFamily="2" charset="2"/>
              <a:buChar char="l"/>
            </a:pPr>
            <a:r>
              <a:rPr kumimoji="1" lang="en-US" altLang="zh-TW" sz="1800" b="1">
                <a:latin typeface="微軟正黑體" panose="020B0604030504040204" pitchFamily="34" charset="-120"/>
                <a:ea typeface="微軟正黑體" panose="020B0604030504040204" pitchFamily="34" charset="-120"/>
              </a:rPr>
              <a:t>Reduce the allocated thick volume space to free space for the storage pool, other volumes, LUN or Snapshot</a:t>
            </a:r>
          </a:p>
          <a:p>
            <a:pPr marL="285750" indent="-285750">
              <a:lnSpc>
                <a:spcPct val="150000"/>
              </a:lnSpc>
              <a:buFont typeface="Wingdings" panose="05000000000000000000" pitchFamily="2" charset="2"/>
              <a:buChar char="l"/>
            </a:pPr>
            <a:r>
              <a:rPr kumimoji="1" lang="en-US" altLang="zh-TW" sz="1800" b="1">
                <a:latin typeface="微軟正黑體" panose="020B0604030504040204" pitchFamily="34" charset="-120"/>
                <a:ea typeface="微軟正黑體" panose="020B0604030504040204" pitchFamily="34" charset="-120"/>
              </a:rPr>
              <a:t>Reduce the planned thin volume space to avoid risk of "Oversubscription" or taking too much snapshot space. </a:t>
            </a:r>
            <a:endParaRPr lang="zh-TW" sz="1800" b="1">
              <a:latin typeface="微軟正黑體" panose="020B0604030504040204" pitchFamily="34" charset="-120"/>
              <a:ea typeface="微軟正黑體" panose="020B0604030504040204" pitchFamily="34" charset="-120"/>
            </a:endParaRPr>
          </a:p>
          <a:p>
            <a:endParaRPr lang="zh-TW" altLang="en-US"/>
          </a:p>
          <a:p>
            <a:endParaRPr kumimoji="1" lang="zh-TW" altLang="en-US"/>
          </a:p>
        </p:txBody>
      </p:sp>
      <p:pic>
        <p:nvPicPr>
          <p:cNvPr id="6" name="Shape 658">
            <a:extLst>
              <a:ext uri="{FF2B5EF4-FFF2-40B4-BE49-F238E27FC236}">
                <a16:creationId xmlns:a16="http://schemas.microsoft.com/office/drawing/2014/main" id="{75B15A7E-6013-46C9-A715-D4F109EBB928}"/>
              </a:ext>
            </a:extLst>
          </p:cNvPr>
          <p:cNvPicPr preferRelativeResize="0"/>
          <p:nvPr/>
        </p:nvPicPr>
        <p:blipFill>
          <a:blip r:embed="rId4" cstate="screen">
            <a:extLst>
              <a:ext uri="{28A0092B-C50C-407E-A947-70E740481C1C}">
                <a14:useLocalDpi xmlns:a14="http://schemas.microsoft.com/office/drawing/2010/main"/>
              </a:ext>
            </a:extLst>
          </a:blip>
          <a:stretch>
            <a:fillRect/>
          </a:stretch>
        </p:blipFill>
        <p:spPr>
          <a:xfrm>
            <a:off x="6375933" y="2497515"/>
            <a:ext cx="2695222" cy="2051269"/>
          </a:xfrm>
          <a:prstGeom prst="rect">
            <a:avLst/>
          </a:prstGeom>
          <a:noFill/>
          <a:ln>
            <a:noFill/>
          </a:ln>
        </p:spPr>
      </p:pic>
      <p:sp>
        <p:nvSpPr>
          <p:cNvPr id="7" name="Shape 659">
            <a:extLst>
              <a:ext uri="{FF2B5EF4-FFF2-40B4-BE49-F238E27FC236}">
                <a16:creationId xmlns:a16="http://schemas.microsoft.com/office/drawing/2014/main" id="{9328A262-39D0-4585-AFA6-C06B80808F92}"/>
              </a:ext>
            </a:extLst>
          </p:cNvPr>
          <p:cNvSpPr txBox="1"/>
          <p:nvPr/>
        </p:nvSpPr>
        <p:spPr>
          <a:xfrm>
            <a:off x="6631335" y="2978053"/>
            <a:ext cx="2246671" cy="1448334"/>
          </a:xfrm>
          <a:prstGeom prst="rect">
            <a:avLst/>
          </a:prstGeom>
          <a:noFill/>
          <a:ln>
            <a:noFill/>
          </a:ln>
        </p:spPr>
        <p:txBody>
          <a:bodyPr spcFirstLastPara="1" wrap="square" lIns="91425" tIns="45700" rIns="91425" bIns="45700" anchor="t" anchorCtr="0">
            <a:noAutofit/>
          </a:bodyPr>
          <a:lstStyle/>
          <a:p>
            <a:pPr lvl="0"/>
            <a:r>
              <a:rPr lang="en-US" altLang="zh-TW" sz="1600" b="1">
                <a:latin typeface="微軟正黑體" panose="020B0604030504040204" pitchFamily="34" charset="-120"/>
                <a:ea typeface="微軟正黑體" panose="020B0604030504040204" pitchFamily="34" charset="-120"/>
              </a:rPr>
              <a:t>The space that thin volume has planned but its storage pool cannot currently provide. </a:t>
            </a:r>
            <a:endParaRPr lang="en-US" altLang="zh-TW" sz="1600" b="1">
              <a:latin typeface="微軟正黑體" panose="020B0604030504040204" pitchFamily="34" charset="-120"/>
              <a:ea typeface="微軟正黑體" panose="020B0604030504040204" pitchFamily="34" charset="-120"/>
              <a:cs typeface="Microsoft JhengHei"/>
              <a:sym typeface="Microsoft JhengHei"/>
            </a:endParaRPr>
          </a:p>
        </p:txBody>
      </p:sp>
      <p:sp>
        <p:nvSpPr>
          <p:cNvPr id="9" name="矩形 25">
            <a:extLst>
              <a:ext uri="{FF2B5EF4-FFF2-40B4-BE49-F238E27FC236}">
                <a16:creationId xmlns:a16="http://schemas.microsoft.com/office/drawing/2014/main" id="{64E446FD-2814-421F-8F59-5DA3B42D22CD}"/>
              </a:ext>
            </a:extLst>
          </p:cNvPr>
          <p:cNvSpPr/>
          <p:nvPr/>
        </p:nvSpPr>
        <p:spPr>
          <a:xfrm>
            <a:off x="336981" y="4338278"/>
            <a:ext cx="4442126" cy="353107"/>
          </a:xfrm>
          <a:prstGeom prst="rect">
            <a:avLst/>
          </a:prstGeom>
          <a:gradFill>
            <a:gsLst>
              <a:gs pos="0">
                <a:srgbClr val="3C6E10"/>
              </a:gs>
              <a:gs pos="80000">
                <a:srgbClr val="00B050"/>
              </a:gs>
              <a:gs pos="100000">
                <a:schemeClr val="accent3">
                  <a:shade val="94000"/>
                  <a:satMod val="135000"/>
                </a:schemeClr>
              </a:gs>
            </a:gsLs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altLang="zh-TW" b="1">
                <a:latin typeface="微軟正黑體" panose="020B0604030504040204" pitchFamily="34" charset="-120"/>
                <a:ea typeface="微軟正黑體" panose="020B0604030504040204" pitchFamily="34" charset="-120"/>
              </a:rPr>
              <a:t>Storage Pool</a:t>
            </a:r>
            <a:endParaRPr lang="zh-TW" altLang="en-US" b="1">
              <a:latin typeface="微軟正黑體" panose="020B0604030504040204" pitchFamily="34" charset="-120"/>
              <a:ea typeface="微軟正黑體" panose="020B0604030504040204" pitchFamily="34" charset="-120"/>
            </a:endParaRPr>
          </a:p>
        </p:txBody>
      </p:sp>
      <p:grpSp>
        <p:nvGrpSpPr>
          <p:cNvPr id="12" name="群組 4">
            <a:extLst>
              <a:ext uri="{FF2B5EF4-FFF2-40B4-BE49-F238E27FC236}">
                <a16:creationId xmlns:a16="http://schemas.microsoft.com/office/drawing/2014/main" id="{8EFFF728-01BE-4165-A2CF-36B2E86FC8D6}"/>
              </a:ext>
            </a:extLst>
          </p:cNvPr>
          <p:cNvGrpSpPr/>
          <p:nvPr/>
        </p:nvGrpSpPr>
        <p:grpSpPr>
          <a:xfrm>
            <a:off x="3177519" y="3168183"/>
            <a:ext cx="3276520" cy="358140"/>
            <a:chOff x="3177519" y="3192487"/>
            <a:chExt cx="3276520" cy="358140"/>
          </a:xfrm>
        </p:grpSpPr>
        <p:sp>
          <p:nvSpPr>
            <p:cNvPr id="13" name="矩形 38">
              <a:extLst>
                <a:ext uri="{FF2B5EF4-FFF2-40B4-BE49-F238E27FC236}">
                  <a16:creationId xmlns:a16="http://schemas.microsoft.com/office/drawing/2014/main" id="{D0A59765-396C-42A2-A77E-66A571415416}"/>
                </a:ext>
              </a:extLst>
            </p:cNvPr>
            <p:cNvSpPr/>
            <p:nvPr/>
          </p:nvSpPr>
          <p:spPr>
            <a:xfrm flipV="1">
              <a:off x="3177519" y="3198727"/>
              <a:ext cx="3276520" cy="351900"/>
            </a:xfrm>
            <a:prstGeom prst="rect">
              <a:avLst/>
            </a:prstGeom>
            <a:solidFill>
              <a:schemeClr val="accent5">
                <a:lumMod val="40000"/>
                <a:lumOff val="6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14" name="Shape 666">
              <a:extLst>
                <a:ext uri="{FF2B5EF4-FFF2-40B4-BE49-F238E27FC236}">
                  <a16:creationId xmlns:a16="http://schemas.microsoft.com/office/drawing/2014/main" id="{AD0EEBC9-7F69-4A01-9056-027F00C0C8A7}"/>
                </a:ext>
              </a:extLst>
            </p:cNvPr>
            <p:cNvSpPr/>
            <p:nvPr/>
          </p:nvSpPr>
          <p:spPr>
            <a:xfrm>
              <a:off x="4779108" y="3208873"/>
              <a:ext cx="1674931" cy="334262"/>
            </a:xfrm>
            <a:prstGeom prst="rect">
              <a:avLst/>
            </a:prstGeom>
            <a:solidFill>
              <a:schemeClr val="accent6">
                <a:lumMod val="75000"/>
              </a:schemeClr>
            </a:solidFill>
            <a:ln w="25400" cap="flat" cmpd="sng">
              <a:noFill/>
              <a:prstDash val="solid"/>
              <a:round/>
              <a:headEnd type="none" w="sm" len="sm"/>
              <a:tailEnd type="none" w="sm" len="sm"/>
            </a:ln>
          </p:spPr>
          <p:txBody>
            <a:bodyPr spcFirstLastPara="1" wrap="square" lIns="91425" tIns="45700" rIns="91425" bIns="45700" anchor="ctr" anchorCtr="0">
              <a:noAutofit/>
            </a:bodyPr>
            <a:lstStyle/>
            <a:p>
              <a:pPr lvl="0" algn="ctr"/>
              <a:r>
                <a:rPr lang="en-US" altLang="zh-TW" b="1">
                  <a:solidFill>
                    <a:srgbClr val="2A57DD"/>
                  </a:solidFill>
                  <a:latin typeface="微軟正黑體" panose="020B0604030504040204" pitchFamily="34" charset="-120"/>
                  <a:ea typeface="微軟正黑體" panose="020B0604030504040204" pitchFamily="34" charset="-120"/>
                  <a:cs typeface="Microsoft JhengHei"/>
                  <a:sym typeface="Microsoft JhengHei"/>
                </a:rPr>
                <a:t>Oversubscription</a:t>
              </a:r>
            </a:p>
          </p:txBody>
        </p:sp>
        <p:sp>
          <p:nvSpPr>
            <p:cNvPr id="15" name="矩形 39">
              <a:extLst>
                <a:ext uri="{FF2B5EF4-FFF2-40B4-BE49-F238E27FC236}">
                  <a16:creationId xmlns:a16="http://schemas.microsoft.com/office/drawing/2014/main" id="{E18982F2-9A8D-4FF6-9931-E27EF118EBA8}"/>
                </a:ext>
              </a:extLst>
            </p:cNvPr>
            <p:cNvSpPr/>
            <p:nvPr/>
          </p:nvSpPr>
          <p:spPr>
            <a:xfrm>
              <a:off x="3196492" y="3192487"/>
              <a:ext cx="1599474" cy="358140"/>
            </a:xfrm>
            <a:prstGeom prst="rect">
              <a:avLst/>
            </a:prstGeom>
            <a:gradFill>
              <a:gsLst>
                <a:gs pos="0">
                  <a:schemeClr val="accent5">
                    <a:lumMod val="50000"/>
                  </a:schemeClr>
                </a:gs>
                <a:gs pos="90000">
                  <a:schemeClr val="accent5">
                    <a:shade val="93000"/>
                    <a:satMod val="130000"/>
                  </a:schemeClr>
                </a:gs>
                <a:gs pos="100000">
                  <a:schemeClr val="accent5">
                    <a:shade val="94000"/>
                    <a:satMod val="135000"/>
                  </a:schemeClr>
                </a:gs>
              </a:gsLst>
            </a:gradFill>
          </p:spPr>
          <p:style>
            <a:lnRef idx="1">
              <a:schemeClr val="accent5"/>
            </a:lnRef>
            <a:fillRef idx="3">
              <a:schemeClr val="accent5"/>
            </a:fillRef>
            <a:effectRef idx="2">
              <a:schemeClr val="accent5"/>
            </a:effectRef>
            <a:fontRef idx="minor">
              <a:schemeClr val="lt1"/>
            </a:fontRef>
          </p:style>
          <p:txBody>
            <a:bodyPr rtlCol="0" anchor="ctr"/>
            <a:lstStyle/>
            <a:p>
              <a:pPr algn="ctr"/>
              <a:r>
                <a:rPr lang="en-US" altLang="zh-TW" b="1">
                  <a:latin typeface="微軟正黑體" panose="020B0604030504040204" pitchFamily="34" charset="-120"/>
                  <a:ea typeface="微軟正黑體" panose="020B0604030504040204" pitchFamily="34" charset="-120"/>
                </a:rPr>
                <a:t>Thin Volume</a:t>
              </a:r>
              <a:endParaRPr lang="zh-TW" altLang="en-US" b="1">
                <a:latin typeface="微軟正黑體" panose="020B0604030504040204" pitchFamily="34" charset="-120"/>
                <a:ea typeface="微軟正黑體" panose="020B0604030504040204" pitchFamily="34" charset="-120"/>
              </a:endParaRPr>
            </a:p>
          </p:txBody>
        </p:sp>
      </p:grpSp>
      <p:pic>
        <p:nvPicPr>
          <p:cNvPr id="16" name="Shape 667" descr="ãarrow leftãçåçæå°çµæ">
            <a:extLst>
              <a:ext uri="{FF2B5EF4-FFF2-40B4-BE49-F238E27FC236}">
                <a16:creationId xmlns:a16="http://schemas.microsoft.com/office/drawing/2014/main" id="{F4171D5C-49A5-4444-9A66-6EF285437A00}"/>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973262" y="2668274"/>
            <a:ext cx="1386110" cy="508803"/>
          </a:xfrm>
          <a:prstGeom prst="rect">
            <a:avLst/>
          </a:prstGeom>
          <a:noFill/>
          <a:ln>
            <a:noFill/>
          </a:ln>
        </p:spPr>
      </p:pic>
      <p:grpSp>
        <p:nvGrpSpPr>
          <p:cNvPr id="17" name="群組 41">
            <a:extLst>
              <a:ext uri="{FF2B5EF4-FFF2-40B4-BE49-F238E27FC236}">
                <a16:creationId xmlns:a16="http://schemas.microsoft.com/office/drawing/2014/main" id="{00D2BFB7-CDF0-405A-8EFF-6CDA718BCEC0}"/>
              </a:ext>
            </a:extLst>
          </p:cNvPr>
          <p:cNvGrpSpPr/>
          <p:nvPr/>
        </p:nvGrpSpPr>
        <p:grpSpPr>
          <a:xfrm>
            <a:off x="1527837" y="3523150"/>
            <a:ext cx="3279513" cy="358140"/>
            <a:chOff x="3174526" y="3192487"/>
            <a:chExt cx="3279513" cy="358140"/>
          </a:xfrm>
        </p:grpSpPr>
        <p:sp>
          <p:nvSpPr>
            <p:cNvPr id="18" name="矩形 42">
              <a:extLst>
                <a:ext uri="{FF2B5EF4-FFF2-40B4-BE49-F238E27FC236}">
                  <a16:creationId xmlns:a16="http://schemas.microsoft.com/office/drawing/2014/main" id="{BE908F8D-07DD-486A-BD16-023871713472}"/>
                </a:ext>
              </a:extLst>
            </p:cNvPr>
            <p:cNvSpPr/>
            <p:nvPr/>
          </p:nvSpPr>
          <p:spPr>
            <a:xfrm flipV="1">
              <a:off x="3177519" y="3198727"/>
              <a:ext cx="3276520" cy="351900"/>
            </a:xfrm>
            <a:prstGeom prst="rect">
              <a:avLst/>
            </a:prstGeom>
            <a:solidFill>
              <a:schemeClr val="accent5">
                <a:lumMod val="40000"/>
                <a:lumOff val="6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19" name="Shape 666">
              <a:extLst>
                <a:ext uri="{FF2B5EF4-FFF2-40B4-BE49-F238E27FC236}">
                  <a16:creationId xmlns:a16="http://schemas.microsoft.com/office/drawing/2014/main" id="{4FD4531E-E092-4518-AB79-D95D00BD7C04}"/>
                </a:ext>
              </a:extLst>
            </p:cNvPr>
            <p:cNvSpPr/>
            <p:nvPr/>
          </p:nvSpPr>
          <p:spPr>
            <a:xfrm>
              <a:off x="4779108" y="3208873"/>
              <a:ext cx="1674931" cy="334262"/>
            </a:xfrm>
            <a:prstGeom prst="rect">
              <a:avLst/>
            </a:prstGeom>
            <a:solidFill>
              <a:schemeClr val="accent6">
                <a:lumMod val="75000"/>
              </a:schemeClr>
            </a:solidFill>
            <a:ln w="25400" cap="flat" cmpd="sng">
              <a:noFill/>
              <a:prstDash val="solid"/>
              <a:round/>
              <a:headEnd type="none" w="sm" len="sm"/>
              <a:tailEnd type="none" w="sm" len="sm"/>
            </a:ln>
          </p:spPr>
          <p:txBody>
            <a:bodyPr spcFirstLastPara="1" wrap="square" lIns="91425" tIns="45700" rIns="91425" bIns="45700" anchor="ctr" anchorCtr="0">
              <a:noAutofit/>
            </a:bodyPr>
            <a:lstStyle/>
            <a:p>
              <a:pPr lvl="0" algn="ctr"/>
              <a:r>
                <a:rPr lang="en-US" altLang="zh-TW" b="1">
                  <a:solidFill>
                    <a:srgbClr val="2A57DD"/>
                  </a:solidFill>
                  <a:latin typeface="微軟正黑體" panose="020B0604030504040204" pitchFamily="34" charset="-120"/>
                  <a:ea typeface="微軟正黑體" panose="020B0604030504040204" pitchFamily="34" charset="-120"/>
                  <a:cs typeface="Microsoft JhengHei"/>
                  <a:sym typeface="Microsoft JhengHei"/>
                </a:rPr>
                <a:t>Oversubscription</a:t>
              </a:r>
            </a:p>
          </p:txBody>
        </p:sp>
        <p:sp>
          <p:nvSpPr>
            <p:cNvPr id="20" name="矩形 44">
              <a:extLst>
                <a:ext uri="{FF2B5EF4-FFF2-40B4-BE49-F238E27FC236}">
                  <a16:creationId xmlns:a16="http://schemas.microsoft.com/office/drawing/2014/main" id="{6518589E-491D-4CDF-89FB-486C5EA584B9}"/>
                </a:ext>
              </a:extLst>
            </p:cNvPr>
            <p:cNvSpPr/>
            <p:nvPr/>
          </p:nvSpPr>
          <p:spPr>
            <a:xfrm>
              <a:off x="3174526" y="3192487"/>
              <a:ext cx="1621440" cy="358140"/>
            </a:xfrm>
            <a:prstGeom prst="rect">
              <a:avLst/>
            </a:prstGeom>
            <a:gradFill>
              <a:gsLst>
                <a:gs pos="0">
                  <a:schemeClr val="accent5">
                    <a:lumMod val="50000"/>
                  </a:schemeClr>
                </a:gs>
                <a:gs pos="90000">
                  <a:schemeClr val="accent5">
                    <a:shade val="93000"/>
                    <a:satMod val="130000"/>
                  </a:schemeClr>
                </a:gs>
                <a:gs pos="100000">
                  <a:schemeClr val="accent5">
                    <a:shade val="94000"/>
                    <a:satMod val="135000"/>
                  </a:schemeClr>
                </a:gs>
              </a:gsLst>
            </a:gradFill>
          </p:spPr>
          <p:style>
            <a:lnRef idx="1">
              <a:schemeClr val="accent5"/>
            </a:lnRef>
            <a:fillRef idx="3">
              <a:schemeClr val="accent5"/>
            </a:fillRef>
            <a:effectRef idx="2">
              <a:schemeClr val="accent5"/>
            </a:effectRef>
            <a:fontRef idx="minor">
              <a:schemeClr val="lt1"/>
            </a:fontRef>
          </p:style>
          <p:txBody>
            <a:bodyPr rtlCol="0" anchor="ctr"/>
            <a:lstStyle/>
            <a:p>
              <a:pPr algn="ctr"/>
              <a:r>
                <a:rPr lang="en-US" altLang="zh-TW" b="1">
                  <a:latin typeface="微軟正黑體" panose="020B0604030504040204" pitchFamily="34" charset="-120"/>
                  <a:ea typeface="微軟正黑體" panose="020B0604030504040204" pitchFamily="34" charset="-120"/>
                </a:rPr>
                <a:t>Thin Volume</a:t>
              </a:r>
              <a:endParaRPr lang="zh-TW" altLang="en-US" b="1">
                <a:latin typeface="微軟正黑體" panose="020B0604030504040204" pitchFamily="34" charset="-120"/>
                <a:ea typeface="微軟正黑體" panose="020B0604030504040204" pitchFamily="34" charset="-120"/>
              </a:endParaRPr>
            </a:p>
          </p:txBody>
        </p:sp>
      </p:grpSp>
      <p:sp>
        <p:nvSpPr>
          <p:cNvPr id="22" name="矩形 27">
            <a:extLst>
              <a:ext uri="{FF2B5EF4-FFF2-40B4-BE49-F238E27FC236}">
                <a16:creationId xmlns:a16="http://schemas.microsoft.com/office/drawing/2014/main" id="{71BD13C1-AEEA-4E5D-BDCE-899432F10B68}"/>
              </a:ext>
            </a:extLst>
          </p:cNvPr>
          <p:cNvSpPr/>
          <p:nvPr/>
        </p:nvSpPr>
        <p:spPr>
          <a:xfrm>
            <a:off x="336981" y="3911672"/>
            <a:ext cx="1511109" cy="393875"/>
          </a:xfrm>
          <a:prstGeom prst="rect">
            <a:avLst/>
          </a:prstGeom>
          <a:gradFill>
            <a:gsLst>
              <a:gs pos="0">
                <a:schemeClr val="accent1">
                  <a:shade val="51000"/>
                  <a:satMod val="130000"/>
                </a:schemeClr>
              </a:gs>
              <a:gs pos="80000">
                <a:schemeClr val="accent1">
                  <a:lumMod val="75000"/>
                </a:schemeClr>
              </a:gs>
              <a:gs pos="100000">
                <a:schemeClr val="accent1">
                  <a:shade val="94000"/>
                  <a:satMod val="135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b="1">
                <a:latin typeface="微軟正黑體" panose="020B0604030504040204" pitchFamily="34" charset="-120"/>
                <a:ea typeface="微軟正黑體" panose="020B0604030504040204" pitchFamily="34" charset="-120"/>
              </a:rPr>
              <a:t>Thick Volume</a:t>
            </a:r>
            <a:endParaRPr lang="zh-TW" altLang="en-US" b="1">
              <a:latin typeface="微軟正黑體" panose="020B0604030504040204" pitchFamily="34" charset="-120"/>
              <a:ea typeface="微軟正黑體" panose="020B0604030504040204" pitchFamily="34" charset="-120"/>
            </a:endParaRPr>
          </a:p>
        </p:txBody>
      </p:sp>
      <p:sp>
        <p:nvSpPr>
          <p:cNvPr id="23" name="矩形 34">
            <a:extLst>
              <a:ext uri="{FF2B5EF4-FFF2-40B4-BE49-F238E27FC236}">
                <a16:creationId xmlns:a16="http://schemas.microsoft.com/office/drawing/2014/main" id="{4F79C238-384F-458E-A6DE-7EBAFC6C7310}"/>
              </a:ext>
            </a:extLst>
          </p:cNvPr>
          <p:cNvSpPr/>
          <p:nvPr/>
        </p:nvSpPr>
        <p:spPr>
          <a:xfrm flipV="1">
            <a:off x="336981" y="3916186"/>
            <a:ext cx="3021290" cy="38936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pic>
        <p:nvPicPr>
          <p:cNvPr id="24" name="Shape 668" descr="ãarrow leftãçåçæå°çµæ">
            <a:extLst>
              <a:ext uri="{FF2B5EF4-FFF2-40B4-BE49-F238E27FC236}">
                <a16:creationId xmlns:a16="http://schemas.microsoft.com/office/drawing/2014/main" id="{89E66B4C-B260-4F0B-9979-2769B924436C}"/>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907217" y="3863652"/>
            <a:ext cx="1410110" cy="517613"/>
          </a:xfrm>
          <a:prstGeom prst="rect">
            <a:avLst/>
          </a:prstGeom>
          <a:noFill/>
          <a:ln>
            <a:noFill/>
          </a:ln>
        </p:spPr>
      </p:pic>
    </p:spTree>
    <p:extLst>
      <p:ext uri="{BB962C8B-B14F-4D97-AF65-F5344CB8AC3E}">
        <p14:creationId xmlns:p14="http://schemas.microsoft.com/office/powerpoint/2010/main" val="35154922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42638-86B5-446E-AAB7-D9A9D40DB8D0}"/>
              </a:ext>
            </a:extLst>
          </p:cNvPr>
          <p:cNvSpPr>
            <a:spLocks noGrp="1"/>
          </p:cNvSpPr>
          <p:nvPr>
            <p:ph type="title"/>
          </p:nvPr>
        </p:nvSpPr>
        <p:spPr/>
        <p:txBody>
          <a:bodyPr>
            <a:normAutofit fontScale="90000"/>
          </a:bodyPr>
          <a:lstStyle/>
          <a:p>
            <a:r>
              <a:rPr lang="en-US" altLang="zh-TW" sz="3100"/>
              <a:t>LUN configuration for low latency SAN environment</a:t>
            </a:r>
            <a:endParaRPr lang="zh-TW" altLang="en-US"/>
          </a:p>
        </p:txBody>
      </p:sp>
      <p:sp>
        <p:nvSpPr>
          <p:cNvPr id="6" name="平行四邊形 11">
            <a:extLst>
              <a:ext uri="{FF2B5EF4-FFF2-40B4-BE49-F238E27FC236}">
                <a16:creationId xmlns:a16="http://schemas.microsoft.com/office/drawing/2014/main" id="{E0957DFD-466F-4138-B097-EFDA937A0F91}"/>
              </a:ext>
            </a:extLst>
          </p:cNvPr>
          <p:cNvSpPr/>
          <p:nvPr/>
        </p:nvSpPr>
        <p:spPr>
          <a:xfrm>
            <a:off x="1100363" y="928543"/>
            <a:ext cx="2319764" cy="543173"/>
          </a:xfrm>
          <a:prstGeom prst="parallelogram">
            <a:avLst>
              <a:gd name="adj" fmla="val 55727"/>
            </a:avLst>
          </a:prstGeom>
          <a:solidFill>
            <a:schemeClr val="bg2">
              <a:lumMod val="75000"/>
            </a:schemeClr>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zh-TW" altLang="en-US"/>
          </a:p>
        </p:txBody>
      </p:sp>
      <p:sp>
        <p:nvSpPr>
          <p:cNvPr id="7" name="Shape 163">
            <a:extLst>
              <a:ext uri="{FF2B5EF4-FFF2-40B4-BE49-F238E27FC236}">
                <a16:creationId xmlns:a16="http://schemas.microsoft.com/office/drawing/2014/main" id="{96A6D97D-E19E-448F-8FDE-147F9DADC065}"/>
              </a:ext>
            </a:extLst>
          </p:cNvPr>
          <p:cNvSpPr txBox="1">
            <a:spLocks/>
          </p:cNvSpPr>
          <p:nvPr/>
        </p:nvSpPr>
        <p:spPr>
          <a:xfrm>
            <a:off x="1358568" y="948755"/>
            <a:ext cx="1803353" cy="406746"/>
          </a:xfrm>
          <a:prstGeom prst="rect">
            <a:avLst/>
          </a:prstGeom>
          <a:solidFill>
            <a:schemeClr val="bg2">
              <a:lumMod val="75000"/>
            </a:schemeClr>
          </a:solidFill>
          <a:ln>
            <a:noFill/>
          </a:ln>
        </p:spPr>
        <p:txBody>
          <a:bodyPr spcFirstLastPara="1" wrap="square" lIns="91425" tIns="45700" rIns="91425" bIns="45700" anchor="t" anchorCtr="0">
            <a:noAutofit/>
          </a:bodyPr>
          <a:lstStyle/>
          <a:p>
            <a:pPr marL="342900" lvl="0" indent="-342900">
              <a:spcBef>
                <a:spcPts val="440"/>
              </a:spcBef>
              <a:buClr>
                <a:schemeClr val="dk1"/>
              </a:buClr>
              <a:buSzPts val="2200"/>
              <a:defRPr/>
            </a:pPr>
            <a:r>
              <a:rPr kumimoji="0" lang="en-US" altLang="zh-TW" sz="2200" b="1" i="0" u="none" strike="noStrike" kern="0" cap="none" spc="0" normalizeH="0" baseline="0" noProof="0">
                <a:ln>
                  <a:noFill/>
                </a:ln>
                <a:solidFill>
                  <a:schemeClr val="bg1"/>
                </a:solidFill>
                <a:effectLst/>
                <a:uLnTx/>
                <a:uFillTx/>
                <a:latin typeface="Microsoft JhengHei"/>
                <a:ea typeface="Microsoft JhengHei"/>
                <a:cs typeface="Microsoft JhengHei"/>
                <a:sym typeface="Microsoft JhengHei"/>
              </a:rPr>
              <a:t>Create LUN</a:t>
            </a:r>
            <a:endParaRPr kumimoji="0" lang="zh-TW" altLang="en-US" sz="2200" b="1" i="0" u="none" strike="noStrike" kern="0" cap="none" spc="0" normalizeH="0" baseline="0" noProof="0">
              <a:ln>
                <a:noFill/>
              </a:ln>
              <a:solidFill>
                <a:schemeClr val="bg1"/>
              </a:solidFill>
              <a:effectLst/>
              <a:uLnTx/>
              <a:uFillTx/>
              <a:latin typeface="Microsoft JhengHei"/>
              <a:ea typeface="Microsoft JhengHei"/>
              <a:cs typeface="Microsoft JhengHei"/>
              <a:sym typeface="Microsoft JhengHei"/>
            </a:endParaRPr>
          </a:p>
        </p:txBody>
      </p:sp>
      <p:sp>
        <p:nvSpPr>
          <p:cNvPr id="9" name="平行四邊形 11">
            <a:extLst>
              <a:ext uri="{FF2B5EF4-FFF2-40B4-BE49-F238E27FC236}">
                <a16:creationId xmlns:a16="http://schemas.microsoft.com/office/drawing/2014/main" id="{805BDCAD-E4FC-4C7C-B887-20D1C49B8FC5}"/>
              </a:ext>
            </a:extLst>
          </p:cNvPr>
          <p:cNvSpPr/>
          <p:nvPr/>
        </p:nvSpPr>
        <p:spPr>
          <a:xfrm>
            <a:off x="5365435" y="888633"/>
            <a:ext cx="3585041" cy="543173"/>
          </a:xfrm>
          <a:prstGeom prst="parallelogram">
            <a:avLst>
              <a:gd name="adj" fmla="val 55727"/>
            </a:avLst>
          </a:prstGeom>
          <a:solidFill>
            <a:schemeClr val="bg2">
              <a:lumMod val="75000"/>
            </a:schemeClr>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zh-TW" altLang="en-US"/>
          </a:p>
        </p:txBody>
      </p:sp>
      <p:sp>
        <p:nvSpPr>
          <p:cNvPr id="10" name="Shape 163">
            <a:extLst>
              <a:ext uri="{FF2B5EF4-FFF2-40B4-BE49-F238E27FC236}">
                <a16:creationId xmlns:a16="http://schemas.microsoft.com/office/drawing/2014/main" id="{448BA4E3-2C91-43EB-B287-448CE6C5D688}"/>
              </a:ext>
            </a:extLst>
          </p:cNvPr>
          <p:cNvSpPr txBox="1">
            <a:spLocks/>
          </p:cNvSpPr>
          <p:nvPr/>
        </p:nvSpPr>
        <p:spPr>
          <a:xfrm>
            <a:off x="5741233" y="954204"/>
            <a:ext cx="2990537" cy="345656"/>
          </a:xfrm>
          <a:prstGeom prst="rect">
            <a:avLst/>
          </a:prstGeom>
          <a:noFill/>
          <a:ln>
            <a:noFill/>
          </a:ln>
        </p:spPr>
        <p:txBody>
          <a:bodyPr spcFirstLastPara="1" wrap="square" lIns="91425" tIns="45700" rIns="91425" bIns="45700" anchor="t" anchorCtr="0">
            <a:noAutofit/>
          </a:bodyPr>
          <a:lstStyle/>
          <a:p>
            <a:pPr marL="342900" lvl="0" indent="-342900">
              <a:spcBef>
                <a:spcPts val="440"/>
              </a:spcBef>
              <a:buClr>
                <a:schemeClr val="dk1"/>
              </a:buClr>
              <a:buSzPts val="2200"/>
              <a:defRPr/>
            </a:pPr>
            <a:r>
              <a:rPr kumimoji="0" lang="en-US" altLang="zh-TW" sz="2200" b="1" i="0" u="none" strike="noStrike" kern="0" cap="none" spc="0" normalizeH="0" baseline="0" noProof="0">
                <a:ln>
                  <a:noFill/>
                </a:ln>
                <a:solidFill>
                  <a:schemeClr val="bg1"/>
                </a:solidFill>
                <a:effectLst/>
                <a:uLnTx/>
                <a:uFillTx/>
                <a:latin typeface="Microsoft JhengHei"/>
                <a:ea typeface="Microsoft JhengHei"/>
                <a:cs typeface="Microsoft JhengHei"/>
                <a:sym typeface="Microsoft JhengHei"/>
              </a:rPr>
              <a:t>Create </a:t>
            </a:r>
            <a:r>
              <a:rPr lang="en-US" altLang="zh-TW" sz="2200" b="1">
                <a:solidFill>
                  <a:schemeClr val="bg1"/>
                </a:solidFill>
                <a:latin typeface="Microsoft JhengHei"/>
                <a:ea typeface="Microsoft JhengHei"/>
                <a:cs typeface="Microsoft JhengHei"/>
                <a:sym typeface="Microsoft JhengHei"/>
              </a:rPr>
              <a:t>iSCSI target</a:t>
            </a:r>
            <a:endParaRPr kumimoji="0" lang="zh-TW" altLang="en-US" sz="2200" b="1" i="0" u="none" strike="noStrike" kern="0" cap="none" spc="0" normalizeH="0" baseline="0" noProof="0">
              <a:ln>
                <a:noFill/>
              </a:ln>
              <a:solidFill>
                <a:schemeClr val="bg1"/>
              </a:solidFill>
              <a:effectLst/>
              <a:uLnTx/>
              <a:uFillTx/>
              <a:latin typeface="Microsoft JhengHei"/>
              <a:ea typeface="Microsoft JhengHei"/>
              <a:cs typeface="Microsoft JhengHei"/>
              <a:sym typeface="Microsoft JhengHei"/>
            </a:endParaRPr>
          </a:p>
        </p:txBody>
      </p:sp>
      <p:pic>
        <p:nvPicPr>
          <p:cNvPr id="35" name="Picture 34">
            <a:extLst>
              <a:ext uri="{FF2B5EF4-FFF2-40B4-BE49-F238E27FC236}">
                <a16:creationId xmlns:a16="http://schemas.microsoft.com/office/drawing/2014/main" id="{61CB350C-3D43-45BF-A765-F0C52EFE2A63}"/>
              </a:ext>
            </a:extLst>
          </p:cNvPr>
          <p:cNvPicPr>
            <a:picLocks noChangeAspect="1"/>
          </p:cNvPicPr>
          <p:nvPr/>
        </p:nvPicPr>
        <p:blipFill>
          <a:blip r:embed="rId2"/>
          <a:stretch>
            <a:fillRect/>
          </a:stretch>
        </p:blipFill>
        <p:spPr>
          <a:xfrm>
            <a:off x="74527" y="2427753"/>
            <a:ext cx="4451454" cy="2467654"/>
          </a:xfrm>
          <a:prstGeom prst="rect">
            <a:avLst/>
          </a:prstGeom>
        </p:spPr>
      </p:pic>
      <p:pic>
        <p:nvPicPr>
          <p:cNvPr id="36" name="Picture 35">
            <a:extLst>
              <a:ext uri="{FF2B5EF4-FFF2-40B4-BE49-F238E27FC236}">
                <a16:creationId xmlns:a16="http://schemas.microsoft.com/office/drawing/2014/main" id="{6749C7FA-5E66-41F9-9E2A-0D8562F39070}"/>
              </a:ext>
            </a:extLst>
          </p:cNvPr>
          <p:cNvPicPr>
            <a:picLocks noChangeAspect="1"/>
          </p:cNvPicPr>
          <p:nvPr/>
        </p:nvPicPr>
        <p:blipFill>
          <a:blip r:embed="rId3"/>
          <a:stretch>
            <a:fillRect/>
          </a:stretch>
        </p:blipFill>
        <p:spPr>
          <a:xfrm>
            <a:off x="4682866" y="2543027"/>
            <a:ext cx="4332157" cy="2345457"/>
          </a:xfrm>
          <a:prstGeom prst="rect">
            <a:avLst/>
          </a:prstGeom>
        </p:spPr>
      </p:pic>
      <p:sp>
        <p:nvSpPr>
          <p:cNvPr id="38" name="矩形: 圓角 57">
            <a:extLst>
              <a:ext uri="{FF2B5EF4-FFF2-40B4-BE49-F238E27FC236}">
                <a16:creationId xmlns:a16="http://schemas.microsoft.com/office/drawing/2014/main" id="{C4D292AB-B9FD-4EE0-8ACE-FE60DA30C341}"/>
              </a:ext>
            </a:extLst>
          </p:cNvPr>
          <p:cNvSpPr/>
          <p:nvPr/>
        </p:nvSpPr>
        <p:spPr>
          <a:xfrm>
            <a:off x="498206" y="1459427"/>
            <a:ext cx="3722741" cy="564912"/>
          </a:xfrm>
          <a:prstGeom prst="roundRect">
            <a:avLst>
              <a:gd name="adj" fmla="val 3442"/>
            </a:avLst>
          </a:prstGeom>
          <a:gradFill>
            <a:gsLst>
              <a:gs pos="54000">
                <a:schemeClr val="bg1"/>
              </a:gs>
              <a:gs pos="100000">
                <a:schemeClr val="bg1">
                  <a:lumMod val="95000"/>
                </a:schemeClr>
              </a:gs>
              <a:gs pos="59000">
                <a:srgbClr val="EEEEEE"/>
              </a:gs>
            </a:gsLst>
            <a:lin ang="5400000" scaled="1"/>
          </a:gradFill>
          <a:ln w="9525">
            <a:gradFill>
              <a:gsLst>
                <a:gs pos="26000">
                  <a:srgbClr val="BBB232"/>
                </a:gs>
                <a:gs pos="0">
                  <a:srgbClr val="140B00"/>
                </a:gs>
                <a:gs pos="43489">
                  <a:srgbClr val="F4E8BA"/>
                </a:gs>
                <a:gs pos="54000">
                  <a:srgbClr val="F9BC26"/>
                </a:gs>
                <a:gs pos="100000">
                  <a:srgbClr val="78A83F"/>
                </a:gs>
              </a:gsLst>
              <a:lin ang="5400000" scaled="1"/>
            </a:gradFill>
          </a:ln>
          <a:effectLst>
            <a:outerShdw blurRad="139700" dist="88900" dir="25200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070"/>
            <a:r>
              <a:rPr lang="en-US" altLang="zh-TW" b="1">
                <a:solidFill>
                  <a:schemeClr val="tx1"/>
                </a:solidFill>
                <a:latin typeface="微軟正黑體"/>
                <a:ea typeface="微軟正黑體"/>
              </a:rPr>
              <a:t>Storage/</a:t>
            </a:r>
            <a:r>
              <a:rPr lang="en-US" altLang="zh-TW" b="1" err="1">
                <a:solidFill>
                  <a:schemeClr val="tx1"/>
                </a:solidFill>
                <a:latin typeface="微軟正黑體"/>
                <a:ea typeface="微軟正黑體"/>
              </a:rPr>
              <a:t>Snapsot</a:t>
            </a:r>
            <a:r>
              <a:rPr lang="en-US" altLang="zh-TW" b="1">
                <a:solidFill>
                  <a:schemeClr val="tx1"/>
                </a:solidFill>
                <a:latin typeface="微軟正黑體"/>
                <a:ea typeface="微軟正黑體"/>
              </a:rPr>
              <a:t> &gt; Create</a:t>
            </a:r>
            <a:r>
              <a:rPr lang="zh-TW" altLang="en-US" b="1">
                <a:solidFill>
                  <a:schemeClr val="tx1"/>
                </a:solidFill>
                <a:latin typeface="微軟正黑體"/>
                <a:ea typeface="微軟正黑體"/>
              </a:rPr>
              <a:t> </a:t>
            </a:r>
            <a:r>
              <a:rPr lang="en-US" altLang="zh-TW" b="1">
                <a:solidFill>
                  <a:schemeClr val="tx1"/>
                </a:solidFill>
                <a:latin typeface="微軟正黑體"/>
                <a:ea typeface="微軟正黑體"/>
              </a:rPr>
              <a:t>&gt; New Block-Based LUN</a:t>
            </a:r>
            <a:endParaRPr lang="zh-TW" altLang="en-US" b="1">
              <a:solidFill>
                <a:schemeClr val="tx1"/>
              </a:solidFill>
              <a:latin typeface="微軟正黑體"/>
              <a:ea typeface="微軟正黑體"/>
            </a:endParaRPr>
          </a:p>
        </p:txBody>
      </p:sp>
      <p:grpSp>
        <p:nvGrpSpPr>
          <p:cNvPr id="39" name="群組 58">
            <a:extLst>
              <a:ext uri="{FF2B5EF4-FFF2-40B4-BE49-F238E27FC236}">
                <a16:creationId xmlns:a16="http://schemas.microsoft.com/office/drawing/2014/main" id="{189A562A-2CB2-4095-ABC9-B553441DD757}"/>
              </a:ext>
            </a:extLst>
          </p:cNvPr>
          <p:cNvGrpSpPr/>
          <p:nvPr/>
        </p:nvGrpSpPr>
        <p:grpSpPr>
          <a:xfrm>
            <a:off x="285611" y="1453905"/>
            <a:ext cx="425188" cy="397605"/>
            <a:chOff x="5121598" y="2950131"/>
            <a:chExt cx="388547" cy="397605"/>
          </a:xfrm>
        </p:grpSpPr>
        <p:sp>
          <p:nvSpPr>
            <p:cNvPr id="40" name="矩形: 圓角 59">
              <a:extLst>
                <a:ext uri="{FF2B5EF4-FFF2-40B4-BE49-F238E27FC236}">
                  <a16:creationId xmlns:a16="http://schemas.microsoft.com/office/drawing/2014/main" id="{79B3669C-6992-4842-B29D-73CE6E47F56F}"/>
                </a:ext>
              </a:extLst>
            </p:cNvPr>
            <p:cNvSpPr/>
            <p:nvPr/>
          </p:nvSpPr>
          <p:spPr>
            <a:xfrm>
              <a:off x="5121598" y="2950131"/>
              <a:ext cx="351158" cy="351158"/>
            </a:xfrm>
            <a:prstGeom prst="roundRect">
              <a:avLst>
                <a:gd name="adj" fmla="val 9744"/>
              </a:avLst>
            </a:prstGeom>
            <a:gradFill>
              <a:gsLst>
                <a:gs pos="0">
                  <a:srgbClr val="F9BC26">
                    <a:alpha val="75000"/>
                  </a:srgbClr>
                </a:gs>
                <a:gs pos="100000">
                  <a:srgbClr val="5D542D"/>
                </a:gs>
                <a:gs pos="54000">
                  <a:srgbClr val="78A83F"/>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41" name="矩形: 圓角 60">
              <a:extLst>
                <a:ext uri="{FF2B5EF4-FFF2-40B4-BE49-F238E27FC236}">
                  <a16:creationId xmlns:a16="http://schemas.microsoft.com/office/drawing/2014/main" id="{5EFA35C6-3FAF-47BD-991A-A4A5E46ECE5E}"/>
                </a:ext>
              </a:extLst>
            </p:cNvPr>
            <p:cNvSpPr/>
            <p:nvPr/>
          </p:nvSpPr>
          <p:spPr>
            <a:xfrm rot="16200000">
              <a:off x="5158987" y="2996578"/>
              <a:ext cx="351158" cy="351158"/>
            </a:xfrm>
            <a:prstGeom prst="roundRect">
              <a:avLst>
                <a:gd name="adj" fmla="val 9744"/>
              </a:avLst>
            </a:prstGeom>
            <a:gradFill>
              <a:gsLst>
                <a:gs pos="0">
                  <a:srgbClr val="5D542D">
                    <a:alpha val="53000"/>
                  </a:srgbClr>
                </a:gs>
                <a:gs pos="100000">
                  <a:srgbClr val="78A83F"/>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42" name="文字方塊 61">
              <a:extLst>
                <a:ext uri="{FF2B5EF4-FFF2-40B4-BE49-F238E27FC236}">
                  <a16:creationId xmlns:a16="http://schemas.microsoft.com/office/drawing/2014/main" id="{8E4AA106-4C8E-4FEA-8509-4181FDAB83E8}"/>
                </a:ext>
              </a:extLst>
            </p:cNvPr>
            <p:cNvSpPr txBox="1"/>
            <p:nvPr/>
          </p:nvSpPr>
          <p:spPr>
            <a:xfrm>
              <a:off x="5158987" y="2955181"/>
              <a:ext cx="266899" cy="307777"/>
            </a:xfrm>
            <a:prstGeom prst="rect">
              <a:avLst/>
            </a:prstGeom>
            <a:noFill/>
          </p:spPr>
          <p:txBody>
            <a:bodyPr wrap="none" rtlCol="0">
              <a:spAutoFit/>
            </a:bodyPr>
            <a:lstStyle/>
            <a:p>
              <a:r>
                <a:rPr lang="en-US" altLang="zh-TW" b="1">
                  <a:solidFill>
                    <a:schemeClr val="bg1"/>
                  </a:solidFill>
                  <a:latin typeface="微軟正黑體" panose="020B0604030504040204" pitchFamily="34" charset="-120"/>
                  <a:ea typeface="微軟正黑體" panose="020B0604030504040204" pitchFamily="34" charset="-120"/>
                </a:rPr>
                <a:t>1</a:t>
              </a:r>
              <a:endParaRPr lang="zh-TW" altLang="en-US" b="1">
                <a:solidFill>
                  <a:schemeClr val="bg1"/>
                </a:solidFill>
                <a:latin typeface="微軟正黑體" panose="020B0604030504040204" pitchFamily="34" charset="-120"/>
                <a:ea typeface="微軟正黑體" panose="020B0604030504040204" pitchFamily="34" charset="-120"/>
              </a:endParaRPr>
            </a:p>
          </p:txBody>
        </p:sp>
      </p:grpSp>
      <p:sp>
        <p:nvSpPr>
          <p:cNvPr id="44" name="矩形: 圓角 90">
            <a:extLst>
              <a:ext uri="{FF2B5EF4-FFF2-40B4-BE49-F238E27FC236}">
                <a16:creationId xmlns:a16="http://schemas.microsoft.com/office/drawing/2014/main" id="{4AD53C28-32F8-4A74-81A7-213336ED16CA}"/>
              </a:ext>
            </a:extLst>
          </p:cNvPr>
          <p:cNvSpPr/>
          <p:nvPr/>
        </p:nvSpPr>
        <p:spPr>
          <a:xfrm>
            <a:off x="498205" y="2070785"/>
            <a:ext cx="3722741" cy="573376"/>
          </a:xfrm>
          <a:prstGeom prst="roundRect">
            <a:avLst>
              <a:gd name="adj" fmla="val 3442"/>
            </a:avLst>
          </a:prstGeom>
          <a:gradFill>
            <a:gsLst>
              <a:gs pos="54000">
                <a:schemeClr val="bg1"/>
              </a:gs>
              <a:gs pos="100000">
                <a:schemeClr val="bg1">
                  <a:lumMod val="95000"/>
                </a:schemeClr>
              </a:gs>
              <a:gs pos="59000">
                <a:srgbClr val="EEEEEE"/>
              </a:gs>
            </a:gsLst>
            <a:lin ang="5400000" scaled="1"/>
          </a:gradFill>
          <a:ln w="9525">
            <a:gradFill>
              <a:gsLst>
                <a:gs pos="26000">
                  <a:srgbClr val="BBB232"/>
                </a:gs>
                <a:gs pos="0">
                  <a:srgbClr val="140B00"/>
                </a:gs>
                <a:gs pos="43489">
                  <a:srgbClr val="F4E8BA"/>
                </a:gs>
                <a:gs pos="54000">
                  <a:srgbClr val="F9BC26"/>
                </a:gs>
                <a:gs pos="100000">
                  <a:srgbClr val="78A83F"/>
                </a:gs>
              </a:gsLst>
              <a:lin ang="5400000" scaled="1"/>
            </a:gradFill>
          </a:ln>
          <a:effectLst>
            <a:outerShdw blurRad="139700" dist="88900" dir="25200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a:r>
              <a:rPr lang="en-US" altLang="zh-TW" b="1">
                <a:solidFill>
                  <a:schemeClr val="tx1"/>
                </a:solidFill>
                <a:latin typeface="微軟正黑體" panose="020B0604030504040204" pitchFamily="34" charset="-120"/>
                <a:ea typeface="微軟正黑體" panose="020B0604030504040204" pitchFamily="34" charset="-120"/>
              </a:rPr>
              <a:t>Check the LUN capacity &amp; Sector size</a:t>
            </a:r>
            <a:endParaRPr lang="zh-TW" altLang="en-US" b="1">
              <a:solidFill>
                <a:schemeClr val="tx1"/>
              </a:solidFill>
              <a:latin typeface="微軟正黑體" panose="020B0604030504040204" pitchFamily="34" charset="-120"/>
              <a:ea typeface="微軟正黑體" panose="020B0604030504040204" pitchFamily="34" charset="-120"/>
            </a:endParaRPr>
          </a:p>
        </p:txBody>
      </p:sp>
      <p:grpSp>
        <p:nvGrpSpPr>
          <p:cNvPr id="45" name="群組 91">
            <a:extLst>
              <a:ext uri="{FF2B5EF4-FFF2-40B4-BE49-F238E27FC236}">
                <a16:creationId xmlns:a16="http://schemas.microsoft.com/office/drawing/2014/main" id="{DE636EA8-7E30-46E6-B8A2-D398E355CC48}"/>
              </a:ext>
            </a:extLst>
          </p:cNvPr>
          <p:cNvGrpSpPr/>
          <p:nvPr/>
        </p:nvGrpSpPr>
        <p:grpSpPr>
          <a:xfrm>
            <a:off x="285611" y="2065263"/>
            <a:ext cx="388547" cy="397605"/>
            <a:chOff x="5121598" y="2950131"/>
            <a:chExt cx="388547" cy="397605"/>
          </a:xfrm>
        </p:grpSpPr>
        <p:sp>
          <p:nvSpPr>
            <p:cNvPr id="46" name="矩形: 圓角 92">
              <a:extLst>
                <a:ext uri="{FF2B5EF4-FFF2-40B4-BE49-F238E27FC236}">
                  <a16:creationId xmlns:a16="http://schemas.microsoft.com/office/drawing/2014/main" id="{C049AC78-39FE-48F4-A57C-5B387944A83D}"/>
                </a:ext>
              </a:extLst>
            </p:cNvPr>
            <p:cNvSpPr/>
            <p:nvPr/>
          </p:nvSpPr>
          <p:spPr>
            <a:xfrm>
              <a:off x="5121598" y="2950131"/>
              <a:ext cx="351158" cy="351158"/>
            </a:xfrm>
            <a:prstGeom prst="roundRect">
              <a:avLst>
                <a:gd name="adj" fmla="val 9744"/>
              </a:avLst>
            </a:prstGeom>
            <a:gradFill>
              <a:gsLst>
                <a:gs pos="0">
                  <a:srgbClr val="F9BC26">
                    <a:alpha val="75000"/>
                  </a:srgbClr>
                </a:gs>
                <a:gs pos="100000">
                  <a:srgbClr val="5D542D"/>
                </a:gs>
                <a:gs pos="54000">
                  <a:srgbClr val="78A83F"/>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47" name="矩形: 圓角 93">
              <a:extLst>
                <a:ext uri="{FF2B5EF4-FFF2-40B4-BE49-F238E27FC236}">
                  <a16:creationId xmlns:a16="http://schemas.microsoft.com/office/drawing/2014/main" id="{CF479E26-2FEA-4E52-A7B9-E83B5258232C}"/>
                </a:ext>
              </a:extLst>
            </p:cNvPr>
            <p:cNvSpPr/>
            <p:nvPr/>
          </p:nvSpPr>
          <p:spPr>
            <a:xfrm rot="16200000">
              <a:off x="5158987" y="2996578"/>
              <a:ext cx="351158" cy="351158"/>
            </a:xfrm>
            <a:prstGeom prst="roundRect">
              <a:avLst>
                <a:gd name="adj" fmla="val 9744"/>
              </a:avLst>
            </a:prstGeom>
            <a:gradFill>
              <a:gsLst>
                <a:gs pos="0">
                  <a:srgbClr val="5D542D">
                    <a:alpha val="53000"/>
                  </a:srgbClr>
                </a:gs>
                <a:gs pos="100000">
                  <a:srgbClr val="78A83F"/>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48" name="文字方塊 94">
              <a:extLst>
                <a:ext uri="{FF2B5EF4-FFF2-40B4-BE49-F238E27FC236}">
                  <a16:creationId xmlns:a16="http://schemas.microsoft.com/office/drawing/2014/main" id="{4E1A30C8-19D3-49AA-8323-5CD01C28BB9A}"/>
                </a:ext>
              </a:extLst>
            </p:cNvPr>
            <p:cNvSpPr txBox="1"/>
            <p:nvPr/>
          </p:nvSpPr>
          <p:spPr>
            <a:xfrm>
              <a:off x="5158987" y="2955181"/>
              <a:ext cx="292068" cy="307777"/>
            </a:xfrm>
            <a:prstGeom prst="rect">
              <a:avLst/>
            </a:prstGeom>
            <a:noFill/>
          </p:spPr>
          <p:txBody>
            <a:bodyPr wrap="none" rtlCol="0">
              <a:spAutoFit/>
            </a:bodyPr>
            <a:lstStyle/>
            <a:p>
              <a:r>
                <a:rPr lang="en-US" altLang="zh-TW" b="1">
                  <a:solidFill>
                    <a:schemeClr val="bg1"/>
                  </a:solidFill>
                  <a:latin typeface="微軟正黑體" panose="020B0604030504040204" pitchFamily="34" charset="-120"/>
                  <a:ea typeface="微軟正黑體" panose="020B0604030504040204" pitchFamily="34" charset="-120"/>
                </a:rPr>
                <a:t>2</a:t>
              </a:r>
              <a:endParaRPr lang="zh-TW" altLang="en-US" b="1">
                <a:solidFill>
                  <a:schemeClr val="bg1"/>
                </a:solidFill>
                <a:latin typeface="微軟正黑體" panose="020B0604030504040204" pitchFamily="34" charset="-120"/>
                <a:ea typeface="微軟正黑體" panose="020B0604030504040204" pitchFamily="34" charset="-120"/>
              </a:endParaRPr>
            </a:p>
          </p:txBody>
        </p:sp>
      </p:grpSp>
      <p:sp>
        <p:nvSpPr>
          <p:cNvPr id="50" name="矩形: 圓角 78">
            <a:extLst>
              <a:ext uri="{FF2B5EF4-FFF2-40B4-BE49-F238E27FC236}">
                <a16:creationId xmlns:a16="http://schemas.microsoft.com/office/drawing/2014/main" id="{55F98BDA-3318-454B-9AEE-971A9EB65DE8}"/>
              </a:ext>
            </a:extLst>
          </p:cNvPr>
          <p:cNvSpPr/>
          <p:nvPr/>
        </p:nvSpPr>
        <p:spPr>
          <a:xfrm>
            <a:off x="5178729" y="1434567"/>
            <a:ext cx="3870172" cy="564912"/>
          </a:xfrm>
          <a:prstGeom prst="roundRect">
            <a:avLst>
              <a:gd name="adj" fmla="val 3442"/>
            </a:avLst>
          </a:prstGeom>
          <a:gradFill>
            <a:gsLst>
              <a:gs pos="54000">
                <a:schemeClr val="bg1"/>
              </a:gs>
              <a:gs pos="100000">
                <a:schemeClr val="bg1">
                  <a:lumMod val="95000"/>
                </a:schemeClr>
              </a:gs>
              <a:gs pos="59000">
                <a:srgbClr val="EEEEEE"/>
              </a:gs>
            </a:gsLst>
            <a:lin ang="5400000" scaled="1"/>
          </a:gradFill>
          <a:ln w="9525">
            <a:gradFill>
              <a:gsLst>
                <a:gs pos="26000">
                  <a:srgbClr val="BBB232"/>
                </a:gs>
                <a:gs pos="0">
                  <a:srgbClr val="140B00"/>
                </a:gs>
                <a:gs pos="43489">
                  <a:srgbClr val="F4E8BA"/>
                </a:gs>
                <a:gs pos="54000">
                  <a:srgbClr val="F9BC26"/>
                </a:gs>
                <a:gs pos="100000">
                  <a:srgbClr val="78A83F"/>
                </a:gs>
              </a:gsLst>
              <a:lin ang="5400000" scaled="1"/>
            </a:gradFill>
          </a:ln>
          <a:effectLst>
            <a:outerShdw blurRad="139700" dist="88900" dir="25200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a:r>
              <a:rPr lang="en-US" altLang="zh-TW" b="1">
                <a:solidFill>
                  <a:schemeClr val="tx1"/>
                </a:solidFill>
                <a:latin typeface="微軟正黑體" panose="020B0604030504040204" pitchFamily="34" charset="-120"/>
                <a:ea typeface="微軟正黑體" panose="020B0604030504040204" pitchFamily="34" charset="-120"/>
              </a:rPr>
              <a:t>iSCSI&amp; FC &gt; Create</a:t>
            </a:r>
            <a:r>
              <a:rPr lang="zh-TW" altLang="en-US" b="1">
                <a:solidFill>
                  <a:schemeClr val="tx1"/>
                </a:solidFill>
                <a:latin typeface="微軟正黑體" panose="020B0604030504040204" pitchFamily="34" charset="-120"/>
                <a:ea typeface="微軟正黑體" panose="020B0604030504040204" pitchFamily="34" charset="-120"/>
              </a:rPr>
              <a:t> </a:t>
            </a:r>
            <a:r>
              <a:rPr lang="en-US" altLang="zh-TW" b="1">
                <a:solidFill>
                  <a:schemeClr val="tx1"/>
                </a:solidFill>
                <a:latin typeface="微軟正黑體" panose="020B0604030504040204" pitchFamily="34" charset="-120"/>
                <a:ea typeface="微軟正黑體" panose="020B0604030504040204" pitchFamily="34" charset="-120"/>
              </a:rPr>
              <a:t>&gt; New iSCSI</a:t>
            </a:r>
            <a:r>
              <a:rPr lang="zh-TW" altLang="en-US" b="1">
                <a:solidFill>
                  <a:schemeClr val="tx1"/>
                </a:solidFill>
                <a:latin typeface="微軟正黑體" panose="020B0604030504040204" pitchFamily="34" charset="-120"/>
                <a:ea typeface="微軟正黑體" panose="020B0604030504040204" pitchFamily="34" charset="-120"/>
              </a:rPr>
              <a:t> </a:t>
            </a:r>
            <a:r>
              <a:rPr lang="en-US" altLang="zh-TW" b="1">
                <a:solidFill>
                  <a:schemeClr val="tx1"/>
                </a:solidFill>
                <a:latin typeface="微軟正黑體" panose="020B0604030504040204" pitchFamily="34" charset="-120"/>
                <a:ea typeface="微軟正黑體" panose="020B0604030504040204" pitchFamily="34" charset="-120"/>
              </a:rPr>
              <a:t>Target</a:t>
            </a:r>
            <a:endParaRPr lang="zh-TW" altLang="en-US" b="1">
              <a:solidFill>
                <a:schemeClr val="tx1"/>
              </a:solidFill>
              <a:latin typeface="微軟正黑體" panose="020B0604030504040204" pitchFamily="34" charset="-120"/>
              <a:ea typeface="微軟正黑體" panose="020B0604030504040204" pitchFamily="34" charset="-120"/>
            </a:endParaRPr>
          </a:p>
        </p:txBody>
      </p:sp>
      <p:grpSp>
        <p:nvGrpSpPr>
          <p:cNvPr id="51" name="群組 79">
            <a:extLst>
              <a:ext uri="{FF2B5EF4-FFF2-40B4-BE49-F238E27FC236}">
                <a16:creationId xmlns:a16="http://schemas.microsoft.com/office/drawing/2014/main" id="{E33875AD-DF1C-4C14-AA55-1D064A7AE6E0}"/>
              </a:ext>
            </a:extLst>
          </p:cNvPr>
          <p:cNvGrpSpPr/>
          <p:nvPr/>
        </p:nvGrpSpPr>
        <p:grpSpPr>
          <a:xfrm>
            <a:off x="4977750" y="1429045"/>
            <a:ext cx="401956" cy="397605"/>
            <a:chOff x="5121598" y="2950131"/>
            <a:chExt cx="388547" cy="397605"/>
          </a:xfrm>
        </p:grpSpPr>
        <p:sp>
          <p:nvSpPr>
            <p:cNvPr id="52" name="矩形: 圓角 80">
              <a:extLst>
                <a:ext uri="{FF2B5EF4-FFF2-40B4-BE49-F238E27FC236}">
                  <a16:creationId xmlns:a16="http://schemas.microsoft.com/office/drawing/2014/main" id="{45775FA8-5D26-4AB4-AA0A-BA7340453E69}"/>
                </a:ext>
              </a:extLst>
            </p:cNvPr>
            <p:cNvSpPr/>
            <p:nvPr/>
          </p:nvSpPr>
          <p:spPr>
            <a:xfrm>
              <a:off x="5121598" y="2950131"/>
              <a:ext cx="351158" cy="351158"/>
            </a:xfrm>
            <a:prstGeom prst="roundRect">
              <a:avLst>
                <a:gd name="adj" fmla="val 9744"/>
              </a:avLst>
            </a:prstGeom>
            <a:gradFill>
              <a:gsLst>
                <a:gs pos="0">
                  <a:srgbClr val="F9BC26">
                    <a:alpha val="75000"/>
                  </a:srgbClr>
                </a:gs>
                <a:gs pos="100000">
                  <a:srgbClr val="5D542D"/>
                </a:gs>
                <a:gs pos="54000">
                  <a:srgbClr val="78A83F"/>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3" name="矩形: 圓角 81">
              <a:extLst>
                <a:ext uri="{FF2B5EF4-FFF2-40B4-BE49-F238E27FC236}">
                  <a16:creationId xmlns:a16="http://schemas.microsoft.com/office/drawing/2014/main" id="{F2B91584-9FA1-4BB3-B8F0-9DC2AD970A43}"/>
                </a:ext>
              </a:extLst>
            </p:cNvPr>
            <p:cNvSpPr/>
            <p:nvPr/>
          </p:nvSpPr>
          <p:spPr>
            <a:xfrm rot="16200000">
              <a:off x="5158987" y="2996578"/>
              <a:ext cx="351158" cy="351158"/>
            </a:xfrm>
            <a:prstGeom prst="roundRect">
              <a:avLst>
                <a:gd name="adj" fmla="val 9744"/>
              </a:avLst>
            </a:prstGeom>
            <a:gradFill>
              <a:gsLst>
                <a:gs pos="0">
                  <a:srgbClr val="5D542D">
                    <a:alpha val="53000"/>
                  </a:srgbClr>
                </a:gs>
                <a:gs pos="100000">
                  <a:srgbClr val="78A83F"/>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4" name="文字方塊 82">
              <a:extLst>
                <a:ext uri="{FF2B5EF4-FFF2-40B4-BE49-F238E27FC236}">
                  <a16:creationId xmlns:a16="http://schemas.microsoft.com/office/drawing/2014/main" id="{FB5DAD41-1539-4DDD-A9BA-72CB14D1E408}"/>
                </a:ext>
              </a:extLst>
            </p:cNvPr>
            <p:cNvSpPr txBox="1"/>
            <p:nvPr/>
          </p:nvSpPr>
          <p:spPr>
            <a:xfrm>
              <a:off x="5158987" y="2955181"/>
              <a:ext cx="312906" cy="369332"/>
            </a:xfrm>
            <a:prstGeom prst="rect">
              <a:avLst/>
            </a:prstGeom>
            <a:noFill/>
          </p:spPr>
          <p:txBody>
            <a:bodyPr wrap="none" rtlCol="0">
              <a:spAutoFit/>
            </a:bodyPr>
            <a:lstStyle/>
            <a:p>
              <a:r>
                <a:rPr lang="en-US" altLang="zh-TW" sz="1800" b="1">
                  <a:solidFill>
                    <a:schemeClr val="bg1"/>
                  </a:solidFill>
                </a:rPr>
                <a:t>1</a:t>
              </a:r>
              <a:endParaRPr lang="zh-TW" altLang="en-US" sz="1800" b="1">
                <a:solidFill>
                  <a:schemeClr val="bg1"/>
                </a:solidFill>
              </a:endParaRPr>
            </a:p>
          </p:txBody>
        </p:sp>
      </p:grpSp>
      <p:sp>
        <p:nvSpPr>
          <p:cNvPr id="56" name="矩形: 圓角 90">
            <a:extLst>
              <a:ext uri="{FF2B5EF4-FFF2-40B4-BE49-F238E27FC236}">
                <a16:creationId xmlns:a16="http://schemas.microsoft.com/office/drawing/2014/main" id="{6B619DE3-F69C-4D97-AB97-64E9E74E71A7}"/>
              </a:ext>
            </a:extLst>
          </p:cNvPr>
          <p:cNvSpPr/>
          <p:nvPr/>
        </p:nvSpPr>
        <p:spPr>
          <a:xfrm>
            <a:off x="5178730" y="2029211"/>
            <a:ext cx="3870171" cy="634541"/>
          </a:xfrm>
          <a:prstGeom prst="roundRect">
            <a:avLst>
              <a:gd name="adj" fmla="val 3442"/>
            </a:avLst>
          </a:prstGeom>
          <a:gradFill>
            <a:gsLst>
              <a:gs pos="54000">
                <a:schemeClr val="bg1"/>
              </a:gs>
              <a:gs pos="100000">
                <a:schemeClr val="bg1">
                  <a:lumMod val="95000"/>
                </a:schemeClr>
              </a:gs>
              <a:gs pos="59000">
                <a:srgbClr val="EEEEEE"/>
              </a:gs>
            </a:gsLst>
            <a:lin ang="5400000" scaled="1"/>
          </a:gradFill>
          <a:ln w="9525">
            <a:gradFill>
              <a:gsLst>
                <a:gs pos="26000">
                  <a:srgbClr val="BBB232"/>
                </a:gs>
                <a:gs pos="0">
                  <a:srgbClr val="140B00"/>
                </a:gs>
                <a:gs pos="43489">
                  <a:srgbClr val="F4E8BA"/>
                </a:gs>
                <a:gs pos="54000">
                  <a:srgbClr val="F9BC26"/>
                </a:gs>
                <a:gs pos="100000">
                  <a:srgbClr val="78A83F"/>
                </a:gs>
              </a:gsLst>
              <a:lin ang="5400000" scaled="1"/>
            </a:gradFill>
          </a:ln>
          <a:effectLst>
            <a:outerShdw blurRad="139700" dist="88900" dir="25200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a:r>
              <a:rPr lang="en-US" altLang="zh-TW" sz="1600" b="1">
                <a:solidFill>
                  <a:schemeClr val="tx1"/>
                </a:solidFill>
                <a:latin typeface="微軟正黑體" panose="020B0604030504040204" pitchFamily="34" charset="-120"/>
                <a:ea typeface="微軟正黑體" panose="020B0604030504040204" pitchFamily="34" charset="-120"/>
              </a:rPr>
              <a:t>Right click on LUN space &gt; Edit the LUN mapping</a:t>
            </a:r>
            <a:endParaRPr lang="zh-TW" altLang="en-US" sz="1600" b="1">
              <a:solidFill>
                <a:schemeClr val="tx1"/>
              </a:solidFill>
              <a:latin typeface="微軟正黑體" panose="020B0604030504040204" pitchFamily="34" charset="-120"/>
              <a:ea typeface="微軟正黑體" panose="020B0604030504040204" pitchFamily="34" charset="-120"/>
            </a:endParaRPr>
          </a:p>
        </p:txBody>
      </p:sp>
      <p:grpSp>
        <p:nvGrpSpPr>
          <p:cNvPr id="57" name="群組 91">
            <a:extLst>
              <a:ext uri="{FF2B5EF4-FFF2-40B4-BE49-F238E27FC236}">
                <a16:creationId xmlns:a16="http://schemas.microsoft.com/office/drawing/2014/main" id="{8D9904EB-17C0-4471-80F8-CB79B63B2BBA}"/>
              </a:ext>
            </a:extLst>
          </p:cNvPr>
          <p:cNvGrpSpPr/>
          <p:nvPr/>
        </p:nvGrpSpPr>
        <p:grpSpPr>
          <a:xfrm>
            <a:off x="4977751" y="2023083"/>
            <a:ext cx="401956" cy="440770"/>
            <a:chOff x="5121598" y="2950131"/>
            <a:chExt cx="388547" cy="397605"/>
          </a:xfrm>
        </p:grpSpPr>
        <p:sp>
          <p:nvSpPr>
            <p:cNvPr id="58" name="矩形: 圓角 92">
              <a:extLst>
                <a:ext uri="{FF2B5EF4-FFF2-40B4-BE49-F238E27FC236}">
                  <a16:creationId xmlns:a16="http://schemas.microsoft.com/office/drawing/2014/main" id="{5F79336B-823A-4751-8BCF-AF7EE36D625E}"/>
                </a:ext>
              </a:extLst>
            </p:cNvPr>
            <p:cNvSpPr/>
            <p:nvPr/>
          </p:nvSpPr>
          <p:spPr>
            <a:xfrm>
              <a:off x="5121598" y="2950131"/>
              <a:ext cx="351158" cy="351158"/>
            </a:xfrm>
            <a:prstGeom prst="roundRect">
              <a:avLst>
                <a:gd name="adj" fmla="val 9744"/>
              </a:avLst>
            </a:prstGeom>
            <a:gradFill>
              <a:gsLst>
                <a:gs pos="0">
                  <a:srgbClr val="F9BC26">
                    <a:alpha val="75000"/>
                  </a:srgbClr>
                </a:gs>
                <a:gs pos="100000">
                  <a:srgbClr val="5D542D"/>
                </a:gs>
                <a:gs pos="54000">
                  <a:srgbClr val="78A83F"/>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9" name="矩形: 圓角 93">
              <a:extLst>
                <a:ext uri="{FF2B5EF4-FFF2-40B4-BE49-F238E27FC236}">
                  <a16:creationId xmlns:a16="http://schemas.microsoft.com/office/drawing/2014/main" id="{63E4AFF5-8A8A-4D46-BE72-EF32BF26258E}"/>
                </a:ext>
              </a:extLst>
            </p:cNvPr>
            <p:cNvSpPr/>
            <p:nvPr/>
          </p:nvSpPr>
          <p:spPr>
            <a:xfrm rot="16200000">
              <a:off x="5158987" y="2996578"/>
              <a:ext cx="351158" cy="351158"/>
            </a:xfrm>
            <a:prstGeom prst="roundRect">
              <a:avLst>
                <a:gd name="adj" fmla="val 9744"/>
              </a:avLst>
            </a:prstGeom>
            <a:gradFill>
              <a:gsLst>
                <a:gs pos="0">
                  <a:srgbClr val="5D542D">
                    <a:alpha val="53000"/>
                  </a:srgbClr>
                </a:gs>
                <a:gs pos="100000">
                  <a:srgbClr val="78A83F"/>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0" name="文字方塊 94">
              <a:extLst>
                <a:ext uri="{FF2B5EF4-FFF2-40B4-BE49-F238E27FC236}">
                  <a16:creationId xmlns:a16="http://schemas.microsoft.com/office/drawing/2014/main" id="{8D2878F1-067D-4726-8EF1-207CC92DB029}"/>
                </a:ext>
              </a:extLst>
            </p:cNvPr>
            <p:cNvSpPr txBox="1"/>
            <p:nvPr/>
          </p:nvSpPr>
          <p:spPr>
            <a:xfrm>
              <a:off x="5158987" y="2955181"/>
              <a:ext cx="312906" cy="369332"/>
            </a:xfrm>
            <a:prstGeom prst="rect">
              <a:avLst/>
            </a:prstGeom>
            <a:noFill/>
          </p:spPr>
          <p:txBody>
            <a:bodyPr wrap="none" rtlCol="0">
              <a:spAutoFit/>
            </a:bodyPr>
            <a:lstStyle/>
            <a:p>
              <a:r>
                <a:rPr lang="en-US" altLang="zh-TW" sz="1800" b="1">
                  <a:solidFill>
                    <a:schemeClr val="bg1"/>
                  </a:solidFill>
                </a:rPr>
                <a:t>2</a:t>
              </a:r>
              <a:endParaRPr lang="zh-TW" altLang="en-US" sz="1800" b="1">
                <a:solidFill>
                  <a:schemeClr val="bg1"/>
                </a:solidFill>
              </a:endParaRPr>
            </a:p>
          </p:txBody>
        </p:sp>
      </p:grpSp>
    </p:spTree>
    <p:extLst>
      <p:ext uri="{BB962C8B-B14F-4D97-AF65-F5344CB8AC3E}">
        <p14:creationId xmlns:p14="http://schemas.microsoft.com/office/powerpoint/2010/main" val="31168963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400E6-C18E-4ED8-B9DE-49DDF320A7CB}"/>
              </a:ext>
            </a:extLst>
          </p:cNvPr>
          <p:cNvSpPr>
            <a:spLocks noGrp="1"/>
          </p:cNvSpPr>
          <p:nvPr>
            <p:ph type="title"/>
          </p:nvPr>
        </p:nvSpPr>
        <p:spPr/>
        <p:txBody>
          <a:bodyPr>
            <a:normAutofit fontScale="90000"/>
          </a:bodyPr>
          <a:lstStyle/>
          <a:p>
            <a:r>
              <a:rPr lang="en-US" altLang="zh-TW" sz="3100"/>
              <a:t>Snapshot - best for fighting against ransomware</a:t>
            </a:r>
            <a:endParaRPr lang="zh-TW" altLang="en-US"/>
          </a:p>
        </p:txBody>
      </p:sp>
      <p:sp>
        <p:nvSpPr>
          <p:cNvPr id="4" name="文字版面配置區 4">
            <a:extLst>
              <a:ext uri="{FF2B5EF4-FFF2-40B4-BE49-F238E27FC236}">
                <a16:creationId xmlns:a16="http://schemas.microsoft.com/office/drawing/2014/main" id="{9574D251-E738-4FC3-AFE3-72D56072596D}"/>
              </a:ext>
            </a:extLst>
          </p:cNvPr>
          <p:cNvSpPr txBox="1">
            <a:spLocks/>
          </p:cNvSpPr>
          <p:nvPr/>
        </p:nvSpPr>
        <p:spPr>
          <a:xfrm>
            <a:off x="0" y="1201920"/>
            <a:ext cx="8606190" cy="1562265"/>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342900" indent="-342900">
              <a:lnSpc>
                <a:spcPct val="150000"/>
              </a:lnSpc>
              <a:buClr>
                <a:schemeClr val="tx1"/>
              </a:buClr>
              <a:buSzPts val="2000"/>
              <a:buFont typeface="Wingdings" panose="05000000000000000000" pitchFamily="2" charset="2"/>
              <a:buChar char="n"/>
            </a:pPr>
            <a:r>
              <a:rPr lang="en-US" altLang="zh-TW" b="1">
                <a:solidFill>
                  <a:schemeClr val="tx1"/>
                </a:solidFill>
                <a:latin typeface="Microsoft JhengHei"/>
                <a:ea typeface="Microsoft JhengHei"/>
                <a:cs typeface="Microsoft JhengHei"/>
                <a:sym typeface="Microsoft JhengHei"/>
              </a:rPr>
              <a:t>Both enterprises and consumer could be targets of ransomware</a:t>
            </a:r>
            <a:endParaRPr lang="zh-TW" altLang="en-US" b="1">
              <a:solidFill>
                <a:schemeClr val="tx1"/>
              </a:solidFill>
              <a:latin typeface="Microsoft JhengHei"/>
              <a:ea typeface="Microsoft JhengHei"/>
              <a:sym typeface="Microsoft JhengHei"/>
            </a:endParaRPr>
          </a:p>
          <a:p>
            <a:pPr marL="342900" indent="-342900">
              <a:spcBef>
                <a:spcPts val="400"/>
              </a:spcBef>
              <a:buClr>
                <a:schemeClr val="tx1"/>
              </a:buClr>
              <a:buSzPts val="2000"/>
              <a:buFont typeface="Wingdings" panose="05000000000000000000" pitchFamily="2" charset="2"/>
              <a:buChar char="n"/>
            </a:pPr>
            <a:r>
              <a:rPr lang="en-US" altLang="zh-TW" b="1">
                <a:solidFill>
                  <a:schemeClr val="tx1"/>
                </a:solidFill>
                <a:latin typeface="Microsoft JhengHei"/>
                <a:ea typeface="Microsoft JhengHei"/>
                <a:cs typeface="Microsoft JhengHei"/>
                <a:sym typeface="Microsoft JhengHei"/>
              </a:rPr>
              <a:t>Data needs to be backed up, while backups also need to be </a:t>
            </a:r>
            <a:br>
              <a:rPr lang="en-US" altLang="zh-TW" b="1">
                <a:solidFill>
                  <a:schemeClr val="tx1"/>
                </a:solidFill>
                <a:latin typeface="Microsoft JhengHei"/>
                <a:ea typeface="Microsoft JhengHei"/>
                <a:cs typeface="Microsoft JhengHei"/>
                <a:sym typeface="Microsoft JhengHei"/>
              </a:rPr>
            </a:br>
            <a:r>
              <a:rPr lang="en-US" altLang="zh-TW" b="1">
                <a:solidFill>
                  <a:schemeClr val="tx1"/>
                </a:solidFill>
                <a:latin typeface="Microsoft JhengHei"/>
                <a:ea typeface="Microsoft JhengHei"/>
                <a:cs typeface="Microsoft JhengHei"/>
                <a:sym typeface="Microsoft JhengHei"/>
              </a:rPr>
              <a:t>protected.</a:t>
            </a:r>
          </a:p>
          <a:p>
            <a:pPr marL="342900" indent="-342900">
              <a:spcBef>
                <a:spcPts val="400"/>
              </a:spcBef>
              <a:buClr>
                <a:schemeClr val="tx1"/>
              </a:buClr>
              <a:buSzPts val="2000"/>
              <a:buFont typeface="Wingdings" panose="05000000000000000000" pitchFamily="2" charset="2"/>
              <a:buChar char="n"/>
            </a:pPr>
            <a:r>
              <a:rPr lang="en-US" altLang="zh-TW" b="1">
                <a:solidFill>
                  <a:schemeClr val="tx1"/>
                </a:solidFill>
                <a:latin typeface="Microsoft JhengHei"/>
                <a:ea typeface="Microsoft JhengHei"/>
                <a:sym typeface="Microsoft JhengHei"/>
              </a:rPr>
              <a:t>Snapshots could help you avoid accidental modifications.</a:t>
            </a:r>
            <a:endParaRPr lang="zh-TW" altLang="en-US" b="1">
              <a:solidFill>
                <a:schemeClr val="tx1"/>
              </a:solidFill>
              <a:latin typeface="Microsoft JhengHei"/>
              <a:ea typeface="Microsoft JhengHei"/>
              <a:cs typeface="Microsoft JhengHei"/>
              <a:sym typeface="Microsoft JhengHei"/>
            </a:endParaRPr>
          </a:p>
          <a:p>
            <a:pPr marL="342900" indent="-342900">
              <a:spcBef>
                <a:spcPts val="400"/>
              </a:spcBef>
              <a:buClr>
                <a:schemeClr val="tx1"/>
              </a:buClr>
              <a:buSzPts val="2000"/>
              <a:buFont typeface="Wingdings" panose="05000000000000000000" pitchFamily="2" charset="2"/>
              <a:buChar char="n"/>
            </a:pPr>
            <a:r>
              <a:rPr lang="en-US" altLang="zh-TW" b="1">
                <a:solidFill>
                  <a:srgbClr val="2A57DD"/>
                </a:solidFill>
                <a:latin typeface="+mj-lt"/>
                <a:ea typeface="Microsoft JhengHei"/>
                <a:cs typeface="Microsoft JhengHei"/>
                <a:sym typeface="Microsoft JhengHei"/>
              </a:rPr>
              <a:t>QNAP block-based snapshots protect your data from being </a:t>
            </a:r>
            <a:br>
              <a:rPr lang="en-US" altLang="zh-TW" b="1">
                <a:solidFill>
                  <a:srgbClr val="2A57DD"/>
                </a:solidFill>
                <a:latin typeface="+mj-lt"/>
                <a:ea typeface="Microsoft JhengHei"/>
                <a:cs typeface="Microsoft JhengHei"/>
                <a:sym typeface="Microsoft JhengHei"/>
              </a:rPr>
            </a:br>
            <a:r>
              <a:rPr lang="en-US" altLang="zh-TW" b="1">
                <a:solidFill>
                  <a:srgbClr val="2A57DD"/>
                </a:solidFill>
                <a:latin typeface="+mj-lt"/>
                <a:ea typeface="Microsoft JhengHei"/>
                <a:cs typeface="Microsoft JhengHei"/>
                <a:sym typeface="Microsoft JhengHei"/>
              </a:rPr>
              <a:t>damaged by ransomware.</a:t>
            </a:r>
          </a:p>
        </p:txBody>
      </p:sp>
      <p:grpSp>
        <p:nvGrpSpPr>
          <p:cNvPr id="29" name="群組 11">
            <a:extLst>
              <a:ext uri="{FF2B5EF4-FFF2-40B4-BE49-F238E27FC236}">
                <a16:creationId xmlns:a16="http://schemas.microsoft.com/office/drawing/2014/main" id="{5022BA5F-4057-456D-B182-03E60BD3A8D1}"/>
              </a:ext>
            </a:extLst>
          </p:cNvPr>
          <p:cNvGrpSpPr/>
          <p:nvPr/>
        </p:nvGrpSpPr>
        <p:grpSpPr>
          <a:xfrm>
            <a:off x="-126326" y="2785199"/>
            <a:ext cx="6925471" cy="2432464"/>
            <a:chOff x="583756" y="2214560"/>
            <a:chExt cx="7965799" cy="2972782"/>
          </a:xfrm>
        </p:grpSpPr>
        <p:pic>
          <p:nvPicPr>
            <p:cNvPr id="30" name="Shape 96" descr="storage&amp;snapshot_170826-1.png">
              <a:extLst>
                <a:ext uri="{FF2B5EF4-FFF2-40B4-BE49-F238E27FC236}">
                  <a16:creationId xmlns:a16="http://schemas.microsoft.com/office/drawing/2014/main" id="{419C01AD-5110-4099-BA5C-A8DFA19D42BA}"/>
                </a:ext>
              </a:extLst>
            </p:cNvPr>
            <p:cNvPicPr preferRelativeResize="0"/>
            <p:nvPr/>
          </p:nvPicPr>
          <p:blipFill>
            <a:blip r:embed="rId3"/>
            <a:stretch>
              <a:fillRect/>
            </a:stretch>
          </p:blipFill>
          <p:spPr>
            <a:xfrm>
              <a:off x="583756" y="2214560"/>
              <a:ext cx="7965799" cy="2972782"/>
            </a:xfrm>
            <a:prstGeom prst="rect">
              <a:avLst/>
            </a:prstGeom>
            <a:noFill/>
            <a:ln>
              <a:noFill/>
            </a:ln>
          </p:spPr>
        </p:pic>
        <p:sp>
          <p:nvSpPr>
            <p:cNvPr id="31" name="Shape 159">
              <a:extLst>
                <a:ext uri="{FF2B5EF4-FFF2-40B4-BE49-F238E27FC236}">
                  <a16:creationId xmlns:a16="http://schemas.microsoft.com/office/drawing/2014/main" id="{B28E6DB9-3530-4648-9AE3-6C70B74DD493}"/>
                </a:ext>
              </a:extLst>
            </p:cNvPr>
            <p:cNvSpPr txBox="1"/>
            <p:nvPr/>
          </p:nvSpPr>
          <p:spPr>
            <a:xfrm>
              <a:off x="4224244" y="3335672"/>
              <a:ext cx="1379866" cy="194128"/>
            </a:xfrm>
            <a:prstGeom prst="rect">
              <a:avLst/>
            </a:prstGeom>
            <a:noFill/>
            <a:ln>
              <a:noFill/>
            </a:ln>
          </p:spPr>
          <p:txBody>
            <a:bodyPr wrap="square" lIns="91425" tIns="45700" rIns="91425" bIns="45700" anchor="ctr" anchorCtr="0">
              <a:noAutofit/>
            </a:bodyPr>
            <a:lstStyle/>
            <a:p>
              <a:pPr lvl="0" indent="-88900" algn="ctr">
                <a:buClr>
                  <a:srgbClr val="000000"/>
                </a:buClr>
                <a:buSzPts val="1400"/>
              </a:pPr>
              <a:r>
                <a:rPr lang="en-US" altLang="zh-TW" b="1">
                  <a:solidFill>
                    <a:srgbClr val="002060"/>
                  </a:solidFill>
                  <a:latin typeface="+mj-lt"/>
                  <a:ea typeface="微軟正黑體" pitchFamily="34" charset="-120"/>
                </a:rPr>
                <a:t> Storage Pool</a:t>
              </a:r>
              <a:endParaRPr lang="zh-TW" b="1" i="0" u="none" strike="noStrike" cap="none">
                <a:solidFill>
                  <a:srgbClr val="002060"/>
                </a:solidFill>
                <a:latin typeface="+mj-lt"/>
                <a:ea typeface="微軟正黑體" pitchFamily="34" charset="-120"/>
                <a:cs typeface="Microsoft JhengHei"/>
                <a:sym typeface="Microsoft JhengHei"/>
              </a:endParaRPr>
            </a:p>
          </p:txBody>
        </p:sp>
        <p:sp>
          <p:nvSpPr>
            <p:cNvPr id="32" name="Shape 159">
              <a:extLst>
                <a:ext uri="{FF2B5EF4-FFF2-40B4-BE49-F238E27FC236}">
                  <a16:creationId xmlns:a16="http://schemas.microsoft.com/office/drawing/2014/main" id="{FEE6034B-C77B-469E-ADBD-4802ECD4057B}"/>
                </a:ext>
              </a:extLst>
            </p:cNvPr>
            <p:cNvSpPr txBox="1"/>
            <p:nvPr/>
          </p:nvSpPr>
          <p:spPr>
            <a:xfrm>
              <a:off x="2369706" y="4356845"/>
              <a:ext cx="857256" cy="214314"/>
            </a:xfrm>
            <a:prstGeom prst="rect">
              <a:avLst/>
            </a:prstGeom>
            <a:noFill/>
            <a:ln>
              <a:noFill/>
            </a:ln>
          </p:spPr>
          <p:txBody>
            <a:bodyPr wrap="square" lIns="91425" tIns="45700" rIns="91425" bIns="45700" anchor="ctr" anchorCtr="0">
              <a:noAutofit/>
            </a:bodyPr>
            <a:lstStyle/>
            <a:p>
              <a:pPr indent="-88900" algn="ctr">
                <a:buClr>
                  <a:srgbClr val="000000"/>
                </a:buClr>
                <a:buSzPts val="1400"/>
              </a:pPr>
              <a:r>
                <a:rPr lang="en-US" altLang="zh-TW" sz="900" b="1">
                  <a:solidFill>
                    <a:srgbClr val="002060"/>
                  </a:solidFill>
                  <a:latin typeface="+mj-lt"/>
                  <a:ea typeface="微軟正黑體" pitchFamily="34" charset="-120"/>
                </a:rPr>
                <a:t>Data block</a:t>
              </a:r>
              <a:endParaRPr lang="zh-TW" sz="900" b="1" i="0" u="none" strike="noStrike" cap="none">
                <a:solidFill>
                  <a:srgbClr val="002060"/>
                </a:solidFill>
                <a:latin typeface="+mj-lt"/>
                <a:ea typeface="微軟正黑體" pitchFamily="34" charset="-120"/>
                <a:cs typeface="Microsoft JhengHei"/>
                <a:sym typeface="Microsoft JhengHei"/>
              </a:endParaRPr>
            </a:p>
          </p:txBody>
        </p:sp>
        <p:sp>
          <p:nvSpPr>
            <p:cNvPr id="33" name="Shape 159">
              <a:extLst>
                <a:ext uri="{FF2B5EF4-FFF2-40B4-BE49-F238E27FC236}">
                  <a16:creationId xmlns:a16="http://schemas.microsoft.com/office/drawing/2014/main" id="{AEDA8FC0-3ECF-465D-8FDA-48CA0F98FBF9}"/>
                </a:ext>
              </a:extLst>
            </p:cNvPr>
            <p:cNvSpPr txBox="1"/>
            <p:nvPr/>
          </p:nvSpPr>
          <p:spPr>
            <a:xfrm>
              <a:off x="3360148" y="4391994"/>
              <a:ext cx="1368152" cy="144016"/>
            </a:xfrm>
            <a:prstGeom prst="rect">
              <a:avLst/>
            </a:prstGeom>
            <a:noFill/>
            <a:ln>
              <a:noFill/>
            </a:ln>
          </p:spPr>
          <p:txBody>
            <a:bodyPr wrap="square" lIns="91425" tIns="45700" rIns="91425" bIns="45700" anchor="ctr" anchorCtr="0">
              <a:noAutofit/>
            </a:bodyPr>
            <a:lstStyle/>
            <a:p>
              <a:pPr indent="-88900" algn="ctr">
                <a:buClr>
                  <a:srgbClr val="000000"/>
                </a:buClr>
                <a:buSzPts val="1400"/>
              </a:pPr>
              <a:r>
                <a:rPr lang="en-US" altLang="zh-TW" sz="900" b="1">
                  <a:solidFill>
                    <a:srgbClr val="002060"/>
                  </a:solidFill>
                  <a:latin typeface="+mj-lt"/>
                  <a:ea typeface="微軟正黑體" pitchFamily="34" charset="-120"/>
                </a:rPr>
                <a:t>Modified block</a:t>
              </a:r>
              <a:endParaRPr lang="zh-TW" sz="900" b="1" i="0" u="none" strike="noStrike" cap="none">
                <a:solidFill>
                  <a:srgbClr val="002060"/>
                </a:solidFill>
                <a:latin typeface="+mj-lt"/>
                <a:ea typeface="微軟正黑體" pitchFamily="34" charset="-120"/>
                <a:cs typeface="Microsoft JhengHei"/>
                <a:sym typeface="Microsoft JhengHei"/>
              </a:endParaRPr>
            </a:p>
          </p:txBody>
        </p:sp>
        <p:sp>
          <p:nvSpPr>
            <p:cNvPr id="34" name="Shape 159">
              <a:extLst>
                <a:ext uri="{FF2B5EF4-FFF2-40B4-BE49-F238E27FC236}">
                  <a16:creationId xmlns:a16="http://schemas.microsoft.com/office/drawing/2014/main" id="{F6A76C06-B522-4F72-A471-AA8312576D92}"/>
                </a:ext>
              </a:extLst>
            </p:cNvPr>
            <p:cNvSpPr txBox="1"/>
            <p:nvPr/>
          </p:nvSpPr>
          <p:spPr>
            <a:xfrm>
              <a:off x="4656292" y="4415792"/>
              <a:ext cx="1080120" cy="275826"/>
            </a:xfrm>
            <a:prstGeom prst="rect">
              <a:avLst/>
            </a:prstGeom>
            <a:noFill/>
            <a:ln>
              <a:noFill/>
            </a:ln>
          </p:spPr>
          <p:txBody>
            <a:bodyPr wrap="square" lIns="91425" tIns="45700" rIns="91425" bIns="45700" anchor="ctr" anchorCtr="0">
              <a:noAutofit/>
            </a:bodyPr>
            <a:lstStyle/>
            <a:p>
              <a:pPr indent="-88900" algn="ctr">
                <a:buClr>
                  <a:srgbClr val="000000"/>
                </a:buClr>
                <a:buSzPts val="1400"/>
              </a:pPr>
              <a:r>
                <a:rPr lang="en-US" altLang="zh-TW" sz="900" b="1">
                  <a:solidFill>
                    <a:srgbClr val="002060"/>
                  </a:solidFill>
                  <a:latin typeface="+mj-lt"/>
                  <a:ea typeface="微軟正黑體" pitchFamily="34" charset="-120"/>
                </a:rPr>
                <a:t>Messed by </a:t>
              </a:r>
              <a:r>
                <a:rPr lang="en-US" altLang="zh-TW" sz="900" b="1" err="1">
                  <a:solidFill>
                    <a:srgbClr val="002060"/>
                  </a:solidFill>
                  <a:latin typeface="+mj-lt"/>
                  <a:ea typeface="微軟正黑體" pitchFamily="34" charset="-120"/>
                </a:rPr>
                <a:t>ransomware</a:t>
              </a:r>
              <a:r>
                <a:rPr lang="en-US" altLang="zh-TW" sz="900" b="1">
                  <a:solidFill>
                    <a:srgbClr val="002060"/>
                  </a:solidFill>
                  <a:latin typeface="+mj-lt"/>
                  <a:ea typeface="微軟正黑體" pitchFamily="34" charset="-120"/>
                </a:rPr>
                <a:t> </a:t>
              </a:r>
              <a:endParaRPr lang="zh-TW" sz="900" b="1" i="0" u="none" strike="noStrike" cap="none">
                <a:solidFill>
                  <a:srgbClr val="002060"/>
                </a:solidFill>
                <a:latin typeface="+mj-lt"/>
                <a:ea typeface="微軟正黑體" pitchFamily="34" charset="-120"/>
                <a:cs typeface="Microsoft JhengHei"/>
                <a:sym typeface="Microsoft JhengHei"/>
              </a:endParaRPr>
            </a:p>
          </p:txBody>
        </p:sp>
        <p:sp>
          <p:nvSpPr>
            <p:cNvPr id="35" name="Shape 159">
              <a:extLst>
                <a:ext uri="{FF2B5EF4-FFF2-40B4-BE49-F238E27FC236}">
                  <a16:creationId xmlns:a16="http://schemas.microsoft.com/office/drawing/2014/main" id="{FEEBC6E9-B9BC-48C6-B907-2331DF1DB99C}"/>
                </a:ext>
              </a:extLst>
            </p:cNvPr>
            <p:cNvSpPr txBox="1"/>
            <p:nvPr/>
          </p:nvSpPr>
          <p:spPr>
            <a:xfrm>
              <a:off x="6168460" y="4415792"/>
              <a:ext cx="1462413" cy="202108"/>
            </a:xfrm>
            <a:prstGeom prst="rect">
              <a:avLst/>
            </a:prstGeom>
            <a:noFill/>
            <a:ln>
              <a:noFill/>
            </a:ln>
          </p:spPr>
          <p:txBody>
            <a:bodyPr wrap="square" lIns="91425" tIns="45700" rIns="91425" bIns="45700" anchor="ctr" anchorCtr="0">
              <a:noAutofit/>
            </a:bodyPr>
            <a:lstStyle/>
            <a:p>
              <a:pPr indent="-88900" algn="ctr">
                <a:buClr>
                  <a:srgbClr val="000000"/>
                </a:buClr>
                <a:buSzPts val="1400"/>
              </a:pPr>
              <a:r>
                <a:rPr lang="en-US" altLang="zh-TW" sz="900" b="1">
                  <a:solidFill>
                    <a:srgbClr val="002060"/>
                  </a:solidFill>
                  <a:latin typeface="+mj-lt"/>
                  <a:ea typeface="微軟正黑體" pitchFamily="34" charset="-120"/>
                </a:rPr>
                <a:t>Reverted from snapshots</a:t>
              </a:r>
              <a:endParaRPr lang="zh-TW" sz="900" b="1" i="0" u="none" strike="noStrike" cap="none">
                <a:solidFill>
                  <a:srgbClr val="002060"/>
                </a:solidFill>
                <a:latin typeface="+mj-lt"/>
                <a:ea typeface="微軟正黑體" pitchFamily="34" charset="-120"/>
                <a:cs typeface="Microsoft JhengHei"/>
                <a:sym typeface="Microsoft JhengHei"/>
              </a:endParaRPr>
            </a:p>
          </p:txBody>
        </p:sp>
        <p:sp>
          <p:nvSpPr>
            <p:cNvPr id="36" name="Shape 159">
              <a:extLst>
                <a:ext uri="{FF2B5EF4-FFF2-40B4-BE49-F238E27FC236}">
                  <a16:creationId xmlns:a16="http://schemas.microsoft.com/office/drawing/2014/main" id="{D52D9769-6EB4-40C7-9100-CD2F92A31131}"/>
                </a:ext>
              </a:extLst>
            </p:cNvPr>
            <p:cNvSpPr txBox="1"/>
            <p:nvPr/>
          </p:nvSpPr>
          <p:spPr>
            <a:xfrm>
              <a:off x="5572132" y="3857634"/>
              <a:ext cx="785818" cy="142876"/>
            </a:xfrm>
            <a:prstGeom prst="rect">
              <a:avLst/>
            </a:prstGeom>
            <a:noFill/>
            <a:ln>
              <a:noFill/>
            </a:ln>
          </p:spPr>
          <p:txBody>
            <a:bodyPr wrap="square" lIns="91425" tIns="45700" rIns="91425" bIns="45700" anchor="ctr" anchorCtr="0">
              <a:noAutofit/>
            </a:bodyPr>
            <a:lstStyle/>
            <a:p>
              <a:pPr indent="-88900" algn="ctr">
                <a:buClr>
                  <a:srgbClr val="000000"/>
                </a:buClr>
                <a:buSzPts val="1400"/>
              </a:pPr>
              <a:r>
                <a:rPr lang="en-US" altLang="zh-TW" sz="1000" b="1">
                  <a:solidFill>
                    <a:schemeClr val="bg1"/>
                  </a:solidFill>
                  <a:latin typeface="微軟正黑體" pitchFamily="34" charset="-120"/>
                  <a:ea typeface="微軟正黑體" pitchFamily="34" charset="-120"/>
                </a:rPr>
                <a:t>Revert</a:t>
              </a:r>
              <a:endParaRPr lang="zh-TW" sz="1000" b="1" i="0" u="none" strike="noStrike" cap="none">
                <a:solidFill>
                  <a:schemeClr val="bg1"/>
                </a:solidFill>
                <a:latin typeface="微軟正黑體" pitchFamily="34" charset="-120"/>
                <a:ea typeface="微軟正黑體" pitchFamily="34" charset="-120"/>
                <a:cs typeface="Microsoft JhengHei"/>
                <a:sym typeface="Microsoft JhengHei"/>
              </a:endParaRPr>
            </a:p>
          </p:txBody>
        </p:sp>
      </p:grpSp>
      <p:sp>
        <p:nvSpPr>
          <p:cNvPr id="37" name="橢圓 30">
            <a:extLst>
              <a:ext uri="{FF2B5EF4-FFF2-40B4-BE49-F238E27FC236}">
                <a16:creationId xmlns:a16="http://schemas.microsoft.com/office/drawing/2014/main" id="{98B1E8E2-E639-40D1-BA89-1BAFD945EA14}"/>
              </a:ext>
            </a:extLst>
          </p:cNvPr>
          <p:cNvSpPr/>
          <p:nvPr/>
        </p:nvSpPr>
        <p:spPr>
          <a:xfrm>
            <a:off x="6317801" y="2109256"/>
            <a:ext cx="982808" cy="9828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弧形 13">
            <a:extLst>
              <a:ext uri="{FF2B5EF4-FFF2-40B4-BE49-F238E27FC236}">
                <a16:creationId xmlns:a16="http://schemas.microsoft.com/office/drawing/2014/main" id="{FFF84F5F-C051-4679-845A-CB397DFFC7F4}"/>
              </a:ext>
            </a:extLst>
          </p:cNvPr>
          <p:cNvSpPr/>
          <p:nvPr/>
        </p:nvSpPr>
        <p:spPr>
          <a:xfrm rot="18823745">
            <a:off x="7502537" y="2432820"/>
            <a:ext cx="1675668" cy="1318488"/>
          </a:xfrm>
          <a:prstGeom prst="arc">
            <a:avLst>
              <a:gd name="adj1" fmla="val 14357195"/>
              <a:gd name="adj2" fmla="val 20353354"/>
            </a:avLst>
          </a:prstGeom>
          <a:ln w="41275">
            <a:solidFill>
              <a:schemeClr val="accent1">
                <a:lumMod val="60000"/>
                <a:lumOff val="40000"/>
              </a:schemeClr>
            </a:solidFill>
            <a:headEnd type="none"/>
            <a:tailEnd type="arrow"/>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zh-TW" altLang="en-US"/>
          </a:p>
        </p:txBody>
      </p:sp>
      <p:grpSp>
        <p:nvGrpSpPr>
          <p:cNvPr id="39" name="群組 14">
            <a:extLst>
              <a:ext uri="{FF2B5EF4-FFF2-40B4-BE49-F238E27FC236}">
                <a16:creationId xmlns:a16="http://schemas.microsoft.com/office/drawing/2014/main" id="{3694C57E-2C75-4A6B-AA58-6DDA17EA3E62}"/>
              </a:ext>
            </a:extLst>
          </p:cNvPr>
          <p:cNvGrpSpPr/>
          <p:nvPr/>
        </p:nvGrpSpPr>
        <p:grpSpPr>
          <a:xfrm>
            <a:off x="5365281" y="2785199"/>
            <a:ext cx="2939530" cy="1600988"/>
            <a:chOff x="878861" y="3286006"/>
            <a:chExt cx="2426513" cy="1321578"/>
          </a:xfrm>
        </p:grpSpPr>
        <p:sp>
          <p:nvSpPr>
            <p:cNvPr id="40" name="流程圖: 結束點 10">
              <a:extLst>
                <a:ext uri="{FF2B5EF4-FFF2-40B4-BE49-F238E27FC236}">
                  <a16:creationId xmlns:a16="http://schemas.microsoft.com/office/drawing/2014/main" id="{87E74975-8AE0-4F1A-8D81-44EAC1B9F89E}"/>
                </a:ext>
              </a:extLst>
            </p:cNvPr>
            <p:cNvSpPr/>
            <p:nvPr/>
          </p:nvSpPr>
          <p:spPr>
            <a:xfrm>
              <a:off x="2653548" y="4323657"/>
              <a:ext cx="636776" cy="210149"/>
            </a:xfrm>
            <a:prstGeom prst="flowChartTerminator">
              <a:avLst/>
            </a:prstGeom>
            <a:solidFill>
              <a:schemeClr val="bg1">
                <a:alpha val="85000"/>
              </a:schemeClr>
            </a:solidFill>
            <a:ln w="19050">
              <a:solidFill>
                <a:srgbClr val="CBC2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1" name="圖片 4">
              <a:extLst>
                <a:ext uri="{FF2B5EF4-FFF2-40B4-BE49-F238E27FC236}">
                  <a16:creationId xmlns:a16="http://schemas.microsoft.com/office/drawing/2014/main" id="{FEA986FF-701B-4AB7-9D30-FB247909970C}"/>
                </a:ext>
              </a:extLst>
            </p:cNvPr>
            <p:cNvPicPr>
              <a:picLocks noChangeAspect="1"/>
            </p:cNvPicPr>
            <p:nvPr/>
          </p:nvPicPr>
          <p:blipFill rotWithShape="1">
            <a:blip r:embed="rId4"/>
            <a:srcRect b="6121"/>
            <a:stretch/>
          </p:blipFill>
          <p:spPr>
            <a:xfrm>
              <a:off x="878861" y="3286006"/>
              <a:ext cx="2251996" cy="1321578"/>
            </a:xfrm>
            <a:prstGeom prst="rect">
              <a:avLst/>
            </a:prstGeom>
            <a:effectLst>
              <a:reflection blurRad="6350" stA="52000" endA="300" endPos="35000" dir="5400000" sy="-100000" algn="bl" rotWithShape="0"/>
            </a:effectLst>
          </p:spPr>
        </p:pic>
        <p:sp>
          <p:nvSpPr>
            <p:cNvPr id="42" name="文字方塊 8">
              <a:extLst>
                <a:ext uri="{FF2B5EF4-FFF2-40B4-BE49-F238E27FC236}">
                  <a16:creationId xmlns:a16="http://schemas.microsoft.com/office/drawing/2014/main" id="{82C045CF-E26B-4358-BEE2-12AE2A26A834}"/>
                </a:ext>
              </a:extLst>
            </p:cNvPr>
            <p:cNvSpPr txBox="1"/>
            <p:nvPr/>
          </p:nvSpPr>
          <p:spPr>
            <a:xfrm>
              <a:off x="2784258" y="4324363"/>
              <a:ext cx="521116" cy="203249"/>
            </a:xfrm>
            <a:prstGeom prst="rect">
              <a:avLst/>
            </a:prstGeom>
            <a:noFill/>
          </p:spPr>
          <p:txBody>
            <a:bodyPr wrap="square" rtlCol="0" anchor="ctr">
              <a:spAutoFit/>
            </a:bodyPr>
            <a:lstStyle/>
            <a:p>
              <a:pPr algn="ctr"/>
              <a:r>
                <a:rPr lang="en-US" altLang="zh-TW" sz="1000" b="1">
                  <a:solidFill>
                    <a:schemeClr val="tx1">
                      <a:lumMod val="75000"/>
                      <a:lumOff val="25000"/>
                    </a:schemeClr>
                  </a:solidFill>
                </a:rPr>
                <a:t>TS-877</a:t>
              </a:r>
              <a:endParaRPr lang="zh-TW" altLang="en-US" sz="1000" b="1">
                <a:solidFill>
                  <a:schemeClr val="tx1">
                    <a:lumMod val="75000"/>
                    <a:lumOff val="25000"/>
                  </a:schemeClr>
                </a:solidFill>
              </a:endParaRPr>
            </a:p>
          </p:txBody>
        </p:sp>
      </p:grpSp>
      <p:sp>
        <p:nvSpPr>
          <p:cNvPr id="43" name="矩形: 圓角 22">
            <a:extLst>
              <a:ext uri="{FF2B5EF4-FFF2-40B4-BE49-F238E27FC236}">
                <a16:creationId xmlns:a16="http://schemas.microsoft.com/office/drawing/2014/main" id="{A55418FC-F21E-4AB6-A26E-2DC1F75CEF8D}"/>
              </a:ext>
            </a:extLst>
          </p:cNvPr>
          <p:cNvSpPr/>
          <p:nvPr/>
        </p:nvSpPr>
        <p:spPr>
          <a:xfrm>
            <a:off x="7983650" y="1651305"/>
            <a:ext cx="1096812" cy="524900"/>
          </a:xfrm>
          <a:prstGeom prst="roundRect">
            <a:avLst/>
          </a:prstGeom>
          <a:solidFill>
            <a:srgbClr val="DC3F23"/>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TW" b="1" err="1"/>
              <a:t>SnapshotReplica</a:t>
            </a:r>
            <a:endParaRPr lang="zh-TW" altLang="en-US" b="1"/>
          </a:p>
        </p:txBody>
      </p:sp>
      <p:pic>
        <p:nvPicPr>
          <p:cNvPr id="44" name="圖片 24">
            <a:extLst>
              <a:ext uri="{FF2B5EF4-FFF2-40B4-BE49-F238E27FC236}">
                <a16:creationId xmlns:a16="http://schemas.microsoft.com/office/drawing/2014/main" id="{468A721C-7BB7-450F-8D65-26AB42AA1FB1}"/>
              </a:ext>
            </a:extLst>
          </p:cNvPr>
          <p:cNvPicPr>
            <a:picLocks noChangeAspect="1"/>
          </p:cNvPicPr>
          <p:nvPr/>
        </p:nvPicPr>
        <p:blipFill>
          <a:blip r:embed="rId5"/>
          <a:stretch>
            <a:fillRect/>
          </a:stretch>
        </p:blipFill>
        <p:spPr>
          <a:xfrm>
            <a:off x="6468664" y="2173039"/>
            <a:ext cx="720000" cy="720000"/>
          </a:xfrm>
          <a:prstGeom prst="rect">
            <a:avLst/>
          </a:prstGeom>
        </p:spPr>
      </p:pic>
      <p:sp>
        <p:nvSpPr>
          <p:cNvPr id="45" name="矩形: 圓角 22">
            <a:extLst>
              <a:ext uri="{FF2B5EF4-FFF2-40B4-BE49-F238E27FC236}">
                <a16:creationId xmlns:a16="http://schemas.microsoft.com/office/drawing/2014/main" id="{FF8BBDEE-5443-49CA-8344-CE9712CAF103}"/>
              </a:ext>
            </a:extLst>
          </p:cNvPr>
          <p:cNvSpPr/>
          <p:nvPr/>
        </p:nvSpPr>
        <p:spPr>
          <a:xfrm>
            <a:off x="6229341" y="1728333"/>
            <a:ext cx="1139609" cy="524900"/>
          </a:xfrm>
          <a:prstGeom prst="roundRect">
            <a:avLst/>
          </a:prstGeom>
          <a:solidFill>
            <a:srgbClr val="DC3F23"/>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TW" b="1"/>
              <a:t>Local Snapshot</a:t>
            </a:r>
            <a:endParaRPr lang="zh-TW" altLang="en-US" b="1"/>
          </a:p>
        </p:txBody>
      </p:sp>
      <p:pic>
        <p:nvPicPr>
          <p:cNvPr id="46" name="Shape 752">
            <a:extLst>
              <a:ext uri="{FF2B5EF4-FFF2-40B4-BE49-F238E27FC236}">
                <a16:creationId xmlns:a16="http://schemas.microsoft.com/office/drawing/2014/main" id="{F340CD6A-0B0A-41A6-A264-6D3BD6D4F566}"/>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738061" y="3681614"/>
            <a:ext cx="631291" cy="838228"/>
          </a:xfrm>
          <a:prstGeom prst="rect">
            <a:avLst/>
          </a:prstGeom>
          <a:noFill/>
          <a:ln>
            <a:noFill/>
          </a:ln>
          <a:effectLst>
            <a:outerShdw blurRad="50800" dist="38100" dir="13500000" algn="br" rotWithShape="0">
              <a:srgbClr val="000000">
                <a:alpha val="40000"/>
              </a:srgbClr>
            </a:outerShdw>
          </a:effectLst>
        </p:spPr>
      </p:pic>
    </p:spTree>
    <p:extLst>
      <p:ext uri="{BB962C8B-B14F-4D97-AF65-F5344CB8AC3E}">
        <p14:creationId xmlns:p14="http://schemas.microsoft.com/office/powerpoint/2010/main" val="22182281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791CB-521A-489C-996D-25262A6C8440}"/>
              </a:ext>
            </a:extLst>
          </p:cNvPr>
          <p:cNvSpPr>
            <a:spLocks noGrp="1"/>
          </p:cNvSpPr>
          <p:nvPr>
            <p:ph type="title"/>
          </p:nvPr>
        </p:nvSpPr>
        <p:spPr/>
        <p:txBody>
          <a:bodyPr>
            <a:noAutofit/>
          </a:bodyPr>
          <a:lstStyle/>
          <a:p>
            <a:r>
              <a:rPr lang="en-US" altLang="zh-TW" sz="3600"/>
              <a:t>Ensure storage performance and health</a:t>
            </a:r>
            <a:endParaRPr lang="zh-TW" altLang="en-US"/>
          </a:p>
        </p:txBody>
      </p:sp>
      <p:sp>
        <p:nvSpPr>
          <p:cNvPr id="5" name="矩形 4">
            <a:extLst>
              <a:ext uri="{FF2B5EF4-FFF2-40B4-BE49-F238E27FC236}">
                <a16:creationId xmlns:a16="http://schemas.microsoft.com/office/drawing/2014/main" id="{27518F84-5D63-4233-9F55-B2D262BACE83}"/>
              </a:ext>
            </a:extLst>
          </p:cNvPr>
          <p:cNvSpPr/>
          <p:nvPr/>
        </p:nvSpPr>
        <p:spPr>
          <a:xfrm>
            <a:off x="3085338" y="1167875"/>
            <a:ext cx="2973322" cy="492443"/>
          </a:xfrm>
          <a:prstGeom prst="rect">
            <a:avLst/>
          </a:prstGeom>
        </p:spPr>
        <p:txBody>
          <a:bodyPr wrap="square">
            <a:spAutoFit/>
          </a:bodyPr>
          <a:lstStyle/>
          <a:p>
            <a:pPr algn="ctr"/>
            <a:r>
              <a:rPr lang="en-US" altLang="zh-TW" sz="2600" b="1"/>
              <a:t>Global </a:t>
            </a:r>
            <a:r>
              <a:rPr lang="en-US" altLang="zh-TW" sz="2600"/>
              <a:t>- </a:t>
            </a:r>
            <a:r>
              <a:rPr lang="en-US" altLang="zh-CN" sz="2600" b="1"/>
              <a:t>Storage</a:t>
            </a:r>
            <a:endParaRPr lang="zh-TW" altLang="en-US" sz="2600" b="1"/>
          </a:p>
        </p:txBody>
      </p:sp>
      <p:sp>
        <p:nvSpPr>
          <p:cNvPr id="6" name="矩形 5">
            <a:extLst>
              <a:ext uri="{FF2B5EF4-FFF2-40B4-BE49-F238E27FC236}">
                <a16:creationId xmlns:a16="http://schemas.microsoft.com/office/drawing/2014/main" id="{EC1AC2A6-F249-4749-B3E0-9864CD4E767A}"/>
              </a:ext>
            </a:extLst>
          </p:cNvPr>
          <p:cNvSpPr/>
          <p:nvPr/>
        </p:nvSpPr>
        <p:spPr>
          <a:xfrm>
            <a:off x="0" y="1355490"/>
            <a:ext cx="1867998" cy="3077766"/>
          </a:xfrm>
          <a:prstGeom prst="rect">
            <a:avLst/>
          </a:prstGeom>
          <a:noFill/>
        </p:spPr>
        <p:txBody>
          <a:bodyPr wrap="square">
            <a:spAutoFit/>
          </a:bodyPr>
          <a:lstStyle/>
          <a:p>
            <a:r>
              <a:rPr lang="en-US" altLang="zh-TW" sz="1600" b="1">
                <a:solidFill>
                  <a:schemeClr val="accent1">
                    <a:lumMod val="75000"/>
                  </a:schemeClr>
                </a:solidFill>
                <a:latin typeface="微軟正黑體" pitchFamily="34" charset="-120"/>
                <a:ea typeface="微軟正黑體" pitchFamily="34" charset="-120"/>
              </a:rPr>
              <a:t>RAID</a:t>
            </a:r>
            <a:r>
              <a:rPr lang="zh-TW" altLang="en-US" sz="1600" b="1">
                <a:solidFill>
                  <a:schemeClr val="accent1">
                    <a:lumMod val="75000"/>
                  </a:schemeClr>
                </a:solidFill>
                <a:latin typeface="微軟正黑體" pitchFamily="34" charset="-120"/>
                <a:ea typeface="微軟正黑體" pitchFamily="34" charset="-120"/>
              </a:rPr>
              <a:t> </a:t>
            </a:r>
            <a:r>
              <a:rPr lang="en-US" altLang="zh-TW" sz="1600" b="1">
                <a:solidFill>
                  <a:schemeClr val="accent1">
                    <a:lumMod val="75000"/>
                  </a:schemeClr>
                </a:solidFill>
                <a:latin typeface="微軟正黑體" pitchFamily="34" charset="-120"/>
                <a:ea typeface="微軟正黑體" pitchFamily="34" charset="-120"/>
              </a:rPr>
              <a:t>Resync Priority: </a:t>
            </a:r>
          </a:p>
          <a:p>
            <a:r>
              <a:rPr lang="en-US" altLang="zh-TW" sz="1200" b="1">
                <a:solidFill>
                  <a:schemeClr val="tx1">
                    <a:lumMod val="85000"/>
                    <a:lumOff val="15000"/>
                  </a:schemeClr>
                </a:solidFill>
                <a:latin typeface="微軟正黑體" pitchFamily="34" charset="-120"/>
                <a:ea typeface="微軟正黑體" pitchFamily="34" charset="-120"/>
              </a:rPr>
              <a:t>Choose between sync speed or NAS performance (suggest  to set at high speed)</a:t>
            </a:r>
          </a:p>
          <a:p>
            <a:endParaRPr lang="en-US" altLang="zh-TW" sz="1100" b="1">
              <a:solidFill>
                <a:schemeClr val="tx1">
                  <a:lumMod val="85000"/>
                  <a:lumOff val="15000"/>
                </a:schemeClr>
              </a:solidFill>
              <a:latin typeface="微軟正黑體" pitchFamily="34" charset="-120"/>
              <a:ea typeface="微軟正黑體" pitchFamily="34" charset="-120"/>
            </a:endParaRPr>
          </a:p>
          <a:p>
            <a:endParaRPr lang="en-US" altLang="zh-TW" sz="1100" b="1">
              <a:solidFill>
                <a:schemeClr val="tx1">
                  <a:lumMod val="85000"/>
                  <a:lumOff val="15000"/>
                </a:schemeClr>
              </a:solidFill>
              <a:latin typeface="微軟正黑體" pitchFamily="34" charset="-120"/>
              <a:ea typeface="微軟正黑體" pitchFamily="34" charset="-120"/>
            </a:endParaRPr>
          </a:p>
          <a:p>
            <a:r>
              <a:rPr lang="en-US" altLang="zh-TW" sz="1600" b="1">
                <a:solidFill>
                  <a:schemeClr val="accent1">
                    <a:lumMod val="75000"/>
                  </a:schemeClr>
                </a:solidFill>
                <a:latin typeface="微軟正黑體" pitchFamily="34" charset="-120"/>
                <a:ea typeface="微軟正黑體" pitchFamily="34" charset="-120"/>
              </a:rPr>
              <a:t>RAID Scrubbing Schedule: </a:t>
            </a:r>
          </a:p>
          <a:p>
            <a:r>
              <a:rPr lang="en-US" altLang="zh-TW" sz="1200" b="1">
                <a:solidFill>
                  <a:schemeClr val="tx1">
                    <a:lumMod val="85000"/>
                    <a:lumOff val="15000"/>
                  </a:schemeClr>
                </a:solidFill>
                <a:latin typeface="微軟正黑體" pitchFamily="34" charset="-120"/>
                <a:ea typeface="微軟正黑體" pitchFamily="34" charset="-120"/>
              </a:rPr>
              <a:t>Scan and repair the failed sectors of RAID automatically. (suggest to enable it if use RAID 5 / 6)</a:t>
            </a:r>
            <a:endParaRPr lang="zh-TW" altLang="en-US" sz="1200" b="1">
              <a:solidFill>
                <a:schemeClr val="tx1">
                  <a:lumMod val="85000"/>
                  <a:lumOff val="15000"/>
                </a:schemeClr>
              </a:solidFill>
              <a:latin typeface="微軟正黑體" pitchFamily="34" charset="-120"/>
              <a:ea typeface="微軟正黑體" pitchFamily="34" charset="-120"/>
            </a:endParaRPr>
          </a:p>
        </p:txBody>
      </p:sp>
      <p:pic>
        <p:nvPicPr>
          <p:cNvPr id="4" name="Picture 3">
            <a:extLst>
              <a:ext uri="{FF2B5EF4-FFF2-40B4-BE49-F238E27FC236}">
                <a16:creationId xmlns:a16="http://schemas.microsoft.com/office/drawing/2014/main" id="{04772442-D29A-4E27-9B15-1A4ED0F71AC9}"/>
              </a:ext>
            </a:extLst>
          </p:cNvPr>
          <p:cNvPicPr>
            <a:picLocks noChangeAspect="1"/>
          </p:cNvPicPr>
          <p:nvPr/>
        </p:nvPicPr>
        <p:blipFill>
          <a:blip r:embed="rId2"/>
          <a:stretch>
            <a:fillRect/>
          </a:stretch>
        </p:blipFill>
        <p:spPr>
          <a:xfrm>
            <a:off x="1867998" y="1581462"/>
            <a:ext cx="5549151" cy="3562038"/>
          </a:xfrm>
          <a:prstGeom prst="rect">
            <a:avLst/>
          </a:prstGeom>
        </p:spPr>
      </p:pic>
      <p:sp>
        <p:nvSpPr>
          <p:cNvPr id="8" name="矩形 5">
            <a:extLst>
              <a:ext uri="{FF2B5EF4-FFF2-40B4-BE49-F238E27FC236}">
                <a16:creationId xmlns:a16="http://schemas.microsoft.com/office/drawing/2014/main" id="{FB218EEA-2C4B-4292-915F-7093E2A41730}"/>
              </a:ext>
            </a:extLst>
          </p:cNvPr>
          <p:cNvSpPr/>
          <p:nvPr/>
        </p:nvSpPr>
        <p:spPr>
          <a:xfrm>
            <a:off x="7221842" y="1865155"/>
            <a:ext cx="1922157" cy="2031325"/>
          </a:xfrm>
          <a:prstGeom prst="rect">
            <a:avLst/>
          </a:prstGeom>
          <a:noFill/>
        </p:spPr>
        <p:txBody>
          <a:bodyPr wrap="square">
            <a:spAutoFit/>
          </a:bodyPr>
          <a:lstStyle/>
          <a:p>
            <a:r>
              <a:rPr lang="en-US" altLang="zh-TW" sz="1600" b="1">
                <a:solidFill>
                  <a:schemeClr val="accent1">
                    <a:lumMod val="75000"/>
                  </a:schemeClr>
                </a:solidFill>
                <a:latin typeface="微軟正黑體" pitchFamily="34" charset="-120"/>
                <a:ea typeface="微軟正黑體" pitchFamily="34" charset="-120"/>
              </a:rPr>
              <a:t>Auto Reclaim: </a:t>
            </a:r>
          </a:p>
          <a:p>
            <a:r>
              <a:rPr lang="en-US" altLang="zh-TW" sz="1200" b="1">
                <a:solidFill>
                  <a:schemeClr val="tx1">
                    <a:lumMod val="85000"/>
                    <a:lumOff val="15000"/>
                  </a:schemeClr>
                </a:solidFill>
                <a:latin typeface="微軟正黑體" pitchFamily="34" charset="-120"/>
                <a:ea typeface="微軟正黑體" pitchFamily="34" charset="-120"/>
              </a:rPr>
              <a:t>Default on 2 am, then returns unused space of thin volume.</a:t>
            </a:r>
          </a:p>
          <a:p>
            <a:endParaRPr lang="en-US" altLang="zh-TW" sz="1100" b="1">
              <a:solidFill>
                <a:schemeClr val="tx1">
                  <a:lumMod val="85000"/>
                  <a:lumOff val="15000"/>
                </a:schemeClr>
              </a:solidFill>
              <a:latin typeface="微軟正黑體" pitchFamily="34" charset="-120"/>
              <a:ea typeface="微軟正黑體" pitchFamily="34" charset="-120"/>
            </a:endParaRPr>
          </a:p>
          <a:p>
            <a:endParaRPr lang="en-US" altLang="zh-TW" sz="1100" b="1">
              <a:solidFill>
                <a:schemeClr val="tx1">
                  <a:lumMod val="85000"/>
                  <a:lumOff val="15000"/>
                </a:schemeClr>
              </a:solidFill>
              <a:latin typeface="微軟正黑體" pitchFamily="34" charset="-120"/>
              <a:ea typeface="微軟正黑體" pitchFamily="34" charset="-120"/>
            </a:endParaRPr>
          </a:p>
          <a:p>
            <a:r>
              <a:rPr lang="en-US" altLang="zh-TW" sz="1600" b="1">
                <a:solidFill>
                  <a:schemeClr val="accent1">
                    <a:lumMod val="75000"/>
                  </a:schemeClr>
                </a:solidFill>
                <a:latin typeface="微軟正黑體" pitchFamily="34" charset="-120"/>
                <a:ea typeface="微軟正黑體" pitchFamily="34" charset="-120"/>
              </a:rPr>
              <a:t>Check file system: </a:t>
            </a:r>
          </a:p>
          <a:p>
            <a:r>
              <a:rPr lang="en-US" altLang="zh-TW" sz="1200" b="1">
                <a:solidFill>
                  <a:schemeClr val="tx1">
                    <a:lumMod val="85000"/>
                    <a:lumOff val="15000"/>
                  </a:schemeClr>
                </a:solidFill>
                <a:latin typeface="微軟正黑體" pitchFamily="34" charset="-120"/>
                <a:ea typeface="微軟正黑體" pitchFamily="34" charset="-120"/>
              </a:rPr>
              <a:t>System will check the unclean file system in the volume. </a:t>
            </a:r>
            <a:endParaRPr lang="zh-TW" altLang="en-US" sz="1200" b="1">
              <a:solidFill>
                <a:schemeClr val="tx1">
                  <a:lumMod val="85000"/>
                  <a:lumOff val="15000"/>
                </a:schemeClr>
              </a:solidFill>
              <a:latin typeface="微軟正黑體" pitchFamily="34" charset="-120"/>
              <a:ea typeface="微軟正黑體" pitchFamily="34" charset="-120"/>
            </a:endParaRPr>
          </a:p>
        </p:txBody>
      </p:sp>
    </p:spTree>
    <p:extLst>
      <p:ext uri="{BB962C8B-B14F-4D97-AF65-F5344CB8AC3E}">
        <p14:creationId xmlns:p14="http://schemas.microsoft.com/office/powerpoint/2010/main" val="12085774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形 1">
            <a:extLst>
              <a:ext uri="{FF2B5EF4-FFF2-40B4-BE49-F238E27FC236}">
                <a16:creationId xmlns:a16="http://schemas.microsoft.com/office/drawing/2014/main" id="{B09EC2F5-06CD-4201-A895-B37D9F2CA2E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31802" y="1378323"/>
            <a:ext cx="3737086" cy="1025338"/>
          </a:xfrm>
          <a:prstGeom prst="rect">
            <a:avLst/>
          </a:prstGeom>
        </p:spPr>
      </p:pic>
      <p:sp>
        <p:nvSpPr>
          <p:cNvPr id="4" name="TextBox 3">
            <a:extLst>
              <a:ext uri="{FF2B5EF4-FFF2-40B4-BE49-F238E27FC236}">
                <a16:creationId xmlns:a16="http://schemas.microsoft.com/office/drawing/2014/main" id="{EEB8AAC6-FE3E-48DE-9CE0-E08D01A44531}"/>
              </a:ext>
            </a:extLst>
          </p:cNvPr>
          <p:cNvSpPr txBox="1"/>
          <p:nvPr/>
        </p:nvSpPr>
        <p:spPr>
          <a:xfrm>
            <a:off x="3870682" y="2571750"/>
            <a:ext cx="1765227" cy="523220"/>
          </a:xfrm>
          <a:prstGeom prst="rect">
            <a:avLst/>
          </a:prstGeom>
          <a:noFill/>
        </p:spPr>
        <p:txBody>
          <a:bodyPr wrap="none" rtlCol="0">
            <a:spAutoFit/>
          </a:bodyPr>
          <a:lstStyle/>
          <a:p>
            <a:r>
              <a:rPr lang="en-US" altLang="zh-TW" sz="2800" b="1" dirty="0">
                <a:latin typeface="Calibri" panose="020F0502020204030204" pitchFamily="34" charset="0"/>
                <a:cs typeface="Calibri" panose="020F0502020204030204" pitchFamily="34" charset="0"/>
              </a:rPr>
              <a:t>Launched:</a:t>
            </a:r>
            <a:endParaRPr lang="zh-TW" altLang="en-US" dirty="0"/>
          </a:p>
        </p:txBody>
      </p:sp>
    </p:spTree>
    <p:extLst>
      <p:ext uri="{BB962C8B-B14F-4D97-AF65-F5344CB8AC3E}">
        <p14:creationId xmlns:p14="http://schemas.microsoft.com/office/powerpoint/2010/main" val="24784722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a:extLst>
              <a:ext uri="{FF2B5EF4-FFF2-40B4-BE49-F238E27FC236}">
                <a16:creationId xmlns:a16="http://schemas.microsoft.com/office/drawing/2014/main" id="{25CB845E-E249-4FD9-923B-5D91801ACAE9}"/>
              </a:ext>
            </a:extLst>
          </p:cNvPr>
          <p:cNvSpPr>
            <a:spLocks noGrp="1"/>
          </p:cNvSpPr>
          <p:nvPr>
            <p:ph type="title"/>
          </p:nvPr>
        </p:nvSpPr>
        <p:spPr/>
        <p:txBody>
          <a:bodyPr>
            <a:normAutofit fontScale="90000"/>
          </a:bodyPr>
          <a:lstStyle/>
          <a:p>
            <a:r>
              <a:rPr lang="en-US" altLang="zh-TW"/>
              <a:t>Ensure storage performance and health</a:t>
            </a:r>
            <a:endParaRPr lang="zh-TW" altLang="en-US"/>
          </a:p>
        </p:txBody>
      </p:sp>
      <p:sp>
        <p:nvSpPr>
          <p:cNvPr id="10" name="矩形 9">
            <a:extLst>
              <a:ext uri="{FF2B5EF4-FFF2-40B4-BE49-F238E27FC236}">
                <a16:creationId xmlns:a16="http://schemas.microsoft.com/office/drawing/2014/main" id="{B0DA6573-A660-4809-9EA9-CF0BF59ECA36}"/>
              </a:ext>
            </a:extLst>
          </p:cNvPr>
          <p:cNvSpPr/>
          <p:nvPr/>
        </p:nvSpPr>
        <p:spPr>
          <a:xfrm>
            <a:off x="2763039" y="1094762"/>
            <a:ext cx="3470822" cy="492443"/>
          </a:xfrm>
          <a:prstGeom prst="rect">
            <a:avLst/>
          </a:prstGeom>
        </p:spPr>
        <p:txBody>
          <a:bodyPr wrap="none">
            <a:spAutoFit/>
          </a:bodyPr>
          <a:lstStyle/>
          <a:p>
            <a:pPr algn="ctr"/>
            <a:r>
              <a:rPr lang="en-US" altLang="zh-TW" sz="2600" b="1"/>
              <a:t>Global – </a:t>
            </a:r>
            <a:r>
              <a:rPr lang="en-US" altLang="zh-CN" sz="2600" b="1"/>
              <a:t>Disk/Device</a:t>
            </a:r>
            <a:endParaRPr lang="zh-TW" altLang="en-US" sz="2600"/>
          </a:p>
        </p:txBody>
      </p:sp>
      <p:sp>
        <p:nvSpPr>
          <p:cNvPr id="5" name="矩形 7">
            <a:extLst>
              <a:ext uri="{FF2B5EF4-FFF2-40B4-BE49-F238E27FC236}">
                <a16:creationId xmlns:a16="http://schemas.microsoft.com/office/drawing/2014/main" id="{C03D6B09-DA0D-4F3B-818A-20E63A571B7B}"/>
              </a:ext>
            </a:extLst>
          </p:cNvPr>
          <p:cNvSpPr/>
          <p:nvPr/>
        </p:nvSpPr>
        <p:spPr>
          <a:xfrm>
            <a:off x="50847" y="1415140"/>
            <a:ext cx="2072399" cy="1323439"/>
          </a:xfrm>
          <a:prstGeom prst="rect">
            <a:avLst/>
          </a:prstGeom>
        </p:spPr>
        <p:txBody>
          <a:bodyPr wrap="square">
            <a:spAutoFit/>
          </a:bodyPr>
          <a:lstStyle/>
          <a:p>
            <a:r>
              <a:rPr lang="en-US" altLang="zh-TW" sz="1600" b="1">
                <a:solidFill>
                  <a:schemeClr val="accent1">
                    <a:lumMod val="75000"/>
                  </a:schemeClr>
                </a:solidFill>
                <a:latin typeface="微軟正黑體" pitchFamily="34" charset="-120"/>
                <a:ea typeface="微軟正黑體" pitchFamily="34" charset="-120"/>
              </a:rPr>
              <a:t>Predictive SMART Migration:</a:t>
            </a:r>
          </a:p>
          <a:p>
            <a:r>
              <a:rPr lang="en-US" altLang="zh-TW" sz="1200" b="1">
                <a:solidFill>
                  <a:schemeClr val="tx1">
                    <a:lumMod val="85000"/>
                    <a:lumOff val="15000"/>
                  </a:schemeClr>
                </a:solidFill>
                <a:latin typeface="微軟正黑體" pitchFamily="34" charset="-120"/>
                <a:ea typeface="微軟正黑體" pitchFamily="34" charset="-120"/>
              </a:rPr>
              <a:t>If a SMART error is detected, the system will migrate the data to spare disk immediately. </a:t>
            </a:r>
          </a:p>
        </p:txBody>
      </p:sp>
      <p:sp>
        <p:nvSpPr>
          <p:cNvPr id="7" name="矩形 7">
            <a:extLst>
              <a:ext uri="{FF2B5EF4-FFF2-40B4-BE49-F238E27FC236}">
                <a16:creationId xmlns:a16="http://schemas.microsoft.com/office/drawing/2014/main" id="{9C01C484-F933-402F-8083-20021F1CC28B}"/>
              </a:ext>
            </a:extLst>
          </p:cNvPr>
          <p:cNvSpPr/>
          <p:nvPr/>
        </p:nvSpPr>
        <p:spPr>
          <a:xfrm>
            <a:off x="50847" y="2833432"/>
            <a:ext cx="2002863" cy="1877437"/>
          </a:xfrm>
          <a:prstGeom prst="rect">
            <a:avLst/>
          </a:prstGeom>
        </p:spPr>
        <p:txBody>
          <a:bodyPr wrap="square">
            <a:spAutoFit/>
          </a:bodyPr>
          <a:lstStyle/>
          <a:p>
            <a:r>
              <a:rPr lang="en-US" altLang="zh-TW" sz="1600" b="1">
                <a:solidFill>
                  <a:schemeClr val="accent1">
                    <a:lumMod val="75000"/>
                  </a:schemeClr>
                </a:solidFill>
                <a:latin typeface="微軟正黑體" pitchFamily="34" charset="-120"/>
                <a:ea typeface="微軟正黑體" pitchFamily="34" charset="-120"/>
              </a:rPr>
              <a:t>Disk Temperature Alarm:</a:t>
            </a:r>
          </a:p>
          <a:p>
            <a:r>
              <a:rPr lang="en-US" altLang="zh-TW" sz="1200" b="1">
                <a:solidFill>
                  <a:schemeClr val="tx1">
                    <a:lumMod val="85000"/>
                    <a:lumOff val="15000"/>
                  </a:schemeClr>
                </a:solidFill>
                <a:latin typeface="微軟正黑體" pitchFamily="34" charset="-120"/>
                <a:ea typeface="微軟正黑體" pitchFamily="34" charset="-120"/>
              </a:rPr>
              <a:t>The temperature of the M.2 SSD is extremely high, and it must be turned on if used. (And raise the temperature threshold to avoid false alarms)</a:t>
            </a:r>
          </a:p>
        </p:txBody>
      </p:sp>
      <p:pic>
        <p:nvPicPr>
          <p:cNvPr id="2" name="Picture 1">
            <a:extLst>
              <a:ext uri="{FF2B5EF4-FFF2-40B4-BE49-F238E27FC236}">
                <a16:creationId xmlns:a16="http://schemas.microsoft.com/office/drawing/2014/main" id="{CFD7D803-D1B5-486A-9C17-860C13DDEFED}"/>
              </a:ext>
            </a:extLst>
          </p:cNvPr>
          <p:cNvPicPr>
            <a:picLocks noChangeAspect="1"/>
          </p:cNvPicPr>
          <p:nvPr/>
        </p:nvPicPr>
        <p:blipFill>
          <a:blip r:embed="rId2"/>
          <a:stretch>
            <a:fillRect/>
          </a:stretch>
        </p:blipFill>
        <p:spPr>
          <a:xfrm>
            <a:off x="2053710" y="1509993"/>
            <a:ext cx="4999162" cy="3633507"/>
          </a:xfrm>
          <a:prstGeom prst="rect">
            <a:avLst/>
          </a:prstGeom>
        </p:spPr>
      </p:pic>
      <p:sp>
        <p:nvSpPr>
          <p:cNvPr id="11" name="矩形 7">
            <a:extLst>
              <a:ext uri="{FF2B5EF4-FFF2-40B4-BE49-F238E27FC236}">
                <a16:creationId xmlns:a16="http://schemas.microsoft.com/office/drawing/2014/main" id="{CEA9188E-35AE-456B-AEC8-1C2A7AA12161}"/>
              </a:ext>
            </a:extLst>
          </p:cNvPr>
          <p:cNvSpPr/>
          <p:nvPr/>
        </p:nvSpPr>
        <p:spPr>
          <a:xfrm>
            <a:off x="6641801" y="1509993"/>
            <a:ext cx="2478626" cy="1015663"/>
          </a:xfrm>
          <a:prstGeom prst="rect">
            <a:avLst/>
          </a:prstGeom>
        </p:spPr>
        <p:txBody>
          <a:bodyPr wrap="square">
            <a:spAutoFit/>
          </a:bodyPr>
          <a:lstStyle/>
          <a:p>
            <a:r>
              <a:rPr lang="en-US" altLang="zh-TW" sz="1600" b="1">
                <a:solidFill>
                  <a:schemeClr val="accent1">
                    <a:lumMod val="75000"/>
                  </a:schemeClr>
                </a:solidFill>
                <a:latin typeface="微軟正黑體" pitchFamily="34" charset="-120"/>
                <a:ea typeface="微軟正黑體" pitchFamily="34" charset="-120"/>
              </a:rPr>
              <a:t>Check for expansion unit F/W update at login:</a:t>
            </a:r>
          </a:p>
          <a:p>
            <a:r>
              <a:rPr lang="en-US" altLang="zh-TW" sz="1200" b="1">
                <a:solidFill>
                  <a:schemeClr val="tx1">
                    <a:lumMod val="85000"/>
                    <a:lumOff val="15000"/>
                  </a:schemeClr>
                </a:solidFill>
                <a:latin typeface="微軟正黑體" pitchFamily="34" charset="-120"/>
                <a:ea typeface="微軟正黑體" pitchFamily="34" charset="-120"/>
              </a:rPr>
              <a:t>Suggest to enable</a:t>
            </a:r>
          </a:p>
        </p:txBody>
      </p:sp>
      <p:sp>
        <p:nvSpPr>
          <p:cNvPr id="12" name="矩形 7">
            <a:extLst>
              <a:ext uri="{FF2B5EF4-FFF2-40B4-BE49-F238E27FC236}">
                <a16:creationId xmlns:a16="http://schemas.microsoft.com/office/drawing/2014/main" id="{3D069DA0-1122-4019-86DC-2D2B367A6280}"/>
              </a:ext>
            </a:extLst>
          </p:cNvPr>
          <p:cNvSpPr/>
          <p:nvPr/>
        </p:nvSpPr>
        <p:spPr>
          <a:xfrm>
            <a:off x="6641801" y="2833432"/>
            <a:ext cx="2582665" cy="1692771"/>
          </a:xfrm>
          <a:prstGeom prst="rect">
            <a:avLst/>
          </a:prstGeom>
        </p:spPr>
        <p:txBody>
          <a:bodyPr wrap="square">
            <a:spAutoFit/>
          </a:bodyPr>
          <a:lstStyle/>
          <a:p>
            <a:r>
              <a:rPr lang="en-US" altLang="zh-TW" sz="1600" b="1">
                <a:solidFill>
                  <a:schemeClr val="accent1">
                    <a:lumMod val="75000"/>
                  </a:schemeClr>
                </a:solidFill>
                <a:latin typeface="微軟正黑體" pitchFamily="34" charset="-120"/>
                <a:ea typeface="微軟正黑體" pitchFamily="34" charset="-120"/>
              </a:rPr>
              <a:t>Share my disk analysis data with QNAP:</a:t>
            </a:r>
          </a:p>
          <a:p>
            <a:r>
              <a:rPr lang="en-US" altLang="zh-TW" sz="1200" b="1">
                <a:solidFill>
                  <a:schemeClr val="tx1">
                    <a:lumMod val="85000"/>
                    <a:lumOff val="15000"/>
                  </a:schemeClr>
                </a:solidFill>
                <a:latin typeface="微軟正黑體" pitchFamily="34" charset="-120"/>
                <a:ea typeface="微軟正黑體" pitchFamily="34" charset="-120"/>
              </a:rPr>
              <a:t>QNAP complies with GDPR requirements, will not collect any private info, and only obtains disk data for analysis and optimization of future OS version.</a:t>
            </a:r>
          </a:p>
        </p:txBody>
      </p:sp>
    </p:spTree>
    <p:extLst>
      <p:ext uri="{BB962C8B-B14F-4D97-AF65-F5344CB8AC3E}">
        <p14:creationId xmlns:p14="http://schemas.microsoft.com/office/powerpoint/2010/main" val="3931711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a:extLst>
              <a:ext uri="{FF2B5EF4-FFF2-40B4-BE49-F238E27FC236}">
                <a16:creationId xmlns:a16="http://schemas.microsoft.com/office/drawing/2014/main" id="{3FB7B15C-1981-4699-A431-599729AEE626}"/>
              </a:ext>
            </a:extLst>
          </p:cNvPr>
          <p:cNvSpPr>
            <a:spLocks noGrp="1"/>
          </p:cNvSpPr>
          <p:nvPr>
            <p:ph type="title"/>
          </p:nvPr>
        </p:nvSpPr>
        <p:spPr/>
        <p:txBody>
          <a:bodyPr>
            <a:normAutofit fontScale="90000"/>
          </a:bodyPr>
          <a:lstStyle/>
          <a:p>
            <a:r>
              <a:rPr lang="en-US" altLang="zh-TW"/>
              <a:t>Ensure storage performance and health	</a:t>
            </a:r>
            <a:endParaRPr lang="zh-TW" altLang="en-US"/>
          </a:p>
        </p:txBody>
      </p:sp>
      <p:sp>
        <p:nvSpPr>
          <p:cNvPr id="5" name="矩形 5">
            <a:extLst>
              <a:ext uri="{FF2B5EF4-FFF2-40B4-BE49-F238E27FC236}">
                <a16:creationId xmlns:a16="http://schemas.microsoft.com/office/drawing/2014/main" id="{D62EA74C-7D17-4DE3-82F0-C99A11163F98}"/>
              </a:ext>
            </a:extLst>
          </p:cNvPr>
          <p:cNvSpPr/>
          <p:nvPr/>
        </p:nvSpPr>
        <p:spPr>
          <a:xfrm>
            <a:off x="-18825" y="2148272"/>
            <a:ext cx="2229874" cy="2215991"/>
          </a:xfrm>
          <a:prstGeom prst="rect">
            <a:avLst/>
          </a:prstGeom>
          <a:noFill/>
        </p:spPr>
        <p:txBody>
          <a:bodyPr wrap="square">
            <a:spAutoFit/>
          </a:bodyPr>
          <a:lstStyle/>
          <a:p>
            <a:pPr lvl="0"/>
            <a:r>
              <a:rPr lang="en-US" altLang="zh-TW" b="1">
                <a:solidFill>
                  <a:srgbClr val="FFC000"/>
                </a:solidFill>
                <a:latin typeface="微軟正黑體" panose="020B0604030504040204" pitchFamily="34" charset="-120"/>
                <a:ea typeface="微軟正黑體" panose="020B0604030504040204" pitchFamily="34" charset="-120"/>
              </a:rPr>
              <a:t>Recycle latest snapshot: </a:t>
            </a:r>
          </a:p>
          <a:p>
            <a:pPr lvl="0"/>
            <a:r>
              <a:rPr lang="en-US" altLang="zh-TW" sz="1200" b="1">
                <a:solidFill>
                  <a:schemeClr val="tx1"/>
                </a:solidFill>
                <a:latin typeface="微軟正黑體" panose="020B0604030504040204" pitchFamily="34" charset="-120"/>
                <a:ea typeface="微軟正黑體" panose="020B0604030504040204" pitchFamily="34" charset="-120"/>
              </a:rPr>
              <a:t>When disabled, last snapshot will not be recycled.</a:t>
            </a:r>
          </a:p>
          <a:p>
            <a:pPr lvl="0"/>
            <a:endParaRPr lang="en-US" altLang="zh-TW" sz="1200" b="1">
              <a:solidFill>
                <a:srgbClr val="FFFFFF"/>
              </a:solidFill>
              <a:latin typeface="微軟正黑體" panose="020B0604030504040204" pitchFamily="34" charset="-120"/>
              <a:ea typeface="微軟正黑體" panose="020B0604030504040204" pitchFamily="34" charset="-120"/>
            </a:endParaRPr>
          </a:p>
          <a:p>
            <a:pPr lvl="0"/>
            <a:r>
              <a:rPr lang="en-US" altLang="zh-TW" b="1">
                <a:solidFill>
                  <a:srgbClr val="FFC000"/>
                </a:solidFill>
                <a:latin typeface="微軟正黑體" panose="020B0604030504040204" pitchFamily="34" charset="-120"/>
                <a:ea typeface="微軟正黑體" panose="020B0604030504040204" pitchFamily="34" charset="-120"/>
              </a:rPr>
              <a:t>Recycle permanently snapshot: </a:t>
            </a:r>
          </a:p>
          <a:p>
            <a:pPr lvl="0"/>
            <a:r>
              <a:rPr lang="en-US" altLang="zh-TW" sz="1200" b="1">
                <a:solidFill>
                  <a:schemeClr val="tx1"/>
                </a:solidFill>
                <a:latin typeface="微軟正黑體" panose="020B0604030504040204" pitchFamily="34" charset="-120"/>
                <a:ea typeface="微軟正黑體" panose="020B0604030504040204" pitchFamily="34" charset="-120"/>
              </a:rPr>
              <a:t>When disabled, the snapshot that is set as permanent will not be recycled.</a:t>
            </a:r>
            <a:endParaRPr lang="zh-TW" altLang="en-US" sz="1200" b="1">
              <a:solidFill>
                <a:schemeClr val="tx1"/>
              </a:solidFill>
              <a:latin typeface="微軟正黑體" panose="020B0604030504040204" pitchFamily="34" charset="-120"/>
              <a:ea typeface="微軟正黑體" panose="020B0604030504040204" pitchFamily="34" charset="-120"/>
            </a:endParaRPr>
          </a:p>
        </p:txBody>
      </p:sp>
      <p:sp>
        <p:nvSpPr>
          <p:cNvPr id="10" name="矩形 7">
            <a:extLst>
              <a:ext uri="{FF2B5EF4-FFF2-40B4-BE49-F238E27FC236}">
                <a16:creationId xmlns:a16="http://schemas.microsoft.com/office/drawing/2014/main" id="{B627C03F-67CA-4784-9326-EBF3B079A71A}"/>
              </a:ext>
            </a:extLst>
          </p:cNvPr>
          <p:cNvSpPr/>
          <p:nvPr/>
        </p:nvSpPr>
        <p:spPr>
          <a:xfrm>
            <a:off x="-18825" y="1278392"/>
            <a:ext cx="2139562" cy="830997"/>
          </a:xfrm>
          <a:prstGeom prst="rect">
            <a:avLst/>
          </a:prstGeom>
        </p:spPr>
        <p:txBody>
          <a:bodyPr wrap="square">
            <a:spAutoFit/>
          </a:bodyPr>
          <a:lstStyle/>
          <a:p>
            <a:r>
              <a:rPr lang="en-US" altLang="zh-TW" sz="1600" b="1">
                <a:solidFill>
                  <a:schemeClr val="tx1">
                    <a:lumMod val="85000"/>
                    <a:lumOff val="15000"/>
                  </a:schemeClr>
                </a:solidFill>
                <a:latin typeface="微軟正黑體" pitchFamily="34" charset="-120"/>
                <a:ea typeface="微軟正黑體" pitchFamily="34" charset="-120"/>
              </a:rPr>
              <a:t>Smart Snapshot Space Management options:</a:t>
            </a:r>
          </a:p>
        </p:txBody>
      </p:sp>
      <p:sp>
        <p:nvSpPr>
          <p:cNvPr id="13" name="矩形 6">
            <a:extLst>
              <a:ext uri="{FF2B5EF4-FFF2-40B4-BE49-F238E27FC236}">
                <a16:creationId xmlns:a16="http://schemas.microsoft.com/office/drawing/2014/main" id="{0083C47C-59D8-49B8-901C-C0EB10EC48D3}"/>
              </a:ext>
            </a:extLst>
          </p:cNvPr>
          <p:cNvSpPr/>
          <p:nvPr/>
        </p:nvSpPr>
        <p:spPr>
          <a:xfrm>
            <a:off x="2749182" y="1201447"/>
            <a:ext cx="3039615" cy="492443"/>
          </a:xfrm>
          <a:prstGeom prst="rect">
            <a:avLst/>
          </a:prstGeom>
        </p:spPr>
        <p:txBody>
          <a:bodyPr wrap="none">
            <a:spAutoFit/>
          </a:bodyPr>
          <a:lstStyle/>
          <a:p>
            <a:pPr algn="ctr"/>
            <a:r>
              <a:rPr lang="en-US" altLang="zh-TW" sz="2600" b="1">
                <a:latin typeface="微軟正黑體" panose="020B0604030504040204" pitchFamily="34" charset="-120"/>
                <a:ea typeface="微軟正黑體" panose="020B0604030504040204" pitchFamily="34" charset="-120"/>
              </a:rPr>
              <a:t>Global - Snapshot</a:t>
            </a:r>
            <a:endParaRPr lang="zh-TW" altLang="en-US" sz="2600">
              <a:latin typeface="微軟正黑體" panose="020B0604030504040204" pitchFamily="34" charset="-120"/>
              <a:ea typeface="微軟正黑體" panose="020B0604030504040204" pitchFamily="34" charset="-120"/>
            </a:endParaRPr>
          </a:p>
        </p:txBody>
      </p:sp>
      <p:pic>
        <p:nvPicPr>
          <p:cNvPr id="3" name="Picture 2">
            <a:extLst>
              <a:ext uri="{FF2B5EF4-FFF2-40B4-BE49-F238E27FC236}">
                <a16:creationId xmlns:a16="http://schemas.microsoft.com/office/drawing/2014/main" id="{95D46E13-25CA-42CE-B719-B30D691573C2}"/>
              </a:ext>
            </a:extLst>
          </p:cNvPr>
          <p:cNvPicPr>
            <a:picLocks noChangeAspect="1"/>
          </p:cNvPicPr>
          <p:nvPr/>
        </p:nvPicPr>
        <p:blipFill>
          <a:blip r:embed="rId2"/>
          <a:stretch>
            <a:fillRect/>
          </a:stretch>
        </p:blipFill>
        <p:spPr>
          <a:xfrm>
            <a:off x="2129428" y="1625052"/>
            <a:ext cx="4688187" cy="3497868"/>
          </a:xfrm>
          <a:prstGeom prst="rect">
            <a:avLst/>
          </a:prstGeom>
        </p:spPr>
      </p:pic>
      <p:sp>
        <p:nvSpPr>
          <p:cNvPr id="12" name="矩形 13">
            <a:extLst>
              <a:ext uri="{FF2B5EF4-FFF2-40B4-BE49-F238E27FC236}">
                <a16:creationId xmlns:a16="http://schemas.microsoft.com/office/drawing/2014/main" id="{9B1D905D-614A-4CF2-ADF4-D9846084093D}"/>
              </a:ext>
            </a:extLst>
          </p:cNvPr>
          <p:cNvSpPr/>
          <p:nvPr/>
        </p:nvSpPr>
        <p:spPr>
          <a:xfrm>
            <a:off x="6165657" y="1625052"/>
            <a:ext cx="2894495" cy="523220"/>
          </a:xfrm>
          <a:prstGeom prst="rect">
            <a:avLst/>
          </a:prstGeom>
        </p:spPr>
        <p:txBody>
          <a:bodyPr wrap="square">
            <a:spAutoFit/>
          </a:bodyPr>
          <a:lstStyle/>
          <a:p>
            <a:r>
              <a:rPr lang="en-US" altLang="zh-TW" b="1">
                <a:solidFill>
                  <a:schemeClr val="tx1">
                    <a:lumMod val="85000"/>
                    <a:lumOff val="15000"/>
                  </a:schemeClr>
                </a:solidFill>
                <a:latin typeface="微軟正黑體" pitchFamily="34" charset="-120"/>
                <a:ea typeface="微軟正黑體" pitchFamily="34" charset="-120"/>
              </a:rPr>
              <a:t>When number of snapshots reaches System Max:</a:t>
            </a:r>
          </a:p>
        </p:txBody>
      </p:sp>
      <p:sp>
        <p:nvSpPr>
          <p:cNvPr id="15" name="矩形 12">
            <a:extLst>
              <a:ext uri="{FF2B5EF4-FFF2-40B4-BE49-F238E27FC236}">
                <a16:creationId xmlns:a16="http://schemas.microsoft.com/office/drawing/2014/main" id="{1F455A53-2644-46D6-959A-8C4D427DF49D}"/>
              </a:ext>
            </a:extLst>
          </p:cNvPr>
          <p:cNvSpPr/>
          <p:nvPr/>
        </p:nvSpPr>
        <p:spPr>
          <a:xfrm>
            <a:off x="6646691" y="2163955"/>
            <a:ext cx="2497308" cy="954107"/>
          </a:xfrm>
          <a:prstGeom prst="rect">
            <a:avLst/>
          </a:prstGeom>
          <a:noFill/>
        </p:spPr>
        <p:txBody>
          <a:bodyPr wrap="square">
            <a:spAutoFit/>
          </a:bodyPr>
          <a:lstStyle/>
          <a:p>
            <a:pPr marL="171450" indent="-171450">
              <a:buFont typeface="Arial" panose="020B0604020202020204" pitchFamily="34" charset="0"/>
              <a:buChar char="•"/>
            </a:pPr>
            <a:r>
              <a:rPr lang="en-US" altLang="zh-TW" b="1">
                <a:solidFill>
                  <a:srgbClr val="FFC000"/>
                </a:solidFill>
                <a:latin typeface="微軟正黑體" panose="020B0604030504040204" pitchFamily="34" charset="-120"/>
                <a:ea typeface="微軟正黑體" panose="020B0604030504040204" pitchFamily="34" charset="-120"/>
              </a:rPr>
              <a:t>Replace oldest snapshot with new snapshot </a:t>
            </a:r>
          </a:p>
          <a:p>
            <a:pPr marL="171450" indent="-171450">
              <a:buFont typeface="Arial" panose="020B0604020202020204" pitchFamily="34" charset="0"/>
              <a:buChar char="•"/>
            </a:pPr>
            <a:r>
              <a:rPr lang="en-US" altLang="zh-TW" b="1">
                <a:solidFill>
                  <a:srgbClr val="FFC000"/>
                </a:solidFill>
                <a:latin typeface="微軟正黑體" panose="020B0604030504040204" pitchFamily="34" charset="-120"/>
                <a:ea typeface="微軟正黑體" panose="020B0604030504040204" pitchFamily="34" charset="-120"/>
              </a:rPr>
              <a:t>Stop taking new snapshot</a:t>
            </a:r>
            <a:endParaRPr lang="zh-TW" altLang="en-US" b="1">
              <a:solidFill>
                <a:srgbClr val="FFC000"/>
              </a:solidFill>
              <a:latin typeface="微軟正黑體" panose="020B0604030504040204" pitchFamily="34" charset="-120"/>
              <a:ea typeface="微軟正黑體" panose="020B0604030504040204" pitchFamily="34" charset="-120"/>
            </a:endParaRPr>
          </a:p>
        </p:txBody>
      </p:sp>
      <p:pic>
        <p:nvPicPr>
          <p:cNvPr id="16" name="Shape 462" descr="Windows-Previous.png">
            <a:extLst>
              <a:ext uri="{FF2B5EF4-FFF2-40B4-BE49-F238E27FC236}">
                <a16:creationId xmlns:a16="http://schemas.microsoft.com/office/drawing/2014/main" id="{ED199A25-84A7-471A-817A-9B4A830C2B78}"/>
              </a:ext>
            </a:extLst>
          </p:cNvPr>
          <p:cNvPicPr preferRelativeResize="0"/>
          <p:nvPr/>
        </p:nvPicPr>
        <p:blipFill rotWithShape="1">
          <a:blip r:embed="rId3">
            <a:alphaModFix/>
          </a:blip>
          <a:srcRect/>
          <a:stretch/>
        </p:blipFill>
        <p:spPr>
          <a:xfrm>
            <a:off x="5512594" y="3540297"/>
            <a:ext cx="3731281" cy="1582623"/>
          </a:xfrm>
          <a:prstGeom prst="rect">
            <a:avLst/>
          </a:prstGeom>
          <a:noFill/>
          <a:ln>
            <a:noFill/>
          </a:ln>
        </p:spPr>
      </p:pic>
      <p:sp>
        <p:nvSpPr>
          <p:cNvPr id="14" name="Shape 254">
            <a:extLst>
              <a:ext uri="{FF2B5EF4-FFF2-40B4-BE49-F238E27FC236}">
                <a16:creationId xmlns:a16="http://schemas.microsoft.com/office/drawing/2014/main" id="{1D8821DE-979C-4732-8BBD-814C85CF9F5E}"/>
              </a:ext>
            </a:extLst>
          </p:cNvPr>
          <p:cNvSpPr/>
          <p:nvPr/>
        </p:nvSpPr>
        <p:spPr>
          <a:xfrm rot="10800000" flipV="1">
            <a:off x="119920" y="4547968"/>
            <a:ext cx="2491605" cy="595532"/>
          </a:xfrm>
          <a:prstGeom prst="wedgeRoundRectCallout">
            <a:avLst>
              <a:gd name="adj1" fmla="val 10822"/>
              <a:gd name="adj2" fmla="val -47597"/>
              <a:gd name="adj3" fmla="val 16667"/>
            </a:avLst>
          </a:prstGeom>
          <a:solidFill>
            <a:srgbClr val="FFC000"/>
          </a:solidFill>
          <a:ln>
            <a:noFill/>
          </a:ln>
        </p:spPr>
        <p:txBody>
          <a:bodyPr wrap="square" lIns="91425" tIns="45700" rIns="91425" bIns="45700" anchor="ctr" anchorCtr="0">
            <a:noAutofit/>
          </a:bodyPr>
          <a:lstStyle/>
          <a:p>
            <a:r>
              <a:rPr lang="en-US" altLang="zh-TW" sz="1200" b="1">
                <a:solidFill>
                  <a:schemeClr val="tx1">
                    <a:lumMod val="85000"/>
                    <a:lumOff val="15000"/>
                  </a:schemeClr>
                </a:solidFill>
                <a:latin typeface="微軟正黑體" pitchFamily="34" charset="-120"/>
                <a:ea typeface="微軟正黑體" pitchFamily="34" charset="-120"/>
              </a:rPr>
              <a:t>Enable all of this part to avoid interrupting storage service.</a:t>
            </a:r>
            <a:endParaRPr lang="zh-TW" altLang="en-US" sz="1200">
              <a:solidFill>
                <a:srgbClr val="F9B5C8"/>
              </a:solidFill>
              <a:latin typeface="微軟正黑體" pitchFamily="34" charset="-120"/>
              <a:ea typeface="微軟正黑體" pitchFamily="34" charset="-120"/>
            </a:endParaRPr>
          </a:p>
        </p:txBody>
      </p:sp>
    </p:spTree>
    <p:extLst>
      <p:ext uri="{BB962C8B-B14F-4D97-AF65-F5344CB8AC3E}">
        <p14:creationId xmlns:p14="http://schemas.microsoft.com/office/powerpoint/2010/main" val="38664396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a:extLst>
              <a:ext uri="{FF2B5EF4-FFF2-40B4-BE49-F238E27FC236}">
                <a16:creationId xmlns:a16="http://schemas.microsoft.com/office/drawing/2014/main" id="{A748A337-AA86-4854-8750-7CDF3CE8D658}"/>
              </a:ext>
            </a:extLst>
          </p:cNvPr>
          <p:cNvSpPr txBox="1"/>
          <p:nvPr/>
        </p:nvSpPr>
        <p:spPr>
          <a:xfrm>
            <a:off x="1937437" y="717933"/>
            <a:ext cx="5542028" cy="3046988"/>
          </a:xfrm>
          <a:prstGeom prst="rect">
            <a:avLst/>
          </a:prstGeom>
          <a:noFill/>
        </p:spPr>
        <p:txBody>
          <a:bodyPr wrap="square" rtlCol="0" anchor="t">
            <a:spAutoFit/>
          </a:bodyPr>
          <a:lstStyle/>
          <a:p>
            <a:pPr algn="ctr"/>
            <a:r>
              <a:rPr lang="en-US" altLang="zh-TW" sz="3600" b="1">
                <a:latin typeface="微軟正黑體"/>
                <a:ea typeface="微軟正黑體"/>
              </a:rPr>
              <a:t>Practical needs of storage configuration</a:t>
            </a:r>
            <a:br>
              <a:rPr lang="en-US" altLang="zh-TW" sz="3600" b="1">
                <a:latin typeface="微軟正黑體" panose="020B0604030504040204" pitchFamily="34" charset="-120"/>
                <a:ea typeface="微軟正黑體" panose="020B0604030504040204" pitchFamily="34" charset="-120"/>
              </a:rPr>
            </a:br>
            <a:r>
              <a:rPr lang="en-US" altLang="zh-TW" sz="3600" b="1">
                <a:latin typeface="微軟正黑體"/>
                <a:ea typeface="微軟正黑體"/>
              </a:rPr>
              <a:t>(</a:t>
            </a:r>
            <a:r>
              <a:rPr lang="zh-TW" altLang="en-US" sz="3600" b="1">
                <a:latin typeface="微軟正黑體"/>
                <a:ea typeface="微軟正黑體"/>
              </a:rPr>
              <a:t>6</a:t>
            </a:r>
            <a:r>
              <a:rPr lang="en-US" altLang="zh-TW" sz="3600" b="1">
                <a:latin typeface="微軟正黑體"/>
                <a:ea typeface="微軟正黑體"/>
              </a:rPr>
              <a:t>)</a:t>
            </a:r>
            <a:r>
              <a:rPr lang="en-US" altLang="zh-TW" sz="1000" b="1">
                <a:latin typeface="微軟正黑體"/>
                <a:ea typeface="微軟正黑體"/>
              </a:rPr>
              <a:t> </a:t>
            </a:r>
            <a:endParaRPr lang="en-US" altLang="zh-TW" sz="3200">
              <a:latin typeface="微軟正黑體" panose="020B0604030504040204" pitchFamily="34" charset="-120"/>
              <a:ea typeface="微軟正黑體" panose="020B0604030504040204" pitchFamily="34" charset="-120"/>
            </a:endParaRPr>
          </a:p>
          <a:p>
            <a:pPr algn="ctr"/>
            <a:endParaRPr lang="en-US" altLang="zh-TW" sz="1000" b="1">
              <a:latin typeface="微軟正黑體"/>
              <a:ea typeface="微軟正黑體"/>
            </a:endParaRPr>
          </a:p>
          <a:p>
            <a:pPr algn="ctr"/>
            <a:r>
              <a:rPr lang="zh-TW" altLang="en-US" sz="3000">
                <a:latin typeface="微軟正黑體"/>
                <a:ea typeface="微軟正黑體"/>
              </a:rPr>
              <a:t>How to configure </a:t>
            </a:r>
            <a:endParaRPr lang="en-US" altLang="zh-TW" sz="3000">
              <a:latin typeface="微軟正黑體"/>
              <a:ea typeface="微軟正黑體"/>
            </a:endParaRPr>
          </a:p>
          <a:p>
            <a:pPr algn="ctr"/>
            <a:r>
              <a:rPr lang="zh-TW" altLang="en-US" sz="3000">
                <a:latin typeface="微軟正黑體"/>
                <a:ea typeface="微軟正黑體"/>
              </a:rPr>
              <a:t>and use </a:t>
            </a:r>
            <a:r>
              <a:rPr lang="en-US" altLang="zh-TW" sz="3000">
                <a:latin typeface="微軟正黑體"/>
                <a:ea typeface="微軟正黑體"/>
              </a:rPr>
              <a:t>the </a:t>
            </a:r>
            <a:r>
              <a:rPr lang="zh-TW" altLang="en-US" sz="3000">
                <a:latin typeface="微軟正黑體"/>
                <a:ea typeface="微軟正黑體"/>
              </a:rPr>
              <a:t>new </a:t>
            </a:r>
            <a:r>
              <a:rPr lang="en-US" altLang="zh-TW" sz="3000">
                <a:latin typeface="微軟正黑體"/>
                <a:ea typeface="微軟正黑體"/>
              </a:rPr>
              <a:t>TL JBOD</a:t>
            </a:r>
            <a:endParaRPr lang="zh-TW" altLang="en-US" sz="3000"/>
          </a:p>
          <a:p>
            <a:pPr algn="ctr"/>
            <a:endParaRPr lang="zh-TW" altLang="en-US"/>
          </a:p>
        </p:txBody>
      </p:sp>
    </p:spTree>
    <p:extLst>
      <p:ext uri="{BB962C8B-B14F-4D97-AF65-F5344CB8AC3E}">
        <p14:creationId xmlns:p14="http://schemas.microsoft.com/office/powerpoint/2010/main" val="3566283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9DA2A-9907-4BCD-8060-C94A60B949E0}"/>
              </a:ext>
            </a:extLst>
          </p:cNvPr>
          <p:cNvSpPr>
            <a:spLocks noGrp="1"/>
          </p:cNvSpPr>
          <p:nvPr>
            <p:ph type="title"/>
          </p:nvPr>
        </p:nvSpPr>
        <p:spPr/>
        <p:txBody>
          <a:bodyPr>
            <a:normAutofit fontScale="90000"/>
          </a:bodyPr>
          <a:lstStyle/>
          <a:p>
            <a:r>
              <a:rPr lang="en-US" altLang="zh-TW">
                <a:latin typeface="微軟正黑體"/>
                <a:ea typeface="微軟正黑體"/>
              </a:rPr>
              <a:t>QTS 4.4.2 supports </a:t>
            </a:r>
            <a:br>
              <a:rPr lang="en-US" altLang="zh-TW">
                <a:latin typeface="微軟正黑體"/>
                <a:ea typeface="微軟正黑體"/>
              </a:rPr>
            </a:br>
            <a:r>
              <a:rPr lang="en-US" altLang="zh-TW">
                <a:latin typeface="微軟正黑體"/>
                <a:ea typeface="微軟正黑體"/>
              </a:rPr>
              <a:t>both USB &amp; SATA JBOD units</a:t>
            </a:r>
            <a:endParaRPr lang="zh-TW" altLang="en-US"/>
          </a:p>
        </p:txBody>
      </p:sp>
      <p:sp>
        <p:nvSpPr>
          <p:cNvPr id="5" name="矩形: 圓角 7">
            <a:extLst>
              <a:ext uri="{FF2B5EF4-FFF2-40B4-BE49-F238E27FC236}">
                <a16:creationId xmlns:a16="http://schemas.microsoft.com/office/drawing/2014/main" id="{862705CF-A926-AC44-B2C0-C5B9876FF1EA}"/>
              </a:ext>
            </a:extLst>
          </p:cNvPr>
          <p:cNvSpPr/>
          <p:nvPr/>
        </p:nvSpPr>
        <p:spPr>
          <a:xfrm>
            <a:off x="766929" y="1780024"/>
            <a:ext cx="2243137" cy="461663"/>
          </a:xfrm>
          <a:prstGeom prst="roundRect">
            <a:avLst>
              <a:gd name="adj" fmla="val 3442"/>
            </a:avLst>
          </a:prstGeom>
          <a:solidFill>
            <a:schemeClr val="tx1"/>
          </a:solidFill>
          <a:ln w="9525">
            <a:gradFill>
              <a:gsLst>
                <a:gs pos="26000">
                  <a:srgbClr val="BBB232"/>
                </a:gs>
                <a:gs pos="0">
                  <a:srgbClr val="140B00"/>
                </a:gs>
                <a:gs pos="43489">
                  <a:srgbClr val="F4E8BA"/>
                </a:gs>
                <a:gs pos="54000">
                  <a:srgbClr val="F9BC26"/>
                </a:gs>
                <a:gs pos="100000">
                  <a:srgbClr val="78A83F"/>
                </a:gs>
              </a:gsLst>
              <a:lin ang="5400000" scaled="1"/>
            </a:gra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6" name="矩形 5">
            <a:extLst>
              <a:ext uri="{FF2B5EF4-FFF2-40B4-BE49-F238E27FC236}">
                <a16:creationId xmlns:a16="http://schemas.microsoft.com/office/drawing/2014/main" id="{9BB0B6E3-8B9F-9B41-B142-2BF9629F75BC}"/>
              </a:ext>
            </a:extLst>
          </p:cNvPr>
          <p:cNvSpPr/>
          <p:nvPr/>
        </p:nvSpPr>
        <p:spPr>
          <a:xfrm>
            <a:off x="978748" y="1794343"/>
            <a:ext cx="1880643" cy="461665"/>
          </a:xfrm>
          <a:prstGeom prst="rect">
            <a:avLst/>
          </a:prstGeom>
        </p:spPr>
        <p:txBody>
          <a:bodyPr wrap="square">
            <a:spAutoFit/>
          </a:bodyPr>
          <a:lstStyle/>
          <a:p>
            <a:pPr algn="ctr"/>
            <a:r>
              <a:rPr lang="en-US" altLang="zh-TW" sz="2400" b="1">
                <a:solidFill>
                  <a:schemeClr val="bg1"/>
                </a:solidFill>
                <a:latin typeface="微軟正黑體" panose="020B0604030504040204" pitchFamily="34" charset="-120"/>
                <a:ea typeface="微軟正黑體" panose="020B0604030504040204" pitchFamily="34" charset="-120"/>
              </a:rPr>
              <a:t>SATA JBOD</a:t>
            </a:r>
            <a:endParaRPr lang="zh-TW" altLang="en-US" sz="2400" b="1">
              <a:solidFill>
                <a:schemeClr val="bg1"/>
              </a:solidFill>
              <a:latin typeface="微軟正黑體" panose="020B0604030504040204" pitchFamily="34" charset="-120"/>
              <a:ea typeface="微軟正黑體" panose="020B0604030504040204" pitchFamily="34" charset="-120"/>
            </a:endParaRPr>
          </a:p>
        </p:txBody>
      </p:sp>
      <p:sp>
        <p:nvSpPr>
          <p:cNvPr id="8" name="矩形: 圓角 7">
            <a:extLst>
              <a:ext uri="{FF2B5EF4-FFF2-40B4-BE49-F238E27FC236}">
                <a16:creationId xmlns:a16="http://schemas.microsoft.com/office/drawing/2014/main" id="{8EBF13BC-E1A5-2A49-9673-9134B9B2F592}"/>
              </a:ext>
            </a:extLst>
          </p:cNvPr>
          <p:cNvSpPr/>
          <p:nvPr/>
        </p:nvSpPr>
        <p:spPr>
          <a:xfrm>
            <a:off x="7095269" y="2183677"/>
            <a:ext cx="1953184" cy="461664"/>
          </a:xfrm>
          <a:prstGeom prst="roundRect">
            <a:avLst>
              <a:gd name="adj" fmla="val 3442"/>
            </a:avLst>
          </a:prstGeom>
          <a:solidFill>
            <a:schemeClr val="tx1"/>
          </a:solidFill>
          <a:ln w="9525">
            <a:gradFill>
              <a:gsLst>
                <a:gs pos="26000">
                  <a:srgbClr val="BBB232"/>
                </a:gs>
                <a:gs pos="0">
                  <a:srgbClr val="140B00"/>
                </a:gs>
                <a:gs pos="43489">
                  <a:srgbClr val="F4E8BA"/>
                </a:gs>
                <a:gs pos="54000">
                  <a:srgbClr val="F9BC26"/>
                </a:gs>
                <a:gs pos="100000">
                  <a:srgbClr val="78A83F"/>
                </a:gs>
              </a:gsLst>
              <a:lin ang="5400000" scaled="1"/>
            </a:gra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00B0F0"/>
              </a:solidFill>
              <a:latin typeface="微軟正黑體" panose="020B0604030504040204" pitchFamily="34" charset="-120"/>
              <a:ea typeface="微軟正黑體" panose="020B0604030504040204" pitchFamily="34" charset="-120"/>
            </a:endParaRPr>
          </a:p>
        </p:txBody>
      </p:sp>
      <p:sp>
        <p:nvSpPr>
          <p:cNvPr id="9" name="矩形 8">
            <a:extLst>
              <a:ext uri="{FF2B5EF4-FFF2-40B4-BE49-F238E27FC236}">
                <a16:creationId xmlns:a16="http://schemas.microsoft.com/office/drawing/2014/main" id="{020F23C1-86CE-2942-8ED9-93EA0B16B5EC}"/>
              </a:ext>
            </a:extLst>
          </p:cNvPr>
          <p:cNvSpPr/>
          <p:nvPr/>
        </p:nvSpPr>
        <p:spPr>
          <a:xfrm>
            <a:off x="7227719" y="2183676"/>
            <a:ext cx="1688283" cy="461665"/>
          </a:xfrm>
          <a:prstGeom prst="rect">
            <a:avLst/>
          </a:prstGeom>
        </p:spPr>
        <p:txBody>
          <a:bodyPr wrap="none">
            <a:spAutoFit/>
          </a:bodyPr>
          <a:lstStyle/>
          <a:p>
            <a:pPr algn="ctr"/>
            <a:r>
              <a:rPr lang="en-US" altLang="zh-TW" sz="2400" b="1">
                <a:solidFill>
                  <a:schemeClr val="bg1"/>
                </a:solidFill>
                <a:latin typeface="微軟正黑體" panose="020B0604030504040204" pitchFamily="34" charset="-120"/>
                <a:ea typeface="微軟正黑體" panose="020B0604030504040204" pitchFamily="34" charset="-120"/>
              </a:rPr>
              <a:t>USB JBOD</a:t>
            </a:r>
            <a:endParaRPr lang="zh-TW" altLang="en-US" sz="2400" b="1">
              <a:solidFill>
                <a:schemeClr val="bg1"/>
              </a:solidFill>
              <a:latin typeface="微軟正黑體" panose="020B0604030504040204" pitchFamily="34" charset="-120"/>
              <a:ea typeface="微軟正黑體" panose="020B0604030504040204" pitchFamily="34" charset="-120"/>
            </a:endParaRPr>
          </a:p>
        </p:txBody>
      </p:sp>
      <p:sp>
        <p:nvSpPr>
          <p:cNvPr id="10" name="矩形 13">
            <a:extLst>
              <a:ext uri="{FF2B5EF4-FFF2-40B4-BE49-F238E27FC236}">
                <a16:creationId xmlns:a16="http://schemas.microsoft.com/office/drawing/2014/main" id="{03A43C96-FD0F-47C5-9F99-06844C3C245F}"/>
              </a:ext>
            </a:extLst>
          </p:cNvPr>
          <p:cNvSpPr/>
          <p:nvPr/>
        </p:nvSpPr>
        <p:spPr>
          <a:xfrm>
            <a:off x="4571999" y="1250191"/>
            <a:ext cx="4488193" cy="646331"/>
          </a:xfrm>
          <a:prstGeom prst="rect">
            <a:avLst/>
          </a:prstGeom>
        </p:spPr>
        <p:txBody>
          <a:bodyPr wrap="square">
            <a:spAutoFit/>
          </a:bodyPr>
          <a:lstStyle/>
          <a:p>
            <a:r>
              <a:rPr lang="en-US" altLang="zh-TW" sz="1200" b="1">
                <a:solidFill>
                  <a:srgbClr val="5E4325"/>
                </a:solidFill>
                <a:latin typeface="Microsoft JhengHei"/>
                <a:ea typeface="Microsoft JhengHei"/>
                <a:cs typeface="Microsoft JhengHei"/>
                <a:sym typeface="Microsoft JhengHei"/>
              </a:rPr>
              <a:t>Note: System supported USB endpoints has max limitation, Follow the QNAP website of Expansion compatibility to check the maximum number of supported JBOD units.</a:t>
            </a:r>
            <a:endParaRPr lang="zh-TW" altLang="en-US" b="1">
              <a:solidFill>
                <a:srgbClr val="5E4325"/>
              </a:solidFill>
              <a:latin typeface="Microsoft JhengHei"/>
              <a:ea typeface="Microsoft JhengHei"/>
              <a:cs typeface="Microsoft JhengHei"/>
              <a:sym typeface="Microsoft JhengHei"/>
            </a:endParaRPr>
          </a:p>
        </p:txBody>
      </p:sp>
    </p:spTree>
    <p:extLst>
      <p:ext uri="{BB962C8B-B14F-4D97-AF65-F5344CB8AC3E}">
        <p14:creationId xmlns:p14="http://schemas.microsoft.com/office/powerpoint/2010/main" val="41347320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6EA64-9838-4532-BA2A-D034D8B6BC5B}"/>
              </a:ext>
            </a:extLst>
          </p:cNvPr>
          <p:cNvSpPr>
            <a:spLocks noGrp="1"/>
          </p:cNvSpPr>
          <p:nvPr>
            <p:ph type="title"/>
          </p:nvPr>
        </p:nvSpPr>
        <p:spPr>
          <a:xfrm>
            <a:off x="-55306" y="128311"/>
            <a:ext cx="9199305" cy="871598"/>
          </a:xfrm>
        </p:spPr>
        <p:txBody>
          <a:bodyPr wrap="square" lIns="91425" tIns="91425" rIns="91425" bIns="91425" anchor="ctr" anchorCtr="0">
            <a:noAutofit/>
          </a:bodyPr>
          <a:lstStyle/>
          <a:p>
            <a:r>
              <a:rPr lang="en-US" sz="3400">
                <a:latin typeface="Microsoft JhengHei"/>
                <a:ea typeface="Microsoft JhengHei"/>
              </a:rPr>
              <a:t>Two different </a:t>
            </a:r>
            <a:r>
              <a:rPr lang="en-US" altLang="zh-CN" sz="3400">
                <a:latin typeface="Microsoft JhengHei"/>
                <a:ea typeface="Microsoft JhengHei"/>
              </a:rPr>
              <a:t>usages</a:t>
            </a:r>
            <a:r>
              <a:rPr lang="en-US" sz="3400">
                <a:latin typeface="Microsoft JhengHei"/>
                <a:ea typeface="Microsoft JhengHei"/>
              </a:rPr>
              <a:t> on NAS</a:t>
            </a:r>
            <a:endParaRPr lang="zh-TW" altLang="en-US" sz="3400">
              <a:latin typeface="Microsoft JhengHei"/>
              <a:ea typeface="Microsoft JhengHei"/>
            </a:endParaRPr>
          </a:p>
        </p:txBody>
      </p:sp>
      <p:sp>
        <p:nvSpPr>
          <p:cNvPr id="6" name="Shape 183">
            <a:extLst>
              <a:ext uri="{FF2B5EF4-FFF2-40B4-BE49-F238E27FC236}">
                <a16:creationId xmlns:a16="http://schemas.microsoft.com/office/drawing/2014/main" id="{67C3029B-FDAB-458F-9174-5FF592BBF360}"/>
              </a:ext>
            </a:extLst>
          </p:cNvPr>
          <p:cNvSpPr txBox="1"/>
          <p:nvPr/>
        </p:nvSpPr>
        <p:spPr>
          <a:xfrm>
            <a:off x="465491" y="4734064"/>
            <a:ext cx="4617394" cy="353787"/>
          </a:xfrm>
          <a:prstGeom prst="rect">
            <a:avLst/>
          </a:prstGeom>
          <a:noFill/>
          <a:ln>
            <a:noFill/>
          </a:ln>
        </p:spPr>
        <p:txBody>
          <a:bodyPr spcFirstLastPara="1" wrap="square" lIns="91425" tIns="45700" rIns="91425" bIns="45700" anchor="t" anchorCtr="0">
            <a:noAutofit/>
          </a:bodyPr>
          <a:lstStyle/>
          <a:p>
            <a:r>
              <a:rPr lang="en-US" altLang="zh-TW" b="1">
                <a:solidFill>
                  <a:schemeClr val="bg1"/>
                </a:solidFill>
                <a:latin typeface="微軟正黑體"/>
                <a:ea typeface="微軟正黑體"/>
                <a:cs typeface="Calibri"/>
                <a:sym typeface="Calibri"/>
              </a:rPr>
              <a:t>Note: Two modes cannot be used at the same time</a:t>
            </a:r>
            <a:endParaRPr lang="en-US" altLang="zh-TW" b="1">
              <a:solidFill>
                <a:schemeClr val="bg1"/>
              </a:solidFill>
              <a:latin typeface="微軟正黑體"/>
              <a:ea typeface="微軟正黑體"/>
              <a:cs typeface="Calibri"/>
            </a:endParaRPr>
          </a:p>
        </p:txBody>
      </p:sp>
      <p:sp>
        <p:nvSpPr>
          <p:cNvPr id="8" name="矩形: 圓角 7">
            <a:extLst>
              <a:ext uri="{FF2B5EF4-FFF2-40B4-BE49-F238E27FC236}">
                <a16:creationId xmlns:a16="http://schemas.microsoft.com/office/drawing/2014/main" id="{CCEF1571-3331-4B0C-AD57-5EA20592EC5A}"/>
              </a:ext>
            </a:extLst>
          </p:cNvPr>
          <p:cNvSpPr/>
          <p:nvPr/>
        </p:nvSpPr>
        <p:spPr>
          <a:xfrm>
            <a:off x="865941" y="1893001"/>
            <a:ext cx="3180678" cy="755339"/>
          </a:xfrm>
          <a:prstGeom prst="roundRect">
            <a:avLst>
              <a:gd name="adj" fmla="val 3442"/>
            </a:avLst>
          </a:prstGeom>
          <a:gradFill>
            <a:gsLst>
              <a:gs pos="54000">
                <a:schemeClr val="bg1">
                  <a:alpha val="18000"/>
                </a:schemeClr>
              </a:gs>
              <a:gs pos="100000">
                <a:srgbClr val="FFFFFF">
                  <a:alpha val="63000"/>
                </a:srgbClr>
              </a:gs>
              <a:gs pos="59000">
                <a:schemeClr val="bg1">
                  <a:alpha val="24000"/>
                </a:schemeClr>
              </a:gs>
            </a:gsLst>
            <a:lin ang="5400000" scaled="1"/>
          </a:gradFill>
          <a:ln w="9525">
            <a:gradFill>
              <a:gsLst>
                <a:gs pos="26000">
                  <a:srgbClr val="BBB232"/>
                </a:gs>
                <a:gs pos="0">
                  <a:srgbClr val="140B00"/>
                </a:gs>
                <a:gs pos="43489">
                  <a:srgbClr val="F4E8BA"/>
                </a:gs>
                <a:gs pos="54000">
                  <a:srgbClr val="F9BC26"/>
                </a:gs>
                <a:gs pos="100000">
                  <a:srgbClr val="78A83F"/>
                </a:gs>
              </a:gsLst>
              <a:lin ang="5400000" scaled="1"/>
            </a:gra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9" name="矩形 8">
            <a:extLst>
              <a:ext uri="{FF2B5EF4-FFF2-40B4-BE49-F238E27FC236}">
                <a16:creationId xmlns:a16="http://schemas.microsoft.com/office/drawing/2014/main" id="{CBA599D1-C75E-44C7-8203-AE3A95B5D20E}"/>
              </a:ext>
            </a:extLst>
          </p:cNvPr>
          <p:cNvSpPr/>
          <p:nvPr/>
        </p:nvSpPr>
        <p:spPr>
          <a:xfrm>
            <a:off x="968848" y="2061410"/>
            <a:ext cx="2813592" cy="523220"/>
          </a:xfrm>
          <a:prstGeom prst="rect">
            <a:avLst/>
          </a:prstGeom>
        </p:spPr>
        <p:txBody>
          <a:bodyPr wrap="none" anchor="t">
            <a:spAutoFit/>
          </a:bodyPr>
          <a:lstStyle/>
          <a:p>
            <a:pPr algn="ctr"/>
            <a:r>
              <a:rPr lang="en-US" altLang="zh-TW" sz="2800" b="1">
                <a:solidFill>
                  <a:srgbClr val="5E4325"/>
                </a:solidFill>
                <a:latin typeface="微軟正黑體"/>
                <a:ea typeface="微軟正黑體"/>
              </a:rPr>
              <a:t>NAS </a:t>
            </a:r>
            <a:r>
              <a:rPr lang="zh-TW" altLang="en-US" sz="2800" b="1">
                <a:solidFill>
                  <a:srgbClr val="5E4325"/>
                </a:solidFill>
                <a:latin typeface="微軟正黑體"/>
                <a:ea typeface="微軟正黑體"/>
              </a:rPr>
              <a:t>Expansion</a:t>
            </a:r>
            <a:endParaRPr lang="zh-TW" altLang="en-US" sz="2800" b="1">
              <a:solidFill>
                <a:srgbClr val="5E4325"/>
              </a:solidFill>
              <a:latin typeface="微軟正黑體" panose="020B0604030504040204" pitchFamily="34" charset="-120"/>
              <a:ea typeface="微軟正黑體" panose="020B0604030504040204" pitchFamily="34" charset="-120"/>
            </a:endParaRPr>
          </a:p>
        </p:txBody>
      </p:sp>
      <p:sp>
        <p:nvSpPr>
          <p:cNvPr id="10" name="矩形 9">
            <a:extLst>
              <a:ext uri="{FF2B5EF4-FFF2-40B4-BE49-F238E27FC236}">
                <a16:creationId xmlns:a16="http://schemas.microsoft.com/office/drawing/2014/main" id="{1B134067-400C-4755-941A-651A4107BDDC}"/>
              </a:ext>
            </a:extLst>
          </p:cNvPr>
          <p:cNvSpPr/>
          <p:nvPr/>
        </p:nvSpPr>
        <p:spPr>
          <a:xfrm>
            <a:off x="583310" y="2838313"/>
            <a:ext cx="3752893" cy="646331"/>
          </a:xfrm>
          <a:prstGeom prst="rect">
            <a:avLst/>
          </a:prstGeom>
        </p:spPr>
        <p:txBody>
          <a:bodyPr wrap="square" anchor="t">
            <a:spAutoFit/>
          </a:bodyPr>
          <a:lstStyle/>
          <a:p>
            <a:pPr algn="ctr"/>
            <a:r>
              <a:rPr lang="zh-TW" altLang="en-US" sz="1800" b="1">
                <a:solidFill>
                  <a:srgbClr val="5E4325"/>
                </a:solidFill>
                <a:latin typeface="Microsoft JhengHei"/>
                <a:ea typeface="Microsoft JhengHei"/>
                <a:cs typeface="Microsoft JhengHei"/>
                <a:sym typeface="Microsoft JhengHei"/>
              </a:rPr>
              <a:t>Expand and provide more space via a new storage pool</a:t>
            </a:r>
            <a:endParaRPr lang="zh-TW" altLang="en-US" sz="1800" b="1">
              <a:solidFill>
                <a:srgbClr val="5E4325"/>
              </a:solidFill>
              <a:latin typeface="Microsoft JhengHei"/>
              <a:ea typeface="Microsoft JhengHei"/>
              <a:cs typeface="Microsoft JhengHei"/>
            </a:endParaRPr>
          </a:p>
        </p:txBody>
      </p:sp>
      <p:sp>
        <p:nvSpPr>
          <p:cNvPr id="12" name="矩形: 圓角 11">
            <a:extLst>
              <a:ext uri="{FF2B5EF4-FFF2-40B4-BE49-F238E27FC236}">
                <a16:creationId xmlns:a16="http://schemas.microsoft.com/office/drawing/2014/main" id="{C14A1CD3-E00B-4C74-B977-397FCC2C469D}"/>
              </a:ext>
            </a:extLst>
          </p:cNvPr>
          <p:cNvSpPr/>
          <p:nvPr/>
        </p:nvSpPr>
        <p:spPr>
          <a:xfrm>
            <a:off x="5215344" y="1593293"/>
            <a:ext cx="3180678" cy="729268"/>
          </a:xfrm>
          <a:prstGeom prst="roundRect">
            <a:avLst>
              <a:gd name="adj" fmla="val 3442"/>
            </a:avLst>
          </a:prstGeom>
          <a:gradFill>
            <a:gsLst>
              <a:gs pos="54000">
                <a:schemeClr val="bg1">
                  <a:alpha val="18000"/>
                </a:schemeClr>
              </a:gs>
              <a:gs pos="100000">
                <a:srgbClr val="FFFFFF">
                  <a:alpha val="63000"/>
                </a:srgbClr>
              </a:gs>
              <a:gs pos="59000">
                <a:schemeClr val="bg1">
                  <a:alpha val="24000"/>
                </a:schemeClr>
              </a:gs>
            </a:gsLst>
            <a:lin ang="5400000" scaled="1"/>
          </a:gradFill>
          <a:ln w="9525">
            <a:gradFill>
              <a:gsLst>
                <a:gs pos="26000">
                  <a:srgbClr val="BBB232"/>
                </a:gs>
                <a:gs pos="0">
                  <a:srgbClr val="140B00"/>
                </a:gs>
                <a:gs pos="43489">
                  <a:srgbClr val="F4E8BA"/>
                </a:gs>
                <a:gs pos="54000">
                  <a:srgbClr val="F9BC26"/>
                </a:gs>
                <a:gs pos="100000">
                  <a:srgbClr val="78A83F"/>
                </a:gs>
              </a:gsLst>
              <a:lin ang="5400000" scaled="1"/>
            </a:gra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13" name="矩形 12">
            <a:extLst>
              <a:ext uri="{FF2B5EF4-FFF2-40B4-BE49-F238E27FC236}">
                <a16:creationId xmlns:a16="http://schemas.microsoft.com/office/drawing/2014/main" id="{1E880921-36C7-44D1-8004-6D7F3A01C9F3}"/>
              </a:ext>
            </a:extLst>
          </p:cNvPr>
          <p:cNvSpPr/>
          <p:nvPr/>
        </p:nvSpPr>
        <p:spPr>
          <a:xfrm>
            <a:off x="5215344" y="1754975"/>
            <a:ext cx="3164649" cy="400110"/>
          </a:xfrm>
          <a:prstGeom prst="rect">
            <a:avLst/>
          </a:prstGeom>
        </p:spPr>
        <p:txBody>
          <a:bodyPr wrap="none" anchor="t">
            <a:spAutoFit/>
          </a:bodyPr>
          <a:lstStyle/>
          <a:p>
            <a:pPr algn="ctr"/>
            <a:r>
              <a:rPr lang="en-US" altLang="zh-TW" sz="2000" b="1" dirty="0">
                <a:solidFill>
                  <a:srgbClr val="5E4325"/>
                </a:solidFill>
                <a:latin typeface="Microsoft JhengHei"/>
                <a:ea typeface="Microsoft JhengHei"/>
              </a:rPr>
              <a:t>External</a:t>
            </a:r>
            <a:r>
              <a:rPr lang="zh-CN" altLang="en-US" sz="2000" b="1" dirty="0">
                <a:solidFill>
                  <a:srgbClr val="5E4325"/>
                </a:solidFill>
                <a:latin typeface="Microsoft JhengHei"/>
                <a:ea typeface="Microsoft JhengHei"/>
              </a:rPr>
              <a:t> </a:t>
            </a:r>
            <a:r>
              <a:rPr lang="en-US" altLang="zh-TW" sz="2000" b="1" dirty="0">
                <a:solidFill>
                  <a:srgbClr val="5E4325"/>
                </a:solidFill>
                <a:latin typeface="Microsoft JhengHei"/>
                <a:ea typeface="Microsoft JhengHei"/>
              </a:rPr>
              <a:t>Drive</a:t>
            </a:r>
            <a:r>
              <a:rPr lang="zh-CN" altLang="en-US" sz="2000" b="1" dirty="0">
                <a:solidFill>
                  <a:srgbClr val="5E4325"/>
                </a:solidFill>
                <a:latin typeface="Microsoft JhengHei"/>
                <a:ea typeface="Microsoft JhengHei"/>
              </a:rPr>
              <a:t> </a:t>
            </a:r>
            <a:r>
              <a:rPr lang="en-US" altLang="zh-TW" sz="2000" b="1" dirty="0">
                <a:solidFill>
                  <a:srgbClr val="5E4325"/>
                </a:solidFill>
                <a:latin typeface="Microsoft JhengHei"/>
                <a:ea typeface="Microsoft JhengHei"/>
              </a:rPr>
              <a:t>Enclosure</a:t>
            </a:r>
            <a:endParaRPr lang="zh-TW" altLang="en-US" sz="2000" b="1" dirty="0">
              <a:solidFill>
                <a:srgbClr val="5E4325"/>
              </a:solidFill>
              <a:latin typeface="Microsoft JhengHei"/>
              <a:ea typeface="Microsoft JhengHei"/>
            </a:endParaRPr>
          </a:p>
        </p:txBody>
      </p:sp>
      <p:sp>
        <p:nvSpPr>
          <p:cNvPr id="14" name="矩形 13">
            <a:extLst>
              <a:ext uri="{FF2B5EF4-FFF2-40B4-BE49-F238E27FC236}">
                <a16:creationId xmlns:a16="http://schemas.microsoft.com/office/drawing/2014/main" id="{D44AED2C-5889-41B5-A9F2-ABE7FDE1DFFD}"/>
              </a:ext>
            </a:extLst>
          </p:cNvPr>
          <p:cNvSpPr/>
          <p:nvPr/>
        </p:nvSpPr>
        <p:spPr>
          <a:xfrm>
            <a:off x="5082885" y="2392725"/>
            <a:ext cx="3649835" cy="523220"/>
          </a:xfrm>
          <a:prstGeom prst="rect">
            <a:avLst/>
          </a:prstGeom>
        </p:spPr>
        <p:txBody>
          <a:bodyPr wrap="square" anchor="t">
            <a:spAutoFit/>
          </a:bodyPr>
          <a:lstStyle/>
          <a:p>
            <a:r>
              <a:rPr lang="en-US" altLang="zh-TW" b="1">
                <a:solidFill>
                  <a:srgbClr val="5E4325"/>
                </a:solidFill>
                <a:latin typeface="Microsoft JhengHei"/>
                <a:ea typeface="Microsoft JhengHei"/>
                <a:sym typeface="Microsoft JhengHei"/>
              </a:rPr>
              <a:t>Cross-platform data can be easily copied to NAS for sharing.</a:t>
            </a:r>
            <a:endParaRPr lang="zh-TW" altLang="en-US" b="1">
              <a:solidFill>
                <a:srgbClr val="5E4325"/>
              </a:solidFill>
              <a:latin typeface="Microsoft JhengHei"/>
              <a:ea typeface="Microsoft JhengHei"/>
            </a:endParaRPr>
          </a:p>
        </p:txBody>
      </p:sp>
    </p:spTree>
    <p:extLst>
      <p:ext uri="{BB962C8B-B14F-4D97-AF65-F5344CB8AC3E}">
        <p14:creationId xmlns:p14="http://schemas.microsoft.com/office/powerpoint/2010/main" val="23740408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一張含有 窗戶, 監視器, 相片, 黑色 的圖片&#10;&#10;自動產生的描述">
            <a:extLst>
              <a:ext uri="{FF2B5EF4-FFF2-40B4-BE49-F238E27FC236}">
                <a16:creationId xmlns:a16="http://schemas.microsoft.com/office/drawing/2014/main" id="{6BA426AA-02F0-45A9-9CF9-595AD8EEABEB}"/>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8000" contrast="1000"/>
                    </a14:imgEffect>
                  </a14:imgLayer>
                </a14:imgProps>
              </a:ext>
            </a:extLst>
          </a:blip>
          <a:srcRect l="8615" b="3464"/>
          <a:stretch/>
        </p:blipFill>
        <p:spPr>
          <a:xfrm>
            <a:off x="-1" y="844866"/>
            <a:ext cx="3919865" cy="4298634"/>
          </a:xfrm>
          <a:prstGeom prst="rect">
            <a:avLst/>
          </a:prstGeom>
        </p:spPr>
      </p:pic>
      <p:sp>
        <p:nvSpPr>
          <p:cNvPr id="42" name="矩形: 圓角 41">
            <a:extLst>
              <a:ext uri="{FF2B5EF4-FFF2-40B4-BE49-F238E27FC236}">
                <a16:creationId xmlns:a16="http://schemas.microsoft.com/office/drawing/2014/main" id="{F3AF6385-F8CF-43A0-93C8-FFC80C90C4B6}"/>
              </a:ext>
            </a:extLst>
          </p:cNvPr>
          <p:cNvSpPr/>
          <p:nvPr/>
        </p:nvSpPr>
        <p:spPr>
          <a:xfrm>
            <a:off x="3671944" y="914399"/>
            <a:ext cx="4674699" cy="1875866"/>
          </a:xfrm>
          <a:prstGeom prst="roundRect">
            <a:avLst>
              <a:gd name="adj" fmla="val 3442"/>
            </a:avLst>
          </a:prstGeom>
          <a:gradFill>
            <a:gsLst>
              <a:gs pos="54000">
                <a:schemeClr val="bg1"/>
              </a:gs>
              <a:gs pos="100000">
                <a:schemeClr val="bg1">
                  <a:lumMod val="95000"/>
                </a:schemeClr>
              </a:gs>
              <a:gs pos="59000">
                <a:srgbClr val="EEEEEE"/>
              </a:gs>
            </a:gsLst>
            <a:lin ang="5400000" scaled="1"/>
          </a:gradFill>
          <a:ln w="9525">
            <a:gradFill>
              <a:gsLst>
                <a:gs pos="26000">
                  <a:srgbClr val="BBB232"/>
                </a:gs>
                <a:gs pos="0">
                  <a:srgbClr val="140B00"/>
                </a:gs>
                <a:gs pos="43489">
                  <a:srgbClr val="F4E8BA"/>
                </a:gs>
                <a:gs pos="54000">
                  <a:srgbClr val="F9BC26"/>
                </a:gs>
                <a:gs pos="100000">
                  <a:srgbClr val="78A83F"/>
                </a:gs>
              </a:gsLst>
              <a:lin ang="5400000" scaled="1"/>
            </a:gradFill>
          </a:ln>
          <a:effectLst>
            <a:outerShdw blurRad="139700" dist="88900" dir="25200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9070"/>
            <a:r>
              <a:rPr lang="en-US" altLang="zh-TW" b="1" dirty="0">
                <a:solidFill>
                  <a:schemeClr val="tx1"/>
                </a:solidFill>
                <a:latin typeface="微軟正黑體"/>
                <a:ea typeface="微軟正黑體"/>
              </a:rPr>
              <a:t>No matter the disk data stored in your dry cabinet is Linux (EXT4), </a:t>
            </a:r>
            <a:r>
              <a:rPr lang="en-US" altLang="zh-TW" b="1" dirty="0" err="1">
                <a:solidFill>
                  <a:schemeClr val="tx1"/>
                </a:solidFill>
                <a:latin typeface="微軟正黑體"/>
                <a:ea typeface="微軟正黑體"/>
              </a:rPr>
              <a:t>exFAT</a:t>
            </a:r>
            <a:r>
              <a:rPr lang="en-US" altLang="zh-TW" b="1" dirty="0">
                <a:solidFill>
                  <a:schemeClr val="tx1"/>
                </a:solidFill>
                <a:latin typeface="微軟正黑體"/>
                <a:ea typeface="微軟正黑體"/>
              </a:rPr>
              <a:t> for camera / memory card, Windows (NTFS), Mac (HFS</a:t>
            </a:r>
            <a:r>
              <a:rPr lang="zh-TW" altLang="en-US" b="1" dirty="0">
                <a:solidFill>
                  <a:schemeClr val="tx1"/>
                </a:solidFill>
                <a:latin typeface="微軟正黑體"/>
                <a:ea typeface="微軟正黑體"/>
              </a:rPr>
              <a:t> </a:t>
            </a:r>
            <a:r>
              <a:rPr lang="en-US" altLang="zh-TW" b="1" dirty="0">
                <a:solidFill>
                  <a:schemeClr val="tx1"/>
                </a:solidFill>
                <a:latin typeface="微軟正黑體"/>
                <a:ea typeface="微軟正黑體"/>
              </a:rPr>
              <a:t>+)</a:t>
            </a:r>
            <a:r>
              <a:rPr lang="zh-TW" altLang="en-US" b="1" dirty="0">
                <a:solidFill>
                  <a:schemeClr val="tx1"/>
                </a:solidFill>
                <a:latin typeface="微軟正黑體"/>
                <a:ea typeface="微軟正黑體"/>
              </a:rPr>
              <a:t> </a:t>
            </a:r>
            <a:r>
              <a:rPr lang="en-US" altLang="zh-TW" b="1" dirty="0">
                <a:solidFill>
                  <a:schemeClr val="tx1"/>
                </a:solidFill>
                <a:latin typeface="微軟正黑體"/>
                <a:ea typeface="微軟正黑體"/>
              </a:rPr>
              <a:t>format,</a:t>
            </a:r>
            <a:r>
              <a:rPr lang="zh-TW" altLang="en-US" b="1" dirty="0">
                <a:solidFill>
                  <a:schemeClr val="tx1"/>
                </a:solidFill>
                <a:latin typeface="微軟正黑體"/>
                <a:ea typeface="微軟正黑體"/>
              </a:rPr>
              <a:t> </a:t>
            </a:r>
            <a:r>
              <a:rPr lang="en-US" altLang="zh-TW" b="1" dirty="0">
                <a:solidFill>
                  <a:schemeClr val="tx1"/>
                </a:solidFill>
                <a:latin typeface="微軟正黑體"/>
                <a:ea typeface="微軟正黑體"/>
              </a:rPr>
              <a:t>you can easily use QNAP-JBOD as an External Drive Enclosure for data access,</a:t>
            </a:r>
            <a:r>
              <a:rPr lang="zh-TW" altLang="en-US" b="1" dirty="0">
                <a:solidFill>
                  <a:schemeClr val="tx1"/>
                </a:solidFill>
                <a:latin typeface="微軟正黑體"/>
                <a:ea typeface="微軟正黑體"/>
              </a:rPr>
              <a:t> </a:t>
            </a:r>
            <a:r>
              <a:rPr lang="en-US" altLang="zh-TW" b="1" dirty="0">
                <a:solidFill>
                  <a:schemeClr val="tx1"/>
                </a:solidFill>
                <a:latin typeface="微軟正黑體"/>
                <a:ea typeface="微軟正黑體"/>
              </a:rPr>
              <a:t>Then copy to NAS for protection and data</a:t>
            </a:r>
            <a:r>
              <a:rPr lang="zh-TW" altLang="en-US" b="1" dirty="0">
                <a:solidFill>
                  <a:schemeClr val="tx1"/>
                </a:solidFill>
                <a:latin typeface="微軟正黑體"/>
                <a:ea typeface="微軟正黑體"/>
              </a:rPr>
              <a:t> </a:t>
            </a:r>
            <a:r>
              <a:rPr lang="en-US" altLang="zh-TW" b="1" dirty="0">
                <a:solidFill>
                  <a:schemeClr val="tx1"/>
                </a:solidFill>
                <a:latin typeface="微軟正黑體"/>
                <a:ea typeface="微軟正黑體"/>
              </a:rPr>
              <a:t>sharing.</a:t>
            </a:r>
            <a:r>
              <a:rPr lang="zh-TW" altLang="en-US" b="1" dirty="0">
                <a:solidFill>
                  <a:schemeClr val="tx1"/>
                </a:solidFill>
                <a:latin typeface="微軟正黑體"/>
                <a:ea typeface="微軟正黑體"/>
              </a:rPr>
              <a:t> </a:t>
            </a:r>
            <a:endParaRPr lang="en-US" b="1" dirty="0">
              <a:solidFill>
                <a:schemeClr val="tx1"/>
              </a:solidFill>
              <a:latin typeface="微軟正黑體"/>
              <a:ea typeface="微軟正黑體"/>
            </a:endParaRPr>
          </a:p>
        </p:txBody>
      </p:sp>
      <p:sp>
        <p:nvSpPr>
          <p:cNvPr id="2" name="Title 1">
            <a:extLst>
              <a:ext uri="{FF2B5EF4-FFF2-40B4-BE49-F238E27FC236}">
                <a16:creationId xmlns:a16="http://schemas.microsoft.com/office/drawing/2014/main" id="{A588BF3B-3BF3-4EBB-A9E9-E9333485507F}"/>
              </a:ext>
            </a:extLst>
          </p:cNvPr>
          <p:cNvSpPr>
            <a:spLocks noGrp="1"/>
          </p:cNvSpPr>
          <p:nvPr>
            <p:ph type="title"/>
          </p:nvPr>
        </p:nvSpPr>
        <p:spPr/>
        <p:txBody>
          <a:bodyPr>
            <a:normAutofit/>
          </a:bodyPr>
          <a:lstStyle/>
          <a:p>
            <a:r>
              <a:rPr lang="zh-TW" altLang="en-US" sz="4000">
                <a:latin typeface="Microsoft JhengHei"/>
                <a:ea typeface="Microsoft JhengHei"/>
                <a:cs typeface="Microsoft JhengHei"/>
                <a:sym typeface="Microsoft JhengHei"/>
              </a:rPr>
              <a:t>Hi</a:t>
            </a:r>
            <a:r>
              <a:rPr lang="zh-TW" altLang="en-US" sz="4000">
                <a:solidFill>
                  <a:srgbClr val="000000"/>
                </a:solidFill>
                <a:latin typeface="Microsoft JhengHei"/>
                <a:ea typeface="Microsoft JhengHei"/>
                <a:cs typeface="Microsoft JhengHei"/>
                <a:sym typeface="Microsoft JhengHei"/>
              </a:rPr>
              <a:t>gh speed </a:t>
            </a:r>
            <a:r>
              <a:rPr lang="en-US" altLang="zh-TW" sz="4000">
                <a:solidFill>
                  <a:srgbClr val="000000"/>
                </a:solidFill>
                <a:latin typeface="Microsoft JhengHei"/>
                <a:ea typeface="Microsoft JhengHei"/>
                <a:sym typeface="Microsoft JhengHei"/>
              </a:rPr>
              <a:t>External</a:t>
            </a:r>
            <a:r>
              <a:rPr lang="zh-CN" altLang="en-US" sz="4000">
                <a:solidFill>
                  <a:srgbClr val="000000"/>
                </a:solidFill>
                <a:latin typeface="Microsoft JhengHei"/>
                <a:ea typeface="Microsoft JhengHei"/>
                <a:sym typeface="Microsoft JhengHei"/>
              </a:rPr>
              <a:t> </a:t>
            </a:r>
            <a:r>
              <a:rPr lang="en-US" altLang="zh-TW" sz="4000">
                <a:solidFill>
                  <a:srgbClr val="000000"/>
                </a:solidFill>
                <a:latin typeface="Microsoft JhengHei"/>
                <a:ea typeface="Microsoft JhengHei"/>
                <a:sym typeface="Microsoft JhengHei"/>
              </a:rPr>
              <a:t>Drive</a:t>
            </a:r>
            <a:r>
              <a:rPr lang="zh-CN" altLang="en-US" sz="4000">
                <a:solidFill>
                  <a:srgbClr val="000000"/>
                </a:solidFill>
                <a:latin typeface="Microsoft JhengHei"/>
                <a:ea typeface="Microsoft JhengHei"/>
                <a:sym typeface="Microsoft JhengHei"/>
              </a:rPr>
              <a:t> </a:t>
            </a:r>
            <a:r>
              <a:rPr lang="en-US" altLang="zh-TW" sz="4000">
                <a:solidFill>
                  <a:srgbClr val="000000"/>
                </a:solidFill>
                <a:latin typeface="Microsoft JhengHei"/>
                <a:ea typeface="Microsoft JhengHei"/>
                <a:sym typeface="Microsoft JhengHei"/>
              </a:rPr>
              <a:t>Enclosure</a:t>
            </a:r>
            <a:endParaRPr lang="zh-TW" altLang="en-US" sz="4000">
              <a:solidFill>
                <a:srgbClr val="000000"/>
              </a:solidFill>
              <a:latin typeface="Microsoft JhengHei"/>
              <a:ea typeface="Microsoft JhengHei"/>
            </a:endParaRPr>
          </a:p>
        </p:txBody>
      </p:sp>
      <p:pic>
        <p:nvPicPr>
          <p:cNvPr id="9" name="圖片 8" descr="一張含有 電子用品, 建築物, 黑色, 坐 的圖片&#10;&#10;自動產生的描述">
            <a:extLst>
              <a:ext uri="{FF2B5EF4-FFF2-40B4-BE49-F238E27FC236}">
                <a16:creationId xmlns:a16="http://schemas.microsoft.com/office/drawing/2014/main" id="{602C94A3-733E-4221-A9FD-C7A4D100A499}"/>
              </a:ext>
            </a:extLst>
          </p:cNvPr>
          <p:cNvPicPr>
            <a:picLocks noChangeAspect="1"/>
          </p:cNvPicPr>
          <p:nvPr/>
        </p:nvPicPr>
        <p:blipFill>
          <a:blip r:embed="rId4"/>
          <a:stretch>
            <a:fillRect/>
          </a:stretch>
        </p:blipFill>
        <p:spPr>
          <a:xfrm>
            <a:off x="3194225" y="3218889"/>
            <a:ext cx="2709908" cy="1531098"/>
          </a:xfrm>
          <a:prstGeom prst="rect">
            <a:avLst/>
          </a:prstGeom>
          <a:effectLst>
            <a:reflection blurRad="152400" stA="53000" endPos="23000" dir="5400000" sy="-100000" algn="bl" rotWithShape="0"/>
          </a:effectLst>
        </p:spPr>
      </p:pic>
      <p:pic>
        <p:nvPicPr>
          <p:cNvPr id="11" name="圖片 10" descr="一張含有 電子用品, 黑色, 監視器, 電腦 的圖片&#10;&#10;自動產生的描述">
            <a:extLst>
              <a:ext uri="{FF2B5EF4-FFF2-40B4-BE49-F238E27FC236}">
                <a16:creationId xmlns:a16="http://schemas.microsoft.com/office/drawing/2014/main" id="{ED6B9845-BD11-49A4-9867-BEBC7EBF214E}"/>
              </a:ext>
            </a:extLst>
          </p:cNvPr>
          <p:cNvPicPr>
            <a:picLocks noChangeAspect="1"/>
          </p:cNvPicPr>
          <p:nvPr/>
        </p:nvPicPr>
        <p:blipFill>
          <a:blip r:embed="rId5"/>
          <a:stretch>
            <a:fillRect/>
          </a:stretch>
        </p:blipFill>
        <p:spPr>
          <a:xfrm>
            <a:off x="6253891" y="3222001"/>
            <a:ext cx="2795913" cy="1565711"/>
          </a:xfrm>
          <a:prstGeom prst="rect">
            <a:avLst/>
          </a:prstGeom>
          <a:effectLst>
            <a:reflection blurRad="152400" stA="53000" endPos="23000" dir="5400000" sy="-100000" algn="bl" rotWithShape="0"/>
          </a:effectLst>
        </p:spPr>
      </p:pic>
      <p:grpSp>
        <p:nvGrpSpPr>
          <p:cNvPr id="14" name="群組 13">
            <a:extLst>
              <a:ext uri="{FF2B5EF4-FFF2-40B4-BE49-F238E27FC236}">
                <a16:creationId xmlns:a16="http://schemas.microsoft.com/office/drawing/2014/main" id="{DE4FEEAE-644F-4A37-B08F-5C1F4573D767}"/>
              </a:ext>
            </a:extLst>
          </p:cNvPr>
          <p:cNvGrpSpPr/>
          <p:nvPr/>
        </p:nvGrpSpPr>
        <p:grpSpPr>
          <a:xfrm>
            <a:off x="427262" y="1855967"/>
            <a:ext cx="807317" cy="383287"/>
            <a:chOff x="425737" y="1670553"/>
            <a:chExt cx="2300079" cy="700600"/>
          </a:xfrm>
        </p:grpSpPr>
        <p:sp>
          <p:nvSpPr>
            <p:cNvPr id="15" name="矩形: 圓角 14">
              <a:extLst>
                <a:ext uri="{FF2B5EF4-FFF2-40B4-BE49-F238E27FC236}">
                  <a16:creationId xmlns:a16="http://schemas.microsoft.com/office/drawing/2014/main" id="{033953B7-96BB-44A5-971E-4DB72794AA0D}"/>
                </a:ext>
              </a:extLst>
            </p:cNvPr>
            <p:cNvSpPr/>
            <p:nvPr/>
          </p:nvSpPr>
          <p:spPr>
            <a:xfrm>
              <a:off x="425737" y="1670553"/>
              <a:ext cx="2300079" cy="700600"/>
            </a:xfrm>
            <a:prstGeom prst="roundRect">
              <a:avLst>
                <a:gd name="adj" fmla="val 3442"/>
              </a:avLst>
            </a:prstGeom>
            <a:gradFill>
              <a:gsLst>
                <a:gs pos="54000">
                  <a:schemeClr val="bg1">
                    <a:alpha val="18000"/>
                  </a:schemeClr>
                </a:gs>
                <a:gs pos="100000">
                  <a:srgbClr val="FFFFFF">
                    <a:alpha val="63000"/>
                  </a:srgbClr>
                </a:gs>
                <a:gs pos="59000">
                  <a:schemeClr val="bg1">
                    <a:alpha val="24000"/>
                  </a:schemeClr>
                </a:gs>
              </a:gsLst>
              <a:lin ang="5400000" scaled="1"/>
            </a:gradFill>
            <a:ln w="9525">
              <a:gradFill>
                <a:gsLst>
                  <a:gs pos="26000">
                    <a:srgbClr val="BBB232"/>
                  </a:gs>
                  <a:gs pos="0">
                    <a:srgbClr val="140B00"/>
                  </a:gs>
                  <a:gs pos="43489">
                    <a:srgbClr val="F4E8BA"/>
                  </a:gs>
                  <a:gs pos="54000">
                    <a:srgbClr val="F9BC26"/>
                  </a:gs>
                  <a:gs pos="100000">
                    <a:srgbClr val="78A83F"/>
                  </a:gs>
                </a:gsLst>
                <a:lin ang="5400000" scaled="1"/>
              </a:gra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16" name="矩形 15">
              <a:extLst>
                <a:ext uri="{FF2B5EF4-FFF2-40B4-BE49-F238E27FC236}">
                  <a16:creationId xmlns:a16="http://schemas.microsoft.com/office/drawing/2014/main" id="{FBB28E9E-D0D5-422D-AD94-8E00FB19C0C9}"/>
                </a:ext>
              </a:extLst>
            </p:cNvPr>
            <p:cNvSpPr/>
            <p:nvPr/>
          </p:nvSpPr>
          <p:spPr>
            <a:xfrm>
              <a:off x="693846" y="1749034"/>
              <a:ext cx="1836825" cy="615065"/>
            </a:xfrm>
            <a:prstGeom prst="rect">
              <a:avLst/>
            </a:prstGeom>
          </p:spPr>
          <p:txBody>
            <a:bodyPr wrap="none">
              <a:spAutoFit/>
            </a:bodyPr>
            <a:lstStyle/>
            <a:p>
              <a:pPr algn="ctr"/>
              <a:r>
                <a:rPr lang="en-US" altLang="zh-TW" sz="1800" b="1">
                  <a:solidFill>
                    <a:schemeClr val="bg1"/>
                  </a:solidFill>
                  <a:latin typeface="微軟正黑體" panose="020B0604030504040204" pitchFamily="34" charset="-120"/>
                  <a:ea typeface="微軟正黑體" panose="020B0604030504040204" pitchFamily="34" charset="-120"/>
                </a:rPr>
                <a:t>NTFS</a:t>
              </a:r>
              <a:endParaRPr lang="zh-TW" altLang="en-US" sz="1800" b="1">
                <a:solidFill>
                  <a:schemeClr val="bg1"/>
                </a:solidFill>
                <a:latin typeface="微軟正黑體" panose="020B0604030504040204" pitchFamily="34" charset="-120"/>
                <a:ea typeface="微軟正黑體" panose="020B0604030504040204" pitchFamily="34" charset="-120"/>
              </a:endParaRPr>
            </a:p>
          </p:txBody>
        </p:sp>
      </p:grpSp>
      <p:sp>
        <p:nvSpPr>
          <p:cNvPr id="19" name="矩形 18">
            <a:extLst>
              <a:ext uri="{FF2B5EF4-FFF2-40B4-BE49-F238E27FC236}">
                <a16:creationId xmlns:a16="http://schemas.microsoft.com/office/drawing/2014/main" id="{FC10803F-191D-4AB4-B0B7-407698C346B1}"/>
              </a:ext>
            </a:extLst>
          </p:cNvPr>
          <p:cNvSpPr/>
          <p:nvPr/>
        </p:nvSpPr>
        <p:spPr>
          <a:xfrm>
            <a:off x="5905505" y="3917440"/>
            <a:ext cx="785758" cy="62582"/>
          </a:xfrm>
          <a:prstGeom prst="rect">
            <a:avLst/>
          </a:prstGeom>
          <a:gradFill>
            <a:gsLst>
              <a:gs pos="0">
                <a:srgbClr val="DF0A6A"/>
              </a:gs>
              <a:gs pos="96748">
                <a:srgbClr val="933ED7">
                  <a:alpha val="0"/>
                </a:srgbClr>
              </a:gs>
              <a:gs pos="52000">
                <a:srgbClr val="933ED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7" name="群組 26">
            <a:extLst>
              <a:ext uri="{FF2B5EF4-FFF2-40B4-BE49-F238E27FC236}">
                <a16:creationId xmlns:a16="http://schemas.microsoft.com/office/drawing/2014/main" id="{EE17C2C6-6B65-4ED4-97FE-0FB72081D82B}"/>
              </a:ext>
            </a:extLst>
          </p:cNvPr>
          <p:cNvGrpSpPr/>
          <p:nvPr/>
        </p:nvGrpSpPr>
        <p:grpSpPr>
          <a:xfrm>
            <a:off x="1337218" y="2188463"/>
            <a:ext cx="807317" cy="383287"/>
            <a:chOff x="425737" y="1670553"/>
            <a:chExt cx="2300079" cy="700600"/>
          </a:xfrm>
        </p:grpSpPr>
        <p:sp>
          <p:nvSpPr>
            <p:cNvPr id="28" name="矩形: 圓角 27">
              <a:extLst>
                <a:ext uri="{FF2B5EF4-FFF2-40B4-BE49-F238E27FC236}">
                  <a16:creationId xmlns:a16="http://schemas.microsoft.com/office/drawing/2014/main" id="{96A11041-3563-4808-A199-12E546A0FA18}"/>
                </a:ext>
              </a:extLst>
            </p:cNvPr>
            <p:cNvSpPr/>
            <p:nvPr/>
          </p:nvSpPr>
          <p:spPr>
            <a:xfrm>
              <a:off x="425737" y="1670553"/>
              <a:ext cx="2300079" cy="700600"/>
            </a:xfrm>
            <a:prstGeom prst="roundRect">
              <a:avLst>
                <a:gd name="adj" fmla="val 3442"/>
              </a:avLst>
            </a:prstGeom>
            <a:gradFill>
              <a:gsLst>
                <a:gs pos="54000">
                  <a:schemeClr val="bg1">
                    <a:alpha val="18000"/>
                  </a:schemeClr>
                </a:gs>
                <a:gs pos="100000">
                  <a:srgbClr val="FFFFFF">
                    <a:alpha val="63000"/>
                  </a:srgbClr>
                </a:gs>
                <a:gs pos="59000">
                  <a:schemeClr val="bg1">
                    <a:alpha val="24000"/>
                  </a:schemeClr>
                </a:gs>
              </a:gsLst>
              <a:lin ang="5400000" scaled="1"/>
            </a:gradFill>
            <a:ln w="9525">
              <a:gradFill>
                <a:gsLst>
                  <a:gs pos="26000">
                    <a:srgbClr val="BBB232"/>
                  </a:gs>
                  <a:gs pos="0">
                    <a:srgbClr val="140B00"/>
                  </a:gs>
                  <a:gs pos="43489">
                    <a:srgbClr val="F4E8BA"/>
                  </a:gs>
                  <a:gs pos="54000">
                    <a:srgbClr val="F9BC26"/>
                  </a:gs>
                  <a:gs pos="100000">
                    <a:srgbClr val="78A83F"/>
                  </a:gs>
                </a:gsLst>
                <a:lin ang="5400000" scaled="1"/>
              </a:gra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29" name="矩形 28">
              <a:extLst>
                <a:ext uri="{FF2B5EF4-FFF2-40B4-BE49-F238E27FC236}">
                  <a16:creationId xmlns:a16="http://schemas.microsoft.com/office/drawing/2014/main" id="{09D11678-9D8C-497E-9015-DC9F57F1355E}"/>
                </a:ext>
              </a:extLst>
            </p:cNvPr>
            <p:cNvSpPr/>
            <p:nvPr/>
          </p:nvSpPr>
          <p:spPr>
            <a:xfrm>
              <a:off x="661399" y="1749034"/>
              <a:ext cx="1901719" cy="615065"/>
            </a:xfrm>
            <a:prstGeom prst="rect">
              <a:avLst/>
            </a:prstGeom>
          </p:spPr>
          <p:txBody>
            <a:bodyPr wrap="none">
              <a:spAutoFit/>
            </a:bodyPr>
            <a:lstStyle/>
            <a:p>
              <a:pPr algn="ctr"/>
              <a:r>
                <a:rPr lang="en-US" altLang="zh-TW" sz="1800" b="1">
                  <a:solidFill>
                    <a:schemeClr val="bg1"/>
                  </a:solidFill>
                  <a:latin typeface="微軟正黑體" panose="020B0604030504040204" pitchFamily="34" charset="-120"/>
                  <a:ea typeface="微軟正黑體" panose="020B0604030504040204" pitchFamily="34" charset="-120"/>
                </a:rPr>
                <a:t>HFS+</a:t>
              </a:r>
              <a:endParaRPr lang="zh-TW" altLang="en-US" sz="1800" b="1">
                <a:solidFill>
                  <a:schemeClr val="bg1"/>
                </a:solidFill>
                <a:latin typeface="微軟正黑體" panose="020B0604030504040204" pitchFamily="34" charset="-120"/>
                <a:ea typeface="微軟正黑體" panose="020B0604030504040204" pitchFamily="34" charset="-120"/>
              </a:endParaRPr>
            </a:p>
          </p:txBody>
        </p:sp>
      </p:grpSp>
      <p:grpSp>
        <p:nvGrpSpPr>
          <p:cNvPr id="32" name="群組 31">
            <a:extLst>
              <a:ext uri="{FF2B5EF4-FFF2-40B4-BE49-F238E27FC236}">
                <a16:creationId xmlns:a16="http://schemas.microsoft.com/office/drawing/2014/main" id="{09DD53F2-4C0D-486B-AE1C-E2D2F8C3A6F0}"/>
              </a:ext>
            </a:extLst>
          </p:cNvPr>
          <p:cNvGrpSpPr/>
          <p:nvPr/>
        </p:nvGrpSpPr>
        <p:grpSpPr>
          <a:xfrm>
            <a:off x="2245899" y="2682237"/>
            <a:ext cx="807317" cy="383287"/>
            <a:chOff x="425737" y="1670553"/>
            <a:chExt cx="2300079" cy="700600"/>
          </a:xfrm>
        </p:grpSpPr>
        <p:sp>
          <p:nvSpPr>
            <p:cNvPr id="33" name="矩形: 圓角 32">
              <a:extLst>
                <a:ext uri="{FF2B5EF4-FFF2-40B4-BE49-F238E27FC236}">
                  <a16:creationId xmlns:a16="http://schemas.microsoft.com/office/drawing/2014/main" id="{0D18D07F-20F0-491A-AACF-BCE90A34C691}"/>
                </a:ext>
              </a:extLst>
            </p:cNvPr>
            <p:cNvSpPr/>
            <p:nvPr/>
          </p:nvSpPr>
          <p:spPr>
            <a:xfrm>
              <a:off x="425737" y="1670553"/>
              <a:ext cx="2300079" cy="700600"/>
            </a:xfrm>
            <a:prstGeom prst="roundRect">
              <a:avLst>
                <a:gd name="adj" fmla="val 3442"/>
              </a:avLst>
            </a:prstGeom>
            <a:gradFill>
              <a:gsLst>
                <a:gs pos="54000">
                  <a:schemeClr val="bg1">
                    <a:alpha val="18000"/>
                  </a:schemeClr>
                </a:gs>
                <a:gs pos="100000">
                  <a:srgbClr val="FFFFFF">
                    <a:alpha val="63000"/>
                  </a:srgbClr>
                </a:gs>
                <a:gs pos="59000">
                  <a:schemeClr val="bg1">
                    <a:alpha val="24000"/>
                  </a:schemeClr>
                </a:gs>
              </a:gsLst>
              <a:lin ang="5400000" scaled="1"/>
            </a:gradFill>
            <a:ln w="9525">
              <a:gradFill>
                <a:gsLst>
                  <a:gs pos="26000">
                    <a:srgbClr val="BBB232"/>
                  </a:gs>
                  <a:gs pos="0">
                    <a:srgbClr val="140B00"/>
                  </a:gs>
                  <a:gs pos="43489">
                    <a:srgbClr val="F4E8BA"/>
                  </a:gs>
                  <a:gs pos="54000">
                    <a:srgbClr val="F9BC26"/>
                  </a:gs>
                  <a:gs pos="100000">
                    <a:srgbClr val="78A83F"/>
                  </a:gs>
                </a:gsLst>
                <a:lin ang="5400000" scaled="1"/>
              </a:gra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34" name="矩形 33">
              <a:extLst>
                <a:ext uri="{FF2B5EF4-FFF2-40B4-BE49-F238E27FC236}">
                  <a16:creationId xmlns:a16="http://schemas.microsoft.com/office/drawing/2014/main" id="{54DDF55B-5C06-44D2-8279-6B17D5A052B3}"/>
                </a:ext>
              </a:extLst>
            </p:cNvPr>
            <p:cNvSpPr/>
            <p:nvPr/>
          </p:nvSpPr>
          <p:spPr>
            <a:xfrm>
              <a:off x="732015" y="1749034"/>
              <a:ext cx="1760484" cy="615065"/>
            </a:xfrm>
            <a:prstGeom prst="rect">
              <a:avLst/>
            </a:prstGeom>
          </p:spPr>
          <p:txBody>
            <a:bodyPr wrap="none">
              <a:spAutoFit/>
            </a:bodyPr>
            <a:lstStyle/>
            <a:p>
              <a:pPr algn="ctr"/>
              <a:r>
                <a:rPr lang="en-US" altLang="zh-TW" sz="1800" b="1">
                  <a:solidFill>
                    <a:schemeClr val="bg1"/>
                  </a:solidFill>
                  <a:latin typeface="微軟正黑體" panose="020B0604030504040204" pitchFamily="34" charset="-120"/>
                  <a:ea typeface="微軟正黑體" panose="020B0604030504040204" pitchFamily="34" charset="-120"/>
                </a:rPr>
                <a:t>EXT4</a:t>
              </a:r>
              <a:endParaRPr lang="zh-TW" altLang="en-US" sz="1800" b="1">
                <a:solidFill>
                  <a:schemeClr val="bg1"/>
                </a:solidFill>
                <a:latin typeface="微軟正黑體" panose="020B0604030504040204" pitchFamily="34" charset="-120"/>
                <a:ea typeface="微軟正黑體" panose="020B0604030504040204" pitchFamily="34" charset="-120"/>
              </a:endParaRPr>
            </a:p>
          </p:txBody>
        </p:sp>
      </p:grpSp>
      <p:pic>
        <p:nvPicPr>
          <p:cNvPr id="35" name="圖片 34">
            <a:extLst>
              <a:ext uri="{FF2B5EF4-FFF2-40B4-BE49-F238E27FC236}">
                <a16:creationId xmlns:a16="http://schemas.microsoft.com/office/drawing/2014/main" id="{320B0A96-ECA4-4EE9-BE24-A223C0E26A6E}"/>
              </a:ext>
            </a:extLst>
          </p:cNvPr>
          <p:cNvPicPr>
            <a:picLocks noChangeAspect="1"/>
          </p:cNvPicPr>
          <p:nvPr/>
        </p:nvPicPr>
        <p:blipFill>
          <a:blip r:embed="rId6"/>
          <a:stretch>
            <a:fillRect/>
          </a:stretch>
        </p:blipFill>
        <p:spPr>
          <a:xfrm>
            <a:off x="2378754" y="1957724"/>
            <a:ext cx="576393" cy="724513"/>
          </a:xfrm>
          <a:prstGeom prst="rect">
            <a:avLst/>
          </a:prstGeom>
        </p:spPr>
      </p:pic>
      <p:pic>
        <p:nvPicPr>
          <p:cNvPr id="39" name="圖片 38" descr="一張含有 時鐘 的圖片&#10;&#10;自動產生的描述">
            <a:extLst>
              <a:ext uri="{FF2B5EF4-FFF2-40B4-BE49-F238E27FC236}">
                <a16:creationId xmlns:a16="http://schemas.microsoft.com/office/drawing/2014/main" id="{022966DC-41BD-4FEF-890E-813588F9BF17}"/>
              </a:ext>
            </a:extLst>
          </p:cNvPr>
          <p:cNvPicPr>
            <a:picLocks noChangeAspect="1"/>
          </p:cNvPicPr>
          <p:nvPr/>
        </p:nvPicPr>
        <p:blipFill rotWithShape="1">
          <a:blip r:embed="rId7"/>
          <a:srcRect l="26802" t="16186" r="18258" b="32089"/>
          <a:stretch/>
        </p:blipFill>
        <p:spPr>
          <a:xfrm>
            <a:off x="588197" y="1272582"/>
            <a:ext cx="577887" cy="544067"/>
          </a:xfrm>
          <a:prstGeom prst="rect">
            <a:avLst/>
          </a:prstGeom>
        </p:spPr>
      </p:pic>
      <p:pic>
        <p:nvPicPr>
          <p:cNvPr id="36" name="圖片 35" descr="一張含有 電子用品, 室內, 坐, 監視器 的圖片&#10;&#10;自動產生的描述">
            <a:extLst>
              <a:ext uri="{FF2B5EF4-FFF2-40B4-BE49-F238E27FC236}">
                <a16:creationId xmlns:a16="http://schemas.microsoft.com/office/drawing/2014/main" id="{4CD5D124-5174-43A5-907A-335134EEEB9A}"/>
              </a:ext>
            </a:extLst>
          </p:cNvPr>
          <p:cNvPicPr>
            <a:picLocks noChangeAspect="1"/>
          </p:cNvPicPr>
          <p:nvPr/>
        </p:nvPicPr>
        <p:blipFill>
          <a:blip r:embed="rId8"/>
          <a:stretch>
            <a:fillRect/>
          </a:stretch>
        </p:blipFill>
        <p:spPr>
          <a:xfrm>
            <a:off x="3918117" y="3884715"/>
            <a:ext cx="1756765" cy="1068042"/>
          </a:xfrm>
          <a:prstGeom prst="rect">
            <a:avLst/>
          </a:prstGeom>
        </p:spPr>
      </p:pic>
      <p:grpSp>
        <p:nvGrpSpPr>
          <p:cNvPr id="23" name="群組 22">
            <a:extLst>
              <a:ext uri="{FF2B5EF4-FFF2-40B4-BE49-F238E27FC236}">
                <a16:creationId xmlns:a16="http://schemas.microsoft.com/office/drawing/2014/main" id="{C6B90F06-006D-4328-A818-46CFE17FB710}"/>
              </a:ext>
            </a:extLst>
          </p:cNvPr>
          <p:cNvGrpSpPr/>
          <p:nvPr/>
        </p:nvGrpSpPr>
        <p:grpSpPr>
          <a:xfrm>
            <a:off x="5825571" y="2367982"/>
            <a:ext cx="3272788" cy="850907"/>
            <a:chOff x="5516480" y="2177432"/>
            <a:chExt cx="3272788" cy="850907"/>
          </a:xfrm>
        </p:grpSpPr>
        <p:sp>
          <p:nvSpPr>
            <p:cNvPr id="24" name="矩形: 圓角 23">
              <a:extLst>
                <a:ext uri="{FF2B5EF4-FFF2-40B4-BE49-F238E27FC236}">
                  <a16:creationId xmlns:a16="http://schemas.microsoft.com/office/drawing/2014/main" id="{BFE603F1-D285-487E-8197-054CC9AB2DB2}"/>
                </a:ext>
              </a:extLst>
            </p:cNvPr>
            <p:cNvSpPr/>
            <p:nvPr/>
          </p:nvSpPr>
          <p:spPr>
            <a:xfrm>
              <a:off x="5516480" y="2177432"/>
              <a:ext cx="1469551" cy="843129"/>
            </a:xfrm>
            <a:prstGeom prst="roundRect">
              <a:avLst>
                <a:gd name="adj" fmla="val 15075"/>
              </a:avLst>
            </a:prstGeom>
            <a:gradFill>
              <a:gsLst>
                <a:gs pos="0">
                  <a:schemeClr val="bg2">
                    <a:lumMod val="40000"/>
                    <a:lumOff val="60000"/>
                    <a:alpha val="61000"/>
                  </a:schemeClr>
                </a:gs>
                <a:gs pos="100000">
                  <a:schemeClr val="tx1">
                    <a:lumMod val="85000"/>
                    <a:lumOff val="15000"/>
                    <a:alpha val="30000"/>
                  </a:schemeClr>
                </a:gs>
              </a:gsLst>
              <a:lin ang="5400000" scaled="1"/>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5" name="群組 24">
              <a:extLst>
                <a:ext uri="{FF2B5EF4-FFF2-40B4-BE49-F238E27FC236}">
                  <a16:creationId xmlns:a16="http://schemas.microsoft.com/office/drawing/2014/main" id="{5BA4D110-E4C3-4CA7-8937-EB1046C4C72E}"/>
                </a:ext>
              </a:extLst>
            </p:cNvPr>
            <p:cNvGrpSpPr/>
            <p:nvPr/>
          </p:nvGrpSpPr>
          <p:grpSpPr>
            <a:xfrm>
              <a:off x="6204534" y="2441467"/>
              <a:ext cx="2584734" cy="586872"/>
              <a:chOff x="6541153" y="2366683"/>
              <a:chExt cx="2584734" cy="586872"/>
            </a:xfrm>
          </p:grpSpPr>
          <p:pic>
            <p:nvPicPr>
              <p:cNvPr id="30" name="圖形 29">
                <a:extLst>
                  <a:ext uri="{FF2B5EF4-FFF2-40B4-BE49-F238E27FC236}">
                    <a16:creationId xmlns:a16="http://schemas.microsoft.com/office/drawing/2014/main" id="{1E8E8D22-2FA0-4ED3-9877-06453521341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41153" y="2366683"/>
                <a:ext cx="2584734" cy="586872"/>
              </a:xfrm>
              <a:prstGeom prst="rect">
                <a:avLst/>
              </a:prstGeom>
            </p:spPr>
          </p:pic>
          <p:sp>
            <p:nvSpPr>
              <p:cNvPr id="31" name="文字方塊 30">
                <a:extLst>
                  <a:ext uri="{FF2B5EF4-FFF2-40B4-BE49-F238E27FC236}">
                    <a16:creationId xmlns:a16="http://schemas.microsoft.com/office/drawing/2014/main" id="{16FB7D58-CF92-450D-BC48-92DECBA144B3}"/>
                  </a:ext>
                </a:extLst>
              </p:cNvPr>
              <p:cNvSpPr txBox="1"/>
              <p:nvPr/>
            </p:nvSpPr>
            <p:spPr>
              <a:xfrm>
                <a:off x="7341803" y="2397251"/>
                <a:ext cx="1425679" cy="523220"/>
              </a:xfrm>
              <a:prstGeom prst="rect">
                <a:avLst/>
              </a:prstGeom>
              <a:noFill/>
            </p:spPr>
            <p:txBody>
              <a:bodyPr wrap="square" rtlCol="0">
                <a:spAutoFit/>
              </a:bodyPr>
              <a:lstStyle/>
              <a:p>
                <a:r>
                  <a:rPr lang="en-US" altLang="zh-TW" b="1" dirty="0">
                    <a:solidFill>
                      <a:schemeClr val="tx1"/>
                    </a:solidFill>
                    <a:latin typeface="微軟正黑體" panose="020B0604030504040204" pitchFamily="34" charset="-120"/>
                    <a:ea typeface="微軟正黑體" panose="020B0604030504040204" pitchFamily="34" charset="-120"/>
                  </a:rPr>
                  <a:t>Soft Store</a:t>
                </a:r>
                <a:br>
                  <a:rPr lang="en-US" altLang="zh-TW" b="1" dirty="0">
                    <a:solidFill>
                      <a:srgbClr val="B12704"/>
                    </a:solidFill>
                    <a:latin typeface="Open Sans" panose="020B0606030504020204" pitchFamily="34" charset="0"/>
                  </a:rPr>
                </a:br>
                <a:r>
                  <a:rPr lang="en-US" altLang="zh-TW" b="1" dirty="0" err="1">
                    <a:solidFill>
                      <a:schemeClr val="bg1"/>
                    </a:solidFill>
                    <a:latin typeface="微軟正黑體" panose="020B0604030504040204" pitchFamily="34" charset="-120"/>
                    <a:ea typeface="微軟正黑體" panose="020B0604030504040204" pitchFamily="34" charset="-120"/>
                  </a:rPr>
                  <a:t>exFAT</a:t>
                </a:r>
                <a:r>
                  <a:rPr lang="en-US" altLang="zh-TW" b="1" dirty="0">
                    <a:solidFill>
                      <a:schemeClr val="bg1"/>
                    </a:solidFill>
                    <a:latin typeface="微軟正黑體" panose="020B0604030504040204" pitchFamily="34" charset="-120"/>
                    <a:ea typeface="微軟正黑體" panose="020B0604030504040204" pitchFamily="34" charset="-120"/>
                  </a:rPr>
                  <a:t> Driver</a:t>
                </a:r>
                <a:endParaRPr lang="zh-TW" altLang="en-US" b="1" dirty="0">
                  <a:solidFill>
                    <a:schemeClr val="bg1"/>
                  </a:solidFill>
                  <a:latin typeface="微軟正黑體" panose="020B0604030504040204" pitchFamily="34" charset="-120"/>
                  <a:ea typeface="微軟正黑體" panose="020B0604030504040204" pitchFamily="34" charset="-120"/>
                </a:endParaRPr>
              </a:p>
            </p:txBody>
          </p:sp>
        </p:grpSp>
        <p:pic>
          <p:nvPicPr>
            <p:cNvPr id="26" name="Picture 20">
              <a:extLst>
                <a:ext uri="{FF2B5EF4-FFF2-40B4-BE49-F238E27FC236}">
                  <a16:creationId xmlns:a16="http://schemas.microsoft.com/office/drawing/2014/main" id="{ED8BD18A-BFD7-434D-A0E3-1AACE5979EDA}"/>
                </a:ext>
              </a:extLst>
            </p:cNvPr>
            <p:cNvPicPr>
              <a:picLocks noChangeAspect="1"/>
            </p:cNvPicPr>
            <p:nvPr/>
          </p:nvPicPr>
          <p:blipFill>
            <a:blip r:embed="rId11"/>
            <a:stretch>
              <a:fillRect/>
            </a:stretch>
          </p:blipFill>
          <p:spPr>
            <a:xfrm>
              <a:off x="5595959" y="2286369"/>
              <a:ext cx="1409225" cy="740828"/>
            </a:xfrm>
            <a:prstGeom prst="rect">
              <a:avLst/>
            </a:prstGeom>
            <a:ln>
              <a:noFill/>
            </a:ln>
          </p:spPr>
          <p:style>
            <a:lnRef idx="2">
              <a:schemeClr val="accent5"/>
            </a:lnRef>
            <a:fillRef idx="1">
              <a:schemeClr val="lt1"/>
            </a:fillRef>
            <a:effectRef idx="0">
              <a:schemeClr val="accent5"/>
            </a:effectRef>
            <a:fontRef idx="minor">
              <a:schemeClr val="dk1"/>
            </a:fontRef>
          </p:style>
        </p:pic>
      </p:grpSp>
      <p:pic>
        <p:nvPicPr>
          <p:cNvPr id="38" name="圖片 37">
            <a:extLst>
              <a:ext uri="{FF2B5EF4-FFF2-40B4-BE49-F238E27FC236}">
                <a16:creationId xmlns:a16="http://schemas.microsoft.com/office/drawing/2014/main" id="{95E33E91-B374-4D1E-91DF-55935B836BE7}"/>
              </a:ext>
            </a:extLst>
          </p:cNvPr>
          <p:cNvPicPr>
            <a:picLocks noChangeAspect="1"/>
          </p:cNvPicPr>
          <p:nvPr/>
        </p:nvPicPr>
        <p:blipFill>
          <a:blip r:embed="rId12">
            <a:lum bright="70000" contrast="-70000"/>
          </a:blip>
          <a:stretch>
            <a:fillRect/>
          </a:stretch>
        </p:blipFill>
        <p:spPr>
          <a:xfrm>
            <a:off x="1527408" y="1541126"/>
            <a:ext cx="452545" cy="562167"/>
          </a:xfrm>
          <a:prstGeom prst="rect">
            <a:avLst/>
          </a:prstGeom>
        </p:spPr>
      </p:pic>
    </p:spTree>
    <p:extLst>
      <p:ext uri="{BB962C8B-B14F-4D97-AF65-F5344CB8AC3E}">
        <p14:creationId xmlns:p14="http://schemas.microsoft.com/office/powerpoint/2010/main" val="4547411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15704-170F-470A-9F0C-98DE1CCC12EB}"/>
              </a:ext>
            </a:extLst>
          </p:cNvPr>
          <p:cNvSpPr>
            <a:spLocks noGrp="1"/>
          </p:cNvSpPr>
          <p:nvPr>
            <p:ph type="title"/>
          </p:nvPr>
        </p:nvSpPr>
        <p:spPr/>
        <p:txBody>
          <a:bodyPr wrap="square" lIns="91425" tIns="91425" rIns="91425" bIns="91425" anchor="ctr" anchorCtr="0">
            <a:noAutofit/>
          </a:bodyPr>
          <a:lstStyle/>
          <a:p>
            <a:r>
              <a:rPr lang="en-US" altLang="zh-TW" sz="3200">
                <a:latin typeface="Microsoft JhengHei"/>
                <a:ea typeface="Microsoft JhengHei"/>
                <a:cs typeface="Microsoft JhengHei"/>
                <a:sym typeface="Microsoft JhengHei"/>
              </a:rPr>
              <a:t>JBOD</a:t>
            </a:r>
            <a:r>
              <a:rPr lang="zh-CN" altLang="en-US" sz="3200">
                <a:latin typeface="Microsoft JhengHei"/>
                <a:ea typeface="Microsoft JhengHei"/>
                <a:cs typeface="Microsoft JhengHei"/>
                <a:sym typeface="Microsoft JhengHei"/>
              </a:rPr>
              <a:t> is your best expansion solution for </a:t>
            </a:r>
            <a:r>
              <a:rPr lang="en-US" altLang="zh-TW" sz="3200">
                <a:latin typeface="Microsoft JhengHei"/>
                <a:ea typeface="Microsoft JhengHei"/>
                <a:cs typeface="Microsoft JhengHei"/>
                <a:sym typeface="Microsoft JhengHei"/>
              </a:rPr>
              <a:t>NAS</a:t>
            </a:r>
            <a:endParaRPr lang="zh-TW" altLang="en-US" sz="3200">
              <a:latin typeface="Microsoft JhengHei"/>
              <a:ea typeface="Microsoft JhengHei"/>
            </a:endParaRPr>
          </a:p>
        </p:txBody>
      </p:sp>
      <p:pic>
        <p:nvPicPr>
          <p:cNvPr id="4" name="圖片 25" descr="一張含有 電子用品, 電腦 的圖片&#10;&#10;自動產生的描述">
            <a:extLst>
              <a:ext uri="{FF2B5EF4-FFF2-40B4-BE49-F238E27FC236}">
                <a16:creationId xmlns:a16="http://schemas.microsoft.com/office/drawing/2014/main" id="{1357F8B7-D80D-4903-A3C4-62CA3C4E46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0012" y="2863293"/>
            <a:ext cx="2617899" cy="1636478"/>
          </a:xfrm>
          <a:prstGeom prst="rect">
            <a:avLst/>
          </a:prstGeom>
        </p:spPr>
      </p:pic>
      <p:pic>
        <p:nvPicPr>
          <p:cNvPr id="7170" name="Picture 2">
            <a:extLst>
              <a:ext uri="{FF2B5EF4-FFF2-40B4-BE49-F238E27FC236}">
                <a16:creationId xmlns:a16="http://schemas.microsoft.com/office/drawing/2014/main" id="{0757A417-4262-462E-9CC1-B40B3A9541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990" y="1494246"/>
            <a:ext cx="2491942" cy="15560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A screenshot of a cell phone&#10;&#10;Description generated with very high confidence">
            <a:extLst>
              <a:ext uri="{FF2B5EF4-FFF2-40B4-BE49-F238E27FC236}">
                <a16:creationId xmlns:a16="http://schemas.microsoft.com/office/drawing/2014/main" id="{AE6484A7-BBF1-4EE2-AE30-9D42373A6909}"/>
              </a:ext>
            </a:extLst>
          </p:cNvPr>
          <p:cNvPicPr>
            <a:picLocks noChangeAspect="1"/>
          </p:cNvPicPr>
          <p:nvPr/>
        </p:nvPicPr>
        <p:blipFill>
          <a:blip r:embed="rId5"/>
          <a:stretch>
            <a:fillRect/>
          </a:stretch>
        </p:blipFill>
        <p:spPr>
          <a:xfrm>
            <a:off x="3827578" y="1935851"/>
            <a:ext cx="5316421" cy="2814629"/>
          </a:xfrm>
          <a:prstGeom prst="rect">
            <a:avLst/>
          </a:prstGeom>
        </p:spPr>
      </p:pic>
      <p:sp>
        <p:nvSpPr>
          <p:cNvPr id="10" name="Shape 183">
            <a:extLst>
              <a:ext uri="{FF2B5EF4-FFF2-40B4-BE49-F238E27FC236}">
                <a16:creationId xmlns:a16="http://schemas.microsoft.com/office/drawing/2014/main" id="{C0EC6598-D3FD-478B-9C65-58D4FDFE24AC}"/>
              </a:ext>
            </a:extLst>
          </p:cNvPr>
          <p:cNvSpPr txBox="1"/>
          <p:nvPr/>
        </p:nvSpPr>
        <p:spPr>
          <a:xfrm>
            <a:off x="24684" y="4684127"/>
            <a:ext cx="8889502" cy="510636"/>
          </a:xfrm>
          <a:prstGeom prst="rect">
            <a:avLst/>
          </a:prstGeom>
          <a:noFill/>
          <a:ln>
            <a:noFill/>
          </a:ln>
        </p:spPr>
        <p:txBody>
          <a:bodyPr spcFirstLastPara="1" wrap="square" lIns="91425" tIns="45700" rIns="91425" bIns="45700" anchor="t" anchorCtr="0">
            <a:noAutofit/>
          </a:bodyPr>
          <a:lstStyle/>
          <a:p>
            <a:r>
              <a:rPr lang="zh-TW" altLang="en-US" sz="1200" b="1">
                <a:solidFill>
                  <a:srgbClr val="FF0000"/>
                </a:solidFill>
                <a:latin typeface="Microsoft JhengHei"/>
                <a:ea typeface="Microsoft JhengHei"/>
                <a:cs typeface="Calibri"/>
                <a:sym typeface="Calibri"/>
              </a:rPr>
              <a:t>Note</a:t>
            </a:r>
            <a:r>
              <a:rPr lang="en-US" altLang="zh-TW" sz="1200" b="1">
                <a:solidFill>
                  <a:srgbClr val="FF0000"/>
                </a:solidFill>
                <a:latin typeface="Microsoft JhengHei"/>
                <a:ea typeface="微軟正黑體"/>
                <a:cs typeface="Calibri"/>
                <a:sym typeface="Calibri"/>
              </a:rPr>
              <a:t>: (1) </a:t>
            </a:r>
            <a:r>
              <a:rPr lang="en-US" altLang="zh-TW" sz="1200" b="1">
                <a:solidFill>
                  <a:srgbClr val="FF0000"/>
                </a:solidFill>
                <a:latin typeface="Microsoft JhengHei"/>
                <a:ea typeface="微軟正黑體"/>
                <a:sym typeface="Arial" panose="020B0604020202020204" pitchFamily="34" charset="0"/>
              </a:rPr>
              <a:t>You have to configure the whole new storage pool</a:t>
            </a:r>
            <a:r>
              <a:rPr lang="en-US" altLang="zh-TW" sz="1200" b="1">
                <a:solidFill>
                  <a:srgbClr val="FF0000"/>
                </a:solidFill>
                <a:latin typeface="微軟正黑體"/>
                <a:ea typeface="微軟正黑體"/>
                <a:sym typeface="Arial" panose="020B0604020202020204" pitchFamily="34" charset="0"/>
              </a:rPr>
              <a:t> for JBOD</a:t>
            </a:r>
            <a:r>
              <a:rPr lang="zh-TW" altLang="en-US" sz="1200" b="1">
                <a:solidFill>
                  <a:srgbClr val="FF0000"/>
                </a:solidFill>
                <a:latin typeface="Microsoft JhengHei"/>
                <a:ea typeface="Microsoft JhengHei"/>
                <a:sym typeface="Arial" panose="020B0604020202020204" pitchFamily="34" charset="0"/>
              </a:rPr>
              <a:t>.</a:t>
            </a:r>
            <a:br>
              <a:rPr lang="zh-TW" altLang="en-US" sz="1200" b="1">
                <a:latin typeface="Microsoft JhengHei"/>
                <a:ea typeface="Microsoft JhengHei"/>
              </a:rPr>
            </a:br>
            <a:r>
              <a:rPr lang="en-US" altLang="zh-TW" sz="1200" b="1">
                <a:solidFill>
                  <a:srgbClr val="FF0000"/>
                </a:solidFill>
                <a:latin typeface="Microsoft JhengHei"/>
                <a:ea typeface="微軟正黑體"/>
                <a:sym typeface="Arial" panose="020B0604020202020204" pitchFamily="34" charset="0"/>
              </a:rPr>
              <a:t>           (2) </a:t>
            </a:r>
            <a:r>
              <a:rPr lang="zh-TW" altLang="en-US" sz="1200" b="1">
                <a:solidFill>
                  <a:srgbClr val="FF0000"/>
                </a:solidFill>
                <a:latin typeface="Microsoft JhengHei"/>
                <a:ea typeface="Microsoft JhengHei"/>
                <a:sym typeface="Arial" panose="020B0604020202020204" pitchFamily="34" charset="0"/>
              </a:rPr>
              <a:t>When configuring the storage pool on JBOD, all disks of this JBOD will be erased for internal usage.</a:t>
            </a:r>
            <a:endParaRPr lang="zh-TW" altLang="en-US" sz="1200" b="1">
              <a:solidFill>
                <a:srgbClr val="FF0000"/>
              </a:solidFill>
              <a:latin typeface="Microsoft JhengHei"/>
              <a:ea typeface="Microsoft JhengHei"/>
            </a:endParaRPr>
          </a:p>
        </p:txBody>
      </p:sp>
      <p:sp>
        <p:nvSpPr>
          <p:cNvPr id="11" name="矩形: 圓角 10">
            <a:extLst>
              <a:ext uri="{FF2B5EF4-FFF2-40B4-BE49-F238E27FC236}">
                <a16:creationId xmlns:a16="http://schemas.microsoft.com/office/drawing/2014/main" id="{6761259F-8F73-42E6-B7EF-444E1F60EFE4}"/>
              </a:ext>
            </a:extLst>
          </p:cNvPr>
          <p:cNvSpPr/>
          <p:nvPr/>
        </p:nvSpPr>
        <p:spPr>
          <a:xfrm>
            <a:off x="3576580" y="1420504"/>
            <a:ext cx="5567419" cy="590839"/>
          </a:xfrm>
          <a:prstGeom prst="roundRect">
            <a:avLst>
              <a:gd name="adj" fmla="val 50000"/>
            </a:avLst>
          </a:prstGeom>
          <a:gradFill>
            <a:gsLst>
              <a:gs pos="54000">
                <a:schemeClr val="bg1"/>
              </a:gs>
              <a:gs pos="100000">
                <a:schemeClr val="bg1">
                  <a:lumMod val="95000"/>
                </a:schemeClr>
              </a:gs>
              <a:gs pos="59000">
                <a:srgbClr val="EEEEEE"/>
              </a:gs>
            </a:gsLst>
            <a:lin ang="5400000" scaled="1"/>
          </a:gradFill>
          <a:ln w="9525">
            <a:gradFill>
              <a:gsLst>
                <a:gs pos="26000">
                  <a:srgbClr val="BBB232"/>
                </a:gs>
                <a:gs pos="0">
                  <a:srgbClr val="140B00"/>
                </a:gs>
                <a:gs pos="43489">
                  <a:srgbClr val="F4E8BA"/>
                </a:gs>
                <a:gs pos="54000">
                  <a:srgbClr val="F9BC26"/>
                </a:gs>
                <a:gs pos="100000">
                  <a:srgbClr val="78A83F"/>
                </a:gs>
              </a:gsLst>
              <a:lin ang="5400000" scaled="1"/>
            </a:gradFill>
          </a:ln>
          <a:effectLst>
            <a:outerShdw blurRad="139700" dist="88900" dir="25200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070"/>
            <a:r>
              <a:rPr lang="en-US" altLang="zh-TW" sz="1600" b="1">
                <a:solidFill>
                  <a:schemeClr val="tx1"/>
                </a:solidFill>
                <a:latin typeface="微軟正黑體"/>
                <a:ea typeface="微軟正黑體"/>
              </a:rPr>
              <a:t>TL-JBOD easily solves the problem of insufficient slots and storage space</a:t>
            </a:r>
            <a:r>
              <a:rPr lang="en-US" sz="1600" b="1">
                <a:solidFill>
                  <a:schemeClr val="tx1"/>
                </a:solidFill>
                <a:latin typeface="微軟正黑體"/>
                <a:ea typeface="微軟正黑體"/>
              </a:rPr>
              <a:t>.</a:t>
            </a:r>
            <a:endParaRPr lang="zh-TW" altLang="en-US" sz="1600" b="1">
              <a:solidFill>
                <a:schemeClr val="tx1"/>
              </a:solidFill>
              <a:latin typeface="微軟正黑體"/>
              <a:ea typeface="微軟正黑體"/>
            </a:endParaRPr>
          </a:p>
        </p:txBody>
      </p:sp>
      <p:sp>
        <p:nvSpPr>
          <p:cNvPr id="9" name="Shape 254">
            <a:extLst>
              <a:ext uri="{FF2B5EF4-FFF2-40B4-BE49-F238E27FC236}">
                <a16:creationId xmlns:a16="http://schemas.microsoft.com/office/drawing/2014/main" id="{D310FF41-C277-450C-9528-6EB22A781024}"/>
              </a:ext>
            </a:extLst>
          </p:cNvPr>
          <p:cNvSpPr/>
          <p:nvPr/>
        </p:nvSpPr>
        <p:spPr>
          <a:xfrm rot="10800000" flipV="1">
            <a:off x="-6" y="919459"/>
            <a:ext cx="3730725" cy="667618"/>
          </a:xfrm>
          <a:prstGeom prst="wedgeRoundRectCallout">
            <a:avLst>
              <a:gd name="adj1" fmla="val -5447"/>
              <a:gd name="adj2" fmla="val 73338"/>
              <a:gd name="adj3" fmla="val 16667"/>
            </a:avLst>
          </a:prstGeom>
          <a:solidFill>
            <a:srgbClr val="FFC000"/>
          </a:solidFill>
          <a:ln>
            <a:noFill/>
          </a:ln>
        </p:spPr>
        <p:txBody>
          <a:bodyPr wrap="square" lIns="91425" tIns="45700" rIns="91425" bIns="45700" anchor="ctr" anchorCtr="0">
            <a:noAutofit/>
          </a:bodyPr>
          <a:lstStyle/>
          <a:p>
            <a:r>
              <a:rPr lang="zh-TW" altLang="en-US" b="1">
                <a:solidFill>
                  <a:schemeClr val="tx1">
                    <a:lumMod val="85000"/>
                    <a:lumOff val="15000"/>
                  </a:schemeClr>
                </a:solidFill>
                <a:latin typeface="微軟正黑體"/>
                <a:ea typeface="微軟正黑體"/>
              </a:rPr>
              <a:t>The traditional RAID expansion method may </a:t>
            </a:r>
            <a:r>
              <a:rPr lang="en-US" altLang="zh-TW" b="1">
                <a:solidFill>
                  <a:schemeClr val="tx1">
                    <a:lumMod val="85000"/>
                    <a:lumOff val="15000"/>
                  </a:schemeClr>
                </a:solidFill>
                <a:latin typeface="微軟正黑體"/>
                <a:ea typeface="微軟正黑體"/>
              </a:rPr>
              <a:t>result to </a:t>
            </a:r>
            <a:r>
              <a:rPr lang="zh-TW" altLang="en-US" b="1">
                <a:solidFill>
                  <a:schemeClr val="tx1">
                    <a:lumMod val="85000"/>
                    <a:lumOff val="15000"/>
                  </a:schemeClr>
                </a:solidFill>
                <a:latin typeface="微軟正黑體"/>
                <a:ea typeface="微軟正黑體"/>
              </a:rPr>
              <a:t>NAS </a:t>
            </a:r>
            <a:r>
              <a:rPr lang="en-US" altLang="zh-TW" b="1">
                <a:solidFill>
                  <a:schemeClr val="tx1">
                    <a:lumMod val="85000"/>
                    <a:lumOff val="15000"/>
                  </a:schemeClr>
                </a:solidFill>
                <a:latin typeface="微軟正黑體"/>
                <a:ea typeface="微軟正黑體"/>
              </a:rPr>
              <a:t>downtime</a:t>
            </a:r>
            <a:r>
              <a:rPr lang="zh-TW" altLang="en-US" b="1">
                <a:solidFill>
                  <a:schemeClr val="tx1">
                    <a:lumMod val="85000"/>
                    <a:lumOff val="15000"/>
                  </a:schemeClr>
                </a:solidFill>
                <a:latin typeface="微軟正黑體"/>
                <a:ea typeface="微軟正黑體"/>
              </a:rPr>
              <a:t>.</a:t>
            </a:r>
            <a:endParaRPr lang="zh-TW">
              <a:solidFill>
                <a:schemeClr val="tx1">
                  <a:lumMod val="85000"/>
                  <a:lumOff val="15000"/>
                </a:schemeClr>
              </a:solidFill>
            </a:endParaRPr>
          </a:p>
        </p:txBody>
      </p:sp>
    </p:spTree>
    <p:extLst>
      <p:ext uri="{BB962C8B-B14F-4D97-AF65-F5344CB8AC3E}">
        <p14:creationId xmlns:p14="http://schemas.microsoft.com/office/powerpoint/2010/main" val="27887981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矩形: 圓角 47">
            <a:extLst>
              <a:ext uri="{FF2B5EF4-FFF2-40B4-BE49-F238E27FC236}">
                <a16:creationId xmlns:a16="http://schemas.microsoft.com/office/drawing/2014/main" id="{BB3C6196-50BB-4CC6-B45D-EF23C1E8A1B8}"/>
              </a:ext>
            </a:extLst>
          </p:cNvPr>
          <p:cNvSpPr/>
          <p:nvPr/>
        </p:nvSpPr>
        <p:spPr>
          <a:xfrm>
            <a:off x="6178761" y="2865852"/>
            <a:ext cx="1069530" cy="1047647"/>
          </a:xfrm>
          <a:prstGeom prst="roundRect">
            <a:avLst>
              <a:gd name="adj" fmla="val 12190"/>
            </a:avLst>
          </a:prstGeom>
          <a:gradFill>
            <a:gsLst>
              <a:gs pos="0">
                <a:srgbClr val="2A57DD"/>
              </a:gs>
              <a:gs pos="100000">
                <a:schemeClr val="accent5"/>
              </a:gs>
              <a:gs pos="54000">
                <a:schemeClr val="accent5">
                  <a:lumMod val="60000"/>
                  <a:lumOff val="40000"/>
                </a:schemeClr>
              </a:gs>
            </a:gsLst>
            <a:lin ang="2700000" scaled="0"/>
          </a:gradFill>
          <a:ln>
            <a:noFill/>
          </a:ln>
          <a:effectLst>
            <a:outerShdw blurRad="50800" dist="38100" dir="2700000" algn="tl" rotWithShape="0">
              <a:prstClr val="black">
                <a:alpha val="16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b="1"/>
          </a:p>
        </p:txBody>
      </p:sp>
      <p:pic>
        <p:nvPicPr>
          <p:cNvPr id="49" name="圖形 48">
            <a:extLst>
              <a:ext uri="{FF2B5EF4-FFF2-40B4-BE49-F238E27FC236}">
                <a16:creationId xmlns:a16="http://schemas.microsoft.com/office/drawing/2014/main" id="{670B631D-AB54-4D2C-B71A-CDFCA553447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9204403">
            <a:off x="6222579" y="3135026"/>
            <a:ext cx="1029539" cy="400883"/>
          </a:xfrm>
          <a:prstGeom prst="rect">
            <a:avLst/>
          </a:prstGeom>
        </p:spPr>
      </p:pic>
      <p:sp>
        <p:nvSpPr>
          <p:cNvPr id="47" name="矩形: 圓角 46">
            <a:extLst>
              <a:ext uri="{FF2B5EF4-FFF2-40B4-BE49-F238E27FC236}">
                <a16:creationId xmlns:a16="http://schemas.microsoft.com/office/drawing/2014/main" id="{70A7328F-2E74-4C06-947E-D3F6B524146B}"/>
              </a:ext>
            </a:extLst>
          </p:cNvPr>
          <p:cNvSpPr/>
          <p:nvPr/>
        </p:nvSpPr>
        <p:spPr>
          <a:xfrm>
            <a:off x="1611063" y="2888246"/>
            <a:ext cx="1069530" cy="1047647"/>
          </a:xfrm>
          <a:prstGeom prst="roundRect">
            <a:avLst>
              <a:gd name="adj" fmla="val 12190"/>
            </a:avLst>
          </a:prstGeom>
          <a:gradFill>
            <a:gsLst>
              <a:gs pos="0">
                <a:srgbClr val="2A57DD"/>
              </a:gs>
              <a:gs pos="100000">
                <a:schemeClr val="accent5"/>
              </a:gs>
              <a:gs pos="54000">
                <a:schemeClr val="accent5">
                  <a:lumMod val="60000"/>
                  <a:lumOff val="40000"/>
                </a:schemeClr>
              </a:gs>
            </a:gsLst>
            <a:lin ang="2700000" scaled="0"/>
          </a:gradFill>
          <a:ln>
            <a:noFill/>
          </a:ln>
          <a:effectLst>
            <a:outerShdw blurRad="50800" dist="38100" dir="2700000" algn="tl" rotWithShape="0">
              <a:prstClr val="black">
                <a:alpha val="16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b="1"/>
          </a:p>
        </p:txBody>
      </p:sp>
      <p:sp>
        <p:nvSpPr>
          <p:cNvPr id="2" name="標題 1">
            <a:extLst>
              <a:ext uri="{FF2B5EF4-FFF2-40B4-BE49-F238E27FC236}">
                <a16:creationId xmlns:a16="http://schemas.microsoft.com/office/drawing/2014/main" id="{FEAE19A6-C4B2-499A-BA08-760A5F65CA81}"/>
              </a:ext>
            </a:extLst>
          </p:cNvPr>
          <p:cNvSpPr>
            <a:spLocks noGrp="1"/>
          </p:cNvSpPr>
          <p:nvPr>
            <p:ph type="title"/>
          </p:nvPr>
        </p:nvSpPr>
        <p:spPr/>
        <p:txBody>
          <a:bodyPr>
            <a:normAutofit/>
          </a:bodyPr>
          <a:lstStyle/>
          <a:p>
            <a:r>
              <a:rPr lang="en-US" altLang="zh-TW" sz="3600">
                <a:latin typeface="Microsoft JhengHei"/>
                <a:ea typeface="Microsoft JhengHei"/>
              </a:rPr>
              <a:t>Easily migrate</a:t>
            </a:r>
            <a:r>
              <a:rPr lang="zh-TW" altLang="en-US" sz="3600">
                <a:latin typeface="Microsoft JhengHei"/>
                <a:ea typeface="Microsoft JhengHei"/>
              </a:rPr>
              <a:t> </a:t>
            </a:r>
            <a:r>
              <a:rPr lang="en-US" altLang="zh-TW" sz="3600">
                <a:latin typeface="Microsoft JhengHei"/>
                <a:ea typeface="Microsoft JhengHei"/>
              </a:rPr>
              <a:t>whole pool data of JBOD</a:t>
            </a:r>
            <a:endParaRPr lang="zh-TW" altLang="en-US" sz="3600">
              <a:latin typeface="Microsoft JhengHei"/>
              <a:ea typeface="Microsoft JhengHei"/>
            </a:endParaRPr>
          </a:p>
        </p:txBody>
      </p:sp>
      <p:pic>
        <p:nvPicPr>
          <p:cNvPr id="2050" name="Picture 2">
            <a:extLst>
              <a:ext uri="{FF2B5EF4-FFF2-40B4-BE49-F238E27FC236}">
                <a16:creationId xmlns:a16="http://schemas.microsoft.com/office/drawing/2014/main" id="{93AA9F50-5FE6-46AB-A0B6-7AEC89FA4A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446" y="3666661"/>
            <a:ext cx="2068364" cy="129272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FB84DC16-C13B-46C3-967E-B6053B6A85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3245" y="3652657"/>
            <a:ext cx="2177489" cy="1360929"/>
          </a:xfrm>
          <a:prstGeom prst="rect">
            <a:avLst/>
          </a:prstGeom>
          <a:noFill/>
          <a:extLst>
            <a:ext uri="{909E8E84-426E-40DD-AFC4-6F175D3DCCD1}">
              <a14:hiddenFill xmlns:a14="http://schemas.microsoft.com/office/drawing/2010/main">
                <a:solidFill>
                  <a:srgbClr val="FFFFFF"/>
                </a:solidFill>
              </a14:hiddenFill>
            </a:ext>
          </a:extLst>
        </p:spPr>
      </p:pic>
      <p:pic>
        <p:nvPicPr>
          <p:cNvPr id="34" name="圖片 25" descr="一張含有 電子用品, 電腦 的圖片&#10;&#10;自動產生的描述">
            <a:extLst>
              <a:ext uri="{FF2B5EF4-FFF2-40B4-BE49-F238E27FC236}">
                <a16:creationId xmlns:a16="http://schemas.microsoft.com/office/drawing/2014/main" id="{70AB021D-DF00-4946-B637-F250EC3A1B7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32743" y="3667462"/>
            <a:ext cx="2087209" cy="1304738"/>
          </a:xfrm>
          <a:prstGeom prst="rect">
            <a:avLst/>
          </a:prstGeom>
        </p:spPr>
      </p:pic>
      <p:pic>
        <p:nvPicPr>
          <p:cNvPr id="44" name="圖片 25" descr="一張含有 電子用品, 電腦 的圖片&#10;&#10;自動產生的描述">
            <a:extLst>
              <a:ext uri="{FF2B5EF4-FFF2-40B4-BE49-F238E27FC236}">
                <a16:creationId xmlns:a16="http://schemas.microsoft.com/office/drawing/2014/main" id="{8C4379EA-ACC9-42D0-A63B-3B30A8740D5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50632" y="3697881"/>
            <a:ext cx="2087209" cy="1304738"/>
          </a:xfrm>
          <a:prstGeom prst="rect">
            <a:avLst/>
          </a:prstGeom>
        </p:spPr>
      </p:pic>
      <p:sp>
        <p:nvSpPr>
          <p:cNvPr id="20" name="平行四邊形 11">
            <a:extLst>
              <a:ext uri="{FF2B5EF4-FFF2-40B4-BE49-F238E27FC236}">
                <a16:creationId xmlns:a16="http://schemas.microsoft.com/office/drawing/2014/main" id="{D8890CB3-6A4D-4FBD-AB17-9BA11A81BFA7}"/>
              </a:ext>
            </a:extLst>
          </p:cNvPr>
          <p:cNvSpPr/>
          <p:nvPr/>
        </p:nvSpPr>
        <p:spPr>
          <a:xfrm rot="20105520">
            <a:off x="-295796" y="1410701"/>
            <a:ext cx="2425187" cy="881599"/>
          </a:xfrm>
          <a:prstGeom prst="parallelogram">
            <a:avLst>
              <a:gd name="adj" fmla="val 46235"/>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ltLang="zh-TW" sz="2000" b="1">
                <a:latin typeface="Microsoft JhengHei"/>
                <a:ea typeface="Microsoft JhengHei"/>
                <a:cs typeface="Microsoft JhengHei"/>
                <a:sym typeface="Microsoft JhengHei"/>
              </a:rPr>
              <a:t>JBOD</a:t>
            </a:r>
            <a:r>
              <a:rPr lang="en-US" altLang="zh-TW" sz="2000" b="1">
                <a:latin typeface="Microsoft JhengHei"/>
                <a:ea typeface="Microsoft JhengHei"/>
              </a:rPr>
              <a:t> </a:t>
            </a:r>
            <a:br>
              <a:rPr lang="en-US" altLang="zh-TW" sz="2000" b="1">
                <a:latin typeface="Microsoft JhengHei"/>
                <a:ea typeface="Microsoft JhengHei"/>
              </a:rPr>
            </a:br>
            <a:r>
              <a:rPr lang="zh-TW" altLang="zh-TW" sz="2000" b="1">
                <a:latin typeface="Microsoft JhengHei"/>
                <a:ea typeface="Microsoft JhengHei"/>
              </a:rPr>
              <a:t>Migration</a:t>
            </a:r>
            <a:endParaRPr lang="zh-TW" altLang="en-US" b="1">
              <a:latin typeface="微軟正黑體" panose="020B0604030504040204" pitchFamily="34" charset="-120"/>
              <a:ea typeface="微軟正黑體" panose="020B0604030504040204" pitchFamily="34" charset="-120"/>
            </a:endParaRPr>
          </a:p>
        </p:txBody>
      </p:sp>
      <p:sp>
        <p:nvSpPr>
          <p:cNvPr id="21" name="Shape 275">
            <a:extLst>
              <a:ext uri="{FF2B5EF4-FFF2-40B4-BE49-F238E27FC236}">
                <a16:creationId xmlns:a16="http://schemas.microsoft.com/office/drawing/2014/main" id="{E1912287-FDBD-4DD2-A754-0C1013F6CEDF}"/>
              </a:ext>
            </a:extLst>
          </p:cNvPr>
          <p:cNvSpPr/>
          <p:nvPr/>
        </p:nvSpPr>
        <p:spPr>
          <a:xfrm>
            <a:off x="3501947" y="4082132"/>
            <a:ext cx="1610302" cy="461785"/>
          </a:xfrm>
          <a:prstGeom prst="rightArrow">
            <a:avLst>
              <a:gd name="adj1" fmla="val 50000"/>
              <a:gd name="adj2" fmla="val 50000"/>
            </a:avLst>
          </a:prstGeom>
          <a:gradFill>
            <a:gsLst>
              <a:gs pos="0">
                <a:schemeClr val="accent5">
                  <a:alpha val="0"/>
                </a:schemeClr>
              </a:gs>
              <a:gs pos="100000">
                <a:srgbClr val="00B0F0"/>
              </a:gs>
            </a:gsLst>
            <a:lin ang="0" scaled="0"/>
          </a:gradFill>
          <a:ln w="12700">
            <a:noFill/>
          </a:ln>
        </p:spPr>
        <p:style>
          <a:lnRef idx="3">
            <a:schemeClr val="lt1"/>
          </a:lnRef>
          <a:fillRef idx="1">
            <a:schemeClr val="accent5"/>
          </a:fillRef>
          <a:effectRef idx="1">
            <a:schemeClr val="accent5"/>
          </a:effectRef>
          <a:fontRef idx="minor">
            <a:schemeClr val="lt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 name="圖形 2">
            <a:extLst>
              <a:ext uri="{FF2B5EF4-FFF2-40B4-BE49-F238E27FC236}">
                <a16:creationId xmlns:a16="http://schemas.microsoft.com/office/drawing/2014/main" id="{DCB34B79-8B9D-48BC-9069-B73254DA838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9242929">
            <a:off x="1623118" y="3118388"/>
            <a:ext cx="1034253" cy="432982"/>
          </a:xfrm>
          <a:prstGeom prst="rect">
            <a:avLst/>
          </a:prstGeom>
        </p:spPr>
      </p:pic>
      <p:sp>
        <p:nvSpPr>
          <p:cNvPr id="37" name="矩形: 圓角 36">
            <a:extLst>
              <a:ext uri="{FF2B5EF4-FFF2-40B4-BE49-F238E27FC236}">
                <a16:creationId xmlns:a16="http://schemas.microsoft.com/office/drawing/2014/main" id="{F3FA8C16-EDE9-4F65-9DD4-4C8940830F81}"/>
              </a:ext>
            </a:extLst>
          </p:cNvPr>
          <p:cNvSpPr/>
          <p:nvPr/>
        </p:nvSpPr>
        <p:spPr>
          <a:xfrm>
            <a:off x="2054257" y="1159600"/>
            <a:ext cx="5592749" cy="400110"/>
          </a:xfrm>
          <a:prstGeom prst="roundRect">
            <a:avLst>
              <a:gd name="adj" fmla="val 14197"/>
            </a:avLst>
          </a:prstGeom>
          <a:gradFill>
            <a:gsLst>
              <a:gs pos="0">
                <a:srgbClr val="7E4800"/>
              </a:gs>
              <a:gs pos="100000">
                <a:srgbClr val="172412"/>
              </a:gs>
              <a:gs pos="37000">
                <a:srgbClr val="172412"/>
              </a:gs>
            </a:gsLst>
            <a:lin ang="5400000" scaled="1"/>
          </a:gradFill>
          <a:ln w="9525">
            <a:gradFill>
              <a:gsLst>
                <a:gs pos="26000">
                  <a:srgbClr val="BBB232"/>
                </a:gs>
                <a:gs pos="43489">
                  <a:srgbClr val="F4E8BA"/>
                </a:gs>
                <a:gs pos="54000">
                  <a:srgbClr val="F9BC26"/>
                </a:gs>
                <a:gs pos="100000">
                  <a:srgbClr val="78A83F"/>
                </a:gs>
              </a:gsLst>
              <a:lin ang="5400000" scaled="1"/>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45770" indent="-86995"/>
            <a:r>
              <a:rPr lang="zh-TW" altLang="en-US" sz="1600" b="1">
                <a:solidFill>
                  <a:schemeClr val="bg1"/>
                </a:solidFill>
                <a:latin typeface="微軟正黑體"/>
                <a:ea typeface="微軟正黑體"/>
              </a:rPr>
              <a:t>Stop and Unmap the LUN if </a:t>
            </a:r>
            <a:r>
              <a:rPr lang="en-US" altLang="zh-TW" sz="1600" b="1">
                <a:solidFill>
                  <a:schemeClr val="bg1"/>
                </a:solidFill>
                <a:latin typeface="微軟正黑體"/>
                <a:ea typeface="微軟正黑體"/>
              </a:rPr>
              <a:t>iSCSI service enabled</a:t>
            </a:r>
          </a:p>
        </p:txBody>
      </p:sp>
      <p:sp>
        <p:nvSpPr>
          <p:cNvPr id="38" name="矩形: 圓角 37">
            <a:extLst>
              <a:ext uri="{FF2B5EF4-FFF2-40B4-BE49-F238E27FC236}">
                <a16:creationId xmlns:a16="http://schemas.microsoft.com/office/drawing/2014/main" id="{799C3F1E-67D3-41A9-B654-E8E8FE562FC0}"/>
              </a:ext>
            </a:extLst>
          </p:cNvPr>
          <p:cNvSpPr/>
          <p:nvPr/>
        </p:nvSpPr>
        <p:spPr>
          <a:xfrm>
            <a:off x="2092177" y="1195707"/>
            <a:ext cx="352922" cy="325906"/>
          </a:xfrm>
          <a:prstGeom prst="roundRect">
            <a:avLst>
              <a:gd name="adj" fmla="val 12190"/>
            </a:avLst>
          </a:prstGeom>
          <a:gradFill>
            <a:gsLst>
              <a:gs pos="0">
                <a:srgbClr val="F9BC26">
                  <a:alpha val="75000"/>
                </a:srgbClr>
              </a:gs>
              <a:gs pos="100000">
                <a:srgbClr val="5D542D"/>
              </a:gs>
              <a:gs pos="54000">
                <a:srgbClr val="78A83F"/>
              </a:gs>
            </a:gsLst>
            <a:lin ang="2700000" scaled="0"/>
          </a:gradFill>
          <a:ln>
            <a:noFill/>
          </a:ln>
          <a:effectLst>
            <a:outerShdw blurRad="50800" dist="38100" dir="2700000" algn="tl" rotWithShape="0">
              <a:prstClr val="black">
                <a:alpha val="9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a:t>1</a:t>
            </a:r>
            <a:endParaRPr lang="zh-TW" altLang="en-US" sz="2000" b="1"/>
          </a:p>
        </p:txBody>
      </p:sp>
      <p:sp>
        <p:nvSpPr>
          <p:cNvPr id="40" name="矩形: 圓角 39">
            <a:extLst>
              <a:ext uri="{FF2B5EF4-FFF2-40B4-BE49-F238E27FC236}">
                <a16:creationId xmlns:a16="http://schemas.microsoft.com/office/drawing/2014/main" id="{3C876740-3545-4CD5-A8A2-DB3BDA44FCAF}"/>
              </a:ext>
            </a:extLst>
          </p:cNvPr>
          <p:cNvSpPr/>
          <p:nvPr/>
        </p:nvSpPr>
        <p:spPr>
          <a:xfrm>
            <a:off x="2480470" y="1999196"/>
            <a:ext cx="6373414" cy="400110"/>
          </a:xfrm>
          <a:prstGeom prst="roundRect">
            <a:avLst>
              <a:gd name="adj" fmla="val 14197"/>
            </a:avLst>
          </a:prstGeom>
          <a:gradFill>
            <a:gsLst>
              <a:gs pos="0">
                <a:srgbClr val="7E4800"/>
              </a:gs>
              <a:gs pos="100000">
                <a:srgbClr val="172412"/>
              </a:gs>
              <a:gs pos="37000">
                <a:srgbClr val="172412"/>
              </a:gs>
            </a:gsLst>
            <a:lin ang="5400000" scaled="1"/>
          </a:gradFill>
          <a:ln w="9525">
            <a:gradFill>
              <a:gsLst>
                <a:gs pos="26000">
                  <a:srgbClr val="BBB232"/>
                </a:gs>
                <a:gs pos="43489">
                  <a:srgbClr val="F4E8BA"/>
                </a:gs>
                <a:gs pos="54000">
                  <a:srgbClr val="F9BC26"/>
                </a:gs>
                <a:gs pos="100000">
                  <a:srgbClr val="78A83F"/>
                </a:gs>
              </a:gsLst>
              <a:lin ang="5400000" scaled="1"/>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45770" indent="-86995"/>
            <a:r>
              <a:rPr lang="zh-TW" altLang="en-US" sz="1600" b="1">
                <a:solidFill>
                  <a:schemeClr val="bg1"/>
                </a:solidFill>
                <a:latin typeface="微軟正黑體"/>
                <a:ea typeface="微軟正黑體"/>
              </a:rPr>
              <a:t>Shutdown the </a:t>
            </a:r>
            <a:r>
              <a:rPr lang="en-US" altLang="zh-TW" sz="1600" b="1">
                <a:solidFill>
                  <a:schemeClr val="bg1"/>
                </a:solidFill>
                <a:latin typeface="微軟正黑體"/>
                <a:ea typeface="微軟正黑體"/>
              </a:rPr>
              <a:t>JBOD, connect to another</a:t>
            </a:r>
            <a:r>
              <a:rPr lang="zh-TW" altLang="en-US" sz="1600" b="1">
                <a:solidFill>
                  <a:schemeClr val="bg1"/>
                </a:solidFill>
                <a:latin typeface="微軟正黑體"/>
                <a:ea typeface="微軟正黑體"/>
              </a:rPr>
              <a:t> </a:t>
            </a:r>
            <a:r>
              <a:rPr lang="en-US" altLang="zh-TW" sz="1600" b="1">
                <a:solidFill>
                  <a:schemeClr val="bg1"/>
                </a:solidFill>
                <a:latin typeface="微軟正黑體"/>
                <a:ea typeface="微軟正黑體"/>
              </a:rPr>
              <a:t>NAS then startup.</a:t>
            </a:r>
            <a:endParaRPr lang="en-US" altLang="zh-TW" sz="1600" b="1">
              <a:solidFill>
                <a:schemeClr val="bg1"/>
              </a:solidFill>
              <a:latin typeface="微軟正黑體" panose="020B0604030504040204" pitchFamily="34" charset="-120"/>
              <a:ea typeface="微軟正黑體" panose="020B0604030504040204" pitchFamily="34" charset="-120"/>
            </a:endParaRPr>
          </a:p>
        </p:txBody>
      </p:sp>
      <p:sp>
        <p:nvSpPr>
          <p:cNvPr id="41" name="矩形: 圓角 40">
            <a:extLst>
              <a:ext uri="{FF2B5EF4-FFF2-40B4-BE49-F238E27FC236}">
                <a16:creationId xmlns:a16="http://schemas.microsoft.com/office/drawing/2014/main" id="{209FF0EA-F068-4931-826F-8235AD14753D}"/>
              </a:ext>
            </a:extLst>
          </p:cNvPr>
          <p:cNvSpPr/>
          <p:nvPr/>
        </p:nvSpPr>
        <p:spPr>
          <a:xfrm>
            <a:off x="2518678" y="2035303"/>
            <a:ext cx="355609" cy="325906"/>
          </a:xfrm>
          <a:prstGeom prst="roundRect">
            <a:avLst>
              <a:gd name="adj" fmla="val 12190"/>
            </a:avLst>
          </a:prstGeom>
          <a:gradFill>
            <a:gsLst>
              <a:gs pos="0">
                <a:srgbClr val="F9BC26">
                  <a:alpha val="75000"/>
                </a:srgbClr>
              </a:gs>
              <a:gs pos="100000">
                <a:srgbClr val="5D542D"/>
              </a:gs>
              <a:gs pos="54000">
                <a:srgbClr val="78A83F"/>
              </a:gs>
            </a:gsLst>
            <a:lin ang="2700000" scaled="0"/>
          </a:gradFill>
          <a:ln>
            <a:noFill/>
          </a:ln>
          <a:effectLst>
            <a:outerShdw blurRad="50800" dist="38100" dir="2700000" algn="tl" rotWithShape="0">
              <a:prstClr val="black">
                <a:alpha val="9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a:t>3</a:t>
            </a:r>
            <a:endParaRPr lang="zh-TW" altLang="en-US" sz="2000" b="1"/>
          </a:p>
        </p:txBody>
      </p:sp>
      <p:sp>
        <p:nvSpPr>
          <p:cNvPr id="43" name="矩形: 圓角 42">
            <a:extLst>
              <a:ext uri="{FF2B5EF4-FFF2-40B4-BE49-F238E27FC236}">
                <a16:creationId xmlns:a16="http://schemas.microsoft.com/office/drawing/2014/main" id="{BFD4E97A-9A73-4028-814B-6738A88A6909}"/>
              </a:ext>
            </a:extLst>
          </p:cNvPr>
          <p:cNvSpPr/>
          <p:nvPr/>
        </p:nvSpPr>
        <p:spPr>
          <a:xfrm>
            <a:off x="2880529" y="2425348"/>
            <a:ext cx="6060548" cy="549814"/>
          </a:xfrm>
          <a:prstGeom prst="roundRect">
            <a:avLst>
              <a:gd name="adj" fmla="val 14197"/>
            </a:avLst>
          </a:prstGeom>
          <a:gradFill>
            <a:gsLst>
              <a:gs pos="0">
                <a:srgbClr val="7E4800"/>
              </a:gs>
              <a:gs pos="100000">
                <a:schemeClr val="tx1"/>
              </a:gs>
              <a:gs pos="37000">
                <a:srgbClr val="172412"/>
              </a:gs>
            </a:gsLst>
            <a:lin ang="5400000" scaled="1"/>
          </a:gradFill>
          <a:ln w="9525">
            <a:gradFill>
              <a:gsLst>
                <a:gs pos="26000">
                  <a:srgbClr val="BBB232"/>
                </a:gs>
                <a:gs pos="43489">
                  <a:srgbClr val="F4E8BA"/>
                </a:gs>
                <a:gs pos="54000">
                  <a:srgbClr val="F9BC26"/>
                </a:gs>
                <a:gs pos="100000">
                  <a:srgbClr val="78A83F"/>
                </a:gs>
              </a:gsLst>
              <a:lin ang="5400000" scaled="1"/>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39750"/>
            <a:r>
              <a:rPr lang="zh-TW" altLang="en-US" sz="1600" b="1" dirty="0">
                <a:solidFill>
                  <a:schemeClr val="bg1"/>
                </a:solidFill>
                <a:latin typeface="微軟正黑體"/>
                <a:ea typeface="微軟正黑體"/>
              </a:rPr>
              <a:t>NAS will detect automatically and confirm that do you want to "Attach and Recover Storage Pool"</a:t>
            </a:r>
            <a:endParaRPr lang="en-US" altLang="zh-TW" sz="1600" b="1" dirty="0">
              <a:solidFill>
                <a:schemeClr val="bg1"/>
              </a:solidFill>
              <a:latin typeface="微軟正黑體" panose="020B0604030504040204" pitchFamily="34" charset="-120"/>
              <a:ea typeface="微軟正黑體" panose="020B0604030504040204" pitchFamily="34" charset="-120"/>
            </a:endParaRPr>
          </a:p>
        </p:txBody>
      </p:sp>
      <p:sp>
        <p:nvSpPr>
          <p:cNvPr id="45" name="矩形: 圓角 44">
            <a:extLst>
              <a:ext uri="{FF2B5EF4-FFF2-40B4-BE49-F238E27FC236}">
                <a16:creationId xmlns:a16="http://schemas.microsoft.com/office/drawing/2014/main" id="{36DF3FE5-A888-4009-B13A-B6212F151F4D}"/>
              </a:ext>
            </a:extLst>
          </p:cNvPr>
          <p:cNvSpPr/>
          <p:nvPr/>
        </p:nvSpPr>
        <p:spPr>
          <a:xfrm>
            <a:off x="2921442" y="2471004"/>
            <a:ext cx="395139" cy="335123"/>
          </a:xfrm>
          <a:prstGeom prst="roundRect">
            <a:avLst>
              <a:gd name="adj" fmla="val 12190"/>
            </a:avLst>
          </a:prstGeom>
          <a:gradFill>
            <a:gsLst>
              <a:gs pos="0">
                <a:srgbClr val="F9BC26">
                  <a:alpha val="75000"/>
                </a:srgbClr>
              </a:gs>
              <a:gs pos="100000">
                <a:srgbClr val="5D542D"/>
              </a:gs>
              <a:gs pos="54000">
                <a:srgbClr val="78A83F"/>
              </a:gs>
            </a:gsLst>
            <a:lin ang="2700000" scaled="0"/>
          </a:gradFill>
          <a:ln>
            <a:noFill/>
          </a:ln>
          <a:effectLst>
            <a:outerShdw blurRad="50800" dist="38100" dir="2700000" algn="tl" rotWithShape="0">
              <a:prstClr val="black">
                <a:alpha val="9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t>4</a:t>
            </a:r>
            <a:endParaRPr lang="zh-TW" altLang="en-US" sz="2000" b="1" dirty="0"/>
          </a:p>
        </p:txBody>
      </p:sp>
      <p:sp>
        <p:nvSpPr>
          <p:cNvPr id="23" name="矩形: 圓角 39">
            <a:extLst>
              <a:ext uri="{FF2B5EF4-FFF2-40B4-BE49-F238E27FC236}">
                <a16:creationId xmlns:a16="http://schemas.microsoft.com/office/drawing/2014/main" id="{4CEBA617-DF93-6B49-96F9-E39B62C1F391}"/>
              </a:ext>
            </a:extLst>
          </p:cNvPr>
          <p:cNvSpPr/>
          <p:nvPr/>
        </p:nvSpPr>
        <p:spPr>
          <a:xfrm>
            <a:off x="2287072" y="1564579"/>
            <a:ext cx="6373415" cy="418545"/>
          </a:xfrm>
          <a:prstGeom prst="roundRect">
            <a:avLst>
              <a:gd name="adj" fmla="val 14197"/>
            </a:avLst>
          </a:prstGeom>
          <a:gradFill>
            <a:gsLst>
              <a:gs pos="0">
                <a:srgbClr val="7E4800"/>
              </a:gs>
              <a:gs pos="100000">
                <a:srgbClr val="172412"/>
              </a:gs>
              <a:gs pos="37000">
                <a:srgbClr val="172412"/>
              </a:gs>
            </a:gsLst>
            <a:lin ang="5400000" scaled="1"/>
          </a:gradFill>
          <a:ln w="9525">
            <a:gradFill>
              <a:gsLst>
                <a:gs pos="26000">
                  <a:srgbClr val="BBB232"/>
                </a:gs>
                <a:gs pos="43489">
                  <a:srgbClr val="F4E8BA"/>
                </a:gs>
                <a:gs pos="54000">
                  <a:srgbClr val="F9BC26"/>
                </a:gs>
                <a:gs pos="100000">
                  <a:srgbClr val="78A83F"/>
                </a:gs>
              </a:gsLst>
              <a:lin ang="5400000" scaled="1"/>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45770" indent="-86995"/>
            <a:r>
              <a:rPr lang="zh-TW" altLang="en-US" sz="1600" b="1">
                <a:solidFill>
                  <a:schemeClr val="bg1"/>
                </a:solidFill>
                <a:latin typeface="微軟正黑體"/>
                <a:ea typeface="微軟正黑體"/>
              </a:rPr>
              <a:t>Disks</a:t>
            </a:r>
            <a:r>
              <a:rPr lang="en-US" altLang="zh-TW" sz="1600" b="1">
                <a:solidFill>
                  <a:schemeClr val="bg1"/>
                </a:solidFill>
                <a:latin typeface="微軟正黑體"/>
                <a:ea typeface="微軟正黑體"/>
              </a:rPr>
              <a:t>/VJBOD &gt; </a:t>
            </a:r>
            <a:r>
              <a:rPr lang="zh-CN" altLang="en-US" sz="1600" b="1">
                <a:solidFill>
                  <a:schemeClr val="bg1"/>
                </a:solidFill>
                <a:latin typeface="微軟正黑體"/>
                <a:ea typeface="微軟正黑體"/>
              </a:rPr>
              <a:t>sel</a:t>
            </a:r>
            <a:r>
              <a:rPr lang="en-US" altLang="zh-CN" sz="1600" b="1" err="1">
                <a:solidFill>
                  <a:schemeClr val="bg1"/>
                </a:solidFill>
                <a:latin typeface="微軟正黑體"/>
                <a:ea typeface="微軟正黑體"/>
              </a:rPr>
              <a:t>ect</a:t>
            </a:r>
            <a:r>
              <a:rPr lang="en-US" altLang="zh-CN" sz="1600" b="1">
                <a:solidFill>
                  <a:schemeClr val="bg1"/>
                </a:solidFill>
                <a:latin typeface="微軟正黑體"/>
                <a:ea typeface="微軟正黑體"/>
              </a:rPr>
              <a:t> JBOD device</a:t>
            </a:r>
            <a:r>
              <a:rPr lang="zh-TW" altLang="en-US" sz="1600" b="1">
                <a:solidFill>
                  <a:schemeClr val="bg1"/>
                </a:solidFill>
                <a:latin typeface="微軟正黑體"/>
                <a:ea typeface="微軟正黑體"/>
              </a:rPr>
              <a:t> </a:t>
            </a:r>
            <a:r>
              <a:rPr lang="en-US" altLang="zh-TW" sz="1600" b="1">
                <a:solidFill>
                  <a:schemeClr val="bg1"/>
                </a:solidFill>
                <a:latin typeface="微軟正黑體"/>
                <a:ea typeface="微軟正黑體"/>
              </a:rPr>
              <a:t>&gt; </a:t>
            </a:r>
            <a:r>
              <a:rPr lang="zh-CN" altLang="en-US" sz="1600" b="1">
                <a:solidFill>
                  <a:schemeClr val="bg1"/>
                </a:solidFill>
                <a:latin typeface="微軟正黑體"/>
                <a:ea typeface="微軟正黑體"/>
              </a:rPr>
              <a:t>Action</a:t>
            </a:r>
            <a:r>
              <a:rPr lang="en-US" altLang="zh-CN" sz="1600" b="1">
                <a:solidFill>
                  <a:schemeClr val="bg1"/>
                </a:solidFill>
                <a:latin typeface="微軟正黑體"/>
                <a:ea typeface="微軟正黑體"/>
              </a:rPr>
              <a:t>&gt; </a:t>
            </a:r>
            <a:r>
              <a:rPr lang="zh-CN" altLang="en-US" sz="1600" b="1">
                <a:solidFill>
                  <a:schemeClr val="bg1"/>
                </a:solidFill>
                <a:latin typeface="微軟正黑體"/>
                <a:ea typeface="微軟正黑體"/>
              </a:rPr>
              <a:t>Safel</a:t>
            </a:r>
            <a:r>
              <a:rPr lang="en-US" altLang="zh-CN" sz="1600" b="1">
                <a:solidFill>
                  <a:schemeClr val="bg1"/>
                </a:solidFill>
                <a:latin typeface="微軟正黑體"/>
                <a:ea typeface="微軟正黑體"/>
              </a:rPr>
              <a:t>y</a:t>
            </a:r>
            <a:r>
              <a:rPr lang="zh-CN" altLang="en-US" sz="1600" b="1">
                <a:solidFill>
                  <a:schemeClr val="bg1"/>
                </a:solidFill>
                <a:latin typeface="微軟正黑體"/>
                <a:ea typeface="微軟正黑體"/>
              </a:rPr>
              <a:t> detach</a:t>
            </a:r>
            <a:endParaRPr lang="en-US" altLang="zh-CN" sz="1600" b="1">
              <a:solidFill>
                <a:schemeClr val="bg1"/>
              </a:solidFill>
              <a:latin typeface="微軟正黑體" panose="020B0604030504040204" pitchFamily="34" charset="-120"/>
              <a:ea typeface="微軟正黑體" panose="020B0604030504040204" pitchFamily="34" charset="-120"/>
            </a:endParaRPr>
          </a:p>
        </p:txBody>
      </p:sp>
      <p:sp>
        <p:nvSpPr>
          <p:cNvPr id="24" name="矩形: 圓角 40">
            <a:extLst>
              <a:ext uri="{FF2B5EF4-FFF2-40B4-BE49-F238E27FC236}">
                <a16:creationId xmlns:a16="http://schemas.microsoft.com/office/drawing/2014/main" id="{B79A2F3B-B6B4-B54C-A57E-51E45BEBE7BB}"/>
              </a:ext>
            </a:extLst>
          </p:cNvPr>
          <p:cNvSpPr/>
          <p:nvPr/>
        </p:nvSpPr>
        <p:spPr>
          <a:xfrm>
            <a:off x="2305999" y="1609903"/>
            <a:ext cx="347734" cy="325906"/>
          </a:xfrm>
          <a:prstGeom prst="roundRect">
            <a:avLst>
              <a:gd name="adj" fmla="val 12190"/>
            </a:avLst>
          </a:prstGeom>
          <a:gradFill>
            <a:gsLst>
              <a:gs pos="0">
                <a:srgbClr val="F9BC26">
                  <a:alpha val="75000"/>
                </a:srgbClr>
              </a:gs>
              <a:gs pos="100000">
                <a:srgbClr val="5D542D"/>
              </a:gs>
              <a:gs pos="54000">
                <a:srgbClr val="78A83F"/>
              </a:gs>
            </a:gsLst>
            <a:lin ang="2700000" scaled="0"/>
          </a:gradFill>
          <a:ln>
            <a:noFill/>
          </a:ln>
          <a:effectLst>
            <a:outerShdw blurRad="50800" dist="38100" dir="2700000" algn="tl" rotWithShape="0">
              <a:prstClr val="black">
                <a:alpha val="9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t>2</a:t>
            </a:r>
            <a:endParaRPr lang="zh-TW" altLang="en-US" sz="2000" b="1" dirty="0"/>
          </a:p>
        </p:txBody>
      </p:sp>
    </p:spTree>
    <p:extLst>
      <p:ext uri="{BB962C8B-B14F-4D97-AF65-F5344CB8AC3E}">
        <p14:creationId xmlns:p14="http://schemas.microsoft.com/office/powerpoint/2010/main" val="26327359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圓角 5">
            <a:extLst>
              <a:ext uri="{FF2B5EF4-FFF2-40B4-BE49-F238E27FC236}">
                <a16:creationId xmlns:a16="http://schemas.microsoft.com/office/drawing/2014/main" id="{0D8E1CCA-21ED-4F15-8FAF-84AF907CC943}"/>
              </a:ext>
            </a:extLst>
          </p:cNvPr>
          <p:cNvSpPr/>
          <p:nvPr/>
        </p:nvSpPr>
        <p:spPr>
          <a:xfrm>
            <a:off x="1129008" y="716289"/>
            <a:ext cx="3612872" cy="954612"/>
          </a:xfrm>
          <a:prstGeom prst="roundRect">
            <a:avLst>
              <a:gd name="adj" fmla="val 3442"/>
            </a:avLst>
          </a:prstGeom>
          <a:gradFill>
            <a:gsLst>
              <a:gs pos="54000">
                <a:schemeClr val="bg1"/>
              </a:gs>
              <a:gs pos="100000">
                <a:schemeClr val="bg1">
                  <a:lumMod val="95000"/>
                </a:schemeClr>
              </a:gs>
              <a:gs pos="59000">
                <a:srgbClr val="EEEEEE"/>
              </a:gs>
            </a:gsLst>
            <a:lin ang="5400000" scaled="1"/>
          </a:gradFill>
          <a:ln w="9525">
            <a:gradFill>
              <a:gsLst>
                <a:gs pos="26000">
                  <a:srgbClr val="BBB232"/>
                </a:gs>
                <a:gs pos="0">
                  <a:srgbClr val="140B00"/>
                </a:gs>
                <a:gs pos="43489">
                  <a:srgbClr val="F4E8BA"/>
                </a:gs>
                <a:gs pos="54000">
                  <a:srgbClr val="F9BC26"/>
                </a:gs>
                <a:gs pos="100000">
                  <a:srgbClr val="78A83F"/>
                </a:gs>
              </a:gsLst>
              <a:lin ang="5400000" scaled="1"/>
            </a:gradFill>
          </a:ln>
          <a:effectLst>
            <a:outerShdw blurRad="139700" dist="88900" dir="25200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a:solidFill>
                  <a:schemeClr val="tx1">
                    <a:lumMod val="85000"/>
                    <a:lumOff val="15000"/>
                  </a:schemeClr>
                </a:solidFill>
                <a:latin typeface="微軟正黑體" pitchFamily="34" charset="-120"/>
                <a:ea typeface="微軟正黑體" pitchFamily="34" charset="-120"/>
              </a:rPr>
              <a:t>TVS-472XT :</a:t>
            </a:r>
            <a:br>
              <a:rPr lang="en-US" altLang="zh-TW" sz="1600" b="1">
                <a:solidFill>
                  <a:schemeClr val="tx1">
                    <a:lumMod val="85000"/>
                    <a:lumOff val="15000"/>
                  </a:schemeClr>
                </a:solidFill>
                <a:latin typeface="微軟正黑體" pitchFamily="34" charset="-120"/>
                <a:ea typeface="微軟正黑體" pitchFamily="34" charset="-120"/>
              </a:rPr>
            </a:br>
            <a:r>
              <a:rPr lang="en-US" altLang="zh-TW" sz="1600" b="1">
                <a:solidFill>
                  <a:schemeClr val="tx1">
                    <a:lumMod val="85000"/>
                    <a:lumOff val="15000"/>
                  </a:schemeClr>
                </a:solidFill>
                <a:latin typeface="微軟正黑體" pitchFamily="34" charset="-120"/>
                <a:ea typeface="微軟正黑體" pitchFamily="34" charset="-120"/>
              </a:rPr>
              <a:t>Use TL-D800C as the </a:t>
            </a:r>
            <a:r>
              <a:rPr lang="en-US" altLang="zh-TW" sz="1600" b="1">
                <a:solidFill>
                  <a:schemeClr val="tx1">
                    <a:lumMod val="85000"/>
                    <a:lumOff val="15000"/>
                  </a:schemeClr>
                </a:solidFill>
                <a:latin typeface="微軟正黑體" pitchFamily="34" charset="-120"/>
                <a:ea typeface="微軟正黑體" pitchFamily="34" charset="-120"/>
                <a:sym typeface="Microsoft JhengHei"/>
              </a:rPr>
              <a:t>External</a:t>
            </a:r>
            <a:r>
              <a:rPr lang="zh-CN" altLang="en-US" sz="1600" b="1">
                <a:solidFill>
                  <a:schemeClr val="tx1">
                    <a:lumMod val="85000"/>
                    <a:lumOff val="15000"/>
                  </a:schemeClr>
                </a:solidFill>
                <a:latin typeface="微軟正黑體" pitchFamily="34" charset="-120"/>
                <a:ea typeface="微軟正黑體" pitchFamily="34" charset="-120"/>
                <a:sym typeface="Microsoft JhengHei"/>
              </a:rPr>
              <a:t> </a:t>
            </a:r>
            <a:r>
              <a:rPr lang="en-US" altLang="zh-TW" sz="1600" b="1">
                <a:solidFill>
                  <a:schemeClr val="tx1">
                    <a:lumMod val="85000"/>
                    <a:lumOff val="15000"/>
                  </a:schemeClr>
                </a:solidFill>
                <a:latin typeface="微軟正黑體" pitchFamily="34" charset="-120"/>
                <a:ea typeface="微軟正黑體" pitchFamily="34" charset="-120"/>
                <a:sym typeface="Microsoft JhengHei"/>
              </a:rPr>
              <a:t>Drive</a:t>
            </a:r>
            <a:r>
              <a:rPr lang="zh-CN" altLang="en-US" sz="1600" b="1">
                <a:solidFill>
                  <a:schemeClr val="tx1">
                    <a:lumMod val="85000"/>
                    <a:lumOff val="15000"/>
                  </a:schemeClr>
                </a:solidFill>
                <a:latin typeface="微軟正黑體" pitchFamily="34" charset="-120"/>
                <a:ea typeface="微軟正黑體" pitchFamily="34" charset="-120"/>
                <a:sym typeface="Microsoft JhengHei"/>
              </a:rPr>
              <a:t> </a:t>
            </a:r>
            <a:r>
              <a:rPr lang="en-US" altLang="zh-TW" sz="1600" b="1">
                <a:solidFill>
                  <a:schemeClr val="tx1">
                    <a:lumMod val="85000"/>
                    <a:lumOff val="15000"/>
                  </a:schemeClr>
                </a:solidFill>
                <a:latin typeface="微軟正黑體" pitchFamily="34" charset="-120"/>
                <a:ea typeface="微軟正黑體" pitchFamily="34" charset="-120"/>
                <a:sym typeface="Microsoft JhengHei"/>
              </a:rPr>
              <a:t>Enclosure</a:t>
            </a:r>
            <a:endParaRPr lang="zh-TW" altLang="en-US" sz="1600" b="1">
              <a:solidFill>
                <a:schemeClr val="tx1">
                  <a:lumMod val="85000"/>
                  <a:lumOff val="15000"/>
                </a:schemeClr>
              </a:solidFill>
              <a:latin typeface="微軟正黑體" pitchFamily="34" charset="-120"/>
              <a:ea typeface="微軟正黑體" pitchFamily="34" charset="-120"/>
            </a:endParaRPr>
          </a:p>
        </p:txBody>
      </p:sp>
      <p:grpSp>
        <p:nvGrpSpPr>
          <p:cNvPr id="8" name="群組 7">
            <a:extLst>
              <a:ext uri="{FF2B5EF4-FFF2-40B4-BE49-F238E27FC236}">
                <a16:creationId xmlns:a16="http://schemas.microsoft.com/office/drawing/2014/main" id="{96D139B6-8C41-489E-8E46-015E72B72C65}"/>
              </a:ext>
            </a:extLst>
          </p:cNvPr>
          <p:cNvGrpSpPr/>
          <p:nvPr/>
        </p:nvGrpSpPr>
        <p:grpSpPr>
          <a:xfrm>
            <a:off x="922688" y="710767"/>
            <a:ext cx="412640" cy="397605"/>
            <a:chOff x="5121598" y="2950131"/>
            <a:chExt cx="388547" cy="397605"/>
          </a:xfrm>
        </p:grpSpPr>
        <p:sp>
          <p:nvSpPr>
            <p:cNvPr id="9" name="矩形: 圓角 8">
              <a:extLst>
                <a:ext uri="{FF2B5EF4-FFF2-40B4-BE49-F238E27FC236}">
                  <a16:creationId xmlns:a16="http://schemas.microsoft.com/office/drawing/2014/main" id="{CB58C45C-E1AE-4982-862B-86C5E79103D4}"/>
                </a:ext>
              </a:extLst>
            </p:cNvPr>
            <p:cNvSpPr/>
            <p:nvPr/>
          </p:nvSpPr>
          <p:spPr>
            <a:xfrm>
              <a:off x="5121598" y="2950131"/>
              <a:ext cx="351158" cy="351158"/>
            </a:xfrm>
            <a:prstGeom prst="roundRect">
              <a:avLst>
                <a:gd name="adj" fmla="val 9744"/>
              </a:avLst>
            </a:prstGeom>
            <a:gradFill>
              <a:gsLst>
                <a:gs pos="0">
                  <a:srgbClr val="F9BC26">
                    <a:alpha val="75000"/>
                  </a:srgbClr>
                </a:gs>
                <a:gs pos="100000">
                  <a:srgbClr val="5D542D"/>
                </a:gs>
                <a:gs pos="54000">
                  <a:srgbClr val="78A83F"/>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圓角 9">
              <a:extLst>
                <a:ext uri="{FF2B5EF4-FFF2-40B4-BE49-F238E27FC236}">
                  <a16:creationId xmlns:a16="http://schemas.microsoft.com/office/drawing/2014/main" id="{00279805-12A4-4F2E-B703-70C42ABF4EB2}"/>
                </a:ext>
              </a:extLst>
            </p:cNvPr>
            <p:cNvSpPr/>
            <p:nvPr/>
          </p:nvSpPr>
          <p:spPr>
            <a:xfrm rot="16200000">
              <a:off x="5158987" y="2996578"/>
              <a:ext cx="351158" cy="351158"/>
            </a:xfrm>
            <a:prstGeom prst="roundRect">
              <a:avLst>
                <a:gd name="adj" fmla="val 9744"/>
              </a:avLst>
            </a:prstGeom>
            <a:gradFill>
              <a:gsLst>
                <a:gs pos="0">
                  <a:srgbClr val="5D542D">
                    <a:alpha val="53000"/>
                  </a:srgbClr>
                </a:gs>
                <a:gs pos="100000">
                  <a:srgbClr val="78A83F"/>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a:extLst>
                <a:ext uri="{FF2B5EF4-FFF2-40B4-BE49-F238E27FC236}">
                  <a16:creationId xmlns:a16="http://schemas.microsoft.com/office/drawing/2014/main" id="{C25FA714-7E38-4AB3-B842-3094AF285DCE}"/>
                </a:ext>
              </a:extLst>
            </p:cNvPr>
            <p:cNvSpPr txBox="1"/>
            <p:nvPr/>
          </p:nvSpPr>
          <p:spPr>
            <a:xfrm>
              <a:off x="5158987" y="2955181"/>
              <a:ext cx="312906" cy="369332"/>
            </a:xfrm>
            <a:prstGeom prst="rect">
              <a:avLst/>
            </a:prstGeom>
            <a:noFill/>
          </p:spPr>
          <p:txBody>
            <a:bodyPr wrap="none" rtlCol="0">
              <a:spAutoFit/>
            </a:bodyPr>
            <a:lstStyle/>
            <a:p>
              <a:r>
                <a:rPr lang="en-US" altLang="zh-TW" sz="1800" b="1">
                  <a:solidFill>
                    <a:schemeClr val="bg1"/>
                  </a:solidFill>
                </a:rPr>
                <a:t>1</a:t>
              </a:r>
              <a:endParaRPr lang="zh-TW" altLang="en-US" sz="1800" b="1">
                <a:solidFill>
                  <a:schemeClr val="bg1"/>
                </a:solidFill>
              </a:endParaRPr>
            </a:p>
          </p:txBody>
        </p:sp>
      </p:grpSp>
      <p:sp>
        <p:nvSpPr>
          <p:cNvPr id="13" name="矩形: 圓角 12">
            <a:extLst>
              <a:ext uri="{FF2B5EF4-FFF2-40B4-BE49-F238E27FC236}">
                <a16:creationId xmlns:a16="http://schemas.microsoft.com/office/drawing/2014/main" id="{9E82071B-517F-4282-AA1F-EED6EBE5D6EA}"/>
              </a:ext>
            </a:extLst>
          </p:cNvPr>
          <p:cNvSpPr/>
          <p:nvPr/>
        </p:nvSpPr>
        <p:spPr>
          <a:xfrm>
            <a:off x="776752" y="2043335"/>
            <a:ext cx="3586818" cy="954612"/>
          </a:xfrm>
          <a:prstGeom prst="roundRect">
            <a:avLst>
              <a:gd name="adj" fmla="val 3442"/>
            </a:avLst>
          </a:prstGeom>
          <a:gradFill>
            <a:gsLst>
              <a:gs pos="54000">
                <a:schemeClr val="bg1"/>
              </a:gs>
              <a:gs pos="100000">
                <a:schemeClr val="bg1">
                  <a:lumMod val="95000"/>
                </a:schemeClr>
              </a:gs>
              <a:gs pos="59000">
                <a:srgbClr val="EEEEEE"/>
              </a:gs>
            </a:gsLst>
            <a:lin ang="5400000" scaled="1"/>
          </a:gradFill>
          <a:ln w="9525">
            <a:gradFill>
              <a:gsLst>
                <a:gs pos="26000">
                  <a:srgbClr val="BBB232"/>
                </a:gs>
                <a:gs pos="0">
                  <a:srgbClr val="140B00"/>
                </a:gs>
                <a:gs pos="43489">
                  <a:srgbClr val="F4E8BA"/>
                </a:gs>
                <a:gs pos="54000">
                  <a:srgbClr val="F9BC26"/>
                </a:gs>
                <a:gs pos="100000">
                  <a:srgbClr val="78A83F"/>
                </a:gs>
              </a:gsLst>
              <a:lin ang="5400000" scaled="1"/>
            </a:gradFill>
          </a:ln>
          <a:effectLst>
            <a:outerShdw blurRad="139700" dist="88900" dir="25200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a:solidFill>
                  <a:schemeClr val="tx1">
                    <a:lumMod val="85000"/>
                    <a:lumOff val="15000"/>
                  </a:schemeClr>
                </a:solidFill>
                <a:latin typeface="微軟正黑體" pitchFamily="34" charset="-120"/>
                <a:ea typeface="微軟正黑體" pitchFamily="34" charset="-120"/>
              </a:rPr>
              <a:t>TS-431P2 to TVS-472XT</a:t>
            </a:r>
            <a:br>
              <a:rPr lang="en-US" altLang="zh-TW" sz="1600" b="1">
                <a:solidFill>
                  <a:schemeClr val="tx1">
                    <a:lumMod val="85000"/>
                    <a:lumOff val="15000"/>
                  </a:schemeClr>
                </a:solidFill>
                <a:latin typeface="微軟正黑體" pitchFamily="34" charset="-120"/>
                <a:ea typeface="微軟正黑體" pitchFamily="34" charset="-120"/>
              </a:rPr>
            </a:br>
            <a:br>
              <a:rPr lang="en-US" altLang="zh-TW" sz="1600" b="1">
                <a:solidFill>
                  <a:schemeClr val="tx1">
                    <a:lumMod val="85000"/>
                    <a:lumOff val="15000"/>
                  </a:schemeClr>
                </a:solidFill>
                <a:latin typeface="微軟正黑體" pitchFamily="34" charset="-120"/>
                <a:ea typeface="微軟正黑體" pitchFamily="34" charset="-120"/>
              </a:rPr>
            </a:br>
            <a:r>
              <a:rPr lang="en-US" altLang="zh-TW" sz="1600" b="1">
                <a:solidFill>
                  <a:schemeClr val="tx1">
                    <a:lumMod val="85000"/>
                    <a:lumOff val="15000"/>
                  </a:schemeClr>
                </a:solidFill>
                <a:latin typeface="微軟正黑體" pitchFamily="34" charset="-120"/>
                <a:ea typeface="微軟正黑體" pitchFamily="34" charset="-120"/>
              </a:rPr>
              <a:t>TL JBOD migration</a:t>
            </a:r>
            <a:endParaRPr lang="zh-TW" altLang="en-US" sz="1600">
              <a:solidFill>
                <a:schemeClr val="accent1">
                  <a:lumMod val="75000"/>
                </a:schemeClr>
              </a:solidFill>
              <a:latin typeface="微軟正黑體" pitchFamily="34" charset="-120"/>
              <a:ea typeface="微軟正黑體" pitchFamily="34" charset="-120"/>
            </a:endParaRPr>
          </a:p>
        </p:txBody>
      </p:sp>
      <p:grpSp>
        <p:nvGrpSpPr>
          <p:cNvPr id="14" name="群組 13">
            <a:extLst>
              <a:ext uri="{FF2B5EF4-FFF2-40B4-BE49-F238E27FC236}">
                <a16:creationId xmlns:a16="http://schemas.microsoft.com/office/drawing/2014/main" id="{BC1064A1-378F-4B6A-BA37-449254F6FFD0}"/>
              </a:ext>
            </a:extLst>
          </p:cNvPr>
          <p:cNvGrpSpPr/>
          <p:nvPr/>
        </p:nvGrpSpPr>
        <p:grpSpPr>
          <a:xfrm>
            <a:off x="582478" y="2037813"/>
            <a:ext cx="388547" cy="397605"/>
            <a:chOff x="5121598" y="2950131"/>
            <a:chExt cx="388547" cy="397605"/>
          </a:xfrm>
        </p:grpSpPr>
        <p:sp>
          <p:nvSpPr>
            <p:cNvPr id="15" name="矩形: 圓角 14">
              <a:extLst>
                <a:ext uri="{FF2B5EF4-FFF2-40B4-BE49-F238E27FC236}">
                  <a16:creationId xmlns:a16="http://schemas.microsoft.com/office/drawing/2014/main" id="{ABB42D6F-5DAB-4EC8-AAE2-69F1263779B6}"/>
                </a:ext>
              </a:extLst>
            </p:cNvPr>
            <p:cNvSpPr/>
            <p:nvPr/>
          </p:nvSpPr>
          <p:spPr>
            <a:xfrm>
              <a:off x="5121598" y="2950131"/>
              <a:ext cx="351158" cy="351158"/>
            </a:xfrm>
            <a:prstGeom prst="roundRect">
              <a:avLst>
                <a:gd name="adj" fmla="val 9744"/>
              </a:avLst>
            </a:prstGeom>
            <a:gradFill>
              <a:gsLst>
                <a:gs pos="0">
                  <a:srgbClr val="F9BC26">
                    <a:alpha val="75000"/>
                  </a:srgbClr>
                </a:gs>
                <a:gs pos="100000">
                  <a:srgbClr val="5D542D"/>
                </a:gs>
                <a:gs pos="54000">
                  <a:srgbClr val="78A83F"/>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圓角 15">
              <a:extLst>
                <a:ext uri="{FF2B5EF4-FFF2-40B4-BE49-F238E27FC236}">
                  <a16:creationId xmlns:a16="http://schemas.microsoft.com/office/drawing/2014/main" id="{0CBFBDFE-ED13-42F9-A6AB-21E05E2879CE}"/>
                </a:ext>
              </a:extLst>
            </p:cNvPr>
            <p:cNvSpPr/>
            <p:nvPr/>
          </p:nvSpPr>
          <p:spPr>
            <a:xfrm rot="16200000">
              <a:off x="5158987" y="2996578"/>
              <a:ext cx="351158" cy="351158"/>
            </a:xfrm>
            <a:prstGeom prst="roundRect">
              <a:avLst>
                <a:gd name="adj" fmla="val 9744"/>
              </a:avLst>
            </a:prstGeom>
            <a:gradFill>
              <a:gsLst>
                <a:gs pos="0">
                  <a:srgbClr val="5D542D">
                    <a:alpha val="53000"/>
                  </a:srgbClr>
                </a:gs>
                <a:gs pos="100000">
                  <a:srgbClr val="78A83F"/>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文字方塊 16">
              <a:extLst>
                <a:ext uri="{FF2B5EF4-FFF2-40B4-BE49-F238E27FC236}">
                  <a16:creationId xmlns:a16="http://schemas.microsoft.com/office/drawing/2014/main" id="{521140DD-38BD-418C-9D02-1323F1A34B27}"/>
                </a:ext>
              </a:extLst>
            </p:cNvPr>
            <p:cNvSpPr txBox="1"/>
            <p:nvPr/>
          </p:nvSpPr>
          <p:spPr>
            <a:xfrm>
              <a:off x="5158987" y="2955181"/>
              <a:ext cx="312906" cy="369332"/>
            </a:xfrm>
            <a:prstGeom prst="rect">
              <a:avLst/>
            </a:prstGeom>
            <a:noFill/>
          </p:spPr>
          <p:txBody>
            <a:bodyPr wrap="none" rtlCol="0">
              <a:spAutoFit/>
            </a:bodyPr>
            <a:lstStyle/>
            <a:p>
              <a:r>
                <a:rPr lang="en-US" altLang="zh-TW" sz="1800" b="1">
                  <a:solidFill>
                    <a:schemeClr val="bg1"/>
                  </a:solidFill>
                </a:rPr>
                <a:t>2</a:t>
              </a:r>
              <a:endParaRPr lang="zh-TW" altLang="en-US" sz="1800" b="1">
                <a:solidFill>
                  <a:schemeClr val="bg1"/>
                </a:solidFill>
              </a:endParaRPr>
            </a:p>
          </p:txBody>
        </p:sp>
      </p:grpSp>
    </p:spTree>
    <p:extLst>
      <p:ext uri="{BB962C8B-B14F-4D97-AF65-F5344CB8AC3E}">
        <p14:creationId xmlns:p14="http://schemas.microsoft.com/office/powerpoint/2010/main" val="19061748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一張含有 建築物, 桌 的圖片&#10;&#10;自動產生的描述">
            <a:extLst>
              <a:ext uri="{FF2B5EF4-FFF2-40B4-BE49-F238E27FC236}">
                <a16:creationId xmlns:a16="http://schemas.microsoft.com/office/drawing/2014/main" id="{A408304E-605C-404D-B2FD-25103232CB3B}"/>
              </a:ext>
            </a:extLst>
          </p:cNvPr>
          <p:cNvPicPr>
            <a:picLocks noChangeAspect="1"/>
          </p:cNvPicPr>
          <p:nvPr/>
        </p:nvPicPr>
        <p:blipFill rotWithShape="1">
          <a:blip r:embed="rId2"/>
          <a:srcRect t="13535" b="-56"/>
          <a:stretch/>
        </p:blipFill>
        <p:spPr>
          <a:xfrm>
            <a:off x="0" y="693212"/>
            <a:ext cx="9144000" cy="4450288"/>
          </a:xfrm>
          <a:prstGeom prst="rect">
            <a:avLst/>
          </a:prstGeom>
        </p:spPr>
      </p:pic>
      <p:pic>
        <p:nvPicPr>
          <p:cNvPr id="7" name="圖形 6">
            <a:extLst>
              <a:ext uri="{FF2B5EF4-FFF2-40B4-BE49-F238E27FC236}">
                <a16:creationId xmlns:a16="http://schemas.microsoft.com/office/drawing/2014/main" id="{452E7FC6-F2AB-406D-B420-61446F482E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03315" y="175282"/>
            <a:ext cx="683838" cy="126314"/>
          </a:xfrm>
          <a:prstGeom prst="rect">
            <a:avLst/>
          </a:prstGeom>
        </p:spPr>
      </p:pic>
      <p:sp>
        <p:nvSpPr>
          <p:cNvPr id="9" name="文字方塊 8">
            <a:extLst>
              <a:ext uri="{FF2B5EF4-FFF2-40B4-BE49-F238E27FC236}">
                <a16:creationId xmlns:a16="http://schemas.microsoft.com/office/drawing/2014/main" id="{A4F8A19F-D78C-4D79-A4A7-CEF9BDCD6874}"/>
              </a:ext>
            </a:extLst>
          </p:cNvPr>
          <p:cNvSpPr txBox="1"/>
          <p:nvPr/>
        </p:nvSpPr>
        <p:spPr>
          <a:xfrm>
            <a:off x="1399281" y="4615942"/>
            <a:ext cx="6235287" cy="394723"/>
          </a:xfrm>
          <a:prstGeom prst="rect">
            <a:avLst/>
          </a:prstGeom>
          <a:noFill/>
        </p:spPr>
        <p:txBody>
          <a:bodyPr wrap="square" rtlCol="0">
            <a:spAutoFit/>
          </a:bodyPr>
          <a:lstStyle/>
          <a:p>
            <a:pPr algn="ctr" fontAlgn="base">
              <a:lnSpc>
                <a:spcPct val="150000"/>
              </a:lnSpc>
            </a:pPr>
            <a:r>
              <a:rPr lang="en-US" altLang="zh-TW" sz="700" dirty="0">
                <a:solidFill>
                  <a:schemeClr val="bg1"/>
                </a:solidFill>
                <a:latin typeface="微軟正黑體" panose="020B0604030504040204" pitchFamily="34" charset="-120"/>
                <a:ea typeface="微軟正黑體" panose="020B0604030504040204" pitchFamily="34" charset="-120"/>
              </a:rPr>
              <a:t>Copyright© 2020 QNAP Systems, Inc. All rights reserved. QNAP® and other names of QNAP Products are proprietary marks or registered trademarks of QNAP Systems, Inc. Other products and company names mentioned herein are trademarks of their respective holders.​​​​​​​</a:t>
            </a:r>
          </a:p>
        </p:txBody>
      </p:sp>
      <p:pic>
        <p:nvPicPr>
          <p:cNvPr id="10" name="圖形 9">
            <a:extLst>
              <a:ext uri="{FF2B5EF4-FFF2-40B4-BE49-F238E27FC236}">
                <a16:creationId xmlns:a16="http://schemas.microsoft.com/office/drawing/2014/main" id="{CFC7708B-3F6C-44E5-8AE6-22DAC0C88B4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68984" y="815416"/>
            <a:ext cx="3952499" cy="1084440"/>
          </a:xfrm>
          <a:prstGeom prst="rect">
            <a:avLst/>
          </a:prstGeom>
        </p:spPr>
      </p:pic>
      <p:sp>
        <p:nvSpPr>
          <p:cNvPr id="8" name="文字方塊 7">
            <a:extLst>
              <a:ext uri="{FF2B5EF4-FFF2-40B4-BE49-F238E27FC236}">
                <a16:creationId xmlns:a16="http://schemas.microsoft.com/office/drawing/2014/main" id="{972F0F28-C068-4F6C-B137-1723D3F5EC97}"/>
              </a:ext>
            </a:extLst>
          </p:cNvPr>
          <p:cNvSpPr txBox="1"/>
          <p:nvPr/>
        </p:nvSpPr>
        <p:spPr>
          <a:xfrm>
            <a:off x="1066274" y="2028784"/>
            <a:ext cx="6958853" cy="584775"/>
          </a:xfrm>
          <a:prstGeom prst="rect">
            <a:avLst/>
          </a:prstGeom>
          <a:noFill/>
        </p:spPr>
        <p:txBody>
          <a:bodyPr wrap="square" rtlCol="0">
            <a:spAutoFit/>
          </a:bodyPr>
          <a:lstStyle/>
          <a:p>
            <a:pPr algn="ctr"/>
            <a:r>
              <a:rPr lang="en-US" altLang="zh-TW" sz="3200" dirty="0">
                <a:latin typeface="微軟正黑體" panose="020B0604030504040204" pitchFamily="34" charset="-120"/>
                <a:ea typeface="微軟正黑體" panose="020B0604030504040204" pitchFamily="34" charset="-120"/>
              </a:rPr>
              <a:t>is your best choice</a:t>
            </a:r>
            <a:endParaRPr lang="zh-TW" altLang="en-US" sz="32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1417076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F47B83FB-446D-432B-8BCA-DE65D23C9A8B}"/>
              </a:ext>
            </a:extLst>
          </p:cNvPr>
          <p:cNvSpPr>
            <a:spLocks noGrp="1"/>
          </p:cNvSpPr>
          <p:nvPr>
            <p:ph type="title"/>
          </p:nvPr>
        </p:nvSpPr>
        <p:spPr/>
        <p:txBody>
          <a:bodyPr/>
          <a:lstStyle/>
          <a:p>
            <a:r>
              <a:rPr lang="en-US" altLang="zh-TW"/>
              <a:t>QTS 4.4.2 Launched</a:t>
            </a:r>
            <a:endParaRPr lang="zh-TW" altLang="en-US"/>
          </a:p>
        </p:txBody>
      </p:sp>
      <p:sp>
        <p:nvSpPr>
          <p:cNvPr id="2" name="Rectangle 1">
            <a:extLst>
              <a:ext uri="{FF2B5EF4-FFF2-40B4-BE49-F238E27FC236}">
                <a16:creationId xmlns:a16="http://schemas.microsoft.com/office/drawing/2014/main" id="{7E5C3109-D430-44B3-A00F-7DDC9B113F42}"/>
              </a:ext>
            </a:extLst>
          </p:cNvPr>
          <p:cNvSpPr/>
          <p:nvPr/>
        </p:nvSpPr>
        <p:spPr>
          <a:xfrm>
            <a:off x="-3" y="1224011"/>
            <a:ext cx="9143999" cy="831894"/>
          </a:xfrm>
          <a:prstGeom prst="rect">
            <a:avLst/>
          </a:prstGeom>
        </p:spPr>
        <p:txBody>
          <a:bodyPr wrap="square" anchor="t">
            <a:spAutoFit/>
          </a:bodyPr>
          <a:lstStyle/>
          <a:p>
            <a:pPr marL="174625">
              <a:lnSpc>
                <a:spcPct val="150000"/>
              </a:lnSpc>
            </a:pPr>
            <a:r>
              <a:rPr lang="en-US" altLang="zh-TW" sz="1800" b="1">
                <a:latin typeface="微軟正黑體"/>
                <a:ea typeface="微軟正黑體"/>
              </a:rPr>
              <a:t>QNAP</a:t>
            </a:r>
            <a:r>
              <a:rPr lang="en-US" altLang="zh-TW" sz="1800" b="1">
                <a:latin typeface="微軟正黑體" panose="020B0604030504040204" pitchFamily="34" charset="-120"/>
                <a:ea typeface="微軟正黑體" panose="020B0604030504040204" pitchFamily="34" charset="-120"/>
              </a:rPr>
              <a:t> product security improvements</a:t>
            </a:r>
            <a:r>
              <a:rPr lang="en-US" altLang="zh-TW" sz="1800" b="1">
                <a:latin typeface="微軟正黑體"/>
                <a:ea typeface="微軟正黑體"/>
              </a:rPr>
              <a:t>: </a:t>
            </a:r>
            <a:br>
              <a:rPr lang="en-US" altLang="zh-TW" sz="1800" b="1">
                <a:latin typeface="微軟正黑體" panose="020B0604030504040204" pitchFamily="34" charset="-120"/>
                <a:ea typeface="微軟正黑體" panose="020B0604030504040204" pitchFamily="34" charset="-120"/>
              </a:rPr>
            </a:br>
            <a:r>
              <a:rPr lang="zh-TW" altLang="en-US" sz="1600" b="1">
                <a:latin typeface="微軟正黑體" panose="020B0604030504040204" pitchFamily="34" charset="-120"/>
                <a:ea typeface="微軟正黑體" panose="020B0604030504040204" pitchFamily="34" charset="-120"/>
              </a:rPr>
              <a:t>(</a:t>
            </a:r>
            <a:r>
              <a:rPr lang="en-US" altLang="zh-TW" sz="1600" b="1">
                <a:latin typeface="微軟正黑體" panose="020B0604030504040204" pitchFamily="34" charset="-120"/>
                <a:ea typeface="微軟正黑體" panose="020B0604030504040204" pitchFamily="34" charset="-120"/>
              </a:rPr>
              <a:t>A</a:t>
            </a:r>
            <a:r>
              <a:rPr lang="zh-TW" altLang="en-US" sz="1600" b="1">
                <a:latin typeface="微軟正黑體" panose="020B0604030504040204" pitchFamily="34" charset="-120"/>
                <a:ea typeface="微軟正黑體" panose="020B0604030504040204" pitchFamily="34" charset="-120"/>
              </a:rPr>
              <a:t>)</a:t>
            </a:r>
            <a:r>
              <a:rPr lang="en-US" altLang="zh-TW" sz="1600" b="1">
                <a:latin typeface="微軟正黑體" panose="020B0604030504040204" pitchFamily="34" charset="-120"/>
                <a:ea typeface="微軟正黑體" panose="020B0604030504040204" pitchFamily="34" charset="-120"/>
              </a:rPr>
              <a:t> </a:t>
            </a:r>
            <a:r>
              <a:rPr lang="en-US" altLang="zh-TW" sz="1600" b="1">
                <a:latin typeface="微軟正黑體" panose="020B0604030504040204" pitchFamily="34" charset="-120"/>
                <a:ea typeface="微軟正黑體" panose="020B0604030504040204" pitchFamily="34" charset="-120"/>
                <a:cs typeface="Calibri" panose="020F0502020204030204" pitchFamily="34" charset="0"/>
              </a:rPr>
              <a:t>The QTS default password is changed to the first MAC address (all caps).</a:t>
            </a:r>
          </a:p>
        </p:txBody>
      </p:sp>
      <p:pic>
        <p:nvPicPr>
          <p:cNvPr id="4" name="Picture 3">
            <a:extLst>
              <a:ext uri="{FF2B5EF4-FFF2-40B4-BE49-F238E27FC236}">
                <a16:creationId xmlns:a16="http://schemas.microsoft.com/office/drawing/2014/main" id="{5DD37818-C753-4768-939B-9C4ADE3C15D5}"/>
              </a:ext>
            </a:extLst>
          </p:cNvPr>
          <p:cNvPicPr>
            <a:picLocks noChangeAspect="1"/>
          </p:cNvPicPr>
          <p:nvPr/>
        </p:nvPicPr>
        <p:blipFill>
          <a:blip r:embed="rId3"/>
          <a:stretch>
            <a:fillRect/>
          </a:stretch>
        </p:blipFill>
        <p:spPr>
          <a:xfrm>
            <a:off x="4301685" y="2344484"/>
            <a:ext cx="4516506" cy="2051715"/>
          </a:xfrm>
          <a:prstGeom prst="rect">
            <a:avLst/>
          </a:prstGeom>
          <a:effectLst>
            <a:reflection blurRad="50800" stA="50000" endA="300" endPos="19000" dir="5400000" sy="-100000" algn="bl" rotWithShape="0"/>
          </a:effectLst>
        </p:spPr>
      </p:pic>
      <p:sp>
        <p:nvSpPr>
          <p:cNvPr id="7" name="Rectangle 1">
            <a:extLst>
              <a:ext uri="{FF2B5EF4-FFF2-40B4-BE49-F238E27FC236}">
                <a16:creationId xmlns:a16="http://schemas.microsoft.com/office/drawing/2014/main" id="{B2DD82EA-3270-4BE9-9334-4D484BEA8080}"/>
              </a:ext>
            </a:extLst>
          </p:cNvPr>
          <p:cNvSpPr/>
          <p:nvPr/>
        </p:nvSpPr>
        <p:spPr>
          <a:xfrm>
            <a:off x="-4" y="4589317"/>
            <a:ext cx="9143999" cy="416396"/>
          </a:xfrm>
          <a:prstGeom prst="rect">
            <a:avLst/>
          </a:prstGeom>
        </p:spPr>
        <p:txBody>
          <a:bodyPr wrap="square" anchor="t">
            <a:spAutoFit/>
          </a:bodyPr>
          <a:lstStyle/>
          <a:p>
            <a:pPr marL="174625">
              <a:lnSpc>
                <a:spcPct val="150000"/>
              </a:lnSpc>
            </a:pPr>
            <a:r>
              <a:rPr lang="zh-TW" altLang="en-US" sz="1600" b="1">
                <a:latin typeface="微軟正黑體" panose="020B0604030504040204" pitchFamily="34" charset="-120"/>
                <a:ea typeface="微軟正黑體" panose="020B0604030504040204" pitchFamily="34" charset="-120"/>
                <a:cs typeface="Calibri" panose="020F0502020204030204" pitchFamily="34" charset="0"/>
              </a:rPr>
              <a:t>(</a:t>
            </a:r>
            <a:r>
              <a:rPr lang="en-US" altLang="zh-TW" sz="1600" b="1">
                <a:latin typeface="微軟正黑體" panose="020B0604030504040204" pitchFamily="34" charset="-120"/>
                <a:ea typeface="微軟正黑體" panose="020B0604030504040204" pitchFamily="34" charset="-120"/>
                <a:cs typeface="Calibri" panose="020F0502020204030204" pitchFamily="34" charset="0"/>
              </a:rPr>
              <a:t>B</a:t>
            </a:r>
            <a:r>
              <a:rPr lang="zh-TW" altLang="en-US" sz="1600" b="1">
                <a:latin typeface="微軟正黑體" panose="020B0604030504040204" pitchFamily="34" charset="-120"/>
                <a:ea typeface="微軟正黑體" panose="020B0604030504040204" pitchFamily="34" charset="-120"/>
                <a:cs typeface="Calibri" panose="020F0502020204030204" pitchFamily="34" charset="0"/>
              </a:rPr>
              <a:t>) TLS 1.2 </a:t>
            </a:r>
            <a:r>
              <a:rPr lang="en-US" altLang="zh-TW" sz="1600" b="1">
                <a:latin typeface="微軟正黑體" panose="020B0604030504040204" pitchFamily="34" charset="-120"/>
                <a:ea typeface="微軟正黑體" panose="020B0604030504040204" pitchFamily="34" charset="-120"/>
                <a:cs typeface="Calibri" panose="020F0502020204030204" pitchFamily="34" charset="0"/>
              </a:rPr>
              <a:t>&amp;</a:t>
            </a:r>
            <a:r>
              <a:rPr lang="zh-TW" altLang="en-US" sz="1600" b="1">
                <a:latin typeface="微軟正黑體" panose="020B0604030504040204" pitchFamily="34" charset="-120"/>
                <a:ea typeface="微軟正黑體" panose="020B0604030504040204" pitchFamily="34" charset="-120"/>
                <a:cs typeface="Calibri" panose="020F0502020204030204" pitchFamily="34" charset="0"/>
              </a:rPr>
              <a:t> H</a:t>
            </a:r>
            <a:r>
              <a:rPr lang="en-US" altLang="zh-TW" sz="1600" b="1">
                <a:latin typeface="微軟正黑體" panose="020B0604030504040204" pitchFamily="34" charset="-120"/>
                <a:ea typeface="微軟正黑體" panose="020B0604030504040204" pitchFamily="34" charset="-120"/>
                <a:cs typeface="Calibri" panose="020F0502020204030204" pitchFamily="34" charset="0"/>
              </a:rPr>
              <a:t>TTP</a:t>
            </a:r>
            <a:r>
              <a:rPr lang="zh-TW" altLang="en-US" sz="1600" b="1">
                <a:latin typeface="微軟正黑體" panose="020B0604030504040204" pitchFamily="34" charset="-120"/>
                <a:ea typeface="微軟正黑體" panose="020B0604030504040204" pitchFamily="34" charset="-120"/>
                <a:cs typeface="Calibri" panose="020F0502020204030204" pitchFamily="34" charset="0"/>
              </a:rPr>
              <a:t> </a:t>
            </a:r>
            <a:r>
              <a:rPr lang="en-US" altLang="zh-TW" sz="1600" b="1">
                <a:latin typeface="微軟正黑體" panose="020B0604030504040204" pitchFamily="34" charset="-120"/>
                <a:ea typeface="微軟正黑體" panose="020B0604030504040204" pitchFamily="34" charset="-120"/>
                <a:cs typeface="Calibri" panose="020F0502020204030204" pitchFamily="34" charset="0"/>
              </a:rPr>
              <a:t>compression are now enabled by default.</a:t>
            </a:r>
          </a:p>
        </p:txBody>
      </p:sp>
      <p:pic>
        <p:nvPicPr>
          <p:cNvPr id="9" name="圖片 8">
            <a:extLst>
              <a:ext uri="{FF2B5EF4-FFF2-40B4-BE49-F238E27FC236}">
                <a16:creationId xmlns:a16="http://schemas.microsoft.com/office/drawing/2014/main" id="{68EB2071-B418-4DE9-A84C-6BB7DD82B792}"/>
              </a:ext>
            </a:extLst>
          </p:cNvPr>
          <p:cNvPicPr>
            <a:picLocks noChangeAspect="1"/>
          </p:cNvPicPr>
          <p:nvPr/>
        </p:nvPicPr>
        <p:blipFill>
          <a:blip r:embed="rId4"/>
          <a:stretch>
            <a:fillRect/>
          </a:stretch>
        </p:blipFill>
        <p:spPr>
          <a:xfrm>
            <a:off x="929015" y="2152142"/>
            <a:ext cx="3046865" cy="2317649"/>
          </a:xfrm>
          <a:prstGeom prst="rect">
            <a:avLst/>
          </a:prstGeom>
        </p:spPr>
      </p:pic>
    </p:spTree>
    <p:extLst>
      <p:ext uri="{BB962C8B-B14F-4D97-AF65-F5344CB8AC3E}">
        <p14:creationId xmlns:p14="http://schemas.microsoft.com/office/powerpoint/2010/main" val="17376986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9DA2A-9907-4BCD-8060-C94A60B949E0}"/>
              </a:ext>
            </a:extLst>
          </p:cNvPr>
          <p:cNvSpPr>
            <a:spLocks noGrp="1"/>
          </p:cNvSpPr>
          <p:nvPr>
            <p:ph type="title"/>
          </p:nvPr>
        </p:nvSpPr>
        <p:spPr>
          <a:xfrm>
            <a:off x="1" y="-157321"/>
            <a:ext cx="9143999" cy="871598"/>
          </a:xfrm>
        </p:spPr>
        <p:txBody>
          <a:bodyPr/>
          <a:lstStyle/>
          <a:p>
            <a:r>
              <a:rPr lang="en-US" altLang="zh-TW"/>
              <a:t>QTS 4.4.2 Launched</a:t>
            </a:r>
            <a:endParaRPr lang="zh-TW" altLang="en-US"/>
          </a:p>
        </p:txBody>
      </p:sp>
      <p:sp>
        <p:nvSpPr>
          <p:cNvPr id="3" name="Rectangle 2">
            <a:extLst>
              <a:ext uri="{FF2B5EF4-FFF2-40B4-BE49-F238E27FC236}">
                <a16:creationId xmlns:a16="http://schemas.microsoft.com/office/drawing/2014/main" id="{ED106107-416F-47D2-81FC-7A353B7879FB}"/>
              </a:ext>
            </a:extLst>
          </p:cNvPr>
          <p:cNvSpPr/>
          <p:nvPr/>
        </p:nvSpPr>
        <p:spPr>
          <a:xfrm>
            <a:off x="310255" y="509238"/>
            <a:ext cx="8523487" cy="578492"/>
          </a:xfrm>
          <a:prstGeom prst="rect">
            <a:avLst/>
          </a:prstGeom>
        </p:spPr>
        <p:txBody>
          <a:bodyPr wrap="none" anchor="t">
            <a:spAutoFit/>
          </a:bodyPr>
          <a:lstStyle/>
          <a:p>
            <a:pPr marL="460375">
              <a:lnSpc>
                <a:spcPct val="150000"/>
              </a:lnSpc>
            </a:pPr>
            <a:r>
              <a:rPr lang="en-US" altLang="zh-TW" sz="2400" b="1">
                <a:latin typeface="微軟正黑體"/>
                <a:ea typeface="微軟正黑體"/>
              </a:rPr>
              <a:t>Strong support for new expansion device : TL-JBOD</a:t>
            </a:r>
          </a:p>
        </p:txBody>
      </p:sp>
      <p:grpSp>
        <p:nvGrpSpPr>
          <p:cNvPr id="4" name="群組 3">
            <a:extLst>
              <a:ext uri="{FF2B5EF4-FFF2-40B4-BE49-F238E27FC236}">
                <a16:creationId xmlns:a16="http://schemas.microsoft.com/office/drawing/2014/main" id="{33F84428-6E81-C547-B598-B83F73EB98F1}"/>
              </a:ext>
            </a:extLst>
          </p:cNvPr>
          <p:cNvGrpSpPr/>
          <p:nvPr/>
        </p:nvGrpSpPr>
        <p:grpSpPr>
          <a:xfrm>
            <a:off x="975708" y="1431302"/>
            <a:ext cx="3041934" cy="842947"/>
            <a:chOff x="155338" y="1592868"/>
            <a:chExt cx="2300079" cy="1279220"/>
          </a:xfrm>
        </p:grpSpPr>
        <p:sp>
          <p:nvSpPr>
            <p:cNvPr id="5" name="矩形: 圓角 7">
              <a:extLst>
                <a:ext uri="{FF2B5EF4-FFF2-40B4-BE49-F238E27FC236}">
                  <a16:creationId xmlns:a16="http://schemas.microsoft.com/office/drawing/2014/main" id="{862705CF-A926-AC44-B2C0-C5B9876FF1EA}"/>
                </a:ext>
              </a:extLst>
            </p:cNvPr>
            <p:cNvSpPr/>
            <p:nvPr/>
          </p:nvSpPr>
          <p:spPr>
            <a:xfrm>
              <a:off x="155338" y="1592868"/>
              <a:ext cx="2300079" cy="700600"/>
            </a:xfrm>
            <a:prstGeom prst="roundRect">
              <a:avLst>
                <a:gd name="adj" fmla="val 3442"/>
              </a:avLst>
            </a:prstGeom>
            <a:gradFill>
              <a:gsLst>
                <a:gs pos="54000">
                  <a:schemeClr val="bg1">
                    <a:alpha val="18000"/>
                  </a:schemeClr>
                </a:gs>
                <a:gs pos="100000">
                  <a:srgbClr val="FFFFFF">
                    <a:alpha val="63000"/>
                  </a:srgbClr>
                </a:gs>
                <a:gs pos="59000">
                  <a:schemeClr val="bg1">
                    <a:alpha val="24000"/>
                  </a:schemeClr>
                </a:gs>
              </a:gsLst>
              <a:lin ang="5400000" scaled="1"/>
            </a:gradFill>
            <a:ln w="9525">
              <a:gradFill>
                <a:gsLst>
                  <a:gs pos="26000">
                    <a:srgbClr val="BBB232"/>
                  </a:gs>
                  <a:gs pos="0">
                    <a:srgbClr val="140B00"/>
                  </a:gs>
                  <a:gs pos="43489">
                    <a:srgbClr val="F4E8BA"/>
                  </a:gs>
                  <a:gs pos="54000">
                    <a:srgbClr val="F9BC26"/>
                  </a:gs>
                  <a:gs pos="100000">
                    <a:srgbClr val="78A83F"/>
                  </a:gs>
                </a:gsLst>
                <a:lin ang="5400000" scaled="1"/>
              </a:gra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6" name="矩形 5">
              <a:extLst>
                <a:ext uri="{FF2B5EF4-FFF2-40B4-BE49-F238E27FC236}">
                  <a16:creationId xmlns:a16="http://schemas.microsoft.com/office/drawing/2014/main" id="{9BB0B6E3-8B9F-9B41-B142-2BF9629F75BC}"/>
                </a:ext>
              </a:extLst>
            </p:cNvPr>
            <p:cNvSpPr/>
            <p:nvPr/>
          </p:nvSpPr>
          <p:spPr>
            <a:xfrm>
              <a:off x="289566" y="1611004"/>
              <a:ext cx="1928383" cy="1261084"/>
            </a:xfrm>
            <a:prstGeom prst="rect">
              <a:avLst/>
            </a:prstGeom>
          </p:spPr>
          <p:txBody>
            <a:bodyPr wrap="square">
              <a:spAutoFit/>
            </a:bodyPr>
            <a:lstStyle/>
            <a:p>
              <a:pPr algn="ctr"/>
              <a:r>
                <a:rPr lang="en-US" altLang="zh-TW" sz="2400" b="1">
                  <a:solidFill>
                    <a:srgbClr val="4F390D"/>
                  </a:solidFill>
                  <a:latin typeface="微軟正黑體" panose="020B0604030504040204" pitchFamily="34" charset="-120"/>
                  <a:ea typeface="微軟正黑體" panose="020B0604030504040204" pitchFamily="34" charset="-120"/>
                </a:rPr>
                <a:t>TL SATA JBOD</a:t>
              </a:r>
              <a:endParaRPr lang="zh-TW" altLang="en-US" sz="2400" b="1">
                <a:solidFill>
                  <a:srgbClr val="4F390D"/>
                </a:solidFill>
                <a:latin typeface="微軟正黑體" panose="020B0604030504040204" pitchFamily="34" charset="-120"/>
                <a:ea typeface="微軟正黑體" panose="020B0604030504040204" pitchFamily="34" charset="-120"/>
              </a:endParaRPr>
            </a:p>
          </p:txBody>
        </p:sp>
      </p:grpSp>
      <p:grpSp>
        <p:nvGrpSpPr>
          <p:cNvPr id="7" name="群組 6">
            <a:extLst>
              <a:ext uri="{FF2B5EF4-FFF2-40B4-BE49-F238E27FC236}">
                <a16:creationId xmlns:a16="http://schemas.microsoft.com/office/drawing/2014/main" id="{A925134F-13CA-0645-8826-316F8EBC6A73}"/>
              </a:ext>
            </a:extLst>
          </p:cNvPr>
          <p:cNvGrpSpPr/>
          <p:nvPr/>
        </p:nvGrpSpPr>
        <p:grpSpPr>
          <a:xfrm>
            <a:off x="5497787" y="2043417"/>
            <a:ext cx="2441138" cy="494870"/>
            <a:chOff x="334423" y="1670553"/>
            <a:chExt cx="2482707" cy="750992"/>
          </a:xfrm>
        </p:grpSpPr>
        <p:sp>
          <p:nvSpPr>
            <p:cNvPr id="8" name="矩形: 圓角 7">
              <a:extLst>
                <a:ext uri="{FF2B5EF4-FFF2-40B4-BE49-F238E27FC236}">
                  <a16:creationId xmlns:a16="http://schemas.microsoft.com/office/drawing/2014/main" id="{8EBF13BC-E1A5-2A49-9673-9134B9B2F592}"/>
                </a:ext>
              </a:extLst>
            </p:cNvPr>
            <p:cNvSpPr/>
            <p:nvPr/>
          </p:nvSpPr>
          <p:spPr>
            <a:xfrm>
              <a:off x="425737" y="1670553"/>
              <a:ext cx="2300079" cy="700600"/>
            </a:xfrm>
            <a:prstGeom prst="roundRect">
              <a:avLst>
                <a:gd name="adj" fmla="val 3442"/>
              </a:avLst>
            </a:prstGeom>
            <a:gradFill>
              <a:gsLst>
                <a:gs pos="54000">
                  <a:schemeClr val="bg1">
                    <a:alpha val="18000"/>
                  </a:schemeClr>
                </a:gs>
                <a:gs pos="100000">
                  <a:srgbClr val="FFFFFF">
                    <a:alpha val="63000"/>
                  </a:srgbClr>
                </a:gs>
                <a:gs pos="59000">
                  <a:schemeClr val="bg1">
                    <a:alpha val="24000"/>
                  </a:schemeClr>
                </a:gs>
              </a:gsLst>
              <a:lin ang="5400000" scaled="1"/>
            </a:gradFill>
            <a:ln w="9525">
              <a:gradFill>
                <a:gsLst>
                  <a:gs pos="26000">
                    <a:srgbClr val="BBB232"/>
                  </a:gs>
                  <a:gs pos="0">
                    <a:srgbClr val="140B00"/>
                  </a:gs>
                  <a:gs pos="43489">
                    <a:srgbClr val="F4E8BA"/>
                  </a:gs>
                  <a:gs pos="54000">
                    <a:srgbClr val="F9BC26"/>
                  </a:gs>
                  <a:gs pos="100000">
                    <a:srgbClr val="78A83F"/>
                  </a:gs>
                </a:gsLst>
                <a:lin ang="5400000" scaled="1"/>
              </a:gra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00B0F0"/>
                </a:solidFill>
                <a:latin typeface="微軟正黑體" panose="020B0604030504040204" pitchFamily="34" charset="-120"/>
                <a:ea typeface="微軟正黑體" panose="020B0604030504040204" pitchFamily="34" charset="-120"/>
              </a:endParaRPr>
            </a:p>
          </p:txBody>
        </p:sp>
        <p:sp>
          <p:nvSpPr>
            <p:cNvPr id="9" name="矩形 8">
              <a:extLst>
                <a:ext uri="{FF2B5EF4-FFF2-40B4-BE49-F238E27FC236}">
                  <a16:creationId xmlns:a16="http://schemas.microsoft.com/office/drawing/2014/main" id="{020F23C1-86CE-2942-8ED9-93EA0B16B5EC}"/>
                </a:ext>
              </a:extLst>
            </p:cNvPr>
            <p:cNvSpPr/>
            <p:nvPr/>
          </p:nvSpPr>
          <p:spPr>
            <a:xfrm>
              <a:off x="334423" y="1720943"/>
              <a:ext cx="2482707" cy="700602"/>
            </a:xfrm>
            <a:prstGeom prst="rect">
              <a:avLst/>
            </a:prstGeom>
          </p:spPr>
          <p:txBody>
            <a:bodyPr wrap="none">
              <a:spAutoFit/>
            </a:bodyPr>
            <a:lstStyle/>
            <a:p>
              <a:pPr algn="ctr"/>
              <a:r>
                <a:rPr lang="en-US" altLang="zh-TW" sz="2400" b="1">
                  <a:solidFill>
                    <a:srgbClr val="4F390D"/>
                  </a:solidFill>
                  <a:latin typeface="微軟正黑體" panose="020B0604030504040204" pitchFamily="34" charset="-120"/>
                  <a:ea typeface="微軟正黑體" panose="020B0604030504040204" pitchFamily="34" charset="-120"/>
                </a:rPr>
                <a:t>TL USB JBOD</a:t>
              </a:r>
              <a:endParaRPr lang="zh-TW" altLang="en-US" sz="2400" b="1">
                <a:solidFill>
                  <a:srgbClr val="4F390D"/>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4546397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E5EF6B-7213-4B98-955A-2172EBD51891}"/>
              </a:ext>
            </a:extLst>
          </p:cNvPr>
          <p:cNvSpPr txBox="1"/>
          <p:nvPr/>
        </p:nvSpPr>
        <p:spPr>
          <a:xfrm>
            <a:off x="2343614" y="1916052"/>
            <a:ext cx="4460816" cy="400110"/>
          </a:xfrm>
          <a:prstGeom prst="rect">
            <a:avLst/>
          </a:prstGeom>
          <a:noFill/>
        </p:spPr>
        <p:txBody>
          <a:bodyPr wrap="square" rtlCol="0" anchor="ctr">
            <a:spAutoFit/>
          </a:bodyPr>
          <a:lstStyle/>
          <a:p>
            <a:pPr algn="ctr"/>
            <a:r>
              <a:rPr lang="en-US" altLang="zh-TW" sz="2000" b="1">
                <a:latin typeface="Microsoft JhengHei"/>
              </a:rPr>
              <a:t>RAID</a:t>
            </a:r>
            <a:r>
              <a:rPr lang="zh-TW" altLang="en-US" sz="2000" b="1">
                <a:latin typeface="Microsoft JhengHei"/>
                <a:ea typeface="Microsoft JhengHei"/>
              </a:rPr>
              <a:t> </a:t>
            </a:r>
            <a:r>
              <a:rPr lang="en-US" altLang="zh-TW" sz="2000" b="1">
                <a:latin typeface="Microsoft JhengHei"/>
              </a:rPr>
              <a:t>/</a:t>
            </a:r>
            <a:r>
              <a:rPr lang="zh-TW" altLang="en-US" sz="2000" b="1">
                <a:latin typeface="Microsoft JhengHei"/>
                <a:ea typeface="Microsoft JhengHei"/>
              </a:rPr>
              <a:t> Pool </a:t>
            </a:r>
            <a:r>
              <a:rPr lang="en-US" altLang="zh-TW" sz="2000" b="1">
                <a:latin typeface="Microsoft JhengHei"/>
              </a:rPr>
              <a:t>/</a:t>
            </a:r>
            <a:r>
              <a:rPr lang="zh-TW" altLang="en-US" sz="2000" b="1">
                <a:latin typeface="Microsoft JhengHei"/>
                <a:ea typeface="Microsoft JhengHei"/>
              </a:rPr>
              <a:t> Volume</a:t>
            </a:r>
            <a:endParaRPr lang="en-US" altLang="zh-TW" sz="2000" b="1">
              <a:latin typeface="Microsoft JhengHei"/>
              <a:ea typeface="Microsoft JhengHei"/>
            </a:endParaRPr>
          </a:p>
        </p:txBody>
      </p:sp>
      <p:pic>
        <p:nvPicPr>
          <p:cNvPr id="5" name="圖片 4" descr="一張含有 食物, 房間, 盤, 馬克杯 的圖片&#10;&#10;自動產生的描述">
            <a:extLst>
              <a:ext uri="{FF2B5EF4-FFF2-40B4-BE49-F238E27FC236}">
                <a16:creationId xmlns:a16="http://schemas.microsoft.com/office/drawing/2014/main" id="{90D4397E-762B-41CF-8871-216080544733}"/>
              </a:ext>
            </a:extLst>
          </p:cNvPr>
          <p:cNvPicPr>
            <a:picLocks noChangeAspect="1"/>
          </p:cNvPicPr>
          <p:nvPr/>
        </p:nvPicPr>
        <p:blipFill>
          <a:blip r:embed="rId2"/>
          <a:stretch>
            <a:fillRect/>
          </a:stretch>
        </p:blipFill>
        <p:spPr>
          <a:xfrm>
            <a:off x="4015347" y="380503"/>
            <a:ext cx="1234629" cy="1234629"/>
          </a:xfrm>
          <a:prstGeom prst="rect">
            <a:avLst/>
          </a:prstGeom>
          <a:effectLst>
            <a:outerShdw blurRad="266700" dist="127000" dir="2700000" sx="99000" sy="99000" algn="tl" rotWithShape="0">
              <a:prstClr val="black">
                <a:alpha val="20000"/>
              </a:prstClr>
            </a:outerShdw>
          </a:effectLst>
        </p:spPr>
      </p:pic>
      <p:sp>
        <p:nvSpPr>
          <p:cNvPr id="2" name="矩形 1">
            <a:extLst>
              <a:ext uri="{FF2B5EF4-FFF2-40B4-BE49-F238E27FC236}">
                <a16:creationId xmlns:a16="http://schemas.microsoft.com/office/drawing/2014/main" id="{D80E901B-B29C-4B59-BE70-030B974B9BFA}"/>
              </a:ext>
            </a:extLst>
          </p:cNvPr>
          <p:cNvSpPr/>
          <p:nvPr/>
        </p:nvSpPr>
        <p:spPr>
          <a:xfrm>
            <a:off x="2367631" y="1461244"/>
            <a:ext cx="4460816" cy="307777"/>
          </a:xfrm>
          <a:prstGeom prst="rect">
            <a:avLst/>
          </a:prstGeom>
          <a:solidFill>
            <a:schemeClr val="accent2"/>
          </a:solidFill>
        </p:spPr>
        <p:txBody>
          <a:bodyPr wrap="square">
            <a:spAutoFit/>
          </a:bodyPr>
          <a:lstStyle/>
          <a:p>
            <a:pPr algn="ctr"/>
            <a:r>
              <a:rPr lang="en-US" altLang="zh-TW" b="1">
                <a:solidFill>
                  <a:schemeClr val="bg1"/>
                </a:solidFill>
                <a:latin typeface="微軟正黑體" panose="020B0604030504040204" pitchFamily="34" charset="-120"/>
                <a:ea typeface="微軟正黑體" panose="020B0604030504040204" pitchFamily="34" charset="-120"/>
              </a:rPr>
              <a:t>Storage Manager: </a:t>
            </a:r>
            <a:endParaRPr lang="zh-TW" altLang="en-US">
              <a:solidFill>
                <a:schemeClr val="bg1"/>
              </a:solidFill>
            </a:endParaRPr>
          </a:p>
        </p:txBody>
      </p:sp>
      <p:sp>
        <p:nvSpPr>
          <p:cNvPr id="4" name="文字方塊 3">
            <a:extLst>
              <a:ext uri="{FF2B5EF4-FFF2-40B4-BE49-F238E27FC236}">
                <a16:creationId xmlns:a16="http://schemas.microsoft.com/office/drawing/2014/main" id="{66BA931A-8868-4122-A65B-70448189CF15}"/>
              </a:ext>
            </a:extLst>
          </p:cNvPr>
          <p:cNvSpPr txBox="1"/>
          <p:nvPr/>
        </p:nvSpPr>
        <p:spPr>
          <a:xfrm>
            <a:off x="2398402" y="2316162"/>
            <a:ext cx="4430045"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sz="4400">
                <a:latin typeface="Microsoft JhengHei"/>
                <a:ea typeface="Microsoft JhengHei"/>
              </a:rPr>
              <a:t>Practical Guide</a:t>
            </a:r>
          </a:p>
        </p:txBody>
      </p:sp>
    </p:spTree>
    <p:extLst>
      <p:ext uri="{BB962C8B-B14F-4D97-AF65-F5344CB8AC3E}">
        <p14:creationId xmlns:p14="http://schemas.microsoft.com/office/powerpoint/2010/main" val="21429547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標題 1">
            <a:extLst>
              <a:ext uri="{FF2B5EF4-FFF2-40B4-BE49-F238E27FC236}">
                <a16:creationId xmlns:a16="http://schemas.microsoft.com/office/drawing/2014/main" id="{2BAEF4AF-45FA-43DD-A214-A7725B88EE98}"/>
              </a:ext>
            </a:extLst>
          </p:cNvPr>
          <p:cNvSpPr>
            <a:spLocks noGrp="1"/>
          </p:cNvSpPr>
          <p:nvPr>
            <p:ph type="title"/>
          </p:nvPr>
        </p:nvSpPr>
        <p:spPr/>
        <p:txBody>
          <a:bodyPr>
            <a:noAutofit/>
          </a:bodyPr>
          <a:lstStyle/>
          <a:p>
            <a:r>
              <a:rPr lang="en-US" altLang="zh-TW" sz="3200">
                <a:latin typeface="微軟正黑體"/>
                <a:ea typeface="微軟正黑體"/>
              </a:rPr>
              <a:t>Storage Manager - Address the practical needs of your storage configuration</a:t>
            </a:r>
            <a:endParaRPr lang="zh-TW" altLang="en-US" sz="3200">
              <a:latin typeface="微軟正黑體"/>
              <a:ea typeface="微軟正黑體"/>
            </a:endParaRPr>
          </a:p>
        </p:txBody>
      </p:sp>
      <p:sp>
        <p:nvSpPr>
          <p:cNvPr id="17" name="矩形: 圓角 16">
            <a:extLst>
              <a:ext uri="{FF2B5EF4-FFF2-40B4-BE49-F238E27FC236}">
                <a16:creationId xmlns:a16="http://schemas.microsoft.com/office/drawing/2014/main" id="{3778A826-5627-4C1E-AFA4-FA07FEF27D4D}"/>
              </a:ext>
            </a:extLst>
          </p:cNvPr>
          <p:cNvSpPr/>
          <p:nvPr/>
        </p:nvSpPr>
        <p:spPr>
          <a:xfrm>
            <a:off x="1315255" y="1743768"/>
            <a:ext cx="2797488" cy="700600"/>
          </a:xfrm>
          <a:prstGeom prst="roundRect">
            <a:avLst>
              <a:gd name="adj" fmla="val 3442"/>
            </a:avLst>
          </a:prstGeom>
          <a:gradFill>
            <a:gsLst>
              <a:gs pos="54000">
                <a:schemeClr val="bg1">
                  <a:alpha val="18000"/>
                </a:schemeClr>
              </a:gs>
              <a:gs pos="100000">
                <a:srgbClr val="FFFFFF">
                  <a:alpha val="63000"/>
                </a:srgbClr>
              </a:gs>
              <a:gs pos="59000">
                <a:schemeClr val="bg1">
                  <a:alpha val="24000"/>
                </a:schemeClr>
              </a:gs>
            </a:gsLst>
            <a:lin ang="5400000" scaled="1"/>
          </a:gradFill>
          <a:ln w="9525">
            <a:gradFill>
              <a:gsLst>
                <a:gs pos="26000">
                  <a:srgbClr val="BBB232"/>
                </a:gs>
                <a:gs pos="0">
                  <a:srgbClr val="140B00"/>
                </a:gs>
                <a:gs pos="43489">
                  <a:srgbClr val="F4E8BA"/>
                </a:gs>
                <a:gs pos="54000">
                  <a:srgbClr val="F9BC26"/>
                </a:gs>
                <a:gs pos="100000">
                  <a:srgbClr val="78A83F"/>
                </a:gs>
              </a:gsLst>
              <a:lin ang="5400000" scaled="1"/>
            </a:gra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2" name="矩形 1">
            <a:extLst>
              <a:ext uri="{FF2B5EF4-FFF2-40B4-BE49-F238E27FC236}">
                <a16:creationId xmlns:a16="http://schemas.microsoft.com/office/drawing/2014/main" id="{597EB07F-83D6-420A-8C59-9A12983F2302}"/>
              </a:ext>
            </a:extLst>
          </p:cNvPr>
          <p:cNvSpPr/>
          <p:nvPr/>
        </p:nvSpPr>
        <p:spPr>
          <a:xfrm>
            <a:off x="1134755" y="1903309"/>
            <a:ext cx="3065263" cy="369332"/>
          </a:xfrm>
          <a:prstGeom prst="rect">
            <a:avLst/>
          </a:prstGeom>
        </p:spPr>
        <p:txBody>
          <a:bodyPr wrap="none">
            <a:spAutoFit/>
          </a:bodyPr>
          <a:lstStyle/>
          <a:p>
            <a:pPr algn="ctr"/>
            <a:r>
              <a:rPr lang="en" altLang="zh-TW" sz="1800" b="1">
                <a:solidFill>
                  <a:schemeClr val="tx1"/>
                </a:solidFill>
                <a:latin typeface="微軟正黑體"/>
                <a:ea typeface="微軟正黑體"/>
              </a:rPr>
              <a:t>Insufficient capacity</a:t>
            </a:r>
            <a:r>
              <a:rPr lang="en-US" altLang="zh-TW" sz="1800" b="1">
                <a:latin typeface="微軟正黑體" panose="020B0604030504040204" pitchFamily="34" charset="-120"/>
                <a:ea typeface="微軟正黑體" panose="020B0604030504040204" pitchFamily="34" charset="-120"/>
              </a:rPr>
              <a:t>?</a:t>
            </a:r>
            <a:endParaRPr lang="zh-TW" altLang="en-US" sz="1800"/>
          </a:p>
        </p:txBody>
      </p:sp>
      <p:grpSp>
        <p:nvGrpSpPr>
          <p:cNvPr id="19" name="群組 18">
            <a:extLst>
              <a:ext uri="{FF2B5EF4-FFF2-40B4-BE49-F238E27FC236}">
                <a16:creationId xmlns:a16="http://schemas.microsoft.com/office/drawing/2014/main" id="{4F925BF1-01AC-4657-90A1-82A9BD3EF386}"/>
              </a:ext>
            </a:extLst>
          </p:cNvPr>
          <p:cNvGrpSpPr/>
          <p:nvPr/>
        </p:nvGrpSpPr>
        <p:grpSpPr>
          <a:xfrm>
            <a:off x="1004341" y="2699132"/>
            <a:ext cx="2735784" cy="700600"/>
            <a:chOff x="425737" y="1614948"/>
            <a:chExt cx="2300079" cy="700600"/>
          </a:xfrm>
        </p:grpSpPr>
        <p:sp>
          <p:nvSpPr>
            <p:cNvPr id="20" name="矩形: 圓角 19">
              <a:extLst>
                <a:ext uri="{FF2B5EF4-FFF2-40B4-BE49-F238E27FC236}">
                  <a16:creationId xmlns:a16="http://schemas.microsoft.com/office/drawing/2014/main" id="{B27A2D88-32B6-4427-9E68-164556E9254A}"/>
                </a:ext>
              </a:extLst>
            </p:cNvPr>
            <p:cNvSpPr/>
            <p:nvPr/>
          </p:nvSpPr>
          <p:spPr>
            <a:xfrm>
              <a:off x="425737" y="1614948"/>
              <a:ext cx="2300079" cy="700600"/>
            </a:xfrm>
            <a:prstGeom prst="roundRect">
              <a:avLst>
                <a:gd name="adj" fmla="val 3442"/>
              </a:avLst>
            </a:prstGeom>
            <a:gradFill>
              <a:gsLst>
                <a:gs pos="54000">
                  <a:schemeClr val="bg1">
                    <a:alpha val="18000"/>
                  </a:schemeClr>
                </a:gs>
                <a:gs pos="100000">
                  <a:srgbClr val="FFFFFF">
                    <a:alpha val="63000"/>
                  </a:srgbClr>
                </a:gs>
                <a:gs pos="59000">
                  <a:schemeClr val="bg1">
                    <a:alpha val="24000"/>
                  </a:schemeClr>
                </a:gs>
              </a:gsLst>
              <a:lin ang="5400000" scaled="1"/>
            </a:gradFill>
            <a:ln w="9525">
              <a:gradFill>
                <a:gsLst>
                  <a:gs pos="31000">
                    <a:srgbClr val="BBB232"/>
                  </a:gs>
                  <a:gs pos="0">
                    <a:srgbClr val="140B00"/>
                  </a:gs>
                  <a:gs pos="43489">
                    <a:srgbClr val="F4E8BA"/>
                  </a:gs>
                  <a:gs pos="54000">
                    <a:srgbClr val="F9BC26"/>
                  </a:gs>
                  <a:gs pos="100000">
                    <a:srgbClr val="78A83F"/>
                  </a:gs>
                </a:gsLst>
                <a:lin ang="5400000" scaled="1"/>
              </a:gra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22" name="矩形 21">
              <a:extLst>
                <a:ext uri="{FF2B5EF4-FFF2-40B4-BE49-F238E27FC236}">
                  <a16:creationId xmlns:a16="http://schemas.microsoft.com/office/drawing/2014/main" id="{983B37DF-E6AE-4BB4-8021-90B9E9E1D0FB}"/>
                </a:ext>
              </a:extLst>
            </p:cNvPr>
            <p:cNvSpPr/>
            <p:nvPr/>
          </p:nvSpPr>
          <p:spPr>
            <a:xfrm>
              <a:off x="889713" y="1811360"/>
              <a:ext cx="1447050" cy="369332"/>
            </a:xfrm>
            <a:prstGeom prst="rect">
              <a:avLst/>
            </a:prstGeom>
          </p:spPr>
          <p:txBody>
            <a:bodyPr wrap="none">
              <a:spAutoFit/>
            </a:bodyPr>
            <a:lstStyle/>
            <a:p>
              <a:pPr algn="ctr"/>
              <a:r>
                <a:rPr lang="zh-TW" altLang="en-US" sz="1800" b="1">
                  <a:solidFill>
                    <a:schemeClr val="tx1"/>
                  </a:solidFill>
                  <a:latin typeface="微軟正黑體"/>
                  <a:ea typeface="微軟正黑體"/>
                </a:rPr>
                <a:t>Buy a new NAS</a:t>
              </a:r>
              <a:r>
                <a:rPr lang="en-US" altLang="zh-TW" sz="1800" b="1">
                  <a:latin typeface="微軟正黑體" panose="020B0604030504040204" pitchFamily="34" charset="-120"/>
                  <a:ea typeface="微軟正黑體" panose="020B0604030504040204" pitchFamily="34" charset="-120"/>
                </a:rPr>
                <a:t>?</a:t>
              </a:r>
            </a:p>
          </p:txBody>
        </p:sp>
      </p:grpSp>
      <p:grpSp>
        <p:nvGrpSpPr>
          <p:cNvPr id="32" name="群組 31">
            <a:extLst>
              <a:ext uri="{FF2B5EF4-FFF2-40B4-BE49-F238E27FC236}">
                <a16:creationId xmlns:a16="http://schemas.microsoft.com/office/drawing/2014/main" id="{3EFCA0E4-B807-49CC-9045-1646C12B105E}"/>
              </a:ext>
            </a:extLst>
          </p:cNvPr>
          <p:cNvGrpSpPr/>
          <p:nvPr/>
        </p:nvGrpSpPr>
        <p:grpSpPr>
          <a:xfrm>
            <a:off x="5049953" y="1586677"/>
            <a:ext cx="2677477" cy="885016"/>
            <a:chOff x="435342" y="1641037"/>
            <a:chExt cx="2300079" cy="700600"/>
          </a:xfrm>
        </p:grpSpPr>
        <p:sp>
          <p:nvSpPr>
            <p:cNvPr id="33" name="矩形: 圓角 32">
              <a:extLst>
                <a:ext uri="{FF2B5EF4-FFF2-40B4-BE49-F238E27FC236}">
                  <a16:creationId xmlns:a16="http://schemas.microsoft.com/office/drawing/2014/main" id="{6D05B491-81C2-4286-9AA6-C6DDB26A58AC}"/>
                </a:ext>
              </a:extLst>
            </p:cNvPr>
            <p:cNvSpPr/>
            <p:nvPr/>
          </p:nvSpPr>
          <p:spPr>
            <a:xfrm>
              <a:off x="435342" y="1641037"/>
              <a:ext cx="2300079" cy="700600"/>
            </a:xfrm>
            <a:prstGeom prst="roundRect">
              <a:avLst>
                <a:gd name="adj" fmla="val 3442"/>
              </a:avLst>
            </a:prstGeom>
            <a:gradFill>
              <a:gsLst>
                <a:gs pos="54000">
                  <a:schemeClr val="bg1">
                    <a:alpha val="18000"/>
                  </a:schemeClr>
                </a:gs>
                <a:gs pos="100000">
                  <a:srgbClr val="FFFFFF">
                    <a:alpha val="63000"/>
                  </a:srgbClr>
                </a:gs>
                <a:gs pos="59000">
                  <a:schemeClr val="bg1">
                    <a:alpha val="24000"/>
                  </a:schemeClr>
                </a:gs>
              </a:gsLst>
              <a:lin ang="5400000" scaled="1"/>
            </a:gradFill>
            <a:ln w="9525">
              <a:gradFill>
                <a:gsLst>
                  <a:gs pos="31000">
                    <a:srgbClr val="BBB232"/>
                  </a:gs>
                  <a:gs pos="0">
                    <a:srgbClr val="140B00"/>
                  </a:gs>
                  <a:gs pos="43489">
                    <a:srgbClr val="F4E8BA"/>
                  </a:gs>
                  <a:gs pos="54000">
                    <a:srgbClr val="F9BC26"/>
                  </a:gs>
                  <a:gs pos="100000">
                    <a:srgbClr val="78A83F"/>
                  </a:gs>
                </a:gsLst>
                <a:lin ang="5400000" scaled="1"/>
              </a:gra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34" name="矩形 33">
              <a:extLst>
                <a:ext uri="{FF2B5EF4-FFF2-40B4-BE49-F238E27FC236}">
                  <a16:creationId xmlns:a16="http://schemas.microsoft.com/office/drawing/2014/main" id="{A49AE08C-8754-498D-97EE-DF524B0FB090}"/>
                </a:ext>
              </a:extLst>
            </p:cNvPr>
            <p:cNvSpPr/>
            <p:nvPr/>
          </p:nvSpPr>
          <p:spPr>
            <a:xfrm>
              <a:off x="482619" y="1728766"/>
              <a:ext cx="2136380" cy="511651"/>
            </a:xfrm>
            <a:prstGeom prst="rect">
              <a:avLst/>
            </a:prstGeom>
          </p:spPr>
          <p:txBody>
            <a:bodyPr wrap="square">
              <a:spAutoFit/>
            </a:bodyPr>
            <a:lstStyle/>
            <a:p>
              <a:pPr algn="ctr"/>
              <a:r>
                <a:rPr lang="en-US" altLang="zh-TW" sz="1800" b="1">
                  <a:latin typeface="微軟正黑體" panose="020B0604030504040204" pitchFamily="34" charset="-120"/>
                  <a:ea typeface="微軟正黑體" panose="020B0604030504040204" pitchFamily="34" charset="-120"/>
                </a:rPr>
                <a:t>How to use the external JBOD?</a:t>
              </a:r>
              <a:endParaRPr lang="zh-TW" altLang="en-US" sz="1800"/>
            </a:p>
          </p:txBody>
        </p:sp>
      </p:grpSp>
      <p:grpSp>
        <p:nvGrpSpPr>
          <p:cNvPr id="35" name="群組 34">
            <a:extLst>
              <a:ext uri="{FF2B5EF4-FFF2-40B4-BE49-F238E27FC236}">
                <a16:creationId xmlns:a16="http://schemas.microsoft.com/office/drawing/2014/main" id="{FCAE6DFA-FD68-4970-848F-7E7622DA9626}"/>
              </a:ext>
            </a:extLst>
          </p:cNvPr>
          <p:cNvGrpSpPr/>
          <p:nvPr/>
        </p:nvGrpSpPr>
        <p:grpSpPr>
          <a:xfrm>
            <a:off x="4826959" y="3735053"/>
            <a:ext cx="2567827" cy="930655"/>
            <a:chOff x="425737" y="1614948"/>
            <a:chExt cx="2300079" cy="700600"/>
          </a:xfrm>
        </p:grpSpPr>
        <p:sp>
          <p:nvSpPr>
            <p:cNvPr id="36" name="矩形: 圓角 35">
              <a:extLst>
                <a:ext uri="{FF2B5EF4-FFF2-40B4-BE49-F238E27FC236}">
                  <a16:creationId xmlns:a16="http://schemas.microsoft.com/office/drawing/2014/main" id="{3158763D-CCA5-4ABD-96CB-29805048D4FF}"/>
                </a:ext>
              </a:extLst>
            </p:cNvPr>
            <p:cNvSpPr/>
            <p:nvPr/>
          </p:nvSpPr>
          <p:spPr>
            <a:xfrm>
              <a:off x="425737" y="1614948"/>
              <a:ext cx="2300079" cy="700600"/>
            </a:xfrm>
            <a:prstGeom prst="roundRect">
              <a:avLst>
                <a:gd name="adj" fmla="val 3442"/>
              </a:avLst>
            </a:prstGeom>
            <a:gradFill>
              <a:gsLst>
                <a:gs pos="54000">
                  <a:schemeClr val="bg1">
                    <a:alpha val="18000"/>
                  </a:schemeClr>
                </a:gs>
                <a:gs pos="100000">
                  <a:srgbClr val="FFFFFF">
                    <a:alpha val="63000"/>
                  </a:srgbClr>
                </a:gs>
                <a:gs pos="59000">
                  <a:schemeClr val="bg1">
                    <a:alpha val="24000"/>
                  </a:schemeClr>
                </a:gs>
              </a:gsLst>
              <a:lin ang="5400000" scaled="1"/>
            </a:gradFill>
            <a:ln w="9525">
              <a:gradFill>
                <a:gsLst>
                  <a:gs pos="31000">
                    <a:srgbClr val="BBB232"/>
                  </a:gs>
                  <a:gs pos="0">
                    <a:srgbClr val="140B00"/>
                  </a:gs>
                  <a:gs pos="43489">
                    <a:srgbClr val="F4E8BA"/>
                  </a:gs>
                  <a:gs pos="54000">
                    <a:srgbClr val="F9BC26"/>
                  </a:gs>
                  <a:gs pos="100000">
                    <a:srgbClr val="78A83F"/>
                  </a:gs>
                </a:gsLst>
                <a:lin ang="5400000" scaled="1"/>
              </a:gra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37" name="矩形 36">
              <a:extLst>
                <a:ext uri="{FF2B5EF4-FFF2-40B4-BE49-F238E27FC236}">
                  <a16:creationId xmlns:a16="http://schemas.microsoft.com/office/drawing/2014/main" id="{9ABD0FFA-6522-4FEF-9F0A-5D8EDBB8F28F}"/>
                </a:ext>
              </a:extLst>
            </p:cNvPr>
            <p:cNvSpPr/>
            <p:nvPr/>
          </p:nvSpPr>
          <p:spPr>
            <a:xfrm>
              <a:off x="506607" y="1701077"/>
              <a:ext cx="2138337" cy="497202"/>
            </a:xfrm>
            <a:prstGeom prst="rect">
              <a:avLst/>
            </a:prstGeom>
          </p:spPr>
          <p:txBody>
            <a:bodyPr wrap="square">
              <a:spAutoFit/>
            </a:bodyPr>
            <a:lstStyle/>
            <a:p>
              <a:pPr algn="ctr"/>
              <a:r>
                <a:rPr lang="en-US" altLang="zh-TW" sz="1800" b="1">
                  <a:solidFill>
                    <a:schemeClr val="tx1"/>
                  </a:solidFill>
                  <a:latin typeface="微軟正黑體"/>
                  <a:ea typeface="微軟正黑體"/>
                </a:rPr>
                <a:t>How to configure your SSD</a:t>
              </a:r>
              <a:r>
                <a:rPr lang="en-US" altLang="zh-TW" sz="1800" b="1">
                  <a:latin typeface="微軟正黑體" panose="020B0604030504040204" pitchFamily="34" charset="-120"/>
                  <a:ea typeface="微軟正黑體" panose="020B0604030504040204" pitchFamily="34" charset="-120"/>
                </a:rPr>
                <a:t>?</a:t>
              </a:r>
              <a:endParaRPr lang="zh-TW" altLang="en-US" sz="1800"/>
            </a:p>
          </p:txBody>
        </p:sp>
      </p:grpSp>
      <p:grpSp>
        <p:nvGrpSpPr>
          <p:cNvPr id="40" name="群組 39">
            <a:extLst>
              <a:ext uri="{FF2B5EF4-FFF2-40B4-BE49-F238E27FC236}">
                <a16:creationId xmlns:a16="http://schemas.microsoft.com/office/drawing/2014/main" id="{D11F7E8B-2F61-401E-BC6B-50C45AB3BED6}"/>
              </a:ext>
            </a:extLst>
          </p:cNvPr>
          <p:cNvGrpSpPr/>
          <p:nvPr/>
        </p:nvGrpSpPr>
        <p:grpSpPr>
          <a:xfrm>
            <a:off x="1423720" y="3772038"/>
            <a:ext cx="2855443" cy="930655"/>
            <a:chOff x="291367" y="1671851"/>
            <a:chExt cx="2300080" cy="930655"/>
          </a:xfrm>
        </p:grpSpPr>
        <p:sp>
          <p:nvSpPr>
            <p:cNvPr id="41" name="矩形: 圓角 40">
              <a:extLst>
                <a:ext uri="{FF2B5EF4-FFF2-40B4-BE49-F238E27FC236}">
                  <a16:creationId xmlns:a16="http://schemas.microsoft.com/office/drawing/2014/main" id="{A8314A75-3976-494E-A205-152063A1E5D7}"/>
                </a:ext>
              </a:extLst>
            </p:cNvPr>
            <p:cNvSpPr/>
            <p:nvPr/>
          </p:nvSpPr>
          <p:spPr>
            <a:xfrm>
              <a:off x="291367" y="1671851"/>
              <a:ext cx="2300079" cy="930655"/>
            </a:xfrm>
            <a:prstGeom prst="roundRect">
              <a:avLst>
                <a:gd name="adj" fmla="val 3442"/>
              </a:avLst>
            </a:prstGeom>
            <a:gradFill>
              <a:gsLst>
                <a:gs pos="54000">
                  <a:schemeClr val="bg1">
                    <a:alpha val="18000"/>
                  </a:schemeClr>
                </a:gs>
                <a:gs pos="100000">
                  <a:srgbClr val="FFFFFF">
                    <a:alpha val="63000"/>
                  </a:srgbClr>
                </a:gs>
                <a:gs pos="59000">
                  <a:schemeClr val="bg1">
                    <a:alpha val="24000"/>
                  </a:schemeClr>
                </a:gs>
              </a:gsLst>
              <a:lin ang="5400000" scaled="1"/>
            </a:gradFill>
            <a:ln w="9525">
              <a:gradFill>
                <a:gsLst>
                  <a:gs pos="31000">
                    <a:srgbClr val="BBB232"/>
                  </a:gs>
                  <a:gs pos="0">
                    <a:srgbClr val="140B00"/>
                  </a:gs>
                  <a:gs pos="43489">
                    <a:srgbClr val="F4E8BA"/>
                  </a:gs>
                  <a:gs pos="54000">
                    <a:srgbClr val="F9BC26"/>
                  </a:gs>
                  <a:gs pos="100000">
                    <a:srgbClr val="78A83F"/>
                  </a:gs>
                </a:gsLst>
                <a:lin ang="5400000" scaled="1"/>
              </a:gra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latin typeface="微軟正黑體" panose="020B0604030504040204" pitchFamily="34" charset="-120"/>
                <a:ea typeface="微軟正黑體" panose="020B0604030504040204" pitchFamily="34" charset="-120"/>
              </a:endParaRPr>
            </a:p>
          </p:txBody>
        </p:sp>
        <p:sp>
          <p:nvSpPr>
            <p:cNvPr id="42" name="矩形 41">
              <a:extLst>
                <a:ext uri="{FF2B5EF4-FFF2-40B4-BE49-F238E27FC236}">
                  <a16:creationId xmlns:a16="http://schemas.microsoft.com/office/drawing/2014/main" id="{44701190-D6FA-4162-831F-2CB047C8AC9B}"/>
                </a:ext>
              </a:extLst>
            </p:cNvPr>
            <p:cNvSpPr/>
            <p:nvPr/>
          </p:nvSpPr>
          <p:spPr>
            <a:xfrm>
              <a:off x="291475" y="1844790"/>
              <a:ext cx="2299972" cy="584775"/>
            </a:xfrm>
            <a:prstGeom prst="rect">
              <a:avLst/>
            </a:prstGeom>
          </p:spPr>
          <p:txBody>
            <a:bodyPr wrap="square">
              <a:spAutoFit/>
            </a:bodyPr>
            <a:lstStyle/>
            <a:p>
              <a:pPr algn="ctr"/>
              <a:r>
                <a:rPr lang="zh-TW" altLang="en-US" sz="1600" b="1">
                  <a:solidFill>
                    <a:schemeClr val="tx1"/>
                  </a:solidFill>
                  <a:latin typeface="微軟正黑體"/>
                  <a:ea typeface="微軟正黑體"/>
                </a:rPr>
                <a:t>Re-configure your RAID </a:t>
              </a:r>
              <a:r>
                <a:rPr lang="en-US" altLang="zh-TW" sz="1600" b="1">
                  <a:solidFill>
                    <a:schemeClr val="tx1"/>
                  </a:solidFill>
                  <a:latin typeface="微軟正黑體"/>
                  <a:ea typeface="微軟正黑體"/>
                </a:rPr>
                <a:t>due to</a:t>
              </a:r>
              <a:r>
                <a:rPr lang="zh-TW" altLang="en-US" sz="1600" b="1">
                  <a:solidFill>
                    <a:schemeClr val="tx1"/>
                  </a:solidFill>
                  <a:latin typeface="微軟正黑體"/>
                  <a:ea typeface="微軟正黑體"/>
                </a:rPr>
                <a:t> </a:t>
              </a:r>
              <a:r>
                <a:rPr lang="en-US" altLang="zh-TW" sz="1600" b="1">
                  <a:solidFill>
                    <a:schemeClr val="tx1"/>
                  </a:solidFill>
                  <a:latin typeface="微軟正黑體"/>
                  <a:ea typeface="微軟正黑體"/>
                </a:rPr>
                <a:t>reliability</a:t>
              </a:r>
              <a:r>
                <a:rPr lang="zh-TW" altLang="en-US" sz="1600" b="1">
                  <a:solidFill>
                    <a:schemeClr val="tx1"/>
                  </a:solidFill>
                  <a:latin typeface="微軟正黑體"/>
                  <a:ea typeface="微軟正黑體"/>
                </a:rPr>
                <a:t> concern</a:t>
              </a:r>
              <a:r>
                <a:rPr lang="en-US" altLang="zh-TW" sz="1600" b="1">
                  <a:solidFill>
                    <a:schemeClr val="tx1"/>
                  </a:solidFill>
                  <a:latin typeface="微軟正黑體"/>
                  <a:ea typeface="微軟正黑體"/>
                </a:rPr>
                <a:t>s</a:t>
              </a:r>
              <a:r>
                <a:rPr lang="en-US" altLang="zh-TW" sz="1600" b="1">
                  <a:latin typeface="微軟正黑體" panose="020B0604030504040204" pitchFamily="34" charset="-120"/>
                  <a:ea typeface="微軟正黑體" panose="020B0604030504040204" pitchFamily="34" charset="-120"/>
                </a:rPr>
                <a:t>?</a:t>
              </a:r>
              <a:endParaRPr lang="zh-TW" altLang="en-US" sz="1600"/>
            </a:p>
          </p:txBody>
        </p:sp>
      </p:grpSp>
      <p:grpSp>
        <p:nvGrpSpPr>
          <p:cNvPr id="46" name="群組 45">
            <a:extLst>
              <a:ext uri="{FF2B5EF4-FFF2-40B4-BE49-F238E27FC236}">
                <a16:creationId xmlns:a16="http://schemas.microsoft.com/office/drawing/2014/main" id="{D7866176-1ACB-4354-85ED-E1E86CB30B8A}"/>
              </a:ext>
            </a:extLst>
          </p:cNvPr>
          <p:cNvGrpSpPr/>
          <p:nvPr/>
        </p:nvGrpSpPr>
        <p:grpSpPr>
          <a:xfrm>
            <a:off x="5012638" y="2675623"/>
            <a:ext cx="3393805" cy="983012"/>
            <a:chOff x="293439" y="1749804"/>
            <a:chExt cx="2432466" cy="786269"/>
          </a:xfrm>
        </p:grpSpPr>
        <p:sp>
          <p:nvSpPr>
            <p:cNvPr id="47" name="矩形: 圓角 46">
              <a:extLst>
                <a:ext uri="{FF2B5EF4-FFF2-40B4-BE49-F238E27FC236}">
                  <a16:creationId xmlns:a16="http://schemas.microsoft.com/office/drawing/2014/main" id="{AAA14E06-2FD3-4B8D-880D-F684A5AAA072}"/>
                </a:ext>
              </a:extLst>
            </p:cNvPr>
            <p:cNvSpPr/>
            <p:nvPr/>
          </p:nvSpPr>
          <p:spPr>
            <a:xfrm>
              <a:off x="425826" y="1749804"/>
              <a:ext cx="2300079" cy="700600"/>
            </a:xfrm>
            <a:prstGeom prst="roundRect">
              <a:avLst>
                <a:gd name="adj" fmla="val 3442"/>
              </a:avLst>
            </a:prstGeom>
            <a:gradFill>
              <a:gsLst>
                <a:gs pos="54000">
                  <a:schemeClr val="bg1">
                    <a:alpha val="18000"/>
                  </a:schemeClr>
                </a:gs>
                <a:gs pos="100000">
                  <a:srgbClr val="FFFFFF">
                    <a:alpha val="63000"/>
                  </a:srgbClr>
                </a:gs>
                <a:gs pos="59000">
                  <a:schemeClr val="bg1">
                    <a:alpha val="24000"/>
                  </a:schemeClr>
                </a:gs>
              </a:gsLst>
              <a:lin ang="5400000" scaled="1"/>
            </a:gradFill>
            <a:ln w="9525">
              <a:gradFill>
                <a:gsLst>
                  <a:gs pos="31000">
                    <a:srgbClr val="BBB232"/>
                  </a:gs>
                  <a:gs pos="0">
                    <a:srgbClr val="140B00"/>
                  </a:gs>
                  <a:gs pos="43489">
                    <a:srgbClr val="F4E8BA"/>
                  </a:gs>
                  <a:gs pos="54000">
                    <a:srgbClr val="F9BC26"/>
                  </a:gs>
                  <a:gs pos="100000">
                    <a:srgbClr val="78A83F"/>
                  </a:gs>
                </a:gsLst>
                <a:lin ang="5400000" scaled="1"/>
              </a:gra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48" name="矩形 47">
              <a:extLst>
                <a:ext uri="{FF2B5EF4-FFF2-40B4-BE49-F238E27FC236}">
                  <a16:creationId xmlns:a16="http://schemas.microsoft.com/office/drawing/2014/main" id="{80B5F9CA-6B9D-4F06-A410-24C7CDDA6639}"/>
                </a:ext>
              </a:extLst>
            </p:cNvPr>
            <p:cNvSpPr/>
            <p:nvPr/>
          </p:nvSpPr>
          <p:spPr>
            <a:xfrm>
              <a:off x="293439" y="1828187"/>
              <a:ext cx="2432466" cy="707886"/>
            </a:xfrm>
            <a:prstGeom prst="rect">
              <a:avLst/>
            </a:prstGeom>
          </p:spPr>
          <p:txBody>
            <a:bodyPr wrap="square">
              <a:spAutoFit/>
            </a:bodyPr>
            <a:lstStyle/>
            <a:p>
              <a:pPr algn="ctr"/>
              <a:r>
                <a:rPr lang="zh-TW" altLang="en-US" sz="2000" b="1">
                  <a:solidFill>
                    <a:schemeClr val="tx1"/>
                  </a:solidFill>
                  <a:latin typeface="微軟正黑體"/>
                  <a:ea typeface="微軟正黑體"/>
                </a:rPr>
                <a:t>How to configure the storage space</a:t>
              </a:r>
              <a:r>
                <a:rPr lang="en-US" altLang="zh-TW" sz="2000" b="1">
                  <a:latin typeface="微軟正黑體" panose="020B0604030504040204" pitchFamily="34" charset="-120"/>
                  <a:ea typeface="微軟正黑體" panose="020B0604030504040204" pitchFamily="34" charset="-120"/>
                </a:rPr>
                <a:t>?</a:t>
              </a:r>
              <a:endParaRPr lang="zh-TW" altLang="en-US" sz="2000" b="1">
                <a:latin typeface="微軟正黑體" panose="020B0604030504040204" pitchFamily="34" charset="-120"/>
                <a:ea typeface="微軟正黑體" panose="020B0604030504040204" pitchFamily="34" charset="-120"/>
              </a:endParaRPr>
            </a:p>
          </p:txBody>
        </p:sp>
      </p:grpSp>
      <p:pic>
        <p:nvPicPr>
          <p:cNvPr id="23" name="圖片 38" descr="一張含有 食物, 房間, 盤, 馬克杯 的圖片&#10;&#10;自動產生的描述">
            <a:extLst>
              <a:ext uri="{FF2B5EF4-FFF2-40B4-BE49-F238E27FC236}">
                <a16:creationId xmlns:a16="http://schemas.microsoft.com/office/drawing/2014/main" id="{92BC3960-473E-4D89-9151-741676B28563}"/>
              </a:ext>
            </a:extLst>
          </p:cNvPr>
          <p:cNvPicPr>
            <a:picLocks noChangeAspect="1"/>
          </p:cNvPicPr>
          <p:nvPr/>
        </p:nvPicPr>
        <p:blipFill>
          <a:blip r:embed="rId2"/>
          <a:stretch>
            <a:fillRect/>
          </a:stretch>
        </p:blipFill>
        <p:spPr>
          <a:xfrm>
            <a:off x="3621324" y="2290708"/>
            <a:ext cx="1575858" cy="1575858"/>
          </a:xfrm>
          <a:prstGeom prst="rect">
            <a:avLst/>
          </a:prstGeom>
          <a:effectLst>
            <a:outerShdw blurRad="533400" dist="520700" dir="2700000" algn="tl" rotWithShape="0">
              <a:prstClr val="black">
                <a:alpha val="40000"/>
              </a:prstClr>
            </a:outerShdw>
          </a:effectLst>
        </p:spPr>
      </p:pic>
    </p:spTree>
    <p:extLst>
      <p:ext uri="{BB962C8B-B14F-4D97-AF65-F5344CB8AC3E}">
        <p14:creationId xmlns:p14="http://schemas.microsoft.com/office/powerpoint/2010/main" val="7776366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2">
            <a:extLst>
              <a:ext uri="{FF2B5EF4-FFF2-40B4-BE49-F238E27FC236}">
                <a16:creationId xmlns:a16="http://schemas.microsoft.com/office/drawing/2014/main" id="{F806BC09-3B9F-4381-AE38-BEE09AA007B2}"/>
              </a:ext>
            </a:extLst>
          </p:cNvPr>
          <p:cNvSpPr txBox="1"/>
          <p:nvPr/>
        </p:nvSpPr>
        <p:spPr>
          <a:xfrm>
            <a:off x="2080538" y="806091"/>
            <a:ext cx="5200650" cy="2400657"/>
          </a:xfrm>
          <a:prstGeom prst="rect">
            <a:avLst/>
          </a:prstGeom>
          <a:noFill/>
        </p:spPr>
        <p:txBody>
          <a:bodyPr wrap="square" rtlCol="0" anchor="t">
            <a:spAutoFit/>
          </a:bodyPr>
          <a:lstStyle/>
          <a:p>
            <a:pPr algn="ctr"/>
            <a:r>
              <a:rPr lang="en-US" altLang="zh-TW" sz="3600" b="1">
                <a:latin typeface="微軟正黑體"/>
                <a:ea typeface="微軟正黑體"/>
              </a:rPr>
              <a:t>Practical needs of storage configuration</a:t>
            </a:r>
            <a:br>
              <a:rPr lang="en-US" altLang="zh-TW" sz="3600" b="1">
                <a:latin typeface="微軟正黑體" panose="020B0604030504040204" pitchFamily="34" charset="-120"/>
                <a:ea typeface="微軟正黑體" panose="020B0604030504040204" pitchFamily="34" charset="-120"/>
              </a:rPr>
            </a:br>
            <a:r>
              <a:rPr lang="en-US" altLang="zh-TW" sz="3600" b="1">
                <a:latin typeface="微軟正黑體"/>
                <a:ea typeface="微軟正黑體"/>
              </a:rPr>
              <a:t>(</a:t>
            </a:r>
            <a:r>
              <a:rPr lang="zh-TW" altLang="en-US" sz="3600" b="1">
                <a:latin typeface="微軟正黑體"/>
                <a:ea typeface="微軟正黑體"/>
              </a:rPr>
              <a:t>1</a:t>
            </a:r>
            <a:r>
              <a:rPr lang="en-US" altLang="zh-TW" sz="3600" b="1">
                <a:latin typeface="微軟正黑體"/>
                <a:ea typeface="微軟正黑體"/>
              </a:rPr>
              <a:t>) </a:t>
            </a:r>
            <a:r>
              <a:rPr lang="en-US" altLang="zh-TW" sz="1000" b="1">
                <a:latin typeface="微軟正黑體"/>
                <a:ea typeface="微軟正黑體"/>
              </a:rPr>
              <a:t> </a:t>
            </a:r>
            <a:endParaRPr lang="en-US" altLang="zh-TW" sz="3200">
              <a:latin typeface="微軟正黑體" panose="020B0604030504040204" pitchFamily="34" charset="-120"/>
              <a:ea typeface="微軟正黑體" panose="020B0604030504040204" pitchFamily="34" charset="-120"/>
            </a:endParaRPr>
          </a:p>
          <a:p>
            <a:pPr algn="ctr"/>
            <a:endParaRPr lang="en-US" altLang="zh-TW" sz="1000" b="1">
              <a:solidFill>
                <a:schemeClr val="tx1"/>
              </a:solidFill>
              <a:latin typeface="微軟正黑體"/>
              <a:ea typeface="微軟正黑體"/>
            </a:endParaRPr>
          </a:p>
          <a:p>
            <a:pPr algn="ctr"/>
            <a:r>
              <a:rPr lang="en" altLang="zh-TW" sz="3200" b="1">
                <a:solidFill>
                  <a:schemeClr val="tx1"/>
                </a:solidFill>
                <a:latin typeface="微軟正黑體"/>
                <a:ea typeface="微軟正黑體"/>
              </a:rPr>
              <a:t>Insufficient capacity</a:t>
            </a:r>
            <a:endParaRPr lang="zh-TW" altLang="en-US"/>
          </a:p>
        </p:txBody>
      </p:sp>
    </p:spTree>
    <p:extLst>
      <p:ext uri="{BB962C8B-B14F-4D97-AF65-F5344CB8AC3E}">
        <p14:creationId xmlns:p14="http://schemas.microsoft.com/office/powerpoint/2010/main" val="1140370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C2E69ED-9C4A-4439-B467-B65A44222F4B}"/>
              </a:ext>
            </a:extLst>
          </p:cNvPr>
          <p:cNvSpPr>
            <a:spLocks noGrp="1"/>
          </p:cNvSpPr>
          <p:nvPr>
            <p:ph type="title"/>
          </p:nvPr>
        </p:nvSpPr>
        <p:spPr/>
        <p:txBody>
          <a:bodyPr>
            <a:normAutofit/>
          </a:bodyPr>
          <a:lstStyle/>
          <a:p>
            <a:r>
              <a:rPr lang="en-US" altLang="zh-TW" sz="3200"/>
              <a:t> When capacity is low (RAID</a:t>
            </a:r>
            <a:r>
              <a:rPr lang="zh-TW" altLang="en-US" sz="3200"/>
              <a:t> </a:t>
            </a:r>
            <a:r>
              <a:rPr lang="en-US" altLang="zh-CN" sz="3200"/>
              <a:t>expansion)</a:t>
            </a:r>
            <a:endParaRPr lang="zh-TW" altLang="en-US" sz="3200"/>
          </a:p>
        </p:txBody>
      </p:sp>
      <p:sp>
        <p:nvSpPr>
          <p:cNvPr id="3" name="Shape 183">
            <a:extLst>
              <a:ext uri="{FF2B5EF4-FFF2-40B4-BE49-F238E27FC236}">
                <a16:creationId xmlns:a16="http://schemas.microsoft.com/office/drawing/2014/main" id="{76161848-43AA-4C4E-99A8-57F1C4DAFA7E}"/>
              </a:ext>
            </a:extLst>
          </p:cNvPr>
          <p:cNvSpPr txBox="1"/>
          <p:nvPr/>
        </p:nvSpPr>
        <p:spPr>
          <a:xfrm>
            <a:off x="128051" y="4631470"/>
            <a:ext cx="8917229" cy="261610"/>
          </a:xfrm>
          <a:prstGeom prst="rect">
            <a:avLst/>
          </a:prstGeom>
          <a:noFill/>
          <a:ln>
            <a:noFill/>
          </a:ln>
        </p:spPr>
        <p:txBody>
          <a:bodyPr spcFirstLastPara="1" wrap="square" lIns="91425" tIns="45700" rIns="91425" bIns="45700" anchor="t" anchorCtr="0">
            <a:noAutofit/>
          </a:bodyPr>
          <a:lstStyle/>
          <a:p>
            <a:pPr lvl="0"/>
            <a:r>
              <a:rPr lang="en-US" altLang="zh-TW" sz="1200" b="1">
                <a:solidFill>
                  <a:srgbClr val="3072BE"/>
                </a:solidFill>
                <a:latin typeface="微軟正黑體"/>
                <a:ea typeface="微軟正黑體"/>
                <a:cs typeface="Calibri"/>
                <a:sym typeface="Calibri"/>
              </a:rPr>
              <a:t>Also you can migrate to a new unit with more slots (next page), Or, use the TL JBOD external device. (final chapter)</a:t>
            </a:r>
            <a:endParaRPr lang="en-US" sz="1200" b="1">
              <a:solidFill>
                <a:srgbClr val="3072BE"/>
              </a:solidFill>
              <a:latin typeface="微軟正黑體"/>
              <a:ea typeface="微軟正黑體"/>
              <a:cs typeface="Calibri"/>
              <a:sym typeface="Calibri"/>
            </a:endParaRPr>
          </a:p>
        </p:txBody>
      </p:sp>
      <p:sp>
        <p:nvSpPr>
          <p:cNvPr id="4" name="Shape 183">
            <a:extLst>
              <a:ext uri="{FF2B5EF4-FFF2-40B4-BE49-F238E27FC236}">
                <a16:creationId xmlns:a16="http://schemas.microsoft.com/office/drawing/2014/main" id="{B1DD7729-410D-4BA0-912D-9000B4FB11BE}"/>
              </a:ext>
            </a:extLst>
          </p:cNvPr>
          <p:cNvSpPr txBox="1"/>
          <p:nvPr/>
        </p:nvSpPr>
        <p:spPr>
          <a:xfrm>
            <a:off x="431825" y="4157123"/>
            <a:ext cx="3538960" cy="222119"/>
          </a:xfrm>
          <a:prstGeom prst="rect">
            <a:avLst/>
          </a:prstGeom>
          <a:noFill/>
          <a:ln>
            <a:noFill/>
          </a:ln>
        </p:spPr>
        <p:txBody>
          <a:bodyPr spcFirstLastPara="1" wrap="square" lIns="91425" tIns="45700" rIns="91425" bIns="45700" anchor="t" anchorCtr="0">
            <a:noAutofit/>
          </a:bodyPr>
          <a:lstStyle/>
          <a:p>
            <a:r>
              <a:rPr lang="en-US" altLang="zh-TW" b="1">
                <a:solidFill>
                  <a:srgbClr val="FF0000"/>
                </a:solidFill>
                <a:latin typeface="微軟正黑體" pitchFamily="34" charset="-120"/>
                <a:ea typeface="微軟正黑體" pitchFamily="34" charset="-120"/>
                <a:cs typeface="Calibri"/>
                <a:sym typeface="Calibri"/>
              </a:rPr>
              <a:t>Note: only supports </a:t>
            </a:r>
            <a:r>
              <a:rPr lang="en-US" altLang="zh-TW" b="1">
                <a:solidFill>
                  <a:srgbClr val="FF0000"/>
                </a:solidFill>
                <a:latin typeface="微軟正黑體" pitchFamily="34" charset="-120"/>
                <a:ea typeface="微軟正黑體" pitchFamily="34" charset="-120"/>
              </a:rPr>
              <a:t>RAID 1, 5, 6 &amp; 10. </a:t>
            </a:r>
          </a:p>
        </p:txBody>
      </p:sp>
      <p:sp>
        <p:nvSpPr>
          <p:cNvPr id="6" name="平行四邊形 11">
            <a:extLst>
              <a:ext uri="{FF2B5EF4-FFF2-40B4-BE49-F238E27FC236}">
                <a16:creationId xmlns:a16="http://schemas.microsoft.com/office/drawing/2014/main" id="{82C0E3DF-73F5-4B36-A5C9-57F7FBD92419}"/>
              </a:ext>
            </a:extLst>
          </p:cNvPr>
          <p:cNvSpPr/>
          <p:nvPr/>
        </p:nvSpPr>
        <p:spPr>
          <a:xfrm>
            <a:off x="482176" y="1267922"/>
            <a:ext cx="3520466" cy="543173"/>
          </a:xfrm>
          <a:prstGeom prst="parallelogram">
            <a:avLst>
              <a:gd name="adj" fmla="val 55727"/>
            </a:avLst>
          </a:prstGeom>
          <a:solidFill>
            <a:schemeClr val="bg2">
              <a:lumMod val="75000"/>
            </a:schemeClr>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zh-TW" altLang="en-US"/>
          </a:p>
        </p:txBody>
      </p:sp>
      <p:sp>
        <p:nvSpPr>
          <p:cNvPr id="9" name="Shape 163">
            <a:extLst>
              <a:ext uri="{FF2B5EF4-FFF2-40B4-BE49-F238E27FC236}">
                <a16:creationId xmlns:a16="http://schemas.microsoft.com/office/drawing/2014/main" id="{ED99F357-9A95-4118-BECF-B923D5293706}"/>
              </a:ext>
            </a:extLst>
          </p:cNvPr>
          <p:cNvSpPr txBox="1">
            <a:spLocks/>
          </p:cNvSpPr>
          <p:nvPr/>
        </p:nvSpPr>
        <p:spPr>
          <a:xfrm>
            <a:off x="782330" y="1334223"/>
            <a:ext cx="2828461" cy="406746"/>
          </a:xfrm>
          <a:prstGeom prst="rect">
            <a:avLst/>
          </a:prstGeom>
          <a:solidFill>
            <a:schemeClr val="bg2">
              <a:lumMod val="75000"/>
            </a:schemeClr>
          </a:solidFill>
          <a:ln>
            <a:noFill/>
          </a:ln>
        </p:spPr>
        <p:txBody>
          <a:bodyPr spcFirstLastPara="1" wrap="square" lIns="91425" tIns="45700" rIns="91425" bIns="45700" anchor="t" anchorCtr="0">
            <a:noAutofit/>
          </a:bodyPr>
          <a:lstStyle/>
          <a:p>
            <a:pPr marL="342900" lvl="0" indent="-342900">
              <a:spcBef>
                <a:spcPts val="440"/>
              </a:spcBef>
              <a:buClr>
                <a:schemeClr val="dk1"/>
              </a:buClr>
              <a:buSzPts val="2200"/>
              <a:defRPr/>
            </a:pPr>
            <a:r>
              <a:rPr kumimoji="0" lang="en-US" altLang="zh-TW" sz="2200" b="1" i="0" u="none" strike="noStrike" kern="0" cap="none" spc="0" normalizeH="0" baseline="0" noProof="0">
                <a:ln>
                  <a:noFill/>
                </a:ln>
                <a:solidFill>
                  <a:schemeClr val="bg1"/>
                </a:solidFill>
                <a:effectLst/>
                <a:uLnTx/>
                <a:uFillTx/>
                <a:latin typeface="Microsoft JhengHei"/>
                <a:ea typeface="Microsoft JhengHei"/>
                <a:cs typeface="Microsoft JhengHei"/>
                <a:sym typeface="Microsoft JhengHei"/>
              </a:rPr>
              <a:t>Replace Disk 1 by 1</a:t>
            </a:r>
            <a:endParaRPr kumimoji="0" lang="zh-TW" altLang="en-US" sz="2200" b="1" i="0" u="none" strike="noStrike" kern="0" cap="none" spc="0" normalizeH="0" baseline="0" noProof="0">
              <a:ln>
                <a:noFill/>
              </a:ln>
              <a:solidFill>
                <a:schemeClr val="bg1"/>
              </a:solidFill>
              <a:effectLst/>
              <a:uLnTx/>
              <a:uFillTx/>
              <a:latin typeface="Microsoft JhengHei"/>
              <a:ea typeface="Microsoft JhengHei"/>
              <a:cs typeface="Microsoft JhengHei"/>
              <a:sym typeface="Microsoft JhengHei"/>
            </a:endParaRPr>
          </a:p>
        </p:txBody>
      </p:sp>
      <p:sp>
        <p:nvSpPr>
          <p:cNvPr id="13" name="平行四邊形 11">
            <a:extLst>
              <a:ext uri="{FF2B5EF4-FFF2-40B4-BE49-F238E27FC236}">
                <a16:creationId xmlns:a16="http://schemas.microsoft.com/office/drawing/2014/main" id="{7891301A-012E-4103-A2F3-3FBF458D7FBD}"/>
              </a:ext>
            </a:extLst>
          </p:cNvPr>
          <p:cNvSpPr/>
          <p:nvPr/>
        </p:nvSpPr>
        <p:spPr>
          <a:xfrm>
            <a:off x="4839874" y="1253840"/>
            <a:ext cx="3705300" cy="543173"/>
          </a:xfrm>
          <a:prstGeom prst="parallelogram">
            <a:avLst>
              <a:gd name="adj" fmla="val 55727"/>
            </a:avLst>
          </a:prstGeom>
          <a:solidFill>
            <a:schemeClr val="bg2">
              <a:lumMod val="75000"/>
            </a:schemeClr>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zh-TW" altLang="en-US"/>
          </a:p>
        </p:txBody>
      </p:sp>
      <p:sp>
        <p:nvSpPr>
          <p:cNvPr id="14" name="Shape 163">
            <a:extLst>
              <a:ext uri="{FF2B5EF4-FFF2-40B4-BE49-F238E27FC236}">
                <a16:creationId xmlns:a16="http://schemas.microsoft.com/office/drawing/2014/main" id="{C20BD154-90C0-4ADD-B9DC-A75901961F51}"/>
              </a:ext>
            </a:extLst>
          </p:cNvPr>
          <p:cNvSpPr txBox="1">
            <a:spLocks/>
          </p:cNvSpPr>
          <p:nvPr/>
        </p:nvSpPr>
        <p:spPr>
          <a:xfrm>
            <a:off x="5039425" y="1351980"/>
            <a:ext cx="3309933" cy="345656"/>
          </a:xfrm>
          <a:prstGeom prst="rect">
            <a:avLst/>
          </a:prstGeom>
          <a:noFill/>
          <a:ln>
            <a:noFill/>
          </a:ln>
        </p:spPr>
        <p:txBody>
          <a:bodyPr spcFirstLastPara="1" wrap="square" lIns="91425" tIns="45700" rIns="91425" bIns="45700" anchor="t" anchorCtr="0">
            <a:noAutofit/>
          </a:bodyPr>
          <a:lstStyle/>
          <a:p>
            <a:pPr marL="342900" lvl="0" indent="-342900">
              <a:spcBef>
                <a:spcPts val="440"/>
              </a:spcBef>
              <a:buClr>
                <a:schemeClr val="dk1"/>
              </a:buClr>
              <a:buSzPts val="2200"/>
              <a:defRPr/>
            </a:pPr>
            <a:r>
              <a:rPr kumimoji="0" lang="en-US" altLang="zh-TW" sz="2200" b="1" i="0" u="none" strike="noStrike" kern="0" cap="none" spc="0" normalizeH="0" baseline="0" noProof="0">
                <a:ln>
                  <a:noFill/>
                </a:ln>
                <a:solidFill>
                  <a:schemeClr val="bg1"/>
                </a:solidFill>
                <a:effectLst/>
                <a:uLnTx/>
                <a:uFillTx/>
                <a:latin typeface="Microsoft JhengHei"/>
                <a:ea typeface="Microsoft JhengHei"/>
                <a:cs typeface="Microsoft JhengHei"/>
                <a:sym typeface="Microsoft JhengHei"/>
              </a:rPr>
              <a:t>Online RAID</a:t>
            </a:r>
            <a:r>
              <a:rPr kumimoji="0" lang="zh-TW" altLang="en-US" sz="2200" b="1" i="0" u="none" strike="noStrike" kern="0" cap="none" spc="0" normalizeH="0" baseline="0" noProof="0">
                <a:ln>
                  <a:noFill/>
                </a:ln>
                <a:solidFill>
                  <a:schemeClr val="bg1"/>
                </a:solidFill>
                <a:effectLst/>
                <a:uLnTx/>
                <a:uFillTx/>
                <a:latin typeface="Microsoft JhengHei"/>
                <a:ea typeface="Microsoft JhengHei"/>
                <a:cs typeface="Microsoft JhengHei"/>
                <a:sym typeface="Microsoft JhengHei"/>
              </a:rPr>
              <a:t> </a:t>
            </a:r>
            <a:r>
              <a:rPr kumimoji="0" lang="en-US" altLang="zh-TW" sz="2200" b="1" i="0" u="none" strike="noStrike" kern="0" cap="none" spc="0" normalizeH="0" baseline="0" noProof="0">
                <a:ln>
                  <a:noFill/>
                </a:ln>
                <a:solidFill>
                  <a:schemeClr val="bg1"/>
                </a:solidFill>
                <a:effectLst/>
                <a:uLnTx/>
                <a:uFillTx/>
                <a:latin typeface="Microsoft JhengHei"/>
                <a:ea typeface="Microsoft JhengHei"/>
                <a:cs typeface="Microsoft JhengHei"/>
                <a:sym typeface="Microsoft JhengHei"/>
              </a:rPr>
              <a:t>expansion</a:t>
            </a:r>
            <a:endParaRPr kumimoji="0" lang="zh-TW" altLang="en-US" sz="2200" b="1" i="0" u="none" strike="noStrike" kern="0" cap="none" spc="0" normalizeH="0" baseline="0" noProof="0">
              <a:ln>
                <a:noFill/>
              </a:ln>
              <a:solidFill>
                <a:schemeClr val="bg1"/>
              </a:solidFill>
              <a:effectLst/>
              <a:uLnTx/>
              <a:uFillTx/>
              <a:latin typeface="Microsoft JhengHei"/>
              <a:ea typeface="Microsoft JhengHei"/>
              <a:cs typeface="Microsoft JhengHei"/>
              <a:sym typeface="Microsoft JhengHei"/>
            </a:endParaRPr>
          </a:p>
        </p:txBody>
      </p:sp>
      <p:sp>
        <p:nvSpPr>
          <p:cNvPr id="22" name="Rectangle 21">
            <a:extLst>
              <a:ext uri="{FF2B5EF4-FFF2-40B4-BE49-F238E27FC236}">
                <a16:creationId xmlns:a16="http://schemas.microsoft.com/office/drawing/2014/main" id="{F749A472-E20A-4546-B4C4-C3E5B23A7795}"/>
              </a:ext>
            </a:extLst>
          </p:cNvPr>
          <p:cNvSpPr/>
          <p:nvPr/>
        </p:nvSpPr>
        <p:spPr>
          <a:xfrm>
            <a:off x="4860371" y="4129066"/>
            <a:ext cx="3624242" cy="307777"/>
          </a:xfrm>
          <a:prstGeom prst="rect">
            <a:avLst/>
          </a:prstGeom>
        </p:spPr>
        <p:txBody>
          <a:bodyPr wrap="square">
            <a:spAutoFit/>
          </a:bodyPr>
          <a:lstStyle/>
          <a:p>
            <a:r>
              <a:rPr lang="en-US" altLang="zh-TW" b="1">
                <a:solidFill>
                  <a:srgbClr val="FF0000"/>
                </a:solidFill>
                <a:latin typeface="微軟正黑體" pitchFamily="34" charset="-120"/>
                <a:ea typeface="微軟正黑體" pitchFamily="34" charset="-120"/>
                <a:cs typeface="Calibri"/>
                <a:sym typeface="Calibri"/>
              </a:rPr>
              <a:t>Note: only supports </a:t>
            </a:r>
            <a:r>
              <a:rPr lang="en-US" altLang="zh-TW" b="1">
                <a:solidFill>
                  <a:srgbClr val="FF0000"/>
                </a:solidFill>
                <a:latin typeface="微軟正黑體" pitchFamily="34" charset="-120"/>
                <a:ea typeface="微軟正黑體" pitchFamily="34" charset="-120"/>
              </a:rPr>
              <a:t>RAID 5, 6, 50 &amp; 60</a:t>
            </a:r>
            <a:endParaRPr lang="zh-TW" altLang="en-US"/>
          </a:p>
        </p:txBody>
      </p:sp>
      <p:sp>
        <p:nvSpPr>
          <p:cNvPr id="43" name="矩形: 圓角 42">
            <a:extLst>
              <a:ext uri="{FF2B5EF4-FFF2-40B4-BE49-F238E27FC236}">
                <a16:creationId xmlns:a16="http://schemas.microsoft.com/office/drawing/2014/main" id="{5985B30C-042F-4C44-ABA0-EB0ACA07E088}"/>
              </a:ext>
            </a:extLst>
          </p:cNvPr>
          <p:cNvSpPr/>
          <p:nvPr/>
        </p:nvSpPr>
        <p:spPr>
          <a:xfrm>
            <a:off x="431826" y="2460121"/>
            <a:ext cx="3538960" cy="1006242"/>
          </a:xfrm>
          <a:prstGeom prst="roundRect">
            <a:avLst>
              <a:gd name="adj" fmla="val 3442"/>
            </a:avLst>
          </a:prstGeom>
          <a:gradFill>
            <a:gsLst>
              <a:gs pos="54000">
                <a:schemeClr val="bg1"/>
              </a:gs>
              <a:gs pos="100000">
                <a:schemeClr val="bg1">
                  <a:lumMod val="95000"/>
                </a:schemeClr>
              </a:gs>
              <a:gs pos="59000">
                <a:srgbClr val="EEEEEE"/>
              </a:gs>
            </a:gsLst>
            <a:lin ang="5400000" scaled="1"/>
          </a:gradFill>
          <a:ln w="9525">
            <a:gradFill>
              <a:gsLst>
                <a:gs pos="26000">
                  <a:srgbClr val="BBB232"/>
                </a:gs>
                <a:gs pos="0">
                  <a:srgbClr val="140B00"/>
                </a:gs>
                <a:gs pos="43489">
                  <a:srgbClr val="F4E8BA"/>
                </a:gs>
                <a:gs pos="54000">
                  <a:srgbClr val="F9BC26"/>
                </a:gs>
                <a:gs pos="100000">
                  <a:srgbClr val="78A83F"/>
                </a:gs>
              </a:gsLst>
              <a:lin ang="5400000" scaled="1"/>
            </a:gradFill>
          </a:ln>
          <a:effectLst>
            <a:outerShdw blurRad="139700" dist="88900" dir="25200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a:r>
              <a:rPr lang="en-US" altLang="zh-TW" sz="1600" b="1">
                <a:solidFill>
                  <a:schemeClr val="tx1"/>
                </a:solidFill>
                <a:latin typeface="Calibri" panose="020F0502020204030204" pitchFamily="34" charset="0"/>
                <a:ea typeface="Microsoft JhengHei"/>
                <a:cs typeface="Calibri" panose="020F0502020204030204" pitchFamily="34" charset="0"/>
                <a:sym typeface="Microsoft JhengHei"/>
              </a:rPr>
              <a:t>Storage &amp; Snapshot &gt; Manage Storage Pool &gt; Select a RAID Group &gt; Manage &gt;</a:t>
            </a:r>
            <a:r>
              <a:rPr lang="zh-TW" altLang="en-US" sz="1600" b="1">
                <a:solidFill>
                  <a:schemeClr val="tx1"/>
                </a:solidFill>
                <a:latin typeface="Calibri" panose="020F0502020204030204" pitchFamily="34" charset="0"/>
                <a:ea typeface="Microsoft JhengHei"/>
                <a:cs typeface="Calibri" panose="020F0502020204030204" pitchFamily="34" charset="0"/>
                <a:sym typeface="Microsoft JhengHei"/>
              </a:rPr>
              <a:t> </a:t>
            </a:r>
            <a:r>
              <a:rPr lang="en-US" altLang="zh-TW" sz="1600" b="1">
                <a:solidFill>
                  <a:schemeClr val="tx1"/>
                </a:solidFill>
                <a:latin typeface="Calibri" panose="020F0502020204030204" pitchFamily="34" charset="0"/>
                <a:ea typeface="Microsoft JhengHei"/>
                <a:cs typeface="Calibri" panose="020F0502020204030204" pitchFamily="34" charset="0"/>
                <a:sym typeface="Microsoft JhengHei"/>
              </a:rPr>
              <a:t>Select “Replace disk one by one”</a:t>
            </a:r>
            <a:endParaRPr lang="zh-TW" altLang="en-US" sz="1600" b="1">
              <a:solidFill>
                <a:schemeClr val="tx1"/>
              </a:solidFill>
              <a:latin typeface="Calibri" panose="020F0502020204030204" pitchFamily="34" charset="0"/>
              <a:ea typeface="微軟正黑體" panose="020B0604030504040204" pitchFamily="34" charset="-120"/>
              <a:cs typeface="Calibri" panose="020F0502020204030204" pitchFamily="34" charset="0"/>
            </a:endParaRPr>
          </a:p>
        </p:txBody>
      </p:sp>
      <p:grpSp>
        <p:nvGrpSpPr>
          <p:cNvPr id="54" name="群組 53">
            <a:extLst>
              <a:ext uri="{FF2B5EF4-FFF2-40B4-BE49-F238E27FC236}">
                <a16:creationId xmlns:a16="http://schemas.microsoft.com/office/drawing/2014/main" id="{29695253-87F6-42B9-8F8F-E1B660380B1D}"/>
              </a:ext>
            </a:extLst>
          </p:cNvPr>
          <p:cNvGrpSpPr/>
          <p:nvPr/>
        </p:nvGrpSpPr>
        <p:grpSpPr>
          <a:xfrm>
            <a:off x="229726" y="2454599"/>
            <a:ext cx="404198" cy="397605"/>
            <a:chOff x="5121598" y="2950131"/>
            <a:chExt cx="388547" cy="397605"/>
          </a:xfrm>
        </p:grpSpPr>
        <p:sp>
          <p:nvSpPr>
            <p:cNvPr id="44" name="矩形: 圓角 43">
              <a:extLst>
                <a:ext uri="{FF2B5EF4-FFF2-40B4-BE49-F238E27FC236}">
                  <a16:creationId xmlns:a16="http://schemas.microsoft.com/office/drawing/2014/main" id="{2F9392B8-286C-4F95-9F5C-3904B54AB723}"/>
                </a:ext>
              </a:extLst>
            </p:cNvPr>
            <p:cNvSpPr/>
            <p:nvPr/>
          </p:nvSpPr>
          <p:spPr>
            <a:xfrm>
              <a:off x="5121598" y="2950131"/>
              <a:ext cx="351158" cy="351158"/>
            </a:xfrm>
            <a:prstGeom prst="roundRect">
              <a:avLst>
                <a:gd name="adj" fmla="val 9744"/>
              </a:avLst>
            </a:prstGeom>
            <a:gradFill>
              <a:gsLst>
                <a:gs pos="0">
                  <a:srgbClr val="F9BC26">
                    <a:alpha val="75000"/>
                  </a:srgbClr>
                </a:gs>
                <a:gs pos="100000">
                  <a:srgbClr val="5D542D"/>
                </a:gs>
                <a:gs pos="54000">
                  <a:srgbClr val="78A83F"/>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52" name="矩形: 圓角 51">
              <a:extLst>
                <a:ext uri="{FF2B5EF4-FFF2-40B4-BE49-F238E27FC236}">
                  <a16:creationId xmlns:a16="http://schemas.microsoft.com/office/drawing/2014/main" id="{96C8D09B-E880-4785-B408-B16381CE4509}"/>
                </a:ext>
              </a:extLst>
            </p:cNvPr>
            <p:cNvSpPr/>
            <p:nvPr/>
          </p:nvSpPr>
          <p:spPr>
            <a:xfrm rot="16200000">
              <a:off x="5158987" y="2996578"/>
              <a:ext cx="351158" cy="351158"/>
            </a:xfrm>
            <a:prstGeom prst="roundRect">
              <a:avLst>
                <a:gd name="adj" fmla="val 9744"/>
              </a:avLst>
            </a:prstGeom>
            <a:gradFill>
              <a:gsLst>
                <a:gs pos="0">
                  <a:srgbClr val="5D542D">
                    <a:alpha val="53000"/>
                  </a:srgbClr>
                </a:gs>
                <a:gs pos="100000">
                  <a:srgbClr val="78A83F"/>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53" name="文字方塊 52">
              <a:extLst>
                <a:ext uri="{FF2B5EF4-FFF2-40B4-BE49-F238E27FC236}">
                  <a16:creationId xmlns:a16="http://schemas.microsoft.com/office/drawing/2014/main" id="{423EA752-DCDA-4BAE-8D6C-0BD919A8976A}"/>
                </a:ext>
              </a:extLst>
            </p:cNvPr>
            <p:cNvSpPr txBox="1"/>
            <p:nvPr/>
          </p:nvSpPr>
          <p:spPr>
            <a:xfrm>
              <a:off x="5158987" y="2955181"/>
              <a:ext cx="290004" cy="369332"/>
            </a:xfrm>
            <a:prstGeom prst="rect">
              <a:avLst/>
            </a:prstGeom>
            <a:noFill/>
          </p:spPr>
          <p:txBody>
            <a:bodyPr wrap="none" rtlCol="0">
              <a:spAutoFit/>
            </a:bodyPr>
            <a:lstStyle/>
            <a:p>
              <a:r>
                <a:rPr lang="en-US" altLang="zh-TW" sz="1800" b="1">
                  <a:solidFill>
                    <a:schemeClr val="bg1"/>
                  </a:solidFill>
                  <a:latin typeface="Calibri" panose="020F0502020204030204" pitchFamily="34" charset="0"/>
                  <a:cs typeface="Calibri" panose="020F0502020204030204" pitchFamily="34" charset="0"/>
                </a:rPr>
                <a:t>2</a:t>
              </a:r>
              <a:endParaRPr lang="zh-TW" altLang="en-US" sz="1800" b="1">
                <a:solidFill>
                  <a:schemeClr val="bg1"/>
                </a:solidFill>
                <a:latin typeface="Calibri" panose="020F0502020204030204" pitchFamily="34" charset="0"/>
                <a:cs typeface="Calibri" panose="020F0502020204030204" pitchFamily="34" charset="0"/>
              </a:endParaRPr>
            </a:p>
          </p:txBody>
        </p:sp>
      </p:grpSp>
      <p:sp>
        <p:nvSpPr>
          <p:cNvPr id="58" name="矩形: 圓角 57">
            <a:extLst>
              <a:ext uri="{FF2B5EF4-FFF2-40B4-BE49-F238E27FC236}">
                <a16:creationId xmlns:a16="http://schemas.microsoft.com/office/drawing/2014/main" id="{DD7241F7-0E76-4D36-BF72-7CF1ED49D7F3}"/>
              </a:ext>
            </a:extLst>
          </p:cNvPr>
          <p:cNvSpPr/>
          <p:nvPr/>
        </p:nvSpPr>
        <p:spPr>
          <a:xfrm>
            <a:off x="431825" y="1803634"/>
            <a:ext cx="3538961" cy="564912"/>
          </a:xfrm>
          <a:prstGeom prst="roundRect">
            <a:avLst>
              <a:gd name="adj" fmla="val 3442"/>
            </a:avLst>
          </a:prstGeom>
          <a:gradFill>
            <a:gsLst>
              <a:gs pos="54000">
                <a:schemeClr val="bg1"/>
              </a:gs>
              <a:gs pos="100000">
                <a:schemeClr val="bg1">
                  <a:lumMod val="95000"/>
                </a:schemeClr>
              </a:gs>
              <a:gs pos="59000">
                <a:srgbClr val="EEEEEE"/>
              </a:gs>
            </a:gsLst>
            <a:lin ang="5400000" scaled="1"/>
          </a:gradFill>
          <a:ln w="9525">
            <a:gradFill>
              <a:gsLst>
                <a:gs pos="26000">
                  <a:srgbClr val="BBB232"/>
                </a:gs>
                <a:gs pos="0">
                  <a:srgbClr val="140B00"/>
                </a:gs>
                <a:gs pos="43489">
                  <a:srgbClr val="F4E8BA"/>
                </a:gs>
                <a:gs pos="54000">
                  <a:srgbClr val="F9BC26"/>
                </a:gs>
                <a:gs pos="100000">
                  <a:srgbClr val="78A83F"/>
                </a:gs>
              </a:gsLst>
              <a:lin ang="5400000" scaled="1"/>
            </a:gradFill>
          </a:ln>
          <a:effectLst>
            <a:outerShdw blurRad="139700" dist="88900" dir="25200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a:r>
              <a:rPr lang="en-US" altLang="zh-TW" sz="1600" b="1">
                <a:solidFill>
                  <a:schemeClr val="tx1"/>
                </a:solidFill>
                <a:latin typeface="Calibri" panose="020F0502020204030204" pitchFamily="34" charset="0"/>
                <a:ea typeface="Microsoft JhengHei"/>
                <a:cs typeface="Calibri" panose="020F0502020204030204" pitchFamily="34" charset="0"/>
                <a:sym typeface="Microsoft JhengHei"/>
              </a:rPr>
              <a:t>Prepare new disks with the same number as the NAS’s RAID group</a:t>
            </a:r>
            <a:endParaRPr lang="zh-TW" altLang="en-US" b="1">
              <a:solidFill>
                <a:schemeClr val="tx1"/>
              </a:solidFill>
              <a:latin typeface="Calibri" panose="020F0502020204030204" pitchFamily="34" charset="0"/>
              <a:ea typeface="微軟正黑體" panose="020B0604030504040204" pitchFamily="34" charset="-120"/>
              <a:cs typeface="Calibri" panose="020F0502020204030204" pitchFamily="34" charset="0"/>
            </a:endParaRPr>
          </a:p>
        </p:txBody>
      </p:sp>
      <p:grpSp>
        <p:nvGrpSpPr>
          <p:cNvPr id="59" name="群組 58">
            <a:extLst>
              <a:ext uri="{FF2B5EF4-FFF2-40B4-BE49-F238E27FC236}">
                <a16:creationId xmlns:a16="http://schemas.microsoft.com/office/drawing/2014/main" id="{4B8400BB-BF19-476C-88DA-BCFA5D3006A8}"/>
              </a:ext>
            </a:extLst>
          </p:cNvPr>
          <p:cNvGrpSpPr/>
          <p:nvPr/>
        </p:nvGrpSpPr>
        <p:grpSpPr>
          <a:xfrm>
            <a:off x="229725" y="1798112"/>
            <a:ext cx="404198" cy="397605"/>
            <a:chOff x="5121598" y="2950131"/>
            <a:chExt cx="388547" cy="397605"/>
          </a:xfrm>
        </p:grpSpPr>
        <p:sp>
          <p:nvSpPr>
            <p:cNvPr id="60" name="矩形: 圓角 59">
              <a:extLst>
                <a:ext uri="{FF2B5EF4-FFF2-40B4-BE49-F238E27FC236}">
                  <a16:creationId xmlns:a16="http://schemas.microsoft.com/office/drawing/2014/main" id="{B7DAF2D6-9E56-4B0C-8454-08515C16E6DA}"/>
                </a:ext>
              </a:extLst>
            </p:cNvPr>
            <p:cNvSpPr/>
            <p:nvPr/>
          </p:nvSpPr>
          <p:spPr>
            <a:xfrm>
              <a:off x="5121598" y="2950131"/>
              <a:ext cx="351158" cy="351158"/>
            </a:xfrm>
            <a:prstGeom prst="roundRect">
              <a:avLst>
                <a:gd name="adj" fmla="val 9744"/>
              </a:avLst>
            </a:prstGeom>
            <a:gradFill>
              <a:gsLst>
                <a:gs pos="0">
                  <a:srgbClr val="F9BC26">
                    <a:alpha val="75000"/>
                  </a:srgbClr>
                </a:gs>
                <a:gs pos="100000">
                  <a:srgbClr val="5D542D"/>
                </a:gs>
                <a:gs pos="54000">
                  <a:srgbClr val="78A83F"/>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61" name="矩形: 圓角 60">
              <a:extLst>
                <a:ext uri="{FF2B5EF4-FFF2-40B4-BE49-F238E27FC236}">
                  <a16:creationId xmlns:a16="http://schemas.microsoft.com/office/drawing/2014/main" id="{D41E291A-A7F7-4A77-A1E3-84843266E693}"/>
                </a:ext>
              </a:extLst>
            </p:cNvPr>
            <p:cNvSpPr/>
            <p:nvPr/>
          </p:nvSpPr>
          <p:spPr>
            <a:xfrm rot="16200000">
              <a:off x="5158987" y="2996578"/>
              <a:ext cx="351158" cy="351158"/>
            </a:xfrm>
            <a:prstGeom prst="roundRect">
              <a:avLst>
                <a:gd name="adj" fmla="val 9744"/>
              </a:avLst>
            </a:prstGeom>
            <a:gradFill>
              <a:gsLst>
                <a:gs pos="0">
                  <a:srgbClr val="5D542D">
                    <a:alpha val="53000"/>
                  </a:srgbClr>
                </a:gs>
                <a:gs pos="100000">
                  <a:srgbClr val="78A83F"/>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62" name="文字方塊 61">
              <a:extLst>
                <a:ext uri="{FF2B5EF4-FFF2-40B4-BE49-F238E27FC236}">
                  <a16:creationId xmlns:a16="http://schemas.microsoft.com/office/drawing/2014/main" id="{8085921D-09AB-480A-A46C-BAECC8C0A195}"/>
                </a:ext>
              </a:extLst>
            </p:cNvPr>
            <p:cNvSpPr txBox="1"/>
            <p:nvPr/>
          </p:nvSpPr>
          <p:spPr>
            <a:xfrm>
              <a:off x="5158987" y="2955181"/>
              <a:ext cx="290004" cy="369332"/>
            </a:xfrm>
            <a:prstGeom prst="rect">
              <a:avLst/>
            </a:prstGeom>
            <a:noFill/>
          </p:spPr>
          <p:txBody>
            <a:bodyPr wrap="none" rtlCol="0">
              <a:spAutoFit/>
            </a:bodyPr>
            <a:lstStyle/>
            <a:p>
              <a:r>
                <a:rPr lang="en-US" altLang="zh-TW" sz="1800" b="1">
                  <a:solidFill>
                    <a:schemeClr val="bg1"/>
                  </a:solidFill>
                  <a:latin typeface="Calibri" panose="020F0502020204030204" pitchFamily="34" charset="0"/>
                  <a:cs typeface="Calibri" panose="020F0502020204030204" pitchFamily="34" charset="0"/>
                </a:rPr>
                <a:t>1</a:t>
              </a:r>
              <a:endParaRPr lang="zh-TW" altLang="en-US" sz="1800" b="1">
                <a:solidFill>
                  <a:schemeClr val="bg1"/>
                </a:solidFill>
                <a:latin typeface="Calibri" panose="020F0502020204030204" pitchFamily="34" charset="0"/>
                <a:cs typeface="Calibri" panose="020F0502020204030204" pitchFamily="34" charset="0"/>
              </a:endParaRPr>
            </a:p>
          </p:txBody>
        </p:sp>
      </p:grpSp>
      <p:sp>
        <p:nvSpPr>
          <p:cNvPr id="64" name="矩形: 圓角 63">
            <a:extLst>
              <a:ext uri="{FF2B5EF4-FFF2-40B4-BE49-F238E27FC236}">
                <a16:creationId xmlns:a16="http://schemas.microsoft.com/office/drawing/2014/main" id="{CA8D64BD-0E54-4F4C-BD4F-93BB22C4C981}"/>
              </a:ext>
            </a:extLst>
          </p:cNvPr>
          <p:cNvSpPr/>
          <p:nvPr/>
        </p:nvSpPr>
        <p:spPr>
          <a:xfrm>
            <a:off x="431826" y="3512811"/>
            <a:ext cx="3538960" cy="564912"/>
          </a:xfrm>
          <a:prstGeom prst="roundRect">
            <a:avLst>
              <a:gd name="adj" fmla="val 3442"/>
            </a:avLst>
          </a:prstGeom>
          <a:gradFill>
            <a:gsLst>
              <a:gs pos="54000">
                <a:schemeClr val="bg1"/>
              </a:gs>
              <a:gs pos="100000">
                <a:schemeClr val="bg1">
                  <a:lumMod val="95000"/>
                </a:schemeClr>
              </a:gs>
              <a:gs pos="59000">
                <a:srgbClr val="EEEEEE"/>
              </a:gs>
            </a:gsLst>
            <a:lin ang="5400000" scaled="1"/>
          </a:gradFill>
          <a:ln w="9525">
            <a:gradFill>
              <a:gsLst>
                <a:gs pos="26000">
                  <a:srgbClr val="BBB232"/>
                </a:gs>
                <a:gs pos="0">
                  <a:srgbClr val="140B00"/>
                </a:gs>
                <a:gs pos="43489">
                  <a:srgbClr val="F4E8BA"/>
                </a:gs>
                <a:gs pos="54000">
                  <a:srgbClr val="F9BC26"/>
                </a:gs>
                <a:gs pos="100000">
                  <a:srgbClr val="78A83F"/>
                </a:gs>
              </a:gsLst>
              <a:lin ang="5400000" scaled="1"/>
            </a:gradFill>
          </a:ln>
          <a:effectLst>
            <a:outerShdw blurRad="139700" dist="88900" dir="25200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a:r>
              <a:rPr lang="en-US" altLang="zh-TW" sz="1600" b="1">
                <a:solidFill>
                  <a:schemeClr val="tx1"/>
                </a:solidFill>
                <a:latin typeface="Calibri" panose="020F0502020204030204" pitchFamily="34" charset="0"/>
                <a:ea typeface="Microsoft JhengHei"/>
                <a:cs typeface="Calibri" panose="020F0502020204030204" pitchFamily="34" charset="0"/>
                <a:sym typeface="Microsoft JhengHei"/>
              </a:rPr>
              <a:t>Following wizard guide to unplug, plug</a:t>
            </a:r>
            <a:r>
              <a:rPr lang="zh-TW" altLang="en-US" sz="1600" b="1">
                <a:solidFill>
                  <a:schemeClr val="tx1"/>
                </a:solidFill>
                <a:latin typeface="Calibri" panose="020F0502020204030204" pitchFamily="34" charset="0"/>
                <a:ea typeface="Microsoft JhengHei"/>
                <a:cs typeface="Calibri" panose="020F0502020204030204" pitchFamily="34" charset="0"/>
                <a:sym typeface="Microsoft JhengHei"/>
              </a:rPr>
              <a:t> </a:t>
            </a:r>
            <a:r>
              <a:rPr lang="en-US" altLang="zh-TW" sz="1600" b="1">
                <a:solidFill>
                  <a:schemeClr val="tx1"/>
                </a:solidFill>
                <a:latin typeface="Calibri" panose="020F0502020204030204" pitchFamily="34" charset="0"/>
                <a:ea typeface="Microsoft JhengHei"/>
                <a:cs typeface="Calibri" panose="020F0502020204030204" pitchFamily="34" charset="0"/>
                <a:sym typeface="Microsoft JhengHei"/>
              </a:rPr>
              <a:t>in and sync disk one by one</a:t>
            </a:r>
            <a:endParaRPr lang="zh-TW" altLang="en-US" sz="2000" b="1">
              <a:solidFill>
                <a:schemeClr val="tx1"/>
              </a:solidFill>
              <a:latin typeface="Calibri" panose="020F0502020204030204" pitchFamily="34" charset="0"/>
              <a:ea typeface="微軟正黑體" panose="020B0604030504040204" pitchFamily="34" charset="-120"/>
              <a:cs typeface="Calibri" panose="020F0502020204030204" pitchFamily="34" charset="0"/>
            </a:endParaRPr>
          </a:p>
        </p:txBody>
      </p:sp>
      <p:grpSp>
        <p:nvGrpSpPr>
          <p:cNvPr id="65" name="群組 64">
            <a:extLst>
              <a:ext uri="{FF2B5EF4-FFF2-40B4-BE49-F238E27FC236}">
                <a16:creationId xmlns:a16="http://schemas.microsoft.com/office/drawing/2014/main" id="{A5ADB4F5-BF0B-484C-B335-DA9C06AE1298}"/>
              </a:ext>
            </a:extLst>
          </p:cNvPr>
          <p:cNvGrpSpPr/>
          <p:nvPr/>
        </p:nvGrpSpPr>
        <p:grpSpPr>
          <a:xfrm>
            <a:off x="229726" y="3507289"/>
            <a:ext cx="404198" cy="397605"/>
            <a:chOff x="5121598" y="2950131"/>
            <a:chExt cx="388547" cy="397605"/>
          </a:xfrm>
        </p:grpSpPr>
        <p:sp>
          <p:nvSpPr>
            <p:cNvPr id="66" name="矩形: 圓角 65">
              <a:extLst>
                <a:ext uri="{FF2B5EF4-FFF2-40B4-BE49-F238E27FC236}">
                  <a16:creationId xmlns:a16="http://schemas.microsoft.com/office/drawing/2014/main" id="{51AE35BC-F981-4C13-B6B6-9F0CE4674802}"/>
                </a:ext>
              </a:extLst>
            </p:cNvPr>
            <p:cNvSpPr/>
            <p:nvPr/>
          </p:nvSpPr>
          <p:spPr>
            <a:xfrm>
              <a:off x="5121598" y="2950131"/>
              <a:ext cx="351158" cy="351158"/>
            </a:xfrm>
            <a:prstGeom prst="roundRect">
              <a:avLst>
                <a:gd name="adj" fmla="val 9744"/>
              </a:avLst>
            </a:prstGeom>
            <a:gradFill>
              <a:gsLst>
                <a:gs pos="0">
                  <a:srgbClr val="F9BC26">
                    <a:alpha val="75000"/>
                  </a:srgbClr>
                </a:gs>
                <a:gs pos="100000">
                  <a:srgbClr val="5D542D"/>
                </a:gs>
                <a:gs pos="54000">
                  <a:srgbClr val="78A83F"/>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67" name="矩形: 圓角 66">
              <a:extLst>
                <a:ext uri="{FF2B5EF4-FFF2-40B4-BE49-F238E27FC236}">
                  <a16:creationId xmlns:a16="http://schemas.microsoft.com/office/drawing/2014/main" id="{3D583034-8154-4538-8780-75A99EE933FC}"/>
                </a:ext>
              </a:extLst>
            </p:cNvPr>
            <p:cNvSpPr/>
            <p:nvPr/>
          </p:nvSpPr>
          <p:spPr>
            <a:xfrm rot="16200000">
              <a:off x="5158987" y="2996578"/>
              <a:ext cx="351158" cy="351158"/>
            </a:xfrm>
            <a:prstGeom prst="roundRect">
              <a:avLst>
                <a:gd name="adj" fmla="val 9744"/>
              </a:avLst>
            </a:prstGeom>
            <a:gradFill>
              <a:gsLst>
                <a:gs pos="0">
                  <a:srgbClr val="5D542D">
                    <a:alpha val="53000"/>
                  </a:srgbClr>
                </a:gs>
                <a:gs pos="100000">
                  <a:srgbClr val="78A83F"/>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68" name="文字方塊 67">
              <a:extLst>
                <a:ext uri="{FF2B5EF4-FFF2-40B4-BE49-F238E27FC236}">
                  <a16:creationId xmlns:a16="http://schemas.microsoft.com/office/drawing/2014/main" id="{041A8D52-9D75-4DE5-885D-3C6843F04359}"/>
                </a:ext>
              </a:extLst>
            </p:cNvPr>
            <p:cNvSpPr txBox="1"/>
            <p:nvPr/>
          </p:nvSpPr>
          <p:spPr>
            <a:xfrm>
              <a:off x="5158987" y="2955181"/>
              <a:ext cx="290004" cy="369332"/>
            </a:xfrm>
            <a:prstGeom prst="rect">
              <a:avLst/>
            </a:prstGeom>
            <a:noFill/>
          </p:spPr>
          <p:txBody>
            <a:bodyPr wrap="none" rtlCol="0">
              <a:spAutoFit/>
            </a:bodyPr>
            <a:lstStyle/>
            <a:p>
              <a:r>
                <a:rPr lang="en-US" altLang="zh-TW" sz="1800" b="1">
                  <a:solidFill>
                    <a:schemeClr val="bg1"/>
                  </a:solidFill>
                  <a:latin typeface="Calibri" panose="020F0502020204030204" pitchFamily="34" charset="0"/>
                  <a:cs typeface="Calibri" panose="020F0502020204030204" pitchFamily="34" charset="0"/>
                </a:rPr>
                <a:t>3</a:t>
              </a:r>
              <a:endParaRPr lang="zh-TW" altLang="en-US" sz="1800" b="1">
                <a:solidFill>
                  <a:schemeClr val="bg1"/>
                </a:solidFill>
                <a:latin typeface="Calibri" panose="020F0502020204030204" pitchFamily="34" charset="0"/>
                <a:cs typeface="Calibri" panose="020F0502020204030204" pitchFamily="34" charset="0"/>
              </a:endParaRPr>
            </a:p>
          </p:txBody>
        </p:sp>
      </p:grpSp>
      <p:sp>
        <p:nvSpPr>
          <p:cNvPr id="79" name="矩形: 圓角 78">
            <a:extLst>
              <a:ext uri="{FF2B5EF4-FFF2-40B4-BE49-F238E27FC236}">
                <a16:creationId xmlns:a16="http://schemas.microsoft.com/office/drawing/2014/main" id="{5BCD88DB-9830-4CF3-9223-2473974F435A}"/>
              </a:ext>
            </a:extLst>
          </p:cNvPr>
          <p:cNvSpPr/>
          <p:nvPr/>
        </p:nvSpPr>
        <p:spPr>
          <a:xfrm>
            <a:off x="4743551" y="1802771"/>
            <a:ext cx="3741062" cy="564912"/>
          </a:xfrm>
          <a:prstGeom prst="roundRect">
            <a:avLst>
              <a:gd name="adj" fmla="val 3442"/>
            </a:avLst>
          </a:prstGeom>
          <a:gradFill>
            <a:gsLst>
              <a:gs pos="54000">
                <a:schemeClr val="bg1"/>
              </a:gs>
              <a:gs pos="100000">
                <a:schemeClr val="bg1">
                  <a:lumMod val="95000"/>
                </a:schemeClr>
              </a:gs>
              <a:gs pos="59000">
                <a:srgbClr val="EEEEEE"/>
              </a:gs>
            </a:gsLst>
            <a:lin ang="5400000" scaled="1"/>
          </a:gradFill>
          <a:ln w="9525">
            <a:gradFill>
              <a:gsLst>
                <a:gs pos="26000">
                  <a:srgbClr val="BBB232"/>
                </a:gs>
                <a:gs pos="0">
                  <a:srgbClr val="140B00"/>
                </a:gs>
                <a:gs pos="43489">
                  <a:srgbClr val="F4E8BA"/>
                </a:gs>
                <a:gs pos="54000">
                  <a:srgbClr val="F9BC26"/>
                </a:gs>
                <a:gs pos="100000">
                  <a:srgbClr val="78A83F"/>
                </a:gs>
              </a:gsLst>
              <a:lin ang="5400000" scaled="1"/>
            </a:gradFill>
          </a:ln>
          <a:effectLst>
            <a:outerShdw blurRad="139700" dist="88900" dir="25200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070"/>
            <a:r>
              <a:rPr lang="en-US" altLang="zh-TW" sz="1600" b="1">
                <a:solidFill>
                  <a:schemeClr val="tx1"/>
                </a:solidFill>
                <a:latin typeface="Calibri"/>
                <a:ea typeface="Microsoft JhengHei"/>
                <a:cs typeface="Calibri"/>
                <a:sym typeface="Microsoft JhengHei"/>
              </a:rPr>
              <a:t>Prepare one disk and plug into the free slot of new NAS.</a:t>
            </a:r>
            <a:endParaRPr lang="zh-TW" altLang="en-US" sz="1600" b="1">
              <a:solidFill>
                <a:schemeClr val="tx1"/>
              </a:solidFill>
              <a:latin typeface="Calibri"/>
              <a:ea typeface="微軟正黑體" panose="020B0604030504040204" pitchFamily="34" charset="-120"/>
              <a:cs typeface="Calibri"/>
            </a:endParaRPr>
          </a:p>
        </p:txBody>
      </p:sp>
      <p:grpSp>
        <p:nvGrpSpPr>
          <p:cNvPr id="80" name="群組 79">
            <a:extLst>
              <a:ext uri="{FF2B5EF4-FFF2-40B4-BE49-F238E27FC236}">
                <a16:creationId xmlns:a16="http://schemas.microsoft.com/office/drawing/2014/main" id="{99A0D9C1-B779-482E-B1AD-F460BE16D227}"/>
              </a:ext>
            </a:extLst>
          </p:cNvPr>
          <p:cNvGrpSpPr/>
          <p:nvPr/>
        </p:nvGrpSpPr>
        <p:grpSpPr>
          <a:xfrm>
            <a:off x="4549277" y="1797249"/>
            <a:ext cx="388547" cy="397605"/>
            <a:chOff x="5121598" y="2950131"/>
            <a:chExt cx="388547" cy="397605"/>
          </a:xfrm>
        </p:grpSpPr>
        <p:sp>
          <p:nvSpPr>
            <p:cNvPr id="81" name="矩形: 圓角 80">
              <a:extLst>
                <a:ext uri="{FF2B5EF4-FFF2-40B4-BE49-F238E27FC236}">
                  <a16:creationId xmlns:a16="http://schemas.microsoft.com/office/drawing/2014/main" id="{8B2D6E51-6DF5-4FCD-A22A-2329E6563DDC}"/>
                </a:ext>
              </a:extLst>
            </p:cNvPr>
            <p:cNvSpPr/>
            <p:nvPr/>
          </p:nvSpPr>
          <p:spPr>
            <a:xfrm>
              <a:off x="5121598" y="2950131"/>
              <a:ext cx="351158" cy="351158"/>
            </a:xfrm>
            <a:prstGeom prst="roundRect">
              <a:avLst>
                <a:gd name="adj" fmla="val 9744"/>
              </a:avLst>
            </a:prstGeom>
            <a:gradFill>
              <a:gsLst>
                <a:gs pos="0">
                  <a:srgbClr val="F9BC26">
                    <a:alpha val="75000"/>
                  </a:srgbClr>
                </a:gs>
                <a:gs pos="100000">
                  <a:srgbClr val="5D542D"/>
                </a:gs>
                <a:gs pos="54000">
                  <a:srgbClr val="78A83F"/>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2" name="矩形: 圓角 81">
              <a:extLst>
                <a:ext uri="{FF2B5EF4-FFF2-40B4-BE49-F238E27FC236}">
                  <a16:creationId xmlns:a16="http://schemas.microsoft.com/office/drawing/2014/main" id="{7AEFE433-91DE-43FE-9F26-7FEFE7D26E8D}"/>
                </a:ext>
              </a:extLst>
            </p:cNvPr>
            <p:cNvSpPr/>
            <p:nvPr/>
          </p:nvSpPr>
          <p:spPr>
            <a:xfrm rot="16200000">
              <a:off x="5158987" y="2996578"/>
              <a:ext cx="351158" cy="351158"/>
            </a:xfrm>
            <a:prstGeom prst="roundRect">
              <a:avLst>
                <a:gd name="adj" fmla="val 9744"/>
              </a:avLst>
            </a:prstGeom>
            <a:gradFill>
              <a:gsLst>
                <a:gs pos="0">
                  <a:srgbClr val="5D542D">
                    <a:alpha val="53000"/>
                  </a:srgbClr>
                </a:gs>
                <a:gs pos="100000">
                  <a:srgbClr val="78A83F"/>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3" name="文字方塊 82">
              <a:extLst>
                <a:ext uri="{FF2B5EF4-FFF2-40B4-BE49-F238E27FC236}">
                  <a16:creationId xmlns:a16="http://schemas.microsoft.com/office/drawing/2014/main" id="{E0EF4DF4-0F65-4DDD-94EB-B0AB376E6DFD}"/>
                </a:ext>
              </a:extLst>
            </p:cNvPr>
            <p:cNvSpPr txBox="1"/>
            <p:nvPr/>
          </p:nvSpPr>
          <p:spPr>
            <a:xfrm>
              <a:off x="5158987" y="2955181"/>
              <a:ext cx="312906" cy="369332"/>
            </a:xfrm>
            <a:prstGeom prst="rect">
              <a:avLst/>
            </a:prstGeom>
            <a:noFill/>
          </p:spPr>
          <p:txBody>
            <a:bodyPr wrap="none" rtlCol="0">
              <a:spAutoFit/>
            </a:bodyPr>
            <a:lstStyle/>
            <a:p>
              <a:r>
                <a:rPr lang="en-US" altLang="zh-TW" sz="1800" b="1">
                  <a:solidFill>
                    <a:schemeClr val="bg1"/>
                  </a:solidFill>
                </a:rPr>
                <a:t>1</a:t>
              </a:r>
              <a:endParaRPr lang="zh-TW" altLang="en-US" sz="1800" b="1">
                <a:solidFill>
                  <a:schemeClr val="bg1"/>
                </a:solidFill>
              </a:endParaRPr>
            </a:p>
          </p:txBody>
        </p:sp>
      </p:grpSp>
      <p:sp>
        <p:nvSpPr>
          <p:cNvPr id="91" name="矩形: 圓角 90">
            <a:extLst>
              <a:ext uri="{FF2B5EF4-FFF2-40B4-BE49-F238E27FC236}">
                <a16:creationId xmlns:a16="http://schemas.microsoft.com/office/drawing/2014/main" id="{AA252AF8-9E30-4068-90B1-998F6D3AB194}"/>
              </a:ext>
            </a:extLst>
          </p:cNvPr>
          <p:cNvSpPr/>
          <p:nvPr/>
        </p:nvSpPr>
        <p:spPr>
          <a:xfrm>
            <a:off x="4743551" y="2475266"/>
            <a:ext cx="3741062" cy="882444"/>
          </a:xfrm>
          <a:prstGeom prst="roundRect">
            <a:avLst>
              <a:gd name="adj" fmla="val 3442"/>
            </a:avLst>
          </a:prstGeom>
          <a:gradFill>
            <a:gsLst>
              <a:gs pos="54000">
                <a:schemeClr val="bg1"/>
              </a:gs>
              <a:gs pos="100000">
                <a:schemeClr val="bg1">
                  <a:lumMod val="95000"/>
                </a:schemeClr>
              </a:gs>
              <a:gs pos="59000">
                <a:srgbClr val="EEEEEE"/>
              </a:gs>
            </a:gsLst>
            <a:lin ang="5400000" scaled="1"/>
          </a:gradFill>
          <a:ln w="9525">
            <a:gradFill>
              <a:gsLst>
                <a:gs pos="26000">
                  <a:srgbClr val="BBB232"/>
                </a:gs>
                <a:gs pos="0">
                  <a:srgbClr val="140B00"/>
                </a:gs>
                <a:gs pos="43489">
                  <a:srgbClr val="F4E8BA"/>
                </a:gs>
                <a:gs pos="54000">
                  <a:srgbClr val="F9BC26"/>
                </a:gs>
                <a:gs pos="100000">
                  <a:srgbClr val="78A83F"/>
                </a:gs>
              </a:gsLst>
              <a:lin ang="5400000" scaled="1"/>
            </a:gradFill>
          </a:ln>
          <a:effectLst>
            <a:outerShdw blurRad="139700" dist="88900" dir="25200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a:r>
              <a:rPr lang="en-US" altLang="zh-TW" sz="1600" b="1">
                <a:solidFill>
                  <a:schemeClr val="tx1"/>
                </a:solidFill>
                <a:latin typeface="Calibri" panose="020F0502020204030204" pitchFamily="34" charset="0"/>
                <a:ea typeface="Microsoft JhengHei"/>
                <a:cs typeface="Calibri" panose="020F0502020204030204" pitchFamily="34" charset="0"/>
                <a:sym typeface="Microsoft JhengHei"/>
              </a:rPr>
              <a:t>Storage &amp; Snapshot </a:t>
            </a:r>
            <a:r>
              <a:rPr lang="en-US" altLang="zh-TW" sz="1600" b="1">
                <a:solidFill>
                  <a:schemeClr val="tx1"/>
                </a:solidFill>
                <a:latin typeface="微軟正黑體" panose="020B0604030504040204" pitchFamily="34" charset="-120"/>
                <a:ea typeface="微軟正黑體" panose="020B0604030504040204" pitchFamily="34" charset="-120"/>
              </a:rPr>
              <a:t>&gt; </a:t>
            </a:r>
            <a:r>
              <a:rPr lang="en-US" altLang="zh-TW" sz="1600" b="1">
                <a:solidFill>
                  <a:schemeClr val="tx1"/>
                </a:solidFill>
                <a:latin typeface="Calibri" panose="020F0502020204030204" pitchFamily="34" charset="0"/>
                <a:ea typeface="Microsoft JhengHei"/>
                <a:cs typeface="Calibri" panose="020F0502020204030204" pitchFamily="34" charset="0"/>
                <a:sym typeface="Microsoft JhengHei"/>
              </a:rPr>
              <a:t>Manage Storage Pool </a:t>
            </a:r>
            <a:r>
              <a:rPr lang="en-US" altLang="zh-TW" sz="1600" b="1">
                <a:solidFill>
                  <a:schemeClr val="tx1"/>
                </a:solidFill>
                <a:latin typeface="微軟正黑體" panose="020B0604030504040204" pitchFamily="34" charset="-120"/>
                <a:ea typeface="微軟正黑體" panose="020B0604030504040204" pitchFamily="34" charset="-120"/>
              </a:rPr>
              <a:t>&gt; Expanding storage pool</a:t>
            </a:r>
            <a:r>
              <a:rPr lang="zh-TW" altLang="en-US" sz="1600" b="1">
                <a:solidFill>
                  <a:schemeClr val="tx1"/>
                </a:solidFill>
                <a:latin typeface="微軟正黑體" panose="020B0604030504040204" pitchFamily="34" charset="-120"/>
                <a:ea typeface="微軟正黑體" panose="020B0604030504040204" pitchFamily="34" charset="-120"/>
              </a:rPr>
              <a:t> </a:t>
            </a:r>
            <a:r>
              <a:rPr lang="en-US" altLang="zh-TW" sz="1600" b="1">
                <a:solidFill>
                  <a:schemeClr val="tx1"/>
                </a:solidFill>
                <a:latin typeface="微軟正黑體" panose="020B0604030504040204" pitchFamily="34" charset="-120"/>
                <a:ea typeface="微軟正黑體" panose="020B0604030504040204" pitchFamily="34" charset="-120"/>
              </a:rPr>
              <a:t>&gt; Add new disk to existing RAID</a:t>
            </a:r>
            <a:endParaRPr lang="zh-TW" altLang="en-US" sz="1600" b="1">
              <a:solidFill>
                <a:schemeClr val="tx1"/>
              </a:solidFill>
              <a:latin typeface="微軟正黑體" panose="020B0604030504040204" pitchFamily="34" charset="-120"/>
              <a:ea typeface="微軟正黑體" panose="020B0604030504040204" pitchFamily="34" charset="-120"/>
            </a:endParaRPr>
          </a:p>
        </p:txBody>
      </p:sp>
      <p:grpSp>
        <p:nvGrpSpPr>
          <p:cNvPr id="92" name="群組 91">
            <a:extLst>
              <a:ext uri="{FF2B5EF4-FFF2-40B4-BE49-F238E27FC236}">
                <a16:creationId xmlns:a16="http://schemas.microsoft.com/office/drawing/2014/main" id="{D7643465-040A-4D8C-8D29-0A8BD3452AE5}"/>
              </a:ext>
            </a:extLst>
          </p:cNvPr>
          <p:cNvGrpSpPr/>
          <p:nvPr/>
        </p:nvGrpSpPr>
        <p:grpSpPr>
          <a:xfrm>
            <a:off x="4549277" y="2469744"/>
            <a:ext cx="388547" cy="397605"/>
            <a:chOff x="5121598" y="2950131"/>
            <a:chExt cx="388547" cy="397605"/>
          </a:xfrm>
        </p:grpSpPr>
        <p:sp>
          <p:nvSpPr>
            <p:cNvPr id="93" name="矩形: 圓角 92">
              <a:extLst>
                <a:ext uri="{FF2B5EF4-FFF2-40B4-BE49-F238E27FC236}">
                  <a16:creationId xmlns:a16="http://schemas.microsoft.com/office/drawing/2014/main" id="{DBDEA172-169D-4CF9-9D9E-CA7C3E813B78}"/>
                </a:ext>
              </a:extLst>
            </p:cNvPr>
            <p:cNvSpPr/>
            <p:nvPr/>
          </p:nvSpPr>
          <p:spPr>
            <a:xfrm>
              <a:off x="5121598" y="2950131"/>
              <a:ext cx="351158" cy="351158"/>
            </a:xfrm>
            <a:prstGeom prst="roundRect">
              <a:avLst>
                <a:gd name="adj" fmla="val 9744"/>
              </a:avLst>
            </a:prstGeom>
            <a:gradFill>
              <a:gsLst>
                <a:gs pos="0">
                  <a:srgbClr val="F9BC26">
                    <a:alpha val="75000"/>
                  </a:srgbClr>
                </a:gs>
                <a:gs pos="100000">
                  <a:srgbClr val="5D542D"/>
                </a:gs>
                <a:gs pos="54000">
                  <a:srgbClr val="78A83F"/>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4" name="矩形: 圓角 93">
              <a:extLst>
                <a:ext uri="{FF2B5EF4-FFF2-40B4-BE49-F238E27FC236}">
                  <a16:creationId xmlns:a16="http://schemas.microsoft.com/office/drawing/2014/main" id="{159104A4-ACE5-4CFE-A05D-529C25771141}"/>
                </a:ext>
              </a:extLst>
            </p:cNvPr>
            <p:cNvSpPr/>
            <p:nvPr/>
          </p:nvSpPr>
          <p:spPr>
            <a:xfrm rot="16200000">
              <a:off x="5158987" y="2996578"/>
              <a:ext cx="351158" cy="351158"/>
            </a:xfrm>
            <a:prstGeom prst="roundRect">
              <a:avLst>
                <a:gd name="adj" fmla="val 9744"/>
              </a:avLst>
            </a:prstGeom>
            <a:gradFill>
              <a:gsLst>
                <a:gs pos="0">
                  <a:srgbClr val="5D542D">
                    <a:alpha val="53000"/>
                  </a:srgbClr>
                </a:gs>
                <a:gs pos="100000">
                  <a:srgbClr val="78A83F"/>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5" name="文字方塊 94">
              <a:extLst>
                <a:ext uri="{FF2B5EF4-FFF2-40B4-BE49-F238E27FC236}">
                  <a16:creationId xmlns:a16="http://schemas.microsoft.com/office/drawing/2014/main" id="{FE351313-7C72-4995-BE32-01DC6A0E48AD}"/>
                </a:ext>
              </a:extLst>
            </p:cNvPr>
            <p:cNvSpPr txBox="1"/>
            <p:nvPr/>
          </p:nvSpPr>
          <p:spPr>
            <a:xfrm>
              <a:off x="5158987" y="2955181"/>
              <a:ext cx="312906" cy="369332"/>
            </a:xfrm>
            <a:prstGeom prst="rect">
              <a:avLst/>
            </a:prstGeom>
            <a:noFill/>
          </p:spPr>
          <p:txBody>
            <a:bodyPr wrap="none" rtlCol="0">
              <a:spAutoFit/>
            </a:bodyPr>
            <a:lstStyle/>
            <a:p>
              <a:r>
                <a:rPr lang="en-US" altLang="zh-TW" sz="1800" b="1">
                  <a:solidFill>
                    <a:schemeClr val="bg1"/>
                  </a:solidFill>
                </a:rPr>
                <a:t>2</a:t>
              </a:r>
              <a:endParaRPr lang="zh-TW" altLang="en-US" sz="1800" b="1">
                <a:solidFill>
                  <a:schemeClr val="bg1"/>
                </a:solidFill>
              </a:endParaRPr>
            </a:p>
          </p:txBody>
        </p:sp>
      </p:grpSp>
      <p:sp>
        <p:nvSpPr>
          <p:cNvPr id="98" name="矩形: 圓角 97">
            <a:extLst>
              <a:ext uri="{FF2B5EF4-FFF2-40B4-BE49-F238E27FC236}">
                <a16:creationId xmlns:a16="http://schemas.microsoft.com/office/drawing/2014/main" id="{780E2C18-45E3-4098-8BEA-D135B91F9D5F}"/>
              </a:ext>
            </a:extLst>
          </p:cNvPr>
          <p:cNvSpPr/>
          <p:nvPr/>
        </p:nvSpPr>
        <p:spPr>
          <a:xfrm>
            <a:off x="4743551" y="3484139"/>
            <a:ext cx="3741062" cy="564912"/>
          </a:xfrm>
          <a:prstGeom prst="roundRect">
            <a:avLst>
              <a:gd name="adj" fmla="val 3442"/>
            </a:avLst>
          </a:prstGeom>
          <a:gradFill>
            <a:gsLst>
              <a:gs pos="54000">
                <a:schemeClr val="bg1"/>
              </a:gs>
              <a:gs pos="100000">
                <a:schemeClr val="bg1">
                  <a:lumMod val="95000"/>
                </a:schemeClr>
              </a:gs>
              <a:gs pos="59000">
                <a:srgbClr val="EEEEEE"/>
              </a:gs>
            </a:gsLst>
            <a:lin ang="5400000" scaled="1"/>
          </a:gradFill>
          <a:ln w="9525">
            <a:gradFill>
              <a:gsLst>
                <a:gs pos="26000">
                  <a:srgbClr val="BBB232"/>
                </a:gs>
                <a:gs pos="0">
                  <a:srgbClr val="140B00"/>
                </a:gs>
                <a:gs pos="43489">
                  <a:srgbClr val="F4E8BA"/>
                </a:gs>
                <a:gs pos="54000">
                  <a:srgbClr val="F9BC26"/>
                </a:gs>
                <a:gs pos="100000">
                  <a:srgbClr val="78A83F"/>
                </a:gs>
              </a:gsLst>
              <a:lin ang="5400000" scaled="1"/>
            </a:gradFill>
          </a:ln>
          <a:effectLst>
            <a:outerShdw blurRad="139700" dist="88900" dir="25200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a:r>
              <a:rPr lang="en-US" altLang="zh-TW" sz="1600" b="1">
                <a:solidFill>
                  <a:schemeClr val="tx1"/>
                </a:solidFill>
                <a:latin typeface="微軟正黑體" panose="020B0604030504040204" pitchFamily="34" charset="-120"/>
                <a:ea typeface="微軟正黑體" panose="020B0604030504040204" pitchFamily="34" charset="-120"/>
              </a:rPr>
              <a:t>Select the plugged disk</a:t>
            </a:r>
            <a:r>
              <a:rPr lang="zh-TW" altLang="en-US" sz="1600" b="1">
                <a:solidFill>
                  <a:schemeClr val="tx1"/>
                </a:solidFill>
                <a:latin typeface="微軟正黑體" panose="020B0604030504040204" pitchFamily="34" charset="-120"/>
                <a:ea typeface="微軟正黑體" panose="020B0604030504040204" pitchFamily="34" charset="-120"/>
              </a:rPr>
              <a:t> </a:t>
            </a:r>
            <a:r>
              <a:rPr lang="en-US" altLang="zh-TW" sz="1600" b="1">
                <a:solidFill>
                  <a:schemeClr val="tx1"/>
                </a:solidFill>
                <a:latin typeface="微軟正黑體" panose="020B0604030504040204" pitchFamily="34" charset="-120"/>
                <a:ea typeface="微軟正黑體" panose="020B0604030504040204" pitchFamily="34" charset="-120"/>
              </a:rPr>
              <a:t>and re-sync !</a:t>
            </a:r>
            <a:endParaRPr lang="zh-TW" altLang="en-US" sz="1600" b="1">
              <a:solidFill>
                <a:schemeClr val="tx1"/>
              </a:solidFill>
              <a:latin typeface="微軟正黑體" panose="020B0604030504040204" pitchFamily="34" charset="-120"/>
              <a:ea typeface="微軟正黑體" panose="020B0604030504040204" pitchFamily="34" charset="-120"/>
            </a:endParaRPr>
          </a:p>
        </p:txBody>
      </p:sp>
      <p:grpSp>
        <p:nvGrpSpPr>
          <p:cNvPr id="99" name="群組 98">
            <a:extLst>
              <a:ext uri="{FF2B5EF4-FFF2-40B4-BE49-F238E27FC236}">
                <a16:creationId xmlns:a16="http://schemas.microsoft.com/office/drawing/2014/main" id="{A6C5CBF9-DDB7-474E-A2A4-3CDF547E8F85}"/>
              </a:ext>
            </a:extLst>
          </p:cNvPr>
          <p:cNvGrpSpPr/>
          <p:nvPr/>
        </p:nvGrpSpPr>
        <p:grpSpPr>
          <a:xfrm>
            <a:off x="4549277" y="3478617"/>
            <a:ext cx="388547" cy="397605"/>
            <a:chOff x="5121598" y="2950131"/>
            <a:chExt cx="388547" cy="397605"/>
          </a:xfrm>
        </p:grpSpPr>
        <p:sp>
          <p:nvSpPr>
            <p:cNvPr id="100" name="矩形: 圓角 99">
              <a:extLst>
                <a:ext uri="{FF2B5EF4-FFF2-40B4-BE49-F238E27FC236}">
                  <a16:creationId xmlns:a16="http://schemas.microsoft.com/office/drawing/2014/main" id="{C7B2FE05-2F28-4471-88C6-113577880670}"/>
                </a:ext>
              </a:extLst>
            </p:cNvPr>
            <p:cNvSpPr/>
            <p:nvPr/>
          </p:nvSpPr>
          <p:spPr>
            <a:xfrm>
              <a:off x="5121598" y="2950131"/>
              <a:ext cx="351158" cy="351158"/>
            </a:xfrm>
            <a:prstGeom prst="roundRect">
              <a:avLst>
                <a:gd name="adj" fmla="val 9744"/>
              </a:avLst>
            </a:prstGeom>
            <a:gradFill>
              <a:gsLst>
                <a:gs pos="0">
                  <a:srgbClr val="F9BC26">
                    <a:alpha val="75000"/>
                  </a:srgbClr>
                </a:gs>
                <a:gs pos="100000">
                  <a:srgbClr val="5D542D"/>
                </a:gs>
                <a:gs pos="54000">
                  <a:srgbClr val="78A83F"/>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1" name="矩形: 圓角 100">
              <a:extLst>
                <a:ext uri="{FF2B5EF4-FFF2-40B4-BE49-F238E27FC236}">
                  <a16:creationId xmlns:a16="http://schemas.microsoft.com/office/drawing/2014/main" id="{BC828BBD-313A-4BDD-A380-E34897C85B79}"/>
                </a:ext>
              </a:extLst>
            </p:cNvPr>
            <p:cNvSpPr/>
            <p:nvPr/>
          </p:nvSpPr>
          <p:spPr>
            <a:xfrm rot="16200000">
              <a:off x="5158987" y="2996578"/>
              <a:ext cx="351158" cy="351158"/>
            </a:xfrm>
            <a:prstGeom prst="roundRect">
              <a:avLst>
                <a:gd name="adj" fmla="val 9744"/>
              </a:avLst>
            </a:prstGeom>
            <a:gradFill>
              <a:gsLst>
                <a:gs pos="0">
                  <a:srgbClr val="5D542D">
                    <a:alpha val="53000"/>
                  </a:srgbClr>
                </a:gs>
                <a:gs pos="100000">
                  <a:srgbClr val="78A83F"/>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2" name="文字方塊 101">
              <a:extLst>
                <a:ext uri="{FF2B5EF4-FFF2-40B4-BE49-F238E27FC236}">
                  <a16:creationId xmlns:a16="http://schemas.microsoft.com/office/drawing/2014/main" id="{731879C5-CADA-4D61-A777-2771D3998B92}"/>
                </a:ext>
              </a:extLst>
            </p:cNvPr>
            <p:cNvSpPr txBox="1"/>
            <p:nvPr/>
          </p:nvSpPr>
          <p:spPr>
            <a:xfrm>
              <a:off x="5158987" y="2955181"/>
              <a:ext cx="312906" cy="369332"/>
            </a:xfrm>
            <a:prstGeom prst="rect">
              <a:avLst/>
            </a:prstGeom>
            <a:noFill/>
          </p:spPr>
          <p:txBody>
            <a:bodyPr wrap="none" rtlCol="0">
              <a:spAutoFit/>
            </a:bodyPr>
            <a:lstStyle/>
            <a:p>
              <a:r>
                <a:rPr lang="en-US" altLang="zh-TW" sz="1800" b="1">
                  <a:solidFill>
                    <a:schemeClr val="bg1"/>
                  </a:solidFill>
                </a:rPr>
                <a:t>3</a:t>
              </a:r>
              <a:endParaRPr lang="zh-TW" altLang="en-US" sz="1800" b="1">
                <a:solidFill>
                  <a:schemeClr val="bg1"/>
                </a:solidFill>
              </a:endParaRPr>
            </a:p>
          </p:txBody>
        </p:sp>
      </p:grpSp>
    </p:spTree>
    <p:extLst>
      <p:ext uri="{BB962C8B-B14F-4D97-AF65-F5344CB8AC3E}">
        <p14:creationId xmlns:p14="http://schemas.microsoft.com/office/powerpoint/2010/main" val="3608125816"/>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文件" ma:contentTypeID="0x010100131C25F23825D44CBBB1AA77853A0C18" ma:contentTypeVersion="9" ma:contentTypeDescription="建立新的文件。" ma:contentTypeScope="" ma:versionID="1c2561386f44a4fe54954fd37a2339d1">
  <xsd:schema xmlns:xsd="http://www.w3.org/2001/XMLSchema" xmlns:xs="http://www.w3.org/2001/XMLSchema" xmlns:p="http://schemas.microsoft.com/office/2006/metadata/properties" xmlns:ns3="945b5f48-3b94-429a-9550-e0bcb81aac3f" xmlns:ns4="2889d1fa-7d08-4e0f-9720-20b7f206080f" targetNamespace="http://schemas.microsoft.com/office/2006/metadata/properties" ma:root="true" ma:fieldsID="25cb9be18cf4c20b7fb2d35175a35822" ns3:_="" ns4:_="">
    <xsd:import namespace="945b5f48-3b94-429a-9550-e0bcb81aac3f"/>
    <xsd:import namespace="2889d1fa-7d08-4e0f-9720-20b7f206080f"/>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5b5f48-3b94-429a-9550-e0bcb81aac3f" elementFormDefault="qualified">
    <xsd:import namespace="http://schemas.microsoft.com/office/2006/documentManagement/types"/>
    <xsd:import namespace="http://schemas.microsoft.com/office/infopath/2007/PartnerControls"/>
    <xsd:element name="SharedWithUsers" ma:index="8" nillable="true" ma:displayName="共用對象:"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共用詳細資料" ma:internalName="SharedWithDetails" ma:readOnly="true">
      <xsd:simpleType>
        <xsd:restriction base="dms:Note">
          <xsd:maxLength value="255"/>
        </xsd:restriction>
      </xsd:simpleType>
    </xsd:element>
    <xsd:element name="SharingHintHash" ma:index="10" nillable="true" ma:displayName="共用提示雜湊"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889d1fa-7d08-4e0f-9720-20b7f206080f"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內容類型"/>
        <xsd:element ref="dc:title" minOccurs="0" maxOccurs="1" ma:index="4" ma:displayName="標題"/>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8283B8C-337C-45FE-84CB-ACE6E9FF6AA2}">
  <ds:schemaRefs>
    <ds:schemaRef ds:uri="945b5f48-3b94-429a-9550-e0bcb81aac3f"/>
    <ds:schemaRef ds:uri="http://schemas.microsoft.com/office/2006/documentManagement/types"/>
    <ds:schemaRef ds:uri="http://purl.org/dc/elements/1.1/"/>
    <ds:schemaRef ds:uri="http://schemas.microsoft.com/office/2006/metadata/properties"/>
    <ds:schemaRef ds:uri="2889d1fa-7d08-4e0f-9720-20b7f206080f"/>
    <ds:schemaRef ds:uri="http://schemas.microsoft.com/office/infopath/2007/PartnerControls"/>
    <ds:schemaRef ds:uri="http://purl.org/dc/term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BD804199-3BDB-4705-84BF-DAF3E8932CD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5b5f48-3b94-429a-9550-e0bcb81aac3f"/>
    <ds:schemaRef ds:uri="2889d1fa-7d08-4e0f-9720-20b7f206080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DEBCFED-CD66-43A8-8723-CFABD335A88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100</TotalTime>
  <Words>2227</Words>
  <Application>Microsoft Office PowerPoint</Application>
  <PresentationFormat>如螢幕大小 (16:9)</PresentationFormat>
  <Paragraphs>325</Paragraphs>
  <Slides>39</Slides>
  <Notes>14</Notes>
  <HiddenSlides>1</HiddenSlides>
  <MMClips>0</MMClips>
  <ScaleCrop>false</ScaleCrop>
  <HeadingPairs>
    <vt:vector size="6" baseType="variant">
      <vt:variant>
        <vt:lpstr>使用字型</vt:lpstr>
      </vt:variant>
      <vt:variant>
        <vt:i4>7</vt:i4>
      </vt:variant>
      <vt:variant>
        <vt:lpstr>佈景主題</vt:lpstr>
      </vt:variant>
      <vt:variant>
        <vt:i4>1</vt:i4>
      </vt:variant>
      <vt:variant>
        <vt:lpstr>投影片標題</vt:lpstr>
      </vt:variant>
      <vt:variant>
        <vt:i4>39</vt:i4>
      </vt:variant>
    </vt:vector>
  </HeadingPairs>
  <TitlesOfParts>
    <vt:vector size="47" baseType="lpstr">
      <vt:lpstr>Microsoft JhengHei</vt:lpstr>
      <vt:lpstr>Microsoft JhengHei</vt:lpstr>
      <vt:lpstr>Arial</vt:lpstr>
      <vt:lpstr>Calibri</vt:lpstr>
      <vt:lpstr>Open Sans</vt:lpstr>
      <vt:lpstr>Verdana</vt:lpstr>
      <vt:lpstr>Wingdings</vt:lpstr>
      <vt:lpstr>Simple Light</vt:lpstr>
      <vt:lpstr>PowerPoint 簡報</vt:lpstr>
      <vt:lpstr>Agenda</vt:lpstr>
      <vt:lpstr>PowerPoint 簡報</vt:lpstr>
      <vt:lpstr>QTS 4.4.2 Launched</vt:lpstr>
      <vt:lpstr>QTS 4.4.2 Launched</vt:lpstr>
      <vt:lpstr>PowerPoint 簡報</vt:lpstr>
      <vt:lpstr>Storage Manager - Address the practical needs of your storage configuration</vt:lpstr>
      <vt:lpstr>PowerPoint 簡報</vt:lpstr>
      <vt:lpstr> When capacity is low (RAID expansion)</vt:lpstr>
      <vt:lpstr>PowerPoint 簡報</vt:lpstr>
      <vt:lpstr>PowerPoint 簡報</vt:lpstr>
      <vt:lpstr>How to migrate existing disks to new NAS?</vt:lpstr>
      <vt:lpstr>How to migrate the non-system disk to new NAS?</vt:lpstr>
      <vt:lpstr>PowerPoint 簡報</vt:lpstr>
      <vt:lpstr>PowerPoint 簡報</vt:lpstr>
      <vt:lpstr>Re-configure and migrate the RAID type</vt:lpstr>
      <vt:lpstr>PowerPoint 簡報</vt:lpstr>
      <vt:lpstr>PowerPoint 簡報</vt:lpstr>
      <vt:lpstr>SSD Evolution Trend：Price</vt:lpstr>
      <vt:lpstr>What's Qtier tiered storage?</vt:lpstr>
      <vt:lpstr>Remove Qtier SSD tier on demand</vt:lpstr>
      <vt:lpstr>Scenario of QNAP NAS with SSD Configuration </vt:lpstr>
      <vt:lpstr>PowerPoint 簡報</vt:lpstr>
      <vt:lpstr>PowerPoint 簡報</vt:lpstr>
      <vt:lpstr>The difference of Static / Thin / Thick </vt:lpstr>
      <vt:lpstr>Flexibly allocate storage space - Pool / Volume resize</vt:lpstr>
      <vt:lpstr>LUN configuration for low latency SAN environment</vt:lpstr>
      <vt:lpstr>Snapshot - best for fighting against ransomware</vt:lpstr>
      <vt:lpstr>Ensure storage performance and health</vt:lpstr>
      <vt:lpstr>Ensure storage performance and health</vt:lpstr>
      <vt:lpstr>Ensure storage performance and health </vt:lpstr>
      <vt:lpstr>PowerPoint 簡報</vt:lpstr>
      <vt:lpstr>QTS 4.4.2 supports  both USB &amp; SATA JBOD units</vt:lpstr>
      <vt:lpstr>Two different usages on NAS</vt:lpstr>
      <vt:lpstr>High speed External Drive Enclosure</vt:lpstr>
      <vt:lpstr>JBOD is your best expansion solution for NAS</vt:lpstr>
      <vt:lpstr>Easily migrate whole pool data of JBOD</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QNAP_Sam Lin</dc:creator>
  <cp:lastModifiedBy>QNAP_Copy Su</cp:lastModifiedBy>
  <cp:revision>2</cp:revision>
  <dcterms:modified xsi:type="dcterms:W3CDTF">2020-03-26T03:09:13Z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0x010100131C25F23825D44CBBB1AA77853A0C18</vt:lpwstr>
  </property>
</Properties>
</file>