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</p:sldMasterIdLst>
  <p:notesMasterIdLst>
    <p:notesMasterId r:id="rId44"/>
  </p:notesMasterIdLst>
  <p:sldIdLst>
    <p:sldId id="325" r:id="rId5"/>
    <p:sldId id="343" r:id="rId6"/>
    <p:sldId id="326" r:id="rId7"/>
    <p:sldId id="365" r:id="rId8"/>
    <p:sldId id="258" r:id="rId9"/>
    <p:sldId id="366" r:id="rId10"/>
    <p:sldId id="259" r:id="rId11"/>
    <p:sldId id="327" r:id="rId12"/>
    <p:sldId id="328" r:id="rId13"/>
    <p:sldId id="342" r:id="rId14"/>
    <p:sldId id="338" r:id="rId15"/>
    <p:sldId id="354" r:id="rId16"/>
    <p:sldId id="261" r:id="rId17"/>
    <p:sldId id="352" r:id="rId18"/>
    <p:sldId id="358" r:id="rId19"/>
    <p:sldId id="353" r:id="rId20"/>
    <p:sldId id="361" r:id="rId21"/>
    <p:sldId id="260" r:id="rId22"/>
    <p:sldId id="332" r:id="rId23"/>
    <p:sldId id="362" r:id="rId24"/>
    <p:sldId id="360" r:id="rId25"/>
    <p:sldId id="333" r:id="rId26"/>
    <p:sldId id="335" r:id="rId27"/>
    <p:sldId id="367" r:id="rId28"/>
    <p:sldId id="359" r:id="rId29"/>
    <p:sldId id="344" r:id="rId30"/>
    <p:sldId id="339" r:id="rId31"/>
    <p:sldId id="345" r:id="rId32"/>
    <p:sldId id="349" r:id="rId33"/>
    <p:sldId id="363" r:id="rId34"/>
    <p:sldId id="350" r:id="rId35"/>
    <p:sldId id="364" r:id="rId36"/>
    <p:sldId id="346" r:id="rId37"/>
    <p:sldId id="351" r:id="rId38"/>
    <p:sldId id="357" r:id="rId39"/>
    <p:sldId id="348" r:id="rId40"/>
    <p:sldId id="336" r:id="rId41"/>
    <p:sldId id="341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2A"/>
    <a:srgbClr val="0D045F"/>
    <a:srgbClr val="0093D4"/>
    <a:srgbClr val="EB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2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79D66-0268-4C2C-BBCA-2A6B6966CAAA}" type="datetimeFigureOut">
              <a:rPr lang="zh-TW" altLang="en-US" smtClean="0"/>
              <a:t>2020/3/19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A5802-4574-4AE8-9F8F-3C1B481F9D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9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-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835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30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455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11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92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把相對網路攻擊模式補上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5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把相對網路攻擊模式補上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9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87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659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24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直接改成預設建議值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17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直接改成預設建議值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37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A5802-4574-4AE8-9F8F-3C1B481F9DED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1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2" y="182881"/>
            <a:ext cx="10963308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1960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F94E92B-2648-4261-8517-333B787E5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289039"/>
            <a:ext cx="2634446" cy="2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8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1">
            <a:extLst>
              <a:ext uri="{FF2B5EF4-FFF2-40B4-BE49-F238E27FC236}">
                <a16:creationId xmlns:a16="http://schemas.microsoft.com/office/drawing/2014/main" id="{981154E2-895D-44F4-B84B-1315C194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 b="0" spc="-1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F94E92B-2648-4261-8517-333B787E5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289039"/>
            <a:ext cx="2634446" cy="274955"/>
          </a:xfrm>
          <a:prstGeom prst="rect">
            <a:avLst/>
          </a:prstGeom>
        </p:spPr>
      </p:pic>
      <p:pic>
        <p:nvPicPr>
          <p:cNvPr id="4" name="圖片 3" descr="一張含有 藍色, 桌 的圖片&#10;&#10;自動產生的描述">
            <a:extLst>
              <a:ext uri="{FF2B5EF4-FFF2-40B4-BE49-F238E27FC236}">
                <a16:creationId xmlns:a16="http://schemas.microsoft.com/office/drawing/2014/main" id="{FF8B81BB-F9B7-4425-80D9-B2F2D2C85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7"/>
                    </a14:imgEffect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" y="1447800"/>
            <a:ext cx="12191999" cy="453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34C87E3-B7B8-460A-8536-AEE5EE837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5C880FC-DBE4-41E7-B708-F855BF1DE8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0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藍色, 桌 的圖片&#10;&#10;自動產生的描述">
            <a:extLst>
              <a:ext uri="{FF2B5EF4-FFF2-40B4-BE49-F238E27FC236}">
                <a16:creationId xmlns:a16="http://schemas.microsoft.com/office/drawing/2014/main" id="{2D3C8E7C-64B1-4002-AAB5-8018AE3899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pos="384">
          <p15:clr>
            <a:srgbClr val="F26B43"/>
          </p15:clr>
        </p15:guide>
        <p15:guide id="5" pos="7288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912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3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ap.com/solution/pfsense/zh-tw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qnap.com/go/solution/pfsense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10.png"/><Relationship Id="rId9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5.sv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24.jpeg"/><Relationship Id="rId4" Type="http://schemas.openxmlformats.org/officeDocument/2006/relationships/image" Target="../media/image10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32.jpeg"/><Relationship Id="rId4" Type="http://schemas.openxmlformats.org/officeDocument/2006/relationships/image" Target="../media/image26.tiff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42.tiff"/><Relationship Id="rId10" Type="http://schemas.openxmlformats.org/officeDocument/2006/relationships/image" Target="../media/image43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13" Type="http://schemas.openxmlformats.org/officeDocument/2006/relationships/image" Target="../media/image88.png"/><Relationship Id="rId3" Type="http://schemas.microsoft.com/office/2007/relationships/hdphoto" Target="../media/hdphoto2.wdp"/><Relationship Id="rId7" Type="http://schemas.openxmlformats.org/officeDocument/2006/relationships/image" Target="../media/image83.tiff"/><Relationship Id="rId12" Type="http://schemas.openxmlformats.org/officeDocument/2006/relationships/image" Target="../media/image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tiff"/><Relationship Id="rId11" Type="http://schemas.openxmlformats.org/officeDocument/2006/relationships/image" Target="../media/image87.tiff"/><Relationship Id="rId5" Type="http://schemas.openxmlformats.org/officeDocument/2006/relationships/image" Target="../media/image81.tiff"/><Relationship Id="rId10" Type="http://schemas.openxmlformats.org/officeDocument/2006/relationships/image" Target="../media/image86.tiff"/><Relationship Id="rId4" Type="http://schemas.openxmlformats.org/officeDocument/2006/relationships/image" Target="../media/image80.tiff"/><Relationship Id="rId9" Type="http://schemas.openxmlformats.org/officeDocument/2006/relationships/image" Target="../media/image85.tiff"/><Relationship Id="rId1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FF094C7-F3AE-4AE6-85F1-67BBDD9B7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9">
            <a:extLst>
              <a:ext uri="{FF2B5EF4-FFF2-40B4-BE49-F238E27FC236}">
                <a16:creationId xmlns:a16="http://schemas.microsoft.com/office/drawing/2014/main" id="{73138610-7A8E-491D-8895-6270B9F7E9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2635438" y="-8250250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4" name="圖形 9">
            <a:extLst>
              <a:ext uri="{FF2B5EF4-FFF2-40B4-BE49-F238E27FC236}">
                <a16:creationId xmlns:a16="http://schemas.microsoft.com/office/drawing/2014/main" id="{4A2E9975-0A26-493A-BF9E-50698AEE1C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52640" y="-6777738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5" name="圖形 7">
            <a:extLst>
              <a:ext uri="{FF2B5EF4-FFF2-40B4-BE49-F238E27FC236}">
                <a16:creationId xmlns:a16="http://schemas.microsoft.com/office/drawing/2014/main" id="{F9D76B25-CB14-4451-BB47-C92C187DC0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1020500" y="-2134473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6" name="圖形 7">
            <a:extLst>
              <a:ext uri="{FF2B5EF4-FFF2-40B4-BE49-F238E27FC236}">
                <a16:creationId xmlns:a16="http://schemas.microsoft.com/office/drawing/2014/main" id="{00E9D73F-6E6E-4702-BFC0-DE5EE186B5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963177" y="-1511960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6259D88-8105-8248-9978-E7946B19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架設防火牆可以</a:t>
            </a:r>
            <a:r>
              <a:rPr lang="zh-TW" altLang="en-US"/>
              <a:t>提升網路及系統的自身安全</a:t>
            </a:r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5" name="內容版面配置區 2" hidden="1">
            <a:extLst>
              <a:ext uri="{FF2B5EF4-FFF2-40B4-BE49-F238E27FC236}">
                <a16:creationId xmlns:a16="http://schemas.microsoft.com/office/drawing/2014/main" id="{7A8B4FB7-6119-1F4E-9FDD-336020C8A0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538" y="1300163"/>
            <a:ext cx="11701462" cy="487680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/>
              <a:t>防火牆是很直接而且很快速提升網路安全的方法</a:t>
            </a:r>
            <a:endParaRPr kumimoji="1" lang="en-US" altLang="zh-TW"/>
          </a:p>
          <a:p>
            <a:r>
              <a:rPr kumimoji="1" lang="zh-TW" altLang="en-US"/>
              <a:t>市售常見的防火牆</a:t>
            </a:r>
            <a:endParaRPr kumimoji="1" lang="en-US" altLang="zh-TW"/>
          </a:p>
          <a:p>
            <a:pPr lvl="1"/>
            <a:r>
              <a:rPr kumimoji="1" lang="zh-TW" altLang="en-US"/>
              <a:t>成本高</a:t>
            </a:r>
            <a:endParaRPr kumimoji="1" lang="en-US" altLang="zh-TW"/>
          </a:p>
          <a:p>
            <a:pPr lvl="1"/>
            <a:r>
              <a:rPr kumimoji="1" lang="zh-TW" altLang="en-US"/>
              <a:t>設定複雜</a:t>
            </a:r>
            <a:endParaRPr kumimoji="1" lang="en-US" altLang="zh-TW"/>
          </a:p>
          <a:p>
            <a:pPr lvl="1"/>
            <a:r>
              <a:rPr kumimoji="1" lang="zh-TW" altLang="en-US"/>
              <a:t>通常都是獨立一台硬體，需要額外拉線跟佈建空間</a:t>
            </a:r>
            <a:endParaRPr kumimoji="1" lang="en-US" altLang="zh-TW"/>
          </a:p>
          <a:p>
            <a:pPr marL="0" indent="0">
              <a:buNone/>
            </a:pPr>
            <a:endParaRPr kumimoji="1" lang="en-US" altLang="zh-TW"/>
          </a:p>
          <a:p>
            <a:endParaRPr kumimoji="1" lang="zh-TW" altLang="en-US"/>
          </a:p>
        </p:txBody>
      </p:sp>
      <p:sp>
        <p:nvSpPr>
          <p:cNvPr id="3" name="文字方塊 2" hidden="1"/>
          <p:cNvSpPr txBox="1"/>
          <p:nvPr/>
        </p:nvSpPr>
        <p:spPr>
          <a:xfrm>
            <a:off x="278969" y="4193250"/>
            <a:ext cx="12139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FF0000"/>
                </a:solidFill>
              </a:rPr>
              <a:t>如果有一個防火牆，開源免費軟體，不需額外硬體，眾多擴充套件如</a:t>
            </a:r>
            <a:r>
              <a:rPr lang="en-US" altLang="zh-TW" sz="2000" b="1">
                <a:solidFill>
                  <a:srgbClr val="FF0000"/>
                </a:solidFill>
              </a:rPr>
              <a:t>IDS</a:t>
            </a:r>
            <a:r>
              <a:rPr lang="zh-TW" altLang="en-US" sz="2000" b="1">
                <a:solidFill>
                  <a:srgbClr val="FF0000"/>
                </a:solidFill>
              </a:rPr>
              <a:t>和</a:t>
            </a:r>
            <a:r>
              <a:rPr lang="en-US" altLang="zh-TW" sz="2000" b="1" err="1">
                <a:solidFill>
                  <a:srgbClr val="FF0000"/>
                </a:solidFill>
              </a:rPr>
              <a:t>GeoIP</a:t>
            </a:r>
            <a:r>
              <a:rPr lang="zh-TW" altLang="en-US" sz="2000" b="1">
                <a:solidFill>
                  <a:srgbClr val="FF0000"/>
                </a:solidFill>
              </a:rPr>
              <a:t>，會是非常好的選擇</a:t>
            </a:r>
          </a:p>
        </p:txBody>
      </p:sp>
      <p:sp>
        <p:nvSpPr>
          <p:cNvPr id="7" name="文字方塊 6" hidden="1"/>
          <p:cNvSpPr txBox="1"/>
          <p:nvPr/>
        </p:nvSpPr>
        <p:spPr>
          <a:xfrm>
            <a:off x="4660490" y="4892719"/>
            <a:ext cx="283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solidFill>
                  <a:srgbClr val="FF0000"/>
                </a:solidFill>
              </a:rPr>
              <a:t>就是</a:t>
            </a:r>
            <a:r>
              <a:rPr lang="en-US" altLang="zh-TW" sz="3200" b="1" err="1">
                <a:solidFill>
                  <a:srgbClr val="FF0000"/>
                </a:solidFill>
              </a:rPr>
              <a:t>pfSense</a:t>
            </a:r>
            <a:endParaRPr lang="zh-TW" altLang="en-US" sz="3200" b="1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19AF3C7-7E98-4A49-B15F-62E5A159A768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en-US" altLang="zh-TW" sz="5100" b="0" dirty="0">
                <a:latin typeface="+mj-lt"/>
                <a:ea typeface="+mn-ea"/>
                <a:cs typeface="+mn-ea"/>
                <a:sym typeface="+mn-lt"/>
              </a:rPr>
              <a:t>Installing </a:t>
            </a:r>
            <a:r>
              <a:rPr kumimoji="1" lang="en-US" altLang="zh-TW" sz="5100" b="0">
                <a:latin typeface="+mj-lt"/>
                <a:ea typeface="+mn-ea"/>
                <a:cs typeface="+mn-ea"/>
                <a:sym typeface="+mn-lt"/>
              </a:rPr>
              <a:t>a firewall</a:t>
            </a:r>
            <a:r>
              <a:rPr kumimoji="1" lang="en-US" altLang="zh-TW" sz="5100" b="0" dirty="0">
                <a:latin typeface="+mj-lt"/>
                <a:ea typeface="+mn-ea"/>
                <a:cs typeface="+mn-ea"/>
                <a:sym typeface="+mn-lt"/>
              </a:rPr>
              <a:t> to improve our cyber security</a:t>
            </a:r>
            <a:endParaRPr kumimoji="1" lang="zh-TW" altLang="en-US" sz="5100" b="0" dirty="0">
              <a:solidFill>
                <a:srgbClr val="FF0000"/>
              </a:solidFill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C18D7B93-B599-4622-B1A1-A0746B9ACCE5}"/>
              </a:ext>
            </a:extLst>
          </p:cNvPr>
          <p:cNvSpPr txBox="1">
            <a:spLocks/>
          </p:cNvSpPr>
          <p:nvPr/>
        </p:nvSpPr>
        <p:spPr>
          <a:xfrm>
            <a:off x="609600" y="1964246"/>
            <a:ext cx="3190875" cy="3189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TW" sz="2000" dirty="0">
                <a:solidFill>
                  <a:schemeClr val="bg1"/>
                </a:solidFill>
              </a:rPr>
              <a:t>One of the most straight forward way to improve cyber security is </a:t>
            </a:r>
          </a:p>
          <a:p>
            <a:pPr marL="0" indent="0">
              <a:buNone/>
            </a:pPr>
            <a:r>
              <a:rPr kumimoji="1" lang="en-US" altLang="zh-TW" sz="4400" dirty="0">
                <a:solidFill>
                  <a:schemeClr val="bg1"/>
                </a:solidFill>
              </a:rPr>
              <a:t>installing a firewall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CFE2D95-05DC-48E4-8900-A20E4D88AC13}"/>
              </a:ext>
            </a:extLst>
          </p:cNvPr>
          <p:cNvSpPr txBox="1"/>
          <p:nvPr/>
        </p:nvSpPr>
        <p:spPr>
          <a:xfrm>
            <a:off x="7834964" y="1959503"/>
            <a:ext cx="3535769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If we have a free &amp; open source firewall with rich extensions (like IDS &amp; </a:t>
            </a:r>
            <a:r>
              <a:rPr lang="en-US" altLang="zh-TW" sz="2000" dirty="0" err="1">
                <a:solidFill>
                  <a:schemeClr val="bg1"/>
                </a:solidFill>
                <a:cs typeface="+mn-ea"/>
                <a:sym typeface="+mn-lt"/>
              </a:rPr>
              <a:t>GeoIP</a:t>
            </a:r>
            <a:r>
              <a:rPr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), but </a:t>
            </a:r>
            <a:r>
              <a:rPr lang="en-US" altLang="zh-TW" sz="2000" dirty="0">
                <a:solidFill>
                  <a:schemeClr val="bg1"/>
                </a:solidFill>
                <a:cs typeface="Arial"/>
                <a:sym typeface="+mn-lt"/>
              </a:rPr>
              <a:t>w/o additional </a:t>
            </a:r>
            <a:r>
              <a:rPr lang="en-US" sz="2000" dirty="0">
                <a:solidFill>
                  <a:schemeClr val="bg1"/>
                </a:solidFill>
                <a:cs typeface="Arial"/>
                <a:sym typeface="+mn-lt"/>
              </a:rPr>
              <a:t>hardware requirements, it</a:t>
            </a:r>
            <a:r>
              <a:rPr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 will be an excellent option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4E9299E-C12C-40A2-BB7E-CAE7C75ACF97}"/>
              </a:ext>
            </a:extLst>
          </p:cNvPr>
          <p:cNvSpPr txBox="1"/>
          <p:nvPr/>
        </p:nvSpPr>
        <p:spPr>
          <a:xfrm>
            <a:off x="7834964" y="3833983"/>
            <a:ext cx="1790299" cy="76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4000">
                <a:solidFill>
                  <a:schemeClr val="bg1"/>
                </a:solidFill>
                <a:cs typeface="+mn-ea"/>
                <a:sym typeface="+mn-lt"/>
              </a:rPr>
              <a:t>IT IS </a:t>
            </a:r>
            <a:endParaRPr lang="zh-TW" altLang="en-US" sz="40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10A9023-195C-42E8-8A12-68832CF52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6564" y="4597846"/>
            <a:ext cx="3190875" cy="895350"/>
          </a:xfrm>
          <a:prstGeom prst="rect">
            <a:avLst/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C137A7A8-CA1B-445A-BE4F-011AAF14A796}"/>
              </a:ext>
            </a:extLst>
          </p:cNvPr>
          <p:cNvSpPr txBox="1">
            <a:spLocks/>
          </p:cNvSpPr>
          <p:nvPr/>
        </p:nvSpPr>
        <p:spPr>
          <a:xfrm>
            <a:off x="4157787" y="1963726"/>
            <a:ext cx="3190875" cy="326865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100515"/>
              </a:spcBef>
              <a:buNone/>
            </a:pPr>
            <a:r>
              <a:rPr kumimoji="1"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If you want to buy a firewall you may think about…</a:t>
            </a: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High price</a:t>
            </a:r>
            <a:endParaRPr lang="en-US" altLang="zh-TW" sz="1600" dirty="0">
              <a:solidFill>
                <a:schemeClr val="bg1"/>
              </a:solidFill>
              <a:cs typeface="+mn-ea"/>
            </a:endParaRP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Complex setup</a:t>
            </a:r>
            <a:endParaRPr lang="en-US" altLang="zh-TW" sz="1600" dirty="0">
              <a:solidFill>
                <a:schemeClr val="bg1"/>
              </a:solidFill>
              <a:cs typeface="+mn-ea"/>
            </a:endParaRP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Standalone device, which means you need find a place to set it up</a:t>
            </a:r>
            <a:endParaRPr lang="en-US" altLang="zh-TW" sz="1600" dirty="0">
              <a:solidFill>
                <a:schemeClr val="bg1"/>
              </a:solidFill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718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 hidden="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 err="1"/>
              <a:t>pfSense</a:t>
            </a:r>
            <a:r>
              <a:rPr lang="en-US" altLang="zh-TW"/>
              <a:t> </a:t>
            </a:r>
            <a:r>
              <a:rPr lang="zh-TW" altLang="en-US"/>
              <a:t>簡單介紹</a:t>
            </a:r>
          </a:p>
        </p:txBody>
      </p:sp>
      <p:sp>
        <p:nvSpPr>
          <p:cNvPr id="6" name="內容版面配置區 5" hidden="1"/>
          <p:cNvSpPr>
            <a:spLocks noGrp="1"/>
          </p:cNvSpPr>
          <p:nvPr>
            <p:ph idx="4294967295"/>
          </p:nvPr>
        </p:nvSpPr>
        <p:spPr>
          <a:xfrm>
            <a:off x="490538" y="1825625"/>
            <a:ext cx="11701462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開源軟體，可以快速建製防火牆、</a:t>
            </a:r>
            <a:r>
              <a:rPr lang="en-US" altLang="zh-TW"/>
              <a:t>VPN </a:t>
            </a:r>
            <a:r>
              <a:rPr lang="zh-TW" altLang="en-US"/>
              <a:t>與路由服務</a:t>
            </a:r>
            <a:endParaRPr lang="en-US" altLang="zh-TW"/>
          </a:p>
          <a:p>
            <a:r>
              <a:rPr lang="en-US" altLang="zh-TW"/>
              <a:t>Rule based </a:t>
            </a:r>
            <a:r>
              <a:rPr lang="zh-TW" altLang="en-US"/>
              <a:t>防火牆</a:t>
            </a:r>
            <a:endParaRPr lang="en-US" altLang="zh-TW"/>
          </a:p>
          <a:p>
            <a:r>
              <a:rPr lang="zh-TW" altLang="en-US"/>
              <a:t>透過虛擬化安裝設定，能完整的與</a:t>
            </a:r>
            <a:r>
              <a:rPr lang="en-US" altLang="zh-TW"/>
              <a:t>QNAP</a:t>
            </a:r>
            <a:r>
              <a:rPr lang="zh-TW" altLang="en-US"/>
              <a:t>產品做結合</a:t>
            </a:r>
            <a:endParaRPr lang="en-US" altLang="zh-TW"/>
          </a:p>
          <a:p>
            <a:r>
              <a:rPr lang="zh-TW" altLang="en-US"/>
              <a:t>其他安全元件擴充例如</a:t>
            </a:r>
            <a:r>
              <a:rPr lang="en-US" altLang="zh-TW"/>
              <a:t>IDS</a:t>
            </a:r>
            <a:r>
              <a:rPr lang="zh-TW" altLang="en-US"/>
              <a:t>系統，自行客制以符合自身網路需求</a:t>
            </a:r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r>
              <a:rPr lang="zh-TW" altLang="en-US"/>
              <a:t>相關參考資料 </a:t>
            </a:r>
            <a:endParaRPr lang="en-US" altLang="zh-TW"/>
          </a:p>
          <a:p>
            <a:pPr lvl="1"/>
            <a:r>
              <a:rPr lang="en-US" altLang="zh-TW">
                <a:hlinkClick r:id="rId3"/>
              </a:rPr>
              <a:t>https://www.qnap.com/solution/pfsense/zh-tw/</a:t>
            </a:r>
            <a:endParaRPr lang="en-US" altLang="zh-TW"/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32E647D9-A04A-4D53-9E92-E92C36C6ED9B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5400" b="0" dirty="0" err="1">
                <a:latin typeface="+mj-lt"/>
              </a:rPr>
              <a:t>pfSense</a:t>
            </a:r>
            <a:r>
              <a:rPr lang="en-US" altLang="zh-TW" sz="5400" b="0" dirty="0">
                <a:latin typeface="+mj-lt"/>
              </a:rPr>
              <a:t> introduction</a:t>
            </a:r>
            <a:endParaRPr lang="zh-TW" altLang="en-US" sz="5400" b="0" dirty="0"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40AE1693-6FFD-48BE-B863-2E14B6CE27C2}"/>
              </a:ext>
            </a:extLst>
          </p:cNvPr>
          <p:cNvSpPr txBox="1">
            <a:spLocks/>
          </p:cNvSpPr>
          <p:nvPr/>
        </p:nvSpPr>
        <p:spPr>
          <a:xfrm>
            <a:off x="609600" y="2079938"/>
            <a:ext cx="10350500" cy="345582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Easy-to-set up open source firewall with functions including VPN and routing</a:t>
            </a:r>
          </a:p>
          <a:p>
            <a:pPr marL="180000" indent="-18000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Rule based firewall</a:t>
            </a:r>
            <a:endParaRPr lang="en-US" altLang="zh-TW" sz="2400" dirty="0">
              <a:solidFill>
                <a:schemeClr val="bg1"/>
              </a:solidFill>
              <a:cs typeface="+mn-ea"/>
            </a:endParaRPr>
          </a:p>
          <a:p>
            <a:pPr marL="180000" indent="-18000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Perfect integration with QNAP NAS, by using VM technologies </a:t>
            </a:r>
            <a:endParaRPr lang="en-US" altLang="zh-TW" sz="2400" dirty="0">
              <a:solidFill>
                <a:schemeClr val="bg1"/>
              </a:solidFill>
              <a:cs typeface="+mn-ea"/>
            </a:endParaRPr>
          </a:p>
          <a:p>
            <a:pPr marL="180000" indent="-18000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Security extensions can be installed to customize your own cyber secure device</a:t>
            </a:r>
            <a:endParaRPr lang="en-US" altLang="zh-TW" sz="2400" dirty="0">
              <a:solidFill>
                <a:schemeClr val="bg1"/>
              </a:solidFill>
              <a:cs typeface="+mn-ea"/>
            </a:endParaRPr>
          </a:p>
          <a:p>
            <a:pPr marL="180000" indent="-18000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Reference </a:t>
            </a:r>
            <a:r>
              <a:rPr lang="en-US" altLang="zh-TW" sz="2000" dirty="0">
                <a:solidFill>
                  <a:schemeClr val="bg1"/>
                </a:solidFill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https://www.qnap.com/go/solution/pfsense/</a:t>
            </a:r>
            <a:endParaRPr lang="en-US" altLang="zh-TW" sz="2000" dirty="0">
              <a:solidFill>
                <a:schemeClr val="bg1"/>
              </a:solidFill>
              <a:cs typeface="+mn-ea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591264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圖形 9">
            <a:extLst>
              <a:ext uri="{FF2B5EF4-FFF2-40B4-BE49-F238E27FC236}">
                <a16:creationId xmlns:a16="http://schemas.microsoft.com/office/drawing/2014/main" id="{CE8C092C-9B04-4E2C-B4C9-5A2C0BEBF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36" name="圖形 9">
            <a:extLst>
              <a:ext uri="{FF2B5EF4-FFF2-40B4-BE49-F238E27FC236}">
                <a16:creationId xmlns:a16="http://schemas.microsoft.com/office/drawing/2014/main" id="{89D6E842-BBFF-482D-B081-111F76A13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37" name="圖形 7">
            <a:extLst>
              <a:ext uri="{FF2B5EF4-FFF2-40B4-BE49-F238E27FC236}">
                <a16:creationId xmlns:a16="http://schemas.microsoft.com/office/drawing/2014/main" id="{DF335DA0-F00D-401E-A7B5-60612BDA02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38" name="圖形 7">
            <a:extLst>
              <a:ext uri="{FF2B5EF4-FFF2-40B4-BE49-F238E27FC236}">
                <a16:creationId xmlns:a16="http://schemas.microsoft.com/office/drawing/2014/main" id="{10848995-E818-4DC9-B6AE-20CBE5B5DA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151C521-4AD3-714B-90FD-A7210349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kumimoji="1" lang="zh-TW" altLang="en-US"/>
              <a:t>利用</a:t>
            </a:r>
            <a:r>
              <a:rPr kumimoji="1" lang="en-US" altLang="zh-TW" err="1"/>
              <a:t>pfSense</a:t>
            </a:r>
            <a:r>
              <a: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可以提升</a:t>
            </a:r>
            <a:r>
              <a:rPr kumimoji="1" lang="en-US" altLang="zh-TW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lang="zh-TW" altLang="en-US"/>
              <a:t>自身安全</a:t>
            </a:r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 hidden="1">
            <a:extLst>
              <a:ext uri="{FF2B5EF4-FFF2-40B4-BE49-F238E27FC236}">
                <a16:creationId xmlns:a16="http://schemas.microsoft.com/office/drawing/2014/main" id="{7A8B4FB7-6119-1F4E-9FDD-336020C8A0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538" y="1300163"/>
            <a:ext cx="11701462" cy="4876800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sz="2400"/>
              <a:t>針對不同來源的</a:t>
            </a:r>
            <a:r>
              <a:rPr kumimoji="1" lang="en-US" altLang="zh-TW" sz="2400"/>
              <a:t>IP</a:t>
            </a:r>
            <a:r>
              <a:rPr kumimoji="1" lang="zh-TW" altLang="en-US" sz="2400"/>
              <a:t>進行不同服務的允許或阻擋</a:t>
            </a:r>
            <a:endParaRPr kumimoji="1" lang="en-US" altLang="zh-TW" sz="2400"/>
          </a:p>
          <a:p>
            <a:r>
              <a:rPr kumimoji="1" lang="zh-TW" altLang="en-US" sz="2400"/>
              <a:t>針對不同國家進行不同服務的允許或阻擋</a:t>
            </a:r>
            <a:endParaRPr kumimoji="1" lang="en-US" altLang="zh-TW" sz="2400"/>
          </a:p>
          <a:p>
            <a:r>
              <a:rPr kumimoji="1" lang="zh-TW" altLang="en-US" sz="2400"/>
              <a:t>阻擋自動</a:t>
            </a:r>
            <a:r>
              <a:rPr kumimoji="1" lang="en-US" altLang="zh-TW" sz="2400"/>
              <a:t>Port</a:t>
            </a:r>
            <a:r>
              <a:rPr kumimoji="1" lang="zh-TW" altLang="en-US" sz="2400"/>
              <a:t> 掃描的攻擊</a:t>
            </a:r>
            <a:endParaRPr kumimoji="1" lang="en-US" altLang="zh-TW" sz="2400"/>
          </a:p>
          <a:p>
            <a:r>
              <a:rPr lang="zh-TW" altLang="en-US" sz="2400"/>
              <a:t>設定通知機制</a:t>
            </a:r>
            <a:r>
              <a:rPr lang="en-US" altLang="zh-TW" sz="2400"/>
              <a:t>, </a:t>
            </a:r>
            <a:r>
              <a:rPr lang="zh-TW" altLang="en-US" sz="2400"/>
              <a:t>通知指定帳號</a:t>
            </a:r>
            <a:r>
              <a:rPr lang="en-US" altLang="zh-TW" sz="2400"/>
              <a:t>, </a:t>
            </a:r>
            <a:r>
              <a:rPr lang="zh-TW" altLang="en-US" sz="2400"/>
              <a:t>當有連線被阻擋時通知</a:t>
            </a:r>
            <a:endParaRPr kumimoji="1" lang="en-US" altLang="zh-TW" sz="2400"/>
          </a:p>
          <a:p>
            <a:endParaRPr kumimoji="1" lang="zh-TW" altLang="en-US"/>
          </a:p>
        </p:txBody>
      </p:sp>
      <p:grpSp>
        <p:nvGrpSpPr>
          <p:cNvPr id="10" name="群組 9" hidden="1"/>
          <p:cNvGrpSpPr/>
          <p:nvPr/>
        </p:nvGrpSpPr>
        <p:grpSpPr>
          <a:xfrm>
            <a:off x="1032455" y="3074276"/>
            <a:ext cx="10689254" cy="3349347"/>
            <a:chOff x="973461" y="3379076"/>
            <a:chExt cx="10689254" cy="3349347"/>
          </a:xfrm>
        </p:grpSpPr>
        <p:grpSp>
          <p:nvGrpSpPr>
            <p:cNvPr id="7" name="群組 6"/>
            <p:cNvGrpSpPr/>
            <p:nvPr/>
          </p:nvGrpSpPr>
          <p:grpSpPr>
            <a:xfrm>
              <a:off x="973461" y="3379076"/>
              <a:ext cx="10689254" cy="3349347"/>
              <a:chOff x="894802" y="3310251"/>
              <a:chExt cx="10689254" cy="3349347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83222" y="4395348"/>
                <a:ext cx="1105132" cy="1105132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8303" y="5179132"/>
                <a:ext cx="1550810" cy="566046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30208" y="4723211"/>
                <a:ext cx="1553848" cy="980464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CF8BB724-6F83-2442-9268-577A082654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3172" y="5461793"/>
                <a:ext cx="1734208" cy="540634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802" y="4889413"/>
                <a:ext cx="1639980" cy="1639980"/>
              </a:xfrm>
              <a:prstGeom prst="rect">
                <a:avLst/>
              </a:prstGeom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9996" y="3820913"/>
                <a:ext cx="962302" cy="753691"/>
              </a:xfrm>
              <a:prstGeom prst="rect">
                <a:avLst/>
              </a:prstGeom>
            </p:spPr>
          </p:pic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8318" y="5905907"/>
                <a:ext cx="962302" cy="753691"/>
              </a:xfrm>
              <a:prstGeom prst="rect">
                <a:avLst/>
              </a:prstGeom>
            </p:spPr>
          </p:pic>
          <p:sp>
            <p:nvSpPr>
              <p:cNvPr id="31" name="文字方塊 30"/>
              <p:cNvSpPr txBox="1"/>
              <p:nvPr/>
            </p:nvSpPr>
            <p:spPr>
              <a:xfrm>
                <a:off x="5452912" y="5970735"/>
                <a:ext cx="675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HTTP</a:t>
                </a:r>
                <a:endParaRPr lang="zh-TW" altLang="en-US"/>
              </a:p>
            </p:txBody>
          </p:sp>
          <p:sp>
            <p:nvSpPr>
              <p:cNvPr id="32" name="手繪多邊形 31"/>
              <p:cNvSpPr/>
              <p:nvPr/>
            </p:nvSpPr>
            <p:spPr>
              <a:xfrm>
                <a:off x="2388597" y="3548826"/>
                <a:ext cx="7777316" cy="2379407"/>
              </a:xfrm>
              <a:custGeom>
                <a:avLst/>
                <a:gdLst>
                  <a:gd name="connsiteX0" fmla="*/ 7777316 w 7777316"/>
                  <a:gd name="connsiteY0" fmla="*/ 0 h 2379407"/>
                  <a:gd name="connsiteX1" fmla="*/ 6243484 w 7777316"/>
                  <a:gd name="connsiteY1" fmla="*/ 1268362 h 2379407"/>
                  <a:gd name="connsiteX2" fmla="*/ 4100052 w 7777316"/>
                  <a:gd name="connsiteY2" fmla="*/ 1877962 h 2379407"/>
                  <a:gd name="connsiteX3" fmla="*/ 1533832 w 7777316"/>
                  <a:gd name="connsiteY3" fmla="*/ 2182762 h 2379407"/>
                  <a:gd name="connsiteX4" fmla="*/ 0 w 7777316"/>
                  <a:gd name="connsiteY4" fmla="*/ 2379407 h 23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7316" h="2379407">
                    <a:moveTo>
                      <a:pt x="7777316" y="0"/>
                    </a:moveTo>
                    <a:cubicBezTo>
                      <a:pt x="7316838" y="477684"/>
                      <a:pt x="6856361" y="955368"/>
                      <a:pt x="6243484" y="1268362"/>
                    </a:cubicBezTo>
                    <a:cubicBezTo>
                      <a:pt x="5630607" y="1581356"/>
                      <a:pt x="4884994" y="1725562"/>
                      <a:pt x="4100052" y="1877962"/>
                    </a:cubicBezTo>
                    <a:cubicBezTo>
                      <a:pt x="3315110" y="2030362"/>
                      <a:pt x="1533832" y="2182762"/>
                      <a:pt x="1533832" y="2182762"/>
                    </a:cubicBezTo>
                    <a:lnTo>
                      <a:pt x="0" y="2379407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乘號 13"/>
              <p:cNvSpPr/>
              <p:nvPr/>
            </p:nvSpPr>
            <p:spPr>
              <a:xfrm>
                <a:off x="4661427" y="5433928"/>
                <a:ext cx="446609" cy="383783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894802" y="4692134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192.168.111.10</a:t>
                </a:r>
                <a:endParaRPr lang="zh-TW" altLang="en-US"/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3185943" y="4013092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192.168.111.21</a:t>
                </a:r>
                <a:endParaRPr lang="zh-TW" altLang="en-US"/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4468646" y="6245408"/>
                <a:ext cx="164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192.168.111.20</a:t>
                </a:r>
                <a:endParaRPr lang="zh-TW" altLang="en-US"/>
              </a:p>
            </p:txBody>
          </p:sp>
          <p:sp>
            <p:nvSpPr>
              <p:cNvPr id="36" name="手繪多邊形 35"/>
              <p:cNvSpPr/>
              <p:nvPr/>
            </p:nvSpPr>
            <p:spPr>
              <a:xfrm>
                <a:off x="2399071" y="4621162"/>
                <a:ext cx="3711358" cy="1036040"/>
              </a:xfrm>
              <a:custGeom>
                <a:avLst/>
                <a:gdLst>
                  <a:gd name="connsiteX0" fmla="*/ 2900516 w 3711358"/>
                  <a:gd name="connsiteY0" fmla="*/ 0 h 1036040"/>
                  <a:gd name="connsiteX1" fmla="*/ 3647768 w 3711358"/>
                  <a:gd name="connsiteY1" fmla="*/ 727587 h 1036040"/>
                  <a:gd name="connsiteX2" fmla="*/ 1445342 w 3711358"/>
                  <a:gd name="connsiteY2" fmla="*/ 993058 h 1036040"/>
                  <a:gd name="connsiteX3" fmla="*/ 0 w 3711358"/>
                  <a:gd name="connsiteY3" fmla="*/ 1032387 h 103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1358" h="1036040">
                    <a:moveTo>
                      <a:pt x="2900516" y="0"/>
                    </a:moveTo>
                    <a:cubicBezTo>
                      <a:pt x="3395406" y="281038"/>
                      <a:pt x="3890297" y="562077"/>
                      <a:pt x="3647768" y="727587"/>
                    </a:cubicBezTo>
                    <a:cubicBezTo>
                      <a:pt x="3405239" y="893097"/>
                      <a:pt x="2053303" y="942258"/>
                      <a:pt x="1445342" y="993058"/>
                    </a:cubicBezTo>
                    <a:cubicBezTo>
                      <a:pt x="837381" y="1043858"/>
                      <a:pt x="418690" y="1038122"/>
                      <a:pt x="0" y="1032387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5192264" y="4738530"/>
                <a:ext cx="521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FTP</a:t>
                </a:r>
                <a:endParaRPr lang="zh-TW" altLang="en-US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10057415" y="4094274"/>
                <a:ext cx="1410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210.11.23.22</a:t>
                </a:r>
                <a:endParaRPr lang="zh-TW" altLang="en-US"/>
              </a:p>
            </p:txBody>
          </p:sp>
          <p:pic>
            <p:nvPicPr>
              <p:cNvPr id="39" name="圖片 3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65913" y="3310251"/>
                <a:ext cx="962302" cy="753691"/>
              </a:xfrm>
              <a:prstGeom prst="rect">
                <a:avLst/>
              </a:prstGeom>
            </p:spPr>
          </p:pic>
          <p:sp>
            <p:nvSpPr>
              <p:cNvPr id="40" name="文字方塊 39"/>
              <p:cNvSpPr txBox="1"/>
              <p:nvPr/>
            </p:nvSpPr>
            <p:spPr>
              <a:xfrm>
                <a:off x="9053445" y="3929693"/>
                <a:ext cx="675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HTTP</a:t>
                </a:r>
                <a:endParaRPr lang="zh-TW" altLang="en-US"/>
              </a:p>
            </p:txBody>
          </p:sp>
          <p:sp>
            <p:nvSpPr>
              <p:cNvPr id="42" name="手繪多邊形 41"/>
              <p:cNvSpPr/>
              <p:nvPr/>
            </p:nvSpPr>
            <p:spPr>
              <a:xfrm>
                <a:off x="2428568" y="4963494"/>
                <a:ext cx="7747819" cy="1143464"/>
              </a:xfrm>
              <a:custGeom>
                <a:avLst/>
                <a:gdLst>
                  <a:gd name="connsiteX0" fmla="*/ 7747819 w 7747819"/>
                  <a:gd name="connsiteY0" fmla="*/ 61915 h 1143464"/>
                  <a:gd name="connsiteX1" fmla="*/ 6420464 w 7747819"/>
                  <a:gd name="connsiteY1" fmla="*/ 42251 h 1143464"/>
                  <a:gd name="connsiteX2" fmla="*/ 4375355 w 7747819"/>
                  <a:gd name="connsiteY2" fmla="*/ 543696 h 1143464"/>
                  <a:gd name="connsiteX3" fmla="*/ 1406013 w 7747819"/>
                  <a:gd name="connsiteY3" fmla="*/ 848496 h 1143464"/>
                  <a:gd name="connsiteX4" fmla="*/ 0 w 7747819"/>
                  <a:gd name="connsiteY4" fmla="*/ 1143464 h 114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47819" h="1143464">
                    <a:moveTo>
                      <a:pt x="7747819" y="61915"/>
                    </a:moveTo>
                    <a:cubicBezTo>
                      <a:pt x="7365180" y="11934"/>
                      <a:pt x="6982541" y="-38046"/>
                      <a:pt x="6420464" y="42251"/>
                    </a:cubicBezTo>
                    <a:cubicBezTo>
                      <a:pt x="5858387" y="122548"/>
                      <a:pt x="5211097" y="409322"/>
                      <a:pt x="4375355" y="543696"/>
                    </a:cubicBezTo>
                    <a:cubicBezTo>
                      <a:pt x="3539613" y="678070"/>
                      <a:pt x="2135239" y="748535"/>
                      <a:pt x="1406013" y="848496"/>
                    </a:cubicBezTo>
                    <a:cubicBezTo>
                      <a:pt x="676787" y="948457"/>
                      <a:pt x="338393" y="1045960"/>
                      <a:pt x="0" y="1143464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文字方塊 42"/>
              <p:cNvSpPr txBox="1"/>
              <p:nvPr/>
            </p:nvSpPr>
            <p:spPr>
              <a:xfrm>
                <a:off x="8987712" y="5141100"/>
                <a:ext cx="1454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Port scanning</a:t>
                </a:r>
                <a:endParaRPr lang="zh-TW" altLang="en-US"/>
              </a:p>
            </p:txBody>
          </p:sp>
          <p:sp>
            <p:nvSpPr>
              <p:cNvPr id="44" name="文字方塊 43"/>
              <p:cNvSpPr txBox="1"/>
              <p:nvPr/>
            </p:nvSpPr>
            <p:spPr>
              <a:xfrm>
                <a:off x="10242396" y="5660062"/>
                <a:ext cx="11769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65.33.10.1</a:t>
                </a:r>
                <a:endParaRPr lang="zh-TW" altLang="en-US"/>
              </a:p>
            </p:txBody>
          </p:sp>
          <p:pic>
            <p:nvPicPr>
              <p:cNvPr id="45" name="圖片 44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79300" y="5703675"/>
                <a:ext cx="962302" cy="753691"/>
              </a:xfrm>
              <a:prstGeom prst="rect">
                <a:avLst/>
              </a:prstGeom>
            </p:spPr>
          </p:pic>
          <p:sp>
            <p:nvSpPr>
              <p:cNvPr id="46" name="手繪多邊形 45"/>
              <p:cNvSpPr/>
              <p:nvPr/>
            </p:nvSpPr>
            <p:spPr>
              <a:xfrm>
                <a:off x="2399071" y="5319220"/>
                <a:ext cx="6495416" cy="1081580"/>
              </a:xfrm>
              <a:custGeom>
                <a:avLst/>
                <a:gdLst>
                  <a:gd name="connsiteX0" fmla="*/ 6430297 w 6495416"/>
                  <a:gd name="connsiteY0" fmla="*/ 383490 h 1081580"/>
                  <a:gd name="connsiteX1" fmla="*/ 6302477 w 6495416"/>
                  <a:gd name="connsiteY1" fmla="*/ 32 h 1081580"/>
                  <a:gd name="connsiteX2" fmla="*/ 4807974 w 6495416"/>
                  <a:gd name="connsiteY2" fmla="*/ 363826 h 1081580"/>
                  <a:gd name="connsiteX3" fmla="*/ 1592826 w 6495416"/>
                  <a:gd name="connsiteY3" fmla="*/ 707955 h 1081580"/>
                  <a:gd name="connsiteX4" fmla="*/ 0 w 6495416"/>
                  <a:gd name="connsiteY4" fmla="*/ 1081580 h 108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5416" h="1081580">
                    <a:moveTo>
                      <a:pt x="6430297" y="383490"/>
                    </a:moveTo>
                    <a:cubicBezTo>
                      <a:pt x="6501580" y="193399"/>
                      <a:pt x="6572864" y="3309"/>
                      <a:pt x="6302477" y="32"/>
                    </a:cubicBezTo>
                    <a:cubicBezTo>
                      <a:pt x="6032090" y="-3245"/>
                      <a:pt x="5592916" y="245839"/>
                      <a:pt x="4807974" y="363826"/>
                    </a:cubicBezTo>
                    <a:cubicBezTo>
                      <a:pt x="4023032" y="481813"/>
                      <a:pt x="2394155" y="588329"/>
                      <a:pt x="1592826" y="707955"/>
                    </a:cubicBezTo>
                    <a:cubicBezTo>
                      <a:pt x="791497" y="827581"/>
                      <a:pt x="395748" y="954580"/>
                      <a:pt x="0" y="1081580"/>
                    </a:cubicBezTo>
                  </a:path>
                </a:pathLst>
              </a:custGeom>
              <a:noFill/>
              <a:ln w="28575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文字方塊 46"/>
              <p:cNvSpPr txBox="1"/>
              <p:nvPr/>
            </p:nvSpPr>
            <p:spPr>
              <a:xfrm>
                <a:off x="7972737" y="5413875"/>
                <a:ext cx="7809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HTTPS</a:t>
                </a:r>
                <a:endParaRPr lang="zh-TW" altLang="en-US"/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7336366" y="5989376"/>
                <a:ext cx="12939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/>
                  <a:t>91.83.99.10</a:t>
                </a:r>
                <a:endParaRPr lang="zh-TW" altLang="en-US"/>
              </a:p>
            </p:txBody>
          </p:sp>
        </p:grpSp>
        <p:sp>
          <p:nvSpPr>
            <p:cNvPr id="9" name="手繪多邊形 8"/>
            <p:cNvSpPr/>
            <p:nvPr/>
          </p:nvSpPr>
          <p:spPr>
            <a:xfrm>
              <a:off x="2467897" y="5721670"/>
              <a:ext cx="4526548" cy="580807"/>
            </a:xfrm>
            <a:custGeom>
              <a:avLst/>
              <a:gdLst>
                <a:gd name="connsiteX0" fmla="*/ 4355690 w 4526548"/>
                <a:gd name="connsiteY0" fmla="*/ 285840 h 580807"/>
                <a:gd name="connsiteX1" fmla="*/ 4237703 w 4526548"/>
                <a:gd name="connsiteY1" fmla="*/ 704 h 580807"/>
                <a:gd name="connsiteX2" fmla="*/ 1671484 w 4526548"/>
                <a:gd name="connsiteY2" fmla="*/ 217014 h 580807"/>
                <a:gd name="connsiteX3" fmla="*/ 0 w 4526548"/>
                <a:gd name="connsiteY3" fmla="*/ 580807 h 58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6548" h="580807">
                  <a:moveTo>
                    <a:pt x="4355690" y="285840"/>
                  </a:moveTo>
                  <a:cubicBezTo>
                    <a:pt x="4520380" y="149007"/>
                    <a:pt x="4685071" y="12175"/>
                    <a:pt x="4237703" y="704"/>
                  </a:cubicBezTo>
                  <a:cubicBezTo>
                    <a:pt x="3790335" y="-10767"/>
                    <a:pt x="2377768" y="120330"/>
                    <a:pt x="1671484" y="217014"/>
                  </a:cubicBezTo>
                  <a:cubicBezTo>
                    <a:pt x="965200" y="313698"/>
                    <a:pt x="482600" y="447252"/>
                    <a:pt x="0" y="580807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標題 1">
            <a:extLst>
              <a:ext uri="{FF2B5EF4-FFF2-40B4-BE49-F238E27FC236}">
                <a16:creationId xmlns:a16="http://schemas.microsoft.com/office/drawing/2014/main" id="{2BCE2B20-830B-4FC2-8A54-7DCD8AF8B673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en-US" altLang="zh-TW" sz="5400" b="0" spc="-150" dirty="0">
                <a:latin typeface="+mj-lt"/>
              </a:rPr>
              <a:t>Use </a:t>
            </a:r>
            <a:r>
              <a:rPr kumimoji="1" lang="en-US" altLang="zh-TW" sz="5400" b="0" spc="-150" dirty="0" err="1">
                <a:latin typeface="+mj-lt"/>
              </a:rPr>
              <a:t>pfSense</a:t>
            </a:r>
            <a:r>
              <a:rPr kumimoji="1" lang="en-US" altLang="zh-TW" sz="5400" b="0" spc="-150" dirty="0">
                <a:latin typeface="+mj-lt"/>
              </a:rPr>
              <a:t> to improve cyber security on the NAS</a:t>
            </a:r>
            <a:endParaRPr lang="zh-TW" altLang="en-US" sz="5400" b="0" spc="-150" dirty="0">
              <a:latin typeface="+mj-lt"/>
              <a:ea typeface="+mn-ea"/>
              <a:cs typeface="+mn-ea"/>
              <a:sym typeface="+mn-lt"/>
            </a:endParaRPr>
          </a:p>
        </p:txBody>
      </p:sp>
      <p:sp>
        <p:nvSpPr>
          <p:cNvPr id="49" name="內容版面配置區 2">
            <a:extLst>
              <a:ext uri="{FF2B5EF4-FFF2-40B4-BE49-F238E27FC236}">
                <a16:creationId xmlns:a16="http://schemas.microsoft.com/office/drawing/2014/main" id="{A1C8EBF9-AA92-4041-851B-15D3EBBBFEB7}"/>
              </a:ext>
            </a:extLst>
          </p:cNvPr>
          <p:cNvSpPr txBox="1">
            <a:spLocks/>
          </p:cNvSpPr>
          <p:nvPr/>
        </p:nvSpPr>
        <p:spPr>
          <a:xfrm>
            <a:off x="618191" y="1926456"/>
            <a:ext cx="3529013" cy="36163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Allow or deny specific IPs and services</a:t>
            </a:r>
            <a:endParaRPr lang="en-US" dirty="0">
              <a:solidFill>
                <a:schemeClr val="bg1"/>
              </a:solidFill>
            </a:endParaRPr>
          </a:p>
          <a:p>
            <a:pPr marL="215900" indent="-215900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Allow or deny specific IPs by country</a:t>
            </a:r>
            <a:endParaRPr lang="en-US" altLang="zh-TW" sz="2000" dirty="0">
              <a:solidFill>
                <a:schemeClr val="bg1"/>
              </a:solidFill>
              <a:cs typeface="+mn-ea"/>
            </a:endParaRPr>
          </a:p>
          <a:p>
            <a:pPr marL="215900" indent="-215900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Port scan denial</a:t>
            </a:r>
            <a:endParaRPr lang="en-US" altLang="zh-TW" sz="2000" dirty="0">
              <a:solidFill>
                <a:schemeClr val="bg1"/>
              </a:solidFill>
              <a:cs typeface="+mn-ea"/>
            </a:endParaRPr>
          </a:p>
          <a:p>
            <a:pPr marL="215900" indent="-215900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Notification function can send out notification, when rules are triggered like specific IP blocked</a:t>
            </a:r>
            <a:endParaRPr lang="en-US" altLang="zh-TW" sz="2000" dirty="0">
              <a:solidFill>
                <a:schemeClr val="bg1"/>
              </a:solidFill>
              <a:cs typeface="+mn-ea"/>
            </a:endParaRPr>
          </a:p>
          <a:p>
            <a:pPr>
              <a:lnSpc>
                <a:spcPct val="100000"/>
              </a:lnSpc>
              <a:spcBef>
                <a:spcPts val="101"/>
              </a:spcBef>
            </a:pPr>
            <a:endParaRPr kumimoji="1" lang="zh-TW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64E87CC-CB48-48DB-9E8D-C93F6AAA59E8}"/>
              </a:ext>
            </a:extLst>
          </p:cNvPr>
          <p:cNvGrpSpPr/>
          <p:nvPr/>
        </p:nvGrpSpPr>
        <p:grpSpPr>
          <a:xfrm>
            <a:off x="4874512" y="1732251"/>
            <a:ext cx="5924948" cy="4058860"/>
            <a:chOff x="4874512" y="1732251"/>
            <a:chExt cx="5924948" cy="4058860"/>
          </a:xfrm>
        </p:grpSpPr>
        <p:cxnSp>
          <p:nvCxnSpPr>
            <p:cNvPr id="51" name="接點: 肘形 50">
              <a:extLst>
                <a:ext uri="{FF2B5EF4-FFF2-40B4-BE49-F238E27FC236}">
                  <a16:creationId xmlns:a16="http://schemas.microsoft.com/office/drawing/2014/main" id="{F8735EDD-1845-4EF8-AB0E-FE21D435F280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V="1">
              <a:off x="8706496" y="2408994"/>
              <a:ext cx="1046474" cy="961144"/>
            </a:xfrm>
            <a:prstGeom prst="bentConnector3">
              <a:avLst>
                <a:gd name="adj1" fmla="val 6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41E09F5-6DFB-4A31-93AF-346B61D43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3032" y="3667091"/>
              <a:ext cx="346557" cy="2846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18396C24-1E10-454E-BDF9-B646C2FF8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1510" y="3669937"/>
              <a:ext cx="1459759" cy="0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1BDA5A41-51FB-4C21-9518-58FB8BA77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385" y="3664192"/>
              <a:ext cx="754136" cy="0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F953CF6A-05A7-4E84-9225-56EF7DBA70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528" y="2926440"/>
              <a:ext cx="0" cy="661954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0C7A1742-1196-49EF-82E7-9A0FFF87F82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56315" y="2236185"/>
              <a:ext cx="2592226" cy="1302574"/>
            </a:xfrm>
            <a:prstGeom prst="bentConnector3">
              <a:avLst>
                <a:gd name="adj1" fmla="val 50000"/>
              </a:avLst>
            </a:prstGeom>
            <a:ln w="508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接點: 肘形 56">
              <a:extLst>
                <a:ext uri="{FF2B5EF4-FFF2-40B4-BE49-F238E27FC236}">
                  <a16:creationId xmlns:a16="http://schemas.microsoft.com/office/drawing/2014/main" id="{3B336A6C-429E-4927-B489-3D3BC9395131}"/>
                </a:ext>
              </a:extLst>
            </p:cNvPr>
            <p:cNvCxnSpPr>
              <a:cxnSpLocks/>
              <a:stCxn id="66" idx="9"/>
            </p:cNvCxnSpPr>
            <p:nvPr/>
          </p:nvCxnSpPr>
          <p:spPr>
            <a:xfrm flipH="1">
              <a:off x="7156315" y="2926441"/>
              <a:ext cx="395842" cy="445386"/>
            </a:xfrm>
            <a:prstGeom prst="bentConnector4">
              <a:avLst>
                <a:gd name="adj1" fmla="val -5347"/>
                <a:gd name="adj2" fmla="val 98950"/>
              </a:avLst>
            </a:prstGeom>
            <a:ln w="508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1319927B-77F2-459F-8E09-AA3ED4B90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3528" y="3892104"/>
              <a:ext cx="0" cy="74768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接點: 肘形 58">
              <a:extLst>
                <a:ext uri="{FF2B5EF4-FFF2-40B4-BE49-F238E27FC236}">
                  <a16:creationId xmlns:a16="http://schemas.microsoft.com/office/drawing/2014/main" id="{0B2FE630-9063-4283-8B5C-742267A4D73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712848" y="4182877"/>
              <a:ext cx="1006619" cy="845954"/>
            </a:xfrm>
            <a:prstGeom prst="bentConnector3">
              <a:avLst>
                <a:gd name="adj1" fmla="val 100178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圖形 5">
              <a:extLst>
                <a:ext uri="{FF2B5EF4-FFF2-40B4-BE49-F238E27FC236}">
                  <a16:creationId xmlns:a16="http://schemas.microsoft.com/office/drawing/2014/main" id="{D2E3AD86-7D67-4E4A-99CC-996A29F0939D}"/>
                </a:ext>
              </a:extLst>
            </p:cNvPr>
            <p:cNvSpPr/>
            <p:nvPr/>
          </p:nvSpPr>
          <p:spPr>
            <a:xfrm>
              <a:off x="6040451" y="4055780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C8D2E0F3-FF49-4B33-8E94-60422A15195E}"/>
                </a:ext>
              </a:extLst>
            </p:cNvPr>
            <p:cNvSpPr txBox="1"/>
            <p:nvPr/>
          </p:nvSpPr>
          <p:spPr>
            <a:xfrm>
              <a:off x="4874512" y="2886342"/>
              <a:ext cx="1226233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192.168.111.10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8B3530F-4B4E-4A11-B4F4-6684A532E898}"/>
                </a:ext>
              </a:extLst>
            </p:cNvPr>
            <p:cNvSpPr txBox="1"/>
            <p:nvPr/>
          </p:nvSpPr>
          <p:spPr>
            <a:xfrm>
              <a:off x="9731732" y="1732251"/>
              <a:ext cx="1067728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210.11.23.22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62125513-95BE-43E9-9336-45EDAAF2268F}"/>
                </a:ext>
              </a:extLst>
            </p:cNvPr>
            <p:cNvSpPr txBox="1"/>
            <p:nvPr/>
          </p:nvSpPr>
          <p:spPr>
            <a:xfrm>
              <a:off x="7115552" y="1732251"/>
              <a:ext cx="1226233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192.168.111.21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B73D99EE-8BCF-42BD-9D5E-273A076FA5C1}"/>
                </a:ext>
              </a:extLst>
            </p:cNvPr>
            <p:cNvSpPr txBox="1"/>
            <p:nvPr/>
          </p:nvSpPr>
          <p:spPr>
            <a:xfrm>
              <a:off x="6797179" y="5497504"/>
              <a:ext cx="1792697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192.168.111.20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6" name="圖形 52">
              <a:extLst>
                <a:ext uri="{FF2B5EF4-FFF2-40B4-BE49-F238E27FC236}">
                  <a16:creationId xmlns:a16="http://schemas.microsoft.com/office/drawing/2014/main" id="{C87A93B5-F358-4DAA-AF76-C1619CB43233}"/>
                </a:ext>
              </a:extLst>
            </p:cNvPr>
            <p:cNvSpPr/>
            <p:nvPr/>
          </p:nvSpPr>
          <p:spPr>
            <a:xfrm>
              <a:off x="7176473" y="2071663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7" name="圖形 52">
              <a:extLst>
                <a:ext uri="{FF2B5EF4-FFF2-40B4-BE49-F238E27FC236}">
                  <a16:creationId xmlns:a16="http://schemas.microsoft.com/office/drawing/2014/main" id="{F069CD9A-969D-42E1-9054-8529FCC28ED8}"/>
                </a:ext>
              </a:extLst>
            </p:cNvPr>
            <p:cNvSpPr/>
            <p:nvPr/>
          </p:nvSpPr>
          <p:spPr>
            <a:xfrm>
              <a:off x="7176473" y="4639787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8" name="圖形 52">
              <a:extLst>
                <a:ext uri="{FF2B5EF4-FFF2-40B4-BE49-F238E27FC236}">
                  <a16:creationId xmlns:a16="http://schemas.microsoft.com/office/drawing/2014/main" id="{3151EED5-1F14-4302-B41A-CDCFB96A1BDF}"/>
                </a:ext>
              </a:extLst>
            </p:cNvPr>
            <p:cNvSpPr/>
            <p:nvPr/>
          </p:nvSpPr>
          <p:spPr>
            <a:xfrm>
              <a:off x="9748541" y="2071663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9" name="圖形 52">
              <a:extLst>
                <a:ext uri="{FF2B5EF4-FFF2-40B4-BE49-F238E27FC236}">
                  <a16:creationId xmlns:a16="http://schemas.microsoft.com/office/drawing/2014/main" id="{1AD8BB9F-DDC0-434D-93E2-03777C4FBA57}"/>
                </a:ext>
              </a:extLst>
            </p:cNvPr>
            <p:cNvSpPr/>
            <p:nvPr/>
          </p:nvSpPr>
          <p:spPr>
            <a:xfrm>
              <a:off x="9736378" y="4639787"/>
              <a:ext cx="1034111" cy="854777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17DA0365-7FD9-4B4C-A757-51D2745367C1}"/>
                </a:ext>
              </a:extLst>
            </p:cNvPr>
            <p:cNvSpPr txBox="1"/>
            <p:nvPr/>
          </p:nvSpPr>
          <p:spPr>
            <a:xfrm>
              <a:off x="9089710" y="3168367"/>
              <a:ext cx="797013" cy="474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Port </a:t>
              </a:r>
            </a:p>
            <a:p>
              <a:pPr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scanning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7094D180-1EC6-4EAE-8DCA-347566639BDD}"/>
                </a:ext>
              </a:extLst>
            </p:cNvPr>
            <p:cNvSpPr txBox="1"/>
            <p:nvPr/>
          </p:nvSpPr>
          <p:spPr>
            <a:xfrm>
              <a:off x="8964327" y="2392486"/>
              <a:ext cx="652743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HTTP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5719F29B-AE82-4CC9-A965-137BD8502E15}"/>
                </a:ext>
              </a:extLst>
            </p:cNvPr>
            <p:cNvSpPr txBox="1"/>
            <p:nvPr/>
          </p:nvSpPr>
          <p:spPr>
            <a:xfrm>
              <a:off x="8879144" y="4999760"/>
              <a:ext cx="772969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HTTPS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9474457D-04D9-45C2-AC36-BB8AB39C4D25}"/>
                </a:ext>
              </a:extLst>
            </p:cNvPr>
            <p:cNvSpPr txBox="1"/>
            <p:nvPr/>
          </p:nvSpPr>
          <p:spPr>
            <a:xfrm>
              <a:off x="7678095" y="2950329"/>
              <a:ext cx="522900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FTP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0A080AA2-3FF5-4298-84A7-DDE907E2B330}"/>
                </a:ext>
              </a:extLst>
            </p:cNvPr>
            <p:cNvSpPr txBox="1"/>
            <p:nvPr/>
          </p:nvSpPr>
          <p:spPr>
            <a:xfrm>
              <a:off x="7678095" y="4143980"/>
              <a:ext cx="652743" cy="327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chemeClr val="bg1"/>
                  </a:solidFill>
                  <a:cs typeface="+mn-ea"/>
                  <a:sym typeface="+mn-lt"/>
                </a:rPr>
                <a:t>HTTP</a:t>
              </a:r>
              <a:endParaRPr lang="zh-TW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F2792C3E-05B4-488C-AD04-F9BA617EAAC2}"/>
                </a:ext>
              </a:extLst>
            </p:cNvPr>
            <p:cNvSpPr/>
            <p:nvPr/>
          </p:nvSpPr>
          <p:spPr>
            <a:xfrm>
              <a:off x="9825148" y="4176526"/>
              <a:ext cx="909223" cy="293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65.33.10.1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4F041B76-9804-4C1A-8D19-09C7AF8FF4EF}"/>
                </a:ext>
              </a:extLst>
            </p:cNvPr>
            <p:cNvSpPr txBox="1"/>
            <p:nvPr/>
          </p:nvSpPr>
          <p:spPr>
            <a:xfrm>
              <a:off x="9769175" y="5497504"/>
              <a:ext cx="994182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91.83.99.10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7" name="圖形 155">
              <a:extLst>
                <a:ext uri="{FF2B5EF4-FFF2-40B4-BE49-F238E27FC236}">
                  <a16:creationId xmlns:a16="http://schemas.microsoft.com/office/drawing/2014/main" id="{C297E99E-5518-47F3-AA06-FE26B2F86529}"/>
                </a:ext>
              </a:extLst>
            </p:cNvPr>
            <p:cNvSpPr/>
            <p:nvPr/>
          </p:nvSpPr>
          <p:spPr>
            <a:xfrm>
              <a:off x="6223664" y="3164592"/>
              <a:ext cx="691130" cy="751100"/>
            </a:xfrm>
            <a:custGeom>
              <a:avLst/>
              <a:gdLst>
                <a:gd name="connsiteX0" fmla="*/ 19050 w 590550"/>
                <a:gd name="connsiteY0" fmla="*/ 641795 h 641794"/>
                <a:gd name="connsiteX1" fmla="*/ 571500 w 590550"/>
                <a:gd name="connsiteY1" fmla="*/ 641795 h 641794"/>
                <a:gd name="connsiteX2" fmla="*/ 590550 w 590550"/>
                <a:gd name="connsiteY2" fmla="*/ 622745 h 641794"/>
                <a:gd name="connsiteX3" fmla="*/ 590550 w 590550"/>
                <a:gd name="connsiteY3" fmla="*/ 279845 h 641794"/>
                <a:gd name="connsiteX4" fmla="*/ 571500 w 590550"/>
                <a:gd name="connsiteY4" fmla="*/ 260795 h 641794"/>
                <a:gd name="connsiteX5" fmla="*/ 497205 w 590550"/>
                <a:gd name="connsiteY5" fmla="*/ 260795 h 641794"/>
                <a:gd name="connsiteX6" fmla="*/ 496062 w 590550"/>
                <a:gd name="connsiteY6" fmla="*/ 255461 h 641794"/>
                <a:gd name="connsiteX7" fmla="*/ 470345 w 590550"/>
                <a:gd name="connsiteY7" fmla="*/ 189548 h 641794"/>
                <a:gd name="connsiteX8" fmla="*/ 405860 w 590550"/>
                <a:gd name="connsiteY8" fmla="*/ 102394 h 641794"/>
                <a:gd name="connsiteX9" fmla="*/ 399288 w 590550"/>
                <a:gd name="connsiteY9" fmla="*/ 96584 h 641794"/>
                <a:gd name="connsiteX10" fmla="*/ 397193 w 590550"/>
                <a:gd name="connsiteY10" fmla="*/ 94774 h 641794"/>
                <a:gd name="connsiteX11" fmla="*/ 370317 w 590550"/>
                <a:gd name="connsiteY11" fmla="*/ 96643 h 641794"/>
                <a:gd name="connsiteX12" fmla="*/ 366046 w 590550"/>
                <a:gd name="connsiteY12" fmla="*/ 113062 h 641794"/>
                <a:gd name="connsiteX13" fmla="*/ 368046 w 590550"/>
                <a:gd name="connsiteY13" fmla="*/ 122016 h 641794"/>
                <a:gd name="connsiteX14" fmla="*/ 368046 w 590550"/>
                <a:gd name="connsiteY14" fmla="*/ 124016 h 641794"/>
                <a:gd name="connsiteX15" fmla="*/ 348139 w 590550"/>
                <a:gd name="connsiteY15" fmla="*/ 88488 h 641794"/>
                <a:gd name="connsiteX16" fmla="*/ 292037 w 590550"/>
                <a:gd name="connsiteY16" fmla="*/ 26480 h 641794"/>
                <a:gd name="connsiteX17" fmla="*/ 249841 w 590550"/>
                <a:gd name="connsiteY17" fmla="*/ 1715 h 641794"/>
                <a:gd name="connsiteX18" fmla="*/ 241078 w 590550"/>
                <a:gd name="connsiteY18" fmla="*/ 0 h 641794"/>
                <a:gd name="connsiteX19" fmla="*/ 221967 w 590550"/>
                <a:gd name="connsiteY19" fmla="*/ 18989 h 641794"/>
                <a:gd name="connsiteX20" fmla="*/ 222028 w 590550"/>
                <a:gd name="connsiteY20" fmla="*/ 20574 h 641794"/>
                <a:gd name="connsiteX21" fmla="*/ 222599 w 590550"/>
                <a:gd name="connsiteY21" fmla="*/ 26385 h 641794"/>
                <a:gd name="connsiteX22" fmla="*/ 223361 w 590550"/>
                <a:gd name="connsiteY22" fmla="*/ 36862 h 641794"/>
                <a:gd name="connsiteX23" fmla="*/ 216408 w 590550"/>
                <a:gd name="connsiteY23" fmla="*/ 85725 h 641794"/>
                <a:gd name="connsiteX24" fmla="*/ 187833 w 590550"/>
                <a:gd name="connsiteY24" fmla="*/ 150305 h 641794"/>
                <a:gd name="connsiteX25" fmla="*/ 163449 w 590550"/>
                <a:gd name="connsiteY25" fmla="*/ 188405 h 641794"/>
                <a:gd name="connsiteX26" fmla="*/ 147638 w 590550"/>
                <a:gd name="connsiteY26" fmla="*/ 149257 h 641794"/>
                <a:gd name="connsiteX27" fmla="*/ 121555 w 590550"/>
                <a:gd name="connsiteY27" fmla="*/ 142509 h 641794"/>
                <a:gd name="connsiteX28" fmla="*/ 112395 w 590550"/>
                <a:gd name="connsiteY28" fmla="*/ 156020 h 641794"/>
                <a:gd name="connsiteX29" fmla="*/ 112395 w 590550"/>
                <a:gd name="connsiteY29" fmla="*/ 157163 h 641794"/>
                <a:gd name="connsiteX30" fmla="*/ 112395 w 590550"/>
                <a:gd name="connsiteY30" fmla="*/ 159925 h 641794"/>
                <a:gd name="connsiteX31" fmla="*/ 102870 w 590550"/>
                <a:gd name="connsiteY31" fmla="*/ 194787 h 641794"/>
                <a:gd name="connsiteX32" fmla="*/ 74867 w 590550"/>
                <a:gd name="connsiteY32" fmla="*/ 255080 h 641794"/>
                <a:gd name="connsiteX33" fmla="*/ 72104 w 590550"/>
                <a:gd name="connsiteY33" fmla="*/ 261176 h 641794"/>
                <a:gd name="connsiteX34" fmla="*/ 19050 w 590550"/>
                <a:gd name="connsiteY34" fmla="*/ 261176 h 641794"/>
                <a:gd name="connsiteX35" fmla="*/ 0 w 590550"/>
                <a:gd name="connsiteY35" fmla="*/ 280226 h 641794"/>
                <a:gd name="connsiteX36" fmla="*/ 0 w 590550"/>
                <a:gd name="connsiteY36" fmla="*/ 622745 h 641794"/>
                <a:gd name="connsiteX37" fmla="*/ 19050 w 590550"/>
                <a:gd name="connsiteY37" fmla="*/ 641795 h 641794"/>
                <a:gd name="connsiteX38" fmla="*/ 38100 w 590550"/>
                <a:gd name="connsiteY38" fmla="*/ 489395 h 641794"/>
                <a:gd name="connsiteX39" fmla="*/ 38100 w 590550"/>
                <a:gd name="connsiteY39" fmla="*/ 413195 h 641794"/>
                <a:gd name="connsiteX40" fmla="*/ 85725 w 590550"/>
                <a:gd name="connsiteY40" fmla="*/ 413195 h 641794"/>
                <a:gd name="connsiteX41" fmla="*/ 85725 w 590550"/>
                <a:gd name="connsiteY41" fmla="*/ 489395 h 641794"/>
                <a:gd name="connsiteX42" fmla="*/ 123825 w 590550"/>
                <a:gd name="connsiteY42" fmla="*/ 413195 h 641794"/>
                <a:gd name="connsiteX43" fmla="*/ 276225 w 590550"/>
                <a:gd name="connsiteY43" fmla="*/ 413195 h 641794"/>
                <a:gd name="connsiteX44" fmla="*/ 276225 w 590550"/>
                <a:gd name="connsiteY44" fmla="*/ 489395 h 641794"/>
                <a:gd name="connsiteX45" fmla="*/ 123825 w 590550"/>
                <a:gd name="connsiteY45" fmla="*/ 489395 h 641794"/>
                <a:gd name="connsiteX46" fmla="*/ 219075 w 590550"/>
                <a:gd name="connsiteY46" fmla="*/ 298895 h 641794"/>
                <a:gd name="connsiteX47" fmla="*/ 371475 w 590550"/>
                <a:gd name="connsiteY47" fmla="*/ 298895 h 641794"/>
                <a:gd name="connsiteX48" fmla="*/ 371475 w 590550"/>
                <a:gd name="connsiteY48" fmla="*/ 375095 h 641794"/>
                <a:gd name="connsiteX49" fmla="*/ 219075 w 590550"/>
                <a:gd name="connsiteY49" fmla="*/ 375095 h 641794"/>
                <a:gd name="connsiteX50" fmla="*/ 299561 w 590550"/>
                <a:gd name="connsiteY50" fmla="*/ 260795 h 641794"/>
                <a:gd name="connsiteX51" fmla="*/ 300133 w 590550"/>
                <a:gd name="connsiteY51" fmla="*/ 257271 h 641794"/>
                <a:gd name="connsiteX52" fmla="*/ 302990 w 590550"/>
                <a:gd name="connsiteY52" fmla="*/ 260795 h 641794"/>
                <a:gd name="connsiteX53" fmla="*/ 552450 w 590550"/>
                <a:gd name="connsiteY53" fmla="*/ 413195 h 641794"/>
                <a:gd name="connsiteX54" fmla="*/ 552450 w 590550"/>
                <a:gd name="connsiteY54" fmla="*/ 489395 h 641794"/>
                <a:gd name="connsiteX55" fmla="*/ 495300 w 590550"/>
                <a:gd name="connsiteY55" fmla="*/ 489395 h 641794"/>
                <a:gd name="connsiteX56" fmla="*/ 495300 w 590550"/>
                <a:gd name="connsiteY56" fmla="*/ 413195 h 641794"/>
                <a:gd name="connsiteX57" fmla="*/ 457200 w 590550"/>
                <a:gd name="connsiteY57" fmla="*/ 489395 h 641794"/>
                <a:gd name="connsiteX58" fmla="*/ 314325 w 590550"/>
                <a:gd name="connsiteY58" fmla="*/ 489395 h 641794"/>
                <a:gd name="connsiteX59" fmla="*/ 314325 w 590550"/>
                <a:gd name="connsiteY59" fmla="*/ 413195 h 641794"/>
                <a:gd name="connsiteX60" fmla="*/ 457200 w 590550"/>
                <a:gd name="connsiteY60" fmla="*/ 413195 h 641794"/>
                <a:gd name="connsiteX61" fmla="*/ 219075 w 590550"/>
                <a:gd name="connsiteY61" fmla="*/ 527495 h 641794"/>
                <a:gd name="connsiteX62" fmla="*/ 371475 w 590550"/>
                <a:gd name="connsiteY62" fmla="*/ 527495 h 641794"/>
                <a:gd name="connsiteX63" fmla="*/ 371475 w 590550"/>
                <a:gd name="connsiteY63" fmla="*/ 603695 h 641794"/>
                <a:gd name="connsiteX64" fmla="*/ 219075 w 590550"/>
                <a:gd name="connsiteY64" fmla="*/ 603695 h 641794"/>
                <a:gd name="connsiteX65" fmla="*/ 552450 w 590550"/>
                <a:gd name="connsiteY65" fmla="*/ 534639 h 641794"/>
                <a:gd name="connsiteX66" fmla="*/ 552450 w 590550"/>
                <a:gd name="connsiteY66" fmla="*/ 603695 h 641794"/>
                <a:gd name="connsiteX67" fmla="*/ 409575 w 590550"/>
                <a:gd name="connsiteY67" fmla="*/ 603695 h 641794"/>
                <a:gd name="connsiteX68" fmla="*/ 409575 w 590550"/>
                <a:gd name="connsiteY68" fmla="*/ 527495 h 641794"/>
                <a:gd name="connsiteX69" fmla="*/ 552450 w 590550"/>
                <a:gd name="connsiteY69" fmla="*/ 527495 h 641794"/>
                <a:gd name="connsiteX70" fmla="*/ 552450 w 590550"/>
                <a:gd name="connsiteY70" fmla="*/ 353664 h 641794"/>
                <a:gd name="connsiteX71" fmla="*/ 552450 w 590550"/>
                <a:gd name="connsiteY71" fmla="*/ 375095 h 641794"/>
                <a:gd name="connsiteX72" fmla="*/ 409575 w 590550"/>
                <a:gd name="connsiteY72" fmla="*/ 375095 h 641794"/>
                <a:gd name="connsiteX73" fmla="*/ 409575 w 590550"/>
                <a:gd name="connsiteY73" fmla="*/ 298895 h 641794"/>
                <a:gd name="connsiteX74" fmla="*/ 552450 w 590550"/>
                <a:gd name="connsiteY74" fmla="*/ 298895 h 641794"/>
                <a:gd name="connsiteX75" fmla="*/ 130588 w 590550"/>
                <a:gd name="connsiteY75" fmla="*/ 225457 h 641794"/>
                <a:gd name="connsiteX76" fmla="*/ 131064 w 590550"/>
                <a:gd name="connsiteY76" fmla="*/ 235839 h 641794"/>
                <a:gd name="connsiteX77" fmla="*/ 147828 w 590550"/>
                <a:gd name="connsiteY77" fmla="*/ 254127 h 641794"/>
                <a:gd name="connsiteX78" fmla="*/ 166021 w 590550"/>
                <a:gd name="connsiteY78" fmla="*/ 247365 h 641794"/>
                <a:gd name="connsiteX79" fmla="*/ 168402 w 590550"/>
                <a:gd name="connsiteY79" fmla="*/ 244412 h 641794"/>
                <a:gd name="connsiteX80" fmla="*/ 174117 w 590550"/>
                <a:gd name="connsiteY80" fmla="*/ 237363 h 641794"/>
                <a:gd name="connsiteX81" fmla="*/ 220885 w 590550"/>
                <a:gd name="connsiteY81" fmla="*/ 169260 h 641794"/>
                <a:gd name="connsiteX82" fmla="*/ 252984 w 590550"/>
                <a:gd name="connsiteY82" fmla="*/ 96108 h 641794"/>
                <a:gd name="connsiteX83" fmla="*/ 261175 w 590550"/>
                <a:gd name="connsiteY83" fmla="*/ 51245 h 641794"/>
                <a:gd name="connsiteX84" fmla="*/ 268605 w 590550"/>
                <a:gd name="connsiteY84" fmla="*/ 56579 h 641794"/>
                <a:gd name="connsiteX85" fmla="*/ 316230 w 590550"/>
                <a:gd name="connsiteY85" fmla="*/ 109347 h 641794"/>
                <a:gd name="connsiteX86" fmla="*/ 354330 w 590550"/>
                <a:gd name="connsiteY86" fmla="*/ 196596 h 641794"/>
                <a:gd name="connsiteX87" fmla="*/ 355187 w 590550"/>
                <a:gd name="connsiteY87" fmla="*/ 199168 h 641794"/>
                <a:gd name="connsiteX88" fmla="*/ 379468 w 590550"/>
                <a:gd name="connsiteY88" fmla="*/ 210840 h 641794"/>
                <a:gd name="connsiteX89" fmla="*/ 383762 w 590550"/>
                <a:gd name="connsiteY89" fmla="*/ 208693 h 641794"/>
                <a:gd name="connsiteX90" fmla="*/ 401098 w 590550"/>
                <a:gd name="connsiteY90" fmla="*/ 186976 h 641794"/>
                <a:gd name="connsiteX91" fmla="*/ 408337 w 590550"/>
                <a:gd name="connsiteY91" fmla="*/ 163830 h 641794"/>
                <a:gd name="connsiteX92" fmla="*/ 436055 w 590550"/>
                <a:gd name="connsiteY92" fmla="*/ 207360 h 641794"/>
                <a:gd name="connsiteX93" fmla="*/ 458057 w 590550"/>
                <a:gd name="connsiteY93" fmla="*/ 260795 h 641794"/>
                <a:gd name="connsiteX94" fmla="*/ 351092 w 590550"/>
                <a:gd name="connsiteY94" fmla="*/ 260795 h 641794"/>
                <a:gd name="connsiteX95" fmla="*/ 293465 w 590550"/>
                <a:gd name="connsiteY95" fmla="*/ 200311 h 641794"/>
                <a:gd name="connsiteX96" fmla="*/ 266807 w 590550"/>
                <a:gd name="connsiteY96" fmla="*/ 204198 h 641794"/>
                <a:gd name="connsiteX97" fmla="*/ 263081 w 590550"/>
                <a:gd name="connsiteY97" fmla="*/ 216980 h 641794"/>
                <a:gd name="connsiteX98" fmla="*/ 261175 w 590550"/>
                <a:gd name="connsiteY98" fmla="*/ 260890 h 641794"/>
                <a:gd name="connsiteX99" fmla="*/ 114300 w 590550"/>
                <a:gd name="connsiteY99" fmla="*/ 260890 h 641794"/>
                <a:gd name="connsiteX100" fmla="*/ 130588 w 590550"/>
                <a:gd name="connsiteY100" fmla="*/ 225457 h 641794"/>
                <a:gd name="connsiteX101" fmla="*/ 38100 w 590550"/>
                <a:gd name="connsiteY101" fmla="*/ 353664 h 641794"/>
                <a:gd name="connsiteX102" fmla="*/ 38100 w 590550"/>
                <a:gd name="connsiteY102" fmla="*/ 298895 h 641794"/>
                <a:gd name="connsiteX103" fmla="*/ 180975 w 590550"/>
                <a:gd name="connsiteY103" fmla="*/ 298895 h 641794"/>
                <a:gd name="connsiteX104" fmla="*/ 180975 w 590550"/>
                <a:gd name="connsiteY104" fmla="*/ 375095 h 641794"/>
                <a:gd name="connsiteX105" fmla="*/ 38100 w 590550"/>
                <a:gd name="connsiteY105" fmla="*/ 375095 h 641794"/>
                <a:gd name="connsiteX106" fmla="*/ 38100 w 590550"/>
                <a:gd name="connsiteY106" fmla="*/ 527495 h 641794"/>
                <a:gd name="connsiteX107" fmla="*/ 180975 w 590550"/>
                <a:gd name="connsiteY107" fmla="*/ 527495 h 641794"/>
                <a:gd name="connsiteX108" fmla="*/ 180975 w 590550"/>
                <a:gd name="connsiteY108" fmla="*/ 603695 h 641794"/>
                <a:gd name="connsiteX109" fmla="*/ 38100 w 590550"/>
                <a:gd name="connsiteY109" fmla="*/ 603695 h 641794"/>
                <a:gd name="connsiteX110" fmla="*/ 38100 w 590550"/>
                <a:gd name="connsiteY110" fmla="*/ 527495 h 6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90550" h="641794">
                  <a:moveTo>
                    <a:pt x="19050" y="641795"/>
                  </a:moveTo>
                  <a:lnTo>
                    <a:pt x="571500" y="641795"/>
                  </a:lnTo>
                  <a:cubicBezTo>
                    <a:pt x="582021" y="641795"/>
                    <a:pt x="590550" y="633266"/>
                    <a:pt x="590550" y="622745"/>
                  </a:cubicBezTo>
                  <a:lnTo>
                    <a:pt x="590550" y="279845"/>
                  </a:lnTo>
                  <a:cubicBezTo>
                    <a:pt x="590550" y="269324"/>
                    <a:pt x="582021" y="260795"/>
                    <a:pt x="571500" y="260795"/>
                  </a:cubicBezTo>
                  <a:lnTo>
                    <a:pt x="497205" y="260795"/>
                  </a:lnTo>
                  <a:cubicBezTo>
                    <a:pt x="497205" y="258985"/>
                    <a:pt x="496443" y="257175"/>
                    <a:pt x="496062" y="255461"/>
                  </a:cubicBezTo>
                  <a:cubicBezTo>
                    <a:pt x="490202" y="232526"/>
                    <a:pt x="481566" y="210391"/>
                    <a:pt x="470345" y="189548"/>
                  </a:cubicBezTo>
                  <a:cubicBezTo>
                    <a:pt x="453321" y="157440"/>
                    <a:pt x="431585" y="128063"/>
                    <a:pt x="405860" y="102394"/>
                  </a:cubicBezTo>
                  <a:cubicBezTo>
                    <a:pt x="403765" y="100299"/>
                    <a:pt x="401479" y="98394"/>
                    <a:pt x="399288" y="96584"/>
                  </a:cubicBezTo>
                  <a:lnTo>
                    <a:pt x="397193" y="94774"/>
                  </a:lnTo>
                  <a:cubicBezTo>
                    <a:pt x="389255" y="87869"/>
                    <a:pt x="377222" y="88706"/>
                    <a:pt x="370317" y="96643"/>
                  </a:cubicBezTo>
                  <a:cubicBezTo>
                    <a:pt x="366400" y="101145"/>
                    <a:pt x="364819" y="107222"/>
                    <a:pt x="366046" y="113062"/>
                  </a:cubicBezTo>
                  <a:cubicBezTo>
                    <a:pt x="366713" y="116110"/>
                    <a:pt x="367379" y="119063"/>
                    <a:pt x="368046" y="122016"/>
                  </a:cubicBezTo>
                  <a:lnTo>
                    <a:pt x="368046" y="124016"/>
                  </a:lnTo>
                  <a:cubicBezTo>
                    <a:pt x="362207" y="111744"/>
                    <a:pt x="355556" y="99875"/>
                    <a:pt x="348139" y="88488"/>
                  </a:cubicBezTo>
                  <a:cubicBezTo>
                    <a:pt x="332992" y="64861"/>
                    <a:pt x="314035" y="43908"/>
                    <a:pt x="292037" y="26480"/>
                  </a:cubicBezTo>
                  <a:cubicBezTo>
                    <a:pt x="278983" y="16611"/>
                    <a:pt x="264822" y="8300"/>
                    <a:pt x="249841" y="1715"/>
                  </a:cubicBezTo>
                  <a:cubicBezTo>
                    <a:pt x="247063" y="566"/>
                    <a:pt x="244084" y="-17"/>
                    <a:pt x="241078" y="0"/>
                  </a:cubicBezTo>
                  <a:cubicBezTo>
                    <a:pt x="230556" y="-33"/>
                    <a:pt x="222000" y="8468"/>
                    <a:pt x="221967" y="18989"/>
                  </a:cubicBezTo>
                  <a:cubicBezTo>
                    <a:pt x="221965" y="19518"/>
                    <a:pt x="221986" y="20047"/>
                    <a:pt x="222028" y="20574"/>
                  </a:cubicBezTo>
                  <a:lnTo>
                    <a:pt x="222599" y="26385"/>
                  </a:lnTo>
                  <a:cubicBezTo>
                    <a:pt x="222599" y="29909"/>
                    <a:pt x="223266" y="33433"/>
                    <a:pt x="223361" y="36862"/>
                  </a:cubicBezTo>
                  <a:cubicBezTo>
                    <a:pt x="223577" y="53411"/>
                    <a:pt x="221231" y="69894"/>
                    <a:pt x="216408" y="85725"/>
                  </a:cubicBezTo>
                  <a:cubicBezTo>
                    <a:pt x="209551" y="108336"/>
                    <a:pt x="199955" y="130023"/>
                    <a:pt x="187833" y="150305"/>
                  </a:cubicBezTo>
                  <a:cubicBezTo>
                    <a:pt x="180689" y="162592"/>
                    <a:pt x="172784" y="174975"/>
                    <a:pt x="163449" y="188405"/>
                  </a:cubicBezTo>
                  <a:cubicBezTo>
                    <a:pt x="160147" y="174645"/>
                    <a:pt x="154817" y="161451"/>
                    <a:pt x="147638" y="149257"/>
                  </a:cubicBezTo>
                  <a:cubicBezTo>
                    <a:pt x="142299" y="140191"/>
                    <a:pt x="130621" y="137170"/>
                    <a:pt x="121555" y="142509"/>
                  </a:cubicBezTo>
                  <a:cubicBezTo>
                    <a:pt x="116630" y="145410"/>
                    <a:pt x="113267" y="150370"/>
                    <a:pt x="112395" y="156020"/>
                  </a:cubicBezTo>
                  <a:lnTo>
                    <a:pt x="112395" y="157163"/>
                  </a:lnTo>
                  <a:cubicBezTo>
                    <a:pt x="112395" y="158401"/>
                    <a:pt x="112395" y="159163"/>
                    <a:pt x="112395" y="159925"/>
                  </a:cubicBezTo>
                  <a:cubicBezTo>
                    <a:pt x="111167" y="171992"/>
                    <a:pt x="107949" y="183772"/>
                    <a:pt x="102870" y="194787"/>
                  </a:cubicBezTo>
                  <a:cubicBezTo>
                    <a:pt x="93917" y="214789"/>
                    <a:pt x="84487" y="235077"/>
                    <a:pt x="74867" y="255080"/>
                  </a:cubicBezTo>
                  <a:cubicBezTo>
                    <a:pt x="73914" y="256985"/>
                    <a:pt x="73057" y="259080"/>
                    <a:pt x="72104" y="261176"/>
                  </a:cubicBezTo>
                  <a:lnTo>
                    <a:pt x="19050" y="261176"/>
                  </a:lnTo>
                  <a:cubicBezTo>
                    <a:pt x="8529" y="261176"/>
                    <a:pt x="0" y="269705"/>
                    <a:pt x="0" y="280226"/>
                  </a:cubicBezTo>
                  <a:lnTo>
                    <a:pt x="0" y="622745"/>
                  </a:lnTo>
                  <a:cubicBezTo>
                    <a:pt x="0" y="633266"/>
                    <a:pt x="8529" y="641795"/>
                    <a:pt x="19050" y="641795"/>
                  </a:cubicBezTo>
                  <a:close/>
                  <a:moveTo>
                    <a:pt x="38100" y="489395"/>
                  </a:moveTo>
                  <a:lnTo>
                    <a:pt x="38100" y="413195"/>
                  </a:lnTo>
                  <a:lnTo>
                    <a:pt x="85725" y="413195"/>
                  </a:lnTo>
                  <a:lnTo>
                    <a:pt x="85725" y="489395"/>
                  </a:lnTo>
                  <a:close/>
                  <a:moveTo>
                    <a:pt x="123825" y="413195"/>
                  </a:moveTo>
                  <a:lnTo>
                    <a:pt x="276225" y="413195"/>
                  </a:lnTo>
                  <a:lnTo>
                    <a:pt x="276225" y="489395"/>
                  </a:lnTo>
                  <a:lnTo>
                    <a:pt x="123825" y="489395"/>
                  </a:lnTo>
                  <a:close/>
                  <a:moveTo>
                    <a:pt x="219075" y="298895"/>
                  </a:moveTo>
                  <a:lnTo>
                    <a:pt x="371475" y="298895"/>
                  </a:lnTo>
                  <a:lnTo>
                    <a:pt x="371475" y="375095"/>
                  </a:lnTo>
                  <a:lnTo>
                    <a:pt x="219075" y="375095"/>
                  </a:lnTo>
                  <a:close/>
                  <a:moveTo>
                    <a:pt x="299561" y="260795"/>
                  </a:moveTo>
                  <a:cubicBezTo>
                    <a:pt x="299561" y="259652"/>
                    <a:pt x="299561" y="258509"/>
                    <a:pt x="300133" y="257271"/>
                  </a:cubicBezTo>
                  <a:cubicBezTo>
                    <a:pt x="301181" y="258414"/>
                    <a:pt x="302038" y="259652"/>
                    <a:pt x="302990" y="260795"/>
                  </a:cubicBezTo>
                  <a:close/>
                  <a:moveTo>
                    <a:pt x="552450" y="413195"/>
                  </a:moveTo>
                  <a:lnTo>
                    <a:pt x="552450" y="489395"/>
                  </a:lnTo>
                  <a:lnTo>
                    <a:pt x="495300" y="489395"/>
                  </a:lnTo>
                  <a:lnTo>
                    <a:pt x="495300" y="413195"/>
                  </a:lnTo>
                  <a:close/>
                  <a:moveTo>
                    <a:pt x="457200" y="489395"/>
                  </a:moveTo>
                  <a:lnTo>
                    <a:pt x="314325" y="489395"/>
                  </a:lnTo>
                  <a:lnTo>
                    <a:pt x="314325" y="413195"/>
                  </a:lnTo>
                  <a:lnTo>
                    <a:pt x="457200" y="413195"/>
                  </a:lnTo>
                  <a:close/>
                  <a:moveTo>
                    <a:pt x="219075" y="527495"/>
                  </a:moveTo>
                  <a:lnTo>
                    <a:pt x="371475" y="527495"/>
                  </a:lnTo>
                  <a:lnTo>
                    <a:pt x="371475" y="603695"/>
                  </a:lnTo>
                  <a:lnTo>
                    <a:pt x="219075" y="603695"/>
                  </a:lnTo>
                  <a:close/>
                  <a:moveTo>
                    <a:pt x="552450" y="534639"/>
                  </a:moveTo>
                  <a:lnTo>
                    <a:pt x="552450" y="603695"/>
                  </a:lnTo>
                  <a:lnTo>
                    <a:pt x="409575" y="603695"/>
                  </a:lnTo>
                  <a:lnTo>
                    <a:pt x="409575" y="527495"/>
                  </a:lnTo>
                  <a:lnTo>
                    <a:pt x="552450" y="527495"/>
                  </a:lnTo>
                  <a:close/>
                  <a:moveTo>
                    <a:pt x="552450" y="353664"/>
                  </a:moveTo>
                  <a:lnTo>
                    <a:pt x="552450" y="375095"/>
                  </a:lnTo>
                  <a:lnTo>
                    <a:pt x="409575" y="375095"/>
                  </a:lnTo>
                  <a:lnTo>
                    <a:pt x="409575" y="298895"/>
                  </a:lnTo>
                  <a:lnTo>
                    <a:pt x="552450" y="298895"/>
                  </a:lnTo>
                  <a:close/>
                  <a:moveTo>
                    <a:pt x="130588" y="225457"/>
                  </a:moveTo>
                  <a:cubicBezTo>
                    <a:pt x="130588" y="228981"/>
                    <a:pt x="130588" y="232410"/>
                    <a:pt x="131064" y="235839"/>
                  </a:cubicBezTo>
                  <a:cubicBezTo>
                    <a:pt x="131839" y="245040"/>
                    <a:pt x="138730" y="252556"/>
                    <a:pt x="147828" y="254127"/>
                  </a:cubicBezTo>
                  <a:cubicBezTo>
                    <a:pt x="154672" y="255363"/>
                    <a:pt x="161646" y="252771"/>
                    <a:pt x="166021" y="247365"/>
                  </a:cubicBezTo>
                  <a:lnTo>
                    <a:pt x="168402" y="244412"/>
                  </a:lnTo>
                  <a:lnTo>
                    <a:pt x="174117" y="237363"/>
                  </a:lnTo>
                  <a:cubicBezTo>
                    <a:pt x="191314" y="215809"/>
                    <a:pt x="206943" y="193049"/>
                    <a:pt x="220885" y="169260"/>
                  </a:cubicBezTo>
                  <a:cubicBezTo>
                    <a:pt x="234535" y="146280"/>
                    <a:pt x="245315" y="121712"/>
                    <a:pt x="252984" y="96108"/>
                  </a:cubicBezTo>
                  <a:cubicBezTo>
                    <a:pt x="257333" y="81494"/>
                    <a:pt x="260080" y="66452"/>
                    <a:pt x="261175" y="51245"/>
                  </a:cubicBezTo>
                  <a:cubicBezTo>
                    <a:pt x="263779" y="52959"/>
                    <a:pt x="266255" y="54737"/>
                    <a:pt x="268605" y="56579"/>
                  </a:cubicBezTo>
                  <a:cubicBezTo>
                    <a:pt x="287323" y="71378"/>
                    <a:pt x="303422" y="89215"/>
                    <a:pt x="316230" y="109347"/>
                  </a:cubicBezTo>
                  <a:cubicBezTo>
                    <a:pt x="333397" y="136269"/>
                    <a:pt x="346252" y="165707"/>
                    <a:pt x="354330" y="196596"/>
                  </a:cubicBezTo>
                  <a:cubicBezTo>
                    <a:pt x="354330" y="197263"/>
                    <a:pt x="354330" y="197930"/>
                    <a:pt x="355187" y="199168"/>
                  </a:cubicBezTo>
                  <a:cubicBezTo>
                    <a:pt x="358670" y="209096"/>
                    <a:pt x="369541" y="214322"/>
                    <a:pt x="379468" y="210840"/>
                  </a:cubicBezTo>
                  <a:cubicBezTo>
                    <a:pt x="380985" y="210309"/>
                    <a:pt x="382427" y="209587"/>
                    <a:pt x="383762" y="208693"/>
                  </a:cubicBezTo>
                  <a:cubicBezTo>
                    <a:pt x="391400" y="203157"/>
                    <a:pt x="397392" y="195651"/>
                    <a:pt x="401098" y="186976"/>
                  </a:cubicBezTo>
                  <a:cubicBezTo>
                    <a:pt x="404621" y="179653"/>
                    <a:pt x="407059" y="171856"/>
                    <a:pt x="408337" y="163830"/>
                  </a:cubicBezTo>
                  <a:cubicBezTo>
                    <a:pt x="418716" y="177582"/>
                    <a:pt x="427984" y="192138"/>
                    <a:pt x="436055" y="207360"/>
                  </a:cubicBezTo>
                  <a:cubicBezTo>
                    <a:pt x="445382" y="224284"/>
                    <a:pt x="452764" y="242210"/>
                    <a:pt x="458057" y="260795"/>
                  </a:cubicBezTo>
                  <a:lnTo>
                    <a:pt x="351092" y="260795"/>
                  </a:lnTo>
                  <a:cubicBezTo>
                    <a:pt x="335568" y="237419"/>
                    <a:pt x="316063" y="216948"/>
                    <a:pt x="293465" y="200311"/>
                  </a:cubicBezTo>
                  <a:cubicBezTo>
                    <a:pt x="285030" y="194023"/>
                    <a:pt x="273095" y="195763"/>
                    <a:pt x="266807" y="204198"/>
                  </a:cubicBezTo>
                  <a:cubicBezTo>
                    <a:pt x="264067" y="207872"/>
                    <a:pt x="262745" y="212410"/>
                    <a:pt x="263081" y="216980"/>
                  </a:cubicBezTo>
                  <a:cubicBezTo>
                    <a:pt x="264149" y="231641"/>
                    <a:pt x="263510" y="246377"/>
                    <a:pt x="261175" y="260890"/>
                  </a:cubicBezTo>
                  <a:lnTo>
                    <a:pt x="114300" y="260890"/>
                  </a:lnTo>
                  <a:cubicBezTo>
                    <a:pt x="119634" y="249079"/>
                    <a:pt x="125254" y="237268"/>
                    <a:pt x="130588" y="225457"/>
                  </a:cubicBezTo>
                  <a:close/>
                  <a:moveTo>
                    <a:pt x="38100" y="353664"/>
                  </a:moveTo>
                  <a:lnTo>
                    <a:pt x="38100" y="298895"/>
                  </a:lnTo>
                  <a:lnTo>
                    <a:pt x="180975" y="298895"/>
                  </a:lnTo>
                  <a:lnTo>
                    <a:pt x="180975" y="375095"/>
                  </a:lnTo>
                  <a:lnTo>
                    <a:pt x="38100" y="375095"/>
                  </a:lnTo>
                  <a:close/>
                  <a:moveTo>
                    <a:pt x="38100" y="527495"/>
                  </a:moveTo>
                  <a:lnTo>
                    <a:pt x="180975" y="527495"/>
                  </a:lnTo>
                  <a:lnTo>
                    <a:pt x="180975" y="603695"/>
                  </a:lnTo>
                  <a:lnTo>
                    <a:pt x="38100" y="603695"/>
                  </a:lnTo>
                  <a:lnTo>
                    <a:pt x="38100" y="52749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E0AAB5D6-F21C-4C66-BFDB-518D33F526AF}"/>
                </a:ext>
              </a:extLst>
            </p:cNvPr>
            <p:cNvGrpSpPr/>
            <p:nvPr/>
          </p:nvGrpSpPr>
          <p:grpSpPr>
            <a:xfrm>
              <a:off x="7151092" y="3794399"/>
              <a:ext cx="2688429" cy="6009"/>
              <a:chOff x="7921332" y="3900274"/>
              <a:chExt cx="2688429" cy="6009"/>
            </a:xfrm>
          </p:grpSpPr>
          <p:cxnSp>
            <p:nvCxnSpPr>
              <p:cNvPr id="104" name="直線接點 103">
                <a:extLst>
                  <a:ext uri="{FF2B5EF4-FFF2-40B4-BE49-F238E27FC236}">
                    <a16:creationId xmlns:a16="http://schemas.microsoft.com/office/drawing/2014/main" id="{A370688E-EE29-4C5E-8CAE-7DFD69F253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33663" y="3906283"/>
                <a:ext cx="259921" cy="0"/>
              </a:xfrm>
              <a:prstGeom prst="line">
                <a:avLst/>
              </a:prstGeom>
              <a:ln w="508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單箭頭接點 104">
                <a:extLst>
                  <a:ext uri="{FF2B5EF4-FFF2-40B4-BE49-F238E27FC236}">
                    <a16:creationId xmlns:a16="http://schemas.microsoft.com/office/drawing/2014/main" id="{40A48CE4-4EEB-4F19-8748-976DF6763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1332" y="3900274"/>
                <a:ext cx="159593" cy="3354"/>
              </a:xfrm>
              <a:prstGeom prst="straightConnector1">
                <a:avLst/>
              </a:prstGeom>
              <a:ln w="508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>
                <a:extLst>
                  <a:ext uri="{FF2B5EF4-FFF2-40B4-BE49-F238E27FC236}">
                    <a16:creationId xmlns:a16="http://schemas.microsoft.com/office/drawing/2014/main" id="{CFE37FDB-4599-4221-8116-4A3001C73D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5626" y="3906283"/>
                <a:ext cx="754135" cy="0"/>
              </a:xfrm>
              <a:prstGeom prst="line">
                <a:avLst/>
              </a:prstGeom>
              <a:ln w="508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圖形 44">
              <a:extLst>
                <a:ext uri="{FF2B5EF4-FFF2-40B4-BE49-F238E27FC236}">
                  <a16:creationId xmlns:a16="http://schemas.microsoft.com/office/drawing/2014/main" id="{F7DCBA70-09A6-46C9-9C5E-3A31C2C4E478}"/>
                </a:ext>
              </a:extLst>
            </p:cNvPr>
            <p:cNvSpPr/>
            <p:nvPr/>
          </p:nvSpPr>
          <p:spPr>
            <a:xfrm>
              <a:off x="8258654" y="3370138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80" name="乘號 79">
              <a:extLst>
                <a:ext uri="{FF2B5EF4-FFF2-40B4-BE49-F238E27FC236}">
                  <a16:creationId xmlns:a16="http://schemas.microsoft.com/office/drawing/2014/main" id="{945690C7-5881-4394-BB86-A2447C9A51FE}"/>
                </a:ext>
              </a:extLst>
            </p:cNvPr>
            <p:cNvSpPr/>
            <p:nvPr/>
          </p:nvSpPr>
          <p:spPr>
            <a:xfrm>
              <a:off x="6937987" y="3250487"/>
              <a:ext cx="227452" cy="227452"/>
            </a:xfrm>
            <a:prstGeom prst="mathMultiply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乘號 80">
              <a:extLst>
                <a:ext uri="{FF2B5EF4-FFF2-40B4-BE49-F238E27FC236}">
                  <a16:creationId xmlns:a16="http://schemas.microsoft.com/office/drawing/2014/main" id="{25733835-68AF-4068-8C13-3D2470EFEC02}"/>
                </a:ext>
              </a:extLst>
            </p:cNvPr>
            <p:cNvSpPr/>
            <p:nvPr/>
          </p:nvSpPr>
          <p:spPr>
            <a:xfrm>
              <a:off x="6937987" y="3426724"/>
              <a:ext cx="227452" cy="227452"/>
            </a:xfrm>
            <a:prstGeom prst="mathMultiply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1FC55DFE-E440-4588-A966-9CF9ED9A35E6}"/>
                </a:ext>
              </a:extLst>
            </p:cNvPr>
            <p:cNvSpPr/>
            <p:nvPr/>
          </p:nvSpPr>
          <p:spPr>
            <a:xfrm>
              <a:off x="6937987" y="3677562"/>
              <a:ext cx="227452" cy="227452"/>
            </a:xfrm>
            <a:prstGeom prst="mathMultiply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34D8A997-6A65-4002-94DC-0145063724E6}"/>
                </a:ext>
              </a:extLst>
            </p:cNvPr>
            <p:cNvGrpSpPr/>
            <p:nvPr/>
          </p:nvGrpSpPr>
          <p:grpSpPr>
            <a:xfrm>
              <a:off x="7310683" y="3286169"/>
              <a:ext cx="765693" cy="634572"/>
              <a:chOff x="8109349" y="3392044"/>
              <a:chExt cx="765693" cy="634572"/>
            </a:xfrm>
          </p:grpSpPr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EC061F0F-877B-4ADE-B00C-3F46C96F30DB}"/>
                  </a:ext>
                </a:extLst>
              </p:cNvPr>
              <p:cNvSpPr/>
              <p:nvPr/>
            </p:nvSpPr>
            <p:spPr>
              <a:xfrm>
                <a:off x="8203103" y="386394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F54CBFCD-8BDE-453A-8904-C715DD99F66E}"/>
                  </a:ext>
                </a:extLst>
              </p:cNvPr>
              <p:cNvSpPr/>
              <p:nvPr/>
            </p:nvSpPr>
            <p:spPr>
              <a:xfrm>
                <a:off x="8298819" y="386394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DFA3F225-62F5-4574-A771-B3FCA6C022CE}"/>
                  </a:ext>
                </a:extLst>
              </p:cNvPr>
              <p:cNvSpPr/>
              <p:nvPr/>
            </p:nvSpPr>
            <p:spPr>
              <a:xfrm>
                <a:off x="8394524" y="386394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F9C10BCD-719D-43A7-8119-A9390A3AB556}"/>
                  </a:ext>
                </a:extLst>
              </p:cNvPr>
              <p:cNvSpPr/>
              <p:nvPr/>
            </p:nvSpPr>
            <p:spPr>
              <a:xfrm>
                <a:off x="8286860" y="339204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2AE4FF80-D4AF-4D54-AAA2-FB0E0F6F7CB9}"/>
                  </a:ext>
                </a:extLst>
              </p:cNvPr>
              <p:cNvSpPr/>
              <p:nvPr/>
            </p:nvSpPr>
            <p:spPr>
              <a:xfrm>
                <a:off x="8621866" y="339205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FFF2A559-B9D2-40D3-B995-83A9B3A74C4A}"/>
                  </a:ext>
                </a:extLst>
              </p:cNvPr>
              <p:cNvSpPr/>
              <p:nvPr/>
            </p:nvSpPr>
            <p:spPr>
              <a:xfrm>
                <a:off x="8630214" y="387112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2C77248C-A324-4E4D-B9F0-E4CE4A0EFD08}"/>
                  </a:ext>
                </a:extLst>
              </p:cNvPr>
              <p:cNvSpPr/>
              <p:nvPr/>
            </p:nvSpPr>
            <p:spPr>
              <a:xfrm>
                <a:off x="8109349" y="367869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452E4092-1E2E-4A50-B77B-F27DBF193DC3}"/>
                </a:ext>
              </a:extLst>
            </p:cNvPr>
            <p:cNvGrpSpPr/>
            <p:nvPr/>
          </p:nvGrpSpPr>
          <p:grpSpPr>
            <a:xfrm>
              <a:off x="9739463" y="3370137"/>
              <a:ext cx="1028687" cy="856573"/>
              <a:chOff x="10247611" y="4291419"/>
              <a:chExt cx="1169517" cy="973840"/>
            </a:xfrm>
          </p:grpSpPr>
          <p:grpSp>
            <p:nvGrpSpPr>
              <p:cNvPr id="85" name="圖形 3">
                <a:extLst>
                  <a:ext uri="{FF2B5EF4-FFF2-40B4-BE49-F238E27FC236}">
                    <a16:creationId xmlns:a16="http://schemas.microsoft.com/office/drawing/2014/main" id="{708DB745-A36F-404F-8496-0C317DE17E57}"/>
                  </a:ext>
                </a:extLst>
              </p:cNvPr>
              <p:cNvGrpSpPr/>
              <p:nvPr/>
            </p:nvGrpSpPr>
            <p:grpSpPr>
              <a:xfrm>
                <a:off x="10609447" y="4372681"/>
                <a:ext cx="444997" cy="519164"/>
                <a:chOff x="7039416" y="2455405"/>
                <a:chExt cx="444997" cy="519164"/>
              </a:xfrm>
              <a:solidFill>
                <a:srgbClr val="FF66CC"/>
              </a:solidFill>
            </p:grpSpPr>
            <p:sp>
              <p:nvSpPr>
                <p:cNvPr id="90" name="手繪多邊形: 圖案 89">
                  <a:extLst>
                    <a:ext uri="{FF2B5EF4-FFF2-40B4-BE49-F238E27FC236}">
                      <a16:creationId xmlns:a16="http://schemas.microsoft.com/office/drawing/2014/main" id="{A0EBED35-AAED-47BB-9C6F-BDD4407823B2}"/>
                    </a:ext>
                  </a:extLst>
                </p:cNvPr>
                <p:cNvSpPr/>
                <p:nvPr/>
              </p:nvSpPr>
              <p:spPr>
                <a:xfrm>
                  <a:off x="7039416" y="2455405"/>
                  <a:ext cx="444997" cy="426457"/>
                </a:xfrm>
                <a:custGeom>
                  <a:avLst/>
                  <a:gdLst>
                    <a:gd name="connsiteX0" fmla="*/ 344873 w 444997"/>
                    <a:gd name="connsiteY0" fmla="*/ 426456 h 426457"/>
                    <a:gd name="connsiteX1" fmla="*/ 100124 w 444997"/>
                    <a:gd name="connsiteY1" fmla="*/ 426456 h 426457"/>
                    <a:gd name="connsiteX2" fmla="*/ 81583 w 444997"/>
                    <a:gd name="connsiteY2" fmla="*/ 410881 h 426457"/>
                    <a:gd name="connsiteX3" fmla="*/ 72498 w 444997"/>
                    <a:gd name="connsiteY3" fmla="*/ 352290 h 426457"/>
                    <a:gd name="connsiteX4" fmla="*/ 0 w 444997"/>
                    <a:gd name="connsiteY4" fmla="*/ 278124 h 426457"/>
                    <a:gd name="connsiteX5" fmla="*/ 20396 w 444997"/>
                    <a:gd name="connsiteY5" fmla="*/ 228803 h 426457"/>
                    <a:gd name="connsiteX6" fmla="*/ 20396 w 444997"/>
                    <a:gd name="connsiteY6" fmla="*/ 129791 h 426457"/>
                    <a:gd name="connsiteX7" fmla="*/ 161312 w 444997"/>
                    <a:gd name="connsiteY7" fmla="*/ 0 h 426457"/>
                    <a:gd name="connsiteX8" fmla="*/ 283686 w 444997"/>
                    <a:gd name="connsiteY8" fmla="*/ 0 h 426457"/>
                    <a:gd name="connsiteX9" fmla="*/ 424602 w 444997"/>
                    <a:gd name="connsiteY9" fmla="*/ 129791 h 426457"/>
                    <a:gd name="connsiteX10" fmla="*/ 424602 w 444997"/>
                    <a:gd name="connsiteY10" fmla="*/ 228803 h 426457"/>
                    <a:gd name="connsiteX11" fmla="*/ 444998 w 444997"/>
                    <a:gd name="connsiteY11" fmla="*/ 278124 h 426457"/>
                    <a:gd name="connsiteX12" fmla="*/ 372500 w 444997"/>
                    <a:gd name="connsiteY12" fmla="*/ 352290 h 426457"/>
                    <a:gd name="connsiteX13" fmla="*/ 363229 w 444997"/>
                    <a:gd name="connsiteY13" fmla="*/ 411067 h 426457"/>
                    <a:gd name="connsiteX14" fmla="*/ 344873 w 444997"/>
                    <a:gd name="connsiteY14" fmla="*/ 426456 h 426457"/>
                    <a:gd name="connsiteX15" fmla="*/ 115885 w 444997"/>
                    <a:gd name="connsiteY15" fmla="*/ 389373 h 426457"/>
                    <a:gd name="connsiteX16" fmla="*/ 329113 w 444997"/>
                    <a:gd name="connsiteY16" fmla="*/ 389373 h 426457"/>
                    <a:gd name="connsiteX17" fmla="*/ 338384 w 444997"/>
                    <a:gd name="connsiteY17" fmla="*/ 330040 h 426457"/>
                    <a:gd name="connsiteX18" fmla="*/ 358965 w 444997"/>
                    <a:gd name="connsiteY18" fmla="*/ 315207 h 426457"/>
                    <a:gd name="connsiteX19" fmla="*/ 365269 w 444997"/>
                    <a:gd name="connsiteY19" fmla="*/ 315207 h 426457"/>
                    <a:gd name="connsiteX20" fmla="*/ 407914 w 444997"/>
                    <a:gd name="connsiteY20" fmla="*/ 278124 h 426457"/>
                    <a:gd name="connsiteX21" fmla="*/ 394379 w 444997"/>
                    <a:gd name="connsiteY21" fmla="*/ 251238 h 426457"/>
                    <a:gd name="connsiteX22" fmla="*/ 387519 w 444997"/>
                    <a:gd name="connsiteY22" fmla="*/ 236961 h 426457"/>
                    <a:gd name="connsiteX23" fmla="*/ 387519 w 444997"/>
                    <a:gd name="connsiteY23" fmla="*/ 129791 h 426457"/>
                    <a:gd name="connsiteX24" fmla="*/ 283686 w 444997"/>
                    <a:gd name="connsiteY24" fmla="*/ 37083 h 426457"/>
                    <a:gd name="connsiteX25" fmla="*/ 161312 w 444997"/>
                    <a:gd name="connsiteY25" fmla="*/ 37083 h 426457"/>
                    <a:gd name="connsiteX26" fmla="*/ 57479 w 444997"/>
                    <a:gd name="connsiteY26" fmla="*/ 129791 h 426457"/>
                    <a:gd name="connsiteX27" fmla="*/ 57479 w 444997"/>
                    <a:gd name="connsiteY27" fmla="*/ 236961 h 426457"/>
                    <a:gd name="connsiteX28" fmla="*/ 50618 w 444997"/>
                    <a:gd name="connsiteY28" fmla="*/ 251238 h 426457"/>
                    <a:gd name="connsiteX29" fmla="*/ 37083 w 444997"/>
                    <a:gd name="connsiteY29" fmla="*/ 278124 h 426457"/>
                    <a:gd name="connsiteX30" fmla="*/ 79729 w 444997"/>
                    <a:gd name="connsiteY30" fmla="*/ 315207 h 426457"/>
                    <a:gd name="connsiteX31" fmla="*/ 84920 w 444997"/>
                    <a:gd name="connsiteY31" fmla="*/ 315207 h 426457"/>
                    <a:gd name="connsiteX32" fmla="*/ 106614 w 444997"/>
                    <a:gd name="connsiteY32" fmla="*/ 330596 h 426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44997" h="426457">
                      <a:moveTo>
                        <a:pt x="344873" y="426456"/>
                      </a:moveTo>
                      <a:lnTo>
                        <a:pt x="100124" y="426456"/>
                      </a:lnTo>
                      <a:cubicBezTo>
                        <a:pt x="90939" y="426575"/>
                        <a:pt x="83052" y="419950"/>
                        <a:pt x="81583" y="410881"/>
                      </a:cubicBezTo>
                      <a:lnTo>
                        <a:pt x="72498" y="352290"/>
                      </a:lnTo>
                      <a:cubicBezTo>
                        <a:pt x="32720" y="350185"/>
                        <a:pt x="1198" y="317938"/>
                        <a:pt x="0" y="278124"/>
                      </a:cubicBezTo>
                      <a:cubicBezTo>
                        <a:pt x="127" y="259656"/>
                        <a:pt x="7443" y="241966"/>
                        <a:pt x="20396" y="228803"/>
                      </a:cubicBezTo>
                      <a:lnTo>
                        <a:pt x="20396" y="129791"/>
                      </a:lnTo>
                      <a:cubicBezTo>
                        <a:pt x="20396" y="58221"/>
                        <a:pt x="83622" y="0"/>
                        <a:pt x="161312" y="0"/>
                      </a:cubicBezTo>
                      <a:lnTo>
                        <a:pt x="283686" y="0"/>
                      </a:lnTo>
                      <a:cubicBezTo>
                        <a:pt x="361375" y="0"/>
                        <a:pt x="424602" y="58221"/>
                        <a:pt x="424602" y="129791"/>
                      </a:cubicBezTo>
                      <a:lnTo>
                        <a:pt x="424602" y="228803"/>
                      </a:lnTo>
                      <a:cubicBezTo>
                        <a:pt x="437555" y="241966"/>
                        <a:pt x="444870" y="259656"/>
                        <a:pt x="444998" y="278124"/>
                      </a:cubicBezTo>
                      <a:cubicBezTo>
                        <a:pt x="443800" y="317938"/>
                        <a:pt x="412277" y="350185"/>
                        <a:pt x="372500" y="352290"/>
                      </a:cubicBezTo>
                      <a:lnTo>
                        <a:pt x="363229" y="411067"/>
                      </a:lnTo>
                      <a:cubicBezTo>
                        <a:pt x="361690" y="419991"/>
                        <a:pt x="353929" y="426497"/>
                        <a:pt x="344873" y="426456"/>
                      </a:cubicBezTo>
                      <a:close/>
                      <a:moveTo>
                        <a:pt x="115885" y="389373"/>
                      </a:moveTo>
                      <a:lnTo>
                        <a:pt x="329113" y="389373"/>
                      </a:lnTo>
                      <a:lnTo>
                        <a:pt x="338384" y="330040"/>
                      </a:lnTo>
                      <a:cubicBezTo>
                        <a:pt x="340258" y="320441"/>
                        <a:pt x="349266" y="313950"/>
                        <a:pt x="358965" y="315207"/>
                      </a:cubicBezTo>
                      <a:lnTo>
                        <a:pt x="365269" y="315207"/>
                      </a:lnTo>
                      <a:cubicBezTo>
                        <a:pt x="387233" y="316590"/>
                        <a:pt x="406235" y="300068"/>
                        <a:pt x="407914" y="278124"/>
                      </a:cubicBezTo>
                      <a:cubicBezTo>
                        <a:pt x="407731" y="267568"/>
                        <a:pt x="402749" y="257672"/>
                        <a:pt x="394379" y="251238"/>
                      </a:cubicBezTo>
                      <a:cubicBezTo>
                        <a:pt x="390072" y="247745"/>
                        <a:pt x="387556" y="242507"/>
                        <a:pt x="387519" y="236961"/>
                      </a:cubicBezTo>
                      <a:lnTo>
                        <a:pt x="387519" y="129791"/>
                      </a:lnTo>
                      <a:cubicBezTo>
                        <a:pt x="387519" y="78616"/>
                        <a:pt x="340979" y="37083"/>
                        <a:pt x="283686" y="37083"/>
                      </a:cubicBezTo>
                      <a:lnTo>
                        <a:pt x="161312" y="37083"/>
                      </a:lnTo>
                      <a:cubicBezTo>
                        <a:pt x="104018" y="37083"/>
                        <a:pt x="57479" y="78616"/>
                        <a:pt x="57479" y="129791"/>
                      </a:cubicBezTo>
                      <a:lnTo>
                        <a:pt x="57479" y="236961"/>
                      </a:lnTo>
                      <a:cubicBezTo>
                        <a:pt x="57442" y="242507"/>
                        <a:pt x="54925" y="247745"/>
                        <a:pt x="50618" y="251238"/>
                      </a:cubicBezTo>
                      <a:cubicBezTo>
                        <a:pt x="42249" y="257672"/>
                        <a:pt x="37267" y="267568"/>
                        <a:pt x="37083" y="278124"/>
                      </a:cubicBezTo>
                      <a:cubicBezTo>
                        <a:pt x="38764" y="300068"/>
                        <a:pt x="57764" y="316590"/>
                        <a:pt x="79729" y="315207"/>
                      </a:cubicBezTo>
                      <a:lnTo>
                        <a:pt x="84920" y="315207"/>
                      </a:lnTo>
                      <a:cubicBezTo>
                        <a:pt x="95075" y="313827"/>
                        <a:pt x="104560" y="320556"/>
                        <a:pt x="106614" y="330596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1" name="手繪多邊形: 圖案 90">
                  <a:extLst>
                    <a:ext uri="{FF2B5EF4-FFF2-40B4-BE49-F238E27FC236}">
                      <a16:creationId xmlns:a16="http://schemas.microsoft.com/office/drawing/2014/main" id="{FC0BA99E-13EB-42CA-A228-3A2D94E366B9}"/>
                    </a:ext>
                  </a:extLst>
                </p:cNvPr>
                <p:cNvSpPr/>
                <p:nvPr/>
              </p:nvSpPr>
              <p:spPr>
                <a:xfrm>
                  <a:off x="7122853" y="2844778"/>
                  <a:ext cx="278123" cy="129791"/>
                </a:xfrm>
                <a:custGeom>
                  <a:avLst/>
                  <a:gdLst>
                    <a:gd name="connsiteX0" fmla="*/ 222499 w 278123"/>
                    <a:gd name="connsiteY0" fmla="*/ 129791 h 129791"/>
                    <a:gd name="connsiteX1" fmla="*/ 55625 w 278123"/>
                    <a:gd name="connsiteY1" fmla="*/ 129791 h 129791"/>
                    <a:gd name="connsiteX2" fmla="*/ 0 w 278123"/>
                    <a:gd name="connsiteY2" fmla="*/ 74166 h 129791"/>
                    <a:gd name="connsiteX3" fmla="*/ 0 w 278123"/>
                    <a:gd name="connsiteY3" fmla="*/ 18542 h 129791"/>
                    <a:gd name="connsiteX4" fmla="*/ 18542 w 278123"/>
                    <a:gd name="connsiteY4" fmla="*/ 0 h 129791"/>
                    <a:gd name="connsiteX5" fmla="*/ 259582 w 278123"/>
                    <a:gd name="connsiteY5" fmla="*/ 0 h 129791"/>
                    <a:gd name="connsiteX6" fmla="*/ 278123 w 278123"/>
                    <a:gd name="connsiteY6" fmla="*/ 18542 h 129791"/>
                    <a:gd name="connsiteX7" fmla="*/ 278123 w 278123"/>
                    <a:gd name="connsiteY7" fmla="*/ 74166 h 129791"/>
                    <a:gd name="connsiteX8" fmla="*/ 222499 w 278123"/>
                    <a:gd name="connsiteY8" fmla="*/ 129791 h 129791"/>
                    <a:gd name="connsiteX9" fmla="*/ 37083 w 278123"/>
                    <a:gd name="connsiteY9" fmla="*/ 37083 h 129791"/>
                    <a:gd name="connsiteX10" fmla="*/ 37083 w 278123"/>
                    <a:gd name="connsiteY10" fmla="*/ 74166 h 129791"/>
                    <a:gd name="connsiteX11" fmla="*/ 55625 w 278123"/>
                    <a:gd name="connsiteY11" fmla="*/ 92708 h 129791"/>
                    <a:gd name="connsiteX12" fmla="*/ 222499 w 278123"/>
                    <a:gd name="connsiteY12" fmla="*/ 92708 h 129791"/>
                    <a:gd name="connsiteX13" fmla="*/ 241040 w 278123"/>
                    <a:gd name="connsiteY13" fmla="*/ 74166 h 129791"/>
                    <a:gd name="connsiteX14" fmla="*/ 241040 w 278123"/>
                    <a:gd name="connsiteY14" fmla="*/ 37083 h 129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8123" h="129791">
                      <a:moveTo>
                        <a:pt x="222499" y="129791"/>
                      </a:moveTo>
                      <a:lnTo>
                        <a:pt x="55625" y="129791"/>
                      </a:lnTo>
                      <a:cubicBezTo>
                        <a:pt x="24904" y="129791"/>
                        <a:pt x="0" y="104888"/>
                        <a:pt x="0" y="74166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lnTo>
                        <a:pt x="259582" y="0"/>
                      </a:lnTo>
                      <a:cubicBezTo>
                        <a:pt x="269822" y="0"/>
                        <a:pt x="278123" y="8301"/>
                        <a:pt x="278123" y="18542"/>
                      </a:cubicBezTo>
                      <a:lnTo>
                        <a:pt x="278123" y="74166"/>
                      </a:lnTo>
                      <a:cubicBezTo>
                        <a:pt x="278123" y="104888"/>
                        <a:pt x="253220" y="129791"/>
                        <a:pt x="222499" y="129791"/>
                      </a:cubicBezTo>
                      <a:close/>
                      <a:moveTo>
                        <a:pt x="37083" y="37083"/>
                      </a:moveTo>
                      <a:lnTo>
                        <a:pt x="37083" y="74166"/>
                      </a:lnTo>
                      <a:cubicBezTo>
                        <a:pt x="37083" y="84407"/>
                        <a:pt x="45384" y="92708"/>
                        <a:pt x="55625" y="92708"/>
                      </a:cubicBezTo>
                      <a:lnTo>
                        <a:pt x="222499" y="92708"/>
                      </a:lnTo>
                      <a:cubicBezTo>
                        <a:pt x="232739" y="92708"/>
                        <a:pt x="241040" y="84407"/>
                        <a:pt x="241040" y="74166"/>
                      </a:cubicBezTo>
                      <a:lnTo>
                        <a:pt x="241040" y="37083"/>
                      </a:ln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2" name="手繪多邊形: 圖案 91">
                  <a:extLst>
                    <a:ext uri="{FF2B5EF4-FFF2-40B4-BE49-F238E27FC236}">
                      <a16:creationId xmlns:a16="http://schemas.microsoft.com/office/drawing/2014/main" id="{3A801070-11F0-472F-89DF-035FE0084038}"/>
                    </a:ext>
                  </a:extLst>
                </p:cNvPr>
                <p:cNvSpPr/>
                <p:nvPr/>
              </p:nvSpPr>
              <p:spPr>
                <a:xfrm>
                  <a:off x="7187748" y="2807695"/>
                  <a:ext cx="37083" cy="111249"/>
                </a:xfrm>
                <a:custGeom>
                  <a:avLst/>
                  <a:gdLst>
                    <a:gd name="connsiteX0" fmla="*/ 18542 w 37083"/>
                    <a:gd name="connsiteY0" fmla="*/ 111249 h 111249"/>
                    <a:gd name="connsiteX1" fmla="*/ 0 w 37083"/>
                    <a:gd name="connsiteY1" fmla="*/ 92708 h 111249"/>
                    <a:gd name="connsiteX2" fmla="*/ 0 w 37083"/>
                    <a:gd name="connsiteY2" fmla="*/ 18542 h 111249"/>
                    <a:gd name="connsiteX3" fmla="*/ 18542 w 37083"/>
                    <a:gd name="connsiteY3" fmla="*/ 0 h 111249"/>
                    <a:gd name="connsiteX4" fmla="*/ 37083 w 37083"/>
                    <a:gd name="connsiteY4" fmla="*/ 18542 h 111249"/>
                    <a:gd name="connsiteX5" fmla="*/ 37083 w 37083"/>
                    <a:gd name="connsiteY5" fmla="*/ 92708 h 111249"/>
                    <a:gd name="connsiteX6" fmla="*/ 18542 w 37083"/>
                    <a:gd name="connsiteY6" fmla="*/ 111249 h 11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83" h="111249">
                      <a:moveTo>
                        <a:pt x="18542" y="111249"/>
                      </a:moveTo>
                      <a:cubicBezTo>
                        <a:pt x="8301" y="111249"/>
                        <a:pt x="0" y="102948"/>
                        <a:pt x="0" y="92708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cubicBezTo>
                        <a:pt x="28782" y="0"/>
                        <a:pt x="37083" y="8301"/>
                        <a:pt x="37083" y="18542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28782" y="111249"/>
                        <a:pt x="18542" y="111249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7E37B574-2660-49C8-A38F-51A7A986EDBF}"/>
                    </a:ext>
                  </a:extLst>
                </p:cNvPr>
                <p:cNvSpPr/>
                <p:nvPr/>
              </p:nvSpPr>
              <p:spPr>
                <a:xfrm>
                  <a:off x="7243373" y="2807695"/>
                  <a:ext cx="37083" cy="111249"/>
                </a:xfrm>
                <a:custGeom>
                  <a:avLst/>
                  <a:gdLst>
                    <a:gd name="connsiteX0" fmla="*/ 18542 w 37083"/>
                    <a:gd name="connsiteY0" fmla="*/ 111249 h 111249"/>
                    <a:gd name="connsiteX1" fmla="*/ 0 w 37083"/>
                    <a:gd name="connsiteY1" fmla="*/ 92708 h 111249"/>
                    <a:gd name="connsiteX2" fmla="*/ 0 w 37083"/>
                    <a:gd name="connsiteY2" fmla="*/ 18542 h 111249"/>
                    <a:gd name="connsiteX3" fmla="*/ 18542 w 37083"/>
                    <a:gd name="connsiteY3" fmla="*/ 0 h 111249"/>
                    <a:gd name="connsiteX4" fmla="*/ 37083 w 37083"/>
                    <a:gd name="connsiteY4" fmla="*/ 18542 h 111249"/>
                    <a:gd name="connsiteX5" fmla="*/ 37083 w 37083"/>
                    <a:gd name="connsiteY5" fmla="*/ 92708 h 111249"/>
                    <a:gd name="connsiteX6" fmla="*/ 18542 w 37083"/>
                    <a:gd name="connsiteY6" fmla="*/ 111249 h 11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83" h="111249">
                      <a:moveTo>
                        <a:pt x="18542" y="111249"/>
                      </a:moveTo>
                      <a:cubicBezTo>
                        <a:pt x="8301" y="111249"/>
                        <a:pt x="0" y="102948"/>
                        <a:pt x="0" y="92708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cubicBezTo>
                        <a:pt x="28782" y="0"/>
                        <a:pt x="37083" y="8301"/>
                        <a:pt x="37083" y="18542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28782" y="111249"/>
                        <a:pt x="18542" y="111249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4" name="手繪多邊形: 圖案 93">
                  <a:extLst>
                    <a:ext uri="{FF2B5EF4-FFF2-40B4-BE49-F238E27FC236}">
                      <a16:creationId xmlns:a16="http://schemas.microsoft.com/office/drawing/2014/main" id="{6198AD87-4CAC-4890-A4BE-9F4C74875653}"/>
                    </a:ext>
                  </a:extLst>
                </p:cNvPr>
                <p:cNvSpPr/>
                <p:nvPr/>
              </p:nvSpPr>
              <p:spPr>
                <a:xfrm>
                  <a:off x="7298998" y="2807695"/>
                  <a:ext cx="37083" cy="111249"/>
                </a:xfrm>
                <a:custGeom>
                  <a:avLst/>
                  <a:gdLst>
                    <a:gd name="connsiteX0" fmla="*/ 18542 w 37083"/>
                    <a:gd name="connsiteY0" fmla="*/ 111249 h 111249"/>
                    <a:gd name="connsiteX1" fmla="*/ 0 w 37083"/>
                    <a:gd name="connsiteY1" fmla="*/ 92708 h 111249"/>
                    <a:gd name="connsiteX2" fmla="*/ 0 w 37083"/>
                    <a:gd name="connsiteY2" fmla="*/ 18542 h 111249"/>
                    <a:gd name="connsiteX3" fmla="*/ 18542 w 37083"/>
                    <a:gd name="connsiteY3" fmla="*/ 0 h 111249"/>
                    <a:gd name="connsiteX4" fmla="*/ 37083 w 37083"/>
                    <a:gd name="connsiteY4" fmla="*/ 18542 h 111249"/>
                    <a:gd name="connsiteX5" fmla="*/ 37083 w 37083"/>
                    <a:gd name="connsiteY5" fmla="*/ 92708 h 111249"/>
                    <a:gd name="connsiteX6" fmla="*/ 18542 w 37083"/>
                    <a:gd name="connsiteY6" fmla="*/ 111249 h 11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083" h="111249">
                      <a:moveTo>
                        <a:pt x="18542" y="111249"/>
                      </a:moveTo>
                      <a:cubicBezTo>
                        <a:pt x="8301" y="111249"/>
                        <a:pt x="0" y="102948"/>
                        <a:pt x="0" y="92708"/>
                      </a:cubicBezTo>
                      <a:lnTo>
                        <a:pt x="0" y="18542"/>
                      </a:lnTo>
                      <a:cubicBezTo>
                        <a:pt x="0" y="8301"/>
                        <a:pt x="8301" y="0"/>
                        <a:pt x="18542" y="0"/>
                      </a:cubicBezTo>
                      <a:cubicBezTo>
                        <a:pt x="28782" y="0"/>
                        <a:pt x="37083" y="8301"/>
                        <a:pt x="37083" y="18542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28782" y="111249"/>
                        <a:pt x="18542" y="111249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5" name="手繪多邊形: 圖案 94">
                  <a:extLst>
                    <a:ext uri="{FF2B5EF4-FFF2-40B4-BE49-F238E27FC236}">
                      <a16:creationId xmlns:a16="http://schemas.microsoft.com/office/drawing/2014/main" id="{47AFEC6F-7DFD-4841-B962-89ED50E14B4A}"/>
                    </a:ext>
                  </a:extLst>
                </p:cNvPr>
                <p:cNvSpPr/>
                <p:nvPr/>
              </p:nvSpPr>
              <p:spPr>
                <a:xfrm>
                  <a:off x="7132124" y="2622279"/>
                  <a:ext cx="111249" cy="148332"/>
                </a:xfrm>
                <a:custGeom>
                  <a:avLst/>
                  <a:gdLst>
                    <a:gd name="connsiteX0" fmla="*/ 55625 w 111249"/>
                    <a:gd name="connsiteY0" fmla="*/ 148333 h 148332"/>
                    <a:gd name="connsiteX1" fmla="*/ 0 w 111249"/>
                    <a:gd name="connsiteY1" fmla="*/ 92708 h 148332"/>
                    <a:gd name="connsiteX2" fmla="*/ 0 w 111249"/>
                    <a:gd name="connsiteY2" fmla="*/ 55625 h 148332"/>
                    <a:gd name="connsiteX3" fmla="*/ 55625 w 111249"/>
                    <a:gd name="connsiteY3" fmla="*/ 0 h 148332"/>
                    <a:gd name="connsiteX4" fmla="*/ 111249 w 111249"/>
                    <a:gd name="connsiteY4" fmla="*/ 55625 h 148332"/>
                    <a:gd name="connsiteX5" fmla="*/ 111249 w 111249"/>
                    <a:gd name="connsiteY5" fmla="*/ 92708 h 148332"/>
                    <a:gd name="connsiteX6" fmla="*/ 55625 w 111249"/>
                    <a:gd name="connsiteY6" fmla="*/ 148333 h 148332"/>
                    <a:gd name="connsiteX7" fmla="*/ 55625 w 111249"/>
                    <a:gd name="connsiteY7" fmla="*/ 37083 h 148332"/>
                    <a:gd name="connsiteX8" fmla="*/ 37083 w 111249"/>
                    <a:gd name="connsiteY8" fmla="*/ 55625 h 148332"/>
                    <a:gd name="connsiteX9" fmla="*/ 37083 w 111249"/>
                    <a:gd name="connsiteY9" fmla="*/ 92708 h 148332"/>
                    <a:gd name="connsiteX10" fmla="*/ 55625 w 111249"/>
                    <a:gd name="connsiteY10" fmla="*/ 111249 h 148332"/>
                    <a:gd name="connsiteX11" fmla="*/ 74166 w 111249"/>
                    <a:gd name="connsiteY11" fmla="*/ 92708 h 148332"/>
                    <a:gd name="connsiteX12" fmla="*/ 74166 w 111249"/>
                    <a:gd name="connsiteY12" fmla="*/ 55625 h 148332"/>
                    <a:gd name="connsiteX13" fmla="*/ 55625 w 111249"/>
                    <a:gd name="connsiteY13" fmla="*/ 37083 h 148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1249" h="148332">
                      <a:moveTo>
                        <a:pt x="55625" y="148333"/>
                      </a:moveTo>
                      <a:cubicBezTo>
                        <a:pt x="24903" y="148333"/>
                        <a:pt x="0" y="123429"/>
                        <a:pt x="0" y="92708"/>
                      </a:cubicBezTo>
                      <a:lnTo>
                        <a:pt x="0" y="55625"/>
                      </a:lnTo>
                      <a:cubicBezTo>
                        <a:pt x="0" y="24903"/>
                        <a:pt x="24903" y="0"/>
                        <a:pt x="55625" y="0"/>
                      </a:cubicBezTo>
                      <a:cubicBezTo>
                        <a:pt x="86346" y="0"/>
                        <a:pt x="111249" y="24903"/>
                        <a:pt x="111249" y="55625"/>
                      </a:cubicBezTo>
                      <a:lnTo>
                        <a:pt x="111249" y="92708"/>
                      </a:lnTo>
                      <a:cubicBezTo>
                        <a:pt x="111249" y="123429"/>
                        <a:pt x="86346" y="148333"/>
                        <a:pt x="55625" y="148333"/>
                      </a:cubicBezTo>
                      <a:close/>
                      <a:moveTo>
                        <a:pt x="55625" y="37083"/>
                      </a:moveTo>
                      <a:cubicBezTo>
                        <a:pt x="45384" y="37083"/>
                        <a:pt x="37083" y="45384"/>
                        <a:pt x="37083" y="55625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45384" y="111249"/>
                        <a:pt x="55625" y="111249"/>
                      </a:cubicBezTo>
                      <a:cubicBezTo>
                        <a:pt x="65865" y="111249"/>
                        <a:pt x="74166" y="102948"/>
                        <a:pt x="74166" y="92708"/>
                      </a:cubicBezTo>
                      <a:lnTo>
                        <a:pt x="74166" y="55625"/>
                      </a:lnTo>
                      <a:cubicBezTo>
                        <a:pt x="74166" y="45384"/>
                        <a:pt x="65865" y="37083"/>
                        <a:pt x="55625" y="37083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  <p:sp>
              <p:nvSpPr>
                <p:cNvPr id="96" name="手繪多邊形: 圖案 95">
                  <a:extLst>
                    <a:ext uri="{FF2B5EF4-FFF2-40B4-BE49-F238E27FC236}">
                      <a16:creationId xmlns:a16="http://schemas.microsoft.com/office/drawing/2014/main" id="{DC719466-D652-4BB8-8A49-263F598B2396}"/>
                    </a:ext>
                  </a:extLst>
                </p:cNvPr>
                <p:cNvSpPr/>
                <p:nvPr/>
              </p:nvSpPr>
              <p:spPr>
                <a:xfrm>
                  <a:off x="7280456" y="2622279"/>
                  <a:ext cx="111249" cy="148332"/>
                </a:xfrm>
                <a:custGeom>
                  <a:avLst/>
                  <a:gdLst>
                    <a:gd name="connsiteX0" fmla="*/ 55625 w 111249"/>
                    <a:gd name="connsiteY0" fmla="*/ 148333 h 148332"/>
                    <a:gd name="connsiteX1" fmla="*/ 0 w 111249"/>
                    <a:gd name="connsiteY1" fmla="*/ 92708 h 148332"/>
                    <a:gd name="connsiteX2" fmla="*/ 0 w 111249"/>
                    <a:gd name="connsiteY2" fmla="*/ 55625 h 148332"/>
                    <a:gd name="connsiteX3" fmla="*/ 55625 w 111249"/>
                    <a:gd name="connsiteY3" fmla="*/ 0 h 148332"/>
                    <a:gd name="connsiteX4" fmla="*/ 111249 w 111249"/>
                    <a:gd name="connsiteY4" fmla="*/ 55625 h 148332"/>
                    <a:gd name="connsiteX5" fmla="*/ 111249 w 111249"/>
                    <a:gd name="connsiteY5" fmla="*/ 92708 h 148332"/>
                    <a:gd name="connsiteX6" fmla="*/ 55625 w 111249"/>
                    <a:gd name="connsiteY6" fmla="*/ 148333 h 148332"/>
                    <a:gd name="connsiteX7" fmla="*/ 55625 w 111249"/>
                    <a:gd name="connsiteY7" fmla="*/ 37083 h 148332"/>
                    <a:gd name="connsiteX8" fmla="*/ 37083 w 111249"/>
                    <a:gd name="connsiteY8" fmla="*/ 55625 h 148332"/>
                    <a:gd name="connsiteX9" fmla="*/ 37083 w 111249"/>
                    <a:gd name="connsiteY9" fmla="*/ 92708 h 148332"/>
                    <a:gd name="connsiteX10" fmla="*/ 55625 w 111249"/>
                    <a:gd name="connsiteY10" fmla="*/ 111249 h 148332"/>
                    <a:gd name="connsiteX11" fmla="*/ 74166 w 111249"/>
                    <a:gd name="connsiteY11" fmla="*/ 92708 h 148332"/>
                    <a:gd name="connsiteX12" fmla="*/ 74166 w 111249"/>
                    <a:gd name="connsiteY12" fmla="*/ 55625 h 148332"/>
                    <a:gd name="connsiteX13" fmla="*/ 55625 w 111249"/>
                    <a:gd name="connsiteY13" fmla="*/ 37083 h 148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1249" h="148332">
                      <a:moveTo>
                        <a:pt x="55625" y="148333"/>
                      </a:moveTo>
                      <a:cubicBezTo>
                        <a:pt x="24903" y="148333"/>
                        <a:pt x="0" y="123429"/>
                        <a:pt x="0" y="92708"/>
                      </a:cubicBezTo>
                      <a:lnTo>
                        <a:pt x="0" y="55625"/>
                      </a:lnTo>
                      <a:cubicBezTo>
                        <a:pt x="0" y="24903"/>
                        <a:pt x="24903" y="0"/>
                        <a:pt x="55625" y="0"/>
                      </a:cubicBezTo>
                      <a:cubicBezTo>
                        <a:pt x="86346" y="0"/>
                        <a:pt x="111249" y="24903"/>
                        <a:pt x="111249" y="55625"/>
                      </a:cubicBezTo>
                      <a:lnTo>
                        <a:pt x="111249" y="92708"/>
                      </a:lnTo>
                      <a:cubicBezTo>
                        <a:pt x="111249" y="123429"/>
                        <a:pt x="86346" y="148333"/>
                        <a:pt x="55625" y="148333"/>
                      </a:cubicBezTo>
                      <a:close/>
                      <a:moveTo>
                        <a:pt x="55625" y="37083"/>
                      </a:moveTo>
                      <a:cubicBezTo>
                        <a:pt x="45384" y="37083"/>
                        <a:pt x="37083" y="45384"/>
                        <a:pt x="37083" y="55625"/>
                      </a:cubicBezTo>
                      <a:lnTo>
                        <a:pt x="37083" y="92708"/>
                      </a:lnTo>
                      <a:cubicBezTo>
                        <a:pt x="37083" y="102948"/>
                        <a:pt x="45384" y="111249"/>
                        <a:pt x="55625" y="111249"/>
                      </a:cubicBezTo>
                      <a:cubicBezTo>
                        <a:pt x="65865" y="111249"/>
                        <a:pt x="74166" y="102948"/>
                        <a:pt x="74166" y="92708"/>
                      </a:cubicBezTo>
                      <a:lnTo>
                        <a:pt x="74166" y="55625"/>
                      </a:lnTo>
                      <a:cubicBezTo>
                        <a:pt x="74166" y="45384"/>
                        <a:pt x="65865" y="37083"/>
                        <a:pt x="55625" y="37083"/>
                      </a:cubicBezTo>
                      <a:close/>
                    </a:path>
                  </a:pathLst>
                </a:custGeom>
                <a:grpFill/>
                <a:ln w="184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  <a:spcBef>
                      <a:spcPts val="101"/>
                    </a:spcBef>
                  </a:pPr>
                  <a:endParaRPr lang="zh-TW" altLang="en-US"/>
                </a:p>
              </p:txBody>
            </p:sp>
          </p:grpSp>
          <p:grpSp>
            <p:nvGrpSpPr>
              <p:cNvPr id="86" name="群組 85">
                <a:extLst>
                  <a:ext uri="{FF2B5EF4-FFF2-40B4-BE49-F238E27FC236}">
                    <a16:creationId xmlns:a16="http://schemas.microsoft.com/office/drawing/2014/main" id="{4C0A3A90-FCD3-424B-863B-19CF475087B9}"/>
                  </a:ext>
                </a:extLst>
              </p:cNvPr>
              <p:cNvGrpSpPr/>
              <p:nvPr/>
            </p:nvGrpSpPr>
            <p:grpSpPr>
              <a:xfrm>
                <a:off x="10247611" y="4291419"/>
                <a:ext cx="1169517" cy="973840"/>
                <a:chOff x="4995052" y="4433889"/>
                <a:chExt cx="915111" cy="762000"/>
              </a:xfrm>
              <a:solidFill>
                <a:srgbClr val="FF66CC"/>
              </a:solidFill>
            </p:grpSpPr>
            <p:sp>
              <p:nvSpPr>
                <p:cNvPr id="87" name="手繪多邊形: 圖案 86">
                  <a:extLst>
                    <a:ext uri="{FF2B5EF4-FFF2-40B4-BE49-F238E27FC236}">
                      <a16:creationId xmlns:a16="http://schemas.microsoft.com/office/drawing/2014/main" id="{20455F5C-2086-45BB-9E84-DD48621B7D87}"/>
                    </a:ext>
                  </a:extLst>
                </p:cNvPr>
                <p:cNvSpPr/>
                <p:nvPr/>
              </p:nvSpPr>
              <p:spPr>
                <a:xfrm>
                  <a:off x="4995077" y="5081589"/>
                  <a:ext cx="914399" cy="114300"/>
                </a:xfrm>
                <a:custGeom>
                  <a:avLst/>
                  <a:gdLst>
                    <a:gd name="connsiteX0" fmla="*/ 838200 w 914399"/>
                    <a:gd name="connsiteY0" fmla="*/ 114300 h 114300"/>
                    <a:gd name="connsiteX1" fmla="*/ 76200 w 914399"/>
                    <a:gd name="connsiteY1" fmla="*/ 114300 h 114300"/>
                    <a:gd name="connsiteX2" fmla="*/ 0 w 914399"/>
                    <a:gd name="connsiteY2" fmla="*/ 38100 h 114300"/>
                    <a:gd name="connsiteX3" fmla="*/ 0 w 914399"/>
                    <a:gd name="connsiteY3" fmla="*/ 19050 h 114300"/>
                    <a:gd name="connsiteX4" fmla="*/ 19050 w 914399"/>
                    <a:gd name="connsiteY4" fmla="*/ 0 h 114300"/>
                    <a:gd name="connsiteX5" fmla="*/ 895350 w 914399"/>
                    <a:gd name="connsiteY5" fmla="*/ 0 h 114300"/>
                    <a:gd name="connsiteX6" fmla="*/ 914400 w 914399"/>
                    <a:gd name="connsiteY6" fmla="*/ 19050 h 114300"/>
                    <a:gd name="connsiteX7" fmla="*/ 914400 w 914399"/>
                    <a:gd name="connsiteY7" fmla="*/ 38100 h 114300"/>
                    <a:gd name="connsiteX8" fmla="*/ 838200 w 914399"/>
                    <a:gd name="connsiteY8" fmla="*/ 114300 h 114300"/>
                    <a:gd name="connsiteX9" fmla="*/ 38100 w 914399"/>
                    <a:gd name="connsiteY9" fmla="*/ 38100 h 114300"/>
                    <a:gd name="connsiteX10" fmla="*/ 76200 w 914399"/>
                    <a:gd name="connsiteY10" fmla="*/ 76200 h 114300"/>
                    <a:gd name="connsiteX11" fmla="*/ 838200 w 914399"/>
                    <a:gd name="connsiteY11" fmla="*/ 76200 h 114300"/>
                    <a:gd name="connsiteX12" fmla="*/ 876300 w 914399"/>
                    <a:gd name="connsiteY12" fmla="*/ 38100 h 114300"/>
                    <a:gd name="connsiteX13" fmla="*/ 38100 w 914399"/>
                    <a:gd name="connsiteY13" fmla="*/ 3810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14399" h="114300">
                      <a:moveTo>
                        <a:pt x="838200" y="114300"/>
                      </a:moveTo>
                      <a:lnTo>
                        <a:pt x="76200" y="114300"/>
                      </a:lnTo>
                      <a:cubicBezTo>
                        <a:pt x="34138" y="114300"/>
                        <a:pt x="0" y="80162"/>
                        <a:pt x="0" y="38100"/>
                      </a:cubicBezTo>
                      <a:lnTo>
                        <a:pt x="0" y="19050"/>
                      </a:lnTo>
                      <a:cubicBezTo>
                        <a:pt x="0" y="8573"/>
                        <a:pt x="8534" y="0"/>
                        <a:pt x="19050" y="0"/>
                      </a:cubicBezTo>
                      <a:lnTo>
                        <a:pt x="895350" y="0"/>
                      </a:lnTo>
                      <a:cubicBezTo>
                        <a:pt x="905828" y="0"/>
                        <a:pt x="914400" y="8573"/>
                        <a:pt x="914400" y="19050"/>
                      </a:cubicBezTo>
                      <a:lnTo>
                        <a:pt x="914400" y="38100"/>
                      </a:lnTo>
                      <a:cubicBezTo>
                        <a:pt x="914400" y="80162"/>
                        <a:pt x="880224" y="114300"/>
                        <a:pt x="838200" y="114300"/>
                      </a:cubicBezTo>
                      <a:close/>
                      <a:moveTo>
                        <a:pt x="38100" y="38100"/>
                      </a:moveTo>
                      <a:cubicBezTo>
                        <a:pt x="38100" y="59093"/>
                        <a:pt x="55207" y="76200"/>
                        <a:pt x="76200" y="76200"/>
                      </a:cubicBezTo>
                      <a:lnTo>
                        <a:pt x="838200" y="76200"/>
                      </a:lnTo>
                      <a:cubicBezTo>
                        <a:pt x="859193" y="76200"/>
                        <a:pt x="876300" y="59093"/>
                        <a:pt x="876300" y="38100"/>
                      </a:cubicBezTo>
                      <a:lnTo>
                        <a:pt x="3810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8" name="手繪多邊形: 圖案 87">
                  <a:extLst>
                    <a:ext uri="{FF2B5EF4-FFF2-40B4-BE49-F238E27FC236}">
                      <a16:creationId xmlns:a16="http://schemas.microsoft.com/office/drawing/2014/main" id="{75B61386-F503-417B-B39F-21EBCE5188C7}"/>
                    </a:ext>
                  </a:extLst>
                </p:cNvPr>
                <p:cNvSpPr/>
                <p:nvPr/>
              </p:nvSpPr>
              <p:spPr>
                <a:xfrm>
                  <a:off x="5071277" y="4433889"/>
                  <a:ext cx="761999" cy="533400"/>
                </a:xfrm>
                <a:custGeom>
                  <a:avLst/>
                  <a:gdLst>
                    <a:gd name="connsiteX0" fmla="*/ 742950 w 761999"/>
                    <a:gd name="connsiteY0" fmla="*/ 533400 h 533400"/>
                    <a:gd name="connsiteX1" fmla="*/ 19050 w 761999"/>
                    <a:gd name="connsiteY1" fmla="*/ 533400 h 533400"/>
                    <a:gd name="connsiteX2" fmla="*/ 0 w 761999"/>
                    <a:gd name="connsiteY2" fmla="*/ 514350 h 533400"/>
                    <a:gd name="connsiteX3" fmla="*/ 0 w 761999"/>
                    <a:gd name="connsiteY3" fmla="*/ 76200 h 533400"/>
                    <a:gd name="connsiteX4" fmla="*/ 76200 w 761999"/>
                    <a:gd name="connsiteY4" fmla="*/ 0 h 533400"/>
                    <a:gd name="connsiteX5" fmla="*/ 685800 w 761999"/>
                    <a:gd name="connsiteY5" fmla="*/ 0 h 533400"/>
                    <a:gd name="connsiteX6" fmla="*/ 762000 w 761999"/>
                    <a:gd name="connsiteY6" fmla="*/ 76200 h 533400"/>
                    <a:gd name="connsiteX7" fmla="*/ 762000 w 761999"/>
                    <a:gd name="connsiteY7" fmla="*/ 514350 h 533400"/>
                    <a:gd name="connsiteX8" fmla="*/ 742950 w 761999"/>
                    <a:gd name="connsiteY8" fmla="*/ 533400 h 533400"/>
                    <a:gd name="connsiteX9" fmla="*/ 38100 w 761999"/>
                    <a:gd name="connsiteY9" fmla="*/ 495300 h 533400"/>
                    <a:gd name="connsiteX10" fmla="*/ 723900 w 761999"/>
                    <a:gd name="connsiteY10" fmla="*/ 495300 h 533400"/>
                    <a:gd name="connsiteX11" fmla="*/ 723900 w 761999"/>
                    <a:gd name="connsiteY11" fmla="*/ 76200 h 533400"/>
                    <a:gd name="connsiteX12" fmla="*/ 685800 w 761999"/>
                    <a:gd name="connsiteY12" fmla="*/ 38100 h 533400"/>
                    <a:gd name="connsiteX13" fmla="*/ 76200 w 761999"/>
                    <a:gd name="connsiteY13" fmla="*/ 38100 h 533400"/>
                    <a:gd name="connsiteX14" fmla="*/ 38100 w 761999"/>
                    <a:gd name="connsiteY14" fmla="*/ 76200 h 533400"/>
                    <a:gd name="connsiteX15" fmla="*/ 38100 w 761999"/>
                    <a:gd name="connsiteY15" fmla="*/ 4953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61999" h="533400">
                      <a:moveTo>
                        <a:pt x="742950" y="533400"/>
                      </a:moveTo>
                      <a:lnTo>
                        <a:pt x="19050" y="533400"/>
                      </a:lnTo>
                      <a:cubicBezTo>
                        <a:pt x="8534" y="533400"/>
                        <a:pt x="0" y="524828"/>
                        <a:pt x="0" y="514350"/>
                      </a:cubicBezTo>
                      <a:lnTo>
                        <a:pt x="0" y="76200"/>
                      </a:lnTo>
                      <a:cubicBezTo>
                        <a:pt x="0" y="34138"/>
                        <a:pt x="34138" y="0"/>
                        <a:pt x="76200" y="0"/>
                      </a:cubicBezTo>
                      <a:lnTo>
                        <a:pt x="685800" y="0"/>
                      </a:lnTo>
                      <a:cubicBezTo>
                        <a:pt x="727824" y="0"/>
                        <a:pt x="762000" y="34138"/>
                        <a:pt x="762000" y="76200"/>
                      </a:cubicBezTo>
                      <a:lnTo>
                        <a:pt x="762000" y="514350"/>
                      </a:lnTo>
                      <a:cubicBezTo>
                        <a:pt x="762000" y="524828"/>
                        <a:pt x="753466" y="533400"/>
                        <a:pt x="742950" y="533400"/>
                      </a:cubicBezTo>
                      <a:close/>
                      <a:moveTo>
                        <a:pt x="38100" y="495300"/>
                      </a:moveTo>
                      <a:lnTo>
                        <a:pt x="723900" y="495300"/>
                      </a:lnTo>
                      <a:lnTo>
                        <a:pt x="723900" y="76200"/>
                      </a:lnTo>
                      <a:cubicBezTo>
                        <a:pt x="723900" y="55207"/>
                        <a:pt x="706793" y="38100"/>
                        <a:pt x="685800" y="38100"/>
                      </a:cubicBezTo>
                      <a:lnTo>
                        <a:pt x="76200" y="38100"/>
                      </a:lnTo>
                      <a:cubicBezTo>
                        <a:pt x="55207" y="38100"/>
                        <a:pt x="38100" y="55207"/>
                        <a:pt x="38100" y="76200"/>
                      </a:cubicBezTo>
                      <a:lnTo>
                        <a:pt x="38100" y="4953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9" name="手繪多邊形: 圖案 88">
                  <a:extLst>
                    <a:ext uri="{FF2B5EF4-FFF2-40B4-BE49-F238E27FC236}">
                      <a16:creationId xmlns:a16="http://schemas.microsoft.com/office/drawing/2014/main" id="{2AE75DAB-E1B5-4852-A0EF-07F7E9871C9E}"/>
                    </a:ext>
                  </a:extLst>
                </p:cNvPr>
                <p:cNvSpPr/>
                <p:nvPr/>
              </p:nvSpPr>
              <p:spPr>
                <a:xfrm>
                  <a:off x="4995052" y="4929303"/>
                  <a:ext cx="915111" cy="190385"/>
                </a:xfrm>
                <a:custGeom>
                  <a:avLst/>
                  <a:gdLst>
                    <a:gd name="connsiteX0" fmla="*/ 896137 w 915111"/>
                    <a:gd name="connsiteY0" fmla="*/ 190386 h 190385"/>
                    <a:gd name="connsiteX1" fmla="*/ 895375 w 915111"/>
                    <a:gd name="connsiteY1" fmla="*/ 190386 h 190385"/>
                    <a:gd name="connsiteX2" fmla="*/ 19075 w 915111"/>
                    <a:gd name="connsiteY2" fmla="*/ 190386 h 190385"/>
                    <a:gd name="connsiteX3" fmla="*/ 2882 w 915111"/>
                    <a:gd name="connsiteY3" fmla="*/ 181394 h 190385"/>
                    <a:gd name="connsiteX4" fmla="*/ 2044 w 915111"/>
                    <a:gd name="connsiteY4" fmla="*/ 162877 h 190385"/>
                    <a:gd name="connsiteX5" fmla="*/ 78244 w 915111"/>
                    <a:gd name="connsiteY5" fmla="*/ 10477 h 190385"/>
                    <a:gd name="connsiteX6" fmla="*/ 95275 w 915111"/>
                    <a:gd name="connsiteY6" fmla="*/ 0 h 190385"/>
                    <a:gd name="connsiteX7" fmla="*/ 819175 w 915111"/>
                    <a:gd name="connsiteY7" fmla="*/ 0 h 190385"/>
                    <a:gd name="connsiteX8" fmla="*/ 836129 w 915111"/>
                    <a:gd name="connsiteY8" fmla="*/ 10477 h 190385"/>
                    <a:gd name="connsiteX9" fmla="*/ 910234 w 915111"/>
                    <a:gd name="connsiteY9" fmla="*/ 158725 h 190385"/>
                    <a:gd name="connsiteX10" fmla="*/ 915111 w 915111"/>
                    <a:gd name="connsiteY10" fmla="*/ 171450 h 190385"/>
                    <a:gd name="connsiteX11" fmla="*/ 896137 w 915111"/>
                    <a:gd name="connsiteY11" fmla="*/ 190386 h 190385"/>
                    <a:gd name="connsiteX12" fmla="*/ 49898 w 915111"/>
                    <a:gd name="connsiteY12" fmla="*/ 152286 h 190385"/>
                    <a:gd name="connsiteX13" fmla="*/ 864590 w 915111"/>
                    <a:gd name="connsiteY13" fmla="*/ 152286 h 190385"/>
                    <a:gd name="connsiteX14" fmla="*/ 807440 w 915111"/>
                    <a:gd name="connsiteY14" fmla="*/ 37986 h 190385"/>
                    <a:gd name="connsiteX15" fmla="*/ 107048 w 915111"/>
                    <a:gd name="connsiteY15" fmla="*/ 37986 h 190385"/>
                    <a:gd name="connsiteX16" fmla="*/ 49898 w 915111"/>
                    <a:gd name="connsiteY16" fmla="*/ 152286 h 190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15111" h="190385">
                      <a:moveTo>
                        <a:pt x="896137" y="190386"/>
                      </a:moveTo>
                      <a:cubicBezTo>
                        <a:pt x="895870" y="190386"/>
                        <a:pt x="895642" y="190386"/>
                        <a:pt x="895375" y="190386"/>
                      </a:cubicBezTo>
                      <a:lnTo>
                        <a:pt x="19075" y="190386"/>
                      </a:lnTo>
                      <a:cubicBezTo>
                        <a:pt x="12484" y="190386"/>
                        <a:pt x="6349" y="186957"/>
                        <a:pt x="2882" y="181394"/>
                      </a:cubicBezTo>
                      <a:cubicBezTo>
                        <a:pt x="-623" y="175831"/>
                        <a:pt x="-966" y="168745"/>
                        <a:pt x="2044" y="162877"/>
                      </a:cubicBezTo>
                      <a:lnTo>
                        <a:pt x="78244" y="10477"/>
                      </a:lnTo>
                      <a:cubicBezTo>
                        <a:pt x="81483" y="4000"/>
                        <a:pt x="88074" y="0"/>
                        <a:pt x="95275" y="0"/>
                      </a:cubicBezTo>
                      <a:lnTo>
                        <a:pt x="819175" y="0"/>
                      </a:lnTo>
                      <a:cubicBezTo>
                        <a:pt x="826338" y="0"/>
                        <a:pt x="832929" y="4000"/>
                        <a:pt x="836129" y="10477"/>
                      </a:cubicBezTo>
                      <a:lnTo>
                        <a:pt x="910234" y="158725"/>
                      </a:lnTo>
                      <a:cubicBezTo>
                        <a:pt x="913282" y="162077"/>
                        <a:pt x="915111" y="166573"/>
                        <a:pt x="915111" y="171450"/>
                      </a:cubicBezTo>
                      <a:cubicBezTo>
                        <a:pt x="915187" y="181813"/>
                        <a:pt x="906652" y="190386"/>
                        <a:pt x="896137" y="190386"/>
                      </a:cubicBezTo>
                      <a:close/>
                      <a:moveTo>
                        <a:pt x="49898" y="152286"/>
                      </a:moveTo>
                      <a:lnTo>
                        <a:pt x="864590" y="152286"/>
                      </a:lnTo>
                      <a:lnTo>
                        <a:pt x="807440" y="37986"/>
                      </a:lnTo>
                      <a:lnTo>
                        <a:pt x="107048" y="37986"/>
                      </a:lnTo>
                      <a:lnTo>
                        <a:pt x="49898" y="15228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18" name="圖形 2">
              <a:extLst>
                <a:ext uri="{FF2B5EF4-FFF2-40B4-BE49-F238E27FC236}">
                  <a16:creationId xmlns:a16="http://schemas.microsoft.com/office/drawing/2014/main" id="{1AE07202-8586-4DA8-8335-4CEC309435C8}"/>
                </a:ext>
              </a:extLst>
            </p:cNvPr>
            <p:cNvGrpSpPr/>
            <p:nvPr/>
          </p:nvGrpSpPr>
          <p:grpSpPr>
            <a:xfrm>
              <a:off x="5107172" y="3295544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19" name="圖形 2">
                <a:extLst>
                  <a:ext uri="{FF2B5EF4-FFF2-40B4-BE49-F238E27FC236}">
                    <a16:creationId xmlns:a16="http://schemas.microsoft.com/office/drawing/2014/main" id="{8B322EF1-A5F4-45B3-9E97-5B4395553E28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27" name="手繪多邊形: 圖案 126">
                  <a:extLst>
                    <a:ext uri="{FF2B5EF4-FFF2-40B4-BE49-F238E27FC236}">
                      <a16:creationId xmlns:a16="http://schemas.microsoft.com/office/drawing/2014/main" id="{5C73F57F-5936-478B-BB2B-8E069290F35D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28" name="圖形 2">
                  <a:extLst>
                    <a:ext uri="{FF2B5EF4-FFF2-40B4-BE49-F238E27FC236}">
                      <a16:creationId xmlns:a16="http://schemas.microsoft.com/office/drawing/2014/main" id="{465A9006-0048-4464-B9BC-BAC20DC90A19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33" name="手繪多邊形: 圖案 132">
                    <a:extLst>
                      <a:ext uri="{FF2B5EF4-FFF2-40B4-BE49-F238E27FC236}">
                        <a16:creationId xmlns:a16="http://schemas.microsoft.com/office/drawing/2014/main" id="{605365A3-CC5E-41A9-8DD4-0EE19687469D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4" name="手繪多邊形: 圖案 133">
                    <a:extLst>
                      <a:ext uri="{FF2B5EF4-FFF2-40B4-BE49-F238E27FC236}">
                        <a16:creationId xmlns:a16="http://schemas.microsoft.com/office/drawing/2014/main" id="{8228F0BC-CD42-4F5A-8422-B3710B5B7E14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FF10F1C3-92B1-47CD-BE85-DF929B6145C9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0" name="手繪多邊形: 圖案 129">
                  <a:extLst>
                    <a:ext uri="{FF2B5EF4-FFF2-40B4-BE49-F238E27FC236}">
                      <a16:creationId xmlns:a16="http://schemas.microsoft.com/office/drawing/2014/main" id="{2D60C4F9-A75E-40CB-99F6-10624596E6D5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1" name="手繪多邊形: 圖案 130">
                  <a:extLst>
                    <a:ext uri="{FF2B5EF4-FFF2-40B4-BE49-F238E27FC236}">
                      <a16:creationId xmlns:a16="http://schemas.microsoft.com/office/drawing/2014/main" id="{8223F28D-826E-4F33-8283-53C89DAB842D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2" name="手繪多邊形: 圖案 131">
                  <a:extLst>
                    <a:ext uri="{FF2B5EF4-FFF2-40B4-BE49-F238E27FC236}">
                      <a16:creationId xmlns:a16="http://schemas.microsoft.com/office/drawing/2014/main" id="{B451BDF0-C484-4C9A-8CAF-79E1860ADB9C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20" name="圖形 2">
                <a:extLst>
                  <a:ext uri="{FF2B5EF4-FFF2-40B4-BE49-F238E27FC236}">
                    <a16:creationId xmlns:a16="http://schemas.microsoft.com/office/drawing/2014/main" id="{9B7BB4F6-0F4C-4535-A564-7E710C373A36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1"/>
                <a:chOff x="5759671" y="3131247"/>
                <a:chExt cx="137743" cy="24861"/>
              </a:xfrm>
              <a:grpFill/>
            </p:grpSpPr>
            <p:grpSp>
              <p:nvGrpSpPr>
                <p:cNvPr id="121" name="圖形 2">
                  <a:extLst>
                    <a:ext uri="{FF2B5EF4-FFF2-40B4-BE49-F238E27FC236}">
                      <a16:creationId xmlns:a16="http://schemas.microsoft.com/office/drawing/2014/main" id="{E41E30DC-4C26-4244-81CA-0B806C3A0638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24" name="手繪多邊形: 圖案 123">
                    <a:extLst>
                      <a:ext uri="{FF2B5EF4-FFF2-40B4-BE49-F238E27FC236}">
                        <a16:creationId xmlns:a16="http://schemas.microsoft.com/office/drawing/2014/main" id="{DF679FC1-B09D-435F-9A0D-FF7A50248882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25" name="手繪多邊形: 圖案 124">
                    <a:extLst>
                      <a:ext uri="{FF2B5EF4-FFF2-40B4-BE49-F238E27FC236}">
                        <a16:creationId xmlns:a16="http://schemas.microsoft.com/office/drawing/2014/main" id="{208D9678-1CEF-4DBA-9402-5723C34E48AC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26" name="手繪多邊形: 圖案 125">
                    <a:extLst>
                      <a:ext uri="{FF2B5EF4-FFF2-40B4-BE49-F238E27FC236}">
                        <a16:creationId xmlns:a16="http://schemas.microsoft.com/office/drawing/2014/main" id="{EC017B10-979C-4F23-918E-F18886B898FC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2" name="手繪多邊形: 圖案 121">
                  <a:extLst>
                    <a:ext uri="{FF2B5EF4-FFF2-40B4-BE49-F238E27FC236}">
                      <a16:creationId xmlns:a16="http://schemas.microsoft.com/office/drawing/2014/main" id="{7A1CEAC8-EA94-40D6-9EF4-19AD68D08D88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3" name="手繪多邊形: 圖案 122">
                  <a:extLst>
                    <a:ext uri="{FF2B5EF4-FFF2-40B4-BE49-F238E27FC236}">
                      <a16:creationId xmlns:a16="http://schemas.microsoft.com/office/drawing/2014/main" id="{ABA950CC-E9AF-476D-8117-88EC07080B61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467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9">
            <a:extLst>
              <a:ext uri="{FF2B5EF4-FFF2-40B4-BE49-F238E27FC236}">
                <a16:creationId xmlns:a16="http://schemas.microsoft.com/office/drawing/2014/main" id="{2575E075-7379-4745-A2CF-724F58DF5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A044275F-7C2D-46A4-ACD6-2E3BC58361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7">
            <a:extLst>
              <a:ext uri="{FF2B5EF4-FFF2-40B4-BE49-F238E27FC236}">
                <a16:creationId xmlns:a16="http://schemas.microsoft.com/office/drawing/2014/main" id="{BCA3994D-1FF9-4506-8535-EB9D138BFD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ED408F8A-B86E-4E85-926B-478241605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670AEFA-C7E7-D443-B1C3-AD1C8EB7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如何在</a:t>
            </a:r>
            <a:r>
              <a:rPr lang="en" altLang="zh-TW"/>
              <a:t>NAS </a:t>
            </a:r>
            <a:r>
              <a:rPr lang="zh-TW" altLang="en-US"/>
              <a:t>架設</a:t>
            </a:r>
            <a:r>
              <a:rPr lang="en-US" altLang="zh-TW" err="1"/>
              <a:t>pfSense</a:t>
            </a:r>
            <a:endParaRPr lang="zh-TW" altLang="en-US"/>
          </a:p>
        </p:txBody>
      </p:sp>
      <p:sp>
        <p:nvSpPr>
          <p:cNvPr id="5" name="Google Shape;2005;p118" hidden="1">
            <a:extLst>
              <a:ext uri="{FF2B5EF4-FFF2-40B4-BE49-F238E27FC236}">
                <a16:creationId xmlns:a16="http://schemas.microsoft.com/office/drawing/2014/main" id="{88ECBBB3-E6B0-4FDD-A29D-319EA97B0AB3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3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4B513D-F57C-43A5-965E-8BA0116B6F35}"/>
              </a:ext>
            </a:extLst>
          </p:cNvPr>
          <p:cNvSpPr txBox="1"/>
          <p:nvPr/>
        </p:nvSpPr>
        <p:spPr>
          <a:xfrm>
            <a:off x="1447801" y="3773009"/>
            <a:ext cx="35355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4400" dirty="0">
                <a:solidFill>
                  <a:schemeClr val="bg1"/>
                </a:solidFill>
                <a:latin typeface="+mj-lt"/>
              </a:rPr>
              <a:t>HOW TO INSTALL PFSENSE ON NAS</a:t>
            </a:r>
            <a:endParaRPr lang="zh-TW" alt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BD39C4D-F55B-4A7B-9098-2C76C82D1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62" y="1610045"/>
            <a:ext cx="118272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4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圖形 9">
            <a:extLst>
              <a:ext uri="{FF2B5EF4-FFF2-40B4-BE49-F238E27FC236}">
                <a16:creationId xmlns:a16="http://schemas.microsoft.com/office/drawing/2014/main" id="{1246DFC0-5039-4C2E-8530-D16AEBE52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2635438" y="-8250250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6" name="圖形 9">
            <a:extLst>
              <a:ext uri="{FF2B5EF4-FFF2-40B4-BE49-F238E27FC236}">
                <a16:creationId xmlns:a16="http://schemas.microsoft.com/office/drawing/2014/main" id="{DB397DBE-F8B8-44CF-9A5B-1AFEA29C7F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52640" y="-6777738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7" name="圖形 7">
            <a:extLst>
              <a:ext uri="{FF2B5EF4-FFF2-40B4-BE49-F238E27FC236}">
                <a16:creationId xmlns:a16="http://schemas.microsoft.com/office/drawing/2014/main" id="{71377E33-5A06-475B-8671-25636DB358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1020500" y="-2134473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98" name="圖形 7">
            <a:extLst>
              <a:ext uri="{FF2B5EF4-FFF2-40B4-BE49-F238E27FC236}">
                <a16:creationId xmlns:a16="http://schemas.microsoft.com/office/drawing/2014/main" id="{4664CBB4-8E14-4010-8321-9A459B99B2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963177" y="-1511960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AD40EF8-3685-E942-B7F9-BAE40D9C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應用情境</a:t>
            </a:r>
            <a:r>
              <a:rPr kumimoji="1" lang="en-US" altLang="zh-TW"/>
              <a:t>-NAT mode </a:t>
            </a:r>
            <a:r>
              <a:rPr kumimoji="1" lang="zh-TW" altLang="en-US"/>
              <a:t>可隔離內外網</a:t>
            </a:r>
          </a:p>
        </p:txBody>
      </p:sp>
      <p:sp>
        <p:nvSpPr>
          <p:cNvPr id="4" name="文字方塊 3" hidden="1"/>
          <p:cNvSpPr txBox="1"/>
          <p:nvPr/>
        </p:nvSpPr>
        <p:spPr>
          <a:xfrm>
            <a:off x="7259368" y="1477015"/>
            <a:ext cx="47208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err="1"/>
              <a:t>pfSense</a:t>
            </a:r>
            <a:r>
              <a:rPr lang="zh-TW" altLang="en-US" sz="2400"/>
              <a:t>可以當做</a:t>
            </a:r>
            <a:r>
              <a:rPr lang="en-US" altLang="zh-TW" sz="2400"/>
              <a:t>DHCP</a:t>
            </a:r>
            <a:r>
              <a:rPr lang="zh-TW" altLang="en-US" sz="2400"/>
              <a:t> </a:t>
            </a:r>
            <a:r>
              <a:rPr lang="en-US" altLang="zh-TW" sz="2400"/>
              <a:t>Server</a:t>
            </a:r>
            <a:r>
              <a:rPr lang="zh-TW" altLang="en-US" sz="2400"/>
              <a:t>，指派</a:t>
            </a:r>
            <a:r>
              <a:rPr lang="en-US" altLang="zh-TW" sz="2400"/>
              <a:t>IP</a:t>
            </a:r>
            <a:r>
              <a:rPr lang="zh-TW" altLang="en-US" sz="2400"/>
              <a:t>給</a:t>
            </a:r>
            <a:r>
              <a:rPr lang="en-US" altLang="zh-TW" sz="2400"/>
              <a:t>LAN</a:t>
            </a:r>
            <a:r>
              <a:rPr lang="zh-TW" altLang="en-US" sz="2400"/>
              <a:t>端的設備</a:t>
            </a:r>
            <a:endParaRPr lang="en-US" altLang="zh-TW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/>
              <a:t>由於是</a:t>
            </a:r>
            <a:r>
              <a:rPr lang="en-US" altLang="zh-TW" sz="2400"/>
              <a:t>NAT</a:t>
            </a:r>
            <a:r>
              <a:rPr lang="zh-TW" altLang="en-US" sz="2400"/>
              <a:t>的關係，</a:t>
            </a:r>
            <a:r>
              <a:rPr lang="en-US" altLang="zh-TW" sz="2400"/>
              <a:t> 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WAN</a:t>
            </a:r>
            <a:r>
              <a:rPr lang="zh-TW" altLang="en-US" sz="2400"/>
              <a:t>端以外的網路沒有辦法直接連結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LAN</a:t>
            </a:r>
            <a:r>
              <a:rPr lang="zh-TW" altLang="en-US" sz="2400"/>
              <a:t>端的設備</a:t>
            </a:r>
            <a:endParaRPr lang="en-US" altLang="zh-TW" sz="2400"/>
          </a:p>
          <a:p>
            <a:endParaRPr lang="zh-TW" altLang="en-US"/>
          </a:p>
        </p:txBody>
      </p:sp>
      <p:sp>
        <p:nvSpPr>
          <p:cNvPr id="11" name="文字方塊 10" hidden="1"/>
          <p:cNvSpPr txBox="1"/>
          <p:nvPr/>
        </p:nvSpPr>
        <p:spPr>
          <a:xfrm>
            <a:off x="267179" y="1147086"/>
            <a:ext cx="235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0000"/>
                </a:solidFill>
              </a:rPr>
              <a:t>Note: All the IP from ADSL are example, depends on your ISP setup.</a:t>
            </a:r>
            <a:endParaRPr lang="zh-TW" altLang="en-US" sz="1600">
              <a:solidFill>
                <a:srgbClr val="FF0000"/>
              </a:solidFill>
            </a:endParaRPr>
          </a:p>
        </p:txBody>
      </p:sp>
      <p:grpSp>
        <p:nvGrpSpPr>
          <p:cNvPr id="16" name="群組 15" hidden="1"/>
          <p:cNvGrpSpPr/>
          <p:nvPr/>
        </p:nvGrpSpPr>
        <p:grpSpPr>
          <a:xfrm>
            <a:off x="77829" y="1203917"/>
            <a:ext cx="7337640" cy="5654083"/>
            <a:chOff x="77829" y="1203917"/>
            <a:chExt cx="7337640" cy="5654083"/>
          </a:xfrm>
        </p:grpSpPr>
        <p:grpSp>
          <p:nvGrpSpPr>
            <p:cNvPr id="9" name="群組 8"/>
            <p:cNvGrpSpPr/>
            <p:nvPr/>
          </p:nvGrpSpPr>
          <p:grpSpPr>
            <a:xfrm>
              <a:off x="77829" y="1203917"/>
              <a:ext cx="7337640" cy="5654083"/>
              <a:chOff x="77829" y="1203917"/>
              <a:chExt cx="7337640" cy="5654083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77829" y="1456579"/>
                <a:ext cx="6658165" cy="5401421"/>
                <a:chOff x="-213977" y="1456579"/>
                <a:chExt cx="6658165" cy="5401421"/>
              </a:xfrm>
            </p:grpSpPr>
            <p:grpSp>
              <p:nvGrpSpPr>
                <p:cNvPr id="7" name="群組 6"/>
                <p:cNvGrpSpPr/>
                <p:nvPr/>
              </p:nvGrpSpPr>
              <p:grpSpPr>
                <a:xfrm>
                  <a:off x="-213977" y="1456579"/>
                  <a:ext cx="6658165" cy="5401421"/>
                  <a:chOff x="-21772" y="1477015"/>
                  <a:chExt cx="6658165" cy="5401421"/>
                </a:xfrm>
              </p:grpSpPr>
              <p:pic>
                <p:nvPicPr>
                  <p:cNvPr id="10" name="圖片 9">
                    <a:extLst>
                      <a:ext uri="{FF2B5EF4-FFF2-40B4-BE49-F238E27FC236}">
                        <a16:creationId xmlns:a16="http://schemas.microsoft.com/office/drawing/2014/main" id="{2BBABA67-CF88-6449-A612-8D553D2BF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4078" y="1477015"/>
                    <a:ext cx="929848" cy="929848"/>
                  </a:xfrm>
                  <a:prstGeom prst="rect">
                    <a:avLst/>
                  </a:prstGeom>
                </p:spPr>
              </p:pic>
              <p:pic>
                <p:nvPicPr>
                  <p:cNvPr id="3" name="圖片 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9913" y="3143808"/>
                    <a:ext cx="4944165" cy="2295845"/>
                  </a:xfrm>
                  <a:prstGeom prst="rect">
                    <a:avLst/>
                  </a:prstGeom>
                </p:spPr>
              </p:pic>
              <p:sp>
                <p:nvSpPr>
                  <p:cNvPr id="19" name="文字方塊 18"/>
                  <p:cNvSpPr txBox="1"/>
                  <p:nvPr/>
                </p:nvSpPr>
                <p:spPr>
                  <a:xfrm>
                    <a:off x="4266112" y="4195375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Port1</a:t>
                    </a:r>
                    <a:endParaRPr lang="zh-TW" altLang="en-US"/>
                  </a:p>
                </p:txBody>
              </p:sp>
              <p:sp>
                <p:nvSpPr>
                  <p:cNvPr id="51" name="文字方塊 50"/>
                  <p:cNvSpPr txBox="1"/>
                  <p:nvPr/>
                </p:nvSpPr>
                <p:spPr>
                  <a:xfrm>
                    <a:off x="4266112" y="4632848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Port2</a:t>
                    </a:r>
                    <a:endParaRPr lang="zh-TW" altLang="en-US"/>
                  </a:p>
                </p:txBody>
              </p:sp>
              <p:sp>
                <p:nvSpPr>
                  <p:cNvPr id="21" name="矩形 20"/>
                  <p:cNvSpPr/>
                  <p:nvPr/>
                </p:nvSpPr>
                <p:spPr>
                  <a:xfrm>
                    <a:off x="735818" y="3471017"/>
                    <a:ext cx="1927860" cy="62882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pic>
                <p:nvPicPr>
                  <p:cNvPr id="53" name="圖片 52">
                    <a:extLst>
                      <a:ext uri="{FF2B5EF4-FFF2-40B4-BE49-F238E27FC236}">
                        <a16:creationId xmlns:a16="http://schemas.microsoft.com/office/drawing/2014/main" id="{CF8BB724-6F83-2442-9268-577A08265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51468" y="3525948"/>
                    <a:ext cx="1734208" cy="540634"/>
                  </a:xfrm>
                  <a:prstGeom prst="rect">
                    <a:avLst/>
                  </a:prstGeom>
                </p:spPr>
              </p:pic>
              <p:sp>
                <p:nvSpPr>
                  <p:cNvPr id="54" name="矩形 53"/>
                  <p:cNvSpPr/>
                  <p:nvPr/>
                </p:nvSpPr>
                <p:spPr>
                  <a:xfrm>
                    <a:off x="735818" y="4654368"/>
                    <a:ext cx="1927860" cy="5638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QTS</a:t>
                    </a:r>
                  </a:p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192.168.1.2</a:t>
                    </a:r>
                    <a:r>
                      <a:rPr lang="en-US" altLang="zh-TW"/>
                      <a:t>S</a:t>
                    </a:r>
                    <a:endParaRPr lang="zh-TW" altLang="en-US"/>
                  </a:p>
                </p:txBody>
              </p:sp>
              <p:cxnSp>
                <p:nvCxnSpPr>
                  <p:cNvPr id="23" name="肘形接點 22"/>
                  <p:cNvCxnSpPr>
                    <a:stCxn id="10" idx="2"/>
                    <a:endCxn id="19" idx="3"/>
                  </p:cNvCxnSpPr>
                  <p:nvPr/>
                </p:nvCxnSpPr>
                <p:spPr>
                  <a:xfrm rot="5400000">
                    <a:off x="4483275" y="2884314"/>
                    <a:ext cx="1973178" cy="1018276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肘形接點 26"/>
                  <p:cNvCxnSpPr>
                    <a:endCxn id="21" idx="3"/>
                  </p:cNvCxnSpPr>
                  <p:nvPr/>
                </p:nvCxnSpPr>
                <p:spPr>
                  <a:xfrm rot="10800000">
                    <a:off x="2663678" y="3785432"/>
                    <a:ext cx="901394" cy="594613"/>
                  </a:xfrm>
                  <a:prstGeom prst="bentConnector3">
                    <a:avLst>
                      <a:gd name="adj1" fmla="val 33093"/>
                    </a:avLst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接點 28"/>
                  <p:cNvCxnSpPr>
                    <a:stCxn id="21" idx="2"/>
                    <a:endCxn id="54" idx="0"/>
                  </p:cNvCxnSpPr>
                  <p:nvPr/>
                </p:nvCxnSpPr>
                <p:spPr>
                  <a:xfrm>
                    <a:off x="1699748" y="4099844"/>
                    <a:ext cx="0" cy="554524"/>
                  </a:xfrm>
                  <a:prstGeom prst="line">
                    <a:avLst/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3" name="圖片 62"/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23171" y="5512335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64" name="肘形接點 63"/>
                  <p:cNvCxnSpPr>
                    <a:stCxn id="51" idx="3"/>
                    <a:endCxn id="63" idx="0"/>
                  </p:cNvCxnSpPr>
                  <p:nvPr/>
                </p:nvCxnSpPr>
                <p:spPr>
                  <a:xfrm>
                    <a:off x="4960726" y="4817514"/>
                    <a:ext cx="1022822" cy="694821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71" name="圖片 70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21610" y="2705584"/>
                    <a:ext cx="1314783" cy="479896"/>
                  </a:xfrm>
                  <a:prstGeom prst="rect">
                    <a:avLst/>
                  </a:prstGeom>
                </p:spPr>
              </p:pic>
              <p:sp>
                <p:nvSpPr>
                  <p:cNvPr id="77" name="文字方塊 76"/>
                  <p:cNvSpPr txBox="1"/>
                  <p:nvPr/>
                </p:nvSpPr>
                <p:spPr>
                  <a:xfrm>
                    <a:off x="5321610" y="6303037"/>
                    <a:ext cx="12939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192.168.1.3</a:t>
                    </a:r>
                    <a:endParaRPr lang="zh-TW" altLang="en-US"/>
                  </a:p>
                </p:txBody>
              </p:sp>
              <p:sp>
                <p:nvSpPr>
                  <p:cNvPr id="79" name="直線圖說文字 3 78"/>
                  <p:cNvSpPr/>
                  <p:nvPr/>
                </p:nvSpPr>
                <p:spPr>
                  <a:xfrm>
                    <a:off x="572267" y="2074357"/>
                    <a:ext cx="1610978" cy="1069451"/>
                  </a:xfrm>
                  <a:prstGeom prst="borderCallout3">
                    <a:avLst>
                      <a:gd name="adj1" fmla="val 19062"/>
                      <a:gd name="adj2" fmla="val 274"/>
                      <a:gd name="adj3" fmla="val 18750"/>
                      <a:gd name="adj4" fmla="val -16667"/>
                      <a:gd name="adj5" fmla="val 197614"/>
                      <a:gd name="adj6" fmla="val -10110"/>
                      <a:gd name="adj7" fmla="val 194168"/>
                      <a:gd name="adj8" fmla="val 66167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err="1">
                        <a:solidFill>
                          <a:schemeClr val="tx1"/>
                        </a:solidFill>
                      </a:rPr>
                      <a:t>pfSense</a:t>
                    </a:r>
                    <a:r>
                      <a:rPr lang="en-US" altLang="zh-TW">
                        <a:solidFill>
                          <a:schemeClr val="tx1"/>
                        </a:solidFill>
                      </a:rPr>
                      <a:t> LAN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DHCP server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192.168.1.0/24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直線圖說文字 2 83"/>
                  <p:cNvSpPr/>
                  <p:nvPr/>
                </p:nvSpPr>
                <p:spPr>
                  <a:xfrm>
                    <a:off x="2877858" y="1650421"/>
                    <a:ext cx="2421668" cy="1055163"/>
                  </a:xfrm>
                  <a:prstGeom prst="borderCallout2">
                    <a:avLst>
                      <a:gd name="adj1" fmla="val 18750"/>
                      <a:gd name="adj2" fmla="val -643"/>
                      <a:gd name="adj3" fmla="val 18750"/>
                      <a:gd name="adj4" fmla="val -16667"/>
                      <a:gd name="adj5" fmla="val 200006"/>
                      <a:gd name="adj6" fmla="val -4668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err="1">
                        <a:solidFill>
                          <a:schemeClr val="tx1"/>
                        </a:solidFill>
                      </a:rPr>
                      <a:t>pfSense</a:t>
                    </a:r>
                    <a:r>
                      <a:rPr lang="en-US" altLang="zh-TW">
                        <a:solidFill>
                          <a:schemeClr val="tx1"/>
                        </a:solidFill>
                      </a:rPr>
                      <a:t> WAN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Get IP from ADSL</a:t>
                    </a:r>
                    <a:r>
                      <a:rPr lang="zh-TW" altLang="en-US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altLang="zh-TW">
                        <a:solidFill>
                          <a:schemeClr val="tx1"/>
                        </a:solidFill>
                      </a:rPr>
                      <a:t>DHCP</a:t>
                    </a:r>
                  </a:p>
                  <a:p>
                    <a:r>
                      <a:rPr lang="en-US" altLang="zh-TW">
                        <a:solidFill>
                          <a:schemeClr val="tx1"/>
                        </a:solidFill>
                      </a:rPr>
                      <a:t>192.168.111.19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7" name="直線接點 86"/>
                  <p:cNvCxnSpPr/>
                  <p:nvPr/>
                </p:nvCxnSpPr>
                <p:spPr>
                  <a:xfrm>
                    <a:off x="2737196" y="6469304"/>
                    <a:ext cx="459589" cy="1900"/>
                  </a:xfrm>
                  <a:prstGeom prst="line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文字方塊 87"/>
                  <p:cNvSpPr txBox="1"/>
                  <p:nvPr/>
                </p:nvSpPr>
                <p:spPr>
                  <a:xfrm>
                    <a:off x="2129527" y="5847216"/>
                    <a:ext cx="25798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DHCP client from </a:t>
                    </a:r>
                    <a:r>
                      <a:rPr lang="en-US" altLang="zh-TW" err="1"/>
                      <a:t>pfSense</a:t>
                    </a:r>
                    <a:endParaRPr lang="zh-TW" altLang="en-US"/>
                  </a:p>
                </p:txBody>
              </p:sp>
              <p:cxnSp>
                <p:nvCxnSpPr>
                  <p:cNvPr id="90" name="直線單箭頭接點 89"/>
                  <p:cNvCxnSpPr/>
                  <p:nvPr/>
                </p:nvCxnSpPr>
                <p:spPr>
                  <a:xfrm flipH="1" flipV="1">
                    <a:off x="2264229" y="5002180"/>
                    <a:ext cx="489858" cy="870731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2" name="直線單箭頭接點 91"/>
                  <p:cNvCxnSpPr/>
                  <p:nvPr/>
                </p:nvCxnSpPr>
                <p:spPr>
                  <a:xfrm flipV="1">
                    <a:off x="4709336" y="6017500"/>
                    <a:ext cx="739448" cy="34979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93" name="文字方塊 92"/>
                  <p:cNvSpPr txBox="1"/>
                  <p:nvPr/>
                </p:nvSpPr>
                <p:spPr>
                  <a:xfrm>
                    <a:off x="-21772" y="6261535"/>
                    <a:ext cx="25753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Physical cable connection</a:t>
                    </a:r>
                    <a:endParaRPr lang="zh-TW" altLang="en-US"/>
                  </a:p>
                </p:txBody>
              </p:sp>
              <p:sp>
                <p:nvSpPr>
                  <p:cNvPr id="94" name="文字方塊 93"/>
                  <p:cNvSpPr txBox="1"/>
                  <p:nvPr/>
                </p:nvSpPr>
                <p:spPr>
                  <a:xfrm>
                    <a:off x="-14108" y="6509104"/>
                    <a:ext cx="28003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Virtual network connection </a:t>
                    </a:r>
                    <a:endParaRPr lang="zh-TW" altLang="en-US"/>
                  </a:p>
                </p:txBody>
              </p:sp>
            </p:grpSp>
            <p:cxnSp>
              <p:nvCxnSpPr>
                <p:cNvPr id="103" name="直線接點 102"/>
                <p:cNvCxnSpPr/>
                <p:nvPr/>
              </p:nvCxnSpPr>
              <p:spPr>
                <a:xfrm>
                  <a:off x="2740420" y="6693728"/>
                  <a:ext cx="459589" cy="1900"/>
                </a:xfrm>
                <a:prstGeom prst="line">
                  <a:avLst/>
                </a:prstGeom>
                <a:ln w="381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82A4EA6E-FD28-5C42-B0F7-68F26017C688}"/>
                  </a:ext>
                </a:extLst>
              </p:cNvPr>
              <p:cNvSpPr txBox="1"/>
              <p:nvPr/>
            </p:nvSpPr>
            <p:spPr>
              <a:xfrm>
                <a:off x="5622772" y="1203917"/>
                <a:ext cx="1792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/>
                  <a:t>Internet </a:t>
                </a:r>
                <a:endParaRPr kumimoji="1" lang="zh-TW" altLang="en-US"/>
              </a:p>
            </p:txBody>
          </p:sp>
        </p:grpSp>
        <p:cxnSp>
          <p:nvCxnSpPr>
            <p:cNvPr id="14" name="肘形接點 13"/>
            <p:cNvCxnSpPr/>
            <p:nvPr/>
          </p:nvCxnSpPr>
          <p:spPr>
            <a:xfrm>
              <a:off x="2778525" y="3970227"/>
              <a:ext cx="914400" cy="914400"/>
            </a:xfrm>
            <a:prstGeom prst="bentConnector3">
              <a:avLst>
                <a:gd name="adj1" fmla="val 40323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 hidden="1"/>
          <p:cNvSpPr txBox="1"/>
          <p:nvPr/>
        </p:nvSpPr>
        <p:spPr>
          <a:xfrm>
            <a:off x="5710316" y="3110599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ADSL</a:t>
            </a:r>
            <a:r>
              <a:rPr lang="zh-TW" altLang="en-US"/>
              <a:t> </a:t>
            </a:r>
            <a:r>
              <a:rPr lang="en-US" altLang="zh-TW"/>
              <a:t>modem</a:t>
            </a:r>
          </a:p>
          <a:p>
            <a:r>
              <a:rPr lang="en-US" altLang="zh-TW"/>
              <a:t>DHCP server</a:t>
            </a:r>
            <a:br>
              <a:rPr lang="en-US" altLang="zh-TW"/>
            </a:br>
            <a:r>
              <a:rPr lang="en-US" altLang="zh-TW"/>
              <a:t>192.168.111.0/24</a:t>
            </a:r>
            <a:endParaRPr lang="zh-TW" altLang="en-US"/>
          </a:p>
        </p:txBody>
      </p:sp>
      <p:sp>
        <p:nvSpPr>
          <p:cNvPr id="35" name="標題 1">
            <a:extLst>
              <a:ext uri="{FF2B5EF4-FFF2-40B4-BE49-F238E27FC236}">
                <a16:creationId xmlns:a16="http://schemas.microsoft.com/office/drawing/2014/main" id="{561B78B0-1EF5-4D14-B0D8-2D2366A17B90}"/>
              </a:ext>
            </a:extLst>
          </p:cNvPr>
          <p:cNvSpPr txBox="1">
            <a:spLocks/>
          </p:cNvSpPr>
          <p:nvPr/>
        </p:nvSpPr>
        <p:spPr>
          <a:xfrm>
            <a:off x="609600" y="182880"/>
            <a:ext cx="10960100" cy="12523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ct val="100515"/>
              </a:spcBef>
            </a:pPr>
            <a:r>
              <a:rPr kumimoji="1" lang="en-US" altLang="zh-TW" sz="5000" b="0" spc="-150">
                <a:latin typeface="+mj-lt"/>
                <a:ea typeface="+mn-ea"/>
                <a:cs typeface="+mn-ea"/>
                <a:sym typeface="+mn-lt"/>
              </a:rPr>
              <a:t>Scenario:</a:t>
            </a:r>
            <a:r>
              <a:rPr kumimoji="1" lang="en-US" altLang="zh-TW" sz="5000" spc="-150" dirty="0">
                <a:latin typeface="+mj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TW" sz="5000" b="0" spc="-150">
                <a:latin typeface="Bahnschrift Light Condensed"/>
                <a:ea typeface="+mn-ea"/>
                <a:cs typeface="+mn-ea"/>
                <a:sym typeface="+mn-lt"/>
              </a:rPr>
              <a:t>NAT mode to isolate Internet and intranet</a:t>
            </a:r>
            <a:endParaRPr kumimoji="1" lang="zh-TW" altLang="en-US" sz="5000" b="0" spc="-150">
              <a:latin typeface="Bahnschrift Light Condensed"/>
              <a:ea typeface="+mn-ea"/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B27695C-8A4E-4D24-9E44-071D4BCBFCBD}"/>
              </a:ext>
            </a:extLst>
          </p:cNvPr>
          <p:cNvSpPr txBox="1"/>
          <p:nvPr/>
        </p:nvSpPr>
        <p:spPr>
          <a:xfrm>
            <a:off x="7544213" y="2533379"/>
            <a:ext cx="3907580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5900" indent="-215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 can be a DHCP Server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, to assign 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IP for local devices</a:t>
            </a:r>
            <a:endParaRPr lang="en-US">
              <a:solidFill>
                <a:schemeClr val="bg1"/>
              </a:solidFill>
            </a:endParaRPr>
          </a:p>
          <a:p>
            <a:pPr marL="215900" indent="-215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Because of NAT, devices on the WAN side can’t access the LAN devices directly. </a:t>
            </a:r>
            <a:endParaRPr lang="en-US" altLang="zh-TW" sz="2000">
              <a:solidFill>
                <a:schemeClr val="bg1"/>
              </a:solidFill>
              <a:cs typeface="+mn-ea"/>
            </a:endParaRPr>
          </a:p>
        </p:txBody>
      </p:sp>
      <p:sp>
        <p:nvSpPr>
          <p:cNvPr id="37" name="文字方塊 36" hidden="1">
            <a:extLst>
              <a:ext uri="{FF2B5EF4-FFF2-40B4-BE49-F238E27FC236}">
                <a16:creationId xmlns:a16="http://schemas.microsoft.com/office/drawing/2014/main" id="{458A2B24-A4C1-49A6-A55D-0C99F4F4B28D}"/>
              </a:ext>
            </a:extLst>
          </p:cNvPr>
          <p:cNvSpPr txBox="1"/>
          <p:nvPr/>
        </p:nvSpPr>
        <p:spPr>
          <a:xfrm>
            <a:off x="3760369" y="6226438"/>
            <a:ext cx="64290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Note: All the IP from ADSL are example, depends on your ISP setup.</a:t>
            </a:r>
            <a:endParaRPr lang="zh-TW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C61C4B7-3742-4F70-8A85-DF9435A7C453}"/>
              </a:ext>
            </a:extLst>
          </p:cNvPr>
          <p:cNvGrpSpPr/>
          <p:nvPr/>
        </p:nvGrpSpPr>
        <p:grpSpPr>
          <a:xfrm>
            <a:off x="731989" y="1503841"/>
            <a:ext cx="6140773" cy="4299221"/>
            <a:chOff x="731989" y="1503841"/>
            <a:chExt cx="6140773" cy="4299221"/>
          </a:xfrm>
        </p:grpSpPr>
        <p:sp>
          <p:nvSpPr>
            <p:cNvPr id="38" name="圖形 44">
              <a:extLst>
                <a:ext uri="{FF2B5EF4-FFF2-40B4-BE49-F238E27FC236}">
                  <a16:creationId xmlns:a16="http://schemas.microsoft.com/office/drawing/2014/main" id="{705C0339-3FD8-4A81-A347-FC5C824F7FB4}"/>
                </a:ext>
              </a:extLst>
            </p:cNvPr>
            <p:cNvSpPr/>
            <p:nvPr/>
          </p:nvSpPr>
          <p:spPr>
            <a:xfrm>
              <a:off x="5644297" y="1801145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9" name="圖形 52">
              <a:extLst>
                <a:ext uri="{FF2B5EF4-FFF2-40B4-BE49-F238E27FC236}">
                  <a16:creationId xmlns:a16="http://schemas.microsoft.com/office/drawing/2014/main" id="{B7E351B0-F8FB-4D96-A8E7-B5A5DD165326}"/>
                </a:ext>
              </a:extLst>
            </p:cNvPr>
            <p:cNvSpPr/>
            <p:nvPr/>
          </p:nvSpPr>
          <p:spPr>
            <a:xfrm>
              <a:off x="5585726" y="4196093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53E24A7E-DA99-4EAE-83F5-94E1F25F6403}"/>
                </a:ext>
              </a:extLst>
            </p:cNvPr>
            <p:cNvGrpSpPr/>
            <p:nvPr/>
          </p:nvGrpSpPr>
          <p:grpSpPr>
            <a:xfrm>
              <a:off x="5713153" y="2721606"/>
              <a:ext cx="765693" cy="634572"/>
              <a:chOff x="804381" y="3801174"/>
              <a:chExt cx="765693" cy="634572"/>
            </a:xfrm>
          </p:grpSpPr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9171B8AF-5F85-42FE-865A-83242010911C}"/>
                  </a:ext>
                </a:extLst>
              </p:cNvPr>
              <p:cNvSpPr/>
              <p:nvPr/>
            </p:nvSpPr>
            <p:spPr>
              <a:xfrm>
                <a:off x="804381" y="408782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E4444BA5-E4C8-40B1-890B-7C7C30949AED}"/>
                  </a:ext>
                </a:extLst>
              </p:cNvPr>
              <p:cNvSpPr/>
              <p:nvPr/>
            </p:nvSpPr>
            <p:spPr>
              <a:xfrm>
                <a:off x="898135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378A38C7-68E2-4908-8ACD-09EA5F1AA4C5}"/>
                  </a:ext>
                </a:extLst>
              </p:cNvPr>
              <p:cNvSpPr/>
              <p:nvPr/>
            </p:nvSpPr>
            <p:spPr>
              <a:xfrm>
                <a:off x="993851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913B846B-EBFD-414B-B3C0-700D2E8019CF}"/>
                  </a:ext>
                </a:extLst>
              </p:cNvPr>
              <p:cNvSpPr/>
              <p:nvPr/>
            </p:nvSpPr>
            <p:spPr>
              <a:xfrm>
                <a:off x="1089556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FEB87C9B-F335-435A-A47C-8939A74A2711}"/>
                  </a:ext>
                </a:extLst>
              </p:cNvPr>
              <p:cNvSpPr/>
              <p:nvPr/>
            </p:nvSpPr>
            <p:spPr>
              <a:xfrm>
                <a:off x="981892" y="380117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1A1B1C03-66E7-4A53-95FC-71620E1A2201}"/>
                  </a:ext>
                </a:extLst>
              </p:cNvPr>
              <p:cNvSpPr/>
              <p:nvPr/>
            </p:nvSpPr>
            <p:spPr>
              <a:xfrm>
                <a:off x="1316898" y="380118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F524CF3E-7C03-49BB-84CE-E245B1E7FF19}"/>
                  </a:ext>
                </a:extLst>
              </p:cNvPr>
              <p:cNvSpPr/>
              <p:nvPr/>
            </p:nvSpPr>
            <p:spPr>
              <a:xfrm>
                <a:off x="1325246" y="428025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2A1DD855-1186-48DD-8214-8DA49F3C8CE3}"/>
                </a:ext>
              </a:extLst>
            </p:cNvPr>
            <p:cNvSpPr/>
            <p:nvPr/>
          </p:nvSpPr>
          <p:spPr>
            <a:xfrm>
              <a:off x="756650" y="2750375"/>
              <a:ext cx="1831410" cy="1831410"/>
            </a:xfrm>
            <a:prstGeom prst="roundRect">
              <a:avLst>
                <a:gd name="adj" fmla="val 1028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21BCB748-052D-4ACF-B27B-7145BC21715B}"/>
                </a:ext>
              </a:extLst>
            </p:cNvPr>
            <p:cNvGrpSpPr/>
            <p:nvPr/>
          </p:nvGrpSpPr>
          <p:grpSpPr>
            <a:xfrm>
              <a:off x="3171188" y="2750375"/>
              <a:ext cx="1831410" cy="1831410"/>
              <a:chOff x="3218932" y="3089300"/>
              <a:chExt cx="1831410" cy="1831410"/>
            </a:xfrm>
          </p:grpSpPr>
          <p:pic>
            <p:nvPicPr>
              <p:cNvPr id="52" name="圖片 51">
                <a:extLst>
                  <a:ext uri="{FF2B5EF4-FFF2-40B4-BE49-F238E27FC236}">
                    <a16:creationId xmlns:a16="http://schemas.microsoft.com/office/drawing/2014/main" id="{A7226006-EB19-479E-9022-732A5ED086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3722842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  <p:sp>
            <p:nvSpPr>
              <p:cNvPr id="55" name="矩形: 圓角 54">
                <a:extLst>
                  <a:ext uri="{FF2B5EF4-FFF2-40B4-BE49-F238E27FC236}">
                    <a16:creationId xmlns:a16="http://schemas.microsoft.com/office/drawing/2014/main" id="{30F04129-75EC-40E7-97A2-7D022B029D23}"/>
                  </a:ext>
                </a:extLst>
              </p:cNvPr>
              <p:cNvSpPr/>
              <p:nvPr/>
            </p:nvSpPr>
            <p:spPr>
              <a:xfrm>
                <a:off x="3218932" y="3089300"/>
                <a:ext cx="1831410" cy="1831410"/>
              </a:xfrm>
              <a:prstGeom prst="roundRect">
                <a:avLst>
                  <a:gd name="adj" fmla="val 6959"/>
                </a:avLst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034F66B3-066E-4CDE-9B75-E9A64E517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4146958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</p:grp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3A1C816-1358-4565-A59D-90EACDAAA592}"/>
                </a:ext>
              </a:extLst>
            </p:cNvPr>
            <p:cNvGrpSpPr/>
            <p:nvPr/>
          </p:nvGrpSpPr>
          <p:grpSpPr>
            <a:xfrm>
              <a:off x="731989" y="5228416"/>
              <a:ext cx="2728357" cy="574646"/>
              <a:chOff x="655734" y="5224717"/>
              <a:chExt cx="2728357" cy="574646"/>
            </a:xfrm>
          </p:grpSpPr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EE9459FC-5A84-48A2-9758-E847DB479051}"/>
                  </a:ext>
                </a:extLst>
              </p:cNvPr>
              <p:cNvCxnSpPr/>
              <p:nvPr/>
            </p:nvCxnSpPr>
            <p:spPr>
              <a:xfrm>
                <a:off x="2924502" y="5432486"/>
                <a:ext cx="459589" cy="1900"/>
              </a:xfrm>
              <a:prstGeom prst="line">
                <a:avLst/>
              </a:prstGeom>
              <a:ln w="50800">
                <a:solidFill>
                  <a:schemeClr val="bg1">
                    <a:alpha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3D61A392-7F84-4EAA-A5EF-0188963ACC39}"/>
                  </a:ext>
                </a:extLst>
              </p:cNvPr>
              <p:cNvSpPr txBox="1"/>
              <p:nvPr/>
            </p:nvSpPr>
            <p:spPr>
              <a:xfrm>
                <a:off x="655734" y="5224717"/>
                <a:ext cx="2246128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Physical cable connection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CA3DA46F-B63C-46F3-989A-3A850A84039F}"/>
                  </a:ext>
                </a:extLst>
              </p:cNvPr>
              <p:cNvSpPr txBox="1"/>
              <p:nvPr/>
            </p:nvSpPr>
            <p:spPr>
              <a:xfrm>
                <a:off x="663398" y="5472286"/>
                <a:ext cx="23310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Virtual network connection 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C77481DD-DFB3-4928-BFB9-B759EC06A655}"/>
                  </a:ext>
                </a:extLst>
              </p:cNvPr>
              <p:cNvCxnSpPr/>
              <p:nvPr/>
            </p:nvCxnSpPr>
            <p:spPr>
              <a:xfrm>
                <a:off x="2924502" y="5675446"/>
                <a:ext cx="459589" cy="1900"/>
              </a:xfrm>
              <a:prstGeom prst="line">
                <a:avLst/>
              </a:prstGeom>
              <a:ln w="50800">
                <a:solidFill>
                  <a:srgbClr val="00FFFF">
                    <a:alpha val="65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接點: 肘形 61">
              <a:extLst>
                <a:ext uri="{FF2B5EF4-FFF2-40B4-BE49-F238E27FC236}">
                  <a16:creationId xmlns:a16="http://schemas.microsoft.com/office/drawing/2014/main" id="{7520A7B4-E40F-4A1A-A2CC-F74176293C24}"/>
                </a:ext>
              </a:extLst>
            </p:cNvPr>
            <p:cNvCxnSpPr>
              <a:cxnSpLocks/>
              <a:stCxn id="52" idx="3"/>
              <a:endCxn id="42" idx="9"/>
            </p:cNvCxnSpPr>
            <p:nvPr/>
          </p:nvCxnSpPr>
          <p:spPr>
            <a:xfrm flipV="1">
              <a:off x="4141777" y="3262415"/>
              <a:ext cx="1571376" cy="314610"/>
            </a:xfrm>
            <a:prstGeom prst="bentConnector3">
              <a:avLst>
                <a:gd name="adj1" fmla="val 75711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95A75ADA-8D33-4F66-A50C-02D861246D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255" y="2588150"/>
              <a:ext cx="0" cy="47682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接點: 肘形 65">
              <a:extLst>
                <a:ext uri="{FF2B5EF4-FFF2-40B4-BE49-F238E27FC236}">
                  <a16:creationId xmlns:a16="http://schemas.microsoft.com/office/drawing/2014/main" id="{4E47AA66-9CD2-41D7-8FEC-77D955DF63E1}"/>
                </a:ext>
              </a:extLst>
            </p:cNvPr>
            <p:cNvCxnSpPr>
              <a:cxnSpLocks/>
              <a:stCxn id="56" idx="3"/>
            </p:cNvCxnSpPr>
            <p:nvPr/>
          </p:nvCxnSpPr>
          <p:spPr>
            <a:xfrm>
              <a:off x="4141777" y="4001141"/>
              <a:ext cx="1443949" cy="589960"/>
            </a:xfrm>
            <a:prstGeom prst="bentConnector3">
              <a:avLst>
                <a:gd name="adj1" fmla="val 8075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B52ACAC-7E71-4D49-AD7A-24B1DF19B2D5}"/>
                </a:ext>
              </a:extLst>
            </p:cNvPr>
            <p:cNvSpPr/>
            <p:nvPr/>
          </p:nvSpPr>
          <p:spPr>
            <a:xfrm>
              <a:off x="1187107" y="1585560"/>
              <a:ext cx="1549255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LAN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 server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192.168.1.0/24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41120BC3-262F-4024-B091-E99A753482FF}"/>
                </a:ext>
              </a:extLst>
            </p:cNvPr>
            <p:cNvSpPr/>
            <p:nvPr/>
          </p:nvSpPr>
          <p:spPr>
            <a:xfrm>
              <a:off x="2742721" y="1585560"/>
              <a:ext cx="2184744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WAN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Get IP from ADSL</a:t>
              </a:r>
              <a:r>
                <a:rPr lang="zh-TW" altLang="en-US" sz="1400">
                  <a:solidFill>
                    <a:srgbClr val="00FFCC"/>
                  </a:solidFill>
                  <a:cs typeface="+mn-ea"/>
                  <a:sym typeface="+mn-lt"/>
                </a:rPr>
                <a:t> 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192.168.111.19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69" name="圖形 5">
              <a:extLst>
                <a:ext uri="{FF2B5EF4-FFF2-40B4-BE49-F238E27FC236}">
                  <a16:creationId xmlns:a16="http://schemas.microsoft.com/office/drawing/2014/main" id="{4764D8B2-39E8-4F3C-A927-090B4466C4AC}"/>
                </a:ext>
              </a:extLst>
            </p:cNvPr>
            <p:cNvSpPr/>
            <p:nvPr/>
          </p:nvSpPr>
          <p:spPr>
            <a:xfrm>
              <a:off x="1106833" y="3264907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FB31C0CD-0D4B-4CC9-8826-95B3DF05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415" y="2904116"/>
              <a:ext cx="567986" cy="102089"/>
            </a:xfrm>
            <a:prstGeom prst="rect">
              <a:avLst/>
            </a:prstGeom>
          </p:spPr>
        </p:pic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2E4D4B67-335D-4EE3-8CF7-38C0D2D71301}"/>
                </a:ext>
              </a:extLst>
            </p:cNvPr>
            <p:cNvCxnSpPr>
              <a:cxnSpLocks/>
            </p:cNvCxnSpPr>
            <p:nvPr/>
          </p:nvCxnSpPr>
          <p:spPr>
            <a:xfrm>
              <a:off x="1671951" y="3608563"/>
              <a:ext cx="0" cy="340982"/>
            </a:xfrm>
            <a:prstGeom prst="line">
              <a:avLst/>
            </a:prstGeom>
            <a:ln w="50800">
              <a:solidFill>
                <a:srgbClr val="00FFFF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接點: 肘形 72">
              <a:extLst>
                <a:ext uri="{FF2B5EF4-FFF2-40B4-BE49-F238E27FC236}">
                  <a16:creationId xmlns:a16="http://schemas.microsoft.com/office/drawing/2014/main" id="{79E0CE90-92D4-41BC-9FC1-BDB3356BE1CB}"/>
                </a:ext>
              </a:extLst>
            </p:cNvPr>
            <p:cNvCxnSpPr>
              <a:cxnSpLocks/>
            </p:cNvCxnSpPr>
            <p:nvPr/>
          </p:nvCxnSpPr>
          <p:spPr>
            <a:xfrm>
              <a:off x="2369911" y="3324294"/>
              <a:ext cx="979815" cy="284269"/>
            </a:xfrm>
            <a:prstGeom prst="bentConnector3">
              <a:avLst>
                <a:gd name="adj1" fmla="val 64690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接點: 肘形 73">
              <a:extLst>
                <a:ext uri="{FF2B5EF4-FFF2-40B4-BE49-F238E27FC236}">
                  <a16:creationId xmlns:a16="http://schemas.microsoft.com/office/drawing/2014/main" id="{CEFAABC0-9380-4FF0-B436-0F0858E33AF4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2369911" y="3517003"/>
              <a:ext cx="1011454" cy="484138"/>
            </a:xfrm>
            <a:prstGeom prst="bentConnector3">
              <a:avLst>
                <a:gd name="adj1" fmla="val 45982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B6765177-77FE-414C-A67E-0D8EF259DA9E}"/>
                </a:ext>
              </a:extLst>
            </p:cNvPr>
            <p:cNvSpPr txBox="1"/>
            <p:nvPr/>
          </p:nvSpPr>
          <p:spPr>
            <a:xfrm>
              <a:off x="731989" y="4780351"/>
              <a:ext cx="2331023" cy="32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 client from </a:t>
              </a: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17C0CA1-513B-4C3B-8C8E-3B7F46F2B2E9}"/>
                </a:ext>
              </a:extLst>
            </p:cNvPr>
            <p:cNvSpPr/>
            <p:nvPr/>
          </p:nvSpPr>
          <p:spPr>
            <a:xfrm>
              <a:off x="1070636" y="3956410"/>
              <a:ext cx="12025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cs typeface="+mn-ea"/>
                  <a:sym typeface="+mn-lt"/>
                </a:rPr>
                <a:t>DHCP</a:t>
              </a:r>
              <a:endParaRPr lang="zh-TW" altLang="en-US" sz="2800" b="1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57631DA-E020-49CF-9FB0-F5CBF9E38353}"/>
                </a:ext>
              </a:extLst>
            </p:cNvPr>
            <p:cNvSpPr txBox="1"/>
            <p:nvPr/>
          </p:nvSpPr>
          <p:spPr>
            <a:xfrm>
              <a:off x="5646684" y="5216856"/>
              <a:ext cx="994183" cy="29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192.168.1.3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7270495A-B530-47B8-9EA7-E92CE82DD290}"/>
                </a:ext>
              </a:extLst>
            </p:cNvPr>
            <p:cNvSpPr txBox="1"/>
            <p:nvPr/>
          </p:nvSpPr>
          <p:spPr>
            <a:xfrm>
              <a:off x="5518289" y="3355167"/>
              <a:ext cx="1354473" cy="74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ADSL</a:t>
              </a:r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modem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DHCP server</a:t>
              </a:r>
              <a:b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192.168.111.0/24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3506753B-9D42-4F8D-A428-344A36EA230D}"/>
                </a:ext>
              </a:extLst>
            </p:cNvPr>
            <p:cNvSpPr txBox="1"/>
            <p:nvPr/>
          </p:nvSpPr>
          <p:spPr>
            <a:xfrm>
              <a:off x="5668605" y="1503841"/>
              <a:ext cx="854788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B3969369-E03B-45E7-AC85-E0EA56EBFE67}"/>
                </a:ext>
              </a:extLst>
            </p:cNvPr>
            <p:cNvCxnSpPr>
              <a:cxnSpLocks/>
            </p:cNvCxnSpPr>
            <p:nvPr/>
          </p:nvCxnSpPr>
          <p:spPr>
            <a:xfrm>
              <a:off x="2978117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F5EA9BDE-B97D-4110-876F-F800EA98B29F}"/>
                </a:ext>
              </a:extLst>
            </p:cNvPr>
            <p:cNvCxnSpPr>
              <a:cxnSpLocks/>
            </p:cNvCxnSpPr>
            <p:nvPr/>
          </p:nvCxnSpPr>
          <p:spPr>
            <a:xfrm>
              <a:off x="1691815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單箭頭接點 84">
              <a:extLst>
                <a:ext uri="{FF2B5EF4-FFF2-40B4-BE49-F238E27FC236}">
                  <a16:creationId xmlns:a16="http://schemas.microsoft.com/office/drawing/2014/main" id="{4DDE84F9-036F-440E-AFBF-6A55A9BF0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966" y="4390711"/>
              <a:ext cx="0" cy="465769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>
              <a:extLst>
                <a:ext uri="{FF2B5EF4-FFF2-40B4-BE49-F238E27FC236}">
                  <a16:creationId xmlns:a16="http://schemas.microsoft.com/office/drawing/2014/main" id="{F048B8F3-0F16-466F-8148-238ED9109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803" y="4979569"/>
              <a:ext cx="2501486" cy="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矩形 88">
            <a:extLst>
              <a:ext uri="{FF2B5EF4-FFF2-40B4-BE49-F238E27FC236}">
                <a16:creationId xmlns:a16="http://schemas.microsoft.com/office/drawing/2014/main" id="{77ED030D-8A28-4000-91E4-FDD8A45D2DD9}"/>
              </a:ext>
            </a:extLst>
          </p:cNvPr>
          <p:cNvSpPr/>
          <p:nvPr/>
        </p:nvSpPr>
        <p:spPr>
          <a:xfrm>
            <a:off x="3504497" y="3068120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Port1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8B42EA68-9042-47A0-994C-F174EBB05448}"/>
              </a:ext>
            </a:extLst>
          </p:cNvPr>
          <p:cNvSpPr/>
          <p:nvPr/>
        </p:nvSpPr>
        <p:spPr>
          <a:xfrm>
            <a:off x="3504497" y="4225427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Port2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D939233C-E03B-4D20-B9B9-4C4AF0168823}"/>
              </a:ext>
            </a:extLst>
          </p:cNvPr>
          <p:cNvSpPr txBox="1"/>
          <p:nvPr/>
        </p:nvSpPr>
        <p:spPr>
          <a:xfrm>
            <a:off x="7753784" y="4855081"/>
            <a:ext cx="357539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Note: All the IP from</a:t>
            </a: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 ADSL are example, </a:t>
            </a: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depending</a:t>
            </a:r>
            <a:r>
              <a:rPr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 on your ISP setup.</a:t>
            </a:r>
            <a:endParaRPr lang="zh-TW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977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D40EF8-3685-E942-B7F9-BAE40D9C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7974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100515"/>
              </a:spcBef>
            </a:pPr>
            <a:r>
              <a:rPr kumimoji="1" lang="en-US" altLang="zh-TW" sz="5400" dirty="0">
                <a:latin typeface="+mj-lt"/>
                <a:ea typeface="微軟正黑體"/>
                <a:cs typeface="+mn-ea"/>
                <a:sym typeface="+mn-lt"/>
              </a:rPr>
              <a:t>Scenario: </a:t>
            </a:r>
            <a:r>
              <a:rPr kumimoji="1" lang="en-US" altLang="zh-TW" sz="5400" dirty="0">
                <a:latin typeface="Bahnschrift Light Condensed"/>
                <a:ea typeface="微軟正黑體"/>
                <a:cs typeface="+mn-ea"/>
                <a:sym typeface="+mn-lt"/>
              </a:rPr>
              <a:t>Transparent</a:t>
            </a:r>
            <a:r>
              <a:rPr kumimoji="1" lang="en-US" altLang="zh-TW" sz="5400" b="0" spc="-150" dirty="0">
                <a:latin typeface="Bahnschrift Light Condensed"/>
                <a:ea typeface="微軟正黑體"/>
                <a:cs typeface="+mn-ea"/>
                <a:sym typeface="+mn-lt"/>
              </a:rPr>
              <a:t> mode to build up transparent network</a:t>
            </a:r>
            <a:endParaRPr kumimoji="1" lang="zh-TW" altLang="en-US" sz="5400" b="0" spc="-150" dirty="0">
              <a:latin typeface="Bahnschrift Light Condensed"/>
              <a:ea typeface="微軟正黑體"/>
              <a:cs typeface="+mn-ea"/>
              <a:sym typeface="+mn-lt"/>
            </a:endParaRPr>
          </a:p>
        </p:txBody>
      </p:sp>
      <p:sp>
        <p:nvSpPr>
          <p:cNvPr id="28" name="文字方塊 27" hidden="1"/>
          <p:cNvSpPr txBox="1"/>
          <p:nvPr/>
        </p:nvSpPr>
        <p:spPr>
          <a:xfrm>
            <a:off x="7259368" y="1477015"/>
            <a:ext cx="47208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err="1"/>
              <a:t>pfSense</a:t>
            </a:r>
            <a:r>
              <a:rPr lang="zh-TW" altLang="en-US" sz="2400"/>
              <a:t>直接讓</a:t>
            </a:r>
            <a:r>
              <a:rPr lang="en-US" altLang="zh-TW" sz="2400"/>
              <a:t>LAN</a:t>
            </a:r>
            <a:r>
              <a:rPr lang="zh-TW" altLang="en-US" sz="2400"/>
              <a:t>的設備，與</a:t>
            </a:r>
            <a:r>
              <a:rPr lang="en-US" altLang="zh-TW" sz="2400"/>
              <a:t>WAN</a:t>
            </a:r>
            <a:r>
              <a:rPr lang="zh-TW" altLang="en-US" sz="2400"/>
              <a:t>的網路透通，所有</a:t>
            </a:r>
            <a:r>
              <a:rPr lang="en-US" altLang="zh-TW" sz="2400"/>
              <a:t>LAN</a:t>
            </a:r>
            <a:r>
              <a:rPr lang="zh-TW" altLang="en-US" sz="2400"/>
              <a:t>端設備都跟</a:t>
            </a:r>
            <a:r>
              <a:rPr lang="en-US" altLang="zh-TW" sz="2400"/>
              <a:t>WAN</a:t>
            </a:r>
            <a:r>
              <a:rPr lang="zh-TW" altLang="en-US" sz="2400"/>
              <a:t>取得</a:t>
            </a:r>
            <a:r>
              <a:rPr lang="en-US" altLang="zh-TW" sz="2400"/>
              <a:t>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/>
              <a:t>由於是透通的關係，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WAN</a:t>
            </a:r>
            <a:r>
              <a:rPr lang="zh-TW" altLang="en-US" sz="2400"/>
              <a:t>端以外的設備只要同一網段，都可以直接連結</a:t>
            </a:r>
            <a:r>
              <a:rPr lang="en-US" altLang="zh-TW" sz="2400" err="1"/>
              <a:t>pfSense</a:t>
            </a:r>
            <a:r>
              <a:rPr lang="zh-TW" altLang="en-US" sz="2400"/>
              <a:t> </a:t>
            </a:r>
            <a:r>
              <a:rPr lang="en-US" altLang="zh-TW" sz="2400"/>
              <a:t>LAN</a:t>
            </a:r>
            <a:r>
              <a:rPr lang="zh-TW" altLang="en-US" sz="2400"/>
              <a:t>端的設備</a:t>
            </a:r>
            <a:endParaRPr lang="en-US" altLang="zh-TW" sz="2400"/>
          </a:p>
          <a:p>
            <a:endParaRPr lang="zh-TW" altLang="en-US"/>
          </a:p>
        </p:txBody>
      </p:sp>
      <p:sp>
        <p:nvSpPr>
          <p:cNvPr id="67" name="文字方塊 66" hidden="1"/>
          <p:cNvSpPr txBox="1"/>
          <p:nvPr/>
        </p:nvSpPr>
        <p:spPr>
          <a:xfrm>
            <a:off x="267179" y="1147086"/>
            <a:ext cx="2354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rgbClr val="FF0000"/>
                </a:solidFill>
              </a:rPr>
              <a:t>Note: All the IP from ADSL are example, depends on your ISP setup.</a:t>
            </a:r>
            <a:endParaRPr lang="zh-TW" altLang="en-US" sz="1600">
              <a:solidFill>
                <a:srgbClr val="FF0000"/>
              </a:solidFill>
            </a:endParaRPr>
          </a:p>
        </p:txBody>
      </p:sp>
      <p:grpSp>
        <p:nvGrpSpPr>
          <p:cNvPr id="4" name="群組 3" hidden="1"/>
          <p:cNvGrpSpPr/>
          <p:nvPr/>
        </p:nvGrpSpPr>
        <p:grpSpPr>
          <a:xfrm>
            <a:off x="77829" y="6858000"/>
            <a:ext cx="7578276" cy="5654083"/>
            <a:chOff x="77829" y="1203917"/>
            <a:chExt cx="7578276" cy="5654083"/>
          </a:xfrm>
        </p:grpSpPr>
        <p:grpSp>
          <p:nvGrpSpPr>
            <p:cNvPr id="33" name="群組 32"/>
            <p:cNvGrpSpPr/>
            <p:nvPr/>
          </p:nvGrpSpPr>
          <p:grpSpPr>
            <a:xfrm>
              <a:off x="77829" y="1203917"/>
              <a:ext cx="7578276" cy="5654083"/>
              <a:chOff x="77829" y="1203917"/>
              <a:chExt cx="7578276" cy="5654083"/>
            </a:xfrm>
          </p:grpSpPr>
          <p:grpSp>
            <p:nvGrpSpPr>
              <p:cNvPr id="34" name="群組 33"/>
              <p:cNvGrpSpPr/>
              <p:nvPr/>
            </p:nvGrpSpPr>
            <p:grpSpPr>
              <a:xfrm>
                <a:off x="77829" y="1456579"/>
                <a:ext cx="7578276" cy="5401421"/>
                <a:chOff x="-213977" y="1456579"/>
                <a:chExt cx="7578276" cy="5401421"/>
              </a:xfrm>
            </p:grpSpPr>
            <p:grpSp>
              <p:nvGrpSpPr>
                <p:cNvPr id="36" name="群組 35"/>
                <p:cNvGrpSpPr/>
                <p:nvPr/>
              </p:nvGrpSpPr>
              <p:grpSpPr>
                <a:xfrm>
                  <a:off x="-213977" y="1456579"/>
                  <a:ext cx="7578276" cy="5401421"/>
                  <a:chOff x="-21772" y="1477015"/>
                  <a:chExt cx="7578276" cy="5401421"/>
                </a:xfrm>
              </p:grpSpPr>
              <p:pic>
                <p:nvPicPr>
                  <p:cNvPr id="38" name="圖片 37">
                    <a:extLst>
                      <a:ext uri="{FF2B5EF4-FFF2-40B4-BE49-F238E27FC236}">
                        <a16:creationId xmlns:a16="http://schemas.microsoft.com/office/drawing/2014/main" id="{2BBABA67-CF88-6449-A612-8D553D2BF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4078" y="1477015"/>
                    <a:ext cx="929848" cy="929848"/>
                  </a:xfrm>
                  <a:prstGeom prst="rect">
                    <a:avLst/>
                  </a:prstGeom>
                </p:spPr>
              </p:pic>
              <p:pic>
                <p:nvPicPr>
                  <p:cNvPr id="39" name="圖片 3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9913" y="3143808"/>
                    <a:ext cx="4944165" cy="2295845"/>
                  </a:xfrm>
                  <a:prstGeom prst="rect">
                    <a:avLst/>
                  </a:prstGeom>
                </p:spPr>
              </p:pic>
              <p:sp>
                <p:nvSpPr>
                  <p:cNvPr id="40" name="文字方塊 39"/>
                  <p:cNvSpPr txBox="1"/>
                  <p:nvPr/>
                </p:nvSpPr>
                <p:spPr>
                  <a:xfrm>
                    <a:off x="4266112" y="4195375"/>
                    <a:ext cx="7360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Port1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" name="文字方塊 40"/>
                  <p:cNvSpPr txBox="1"/>
                  <p:nvPr/>
                </p:nvSpPr>
                <p:spPr>
                  <a:xfrm>
                    <a:off x="4266112" y="4632848"/>
                    <a:ext cx="7360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Port2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2" name="矩形 41"/>
                  <p:cNvSpPr/>
                  <p:nvPr/>
                </p:nvSpPr>
                <p:spPr>
                  <a:xfrm>
                    <a:off x="735818" y="3471017"/>
                    <a:ext cx="1927860" cy="62882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43" name="圖片 42">
                    <a:extLst>
                      <a:ext uri="{FF2B5EF4-FFF2-40B4-BE49-F238E27FC236}">
                        <a16:creationId xmlns:a16="http://schemas.microsoft.com/office/drawing/2014/main" id="{CF8BB724-6F83-2442-9268-577A08265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51468" y="3525948"/>
                    <a:ext cx="1734208" cy="540634"/>
                  </a:xfrm>
                  <a:prstGeom prst="rect">
                    <a:avLst/>
                  </a:prstGeom>
                </p:spPr>
              </p:pic>
              <p:sp>
                <p:nvSpPr>
                  <p:cNvPr id="44" name="矩形 43"/>
                  <p:cNvSpPr/>
                  <p:nvPr/>
                </p:nvSpPr>
                <p:spPr>
                  <a:xfrm>
                    <a:off x="735818" y="4654368"/>
                    <a:ext cx="1927860" cy="5638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bg1"/>
                        </a:solidFill>
                      </a:rPr>
                      <a:t>QTS</a:t>
                    </a:r>
                  </a:p>
                  <a:p>
                    <a:pPr algn="ctr"/>
                    <a:r>
                      <a:rPr lang="en-US" altLang="zh-TW">
                        <a:solidFill>
                          <a:schemeClr val="bg1"/>
                        </a:solidFill>
                      </a:rPr>
                      <a:t>192.168.111.20S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5" name="肘形接點 44"/>
                  <p:cNvCxnSpPr>
                    <a:stCxn id="38" idx="2"/>
                    <a:endCxn id="40" idx="3"/>
                  </p:cNvCxnSpPr>
                  <p:nvPr/>
                </p:nvCxnSpPr>
                <p:spPr>
                  <a:xfrm rot="5400000">
                    <a:off x="4504018" y="2905057"/>
                    <a:ext cx="1973178" cy="976791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肘形接點 45"/>
                  <p:cNvCxnSpPr>
                    <a:endCxn id="42" idx="3"/>
                  </p:cNvCxnSpPr>
                  <p:nvPr/>
                </p:nvCxnSpPr>
                <p:spPr>
                  <a:xfrm rot="10800000">
                    <a:off x="2663678" y="3785432"/>
                    <a:ext cx="901394" cy="594613"/>
                  </a:xfrm>
                  <a:prstGeom prst="bentConnector3">
                    <a:avLst>
                      <a:gd name="adj1" fmla="val 33093"/>
                    </a:avLst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接點 46"/>
                  <p:cNvCxnSpPr>
                    <a:stCxn id="42" idx="2"/>
                    <a:endCxn id="44" idx="0"/>
                  </p:cNvCxnSpPr>
                  <p:nvPr/>
                </p:nvCxnSpPr>
                <p:spPr>
                  <a:xfrm>
                    <a:off x="1699748" y="4099844"/>
                    <a:ext cx="0" cy="554524"/>
                  </a:xfrm>
                  <a:prstGeom prst="line">
                    <a:avLst/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9" name="圖片 48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23171" y="5512335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50" name="肘形接點 49"/>
                  <p:cNvCxnSpPr>
                    <a:stCxn id="41" idx="3"/>
                    <a:endCxn id="49" idx="0"/>
                  </p:cNvCxnSpPr>
                  <p:nvPr/>
                </p:nvCxnSpPr>
                <p:spPr>
                  <a:xfrm>
                    <a:off x="5002211" y="4817514"/>
                    <a:ext cx="981337" cy="694821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2" name="圖片 51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21610" y="2705584"/>
                    <a:ext cx="1314783" cy="479896"/>
                  </a:xfrm>
                  <a:prstGeom prst="rect">
                    <a:avLst/>
                  </a:prstGeom>
                </p:spPr>
              </p:pic>
              <p:sp>
                <p:nvSpPr>
                  <p:cNvPr id="55" name="文字方塊 54"/>
                  <p:cNvSpPr txBox="1"/>
                  <p:nvPr/>
                </p:nvSpPr>
                <p:spPr>
                  <a:xfrm>
                    <a:off x="5610715" y="3131035"/>
                    <a:ext cx="194578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ADSL</a:t>
                    </a:r>
                    <a:r>
                      <a:rPr lang="zh-TW" altLang="en-US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altLang="zh-TW">
                        <a:solidFill>
                          <a:schemeClr val="bg1"/>
                        </a:solidFill>
                      </a:rPr>
                      <a:t>modem</a:t>
                    </a:r>
                  </a:p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DHCP server</a:t>
                    </a:r>
                    <a:br>
                      <a:rPr lang="en-US" altLang="zh-TW">
                        <a:solidFill>
                          <a:schemeClr val="bg1"/>
                        </a:solidFill>
                      </a:rPr>
                    </a:br>
                    <a:r>
                      <a:rPr lang="en-US" altLang="zh-TW">
                        <a:solidFill>
                          <a:schemeClr val="bg1"/>
                        </a:solidFill>
                      </a:rPr>
                      <a:t>192.168.111.0/24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文字方塊 55"/>
                  <p:cNvSpPr txBox="1"/>
                  <p:nvPr/>
                </p:nvSpPr>
                <p:spPr>
                  <a:xfrm>
                    <a:off x="5321610" y="6303037"/>
                    <a:ext cx="175342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192.168.111.21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直線圖說文字 3 56"/>
                  <p:cNvSpPr/>
                  <p:nvPr/>
                </p:nvSpPr>
                <p:spPr>
                  <a:xfrm>
                    <a:off x="416067" y="2172894"/>
                    <a:ext cx="1894351" cy="832780"/>
                  </a:xfrm>
                  <a:prstGeom prst="borderCallout3">
                    <a:avLst>
                      <a:gd name="adj1" fmla="val 19062"/>
                      <a:gd name="adj2" fmla="val 274"/>
                      <a:gd name="adj3" fmla="val 18750"/>
                      <a:gd name="adj4" fmla="val -16667"/>
                      <a:gd name="adj5" fmla="val 251924"/>
                      <a:gd name="adj6" fmla="val -11148"/>
                      <a:gd name="adj7" fmla="val 237329"/>
                      <a:gd name="adj8" fmla="val 64605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err="1">
                        <a:solidFill>
                          <a:schemeClr val="bg1"/>
                        </a:solidFill>
                      </a:rPr>
                      <a:t>pfSense</a:t>
                    </a:r>
                    <a:r>
                      <a:rPr lang="en-US" altLang="zh-TW">
                        <a:solidFill>
                          <a:schemeClr val="bg1"/>
                        </a:solidFill>
                      </a:rPr>
                      <a:t> LAN</a:t>
                    </a:r>
                  </a:p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Transparent mode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8" name="直線圖說文字 2 57"/>
                  <p:cNvSpPr/>
                  <p:nvPr/>
                </p:nvSpPr>
                <p:spPr>
                  <a:xfrm>
                    <a:off x="2819801" y="1847189"/>
                    <a:ext cx="2608148" cy="877260"/>
                  </a:xfrm>
                  <a:prstGeom prst="borderCallout2">
                    <a:avLst>
                      <a:gd name="adj1" fmla="val 18750"/>
                      <a:gd name="adj2" fmla="val -643"/>
                      <a:gd name="adj3" fmla="val 18750"/>
                      <a:gd name="adj4" fmla="val -16667"/>
                      <a:gd name="adj5" fmla="val 220295"/>
                      <a:gd name="adj6" fmla="val -2645"/>
                    </a:avLst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altLang="zh-TW" sz="1600" err="1">
                        <a:solidFill>
                          <a:schemeClr val="bg1"/>
                        </a:solidFill>
                      </a:rPr>
                      <a:t>pfSense</a:t>
                    </a:r>
                    <a:r>
                      <a:rPr lang="en-US" altLang="zh-TW" sz="1600">
                        <a:solidFill>
                          <a:schemeClr val="bg1"/>
                        </a:solidFill>
                      </a:rPr>
                      <a:t> WAN</a:t>
                    </a:r>
                  </a:p>
                  <a:p>
                    <a:r>
                      <a:rPr lang="en-US" altLang="zh-TW" sz="1600">
                        <a:solidFill>
                          <a:schemeClr val="bg1"/>
                        </a:solidFill>
                      </a:rPr>
                      <a:t>IP from ADSL modem DHCP</a:t>
                    </a:r>
                  </a:p>
                  <a:p>
                    <a:r>
                      <a:rPr lang="en-US" altLang="zh-TW" sz="1600">
                        <a:solidFill>
                          <a:schemeClr val="bg1"/>
                        </a:solidFill>
                      </a:rPr>
                      <a:t>192.168.111.19</a:t>
                    </a:r>
                    <a:endParaRPr lang="zh-TW" altLang="en-US" sz="160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9" name="直線接點 58"/>
                  <p:cNvCxnSpPr/>
                  <p:nvPr/>
                </p:nvCxnSpPr>
                <p:spPr>
                  <a:xfrm>
                    <a:off x="2737196" y="6469304"/>
                    <a:ext cx="459589" cy="1900"/>
                  </a:xfrm>
                  <a:prstGeom prst="line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文字方塊 59"/>
                  <p:cNvSpPr txBox="1"/>
                  <p:nvPr/>
                </p:nvSpPr>
                <p:spPr>
                  <a:xfrm>
                    <a:off x="1608231" y="5821675"/>
                    <a:ext cx="344209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DHCP client from ADSL modem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61" name="直線單箭頭接點 60"/>
                  <p:cNvCxnSpPr/>
                  <p:nvPr/>
                </p:nvCxnSpPr>
                <p:spPr>
                  <a:xfrm flipH="1" flipV="1">
                    <a:off x="2446954" y="5113546"/>
                    <a:ext cx="307133" cy="759366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2" name="直線單箭頭接點 61"/>
                  <p:cNvCxnSpPr/>
                  <p:nvPr/>
                </p:nvCxnSpPr>
                <p:spPr>
                  <a:xfrm flipV="1">
                    <a:off x="4709336" y="6017500"/>
                    <a:ext cx="739448" cy="34979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65" name="文字方塊 64"/>
                  <p:cNvSpPr txBox="1"/>
                  <p:nvPr/>
                </p:nvSpPr>
                <p:spPr>
                  <a:xfrm>
                    <a:off x="-21772" y="6261535"/>
                    <a:ext cx="28392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Physical cable connection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6" name="文字方塊 65"/>
                  <p:cNvSpPr txBox="1"/>
                  <p:nvPr/>
                </p:nvSpPr>
                <p:spPr>
                  <a:xfrm>
                    <a:off x="-14108" y="6509104"/>
                    <a:ext cx="29504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Virtual network connection 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37" name="直線接點 36"/>
                <p:cNvCxnSpPr/>
                <p:nvPr/>
              </p:nvCxnSpPr>
              <p:spPr>
                <a:xfrm>
                  <a:off x="2740420" y="6693728"/>
                  <a:ext cx="459589" cy="1900"/>
                </a:xfrm>
                <a:prstGeom prst="line">
                  <a:avLst/>
                </a:prstGeom>
                <a:ln w="3810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82A4EA6E-FD28-5C42-B0F7-68F26017C688}"/>
                  </a:ext>
                </a:extLst>
              </p:cNvPr>
              <p:cNvSpPr txBox="1"/>
              <p:nvPr/>
            </p:nvSpPr>
            <p:spPr>
              <a:xfrm>
                <a:off x="5622772" y="1203917"/>
                <a:ext cx="1792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>
                    <a:solidFill>
                      <a:schemeClr val="bg1"/>
                    </a:solidFill>
                  </a:rPr>
                  <a:t>Internet </a:t>
                </a:r>
                <a:endParaRPr kumimoji="1"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51" name="肘形接點 50"/>
            <p:cNvCxnSpPr/>
            <p:nvPr/>
          </p:nvCxnSpPr>
          <p:spPr>
            <a:xfrm>
              <a:off x="2778525" y="3970227"/>
              <a:ext cx="914400" cy="914400"/>
            </a:xfrm>
            <a:prstGeom prst="bentConnector3">
              <a:avLst>
                <a:gd name="adj1" fmla="val 40323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8357590-4889-43C4-A359-BE52D5B7F6BF}"/>
              </a:ext>
            </a:extLst>
          </p:cNvPr>
          <p:cNvSpPr txBox="1"/>
          <p:nvPr/>
        </p:nvSpPr>
        <p:spPr>
          <a:xfrm>
            <a:off x="7527770" y="2156980"/>
            <a:ext cx="3907580" cy="24776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5900" indent="-215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 can let devices on LAN side get IP from WAN side.</a:t>
            </a:r>
            <a:endParaRPr lang="en-US">
              <a:solidFill>
                <a:schemeClr val="bg1"/>
              </a:solidFill>
            </a:endParaRPr>
          </a:p>
          <a:p>
            <a:pPr marL="215900" indent="-215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Transparent network lets devices on the </a:t>
            </a: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 WAN can access devices on the </a:t>
            </a: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 LAN side directly.</a:t>
            </a:r>
            <a:endParaRPr lang="en-US" altLang="zh-TW" sz="2000">
              <a:solidFill>
                <a:schemeClr val="bg1"/>
              </a:solidFill>
              <a:cs typeface="+mn-ea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6C7B304-E3CA-44BA-BA89-B458040E29FA}"/>
              </a:ext>
            </a:extLst>
          </p:cNvPr>
          <p:cNvSpPr txBox="1"/>
          <p:nvPr/>
        </p:nvSpPr>
        <p:spPr>
          <a:xfrm>
            <a:off x="7753784" y="4855081"/>
            <a:ext cx="357539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1600">
                <a:solidFill>
                  <a:schemeClr val="bg1"/>
                </a:solidFill>
                <a:cs typeface="+mn-ea"/>
                <a:sym typeface="+mn-lt"/>
              </a:rPr>
              <a:t>Note: All the IP from ADSL are example, depending on your ISP setup.</a:t>
            </a:r>
            <a:endParaRPr lang="zh-TW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F8F2313-57EB-4D87-AAAB-330CA6730782}"/>
              </a:ext>
            </a:extLst>
          </p:cNvPr>
          <p:cNvGrpSpPr/>
          <p:nvPr/>
        </p:nvGrpSpPr>
        <p:grpSpPr>
          <a:xfrm>
            <a:off x="731989" y="1503841"/>
            <a:ext cx="6140928" cy="4299221"/>
            <a:chOff x="731989" y="1503841"/>
            <a:chExt cx="6140928" cy="4299221"/>
          </a:xfrm>
        </p:grpSpPr>
        <p:sp>
          <p:nvSpPr>
            <p:cNvPr id="54" name="圖形 44">
              <a:extLst>
                <a:ext uri="{FF2B5EF4-FFF2-40B4-BE49-F238E27FC236}">
                  <a16:creationId xmlns:a16="http://schemas.microsoft.com/office/drawing/2014/main" id="{39438FE0-3FCB-48C2-B3B1-0C368BCCA203}"/>
                </a:ext>
              </a:extLst>
            </p:cNvPr>
            <p:cNvSpPr/>
            <p:nvPr/>
          </p:nvSpPr>
          <p:spPr>
            <a:xfrm>
              <a:off x="5644297" y="1801145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3" name="圖形 52">
              <a:extLst>
                <a:ext uri="{FF2B5EF4-FFF2-40B4-BE49-F238E27FC236}">
                  <a16:creationId xmlns:a16="http://schemas.microsoft.com/office/drawing/2014/main" id="{9301F986-856F-4C9D-A55B-19BC94B937C7}"/>
                </a:ext>
              </a:extLst>
            </p:cNvPr>
            <p:cNvSpPr/>
            <p:nvPr/>
          </p:nvSpPr>
          <p:spPr>
            <a:xfrm>
              <a:off x="5585726" y="4196093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A5F7B43B-3D35-457E-8593-7DFBDBDE8890}"/>
                </a:ext>
              </a:extLst>
            </p:cNvPr>
            <p:cNvGrpSpPr/>
            <p:nvPr/>
          </p:nvGrpSpPr>
          <p:grpSpPr>
            <a:xfrm>
              <a:off x="5713153" y="2721606"/>
              <a:ext cx="765693" cy="634572"/>
              <a:chOff x="804381" y="3801174"/>
              <a:chExt cx="765693" cy="634572"/>
            </a:xfrm>
          </p:grpSpPr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0805782A-6D5C-4F0F-8B9A-FEFA25C09F54}"/>
                  </a:ext>
                </a:extLst>
              </p:cNvPr>
              <p:cNvSpPr/>
              <p:nvPr/>
            </p:nvSpPr>
            <p:spPr>
              <a:xfrm>
                <a:off x="804381" y="408782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0DC851F0-6545-4019-A3EF-CAC38A3DC41C}"/>
                  </a:ext>
                </a:extLst>
              </p:cNvPr>
              <p:cNvSpPr/>
              <p:nvPr/>
            </p:nvSpPr>
            <p:spPr>
              <a:xfrm>
                <a:off x="898135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F03FB3E0-7D6A-4998-9516-ECEEFCA4C272}"/>
                  </a:ext>
                </a:extLst>
              </p:cNvPr>
              <p:cNvSpPr/>
              <p:nvPr/>
            </p:nvSpPr>
            <p:spPr>
              <a:xfrm>
                <a:off x="993851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805448E1-F5D8-499F-8723-CF7E9568CB71}"/>
                  </a:ext>
                </a:extLst>
              </p:cNvPr>
              <p:cNvSpPr/>
              <p:nvPr/>
            </p:nvSpPr>
            <p:spPr>
              <a:xfrm>
                <a:off x="1089556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3868EA85-CDDA-41DE-808D-936CF5E78B65}"/>
                  </a:ext>
                </a:extLst>
              </p:cNvPr>
              <p:cNvSpPr/>
              <p:nvPr/>
            </p:nvSpPr>
            <p:spPr>
              <a:xfrm>
                <a:off x="981892" y="380117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B7D415D6-415C-48B5-8CC6-AE9899B92142}"/>
                  </a:ext>
                </a:extLst>
              </p:cNvPr>
              <p:cNvSpPr/>
              <p:nvPr/>
            </p:nvSpPr>
            <p:spPr>
              <a:xfrm>
                <a:off x="1316898" y="380118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A38BBCE2-E40E-4E85-AF63-0777EE82A57B}"/>
                  </a:ext>
                </a:extLst>
              </p:cNvPr>
              <p:cNvSpPr/>
              <p:nvPr/>
            </p:nvSpPr>
            <p:spPr>
              <a:xfrm>
                <a:off x="1325246" y="428025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B22CE09F-C7F9-4E98-93A4-8AB356FF5CA2}"/>
                </a:ext>
              </a:extLst>
            </p:cNvPr>
            <p:cNvSpPr/>
            <p:nvPr/>
          </p:nvSpPr>
          <p:spPr>
            <a:xfrm>
              <a:off x="756650" y="2750375"/>
              <a:ext cx="1831410" cy="1831410"/>
            </a:xfrm>
            <a:prstGeom prst="roundRect">
              <a:avLst>
                <a:gd name="adj" fmla="val 1028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FEB0BFCD-8F2E-4D16-924B-32AAD4D59A70}"/>
                </a:ext>
              </a:extLst>
            </p:cNvPr>
            <p:cNvGrpSpPr/>
            <p:nvPr/>
          </p:nvGrpSpPr>
          <p:grpSpPr>
            <a:xfrm>
              <a:off x="3171188" y="2750375"/>
              <a:ext cx="1831410" cy="1831410"/>
              <a:chOff x="3218932" y="3089300"/>
              <a:chExt cx="1831410" cy="1831410"/>
            </a:xfrm>
          </p:grpSpPr>
          <p:pic>
            <p:nvPicPr>
              <p:cNvPr id="77" name="圖片 76">
                <a:extLst>
                  <a:ext uri="{FF2B5EF4-FFF2-40B4-BE49-F238E27FC236}">
                    <a16:creationId xmlns:a16="http://schemas.microsoft.com/office/drawing/2014/main" id="{95523838-3558-49E9-9B73-7BE3B2ADA1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3722842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  <p:sp>
            <p:nvSpPr>
              <p:cNvPr id="78" name="矩形: 圓角 77">
                <a:extLst>
                  <a:ext uri="{FF2B5EF4-FFF2-40B4-BE49-F238E27FC236}">
                    <a16:creationId xmlns:a16="http://schemas.microsoft.com/office/drawing/2014/main" id="{E9E22B48-CDD6-43CF-A0D5-224BD1D85946}"/>
                  </a:ext>
                </a:extLst>
              </p:cNvPr>
              <p:cNvSpPr/>
              <p:nvPr/>
            </p:nvSpPr>
            <p:spPr>
              <a:xfrm>
                <a:off x="3218932" y="3089300"/>
                <a:ext cx="1831410" cy="1831410"/>
              </a:xfrm>
              <a:prstGeom prst="roundRect">
                <a:avLst>
                  <a:gd name="adj" fmla="val 6959"/>
                </a:avLst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79" name="圖片 78">
                <a:extLst>
                  <a:ext uri="{FF2B5EF4-FFF2-40B4-BE49-F238E27FC236}">
                    <a16:creationId xmlns:a16="http://schemas.microsoft.com/office/drawing/2014/main" id="{2BC5FF71-2EA9-4B3D-8DD8-B552D1E8F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4146958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32149B22-555A-4412-898F-D83EA4175889}"/>
                </a:ext>
              </a:extLst>
            </p:cNvPr>
            <p:cNvGrpSpPr/>
            <p:nvPr/>
          </p:nvGrpSpPr>
          <p:grpSpPr>
            <a:xfrm>
              <a:off x="731989" y="5228416"/>
              <a:ext cx="2728357" cy="574646"/>
              <a:chOff x="655734" y="5224717"/>
              <a:chExt cx="2728357" cy="574646"/>
            </a:xfrm>
          </p:grpSpPr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84FF073E-122D-436E-AC57-8658066D6225}"/>
                  </a:ext>
                </a:extLst>
              </p:cNvPr>
              <p:cNvCxnSpPr/>
              <p:nvPr/>
            </p:nvCxnSpPr>
            <p:spPr>
              <a:xfrm>
                <a:off x="2924502" y="5432486"/>
                <a:ext cx="459589" cy="1900"/>
              </a:xfrm>
              <a:prstGeom prst="line">
                <a:avLst/>
              </a:prstGeom>
              <a:ln w="50800">
                <a:solidFill>
                  <a:schemeClr val="bg1">
                    <a:alpha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513A291F-47BB-4612-851C-4A665BE29850}"/>
                  </a:ext>
                </a:extLst>
              </p:cNvPr>
              <p:cNvSpPr txBox="1"/>
              <p:nvPr/>
            </p:nvSpPr>
            <p:spPr>
              <a:xfrm>
                <a:off x="655734" y="5224717"/>
                <a:ext cx="2246128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Physical cable connection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73BB9E63-6A0E-4676-99B4-FEF99D6701F8}"/>
                  </a:ext>
                </a:extLst>
              </p:cNvPr>
              <p:cNvSpPr txBox="1"/>
              <p:nvPr/>
            </p:nvSpPr>
            <p:spPr>
              <a:xfrm>
                <a:off x="663398" y="5472286"/>
                <a:ext cx="23310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Virtual network connection 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84" name="直線接點 83">
                <a:extLst>
                  <a:ext uri="{FF2B5EF4-FFF2-40B4-BE49-F238E27FC236}">
                    <a16:creationId xmlns:a16="http://schemas.microsoft.com/office/drawing/2014/main" id="{A86E799C-3D51-4C35-9822-01F133818959}"/>
                  </a:ext>
                </a:extLst>
              </p:cNvPr>
              <p:cNvCxnSpPr/>
              <p:nvPr/>
            </p:nvCxnSpPr>
            <p:spPr>
              <a:xfrm>
                <a:off x="2924502" y="5675446"/>
                <a:ext cx="459589" cy="1900"/>
              </a:xfrm>
              <a:prstGeom prst="line">
                <a:avLst/>
              </a:prstGeom>
              <a:ln w="50800">
                <a:solidFill>
                  <a:srgbClr val="00FFFF">
                    <a:alpha val="65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接點: 肘形 84">
              <a:extLst>
                <a:ext uri="{FF2B5EF4-FFF2-40B4-BE49-F238E27FC236}">
                  <a16:creationId xmlns:a16="http://schemas.microsoft.com/office/drawing/2014/main" id="{F8BC544E-4A41-4419-94FC-EDC2730D876E}"/>
                </a:ext>
              </a:extLst>
            </p:cNvPr>
            <p:cNvCxnSpPr>
              <a:cxnSpLocks/>
              <a:stCxn id="77" idx="3"/>
              <a:endCxn id="68" idx="9"/>
            </p:cNvCxnSpPr>
            <p:nvPr/>
          </p:nvCxnSpPr>
          <p:spPr>
            <a:xfrm flipV="1">
              <a:off x="4141777" y="3262415"/>
              <a:ext cx="1571376" cy="314610"/>
            </a:xfrm>
            <a:prstGeom prst="bentConnector3">
              <a:avLst>
                <a:gd name="adj1" fmla="val 75711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0ADD564E-CA7D-4124-9F4F-D6F2DCD08A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255" y="2588150"/>
              <a:ext cx="0" cy="47682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接點: 肘形 86">
              <a:extLst>
                <a:ext uri="{FF2B5EF4-FFF2-40B4-BE49-F238E27FC236}">
                  <a16:creationId xmlns:a16="http://schemas.microsoft.com/office/drawing/2014/main" id="{27C756DB-A6A0-4F66-957D-8C0E4005ABA2}"/>
                </a:ext>
              </a:extLst>
            </p:cNvPr>
            <p:cNvCxnSpPr>
              <a:cxnSpLocks/>
              <a:stCxn id="79" idx="3"/>
            </p:cNvCxnSpPr>
            <p:nvPr/>
          </p:nvCxnSpPr>
          <p:spPr>
            <a:xfrm>
              <a:off x="4141777" y="4001141"/>
              <a:ext cx="1443949" cy="589960"/>
            </a:xfrm>
            <a:prstGeom prst="bentConnector3">
              <a:avLst>
                <a:gd name="adj1" fmla="val 8075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A31E95A2-32F1-4172-933E-70724ED79336}"/>
                </a:ext>
              </a:extLst>
            </p:cNvPr>
            <p:cNvSpPr/>
            <p:nvPr/>
          </p:nvSpPr>
          <p:spPr>
            <a:xfrm>
              <a:off x="1187107" y="1585560"/>
              <a:ext cx="1549255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LAN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Transparent mode</a:t>
              </a: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F1C0FA13-81EC-4E49-9B00-489C4BF7925F}"/>
                </a:ext>
              </a:extLst>
            </p:cNvPr>
            <p:cNvSpPr/>
            <p:nvPr/>
          </p:nvSpPr>
          <p:spPr>
            <a:xfrm>
              <a:off x="2742721" y="1585560"/>
              <a:ext cx="2184744" cy="86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 err="1">
                  <a:solidFill>
                    <a:srgbClr val="00FFCC"/>
                  </a:solidFill>
                  <a:cs typeface="+mn-ea"/>
                  <a:sym typeface="+mn-lt"/>
                </a:rPr>
                <a:t>pfSense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 WAN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Get IP from ADSL</a:t>
              </a:r>
              <a:r>
                <a:rPr lang="zh-TW" altLang="en-US" sz="1400">
                  <a:solidFill>
                    <a:srgbClr val="00FFCC"/>
                  </a:solidFill>
                  <a:cs typeface="+mn-ea"/>
                  <a:sym typeface="+mn-lt"/>
                </a:rPr>
                <a:t> </a:t>
              </a: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192.168.111.19</a:t>
              </a:r>
              <a:endParaRPr lang="zh-TW" altLang="en-US" sz="1400">
                <a:solidFill>
                  <a:srgbClr val="00FFCC"/>
                </a:solidFill>
                <a:cs typeface="+mn-ea"/>
                <a:sym typeface="+mn-lt"/>
              </a:endParaRPr>
            </a:p>
          </p:txBody>
        </p:sp>
        <p:sp>
          <p:nvSpPr>
            <p:cNvPr id="90" name="圖形 5">
              <a:extLst>
                <a:ext uri="{FF2B5EF4-FFF2-40B4-BE49-F238E27FC236}">
                  <a16:creationId xmlns:a16="http://schemas.microsoft.com/office/drawing/2014/main" id="{B01556BF-E220-4C22-A4AB-A062D3C507DB}"/>
                </a:ext>
              </a:extLst>
            </p:cNvPr>
            <p:cNvSpPr/>
            <p:nvPr/>
          </p:nvSpPr>
          <p:spPr>
            <a:xfrm>
              <a:off x="1106833" y="3264907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A7C8267D-6EF6-4FBA-9A59-B1416E25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1415" y="2904116"/>
              <a:ext cx="567986" cy="102089"/>
            </a:xfrm>
            <a:prstGeom prst="rect">
              <a:avLst/>
            </a:prstGeom>
          </p:spPr>
        </p:pic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F94435F2-8D59-435A-8DA7-3DA352E4171A}"/>
                </a:ext>
              </a:extLst>
            </p:cNvPr>
            <p:cNvCxnSpPr>
              <a:cxnSpLocks/>
            </p:cNvCxnSpPr>
            <p:nvPr/>
          </p:nvCxnSpPr>
          <p:spPr>
            <a:xfrm>
              <a:off x="1671951" y="3608563"/>
              <a:ext cx="0" cy="340982"/>
            </a:xfrm>
            <a:prstGeom prst="line">
              <a:avLst/>
            </a:prstGeom>
            <a:ln w="50800">
              <a:solidFill>
                <a:srgbClr val="00FFFF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接點: 肘形 92">
              <a:extLst>
                <a:ext uri="{FF2B5EF4-FFF2-40B4-BE49-F238E27FC236}">
                  <a16:creationId xmlns:a16="http://schemas.microsoft.com/office/drawing/2014/main" id="{6CECFE38-32F7-40BF-BD48-D4B6B89B711F}"/>
                </a:ext>
              </a:extLst>
            </p:cNvPr>
            <p:cNvCxnSpPr>
              <a:cxnSpLocks/>
            </p:cNvCxnSpPr>
            <p:nvPr/>
          </p:nvCxnSpPr>
          <p:spPr>
            <a:xfrm>
              <a:off x="2369911" y="3324294"/>
              <a:ext cx="979815" cy="284269"/>
            </a:xfrm>
            <a:prstGeom prst="bentConnector3">
              <a:avLst>
                <a:gd name="adj1" fmla="val 64690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接點: 肘形 93">
              <a:extLst>
                <a:ext uri="{FF2B5EF4-FFF2-40B4-BE49-F238E27FC236}">
                  <a16:creationId xmlns:a16="http://schemas.microsoft.com/office/drawing/2014/main" id="{6C075F70-E95C-4E6E-AE79-01F097352B5F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2369911" y="3517003"/>
              <a:ext cx="1011454" cy="484138"/>
            </a:xfrm>
            <a:prstGeom prst="bentConnector3">
              <a:avLst>
                <a:gd name="adj1" fmla="val 45982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CFAF8BE7-B0C7-4752-9CF9-E7CE5254186B}"/>
                </a:ext>
              </a:extLst>
            </p:cNvPr>
            <p:cNvSpPr txBox="1"/>
            <p:nvPr/>
          </p:nvSpPr>
          <p:spPr>
            <a:xfrm>
              <a:off x="731989" y="4780351"/>
              <a:ext cx="2835556" cy="327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400">
                  <a:solidFill>
                    <a:srgbClr val="00FFCC"/>
                  </a:solidFill>
                  <a:cs typeface="+mn-ea"/>
                  <a:sym typeface="+mn-lt"/>
                </a:rPr>
                <a:t>DHCP client from ADSL modem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F3F32FF8-435D-4832-B74F-86219C769458}"/>
                </a:ext>
              </a:extLst>
            </p:cNvPr>
            <p:cNvSpPr/>
            <p:nvPr/>
          </p:nvSpPr>
          <p:spPr>
            <a:xfrm>
              <a:off x="1070636" y="3956410"/>
              <a:ext cx="12025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cs typeface="+mn-ea"/>
                  <a:sym typeface="+mn-lt"/>
                </a:rPr>
                <a:t>DHCP</a:t>
              </a:r>
              <a:endParaRPr lang="zh-TW" altLang="en-US" sz="2800" b="1"/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80AE3E8A-948A-46B9-AC81-135AD8D29969}"/>
                </a:ext>
              </a:extLst>
            </p:cNvPr>
            <p:cNvSpPr txBox="1"/>
            <p:nvPr/>
          </p:nvSpPr>
          <p:spPr>
            <a:xfrm>
              <a:off x="5646684" y="5216856"/>
              <a:ext cx="1226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</a:rPr>
                <a:t>192.168.111.21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41F92BD7-52F0-4C0A-9C4E-7F10D96FB7BF}"/>
                </a:ext>
              </a:extLst>
            </p:cNvPr>
            <p:cNvSpPr txBox="1"/>
            <p:nvPr/>
          </p:nvSpPr>
          <p:spPr>
            <a:xfrm>
              <a:off x="5518289" y="3355167"/>
              <a:ext cx="1354473" cy="74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ADSL</a:t>
              </a:r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modem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DHCP server</a:t>
              </a:r>
              <a:b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192.168.111.0/24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AFE74EAC-7E59-4CA8-81CF-A13CE2313BBB}"/>
                </a:ext>
              </a:extLst>
            </p:cNvPr>
            <p:cNvSpPr txBox="1"/>
            <p:nvPr/>
          </p:nvSpPr>
          <p:spPr>
            <a:xfrm>
              <a:off x="5668605" y="1503841"/>
              <a:ext cx="854788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00" name="直線單箭頭接點 99">
              <a:extLst>
                <a:ext uri="{FF2B5EF4-FFF2-40B4-BE49-F238E27FC236}">
                  <a16:creationId xmlns:a16="http://schemas.microsoft.com/office/drawing/2014/main" id="{8F7E1EB3-535B-4D9E-8259-9F57753235D5}"/>
                </a:ext>
              </a:extLst>
            </p:cNvPr>
            <p:cNvCxnSpPr>
              <a:cxnSpLocks/>
            </p:cNvCxnSpPr>
            <p:nvPr/>
          </p:nvCxnSpPr>
          <p:spPr>
            <a:xfrm>
              <a:off x="2978117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100">
              <a:extLst>
                <a:ext uri="{FF2B5EF4-FFF2-40B4-BE49-F238E27FC236}">
                  <a16:creationId xmlns:a16="http://schemas.microsoft.com/office/drawing/2014/main" id="{4E3DF2CD-8774-45E3-90D4-F250D2D18999}"/>
                </a:ext>
              </a:extLst>
            </p:cNvPr>
            <p:cNvCxnSpPr>
              <a:cxnSpLocks/>
            </p:cNvCxnSpPr>
            <p:nvPr/>
          </p:nvCxnSpPr>
          <p:spPr>
            <a:xfrm>
              <a:off x="1691815" y="2529840"/>
              <a:ext cx="0" cy="71865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54767C01-638D-4CA0-99CD-B108340564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966" y="4390711"/>
              <a:ext cx="0" cy="465769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87772DA2-4E97-4645-A6EE-AD793FB52042}"/>
                </a:ext>
              </a:extLst>
            </p:cNvPr>
            <p:cNvCxnSpPr>
              <a:cxnSpLocks/>
            </p:cNvCxnSpPr>
            <p:nvPr/>
          </p:nvCxnSpPr>
          <p:spPr>
            <a:xfrm>
              <a:off x="3460346" y="4979569"/>
              <a:ext cx="2057943" cy="1"/>
            </a:xfrm>
            <a:prstGeom prst="straightConnector1">
              <a:avLst/>
            </a:prstGeom>
            <a:ln w="15875">
              <a:solidFill>
                <a:srgbClr val="00F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矩形 103">
            <a:extLst>
              <a:ext uri="{FF2B5EF4-FFF2-40B4-BE49-F238E27FC236}">
                <a16:creationId xmlns:a16="http://schemas.microsoft.com/office/drawing/2014/main" id="{34281A30-8B8B-42EB-9AB7-EAF51C6E7B63}"/>
              </a:ext>
            </a:extLst>
          </p:cNvPr>
          <p:cNvSpPr/>
          <p:nvPr/>
        </p:nvSpPr>
        <p:spPr>
          <a:xfrm>
            <a:off x="3504497" y="3068120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Port1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1D3CE475-1EC8-4694-9E29-69466C81C57C}"/>
              </a:ext>
            </a:extLst>
          </p:cNvPr>
          <p:cNvSpPr/>
          <p:nvPr/>
        </p:nvSpPr>
        <p:spPr>
          <a:xfrm>
            <a:off x="3504497" y="4225427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Port2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19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ACEB3C-55F8-0146-8F79-75956B12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>
            <a:normAutofit/>
          </a:bodyPr>
          <a:lstStyle/>
          <a:p>
            <a:r>
              <a:rPr kumimoji="1" lang="en-US" altLang="zh-TW" sz="5400" b="0" spc="-150" dirty="0">
                <a:latin typeface="+mj-lt"/>
                <a:ea typeface="微軟正黑體"/>
                <a:cs typeface="Arial"/>
              </a:rPr>
              <a:t>How to choose </a:t>
            </a:r>
            <a:r>
              <a:rPr kumimoji="1" lang="en-US" altLang="zh-TW" sz="5400" dirty="0">
                <a:latin typeface="+mj-lt"/>
                <a:ea typeface="微軟正黑體"/>
                <a:cs typeface="Arial"/>
              </a:rPr>
              <a:t>between NAT</a:t>
            </a:r>
            <a:r>
              <a:rPr kumimoji="1" lang="en-US" altLang="zh-TW" sz="5400" b="0" spc="-150" dirty="0">
                <a:latin typeface="+mj-lt"/>
                <a:ea typeface="微軟正黑體"/>
                <a:cs typeface="Arial"/>
              </a:rPr>
              <a:t> or Transparent </a:t>
            </a:r>
            <a:r>
              <a:rPr kumimoji="1" lang="en-US" altLang="zh-TW" sz="5400" dirty="0">
                <a:latin typeface="+mj-lt"/>
                <a:ea typeface="微軟正黑體"/>
                <a:cs typeface="Arial"/>
              </a:rPr>
              <a:t>modes</a:t>
            </a:r>
            <a:endParaRPr kumimoji="1" lang="zh-TW" altLang="en-US" sz="5400" b="0" spc="-150" dirty="0">
              <a:latin typeface="+mj-lt"/>
              <a:ea typeface="微軟正黑體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DCF59F-7F4F-0444-AD03-80D0A1576B9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2300" y="1886552"/>
            <a:ext cx="3278604" cy="3815748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-US" altLang="zh-TW" sz="3200" b="1">
                <a:solidFill>
                  <a:schemeClr val="bg1"/>
                </a:solidFill>
              </a:rPr>
              <a:t>When to use NAT mode</a:t>
            </a: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800">
                <a:solidFill>
                  <a:schemeClr val="bg1"/>
                </a:solidFill>
              </a:rPr>
              <a:t>Need a DHCP server at home assigning IP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800">
                <a:solidFill>
                  <a:schemeClr val="bg1"/>
                </a:solidFill>
              </a:rPr>
              <a:t>Hide NAS IP from other devices; requires changing usual NAS access behavior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78376EB-6555-42C5-ACB6-F136C2B15F20}"/>
              </a:ext>
            </a:extLst>
          </p:cNvPr>
          <p:cNvSpPr txBox="1">
            <a:spLocks/>
          </p:cNvSpPr>
          <p:nvPr/>
        </p:nvSpPr>
        <p:spPr>
          <a:xfrm>
            <a:off x="4344067" y="1886552"/>
            <a:ext cx="3741154" cy="381574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en-US" altLang="zh-TW" sz="3200" b="1">
                <a:solidFill>
                  <a:schemeClr val="bg1"/>
                </a:solidFill>
              </a:rPr>
              <a:t>When to use Transparent mode</a:t>
            </a: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800">
                <a:solidFill>
                  <a:schemeClr val="bg1"/>
                </a:solidFill>
              </a:rPr>
              <a:t>No DHCP server required; all IPs are assigned by ISP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  <a:p>
            <a:pPr marL="179705" indent="-179705">
              <a:lnSpc>
                <a:spcPct val="100000"/>
              </a:lnSpc>
              <a:spcBef>
                <a:spcPts val="1800"/>
              </a:spcBef>
            </a:pPr>
            <a:r>
              <a:rPr kumimoji="1" lang="en-US" altLang="zh-TW" sz="1800">
                <a:solidFill>
                  <a:schemeClr val="bg1"/>
                </a:solidFill>
              </a:rPr>
              <a:t>NAS can be accessed by other devices directly</a:t>
            </a:r>
            <a:r>
              <a:rPr kumimoji="1" lang="zh-TW" altLang="en-US" sz="1800">
                <a:solidFill>
                  <a:schemeClr val="bg1"/>
                </a:solidFill>
              </a:rPr>
              <a:t>，</a:t>
            </a:r>
            <a:r>
              <a:rPr kumimoji="1" lang="en-US" altLang="zh-TW" sz="1800">
                <a:solidFill>
                  <a:schemeClr val="bg1"/>
                </a:solidFill>
              </a:rPr>
              <a:t>no needed to change usual NAS access behavior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B8CBF41-F430-4C8A-B3D6-90FD5EBF51D2}"/>
              </a:ext>
            </a:extLst>
          </p:cNvPr>
          <p:cNvSpPr txBox="1">
            <a:spLocks/>
          </p:cNvSpPr>
          <p:nvPr/>
        </p:nvSpPr>
        <p:spPr>
          <a:xfrm>
            <a:off x="8460606" y="1886552"/>
            <a:ext cx="3109094" cy="3815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10000"/>
              </a:lnSpc>
              <a:spcBef>
                <a:spcPts val="1800"/>
              </a:spcBef>
              <a:buNone/>
            </a:pPr>
            <a:r>
              <a:rPr kumimoji="1" lang="en-US" altLang="zh-TW" sz="3200" b="1">
                <a:solidFill>
                  <a:schemeClr val="bg1"/>
                </a:solidFill>
              </a:rPr>
              <a:t>If you like to put QNAP NAS at home, transparent mode is good choice for you</a:t>
            </a:r>
          </a:p>
        </p:txBody>
      </p:sp>
    </p:spTree>
    <p:extLst>
      <p:ext uri="{BB962C8B-B14F-4D97-AF65-F5344CB8AC3E}">
        <p14:creationId xmlns:p14="http://schemas.microsoft.com/office/powerpoint/2010/main" val="1363353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0231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  <a:spcBef>
                <a:spcPct val="500000"/>
              </a:spcBef>
            </a:pPr>
            <a:r>
              <a:rPr lang="en-US" altLang="zh-TW" sz="5400" dirty="0" err="1">
                <a:latin typeface="+mj-lt"/>
                <a:ea typeface="微軟正黑體"/>
                <a:cs typeface="Arial"/>
              </a:rPr>
              <a:t>pfSense</a:t>
            </a:r>
            <a:r>
              <a:rPr lang="en-US" altLang="zh-TW" sz="5400" dirty="0">
                <a:latin typeface="+mj-lt"/>
                <a:ea typeface="微軟正黑體"/>
                <a:cs typeface="Arial"/>
              </a:rPr>
              <a:t> will not change NAS network behavior under transparent mode</a:t>
            </a:r>
            <a:endParaRPr lang="en-US" altLang="zh-TW" sz="5400" dirty="0"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1" y="2017038"/>
            <a:ext cx="4000900" cy="3883237"/>
          </a:xfrm>
          <a:prstGeom prst="rect">
            <a:avLst/>
          </a:prstGeom>
        </p:spPr>
        <p:txBody>
          <a:bodyPr/>
          <a:lstStyle/>
          <a:p>
            <a:r>
              <a:rPr lang="en-US" altLang="zh-TW" sz="2000" dirty="0">
                <a:solidFill>
                  <a:schemeClr val="bg1"/>
                </a:solidFill>
              </a:rPr>
              <a:t>Before install </a:t>
            </a:r>
            <a:r>
              <a:rPr lang="en-US" altLang="zh-TW" sz="2000" dirty="0" err="1">
                <a:solidFill>
                  <a:schemeClr val="bg1"/>
                </a:solidFill>
              </a:rPr>
              <a:t>pfSense</a:t>
            </a:r>
            <a:r>
              <a:rPr lang="en-US" altLang="zh-TW" sz="2000" dirty="0">
                <a:solidFill>
                  <a:schemeClr val="bg1"/>
                </a:solidFill>
              </a:rPr>
              <a:t>, NAS access internet and devices behind it through physical network card directly</a:t>
            </a:r>
          </a:p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endParaRPr lang="en-US" altLang="zh-TW" sz="2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endParaRPr lang="en-US" altLang="zh-TW" sz="2000" dirty="0">
              <a:solidFill>
                <a:schemeClr val="bg1"/>
              </a:solidFill>
            </a:endParaRPr>
          </a:p>
          <a:p>
            <a:r>
              <a:rPr lang="en-US" altLang="zh-TW" sz="2000" dirty="0">
                <a:solidFill>
                  <a:schemeClr val="bg1"/>
                </a:solidFill>
              </a:rPr>
              <a:t>After install </a:t>
            </a:r>
            <a:r>
              <a:rPr lang="en-US" altLang="zh-TW" sz="2000" dirty="0" err="1">
                <a:solidFill>
                  <a:schemeClr val="bg1"/>
                </a:solidFill>
              </a:rPr>
              <a:t>pfSense</a:t>
            </a:r>
            <a:r>
              <a:rPr lang="en-US" altLang="zh-TW" sz="2000" dirty="0">
                <a:solidFill>
                  <a:schemeClr val="bg1"/>
                </a:solidFill>
              </a:rPr>
              <a:t>, NAS access internet and devices behind it through virtual switch, and have </a:t>
            </a:r>
            <a:r>
              <a:rPr lang="en-US" altLang="zh-TW" sz="2000" dirty="0" err="1">
                <a:solidFill>
                  <a:schemeClr val="bg1"/>
                </a:solidFill>
              </a:rPr>
              <a:t>pfSense</a:t>
            </a:r>
            <a:r>
              <a:rPr lang="en-US" altLang="zh-TW" sz="2000" dirty="0">
                <a:solidFill>
                  <a:schemeClr val="bg1"/>
                </a:solidFill>
              </a:rPr>
              <a:t> monitor on these interfaces</a:t>
            </a:r>
          </a:p>
        </p:txBody>
      </p:sp>
      <p:pic>
        <p:nvPicPr>
          <p:cNvPr id="6" name="圖片 5" hidden="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3845866"/>
            <a:ext cx="5041899" cy="1916971"/>
          </a:xfrm>
          <a:prstGeom prst="rect">
            <a:avLst/>
          </a:prstGeom>
        </p:spPr>
      </p:pic>
      <p:pic>
        <p:nvPicPr>
          <p:cNvPr id="7" name="圖片 6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1668006"/>
            <a:ext cx="5041900" cy="2040394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EAA3E6B-99FB-4170-A8BF-B7E8C7438D22}"/>
              </a:ext>
            </a:extLst>
          </p:cNvPr>
          <p:cNvGrpSpPr/>
          <p:nvPr/>
        </p:nvGrpSpPr>
        <p:grpSpPr>
          <a:xfrm>
            <a:off x="5231932" y="1447800"/>
            <a:ext cx="5962383" cy="2093075"/>
            <a:chOff x="273049" y="2700146"/>
            <a:chExt cx="5962383" cy="209307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FCA74A7-87F2-46BB-8CE4-ADD1C3A81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049" y="2700146"/>
              <a:ext cx="5962383" cy="2093075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6E44B61-66E7-43B6-B866-9068E1699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2773" y="4261525"/>
              <a:ext cx="4865777" cy="531696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AD0951F-F109-4B83-9F7F-22B2E6DAD9D6}"/>
              </a:ext>
            </a:extLst>
          </p:cNvPr>
          <p:cNvGrpSpPr/>
          <p:nvPr/>
        </p:nvGrpSpPr>
        <p:grpSpPr>
          <a:xfrm>
            <a:off x="5231932" y="3664163"/>
            <a:ext cx="5929466" cy="2538719"/>
            <a:chOff x="5841759" y="3664163"/>
            <a:chExt cx="5929466" cy="253871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4976EB2-D2E7-4675-8640-84FD9390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1759" y="3664163"/>
              <a:ext cx="5929466" cy="2081519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3229BDB-51ED-4629-805D-9666A6555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5203" y="5239007"/>
              <a:ext cx="4896022" cy="95918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442BC23-3C48-4F99-B86D-05ECF564E5B8}"/>
                </a:ext>
              </a:extLst>
            </p:cNvPr>
            <p:cNvSpPr/>
            <p:nvPr/>
          </p:nvSpPr>
          <p:spPr>
            <a:xfrm>
              <a:off x="5841759" y="5650018"/>
              <a:ext cx="1033444" cy="552864"/>
            </a:xfrm>
            <a:prstGeom prst="rect">
              <a:avLst/>
            </a:prstGeom>
            <a:solidFill>
              <a:srgbClr val="0F45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9402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8519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TW" sz="5400" b="0" spc="-150" dirty="0">
                <a:latin typeface="+mj-lt"/>
                <a:ea typeface="微軟正黑體"/>
                <a:cs typeface="Arial"/>
              </a:rPr>
              <a:t>How to use transparent mode</a:t>
            </a:r>
            <a:r>
              <a:rPr lang="en-US" altLang="zh-TW" sz="5400" dirty="0">
                <a:latin typeface="+mj-lt"/>
                <a:ea typeface="微軟正黑體"/>
                <a:cs typeface="Arial"/>
              </a:rPr>
              <a:t> to protect</a:t>
            </a:r>
            <a:r>
              <a:rPr lang="en-US" altLang="zh-TW" sz="5400" b="0" spc="-150" dirty="0">
                <a:latin typeface="+mj-lt"/>
                <a:ea typeface="微軟正黑體"/>
                <a:cs typeface="Arial"/>
              </a:rPr>
              <a:t> QNAP NAS</a:t>
            </a:r>
            <a:r>
              <a:rPr lang="en-US" altLang="zh-TW" sz="5400" dirty="0">
                <a:latin typeface="+mj-lt"/>
                <a:ea typeface="微軟正黑體"/>
                <a:cs typeface="Arial"/>
              </a:rPr>
              <a:t> on both Internet / intranet</a:t>
            </a:r>
            <a:endParaRPr lang="zh-TW" altLang="en-US" sz="5400" b="0" spc="-150" dirty="0">
              <a:latin typeface="+mj-lt"/>
              <a:ea typeface="微軟正黑體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65763" y="1721471"/>
            <a:ext cx="3813283" cy="4095129"/>
          </a:xfrm>
          <a:prstGeom prst="rect">
            <a:avLst/>
          </a:prstGeom>
        </p:spPr>
        <p:txBody>
          <a:bodyPr anchor="t"/>
          <a:lstStyle/>
          <a:p>
            <a:pPr marL="359410" indent="-359410">
              <a:lnSpc>
                <a:spcPct val="100000"/>
              </a:lnSpc>
              <a:buFont typeface="+mj-lt"/>
              <a:buAutoNum type="arabicPeriod"/>
            </a:pPr>
            <a:r>
              <a:rPr lang="en-US" altLang="zh-TW" sz="2000">
                <a:solidFill>
                  <a:schemeClr val="bg1"/>
                </a:solidFill>
              </a:rPr>
              <a:t>Install a 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en-US" altLang="zh-TW" sz="2000">
                <a:solidFill>
                  <a:schemeClr val="bg1"/>
                </a:solidFill>
              </a:rPr>
              <a:t> on NAS by using VM</a:t>
            </a:r>
            <a:endParaRPr lang="en-US">
              <a:solidFill>
                <a:schemeClr val="bg1"/>
              </a:solidFill>
            </a:endParaRPr>
          </a:p>
          <a:p>
            <a:pPr marL="359410" indent="-359410">
              <a:lnSpc>
                <a:spcPct val="100000"/>
              </a:lnSpc>
              <a:buFont typeface="+mj-lt"/>
              <a:buAutoNum type="arabicPeriod"/>
            </a:pPr>
            <a:r>
              <a:rPr lang="en-US" altLang="zh-TW" sz="2000">
                <a:solidFill>
                  <a:schemeClr val="bg1"/>
                </a:solidFill>
              </a:rPr>
              <a:t>Setup a </a:t>
            </a:r>
            <a:r>
              <a:rPr lang="en-US" altLang="zh-TW" sz="2000" err="1">
                <a:solidFill>
                  <a:schemeClr val="bg1"/>
                </a:solidFill>
              </a:rPr>
              <a:t>pfSesne</a:t>
            </a:r>
            <a:r>
              <a:rPr lang="en-US" altLang="zh-TW" sz="2000">
                <a:solidFill>
                  <a:schemeClr val="bg1"/>
                </a:solidFill>
              </a:rPr>
              <a:t> between NAS and networking, NAS can get IP through transparent mode from ADSL modem</a:t>
            </a:r>
            <a:endParaRPr lang="en-US" altLang="zh-TW" sz="2000">
              <a:solidFill>
                <a:schemeClr val="bg1"/>
              </a:solidFill>
              <a:cs typeface="Arial"/>
            </a:endParaRPr>
          </a:p>
          <a:p>
            <a:pPr marL="575945" lvl="1" indent="-215900"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600">
                <a:solidFill>
                  <a:schemeClr val="bg1"/>
                </a:solidFill>
              </a:rPr>
              <a:t>Enforcing access control by using the rules on pfSense: allow specific IP access QTS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management page by using HTTP</a:t>
            </a:r>
            <a:endParaRPr lang="en-US" altLang="zh-TW" sz="1600">
              <a:solidFill>
                <a:schemeClr val="bg1"/>
              </a:solidFill>
              <a:cs typeface="Arial"/>
            </a:endParaRPr>
          </a:p>
          <a:p>
            <a:pPr marL="575945" lvl="1" indent="-215900"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600">
                <a:solidFill>
                  <a:schemeClr val="bg1"/>
                </a:solidFill>
              </a:rPr>
              <a:t>QTS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can access internet</a:t>
            </a:r>
            <a:endParaRPr lang="en-US" altLang="zh-TW" sz="1600">
              <a:solidFill>
                <a:schemeClr val="bg1"/>
              </a:solidFill>
              <a:cs typeface="Arial"/>
            </a:endParaRPr>
          </a:p>
          <a:p>
            <a:pPr marL="971550" lvl="1" indent="-514350">
              <a:buFont typeface="+mj-lt"/>
              <a:buAutoNum type="alphaLcPeriod"/>
            </a:pPr>
            <a:endParaRPr lang="en-US" altLang="zh-TW" sz="1800">
              <a:solidFill>
                <a:schemeClr val="bg1"/>
              </a:solidFill>
            </a:endParaRPr>
          </a:p>
        </p:txBody>
      </p:sp>
      <p:grpSp>
        <p:nvGrpSpPr>
          <p:cNvPr id="4" name="群組 3" hidden="1"/>
          <p:cNvGrpSpPr/>
          <p:nvPr/>
        </p:nvGrpSpPr>
        <p:grpSpPr>
          <a:xfrm>
            <a:off x="0" y="6986671"/>
            <a:ext cx="13132949" cy="4431495"/>
            <a:chOff x="55022" y="2426505"/>
            <a:chExt cx="13132949" cy="4431495"/>
          </a:xfrm>
        </p:grpSpPr>
        <p:grpSp>
          <p:nvGrpSpPr>
            <p:cNvPr id="74" name="群組 73"/>
            <p:cNvGrpSpPr/>
            <p:nvPr/>
          </p:nvGrpSpPr>
          <p:grpSpPr>
            <a:xfrm>
              <a:off x="55022" y="2426505"/>
              <a:ext cx="13132949" cy="4431495"/>
              <a:chOff x="55022" y="2426505"/>
              <a:chExt cx="13132949" cy="4431495"/>
            </a:xfrm>
          </p:grpSpPr>
          <p:grpSp>
            <p:nvGrpSpPr>
              <p:cNvPr id="70" name="群組 69"/>
              <p:cNvGrpSpPr/>
              <p:nvPr/>
            </p:nvGrpSpPr>
            <p:grpSpPr>
              <a:xfrm>
                <a:off x="2348852" y="2426505"/>
                <a:ext cx="10839119" cy="4431495"/>
                <a:chOff x="549549" y="2438456"/>
                <a:chExt cx="10839119" cy="4431495"/>
              </a:xfrm>
            </p:grpSpPr>
            <p:sp>
              <p:nvSpPr>
                <p:cNvPr id="64" name="文字方塊 63"/>
                <p:cNvSpPr txBox="1"/>
                <p:nvPr/>
              </p:nvSpPr>
              <p:spPr>
                <a:xfrm>
                  <a:off x="5493714" y="6500619"/>
                  <a:ext cx="19278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>
                      <a:solidFill>
                        <a:schemeClr val="bg1"/>
                      </a:solidFill>
                    </a:rPr>
                    <a:t>10.17.94.18</a:t>
                  </a:r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8" name="群組 67"/>
                <p:cNvGrpSpPr/>
                <p:nvPr/>
              </p:nvGrpSpPr>
              <p:grpSpPr>
                <a:xfrm>
                  <a:off x="549549" y="2438456"/>
                  <a:ext cx="10839119" cy="4062473"/>
                  <a:chOff x="549549" y="2438456"/>
                  <a:chExt cx="10839119" cy="4062473"/>
                </a:xfrm>
              </p:grpSpPr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2BBABA67-CF88-6449-A612-8D553D2BF4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33197" y="2438456"/>
                    <a:ext cx="929848" cy="929848"/>
                  </a:xfrm>
                  <a:prstGeom prst="rect">
                    <a:avLst/>
                  </a:prstGeom>
                </p:spPr>
              </p:pic>
              <p:pic>
                <p:nvPicPr>
                  <p:cNvPr id="41" name="圖片 40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549" y="3483933"/>
                    <a:ext cx="4944165" cy="2295845"/>
                  </a:xfrm>
                  <a:prstGeom prst="rect">
                    <a:avLst/>
                  </a:prstGeom>
                </p:spPr>
              </p:pic>
              <p:sp>
                <p:nvSpPr>
                  <p:cNvPr id="42" name="文字方塊 41"/>
                  <p:cNvSpPr txBox="1"/>
                  <p:nvPr/>
                </p:nvSpPr>
                <p:spPr>
                  <a:xfrm>
                    <a:off x="4245748" y="4535500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Port1</a:t>
                    </a:r>
                    <a:endParaRPr lang="zh-TW" altLang="en-US"/>
                  </a:p>
                </p:txBody>
              </p:sp>
              <p:sp>
                <p:nvSpPr>
                  <p:cNvPr id="43" name="文字方塊 42"/>
                  <p:cNvSpPr txBox="1"/>
                  <p:nvPr/>
                </p:nvSpPr>
                <p:spPr>
                  <a:xfrm>
                    <a:off x="4245748" y="4972973"/>
                    <a:ext cx="6946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/>
                      <a:t>Port2</a:t>
                    </a:r>
                    <a:endParaRPr lang="zh-TW" altLang="en-US"/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>
                    <a:off x="715454" y="3811142"/>
                    <a:ext cx="1927860" cy="78346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10.17.104.99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45" name="圖片 44">
                    <a:extLst>
                      <a:ext uri="{FF2B5EF4-FFF2-40B4-BE49-F238E27FC236}">
                        <a16:creationId xmlns:a16="http://schemas.microsoft.com/office/drawing/2014/main" id="{CF8BB724-6F83-2442-9268-577A082654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831104" y="3866073"/>
                    <a:ext cx="1734208" cy="407579"/>
                  </a:xfrm>
                  <a:prstGeom prst="rect">
                    <a:avLst/>
                  </a:prstGeom>
                </p:spPr>
              </p:pic>
              <p:sp>
                <p:nvSpPr>
                  <p:cNvPr id="46" name="矩形 45"/>
                  <p:cNvSpPr/>
                  <p:nvPr/>
                </p:nvSpPr>
                <p:spPr>
                  <a:xfrm>
                    <a:off x="715454" y="4994493"/>
                    <a:ext cx="1927860" cy="56388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QTS</a:t>
                    </a:r>
                  </a:p>
                  <a:p>
                    <a:pPr algn="ctr"/>
                    <a:r>
                      <a:rPr lang="en-US" altLang="zh-TW">
                        <a:solidFill>
                          <a:schemeClr val="tx1"/>
                        </a:solidFill>
                      </a:rPr>
                      <a:t>10.17.104.56</a:t>
                    </a:r>
                    <a:endParaRPr lang="zh-TW" alt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47" name="肘形接點 46"/>
                  <p:cNvCxnSpPr>
                    <a:stCxn id="40" idx="2"/>
                    <a:endCxn id="42" idx="3"/>
                  </p:cNvCxnSpPr>
                  <p:nvPr/>
                </p:nvCxnSpPr>
                <p:spPr>
                  <a:xfrm rot="5400000">
                    <a:off x="5343311" y="2965356"/>
                    <a:ext cx="1351862" cy="2157759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肘形接點 47"/>
                  <p:cNvCxnSpPr>
                    <a:endCxn id="44" idx="3"/>
                  </p:cNvCxnSpPr>
                  <p:nvPr/>
                </p:nvCxnSpPr>
                <p:spPr>
                  <a:xfrm rot="10800000">
                    <a:off x="2643314" y="4202873"/>
                    <a:ext cx="901394" cy="517298"/>
                  </a:xfrm>
                  <a:prstGeom prst="bentConnector3">
                    <a:avLst>
                      <a:gd name="adj1" fmla="val 50000"/>
                    </a:avLst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接點 48"/>
                  <p:cNvCxnSpPr>
                    <a:stCxn id="44" idx="2"/>
                    <a:endCxn id="46" idx="0"/>
                  </p:cNvCxnSpPr>
                  <p:nvPr/>
                </p:nvCxnSpPr>
                <p:spPr>
                  <a:xfrm>
                    <a:off x="1679384" y="4594603"/>
                    <a:ext cx="0" cy="399890"/>
                  </a:xfrm>
                  <a:prstGeom prst="line">
                    <a:avLst/>
                  </a:prstGeom>
                  <a:ln w="38100"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1" name="圖片 50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03649" y="5779778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52" name="肘形接點 51"/>
                  <p:cNvCxnSpPr>
                    <a:stCxn id="43" idx="3"/>
                    <a:endCxn id="51" idx="0"/>
                  </p:cNvCxnSpPr>
                  <p:nvPr/>
                </p:nvCxnSpPr>
                <p:spPr>
                  <a:xfrm>
                    <a:off x="4940362" y="5157639"/>
                    <a:ext cx="1223664" cy="622139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3" name="圖片 5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89883" y="3728724"/>
                    <a:ext cx="1314783" cy="479896"/>
                  </a:xfrm>
                  <a:prstGeom prst="rect">
                    <a:avLst/>
                  </a:prstGeom>
                </p:spPr>
              </p:pic>
              <p:sp>
                <p:nvSpPr>
                  <p:cNvPr id="54" name="文字方塊 53"/>
                  <p:cNvSpPr txBox="1"/>
                  <p:nvPr/>
                </p:nvSpPr>
                <p:spPr>
                  <a:xfrm>
                    <a:off x="7786305" y="3776532"/>
                    <a:ext cx="360236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ADSL modem</a:t>
                    </a:r>
                  </a:p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DHCP server 10.17.0.0/16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65" name="圖片 64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04514" y="5010010"/>
                    <a:ext cx="920754" cy="721151"/>
                  </a:xfrm>
                  <a:prstGeom prst="rect">
                    <a:avLst/>
                  </a:prstGeom>
                </p:spPr>
              </p:pic>
              <p:cxnSp>
                <p:nvCxnSpPr>
                  <p:cNvPr id="18" name="肘形接點 17"/>
                  <p:cNvCxnSpPr>
                    <a:endCxn id="65" idx="1"/>
                  </p:cNvCxnSpPr>
                  <p:nvPr/>
                </p:nvCxnSpPr>
                <p:spPr>
                  <a:xfrm rot="16200000" flipH="1">
                    <a:off x="6982063" y="4648135"/>
                    <a:ext cx="1161964" cy="282938"/>
                  </a:xfrm>
                  <a:prstGeom prst="bentConnector2">
                    <a:avLst/>
                  </a:prstGeom>
                  <a:ln w="28575">
                    <a:solidFill>
                      <a:srgbClr val="FFDA2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文字方塊 65"/>
                  <p:cNvSpPr txBox="1"/>
                  <p:nvPr/>
                </p:nvSpPr>
                <p:spPr>
                  <a:xfrm>
                    <a:off x="7574975" y="5731161"/>
                    <a:ext cx="186522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TW">
                        <a:solidFill>
                          <a:schemeClr val="bg1"/>
                        </a:solidFill>
                      </a:rPr>
                      <a:t>10.17.95.21</a:t>
                    </a:r>
                    <a:endParaRPr lang="zh-TW" alt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7" name="文字方塊 66">
                    <a:extLst>
                      <a:ext uri="{FF2B5EF4-FFF2-40B4-BE49-F238E27FC236}">
                        <a16:creationId xmlns:a16="http://schemas.microsoft.com/office/drawing/2014/main" id="{82A4EA6E-FD28-5C42-B0F7-68F26017C688}"/>
                      </a:ext>
                    </a:extLst>
                  </p:cNvPr>
                  <p:cNvSpPr txBox="1"/>
                  <p:nvPr/>
                </p:nvSpPr>
                <p:spPr>
                  <a:xfrm>
                    <a:off x="7463183" y="2705243"/>
                    <a:ext cx="17926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TW">
                        <a:solidFill>
                          <a:schemeClr val="bg1"/>
                        </a:solidFill>
                      </a:rPr>
                      <a:t>Internet </a:t>
                    </a:r>
                    <a:endParaRPr kumimoji="1" lang="zh-TW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cxnSp>
            <p:nvCxnSpPr>
              <p:cNvPr id="72" name="直線接點 71"/>
              <p:cNvCxnSpPr/>
              <p:nvPr/>
            </p:nvCxnSpPr>
            <p:spPr>
              <a:xfrm>
                <a:off x="2813990" y="6586519"/>
                <a:ext cx="459589" cy="1900"/>
              </a:xfrm>
              <a:prstGeom prst="line">
                <a:avLst/>
              </a:prstGeom>
              <a:ln w="28575">
                <a:solidFill>
                  <a:srgbClr val="FFDA2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文字方塊 72"/>
              <p:cNvSpPr txBox="1"/>
              <p:nvPr/>
            </p:nvSpPr>
            <p:spPr>
              <a:xfrm>
                <a:off x="55022" y="6378750"/>
                <a:ext cx="2839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>
                    <a:solidFill>
                      <a:schemeClr val="bg1"/>
                    </a:solidFill>
                  </a:rPr>
                  <a:t>Physical cable connection</a:t>
                </a:r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9" name="肘形接點 28"/>
            <p:cNvCxnSpPr/>
            <p:nvPr/>
          </p:nvCxnSpPr>
          <p:spPr>
            <a:xfrm>
              <a:off x="4460339" y="4347416"/>
              <a:ext cx="914400" cy="914400"/>
            </a:xfrm>
            <a:prstGeom prst="bentConnector3">
              <a:avLst>
                <a:gd name="adj1" fmla="val 40323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05AD1EF-D165-4E4F-B542-ADB5DA35105E}"/>
              </a:ext>
            </a:extLst>
          </p:cNvPr>
          <p:cNvGrpSpPr/>
          <p:nvPr/>
        </p:nvGrpSpPr>
        <p:grpSpPr>
          <a:xfrm>
            <a:off x="4625406" y="1657079"/>
            <a:ext cx="6031143" cy="3990014"/>
            <a:chOff x="731989" y="1503841"/>
            <a:chExt cx="6031143" cy="3990014"/>
          </a:xfrm>
        </p:grpSpPr>
        <p:sp>
          <p:nvSpPr>
            <p:cNvPr id="31" name="圖形 44">
              <a:extLst>
                <a:ext uri="{FF2B5EF4-FFF2-40B4-BE49-F238E27FC236}">
                  <a16:creationId xmlns:a16="http://schemas.microsoft.com/office/drawing/2014/main" id="{634D018E-DA86-4B48-BCBB-5946A76A868D}"/>
                </a:ext>
              </a:extLst>
            </p:cNvPr>
            <p:cNvSpPr/>
            <p:nvPr/>
          </p:nvSpPr>
          <p:spPr>
            <a:xfrm>
              <a:off x="5644297" y="1801145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2" name="圖形 52">
              <a:extLst>
                <a:ext uri="{FF2B5EF4-FFF2-40B4-BE49-F238E27FC236}">
                  <a16:creationId xmlns:a16="http://schemas.microsoft.com/office/drawing/2014/main" id="{4860ACC4-F12A-4E5D-9E64-41C903754DD4}"/>
                </a:ext>
              </a:extLst>
            </p:cNvPr>
            <p:cNvSpPr/>
            <p:nvPr/>
          </p:nvSpPr>
          <p:spPr>
            <a:xfrm>
              <a:off x="5585726" y="4196093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284F3F6C-8ADE-46AD-91D5-76F3C6E48225}"/>
                </a:ext>
              </a:extLst>
            </p:cNvPr>
            <p:cNvGrpSpPr/>
            <p:nvPr/>
          </p:nvGrpSpPr>
          <p:grpSpPr>
            <a:xfrm>
              <a:off x="5713153" y="2721606"/>
              <a:ext cx="765693" cy="634572"/>
              <a:chOff x="804381" y="3801174"/>
              <a:chExt cx="765693" cy="634572"/>
            </a:xfrm>
          </p:grpSpPr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1AC2B291-25C1-4E3C-9C78-C51D03882B38}"/>
                  </a:ext>
                </a:extLst>
              </p:cNvPr>
              <p:cNvSpPr/>
              <p:nvPr/>
            </p:nvSpPr>
            <p:spPr>
              <a:xfrm>
                <a:off x="804381" y="4087821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053DF108-E838-4C55-BD4B-7F3AC2C0A872}"/>
                  </a:ext>
                </a:extLst>
              </p:cNvPr>
              <p:cNvSpPr/>
              <p:nvPr/>
            </p:nvSpPr>
            <p:spPr>
              <a:xfrm>
                <a:off x="898135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5392DDBE-EFA9-4819-96A2-BEF7166D5016}"/>
                  </a:ext>
                </a:extLst>
              </p:cNvPr>
              <p:cNvSpPr/>
              <p:nvPr/>
            </p:nvSpPr>
            <p:spPr>
              <a:xfrm>
                <a:off x="993851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432C6767-EBAB-4026-9057-82FBBE1D99C7}"/>
                  </a:ext>
                </a:extLst>
              </p:cNvPr>
              <p:cNvSpPr/>
              <p:nvPr/>
            </p:nvSpPr>
            <p:spPr>
              <a:xfrm>
                <a:off x="1089556" y="4273076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2BAD2D6C-3608-46E1-A978-D9C4F377B379}"/>
                  </a:ext>
                </a:extLst>
              </p:cNvPr>
              <p:cNvSpPr/>
              <p:nvPr/>
            </p:nvSpPr>
            <p:spPr>
              <a:xfrm>
                <a:off x="981892" y="3801174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529860FF-33B0-41E9-88F9-C2CF1905A3F2}"/>
                  </a:ext>
                </a:extLst>
              </p:cNvPr>
              <p:cNvSpPr/>
              <p:nvPr/>
            </p:nvSpPr>
            <p:spPr>
              <a:xfrm>
                <a:off x="1316898" y="3801185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1CF749A8-29EB-4223-A1A0-2584B1689A8C}"/>
                  </a:ext>
                </a:extLst>
              </p:cNvPr>
              <p:cNvSpPr/>
              <p:nvPr/>
            </p:nvSpPr>
            <p:spPr>
              <a:xfrm>
                <a:off x="1325246" y="4280253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8DE8726D-4ECC-4AC8-8474-B513A9CE88A1}"/>
                </a:ext>
              </a:extLst>
            </p:cNvPr>
            <p:cNvSpPr/>
            <p:nvPr/>
          </p:nvSpPr>
          <p:spPr>
            <a:xfrm>
              <a:off x="933624" y="2750375"/>
              <a:ext cx="1831410" cy="1831410"/>
            </a:xfrm>
            <a:prstGeom prst="roundRect">
              <a:avLst>
                <a:gd name="adj" fmla="val 1028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0ECF64CA-2D21-4847-9D76-1278215D056C}"/>
                </a:ext>
              </a:extLst>
            </p:cNvPr>
            <p:cNvGrpSpPr/>
            <p:nvPr/>
          </p:nvGrpSpPr>
          <p:grpSpPr>
            <a:xfrm>
              <a:off x="3171188" y="2750375"/>
              <a:ext cx="1831410" cy="1831410"/>
              <a:chOff x="3218932" y="3089300"/>
              <a:chExt cx="1831410" cy="1831410"/>
            </a:xfrm>
          </p:grpSpPr>
          <p:pic>
            <p:nvPicPr>
              <p:cNvPr id="83" name="圖片 82">
                <a:extLst>
                  <a:ext uri="{FF2B5EF4-FFF2-40B4-BE49-F238E27FC236}">
                    <a16:creationId xmlns:a16="http://schemas.microsoft.com/office/drawing/2014/main" id="{743123F3-A649-4D88-849C-FA35B874D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3722842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  <p:sp>
            <p:nvSpPr>
              <p:cNvPr id="84" name="矩形: 圓角 83">
                <a:extLst>
                  <a:ext uri="{FF2B5EF4-FFF2-40B4-BE49-F238E27FC236}">
                    <a16:creationId xmlns:a16="http://schemas.microsoft.com/office/drawing/2014/main" id="{8ACA4864-667C-4E95-8CD8-C2769FA750F6}"/>
                  </a:ext>
                </a:extLst>
              </p:cNvPr>
              <p:cNvSpPr/>
              <p:nvPr/>
            </p:nvSpPr>
            <p:spPr>
              <a:xfrm>
                <a:off x="3218932" y="3089300"/>
                <a:ext cx="1831410" cy="1831410"/>
              </a:xfrm>
              <a:prstGeom prst="roundRect">
                <a:avLst>
                  <a:gd name="adj" fmla="val 6959"/>
                </a:avLst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5" name="圖片 84">
                <a:extLst>
                  <a:ext uri="{FF2B5EF4-FFF2-40B4-BE49-F238E27FC236}">
                    <a16:creationId xmlns:a16="http://schemas.microsoft.com/office/drawing/2014/main" id="{FC6454E4-F618-4B13-8BB7-75CB90F51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109" y="4146958"/>
                <a:ext cx="760412" cy="386216"/>
              </a:xfrm>
              <a:prstGeom prst="roundRect">
                <a:avLst>
                  <a:gd name="adj" fmla="val 10607"/>
                </a:avLst>
              </a:prstGeom>
            </p:spPr>
          </p:pic>
        </p:grp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93676219-2C05-4492-ADB6-B1B4759FB493}"/>
                </a:ext>
              </a:extLst>
            </p:cNvPr>
            <p:cNvGrpSpPr/>
            <p:nvPr/>
          </p:nvGrpSpPr>
          <p:grpSpPr>
            <a:xfrm>
              <a:off x="731989" y="4855682"/>
              <a:ext cx="2728357" cy="574646"/>
              <a:chOff x="655734" y="4851983"/>
              <a:chExt cx="2728357" cy="574646"/>
            </a:xfrm>
          </p:grpSpPr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9934169E-1873-4CF2-A69F-BFF38B6C5BCA}"/>
                  </a:ext>
                </a:extLst>
              </p:cNvPr>
              <p:cNvCxnSpPr/>
              <p:nvPr/>
            </p:nvCxnSpPr>
            <p:spPr>
              <a:xfrm>
                <a:off x="2924502" y="5059752"/>
                <a:ext cx="459589" cy="1900"/>
              </a:xfrm>
              <a:prstGeom prst="line">
                <a:avLst/>
              </a:prstGeom>
              <a:ln w="50800">
                <a:solidFill>
                  <a:schemeClr val="bg1">
                    <a:alpha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F07B1F6C-C544-48A1-AC99-28F2096241B5}"/>
                  </a:ext>
                </a:extLst>
              </p:cNvPr>
              <p:cNvSpPr txBox="1"/>
              <p:nvPr/>
            </p:nvSpPr>
            <p:spPr>
              <a:xfrm>
                <a:off x="655734" y="4851983"/>
                <a:ext cx="2246128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Physical cable connection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" name="文字方塊 80">
                <a:extLst>
                  <a:ext uri="{FF2B5EF4-FFF2-40B4-BE49-F238E27FC236}">
                    <a16:creationId xmlns:a16="http://schemas.microsoft.com/office/drawing/2014/main" id="{D33DFFC4-5D3F-46B3-8017-FDFCDDE3FFA2}"/>
                  </a:ext>
                </a:extLst>
              </p:cNvPr>
              <p:cNvSpPr txBox="1"/>
              <p:nvPr/>
            </p:nvSpPr>
            <p:spPr>
              <a:xfrm>
                <a:off x="663398" y="5099552"/>
                <a:ext cx="2331023" cy="32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r>
                  <a:rPr lang="en-US" altLang="zh-TW" sz="1400">
                    <a:solidFill>
                      <a:schemeClr val="bg1"/>
                    </a:solidFill>
                    <a:cs typeface="+mn-ea"/>
                    <a:sym typeface="+mn-lt"/>
                  </a:rPr>
                  <a:t>Virtual network connection </a:t>
                </a:r>
                <a:endParaRPr lang="zh-TW" altLang="en-US" sz="1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2BFE922C-DD4F-4663-B0F0-5E8CB1C91967}"/>
                  </a:ext>
                </a:extLst>
              </p:cNvPr>
              <p:cNvCxnSpPr/>
              <p:nvPr/>
            </p:nvCxnSpPr>
            <p:spPr>
              <a:xfrm>
                <a:off x="2924502" y="5302712"/>
                <a:ext cx="459589" cy="1900"/>
              </a:xfrm>
              <a:prstGeom prst="line">
                <a:avLst/>
              </a:prstGeom>
              <a:ln w="50800">
                <a:solidFill>
                  <a:srgbClr val="00FFFF">
                    <a:alpha val="65000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8DE0BCD9-1933-4101-8E05-D612382B0385}"/>
                </a:ext>
              </a:extLst>
            </p:cNvPr>
            <p:cNvCxnSpPr>
              <a:cxnSpLocks/>
              <a:stCxn id="83" idx="3"/>
              <a:endCxn id="86" idx="9"/>
            </p:cNvCxnSpPr>
            <p:nvPr/>
          </p:nvCxnSpPr>
          <p:spPr>
            <a:xfrm flipV="1">
              <a:off x="4141777" y="3262415"/>
              <a:ext cx="1571376" cy="314610"/>
            </a:xfrm>
            <a:prstGeom prst="bentConnector3">
              <a:avLst>
                <a:gd name="adj1" fmla="val 75711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A06FB6B5-06F2-402D-A992-4C2B4E35AE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255" y="2588150"/>
              <a:ext cx="0" cy="476823"/>
            </a:xfrm>
            <a:prstGeom prst="line">
              <a:avLst/>
            </a:prstGeom>
            <a:ln w="50800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接點: 肘形 38">
              <a:extLst>
                <a:ext uri="{FF2B5EF4-FFF2-40B4-BE49-F238E27FC236}">
                  <a16:creationId xmlns:a16="http://schemas.microsoft.com/office/drawing/2014/main" id="{3776ED3C-BA3E-4D70-B481-4D0B08552E46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4141777" y="4001141"/>
              <a:ext cx="1443949" cy="589960"/>
            </a:xfrm>
            <a:prstGeom prst="bentConnector3">
              <a:avLst>
                <a:gd name="adj1" fmla="val 80759"/>
              </a:avLst>
            </a:prstGeom>
            <a:ln w="50800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圖形 5">
              <a:extLst>
                <a:ext uri="{FF2B5EF4-FFF2-40B4-BE49-F238E27FC236}">
                  <a16:creationId xmlns:a16="http://schemas.microsoft.com/office/drawing/2014/main" id="{A3A4D08A-EF5B-4745-A4E2-C58BA71BE880}"/>
                </a:ext>
              </a:extLst>
            </p:cNvPr>
            <p:cNvSpPr/>
            <p:nvPr/>
          </p:nvSpPr>
          <p:spPr>
            <a:xfrm>
              <a:off x="1283807" y="3130094"/>
              <a:ext cx="1130178" cy="316092"/>
            </a:xfrm>
            <a:custGeom>
              <a:avLst/>
              <a:gdLst>
                <a:gd name="connsiteX0" fmla="*/ 87725 w 3189066"/>
                <a:gd name="connsiteY0" fmla="*/ 891834 h 891929"/>
                <a:gd name="connsiteX1" fmla="*/ 145542 w 3189066"/>
                <a:gd name="connsiteY1" fmla="*/ 688476 h 891929"/>
                <a:gd name="connsiteX2" fmla="*/ 147828 w 3189066"/>
                <a:gd name="connsiteY2" fmla="*/ 690476 h 891929"/>
                <a:gd name="connsiteX3" fmla="*/ 206597 w 3189066"/>
                <a:gd name="connsiteY3" fmla="*/ 736958 h 891929"/>
                <a:gd name="connsiteX4" fmla="*/ 378047 w 3189066"/>
                <a:gd name="connsiteY4" fmla="*/ 714193 h 891929"/>
                <a:gd name="connsiteX5" fmla="*/ 503587 w 3189066"/>
                <a:gd name="connsiteY5" fmla="*/ 577700 h 891929"/>
                <a:gd name="connsiteX6" fmla="*/ 538544 w 3189066"/>
                <a:gd name="connsiteY6" fmla="*/ 439683 h 891929"/>
                <a:gd name="connsiteX7" fmla="*/ 511683 w 3189066"/>
                <a:gd name="connsiteY7" fmla="*/ 351957 h 891929"/>
                <a:gd name="connsiteX8" fmla="*/ 429006 w 3189066"/>
                <a:gd name="connsiteY8" fmla="*/ 299856 h 891929"/>
                <a:gd name="connsiteX9" fmla="*/ 264224 w 3189066"/>
                <a:gd name="connsiteY9" fmla="*/ 332241 h 891929"/>
                <a:gd name="connsiteX10" fmla="*/ 228505 w 3189066"/>
                <a:gd name="connsiteY10" fmla="*/ 359387 h 891929"/>
                <a:gd name="connsiteX11" fmla="*/ 243554 w 3189066"/>
                <a:gd name="connsiteY11" fmla="*/ 305475 h 891929"/>
                <a:gd name="connsiteX12" fmla="*/ 236887 w 3189066"/>
                <a:gd name="connsiteY12" fmla="*/ 305190 h 891929"/>
                <a:gd name="connsiteX13" fmla="*/ 126302 w 3189066"/>
                <a:gd name="connsiteY13" fmla="*/ 305094 h 891929"/>
                <a:gd name="connsiteX14" fmla="*/ 118301 w 3189066"/>
                <a:gd name="connsiteY14" fmla="*/ 311286 h 891929"/>
                <a:gd name="connsiteX15" fmla="*/ 36290 w 3189066"/>
                <a:gd name="connsiteY15" fmla="*/ 601798 h 891929"/>
                <a:gd name="connsiteX16" fmla="*/ 953 w 3189066"/>
                <a:gd name="connsiteY16" fmla="*/ 726766 h 891929"/>
                <a:gd name="connsiteX17" fmla="*/ 0 w 3189066"/>
                <a:gd name="connsiteY17" fmla="*/ 729147 h 891929"/>
                <a:gd name="connsiteX18" fmla="*/ 0 w 3189066"/>
                <a:gd name="connsiteY18" fmla="*/ 721813 h 891929"/>
                <a:gd name="connsiteX19" fmla="*/ 95 w 3189066"/>
                <a:gd name="connsiteY19" fmla="*/ 79066 h 891929"/>
                <a:gd name="connsiteX20" fmla="*/ 39719 w 3189066"/>
                <a:gd name="connsiteY20" fmla="*/ 9438 h 891929"/>
                <a:gd name="connsiteX21" fmla="*/ 77438 w 3189066"/>
                <a:gd name="connsiteY21" fmla="*/ 199 h 891929"/>
                <a:gd name="connsiteX22" fmla="*/ 815340 w 3189066"/>
                <a:gd name="connsiteY22" fmla="*/ 104 h 891929"/>
                <a:gd name="connsiteX23" fmla="*/ 887349 w 3189066"/>
                <a:gd name="connsiteY23" fmla="*/ 50015 h 891929"/>
                <a:gd name="connsiteX24" fmla="*/ 889159 w 3189066"/>
                <a:gd name="connsiteY24" fmla="*/ 56206 h 891929"/>
                <a:gd name="connsiteX25" fmla="*/ 883349 w 3189066"/>
                <a:gd name="connsiteY25" fmla="*/ 56492 h 891929"/>
                <a:gd name="connsiteX26" fmla="*/ 830294 w 3189066"/>
                <a:gd name="connsiteY26" fmla="*/ 57730 h 891929"/>
                <a:gd name="connsiteX27" fmla="*/ 669988 w 3189066"/>
                <a:gd name="connsiteY27" fmla="*/ 167649 h 891929"/>
                <a:gd name="connsiteX28" fmla="*/ 633794 w 3189066"/>
                <a:gd name="connsiteY28" fmla="*/ 277853 h 891929"/>
                <a:gd name="connsiteX29" fmla="*/ 627507 w 3189066"/>
                <a:gd name="connsiteY29" fmla="*/ 300332 h 891929"/>
                <a:gd name="connsiteX30" fmla="*/ 621221 w 3189066"/>
                <a:gd name="connsiteY30" fmla="*/ 305094 h 891929"/>
                <a:gd name="connsiteX31" fmla="*/ 578168 w 3189066"/>
                <a:gd name="connsiteY31" fmla="*/ 304999 h 891929"/>
                <a:gd name="connsiteX32" fmla="*/ 572072 w 3189066"/>
                <a:gd name="connsiteY32" fmla="*/ 309285 h 891929"/>
                <a:gd name="connsiteX33" fmla="*/ 544163 w 3189066"/>
                <a:gd name="connsiteY33" fmla="*/ 408250 h 891929"/>
                <a:gd name="connsiteX34" fmla="*/ 543687 w 3189066"/>
                <a:gd name="connsiteY34" fmla="*/ 411774 h 891929"/>
                <a:gd name="connsiteX35" fmla="*/ 596551 w 3189066"/>
                <a:gd name="connsiteY35" fmla="*/ 411774 h 891929"/>
                <a:gd name="connsiteX36" fmla="*/ 505873 w 3189066"/>
                <a:gd name="connsiteY36" fmla="*/ 734672 h 891929"/>
                <a:gd name="connsiteX37" fmla="*/ 512826 w 3189066"/>
                <a:gd name="connsiteY37" fmla="*/ 734672 h 891929"/>
                <a:gd name="connsiteX38" fmla="*/ 631888 w 3189066"/>
                <a:gd name="connsiteY38" fmla="*/ 734767 h 891929"/>
                <a:gd name="connsiteX39" fmla="*/ 640556 w 3189066"/>
                <a:gd name="connsiteY39" fmla="*/ 728290 h 891929"/>
                <a:gd name="connsiteX40" fmla="*/ 727710 w 3189066"/>
                <a:gd name="connsiteY40" fmla="*/ 417394 h 891929"/>
                <a:gd name="connsiteX41" fmla="*/ 729329 w 3189066"/>
                <a:gd name="connsiteY41" fmla="*/ 411774 h 891929"/>
                <a:gd name="connsiteX42" fmla="*/ 736092 w 3189066"/>
                <a:gd name="connsiteY42" fmla="*/ 411774 h 891929"/>
                <a:gd name="connsiteX43" fmla="*/ 799338 w 3189066"/>
                <a:gd name="connsiteY43" fmla="*/ 411679 h 891929"/>
                <a:gd name="connsiteX44" fmla="*/ 807149 w 3189066"/>
                <a:gd name="connsiteY44" fmla="*/ 408536 h 891929"/>
                <a:gd name="connsiteX45" fmla="*/ 849249 w 3189066"/>
                <a:gd name="connsiteY45" fmla="*/ 367293 h 891929"/>
                <a:gd name="connsiteX46" fmla="*/ 851154 w 3189066"/>
                <a:gd name="connsiteY46" fmla="*/ 360435 h 891929"/>
                <a:gd name="connsiteX47" fmla="*/ 835438 w 3189066"/>
                <a:gd name="connsiteY47" fmla="*/ 309762 h 891929"/>
                <a:gd name="connsiteX48" fmla="*/ 829532 w 3189066"/>
                <a:gd name="connsiteY48" fmla="*/ 305475 h 891929"/>
                <a:gd name="connsiteX49" fmla="*/ 765715 w 3189066"/>
                <a:gd name="connsiteY49" fmla="*/ 305571 h 891929"/>
                <a:gd name="connsiteX50" fmla="*/ 759333 w 3189066"/>
                <a:gd name="connsiteY50" fmla="*/ 305571 h 891929"/>
                <a:gd name="connsiteX51" fmla="*/ 769049 w 3189066"/>
                <a:gd name="connsiteY51" fmla="*/ 271471 h 891929"/>
                <a:gd name="connsiteX52" fmla="*/ 782860 w 3189066"/>
                <a:gd name="connsiteY52" fmla="*/ 224703 h 891929"/>
                <a:gd name="connsiteX53" fmla="*/ 788194 w 3189066"/>
                <a:gd name="connsiteY53" fmla="*/ 211368 h 891929"/>
                <a:gd name="connsiteX54" fmla="*/ 851630 w 3189066"/>
                <a:gd name="connsiteY54" fmla="*/ 168696 h 891929"/>
                <a:gd name="connsiteX55" fmla="*/ 892397 w 3189066"/>
                <a:gd name="connsiteY55" fmla="*/ 173649 h 891929"/>
                <a:gd name="connsiteX56" fmla="*/ 892397 w 3189066"/>
                <a:gd name="connsiteY56" fmla="*/ 179174 h 891929"/>
                <a:gd name="connsiteX57" fmla="*/ 892397 w 3189066"/>
                <a:gd name="connsiteY57" fmla="*/ 813920 h 891929"/>
                <a:gd name="connsiteX58" fmla="*/ 814197 w 3189066"/>
                <a:gd name="connsiteY58" fmla="*/ 891930 h 891929"/>
                <a:gd name="connsiteX59" fmla="*/ 94393 w 3189066"/>
                <a:gd name="connsiteY59" fmla="*/ 891930 h 891929"/>
                <a:gd name="connsiteX60" fmla="*/ 87725 w 3189066"/>
                <a:gd name="connsiteY60" fmla="*/ 891834 h 891929"/>
                <a:gd name="connsiteX61" fmla="*/ 1680782 w 3189066"/>
                <a:gd name="connsiteY61" fmla="*/ 593416 h 891929"/>
                <a:gd name="connsiteX62" fmla="*/ 1679353 w 3189066"/>
                <a:gd name="connsiteY62" fmla="*/ 594273 h 891929"/>
                <a:gd name="connsiteX63" fmla="*/ 1676305 w 3189066"/>
                <a:gd name="connsiteY63" fmla="*/ 597988 h 891929"/>
                <a:gd name="connsiteX64" fmla="*/ 1580769 w 3189066"/>
                <a:gd name="connsiteY64" fmla="*/ 644851 h 891929"/>
                <a:gd name="connsiteX65" fmla="*/ 1501902 w 3189066"/>
                <a:gd name="connsiteY65" fmla="*/ 601893 h 891929"/>
                <a:gd name="connsiteX66" fmla="*/ 1485519 w 3189066"/>
                <a:gd name="connsiteY66" fmla="*/ 561126 h 891929"/>
                <a:gd name="connsiteX67" fmla="*/ 1792891 w 3189066"/>
                <a:gd name="connsiteY67" fmla="*/ 561126 h 891929"/>
                <a:gd name="connsiteX68" fmla="*/ 1792891 w 3189066"/>
                <a:gd name="connsiteY68" fmla="*/ 555126 h 891929"/>
                <a:gd name="connsiteX69" fmla="*/ 1792034 w 3189066"/>
                <a:gd name="connsiteY69" fmla="*/ 501500 h 891929"/>
                <a:gd name="connsiteX70" fmla="*/ 1775841 w 3189066"/>
                <a:gd name="connsiteY70" fmla="*/ 419775 h 891929"/>
                <a:gd name="connsiteX71" fmla="*/ 1654588 w 3189066"/>
                <a:gd name="connsiteY71" fmla="*/ 304142 h 891929"/>
                <a:gd name="connsiteX72" fmla="*/ 1524000 w 3189066"/>
                <a:gd name="connsiteY72" fmla="*/ 303761 h 891929"/>
                <a:gd name="connsiteX73" fmla="*/ 1382839 w 3189066"/>
                <a:gd name="connsiteY73" fmla="*/ 407107 h 891929"/>
                <a:gd name="connsiteX74" fmla="*/ 1356551 w 3189066"/>
                <a:gd name="connsiteY74" fmla="*/ 555697 h 891929"/>
                <a:gd name="connsiteX75" fmla="*/ 1444181 w 3189066"/>
                <a:gd name="connsiteY75" fmla="*/ 700287 h 891929"/>
                <a:gd name="connsiteX76" fmla="*/ 1575721 w 3189066"/>
                <a:gd name="connsiteY76" fmla="*/ 744102 h 891929"/>
                <a:gd name="connsiteX77" fmla="*/ 1708595 w 3189066"/>
                <a:gd name="connsiteY77" fmla="*/ 714479 h 891929"/>
                <a:gd name="connsiteX78" fmla="*/ 1772317 w 3189066"/>
                <a:gd name="connsiteY78" fmla="*/ 660377 h 891929"/>
                <a:gd name="connsiteX79" fmla="*/ 1680782 w 3189066"/>
                <a:gd name="connsiteY79" fmla="*/ 593416 h 891929"/>
                <a:gd name="connsiteX80" fmla="*/ 1487710 w 3189066"/>
                <a:gd name="connsiteY80" fmla="*/ 456828 h 891929"/>
                <a:gd name="connsiteX81" fmla="*/ 1561148 w 3189066"/>
                <a:gd name="connsiteY81" fmla="*/ 391391 h 891929"/>
                <a:gd name="connsiteX82" fmla="*/ 1604296 w 3189066"/>
                <a:gd name="connsiteY82" fmla="*/ 393296 h 891929"/>
                <a:gd name="connsiteX83" fmla="*/ 1661255 w 3189066"/>
                <a:gd name="connsiteY83" fmla="*/ 467400 h 891929"/>
                <a:gd name="connsiteX84" fmla="*/ 1655636 w 3189066"/>
                <a:gd name="connsiteY84" fmla="*/ 472068 h 891929"/>
                <a:gd name="connsiteX85" fmla="*/ 1563243 w 3189066"/>
                <a:gd name="connsiteY85" fmla="*/ 472068 h 891929"/>
                <a:gd name="connsiteX86" fmla="*/ 1493139 w 3189066"/>
                <a:gd name="connsiteY86" fmla="*/ 472068 h 891929"/>
                <a:gd name="connsiteX87" fmla="*/ 1485329 w 3189066"/>
                <a:gd name="connsiteY87" fmla="*/ 471687 h 891929"/>
                <a:gd name="connsiteX88" fmla="*/ 1487710 w 3189066"/>
                <a:gd name="connsiteY88" fmla="*/ 456828 h 891929"/>
                <a:gd name="connsiteX89" fmla="*/ 3134201 w 3189066"/>
                <a:gd name="connsiteY89" fmla="*/ 555411 h 891929"/>
                <a:gd name="connsiteX90" fmla="*/ 3134201 w 3189066"/>
                <a:gd name="connsiteY90" fmla="*/ 515597 h 891929"/>
                <a:gd name="connsiteX91" fmla="*/ 3117723 w 3189066"/>
                <a:gd name="connsiteY91" fmla="*/ 420537 h 891929"/>
                <a:gd name="connsiteX92" fmla="*/ 2996374 w 3189066"/>
                <a:gd name="connsiteY92" fmla="*/ 304332 h 891929"/>
                <a:gd name="connsiteX93" fmla="*/ 2861691 w 3189066"/>
                <a:gd name="connsiteY93" fmla="*/ 304904 h 891929"/>
                <a:gd name="connsiteX94" fmla="*/ 2719483 w 3189066"/>
                <a:gd name="connsiteY94" fmla="*/ 416346 h 891929"/>
                <a:gd name="connsiteX95" fmla="*/ 2698242 w 3189066"/>
                <a:gd name="connsiteY95" fmla="*/ 556650 h 891929"/>
                <a:gd name="connsiteX96" fmla="*/ 2798921 w 3189066"/>
                <a:gd name="connsiteY96" fmla="*/ 708954 h 891929"/>
                <a:gd name="connsiteX97" fmla="*/ 2957989 w 3189066"/>
                <a:gd name="connsiteY97" fmla="*/ 743244 h 891929"/>
                <a:gd name="connsiteX98" fmla="*/ 3072003 w 3189066"/>
                <a:gd name="connsiteY98" fmla="*/ 700668 h 891929"/>
                <a:gd name="connsiteX99" fmla="*/ 3113818 w 3189066"/>
                <a:gd name="connsiteY99" fmla="*/ 660472 h 891929"/>
                <a:gd name="connsiteX100" fmla="*/ 3021997 w 3189066"/>
                <a:gd name="connsiteY100" fmla="*/ 593226 h 891929"/>
                <a:gd name="connsiteX101" fmla="*/ 3016091 w 3189066"/>
                <a:gd name="connsiteY101" fmla="*/ 600465 h 891929"/>
                <a:gd name="connsiteX102" fmla="*/ 3010186 w 3189066"/>
                <a:gd name="connsiteY102" fmla="*/ 607227 h 891929"/>
                <a:gd name="connsiteX103" fmla="*/ 2907887 w 3189066"/>
                <a:gd name="connsiteY103" fmla="*/ 643518 h 891929"/>
                <a:gd name="connsiteX104" fmla="*/ 2827687 w 3189066"/>
                <a:gd name="connsiteY104" fmla="*/ 564365 h 891929"/>
                <a:gd name="connsiteX105" fmla="*/ 2827782 w 3189066"/>
                <a:gd name="connsiteY105" fmla="*/ 561507 h 891929"/>
                <a:gd name="connsiteX106" fmla="*/ 3133820 w 3189066"/>
                <a:gd name="connsiteY106" fmla="*/ 561507 h 891929"/>
                <a:gd name="connsiteX107" fmla="*/ 3134201 w 3189066"/>
                <a:gd name="connsiteY107" fmla="*/ 555411 h 891929"/>
                <a:gd name="connsiteX108" fmla="*/ 2834545 w 3189066"/>
                <a:gd name="connsiteY108" fmla="*/ 441492 h 891929"/>
                <a:gd name="connsiteX109" fmla="*/ 2902744 w 3189066"/>
                <a:gd name="connsiteY109" fmla="*/ 391486 h 891929"/>
                <a:gd name="connsiteX110" fmla="*/ 2946940 w 3189066"/>
                <a:gd name="connsiteY110" fmla="*/ 393486 h 891929"/>
                <a:gd name="connsiteX111" fmla="*/ 3002756 w 3189066"/>
                <a:gd name="connsiteY111" fmla="*/ 466829 h 891929"/>
                <a:gd name="connsiteX112" fmla="*/ 2997708 w 3189066"/>
                <a:gd name="connsiteY112" fmla="*/ 472068 h 891929"/>
                <a:gd name="connsiteX113" fmla="*/ 2832449 w 3189066"/>
                <a:gd name="connsiteY113" fmla="*/ 471972 h 891929"/>
                <a:gd name="connsiteX114" fmla="*/ 2827591 w 3189066"/>
                <a:gd name="connsiteY114" fmla="*/ 471496 h 891929"/>
                <a:gd name="connsiteX115" fmla="*/ 2834545 w 3189066"/>
                <a:gd name="connsiteY115" fmla="*/ 441492 h 891929"/>
                <a:gd name="connsiteX116" fmla="*/ 1839278 w 3189066"/>
                <a:gd name="connsiteY116" fmla="*/ 312238 h 891929"/>
                <a:gd name="connsiteX117" fmla="*/ 1839182 w 3189066"/>
                <a:gd name="connsiteY117" fmla="*/ 727623 h 891929"/>
                <a:gd name="connsiteX118" fmla="*/ 1845755 w 3189066"/>
                <a:gd name="connsiteY118" fmla="*/ 734100 h 891929"/>
                <a:gd name="connsiteX119" fmla="*/ 1963769 w 3189066"/>
                <a:gd name="connsiteY119" fmla="*/ 734005 h 891929"/>
                <a:gd name="connsiteX120" fmla="*/ 1970723 w 3189066"/>
                <a:gd name="connsiteY120" fmla="*/ 726957 h 891929"/>
                <a:gd name="connsiteX121" fmla="*/ 1970723 w 3189066"/>
                <a:gd name="connsiteY121" fmla="*/ 524550 h 891929"/>
                <a:gd name="connsiteX122" fmla="*/ 1976057 w 3189066"/>
                <a:gd name="connsiteY122" fmla="*/ 467591 h 891929"/>
                <a:gd name="connsiteX123" fmla="*/ 2025015 w 3189066"/>
                <a:gd name="connsiteY123" fmla="*/ 414346 h 891929"/>
                <a:gd name="connsiteX124" fmla="*/ 2061305 w 3189066"/>
                <a:gd name="connsiteY124" fmla="*/ 411774 h 891929"/>
                <a:gd name="connsiteX125" fmla="*/ 2103025 w 3189066"/>
                <a:gd name="connsiteY125" fmla="*/ 435492 h 891929"/>
                <a:gd name="connsiteX126" fmla="*/ 2113312 w 3189066"/>
                <a:gd name="connsiteY126" fmla="*/ 457399 h 891929"/>
                <a:gd name="connsiteX127" fmla="*/ 2119884 w 3189066"/>
                <a:gd name="connsiteY127" fmla="*/ 518359 h 891929"/>
                <a:gd name="connsiteX128" fmla="*/ 2119979 w 3189066"/>
                <a:gd name="connsiteY128" fmla="*/ 726576 h 891929"/>
                <a:gd name="connsiteX129" fmla="*/ 2127028 w 3189066"/>
                <a:gd name="connsiteY129" fmla="*/ 733910 h 891929"/>
                <a:gd name="connsiteX130" fmla="*/ 2244566 w 3189066"/>
                <a:gd name="connsiteY130" fmla="*/ 733910 h 891929"/>
                <a:gd name="connsiteX131" fmla="*/ 2251520 w 3189066"/>
                <a:gd name="connsiteY131" fmla="*/ 726861 h 891929"/>
                <a:gd name="connsiteX132" fmla="*/ 2251424 w 3189066"/>
                <a:gd name="connsiteY132" fmla="*/ 564841 h 891929"/>
                <a:gd name="connsiteX133" fmla="*/ 2248948 w 3189066"/>
                <a:gd name="connsiteY133" fmla="*/ 446541 h 891929"/>
                <a:gd name="connsiteX134" fmla="*/ 2238375 w 3189066"/>
                <a:gd name="connsiteY134" fmla="*/ 388343 h 891929"/>
                <a:gd name="connsiteX135" fmla="*/ 2162366 w 3189066"/>
                <a:gd name="connsiteY135" fmla="*/ 306047 h 891929"/>
                <a:gd name="connsiteX136" fmla="*/ 2061401 w 3189066"/>
                <a:gd name="connsiteY136" fmla="*/ 298808 h 891929"/>
                <a:gd name="connsiteX137" fmla="*/ 1969294 w 3189066"/>
                <a:gd name="connsiteY137" fmla="*/ 361959 h 891929"/>
                <a:gd name="connsiteX138" fmla="*/ 1968056 w 3189066"/>
                <a:gd name="connsiteY138" fmla="*/ 365388 h 891929"/>
                <a:gd name="connsiteX139" fmla="*/ 1965579 w 3189066"/>
                <a:gd name="connsiteY139" fmla="*/ 363864 h 891929"/>
                <a:gd name="connsiteX140" fmla="*/ 1965579 w 3189066"/>
                <a:gd name="connsiteY140" fmla="*/ 306237 h 891929"/>
                <a:gd name="connsiteX141" fmla="*/ 1839278 w 3189066"/>
                <a:gd name="connsiteY141" fmla="*/ 306237 h 891929"/>
                <a:gd name="connsiteX142" fmla="*/ 1839278 w 3189066"/>
                <a:gd name="connsiteY142" fmla="*/ 312238 h 891929"/>
                <a:gd name="connsiteX143" fmla="*/ 987647 w 3189066"/>
                <a:gd name="connsiteY143" fmla="*/ 712002 h 891929"/>
                <a:gd name="connsiteX144" fmla="*/ 1104614 w 3189066"/>
                <a:gd name="connsiteY144" fmla="*/ 743911 h 891929"/>
                <a:gd name="connsiteX145" fmla="*/ 1183481 w 3189066"/>
                <a:gd name="connsiteY145" fmla="*/ 739815 h 891929"/>
                <a:gd name="connsiteX146" fmla="*/ 1255109 w 3189066"/>
                <a:gd name="connsiteY146" fmla="*/ 716289 h 891929"/>
                <a:gd name="connsiteX147" fmla="*/ 1312926 w 3189066"/>
                <a:gd name="connsiteY147" fmla="*/ 653424 h 891929"/>
                <a:gd name="connsiteX148" fmla="*/ 1320165 w 3189066"/>
                <a:gd name="connsiteY148" fmla="*/ 583986 h 891929"/>
                <a:gd name="connsiteX149" fmla="*/ 1282065 w 3189066"/>
                <a:gd name="connsiteY149" fmla="*/ 513692 h 891929"/>
                <a:gd name="connsiteX150" fmla="*/ 1236726 w 3189066"/>
                <a:gd name="connsiteY150" fmla="*/ 488832 h 891929"/>
                <a:gd name="connsiteX151" fmla="*/ 1162431 w 3189066"/>
                <a:gd name="connsiteY151" fmla="*/ 469401 h 891929"/>
                <a:gd name="connsiteX152" fmla="*/ 1114425 w 3189066"/>
                <a:gd name="connsiteY152" fmla="*/ 454542 h 891929"/>
                <a:gd name="connsiteX153" fmla="*/ 1098709 w 3189066"/>
                <a:gd name="connsiteY153" fmla="*/ 437206 h 891929"/>
                <a:gd name="connsiteX154" fmla="*/ 1115187 w 3189066"/>
                <a:gd name="connsiteY154" fmla="*/ 402916 h 891929"/>
                <a:gd name="connsiteX155" fmla="*/ 1219676 w 3189066"/>
                <a:gd name="connsiteY155" fmla="*/ 426729 h 891929"/>
                <a:gd name="connsiteX156" fmla="*/ 1224058 w 3189066"/>
                <a:gd name="connsiteY156" fmla="*/ 431491 h 891929"/>
                <a:gd name="connsiteX157" fmla="*/ 1303020 w 3189066"/>
                <a:gd name="connsiteY157" fmla="*/ 350338 h 891929"/>
                <a:gd name="connsiteX158" fmla="*/ 1250061 w 3189066"/>
                <a:gd name="connsiteY158" fmla="*/ 314524 h 891929"/>
                <a:gd name="connsiteX159" fmla="*/ 1152144 w 3189066"/>
                <a:gd name="connsiteY159" fmla="*/ 295950 h 891929"/>
                <a:gd name="connsiteX160" fmla="*/ 1049655 w 3189066"/>
                <a:gd name="connsiteY160" fmla="*/ 314715 h 891929"/>
                <a:gd name="connsiteX161" fmla="*/ 974408 w 3189066"/>
                <a:gd name="connsiteY161" fmla="*/ 391391 h 891929"/>
                <a:gd name="connsiteX162" fmla="*/ 967359 w 3189066"/>
                <a:gd name="connsiteY162" fmla="*/ 457780 h 891929"/>
                <a:gd name="connsiteX163" fmla="*/ 987552 w 3189066"/>
                <a:gd name="connsiteY163" fmla="*/ 511596 h 891929"/>
                <a:gd name="connsiteX164" fmla="*/ 1051655 w 3189066"/>
                <a:gd name="connsiteY164" fmla="*/ 553887 h 891929"/>
                <a:gd name="connsiteX165" fmla="*/ 1127570 w 3189066"/>
                <a:gd name="connsiteY165" fmla="*/ 573223 h 891929"/>
                <a:gd name="connsiteX166" fmla="*/ 1174623 w 3189066"/>
                <a:gd name="connsiteY166" fmla="*/ 589225 h 891929"/>
                <a:gd name="connsiteX167" fmla="*/ 1189577 w 3189066"/>
                <a:gd name="connsiteY167" fmla="*/ 616752 h 891929"/>
                <a:gd name="connsiteX168" fmla="*/ 1170623 w 3189066"/>
                <a:gd name="connsiteY168" fmla="*/ 638565 h 891929"/>
                <a:gd name="connsiteX169" fmla="*/ 1107281 w 3189066"/>
                <a:gd name="connsiteY169" fmla="*/ 643327 h 891929"/>
                <a:gd name="connsiteX170" fmla="*/ 1039749 w 3189066"/>
                <a:gd name="connsiteY170" fmla="*/ 603322 h 891929"/>
                <a:gd name="connsiteX171" fmla="*/ 1035653 w 3189066"/>
                <a:gd name="connsiteY171" fmla="*/ 598750 h 891929"/>
                <a:gd name="connsiteX172" fmla="*/ 955167 w 3189066"/>
                <a:gd name="connsiteY172" fmla="*/ 687999 h 891929"/>
                <a:gd name="connsiteX173" fmla="*/ 987647 w 3189066"/>
                <a:gd name="connsiteY173" fmla="*/ 712002 h 891929"/>
                <a:gd name="connsiteX174" fmla="*/ 2333054 w 3189066"/>
                <a:gd name="connsiteY174" fmla="*/ 714479 h 891929"/>
                <a:gd name="connsiteX175" fmla="*/ 2446020 w 3189066"/>
                <a:gd name="connsiteY175" fmla="*/ 743911 h 891929"/>
                <a:gd name="connsiteX176" fmla="*/ 2525363 w 3189066"/>
                <a:gd name="connsiteY176" fmla="*/ 739815 h 891929"/>
                <a:gd name="connsiteX177" fmla="*/ 2601468 w 3189066"/>
                <a:gd name="connsiteY177" fmla="*/ 713431 h 891929"/>
                <a:gd name="connsiteX178" fmla="*/ 2655761 w 3189066"/>
                <a:gd name="connsiteY178" fmla="*/ 650185 h 891929"/>
                <a:gd name="connsiteX179" fmla="*/ 2662619 w 3189066"/>
                <a:gd name="connsiteY179" fmla="*/ 592083 h 891929"/>
                <a:gd name="connsiteX180" fmla="*/ 2629757 w 3189066"/>
                <a:gd name="connsiteY180" fmla="*/ 519026 h 891929"/>
                <a:gd name="connsiteX181" fmla="*/ 2583942 w 3189066"/>
                <a:gd name="connsiteY181" fmla="*/ 490641 h 891929"/>
                <a:gd name="connsiteX182" fmla="*/ 2512886 w 3189066"/>
                <a:gd name="connsiteY182" fmla="*/ 471496 h 891929"/>
                <a:gd name="connsiteX183" fmla="*/ 2455640 w 3189066"/>
                <a:gd name="connsiteY183" fmla="*/ 454446 h 891929"/>
                <a:gd name="connsiteX184" fmla="*/ 2439543 w 3189066"/>
                <a:gd name="connsiteY184" fmla="*/ 431491 h 891929"/>
                <a:gd name="connsiteX185" fmla="*/ 2454307 w 3189066"/>
                <a:gd name="connsiteY185" fmla="*/ 404059 h 891929"/>
                <a:gd name="connsiteX186" fmla="*/ 2466975 w 3189066"/>
                <a:gd name="connsiteY186" fmla="*/ 398725 h 891929"/>
                <a:gd name="connsiteX187" fmla="*/ 2561178 w 3189066"/>
                <a:gd name="connsiteY187" fmla="*/ 426348 h 891929"/>
                <a:gd name="connsiteX188" fmla="*/ 2565559 w 3189066"/>
                <a:gd name="connsiteY188" fmla="*/ 431110 h 891929"/>
                <a:gd name="connsiteX189" fmla="*/ 2643854 w 3189066"/>
                <a:gd name="connsiteY189" fmla="*/ 350052 h 891929"/>
                <a:gd name="connsiteX190" fmla="*/ 2641568 w 3189066"/>
                <a:gd name="connsiteY190" fmla="*/ 347100 h 891929"/>
                <a:gd name="connsiteX191" fmla="*/ 2596134 w 3189066"/>
                <a:gd name="connsiteY191" fmla="*/ 316239 h 891929"/>
                <a:gd name="connsiteX192" fmla="*/ 2515553 w 3189066"/>
                <a:gd name="connsiteY192" fmla="*/ 296998 h 891929"/>
                <a:gd name="connsiteX193" fmla="*/ 2408111 w 3189066"/>
                <a:gd name="connsiteY193" fmla="*/ 307857 h 891929"/>
                <a:gd name="connsiteX194" fmla="*/ 2327148 w 3189066"/>
                <a:gd name="connsiteY194" fmla="*/ 368055 h 891929"/>
                <a:gd name="connsiteX195" fmla="*/ 2308479 w 3189066"/>
                <a:gd name="connsiteY195" fmla="*/ 455113 h 891929"/>
                <a:gd name="connsiteX196" fmla="*/ 2346198 w 3189066"/>
                <a:gd name="connsiteY196" fmla="*/ 528932 h 891929"/>
                <a:gd name="connsiteX197" fmla="*/ 2387441 w 3189066"/>
                <a:gd name="connsiteY197" fmla="*/ 551411 h 891929"/>
                <a:gd name="connsiteX198" fmla="*/ 2464213 w 3189066"/>
                <a:gd name="connsiteY198" fmla="*/ 571699 h 891929"/>
                <a:gd name="connsiteX199" fmla="*/ 2515457 w 3189066"/>
                <a:gd name="connsiteY199" fmla="*/ 588463 h 891929"/>
                <a:gd name="connsiteX200" fmla="*/ 2531078 w 3189066"/>
                <a:gd name="connsiteY200" fmla="*/ 615705 h 891929"/>
                <a:gd name="connsiteX201" fmla="*/ 2511647 w 3189066"/>
                <a:gd name="connsiteY201" fmla="*/ 638279 h 891929"/>
                <a:gd name="connsiteX202" fmla="*/ 2448211 w 3189066"/>
                <a:gd name="connsiteY202" fmla="*/ 642851 h 891929"/>
                <a:gd name="connsiteX203" fmla="*/ 2382203 w 3189066"/>
                <a:gd name="connsiteY203" fmla="*/ 604179 h 891929"/>
                <a:gd name="connsiteX204" fmla="*/ 2376869 w 3189066"/>
                <a:gd name="connsiteY204" fmla="*/ 598369 h 891929"/>
                <a:gd name="connsiteX205" fmla="*/ 2297335 w 3189066"/>
                <a:gd name="connsiteY205" fmla="*/ 686571 h 891929"/>
                <a:gd name="connsiteX206" fmla="*/ 2333054 w 3189066"/>
                <a:gd name="connsiteY206" fmla="*/ 714479 h 891929"/>
                <a:gd name="connsiteX207" fmla="*/ 318707 w 3189066"/>
                <a:gd name="connsiteY207" fmla="*/ 411965 h 891929"/>
                <a:gd name="connsiteX208" fmla="*/ 260128 w 3189066"/>
                <a:gd name="connsiteY208" fmla="*/ 424538 h 891929"/>
                <a:gd name="connsiteX209" fmla="*/ 177546 w 3189066"/>
                <a:gd name="connsiteY209" fmla="*/ 564174 h 891929"/>
                <a:gd name="connsiteX210" fmla="*/ 221361 w 3189066"/>
                <a:gd name="connsiteY210" fmla="*/ 622944 h 891929"/>
                <a:gd name="connsiteX211" fmla="*/ 302228 w 3189066"/>
                <a:gd name="connsiteY211" fmla="*/ 621134 h 891929"/>
                <a:gd name="connsiteX212" fmla="*/ 399193 w 3189066"/>
                <a:gd name="connsiteY212" fmla="*/ 475020 h 891929"/>
                <a:gd name="connsiteX213" fmla="*/ 356235 w 3189066"/>
                <a:gd name="connsiteY213" fmla="*/ 417680 h 891929"/>
                <a:gd name="connsiteX214" fmla="*/ 318992 w 3189066"/>
                <a:gd name="connsiteY214" fmla="*/ 410441 h 891929"/>
                <a:gd name="connsiteX215" fmla="*/ 318707 w 3189066"/>
                <a:gd name="connsiteY215" fmla="*/ 411965 h 891929"/>
                <a:gd name="connsiteX216" fmla="*/ 3189065 w 3189066"/>
                <a:gd name="connsiteY216" fmla="*/ 754770 h 891929"/>
                <a:gd name="connsiteX217" fmla="*/ 3148870 w 3189066"/>
                <a:gd name="connsiteY217" fmla="*/ 713812 h 891929"/>
                <a:gd name="connsiteX218" fmla="*/ 3107817 w 3189066"/>
                <a:gd name="connsiteY218" fmla="*/ 754293 h 891929"/>
                <a:gd name="connsiteX219" fmla="*/ 3148203 w 3189066"/>
                <a:gd name="connsiteY219" fmla="*/ 794965 h 891929"/>
                <a:gd name="connsiteX220" fmla="*/ 3189065 w 3189066"/>
                <a:gd name="connsiteY220" fmla="*/ 754770 h 891929"/>
                <a:gd name="connsiteX221" fmla="*/ 3183160 w 3189066"/>
                <a:gd name="connsiteY221" fmla="*/ 754770 h 891929"/>
                <a:gd name="connsiteX222" fmla="*/ 3148298 w 3189066"/>
                <a:gd name="connsiteY222" fmla="*/ 789155 h 891929"/>
                <a:gd name="connsiteX223" fmla="*/ 3113723 w 3189066"/>
                <a:gd name="connsiteY223" fmla="*/ 754103 h 891929"/>
                <a:gd name="connsiteX224" fmla="*/ 3148489 w 3189066"/>
                <a:gd name="connsiteY224" fmla="*/ 719718 h 891929"/>
                <a:gd name="connsiteX225" fmla="*/ 3183160 w 3189066"/>
                <a:gd name="connsiteY225" fmla="*/ 754770 h 891929"/>
                <a:gd name="connsiteX226" fmla="*/ 3155918 w 3189066"/>
                <a:gd name="connsiteY226" fmla="*/ 756008 h 891929"/>
                <a:gd name="connsiteX227" fmla="*/ 3163634 w 3189066"/>
                <a:gd name="connsiteY227" fmla="*/ 742578 h 891929"/>
                <a:gd name="connsiteX228" fmla="*/ 3152394 w 3189066"/>
                <a:gd name="connsiteY228" fmla="*/ 733910 h 891929"/>
                <a:gd name="connsiteX229" fmla="*/ 3134868 w 3189066"/>
                <a:gd name="connsiteY229" fmla="*/ 733719 h 891929"/>
                <a:gd name="connsiteX230" fmla="*/ 3131153 w 3189066"/>
                <a:gd name="connsiteY230" fmla="*/ 736672 h 891929"/>
                <a:gd name="connsiteX231" fmla="*/ 3131153 w 3189066"/>
                <a:gd name="connsiteY231" fmla="*/ 773820 h 891929"/>
                <a:gd name="connsiteX232" fmla="*/ 3134297 w 3189066"/>
                <a:gd name="connsiteY232" fmla="*/ 776677 h 891929"/>
                <a:gd name="connsiteX233" fmla="*/ 3136868 w 3189066"/>
                <a:gd name="connsiteY233" fmla="*/ 773915 h 891929"/>
                <a:gd name="connsiteX234" fmla="*/ 3137059 w 3189066"/>
                <a:gd name="connsiteY234" fmla="*/ 763818 h 891929"/>
                <a:gd name="connsiteX235" fmla="*/ 3144393 w 3189066"/>
                <a:gd name="connsiteY235" fmla="*/ 758294 h 891929"/>
                <a:gd name="connsiteX236" fmla="*/ 3150203 w 3189066"/>
                <a:gd name="connsiteY236" fmla="*/ 762485 h 891929"/>
                <a:gd name="connsiteX237" fmla="*/ 3156395 w 3189066"/>
                <a:gd name="connsiteY237" fmla="*/ 772296 h 891929"/>
                <a:gd name="connsiteX238" fmla="*/ 3166682 w 3189066"/>
                <a:gd name="connsiteY238" fmla="*/ 776010 h 891929"/>
                <a:gd name="connsiteX239" fmla="*/ 3153347 w 3189066"/>
                <a:gd name="connsiteY239" fmla="*/ 757056 h 891929"/>
                <a:gd name="connsiteX240" fmla="*/ 3155918 w 3189066"/>
                <a:gd name="connsiteY240" fmla="*/ 756008 h 891929"/>
                <a:gd name="connsiteX241" fmla="*/ 3150489 w 3189066"/>
                <a:gd name="connsiteY241" fmla="*/ 738863 h 891929"/>
                <a:gd name="connsiteX242" fmla="*/ 3157157 w 3189066"/>
                <a:gd name="connsiteY242" fmla="*/ 745149 h 891929"/>
                <a:gd name="connsiteX243" fmla="*/ 3151251 w 3189066"/>
                <a:gd name="connsiteY243" fmla="*/ 752103 h 891929"/>
                <a:gd name="connsiteX244" fmla="*/ 3137630 w 3189066"/>
                <a:gd name="connsiteY244" fmla="*/ 738768 h 891929"/>
                <a:gd name="connsiteX245" fmla="*/ 3150489 w 3189066"/>
                <a:gd name="connsiteY245" fmla="*/ 738863 h 891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189066" h="891929">
                  <a:moveTo>
                    <a:pt x="87725" y="891834"/>
                  </a:moveTo>
                  <a:cubicBezTo>
                    <a:pt x="107061" y="823921"/>
                    <a:pt x="126206" y="756484"/>
                    <a:pt x="145542" y="688476"/>
                  </a:cubicBezTo>
                  <a:cubicBezTo>
                    <a:pt x="146685" y="689428"/>
                    <a:pt x="147542" y="689904"/>
                    <a:pt x="147828" y="690476"/>
                  </a:cubicBezTo>
                  <a:cubicBezTo>
                    <a:pt x="159449" y="716003"/>
                    <a:pt x="180404" y="729814"/>
                    <a:pt x="206597" y="736958"/>
                  </a:cubicBezTo>
                  <a:cubicBezTo>
                    <a:pt x="266891" y="753436"/>
                    <a:pt x="324136" y="745626"/>
                    <a:pt x="378047" y="714193"/>
                  </a:cubicBezTo>
                  <a:cubicBezTo>
                    <a:pt x="433864" y="681618"/>
                    <a:pt x="474440" y="634659"/>
                    <a:pt x="503587" y="577700"/>
                  </a:cubicBezTo>
                  <a:cubicBezTo>
                    <a:pt x="525685" y="534456"/>
                    <a:pt x="539115" y="488641"/>
                    <a:pt x="538544" y="439683"/>
                  </a:cubicBezTo>
                  <a:cubicBezTo>
                    <a:pt x="538163" y="407964"/>
                    <a:pt x="531114" y="377961"/>
                    <a:pt x="511683" y="351957"/>
                  </a:cubicBezTo>
                  <a:cubicBezTo>
                    <a:pt x="490919" y="323954"/>
                    <a:pt x="462534" y="307761"/>
                    <a:pt x="429006" y="299856"/>
                  </a:cubicBezTo>
                  <a:cubicBezTo>
                    <a:pt x="369189" y="285663"/>
                    <a:pt x="314611" y="298998"/>
                    <a:pt x="264224" y="332241"/>
                  </a:cubicBezTo>
                  <a:cubicBezTo>
                    <a:pt x="251651" y="340527"/>
                    <a:pt x="240030" y="350529"/>
                    <a:pt x="228505" y="359387"/>
                  </a:cubicBezTo>
                  <a:cubicBezTo>
                    <a:pt x="233267" y="342337"/>
                    <a:pt x="238316" y="324240"/>
                    <a:pt x="243554" y="305475"/>
                  </a:cubicBezTo>
                  <a:cubicBezTo>
                    <a:pt x="240697" y="305380"/>
                    <a:pt x="238792" y="305190"/>
                    <a:pt x="236887" y="305190"/>
                  </a:cubicBezTo>
                  <a:cubicBezTo>
                    <a:pt x="200025" y="305190"/>
                    <a:pt x="163163" y="305285"/>
                    <a:pt x="126302" y="305094"/>
                  </a:cubicBezTo>
                  <a:cubicBezTo>
                    <a:pt x="121444" y="305094"/>
                    <a:pt x="119634" y="306809"/>
                    <a:pt x="118301" y="311286"/>
                  </a:cubicBezTo>
                  <a:cubicBezTo>
                    <a:pt x="91154" y="407964"/>
                    <a:pt x="63722" y="504834"/>
                    <a:pt x="36290" y="601798"/>
                  </a:cubicBezTo>
                  <a:cubicBezTo>
                    <a:pt x="24479" y="643422"/>
                    <a:pt x="12764" y="685142"/>
                    <a:pt x="953" y="726766"/>
                  </a:cubicBezTo>
                  <a:cubicBezTo>
                    <a:pt x="762" y="727433"/>
                    <a:pt x="476" y="728004"/>
                    <a:pt x="0" y="729147"/>
                  </a:cubicBezTo>
                  <a:cubicBezTo>
                    <a:pt x="0" y="726290"/>
                    <a:pt x="0" y="724004"/>
                    <a:pt x="0" y="721813"/>
                  </a:cubicBezTo>
                  <a:cubicBezTo>
                    <a:pt x="0" y="507501"/>
                    <a:pt x="0" y="293283"/>
                    <a:pt x="95" y="79066"/>
                  </a:cubicBezTo>
                  <a:cubicBezTo>
                    <a:pt x="95" y="48491"/>
                    <a:pt x="12764" y="24774"/>
                    <a:pt x="39719" y="9438"/>
                  </a:cubicBezTo>
                  <a:cubicBezTo>
                    <a:pt x="51340" y="2771"/>
                    <a:pt x="64198" y="199"/>
                    <a:pt x="77438" y="199"/>
                  </a:cubicBezTo>
                  <a:cubicBezTo>
                    <a:pt x="323469" y="9"/>
                    <a:pt x="569405" y="-87"/>
                    <a:pt x="815340" y="104"/>
                  </a:cubicBezTo>
                  <a:cubicBezTo>
                    <a:pt x="851059" y="104"/>
                    <a:pt x="877157" y="21630"/>
                    <a:pt x="887349" y="50015"/>
                  </a:cubicBezTo>
                  <a:cubicBezTo>
                    <a:pt x="888016" y="51825"/>
                    <a:pt x="888397" y="53634"/>
                    <a:pt x="889159" y="56206"/>
                  </a:cubicBezTo>
                  <a:cubicBezTo>
                    <a:pt x="886778" y="56301"/>
                    <a:pt x="885063" y="56397"/>
                    <a:pt x="883349" y="56492"/>
                  </a:cubicBezTo>
                  <a:cubicBezTo>
                    <a:pt x="865632" y="56873"/>
                    <a:pt x="847820" y="56111"/>
                    <a:pt x="830294" y="57730"/>
                  </a:cubicBezTo>
                  <a:cubicBezTo>
                    <a:pt x="756571" y="64493"/>
                    <a:pt x="701231" y="98592"/>
                    <a:pt x="669988" y="167649"/>
                  </a:cubicBezTo>
                  <a:cubicBezTo>
                    <a:pt x="653891" y="203082"/>
                    <a:pt x="644271" y="240610"/>
                    <a:pt x="633794" y="277853"/>
                  </a:cubicBezTo>
                  <a:cubicBezTo>
                    <a:pt x="631698" y="285378"/>
                    <a:pt x="629412" y="292807"/>
                    <a:pt x="627507" y="300332"/>
                  </a:cubicBezTo>
                  <a:cubicBezTo>
                    <a:pt x="626650" y="303951"/>
                    <a:pt x="624935" y="305190"/>
                    <a:pt x="621221" y="305094"/>
                  </a:cubicBezTo>
                  <a:cubicBezTo>
                    <a:pt x="606838" y="304904"/>
                    <a:pt x="592550" y="305094"/>
                    <a:pt x="578168" y="304999"/>
                  </a:cubicBezTo>
                  <a:cubicBezTo>
                    <a:pt x="574834" y="304999"/>
                    <a:pt x="573024" y="305952"/>
                    <a:pt x="572072" y="309285"/>
                  </a:cubicBezTo>
                  <a:cubicBezTo>
                    <a:pt x="562832" y="342337"/>
                    <a:pt x="553498" y="375294"/>
                    <a:pt x="544163" y="408250"/>
                  </a:cubicBezTo>
                  <a:cubicBezTo>
                    <a:pt x="543878" y="409203"/>
                    <a:pt x="543878" y="410250"/>
                    <a:pt x="543687" y="411774"/>
                  </a:cubicBezTo>
                  <a:cubicBezTo>
                    <a:pt x="561308" y="411774"/>
                    <a:pt x="578549" y="411774"/>
                    <a:pt x="596551" y="411774"/>
                  </a:cubicBezTo>
                  <a:cubicBezTo>
                    <a:pt x="566261" y="519502"/>
                    <a:pt x="536258" y="626658"/>
                    <a:pt x="505873" y="734672"/>
                  </a:cubicBezTo>
                  <a:cubicBezTo>
                    <a:pt x="508730" y="734672"/>
                    <a:pt x="510826" y="734672"/>
                    <a:pt x="512826" y="734672"/>
                  </a:cubicBezTo>
                  <a:cubicBezTo>
                    <a:pt x="552545" y="734672"/>
                    <a:pt x="592169" y="734577"/>
                    <a:pt x="631888" y="734767"/>
                  </a:cubicBezTo>
                  <a:cubicBezTo>
                    <a:pt x="637032" y="734767"/>
                    <a:pt x="639128" y="733243"/>
                    <a:pt x="640556" y="728290"/>
                  </a:cubicBezTo>
                  <a:cubicBezTo>
                    <a:pt x="669512" y="624658"/>
                    <a:pt x="698659" y="521026"/>
                    <a:pt x="727710" y="417394"/>
                  </a:cubicBezTo>
                  <a:cubicBezTo>
                    <a:pt x="728186" y="415680"/>
                    <a:pt x="728663" y="413965"/>
                    <a:pt x="729329" y="411774"/>
                  </a:cubicBezTo>
                  <a:cubicBezTo>
                    <a:pt x="731520" y="411774"/>
                    <a:pt x="733806" y="411774"/>
                    <a:pt x="736092" y="411774"/>
                  </a:cubicBezTo>
                  <a:cubicBezTo>
                    <a:pt x="757142" y="411774"/>
                    <a:pt x="778288" y="411870"/>
                    <a:pt x="799338" y="411679"/>
                  </a:cubicBezTo>
                  <a:cubicBezTo>
                    <a:pt x="802005" y="411679"/>
                    <a:pt x="805244" y="410346"/>
                    <a:pt x="807149" y="408536"/>
                  </a:cubicBezTo>
                  <a:cubicBezTo>
                    <a:pt x="821341" y="394915"/>
                    <a:pt x="835247" y="381009"/>
                    <a:pt x="849249" y="367293"/>
                  </a:cubicBezTo>
                  <a:cubicBezTo>
                    <a:pt x="851345" y="365197"/>
                    <a:pt x="852202" y="363483"/>
                    <a:pt x="851154" y="360435"/>
                  </a:cubicBezTo>
                  <a:cubicBezTo>
                    <a:pt x="845725" y="343575"/>
                    <a:pt x="840486" y="326716"/>
                    <a:pt x="835438" y="309762"/>
                  </a:cubicBezTo>
                  <a:cubicBezTo>
                    <a:pt x="834390" y="306333"/>
                    <a:pt x="832866" y="305475"/>
                    <a:pt x="829532" y="305475"/>
                  </a:cubicBezTo>
                  <a:cubicBezTo>
                    <a:pt x="808292" y="305571"/>
                    <a:pt x="787051" y="305571"/>
                    <a:pt x="765715" y="305571"/>
                  </a:cubicBezTo>
                  <a:cubicBezTo>
                    <a:pt x="763810" y="305571"/>
                    <a:pt x="761905" y="305571"/>
                    <a:pt x="759333" y="305571"/>
                  </a:cubicBezTo>
                  <a:cubicBezTo>
                    <a:pt x="762667" y="293855"/>
                    <a:pt x="765810" y="282615"/>
                    <a:pt x="769049" y="271471"/>
                  </a:cubicBezTo>
                  <a:cubicBezTo>
                    <a:pt x="773621" y="255850"/>
                    <a:pt x="778097" y="240229"/>
                    <a:pt x="782860" y="224703"/>
                  </a:cubicBezTo>
                  <a:cubicBezTo>
                    <a:pt x="784288" y="220131"/>
                    <a:pt x="786384" y="215845"/>
                    <a:pt x="788194" y="211368"/>
                  </a:cubicBezTo>
                  <a:cubicBezTo>
                    <a:pt x="799814" y="182984"/>
                    <a:pt x="822198" y="170411"/>
                    <a:pt x="851630" y="168696"/>
                  </a:cubicBezTo>
                  <a:cubicBezTo>
                    <a:pt x="870585" y="167553"/>
                    <a:pt x="880872" y="168982"/>
                    <a:pt x="892397" y="173649"/>
                  </a:cubicBezTo>
                  <a:cubicBezTo>
                    <a:pt x="892397" y="175364"/>
                    <a:pt x="892397" y="177269"/>
                    <a:pt x="892397" y="179174"/>
                  </a:cubicBezTo>
                  <a:cubicBezTo>
                    <a:pt x="892397" y="390724"/>
                    <a:pt x="892397" y="602370"/>
                    <a:pt x="892397" y="813920"/>
                  </a:cubicBezTo>
                  <a:cubicBezTo>
                    <a:pt x="892397" y="859164"/>
                    <a:pt x="859536" y="891930"/>
                    <a:pt x="814197" y="891930"/>
                  </a:cubicBezTo>
                  <a:cubicBezTo>
                    <a:pt x="574262" y="891930"/>
                    <a:pt x="334328" y="891930"/>
                    <a:pt x="94393" y="891930"/>
                  </a:cubicBezTo>
                  <a:cubicBezTo>
                    <a:pt x="92488" y="891834"/>
                    <a:pt x="90392" y="891834"/>
                    <a:pt x="87725" y="891834"/>
                  </a:cubicBezTo>
                  <a:close/>
                  <a:moveTo>
                    <a:pt x="1680782" y="593416"/>
                  </a:moveTo>
                  <a:cubicBezTo>
                    <a:pt x="1679924" y="593892"/>
                    <a:pt x="1679543" y="593988"/>
                    <a:pt x="1679353" y="594273"/>
                  </a:cubicBezTo>
                  <a:cubicBezTo>
                    <a:pt x="1678305" y="595512"/>
                    <a:pt x="1677353" y="596750"/>
                    <a:pt x="1676305" y="597988"/>
                  </a:cubicBezTo>
                  <a:cubicBezTo>
                    <a:pt x="1651826" y="628563"/>
                    <a:pt x="1621536" y="646851"/>
                    <a:pt x="1580769" y="644851"/>
                  </a:cubicBezTo>
                  <a:cubicBezTo>
                    <a:pt x="1547432" y="643137"/>
                    <a:pt x="1520857" y="629611"/>
                    <a:pt x="1501902" y="601893"/>
                  </a:cubicBezTo>
                  <a:cubicBezTo>
                    <a:pt x="1493615" y="589797"/>
                    <a:pt x="1488377" y="576366"/>
                    <a:pt x="1485519" y="561126"/>
                  </a:cubicBezTo>
                  <a:cubicBezTo>
                    <a:pt x="1588199" y="561126"/>
                    <a:pt x="1690211" y="561126"/>
                    <a:pt x="1792891" y="561126"/>
                  </a:cubicBezTo>
                  <a:cubicBezTo>
                    <a:pt x="1792891" y="558650"/>
                    <a:pt x="1792891" y="556935"/>
                    <a:pt x="1792891" y="555126"/>
                  </a:cubicBezTo>
                  <a:cubicBezTo>
                    <a:pt x="1792605" y="537219"/>
                    <a:pt x="1792605" y="519407"/>
                    <a:pt x="1792034" y="501500"/>
                  </a:cubicBezTo>
                  <a:cubicBezTo>
                    <a:pt x="1791081" y="473401"/>
                    <a:pt x="1785842" y="446064"/>
                    <a:pt x="1775841" y="419775"/>
                  </a:cubicBezTo>
                  <a:cubicBezTo>
                    <a:pt x="1753743" y="362054"/>
                    <a:pt x="1714786" y="321763"/>
                    <a:pt x="1654588" y="304142"/>
                  </a:cubicBezTo>
                  <a:cubicBezTo>
                    <a:pt x="1611249" y="291474"/>
                    <a:pt x="1567434" y="292902"/>
                    <a:pt x="1524000" y="303761"/>
                  </a:cubicBezTo>
                  <a:cubicBezTo>
                    <a:pt x="1463135" y="319096"/>
                    <a:pt x="1414748" y="352053"/>
                    <a:pt x="1382839" y="407107"/>
                  </a:cubicBezTo>
                  <a:cubicBezTo>
                    <a:pt x="1355979" y="453399"/>
                    <a:pt x="1349312" y="503500"/>
                    <a:pt x="1356551" y="555697"/>
                  </a:cubicBezTo>
                  <a:cubicBezTo>
                    <a:pt x="1364933" y="616276"/>
                    <a:pt x="1394460" y="664758"/>
                    <a:pt x="1444181" y="700287"/>
                  </a:cubicBezTo>
                  <a:cubicBezTo>
                    <a:pt x="1483328" y="728290"/>
                    <a:pt x="1527905" y="741435"/>
                    <a:pt x="1575721" y="744102"/>
                  </a:cubicBezTo>
                  <a:cubicBezTo>
                    <a:pt x="1622870" y="746769"/>
                    <a:pt x="1667161" y="737148"/>
                    <a:pt x="1708595" y="714479"/>
                  </a:cubicBezTo>
                  <a:cubicBezTo>
                    <a:pt x="1733264" y="700953"/>
                    <a:pt x="1754410" y="683142"/>
                    <a:pt x="1772317" y="660377"/>
                  </a:cubicBezTo>
                  <a:cubicBezTo>
                    <a:pt x="1741361" y="637803"/>
                    <a:pt x="1710976" y="615514"/>
                    <a:pt x="1680782" y="593416"/>
                  </a:cubicBezTo>
                  <a:close/>
                  <a:moveTo>
                    <a:pt x="1487710" y="456828"/>
                  </a:moveTo>
                  <a:cubicBezTo>
                    <a:pt x="1495901" y="422633"/>
                    <a:pt x="1526191" y="395772"/>
                    <a:pt x="1561148" y="391391"/>
                  </a:cubicBezTo>
                  <a:cubicBezTo>
                    <a:pt x="1575626" y="389581"/>
                    <a:pt x="1590008" y="389295"/>
                    <a:pt x="1604296" y="393296"/>
                  </a:cubicBezTo>
                  <a:cubicBezTo>
                    <a:pt x="1637538" y="402630"/>
                    <a:pt x="1660779" y="433015"/>
                    <a:pt x="1661255" y="467400"/>
                  </a:cubicBezTo>
                  <a:cubicBezTo>
                    <a:pt x="1661351" y="471972"/>
                    <a:pt x="1658969" y="472068"/>
                    <a:pt x="1655636" y="472068"/>
                  </a:cubicBezTo>
                  <a:cubicBezTo>
                    <a:pt x="1624870" y="472068"/>
                    <a:pt x="1594009" y="472068"/>
                    <a:pt x="1563243" y="472068"/>
                  </a:cubicBezTo>
                  <a:cubicBezTo>
                    <a:pt x="1539907" y="472068"/>
                    <a:pt x="1516475" y="472068"/>
                    <a:pt x="1493139" y="472068"/>
                  </a:cubicBezTo>
                  <a:cubicBezTo>
                    <a:pt x="1490853" y="472068"/>
                    <a:pt x="1488567" y="471877"/>
                    <a:pt x="1485329" y="471687"/>
                  </a:cubicBezTo>
                  <a:cubicBezTo>
                    <a:pt x="1486091" y="466353"/>
                    <a:pt x="1486567" y="461495"/>
                    <a:pt x="1487710" y="456828"/>
                  </a:cubicBezTo>
                  <a:close/>
                  <a:moveTo>
                    <a:pt x="3134201" y="555411"/>
                  </a:moveTo>
                  <a:cubicBezTo>
                    <a:pt x="3134201" y="542172"/>
                    <a:pt x="3134297" y="528837"/>
                    <a:pt x="3134201" y="515597"/>
                  </a:cubicBezTo>
                  <a:cubicBezTo>
                    <a:pt x="3134011" y="483021"/>
                    <a:pt x="3129344" y="451113"/>
                    <a:pt x="3117723" y="420537"/>
                  </a:cubicBezTo>
                  <a:cubicBezTo>
                    <a:pt x="3095720" y="362625"/>
                    <a:pt x="3056763" y="321954"/>
                    <a:pt x="2996374" y="304332"/>
                  </a:cubicBezTo>
                  <a:cubicBezTo>
                    <a:pt x="2951607" y="291188"/>
                    <a:pt x="2906363" y="292998"/>
                    <a:pt x="2861691" y="304904"/>
                  </a:cubicBezTo>
                  <a:cubicBezTo>
                    <a:pt x="2798540" y="321763"/>
                    <a:pt x="2749868" y="357672"/>
                    <a:pt x="2719483" y="416346"/>
                  </a:cubicBezTo>
                  <a:cubicBezTo>
                    <a:pt x="2696528" y="460638"/>
                    <a:pt x="2691098" y="507882"/>
                    <a:pt x="2698242" y="556650"/>
                  </a:cubicBezTo>
                  <a:cubicBezTo>
                    <a:pt x="2708053" y="622848"/>
                    <a:pt x="2741771" y="674093"/>
                    <a:pt x="2798921" y="708954"/>
                  </a:cubicBezTo>
                  <a:cubicBezTo>
                    <a:pt x="2847689" y="738672"/>
                    <a:pt x="2901410" y="748483"/>
                    <a:pt x="2957989" y="743244"/>
                  </a:cubicBezTo>
                  <a:cubicBezTo>
                    <a:pt x="2999708" y="739339"/>
                    <a:pt x="3037713" y="724861"/>
                    <a:pt x="3072003" y="700668"/>
                  </a:cubicBezTo>
                  <a:cubicBezTo>
                    <a:pt x="3087815" y="689428"/>
                    <a:pt x="3101626" y="676188"/>
                    <a:pt x="3113818" y="660472"/>
                  </a:cubicBezTo>
                  <a:cubicBezTo>
                    <a:pt x="3083147" y="637993"/>
                    <a:pt x="3052763" y="615705"/>
                    <a:pt x="3021997" y="593226"/>
                  </a:cubicBezTo>
                  <a:cubicBezTo>
                    <a:pt x="3019901" y="595797"/>
                    <a:pt x="3017996" y="598179"/>
                    <a:pt x="3016091" y="600465"/>
                  </a:cubicBezTo>
                  <a:cubicBezTo>
                    <a:pt x="3014186" y="602751"/>
                    <a:pt x="3012186" y="605037"/>
                    <a:pt x="3010186" y="607227"/>
                  </a:cubicBezTo>
                  <a:cubicBezTo>
                    <a:pt x="2982659" y="637898"/>
                    <a:pt x="2948464" y="649995"/>
                    <a:pt x="2907887" y="643518"/>
                  </a:cubicBezTo>
                  <a:cubicBezTo>
                    <a:pt x="2864834" y="636564"/>
                    <a:pt x="2836640" y="604465"/>
                    <a:pt x="2827687" y="564365"/>
                  </a:cubicBezTo>
                  <a:cubicBezTo>
                    <a:pt x="2827496" y="563603"/>
                    <a:pt x="2827782" y="562746"/>
                    <a:pt x="2827782" y="561507"/>
                  </a:cubicBezTo>
                  <a:cubicBezTo>
                    <a:pt x="2929699" y="561507"/>
                    <a:pt x="3031427" y="561507"/>
                    <a:pt x="3133820" y="561507"/>
                  </a:cubicBezTo>
                  <a:cubicBezTo>
                    <a:pt x="3134011" y="558840"/>
                    <a:pt x="3134201" y="557126"/>
                    <a:pt x="3134201" y="555411"/>
                  </a:cubicBezTo>
                  <a:close/>
                  <a:moveTo>
                    <a:pt x="2834545" y="441492"/>
                  </a:moveTo>
                  <a:cubicBezTo>
                    <a:pt x="2848261" y="412632"/>
                    <a:pt x="2871978" y="397011"/>
                    <a:pt x="2902744" y="391486"/>
                  </a:cubicBezTo>
                  <a:cubicBezTo>
                    <a:pt x="2917508" y="388819"/>
                    <a:pt x="2932366" y="389295"/>
                    <a:pt x="2946940" y="393486"/>
                  </a:cubicBezTo>
                  <a:cubicBezTo>
                    <a:pt x="2979325" y="402916"/>
                    <a:pt x="3002280" y="433110"/>
                    <a:pt x="3002756" y="466829"/>
                  </a:cubicBezTo>
                  <a:cubicBezTo>
                    <a:pt x="3002852" y="470829"/>
                    <a:pt x="3001709" y="472068"/>
                    <a:pt x="2997708" y="472068"/>
                  </a:cubicBezTo>
                  <a:cubicBezTo>
                    <a:pt x="2942654" y="471972"/>
                    <a:pt x="2887504" y="471972"/>
                    <a:pt x="2832449" y="471972"/>
                  </a:cubicBezTo>
                  <a:cubicBezTo>
                    <a:pt x="2831021" y="471972"/>
                    <a:pt x="2829687" y="471687"/>
                    <a:pt x="2827591" y="471496"/>
                  </a:cubicBezTo>
                  <a:cubicBezTo>
                    <a:pt x="2827401" y="460542"/>
                    <a:pt x="2830163" y="450732"/>
                    <a:pt x="2834545" y="441492"/>
                  </a:cubicBezTo>
                  <a:close/>
                  <a:moveTo>
                    <a:pt x="1839278" y="312238"/>
                  </a:moveTo>
                  <a:cubicBezTo>
                    <a:pt x="1839278" y="450732"/>
                    <a:pt x="1839278" y="589225"/>
                    <a:pt x="1839182" y="727623"/>
                  </a:cubicBezTo>
                  <a:cubicBezTo>
                    <a:pt x="1839182" y="732957"/>
                    <a:pt x="1840802" y="734100"/>
                    <a:pt x="1845755" y="734100"/>
                  </a:cubicBezTo>
                  <a:cubicBezTo>
                    <a:pt x="1885093" y="733910"/>
                    <a:pt x="1924431" y="734005"/>
                    <a:pt x="1963769" y="734005"/>
                  </a:cubicBezTo>
                  <a:cubicBezTo>
                    <a:pt x="1970723" y="734005"/>
                    <a:pt x="1970723" y="734005"/>
                    <a:pt x="1970723" y="726957"/>
                  </a:cubicBezTo>
                  <a:cubicBezTo>
                    <a:pt x="1970723" y="659520"/>
                    <a:pt x="1970627" y="591987"/>
                    <a:pt x="1970723" y="524550"/>
                  </a:cubicBezTo>
                  <a:cubicBezTo>
                    <a:pt x="1970723" y="505405"/>
                    <a:pt x="1971389" y="486260"/>
                    <a:pt x="1976057" y="467591"/>
                  </a:cubicBezTo>
                  <a:cubicBezTo>
                    <a:pt x="1982724" y="441111"/>
                    <a:pt x="1997202" y="420918"/>
                    <a:pt x="2025015" y="414346"/>
                  </a:cubicBezTo>
                  <a:cubicBezTo>
                    <a:pt x="2036731" y="411584"/>
                    <a:pt x="2049209" y="411298"/>
                    <a:pt x="2061305" y="411774"/>
                  </a:cubicBezTo>
                  <a:cubicBezTo>
                    <a:pt x="2078927" y="412441"/>
                    <a:pt x="2093405" y="420442"/>
                    <a:pt x="2103025" y="435492"/>
                  </a:cubicBezTo>
                  <a:cubicBezTo>
                    <a:pt x="2107311" y="442254"/>
                    <a:pt x="2110835" y="449779"/>
                    <a:pt x="2113312" y="457399"/>
                  </a:cubicBezTo>
                  <a:cubicBezTo>
                    <a:pt x="2119884" y="477116"/>
                    <a:pt x="2119789" y="497785"/>
                    <a:pt x="2119884" y="518359"/>
                  </a:cubicBezTo>
                  <a:cubicBezTo>
                    <a:pt x="2120075" y="587796"/>
                    <a:pt x="2119979" y="657138"/>
                    <a:pt x="2119979" y="726576"/>
                  </a:cubicBezTo>
                  <a:cubicBezTo>
                    <a:pt x="2119979" y="733910"/>
                    <a:pt x="2119979" y="733910"/>
                    <a:pt x="2127028" y="733910"/>
                  </a:cubicBezTo>
                  <a:cubicBezTo>
                    <a:pt x="2166176" y="733910"/>
                    <a:pt x="2205323" y="733910"/>
                    <a:pt x="2244566" y="733910"/>
                  </a:cubicBezTo>
                  <a:cubicBezTo>
                    <a:pt x="2251520" y="733910"/>
                    <a:pt x="2251520" y="733910"/>
                    <a:pt x="2251520" y="726861"/>
                  </a:cubicBezTo>
                  <a:cubicBezTo>
                    <a:pt x="2251520" y="672855"/>
                    <a:pt x="2251805" y="618848"/>
                    <a:pt x="2251424" y="564841"/>
                  </a:cubicBezTo>
                  <a:cubicBezTo>
                    <a:pt x="2251139" y="525408"/>
                    <a:pt x="2250472" y="485879"/>
                    <a:pt x="2248948" y="446541"/>
                  </a:cubicBezTo>
                  <a:cubicBezTo>
                    <a:pt x="2248186" y="426824"/>
                    <a:pt x="2244471" y="407202"/>
                    <a:pt x="2238375" y="388343"/>
                  </a:cubicBezTo>
                  <a:cubicBezTo>
                    <a:pt x="2225612" y="349290"/>
                    <a:pt x="2201799" y="320144"/>
                    <a:pt x="2162366" y="306047"/>
                  </a:cubicBezTo>
                  <a:cubicBezTo>
                    <a:pt x="2129600" y="294331"/>
                    <a:pt x="2095405" y="291950"/>
                    <a:pt x="2061401" y="298808"/>
                  </a:cubicBezTo>
                  <a:cubicBezTo>
                    <a:pt x="2022253" y="306809"/>
                    <a:pt x="1989963" y="326335"/>
                    <a:pt x="1969294" y="361959"/>
                  </a:cubicBezTo>
                  <a:cubicBezTo>
                    <a:pt x="1968722" y="363006"/>
                    <a:pt x="1968437" y="364245"/>
                    <a:pt x="1968056" y="365388"/>
                  </a:cubicBezTo>
                  <a:cubicBezTo>
                    <a:pt x="1967198" y="364911"/>
                    <a:pt x="1966436" y="364435"/>
                    <a:pt x="1965579" y="363864"/>
                  </a:cubicBezTo>
                  <a:cubicBezTo>
                    <a:pt x="1965579" y="344718"/>
                    <a:pt x="1965579" y="325668"/>
                    <a:pt x="1965579" y="306237"/>
                  </a:cubicBezTo>
                  <a:cubicBezTo>
                    <a:pt x="1923098" y="306237"/>
                    <a:pt x="1881473" y="306237"/>
                    <a:pt x="1839278" y="306237"/>
                  </a:cubicBezTo>
                  <a:cubicBezTo>
                    <a:pt x="1839278" y="308714"/>
                    <a:pt x="1839278" y="310428"/>
                    <a:pt x="1839278" y="312238"/>
                  </a:cubicBezTo>
                  <a:close/>
                  <a:moveTo>
                    <a:pt x="987647" y="712002"/>
                  </a:moveTo>
                  <a:cubicBezTo>
                    <a:pt x="1023366" y="734100"/>
                    <a:pt x="1063657" y="740863"/>
                    <a:pt x="1104614" y="743911"/>
                  </a:cubicBezTo>
                  <a:cubicBezTo>
                    <a:pt x="1130999" y="745816"/>
                    <a:pt x="1157288" y="744006"/>
                    <a:pt x="1183481" y="739815"/>
                  </a:cubicBezTo>
                  <a:cubicBezTo>
                    <a:pt x="1208627" y="735815"/>
                    <a:pt x="1232821" y="728957"/>
                    <a:pt x="1255109" y="716289"/>
                  </a:cubicBezTo>
                  <a:cubicBezTo>
                    <a:pt x="1281017" y="701525"/>
                    <a:pt x="1301591" y="681522"/>
                    <a:pt x="1312926" y="653424"/>
                  </a:cubicBezTo>
                  <a:cubicBezTo>
                    <a:pt x="1321975" y="631040"/>
                    <a:pt x="1322356" y="607608"/>
                    <a:pt x="1320165" y="583986"/>
                  </a:cubicBezTo>
                  <a:cubicBezTo>
                    <a:pt x="1317498" y="555030"/>
                    <a:pt x="1304068" y="532075"/>
                    <a:pt x="1282065" y="513692"/>
                  </a:cubicBezTo>
                  <a:cubicBezTo>
                    <a:pt x="1268635" y="502452"/>
                    <a:pt x="1253395" y="493785"/>
                    <a:pt x="1236726" y="488832"/>
                  </a:cubicBezTo>
                  <a:cubicBezTo>
                    <a:pt x="1212247" y="481497"/>
                    <a:pt x="1187101" y="476163"/>
                    <a:pt x="1162431" y="469401"/>
                  </a:cubicBezTo>
                  <a:cubicBezTo>
                    <a:pt x="1146239" y="465019"/>
                    <a:pt x="1130237" y="459971"/>
                    <a:pt x="1114425" y="454542"/>
                  </a:cubicBezTo>
                  <a:cubicBezTo>
                    <a:pt x="1106424" y="451779"/>
                    <a:pt x="1100709" y="445874"/>
                    <a:pt x="1098709" y="437206"/>
                  </a:cubicBezTo>
                  <a:cubicBezTo>
                    <a:pt x="1095375" y="422538"/>
                    <a:pt x="1101662" y="409488"/>
                    <a:pt x="1115187" y="402916"/>
                  </a:cubicBezTo>
                  <a:cubicBezTo>
                    <a:pt x="1148334" y="386819"/>
                    <a:pt x="1192911" y="396915"/>
                    <a:pt x="1219676" y="426729"/>
                  </a:cubicBezTo>
                  <a:cubicBezTo>
                    <a:pt x="1220914" y="428157"/>
                    <a:pt x="1222248" y="429586"/>
                    <a:pt x="1224058" y="431491"/>
                  </a:cubicBezTo>
                  <a:cubicBezTo>
                    <a:pt x="1250442" y="404345"/>
                    <a:pt x="1276636" y="377484"/>
                    <a:pt x="1303020" y="350338"/>
                  </a:cubicBezTo>
                  <a:cubicBezTo>
                    <a:pt x="1288637" y="335098"/>
                    <a:pt x="1270730" y="322620"/>
                    <a:pt x="1250061" y="314524"/>
                  </a:cubicBezTo>
                  <a:cubicBezTo>
                    <a:pt x="1218629" y="302142"/>
                    <a:pt x="1185767" y="296617"/>
                    <a:pt x="1152144" y="295950"/>
                  </a:cubicBezTo>
                  <a:cubicBezTo>
                    <a:pt x="1116711" y="295188"/>
                    <a:pt x="1082231" y="300237"/>
                    <a:pt x="1049655" y="314715"/>
                  </a:cubicBezTo>
                  <a:cubicBezTo>
                    <a:pt x="1014508" y="330240"/>
                    <a:pt x="988124" y="354910"/>
                    <a:pt x="974408" y="391391"/>
                  </a:cubicBezTo>
                  <a:cubicBezTo>
                    <a:pt x="966311" y="412822"/>
                    <a:pt x="965073" y="435111"/>
                    <a:pt x="967359" y="457780"/>
                  </a:cubicBezTo>
                  <a:cubicBezTo>
                    <a:pt x="969359" y="477592"/>
                    <a:pt x="975265" y="495594"/>
                    <a:pt x="987552" y="511596"/>
                  </a:cubicBezTo>
                  <a:cubicBezTo>
                    <a:pt x="1004126" y="533123"/>
                    <a:pt x="1026509" y="546172"/>
                    <a:pt x="1051655" y="553887"/>
                  </a:cubicBezTo>
                  <a:cubicBezTo>
                    <a:pt x="1076611" y="561507"/>
                    <a:pt x="1102233" y="567032"/>
                    <a:pt x="1127570" y="573223"/>
                  </a:cubicBezTo>
                  <a:cubicBezTo>
                    <a:pt x="1143762" y="577128"/>
                    <a:pt x="1159859" y="581224"/>
                    <a:pt x="1174623" y="589225"/>
                  </a:cubicBezTo>
                  <a:cubicBezTo>
                    <a:pt x="1185482" y="595131"/>
                    <a:pt x="1190720" y="604370"/>
                    <a:pt x="1189577" y="616752"/>
                  </a:cubicBezTo>
                  <a:cubicBezTo>
                    <a:pt x="1188530" y="628468"/>
                    <a:pt x="1181100" y="634945"/>
                    <a:pt x="1170623" y="638565"/>
                  </a:cubicBezTo>
                  <a:cubicBezTo>
                    <a:pt x="1149953" y="645708"/>
                    <a:pt x="1128713" y="646756"/>
                    <a:pt x="1107281" y="643327"/>
                  </a:cubicBezTo>
                  <a:cubicBezTo>
                    <a:pt x="1079564" y="638946"/>
                    <a:pt x="1057942" y="623896"/>
                    <a:pt x="1039749" y="603322"/>
                  </a:cubicBezTo>
                  <a:cubicBezTo>
                    <a:pt x="1038511" y="601893"/>
                    <a:pt x="1037177" y="600465"/>
                    <a:pt x="1035653" y="598750"/>
                  </a:cubicBezTo>
                  <a:cubicBezTo>
                    <a:pt x="1008983" y="628278"/>
                    <a:pt x="982694" y="657424"/>
                    <a:pt x="955167" y="687999"/>
                  </a:cubicBezTo>
                  <a:cubicBezTo>
                    <a:pt x="966407" y="696286"/>
                    <a:pt x="976408" y="705049"/>
                    <a:pt x="987647" y="712002"/>
                  </a:cubicBezTo>
                  <a:close/>
                  <a:moveTo>
                    <a:pt x="2333054" y="714479"/>
                  </a:moveTo>
                  <a:cubicBezTo>
                    <a:pt x="2368010" y="734386"/>
                    <a:pt x="2406587" y="741054"/>
                    <a:pt x="2446020" y="743911"/>
                  </a:cubicBezTo>
                  <a:cubicBezTo>
                    <a:pt x="2472595" y="745816"/>
                    <a:pt x="2499074" y="744006"/>
                    <a:pt x="2525363" y="739815"/>
                  </a:cubicBezTo>
                  <a:cubicBezTo>
                    <a:pt x="2552319" y="735529"/>
                    <a:pt x="2578132" y="727909"/>
                    <a:pt x="2601468" y="713431"/>
                  </a:cubicBezTo>
                  <a:cubicBezTo>
                    <a:pt x="2626233" y="698096"/>
                    <a:pt x="2645569" y="677998"/>
                    <a:pt x="2655761" y="650185"/>
                  </a:cubicBezTo>
                  <a:cubicBezTo>
                    <a:pt x="2662619" y="631421"/>
                    <a:pt x="2663571" y="611799"/>
                    <a:pt x="2662619" y="592083"/>
                  </a:cubicBezTo>
                  <a:cubicBezTo>
                    <a:pt x="2661190" y="563508"/>
                    <a:pt x="2650903" y="538838"/>
                    <a:pt x="2629757" y="519026"/>
                  </a:cubicBezTo>
                  <a:cubicBezTo>
                    <a:pt x="2616327" y="506453"/>
                    <a:pt x="2600706" y="497785"/>
                    <a:pt x="2583942" y="490641"/>
                  </a:cubicBezTo>
                  <a:cubicBezTo>
                    <a:pt x="2561178" y="481021"/>
                    <a:pt x="2536793" y="477211"/>
                    <a:pt x="2512886" y="471496"/>
                  </a:cubicBezTo>
                  <a:cubicBezTo>
                    <a:pt x="2493455" y="466829"/>
                    <a:pt x="2473833" y="462924"/>
                    <a:pt x="2455640" y="454446"/>
                  </a:cubicBezTo>
                  <a:cubicBezTo>
                    <a:pt x="2445925" y="449874"/>
                    <a:pt x="2439734" y="442635"/>
                    <a:pt x="2439543" y="431491"/>
                  </a:cubicBezTo>
                  <a:cubicBezTo>
                    <a:pt x="2439353" y="419680"/>
                    <a:pt x="2443448" y="409965"/>
                    <a:pt x="2454307" y="404059"/>
                  </a:cubicBezTo>
                  <a:cubicBezTo>
                    <a:pt x="2458307" y="401868"/>
                    <a:pt x="2462594" y="399868"/>
                    <a:pt x="2466975" y="398725"/>
                  </a:cubicBezTo>
                  <a:cubicBezTo>
                    <a:pt x="2503741" y="389676"/>
                    <a:pt x="2535079" y="399201"/>
                    <a:pt x="2561178" y="426348"/>
                  </a:cubicBezTo>
                  <a:cubicBezTo>
                    <a:pt x="2562511" y="427681"/>
                    <a:pt x="2563749" y="429205"/>
                    <a:pt x="2565559" y="431110"/>
                  </a:cubicBezTo>
                  <a:cubicBezTo>
                    <a:pt x="2591848" y="403964"/>
                    <a:pt x="2617851" y="377008"/>
                    <a:pt x="2643854" y="350052"/>
                  </a:cubicBezTo>
                  <a:cubicBezTo>
                    <a:pt x="2644235" y="349862"/>
                    <a:pt x="2642902" y="348433"/>
                    <a:pt x="2641568" y="347100"/>
                  </a:cubicBezTo>
                  <a:cubicBezTo>
                    <a:pt x="2628233" y="334146"/>
                    <a:pt x="2613184" y="323668"/>
                    <a:pt x="2596134" y="316239"/>
                  </a:cubicBezTo>
                  <a:cubicBezTo>
                    <a:pt x="2570416" y="305094"/>
                    <a:pt x="2543270" y="299760"/>
                    <a:pt x="2515553" y="296998"/>
                  </a:cubicBezTo>
                  <a:cubicBezTo>
                    <a:pt x="2478977" y="293379"/>
                    <a:pt x="2443067" y="296427"/>
                    <a:pt x="2408111" y="307857"/>
                  </a:cubicBezTo>
                  <a:cubicBezTo>
                    <a:pt x="2374487" y="318906"/>
                    <a:pt x="2346579" y="337765"/>
                    <a:pt x="2327148" y="368055"/>
                  </a:cubicBezTo>
                  <a:cubicBezTo>
                    <a:pt x="2310003" y="394725"/>
                    <a:pt x="2306288" y="424252"/>
                    <a:pt x="2308479" y="455113"/>
                  </a:cubicBezTo>
                  <a:cubicBezTo>
                    <a:pt x="2310575" y="485117"/>
                    <a:pt x="2323052" y="509787"/>
                    <a:pt x="2346198" y="528932"/>
                  </a:cubicBezTo>
                  <a:cubicBezTo>
                    <a:pt x="2358485" y="539124"/>
                    <a:pt x="2372392" y="546934"/>
                    <a:pt x="2387441" y="551411"/>
                  </a:cubicBezTo>
                  <a:cubicBezTo>
                    <a:pt x="2412778" y="559031"/>
                    <a:pt x="2438495" y="565317"/>
                    <a:pt x="2464213" y="571699"/>
                  </a:cubicBezTo>
                  <a:cubicBezTo>
                    <a:pt x="2481739" y="576081"/>
                    <a:pt x="2499360" y="579891"/>
                    <a:pt x="2515457" y="588463"/>
                  </a:cubicBezTo>
                  <a:cubicBezTo>
                    <a:pt x="2526316" y="594178"/>
                    <a:pt x="2532031" y="603227"/>
                    <a:pt x="2531078" y="615705"/>
                  </a:cubicBezTo>
                  <a:cubicBezTo>
                    <a:pt x="2530221" y="627801"/>
                    <a:pt x="2522601" y="634564"/>
                    <a:pt x="2511647" y="638279"/>
                  </a:cubicBezTo>
                  <a:cubicBezTo>
                    <a:pt x="2490883" y="645327"/>
                    <a:pt x="2469737" y="646280"/>
                    <a:pt x="2448211" y="642851"/>
                  </a:cubicBezTo>
                  <a:cubicBezTo>
                    <a:pt x="2421255" y="638565"/>
                    <a:pt x="2400110" y="624087"/>
                    <a:pt x="2382203" y="604179"/>
                  </a:cubicBezTo>
                  <a:cubicBezTo>
                    <a:pt x="2380488" y="602274"/>
                    <a:pt x="2378774" y="600465"/>
                    <a:pt x="2376869" y="598369"/>
                  </a:cubicBezTo>
                  <a:cubicBezTo>
                    <a:pt x="2350199" y="627992"/>
                    <a:pt x="2324005" y="657043"/>
                    <a:pt x="2297335" y="686571"/>
                  </a:cubicBezTo>
                  <a:cubicBezTo>
                    <a:pt x="2308384" y="698001"/>
                    <a:pt x="2320100" y="707049"/>
                    <a:pt x="2333054" y="714479"/>
                  </a:cubicBezTo>
                  <a:close/>
                  <a:moveTo>
                    <a:pt x="318707" y="411965"/>
                  </a:moveTo>
                  <a:cubicBezTo>
                    <a:pt x="298323" y="412060"/>
                    <a:pt x="278225" y="415013"/>
                    <a:pt x="260128" y="424538"/>
                  </a:cubicBezTo>
                  <a:cubicBezTo>
                    <a:pt x="204216" y="454161"/>
                    <a:pt x="178213" y="502071"/>
                    <a:pt x="177546" y="564174"/>
                  </a:cubicBezTo>
                  <a:cubicBezTo>
                    <a:pt x="177260" y="591892"/>
                    <a:pt x="194786" y="614752"/>
                    <a:pt x="221361" y="622944"/>
                  </a:cubicBezTo>
                  <a:cubicBezTo>
                    <a:pt x="248412" y="631326"/>
                    <a:pt x="275558" y="629802"/>
                    <a:pt x="302228" y="621134"/>
                  </a:cubicBezTo>
                  <a:cubicBezTo>
                    <a:pt x="371285" y="598655"/>
                    <a:pt x="403193" y="524360"/>
                    <a:pt x="399193" y="475020"/>
                  </a:cubicBezTo>
                  <a:cubicBezTo>
                    <a:pt x="396907" y="447017"/>
                    <a:pt x="383381" y="426729"/>
                    <a:pt x="356235" y="417680"/>
                  </a:cubicBezTo>
                  <a:cubicBezTo>
                    <a:pt x="344329" y="413775"/>
                    <a:pt x="331470" y="412727"/>
                    <a:pt x="318992" y="410441"/>
                  </a:cubicBezTo>
                  <a:cubicBezTo>
                    <a:pt x="318897" y="411012"/>
                    <a:pt x="318802" y="411489"/>
                    <a:pt x="318707" y="411965"/>
                  </a:cubicBezTo>
                  <a:close/>
                  <a:moveTo>
                    <a:pt x="3189065" y="754770"/>
                  </a:moveTo>
                  <a:cubicBezTo>
                    <a:pt x="3189256" y="732481"/>
                    <a:pt x="3171063" y="714003"/>
                    <a:pt x="3148870" y="713812"/>
                  </a:cubicBezTo>
                  <a:cubicBezTo>
                    <a:pt x="3126200" y="713622"/>
                    <a:pt x="3107817" y="731719"/>
                    <a:pt x="3107817" y="754293"/>
                  </a:cubicBezTo>
                  <a:cubicBezTo>
                    <a:pt x="3107817" y="776677"/>
                    <a:pt x="3125915" y="794870"/>
                    <a:pt x="3148203" y="794965"/>
                  </a:cubicBezTo>
                  <a:cubicBezTo>
                    <a:pt x="3170491" y="795060"/>
                    <a:pt x="3188875" y="777058"/>
                    <a:pt x="3189065" y="754770"/>
                  </a:cubicBezTo>
                  <a:close/>
                  <a:moveTo>
                    <a:pt x="3183160" y="754770"/>
                  </a:moveTo>
                  <a:cubicBezTo>
                    <a:pt x="3182874" y="773534"/>
                    <a:pt x="3167063" y="789155"/>
                    <a:pt x="3148298" y="789155"/>
                  </a:cubicBezTo>
                  <a:cubicBezTo>
                    <a:pt x="3129344" y="789060"/>
                    <a:pt x="3113532" y="773058"/>
                    <a:pt x="3113723" y="754103"/>
                  </a:cubicBezTo>
                  <a:cubicBezTo>
                    <a:pt x="3113913" y="735339"/>
                    <a:pt x="3129724" y="719718"/>
                    <a:pt x="3148489" y="719718"/>
                  </a:cubicBezTo>
                  <a:cubicBezTo>
                    <a:pt x="3167444" y="719718"/>
                    <a:pt x="3183350" y="735910"/>
                    <a:pt x="3183160" y="754770"/>
                  </a:cubicBezTo>
                  <a:close/>
                  <a:moveTo>
                    <a:pt x="3155918" y="756008"/>
                  </a:moveTo>
                  <a:cubicBezTo>
                    <a:pt x="3162110" y="753341"/>
                    <a:pt x="3164777" y="748674"/>
                    <a:pt x="3163634" y="742578"/>
                  </a:cubicBezTo>
                  <a:cubicBezTo>
                    <a:pt x="3162681" y="737529"/>
                    <a:pt x="3158681" y="734291"/>
                    <a:pt x="3152394" y="733910"/>
                  </a:cubicBezTo>
                  <a:cubicBezTo>
                    <a:pt x="3146584" y="733624"/>
                    <a:pt x="3140678" y="733434"/>
                    <a:pt x="3134868" y="733719"/>
                  </a:cubicBezTo>
                  <a:cubicBezTo>
                    <a:pt x="3133535" y="733815"/>
                    <a:pt x="3131153" y="735624"/>
                    <a:pt x="3131153" y="736672"/>
                  </a:cubicBezTo>
                  <a:cubicBezTo>
                    <a:pt x="3130868" y="749055"/>
                    <a:pt x="3130868" y="761437"/>
                    <a:pt x="3131153" y="773820"/>
                  </a:cubicBezTo>
                  <a:cubicBezTo>
                    <a:pt x="3131153" y="774867"/>
                    <a:pt x="3133058" y="776296"/>
                    <a:pt x="3134297" y="776677"/>
                  </a:cubicBezTo>
                  <a:cubicBezTo>
                    <a:pt x="3134868" y="776868"/>
                    <a:pt x="3136773" y="774963"/>
                    <a:pt x="3136868" y="773915"/>
                  </a:cubicBezTo>
                  <a:cubicBezTo>
                    <a:pt x="3137249" y="770581"/>
                    <a:pt x="3136964" y="767247"/>
                    <a:pt x="3137059" y="763818"/>
                  </a:cubicBezTo>
                  <a:cubicBezTo>
                    <a:pt x="3137059" y="758008"/>
                    <a:pt x="3138773" y="756484"/>
                    <a:pt x="3144393" y="758294"/>
                  </a:cubicBezTo>
                  <a:cubicBezTo>
                    <a:pt x="3146584" y="758961"/>
                    <a:pt x="3148774" y="760675"/>
                    <a:pt x="3150203" y="762485"/>
                  </a:cubicBezTo>
                  <a:cubicBezTo>
                    <a:pt x="3152585" y="765533"/>
                    <a:pt x="3154775" y="768771"/>
                    <a:pt x="3156395" y="772296"/>
                  </a:cubicBezTo>
                  <a:cubicBezTo>
                    <a:pt x="3158395" y="776677"/>
                    <a:pt x="3161348" y="777725"/>
                    <a:pt x="3166682" y="776010"/>
                  </a:cubicBezTo>
                  <a:cubicBezTo>
                    <a:pt x="3162110" y="769533"/>
                    <a:pt x="3157823" y="763437"/>
                    <a:pt x="3153347" y="757056"/>
                  </a:cubicBezTo>
                  <a:cubicBezTo>
                    <a:pt x="3154013" y="756770"/>
                    <a:pt x="3154966" y="756389"/>
                    <a:pt x="3155918" y="756008"/>
                  </a:cubicBezTo>
                  <a:close/>
                  <a:moveTo>
                    <a:pt x="3150489" y="738863"/>
                  </a:moveTo>
                  <a:cubicBezTo>
                    <a:pt x="3154204" y="739149"/>
                    <a:pt x="3156871" y="741244"/>
                    <a:pt x="3157157" y="745149"/>
                  </a:cubicBezTo>
                  <a:cubicBezTo>
                    <a:pt x="3157347" y="749055"/>
                    <a:pt x="3155156" y="751150"/>
                    <a:pt x="3151251" y="752103"/>
                  </a:cubicBezTo>
                  <a:cubicBezTo>
                    <a:pt x="3138297" y="755246"/>
                    <a:pt x="3135630" y="752769"/>
                    <a:pt x="3137630" y="738768"/>
                  </a:cubicBezTo>
                  <a:cubicBezTo>
                    <a:pt x="3142107" y="738768"/>
                    <a:pt x="3146298" y="738577"/>
                    <a:pt x="3150489" y="7388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39342050-3907-456C-8451-2175A4F7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58389" y="2904116"/>
              <a:ext cx="567986" cy="102089"/>
            </a:xfrm>
            <a:prstGeom prst="rect">
              <a:avLst/>
            </a:prstGeom>
          </p:spPr>
        </p:pic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97C9FC13-BEBD-41F8-A845-62A8AFA4AEB7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>
              <a:off x="1843131" y="3730241"/>
              <a:ext cx="0" cy="231418"/>
            </a:xfrm>
            <a:prstGeom prst="line">
              <a:avLst/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接點: 肘形 58">
              <a:extLst>
                <a:ext uri="{FF2B5EF4-FFF2-40B4-BE49-F238E27FC236}">
                  <a16:creationId xmlns:a16="http://schemas.microsoft.com/office/drawing/2014/main" id="{E1347A01-633D-4D36-A91B-ED236F91D503}"/>
                </a:ext>
              </a:extLst>
            </p:cNvPr>
            <p:cNvCxnSpPr>
              <a:cxnSpLocks/>
            </p:cNvCxnSpPr>
            <p:nvPr/>
          </p:nvCxnSpPr>
          <p:spPr>
            <a:xfrm>
              <a:off x="2539591" y="3292158"/>
              <a:ext cx="810135" cy="316405"/>
            </a:xfrm>
            <a:prstGeom prst="bentConnector3">
              <a:avLst>
                <a:gd name="adj1" fmla="val 58361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7F2CA7E5-D6E6-4A46-AD00-65FE304525F6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>
              <a:off x="2550871" y="3503443"/>
              <a:ext cx="830494" cy="497698"/>
            </a:xfrm>
            <a:prstGeom prst="bentConnector3">
              <a:avLst>
                <a:gd name="adj1" fmla="val 40315"/>
              </a:avLst>
            </a:prstGeom>
            <a:ln w="50800">
              <a:solidFill>
                <a:srgbClr val="00FFFF">
                  <a:alpha val="64706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2D843D6B-C4BA-4D0F-8D39-F0C5D05D9A1E}"/>
                </a:ext>
              </a:extLst>
            </p:cNvPr>
            <p:cNvSpPr/>
            <p:nvPr/>
          </p:nvSpPr>
          <p:spPr>
            <a:xfrm>
              <a:off x="1277681" y="3929434"/>
              <a:ext cx="107914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cs typeface="+mn-ea"/>
                  <a:sym typeface="+mn-lt"/>
                </a:rPr>
                <a:t>QTS</a:t>
              </a:r>
            </a:p>
            <a:p>
              <a:pPr algn="ctr"/>
              <a:r>
                <a:rPr lang="en-US" altLang="zh-TW" sz="1200">
                  <a:solidFill>
                    <a:schemeClr val="bg1"/>
                  </a:solidFill>
                </a:rPr>
                <a:t>10.17.104.56</a:t>
              </a:r>
              <a:endParaRPr lang="en-US" altLang="zh-TW" sz="12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363538E3-F398-444F-B81E-74FB2B5C2CC0}"/>
                </a:ext>
              </a:extLst>
            </p:cNvPr>
            <p:cNvSpPr txBox="1"/>
            <p:nvPr/>
          </p:nvSpPr>
          <p:spPr>
            <a:xfrm>
              <a:off x="5668605" y="5216856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</a:rPr>
                <a:t>10.17.94.18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44D5E3EA-6882-47A7-B276-6B06F6929164}"/>
                </a:ext>
              </a:extLst>
            </p:cNvPr>
            <p:cNvSpPr txBox="1"/>
            <p:nvPr/>
          </p:nvSpPr>
          <p:spPr>
            <a:xfrm>
              <a:off x="5518289" y="3355167"/>
              <a:ext cx="1134349" cy="74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ADSL</a:t>
              </a:r>
              <a:r>
                <a:rPr lang="zh-TW" altLang="en-US" sz="120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modem</a:t>
              </a:r>
            </a:p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DHCP server</a:t>
              </a:r>
              <a:b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10.17.0.0/16</a:t>
              </a:r>
              <a:endParaRPr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BE0144EA-B740-42B0-BEFC-15DB56E92397}"/>
                </a:ext>
              </a:extLst>
            </p:cNvPr>
            <p:cNvSpPr txBox="1"/>
            <p:nvPr/>
          </p:nvSpPr>
          <p:spPr>
            <a:xfrm>
              <a:off x="5668605" y="1503841"/>
              <a:ext cx="854788" cy="29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 sz="1200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CF989243-E246-4BD1-9125-294B64E2EFBE}"/>
                </a:ext>
              </a:extLst>
            </p:cNvPr>
            <p:cNvSpPr/>
            <p:nvPr/>
          </p:nvSpPr>
          <p:spPr>
            <a:xfrm>
              <a:off x="1303560" y="3453242"/>
              <a:ext cx="10791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</a:rPr>
                <a:t>10.17.104.99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E05A08F-9053-49BF-995C-FD481D6DA807}"/>
              </a:ext>
            </a:extLst>
          </p:cNvPr>
          <p:cNvSpPr/>
          <p:nvPr/>
        </p:nvSpPr>
        <p:spPr>
          <a:xfrm>
            <a:off x="7562912" y="3222712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Port1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BD164FF-E2E3-4504-AEDE-598592546648}"/>
              </a:ext>
            </a:extLst>
          </p:cNvPr>
          <p:cNvSpPr/>
          <p:nvPr/>
        </p:nvSpPr>
        <p:spPr>
          <a:xfrm>
            <a:off x="7562912" y="4380019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</a:rPr>
              <a:t>Port2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5" name="圖形 52">
            <a:extLst>
              <a:ext uri="{FF2B5EF4-FFF2-40B4-BE49-F238E27FC236}">
                <a16:creationId xmlns:a16="http://schemas.microsoft.com/office/drawing/2014/main" id="{6BAB0C30-57A2-46E1-BC75-9D906A298342}"/>
              </a:ext>
            </a:extLst>
          </p:cNvPr>
          <p:cNvSpPr/>
          <p:nvPr/>
        </p:nvSpPr>
        <p:spPr>
          <a:xfrm>
            <a:off x="10595775" y="2942389"/>
            <a:ext cx="1177406" cy="973222"/>
          </a:xfrm>
          <a:custGeom>
            <a:avLst/>
            <a:gdLst>
              <a:gd name="connsiteX0" fmla="*/ 14288 w 752475"/>
              <a:gd name="connsiteY0" fmla="*/ 0 h 621982"/>
              <a:gd name="connsiteX1" fmla="*/ 0 w 752475"/>
              <a:gd name="connsiteY1" fmla="*/ 14288 h 621982"/>
              <a:gd name="connsiteX2" fmla="*/ 0 w 752475"/>
              <a:gd name="connsiteY2" fmla="*/ 504825 h 621982"/>
              <a:gd name="connsiteX3" fmla="*/ 14288 w 752475"/>
              <a:gd name="connsiteY3" fmla="*/ 519113 h 621982"/>
              <a:gd name="connsiteX4" fmla="*/ 282893 w 752475"/>
              <a:gd name="connsiteY4" fmla="*/ 519113 h 621982"/>
              <a:gd name="connsiteX5" fmla="*/ 261938 w 752475"/>
              <a:gd name="connsiteY5" fmla="*/ 593408 h 621982"/>
              <a:gd name="connsiteX6" fmla="*/ 218123 w 752475"/>
              <a:gd name="connsiteY6" fmla="*/ 593408 h 621982"/>
              <a:gd name="connsiteX7" fmla="*/ 203835 w 752475"/>
              <a:gd name="connsiteY7" fmla="*/ 607695 h 621982"/>
              <a:gd name="connsiteX8" fmla="*/ 218123 w 752475"/>
              <a:gd name="connsiteY8" fmla="*/ 621983 h 621982"/>
              <a:gd name="connsiteX9" fmla="*/ 273368 w 752475"/>
              <a:gd name="connsiteY9" fmla="*/ 621983 h 621982"/>
              <a:gd name="connsiteX10" fmla="*/ 479108 w 752475"/>
              <a:gd name="connsiteY10" fmla="*/ 621983 h 621982"/>
              <a:gd name="connsiteX11" fmla="*/ 534353 w 752475"/>
              <a:gd name="connsiteY11" fmla="*/ 621983 h 621982"/>
              <a:gd name="connsiteX12" fmla="*/ 548640 w 752475"/>
              <a:gd name="connsiteY12" fmla="*/ 607695 h 621982"/>
              <a:gd name="connsiteX13" fmla="*/ 534353 w 752475"/>
              <a:gd name="connsiteY13" fmla="*/ 593408 h 621982"/>
              <a:gd name="connsiteX14" fmla="*/ 490538 w 752475"/>
              <a:gd name="connsiteY14" fmla="*/ 593408 h 621982"/>
              <a:gd name="connsiteX15" fmla="*/ 469583 w 752475"/>
              <a:gd name="connsiteY15" fmla="*/ 519113 h 621982"/>
              <a:gd name="connsiteX16" fmla="*/ 738188 w 752475"/>
              <a:gd name="connsiteY16" fmla="*/ 519113 h 621982"/>
              <a:gd name="connsiteX17" fmla="*/ 752475 w 752475"/>
              <a:gd name="connsiteY17" fmla="*/ 504825 h 621982"/>
              <a:gd name="connsiteX18" fmla="*/ 752475 w 752475"/>
              <a:gd name="connsiteY18" fmla="*/ 437198 h 621982"/>
              <a:gd name="connsiteX19" fmla="*/ 752475 w 752475"/>
              <a:gd name="connsiteY19" fmla="*/ 14288 h 621982"/>
              <a:gd name="connsiteX20" fmla="*/ 738188 w 752475"/>
              <a:gd name="connsiteY20" fmla="*/ 0 h 621982"/>
              <a:gd name="connsiteX21" fmla="*/ 14288 w 752475"/>
              <a:gd name="connsiteY21" fmla="*/ 0 h 621982"/>
              <a:gd name="connsiteX22" fmla="*/ 14288 w 752475"/>
              <a:gd name="connsiteY22" fmla="*/ 0 h 621982"/>
              <a:gd name="connsiteX23" fmla="*/ 28575 w 752475"/>
              <a:gd name="connsiteY23" fmla="*/ 28575 h 621982"/>
              <a:gd name="connsiteX24" fmla="*/ 723900 w 752475"/>
              <a:gd name="connsiteY24" fmla="*/ 28575 h 621982"/>
              <a:gd name="connsiteX25" fmla="*/ 723900 w 752475"/>
              <a:gd name="connsiteY25" fmla="*/ 421958 h 621982"/>
              <a:gd name="connsiteX26" fmla="*/ 28575 w 752475"/>
              <a:gd name="connsiteY26" fmla="*/ 421958 h 621982"/>
              <a:gd name="connsiteX27" fmla="*/ 28575 w 752475"/>
              <a:gd name="connsiteY27" fmla="*/ 28575 h 621982"/>
              <a:gd name="connsiteX28" fmla="*/ 28575 w 752475"/>
              <a:gd name="connsiteY28" fmla="*/ 28575 h 621982"/>
              <a:gd name="connsiteX29" fmla="*/ 28575 w 752475"/>
              <a:gd name="connsiteY29" fmla="*/ 451485 h 621982"/>
              <a:gd name="connsiteX30" fmla="*/ 723900 w 752475"/>
              <a:gd name="connsiteY30" fmla="*/ 451485 h 621982"/>
              <a:gd name="connsiteX31" fmla="*/ 723900 w 752475"/>
              <a:gd name="connsiteY31" fmla="*/ 490538 h 621982"/>
              <a:gd name="connsiteX32" fmla="*/ 449580 w 752475"/>
              <a:gd name="connsiteY32" fmla="*/ 490538 h 621982"/>
              <a:gd name="connsiteX33" fmla="*/ 302895 w 752475"/>
              <a:gd name="connsiteY33" fmla="*/ 490538 h 621982"/>
              <a:gd name="connsiteX34" fmla="*/ 28575 w 752475"/>
              <a:gd name="connsiteY34" fmla="*/ 490538 h 621982"/>
              <a:gd name="connsiteX35" fmla="*/ 28575 w 752475"/>
              <a:gd name="connsiteY35" fmla="*/ 451485 h 621982"/>
              <a:gd name="connsiteX36" fmla="*/ 28575 w 752475"/>
              <a:gd name="connsiteY36" fmla="*/ 451485 h 621982"/>
              <a:gd name="connsiteX37" fmla="*/ 313373 w 752475"/>
              <a:gd name="connsiteY37" fmla="*/ 520065 h 621982"/>
              <a:gd name="connsiteX38" fmla="*/ 439103 w 752475"/>
              <a:gd name="connsiteY38" fmla="*/ 520065 h 621982"/>
              <a:gd name="connsiteX39" fmla="*/ 460058 w 752475"/>
              <a:gd name="connsiteY39" fmla="*/ 594360 h 621982"/>
              <a:gd name="connsiteX40" fmla="*/ 292418 w 752475"/>
              <a:gd name="connsiteY40" fmla="*/ 594360 h 621982"/>
              <a:gd name="connsiteX41" fmla="*/ 313373 w 752475"/>
              <a:gd name="connsiteY41" fmla="*/ 520065 h 621982"/>
              <a:gd name="connsiteX42" fmla="*/ 313373 w 752475"/>
              <a:gd name="connsiteY42" fmla="*/ 520065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52475" h="621982">
                <a:moveTo>
                  <a:pt x="14288" y="0"/>
                </a:moveTo>
                <a:cubicBezTo>
                  <a:pt x="6667" y="0"/>
                  <a:pt x="0" y="6668"/>
                  <a:pt x="0" y="14288"/>
                </a:cubicBezTo>
                <a:lnTo>
                  <a:pt x="0" y="504825"/>
                </a:lnTo>
                <a:cubicBezTo>
                  <a:pt x="0" y="512445"/>
                  <a:pt x="6667" y="519113"/>
                  <a:pt x="14288" y="519113"/>
                </a:cubicBezTo>
                <a:lnTo>
                  <a:pt x="282893" y="519113"/>
                </a:lnTo>
                <a:lnTo>
                  <a:pt x="261938" y="593408"/>
                </a:lnTo>
                <a:lnTo>
                  <a:pt x="218123" y="593408"/>
                </a:lnTo>
                <a:cubicBezTo>
                  <a:pt x="209550" y="593408"/>
                  <a:pt x="203835" y="600075"/>
                  <a:pt x="203835" y="607695"/>
                </a:cubicBezTo>
                <a:cubicBezTo>
                  <a:pt x="203835" y="615315"/>
                  <a:pt x="210502" y="621983"/>
                  <a:pt x="218123" y="621983"/>
                </a:cubicBezTo>
                <a:lnTo>
                  <a:pt x="273368" y="621983"/>
                </a:lnTo>
                <a:lnTo>
                  <a:pt x="479108" y="621983"/>
                </a:lnTo>
                <a:lnTo>
                  <a:pt x="534353" y="621983"/>
                </a:lnTo>
                <a:cubicBezTo>
                  <a:pt x="541973" y="621983"/>
                  <a:pt x="548640" y="615315"/>
                  <a:pt x="548640" y="607695"/>
                </a:cubicBezTo>
                <a:cubicBezTo>
                  <a:pt x="548640" y="599123"/>
                  <a:pt x="541973" y="593408"/>
                  <a:pt x="534353" y="593408"/>
                </a:cubicBezTo>
                <a:lnTo>
                  <a:pt x="490538" y="593408"/>
                </a:lnTo>
                <a:lnTo>
                  <a:pt x="469583" y="519113"/>
                </a:lnTo>
                <a:lnTo>
                  <a:pt x="738188" y="519113"/>
                </a:lnTo>
                <a:cubicBezTo>
                  <a:pt x="746760" y="519113"/>
                  <a:pt x="752475" y="512445"/>
                  <a:pt x="752475" y="504825"/>
                </a:cubicBezTo>
                <a:lnTo>
                  <a:pt x="752475" y="437198"/>
                </a:lnTo>
                <a:lnTo>
                  <a:pt x="752475" y="14288"/>
                </a:lnTo>
                <a:cubicBezTo>
                  <a:pt x="752475" y="6668"/>
                  <a:pt x="745808" y="0"/>
                  <a:pt x="738188" y="0"/>
                </a:cubicBezTo>
                <a:lnTo>
                  <a:pt x="14288" y="0"/>
                </a:lnTo>
                <a:lnTo>
                  <a:pt x="14288" y="0"/>
                </a:lnTo>
                <a:close/>
                <a:moveTo>
                  <a:pt x="28575" y="28575"/>
                </a:moveTo>
                <a:lnTo>
                  <a:pt x="723900" y="28575"/>
                </a:lnTo>
                <a:lnTo>
                  <a:pt x="723900" y="421958"/>
                </a:lnTo>
                <a:lnTo>
                  <a:pt x="28575" y="421958"/>
                </a:lnTo>
                <a:lnTo>
                  <a:pt x="28575" y="28575"/>
                </a:lnTo>
                <a:lnTo>
                  <a:pt x="28575" y="28575"/>
                </a:lnTo>
                <a:close/>
                <a:moveTo>
                  <a:pt x="28575" y="451485"/>
                </a:moveTo>
                <a:lnTo>
                  <a:pt x="723900" y="451485"/>
                </a:lnTo>
                <a:lnTo>
                  <a:pt x="723900" y="490538"/>
                </a:lnTo>
                <a:lnTo>
                  <a:pt x="449580" y="490538"/>
                </a:lnTo>
                <a:lnTo>
                  <a:pt x="302895" y="490538"/>
                </a:lnTo>
                <a:lnTo>
                  <a:pt x="28575" y="490538"/>
                </a:lnTo>
                <a:lnTo>
                  <a:pt x="28575" y="451485"/>
                </a:lnTo>
                <a:lnTo>
                  <a:pt x="28575" y="451485"/>
                </a:lnTo>
                <a:close/>
                <a:moveTo>
                  <a:pt x="313373" y="520065"/>
                </a:moveTo>
                <a:lnTo>
                  <a:pt x="439103" y="520065"/>
                </a:lnTo>
                <a:lnTo>
                  <a:pt x="460058" y="594360"/>
                </a:lnTo>
                <a:lnTo>
                  <a:pt x="292418" y="594360"/>
                </a:lnTo>
                <a:lnTo>
                  <a:pt x="313373" y="520065"/>
                </a:lnTo>
                <a:lnTo>
                  <a:pt x="313373" y="52006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F4436E8F-9688-4EE8-B5A5-82601A31E82B}"/>
              </a:ext>
            </a:extLst>
          </p:cNvPr>
          <p:cNvSpPr txBox="1"/>
          <p:nvPr/>
        </p:nvSpPr>
        <p:spPr>
          <a:xfrm>
            <a:off x="10718078" y="388805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10.17.95.21</a:t>
            </a:r>
            <a:endParaRPr lang="zh-TW" altLang="en-US" sz="1200">
              <a:solidFill>
                <a:schemeClr val="bg1"/>
              </a:solidFill>
            </a:endParaRPr>
          </a:p>
        </p:txBody>
      </p: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F632E299-DE2C-4BEC-9925-9DF52CEF2568}"/>
              </a:ext>
            </a:extLst>
          </p:cNvPr>
          <p:cNvCxnSpPr>
            <a:cxnSpLocks/>
          </p:cNvCxnSpPr>
          <p:nvPr/>
        </p:nvCxnSpPr>
        <p:spPr>
          <a:xfrm flipV="1">
            <a:off x="10345725" y="3401731"/>
            <a:ext cx="279897" cy="1"/>
          </a:xfrm>
          <a:prstGeom prst="bentConnector3">
            <a:avLst>
              <a:gd name="adj1" fmla="val 50000"/>
            </a:avLst>
          </a:prstGeom>
          <a:ln w="50800">
            <a:solidFill>
              <a:srgbClr val="FFFFFF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270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7EBE33-E101-3149-9774-5557F6F8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>
            <a:normAutofit/>
          </a:bodyPr>
          <a:lstStyle/>
          <a:p>
            <a:r>
              <a:rPr kumimoji="1" lang="en-US" altLang="zh-TW" sz="5400" b="0" dirty="0">
                <a:latin typeface="+mj-lt"/>
                <a:ea typeface="微軟正黑體"/>
                <a:cs typeface="Arial"/>
              </a:rPr>
              <a:t>Step by step installing</a:t>
            </a:r>
            <a:endParaRPr kumimoji="1" lang="zh-TW" altLang="en-US" sz="5400" b="0" dirty="0">
              <a:latin typeface="+mj-lt"/>
              <a:ea typeface="微軟正黑體"/>
              <a:cs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182D81-6D16-1E41-8CE4-F429E13D45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8499" y="2004194"/>
            <a:ext cx="5194301" cy="3063106"/>
          </a:xfrm>
          <a:prstGeom prst="rect">
            <a:avLst/>
          </a:prstGeom>
        </p:spPr>
        <p:txBody>
          <a:bodyPr anchor="t"/>
          <a:lstStyle/>
          <a:p>
            <a:pPr marL="0" indent="0">
              <a:buNone/>
            </a:pPr>
            <a:r>
              <a:rPr lang="en-US" altLang="zh-TW" sz="2400">
                <a:solidFill>
                  <a:schemeClr val="bg1"/>
                </a:solidFill>
              </a:rPr>
              <a:t>Before installing 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endParaRPr lang="en-US" altLang="zh-TW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kumimoji="1" lang="en-US" altLang="zh-TW" sz="2400">
                <a:solidFill>
                  <a:schemeClr val="bg1"/>
                </a:solidFill>
              </a:rPr>
              <a:t>QTS (NAS)</a:t>
            </a:r>
            <a:r>
              <a:rPr kumimoji="1" lang="zh-TW" altLang="en-US" sz="2400">
                <a:solidFill>
                  <a:schemeClr val="bg1"/>
                </a:solidFill>
              </a:rPr>
              <a:t> </a:t>
            </a:r>
            <a:r>
              <a:rPr kumimoji="1" lang="en-US" altLang="zh-TW" sz="2400">
                <a:solidFill>
                  <a:schemeClr val="bg1"/>
                </a:solidFill>
              </a:rPr>
              <a:t>internal network deployed topology – by using TS-251</a:t>
            </a:r>
            <a:endParaRPr lang="en-US" altLang="zh-TW" sz="240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kumimoji="1" lang="en-US" altLang="zh-TW" sz="2400" b="1">
                <a:solidFill>
                  <a:schemeClr val="bg1"/>
                </a:solidFill>
              </a:rPr>
              <a:t>Step 1:</a:t>
            </a:r>
            <a:r>
              <a:rPr kumimoji="1" lang="zh-TW" altLang="en-US" sz="2400" b="1">
                <a:solidFill>
                  <a:schemeClr val="bg1"/>
                </a:solidFill>
              </a:rPr>
              <a:t> </a:t>
            </a:r>
            <a:r>
              <a:rPr kumimoji="1" lang="en-US" altLang="zh-TW" sz="2400">
                <a:solidFill>
                  <a:schemeClr val="bg1"/>
                </a:solidFill>
              </a:rPr>
              <a:t>Install 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Config NAS</a:t>
            </a:r>
            <a:r>
              <a:rPr kumimoji="1" lang="zh-TW" altLang="en-US" sz="1800">
                <a:solidFill>
                  <a:schemeClr val="bg1"/>
                </a:solidFill>
              </a:rPr>
              <a:t> </a:t>
            </a:r>
            <a:r>
              <a:rPr kumimoji="1" lang="en-US" altLang="zh-TW" sz="1800">
                <a:solidFill>
                  <a:schemeClr val="bg1"/>
                </a:solidFill>
              </a:rPr>
              <a:t>virtual switch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Download 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en-US" altLang="zh-TW" sz="1800">
                <a:solidFill>
                  <a:schemeClr val="bg1"/>
                </a:solidFill>
              </a:rPr>
              <a:t> from </a:t>
            </a:r>
            <a:r>
              <a:rPr lang="en-US" altLang="zh-TW" sz="1800">
                <a:solidFill>
                  <a:schemeClr val="bg1"/>
                </a:solidFill>
              </a:rPr>
              <a:t>VM Marketplace on </a:t>
            </a:r>
            <a:r>
              <a:rPr kumimoji="1" lang="en-US" altLang="zh-TW" sz="1800">
                <a:solidFill>
                  <a:schemeClr val="bg1"/>
                </a:solidFill>
              </a:rPr>
              <a:t>NAS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Install 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en-US" altLang="zh-TW" sz="1800">
                <a:solidFill>
                  <a:schemeClr val="bg1"/>
                </a:solidFill>
              </a:rPr>
              <a:t> on NAS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7020425E-D57D-4DEA-9248-3C5DEEFC7CBD}"/>
              </a:ext>
            </a:extLst>
          </p:cNvPr>
          <p:cNvSpPr txBox="1">
            <a:spLocks/>
          </p:cNvSpPr>
          <p:nvPr/>
        </p:nvSpPr>
        <p:spPr>
          <a:xfrm>
            <a:off x="6096000" y="2004193"/>
            <a:ext cx="5397501" cy="340600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TW" sz="2400" b="1">
                <a:solidFill>
                  <a:schemeClr val="bg1"/>
                </a:solidFill>
              </a:rPr>
              <a:t>Step 2:</a:t>
            </a:r>
            <a:r>
              <a:rPr kumimoji="1" lang="zh-TW" altLang="en-US" sz="2400" b="1">
                <a:solidFill>
                  <a:schemeClr val="bg1"/>
                </a:solidFill>
              </a:rPr>
              <a:t> </a:t>
            </a:r>
            <a:r>
              <a:rPr kumimoji="1" lang="en-US" altLang="zh-TW" sz="2400">
                <a:solidFill>
                  <a:schemeClr val="bg1"/>
                </a:solidFill>
              </a:rPr>
              <a:t>networking config. on 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endParaRPr kumimoji="1" lang="en-US" altLang="zh-TW" sz="2400">
              <a:solidFill>
                <a:schemeClr val="bg1"/>
              </a:solidFill>
            </a:endParaRP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Assign WAN and LAN to 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r>
              <a:rPr kumimoji="1" lang="en-US" altLang="zh-TW" sz="1800">
                <a:solidFill>
                  <a:schemeClr val="bg1"/>
                </a:solidFill>
              </a:rPr>
              <a:t> on Virtualization Station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kumimoji="1" lang="en-US" altLang="zh-TW" sz="2400" b="1">
                <a:solidFill>
                  <a:schemeClr val="bg1"/>
                </a:solidFill>
              </a:rPr>
              <a:t>Step 3:</a:t>
            </a:r>
            <a:r>
              <a:rPr kumimoji="1" lang="zh-TW" altLang="en-US" sz="2400" b="1">
                <a:solidFill>
                  <a:schemeClr val="bg1"/>
                </a:solidFill>
              </a:rPr>
              <a:t> </a:t>
            </a:r>
            <a:r>
              <a:rPr kumimoji="1" lang="en-US" altLang="zh-TW" sz="2400">
                <a:solidFill>
                  <a:schemeClr val="bg1"/>
                </a:solidFill>
              </a:rPr>
              <a:t>configuration changing</a:t>
            </a:r>
            <a:endParaRPr lang="en-US" altLang="zh-TW" sz="2400">
              <a:solidFill>
                <a:schemeClr val="bg1"/>
              </a:solidFill>
              <a:cs typeface="Arial"/>
            </a:endParaRP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Assign gateway for QTS</a:t>
            </a: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Setup transparent interface and rule on </a:t>
            </a:r>
            <a:r>
              <a:rPr kumimoji="1" lang="en-US" altLang="zh-TW" sz="1800" err="1">
                <a:solidFill>
                  <a:schemeClr val="bg1"/>
                </a:solidFill>
              </a:rPr>
              <a:t>pfSense</a:t>
            </a:r>
            <a:endParaRPr kumimoji="1" lang="en-US" altLang="zh-TW" sz="1800">
              <a:solidFill>
                <a:schemeClr val="bg1"/>
              </a:solidFill>
            </a:endParaRPr>
          </a:p>
          <a:p>
            <a:pPr lvl="1"/>
            <a:r>
              <a:rPr kumimoji="1" lang="en-US" altLang="zh-TW" sz="1800">
                <a:solidFill>
                  <a:schemeClr val="bg1"/>
                </a:solidFill>
              </a:rPr>
              <a:t>Config firewall rule</a:t>
            </a:r>
          </a:p>
          <a:p>
            <a:pPr marL="0" indent="0">
              <a:buNone/>
            </a:pPr>
            <a:r>
              <a:rPr kumimoji="1" lang="en-US" altLang="zh-TW" sz="2400" b="1">
                <a:solidFill>
                  <a:schemeClr val="bg1"/>
                </a:solidFill>
              </a:rPr>
              <a:t>Step 4:</a:t>
            </a:r>
            <a:r>
              <a:rPr kumimoji="1" lang="zh-TW" altLang="en-US" sz="2400" b="1">
                <a:solidFill>
                  <a:schemeClr val="bg1"/>
                </a:solidFill>
              </a:rPr>
              <a:t> </a:t>
            </a:r>
            <a:r>
              <a:rPr kumimoji="1" lang="en-US" altLang="zh-TW" sz="2400">
                <a:solidFill>
                  <a:schemeClr val="bg1"/>
                </a:solidFill>
              </a:rPr>
              <a:t>Verification</a:t>
            </a:r>
            <a:endParaRPr kumimoji="1" lang="en-US" altLang="zh-TW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81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形 9">
            <a:extLst>
              <a:ext uri="{FF2B5EF4-FFF2-40B4-BE49-F238E27FC236}">
                <a16:creationId xmlns:a16="http://schemas.microsoft.com/office/drawing/2014/main" id="{A1DD71F0-9E12-49E3-8A9B-4607B815D1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4" name="圖形 9">
            <a:extLst>
              <a:ext uri="{FF2B5EF4-FFF2-40B4-BE49-F238E27FC236}">
                <a16:creationId xmlns:a16="http://schemas.microsoft.com/office/drawing/2014/main" id="{7FEA2087-C49D-4A43-9FCE-658A7CFA1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5" name="圖形 7">
            <a:extLst>
              <a:ext uri="{FF2B5EF4-FFF2-40B4-BE49-F238E27FC236}">
                <a16:creationId xmlns:a16="http://schemas.microsoft.com/office/drawing/2014/main" id="{6AB13677-4D10-4AF0-B8DB-60F415FA68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26" name="圖形 7">
            <a:extLst>
              <a:ext uri="{FF2B5EF4-FFF2-40B4-BE49-F238E27FC236}">
                <a16:creationId xmlns:a16="http://schemas.microsoft.com/office/drawing/2014/main" id="{2984360F-D5A4-4269-A648-560F55011D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B653CE8B-7F1F-4068-8682-ABEDE3679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43F059A8-F47A-45AA-9EAF-719F8B98402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20000"/>
              </a:lnSpc>
              <a:spcBef>
                <a:spcPct val="100515"/>
              </a:spcBef>
            </a:pPr>
            <a:r>
              <a:rPr lang="en-US" altLang="zh-TW" sz="6000" b="0" dirty="0">
                <a:latin typeface="+mj-lt"/>
              </a:rPr>
              <a:t>Agenda</a:t>
            </a:r>
            <a:endParaRPr lang="zh-TW" altLang="en-US" sz="6000" b="0" dirty="0">
              <a:latin typeface="+mj-lt"/>
              <a:ea typeface="+mn-ea"/>
              <a:cs typeface="+mn-ea"/>
              <a:sym typeface="+mn-lt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04403DBA-FA54-42B9-B2E9-64C60E773D22}"/>
              </a:ext>
            </a:extLst>
          </p:cNvPr>
          <p:cNvGrpSpPr/>
          <p:nvPr/>
        </p:nvGrpSpPr>
        <p:grpSpPr>
          <a:xfrm>
            <a:off x="-5236594" y="-1953562"/>
            <a:ext cx="21060278" cy="11998064"/>
            <a:chOff x="-5236594" y="-1953562"/>
            <a:chExt cx="21060278" cy="11998064"/>
          </a:xfrm>
        </p:grpSpPr>
        <p:pic>
          <p:nvPicPr>
            <p:cNvPr id="27" name="圖形 9">
              <a:extLst>
                <a:ext uri="{FF2B5EF4-FFF2-40B4-BE49-F238E27FC236}">
                  <a16:creationId xmlns:a16="http://schemas.microsoft.com/office/drawing/2014/main" id="{719BF88C-3A4F-4E81-99AC-041131EC1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10662378" y="-3583665"/>
              <a:ext cx="3531204" cy="6791409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28" name="圖形 9">
              <a:extLst>
                <a:ext uri="{FF2B5EF4-FFF2-40B4-BE49-F238E27FC236}">
                  <a16:creationId xmlns:a16="http://schemas.microsoft.com/office/drawing/2014/main" id="{CBF88504-BBBD-4721-AE1E-C73436597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-3318424" y="602190"/>
              <a:ext cx="4155231" cy="7991572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29" name="圖形 7">
              <a:extLst>
                <a:ext uri="{FF2B5EF4-FFF2-40B4-BE49-F238E27FC236}">
                  <a16:creationId xmlns:a16="http://schemas.microsoft.com/office/drawing/2014/main" id="{9CBBA48F-6523-4781-B316-E2E070FA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7811208" y="4129157"/>
              <a:ext cx="4047093" cy="7783598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  <p:pic>
          <p:nvPicPr>
            <p:cNvPr id="30" name="圖形 7">
              <a:extLst>
                <a:ext uri="{FF2B5EF4-FFF2-40B4-BE49-F238E27FC236}">
                  <a16:creationId xmlns:a16="http://schemas.microsoft.com/office/drawing/2014/main" id="{816EF1B0-6DB7-4DBB-8D9C-3CC3FE511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10355733" y="3928333"/>
              <a:ext cx="1170119" cy="2250439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</p:grpSp>
      <p:sp>
        <p:nvSpPr>
          <p:cNvPr id="8" name="Google Shape;2005;p118" hidden="1">
            <a:extLst>
              <a:ext uri="{FF2B5EF4-FFF2-40B4-BE49-F238E27FC236}">
                <a16:creationId xmlns:a16="http://schemas.microsoft.com/office/drawing/2014/main" id="{30E679BA-EA3D-4469-97EC-CDBD52C0B3D4}"/>
              </a:ext>
            </a:extLst>
          </p:cNvPr>
          <p:cNvSpPr txBox="1"/>
          <p:nvPr/>
        </p:nvSpPr>
        <p:spPr>
          <a:xfrm>
            <a:off x="2795471" y="1537535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1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9" name="Google Shape;2005;p118" hidden="1">
            <a:extLst>
              <a:ext uri="{FF2B5EF4-FFF2-40B4-BE49-F238E27FC236}">
                <a16:creationId xmlns:a16="http://schemas.microsoft.com/office/drawing/2014/main" id="{910F5ED0-291C-4018-8DCF-AF8A1D6388B6}"/>
              </a:ext>
            </a:extLst>
          </p:cNvPr>
          <p:cNvSpPr txBox="1"/>
          <p:nvPr/>
        </p:nvSpPr>
        <p:spPr>
          <a:xfrm>
            <a:off x="2795471" y="2339597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2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0" name="Google Shape;2005;p118" hidden="1">
            <a:extLst>
              <a:ext uri="{FF2B5EF4-FFF2-40B4-BE49-F238E27FC236}">
                <a16:creationId xmlns:a16="http://schemas.microsoft.com/office/drawing/2014/main" id="{EE8206CB-2370-4808-98BD-D66773ED71E7}"/>
              </a:ext>
            </a:extLst>
          </p:cNvPr>
          <p:cNvSpPr txBox="1"/>
          <p:nvPr/>
        </p:nvSpPr>
        <p:spPr>
          <a:xfrm>
            <a:off x="2795471" y="3141659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3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1" name="Google Shape;2005;p118" hidden="1">
            <a:extLst>
              <a:ext uri="{FF2B5EF4-FFF2-40B4-BE49-F238E27FC236}">
                <a16:creationId xmlns:a16="http://schemas.microsoft.com/office/drawing/2014/main" id="{BD27E7E3-16B2-466E-827E-BC9C0B6B3FA7}"/>
              </a:ext>
            </a:extLst>
          </p:cNvPr>
          <p:cNvSpPr txBox="1"/>
          <p:nvPr/>
        </p:nvSpPr>
        <p:spPr>
          <a:xfrm>
            <a:off x="2795471" y="3943721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4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2" name="Google Shape;2005;p118" hidden="1">
            <a:extLst>
              <a:ext uri="{FF2B5EF4-FFF2-40B4-BE49-F238E27FC236}">
                <a16:creationId xmlns:a16="http://schemas.microsoft.com/office/drawing/2014/main" id="{54420374-46F3-4071-94FB-B37993ED8CFC}"/>
              </a:ext>
            </a:extLst>
          </p:cNvPr>
          <p:cNvSpPr txBox="1"/>
          <p:nvPr/>
        </p:nvSpPr>
        <p:spPr>
          <a:xfrm>
            <a:off x="2795471" y="4745781"/>
            <a:ext cx="1177406" cy="137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8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5</a:t>
            </a:r>
            <a:endParaRPr sz="8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0A6391D-5501-481A-AD53-B54272CC5B45}"/>
              </a:ext>
            </a:extLst>
          </p:cNvPr>
          <p:cNvSpPr txBox="1"/>
          <p:nvPr/>
        </p:nvSpPr>
        <p:spPr>
          <a:xfrm>
            <a:off x="3855795" y="1816377"/>
            <a:ext cx="5875647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 dirty="0">
                <a:solidFill>
                  <a:schemeClr val="bg1"/>
                </a:solidFill>
                <a:latin typeface="+mj-lt"/>
              </a:rPr>
              <a:t>NETWORK TOPOLOGY AND THE THREAT WE MET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45802F5-E063-44B0-BCA9-5C6975E3F1B7}"/>
              </a:ext>
            </a:extLst>
          </p:cNvPr>
          <p:cNvSpPr txBox="1"/>
          <p:nvPr/>
        </p:nvSpPr>
        <p:spPr>
          <a:xfrm>
            <a:off x="3855795" y="2668938"/>
            <a:ext cx="6393105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>
                <a:solidFill>
                  <a:schemeClr val="bg1"/>
                </a:solidFill>
                <a:latin typeface="+mj-lt"/>
              </a:rPr>
              <a:t>HOW TO IMPROVE CYBER SECURITY BY OURSELVES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BA10925-0642-4CB0-A5F4-06F4F00C9C81}"/>
              </a:ext>
            </a:extLst>
          </p:cNvPr>
          <p:cNvSpPr txBox="1"/>
          <p:nvPr/>
        </p:nvSpPr>
        <p:spPr>
          <a:xfrm>
            <a:off x="3855795" y="3481859"/>
            <a:ext cx="6080082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>
                <a:solidFill>
                  <a:schemeClr val="bg1"/>
                </a:solidFill>
                <a:latin typeface="+mj-lt"/>
              </a:rPr>
              <a:t>HOW TO INSTALL PFSENSE ON NAS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DFF7A83-03F4-441B-8E6E-A6416801F2FB}"/>
              </a:ext>
            </a:extLst>
          </p:cNvPr>
          <p:cNvSpPr txBox="1"/>
          <p:nvPr/>
        </p:nvSpPr>
        <p:spPr>
          <a:xfrm>
            <a:off x="3855796" y="4294780"/>
            <a:ext cx="2357785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>
                <a:solidFill>
                  <a:schemeClr val="bg1"/>
                </a:solidFill>
                <a:latin typeface="+mj-lt"/>
              </a:rPr>
              <a:t>DEMO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B3AF2B9-3754-478F-856B-6CE78FD1CA91}"/>
              </a:ext>
            </a:extLst>
          </p:cNvPr>
          <p:cNvSpPr txBox="1"/>
          <p:nvPr/>
        </p:nvSpPr>
        <p:spPr>
          <a:xfrm>
            <a:off x="3855796" y="5102944"/>
            <a:ext cx="6080082" cy="554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 sz="2800">
                <a:solidFill>
                  <a:schemeClr val="bg1"/>
                </a:solidFill>
                <a:latin typeface="+mj-lt"/>
              </a:rPr>
              <a:t>SUGGESTED MODELS FOR INSTALLING PFSENSE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A85A907-2619-40F7-88D0-F7E632C9C0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864" y="1551516"/>
            <a:ext cx="1176630" cy="137171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F469438-8301-4A23-AB7F-AC05FD33A5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864" y="2349862"/>
            <a:ext cx="1176630" cy="137171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B9D153B-6F34-456F-A4C9-3A638F3604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9864" y="3148208"/>
            <a:ext cx="1176630" cy="137171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213FE11-09DF-4AD9-8178-78AFD7136F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9864" y="3946553"/>
            <a:ext cx="1176630" cy="137171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246506F-C0BF-43F4-B264-E4236A7EBB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9864" y="4744898"/>
            <a:ext cx="117663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76DB79-E080-BD40-9FCA-5A19D9A7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60100" cy="12456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kumimoji="1" lang="en-US" altLang="zh-TW" sz="6000">
                <a:latin typeface="+mj-lt"/>
                <a:ea typeface="微軟正黑體"/>
                <a:cs typeface="Arial"/>
              </a:rPr>
              <a:t>QTS(NAS)</a:t>
            </a:r>
            <a:r>
              <a:rPr kumimoji="1" lang="zh-TW" altLang="en-US" sz="6000">
                <a:latin typeface="+mj-lt"/>
                <a:ea typeface="微軟正黑體"/>
                <a:cs typeface="Arial"/>
              </a:rPr>
              <a:t> </a:t>
            </a:r>
            <a:r>
              <a:rPr kumimoji="1" lang="en-US" altLang="zh-TW" sz="6000">
                <a:latin typeface="+mj-lt"/>
                <a:ea typeface="微軟正黑體"/>
                <a:cs typeface="Arial"/>
              </a:rPr>
              <a:t>internal network infrastructure topology </a:t>
            </a:r>
            <a:br>
              <a:rPr lang="en-US" altLang="zh-TW" sz="5400">
                <a:latin typeface="+mj-lt"/>
              </a:rPr>
            </a:br>
            <a:r>
              <a:rPr kumimoji="1" lang="en-US" altLang="zh-TW" sz="3600" b="0" spc="0">
                <a:latin typeface="+mj-lt"/>
                <a:ea typeface="微軟正黑體"/>
                <a:cs typeface="Arial"/>
              </a:rPr>
              <a:t>by using </a:t>
            </a:r>
            <a:r>
              <a:rPr kumimoji="1" lang="en-US" altLang="zh-TW" sz="3600" spc="0">
                <a:latin typeface="+mj-lt"/>
                <a:ea typeface="微軟正黑體"/>
                <a:cs typeface="Arial"/>
              </a:rPr>
              <a:t>TS-251</a:t>
            </a:r>
            <a:endParaRPr kumimoji="1" lang="zh-TW" altLang="en-US" b="0" spc="0">
              <a:latin typeface="+mj-lt"/>
              <a:ea typeface="微軟正黑體"/>
              <a:cs typeface="Arial"/>
            </a:endParaRPr>
          </a:p>
        </p:txBody>
      </p: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72F403CE-8F4E-4EB3-8D61-39D9B17D1E6E}"/>
              </a:ext>
            </a:extLst>
          </p:cNvPr>
          <p:cNvGrpSpPr/>
          <p:nvPr/>
        </p:nvGrpSpPr>
        <p:grpSpPr>
          <a:xfrm>
            <a:off x="1402693" y="6858000"/>
            <a:ext cx="9711559" cy="5384729"/>
            <a:chOff x="399393" y="1329650"/>
            <a:chExt cx="9711559" cy="538472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EC834F5-2EE6-8549-99FF-4F3751F84068}"/>
                </a:ext>
              </a:extLst>
            </p:cNvPr>
            <p:cNvSpPr/>
            <p:nvPr/>
          </p:nvSpPr>
          <p:spPr>
            <a:xfrm>
              <a:off x="399393" y="2291401"/>
              <a:ext cx="9711559" cy="43301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8173F88-1C56-534D-A340-8F5E6EF7A28F}"/>
                </a:ext>
              </a:extLst>
            </p:cNvPr>
            <p:cNvSpPr/>
            <p:nvPr/>
          </p:nvSpPr>
          <p:spPr>
            <a:xfrm>
              <a:off x="947795" y="2744231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Virtual Switch 1</a:t>
              </a:r>
              <a:endParaRPr kumimoji="1"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B60F035-EFFC-C648-A12D-C439542B47B9}"/>
                </a:ext>
              </a:extLst>
            </p:cNvPr>
            <p:cNvSpPr/>
            <p:nvPr/>
          </p:nvSpPr>
          <p:spPr>
            <a:xfrm>
              <a:off x="947795" y="3645223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err="1"/>
                <a:t>pfSense</a:t>
              </a:r>
              <a:r>
                <a:rPr kumimoji="1" lang="en-US" altLang="zh-TW"/>
                <a:t> WAN</a:t>
              </a:r>
              <a:endParaRPr kumimoji="1"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928D882-A057-C54A-8C26-ED62FB7969B2}"/>
                </a:ext>
              </a:extLst>
            </p:cNvPr>
            <p:cNvSpPr/>
            <p:nvPr/>
          </p:nvSpPr>
          <p:spPr>
            <a:xfrm>
              <a:off x="4121186" y="3644435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err="1"/>
                <a:t>pfSense</a:t>
              </a:r>
              <a:r>
                <a:rPr kumimoji="1" lang="en-US" altLang="zh-TW"/>
                <a:t> LAN</a:t>
              </a:r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7529B3-1D1F-F04F-9CC4-41B1786552E8}"/>
                </a:ext>
              </a:extLst>
            </p:cNvPr>
            <p:cNvSpPr/>
            <p:nvPr/>
          </p:nvSpPr>
          <p:spPr>
            <a:xfrm>
              <a:off x="4121186" y="2744231"/>
              <a:ext cx="5534627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Virtual Switch 2</a:t>
              </a:r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7DF902E-4834-6F42-9E52-8FF6D2849544}"/>
                </a:ext>
              </a:extLst>
            </p:cNvPr>
            <p:cNvSpPr/>
            <p:nvPr/>
          </p:nvSpPr>
          <p:spPr>
            <a:xfrm>
              <a:off x="7028361" y="3644435"/>
              <a:ext cx="2627452" cy="460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QTS default gateway interface</a:t>
              </a:r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099B5E2-D71C-D546-97BA-550F9A5D71F5}"/>
                </a:ext>
              </a:extLst>
            </p:cNvPr>
            <p:cNvSpPr/>
            <p:nvPr/>
          </p:nvSpPr>
          <p:spPr>
            <a:xfrm>
              <a:off x="947795" y="5241378"/>
              <a:ext cx="5671593" cy="9958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err="1"/>
                <a:t>pfSense</a:t>
              </a:r>
              <a:endParaRPr kumimoji="1" lang="zh-TW" altLang="en-US"/>
            </a:p>
          </p:txBody>
        </p:sp>
        <p:cxnSp>
          <p:nvCxnSpPr>
            <p:cNvPr id="11" name="直線箭頭接點 10">
              <a:extLst>
                <a:ext uri="{FF2B5EF4-FFF2-40B4-BE49-F238E27FC236}">
                  <a16:creationId xmlns:a16="http://schemas.microsoft.com/office/drawing/2014/main" id="{C54C2F44-C6D8-A545-9518-ACC23A143203}"/>
                </a:ext>
              </a:extLst>
            </p:cNvPr>
            <p:cNvCxnSpPr>
              <a:endCxn id="5" idx="0"/>
            </p:cNvCxnSpPr>
            <p:nvPr/>
          </p:nvCxnSpPr>
          <p:spPr>
            <a:xfrm>
              <a:off x="2261521" y="3320072"/>
              <a:ext cx="0" cy="3251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2185371-C900-6747-9D35-D9AA9CD85ABC}"/>
                </a:ext>
              </a:extLst>
            </p:cNvPr>
            <p:cNvSpPr/>
            <p:nvPr/>
          </p:nvSpPr>
          <p:spPr>
            <a:xfrm>
              <a:off x="7028363" y="5241377"/>
              <a:ext cx="2627452" cy="9958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QTS</a:t>
              </a:r>
              <a:endParaRPr kumimoji="1" lang="zh-TW" altLang="en-US"/>
            </a:p>
          </p:txBody>
        </p:sp>
        <p:cxnSp>
          <p:nvCxnSpPr>
            <p:cNvPr id="13" name="直線箭頭接點 12">
              <a:extLst>
                <a:ext uri="{FF2B5EF4-FFF2-40B4-BE49-F238E27FC236}">
                  <a16:creationId xmlns:a16="http://schemas.microsoft.com/office/drawing/2014/main" id="{FB0BA0AA-B7B3-D24B-8E11-6C4E31F79857}"/>
                </a:ext>
              </a:extLst>
            </p:cNvPr>
            <p:cNvCxnSpPr>
              <a:cxnSpLocks/>
              <a:stCxn id="7" idx="2"/>
              <a:endCxn id="6" idx="0"/>
            </p:cNvCxnSpPr>
            <p:nvPr/>
          </p:nvCxnSpPr>
          <p:spPr>
            <a:xfrm flipH="1">
              <a:off x="5434912" y="3204325"/>
              <a:ext cx="1453588" cy="4401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箭頭接點 15">
              <a:extLst>
                <a:ext uri="{FF2B5EF4-FFF2-40B4-BE49-F238E27FC236}">
                  <a16:creationId xmlns:a16="http://schemas.microsoft.com/office/drawing/2014/main" id="{5947CF5F-894C-0146-AAA4-A785B1A8599A}"/>
                </a:ext>
              </a:extLst>
            </p:cNvPr>
            <p:cNvCxnSpPr>
              <a:cxnSpLocks/>
            </p:cNvCxnSpPr>
            <p:nvPr/>
          </p:nvCxnSpPr>
          <p:spPr>
            <a:xfrm>
              <a:off x="2261521" y="4156213"/>
              <a:ext cx="0" cy="10851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箭頭接點 18">
              <a:extLst>
                <a:ext uri="{FF2B5EF4-FFF2-40B4-BE49-F238E27FC236}">
                  <a16:creationId xmlns:a16="http://schemas.microsoft.com/office/drawing/2014/main" id="{2557FC1C-9CE8-A548-AB2B-BFE54E62A3D3}"/>
                </a:ext>
              </a:extLst>
            </p:cNvPr>
            <p:cNvCxnSpPr>
              <a:cxnSpLocks/>
            </p:cNvCxnSpPr>
            <p:nvPr/>
          </p:nvCxnSpPr>
          <p:spPr>
            <a:xfrm>
              <a:off x="5434912" y="4156213"/>
              <a:ext cx="0" cy="10851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箭頭接點 19">
              <a:extLst>
                <a:ext uri="{FF2B5EF4-FFF2-40B4-BE49-F238E27FC236}">
                  <a16:creationId xmlns:a16="http://schemas.microsoft.com/office/drawing/2014/main" id="{F1BBD2F6-A6E0-C749-A002-FAAB08604E77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8342087" y="4156213"/>
              <a:ext cx="2" cy="10851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9F151192-8615-DC42-8963-397AE578FE93}"/>
                </a:ext>
              </a:extLst>
            </p:cNvPr>
            <p:cNvSpPr/>
            <p:nvPr/>
          </p:nvSpPr>
          <p:spPr>
            <a:xfrm>
              <a:off x="1192792" y="4544639"/>
              <a:ext cx="5351362" cy="460094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/>
                <a:t>Bridge mode</a:t>
              </a:r>
              <a:endParaRPr kumimoji="1" lang="zh-TW" altLang="en-US"/>
            </a:p>
          </p:txBody>
        </p:sp>
        <p:cxnSp>
          <p:nvCxnSpPr>
            <p:cNvPr id="22" name="直線箭頭接點 21">
              <a:extLst>
                <a:ext uri="{FF2B5EF4-FFF2-40B4-BE49-F238E27FC236}">
                  <a16:creationId xmlns:a16="http://schemas.microsoft.com/office/drawing/2014/main" id="{A559361D-A448-6049-BF27-967E65D94248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7028361" y="3204325"/>
              <a:ext cx="1313726" cy="4401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E0684D6D-6AD2-694C-B0DD-7F405EA7510B}"/>
                </a:ext>
              </a:extLst>
            </p:cNvPr>
            <p:cNvSpPr txBox="1"/>
            <p:nvPr/>
          </p:nvSpPr>
          <p:spPr>
            <a:xfrm>
              <a:off x="4146331" y="6345047"/>
              <a:ext cx="2217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/>
                <a:t>QNAP NAS</a:t>
              </a:r>
              <a:endParaRPr kumimoji="1"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631897" y="1986082"/>
              <a:ext cx="1189703" cy="452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Port 1</a:t>
              </a:r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433509" y="1986355"/>
              <a:ext cx="1189703" cy="4522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Port 2</a:t>
              </a:r>
              <a:endParaRPr lang="zh-TW" altLang="en-US"/>
            </a:p>
          </p:txBody>
        </p:sp>
        <p:cxnSp>
          <p:nvCxnSpPr>
            <p:cNvPr id="26" name="直線箭頭接點 10">
              <a:extLst>
                <a:ext uri="{FF2B5EF4-FFF2-40B4-BE49-F238E27FC236}">
                  <a16:creationId xmlns:a16="http://schemas.microsoft.com/office/drawing/2014/main" id="{C54C2F44-C6D8-A545-9518-ACC23A143203}"/>
                </a:ext>
              </a:extLst>
            </p:cNvPr>
            <p:cNvCxnSpPr/>
            <p:nvPr/>
          </p:nvCxnSpPr>
          <p:spPr>
            <a:xfrm>
              <a:off x="2197509" y="2438639"/>
              <a:ext cx="0" cy="3251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箭頭接點 10">
              <a:extLst>
                <a:ext uri="{FF2B5EF4-FFF2-40B4-BE49-F238E27FC236}">
                  <a16:creationId xmlns:a16="http://schemas.microsoft.com/office/drawing/2014/main" id="{C54C2F44-C6D8-A545-9518-ACC23A143203}"/>
                </a:ext>
              </a:extLst>
            </p:cNvPr>
            <p:cNvCxnSpPr/>
            <p:nvPr/>
          </p:nvCxnSpPr>
          <p:spPr>
            <a:xfrm>
              <a:off x="7028360" y="2438639"/>
              <a:ext cx="0" cy="3251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3" idx="0"/>
            </p:cNvCxnSpPr>
            <p:nvPr/>
          </p:nvCxnSpPr>
          <p:spPr>
            <a:xfrm flipH="1" flipV="1">
              <a:off x="2226748" y="1337187"/>
              <a:ext cx="1" cy="6488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/>
            <p:cNvCxnSpPr/>
            <p:nvPr/>
          </p:nvCxnSpPr>
          <p:spPr>
            <a:xfrm flipH="1" flipV="1">
              <a:off x="7028359" y="1329650"/>
              <a:ext cx="1" cy="64889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字方塊 28"/>
            <p:cNvSpPr txBox="1"/>
            <p:nvPr/>
          </p:nvSpPr>
          <p:spPr>
            <a:xfrm>
              <a:off x="2261521" y="1516954"/>
              <a:ext cx="1843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>
                  <a:solidFill>
                    <a:schemeClr val="bg1"/>
                  </a:solidFill>
                </a:rPr>
                <a:t>往</a:t>
              </a:r>
              <a:r>
                <a:rPr lang="en-US" altLang="zh-TW">
                  <a:solidFill>
                    <a:schemeClr val="bg1"/>
                  </a:solidFill>
                </a:rPr>
                <a:t>ADSL</a:t>
              </a:r>
              <a:r>
                <a:rPr lang="zh-TW" altLang="en-US">
                  <a:solidFill>
                    <a:schemeClr val="bg1"/>
                  </a:solidFill>
                </a:rPr>
                <a:t> </a:t>
              </a:r>
              <a:r>
                <a:rPr lang="en-US" altLang="zh-TW">
                  <a:solidFill>
                    <a:schemeClr val="bg1"/>
                  </a:solidFill>
                </a:rPr>
                <a:t>modem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7028359" y="147097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>
                  <a:solidFill>
                    <a:schemeClr val="bg1"/>
                  </a:solidFill>
                </a:rPr>
                <a:t>往內網其他設備</a:t>
              </a:r>
            </a:p>
          </p:txBody>
        </p:sp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C2B40AE-C9EE-425B-8160-88002B80A81B}"/>
              </a:ext>
            </a:extLst>
          </p:cNvPr>
          <p:cNvSpPr/>
          <p:nvPr/>
        </p:nvSpPr>
        <p:spPr>
          <a:xfrm>
            <a:off x="1802672" y="2362523"/>
            <a:ext cx="8573224" cy="2932976"/>
          </a:xfrm>
          <a:prstGeom prst="roundRect">
            <a:avLst>
              <a:gd name="adj" fmla="val 10287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F3FC95A1-BF9B-4516-84FC-258E9064DE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2182" y="2516264"/>
            <a:ext cx="567986" cy="102089"/>
          </a:xfrm>
          <a:prstGeom prst="rect">
            <a:avLst/>
          </a:prstGeom>
        </p:spPr>
      </p:pic>
      <p:sp>
        <p:nvSpPr>
          <p:cNvPr id="33" name="圖形 5">
            <a:extLst>
              <a:ext uri="{FF2B5EF4-FFF2-40B4-BE49-F238E27FC236}">
                <a16:creationId xmlns:a16="http://schemas.microsoft.com/office/drawing/2014/main" id="{D4F98C54-F0EE-4901-9238-B1EC56BFEA81}"/>
              </a:ext>
            </a:extLst>
          </p:cNvPr>
          <p:cNvSpPr/>
          <p:nvPr/>
        </p:nvSpPr>
        <p:spPr>
          <a:xfrm>
            <a:off x="4321833" y="4669763"/>
            <a:ext cx="1605305" cy="448977"/>
          </a:xfrm>
          <a:custGeom>
            <a:avLst/>
            <a:gdLst>
              <a:gd name="connsiteX0" fmla="*/ 87725 w 3189066"/>
              <a:gd name="connsiteY0" fmla="*/ 891834 h 891929"/>
              <a:gd name="connsiteX1" fmla="*/ 145542 w 3189066"/>
              <a:gd name="connsiteY1" fmla="*/ 688476 h 891929"/>
              <a:gd name="connsiteX2" fmla="*/ 147828 w 3189066"/>
              <a:gd name="connsiteY2" fmla="*/ 690476 h 891929"/>
              <a:gd name="connsiteX3" fmla="*/ 206597 w 3189066"/>
              <a:gd name="connsiteY3" fmla="*/ 736958 h 891929"/>
              <a:gd name="connsiteX4" fmla="*/ 378047 w 3189066"/>
              <a:gd name="connsiteY4" fmla="*/ 714193 h 891929"/>
              <a:gd name="connsiteX5" fmla="*/ 503587 w 3189066"/>
              <a:gd name="connsiteY5" fmla="*/ 577700 h 891929"/>
              <a:gd name="connsiteX6" fmla="*/ 538544 w 3189066"/>
              <a:gd name="connsiteY6" fmla="*/ 439683 h 891929"/>
              <a:gd name="connsiteX7" fmla="*/ 511683 w 3189066"/>
              <a:gd name="connsiteY7" fmla="*/ 351957 h 891929"/>
              <a:gd name="connsiteX8" fmla="*/ 429006 w 3189066"/>
              <a:gd name="connsiteY8" fmla="*/ 299856 h 891929"/>
              <a:gd name="connsiteX9" fmla="*/ 264224 w 3189066"/>
              <a:gd name="connsiteY9" fmla="*/ 332241 h 891929"/>
              <a:gd name="connsiteX10" fmla="*/ 228505 w 3189066"/>
              <a:gd name="connsiteY10" fmla="*/ 359387 h 891929"/>
              <a:gd name="connsiteX11" fmla="*/ 243554 w 3189066"/>
              <a:gd name="connsiteY11" fmla="*/ 305475 h 891929"/>
              <a:gd name="connsiteX12" fmla="*/ 236887 w 3189066"/>
              <a:gd name="connsiteY12" fmla="*/ 305190 h 891929"/>
              <a:gd name="connsiteX13" fmla="*/ 126302 w 3189066"/>
              <a:gd name="connsiteY13" fmla="*/ 305094 h 891929"/>
              <a:gd name="connsiteX14" fmla="*/ 118301 w 3189066"/>
              <a:gd name="connsiteY14" fmla="*/ 311286 h 891929"/>
              <a:gd name="connsiteX15" fmla="*/ 36290 w 3189066"/>
              <a:gd name="connsiteY15" fmla="*/ 601798 h 891929"/>
              <a:gd name="connsiteX16" fmla="*/ 953 w 3189066"/>
              <a:gd name="connsiteY16" fmla="*/ 726766 h 891929"/>
              <a:gd name="connsiteX17" fmla="*/ 0 w 3189066"/>
              <a:gd name="connsiteY17" fmla="*/ 729147 h 891929"/>
              <a:gd name="connsiteX18" fmla="*/ 0 w 3189066"/>
              <a:gd name="connsiteY18" fmla="*/ 721813 h 891929"/>
              <a:gd name="connsiteX19" fmla="*/ 95 w 3189066"/>
              <a:gd name="connsiteY19" fmla="*/ 79066 h 891929"/>
              <a:gd name="connsiteX20" fmla="*/ 39719 w 3189066"/>
              <a:gd name="connsiteY20" fmla="*/ 9438 h 891929"/>
              <a:gd name="connsiteX21" fmla="*/ 77438 w 3189066"/>
              <a:gd name="connsiteY21" fmla="*/ 199 h 891929"/>
              <a:gd name="connsiteX22" fmla="*/ 815340 w 3189066"/>
              <a:gd name="connsiteY22" fmla="*/ 104 h 891929"/>
              <a:gd name="connsiteX23" fmla="*/ 887349 w 3189066"/>
              <a:gd name="connsiteY23" fmla="*/ 50015 h 891929"/>
              <a:gd name="connsiteX24" fmla="*/ 889159 w 3189066"/>
              <a:gd name="connsiteY24" fmla="*/ 56206 h 891929"/>
              <a:gd name="connsiteX25" fmla="*/ 883349 w 3189066"/>
              <a:gd name="connsiteY25" fmla="*/ 56492 h 891929"/>
              <a:gd name="connsiteX26" fmla="*/ 830294 w 3189066"/>
              <a:gd name="connsiteY26" fmla="*/ 57730 h 891929"/>
              <a:gd name="connsiteX27" fmla="*/ 669988 w 3189066"/>
              <a:gd name="connsiteY27" fmla="*/ 167649 h 891929"/>
              <a:gd name="connsiteX28" fmla="*/ 633794 w 3189066"/>
              <a:gd name="connsiteY28" fmla="*/ 277853 h 891929"/>
              <a:gd name="connsiteX29" fmla="*/ 627507 w 3189066"/>
              <a:gd name="connsiteY29" fmla="*/ 300332 h 891929"/>
              <a:gd name="connsiteX30" fmla="*/ 621221 w 3189066"/>
              <a:gd name="connsiteY30" fmla="*/ 305094 h 891929"/>
              <a:gd name="connsiteX31" fmla="*/ 578168 w 3189066"/>
              <a:gd name="connsiteY31" fmla="*/ 304999 h 891929"/>
              <a:gd name="connsiteX32" fmla="*/ 572072 w 3189066"/>
              <a:gd name="connsiteY32" fmla="*/ 309285 h 891929"/>
              <a:gd name="connsiteX33" fmla="*/ 544163 w 3189066"/>
              <a:gd name="connsiteY33" fmla="*/ 408250 h 891929"/>
              <a:gd name="connsiteX34" fmla="*/ 543687 w 3189066"/>
              <a:gd name="connsiteY34" fmla="*/ 411774 h 891929"/>
              <a:gd name="connsiteX35" fmla="*/ 596551 w 3189066"/>
              <a:gd name="connsiteY35" fmla="*/ 411774 h 891929"/>
              <a:gd name="connsiteX36" fmla="*/ 505873 w 3189066"/>
              <a:gd name="connsiteY36" fmla="*/ 734672 h 891929"/>
              <a:gd name="connsiteX37" fmla="*/ 512826 w 3189066"/>
              <a:gd name="connsiteY37" fmla="*/ 734672 h 891929"/>
              <a:gd name="connsiteX38" fmla="*/ 631888 w 3189066"/>
              <a:gd name="connsiteY38" fmla="*/ 734767 h 891929"/>
              <a:gd name="connsiteX39" fmla="*/ 640556 w 3189066"/>
              <a:gd name="connsiteY39" fmla="*/ 728290 h 891929"/>
              <a:gd name="connsiteX40" fmla="*/ 727710 w 3189066"/>
              <a:gd name="connsiteY40" fmla="*/ 417394 h 891929"/>
              <a:gd name="connsiteX41" fmla="*/ 729329 w 3189066"/>
              <a:gd name="connsiteY41" fmla="*/ 411774 h 891929"/>
              <a:gd name="connsiteX42" fmla="*/ 736092 w 3189066"/>
              <a:gd name="connsiteY42" fmla="*/ 411774 h 891929"/>
              <a:gd name="connsiteX43" fmla="*/ 799338 w 3189066"/>
              <a:gd name="connsiteY43" fmla="*/ 411679 h 891929"/>
              <a:gd name="connsiteX44" fmla="*/ 807149 w 3189066"/>
              <a:gd name="connsiteY44" fmla="*/ 408536 h 891929"/>
              <a:gd name="connsiteX45" fmla="*/ 849249 w 3189066"/>
              <a:gd name="connsiteY45" fmla="*/ 367293 h 891929"/>
              <a:gd name="connsiteX46" fmla="*/ 851154 w 3189066"/>
              <a:gd name="connsiteY46" fmla="*/ 360435 h 891929"/>
              <a:gd name="connsiteX47" fmla="*/ 835438 w 3189066"/>
              <a:gd name="connsiteY47" fmla="*/ 309762 h 891929"/>
              <a:gd name="connsiteX48" fmla="*/ 829532 w 3189066"/>
              <a:gd name="connsiteY48" fmla="*/ 305475 h 891929"/>
              <a:gd name="connsiteX49" fmla="*/ 765715 w 3189066"/>
              <a:gd name="connsiteY49" fmla="*/ 305571 h 891929"/>
              <a:gd name="connsiteX50" fmla="*/ 759333 w 3189066"/>
              <a:gd name="connsiteY50" fmla="*/ 305571 h 891929"/>
              <a:gd name="connsiteX51" fmla="*/ 769049 w 3189066"/>
              <a:gd name="connsiteY51" fmla="*/ 271471 h 891929"/>
              <a:gd name="connsiteX52" fmla="*/ 782860 w 3189066"/>
              <a:gd name="connsiteY52" fmla="*/ 224703 h 891929"/>
              <a:gd name="connsiteX53" fmla="*/ 788194 w 3189066"/>
              <a:gd name="connsiteY53" fmla="*/ 211368 h 891929"/>
              <a:gd name="connsiteX54" fmla="*/ 851630 w 3189066"/>
              <a:gd name="connsiteY54" fmla="*/ 168696 h 891929"/>
              <a:gd name="connsiteX55" fmla="*/ 892397 w 3189066"/>
              <a:gd name="connsiteY55" fmla="*/ 173649 h 891929"/>
              <a:gd name="connsiteX56" fmla="*/ 892397 w 3189066"/>
              <a:gd name="connsiteY56" fmla="*/ 179174 h 891929"/>
              <a:gd name="connsiteX57" fmla="*/ 892397 w 3189066"/>
              <a:gd name="connsiteY57" fmla="*/ 813920 h 891929"/>
              <a:gd name="connsiteX58" fmla="*/ 814197 w 3189066"/>
              <a:gd name="connsiteY58" fmla="*/ 891930 h 891929"/>
              <a:gd name="connsiteX59" fmla="*/ 94393 w 3189066"/>
              <a:gd name="connsiteY59" fmla="*/ 891930 h 891929"/>
              <a:gd name="connsiteX60" fmla="*/ 87725 w 3189066"/>
              <a:gd name="connsiteY60" fmla="*/ 891834 h 891929"/>
              <a:gd name="connsiteX61" fmla="*/ 1680782 w 3189066"/>
              <a:gd name="connsiteY61" fmla="*/ 593416 h 891929"/>
              <a:gd name="connsiteX62" fmla="*/ 1679353 w 3189066"/>
              <a:gd name="connsiteY62" fmla="*/ 594273 h 891929"/>
              <a:gd name="connsiteX63" fmla="*/ 1676305 w 3189066"/>
              <a:gd name="connsiteY63" fmla="*/ 597988 h 891929"/>
              <a:gd name="connsiteX64" fmla="*/ 1580769 w 3189066"/>
              <a:gd name="connsiteY64" fmla="*/ 644851 h 891929"/>
              <a:gd name="connsiteX65" fmla="*/ 1501902 w 3189066"/>
              <a:gd name="connsiteY65" fmla="*/ 601893 h 891929"/>
              <a:gd name="connsiteX66" fmla="*/ 1485519 w 3189066"/>
              <a:gd name="connsiteY66" fmla="*/ 561126 h 891929"/>
              <a:gd name="connsiteX67" fmla="*/ 1792891 w 3189066"/>
              <a:gd name="connsiteY67" fmla="*/ 561126 h 891929"/>
              <a:gd name="connsiteX68" fmla="*/ 1792891 w 3189066"/>
              <a:gd name="connsiteY68" fmla="*/ 555126 h 891929"/>
              <a:gd name="connsiteX69" fmla="*/ 1792034 w 3189066"/>
              <a:gd name="connsiteY69" fmla="*/ 501500 h 891929"/>
              <a:gd name="connsiteX70" fmla="*/ 1775841 w 3189066"/>
              <a:gd name="connsiteY70" fmla="*/ 419775 h 891929"/>
              <a:gd name="connsiteX71" fmla="*/ 1654588 w 3189066"/>
              <a:gd name="connsiteY71" fmla="*/ 304142 h 891929"/>
              <a:gd name="connsiteX72" fmla="*/ 1524000 w 3189066"/>
              <a:gd name="connsiteY72" fmla="*/ 303761 h 891929"/>
              <a:gd name="connsiteX73" fmla="*/ 1382839 w 3189066"/>
              <a:gd name="connsiteY73" fmla="*/ 407107 h 891929"/>
              <a:gd name="connsiteX74" fmla="*/ 1356551 w 3189066"/>
              <a:gd name="connsiteY74" fmla="*/ 555697 h 891929"/>
              <a:gd name="connsiteX75" fmla="*/ 1444181 w 3189066"/>
              <a:gd name="connsiteY75" fmla="*/ 700287 h 891929"/>
              <a:gd name="connsiteX76" fmla="*/ 1575721 w 3189066"/>
              <a:gd name="connsiteY76" fmla="*/ 744102 h 891929"/>
              <a:gd name="connsiteX77" fmla="*/ 1708595 w 3189066"/>
              <a:gd name="connsiteY77" fmla="*/ 714479 h 891929"/>
              <a:gd name="connsiteX78" fmla="*/ 1772317 w 3189066"/>
              <a:gd name="connsiteY78" fmla="*/ 660377 h 891929"/>
              <a:gd name="connsiteX79" fmla="*/ 1680782 w 3189066"/>
              <a:gd name="connsiteY79" fmla="*/ 593416 h 891929"/>
              <a:gd name="connsiteX80" fmla="*/ 1487710 w 3189066"/>
              <a:gd name="connsiteY80" fmla="*/ 456828 h 891929"/>
              <a:gd name="connsiteX81" fmla="*/ 1561148 w 3189066"/>
              <a:gd name="connsiteY81" fmla="*/ 391391 h 891929"/>
              <a:gd name="connsiteX82" fmla="*/ 1604296 w 3189066"/>
              <a:gd name="connsiteY82" fmla="*/ 393296 h 891929"/>
              <a:gd name="connsiteX83" fmla="*/ 1661255 w 3189066"/>
              <a:gd name="connsiteY83" fmla="*/ 467400 h 891929"/>
              <a:gd name="connsiteX84" fmla="*/ 1655636 w 3189066"/>
              <a:gd name="connsiteY84" fmla="*/ 472068 h 891929"/>
              <a:gd name="connsiteX85" fmla="*/ 1563243 w 3189066"/>
              <a:gd name="connsiteY85" fmla="*/ 472068 h 891929"/>
              <a:gd name="connsiteX86" fmla="*/ 1493139 w 3189066"/>
              <a:gd name="connsiteY86" fmla="*/ 472068 h 891929"/>
              <a:gd name="connsiteX87" fmla="*/ 1485329 w 3189066"/>
              <a:gd name="connsiteY87" fmla="*/ 471687 h 891929"/>
              <a:gd name="connsiteX88" fmla="*/ 1487710 w 3189066"/>
              <a:gd name="connsiteY88" fmla="*/ 456828 h 891929"/>
              <a:gd name="connsiteX89" fmla="*/ 3134201 w 3189066"/>
              <a:gd name="connsiteY89" fmla="*/ 555411 h 891929"/>
              <a:gd name="connsiteX90" fmla="*/ 3134201 w 3189066"/>
              <a:gd name="connsiteY90" fmla="*/ 515597 h 891929"/>
              <a:gd name="connsiteX91" fmla="*/ 3117723 w 3189066"/>
              <a:gd name="connsiteY91" fmla="*/ 420537 h 891929"/>
              <a:gd name="connsiteX92" fmla="*/ 2996374 w 3189066"/>
              <a:gd name="connsiteY92" fmla="*/ 304332 h 891929"/>
              <a:gd name="connsiteX93" fmla="*/ 2861691 w 3189066"/>
              <a:gd name="connsiteY93" fmla="*/ 304904 h 891929"/>
              <a:gd name="connsiteX94" fmla="*/ 2719483 w 3189066"/>
              <a:gd name="connsiteY94" fmla="*/ 416346 h 891929"/>
              <a:gd name="connsiteX95" fmla="*/ 2698242 w 3189066"/>
              <a:gd name="connsiteY95" fmla="*/ 556650 h 891929"/>
              <a:gd name="connsiteX96" fmla="*/ 2798921 w 3189066"/>
              <a:gd name="connsiteY96" fmla="*/ 708954 h 891929"/>
              <a:gd name="connsiteX97" fmla="*/ 2957989 w 3189066"/>
              <a:gd name="connsiteY97" fmla="*/ 743244 h 891929"/>
              <a:gd name="connsiteX98" fmla="*/ 3072003 w 3189066"/>
              <a:gd name="connsiteY98" fmla="*/ 700668 h 891929"/>
              <a:gd name="connsiteX99" fmla="*/ 3113818 w 3189066"/>
              <a:gd name="connsiteY99" fmla="*/ 660472 h 891929"/>
              <a:gd name="connsiteX100" fmla="*/ 3021997 w 3189066"/>
              <a:gd name="connsiteY100" fmla="*/ 593226 h 891929"/>
              <a:gd name="connsiteX101" fmla="*/ 3016091 w 3189066"/>
              <a:gd name="connsiteY101" fmla="*/ 600465 h 891929"/>
              <a:gd name="connsiteX102" fmla="*/ 3010186 w 3189066"/>
              <a:gd name="connsiteY102" fmla="*/ 607227 h 891929"/>
              <a:gd name="connsiteX103" fmla="*/ 2907887 w 3189066"/>
              <a:gd name="connsiteY103" fmla="*/ 643518 h 891929"/>
              <a:gd name="connsiteX104" fmla="*/ 2827687 w 3189066"/>
              <a:gd name="connsiteY104" fmla="*/ 564365 h 891929"/>
              <a:gd name="connsiteX105" fmla="*/ 2827782 w 3189066"/>
              <a:gd name="connsiteY105" fmla="*/ 561507 h 891929"/>
              <a:gd name="connsiteX106" fmla="*/ 3133820 w 3189066"/>
              <a:gd name="connsiteY106" fmla="*/ 561507 h 891929"/>
              <a:gd name="connsiteX107" fmla="*/ 3134201 w 3189066"/>
              <a:gd name="connsiteY107" fmla="*/ 555411 h 891929"/>
              <a:gd name="connsiteX108" fmla="*/ 2834545 w 3189066"/>
              <a:gd name="connsiteY108" fmla="*/ 441492 h 891929"/>
              <a:gd name="connsiteX109" fmla="*/ 2902744 w 3189066"/>
              <a:gd name="connsiteY109" fmla="*/ 391486 h 891929"/>
              <a:gd name="connsiteX110" fmla="*/ 2946940 w 3189066"/>
              <a:gd name="connsiteY110" fmla="*/ 393486 h 891929"/>
              <a:gd name="connsiteX111" fmla="*/ 3002756 w 3189066"/>
              <a:gd name="connsiteY111" fmla="*/ 466829 h 891929"/>
              <a:gd name="connsiteX112" fmla="*/ 2997708 w 3189066"/>
              <a:gd name="connsiteY112" fmla="*/ 472068 h 891929"/>
              <a:gd name="connsiteX113" fmla="*/ 2832449 w 3189066"/>
              <a:gd name="connsiteY113" fmla="*/ 471972 h 891929"/>
              <a:gd name="connsiteX114" fmla="*/ 2827591 w 3189066"/>
              <a:gd name="connsiteY114" fmla="*/ 471496 h 891929"/>
              <a:gd name="connsiteX115" fmla="*/ 2834545 w 3189066"/>
              <a:gd name="connsiteY115" fmla="*/ 441492 h 891929"/>
              <a:gd name="connsiteX116" fmla="*/ 1839278 w 3189066"/>
              <a:gd name="connsiteY116" fmla="*/ 312238 h 891929"/>
              <a:gd name="connsiteX117" fmla="*/ 1839182 w 3189066"/>
              <a:gd name="connsiteY117" fmla="*/ 727623 h 891929"/>
              <a:gd name="connsiteX118" fmla="*/ 1845755 w 3189066"/>
              <a:gd name="connsiteY118" fmla="*/ 734100 h 891929"/>
              <a:gd name="connsiteX119" fmla="*/ 1963769 w 3189066"/>
              <a:gd name="connsiteY119" fmla="*/ 734005 h 891929"/>
              <a:gd name="connsiteX120" fmla="*/ 1970723 w 3189066"/>
              <a:gd name="connsiteY120" fmla="*/ 726957 h 891929"/>
              <a:gd name="connsiteX121" fmla="*/ 1970723 w 3189066"/>
              <a:gd name="connsiteY121" fmla="*/ 524550 h 891929"/>
              <a:gd name="connsiteX122" fmla="*/ 1976057 w 3189066"/>
              <a:gd name="connsiteY122" fmla="*/ 467591 h 891929"/>
              <a:gd name="connsiteX123" fmla="*/ 2025015 w 3189066"/>
              <a:gd name="connsiteY123" fmla="*/ 414346 h 891929"/>
              <a:gd name="connsiteX124" fmla="*/ 2061305 w 3189066"/>
              <a:gd name="connsiteY124" fmla="*/ 411774 h 891929"/>
              <a:gd name="connsiteX125" fmla="*/ 2103025 w 3189066"/>
              <a:gd name="connsiteY125" fmla="*/ 435492 h 891929"/>
              <a:gd name="connsiteX126" fmla="*/ 2113312 w 3189066"/>
              <a:gd name="connsiteY126" fmla="*/ 457399 h 891929"/>
              <a:gd name="connsiteX127" fmla="*/ 2119884 w 3189066"/>
              <a:gd name="connsiteY127" fmla="*/ 518359 h 891929"/>
              <a:gd name="connsiteX128" fmla="*/ 2119979 w 3189066"/>
              <a:gd name="connsiteY128" fmla="*/ 726576 h 891929"/>
              <a:gd name="connsiteX129" fmla="*/ 2127028 w 3189066"/>
              <a:gd name="connsiteY129" fmla="*/ 733910 h 891929"/>
              <a:gd name="connsiteX130" fmla="*/ 2244566 w 3189066"/>
              <a:gd name="connsiteY130" fmla="*/ 733910 h 891929"/>
              <a:gd name="connsiteX131" fmla="*/ 2251520 w 3189066"/>
              <a:gd name="connsiteY131" fmla="*/ 726861 h 891929"/>
              <a:gd name="connsiteX132" fmla="*/ 2251424 w 3189066"/>
              <a:gd name="connsiteY132" fmla="*/ 564841 h 891929"/>
              <a:gd name="connsiteX133" fmla="*/ 2248948 w 3189066"/>
              <a:gd name="connsiteY133" fmla="*/ 446541 h 891929"/>
              <a:gd name="connsiteX134" fmla="*/ 2238375 w 3189066"/>
              <a:gd name="connsiteY134" fmla="*/ 388343 h 891929"/>
              <a:gd name="connsiteX135" fmla="*/ 2162366 w 3189066"/>
              <a:gd name="connsiteY135" fmla="*/ 306047 h 891929"/>
              <a:gd name="connsiteX136" fmla="*/ 2061401 w 3189066"/>
              <a:gd name="connsiteY136" fmla="*/ 298808 h 891929"/>
              <a:gd name="connsiteX137" fmla="*/ 1969294 w 3189066"/>
              <a:gd name="connsiteY137" fmla="*/ 361959 h 891929"/>
              <a:gd name="connsiteX138" fmla="*/ 1968056 w 3189066"/>
              <a:gd name="connsiteY138" fmla="*/ 365388 h 891929"/>
              <a:gd name="connsiteX139" fmla="*/ 1965579 w 3189066"/>
              <a:gd name="connsiteY139" fmla="*/ 363864 h 891929"/>
              <a:gd name="connsiteX140" fmla="*/ 1965579 w 3189066"/>
              <a:gd name="connsiteY140" fmla="*/ 306237 h 891929"/>
              <a:gd name="connsiteX141" fmla="*/ 1839278 w 3189066"/>
              <a:gd name="connsiteY141" fmla="*/ 306237 h 891929"/>
              <a:gd name="connsiteX142" fmla="*/ 1839278 w 3189066"/>
              <a:gd name="connsiteY142" fmla="*/ 312238 h 891929"/>
              <a:gd name="connsiteX143" fmla="*/ 987647 w 3189066"/>
              <a:gd name="connsiteY143" fmla="*/ 712002 h 891929"/>
              <a:gd name="connsiteX144" fmla="*/ 1104614 w 3189066"/>
              <a:gd name="connsiteY144" fmla="*/ 743911 h 891929"/>
              <a:gd name="connsiteX145" fmla="*/ 1183481 w 3189066"/>
              <a:gd name="connsiteY145" fmla="*/ 739815 h 891929"/>
              <a:gd name="connsiteX146" fmla="*/ 1255109 w 3189066"/>
              <a:gd name="connsiteY146" fmla="*/ 716289 h 891929"/>
              <a:gd name="connsiteX147" fmla="*/ 1312926 w 3189066"/>
              <a:gd name="connsiteY147" fmla="*/ 653424 h 891929"/>
              <a:gd name="connsiteX148" fmla="*/ 1320165 w 3189066"/>
              <a:gd name="connsiteY148" fmla="*/ 583986 h 891929"/>
              <a:gd name="connsiteX149" fmla="*/ 1282065 w 3189066"/>
              <a:gd name="connsiteY149" fmla="*/ 513692 h 891929"/>
              <a:gd name="connsiteX150" fmla="*/ 1236726 w 3189066"/>
              <a:gd name="connsiteY150" fmla="*/ 488832 h 891929"/>
              <a:gd name="connsiteX151" fmla="*/ 1162431 w 3189066"/>
              <a:gd name="connsiteY151" fmla="*/ 469401 h 891929"/>
              <a:gd name="connsiteX152" fmla="*/ 1114425 w 3189066"/>
              <a:gd name="connsiteY152" fmla="*/ 454542 h 891929"/>
              <a:gd name="connsiteX153" fmla="*/ 1098709 w 3189066"/>
              <a:gd name="connsiteY153" fmla="*/ 437206 h 891929"/>
              <a:gd name="connsiteX154" fmla="*/ 1115187 w 3189066"/>
              <a:gd name="connsiteY154" fmla="*/ 402916 h 891929"/>
              <a:gd name="connsiteX155" fmla="*/ 1219676 w 3189066"/>
              <a:gd name="connsiteY155" fmla="*/ 426729 h 891929"/>
              <a:gd name="connsiteX156" fmla="*/ 1224058 w 3189066"/>
              <a:gd name="connsiteY156" fmla="*/ 431491 h 891929"/>
              <a:gd name="connsiteX157" fmla="*/ 1303020 w 3189066"/>
              <a:gd name="connsiteY157" fmla="*/ 350338 h 891929"/>
              <a:gd name="connsiteX158" fmla="*/ 1250061 w 3189066"/>
              <a:gd name="connsiteY158" fmla="*/ 314524 h 891929"/>
              <a:gd name="connsiteX159" fmla="*/ 1152144 w 3189066"/>
              <a:gd name="connsiteY159" fmla="*/ 295950 h 891929"/>
              <a:gd name="connsiteX160" fmla="*/ 1049655 w 3189066"/>
              <a:gd name="connsiteY160" fmla="*/ 314715 h 891929"/>
              <a:gd name="connsiteX161" fmla="*/ 974408 w 3189066"/>
              <a:gd name="connsiteY161" fmla="*/ 391391 h 891929"/>
              <a:gd name="connsiteX162" fmla="*/ 967359 w 3189066"/>
              <a:gd name="connsiteY162" fmla="*/ 457780 h 891929"/>
              <a:gd name="connsiteX163" fmla="*/ 987552 w 3189066"/>
              <a:gd name="connsiteY163" fmla="*/ 511596 h 891929"/>
              <a:gd name="connsiteX164" fmla="*/ 1051655 w 3189066"/>
              <a:gd name="connsiteY164" fmla="*/ 553887 h 891929"/>
              <a:gd name="connsiteX165" fmla="*/ 1127570 w 3189066"/>
              <a:gd name="connsiteY165" fmla="*/ 573223 h 891929"/>
              <a:gd name="connsiteX166" fmla="*/ 1174623 w 3189066"/>
              <a:gd name="connsiteY166" fmla="*/ 589225 h 891929"/>
              <a:gd name="connsiteX167" fmla="*/ 1189577 w 3189066"/>
              <a:gd name="connsiteY167" fmla="*/ 616752 h 891929"/>
              <a:gd name="connsiteX168" fmla="*/ 1170623 w 3189066"/>
              <a:gd name="connsiteY168" fmla="*/ 638565 h 891929"/>
              <a:gd name="connsiteX169" fmla="*/ 1107281 w 3189066"/>
              <a:gd name="connsiteY169" fmla="*/ 643327 h 891929"/>
              <a:gd name="connsiteX170" fmla="*/ 1039749 w 3189066"/>
              <a:gd name="connsiteY170" fmla="*/ 603322 h 891929"/>
              <a:gd name="connsiteX171" fmla="*/ 1035653 w 3189066"/>
              <a:gd name="connsiteY171" fmla="*/ 598750 h 891929"/>
              <a:gd name="connsiteX172" fmla="*/ 955167 w 3189066"/>
              <a:gd name="connsiteY172" fmla="*/ 687999 h 891929"/>
              <a:gd name="connsiteX173" fmla="*/ 987647 w 3189066"/>
              <a:gd name="connsiteY173" fmla="*/ 712002 h 891929"/>
              <a:gd name="connsiteX174" fmla="*/ 2333054 w 3189066"/>
              <a:gd name="connsiteY174" fmla="*/ 714479 h 891929"/>
              <a:gd name="connsiteX175" fmla="*/ 2446020 w 3189066"/>
              <a:gd name="connsiteY175" fmla="*/ 743911 h 891929"/>
              <a:gd name="connsiteX176" fmla="*/ 2525363 w 3189066"/>
              <a:gd name="connsiteY176" fmla="*/ 739815 h 891929"/>
              <a:gd name="connsiteX177" fmla="*/ 2601468 w 3189066"/>
              <a:gd name="connsiteY177" fmla="*/ 713431 h 891929"/>
              <a:gd name="connsiteX178" fmla="*/ 2655761 w 3189066"/>
              <a:gd name="connsiteY178" fmla="*/ 650185 h 891929"/>
              <a:gd name="connsiteX179" fmla="*/ 2662619 w 3189066"/>
              <a:gd name="connsiteY179" fmla="*/ 592083 h 891929"/>
              <a:gd name="connsiteX180" fmla="*/ 2629757 w 3189066"/>
              <a:gd name="connsiteY180" fmla="*/ 519026 h 891929"/>
              <a:gd name="connsiteX181" fmla="*/ 2583942 w 3189066"/>
              <a:gd name="connsiteY181" fmla="*/ 490641 h 891929"/>
              <a:gd name="connsiteX182" fmla="*/ 2512886 w 3189066"/>
              <a:gd name="connsiteY182" fmla="*/ 471496 h 891929"/>
              <a:gd name="connsiteX183" fmla="*/ 2455640 w 3189066"/>
              <a:gd name="connsiteY183" fmla="*/ 454446 h 891929"/>
              <a:gd name="connsiteX184" fmla="*/ 2439543 w 3189066"/>
              <a:gd name="connsiteY184" fmla="*/ 431491 h 891929"/>
              <a:gd name="connsiteX185" fmla="*/ 2454307 w 3189066"/>
              <a:gd name="connsiteY185" fmla="*/ 404059 h 891929"/>
              <a:gd name="connsiteX186" fmla="*/ 2466975 w 3189066"/>
              <a:gd name="connsiteY186" fmla="*/ 398725 h 891929"/>
              <a:gd name="connsiteX187" fmla="*/ 2561178 w 3189066"/>
              <a:gd name="connsiteY187" fmla="*/ 426348 h 891929"/>
              <a:gd name="connsiteX188" fmla="*/ 2565559 w 3189066"/>
              <a:gd name="connsiteY188" fmla="*/ 431110 h 891929"/>
              <a:gd name="connsiteX189" fmla="*/ 2643854 w 3189066"/>
              <a:gd name="connsiteY189" fmla="*/ 350052 h 891929"/>
              <a:gd name="connsiteX190" fmla="*/ 2641568 w 3189066"/>
              <a:gd name="connsiteY190" fmla="*/ 347100 h 891929"/>
              <a:gd name="connsiteX191" fmla="*/ 2596134 w 3189066"/>
              <a:gd name="connsiteY191" fmla="*/ 316239 h 891929"/>
              <a:gd name="connsiteX192" fmla="*/ 2515553 w 3189066"/>
              <a:gd name="connsiteY192" fmla="*/ 296998 h 891929"/>
              <a:gd name="connsiteX193" fmla="*/ 2408111 w 3189066"/>
              <a:gd name="connsiteY193" fmla="*/ 307857 h 891929"/>
              <a:gd name="connsiteX194" fmla="*/ 2327148 w 3189066"/>
              <a:gd name="connsiteY194" fmla="*/ 368055 h 891929"/>
              <a:gd name="connsiteX195" fmla="*/ 2308479 w 3189066"/>
              <a:gd name="connsiteY195" fmla="*/ 455113 h 891929"/>
              <a:gd name="connsiteX196" fmla="*/ 2346198 w 3189066"/>
              <a:gd name="connsiteY196" fmla="*/ 528932 h 891929"/>
              <a:gd name="connsiteX197" fmla="*/ 2387441 w 3189066"/>
              <a:gd name="connsiteY197" fmla="*/ 551411 h 891929"/>
              <a:gd name="connsiteX198" fmla="*/ 2464213 w 3189066"/>
              <a:gd name="connsiteY198" fmla="*/ 571699 h 891929"/>
              <a:gd name="connsiteX199" fmla="*/ 2515457 w 3189066"/>
              <a:gd name="connsiteY199" fmla="*/ 588463 h 891929"/>
              <a:gd name="connsiteX200" fmla="*/ 2531078 w 3189066"/>
              <a:gd name="connsiteY200" fmla="*/ 615705 h 891929"/>
              <a:gd name="connsiteX201" fmla="*/ 2511647 w 3189066"/>
              <a:gd name="connsiteY201" fmla="*/ 638279 h 891929"/>
              <a:gd name="connsiteX202" fmla="*/ 2448211 w 3189066"/>
              <a:gd name="connsiteY202" fmla="*/ 642851 h 891929"/>
              <a:gd name="connsiteX203" fmla="*/ 2382203 w 3189066"/>
              <a:gd name="connsiteY203" fmla="*/ 604179 h 891929"/>
              <a:gd name="connsiteX204" fmla="*/ 2376869 w 3189066"/>
              <a:gd name="connsiteY204" fmla="*/ 598369 h 891929"/>
              <a:gd name="connsiteX205" fmla="*/ 2297335 w 3189066"/>
              <a:gd name="connsiteY205" fmla="*/ 686571 h 891929"/>
              <a:gd name="connsiteX206" fmla="*/ 2333054 w 3189066"/>
              <a:gd name="connsiteY206" fmla="*/ 714479 h 891929"/>
              <a:gd name="connsiteX207" fmla="*/ 318707 w 3189066"/>
              <a:gd name="connsiteY207" fmla="*/ 411965 h 891929"/>
              <a:gd name="connsiteX208" fmla="*/ 260128 w 3189066"/>
              <a:gd name="connsiteY208" fmla="*/ 424538 h 891929"/>
              <a:gd name="connsiteX209" fmla="*/ 177546 w 3189066"/>
              <a:gd name="connsiteY209" fmla="*/ 564174 h 891929"/>
              <a:gd name="connsiteX210" fmla="*/ 221361 w 3189066"/>
              <a:gd name="connsiteY210" fmla="*/ 622944 h 891929"/>
              <a:gd name="connsiteX211" fmla="*/ 302228 w 3189066"/>
              <a:gd name="connsiteY211" fmla="*/ 621134 h 891929"/>
              <a:gd name="connsiteX212" fmla="*/ 399193 w 3189066"/>
              <a:gd name="connsiteY212" fmla="*/ 475020 h 891929"/>
              <a:gd name="connsiteX213" fmla="*/ 356235 w 3189066"/>
              <a:gd name="connsiteY213" fmla="*/ 417680 h 891929"/>
              <a:gd name="connsiteX214" fmla="*/ 318992 w 3189066"/>
              <a:gd name="connsiteY214" fmla="*/ 410441 h 891929"/>
              <a:gd name="connsiteX215" fmla="*/ 318707 w 3189066"/>
              <a:gd name="connsiteY215" fmla="*/ 411965 h 891929"/>
              <a:gd name="connsiteX216" fmla="*/ 3189065 w 3189066"/>
              <a:gd name="connsiteY216" fmla="*/ 754770 h 891929"/>
              <a:gd name="connsiteX217" fmla="*/ 3148870 w 3189066"/>
              <a:gd name="connsiteY217" fmla="*/ 713812 h 891929"/>
              <a:gd name="connsiteX218" fmla="*/ 3107817 w 3189066"/>
              <a:gd name="connsiteY218" fmla="*/ 754293 h 891929"/>
              <a:gd name="connsiteX219" fmla="*/ 3148203 w 3189066"/>
              <a:gd name="connsiteY219" fmla="*/ 794965 h 891929"/>
              <a:gd name="connsiteX220" fmla="*/ 3189065 w 3189066"/>
              <a:gd name="connsiteY220" fmla="*/ 754770 h 891929"/>
              <a:gd name="connsiteX221" fmla="*/ 3183160 w 3189066"/>
              <a:gd name="connsiteY221" fmla="*/ 754770 h 891929"/>
              <a:gd name="connsiteX222" fmla="*/ 3148298 w 3189066"/>
              <a:gd name="connsiteY222" fmla="*/ 789155 h 891929"/>
              <a:gd name="connsiteX223" fmla="*/ 3113723 w 3189066"/>
              <a:gd name="connsiteY223" fmla="*/ 754103 h 891929"/>
              <a:gd name="connsiteX224" fmla="*/ 3148489 w 3189066"/>
              <a:gd name="connsiteY224" fmla="*/ 719718 h 891929"/>
              <a:gd name="connsiteX225" fmla="*/ 3183160 w 3189066"/>
              <a:gd name="connsiteY225" fmla="*/ 754770 h 891929"/>
              <a:gd name="connsiteX226" fmla="*/ 3155918 w 3189066"/>
              <a:gd name="connsiteY226" fmla="*/ 756008 h 891929"/>
              <a:gd name="connsiteX227" fmla="*/ 3163634 w 3189066"/>
              <a:gd name="connsiteY227" fmla="*/ 742578 h 891929"/>
              <a:gd name="connsiteX228" fmla="*/ 3152394 w 3189066"/>
              <a:gd name="connsiteY228" fmla="*/ 733910 h 891929"/>
              <a:gd name="connsiteX229" fmla="*/ 3134868 w 3189066"/>
              <a:gd name="connsiteY229" fmla="*/ 733719 h 891929"/>
              <a:gd name="connsiteX230" fmla="*/ 3131153 w 3189066"/>
              <a:gd name="connsiteY230" fmla="*/ 736672 h 891929"/>
              <a:gd name="connsiteX231" fmla="*/ 3131153 w 3189066"/>
              <a:gd name="connsiteY231" fmla="*/ 773820 h 891929"/>
              <a:gd name="connsiteX232" fmla="*/ 3134297 w 3189066"/>
              <a:gd name="connsiteY232" fmla="*/ 776677 h 891929"/>
              <a:gd name="connsiteX233" fmla="*/ 3136868 w 3189066"/>
              <a:gd name="connsiteY233" fmla="*/ 773915 h 891929"/>
              <a:gd name="connsiteX234" fmla="*/ 3137059 w 3189066"/>
              <a:gd name="connsiteY234" fmla="*/ 763818 h 891929"/>
              <a:gd name="connsiteX235" fmla="*/ 3144393 w 3189066"/>
              <a:gd name="connsiteY235" fmla="*/ 758294 h 891929"/>
              <a:gd name="connsiteX236" fmla="*/ 3150203 w 3189066"/>
              <a:gd name="connsiteY236" fmla="*/ 762485 h 891929"/>
              <a:gd name="connsiteX237" fmla="*/ 3156395 w 3189066"/>
              <a:gd name="connsiteY237" fmla="*/ 772296 h 891929"/>
              <a:gd name="connsiteX238" fmla="*/ 3166682 w 3189066"/>
              <a:gd name="connsiteY238" fmla="*/ 776010 h 891929"/>
              <a:gd name="connsiteX239" fmla="*/ 3153347 w 3189066"/>
              <a:gd name="connsiteY239" fmla="*/ 757056 h 891929"/>
              <a:gd name="connsiteX240" fmla="*/ 3155918 w 3189066"/>
              <a:gd name="connsiteY240" fmla="*/ 756008 h 891929"/>
              <a:gd name="connsiteX241" fmla="*/ 3150489 w 3189066"/>
              <a:gd name="connsiteY241" fmla="*/ 738863 h 891929"/>
              <a:gd name="connsiteX242" fmla="*/ 3157157 w 3189066"/>
              <a:gd name="connsiteY242" fmla="*/ 745149 h 891929"/>
              <a:gd name="connsiteX243" fmla="*/ 3151251 w 3189066"/>
              <a:gd name="connsiteY243" fmla="*/ 752103 h 891929"/>
              <a:gd name="connsiteX244" fmla="*/ 3137630 w 3189066"/>
              <a:gd name="connsiteY244" fmla="*/ 738768 h 891929"/>
              <a:gd name="connsiteX245" fmla="*/ 3150489 w 3189066"/>
              <a:gd name="connsiteY245" fmla="*/ 738863 h 89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3189066" h="891929">
                <a:moveTo>
                  <a:pt x="87725" y="891834"/>
                </a:moveTo>
                <a:cubicBezTo>
                  <a:pt x="107061" y="823921"/>
                  <a:pt x="126206" y="756484"/>
                  <a:pt x="145542" y="688476"/>
                </a:cubicBezTo>
                <a:cubicBezTo>
                  <a:pt x="146685" y="689428"/>
                  <a:pt x="147542" y="689904"/>
                  <a:pt x="147828" y="690476"/>
                </a:cubicBezTo>
                <a:cubicBezTo>
                  <a:pt x="159449" y="716003"/>
                  <a:pt x="180404" y="729814"/>
                  <a:pt x="206597" y="736958"/>
                </a:cubicBezTo>
                <a:cubicBezTo>
                  <a:pt x="266891" y="753436"/>
                  <a:pt x="324136" y="745626"/>
                  <a:pt x="378047" y="714193"/>
                </a:cubicBezTo>
                <a:cubicBezTo>
                  <a:pt x="433864" y="681618"/>
                  <a:pt x="474440" y="634659"/>
                  <a:pt x="503587" y="577700"/>
                </a:cubicBezTo>
                <a:cubicBezTo>
                  <a:pt x="525685" y="534456"/>
                  <a:pt x="539115" y="488641"/>
                  <a:pt x="538544" y="439683"/>
                </a:cubicBezTo>
                <a:cubicBezTo>
                  <a:pt x="538163" y="407964"/>
                  <a:pt x="531114" y="377961"/>
                  <a:pt x="511683" y="351957"/>
                </a:cubicBezTo>
                <a:cubicBezTo>
                  <a:pt x="490919" y="323954"/>
                  <a:pt x="462534" y="307761"/>
                  <a:pt x="429006" y="299856"/>
                </a:cubicBezTo>
                <a:cubicBezTo>
                  <a:pt x="369189" y="285663"/>
                  <a:pt x="314611" y="298998"/>
                  <a:pt x="264224" y="332241"/>
                </a:cubicBezTo>
                <a:cubicBezTo>
                  <a:pt x="251651" y="340527"/>
                  <a:pt x="240030" y="350529"/>
                  <a:pt x="228505" y="359387"/>
                </a:cubicBezTo>
                <a:cubicBezTo>
                  <a:pt x="233267" y="342337"/>
                  <a:pt x="238316" y="324240"/>
                  <a:pt x="243554" y="305475"/>
                </a:cubicBezTo>
                <a:cubicBezTo>
                  <a:pt x="240697" y="305380"/>
                  <a:pt x="238792" y="305190"/>
                  <a:pt x="236887" y="305190"/>
                </a:cubicBezTo>
                <a:cubicBezTo>
                  <a:pt x="200025" y="305190"/>
                  <a:pt x="163163" y="305285"/>
                  <a:pt x="126302" y="305094"/>
                </a:cubicBezTo>
                <a:cubicBezTo>
                  <a:pt x="121444" y="305094"/>
                  <a:pt x="119634" y="306809"/>
                  <a:pt x="118301" y="311286"/>
                </a:cubicBezTo>
                <a:cubicBezTo>
                  <a:pt x="91154" y="407964"/>
                  <a:pt x="63722" y="504834"/>
                  <a:pt x="36290" y="601798"/>
                </a:cubicBezTo>
                <a:cubicBezTo>
                  <a:pt x="24479" y="643422"/>
                  <a:pt x="12764" y="685142"/>
                  <a:pt x="953" y="726766"/>
                </a:cubicBezTo>
                <a:cubicBezTo>
                  <a:pt x="762" y="727433"/>
                  <a:pt x="476" y="728004"/>
                  <a:pt x="0" y="729147"/>
                </a:cubicBezTo>
                <a:cubicBezTo>
                  <a:pt x="0" y="726290"/>
                  <a:pt x="0" y="724004"/>
                  <a:pt x="0" y="721813"/>
                </a:cubicBezTo>
                <a:cubicBezTo>
                  <a:pt x="0" y="507501"/>
                  <a:pt x="0" y="293283"/>
                  <a:pt x="95" y="79066"/>
                </a:cubicBezTo>
                <a:cubicBezTo>
                  <a:pt x="95" y="48491"/>
                  <a:pt x="12764" y="24774"/>
                  <a:pt x="39719" y="9438"/>
                </a:cubicBezTo>
                <a:cubicBezTo>
                  <a:pt x="51340" y="2771"/>
                  <a:pt x="64198" y="199"/>
                  <a:pt x="77438" y="199"/>
                </a:cubicBezTo>
                <a:cubicBezTo>
                  <a:pt x="323469" y="9"/>
                  <a:pt x="569405" y="-87"/>
                  <a:pt x="815340" y="104"/>
                </a:cubicBezTo>
                <a:cubicBezTo>
                  <a:pt x="851059" y="104"/>
                  <a:pt x="877157" y="21630"/>
                  <a:pt x="887349" y="50015"/>
                </a:cubicBezTo>
                <a:cubicBezTo>
                  <a:pt x="888016" y="51825"/>
                  <a:pt x="888397" y="53634"/>
                  <a:pt x="889159" y="56206"/>
                </a:cubicBezTo>
                <a:cubicBezTo>
                  <a:pt x="886778" y="56301"/>
                  <a:pt x="885063" y="56397"/>
                  <a:pt x="883349" y="56492"/>
                </a:cubicBezTo>
                <a:cubicBezTo>
                  <a:pt x="865632" y="56873"/>
                  <a:pt x="847820" y="56111"/>
                  <a:pt x="830294" y="57730"/>
                </a:cubicBezTo>
                <a:cubicBezTo>
                  <a:pt x="756571" y="64493"/>
                  <a:pt x="701231" y="98592"/>
                  <a:pt x="669988" y="167649"/>
                </a:cubicBezTo>
                <a:cubicBezTo>
                  <a:pt x="653891" y="203082"/>
                  <a:pt x="644271" y="240610"/>
                  <a:pt x="633794" y="277853"/>
                </a:cubicBezTo>
                <a:cubicBezTo>
                  <a:pt x="631698" y="285378"/>
                  <a:pt x="629412" y="292807"/>
                  <a:pt x="627507" y="300332"/>
                </a:cubicBezTo>
                <a:cubicBezTo>
                  <a:pt x="626650" y="303951"/>
                  <a:pt x="624935" y="305190"/>
                  <a:pt x="621221" y="305094"/>
                </a:cubicBezTo>
                <a:cubicBezTo>
                  <a:pt x="606838" y="304904"/>
                  <a:pt x="592550" y="305094"/>
                  <a:pt x="578168" y="304999"/>
                </a:cubicBezTo>
                <a:cubicBezTo>
                  <a:pt x="574834" y="304999"/>
                  <a:pt x="573024" y="305952"/>
                  <a:pt x="572072" y="309285"/>
                </a:cubicBezTo>
                <a:cubicBezTo>
                  <a:pt x="562832" y="342337"/>
                  <a:pt x="553498" y="375294"/>
                  <a:pt x="544163" y="408250"/>
                </a:cubicBezTo>
                <a:cubicBezTo>
                  <a:pt x="543878" y="409203"/>
                  <a:pt x="543878" y="410250"/>
                  <a:pt x="543687" y="411774"/>
                </a:cubicBezTo>
                <a:cubicBezTo>
                  <a:pt x="561308" y="411774"/>
                  <a:pt x="578549" y="411774"/>
                  <a:pt x="596551" y="411774"/>
                </a:cubicBezTo>
                <a:cubicBezTo>
                  <a:pt x="566261" y="519502"/>
                  <a:pt x="536258" y="626658"/>
                  <a:pt x="505873" y="734672"/>
                </a:cubicBezTo>
                <a:cubicBezTo>
                  <a:pt x="508730" y="734672"/>
                  <a:pt x="510826" y="734672"/>
                  <a:pt x="512826" y="734672"/>
                </a:cubicBezTo>
                <a:cubicBezTo>
                  <a:pt x="552545" y="734672"/>
                  <a:pt x="592169" y="734577"/>
                  <a:pt x="631888" y="734767"/>
                </a:cubicBezTo>
                <a:cubicBezTo>
                  <a:pt x="637032" y="734767"/>
                  <a:pt x="639128" y="733243"/>
                  <a:pt x="640556" y="728290"/>
                </a:cubicBezTo>
                <a:cubicBezTo>
                  <a:pt x="669512" y="624658"/>
                  <a:pt x="698659" y="521026"/>
                  <a:pt x="727710" y="417394"/>
                </a:cubicBezTo>
                <a:cubicBezTo>
                  <a:pt x="728186" y="415680"/>
                  <a:pt x="728663" y="413965"/>
                  <a:pt x="729329" y="411774"/>
                </a:cubicBezTo>
                <a:cubicBezTo>
                  <a:pt x="731520" y="411774"/>
                  <a:pt x="733806" y="411774"/>
                  <a:pt x="736092" y="411774"/>
                </a:cubicBezTo>
                <a:cubicBezTo>
                  <a:pt x="757142" y="411774"/>
                  <a:pt x="778288" y="411870"/>
                  <a:pt x="799338" y="411679"/>
                </a:cubicBezTo>
                <a:cubicBezTo>
                  <a:pt x="802005" y="411679"/>
                  <a:pt x="805244" y="410346"/>
                  <a:pt x="807149" y="408536"/>
                </a:cubicBezTo>
                <a:cubicBezTo>
                  <a:pt x="821341" y="394915"/>
                  <a:pt x="835247" y="381009"/>
                  <a:pt x="849249" y="367293"/>
                </a:cubicBezTo>
                <a:cubicBezTo>
                  <a:pt x="851345" y="365197"/>
                  <a:pt x="852202" y="363483"/>
                  <a:pt x="851154" y="360435"/>
                </a:cubicBezTo>
                <a:cubicBezTo>
                  <a:pt x="845725" y="343575"/>
                  <a:pt x="840486" y="326716"/>
                  <a:pt x="835438" y="309762"/>
                </a:cubicBezTo>
                <a:cubicBezTo>
                  <a:pt x="834390" y="306333"/>
                  <a:pt x="832866" y="305475"/>
                  <a:pt x="829532" y="305475"/>
                </a:cubicBezTo>
                <a:cubicBezTo>
                  <a:pt x="808292" y="305571"/>
                  <a:pt x="787051" y="305571"/>
                  <a:pt x="765715" y="305571"/>
                </a:cubicBezTo>
                <a:cubicBezTo>
                  <a:pt x="763810" y="305571"/>
                  <a:pt x="761905" y="305571"/>
                  <a:pt x="759333" y="305571"/>
                </a:cubicBezTo>
                <a:cubicBezTo>
                  <a:pt x="762667" y="293855"/>
                  <a:pt x="765810" y="282615"/>
                  <a:pt x="769049" y="271471"/>
                </a:cubicBezTo>
                <a:cubicBezTo>
                  <a:pt x="773621" y="255850"/>
                  <a:pt x="778097" y="240229"/>
                  <a:pt x="782860" y="224703"/>
                </a:cubicBezTo>
                <a:cubicBezTo>
                  <a:pt x="784288" y="220131"/>
                  <a:pt x="786384" y="215845"/>
                  <a:pt x="788194" y="211368"/>
                </a:cubicBezTo>
                <a:cubicBezTo>
                  <a:pt x="799814" y="182984"/>
                  <a:pt x="822198" y="170411"/>
                  <a:pt x="851630" y="168696"/>
                </a:cubicBezTo>
                <a:cubicBezTo>
                  <a:pt x="870585" y="167553"/>
                  <a:pt x="880872" y="168982"/>
                  <a:pt x="892397" y="173649"/>
                </a:cubicBezTo>
                <a:cubicBezTo>
                  <a:pt x="892397" y="175364"/>
                  <a:pt x="892397" y="177269"/>
                  <a:pt x="892397" y="179174"/>
                </a:cubicBezTo>
                <a:cubicBezTo>
                  <a:pt x="892397" y="390724"/>
                  <a:pt x="892397" y="602370"/>
                  <a:pt x="892397" y="813920"/>
                </a:cubicBezTo>
                <a:cubicBezTo>
                  <a:pt x="892397" y="859164"/>
                  <a:pt x="859536" y="891930"/>
                  <a:pt x="814197" y="891930"/>
                </a:cubicBezTo>
                <a:cubicBezTo>
                  <a:pt x="574262" y="891930"/>
                  <a:pt x="334328" y="891930"/>
                  <a:pt x="94393" y="891930"/>
                </a:cubicBezTo>
                <a:cubicBezTo>
                  <a:pt x="92488" y="891834"/>
                  <a:pt x="90392" y="891834"/>
                  <a:pt x="87725" y="891834"/>
                </a:cubicBezTo>
                <a:close/>
                <a:moveTo>
                  <a:pt x="1680782" y="593416"/>
                </a:moveTo>
                <a:cubicBezTo>
                  <a:pt x="1679924" y="593892"/>
                  <a:pt x="1679543" y="593988"/>
                  <a:pt x="1679353" y="594273"/>
                </a:cubicBezTo>
                <a:cubicBezTo>
                  <a:pt x="1678305" y="595512"/>
                  <a:pt x="1677353" y="596750"/>
                  <a:pt x="1676305" y="597988"/>
                </a:cubicBezTo>
                <a:cubicBezTo>
                  <a:pt x="1651826" y="628563"/>
                  <a:pt x="1621536" y="646851"/>
                  <a:pt x="1580769" y="644851"/>
                </a:cubicBezTo>
                <a:cubicBezTo>
                  <a:pt x="1547432" y="643137"/>
                  <a:pt x="1520857" y="629611"/>
                  <a:pt x="1501902" y="601893"/>
                </a:cubicBezTo>
                <a:cubicBezTo>
                  <a:pt x="1493615" y="589797"/>
                  <a:pt x="1488377" y="576366"/>
                  <a:pt x="1485519" y="561126"/>
                </a:cubicBezTo>
                <a:cubicBezTo>
                  <a:pt x="1588199" y="561126"/>
                  <a:pt x="1690211" y="561126"/>
                  <a:pt x="1792891" y="561126"/>
                </a:cubicBezTo>
                <a:cubicBezTo>
                  <a:pt x="1792891" y="558650"/>
                  <a:pt x="1792891" y="556935"/>
                  <a:pt x="1792891" y="555126"/>
                </a:cubicBezTo>
                <a:cubicBezTo>
                  <a:pt x="1792605" y="537219"/>
                  <a:pt x="1792605" y="519407"/>
                  <a:pt x="1792034" y="501500"/>
                </a:cubicBezTo>
                <a:cubicBezTo>
                  <a:pt x="1791081" y="473401"/>
                  <a:pt x="1785842" y="446064"/>
                  <a:pt x="1775841" y="419775"/>
                </a:cubicBezTo>
                <a:cubicBezTo>
                  <a:pt x="1753743" y="362054"/>
                  <a:pt x="1714786" y="321763"/>
                  <a:pt x="1654588" y="304142"/>
                </a:cubicBezTo>
                <a:cubicBezTo>
                  <a:pt x="1611249" y="291474"/>
                  <a:pt x="1567434" y="292902"/>
                  <a:pt x="1524000" y="303761"/>
                </a:cubicBezTo>
                <a:cubicBezTo>
                  <a:pt x="1463135" y="319096"/>
                  <a:pt x="1414748" y="352053"/>
                  <a:pt x="1382839" y="407107"/>
                </a:cubicBezTo>
                <a:cubicBezTo>
                  <a:pt x="1355979" y="453399"/>
                  <a:pt x="1349312" y="503500"/>
                  <a:pt x="1356551" y="555697"/>
                </a:cubicBezTo>
                <a:cubicBezTo>
                  <a:pt x="1364933" y="616276"/>
                  <a:pt x="1394460" y="664758"/>
                  <a:pt x="1444181" y="700287"/>
                </a:cubicBezTo>
                <a:cubicBezTo>
                  <a:pt x="1483328" y="728290"/>
                  <a:pt x="1527905" y="741435"/>
                  <a:pt x="1575721" y="744102"/>
                </a:cubicBezTo>
                <a:cubicBezTo>
                  <a:pt x="1622870" y="746769"/>
                  <a:pt x="1667161" y="737148"/>
                  <a:pt x="1708595" y="714479"/>
                </a:cubicBezTo>
                <a:cubicBezTo>
                  <a:pt x="1733264" y="700953"/>
                  <a:pt x="1754410" y="683142"/>
                  <a:pt x="1772317" y="660377"/>
                </a:cubicBezTo>
                <a:cubicBezTo>
                  <a:pt x="1741361" y="637803"/>
                  <a:pt x="1710976" y="615514"/>
                  <a:pt x="1680782" y="593416"/>
                </a:cubicBezTo>
                <a:close/>
                <a:moveTo>
                  <a:pt x="1487710" y="456828"/>
                </a:moveTo>
                <a:cubicBezTo>
                  <a:pt x="1495901" y="422633"/>
                  <a:pt x="1526191" y="395772"/>
                  <a:pt x="1561148" y="391391"/>
                </a:cubicBezTo>
                <a:cubicBezTo>
                  <a:pt x="1575626" y="389581"/>
                  <a:pt x="1590008" y="389295"/>
                  <a:pt x="1604296" y="393296"/>
                </a:cubicBezTo>
                <a:cubicBezTo>
                  <a:pt x="1637538" y="402630"/>
                  <a:pt x="1660779" y="433015"/>
                  <a:pt x="1661255" y="467400"/>
                </a:cubicBezTo>
                <a:cubicBezTo>
                  <a:pt x="1661351" y="471972"/>
                  <a:pt x="1658969" y="472068"/>
                  <a:pt x="1655636" y="472068"/>
                </a:cubicBezTo>
                <a:cubicBezTo>
                  <a:pt x="1624870" y="472068"/>
                  <a:pt x="1594009" y="472068"/>
                  <a:pt x="1563243" y="472068"/>
                </a:cubicBezTo>
                <a:cubicBezTo>
                  <a:pt x="1539907" y="472068"/>
                  <a:pt x="1516475" y="472068"/>
                  <a:pt x="1493139" y="472068"/>
                </a:cubicBezTo>
                <a:cubicBezTo>
                  <a:pt x="1490853" y="472068"/>
                  <a:pt x="1488567" y="471877"/>
                  <a:pt x="1485329" y="471687"/>
                </a:cubicBezTo>
                <a:cubicBezTo>
                  <a:pt x="1486091" y="466353"/>
                  <a:pt x="1486567" y="461495"/>
                  <a:pt x="1487710" y="456828"/>
                </a:cubicBezTo>
                <a:close/>
                <a:moveTo>
                  <a:pt x="3134201" y="555411"/>
                </a:moveTo>
                <a:cubicBezTo>
                  <a:pt x="3134201" y="542172"/>
                  <a:pt x="3134297" y="528837"/>
                  <a:pt x="3134201" y="515597"/>
                </a:cubicBezTo>
                <a:cubicBezTo>
                  <a:pt x="3134011" y="483021"/>
                  <a:pt x="3129344" y="451113"/>
                  <a:pt x="3117723" y="420537"/>
                </a:cubicBezTo>
                <a:cubicBezTo>
                  <a:pt x="3095720" y="362625"/>
                  <a:pt x="3056763" y="321954"/>
                  <a:pt x="2996374" y="304332"/>
                </a:cubicBezTo>
                <a:cubicBezTo>
                  <a:pt x="2951607" y="291188"/>
                  <a:pt x="2906363" y="292998"/>
                  <a:pt x="2861691" y="304904"/>
                </a:cubicBezTo>
                <a:cubicBezTo>
                  <a:pt x="2798540" y="321763"/>
                  <a:pt x="2749868" y="357672"/>
                  <a:pt x="2719483" y="416346"/>
                </a:cubicBezTo>
                <a:cubicBezTo>
                  <a:pt x="2696528" y="460638"/>
                  <a:pt x="2691098" y="507882"/>
                  <a:pt x="2698242" y="556650"/>
                </a:cubicBezTo>
                <a:cubicBezTo>
                  <a:pt x="2708053" y="622848"/>
                  <a:pt x="2741771" y="674093"/>
                  <a:pt x="2798921" y="708954"/>
                </a:cubicBezTo>
                <a:cubicBezTo>
                  <a:pt x="2847689" y="738672"/>
                  <a:pt x="2901410" y="748483"/>
                  <a:pt x="2957989" y="743244"/>
                </a:cubicBezTo>
                <a:cubicBezTo>
                  <a:pt x="2999708" y="739339"/>
                  <a:pt x="3037713" y="724861"/>
                  <a:pt x="3072003" y="700668"/>
                </a:cubicBezTo>
                <a:cubicBezTo>
                  <a:pt x="3087815" y="689428"/>
                  <a:pt x="3101626" y="676188"/>
                  <a:pt x="3113818" y="660472"/>
                </a:cubicBezTo>
                <a:cubicBezTo>
                  <a:pt x="3083147" y="637993"/>
                  <a:pt x="3052763" y="615705"/>
                  <a:pt x="3021997" y="593226"/>
                </a:cubicBezTo>
                <a:cubicBezTo>
                  <a:pt x="3019901" y="595797"/>
                  <a:pt x="3017996" y="598179"/>
                  <a:pt x="3016091" y="600465"/>
                </a:cubicBezTo>
                <a:cubicBezTo>
                  <a:pt x="3014186" y="602751"/>
                  <a:pt x="3012186" y="605037"/>
                  <a:pt x="3010186" y="607227"/>
                </a:cubicBezTo>
                <a:cubicBezTo>
                  <a:pt x="2982659" y="637898"/>
                  <a:pt x="2948464" y="649995"/>
                  <a:pt x="2907887" y="643518"/>
                </a:cubicBezTo>
                <a:cubicBezTo>
                  <a:pt x="2864834" y="636564"/>
                  <a:pt x="2836640" y="604465"/>
                  <a:pt x="2827687" y="564365"/>
                </a:cubicBezTo>
                <a:cubicBezTo>
                  <a:pt x="2827496" y="563603"/>
                  <a:pt x="2827782" y="562746"/>
                  <a:pt x="2827782" y="561507"/>
                </a:cubicBezTo>
                <a:cubicBezTo>
                  <a:pt x="2929699" y="561507"/>
                  <a:pt x="3031427" y="561507"/>
                  <a:pt x="3133820" y="561507"/>
                </a:cubicBezTo>
                <a:cubicBezTo>
                  <a:pt x="3134011" y="558840"/>
                  <a:pt x="3134201" y="557126"/>
                  <a:pt x="3134201" y="555411"/>
                </a:cubicBezTo>
                <a:close/>
                <a:moveTo>
                  <a:pt x="2834545" y="441492"/>
                </a:moveTo>
                <a:cubicBezTo>
                  <a:pt x="2848261" y="412632"/>
                  <a:pt x="2871978" y="397011"/>
                  <a:pt x="2902744" y="391486"/>
                </a:cubicBezTo>
                <a:cubicBezTo>
                  <a:pt x="2917508" y="388819"/>
                  <a:pt x="2932366" y="389295"/>
                  <a:pt x="2946940" y="393486"/>
                </a:cubicBezTo>
                <a:cubicBezTo>
                  <a:pt x="2979325" y="402916"/>
                  <a:pt x="3002280" y="433110"/>
                  <a:pt x="3002756" y="466829"/>
                </a:cubicBezTo>
                <a:cubicBezTo>
                  <a:pt x="3002852" y="470829"/>
                  <a:pt x="3001709" y="472068"/>
                  <a:pt x="2997708" y="472068"/>
                </a:cubicBezTo>
                <a:cubicBezTo>
                  <a:pt x="2942654" y="471972"/>
                  <a:pt x="2887504" y="471972"/>
                  <a:pt x="2832449" y="471972"/>
                </a:cubicBezTo>
                <a:cubicBezTo>
                  <a:pt x="2831021" y="471972"/>
                  <a:pt x="2829687" y="471687"/>
                  <a:pt x="2827591" y="471496"/>
                </a:cubicBezTo>
                <a:cubicBezTo>
                  <a:pt x="2827401" y="460542"/>
                  <a:pt x="2830163" y="450732"/>
                  <a:pt x="2834545" y="441492"/>
                </a:cubicBezTo>
                <a:close/>
                <a:moveTo>
                  <a:pt x="1839278" y="312238"/>
                </a:moveTo>
                <a:cubicBezTo>
                  <a:pt x="1839278" y="450732"/>
                  <a:pt x="1839278" y="589225"/>
                  <a:pt x="1839182" y="727623"/>
                </a:cubicBezTo>
                <a:cubicBezTo>
                  <a:pt x="1839182" y="732957"/>
                  <a:pt x="1840802" y="734100"/>
                  <a:pt x="1845755" y="734100"/>
                </a:cubicBezTo>
                <a:cubicBezTo>
                  <a:pt x="1885093" y="733910"/>
                  <a:pt x="1924431" y="734005"/>
                  <a:pt x="1963769" y="734005"/>
                </a:cubicBezTo>
                <a:cubicBezTo>
                  <a:pt x="1970723" y="734005"/>
                  <a:pt x="1970723" y="734005"/>
                  <a:pt x="1970723" y="726957"/>
                </a:cubicBezTo>
                <a:cubicBezTo>
                  <a:pt x="1970723" y="659520"/>
                  <a:pt x="1970627" y="591987"/>
                  <a:pt x="1970723" y="524550"/>
                </a:cubicBezTo>
                <a:cubicBezTo>
                  <a:pt x="1970723" y="505405"/>
                  <a:pt x="1971389" y="486260"/>
                  <a:pt x="1976057" y="467591"/>
                </a:cubicBezTo>
                <a:cubicBezTo>
                  <a:pt x="1982724" y="441111"/>
                  <a:pt x="1997202" y="420918"/>
                  <a:pt x="2025015" y="414346"/>
                </a:cubicBezTo>
                <a:cubicBezTo>
                  <a:pt x="2036731" y="411584"/>
                  <a:pt x="2049209" y="411298"/>
                  <a:pt x="2061305" y="411774"/>
                </a:cubicBezTo>
                <a:cubicBezTo>
                  <a:pt x="2078927" y="412441"/>
                  <a:pt x="2093405" y="420442"/>
                  <a:pt x="2103025" y="435492"/>
                </a:cubicBezTo>
                <a:cubicBezTo>
                  <a:pt x="2107311" y="442254"/>
                  <a:pt x="2110835" y="449779"/>
                  <a:pt x="2113312" y="457399"/>
                </a:cubicBezTo>
                <a:cubicBezTo>
                  <a:pt x="2119884" y="477116"/>
                  <a:pt x="2119789" y="497785"/>
                  <a:pt x="2119884" y="518359"/>
                </a:cubicBezTo>
                <a:cubicBezTo>
                  <a:pt x="2120075" y="587796"/>
                  <a:pt x="2119979" y="657138"/>
                  <a:pt x="2119979" y="726576"/>
                </a:cubicBezTo>
                <a:cubicBezTo>
                  <a:pt x="2119979" y="733910"/>
                  <a:pt x="2119979" y="733910"/>
                  <a:pt x="2127028" y="733910"/>
                </a:cubicBezTo>
                <a:cubicBezTo>
                  <a:pt x="2166176" y="733910"/>
                  <a:pt x="2205323" y="733910"/>
                  <a:pt x="2244566" y="733910"/>
                </a:cubicBezTo>
                <a:cubicBezTo>
                  <a:pt x="2251520" y="733910"/>
                  <a:pt x="2251520" y="733910"/>
                  <a:pt x="2251520" y="726861"/>
                </a:cubicBezTo>
                <a:cubicBezTo>
                  <a:pt x="2251520" y="672855"/>
                  <a:pt x="2251805" y="618848"/>
                  <a:pt x="2251424" y="564841"/>
                </a:cubicBezTo>
                <a:cubicBezTo>
                  <a:pt x="2251139" y="525408"/>
                  <a:pt x="2250472" y="485879"/>
                  <a:pt x="2248948" y="446541"/>
                </a:cubicBezTo>
                <a:cubicBezTo>
                  <a:pt x="2248186" y="426824"/>
                  <a:pt x="2244471" y="407202"/>
                  <a:pt x="2238375" y="388343"/>
                </a:cubicBezTo>
                <a:cubicBezTo>
                  <a:pt x="2225612" y="349290"/>
                  <a:pt x="2201799" y="320144"/>
                  <a:pt x="2162366" y="306047"/>
                </a:cubicBezTo>
                <a:cubicBezTo>
                  <a:pt x="2129600" y="294331"/>
                  <a:pt x="2095405" y="291950"/>
                  <a:pt x="2061401" y="298808"/>
                </a:cubicBezTo>
                <a:cubicBezTo>
                  <a:pt x="2022253" y="306809"/>
                  <a:pt x="1989963" y="326335"/>
                  <a:pt x="1969294" y="361959"/>
                </a:cubicBezTo>
                <a:cubicBezTo>
                  <a:pt x="1968722" y="363006"/>
                  <a:pt x="1968437" y="364245"/>
                  <a:pt x="1968056" y="365388"/>
                </a:cubicBezTo>
                <a:cubicBezTo>
                  <a:pt x="1967198" y="364911"/>
                  <a:pt x="1966436" y="364435"/>
                  <a:pt x="1965579" y="363864"/>
                </a:cubicBezTo>
                <a:cubicBezTo>
                  <a:pt x="1965579" y="344718"/>
                  <a:pt x="1965579" y="325668"/>
                  <a:pt x="1965579" y="306237"/>
                </a:cubicBezTo>
                <a:cubicBezTo>
                  <a:pt x="1923098" y="306237"/>
                  <a:pt x="1881473" y="306237"/>
                  <a:pt x="1839278" y="306237"/>
                </a:cubicBezTo>
                <a:cubicBezTo>
                  <a:pt x="1839278" y="308714"/>
                  <a:pt x="1839278" y="310428"/>
                  <a:pt x="1839278" y="312238"/>
                </a:cubicBezTo>
                <a:close/>
                <a:moveTo>
                  <a:pt x="987647" y="712002"/>
                </a:moveTo>
                <a:cubicBezTo>
                  <a:pt x="1023366" y="734100"/>
                  <a:pt x="1063657" y="740863"/>
                  <a:pt x="1104614" y="743911"/>
                </a:cubicBezTo>
                <a:cubicBezTo>
                  <a:pt x="1130999" y="745816"/>
                  <a:pt x="1157288" y="744006"/>
                  <a:pt x="1183481" y="739815"/>
                </a:cubicBezTo>
                <a:cubicBezTo>
                  <a:pt x="1208627" y="735815"/>
                  <a:pt x="1232821" y="728957"/>
                  <a:pt x="1255109" y="716289"/>
                </a:cubicBezTo>
                <a:cubicBezTo>
                  <a:pt x="1281017" y="701525"/>
                  <a:pt x="1301591" y="681522"/>
                  <a:pt x="1312926" y="653424"/>
                </a:cubicBezTo>
                <a:cubicBezTo>
                  <a:pt x="1321975" y="631040"/>
                  <a:pt x="1322356" y="607608"/>
                  <a:pt x="1320165" y="583986"/>
                </a:cubicBezTo>
                <a:cubicBezTo>
                  <a:pt x="1317498" y="555030"/>
                  <a:pt x="1304068" y="532075"/>
                  <a:pt x="1282065" y="513692"/>
                </a:cubicBezTo>
                <a:cubicBezTo>
                  <a:pt x="1268635" y="502452"/>
                  <a:pt x="1253395" y="493785"/>
                  <a:pt x="1236726" y="488832"/>
                </a:cubicBezTo>
                <a:cubicBezTo>
                  <a:pt x="1212247" y="481497"/>
                  <a:pt x="1187101" y="476163"/>
                  <a:pt x="1162431" y="469401"/>
                </a:cubicBezTo>
                <a:cubicBezTo>
                  <a:pt x="1146239" y="465019"/>
                  <a:pt x="1130237" y="459971"/>
                  <a:pt x="1114425" y="454542"/>
                </a:cubicBezTo>
                <a:cubicBezTo>
                  <a:pt x="1106424" y="451779"/>
                  <a:pt x="1100709" y="445874"/>
                  <a:pt x="1098709" y="437206"/>
                </a:cubicBezTo>
                <a:cubicBezTo>
                  <a:pt x="1095375" y="422538"/>
                  <a:pt x="1101662" y="409488"/>
                  <a:pt x="1115187" y="402916"/>
                </a:cubicBezTo>
                <a:cubicBezTo>
                  <a:pt x="1148334" y="386819"/>
                  <a:pt x="1192911" y="396915"/>
                  <a:pt x="1219676" y="426729"/>
                </a:cubicBezTo>
                <a:cubicBezTo>
                  <a:pt x="1220914" y="428157"/>
                  <a:pt x="1222248" y="429586"/>
                  <a:pt x="1224058" y="431491"/>
                </a:cubicBezTo>
                <a:cubicBezTo>
                  <a:pt x="1250442" y="404345"/>
                  <a:pt x="1276636" y="377484"/>
                  <a:pt x="1303020" y="350338"/>
                </a:cubicBezTo>
                <a:cubicBezTo>
                  <a:pt x="1288637" y="335098"/>
                  <a:pt x="1270730" y="322620"/>
                  <a:pt x="1250061" y="314524"/>
                </a:cubicBezTo>
                <a:cubicBezTo>
                  <a:pt x="1218629" y="302142"/>
                  <a:pt x="1185767" y="296617"/>
                  <a:pt x="1152144" y="295950"/>
                </a:cubicBezTo>
                <a:cubicBezTo>
                  <a:pt x="1116711" y="295188"/>
                  <a:pt x="1082231" y="300237"/>
                  <a:pt x="1049655" y="314715"/>
                </a:cubicBezTo>
                <a:cubicBezTo>
                  <a:pt x="1014508" y="330240"/>
                  <a:pt x="988124" y="354910"/>
                  <a:pt x="974408" y="391391"/>
                </a:cubicBezTo>
                <a:cubicBezTo>
                  <a:pt x="966311" y="412822"/>
                  <a:pt x="965073" y="435111"/>
                  <a:pt x="967359" y="457780"/>
                </a:cubicBezTo>
                <a:cubicBezTo>
                  <a:pt x="969359" y="477592"/>
                  <a:pt x="975265" y="495594"/>
                  <a:pt x="987552" y="511596"/>
                </a:cubicBezTo>
                <a:cubicBezTo>
                  <a:pt x="1004126" y="533123"/>
                  <a:pt x="1026509" y="546172"/>
                  <a:pt x="1051655" y="553887"/>
                </a:cubicBezTo>
                <a:cubicBezTo>
                  <a:pt x="1076611" y="561507"/>
                  <a:pt x="1102233" y="567032"/>
                  <a:pt x="1127570" y="573223"/>
                </a:cubicBezTo>
                <a:cubicBezTo>
                  <a:pt x="1143762" y="577128"/>
                  <a:pt x="1159859" y="581224"/>
                  <a:pt x="1174623" y="589225"/>
                </a:cubicBezTo>
                <a:cubicBezTo>
                  <a:pt x="1185482" y="595131"/>
                  <a:pt x="1190720" y="604370"/>
                  <a:pt x="1189577" y="616752"/>
                </a:cubicBezTo>
                <a:cubicBezTo>
                  <a:pt x="1188530" y="628468"/>
                  <a:pt x="1181100" y="634945"/>
                  <a:pt x="1170623" y="638565"/>
                </a:cubicBezTo>
                <a:cubicBezTo>
                  <a:pt x="1149953" y="645708"/>
                  <a:pt x="1128713" y="646756"/>
                  <a:pt x="1107281" y="643327"/>
                </a:cubicBezTo>
                <a:cubicBezTo>
                  <a:pt x="1079564" y="638946"/>
                  <a:pt x="1057942" y="623896"/>
                  <a:pt x="1039749" y="603322"/>
                </a:cubicBezTo>
                <a:cubicBezTo>
                  <a:pt x="1038511" y="601893"/>
                  <a:pt x="1037177" y="600465"/>
                  <a:pt x="1035653" y="598750"/>
                </a:cubicBezTo>
                <a:cubicBezTo>
                  <a:pt x="1008983" y="628278"/>
                  <a:pt x="982694" y="657424"/>
                  <a:pt x="955167" y="687999"/>
                </a:cubicBezTo>
                <a:cubicBezTo>
                  <a:pt x="966407" y="696286"/>
                  <a:pt x="976408" y="705049"/>
                  <a:pt x="987647" y="712002"/>
                </a:cubicBezTo>
                <a:close/>
                <a:moveTo>
                  <a:pt x="2333054" y="714479"/>
                </a:moveTo>
                <a:cubicBezTo>
                  <a:pt x="2368010" y="734386"/>
                  <a:pt x="2406587" y="741054"/>
                  <a:pt x="2446020" y="743911"/>
                </a:cubicBezTo>
                <a:cubicBezTo>
                  <a:pt x="2472595" y="745816"/>
                  <a:pt x="2499074" y="744006"/>
                  <a:pt x="2525363" y="739815"/>
                </a:cubicBezTo>
                <a:cubicBezTo>
                  <a:pt x="2552319" y="735529"/>
                  <a:pt x="2578132" y="727909"/>
                  <a:pt x="2601468" y="713431"/>
                </a:cubicBezTo>
                <a:cubicBezTo>
                  <a:pt x="2626233" y="698096"/>
                  <a:pt x="2645569" y="677998"/>
                  <a:pt x="2655761" y="650185"/>
                </a:cubicBezTo>
                <a:cubicBezTo>
                  <a:pt x="2662619" y="631421"/>
                  <a:pt x="2663571" y="611799"/>
                  <a:pt x="2662619" y="592083"/>
                </a:cubicBezTo>
                <a:cubicBezTo>
                  <a:pt x="2661190" y="563508"/>
                  <a:pt x="2650903" y="538838"/>
                  <a:pt x="2629757" y="519026"/>
                </a:cubicBezTo>
                <a:cubicBezTo>
                  <a:pt x="2616327" y="506453"/>
                  <a:pt x="2600706" y="497785"/>
                  <a:pt x="2583942" y="490641"/>
                </a:cubicBezTo>
                <a:cubicBezTo>
                  <a:pt x="2561178" y="481021"/>
                  <a:pt x="2536793" y="477211"/>
                  <a:pt x="2512886" y="471496"/>
                </a:cubicBezTo>
                <a:cubicBezTo>
                  <a:pt x="2493455" y="466829"/>
                  <a:pt x="2473833" y="462924"/>
                  <a:pt x="2455640" y="454446"/>
                </a:cubicBezTo>
                <a:cubicBezTo>
                  <a:pt x="2445925" y="449874"/>
                  <a:pt x="2439734" y="442635"/>
                  <a:pt x="2439543" y="431491"/>
                </a:cubicBezTo>
                <a:cubicBezTo>
                  <a:pt x="2439353" y="419680"/>
                  <a:pt x="2443448" y="409965"/>
                  <a:pt x="2454307" y="404059"/>
                </a:cubicBezTo>
                <a:cubicBezTo>
                  <a:pt x="2458307" y="401868"/>
                  <a:pt x="2462594" y="399868"/>
                  <a:pt x="2466975" y="398725"/>
                </a:cubicBezTo>
                <a:cubicBezTo>
                  <a:pt x="2503741" y="389676"/>
                  <a:pt x="2535079" y="399201"/>
                  <a:pt x="2561178" y="426348"/>
                </a:cubicBezTo>
                <a:cubicBezTo>
                  <a:pt x="2562511" y="427681"/>
                  <a:pt x="2563749" y="429205"/>
                  <a:pt x="2565559" y="431110"/>
                </a:cubicBezTo>
                <a:cubicBezTo>
                  <a:pt x="2591848" y="403964"/>
                  <a:pt x="2617851" y="377008"/>
                  <a:pt x="2643854" y="350052"/>
                </a:cubicBezTo>
                <a:cubicBezTo>
                  <a:pt x="2644235" y="349862"/>
                  <a:pt x="2642902" y="348433"/>
                  <a:pt x="2641568" y="347100"/>
                </a:cubicBezTo>
                <a:cubicBezTo>
                  <a:pt x="2628233" y="334146"/>
                  <a:pt x="2613184" y="323668"/>
                  <a:pt x="2596134" y="316239"/>
                </a:cubicBezTo>
                <a:cubicBezTo>
                  <a:pt x="2570416" y="305094"/>
                  <a:pt x="2543270" y="299760"/>
                  <a:pt x="2515553" y="296998"/>
                </a:cubicBezTo>
                <a:cubicBezTo>
                  <a:pt x="2478977" y="293379"/>
                  <a:pt x="2443067" y="296427"/>
                  <a:pt x="2408111" y="307857"/>
                </a:cubicBezTo>
                <a:cubicBezTo>
                  <a:pt x="2374487" y="318906"/>
                  <a:pt x="2346579" y="337765"/>
                  <a:pt x="2327148" y="368055"/>
                </a:cubicBezTo>
                <a:cubicBezTo>
                  <a:pt x="2310003" y="394725"/>
                  <a:pt x="2306288" y="424252"/>
                  <a:pt x="2308479" y="455113"/>
                </a:cubicBezTo>
                <a:cubicBezTo>
                  <a:pt x="2310575" y="485117"/>
                  <a:pt x="2323052" y="509787"/>
                  <a:pt x="2346198" y="528932"/>
                </a:cubicBezTo>
                <a:cubicBezTo>
                  <a:pt x="2358485" y="539124"/>
                  <a:pt x="2372392" y="546934"/>
                  <a:pt x="2387441" y="551411"/>
                </a:cubicBezTo>
                <a:cubicBezTo>
                  <a:pt x="2412778" y="559031"/>
                  <a:pt x="2438495" y="565317"/>
                  <a:pt x="2464213" y="571699"/>
                </a:cubicBezTo>
                <a:cubicBezTo>
                  <a:pt x="2481739" y="576081"/>
                  <a:pt x="2499360" y="579891"/>
                  <a:pt x="2515457" y="588463"/>
                </a:cubicBezTo>
                <a:cubicBezTo>
                  <a:pt x="2526316" y="594178"/>
                  <a:pt x="2532031" y="603227"/>
                  <a:pt x="2531078" y="615705"/>
                </a:cubicBezTo>
                <a:cubicBezTo>
                  <a:pt x="2530221" y="627801"/>
                  <a:pt x="2522601" y="634564"/>
                  <a:pt x="2511647" y="638279"/>
                </a:cubicBezTo>
                <a:cubicBezTo>
                  <a:pt x="2490883" y="645327"/>
                  <a:pt x="2469737" y="646280"/>
                  <a:pt x="2448211" y="642851"/>
                </a:cubicBezTo>
                <a:cubicBezTo>
                  <a:pt x="2421255" y="638565"/>
                  <a:pt x="2400110" y="624087"/>
                  <a:pt x="2382203" y="604179"/>
                </a:cubicBezTo>
                <a:cubicBezTo>
                  <a:pt x="2380488" y="602274"/>
                  <a:pt x="2378774" y="600465"/>
                  <a:pt x="2376869" y="598369"/>
                </a:cubicBezTo>
                <a:cubicBezTo>
                  <a:pt x="2350199" y="627992"/>
                  <a:pt x="2324005" y="657043"/>
                  <a:pt x="2297335" y="686571"/>
                </a:cubicBezTo>
                <a:cubicBezTo>
                  <a:pt x="2308384" y="698001"/>
                  <a:pt x="2320100" y="707049"/>
                  <a:pt x="2333054" y="714479"/>
                </a:cubicBezTo>
                <a:close/>
                <a:moveTo>
                  <a:pt x="318707" y="411965"/>
                </a:moveTo>
                <a:cubicBezTo>
                  <a:pt x="298323" y="412060"/>
                  <a:pt x="278225" y="415013"/>
                  <a:pt x="260128" y="424538"/>
                </a:cubicBezTo>
                <a:cubicBezTo>
                  <a:pt x="204216" y="454161"/>
                  <a:pt x="178213" y="502071"/>
                  <a:pt x="177546" y="564174"/>
                </a:cubicBezTo>
                <a:cubicBezTo>
                  <a:pt x="177260" y="591892"/>
                  <a:pt x="194786" y="614752"/>
                  <a:pt x="221361" y="622944"/>
                </a:cubicBezTo>
                <a:cubicBezTo>
                  <a:pt x="248412" y="631326"/>
                  <a:pt x="275558" y="629802"/>
                  <a:pt x="302228" y="621134"/>
                </a:cubicBezTo>
                <a:cubicBezTo>
                  <a:pt x="371285" y="598655"/>
                  <a:pt x="403193" y="524360"/>
                  <a:pt x="399193" y="475020"/>
                </a:cubicBezTo>
                <a:cubicBezTo>
                  <a:pt x="396907" y="447017"/>
                  <a:pt x="383381" y="426729"/>
                  <a:pt x="356235" y="417680"/>
                </a:cubicBezTo>
                <a:cubicBezTo>
                  <a:pt x="344329" y="413775"/>
                  <a:pt x="331470" y="412727"/>
                  <a:pt x="318992" y="410441"/>
                </a:cubicBezTo>
                <a:cubicBezTo>
                  <a:pt x="318897" y="411012"/>
                  <a:pt x="318802" y="411489"/>
                  <a:pt x="318707" y="411965"/>
                </a:cubicBezTo>
                <a:close/>
                <a:moveTo>
                  <a:pt x="3189065" y="754770"/>
                </a:moveTo>
                <a:cubicBezTo>
                  <a:pt x="3189256" y="732481"/>
                  <a:pt x="3171063" y="714003"/>
                  <a:pt x="3148870" y="713812"/>
                </a:cubicBezTo>
                <a:cubicBezTo>
                  <a:pt x="3126200" y="713622"/>
                  <a:pt x="3107817" y="731719"/>
                  <a:pt x="3107817" y="754293"/>
                </a:cubicBezTo>
                <a:cubicBezTo>
                  <a:pt x="3107817" y="776677"/>
                  <a:pt x="3125915" y="794870"/>
                  <a:pt x="3148203" y="794965"/>
                </a:cubicBezTo>
                <a:cubicBezTo>
                  <a:pt x="3170491" y="795060"/>
                  <a:pt x="3188875" y="777058"/>
                  <a:pt x="3189065" y="754770"/>
                </a:cubicBezTo>
                <a:close/>
                <a:moveTo>
                  <a:pt x="3183160" y="754770"/>
                </a:moveTo>
                <a:cubicBezTo>
                  <a:pt x="3182874" y="773534"/>
                  <a:pt x="3167063" y="789155"/>
                  <a:pt x="3148298" y="789155"/>
                </a:cubicBezTo>
                <a:cubicBezTo>
                  <a:pt x="3129344" y="789060"/>
                  <a:pt x="3113532" y="773058"/>
                  <a:pt x="3113723" y="754103"/>
                </a:cubicBezTo>
                <a:cubicBezTo>
                  <a:pt x="3113913" y="735339"/>
                  <a:pt x="3129724" y="719718"/>
                  <a:pt x="3148489" y="719718"/>
                </a:cubicBezTo>
                <a:cubicBezTo>
                  <a:pt x="3167444" y="719718"/>
                  <a:pt x="3183350" y="735910"/>
                  <a:pt x="3183160" y="754770"/>
                </a:cubicBezTo>
                <a:close/>
                <a:moveTo>
                  <a:pt x="3155918" y="756008"/>
                </a:moveTo>
                <a:cubicBezTo>
                  <a:pt x="3162110" y="753341"/>
                  <a:pt x="3164777" y="748674"/>
                  <a:pt x="3163634" y="742578"/>
                </a:cubicBezTo>
                <a:cubicBezTo>
                  <a:pt x="3162681" y="737529"/>
                  <a:pt x="3158681" y="734291"/>
                  <a:pt x="3152394" y="733910"/>
                </a:cubicBezTo>
                <a:cubicBezTo>
                  <a:pt x="3146584" y="733624"/>
                  <a:pt x="3140678" y="733434"/>
                  <a:pt x="3134868" y="733719"/>
                </a:cubicBezTo>
                <a:cubicBezTo>
                  <a:pt x="3133535" y="733815"/>
                  <a:pt x="3131153" y="735624"/>
                  <a:pt x="3131153" y="736672"/>
                </a:cubicBezTo>
                <a:cubicBezTo>
                  <a:pt x="3130868" y="749055"/>
                  <a:pt x="3130868" y="761437"/>
                  <a:pt x="3131153" y="773820"/>
                </a:cubicBezTo>
                <a:cubicBezTo>
                  <a:pt x="3131153" y="774867"/>
                  <a:pt x="3133058" y="776296"/>
                  <a:pt x="3134297" y="776677"/>
                </a:cubicBezTo>
                <a:cubicBezTo>
                  <a:pt x="3134868" y="776868"/>
                  <a:pt x="3136773" y="774963"/>
                  <a:pt x="3136868" y="773915"/>
                </a:cubicBezTo>
                <a:cubicBezTo>
                  <a:pt x="3137249" y="770581"/>
                  <a:pt x="3136964" y="767247"/>
                  <a:pt x="3137059" y="763818"/>
                </a:cubicBezTo>
                <a:cubicBezTo>
                  <a:pt x="3137059" y="758008"/>
                  <a:pt x="3138773" y="756484"/>
                  <a:pt x="3144393" y="758294"/>
                </a:cubicBezTo>
                <a:cubicBezTo>
                  <a:pt x="3146584" y="758961"/>
                  <a:pt x="3148774" y="760675"/>
                  <a:pt x="3150203" y="762485"/>
                </a:cubicBezTo>
                <a:cubicBezTo>
                  <a:pt x="3152585" y="765533"/>
                  <a:pt x="3154775" y="768771"/>
                  <a:pt x="3156395" y="772296"/>
                </a:cubicBezTo>
                <a:cubicBezTo>
                  <a:pt x="3158395" y="776677"/>
                  <a:pt x="3161348" y="777725"/>
                  <a:pt x="3166682" y="776010"/>
                </a:cubicBezTo>
                <a:cubicBezTo>
                  <a:pt x="3162110" y="769533"/>
                  <a:pt x="3157823" y="763437"/>
                  <a:pt x="3153347" y="757056"/>
                </a:cubicBezTo>
                <a:cubicBezTo>
                  <a:pt x="3154013" y="756770"/>
                  <a:pt x="3154966" y="756389"/>
                  <a:pt x="3155918" y="756008"/>
                </a:cubicBezTo>
                <a:close/>
                <a:moveTo>
                  <a:pt x="3150489" y="738863"/>
                </a:moveTo>
                <a:cubicBezTo>
                  <a:pt x="3154204" y="739149"/>
                  <a:pt x="3156871" y="741244"/>
                  <a:pt x="3157157" y="745149"/>
                </a:cubicBezTo>
                <a:cubicBezTo>
                  <a:pt x="3157347" y="749055"/>
                  <a:pt x="3155156" y="751150"/>
                  <a:pt x="3151251" y="752103"/>
                </a:cubicBezTo>
                <a:cubicBezTo>
                  <a:pt x="3138297" y="755246"/>
                  <a:pt x="3135630" y="752769"/>
                  <a:pt x="3137630" y="738768"/>
                </a:cubicBezTo>
                <a:cubicBezTo>
                  <a:pt x="3142107" y="738768"/>
                  <a:pt x="3146298" y="738577"/>
                  <a:pt x="3150489" y="738863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FEF9B00-E0C5-45D2-ADE6-94C2E133CC26}"/>
              </a:ext>
            </a:extLst>
          </p:cNvPr>
          <p:cNvSpPr/>
          <p:nvPr/>
        </p:nvSpPr>
        <p:spPr>
          <a:xfrm>
            <a:off x="5389893" y="5481173"/>
            <a:ext cx="1398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b="1">
                <a:solidFill>
                  <a:schemeClr val="bg1"/>
                </a:solidFill>
              </a:rPr>
              <a:t>QNAP NAS</a:t>
            </a:r>
            <a:endParaRPr kumimoji="1" lang="zh-TW" altLang="en-US" b="1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0430D8B-05E2-4B25-B48A-8F7E46AF4FB3}"/>
              </a:ext>
            </a:extLst>
          </p:cNvPr>
          <p:cNvSpPr txBox="1"/>
          <p:nvPr/>
        </p:nvSpPr>
        <p:spPr>
          <a:xfrm>
            <a:off x="7622688" y="4591297"/>
            <a:ext cx="163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QTS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08D0F78-D19E-4E50-BA71-0A1419074FBF}"/>
              </a:ext>
            </a:extLst>
          </p:cNvPr>
          <p:cNvSpPr txBox="1"/>
          <p:nvPr/>
        </p:nvSpPr>
        <p:spPr>
          <a:xfrm>
            <a:off x="3020465" y="2801927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Virtual Switch 1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F2016A8-0968-441C-81E2-88B0E4CB77BB}"/>
              </a:ext>
            </a:extLst>
          </p:cNvPr>
          <p:cNvSpPr txBox="1"/>
          <p:nvPr/>
        </p:nvSpPr>
        <p:spPr>
          <a:xfrm>
            <a:off x="6891421" y="2771146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Virtual Switch 2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55CB17B-105B-40EF-A494-64C310064F0A}"/>
              </a:ext>
            </a:extLst>
          </p:cNvPr>
          <p:cNvSpPr txBox="1"/>
          <p:nvPr/>
        </p:nvSpPr>
        <p:spPr>
          <a:xfrm>
            <a:off x="3020465" y="3406115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err="1">
                <a:solidFill>
                  <a:schemeClr val="bg1"/>
                </a:solidFill>
              </a:rPr>
              <a:t>pfSense</a:t>
            </a:r>
            <a:r>
              <a:rPr kumimoji="1" lang="en-US" altLang="zh-TW">
                <a:solidFill>
                  <a:schemeClr val="bg1"/>
                </a:solidFill>
              </a:rPr>
              <a:t> WAN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E47E608-D781-4F95-B92F-5F6F819BF185}"/>
              </a:ext>
            </a:extLst>
          </p:cNvPr>
          <p:cNvSpPr txBox="1"/>
          <p:nvPr/>
        </p:nvSpPr>
        <p:spPr>
          <a:xfrm>
            <a:off x="3020465" y="2197739"/>
            <a:ext cx="1977420" cy="408623"/>
          </a:xfrm>
          <a:prstGeom prst="roundRect">
            <a:avLst>
              <a:gd name="adj" fmla="val 16667"/>
            </a:avLst>
          </a:prstGeom>
          <a:solidFill>
            <a:srgbClr val="002554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Port 1</a:t>
            </a: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9A4A391C-07A5-4381-B9DB-54229BDB44B7}"/>
              </a:ext>
            </a:extLst>
          </p:cNvPr>
          <p:cNvCxnSpPr>
            <a:cxnSpLocks/>
          </p:cNvCxnSpPr>
          <p:nvPr/>
        </p:nvCxnSpPr>
        <p:spPr>
          <a:xfrm flipV="1">
            <a:off x="3984082" y="1592959"/>
            <a:ext cx="0" cy="707152"/>
          </a:xfrm>
          <a:prstGeom prst="straightConnector1">
            <a:avLst/>
          </a:prstGeom>
          <a:ln w="85725">
            <a:gradFill>
              <a:gsLst>
                <a:gs pos="0">
                  <a:srgbClr val="00FFCC">
                    <a:alpha val="0"/>
                  </a:srgbClr>
                </a:gs>
                <a:gs pos="74000">
                  <a:srgbClr val="00FF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A614204-10EE-4D7C-A69A-A7DDAACC9D3A}"/>
              </a:ext>
            </a:extLst>
          </p:cNvPr>
          <p:cNvCxnSpPr>
            <a:cxnSpLocks/>
          </p:cNvCxnSpPr>
          <p:nvPr/>
        </p:nvCxnSpPr>
        <p:spPr>
          <a:xfrm flipV="1">
            <a:off x="7880131" y="1592959"/>
            <a:ext cx="0" cy="707152"/>
          </a:xfrm>
          <a:prstGeom prst="straightConnector1">
            <a:avLst/>
          </a:prstGeom>
          <a:ln w="85725">
            <a:gradFill>
              <a:gsLst>
                <a:gs pos="0">
                  <a:srgbClr val="00FFCC">
                    <a:alpha val="0"/>
                  </a:srgbClr>
                </a:gs>
                <a:gs pos="74000">
                  <a:srgbClr val="00FFCC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F014AC3-B352-4C00-9BDF-464850BE571D}"/>
              </a:ext>
            </a:extLst>
          </p:cNvPr>
          <p:cNvSpPr txBox="1"/>
          <p:nvPr/>
        </p:nvSpPr>
        <p:spPr>
          <a:xfrm>
            <a:off x="6891421" y="2197739"/>
            <a:ext cx="1977420" cy="408623"/>
          </a:xfrm>
          <a:prstGeom prst="roundRect">
            <a:avLst>
              <a:gd name="adj" fmla="val 16667"/>
            </a:avLst>
          </a:prstGeom>
          <a:solidFill>
            <a:srgbClr val="002554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Port 2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10C806EF-A3EA-408E-B6D0-329E175D02BE}"/>
              </a:ext>
            </a:extLst>
          </p:cNvPr>
          <p:cNvSpPr txBox="1"/>
          <p:nvPr/>
        </p:nvSpPr>
        <p:spPr>
          <a:xfrm>
            <a:off x="2017935" y="1728611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To ADSL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modem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E372E223-7AF1-4B6C-AA4E-C169F73BC206}"/>
              </a:ext>
            </a:extLst>
          </p:cNvPr>
          <p:cNvSpPr txBox="1"/>
          <p:nvPr/>
        </p:nvSpPr>
        <p:spPr>
          <a:xfrm>
            <a:off x="7968594" y="1728611"/>
            <a:ext cx="269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To other intranet devices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45192D0-0CA3-48AF-BD6C-0B36E638F0EC}"/>
              </a:ext>
            </a:extLst>
          </p:cNvPr>
          <p:cNvSpPr txBox="1"/>
          <p:nvPr/>
        </p:nvSpPr>
        <p:spPr>
          <a:xfrm>
            <a:off x="3020465" y="3985721"/>
            <a:ext cx="4123317" cy="519351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Bridge mode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AD49C981-EC78-43B7-AC09-4F8F9C511B6C}"/>
              </a:ext>
            </a:extLst>
          </p:cNvPr>
          <p:cNvSpPr txBox="1"/>
          <p:nvPr/>
        </p:nvSpPr>
        <p:spPr>
          <a:xfrm>
            <a:off x="5166362" y="3406115"/>
            <a:ext cx="1977420" cy="40862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err="1">
                <a:solidFill>
                  <a:schemeClr val="bg1"/>
                </a:solidFill>
              </a:rPr>
              <a:t>pfSense</a:t>
            </a:r>
            <a:r>
              <a:rPr kumimoji="1" lang="en-US" altLang="zh-TW">
                <a:solidFill>
                  <a:schemeClr val="bg1"/>
                </a:solidFill>
              </a:rPr>
              <a:t> LAN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F8FC81D7-8B9B-4CA7-B4DA-5B6DAD2613BA}"/>
              </a:ext>
            </a:extLst>
          </p:cNvPr>
          <p:cNvSpPr txBox="1"/>
          <p:nvPr/>
        </p:nvSpPr>
        <p:spPr>
          <a:xfrm>
            <a:off x="7626498" y="3404986"/>
            <a:ext cx="1977420" cy="1021556"/>
          </a:xfrm>
          <a:prstGeom prst="roundRect">
            <a:avLst>
              <a:gd name="adj" fmla="val 5478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</a:rPr>
              <a:t>QTS default gateway interface</a:t>
            </a:r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EB5E0F15-6E90-43C2-81B8-ED82C2A21599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082124" y="4505072"/>
            <a:ext cx="0" cy="181228"/>
          </a:xfrm>
          <a:prstGeom prst="straightConnector1">
            <a:avLst/>
          </a:prstGeom>
          <a:ln w="15875">
            <a:solidFill>
              <a:srgbClr val="00FFCC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23056F91-43AB-447E-9057-1CAE5CBFF725}"/>
              </a:ext>
            </a:extLst>
          </p:cNvPr>
          <p:cNvCxnSpPr>
            <a:cxnSpLocks/>
          </p:cNvCxnSpPr>
          <p:nvPr/>
        </p:nvCxnSpPr>
        <p:spPr>
          <a:xfrm flipV="1">
            <a:off x="3979981" y="3798850"/>
            <a:ext cx="0" cy="198475"/>
          </a:xfrm>
          <a:prstGeom prst="straightConnector1">
            <a:avLst/>
          </a:prstGeom>
          <a:ln w="15875">
            <a:solidFill>
              <a:srgbClr val="00FF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F05FA47B-4FC1-4066-B36A-81036C603C31}"/>
              </a:ext>
            </a:extLst>
          </p:cNvPr>
          <p:cNvCxnSpPr>
            <a:cxnSpLocks/>
          </p:cNvCxnSpPr>
          <p:nvPr/>
        </p:nvCxnSpPr>
        <p:spPr>
          <a:xfrm flipV="1">
            <a:off x="6137860" y="3798852"/>
            <a:ext cx="0" cy="198473"/>
          </a:xfrm>
          <a:prstGeom prst="straightConnector1">
            <a:avLst/>
          </a:prstGeom>
          <a:ln w="15875">
            <a:solidFill>
              <a:srgbClr val="00FF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C62173C8-5ED7-4F78-A103-9CA3A1DAA2E1}"/>
              </a:ext>
            </a:extLst>
          </p:cNvPr>
          <p:cNvCxnSpPr>
            <a:cxnSpLocks/>
          </p:cNvCxnSpPr>
          <p:nvPr/>
        </p:nvCxnSpPr>
        <p:spPr>
          <a:xfrm>
            <a:off x="3979981" y="2606259"/>
            <a:ext cx="0" cy="195668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6EC4CAC3-8B35-4A18-AEF5-C0B4A1303784}"/>
              </a:ext>
            </a:extLst>
          </p:cNvPr>
          <p:cNvCxnSpPr>
            <a:cxnSpLocks/>
          </p:cNvCxnSpPr>
          <p:nvPr/>
        </p:nvCxnSpPr>
        <p:spPr>
          <a:xfrm>
            <a:off x="3979981" y="3208680"/>
            <a:ext cx="0" cy="195668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1D56B8B9-FF00-4587-9182-9106DCEA9A32}"/>
              </a:ext>
            </a:extLst>
          </p:cNvPr>
          <p:cNvCxnSpPr>
            <a:cxnSpLocks/>
          </p:cNvCxnSpPr>
          <p:nvPr/>
        </p:nvCxnSpPr>
        <p:spPr>
          <a:xfrm>
            <a:off x="7891799" y="2606259"/>
            <a:ext cx="0" cy="195668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86D40B14-AC7D-4B6D-9F0A-56615468CC55}"/>
              </a:ext>
            </a:extLst>
          </p:cNvPr>
          <p:cNvCxnSpPr>
            <a:cxnSpLocks/>
            <a:stCxn id="41" idx="2"/>
            <a:endCxn id="48" idx="0"/>
          </p:cNvCxnSpPr>
          <p:nvPr/>
        </p:nvCxnSpPr>
        <p:spPr>
          <a:xfrm flipH="1">
            <a:off x="6155072" y="3179769"/>
            <a:ext cx="1725059" cy="226346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A2FCBF3D-CA6F-467F-90BC-4DD5DF20B234}"/>
              </a:ext>
            </a:extLst>
          </p:cNvPr>
          <p:cNvCxnSpPr>
            <a:cxnSpLocks/>
            <a:stCxn id="49" idx="0"/>
            <a:endCxn id="41" idx="2"/>
          </p:cNvCxnSpPr>
          <p:nvPr/>
        </p:nvCxnSpPr>
        <p:spPr>
          <a:xfrm flipH="1" flipV="1">
            <a:off x="7880131" y="3179769"/>
            <a:ext cx="735077" cy="225217"/>
          </a:xfrm>
          <a:prstGeom prst="straightConnector1">
            <a:avLst/>
          </a:prstGeom>
          <a:ln w="15875">
            <a:solidFill>
              <a:srgbClr val="00FFCC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405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1</a:t>
            </a:r>
            <a:r>
              <a:rPr kumimoji="1" lang="zh-TW" altLang="en-US" sz="5400" spc="-150" dirty="0">
                <a:solidFill>
                  <a:schemeClr val="bg1"/>
                </a:solidFill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</a:rPr>
              <a:t>:</a:t>
            </a:r>
            <a:r>
              <a:rPr kumimoji="1" lang="zh-TW" altLang="en-US" sz="5400" spc="-150" dirty="0">
                <a:solidFill>
                  <a:schemeClr val="bg1"/>
                </a:solidFill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Configure NAS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virtual switch</a:t>
            </a:r>
            <a:endParaRPr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377010" y="2259116"/>
            <a:ext cx="3104991" cy="1261946"/>
          </a:xfrm>
          <a:prstGeom prst="rect">
            <a:avLst/>
          </a:prstGeom>
        </p:spPr>
        <p:txBody>
          <a:bodyPr anchor="t"/>
          <a:lstStyle/>
          <a:p>
            <a:pPr marL="539750" lvl="1" indent="-359410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n-US" altLang="zh-TW" sz="2000" dirty="0">
                <a:solidFill>
                  <a:schemeClr val="bg1"/>
                </a:solidFill>
              </a:rPr>
              <a:t>Configure Virtual Switch 1</a:t>
            </a:r>
            <a:r>
              <a:rPr lang="zh-TW" altLang="en-US" sz="2000" dirty="0">
                <a:solidFill>
                  <a:schemeClr val="bg1"/>
                </a:solidFill>
              </a:rPr>
              <a:t>, </a:t>
            </a:r>
            <a:r>
              <a:rPr lang="en-US" altLang="zh-TW" sz="2000" dirty="0">
                <a:solidFill>
                  <a:schemeClr val="bg1"/>
                </a:solidFill>
              </a:rPr>
              <a:t>binding with Adaptor 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圖片 3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12" y="2234458"/>
            <a:ext cx="7151838" cy="1646642"/>
          </a:xfrm>
          <a:prstGeom prst="rect">
            <a:avLst/>
          </a:prstGeom>
        </p:spPr>
      </p:pic>
      <p:pic>
        <p:nvPicPr>
          <p:cNvPr id="5" name="圖片 4" hidden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12" y="3988119"/>
            <a:ext cx="7151838" cy="1816817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A4FE5672-0BA5-4507-8626-EDEB0A74C834}"/>
              </a:ext>
            </a:extLst>
          </p:cNvPr>
          <p:cNvSpPr txBox="1">
            <a:spLocks/>
          </p:cNvSpPr>
          <p:nvPr/>
        </p:nvSpPr>
        <p:spPr>
          <a:xfrm>
            <a:off x="609600" y="1574325"/>
            <a:ext cx="6451600" cy="660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altLang="zh-TW" sz="2400">
                <a:solidFill>
                  <a:schemeClr val="bg1"/>
                </a:solidFill>
              </a:rPr>
              <a:t>Network &amp; Virtual Switch &gt; Virtual Switch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4B555F6-C92B-4275-A856-FBB84287D78E}"/>
              </a:ext>
            </a:extLst>
          </p:cNvPr>
          <p:cNvSpPr txBox="1">
            <a:spLocks/>
          </p:cNvSpPr>
          <p:nvPr/>
        </p:nvSpPr>
        <p:spPr>
          <a:xfrm>
            <a:off x="8377009" y="4012777"/>
            <a:ext cx="3192691" cy="126194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6905" lvl="1" indent="-457200">
              <a:lnSpc>
                <a:spcPct val="100000"/>
              </a:lnSpc>
              <a:spcBef>
                <a:spcPts val="1200"/>
              </a:spcBef>
              <a:buFont typeface="+mj-lt"/>
              <a:buAutoNum type="alphaLcPeriod" startAt="2"/>
            </a:pPr>
            <a:r>
              <a:rPr lang="en-US" altLang="zh-TW" sz="2000">
                <a:solidFill>
                  <a:schemeClr val="bg1"/>
                </a:solidFill>
              </a:rPr>
              <a:t>Configure Virtual Switch 2, binding with Adaptor 2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393D073-5261-4DF9-B38E-8383A27F1F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887" y="2260362"/>
            <a:ext cx="5170124" cy="3517471"/>
          </a:xfrm>
          <a:prstGeom prst="rect">
            <a:avLst/>
          </a:prstGeom>
          <a:effectLst>
            <a:outerShdw blurRad="469900" dist="76200" sx="102000" sy="102000" algn="ctr" rotWithShape="0">
              <a:prstClr val="black">
                <a:alpha val="14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FD7CC06-B2D5-4AF3-984C-D30E28AB87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887" y="4079639"/>
            <a:ext cx="5170123" cy="1724098"/>
          </a:xfrm>
          <a:prstGeom prst="rect">
            <a:avLst/>
          </a:prstGeom>
          <a:effectLst>
            <a:outerShdw blurRad="317500" dist="76200" sx="102000" sy="102000" algn="ctr" rotWithShape="0">
              <a:prstClr val="black">
                <a:alpha val="4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08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40EAC0-9AA2-1B4D-864D-9199F4A7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1"/>
            <a:ext cx="10960100" cy="1257299"/>
          </a:xfrm>
        </p:spPr>
        <p:txBody>
          <a:bodyPr>
            <a:norm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1</a:t>
            </a:r>
            <a:r>
              <a:rPr kumimoji="1" lang="zh-TW" altLang="en-US" sz="5400" spc="-150" dirty="0">
                <a:solidFill>
                  <a:schemeClr val="bg1"/>
                </a:solidFill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</a:rPr>
              <a:t>:</a:t>
            </a:r>
            <a:r>
              <a:rPr kumimoji="1" lang="zh-TW" altLang="en-US" sz="5400" spc="-150" dirty="0">
                <a:solidFill>
                  <a:schemeClr val="bg1"/>
                </a:solidFill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Install </a:t>
            </a:r>
            <a:r>
              <a:rPr kumimoji="1" lang="en" altLang="zh-TW" sz="5400" spc="-150" dirty="0">
                <a:solidFill>
                  <a:schemeClr val="bg1"/>
                </a:solidFill>
                <a:latin typeface="+mj-lt"/>
              </a:rPr>
              <a:t>pfSense</a:t>
            </a:r>
            <a:br>
              <a:rPr kumimoji="1" lang="en-US" altLang="zh-TW" sz="4400" spc="-150" dirty="0">
                <a:solidFill>
                  <a:schemeClr val="bg1"/>
                </a:solidFill>
                <a:latin typeface="+mj-lt"/>
              </a:rPr>
            </a:br>
            <a:r>
              <a:rPr kumimoji="1" lang="en-US" altLang="zh-TW" sz="2800" dirty="0">
                <a:solidFill>
                  <a:schemeClr val="bg1"/>
                </a:solidFill>
                <a:latin typeface="+mj-lt"/>
              </a:rPr>
              <a:t>Download </a:t>
            </a:r>
            <a:r>
              <a:rPr kumimoji="1" lang="en-US" altLang="zh-TW" sz="280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2800" dirty="0">
                <a:solidFill>
                  <a:schemeClr val="bg1"/>
                </a:solidFill>
                <a:latin typeface="+mj-lt"/>
              </a:rPr>
              <a:t> from </a:t>
            </a:r>
            <a:r>
              <a:rPr lang="en-US" altLang="zh-TW" sz="2800" dirty="0">
                <a:solidFill>
                  <a:schemeClr val="bg1"/>
                </a:solidFill>
                <a:latin typeface="+mj-lt"/>
              </a:rPr>
              <a:t>VM Marketplace on </a:t>
            </a:r>
            <a:r>
              <a:rPr kumimoji="1" lang="en-US" altLang="zh-TW" sz="2800" dirty="0">
                <a:solidFill>
                  <a:schemeClr val="bg1"/>
                </a:solidFill>
                <a:latin typeface="+mj-lt"/>
              </a:rPr>
              <a:t>NAS</a:t>
            </a:r>
            <a:endParaRPr kumimoji="1" lang="zh-TW" altLang="en-US" sz="3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55413-73F5-9C4E-A869-37F808025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703672"/>
            <a:ext cx="9997440" cy="58913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1" lang="en-US" altLang="zh-TW" sz="2400">
                <a:solidFill>
                  <a:schemeClr val="bg1"/>
                </a:solidFill>
              </a:rPr>
              <a:t>Virtualization Station &gt; VM Marketplace, download </a:t>
            </a:r>
            <a:r>
              <a:rPr kumimoji="1" lang="en-US" altLang="zh-TW" sz="2400" err="1">
                <a:solidFill>
                  <a:schemeClr val="bg1"/>
                </a:solidFill>
              </a:rPr>
              <a:t>pfSense</a:t>
            </a:r>
            <a:endParaRPr kumimoji="1" lang="en-US" altLang="zh-TW" sz="240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022752-BEE8-4970-82BD-3F343548C6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603" y="2292806"/>
            <a:ext cx="6310094" cy="34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4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47289-EF34-E847-A4BD-4E91C2D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1</a:t>
            </a:r>
            <a:r>
              <a:rPr kumimoji="1" lang="zh-TW" altLang="en-US" sz="5400" spc="-150" dirty="0">
                <a:solidFill>
                  <a:schemeClr val="bg1"/>
                </a:solidFill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</a:rPr>
              <a:t>:</a:t>
            </a:r>
            <a:r>
              <a:rPr kumimoji="1" lang="zh-TW" altLang="en-US" sz="5400" spc="-150" dirty="0">
                <a:solidFill>
                  <a:schemeClr val="bg1"/>
                </a:solidFill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Install </a:t>
            </a:r>
            <a:r>
              <a:rPr kumimoji="1" lang="en" altLang="zh-TW" sz="5400" spc="-150" dirty="0">
                <a:solidFill>
                  <a:schemeClr val="bg1"/>
                </a:solidFill>
                <a:latin typeface="+mj-lt"/>
              </a:rPr>
              <a:t>pfSense </a:t>
            </a:r>
            <a:br>
              <a:rPr kumimoji="1" lang="en" altLang="zh-TW" sz="4400" dirty="0">
                <a:solidFill>
                  <a:schemeClr val="bg1"/>
                </a:solidFill>
                <a:latin typeface="+mj-lt"/>
              </a:rPr>
            </a:br>
            <a:r>
              <a:rPr kumimoji="1" lang="en-US" altLang="zh-TW" sz="2800" dirty="0">
                <a:solidFill>
                  <a:schemeClr val="bg1"/>
                </a:solidFill>
                <a:latin typeface="+mj-lt"/>
              </a:rPr>
              <a:t>Install </a:t>
            </a:r>
            <a:r>
              <a:rPr kumimoji="1" lang="en-US" altLang="zh-TW" sz="280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2800" dirty="0">
                <a:solidFill>
                  <a:schemeClr val="bg1"/>
                </a:solidFill>
                <a:latin typeface="+mj-lt"/>
              </a:rPr>
              <a:t> on NAS</a:t>
            </a:r>
            <a:endParaRPr kumimoji="1" lang="zh-TW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0655413-73F5-9C4E-A869-37F808025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1895" y="2192690"/>
            <a:ext cx="4552750" cy="3166711"/>
          </a:xfrm>
          <a:prstGeom prst="rect">
            <a:avLst/>
          </a:prstGeom>
        </p:spPr>
        <p:txBody>
          <a:bodyPr anchor="t"/>
          <a:lstStyle/>
          <a:p>
            <a:pPr marL="179705" indent="-359410">
              <a:lnSpc>
                <a:spcPct val="80000"/>
              </a:lnSpc>
              <a:buFont typeface="+mj-lt"/>
              <a:buAutoNum type="arabicPeriod"/>
            </a:pPr>
            <a:r>
              <a:rPr kumimoji="1" lang="en-US" altLang="zh-TW" sz="2400" dirty="0">
                <a:solidFill>
                  <a:schemeClr val="bg1"/>
                </a:solidFill>
              </a:rPr>
              <a:t>Install </a:t>
            </a:r>
            <a:endParaRPr lang="en-US" dirty="0"/>
          </a:p>
          <a:p>
            <a:pPr marL="575945" lvl="1" indent="-215900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kumimoji="1" lang="en-US" altLang="zh-TW" sz="1800" dirty="0">
                <a:solidFill>
                  <a:schemeClr val="bg1"/>
                </a:solidFill>
              </a:rPr>
              <a:t>Suggest give </a:t>
            </a:r>
            <a:r>
              <a:rPr kumimoji="1" lang="en-US" altLang="zh-TW" sz="1800" b="1" dirty="0">
                <a:solidFill>
                  <a:schemeClr val="bg1"/>
                </a:solidFill>
              </a:rPr>
              <a:t>2 cores for CPU</a:t>
            </a:r>
            <a:endParaRPr lang="en-US" altLang="zh-TW" sz="1800" b="1" dirty="0">
              <a:solidFill>
                <a:schemeClr val="bg1"/>
              </a:solidFill>
              <a:cs typeface="Arial"/>
            </a:endParaRPr>
          </a:p>
          <a:p>
            <a:pPr marL="575945" lvl="1" indent="-215900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kumimoji="1" lang="en-US" altLang="zh-TW" sz="1800" dirty="0">
                <a:solidFill>
                  <a:schemeClr val="bg1"/>
                </a:solidFill>
              </a:rPr>
              <a:t>Suggest arrange </a:t>
            </a:r>
            <a:r>
              <a:rPr kumimoji="1" lang="en-US" altLang="zh-TW" sz="1800" b="1" dirty="0">
                <a:solidFill>
                  <a:schemeClr val="bg1"/>
                </a:solidFill>
              </a:rPr>
              <a:t>1GB for memory</a:t>
            </a:r>
            <a:endParaRPr lang="en-US" altLang="zh-TW" sz="1800" b="1" dirty="0">
              <a:solidFill>
                <a:schemeClr val="bg1"/>
              </a:solidFill>
              <a:cs typeface="Arial"/>
            </a:endParaRPr>
          </a:p>
          <a:p>
            <a:pPr marL="575945" lvl="1" indent="-215900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kumimoji="1" lang="en-US" altLang="zh-TW" sz="1800" dirty="0">
                <a:solidFill>
                  <a:schemeClr val="bg1"/>
                </a:solidFill>
              </a:rPr>
              <a:t>Choose folder for install</a:t>
            </a:r>
            <a:endParaRPr lang="en-US" altLang="zh-TW" sz="1800" dirty="0">
              <a:solidFill>
                <a:schemeClr val="bg1"/>
              </a:solidFill>
              <a:cs typeface="Arial"/>
            </a:endParaRPr>
          </a:p>
          <a:p>
            <a:pPr marL="719455" lvl="1" indent="-359410">
              <a:lnSpc>
                <a:spcPct val="80000"/>
              </a:lnSpc>
              <a:spcBef>
                <a:spcPts val="1800"/>
              </a:spcBef>
              <a:buFont typeface="+mj-lt"/>
              <a:buAutoNum type="alphaLcPeriod"/>
            </a:pPr>
            <a:endParaRPr lang="en-US" altLang="zh-TW" sz="2000" dirty="0">
              <a:solidFill>
                <a:schemeClr val="bg1"/>
              </a:solidFill>
              <a:cs typeface="Arial"/>
            </a:endParaRPr>
          </a:p>
          <a:p>
            <a:pPr marL="359410" indent="-359410">
              <a:lnSpc>
                <a:spcPct val="80000"/>
              </a:lnSpc>
              <a:buFont typeface="+mj-lt"/>
              <a:buAutoNum type="arabicPeriod"/>
            </a:pPr>
            <a:r>
              <a:rPr kumimoji="1" lang="en-US" altLang="zh-TW" sz="2400" dirty="0">
                <a:solidFill>
                  <a:schemeClr val="bg1"/>
                </a:solidFill>
              </a:rPr>
              <a:t>Will see a </a:t>
            </a:r>
            <a:r>
              <a:rPr kumimoji="1" lang="en-US" altLang="zh-TW" sz="2400" dirty="0" err="1">
                <a:solidFill>
                  <a:schemeClr val="bg1"/>
                </a:solidFill>
              </a:rPr>
              <a:t>pfSense</a:t>
            </a:r>
            <a:r>
              <a:rPr kumimoji="1" lang="en-US" altLang="zh-TW" sz="2400" dirty="0">
                <a:solidFill>
                  <a:schemeClr val="bg1"/>
                </a:solidFill>
              </a:rPr>
              <a:t> VM at </a:t>
            </a:r>
            <a:r>
              <a:rPr kumimoji="1" lang="en-US" altLang="zh-TW" sz="2400" b="1" dirty="0">
                <a:solidFill>
                  <a:schemeClr val="bg1"/>
                </a:solidFill>
              </a:rPr>
              <a:t>Virtualization Station</a:t>
            </a:r>
            <a:endParaRPr lang="zh-TW" altLang="en-US" sz="24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7" name="圖片 6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69" y="1595270"/>
            <a:ext cx="3319404" cy="3056021"/>
          </a:xfrm>
          <a:prstGeom prst="rect">
            <a:avLst/>
          </a:prstGeom>
          <a:effectLst>
            <a:outerShdw blurRad="304800" dist="190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583" y="3467100"/>
            <a:ext cx="5459117" cy="2336047"/>
          </a:xfrm>
          <a:prstGeom prst="rect">
            <a:avLst/>
          </a:prstGeom>
          <a:effectLst>
            <a:outerShdw blurRad="304800" dist="1905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D2FD223B-314D-44FB-877C-E2918110E686}"/>
              </a:ext>
            </a:extLst>
          </p:cNvPr>
          <p:cNvGrpSpPr/>
          <p:nvPr/>
        </p:nvGrpSpPr>
        <p:grpSpPr>
          <a:xfrm>
            <a:off x="6096000" y="1219200"/>
            <a:ext cx="3969464" cy="3329939"/>
            <a:chOff x="466622" y="3528061"/>
            <a:chExt cx="3969464" cy="3329939"/>
          </a:xfrm>
          <a:effectLst>
            <a:outerShdw blurRad="406400" dist="114300" dir="8100000" algn="tr" rotWithShape="0">
              <a:prstClr val="black">
                <a:alpha val="20000"/>
              </a:prstClr>
            </a:outerShdw>
          </a:effectLst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CD8F458-692E-443B-B61B-72B96026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22" y="3528061"/>
              <a:ext cx="3969464" cy="3329939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B1AE6D-9E63-4F3A-9C71-E028A5C963A5}"/>
                </a:ext>
              </a:extLst>
            </p:cNvPr>
            <p:cNvSpPr/>
            <p:nvPr/>
          </p:nvSpPr>
          <p:spPr>
            <a:xfrm>
              <a:off x="1308355" y="4719483"/>
              <a:ext cx="1021890" cy="3059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A5B01D4-4A22-4362-8918-DD56678AD930}"/>
                </a:ext>
              </a:extLst>
            </p:cNvPr>
            <p:cNvSpPr/>
            <p:nvPr/>
          </p:nvSpPr>
          <p:spPr>
            <a:xfrm>
              <a:off x="3119356" y="5040069"/>
              <a:ext cx="1021890" cy="3059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D95298D-A2E3-447E-985C-CEE4386DA80E}"/>
              </a:ext>
            </a:extLst>
          </p:cNvPr>
          <p:cNvGrpSpPr/>
          <p:nvPr/>
        </p:nvGrpSpPr>
        <p:grpSpPr>
          <a:xfrm>
            <a:off x="6415692" y="3177541"/>
            <a:ext cx="4882187" cy="2673962"/>
            <a:chOff x="4995558" y="3464365"/>
            <a:chExt cx="5520716" cy="3023682"/>
          </a:xfrm>
          <a:effectLst>
            <a:outerShdw blurRad="482600" dist="114300" dir="8100000" algn="tr" rotWithShape="0">
              <a:prstClr val="black">
                <a:alpha val="44000"/>
              </a:prstClr>
            </a:outerShdw>
          </a:effectLst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133A400-EB99-4F19-9181-0B8A4D573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5558" y="3464365"/>
              <a:ext cx="5520716" cy="302368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4CF1A94-0778-4788-BD54-054587B812A7}"/>
                </a:ext>
              </a:extLst>
            </p:cNvPr>
            <p:cNvSpPr/>
            <p:nvPr/>
          </p:nvSpPr>
          <p:spPr>
            <a:xfrm>
              <a:off x="5107689" y="4292817"/>
              <a:ext cx="988311" cy="2054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9602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47289-EF34-E847-A4BD-4E91C2D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22407"/>
          </a:xfrm>
        </p:spPr>
        <p:txBody>
          <a:bodyPr>
            <a:no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1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: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Access </a:t>
            </a:r>
            <a:r>
              <a:rPr kumimoji="1" lang="en-US" altLang="zh-TW" sz="5400" spc="-15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 HTTP web </a:t>
            </a:r>
            <a:b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</a:b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management page</a:t>
            </a:r>
            <a:endParaRPr kumimoji="1"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0655413-73F5-9C4E-A869-37F808025D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3976769"/>
            <a:ext cx="7826641" cy="1843237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At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zh-TW" altLang="zh-TW" sz="2000" b="1" dirty="0">
                <a:solidFill>
                  <a:schemeClr val="bg1"/>
                </a:solidFill>
                <a:ea typeface="+mn-lt"/>
                <a:cs typeface="+mn-lt"/>
              </a:rPr>
              <a:t>Virtualization</a:t>
            </a:r>
            <a:r>
              <a:rPr kumimoji="1" lang="zh-TW" altLang="en-US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zh-TW" altLang="zh-TW" sz="2000" b="1" dirty="0">
                <a:solidFill>
                  <a:schemeClr val="bg1"/>
                </a:solidFill>
                <a:ea typeface="+mn-lt"/>
                <a:cs typeface="+mn-lt"/>
              </a:rPr>
              <a:t>Station</a:t>
            </a: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,</a:t>
            </a:r>
            <a:r>
              <a:rPr kumimoji="1" lang="zh-TW" altLang="zh-TW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click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zh-TW" altLang="zh-TW" sz="2000" dirty="0">
                <a:solidFill>
                  <a:schemeClr val="bg1"/>
                </a:solidFill>
                <a:ea typeface="+mn-lt"/>
                <a:cs typeface="+mn-lt"/>
              </a:rPr>
              <a:t>pfSense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VM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to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open </a:t>
            </a:r>
            <a:r>
              <a:rPr kumimoji="1" lang="zh-TW" altLang="zh-TW" sz="2000" dirty="0">
                <a:solidFill>
                  <a:schemeClr val="bg1"/>
                </a:solidFill>
                <a:ea typeface="+mn-lt"/>
                <a:cs typeface="+mn-lt"/>
              </a:rPr>
              <a:t>t</a:t>
            </a:r>
            <a:r>
              <a:rPr kumimoji="1" lang="en-US" altLang="zh-TW" sz="2000" dirty="0" err="1">
                <a:solidFill>
                  <a:schemeClr val="bg1"/>
                </a:solidFill>
                <a:ea typeface="+mn-lt"/>
                <a:cs typeface="+mn-lt"/>
              </a:rPr>
              <a:t>erminal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ea typeface="+mn-lt"/>
                <a:cs typeface="+mn-lt"/>
              </a:rPr>
              <a:t>page, the IP address on </a:t>
            </a:r>
            <a:r>
              <a:rPr kumimoji="1" lang="zh-TW" altLang="en-US" sz="2000" dirty="0">
                <a:solidFill>
                  <a:schemeClr val="bg1"/>
                </a:solidFill>
                <a:ea typeface="+mn-lt"/>
                <a:cs typeface="+mn-lt"/>
              </a:rPr>
              <a:t>WAN is the IP for pfSense WAN access, can login by using this IP.</a:t>
            </a:r>
            <a:br>
              <a:rPr lang="zh-TW" altLang="en-US" sz="2000" dirty="0">
                <a:ea typeface="+mn-lt"/>
                <a:cs typeface="+mn-lt"/>
              </a:rPr>
            </a:br>
            <a:br>
              <a:rPr lang="zh-TW" altLang="en-US" sz="2000" dirty="0">
                <a:cs typeface="+mn-lt"/>
              </a:rPr>
            </a:br>
            <a:r>
              <a:rPr lang="zh-TW" altLang="en-US" sz="2000" dirty="0">
                <a:solidFill>
                  <a:schemeClr val="bg1"/>
                </a:solidFill>
                <a:cs typeface="+mn-lt"/>
              </a:rPr>
              <a:t>default login account for pfSense is </a:t>
            </a:r>
            <a:r>
              <a:rPr lang="zh-TW" altLang="en-US" sz="2000" b="1" dirty="0">
                <a:solidFill>
                  <a:schemeClr val="bg1"/>
                </a:solidFill>
                <a:cs typeface="+mn-lt"/>
              </a:rPr>
              <a:t>admin</a:t>
            </a:r>
            <a:r>
              <a:rPr lang="zh-TW" altLang="en-US" sz="2000" dirty="0">
                <a:solidFill>
                  <a:schemeClr val="bg1"/>
                </a:solidFill>
                <a:cs typeface="+mn-lt"/>
              </a:rPr>
              <a:t>, password is </a:t>
            </a:r>
            <a:r>
              <a:rPr lang="zh-TW" altLang="en-US" sz="2000" b="1" dirty="0">
                <a:solidFill>
                  <a:schemeClr val="bg1"/>
                </a:solidFill>
                <a:cs typeface="+mn-lt"/>
              </a:rPr>
              <a:t>pfsense</a:t>
            </a:r>
            <a:endParaRPr lang="zh-TW" altLang="zh-TW" sz="2000" b="1" dirty="0">
              <a:solidFill>
                <a:schemeClr val="bg1"/>
              </a:solidFill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88630C2-4133-46BA-B08E-2C2795E1E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605" y="1877496"/>
            <a:ext cx="5669095" cy="18468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8B130C-AD3C-42AA-9782-07B4CD39B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877495"/>
            <a:ext cx="5327867" cy="1843238"/>
          </a:xfrm>
          <a:prstGeom prst="rect">
            <a:avLst/>
          </a:prstGeom>
        </p:spPr>
      </p:pic>
      <p:pic>
        <p:nvPicPr>
          <p:cNvPr id="3" name="圖片 2" descr="一張含有 螢幕擷取畫面 的圖片&#10;&#10;描述是以非常高的可信度產生" hidden="1">
            <a:extLst>
              <a:ext uri="{FF2B5EF4-FFF2-40B4-BE49-F238E27FC236}">
                <a16:creationId xmlns:a16="http://schemas.microsoft.com/office/drawing/2014/main" id="{FDC29123-6E8C-4112-9E78-413FEB899B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77495"/>
            <a:ext cx="5336199" cy="1843237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A3C8D53-4590-40F6-8D60-6DAF93EDE0C6}"/>
              </a:ext>
            </a:extLst>
          </p:cNvPr>
          <p:cNvCxnSpPr>
            <a:cxnSpLocks/>
          </p:cNvCxnSpPr>
          <p:nvPr/>
        </p:nvCxnSpPr>
        <p:spPr>
          <a:xfrm flipV="1">
            <a:off x="2512855" y="2065868"/>
            <a:ext cx="3387750" cy="935598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149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81261"/>
          </a:xfrm>
        </p:spPr>
        <p:txBody>
          <a:bodyPr>
            <a:normAutofit/>
          </a:bodyPr>
          <a:lstStyle/>
          <a:p>
            <a:r>
              <a:rPr lang="en-US" altLang="zh-TW" sz="5400" spc="0" dirty="0">
                <a:latin typeface="+mj-lt"/>
              </a:rPr>
              <a:t>Troubleshooting</a:t>
            </a:r>
            <a:br>
              <a:rPr lang="en-US" altLang="zh-TW" dirty="0">
                <a:latin typeface="+mj-lt"/>
              </a:rPr>
            </a:br>
            <a:r>
              <a:rPr lang="en-US" altLang="zh-TW" sz="2800" b="0" spc="0" dirty="0">
                <a:latin typeface="+mj-lt"/>
              </a:rPr>
              <a:t>Administrator deny access management page by </a:t>
            </a:r>
            <a:r>
              <a:rPr lang="en-US" altLang="zh-TW" sz="2800" b="0" spc="0" dirty="0" err="1">
                <a:latin typeface="+mj-lt"/>
              </a:rPr>
              <a:t>pfSense</a:t>
            </a:r>
            <a:endParaRPr lang="zh-TW" altLang="en-US" b="0" spc="0" dirty="0"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694879"/>
            <a:ext cx="7069764" cy="3974401"/>
          </a:xfrm>
          <a:prstGeom prst="rect">
            <a:avLst/>
          </a:prstGeom>
        </p:spPr>
        <p:txBody>
          <a:bodyPr anchor="t"/>
          <a:lstStyle/>
          <a:p>
            <a:r>
              <a:rPr lang="en-US" altLang="zh-TW" sz="1800">
                <a:solidFill>
                  <a:schemeClr val="bg1"/>
                </a:solidFill>
              </a:rPr>
              <a:t>By default </a:t>
            </a:r>
            <a:r>
              <a:rPr lang="en-US" altLang="zh-TW" sz="1800" err="1">
                <a:solidFill>
                  <a:schemeClr val="bg1"/>
                </a:solidFill>
              </a:rPr>
              <a:t>pfSense</a:t>
            </a:r>
            <a:r>
              <a:rPr lang="en-US" altLang="zh-TW" sz="1800">
                <a:solidFill>
                  <a:schemeClr val="bg1"/>
                </a:solidFill>
              </a:rPr>
              <a:t> only allow part of LAN IP accessing management page of </a:t>
            </a:r>
            <a:r>
              <a:rPr lang="en-US" altLang="zh-TW" sz="1800" err="1">
                <a:solidFill>
                  <a:schemeClr val="bg1"/>
                </a:solidFill>
              </a:rPr>
              <a:t>pfSense</a:t>
            </a:r>
            <a:r>
              <a:rPr lang="en-US" altLang="zh-TW" sz="1800">
                <a:solidFill>
                  <a:schemeClr val="bg1"/>
                </a:solidFill>
              </a:rPr>
              <a:t>, if administrator access from WAN, or other IP which not in default allow list, it will block admin access after </a:t>
            </a:r>
            <a:r>
              <a:rPr lang="en-US" altLang="zh-TW" sz="1800" err="1">
                <a:solidFill>
                  <a:schemeClr val="bg1"/>
                </a:solidFill>
              </a:rPr>
              <a:t>pfSense</a:t>
            </a:r>
            <a:r>
              <a:rPr lang="en-US" altLang="zh-TW" sz="1800">
                <a:solidFill>
                  <a:schemeClr val="bg1"/>
                </a:solidFill>
              </a:rPr>
              <a:t> done the default install</a:t>
            </a:r>
          </a:p>
          <a:p>
            <a:r>
              <a:rPr lang="en-US" altLang="zh-TW" sz="1800">
                <a:solidFill>
                  <a:schemeClr val="bg1"/>
                </a:solidFill>
              </a:rPr>
              <a:t>How to disable firewall on </a:t>
            </a:r>
            <a:r>
              <a:rPr lang="en-US" altLang="zh-TW" sz="1800" err="1">
                <a:solidFill>
                  <a:schemeClr val="bg1"/>
                </a:solidFill>
              </a:rPr>
              <a:t>pfSense</a:t>
            </a:r>
            <a:r>
              <a:rPr lang="en-US" altLang="zh-TW" sz="1800">
                <a:solidFill>
                  <a:schemeClr val="bg1"/>
                </a:solidFill>
              </a:rPr>
              <a:t> temporarily</a:t>
            </a:r>
            <a:endParaRPr lang="en-US" altLang="zh-TW" sz="1800">
              <a:solidFill>
                <a:schemeClr val="bg1"/>
              </a:solidFill>
              <a:cs typeface="Arial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400">
                <a:solidFill>
                  <a:schemeClr val="bg1"/>
                </a:solidFill>
              </a:rPr>
              <a:t>At </a:t>
            </a:r>
            <a:r>
              <a:rPr lang="en-US" altLang="zh-TW" sz="1400" b="1">
                <a:solidFill>
                  <a:schemeClr val="bg1"/>
                </a:solidFill>
              </a:rPr>
              <a:t>Virtualization </a:t>
            </a:r>
            <a:r>
              <a:rPr lang="en-US" altLang="zh-TW" sz="1400">
                <a:solidFill>
                  <a:schemeClr val="bg1"/>
                </a:solidFill>
              </a:rPr>
              <a:t>Station, click </a:t>
            </a:r>
            <a:r>
              <a:rPr lang="en-US" altLang="zh-TW" sz="1400" err="1">
                <a:solidFill>
                  <a:schemeClr val="bg1"/>
                </a:solidFill>
              </a:rPr>
              <a:t>pfSense</a:t>
            </a:r>
            <a:r>
              <a:rPr lang="zh-TW" altLang="en-US" sz="1400">
                <a:solidFill>
                  <a:schemeClr val="bg1"/>
                </a:solidFill>
              </a:rPr>
              <a:t> </a:t>
            </a:r>
            <a:r>
              <a:rPr lang="en-US" altLang="zh-TW" sz="1400">
                <a:solidFill>
                  <a:schemeClr val="bg1"/>
                </a:solidFill>
              </a:rPr>
              <a:t>virtual station to open terminal page</a:t>
            </a:r>
            <a:endParaRPr lang="en-US" altLang="zh-TW" sz="1400">
              <a:solidFill>
                <a:schemeClr val="bg1"/>
              </a:solidFill>
              <a:cs typeface="Arial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400">
                <a:solidFill>
                  <a:schemeClr val="bg1"/>
                </a:solidFill>
              </a:rPr>
              <a:t>Choose option “8: Shell” in terminal, entering command line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400">
                <a:solidFill>
                  <a:schemeClr val="bg1"/>
                </a:solidFill>
              </a:rPr>
              <a:t>Use</a:t>
            </a:r>
            <a:r>
              <a:rPr lang="zh-TW" altLang="en-US" sz="1400">
                <a:solidFill>
                  <a:schemeClr val="bg1"/>
                </a:solidFill>
              </a:rPr>
              <a:t> </a:t>
            </a:r>
            <a:r>
              <a:rPr lang="en-US" altLang="zh-TW" sz="1400" b="1" i="1" err="1">
                <a:solidFill>
                  <a:schemeClr val="bg1"/>
                </a:solidFill>
              </a:rPr>
              <a:t>pfctl</a:t>
            </a:r>
            <a:r>
              <a:rPr lang="en-US" altLang="zh-TW" sz="1400" b="1" i="1">
                <a:solidFill>
                  <a:schemeClr val="bg1"/>
                </a:solidFill>
              </a:rPr>
              <a:t> –d</a:t>
            </a:r>
            <a:r>
              <a:rPr lang="en-US" altLang="zh-TW" sz="1400">
                <a:solidFill>
                  <a:schemeClr val="bg1"/>
                </a:solidFill>
              </a:rPr>
              <a:t> to disable firewall, and use </a:t>
            </a:r>
            <a:r>
              <a:rPr lang="en-US" altLang="zh-TW" sz="1400" b="1" i="1" err="1">
                <a:solidFill>
                  <a:schemeClr val="bg1"/>
                </a:solidFill>
              </a:rPr>
              <a:t>pfctl</a:t>
            </a:r>
            <a:r>
              <a:rPr lang="en-US" altLang="zh-TW" sz="1400" b="1" i="1">
                <a:solidFill>
                  <a:schemeClr val="bg1"/>
                </a:solidFill>
              </a:rPr>
              <a:t> –e</a:t>
            </a:r>
            <a:r>
              <a:rPr lang="en-US" altLang="zh-TW" sz="1400">
                <a:solidFill>
                  <a:schemeClr val="bg1"/>
                </a:solidFill>
              </a:rPr>
              <a:t> enable firewall after finish the configuration</a:t>
            </a:r>
            <a:endParaRPr lang="en-US" altLang="zh-TW" sz="1400">
              <a:solidFill>
                <a:schemeClr val="bg1"/>
              </a:solidFill>
              <a:cs typeface="Arial"/>
            </a:endParaRPr>
          </a:p>
          <a:p>
            <a:r>
              <a:rPr lang="en-US" altLang="zh-TW" sz="1800">
                <a:solidFill>
                  <a:schemeClr val="bg1"/>
                </a:solidFill>
              </a:rPr>
              <a:t>Also can use this command with wrong setup causing lost management, temporary recover the connection make config right</a:t>
            </a:r>
          </a:p>
          <a:p>
            <a:r>
              <a:rPr lang="en-US" altLang="zh-TW" sz="1800">
                <a:solidFill>
                  <a:schemeClr val="bg1"/>
                </a:solidFill>
              </a:rPr>
              <a:t>Command can’t disable firewall continually, </a:t>
            </a:r>
            <a:r>
              <a:rPr lang="en-US" altLang="zh-TW" sz="1800" err="1">
                <a:solidFill>
                  <a:schemeClr val="bg1"/>
                </a:solidFill>
              </a:rPr>
              <a:t>pfSense</a:t>
            </a:r>
            <a:r>
              <a:rPr lang="en-US" altLang="zh-TW" sz="1800">
                <a:solidFill>
                  <a:schemeClr val="bg1"/>
                </a:solidFill>
              </a:rPr>
              <a:t> will enable it after a period of time</a:t>
            </a:r>
            <a:endParaRPr lang="zh-TW" altLang="en-US" sz="180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zh-TW" altLang="en-US" sz="1600">
              <a:solidFill>
                <a:schemeClr val="bg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286E7A4-016A-4E1F-B570-E77D335E1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7" y="1694879"/>
            <a:ext cx="3716949" cy="20415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7" y="3345241"/>
            <a:ext cx="3716949" cy="2238397"/>
          </a:xfrm>
          <a:prstGeom prst="rect">
            <a:avLst/>
          </a:prstGeom>
        </p:spPr>
      </p:pic>
      <p:cxnSp>
        <p:nvCxnSpPr>
          <p:cNvPr id="7" name="直線單箭頭接點 6"/>
          <p:cNvCxnSpPr>
            <a:cxnSpLocks/>
          </p:cNvCxnSpPr>
          <p:nvPr/>
        </p:nvCxnSpPr>
        <p:spPr>
          <a:xfrm>
            <a:off x="8787865" y="2666198"/>
            <a:ext cx="0" cy="10234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666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5400" b="1" spc="-150" dirty="0">
                <a:solidFill>
                  <a:schemeClr val="bg1"/>
                </a:solidFill>
                <a:latin typeface="+mj-lt"/>
              </a:rPr>
              <a:t>Step 2</a:t>
            </a:r>
            <a:r>
              <a:rPr kumimoji="1" lang="zh-TW" altLang="en-US" sz="5400" b="1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b="1" spc="-150" dirty="0">
                <a:solidFill>
                  <a:schemeClr val="bg1"/>
                </a:solidFill>
                <a:latin typeface="+mj-lt"/>
              </a:rPr>
              <a:t>:</a:t>
            </a:r>
            <a:r>
              <a:rPr kumimoji="1" lang="zh-TW" altLang="en-US" sz="5400" b="1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Assign WAN and LAN to </a:t>
            </a:r>
            <a:r>
              <a:rPr kumimoji="1" lang="en-US" altLang="zh-TW" sz="5400" spc="-15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 on Virtualization Station</a:t>
            </a:r>
            <a:endParaRPr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04375" y="1681163"/>
            <a:ext cx="11359965" cy="2128837"/>
          </a:xfrm>
          <a:prstGeom prst="rect">
            <a:avLst/>
          </a:prstGeom>
        </p:spPr>
        <p:txBody>
          <a:bodyPr anchor="t"/>
          <a:lstStyle/>
          <a:p>
            <a:pPr marL="467995" indent="-359410">
              <a:lnSpc>
                <a:spcPct val="100000"/>
              </a:lnSpc>
              <a:buFont typeface="+mj-lt"/>
              <a:buAutoNum type="arabicPeriod"/>
            </a:pPr>
            <a:r>
              <a:rPr lang="en-US" altLang="zh-TW" sz="2400" b="1">
                <a:solidFill>
                  <a:schemeClr val="bg1"/>
                </a:solidFill>
              </a:rPr>
              <a:t>Virtualization Station</a:t>
            </a:r>
            <a:r>
              <a:rPr lang="zh-TW" altLang="en-US" sz="2400" b="1">
                <a:solidFill>
                  <a:schemeClr val="bg1"/>
                </a:solidFill>
              </a:rPr>
              <a:t>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en-US" altLang="zh-TW" sz="2400" b="1">
                <a:solidFill>
                  <a:schemeClr val="bg1"/>
                </a:solidFill>
              </a:rPr>
              <a:t>VM</a:t>
            </a:r>
            <a:r>
              <a:rPr lang="zh-TW" altLang="en-US" sz="2400" b="1">
                <a:solidFill>
                  <a:schemeClr val="bg1"/>
                </a:solidFill>
              </a:rPr>
              <a:t> </a:t>
            </a:r>
            <a:r>
              <a:rPr lang="en-US" altLang="zh-TW" sz="2400" b="1">
                <a:solidFill>
                  <a:schemeClr val="bg1"/>
                </a:solidFill>
              </a:rPr>
              <a:t>list, choose </a:t>
            </a:r>
            <a:r>
              <a:rPr lang="en-US" altLang="zh-TW" sz="2400" err="1">
                <a:solidFill>
                  <a:schemeClr val="bg1"/>
                </a:solidFill>
              </a:rPr>
              <a:t>pfSense</a:t>
            </a:r>
            <a:r>
              <a:rPr lang="en-US" altLang="zh-TW" sz="2400">
                <a:solidFill>
                  <a:schemeClr val="bg1"/>
                </a:solidFill>
              </a:rPr>
              <a:t> VM</a:t>
            </a:r>
            <a:endParaRPr lang="en-US">
              <a:solidFill>
                <a:schemeClr val="bg1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altLang="zh-TW" sz="2000" b="1">
                <a:solidFill>
                  <a:schemeClr val="bg1"/>
                </a:solidFill>
              </a:rPr>
              <a:t>Setting &gt;</a:t>
            </a:r>
            <a:r>
              <a:rPr lang="zh-TW" altLang="en-US" sz="2000" b="1">
                <a:solidFill>
                  <a:schemeClr val="bg1"/>
                </a:solidFill>
              </a:rPr>
              <a:t> </a:t>
            </a:r>
            <a:r>
              <a:rPr lang="en-US" altLang="zh-TW" sz="2000" b="1">
                <a:solidFill>
                  <a:schemeClr val="bg1"/>
                </a:solidFill>
              </a:rPr>
              <a:t>Network</a:t>
            </a:r>
            <a:endParaRPr lang="en-US" altLang="zh-TW" sz="2000" b="1">
              <a:solidFill>
                <a:schemeClr val="bg1"/>
              </a:solidFill>
              <a:cs typeface="Arial"/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altLang="zh-TW" sz="2000">
                <a:solidFill>
                  <a:schemeClr val="bg1"/>
                </a:solidFill>
              </a:rPr>
              <a:t>Assign Adaptor 1(WAN of </a:t>
            </a:r>
            <a:r>
              <a:rPr lang="en-US" altLang="zh-TW" sz="2000" err="1">
                <a:solidFill>
                  <a:schemeClr val="bg1"/>
                </a:solidFill>
              </a:rPr>
              <a:t>pfSesne</a:t>
            </a:r>
            <a:r>
              <a:rPr lang="en-US" altLang="zh-TW" sz="2000">
                <a:solidFill>
                  <a:schemeClr val="bg1"/>
                </a:solidFill>
              </a:rPr>
              <a:t>)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TW" sz="2000">
                <a:solidFill>
                  <a:schemeClr val="bg1"/>
                </a:solidFill>
              </a:rPr>
              <a:t>to virtual switch 1</a:t>
            </a:r>
            <a:endParaRPr lang="en-US" altLang="zh-TW" sz="2000">
              <a:solidFill>
                <a:schemeClr val="bg1"/>
              </a:solidFill>
              <a:cs typeface="Arial"/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altLang="zh-TW" sz="2000">
                <a:solidFill>
                  <a:schemeClr val="bg1"/>
                </a:solidFill>
              </a:rPr>
              <a:t>Assign Adaptor 2(LAN of </a:t>
            </a:r>
            <a:r>
              <a:rPr lang="en-US" altLang="zh-TW" sz="2000" err="1">
                <a:solidFill>
                  <a:schemeClr val="bg1"/>
                </a:solidFill>
              </a:rPr>
              <a:t>pfSesne</a:t>
            </a:r>
            <a:r>
              <a:rPr lang="en-US" altLang="zh-TW" sz="2000">
                <a:solidFill>
                  <a:schemeClr val="bg1"/>
                </a:solidFill>
              </a:rPr>
              <a:t>) to virtual switch 2</a:t>
            </a:r>
            <a:endParaRPr lang="en-US" altLang="zh-TW" sz="2000">
              <a:solidFill>
                <a:schemeClr val="bg1"/>
              </a:solidFill>
              <a:cs typeface="Arial"/>
            </a:endParaRPr>
          </a:p>
          <a:p>
            <a:pPr marL="467995" indent="-359410">
              <a:lnSpc>
                <a:spcPct val="100000"/>
              </a:lnSpc>
              <a:buFont typeface="+mj-lt"/>
              <a:buAutoNum type="arabicPeriod"/>
            </a:pPr>
            <a:r>
              <a:rPr lang="en-US" altLang="zh-TW" sz="2400" b="1">
                <a:solidFill>
                  <a:schemeClr val="bg1"/>
                </a:solidFill>
              </a:rPr>
              <a:t>Network &amp; Virtual Switch </a:t>
            </a:r>
            <a:r>
              <a:rPr lang="en-US" altLang="zh-TW" sz="2400">
                <a:solidFill>
                  <a:schemeClr val="bg1"/>
                </a:solidFill>
              </a:rPr>
              <a:t>&gt;</a:t>
            </a:r>
            <a:r>
              <a:rPr lang="zh-TW" altLang="en-US" sz="2400">
                <a:solidFill>
                  <a:schemeClr val="bg1"/>
                </a:solidFill>
              </a:rPr>
              <a:t> </a:t>
            </a:r>
            <a:r>
              <a:rPr lang="en-US" altLang="zh-TW" sz="2400" b="1">
                <a:solidFill>
                  <a:schemeClr val="bg1"/>
                </a:solidFill>
              </a:rPr>
              <a:t>Overview</a:t>
            </a:r>
            <a:r>
              <a:rPr lang="en-US" altLang="zh-TW" sz="2400">
                <a:solidFill>
                  <a:schemeClr val="bg1"/>
                </a:solidFill>
              </a:rPr>
              <a:t> double check deploy of Virtual Switch</a:t>
            </a:r>
            <a:endParaRPr lang="en-US" altLang="zh-TW" sz="2400">
              <a:solidFill>
                <a:schemeClr val="bg1"/>
              </a:solidFill>
              <a:cs typeface="Arial"/>
            </a:endParaRPr>
          </a:p>
          <a:p>
            <a:endParaRPr lang="zh-TW" altLang="en-US">
              <a:solidFill>
                <a:schemeClr val="bg1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FD92097-EC78-478B-8825-667832C784EA}"/>
              </a:ext>
            </a:extLst>
          </p:cNvPr>
          <p:cNvGrpSpPr/>
          <p:nvPr/>
        </p:nvGrpSpPr>
        <p:grpSpPr>
          <a:xfrm>
            <a:off x="1017609" y="3696017"/>
            <a:ext cx="4003323" cy="2114638"/>
            <a:chOff x="1797739" y="3696017"/>
            <a:chExt cx="5035411" cy="265980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175B434-FB19-494A-9860-578D99AA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739" y="3696017"/>
              <a:ext cx="4399737" cy="2659808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0079055-73EC-47F7-B7A6-8379BE9D51EB}"/>
                </a:ext>
              </a:extLst>
            </p:cNvPr>
            <p:cNvSpPr txBox="1"/>
            <p:nvPr/>
          </p:nvSpPr>
          <p:spPr>
            <a:xfrm>
              <a:off x="5352499" y="5568215"/>
              <a:ext cx="1474300" cy="464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>
                  <a:solidFill>
                    <a:srgbClr val="FF0000"/>
                  </a:solidFill>
                </a:rPr>
                <a:t>LAN</a:t>
              </a:r>
              <a:endParaRPr kumimoji="1"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356C8FB-7195-43F4-9EF3-E390AE565FF5}"/>
                </a:ext>
              </a:extLst>
            </p:cNvPr>
            <p:cNvSpPr txBox="1"/>
            <p:nvPr/>
          </p:nvSpPr>
          <p:spPr>
            <a:xfrm>
              <a:off x="5358850" y="5024832"/>
              <a:ext cx="1474300" cy="464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>
                  <a:solidFill>
                    <a:srgbClr val="FF0000"/>
                  </a:solidFill>
                </a:rPr>
                <a:t>WAN</a:t>
              </a:r>
              <a:endParaRPr kumimoji="1"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EEDCEB9-0BC3-40CF-BBA0-8C8AC8839E49}"/>
              </a:ext>
            </a:extLst>
          </p:cNvPr>
          <p:cNvGrpSpPr/>
          <p:nvPr/>
        </p:nvGrpSpPr>
        <p:grpSpPr>
          <a:xfrm>
            <a:off x="4719097" y="3713284"/>
            <a:ext cx="4375630" cy="2103542"/>
            <a:chOff x="6442019" y="3713284"/>
            <a:chExt cx="4375630" cy="210354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2522887-AD84-47C0-BEB9-4B00381AA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019" y="3713284"/>
              <a:ext cx="4375630" cy="2079149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2304BDC-47A9-4A7D-A12C-E1C5C571EE5E}"/>
                </a:ext>
              </a:extLst>
            </p:cNvPr>
            <p:cNvSpPr/>
            <p:nvPr/>
          </p:nvSpPr>
          <p:spPr>
            <a:xfrm>
              <a:off x="8382528" y="4780682"/>
              <a:ext cx="1091672" cy="10361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029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1036320"/>
          </a:xfrm>
        </p:spPr>
        <p:txBody>
          <a:bodyPr>
            <a:normAutofit/>
          </a:bodyPr>
          <a:lstStyle/>
          <a:p>
            <a:r>
              <a:rPr kumimoji="1" lang="en-US" altLang="zh-TW" sz="5400" dirty="0">
                <a:latin typeface="+mj-lt"/>
              </a:rPr>
              <a:t>Step 3</a:t>
            </a:r>
            <a:r>
              <a:rPr kumimoji="1" lang="zh-TW" altLang="en-US" sz="5400" dirty="0">
                <a:latin typeface="+mj-lt"/>
              </a:rPr>
              <a:t> </a:t>
            </a:r>
            <a:r>
              <a:rPr kumimoji="1" lang="en-US" altLang="zh-TW" sz="5400" dirty="0">
                <a:latin typeface="+mj-lt"/>
              </a:rPr>
              <a:t>: </a:t>
            </a:r>
            <a:r>
              <a:rPr kumimoji="1" lang="en-US" altLang="zh-TW" sz="5400" b="0" dirty="0">
                <a:latin typeface="+mj-lt"/>
              </a:rPr>
              <a:t>Assign gateway for QTS</a:t>
            </a:r>
            <a:endParaRPr lang="zh-TW" altLang="en-US" sz="5400" b="0" dirty="0"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2247725"/>
            <a:ext cx="4302989" cy="2297153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Network &amp; Virtual Switch &gt; Interfaces &gt; Interfaces</a:t>
            </a:r>
          </a:p>
          <a:p>
            <a:pPr marL="457200" indent="-457200">
              <a:buFont typeface="+mj-lt"/>
              <a:buAutoNum type="arabicPeriod"/>
            </a:pPr>
            <a:endParaRPr lang="en-US" altLang="zh-TW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Click System default gateway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manual assigned virtual switch 2 for QTS gateway</a:t>
            </a:r>
          </a:p>
        </p:txBody>
      </p:sp>
      <p:pic>
        <p:nvPicPr>
          <p:cNvPr id="5" name="圖片 4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511" y="2211829"/>
            <a:ext cx="5884189" cy="259780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804686" y="5082934"/>
            <a:ext cx="514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Note: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please make sure have coper cable connected on the physical port when setup default gateway.</a:t>
            </a:r>
            <a:endParaRPr lang="zh-TW" altLang="en-US" sz="1600">
              <a:solidFill>
                <a:schemeClr val="bg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31FB33AD-B316-4A1A-812F-18C37E41765F}"/>
              </a:ext>
            </a:extLst>
          </p:cNvPr>
          <p:cNvGrpSpPr/>
          <p:nvPr/>
        </p:nvGrpSpPr>
        <p:grpSpPr>
          <a:xfrm>
            <a:off x="5816600" y="1723812"/>
            <a:ext cx="5136740" cy="3283974"/>
            <a:chOff x="4514440" y="2342126"/>
            <a:chExt cx="6083300" cy="39878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5623B21-BC16-401D-B81F-82FC0ACD8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4440" y="2342126"/>
              <a:ext cx="6083300" cy="39878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BA3C25-B7EC-43E4-AD7B-FD3B43C07AF4}"/>
                </a:ext>
              </a:extLst>
            </p:cNvPr>
            <p:cNvSpPr/>
            <p:nvPr/>
          </p:nvSpPr>
          <p:spPr>
            <a:xfrm>
              <a:off x="7714488" y="4031228"/>
              <a:ext cx="2742117" cy="3844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62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3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: Setup transparent interface and rule on </a:t>
            </a:r>
            <a:r>
              <a:rPr kumimoji="1" lang="en-US" altLang="zh-TW" sz="5400" spc="-15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 -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1</a:t>
            </a:r>
            <a:endParaRPr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976042"/>
            <a:ext cx="5402982" cy="3684282"/>
          </a:xfrm>
          <a:prstGeom prst="rect">
            <a:avLst/>
          </a:prstGeom>
        </p:spPr>
        <p:txBody>
          <a:bodyPr anchor="t"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zh-TW" sz="24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pfSense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&gt;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Interfaces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&gt;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Bridges</a:t>
            </a:r>
          </a:p>
          <a:p>
            <a:pPr marL="647700" lvl="1" indent="-287655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Create a new Bridge</a:t>
            </a:r>
            <a:r>
              <a:rPr lang="zh-TW" altLang="en-US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interface</a:t>
            </a:r>
          </a:p>
          <a:p>
            <a:pPr marL="647700" lvl="1" indent="-287655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Choose WAN and</a:t>
            </a:r>
            <a:r>
              <a:rPr lang="zh-TW" altLang="en-US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LAN for member</a:t>
            </a:r>
          </a:p>
          <a:p>
            <a:pPr marL="914400" lvl="1" indent="-457200">
              <a:buFont typeface="+mj-lt"/>
              <a:buAutoNum type="alphaLcPeriod"/>
            </a:pP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buNone/>
            </a:pP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zh-TW" sz="24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pfSense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&gt;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Interfaces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&gt;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Assignment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Add Bridge</a:t>
            </a:r>
            <a:r>
              <a:rPr lang="zh-TW" altLang="en-US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interface to one of </a:t>
            </a:r>
            <a:r>
              <a:rPr lang="en-US" altLang="zh-TW" sz="1800" dirty="0" err="1">
                <a:solidFill>
                  <a:schemeClr val="bg1"/>
                </a:solidFill>
                <a:latin typeface="Microsoft JhengHei"/>
                <a:ea typeface="Microsoft JhengHei"/>
              </a:rPr>
              <a:t>pfSense</a:t>
            </a:r>
            <a:r>
              <a:rPr lang="zh-TW" altLang="en-US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management interfaces</a:t>
            </a:r>
          </a:p>
          <a:p>
            <a:pPr marL="914400" lvl="1" indent="-457200">
              <a:buFont typeface="+mj-lt"/>
              <a:buAutoNum type="alphaLcPeriod"/>
            </a:pP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14400" lvl="1" indent="-457200">
              <a:buFont typeface="+mj-lt"/>
              <a:buAutoNum type="alphaLcPeriod"/>
            </a:pPr>
            <a:endParaRPr lang="zh-TW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74" y="1733839"/>
            <a:ext cx="4724249" cy="17983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74" y="3818183"/>
            <a:ext cx="4724249" cy="195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Autofit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3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: Setup transparent interface and rule on </a:t>
            </a:r>
            <a:r>
              <a:rPr kumimoji="1" lang="en-US" altLang="zh-TW" sz="5400" spc="-15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 -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2</a:t>
            </a:r>
            <a:endParaRPr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687836"/>
            <a:ext cx="5091764" cy="3792354"/>
          </a:xfrm>
          <a:prstGeom prst="rect">
            <a:avLst/>
          </a:prstGeom>
        </p:spPr>
        <p:txBody>
          <a:bodyPr anchor="t"/>
          <a:lstStyle/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altLang="zh-TW" sz="24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pfSense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&gt;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Interfaces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&gt;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Bridges interface</a:t>
            </a:r>
            <a:r>
              <a:rPr lang="zh-TW" altLang="en-US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(description can be defined by yourselves, using transparent for sample)</a:t>
            </a:r>
          </a:p>
          <a:p>
            <a:pPr marL="647700" lvl="1" indent="-287655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Enable Bridge interface</a:t>
            </a:r>
          </a:p>
          <a:p>
            <a:pPr marL="647700" lvl="1" indent="-287655">
              <a:lnSpc>
                <a:spcPct val="100000"/>
              </a:lnSpc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  <a:latin typeface="Microsoft JhengHei"/>
                <a:ea typeface="Microsoft JhengHei"/>
              </a:rPr>
              <a:t>IP type set to DHCP client</a:t>
            </a:r>
          </a:p>
          <a:p>
            <a:pPr marL="914400" lvl="1" indent="-457200">
              <a:buFont typeface="+mj-lt"/>
              <a:buAutoNum type="alphaLcPeriod"/>
            </a:pP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altLang="zh-TW" sz="24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pfSense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&gt;</a:t>
            </a:r>
            <a:r>
              <a:rPr lang="zh-TW" altLang="en-US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Interfaces</a:t>
            </a:r>
            <a:r>
              <a:rPr lang="en-US" altLang="zh-TW" sz="2400" dirty="0">
                <a:solidFill>
                  <a:schemeClr val="bg1"/>
                </a:solidFill>
                <a:latin typeface="Microsoft JhengHei"/>
                <a:ea typeface="Microsoft JhengHei"/>
              </a:rPr>
              <a:t> &gt;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</a:rPr>
              <a:t>LAN interface</a:t>
            </a:r>
          </a:p>
          <a:p>
            <a:pPr marL="647700" lvl="1" indent="-287655">
              <a:buFont typeface="+mj-lt"/>
              <a:buAutoNum type="alphaLcPeriod"/>
            </a:pP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Enable LAN interface</a:t>
            </a:r>
          </a:p>
          <a:p>
            <a:pPr marL="647700" lvl="1" indent="-287655">
              <a:buFont typeface="+mj-lt"/>
              <a:buAutoNum type="alphaLcPeriod"/>
            </a:pPr>
            <a:r>
              <a:rPr lang="en-US" altLang="zh-TW" sz="2000" dirty="0">
                <a:solidFill>
                  <a:schemeClr val="bg1"/>
                </a:solidFill>
                <a:latin typeface="Microsoft JhengHei"/>
                <a:ea typeface="Microsoft JhengHei"/>
              </a:rPr>
              <a:t>IP type set to DHCP client</a:t>
            </a:r>
          </a:p>
          <a:p>
            <a:pPr marL="914400" lvl="1" indent="-457200">
              <a:buFont typeface="+mj-lt"/>
              <a:buAutoNum type="alphaLcPeriod"/>
            </a:pPr>
            <a:endParaRPr lang="zh-TW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408" y="3198696"/>
            <a:ext cx="4148489" cy="2583631"/>
          </a:xfrm>
          <a:prstGeom prst="rect">
            <a:avLst/>
          </a:prstGeom>
          <a:effectLst>
            <a:outerShdw blurRad="304800" dir="8100000" algn="tr" rotWithShape="0">
              <a:prstClr val="black">
                <a:alpha val="53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312" y="1562708"/>
            <a:ext cx="3898519" cy="2243435"/>
          </a:xfrm>
          <a:prstGeom prst="rect">
            <a:avLst/>
          </a:prstGeom>
          <a:effectLst>
            <a:outerShdw blurRad="304800" dir="8100000" algn="tr" rotWithShape="0">
              <a:prstClr val="black">
                <a:alpha val="5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201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9">
            <a:extLst>
              <a:ext uri="{FF2B5EF4-FFF2-40B4-BE49-F238E27FC236}">
                <a16:creationId xmlns:a16="http://schemas.microsoft.com/office/drawing/2014/main" id="{B31FF6E4-361E-4A15-A33D-21C6ADCDFF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20A43132-8C8E-4301-8A28-1856623E2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7">
            <a:extLst>
              <a:ext uri="{FF2B5EF4-FFF2-40B4-BE49-F238E27FC236}">
                <a16:creationId xmlns:a16="http://schemas.microsoft.com/office/drawing/2014/main" id="{B44D2500-EF8F-4EB5-A00E-DBB68FA500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E259846A-8A4A-4092-B511-9F135B511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670AEFA-C7E7-D443-B1C3-AD1C8EB7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網路架構及面臨的威脅</a:t>
            </a:r>
            <a:endParaRPr lang="en-US" altLang="zh-TW"/>
          </a:p>
        </p:txBody>
      </p:sp>
      <p:sp>
        <p:nvSpPr>
          <p:cNvPr id="5" name="Google Shape;2005;p118" hidden="1">
            <a:extLst>
              <a:ext uri="{FF2B5EF4-FFF2-40B4-BE49-F238E27FC236}">
                <a16:creationId xmlns:a16="http://schemas.microsoft.com/office/drawing/2014/main" id="{39CBF938-A981-411A-BB3D-6DD25C74A894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1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885B25-006D-4CD7-A7C2-D5E01C6633B2}"/>
              </a:ext>
            </a:extLst>
          </p:cNvPr>
          <p:cNvSpPr txBox="1"/>
          <p:nvPr/>
        </p:nvSpPr>
        <p:spPr>
          <a:xfrm>
            <a:off x="910280" y="3759392"/>
            <a:ext cx="5185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4400">
                <a:solidFill>
                  <a:schemeClr val="bg1"/>
                </a:solidFill>
                <a:latin typeface="Bahnschrift Condensed" panose="020B0502040204020203" pitchFamily="34" charset="0"/>
              </a:rPr>
              <a:t>NETWORK TOPOLOGY AND THE THREAT WE MET</a:t>
            </a:r>
            <a:endParaRPr lang="zh-TW" altLang="en-US" sz="44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D21D4F-1C0C-45B3-BF4C-92BC41873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038" y="1651607"/>
            <a:ext cx="1176630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4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Autofit/>
          </a:bodyPr>
          <a:lstStyle/>
          <a:p>
            <a:r>
              <a:rPr lang="en-US" altLang="zh-TW" sz="5400" spc="0">
                <a:latin typeface="+mj-lt"/>
                <a:ea typeface="微軟正黑體"/>
                <a:cs typeface="Arial"/>
              </a:rPr>
              <a:t>Troubleshooting  </a:t>
            </a:r>
            <a:br>
              <a:rPr lang="en-US" altLang="zh-TW" sz="5400">
                <a:latin typeface="+mj-lt"/>
                <a:ea typeface="微軟正黑體"/>
                <a:cs typeface="Arial"/>
              </a:rPr>
            </a:br>
            <a:r>
              <a:rPr lang="en-US" altLang="zh-TW" sz="2800" spc="0">
                <a:latin typeface="+mj-lt"/>
                <a:ea typeface="微軟正黑體"/>
                <a:cs typeface="Arial"/>
              </a:rPr>
              <a:t>Can't</a:t>
            </a:r>
            <a:r>
              <a:rPr lang="en-US" altLang="zh-TW" sz="2800" b="0" spc="0">
                <a:latin typeface="+mj-lt"/>
                <a:ea typeface="微軟正黑體"/>
                <a:cs typeface="Arial"/>
              </a:rPr>
              <a:t> change interface IP type to DHCP client</a:t>
            </a:r>
            <a:endParaRPr lang="zh-TW" altLang="en-US" sz="5400" b="0" spc="0">
              <a:latin typeface="+mj-lt"/>
              <a:ea typeface="微軟正黑體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950941"/>
            <a:ext cx="4678228" cy="1993831"/>
          </a:xfrm>
          <a:prstGeom prst="rect">
            <a:avLst/>
          </a:prstGeom>
        </p:spPr>
        <p:txBody>
          <a:bodyPr/>
          <a:lstStyle/>
          <a:p>
            <a:r>
              <a:rPr lang="en-US" altLang="zh-TW" sz="2000">
                <a:solidFill>
                  <a:schemeClr val="bg1"/>
                </a:solidFill>
              </a:rPr>
              <a:t>Some interfaces on the 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en-US" altLang="zh-TW" sz="2000">
                <a:solidFill>
                  <a:schemeClr val="bg1"/>
                </a:solidFill>
              </a:rPr>
              <a:t>, like LAN, will enable DHCP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TW" sz="2000">
                <a:solidFill>
                  <a:schemeClr val="bg1"/>
                </a:solidFill>
              </a:rPr>
              <a:t>server by default, and causing error when change IP type to DHCP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TW" sz="2000">
                <a:solidFill>
                  <a:schemeClr val="bg1"/>
                </a:solidFill>
              </a:rPr>
              <a:t>client</a:t>
            </a:r>
          </a:p>
          <a:p>
            <a:r>
              <a:rPr lang="en-US" altLang="zh-TW" sz="2000">
                <a:solidFill>
                  <a:schemeClr val="bg1"/>
                </a:solidFill>
              </a:rPr>
              <a:t>How to disable DHCP server on LAN interface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800" b="1" err="1">
                <a:solidFill>
                  <a:schemeClr val="bg1"/>
                </a:solidFill>
              </a:rPr>
              <a:t>pfSense</a:t>
            </a:r>
            <a:r>
              <a:rPr lang="en-US" altLang="zh-TW" sz="1800" b="1">
                <a:solidFill>
                  <a:schemeClr val="bg1"/>
                </a:solidFill>
              </a:rPr>
              <a:t> &gt;  Services &gt; DHCP Server &gt; LAN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800">
                <a:solidFill>
                  <a:schemeClr val="bg1"/>
                </a:solidFill>
              </a:rPr>
              <a:t>Uncheck </a:t>
            </a:r>
            <a:r>
              <a:rPr lang="en-US" altLang="zh-TW" sz="1800" b="1">
                <a:solidFill>
                  <a:schemeClr val="bg1"/>
                </a:solidFill>
              </a:rPr>
              <a:t>Enable DHCP server on LAN interface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TW" sz="1800">
                <a:solidFill>
                  <a:schemeClr val="bg1"/>
                </a:solidFill>
              </a:rPr>
              <a:t>Press </a:t>
            </a:r>
            <a:r>
              <a:rPr lang="en-US" altLang="zh-TW" sz="1800" b="1">
                <a:solidFill>
                  <a:schemeClr val="bg1"/>
                </a:solidFill>
              </a:rPr>
              <a:t>Save</a:t>
            </a:r>
            <a:r>
              <a:rPr lang="zh-TW" altLang="en-US" sz="1800">
                <a:solidFill>
                  <a:schemeClr val="bg1"/>
                </a:solidFill>
              </a:rPr>
              <a:t> </a:t>
            </a:r>
            <a:endParaRPr lang="en-US" altLang="zh-TW" sz="180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en-US" altLang="zh-TW" sz="160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zh-TW" altLang="en-US" sz="1600">
              <a:solidFill>
                <a:schemeClr val="bg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11" y="1950941"/>
            <a:ext cx="5856360" cy="1993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11" y="4110568"/>
            <a:ext cx="5856360" cy="13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72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1"/>
            <a:ext cx="10960100" cy="1215858"/>
          </a:xfrm>
        </p:spPr>
        <p:txBody>
          <a:bodyPr>
            <a:normAutofit fontScale="90000"/>
          </a:bodyPr>
          <a:lstStyle/>
          <a:p>
            <a:pPr lvl="1" algn="l" rtl="0">
              <a:lnSpc>
                <a:spcPct val="80000"/>
              </a:lnSpc>
              <a:spcBef>
                <a:spcPct val="0"/>
              </a:spcBef>
            </a:pPr>
            <a:r>
              <a:rPr kumimoji="1" lang="en-US" altLang="zh-TW" sz="6000" spc="-150" dirty="0">
                <a:solidFill>
                  <a:schemeClr val="bg1"/>
                </a:solidFill>
                <a:latin typeface="+mj-lt"/>
              </a:rPr>
              <a:t>Step 3</a:t>
            </a:r>
            <a:r>
              <a:rPr kumimoji="1" lang="zh-TW" altLang="en-US" sz="60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6000" spc="-150" dirty="0">
                <a:solidFill>
                  <a:schemeClr val="bg1"/>
                </a:solidFill>
                <a:latin typeface="+mj-lt"/>
              </a:rPr>
              <a:t>: Setup transparent interface and rule on </a:t>
            </a:r>
            <a:r>
              <a:rPr kumimoji="1" lang="en-US" altLang="zh-TW" sz="6000" spc="-150" dirty="0" err="1">
                <a:solidFill>
                  <a:schemeClr val="bg1"/>
                </a:solidFill>
                <a:latin typeface="+mj-lt"/>
              </a:rPr>
              <a:t>pfSense</a:t>
            </a:r>
            <a:r>
              <a:rPr kumimoji="1" lang="en-US" altLang="zh-TW" sz="60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6000" spc="-150">
                <a:solidFill>
                  <a:schemeClr val="bg1"/>
                </a:solidFill>
                <a:latin typeface="+mj-lt"/>
              </a:rPr>
              <a:t>- </a:t>
            </a:r>
            <a:r>
              <a:rPr kumimoji="1" lang="en-US" altLang="zh-TW" sz="6000" dirty="0">
                <a:solidFill>
                  <a:schemeClr val="bg1"/>
                </a:solidFill>
                <a:latin typeface="+mj-lt"/>
              </a:rPr>
              <a:t>disable NAT</a:t>
            </a:r>
            <a:endParaRPr lang="zh-TW" altLang="en-US" sz="3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05855" y="1969614"/>
            <a:ext cx="5601903" cy="3599849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altLang="zh-TW" sz="24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Firewall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 &gt; Outbound</a:t>
            </a:r>
          </a:p>
          <a:p>
            <a:pPr marL="648000" lvl="1" indent="-288000"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</a:rPr>
              <a:t>Check </a:t>
            </a:r>
            <a:r>
              <a:rPr lang="en-US" altLang="zh-TW" sz="1800" b="1" dirty="0">
                <a:solidFill>
                  <a:schemeClr val="bg1"/>
                </a:solidFill>
              </a:rPr>
              <a:t>Disable Outbound NAT rule generation. (No Outbound NAT rules)</a:t>
            </a:r>
          </a:p>
          <a:p>
            <a:pPr marL="914400" lvl="1" indent="-457200">
              <a:buFont typeface="+mj-lt"/>
              <a:buAutoNum type="alphaLcPeriod"/>
            </a:pPr>
            <a:endParaRPr lang="en-US" altLang="zh-TW" sz="20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altLang="zh-TW" sz="2400" dirty="0" err="1">
                <a:solidFill>
                  <a:schemeClr val="bg1"/>
                </a:solidFill>
              </a:rPr>
              <a:t>pfSense</a:t>
            </a:r>
            <a:r>
              <a:rPr lang="en-US" altLang="zh-TW" sz="2400" dirty="0">
                <a:solidFill>
                  <a:schemeClr val="bg1"/>
                </a:solidFill>
              </a:rPr>
              <a:t> &gt; System &gt; Advanced &gt; System </a:t>
            </a:r>
            <a:r>
              <a:rPr lang="en-US" altLang="zh-TW" sz="2400" dirty="0" err="1">
                <a:solidFill>
                  <a:schemeClr val="bg1"/>
                </a:solidFill>
              </a:rPr>
              <a:t>Tunables</a:t>
            </a:r>
            <a:endParaRPr lang="en-US" altLang="zh-TW" sz="2400" dirty="0">
              <a:solidFill>
                <a:schemeClr val="bg1"/>
              </a:solidFill>
            </a:endParaRPr>
          </a:p>
          <a:p>
            <a:pPr marL="648000" lvl="1" indent="-288000"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</a:rPr>
              <a:t>Setup </a:t>
            </a:r>
            <a:r>
              <a:rPr lang="en-US" altLang="zh-TW" sz="1800" b="1" dirty="0" err="1">
                <a:solidFill>
                  <a:schemeClr val="bg1"/>
                </a:solidFill>
              </a:rPr>
              <a:t>net.link.bridge.pfil_bridge</a:t>
            </a:r>
            <a:r>
              <a:rPr lang="zh-TW" altLang="en-US" sz="1800" dirty="0">
                <a:solidFill>
                  <a:schemeClr val="bg1"/>
                </a:solidFill>
              </a:rPr>
              <a:t> </a:t>
            </a:r>
            <a:r>
              <a:rPr lang="en-US" altLang="zh-TW" sz="1800" dirty="0">
                <a:solidFill>
                  <a:schemeClr val="bg1"/>
                </a:solidFill>
              </a:rPr>
              <a:t>to</a:t>
            </a:r>
            <a:r>
              <a:rPr lang="zh-TW" altLang="en-US" sz="1800" dirty="0">
                <a:solidFill>
                  <a:schemeClr val="bg1"/>
                </a:solidFill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</a:rPr>
              <a:t>1</a:t>
            </a:r>
          </a:p>
          <a:p>
            <a:pPr marL="648000" lvl="1" indent="-288000">
              <a:spcBef>
                <a:spcPts val="1200"/>
              </a:spcBef>
              <a:buFont typeface="+mj-lt"/>
              <a:buAutoNum type="alphaLcPeriod"/>
            </a:pPr>
            <a:r>
              <a:rPr lang="en-US" altLang="zh-TW" sz="1800" dirty="0">
                <a:solidFill>
                  <a:schemeClr val="bg1"/>
                </a:solidFill>
              </a:rPr>
              <a:t>Setup </a:t>
            </a:r>
            <a:r>
              <a:rPr lang="en-US" altLang="zh-TW" sz="1800" b="1" dirty="0" err="1">
                <a:solidFill>
                  <a:schemeClr val="bg1"/>
                </a:solidFill>
              </a:rPr>
              <a:t>net.link.bridge.pfil_member</a:t>
            </a:r>
            <a:r>
              <a:rPr lang="zh-TW" altLang="en-US" sz="1800" dirty="0">
                <a:solidFill>
                  <a:schemeClr val="bg1"/>
                </a:solidFill>
              </a:rPr>
              <a:t> </a:t>
            </a:r>
            <a:r>
              <a:rPr lang="en-US" altLang="zh-TW" sz="1800" dirty="0">
                <a:solidFill>
                  <a:schemeClr val="bg1"/>
                </a:solidFill>
              </a:rPr>
              <a:t>to</a:t>
            </a:r>
            <a:r>
              <a:rPr lang="zh-TW" altLang="en-US" sz="1800" dirty="0">
                <a:solidFill>
                  <a:schemeClr val="bg1"/>
                </a:solidFill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</a:rPr>
              <a:t>0</a:t>
            </a:r>
          </a:p>
          <a:p>
            <a:pPr marL="914400" lvl="1" indent="-457200">
              <a:buFont typeface="+mj-lt"/>
              <a:buAutoNum type="alphaLcPeriod"/>
            </a:pPr>
            <a:endParaRPr lang="zh-TW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6" y="1644593"/>
            <a:ext cx="4488579" cy="13920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6" y="3178588"/>
            <a:ext cx="4488579" cy="13109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6" y="4631433"/>
            <a:ext cx="4488579" cy="121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88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264919"/>
          </a:xfrm>
        </p:spPr>
        <p:txBody>
          <a:bodyPr>
            <a:normAutofit fontScale="90000"/>
          </a:bodyPr>
          <a:lstStyle/>
          <a:p>
            <a:r>
              <a:rPr lang="en-US" altLang="zh-TW" sz="6000" spc="0">
                <a:latin typeface="+mj-lt"/>
                <a:ea typeface="微軟正黑體"/>
                <a:cs typeface="Arial"/>
              </a:rPr>
              <a:t>Troubleshooting</a:t>
            </a:r>
            <a:br>
              <a:rPr lang="en-US" altLang="zh-TW" dirty="0">
                <a:latin typeface="+mj-lt"/>
              </a:rPr>
            </a:br>
            <a:r>
              <a:rPr lang="en-US" altLang="zh-TW" sz="2900" b="0" spc="0">
                <a:latin typeface="+mj-lt"/>
                <a:ea typeface="微軟正黑體"/>
                <a:cs typeface="Arial"/>
              </a:rPr>
              <a:t>Bridge interface </a:t>
            </a:r>
            <a:r>
              <a:rPr lang="en-US" altLang="zh-TW" sz="2900" spc="0">
                <a:latin typeface="+mj-lt"/>
                <a:ea typeface="微軟正黑體"/>
                <a:cs typeface="Arial"/>
              </a:rPr>
              <a:t>can't</a:t>
            </a:r>
            <a:r>
              <a:rPr lang="en-US" altLang="zh-TW" sz="2900" b="0" spc="0">
                <a:latin typeface="+mj-lt"/>
                <a:ea typeface="微軟正黑體"/>
                <a:cs typeface="Arial"/>
              </a:rPr>
              <a:t> get IP even it is </a:t>
            </a:r>
            <a:r>
              <a:rPr lang="en-US" altLang="zh-TW" sz="2900" spc="0">
                <a:latin typeface="+mj-lt"/>
                <a:ea typeface="微軟正黑體"/>
                <a:cs typeface="Arial"/>
              </a:rPr>
              <a:t>enabled</a:t>
            </a:r>
            <a:r>
              <a:rPr lang="en-US" altLang="zh-TW" sz="2900" b="0" spc="0">
                <a:latin typeface="+mj-lt"/>
                <a:ea typeface="微軟正黑體"/>
                <a:cs typeface="Arial"/>
              </a:rPr>
              <a:t>, </a:t>
            </a:r>
            <a:r>
              <a:rPr lang="en-US" altLang="zh-TW" sz="2900" spc="0">
                <a:latin typeface="+mj-lt"/>
                <a:ea typeface="微軟正黑體"/>
                <a:cs typeface="Arial"/>
              </a:rPr>
              <a:t>nor any</a:t>
            </a:r>
            <a:r>
              <a:rPr lang="en-US" altLang="zh-TW" sz="2900" b="0" spc="0">
                <a:latin typeface="+mj-lt"/>
                <a:ea typeface="微軟正黑體"/>
                <a:cs typeface="Arial"/>
              </a:rPr>
              <a:t> virtual switch interfaces on NAS</a:t>
            </a:r>
            <a:endParaRPr lang="zh-TW" altLang="en-US" sz="2900" b="0" spc="0">
              <a:latin typeface="+mj-lt"/>
              <a:ea typeface="微軟正黑體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787781"/>
            <a:ext cx="5486400" cy="107758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TW" sz="2000">
                <a:solidFill>
                  <a:schemeClr val="bg1"/>
                </a:solidFill>
              </a:rPr>
              <a:t>Due to setup of firewall on 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en-US" altLang="zh-TW" sz="2000">
                <a:solidFill>
                  <a:schemeClr val="bg1"/>
                </a:solidFill>
              </a:rPr>
              <a:t> is deny all, causing bridge interface on the </a:t>
            </a:r>
            <a:r>
              <a:rPr lang="en-US" altLang="zh-TW" sz="2000" err="1">
                <a:solidFill>
                  <a:schemeClr val="bg1"/>
                </a:solidFill>
              </a:rPr>
              <a:t>pfSense</a:t>
            </a:r>
            <a:r>
              <a:rPr lang="en-US" altLang="zh-TW" sz="2000">
                <a:solidFill>
                  <a:schemeClr val="bg1"/>
                </a:solidFill>
              </a:rPr>
              <a:t>, and virtual switch interfaces on the NAS, can’t get DHCP IP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altLang="zh-TW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00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1600">
              <a:solidFill>
                <a:schemeClr val="bg1"/>
              </a:solidFill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zh-TW" altLang="en-US" sz="160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1832927"/>
            <a:ext cx="10125784" cy="15080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3761222"/>
            <a:ext cx="4124384" cy="18775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6A44AF-CDA6-4DBF-B4DA-FE5F7112DC39}"/>
              </a:ext>
            </a:extLst>
          </p:cNvPr>
          <p:cNvSpPr/>
          <p:nvPr/>
        </p:nvSpPr>
        <p:spPr>
          <a:xfrm>
            <a:off x="609600" y="3205349"/>
            <a:ext cx="5638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</a:rPr>
              <a:t>Have to setup DHCP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UDP port to allow to get IP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16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Firewall 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Rules 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 name (using transparent for example)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1600" dirty="0">
                <a:solidFill>
                  <a:schemeClr val="bg1"/>
                </a:solidFill>
              </a:rPr>
              <a:t>Create a rule with</a:t>
            </a:r>
            <a:r>
              <a:rPr lang="zh-TW" altLang="en-US" sz="1600" dirty="0">
                <a:solidFill>
                  <a:schemeClr val="bg1"/>
                </a:solidFill>
              </a:rPr>
              <a:t> </a:t>
            </a:r>
            <a:r>
              <a:rPr lang="en-US" altLang="zh-TW" sz="1600" dirty="0">
                <a:solidFill>
                  <a:schemeClr val="bg1"/>
                </a:solidFill>
              </a:rPr>
              <a:t>Protocol:</a:t>
            </a:r>
            <a:r>
              <a:rPr lang="zh-TW" altLang="en-US" sz="1600" dirty="0">
                <a:solidFill>
                  <a:schemeClr val="bg1"/>
                </a:solidFill>
              </a:rPr>
              <a:t> </a:t>
            </a:r>
            <a:r>
              <a:rPr lang="en-US" altLang="zh-TW" sz="1600" dirty="0">
                <a:solidFill>
                  <a:schemeClr val="bg1"/>
                </a:solidFill>
              </a:rPr>
              <a:t>UDP, 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Source IP: Any, Destination: Any,</a:t>
            </a:r>
            <a:r>
              <a:rPr lang="en-US" altLang="zh-TW" sz="1600" dirty="0">
                <a:solidFill>
                  <a:schemeClr val="bg1"/>
                </a:solidFill>
              </a:rPr>
              <a:t> Destination</a:t>
            </a:r>
            <a:r>
              <a:rPr lang="zh-TW" altLang="en-US" sz="1600" dirty="0">
                <a:solidFill>
                  <a:schemeClr val="bg1"/>
                </a:solidFill>
              </a:rPr>
              <a:t> </a:t>
            </a:r>
            <a:r>
              <a:rPr lang="en-US" altLang="zh-TW" sz="1600" dirty="0">
                <a:solidFill>
                  <a:schemeClr val="bg1"/>
                </a:solidFill>
              </a:rPr>
              <a:t>port 67(DHCP), let DHCP pass through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1600" dirty="0">
                <a:solidFill>
                  <a:schemeClr val="bg1"/>
                </a:solidFill>
              </a:rPr>
              <a:t>If the bridge interface on the </a:t>
            </a:r>
            <a:r>
              <a:rPr lang="en-US" altLang="zh-TW" sz="1600" dirty="0" err="1">
                <a:solidFill>
                  <a:schemeClr val="bg1"/>
                </a:solidFill>
              </a:rPr>
              <a:t>pfSense</a:t>
            </a:r>
            <a:r>
              <a:rPr lang="en-US" altLang="zh-TW" sz="1600" dirty="0">
                <a:solidFill>
                  <a:schemeClr val="bg1"/>
                </a:solidFill>
              </a:rPr>
              <a:t> still fail to get IP</a:t>
            </a:r>
            <a:r>
              <a:rPr lang="zh-TW" altLang="en-US" sz="1600" dirty="0">
                <a:solidFill>
                  <a:schemeClr val="bg1"/>
                </a:solidFill>
              </a:rPr>
              <a:t>， </a:t>
            </a:r>
            <a:r>
              <a:rPr lang="en-US" altLang="zh-TW" sz="1600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1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 name (using transparent for example), disable and enable interface manually</a:t>
            </a:r>
            <a:r>
              <a:rPr lang="en-US" altLang="zh-TW" sz="1600" dirty="0">
                <a:solidFill>
                  <a:schemeClr val="bg1"/>
                </a:solidFill>
              </a:rPr>
              <a:t>, forcing get IP again</a:t>
            </a:r>
          </a:p>
          <a:p>
            <a:pPr lvl="1"/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29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3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: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Config firewall rule</a:t>
            </a:r>
            <a:endParaRPr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553788"/>
            <a:ext cx="11239500" cy="226060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TW" sz="2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pfSense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Firewall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Rules </a:t>
            </a:r>
            <a:r>
              <a:rPr lang="en-US" altLang="zh-TW" sz="2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 </a:t>
            </a:r>
            <a:r>
              <a:rPr lang="en-US" altLang="zh-TW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Interface name </a:t>
            </a:r>
            <a:r>
              <a:rPr lang="en-US" altLang="zh-TW" sz="2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(using transparent for example)</a:t>
            </a:r>
            <a:endParaRPr lang="en-US" altLang="zh-TW" sz="20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1" indent="0">
              <a:buNone/>
            </a:pPr>
            <a:r>
              <a:rPr lang="en-US" altLang="zh-TW" sz="2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Create below rules for pass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TCP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Source IP: 10.17.94.18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 IP: 10.17.104.56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TCP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Source IP: 10.17.104.56 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 IP: Any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UDP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Source IP: 10.17.104.56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Destination: Any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</a:rPr>
              <a:t> Destination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port 67(DHCP)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>
                <a:solidFill>
                  <a:schemeClr val="bg1"/>
                </a:solidFill>
              </a:rPr>
              <a:t>Protocol: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UDP</a:t>
            </a:r>
            <a:r>
              <a:rPr lang="zh-TW" altLang="en-US" sz="1600">
                <a:solidFill>
                  <a:schemeClr val="bg1"/>
                </a:solidFill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Source IP: 10.17.104.56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Destination: Any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TW" sz="1600">
                <a:solidFill>
                  <a:schemeClr val="bg1"/>
                </a:solidFill>
              </a:rPr>
              <a:t> Destination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port 53(DNS)</a:t>
            </a:r>
          </a:p>
          <a:p>
            <a:pPr marL="1371600" lvl="2" indent="-457200">
              <a:buFont typeface="Wingdings" panose="05000000000000000000" pitchFamily="2" charset="2"/>
              <a:buAutoNum type="circleNumWdWhitePlain"/>
            </a:pPr>
            <a:r>
              <a:rPr lang="en-US" altLang="zh-TW" sz="1600" err="1">
                <a:solidFill>
                  <a:schemeClr val="bg1"/>
                </a:solidFill>
              </a:rPr>
              <a:t>pfSense</a:t>
            </a:r>
            <a:r>
              <a:rPr lang="en-US" altLang="zh-TW" sz="1600">
                <a:solidFill>
                  <a:schemeClr val="bg1"/>
                </a:solidFill>
              </a:rPr>
              <a:t> has a rule deny all by default, no needed to create it again manually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159" y="3814389"/>
            <a:ext cx="8921681" cy="19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37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Step 4</a:t>
            </a:r>
            <a:r>
              <a:rPr kumimoji="1" lang="zh-TW" altLang="en-US" sz="5400" spc="-15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5400" spc="-150" dirty="0">
                <a:solidFill>
                  <a:schemeClr val="bg1"/>
                </a:solidFill>
                <a:latin typeface="+mj-lt"/>
              </a:rPr>
              <a:t>: Verification</a:t>
            </a:r>
            <a:endParaRPr lang="zh-TW" altLang="en-US" sz="54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600" y="1591733"/>
            <a:ext cx="10960100" cy="2748977"/>
          </a:xfrm>
          <a:prstGeom prst="rect">
            <a:avLst/>
          </a:prstGeom>
        </p:spPr>
        <p:txBody>
          <a:bodyPr anchor="t"/>
          <a:lstStyle/>
          <a:p>
            <a:r>
              <a:rPr lang="en-US" altLang="zh-TW" sz="2400">
                <a:solidFill>
                  <a:schemeClr val="bg1"/>
                </a:solidFill>
                <a:latin typeface="Microsoft JhengHei"/>
                <a:ea typeface="Microsoft JhengHei"/>
              </a:rPr>
              <a:t>Change default HTTP port for management page to 10001</a:t>
            </a:r>
          </a:p>
          <a:p>
            <a:r>
              <a:rPr lang="en-US" altLang="zh-TW" sz="2400" b="1">
                <a:solidFill>
                  <a:schemeClr val="bg1"/>
                </a:solidFill>
                <a:latin typeface="Microsoft JhengHei"/>
                <a:ea typeface="Microsoft JhengHei"/>
              </a:rPr>
              <a:t>Verification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Use 10.17.95.21</a:t>
            </a:r>
            <a:r>
              <a:rPr lang="zh-TW" altLang="en-US" sz="2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access to NAS IP</a:t>
            </a:r>
            <a:r>
              <a:rPr lang="zh-TW" altLang="en-US" sz="2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10.17.104.56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Use 10.17.94.18</a:t>
            </a:r>
            <a:r>
              <a:rPr lang="zh-TW" altLang="en-US" sz="2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access to NAS IP</a:t>
            </a:r>
            <a:r>
              <a:rPr lang="zh-TW" altLang="en-US" sz="2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10.17.104.56</a:t>
            </a:r>
            <a:endParaRPr lang="en-US" altLang="zh-TW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</a:rPr>
              <a:t>Check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400" b="1" err="1">
                <a:solidFill>
                  <a:schemeClr val="bg1"/>
                </a:solidFill>
                <a:latin typeface="Microsoft JhengHei"/>
                <a:ea typeface="Microsoft JhengHei"/>
              </a:rPr>
              <a:t>pfSense</a:t>
            </a:r>
            <a:r>
              <a:rPr lang="en-US" altLang="zh-TW" sz="2400" b="1">
                <a:solidFill>
                  <a:schemeClr val="bg1"/>
                </a:solidFill>
                <a:latin typeface="Microsoft JhengHei"/>
                <a:ea typeface="Microsoft JhengHei"/>
              </a:rPr>
              <a:t> &gt; Status &gt; System Logs &gt; Firewall &gt; Normal view</a:t>
            </a:r>
            <a:endParaRPr lang="en-US" altLang="zh-TW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10.17.95.21</a:t>
            </a:r>
            <a:r>
              <a:rPr lang="zh-TW" altLang="en-US" sz="2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block by default rule(Deny all)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altLang="zh-TW" sz="2000">
                <a:solidFill>
                  <a:schemeClr val="bg1"/>
                </a:solidFill>
                <a:latin typeface="Microsoft JhengHei"/>
                <a:ea typeface="Microsoft JhengHei"/>
              </a:rPr>
              <a:t>10.17.94.18 allow for accessing by rule manual generated</a:t>
            </a:r>
          </a:p>
          <a:p>
            <a:pPr marL="914400" lvl="1" indent="-457200">
              <a:buFont typeface="+mj-lt"/>
              <a:buAutoNum type="alphaLcPeriod"/>
            </a:pP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253" y="4467711"/>
            <a:ext cx="6006447" cy="13616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21" y="4467711"/>
            <a:ext cx="4600880" cy="13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74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D2AB5E49-D1AE-4CC2-960F-0413C0A8F9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1" name="圖形 9">
            <a:extLst>
              <a:ext uri="{FF2B5EF4-FFF2-40B4-BE49-F238E27FC236}">
                <a16:creationId xmlns:a16="http://schemas.microsoft.com/office/drawing/2014/main" id="{B289DEFA-1993-4BD4-AC82-773F60CD5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2" name="圖形 7">
            <a:extLst>
              <a:ext uri="{FF2B5EF4-FFF2-40B4-BE49-F238E27FC236}">
                <a16:creationId xmlns:a16="http://schemas.microsoft.com/office/drawing/2014/main" id="{4C782D38-2746-4586-A4A9-3B61AB5CF8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3" name="圖形 7">
            <a:extLst>
              <a:ext uri="{FF2B5EF4-FFF2-40B4-BE49-F238E27FC236}">
                <a16:creationId xmlns:a16="http://schemas.microsoft.com/office/drawing/2014/main" id="{1D63BE96-BAC2-4464-BE27-F816BEDD1B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A069B0-1E8A-41DF-BC86-088D32093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508" y="2671241"/>
            <a:ext cx="2036984" cy="23747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1080C21-DDEC-48A2-9F0B-B0F0D31F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007" y="2671241"/>
            <a:ext cx="2036984" cy="23747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F1F1868-4873-4B1D-8417-74A25D8A1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5665" y="2671241"/>
            <a:ext cx="2036984" cy="237472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96C644-A717-254D-951D-20FF1A731F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820333"/>
            <a:ext cx="7340867" cy="905934"/>
          </a:xfrm>
          <a:prstGeom prst="rect">
            <a:avLst/>
          </a:prstGeom>
        </p:spPr>
        <p:txBody>
          <a:bodyPr anchor="t"/>
          <a:lstStyle/>
          <a:p>
            <a:pPr marL="0" indent="0">
              <a:buNone/>
            </a:pPr>
            <a:r>
              <a:rPr kumimoji="1" lang="en-US" altLang="zh-TW" sz="2400" dirty="0">
                <a:solidFill>
                  <a:schemeClr val="bg1"/>
                </a:solidFill>
              </a:rPr>
              <a:t>Through the verification we did, it can prove NAS can be protected by setting up </a:t>
            </a:r>
            <a:r>
              <a:rPr kumimoji="1" lang="en-US" altLang="zh-TW" sz="2400" dirty="0" err="1">
                <a:solidFill>
                  <a:schemeClr val="bg1"/>
                </a:solidFill>
              </a:rPr>
              <a:t>pfSense</a:t>
            </a:r>
            <a:r>
              <a:rPr kumimoji="1" lang="en-US" altLang="zh-TW" sz="2400" dirty="0">
                <a:solidFill>
                  <a:schemeClr val="bg1"/>
                </a:solidFill>
              </a:rPr>
              <a:t> firewall rules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A56E81-903A-4689-87C1-1A4537D5B5AE}"/>
              </a:ext>
            </a:extLst>
          </p:cNvPr>
          <p:cNvSpPr/>
          <p:nvPr/>
        </p:nvSpPr>
        <p:spPr>
          <a:xfrm>
            <a:off x="633506" y="4399634"/>
            <a:ext cx="305098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kumimoji="1" lang="en-US" altLang="zh-TW" sz="2000" b="1" dirty="0">
                <a:solidFill>
                  <a:schemeClr val="bg1"/>
                </a:solidFill>
              </a:rPr>
              <a:t>ALLOW OR DENY </a:t>
            </a:r>
            <a:r>
              <a:rPr kumimoji="1" lang="en-US" altLang="zh-TW" sz="2000" b="1">
                <a:solidFill>
                  <a:schemeClr val="bg1"/>
                </a:solidFill>
              </a:rPr>
              <a:t>SPECIFIC</a:t>
            </a:r>
            <a:r>
              <a:rPr kumimoji="1" lang="en-US" altLang="zh-TW" sz="2000" b="1" dirty="0">
                <a:solidFill>
                  <a:schemeClr val="bg1"/>
                </a:solidFill>
              </a:rPr>
              <a:t> IP AND SERVICES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F428CB-9298-4E45-9AC7-9C6CF9B05245}"/>
              </a:ext>
            </a:extLst>
          </p:cNvPr>
          <p:cNvSpPr/>
          <p:nvPr/>
        </p:nvSpPr>
        <p:spPr>
          <a:xfrm>
            <a:off x="4570506" y="4399634"/>
            <a:ext cx="305098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kumimoji="1" lang="en-US" altLang="zh-TW" sz="2000" b="1">
                <a:solidFill>
                  <a:schemeClr val="bg1"/>
                </a:solidFill>
              </a:rPr>
              <a:t>ALLOW OR DENY SPECIFIC IP BY COUNTRY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A649C9-A382-4D39-8198-22A84CE88055}"/>
              </a:ext>
            </a:extLst>
          </p:cNvPr>
          <p:cNvSpPr/>
          <p:nvPr/>
        </p:nvSpPr>
        <p:spPr>
          <a:xfrm>
            <a:off x="8507506" y="4399634"/>
            <a:ext cx="3050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2000" b="1">
                <a:solidFill>
                  <a:schemeClr val="bg1"/>
                </a:solidFill>
              </a:rPr>
              <a:t>DENY PORT SCAN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2047DB-8E44-C849-89F8-7AA7C0C3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5400" spc="0" dirty="0">
                <a:latin typeface="+mj-lt"/>
              </a:rPr>
              <a:t>Result</a:t>
            </a:r>
            <a:endParaRPr kumimoji="1" lang="zh-TW" altLang="en-US" sz="5400" spc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12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522E3A-1D64-264D-98AF-028EF042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Demo</a:t>
            </a:r>
            <a:endParaRPr kumimoji="1" lang="zh-TW" altLang="en-US"/>
          </a:p>
        </p:txBody>
      </p:sp>
      <p:sp>
        <p:nvSpPr>
          <p:cNvPr id="4" name="Google Shape;2005;p118" hidden="1">
            <a:extLst>
              <a:ext uri="{FF2B5EF4-FFF2-40B4-BE49-F238E27FC236}">
                <a16:creationId xmlns:a16="http://schemas.microsoft.com/office/drawing/2014/main" id="{29F0DF74-F312-426E-863F-A31F02C1EDF9}"/>
              </a:ext>
            </a:extLst>
          </p:cNvPr>
          <p:cNvSpPr txBox="1"/>
          <p:nvPr/>
        </p:nvSpPr>
        <p:spPr>
          <a:xfrm>
            <a:off x="2450262" y="2310905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4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pic>
        <p:nvPicPr>
          <p:cNvPr id="8" name="圖形 9">
            <a:extLst>
              <a:ext uri="{FF2B5EF4-FFF2-40B4-BE49-F238E27FC236}">
                <a16:creationId xmlns:a16="http://schemas.microsoft.com/office/drawing/2014/main" id="{B3EF3AE3-8861-46EC-A283-6BAF9C8E31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9">
            <a:extLst>
              <a:ext uri="{FF2B5EF4-FFF2-40B4-BE49-F238E27FC236}">
                <a16:creationId xmlns:a16="http://schemas.microsoft.com/office/drawing/2014/main" id="{5B97D39D-83C1-4081-83A1-783060D63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1" name="圖形 7">
            <a:extLst>
              <a:ext uri="{FF2B5EF4-FFF2-40B4-BE49-F238E27FC236}">
                <a16:creationId xmlns:a16="http://schemas.microsoft.com/office/drawing/2014/main" id="{DFA9F4FB-E282-461D-950D-FC951252F4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4B7E319E-5731-4B6C-BC93-40B7F92A70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73CE22E-9F0A-4EFD-9B71-04E67947727D}"/>
              </a:ext>
            </a:extLst>
          </p:cNvPr>
          <p:cNvSpPr txBox="1"/>
          <p:nvPr/>
        </p:nvSpPr>
        <p:spPr>
          <a:xfrm>
            <a:off x="1951249" y="4330588"/>
            <a:ext cx="2278296" cy="8506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4400" dirty="0">
                <a:solidFill>
                  <a:schemeClr val="bg1"/>
                </a:solidFill>
                <a:latin typeface="+mj-lt"/>
              </a:rPr>
              <a:t>DEMO</a:t>
            </a:r>
            <a:endParaRPr lang="zh-TW" alt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04D69313-D414-4FA0-9BE3-661317B49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759" y="1717743"/>
            <a:ext cx="2523963" cy="34750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C5F0B3-4623-4C8D-A11B-378B5DA52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62" y="1987146"/>
            <a:ext cx="128027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41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05;p118" hidden="1">
            <a:extLst>
              <a:ext uri="{FF2B5EF4-FFF2-40B4-BE49-F238E27FC236}">
                <a16:creationId xmlns:a16="http://schemas.microsoft.com/office/drawing/2014/main" id="{09683C17-336F-45D9-AA07-103DF11514DE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5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B7D4CB02-F8DF-4D4B-9547-DD3E4CC78505}"/>
              </a:ext>
            </a:extLst>
          </p:cNvPr>
          <p:cNvGrpSpPr/>
          <p:nvPr/>
        </p:nvGrpSpPr>
        <p:grpSpPr>
          <a:xfrm>
            <a:off x="-1556941" y="-4766260"/>
            <a:ext cx="19280458" cy="8754889"/>
            <a:chOff x="-1556941" y="-4766260"/>
            <a:chExt cx="19280458" cy="8754889"/>
          </a:xfrm>
        </p:grpSpPr>
        <p:pic>
          <p:nvPicPr>
            <p:cNvPr id="7" name="圖形 9">
              <a:extLst>
                <a:ext uri="{FF2B5EF4-FFF2-40B4-BE49-F238E27FC236}">
                  <a16:creationId xmlns:a16="http://schemas.microsoft.com/office/drawing/2014/main" id="{C50232E5-8918-4839-81DE-E8E4D90F6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10543192" y="-7034031"/>
              <a:ext cx="4912553" cy="9448096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8" name="圖形 9">
              <a:extLst>
                <a:ext uri="{FF2B5EF4-FFF2-40B4-BE49-F238E27FC236}">
                  <a16:creationId xmlns:a16="http://schemas.microsoft.com/office/drawing/2014/main" id="{6DC42F0B-88E1-40F5-B1A6-484417A86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361229" y="-2547986"/>
              <a:ext cx="4155231" cy="7991572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9" name="圖形 7">
              <a:extLst>
                <a:ext uri="{FF2B5EF4-FFF2-40B4-BE49-F238E27FC236}">
                  <a16:creationId xmlns:a16="http://schemas.microsoft.com/office/drawing/2014/main" id="{8A9D24B3-1FFE-4677-AC59-660A12689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10683781" y="-2118281"/>
              <a:ext cx="4047093" cy="7783598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  <p:pic>
          <p:nvPicPr>
            <p:cNvPr id="10" name="圖形 7">
              <a:extLst>
                <a:ext uri="{FF2B5EF4-FFF2-40B4-BE49-F238E27FC236}">
                  <a16:creationId xmlns:a16="http://schemas.microsoft.com/office/drawing/2014/main" id="{30422A6F-91B7-45D5-949E-2CBD6BBFA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7686125" y="1349045"/>
              <a:ext cx="1805920" cy="3473247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0F507EA-20A6-4A8C-A118-636BECC70B6A}"/>
              </a:ext>
            </a:extLst>
          </p:cNvPr>
          <p:cNvGrpSpPr/>
          <p:nvPr/>
        </p:nvGrpSpPr>
        <p:grpSpPr>
          <a:xfrm>
            <a:off x="-3859723" y="-2755851"/>
            <a:ext cx="19757028" cy="10181378"/>
            <a:chOff x="-3859723" y="-2755851"/>
            <a:chExt cx="19757028" cy="10181378"/>
          </a:xfrm>
        </p:grpSpPr>
        <p:pic>
          <p:nvPicPr>
            <p:cNvPr id="18" name="圖形 9">
              <a:extLst>
                <a:ext uri="{FF2B5EF4-FFF2-40B4-BE49-F238E27FC236}">
                  <a16:creationId xmlns:a16="http://schemas.microsoft.com/office/drawing/2014/main" id="{05DE7C35-D3CF-48B3-B5C1-217EE738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8716980" y="-5023622"/>
              <a:ext cx="4912553" cy="9448096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19" name="圖形 9">
              <a:extLst>
                <a:ext uri="{FF2B5EF4-FFF2-40B4-BE49-F238E27FC236}">
                  <a16:creationId xmlns:a16="http://schemas.microsoft.com/office/drawing/2014/main" id="{740A91E4-186C-4D34-9EAC-0E358767F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-1941553" y="-453161"/>
              <a:ext cx="4155231" cy="7991572"/>
            </a:xfrm>
            <a:custGeom>
              <a:avLst/>
              <a:gdLst>
                <a:gd name="connsiteX0" fmla="*/ 0 w 1965960"/>
                <a:gd name="connsiteY0" fmla="*/ 0 h 3781044"/>
                <a:gd name="connsiteX1" fmla="*/ 1965960 w 1965960"/>
                <a:gd name="connsiteY1" fmla="*/ 0 h 3781044"/>
                <a:gd name="connsiteX2" fmla="*/ 1965960 w 1965960"/>
                <a:gd name="connsiteY2" fmla="*/ 3781044 h 3781044"/>
                <a:gd name="connsiteX3" fmla="*/ 0 w 1965960"/>
                <a:gd name="connsiteY3" fmla="*/ 378104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5960" h="3781044">
                  <a:moveTo>
                    <a:pt x="0" y="0"/>
                  </a:moveTo>
                  <a:lnTo>
                    <a:pt x="1965960" y="0"/>
                  </a:lnTo>
                  <a:lnTo>
                    <a:pt x="1965960" y="3781044"/>
                  </a:lnTo>
                  <a:lnTo>
                    <a:pt x="0" y="3781044"/>
                  </a:lnTo>
                  <a:close/>
                </a:path>
              </a:pathLst>
            </a:custGeom>
          </p:spPr>
        </p:pic>
        <p:pic>
          <p:nvPicPr>
            <p:cNvPr id="20" name="圖形 7">
              <a:extLst>
                <a:ext uri="{FF2B5EF4-FFF2-40B4-BE49-F238E27FC236}">
                  <a16:creationId xmlns:a16="http://schemas.microsoft.com/office/drawing/2014/main" id="{2DF75BB3-5B3B-4AC3-BEA5-7561CBDD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6565540" y="1510182"/>
              <a:ext cx="4047093" cy="7783598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  <p:pic>
          <p:nvPicPr>
            <p:cNvPr id="21" name="圖形 7">
              <a:extLst>
                <a:ext uri="{FF2B5EF4-FFF2-40B4-BE49-F238E27FC236}">
                  <a16:creationId xmlns:a16="http://schemas.microsoft.com/office/drawing/2014/main" id="{51106D6B-00B6-49BB-A80E-77AFB812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6027307" y="2746044"/>
              <a:ext cx="1805920" cy="3473247"/>
            </a:xfrm>
            <a:custGeom>
              <a:avLst/>
              <a:gdLst>
                <a:gd name="connsiteX0" fmla="*/ 0 w 3249052"/>
                <a:gd name="connsiteY0" fmla="*/ 0 h 6248759"/>
                <a:gd name="connsiteX1" fmla="*/ 3249053 w 3249052"/>
                <a:gd name="connsiteY1" fmla="*/ 0 h 6248759"/>
                <a:gd name="connsiteX2" fmla="*/ 3249053 w 3249052"/>
                <a:gd name="connsiteY2" fmla="*/ 6248760 h 6248759"/>
                <a:gd name="connsiteX3" fmla="*/ 0 w 3249052"/>
                <a:gd name="connsiteY3" fmla="*/ 6248760 h 624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9052" h="6248759">
                  <a:moveTo>
                    <a:pt x="0" y="0"/>
                  </a:moveTo>
                  <a:lnTo>
                    <a:pt x="3249053" y="0"/>
                  </a:lnTo>
                  <a:lnTo>
                    <a:pt x="3249053" y="6248760"/>
                  </a:lnTo>
                  <a:lnTo>
                    <a:pt x="0" y="6248760"/>
                  </a:lnTo>
                  <a:close/>
                </a:path>
              </a:pathLst>
            </a:custGeom>
          </p:spPr>
        </p:pic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EE2ED9-97FD-45FE-A8DA-FCABA7DACAAC}"/>
              </a:ext>
            </a:extLst>
          </p:cNvPr>
          <p:cNvSpPr txBox="1"/>
          <p:nvPr/>
        </p:nvSpPr>
        <p:spPr>
          <a:xfrm>
            <a:off x="927660" y="4006465"/>
            <a:ext cx="488449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4400">
                <a:solidFill>
                  <a:schemeClr val="bg1"/>
                </a:solidFill>
                <a:latin typeface="+mj-lt"/>
              </a:rPr>
              <a:t>SUGGESTED MODELS</a:t>
            </a:r>
            <a:r>
              <a:rPr lang="en-US" altLang="zh-TW" sz="4400" dirty="0">
                <a:solidFill>
                  <a:schemeClr val="bg1"/>
                </a:solidFill>
                <a:latin typeface="+mj-lt"/>
              </a:rPr>
              <a:t> FOR INSTALLING PFSENSE</a:t>
            </a:r>
            <a:endParaRPr lang="zh-TW" alt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AEE083-6365-4AEE-93F7-2B41468B1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845" y="1615029"/>
            <a:ext cx="1188823" cy="2304488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5112DE-FD3F-4C9B-983A-1ACCBDB5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377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69CC73A-7CA3-4C4D-9D61-FC62831E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完美搭配</a:t>
            </a:r>
            <a:r>
              <a:rPr kumimoji="1" lang="en-US" altLang="zh-TW"/>
              <a:t>QNAP</a:t>
            </a:r>
            <a:r>
              <a:rPr kumimoji="1" lang="zh-TW" altLang="en-US"/>
              <a:t> </a:t>
            </a:r>
            <a:r>
              <a:rPr kumimoji="1" lang="en-US" altLang="zh-TW"/>
              <a:t>NAS</a:t>
            </a:r>
            <a:endParaRPr kumimoji="1" lang="zh-TW" altLang="en-US"/>
          </a:p>
        </p:txBody>
      </p:sp>
      <p:pic>
        <p:nvPicPr>
          <p:cNvPr id="23" name="圖片 22" descr="一張含有 藍色, 桌 的圖片&#10;&#10;自動產生的描述" hidden="1">
            <a:extLst>
              <a:ext uri="{FF2B5EF4-FFF2-40B4-BE49-F238E27FC236}">
                <a16:creationId xmlns:a16="http://schemas.microsoft.com/office/drawing/2014/main" id="{E84BB6C6-4721-4077-BD72-4DB72DEBE5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7"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7800"/>
            <a:ext cx="12191999" cy="4532861"/>
          </a:xfrm>
          <a:prstGeom prst="rect">
            <a:avLst/>
          </a:prstGeom>
        </p:spPr>
      </p:pic>
      <p:sp>
        <p:nvSpPr>
          <p:cNvPr id="24" name="標題 1">
            <a:extLst>
              <a:ext uri="{FF2B5EF4-FFF2-40B4-BE49-F238E27FC236}">
                <a16:creationId xmlns:a16="http://schemas.microsoft.com/office/drawing/2014/main" id="{A04096C9-C7FC-489D-84E2-538BD0AF0209}"/>
              </a:ext>
            </a:extLst>
          </p:cNvPr>
          <p:cNvSpPr txBox="1">
            <a:spLocks/>
          </p:cNvSpPr>
          <p:nvPr/>
        </p:nvSpPr>
        <p:spPr>
          <a:xfrm>
            <a:off x="606392" y="182881"/>
            <a:ext cx="10963308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kumimoji="1" lang="en-US" altLang="zh-TW" sz="5400" b="0" spc="-150">
                <a:latin typeface="+mj-lt"/>
                <a:ea typeface="微軟正黑體"/>
                <a:cs typeface="Arial"/>
              </a:rPr>
              <a:t>Seamlessly integrated with QNAP</a:t>
            </a:r>
            <a:r>
              <a:rPr kumimoji="1" lang="zh-TW" altLang="en-US" sz="5400" b="0" spc="-150">
                <a:latin typeface="+mj-lt"/>
                <a:ea typeface="微軟正黑體"/>
                <a:cs typeface="Arial"/>
              </a:rPr>
              <a:t> </a:t>
            </a:r>
            <a:r>
              <a:rPr kumimoji="1" lang="en-US" altLang="zh-TW" sz="5400" b="0" spc="-150">
                <a:latin typeface="+mj-lt"/>
                <a:ea typeface="微軟正黑體"/>
                <a:cs typeface="Arial"/>
              </a:rPr>
              <a:t>NAS</a:t>
            </a:r>
            <a:endParaRPr kumimoji="1" lang="zh-TW" altLang="en-US" sz="5400" b="0" spc="-150">
              <a:latin typeface="+mj-lt"/>
              <a:ea typeface="微軟正黑體"/>
              <a:cs typeface="Arial"/>
              <a:sym typeface="+mn-lt"/>
            </a:endParaRPr>
          </a:p>
        </p:txBody>
      </p:sp>
      <p:sp>
        <p:nvSpPr>
          <p:cNvPr id="40" name="Google Shape;85;p16">
            <a:extLst>
              <a:ext uri="{FF2B5EF4-FFF2-40B4-BE49-F238E27FC236}">
                <a16:creationId xmlns:a16="http://schemas.microsoft.com/office/drawing/2014/main" id="{64F650A2-3A5D-4419-8E25-C7A4881F298A}"/>
              </a:ext>
            </a:extLst>
          </p:cNvPr>
          <p:cNvSpPr/>
          <p:nvPr/>
        </p:nvSpPr>
        <p:spPr>
          <a:xfrm>
            <a:off x="727823" y="4792166"/>
            <a:ext cx="3654562" cy="1113270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01"/>
              </a:spcBef>
            </a:pP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Easy deployment</a:t>
            </a:r>
          </a:p>
          <a:p>
            <a:pPr lvl="0" algn="ctr">
              <a:spcBef>
                <a:spcPts val="101"/>
              </a:spcBef>
            </a:pP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low bandwidth required</a:t>
            </a:r>
            <a:endParaRPr lang="en-US" altLang="zh-TW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41" name="Google Shape;85;p16">
            <a:extLst>
              <a:ext uri="{FF2B5EF4-FFF2-40B4-BE49-F238E27FC236}">
                <a16:creationId xmlns:a16="http://schemas.microsoft.com/office/drawing/2014/main" id="{399D5A8E-D7F5-4AC0-AA9A-90C347E43AEE}"/>
              </a:ext>
            </a:extLst>
          </p:cNvPr>
          <p:cNvSpPr/>
          <p:nvPr/>
        </p:nvSpPr>
        <p:spPr>
          <a:xfrm>
            <a:off x="4325561" y="4792166"/>
            <a:ext cx="3654562" cy="1113270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• • •</a:t>
            </a:r>
          </a:p>
        </p:txBody>
      </p:sp>
      <p:sp>
        <p:nvSpPr>
          <p:cNvPr id="42" name="Google Shape;85;p16">
            <a:extLst>
              <a:ext uri="{FF2B5EF4-FFF2-40B4-BE49-F238E27FC236}">
                <a16:creationId xmlns:a16="http://schemas.microsoft.com/office/drawing/2014/main" id="{6C2C1072-2264-45EE-AB75-DA5C402F1086}"/>
              </a:ext>
            </a:extLst>
          </p:cNvPr>
          <p:cNvSpPr/>
          <p:nvPr/>
        </p:nvSpPr>
        <p:spPr>
          <a:xfrm>
            <a:off x="7980123" y="4792166"/>
            <a:ext cx="3654562" cy="1113270"/>
          </a:xfrm>
          <a:prstGeom prst="chevron">
            <a:avLst/>
          </a:prstGeom>
          <a:solidFill>
            <a:srgbClr val="49B4F7">
              <a:alpha val="7059"/>
            </a:srgbClr>
          </a:solidFill>
          <a:ln w="28575" cap="flat" cmpd="sng">
            <a:solidFill>
              <a:srgbClr val="49B4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01"/>
              </a:spcBef>
            </a:pP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High performance</a:t>
            </a:r>
          </a:p>
          <a:p>
            <a:pPr lvl="0" algn="ctr">
              <a:spcBef>
                <a:spcPts val="101"/>
              </a:spcBef>
            </a:pP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high bandwidth required</a:t>
            </a:r>
            <a:endParaRPr lang="en-US" altLang="zh-TW" dirty="0">
              <a:solidFill>
                <a:schemeClr val="bg1"/>
              </a:solidFill>
              <a:cs typeface="+mn-ea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D40A768B-FA49-4CD7-A9E7-8535323FBE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67" y="3030875"/>
            <a:ext cx="2492103" cy="1550643"/>
          </a:xfrm>
          <a:prstGeom prst="rect">
            <a:avLst/>
          </a:prstGeom>
        </p:spPr>
      </p:pic>
      <p:sp>
        <p:nvSpPr>
          <p:cNvPr id="26" name="圓角化對角線角落矩形 12">
            <a:extLst>
              <a:ext uri="{FF2B5EF4-FFF2-40B4-BE49-F238E27FC236}">
                <a16:creationId xmlns:a16="http://schemas.microsoft.com/office/drawing/2014/main" id="{1ACC7446-7FB2-4B09-A412-62F17FCABD98}"/>
              </a:ext>
            </a:extLst>
          </p:cNvPr>
          <p:cNvSpPr/>
          <p:nvPr/>
        </p:nvSpPr>
        <p:spPr>
          <a:xfrm>
            <a:off x="276525" y="1776248"/>
            <a:ext cx="3808942" cy="8742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x51 / x53 Series</a:t>
            </a:r>
            <a:endParaRPr kumimoji="1" lang="zh-TW" altLang="en-US" sz="2400" b="1">
              <a:cs typeface="+mn-ea"/>
              <a:sym typeface="+mn-lt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B5FE853-BF04-43A9-82B9-ED3C4BDCC6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763" y="2655818"/>
            <a:ext cx="2033345" cy="1265192"/>
          </a:xfrm>
          <a:prstGeom prst="rect">
            <a:avLst/>
          </a:prstGeom>
        </p:spPr>
      </p:pic>
      <p:sp>
        <p:nvSpPr>
          <p:cNvPr id="28" name="圓角化對角線角落矩形 14">
            <a:extLst>
              <a:ext uri="{FF2B5EF4-FFF2-40B4-BE49-F238E27FC236}">
                <a16:creationId xmlns:a16="http://schemas.microsoft.com/office/drawing/2014/main" id="{1FFDB5C2-FA62-4B43-904F-6AF82FAF3348}"/>
              </a:ext>
            </a:extLst>
          </p:cNvPr>
          <p:cNvSpPr/>
          <p:nvPr/>
        </p:nvSpPr>
        <p:spPr>
          <a:xfrm>
            <a:off x="4325561" y="1836088"/>
            <a:ext cx="3349094" cy="7546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x72 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x73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x77 Series</a:t>
            </a:r>
            <a:endParaRPr kumimoji="1" lang="zh-TW" altLang="en-US" sz="2400" b="1"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D3C10D4-89DC-44D5-876B-68E85AC34E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475" y="2613671"/>
            <a:ext cx="2218180" cy="138020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A4C5F68-C48C-41CA-BD56-A0FE8C0F86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835" y="3826214"/>
            <a:ext cx="2068594" cy="1287125"/>
          </a:xfrm>
          <a:prstGeom prst="rect">
            <a:avLst/>
          </a:prstGeom>
        </p:spPr>
      </p:pic>
      <p:sp>
        <p:nvSpPr>
          <p:cNvPr id="31" name="圓角化對角線角落矩形 17">
            <a:extLst>
              <a:ext uri="{FF2B5EF4-FFF2-40B4-BE49-F238E27FC236}">
                <a16:creationId xmlns:a16="http://schemas.microsoft.com/office/drawing/2014/main" id="{1CF7A606-9E35-49C7-BAE2-B331EDE65154}"/>
              </a:ext>
            </a:extLst>
          </p:cNvPr>
          <p:cNvSpPr/>
          <p:nvPr/>
        </p:nvSpPr>
        <p:spPr>
          <a:xfrm>
            <a:off x="8221848" y="1836088"/>
            <a:ext cx="2857500" cy="75461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x83 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x85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X86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endParaRPr kumimoji="1" lang="en-US" altLang="zh-TW" sz="2400" b="1">
              <a:cs typeface="+mn-ea"/>
              <a:sym typeface="+mn-lt"/>
            </a:endParaRPr>
          </a:p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kumimoji="1" lang="en-US" altLang="zh-TW" sz="2400" b="1">
                <a:cs typeface="+mn-ea"/>
                <a:sym typeface="+mn-lt"/>
              </a:rPr>
              <a:t>/</a:t>
            </a:r>
            <a:r>
              <a:rPr kumimoji="1" lang="zh-TW" altLang="en-US" sz="2400" b="1">
                <a:cs typeface="+mn-ea"/>
                <a:sym typeface="+mn-lt"/>
              </a:rPr>
              <a:t> </a:t>
            </a:r>
            <a:r>
              <a:rPr kumimoji="1" lang="en-US" altLang="zh-TW" sz="2400" b="1">
                <a:cs typeface="+mn-ea"/>
                <a:sym typeface="+mn-lt"/>
              </a:rPr>
              <a:t>89 Series</a:t>
            </a:r>
            <a:endParaRPr kumimoji="1" lang="zh-TW" altLang="en-US" sz="2400" b="1">
              <a:cs typeface="+mn-ea"/>
              <a:sym typeface="+mn-lt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43DB6FF6-B7C8-4D4E-8DA4-FA95A5C9AE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2924" y="3578249"/>
            <a:ext cx="2238578" cy="139289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2DD5BFB-DEF7-497B-8104-4E43442DDB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16" y="3074246"/>
            <a:ext cx="2452813" cy="152619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305A6F5B-CFD7-4309-8BA2-757011C4FD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338" y="2745532"/>
            <a:ext cx="2136451" cy="1329347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E970BD7-EEC3-47C5-827B-972C608035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1" y="2861188"/>
            <a:ext cx="2228052" cy="1930978"/>
          </a:xfrm>
          <a:prstGeom prst="rect">
            <a:avLst/>
          </a:prstGeom>
        </p:spPr>
      </p:pic>
      <p:pic>
        <p:nvPicPr>
          <p:cNvPr id="36" name="圖形 9">
            <a:extLst>
              <a:ext uri="{FF2B5EF4-FFF2-40B4-BE49-F238E27FC236}">
                <a16:creationId xmlns:a16="http://schemas.microsoft.com/office/drawing/2014/main" id="{31B1144C-50B0-45DC-BEFD-FA12C7BF700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7000"/>
          </a:blip>
          <a:stretch>
            <a:fillRect/>
          </a:stretch>
        </p:blipFill>
        <p:spPr>
          <a:xfrm rot="19021543">
            <a:off x="12051717" y="5971994"/>
            <a:ext cx="9756132" cy="18763538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37" name="圖形 7">
            <a:extLst>
              <a:ext uri="{FF2B5EF4-FFF2-40B4-BE49-F238E27FC236}">
                <a16:creationId xmlns:a16="http://schemas.microsoft.com/office/drawing/2014/main" id="{DC0AAED5-1F7B-4CD1-9380-2F078318765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16722842" y="10595747"/>
            <a:ext cx="3249052" cy="6248759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38" name="圖形 7">
            <a:extLst>
              <a:ext uri="{FF2B5EF4-FFF2-40B4-BE49-F238E27FC236}">
                <a16:creationId xmlns:a16="http://schemas.microsoft.com/office/drawing/2014/main" id="{878136F2-215A-464F-A8FA-3ABEDE1804C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11817758" y="1296788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39" name="圖形 9">
            <a:extLst>
              <a:ext uri="{FF2B5EF4-FFF2-40B4-BE49-F238E27FC236}">
                <a16:creationId xmlns:a16="http://schemas.microsoft.com/office/drawing/2014/main" id="{78E382A1-37CB-4676-853A-7A2F73F6D8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21543">
            <a:off x="25433788" y="13875808"/>
            <a:ext cx="4678078" cy="8997141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1396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accel="16667" decel="50000" autoRev="1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accel="16667" decel="50000" autoRev="1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repeatCount="indefinite" accel="16667" decel="50000" autoRev="1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DFFFF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7">
            <a:extLst>
              <a:ext uri="{FF2B5EF4-FFF2-40B4-BE49-F238E27FC236}">
                <a16:creationId xmlns:a16="http://schemas.microsoft.com/office/drawing/2014/main" id="{32CA47D3-979B-48C6-BE6A-AE99D07718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8284545" y="2815097"/>
            <a:ext cx="3249052" cy="6248759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6" name="圖形 7">
            <a:extLst>
              <a:ext uri="{FF2B5EF4-FFF2-40B4-BE49-F238E27FC236}">
                <a16:creationId xmlns:a16="http://schemas.microsoft.com/office/drawing/2014/main" id="{159A1241-9EC5-40E3-BFB1-90DB423829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6356">
            <a:off x="2143094" y="191277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7" name="圖形 9">
            <a:extLst>
              <a:ext uri="{FF2B5EF4-FFF2-40B4-BE49-F238E27FC236}">
                <a16:creationId xmlns:a16="http://schemas.microsoft.com/office/drawing/2014/main" id="{495ECF77-F62A-489F-89A5-28F4B105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</a:blip>
          <a:stretch>
            <a:fillRect/>
          </a:stretch>
        </p:blipFill>
        <p:spPr>
          <a:xfrm rot="19021543">
            <a:off x="-8746422" y="-16991724"/>
            <a:ext cx="9756132" cy="18763538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25C4CAE5-DE72-474C-84C0-F2B5500609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21543">
            <a:off x="6148128" y="-6286235"/>
            <a:ext cx="4678078" cy="8997141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D6E3455C-661F-4B15-93C2-59A6A0DAD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9284" y="2073542"/>
            <a:ext cx="3593432" cy="241728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B81A637-AE54-48B9-87D2-A2B678C3D0E5}"/>
              </a:ext>
            </a:extLst>
          </p:cNvPr>
          <p:cNvSpPr txBox="1"/>
          <p:nvPr/>
        </p:nvSpPr>
        <p:spPr>
          <a:xfrm>
            <a:off x="3225800" y="4920644"/>
            <a:ext cx="5740400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4400" spc="3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IS YOUR BEST CHOICE!</a:t>
            </a:r>
            <a:endParaRPr lang="zh-TW" altLang="en-US" sz="4400" spc="300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6204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圖形 9">
            <a:extLst>
              <a:ext uri="{FF2B5EF4-FFF2-40B4-BE49-F238E27FC236}">
                <a16:creationId xmlns:a16="http://schemas.microsoft.com/office/drawing/2014/main" id="{59DFF570-A593-4008-8653-FAE72AEA19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2635438" y="-8250250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03" name="圖形 9">
            <a:extLst>
              <a:ext uri="{FF2B5EF4-FFF2-40B4-BE49-F238E27FC236}">
                <a16:creationId xmlns:a16="http://schemas.microsoft.com/office/drawing/2014/main" id="{B96EFAAF-38EE-4799-903F-5DEB0D30E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52640" y="-6777738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204" name="圖形 7">
            <a:extLst>
              <a:ext uri="{FF2B5EF4-FFF2-40B4-BE49-F238E27FC236}">
                <a16:creationId xmlns:a16="http://schemas.microsoft.com/office/drawing/2014/main" id="{A26E1325-724D-4266-BE65-5D42D9B41B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1020500" y="-2134473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205" name="圖形 7">
            <a:extLst>
              <a:ext uri="{FF2B5EF4-FFF2-40B4-BE49-F238E27FC236}">
                <a16:creationId xmlns:a16="http://schemas.microsoft.com/office/drawing/2014/main" id="{9FD0AD21-27E0-42CF-AD07-D83463446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10963177" y="-1511960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A9B72B42-4BD3-4678-BB2D-E5F7D6FE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406B3546-D031-4A3C-83F5-6AB3EA71970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5400" b="0" dirty="0">
                <a:latin typeface="Bahnschrift Condensed" panose="020B0502040204020203" pitchFamily="34" charset="0"/>
                <a:ea typeface="+mn-ea"/>
                <a:cs typeface="+mn-ea"/>
                <a:sym typeface="+mn-lt"/>
              </a:rPr>
              <a:t>Usual topology for home usage - 1</a:t>
            </a:r>
          </a:p>
        </p:txBody>
      </p:sp>
      <p:sp>
        <p:nvSpPr>
          <p:cNvPr id="37" name="內容版面配置區 14">
            <a:extLst>
              <a:ext uri="{FF2B5EF4-FFF2-40B4-BE49-F238E27FC236}">
                <a16:creationId xmlns:a16="http://schemas.microsoft.com/office/drawing/2014/main" id="{93CD0176-79C4-4232-9C63-00E016AA9F88}"/>
              </a:ext>
            </a:extLst>
          </p:cNvPr>
          <p:cNvSpPr txBox="1">
            <a:spLocks/>
          </p:cNvSpPr>
          <p:nvPr/>
        </p:nvSpPr>
        <p:spPr>
          <a:xfrm>
            <a:off x="609600" y="2695205"/>
            <a:ext cx="4157001" cy="235948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1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Internet connection is provided by an ADSL modem at home, then it's dispatch to each smart device. NAS get dynamic IP for internet access.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4F1D117-D81C-44D0-9BC7-801C499D0214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sp>
          <p:nvSpPr>
            <p:cNvPr id="147" name="文字方塊 146">
              <a:extLst>
                <a:ext uri="{FF2B5EF4-FFF2-40B4-BE49-F238E27FC236}">
                  <a16:creationId xmlns:a16="http://schemas.microsoft.com/office/drawing/2014/main" id="{DF935C73-BE64-45EF-A110-6A80DA700FA2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8" name="文字方塊 147">
              <a:extLst>
                <a:ext uri="{FF2B5EF4-FFF2-40B4-BE49-F238E27FC236}">
                  <a16:creationId xmlns:a16="http://schemas.microsoft.com/office/drawing/2014/main" id="{FC69F70E-9C1D-4FFF-8217-FA635B62854D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9" name="文字方塊 148">
              <a:extLst>
                <a:ext uri="{FF2B5EF4-FFF2-40B4-BE49-F238E27FC236}">
                  <a16:creationId xmlns:a16="http://schemas.microsoft.com/office/drawing/2014/main" id="{5EBF3111-3E48-45FF-88DC-CE08C099BCE1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0" name="圖形 44">
              <a:extLst>
                <a:ext uri="{FF2B5EF4-FFF2-40B4-BE49-F238E27FC236}">
                  <a16:creationId xmlns:a16="http://schemas.microsoft.com/office/drawing/2014/main" id="{F5FADF75-2D66-4FDD-BB6C-28E47D9626CE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51" name="圖形 52">
              <a:extLst>
                <a:ext uri="{FF2B5EF4-FFF2-40B4-BE49-F238E27FC236}">
                  <a16:creationId xmlns:a16="http://schemas.microsoft.com/office/drawing/2014/main" id="{5E743135-10C7-46CE-B154-34081B59DCB5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52" name="群組 151">
              <a:extLst>
                <a:ext uri="{FF2B5EF4-FFF2-40B4-BE49-F238E27FC236}">
                  <a16:creationId xmlns:a16="http://schemas.microsoft.com/office/drawing/2014/main" id="{FB3ED79B-7A38-41AF-BE98-D19754FBB0A3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839A375F-F1FD-4C50-A16F-8AD7F9C3BFD1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0D0DB05A-F87C-4D38-9CBC-4328E9CE0784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6DE1D1F9-ADC4-4D16-B50F-CB1F57009464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A8BB695C-D64A-4E87-B229-4E751DF5ECB7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CF124FE3-B09F-4F73-AA04-2398E51AC41E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64ADF713-609F-43D3-BC97-59D96071F5DF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96D7D319-B3AC-4003-A251-5DAFBA49926A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3" name="圖形 70">
              <a:extLst>
                <a:ext uri="{FF2B5EF4-FFF2-40B4-BE49-F238E27FC236}">
                  <a16:creationId xmlns:a16="http://schemas.microsoft.com/office/drawing/2014/main" id="{58DEB288-D3FF-42C5-89C6-CDBFE0AF2851}"/>
                </a:ext>
              </a:extLst>
            </p:cNvPr>
            <p:cNvGrpSpPr/>
            <p:nvPr/>
          </p:nvGrpSpPr>
          <p:grpSpPr>
            <a:xfrm>
              <a:off x="9902500" y="4159804"/>
              <a:ext cx="1259994" cy="899254"/>
              <a:chOff x="7464886" y="2779329"/>
              <a:chExt cx="765181" cy="546107"/>
            </a:xfrm>
            <a:solidFill>
              <a:schemeClr val="bg1"/>
            </a:solidFill>
          </p:grpSpPr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AF671946-ED2D-4759-9217-68E543432319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00EE2139-7310-4198-89B8-7BDA5A16B2DD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B7C778B5-EEC2-48BA-A817-7A12D8D2A8CF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CD1D99DB-A870-4FB5-AF12-C3270EAEBEB4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4" name="圖形 77">
              <a:extLst>
                <a:ext uri="{FF2B5EF4-FFF2-40B4-BE49-F238E27FC236}">
                  <a16:creationId xmlns:a16="http://schemas.microsoft.com/office/drawing/2014/main" id="{E5498344-8FCA-45E2-93D6-DFF5FDE4CCD1}"/>
                </a:ext>
              </a:extLst>
            </p:cNvPr>
            <p:cNvGrpSpPr/>
            <p:nvPr/>
          </p:nvGrpSpPr>
          <p:grpSpPr>
            <a:xfrm>
              <a:off x="8267042" y="4053373"/>
              <a:ext cx="1118460" cy="1023535"/>
              <a:chOff x="5829299" y="3133724"/>
              <a:chExt cx="531971" cy="486823"/>
            </a:xfrm>
            <a:solidFill>
              <a:schemeClr val="bg1"/>
            </a:solidFill>
          </p:grpSpPr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0775C505-050B-4D0A-AECE-F4C89E150F32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F08E428F-423F-4802-B8A4-94E92AEF1EBB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D7712C63-73BB-4562-86A7-DF2A328B839C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484A2B33-F1DB-4D9D-864D-67123B844B75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7DF84C51-7FA9-4B07-8076-A5C7A2680CDB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658E2BF-37A4-4563-9CCB-36C3A5F82537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F77B858E-2B5E-4C4B-8DAA-2ED53283C0A4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31C10C0B-9D13-4CB4-8041-B16D327ADDA2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55" name="文字方塊 154">
              <a:extLst>
                <a:ext uri="{FF2B5EF4-FFF2-40B4-BE49-F238E27FC236}">
                  <a16:creationId xmlns:a16="http://schemas.microsoft.com/office/drawing/2014/main" id="{8F035443-821D-4D48-8C7A-08551C3780DB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15108A39-BF08-4269-9DBA-1966C33B8CB5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modem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8" name="矩形: 圓角 157">
              <a:extLst>
                <a:ext uri="{FF2B5EF4-FFF2-40B4-BE49-F238E27FC236}">
                  <a16:creationId xmlns:a16="http://schemas.microsoft.com/office/drawing/2014/main" id="{402B7AA3-7C8C-4659-9DCE-9BA1E12C127B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59" name="接點: 肘形 158">
              <a:extLst>
                <a:ext uri="{FF2B5EF4-FFF2-40B4-BE49-F238E27FC236}">
                  <a16:creationId xmlns:a16="http://schemas.microsoft.com/office/drawing/2014/main" id="{990EC261-0D7B-453C-9B07-305602B677B3}"/>
                </a:ext>
              </a:extLst>
            </p:cNvPr>
            <p:cNvCxnSpPr>
              <a:cxnSpLocks/>
              <a:endCxn id="194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接點 159">
              <a:extLst>
                <a:ext uri="{FF2B5EF4-FFF2-40B4-BE49-F238E27FC236}">
                  <a16:creationId xmlns:a16="http://schemas.microsoft.com/office/drawing/2014/main" id="{9A8AB655-3751-4C21-B514-5F2278B60624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接點: 肘形 160">
              <a:extLst>
                <a:ext uri="{FF2B5EF4-FFF2-40B4-BE49-F238E27FC236}">
                  <a16:creationId xmlns:a16="http://schemas.microsoft.com/office/drawing/2014/main" id="{8DC431FC-BCD9-4E43-8609-8489885041D3}"/>
                </a:ext>
              </a:extLst>
            </p:cNvPr>
            <p:cNvCxnSpPr>
              <a:cxnSpLocks/>
              <a:stCxn id="163" idx="0"/>
              <a:endCxn id="194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矩形: 圓角 161">
              <a:extLst>
                <a:ext uri="{FF2B5EF4-FFF2-40B4-BE49-F238E27FC236}">
                  <a16:creationId xmlns:a16="http://schemas.microsoft.com/office/drawing/2014/main" id="{8213D2C1-F3C9-4E2C-8841-AD6DD9A7D59D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D842BEB0-99DF-4DB3-A6A0-F9A43A745834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64" name="直線接點 163">
              <a:extLst>
                <a:ext uri="{FF2B5EF4-FFF2-40B4-BE49-F238E27FC236}">
                  <a16:creationId xmlns:a16="http://schemas.microsoft.com/office/drawing/2014/main" id="{2AB1C27B-6C1C-424E-B979-FE1836C7A641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5" name="圖形 2">
              <a:extLst>
                <a:ext uri="{FF2B5EF4-FFF2-40B4-BE49-F238E27FC236}">
                  <a16:creationId xmlns:a16="http://schemas.microsoft.com/office/drawing/2014/main" id="{4551A18A-D65D-4388-AC17-8574758EF183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66" name="圖形 2">
                <a:extLst>
                  <a:ext uri="{FF2B5EF4-FFF2-40B4-BE49-F238E27FC236}">
                    <a16:creationId xmlns:a16="http://schemas.microsoft.com/office/drawing/2014/main" id="{88E622D8-19F3-44E9-B299-46DB6451F2A2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74" name="手繪多邊形: 圖案 173">
                  <a:extLst>
                    <a:ext uri="{FF2B5EF4-FFF2-40B4-BE49-F238E27FC236}">
                      <a16:creationId xmlns:a16="http://schemas.microsoft.com/office/drawing/2014/main" id="{3EC88E16-DA4A-4EE4-A432-4FA5E91C5110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75" name="圖形 2">
                  <a:extLst>
                    <a:ext uri="{FF2B5EF4-FFF2-40B4-BE49-F238E27FC236}">
                      <a16:creationId xmlns:a16="http://schemas.microsoft.com/office/drawing/2014/main" id="{FBF6DE7E-436C-4FCD-8DE0-5AD5D1C511FA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80" name="手繪多邊形: 圖案 179">
                    <a:extLst>
                      <a:ext uri="{FF2B5EF4-FFF2-40B4-BE49-F238E27FC236}">
                        <a16:creationId xmlns:a16="http://schemas.microsoft.com/office/drawing/2014/main" id="{BC54AD46-D951-45D4-B11F-C46681FD5DCA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1" name="手繪多邊形: 圖案 180">
                    <a:extLst>
                      <a:ext uri="{FF2B5EF4-FFF2-40B4-BE49-F238E27FC236}">
                        <a16:creationId xmlns:a16="http://schemas.microsoft.com/office/drawing/2014/main" id="{4F5D23D0-4E61-411F-B107-E0126A2D4777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76" name="手繪多邊形: 圖案 175">
                  <a:extLst>
                    <a:ext uri="{FF2B5EF4-FFF2-40B4-BE49-F238E27FC236}">
                      <a16:creationId xmlns:a16="http://schemas.microsoft.com/office/drawing/2014/main" id="{C274B289-AFF7-4F4E-B768-A3CAEABD86A4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4D4AEEEE-C122-4380-816F-EC2FD0F759F7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8" name="手繪多邊形: 圖案 177">
                  <a:extLst>
                    <a:ext uri="{FF2B5EF4-FFF2-40B4-BE49-F238E27FC236}">
                      <a16:creationId xmlns:a16="http://schemas.microsoft.com/office/drawing/2014/main" id="{1E1D5136-859D-4E9C-BAFB-A608D953128B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4FABAC49-8E01-44E2-8CB6-8EC08BBAD556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67" name="圖形 2">
                <a:extLst>
                  <a:ext uri="{FF2B5EF4-FFF2-40B4-BE49-F238E27FC236}">
                    <a16:creationId xmlns:a16="http://schemas.microsoft.com/office/drawing/2014/main" id="{334B1751-BB1F-4290-A515-BA6878A21364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1"/>
                <a:chOff x="5759671" y="3131247"/>
                <a:chExt cx="137743" cy="24861"/>
              </a:xfrm>
              <a:grpFill/>
            </p:grpSpPr>
            <p:grpSp>
              <p:nvGrpSpPr>
                <p:cNvPr id="168" name="圖形 2">
                  <a:extLst>
                    <a:ext uri="{FF2B5EF4-FFF2-40B4-BE49-F238E27FC236}">
                      <a16:creationId xmlns:a16="http://schemas.microsoft.com/office/drawing/2014/main" id="{277488D3-C3BB-4A9C-A82D-C5260DF59E9E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71" name="手繪多邊形: 圖案 170">
                    <a:extLst>
                      <a:ext uri="{FF2B5EF4-FFF2-40B4-BE49-F238E27FC236}">
                        <a16:creationId xmlns:a16="http://schemas.microsoft.com/office/drawing/2014/main" id="{A740553C-1227-4743-A60C-9A7D1D0DFBD7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2" name="手繪多邊形: 圖案 171">
                    <a:extLst>
                      <a:ext uri="{FF2B5EF4-FFF2-40B4-BE49-F238E27FC236}">
                        <a16:creationId xmlns:a16="http://schemas.microsoft.com/office/drawing/2014/main" id="{09A4B329-6643-4DEA-85B0-BE3E971DBE0E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3" name="手繪多邊形: 圖案 172">
                    <a:extLst>
                      <a:ext uri="{FF2B5EF4-FFF2-40B4-BE49-F238E27FC236}">
                        <a16:creationId xmlns:a16="http://schemas.microsoft.com/office/drawing/2014/main" id="{9A2BE0AB-4461-45F9-99AF-D813BA9EFC65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772CA841-7642-444A-9C20-117A58367996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0" name="手繪多邊形: 圖案 169">
                  <a:extLst>
                    <a:ext uri="{FF2B5EF4-FFF2-40B4-BE49-F238E27FC236}">
                      <a16:creationId xmlns:a16="http://schemas.microsoft.com/office/drawing/2014/main" id="{44631CF9-EAF7-4C48-B218-B385C6D706E9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cxnSp>
          <p:nvCxnSpPr>
            <p:cNvPr id="201" name="接點: 肘形 200">
              <a:extLst>
                <a:ext uri="{FF2B5EF4-FFF2-40B4-BE49-F238E27FC236}">
                  <a16:creationId xmlns:a16="http://schemas.microsoft.com/office/drawing/2014/main" id="{D7CA193E-DF1F-4768-AB5C-3955C72C677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1542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內容版面配置區 14">
            <a:extLst>
              <a:ext uri="{FF2B5EF4-FFF2-40B4-BE49-F238E27FC236}">
                <a16:creationId xmlns:a16="http://schemas.microsoft.com/office/drawing/2014/main" id="{AEA17551-FB43-4208-9FEC-BCF81CE449AB}"/>
              </a:ext>
            </a:extLst>
          </p:cNvPr>
          <p:cNvSpPr txBox="1">
            <a:spLocks/>
          </p:cNvSpPr>
          <p:nvPr/>
        </p:nvSpPr>
        <p:spPr>
          <a:xfrm>
            <a:off x="637188" y="3131403"/>
            <a:ext cx="4031065" cy="107758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1"/>
              </a:spcBef>
              <a:buNone/>
            </a:pP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Static public IP configured on NAS, NAS access to internet directly</a:t>
            </a:r>
            <a:endParaRPr lang="zh-TW" altLang="en-US" sz="2400">
              <a:solidFill>
                <a:schemeClr val="bg1"/>
              </a:solidFill>
              <a:cs typeface="+mn-ea"/>
            </a:endParaRPr>
          </a:p>
        </p:txBody>
      </p:sp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A9B72B42-4BD3-4678-BB2D-E5F7D6FE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406B3546-D031-4A3C-83F5-6AB3EA71970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5400" b="0" dirty="0">
                <a:latin typeface="Bahnschrift Condensed" panose="020B0502040204020203" pitchFamily="34" charset="0"/>
                <a:cs typeface="+mn-ea"/>
                <a:sym typeface="+mn-lt"/>
              </a:rPr>
              <a:t>Usual topology for home usage - 2</a:t>
            </a:r>
          </a:p>
        </p:txBody>
      </p:sp>
      <p:grpSp>
        <p:nvGrpSpPr>
          <p:cNvPr id="316" name="群組 315">
            <a:extLst>
              <a:ext uri="{FF2B5EF4-FFF2-40B4-BE49-F238E27FC236}">
                <a16:creationId xmlns:a16="http://schemas.microsoft.com/office/drawing/2014/main" id="{AD964B3B-A952-4724-BD8F-CD0887A6DEDC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sp>
          <p:nvSpPr>
            <p:cNvPr id="317" name="文字方塊 316">
              <a:extLst>
                <a:ext uri="{FF2B5EF4-FFF2-40B4-BE49-F238E27FC236}">
                  <a16:creationId xmlns:a16="http://schemas.microsoft.com/office/drawing/2014/main" id="{B61D2136-71E6-4F80-B40D-4C2393E669A2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8" name="文字方塊 317">
              <a:extLst>
                <a:ext uri="{FF2B5EF4-FFF2-40B4-BE49-F238E27FC236}">
                  <a16:creationId xmlns:a16="http://schemas.microsoft.com/office/drawing/2014/main" id="{047FCC94-F7E3-4C2B-B175-C03AE47380BC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9" name="文字方塊 318">
              <a:extLst>
                <a:ext uri="{FF2B5EF4-FFF2-40B4-BE49-F238E27FC236}">
                  <a16:creationId xmlns:a16="http://schemas.microsoft.com/office/drawing/2014/main" id="{B4116DAE-DEFF-4C40-9436-63B34998C052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0" name="圖形 44">
              <a:extLst>
                <a:ext uri="{FF2B5EF4-FFF2-40B4-BE49-F238E27FC236}">
                  <a16:creationId xmlns:a16="http://schemas.microsoft.com/office/drawing/2014/main" id="{9F3B33B3-3C99-46D5-8E6E-8A0F006CE6AB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21" name="圖形 52">
              <a:extLst>
                <a:ext uri="{FF2B5EF4-FFF2-40B4-BE49-F238E27FC236}">
                  <a16:creationId xmlns:a16="http://schemas.microsoft.com/office/drawing/2014/main" id="{9AD2F3C2-324D-48C4-AB74-02BD4A73572C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322" name="群組 321">
              <a:extLst>
                <a:ext uri="{FF2B5EF4-FFF2-40B4-BE49-F238E27FC236}">
                  <a16:creationId xmlns:a16="http://schemas.microsoft.com/office/drawing/2014/main" id="{6B49775E-A2FD-4A63-8311-817F56AACAD9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170D8753-E037-411F-85BF-E621190AA2B3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564A8896-AE57-46AE-9789-3212DD8CB14C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F21722E3-69F6-4585-8AF6-B16B3FA5E194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3F2A5F4E-640A-4086-9772-689196DA3545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552B0B6E-2E72-4B40-AC05-7480F500C813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C783B8B1-25CC-458D-BF58-00606613F31A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6469600C-D2A5-4BB1-9B50-FA55E142025D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323" name="圖形 70">
              <a:extLst>
                <a:ext uri="{FF2B5EF4-FFF2-40B4-BE49-F238E27FC236}">
                  <a16:creationId xmlns:a16="http://schemas.microsoft.com/office/drawing/2014/main" id="{DA9A75D5-C4C1-4F38-977B-143F6E1AB64A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92F74372-2797-4CA6-97FA-704E1CCC1756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764CC048-4F04-4DA3-A8BC-E09BD845FB78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1BDEA55F-E1D9-4303-B1C1-E47BE45391AD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7A09CD49-1DBF-4181-8679-0C7DF278DCE8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324" name="圖形 77">
              <a:extLst>
                <a:ext uri="{FF2B5EF4-FFF2-40B4-BE49-F238E27FC236}">
                  <a16:creationId xmlns:a16="http://schemas.microsoft.com/office/drawing/2014/main" id="{E92482CA-A30D-419F-A212-82E5C59A91C3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9B844BC6-F901-41DB-AB52-FE0093A54800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3897C5D3-3FE0-423E-8953-409A74EA13F5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A5D0313F-A75F-46C2-A6EE-4F967949327D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171F7141-710E-45D8-AC2B-975A055DC334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B5EE5A82-5472-4EE2-91BB-280D8EB05276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2660BE35-02B4-453A-9449-D9F7611CEB11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293514CB-1427-44D0-BC30-4B670EBC4752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5EF8F9D8-87FC-4DC1-B3FA-8733E20CDA69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325" name="文字方塊 324">
              <a:extLst>
                <a:ext uri="{FF2B5EF4-FFF2-40B4-BE49-F238E27FC236}">
                  <a16:creationId xmlns:a16="http://schemas.microsoft.com/office/drawing/2014/main" id="{14686946-5AA1-4588-B76E-90641EF619E9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6" name="文字方塊 325">
              <a:extLst>
                <a:ext uri="{FF2B5EF4-FFF2-40B4-BE49-F238E27FC236}">
                  <a16:creationId xmlns:a16="http://schemas.microsoft.com/office/drawing/2014/main" id="{BAF8DB8C-1C91-40F2-A86B-B08F4046A7E4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modem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327" name="接點: 肘形 326">
              <a:extLst>
                <a:ext uri="{FF2B5EF4-FFF2-40B4-BE49-F238E27FC236}">
                  <a16:creationId xmlns:a16="http://schemas.microsoft.com/office/drawing/2014/main" id="{A49281E7-C2F5-46A5-B107-BB91CE17FC68}"/>
                </a:ext>
              </a:extLst>
            </p:cNvPr>
            <p:cNvCxnSpPr>
              <a:cxnSpLocks/>
              <a:stCxn id="320" idx="3"/>
            </p:cNvCxnSpPr>
            <p:nvPr/>
          </p:nvCxnSpPr>
          <p:spPr>
            <a:xfrm flipH="1">
              <a:off x="6068467" y="2356480"/>
              <a:ext cx="2344425" cy="1803323"/>
            </a:xfrm>
            <a:prstGeom prst="bentConnector3">
              <a:avLst>
                <a:gd name="adj1" fmla="val 99131"/>
              </a:avLst>
            </a:pr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矩形: 圓角 327">
              <a:extLst>
                <a:ext uri="{FF2B5EF4-FFF2-40B4-BE49-F238E27FC236}">
                  <a16:creationId xmlns:a16="http://schemas.microsoft.com/office/drawing/2014/main" id="{EFEF9E07-3C9D-4AD6-823C-DC1B02C044A6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329" name="接點: 肘形 328">
              <a:extLst>
                <a:ext uri="{FF2B5EF4-FFF2-40B4-BE49-F238E27FC236}">
                  <a16:creationId xmlns:a16="http://schemas.microsoft.com/office/drawing/2014/main" id="{FC9ADBCE-FBE6-4131-9C52-1A287386E9D3}"/>
                </a:ext>
              </a:extLst>
            </p:cNvPr>
            <p:cNvCxnSpPr>
              <a:cxnSpLocks/>
              <a:endCxn id="364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線接點 329">
              <a:extLst>
                <a:ext uri="{FF2B5EF4-FFF2-40B4-BE49-F238E27FC236}">
                  <a16:creationId xmlns:a16="http://schemas.microsoft.com/office/drawing/2014/main" id="{F2F133E3-4956-4C1F-BECC-37DA2245A3A2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接點: 肘形 330">
              <a:extLst>
                <a:ext uri="{FF2B5EF4-FFF2-40B4-BE49-F238E27FC236}">
                  <a16:creationId xmlns:a16="http://schemas.microsoft.com/office/drawing/2014/main" id="{40E7A96D-7612-48D1-9688-E03A6545F2B9}"/>
                </a:ext>
              </a:extLst>
            </p:cNvPr>
            <p:cNvCxnSpPr>
              <a:cxnSpLocks/>
              <a:stCxn id="333" idx="0"/>
              <a:endCxn id="364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矩形: 圓角 331">
              <a:extLst>
                <a:ext uri="{FF2B5EF4-FFF2-40B4-BE49-F238E27FC236}">
                  <a16:creationId xmlns:a16="http://schemas.microsoft.com/office/drawing/2014/main" id="{DE397C23-D2CF-4876-83C8-E0184F31AC0B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333" name="矩形: 圓角 332">
              <a:extLst>
                <a:ext uri="{FF2B5EF4-FFF2-40B4-BE49-F238E27FC236}">
                  <a16:creationId xmlns:a16="http://schemas.microsoft.com/office/drawing/2014/main" id="{63A4584B-82CF-47E1-86D9-D869E79E700A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334" name="直線接點 333">
              <a:extLst>
                <a:ext uri="{FF2B5EF4-FFF2-40B4-BE49-F238E27FC236}">
                  <a16:creationId xmlns:a16="http://schemas.microsoft.com/office/drawing/2014/main" id="{9A716DE2-4D4C-44BE-90AE-22F39725062D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5" name="圖形 2">
              <a:extLst>
                <a:ext uri="{FF2B5EF4-FFF2-40B4-BE49-F238E27FC236}">
                  <a16:creationId xmlns:a16="http://schemas.microsoft.com/office/drawing/2014/main" id="{767A9197-857C-40A5-8241-1D8C91D1F46A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336" name="圖形 2">
                <a:extLst>
                  <a:ext uri="{FF2B5EF4-FFF2-40B4-BE49-F238E27FC236}">
                    <a16:creationId xmlns:a16="http://schemas.microsoft.com/office/drawing/2014/main" id="{B7BDAE7A-9250-4110-AA44-294FF70E0A24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344" name="手繪多邊形: 圖案 343">
                  <a:extLst>
                    <a:ext uri="{FF2B5EF4-FFF2-40B4-BE49-F238E27FC236}">
                      <a16:creationId xmlns:a16="http://schemas.microsoft.com/office/drawing/2014/main" id="{654CE615-CA0F-45F9-9FFE-BC433600A05F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345" name="圖形 2">
                  <a:extLst>
                    <a:ext uri="{FF2B5EF4-FFF2-40B4-BE49-F238E27FC236}">
                      <a16:creationId xmlns:a16="http://schemas.microsoft.com/office/drawing/2014/main" id="{CC2C7BF1-E4F0-4385-935C-7D2C9E8B8CF0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350" name="手繪多邊形: 圖案 349">
                    <a:extLst>
                      <a:ext uri="{FF2B5EF4-FFF2-40B4-BE49-F238E27FC236}">
                        <a16:creationId xmlns:a16="http://schemas.microsoft.com/office/drawing/2014/main" id="{B288485C-9D4B-45A5-B9AD-3F2F5A282767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51" name="手繪多邊形: 圖案 350">
                    <a:extLst>
                      <a:ext uri="{FF2B5EF4-FFF2-40B4-BE49-F238E27FC236}">
                        <a16:creationId xmlns:a16="http://schemas.microsoft.com/office/drawing/2014/main" id="{5206C98B-93AA-4557-B27A-4F25B2E01055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346" name="手繪多邊形: 圖案 345">
                  <a:extLst>
                    <a:ext uri="{FF2B5EF4-FFF2-40B4-BE49-F238E27FC236}">
                      <a16:creationId xmlns:a16="http://schemas.microsoft.com/office/drawing/2014/main" id="{A181FA80-074A-438E-93F0-6739EF0490D9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7" name="手繪多邊形: 圖案 346">
                  <a:extLst>
                    <a:ext uri="{FF2B5EF4-FFF2-40B4-BE49-F238E27FC236}">
                      <a16:creationId xmlns:a16="http://schemas.microsoft.com/office/drawing/2014/main" id="{71D1472D-0976-4B30-B83E-C9A7EAABC3E6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8" name="手繪多邊形: 圖案 347">
                  <a:extLst>
                    <a:ext uri="{FF2B5EF4-FFF2-40B4-BE49-F238E27FC236}">
                      <a16:creationId xmlns:a16="http://schemas.microsoft.com/office/drawing/2014/main" id="{9EF9B2FC-A32E-4DBE-9646-4890780D8624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9" name="手繪多邊形: 圖案 348">
                  <a:extLst>
                    <a:ext uri="{FF2B5EF4-FFF2-40B4-BE49-F238E27FC236}">
                      <a16:creationId xmlns:a16="http://schemas.microsoft.com/office/drawing/2014/main" id="{44507A62-9784-4B6D-9FFD-A9F31F868A3D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37" name="圖形 2">
                <a:extLst>
                  <a:ext uri="{FF2B5EF4-FFF2-40B4-BE49-F238E27FC236}">
                    <a16:creationId xmlns:a16="http://schemas.microsoft.com/office/drawing/2014/main" id="{FC4FFC92-28ED-47BB-AB69-84792B4412F3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338" name="圖形 2">
                  <a:extLst>
                    <a:ext uri="{FF2B5EF4-FFF2-40B4-BE49-F238E27FC236}">
                      <a16:creationId xmlns:a16="http://schemas.microsoft.com/office/drawing/2014/main" id="{C73C8961-4FAE-4DD3-97A0-F9407A425B09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341" name="手繪多邊形: 圖案 340">
                    <a:extLst>
                      <a:ext uri="{FF2B5EF4-FFF2-40B4-BE49-F238E27FC236}">
                        <a16:creationId xmlns:a16="http://schemas.microsoft.com/office/drawing/2014/main" id="{AE242BDE-C80C-4579-BD75-1D51DD7DB884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2" name="手繪多邊形: 圖案 341">
                    <a:extLst>
                      <a:ext uri="{FF2B5EF4-FFF2-40B4-BE49-F238E27FC236}">
                        <a16:creationId xmlns:a16="http://schemas.microsoft.com/office/drawing/2014/main" id="{AB68CD3C-310B-4227-872D-0AE6E879E5FE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3" name="手繪多邊形: 圖案 342">
                    <a:extLst>
                      <a:ext uri="{FF2B5EF4-FFF2-40B4-BE49-F238E27FC236}">
                        <a16:creationId xmlns:a16="http://schemas.microsoft.com/office/drawing/2014/main" id="{59AB9152-2AF1-4065-9EE1-F2F41B52032C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339" name="手繪多邊形: 圖案 338">
                  <a:extLst>
                    <a:ext uri="{FF2B5EF4-FFF2-40B4-BE49-F238E27FC236}">
                      <a16:creationId xmlns:a16="http://schemas.microsoft.com/office/drawing/2014/main" id="{FEE7E022-A2CA-4037-B232-AA7FB34E5974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0" name="手繪多邊形: 圖案 339">
                  <a:extLst>
                    <a:ext uri="{FF2B5EF4-FFF2-40B4-BE49-F238E27FC236}">
                      <a16:creationId xmlns:a16="http://schemas.microsoft.com/office/drawing/2014/main" id="{123BD43F-5900-4F32-9028-0AB5C5E6F86C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8826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 hidden="1">
            <a:extLst>
              <a:ext uri="{FF2B5EF4-FFF2-40B4-BE49-F238E27FC236}">
                <a16:creationId xmlns:a16="http://schemas.microsoft.com/office/drawing/2014/main" id="{A9B72B42-4BD3-4678-BB2D-E5F7D6FE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406B3546-D031-4A3C-83F5-6AB3EA719701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5400" b="0" dirty="0">
                <a:latin typeface="Bahnschrift Condensed" panose="020B0502040204020203" pitchFamily="34" charset="0"/>
                <a:cs typeface="+mn-ea"/>
                <a:sym typeface="+mn-lt"/>
              </a:rPr>
              <a:t>Usual topology for home usage - 3</a:t>
            </a:r>
          </a:p>
        </p:txBody>
      </p:sp>
      <p:sp>
        <p:nvSpPr>
          <p:cNvPr id="37" name="內容版面配置區 14">
            <a:extLst>
              <a:ext uri="{FF2B5EF4-FFF2-40B4-BE49-F238E27FC236}">
                <a16:creationId xmlns:a16="http://schemas.microsoft.com/office/drawing/2014/main" id="{93CD0176-79C4-4232-9C63-00E016AA9F88}"/>
              </a:ext>
            </a:extLst>
          </p:cNvPr>
          <p:cNvSpPr txBox="1">
            <a:spLocks/>
          </p:cNvSpPr>
          <p:nvPr/>
        </p:nvSpPr>
        <p:spPr>
          <a:xfrm>
            <a:off x="609600" y="2129050"/>
            <a:ext cx="4361115" cy="307803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01"/>
              </a:spcBef>
              <a:buNone/>
            </a:pP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is </a:t>
            </a: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connected to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the </a:t>
            </a: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ADSL modem, and access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the Internet </a:t>
            </a: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through </a:t>
            </a:r>
            <a:r>
              <a:rPr lang="en-US" altLang="zh-TW" sz="2400" dirty="0" err="1">
                <a:solidFill>
                  <a:schemeClr val="bg1"/>
                </a:solidFill>
                <a:cs typeface="+mn-ea"/>
                <a:sym typeface="+mn-lt"/>
              </a:rPr>
              <a:t>PPPoE</a:t>
            </a: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, it can be dynamic or static IP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depending</a:t>
            </a:r>
            <a:r>
              <a:rPr lang="en-US" altLang="zh-TW" sz="2400" dirty="0">
                <a:solidFill>
                  <a:schemeClr val="bg1"/>
                </a:solidFill>
                <a:cs typeface="+mn-ea"/>
                <a:sym typeface="+mn-lt"/>
              </a:rPr>
              <a:t> on ISP setting.</a:t>
            </a:r>
          </a:p>
          <a:p>
            <a:pPr marL="0" indent="0">
              <a:lnSpc>
                <a:spcPct val="120000"/>
              </a:lnSpc>
              <a:spcBef>
                <a:spcPts val="101"/>
              </a:spcBef>
              <a:buNone/>
            </a:pPr>
            <a:br>
              <a:rPr lang="en-US" altLang="zh-TW" sz="2400" dirty="0">
                <a:cs typeface="+mn-ea"/>
              </a:rPr>
            </a:br>
            <a:r>
              <a:rPr lang="en-US" altLang="zh-TW" sz="1600" dirty="0">
                <a:solidFill>
                  <a:schemeClr val="bg1"/>
                </a:solidFill>
                <a:cs typeface="+mn-ea"/>
                <a:sym typeface="+mn-lt"/>
              </a:rPr>
              <a:t>Note: This will not be one of our scenarios in this topic</a:t>
            </a:r>
            <a:endParaRPr lang="en-US" altLang="zh-TW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1" name="群組 40" hidden="1">
            <a:extLst>
              <a:ext uri="{FF2B5EF4-FFF2-40B4-BE49-F238E27FC236}">
                <a16:creationId xmlns:a16="http://schemas.microsoft.com/office/drawing/2014/main" id="{69DDA305-9BEB-4BC1-960B-8F6F7C110144}"/>
              </a:ext>
            </a:extLst>
          </p:cNvPr>
          <p:cNvGrpSpPr/>
          <p:nvPr/>
        </p:nvGrpSpPr>
        <p:grpSpPr>
          <a:xfrm>
            <a:off x="5491708" y="1734840"/>
            <a:ext cx="5931975" cy="3894901"/>
            <a:chOff x="5491708" y="1734840"/>
            <a:chExt cx="5931975" cy="3894901"/>
          </a:xfrm>
        </p:grpSpPr>
        <p:sp>
          <p:nvSpPr>
            <p:cNvPr id="42" name="圖形 44">
              <a:extLst>
                <a:ext uri="{FF2B5EF4-FFF2-40B4-BE49-F238E27FC236}">
                  <a16:creationId xmlns:a16="http://schemas.microsoft.com/office/drawing/2014/main" id="{05ADECD3-EA66-4550-B18E-0AA565C2930F}"/>
                </a:ext>
              </a:extLst>
            </p:cNvPr>
            <p:cNvSpPr/>
            <p:nvPr/>
          </p:nvSpPr>
          <p:spPr>
            <a:xfrm>
              <a:off x="8365100" y="4829641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44" name="圖形 52">
              <a:extLst>
                <a:ext uri="{FF2B5EF4-FFF2-40B4-BE49-F238E27FC236}">
                  <a16:creationId xmlns:a16="http://schemas.microsoft.com/office/drawing/2014/main" id="{79506D70-69EF-4641-867E-79C04AE77BDF}"/>
                </a:ext>
              </a:extLst>
            </p:cNvPr>
            <p:cNvSpPr/>
            <p:nvPr/>
          </p:nvSpPr>
          <p:spPr>
            <a:xfrm>
              <a:off x="6667880" y="2352937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45" name="圖形 8">
              <a:extLst>
                <a:ext uri="{FF2B5EF4-FFF2-40B4-BE49-F238E27FC236}">
                  <a16:creationId xmlns:a16="http://schemas.microsoft.com/office/drawing/2014/main" id="{5C1630A3-2778-4AB9-9D1B-DB5E26CCDDB0}"/>
                </a:ext>
              </a:extLst>
            </p:cNvPr>
            <p:cNvGrpSpPr/>
            <p:nvPr/>
          </p:nvGrpSpPr>
          <p:grpSpPr>
            <a:xfrm>
              <a:off x="8379984" y="3753890"/>
              <a:ext cx="890795" cy="1109442"/>
              <a:chOff x="7241611" y="1983334"/>
              <a:chExt cx="847725" cy="1057275"/>
            </a:xfrm>
            <a:solidFill>
              <a:schemeClr val="bg1"/>
            </a:solidFill>
          </p:grpSpPr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2B025714-43A2-466E-82C2-CD282BC342B4}"/>
                  </a:ext>
                </a:extLst>
              </p:cNvPr>
              <p:cNvSpPr/>
              <p:nvPr/>
            </p:nvSpPr>
            <p:spPr>
              <a:xfrm>
                <a:off x="7296074" y="2372535"/>
                <a:ext cx="728672" cy="33156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01AAC64D-1F14-4A37-9921-D64DDFBEFD4A}"/>
                  </a:ext>
                </a:extLst>
              </p:cNvPr>
              <p:cNvSpPr/>
              <p:nvPr/>
            </p:nvSpPr>
            <p:spPr>
              <a:xfrm>
                <a:off x="7385295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BCA0395C-C9F0-4502-8F24-345FF4388AD0}"/>
                  </a:ext>
                </a:extLst>
              </p:cNvPr>
              <p:cNvSpPr/>
              <p:nvPr/>
            </p:nvSpPr>
            <p:spPr>
              <a:xfrm>
                <a:off x="7476383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0AFC45C0-59A9-4A20-9CBE-DA76B792C33E}"/>
                  </a:ext>
                </a:extLst>
              </p:cNvPr>
              <p:cNvSpPr/>
              <p:nvPr/>
            </p:nvSpPr>
            <p:spPr>
              <a:xfrm>
                <a:off x="7567461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EFF427F9-E1B1-46B6-9759-7211D46A32EE}"/>
                  </a:ext>
                </a:extLst>
              </p:cNvPr>
              <p:cNvSpPr/>
              <p:nvPr/>
            </p:nvSpPr>
            <p:spPr>
              <a:xfrm>
                <a:off x="7465002" y="2099367"/>
                <a:ext cx="63767" cy="248202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78156A93-535D-4CC6-A2F7-D052D3052C01}"/>
                  </a:ext>
                </a:extLst>
              </p:cNvPr>
              <p:cNvSpPr/>
              <p:nvPr/>
            </p:nvSpPr>
            <p:spPr>
              <a:xfrm>
                <a:off x="7783811" y="2099377"/>
                <a:ext cx="63756" cy="248192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F1D0721C-12E2-41DC-B35E-3440F9097D44}"/>
                  </a:ext>
                </a:extLst>
              </p:cNvPr>
              <p:cNvSpPr/>
              <p:nvPr/>
            </p:nvSpPr>
            <p:spPr>
              <a:xfrm>
                <a:off x="7791755" y="2555919"/>
                <a:ext cx="137779" cy="45558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46" name="圖形 49">
              <a:extLst>
                <a:ext uri="{FF2B5EF4-FFF2-40B4-BE49-F238E27FC236}">
                  <a16:creationId xmlns:a16="http://schemas.microsoft.com/office/drawing/2014/main" id="{0AC98EC4-4806-42FB-8293-63B0E5103022}"/>
                </a:ext>
              </a:extLst>
            </p:cNvPr>
            <p:cNvGrpSpPr/>
            <p:nvPr/>
          </p:nvGrpSpPr>
          <p:grpSpPr>
            <a:xfrm>
              <a:off x="5619750" y="2415771"/>
              <a:ext cx="952500" cy="1190625"/>
              <a:chOff x="5619750" y="2833687"/>
              <a:chExt cx="952500" cy="1190625"/>
            </a:xfrm>
            <a:solidFill>
              <a:schemeClr val="bg1"/>
            </a:solidFill>
          </p:grpSpPr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19300F7B-029A-43BF-B309-2711E5AEF291}"/>
                  </a:ext>
                </a:extLst>
              </p:cNvPr>
              <p:cNvSpPr/>
              <p:nvPr/>
            </p:nvSpPr>
            <p:spPr>
              <a:xfrm>
                <a:off x="6117621" y="3061525"/>
                <a:ext cx="297846" cy="165925"/>
              </a:xfrm>
              <a:custGeom>
                <a:avLst/>
                <a:gdLst>
                  <a:gd name="connsiteX0" fmla="*/ 51721 w 297846"/>
                  <a:gd name="connsiteY0" fmla="*/ 165926 h 165925"/>
                  <a:gd name="connsiteX1" fmla="*/ 246126 w 297846"/>
                  <a:gd name="connsiteY1" fmla="*/ 165926 h 165925"/>
                  <a:gd name="connsiteX2" fmla="*/ 297847 w 297846"/>
                  <a:gd name="connsiteY2" fmla="*/ 114205 h 165925"/>
                  <a:gd name="connsiteX3" fmla="*/ 297847 w 297846"/>
                  <a:gd name="connsiteY3" fmla="*/ 51721 h 165925"/>
                  <a:gd name="connsiteX4" fmla="*/ 246126 w 297846"/>
                  <a:gd name="connsiteY4" fmla="*/ 0 h 165925"/>
                  <a:gd name="connsiteX5" fmla="*/ 51721 w 297846"/>
                  <a:gd name="connsiteY5" fmla="*/ 0 h 165925"/>
                  <a:gd name="connsiteX6" fmla="*/ 0 w 297846"/>
                  <a:gd name="connsiteY6" fmla="*/ 51721 h 165925"/>
                  <a:gd name="connsiteX7" fmla="*/ 0 w 297846"/>
                  <a:gd name="connsiteY7" fmla="*/ 114110 h 165925"/>
                  <a:gd name="connsiteX8" fmla="*/ 51721 w 297846"/>
                  <a:gd name="connsiteY8" fmla="*/ 165926 h 165925"/>
                  <a:gd name="connsiteX9" fmla="*/ 47625 w 297846"/>
                  <a:gd name="connsiteY9" fmla="*/ 51626 h 165925"/>
                  <a:gd name="connsiteX10" fmla="*/ 51721 w 297846"/>
                  <a:gd name="connsiteY10" fmla="*/ 47530 h 165925"/>
                  <a:gd name="connsiteX11" fmla="*/ 246126 w 297846"/>
                  <a:gd name="connsiteY11" fmla="*/ 47530 h 165925"/>
                  <a:gd name="connsiteX12" fmla="*/ 250222 w 297846"/>
                  <a:gd name="connsiteY12" fmla="*/ 51626 h 165925"/>
                  <a:gd name="connsiteX13" fmla="*/ 250222 w 297846"/>
                  <a:gd name="connsiteY13" fmla="*/ 114110 h 165925"/>
                  <a:gd name="connsiteX14" fmla="*/ 246126 w 297846"/>
                  <a:gd name="connsiteY14" fmla="*/ 118205 h 165925"/>
                  <a:gd name="connsiteX15" fmla="*/ 51721 w 297846"/>
                  <a:gd name="connsiteY15" fmla="*/ 118205 h 165925"/>
                  <a:gd name="connsiteX16" fmla="*/ 47625 w 297846"/>
                  <a:gd name="connsiteY16" fmla="*/ 114110 h 16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846" h="165925">
                    <a:moveTo>
                      <a:pt x="51721" y="165926"/>
                    </a:moveTo>
                    <a:lnTo>
                      <a:pt x="246126" y="165926"/>
                    </a:lnTo>
                    <a:cubicBezTo>
                      <a:pt x="274669" y="165873"/>
                      <a:pt x="297794" y="142747"/>
                      <a:pt x="297847" y="114205"/>
                    </a:cubicBezTo>
                    <a:lnTo>
                      <a:pt x="297847" y="51721"/>
                    </a:lnTo>
                    <a:cubicBezTo>
                      <a:pt x="297794" y="23178"/>
                      <a:pt x="274669" y="52"/>
                      <a:pt x="246126" y="0"/>
                    </a:cubicBezTo>
                    <a:lnTo>
                      <a:pt x="51721" y="0"/>
                    </a:lnTo>
                    <a:cubicBezTo>
                      <a:pt x="23178" y="52"/>
                      <a:pt x="52" y="23178"/>
                      <a:pt x="0" y="51721"/>
                    </a:cubicBezTo>
                    <a:lnTo>
                      <a:pt x="0" y="114110"/>
                    </a:lnTo>
                    <a:cubicBezTo>
                      <a:pt x="0" y="142689"/>
                      <a:pt x="23141" y="165873"/>
                      <a:pt x="51721" y="165926"/>
                    </a:cubicBezTo>
                    <a:close/>
                    <a:moveTo>
                      <a:pt x="47625" y="51626"/>
                    </a:moveTo>
                    <a:cubicBezTo>
                      <a:pt x="47625" y="49363"/>
                      <a:pt x="49459" y="47530"/>
                      <a:pt x="51721" y="47530"/>
                    </a:cubicBezTo>
                    <a:lnTo>
                      <a:pt x="246126" y="47530"/>
                    </a:lnTo>
                    <a:cubicBezTo>
                      <a:pt x="248388" y="47530"/>
                      <a:pt x="250222" y="49363"/>
                      <a:pt x="250222" y="51626"/>
                    </a:cubicBezTo>
                    <a:lnTo>
                      <a:pt x="250222" y="114110"/>
                    </a:lnTo>
                    <a:cubicBezTo>
                      <a:pt x="250222" y="116372"/>
                      <a:pt x="248388" y="118205"/>
                      <a:pt x="246126" y="118205"/>
                    </a:cubicBezTo>
                    <a:lnTo>
                      <a:pt x="51721" y="118205"/>
                    </a:lnTo>
                    <a:cubicBezTo>
                      <a:pt x="49459" y="118205"/>
                      <a:pt x="47625" y="116372"/>
                      <a:pt x="47625" y="114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3C84DF0D-DF29-41B7-9CED-39FEF0C060F5}"/>
                  </a:ext>
                </a:extLst>
              </p:cNvPr>
              <p:cNvSpPr/>
              <p:nvPr/>
            </p:nvSpPr>
            <p:spPr>
              <a:xfrm>
                <a:off x="5672137" y="2843212"/>
                <a:ext cx="847629" cy="933450"/>
              </a:xfrm>
              <a:custGeom>
                <a:avLst/>
                <a:gdLst>
                  <a:gd name="connsiteX0" fmla="*/ 847630 w 847629"/>
                  <a:gd name="connsiteY0" fmla="*/ 712184 h 933450"/>
                  <a:gd name="connsiteX1" fmla="*/ 847630 w 847629"/>
                  <a:gd name="connsiteY1" fmla="*/ 208026 h 933450"/>
                  <a:gd name="connsiteX2" fmla="*/ 754285 w 847629"/>
                  <a:gd name="connsiteY2" fmla="*/ 114300 h 933450"/>
                  <a:gd name="connsiteX3" fmla="*/ 389192 w 847629"/>
                  <a:gd name="connsiteY3" fmla="*/ 114300 h 933450"/>
                  <a:gd name="connsiteX4" fmla="*/ 270891 w 847629"/>
                  <a:gd name="connsiteY4" fmla="*/ 0 h 933450"/>
                  <a:gd name="connsiteX5" fmla="*/ 231458 w 847629"/>
                  <a:gd name="connsiteY5" fmla="*/ 0 h 933450"/>
                  <a:gd name="connsiteX6" fmla="*/ 113157 w 847629"/>
                  <a:gd name="connsiteY6" fmla="*/ 114300 h 933450"/>
                  <a:gd name="connsiteX7" fmla="*/ 93440 w 847629"/>
                  <a:gd name="connsiteY7" fmla="*/ 114300 h 933450"/>
                  <a:gd name="connsiteX8" fmla="*/ 0 w 847629"/>
                  <a:gd name="connsiteY8" fmla="*/ 207740 h 933450"/>
                  <a:gd name="connsiteX9" fmla="*/ 0 w 847629"/>
                  <a:gd name="connsiteY9" fmla="*/ 712184 h 933450"/>
                  <a:gd name="connsiteX10" fmla="*/ 93440 w 847629"/>
                  <a:gd name="connsiteY10" fmla="*/ 805625 h 933450"/>
                  <a:gd name="connsiteX11" fmla="*/ 227362 w 847629"/>
                  <a:gd name="connsiteY11" fmla="*/ 805625 h 933450"/>
                  <a:gd name="connsiteX12" fmla="*/ 227362 w 847629"/>
                  <a:gd name="connsiteY12" fmla="*/ 819150 h 933450"/>
                  <a:gd name="connsiteX13" fmla="*/ 341662 w 847629"/>
                  <a:gd name="connsiteY13" fmla="*/ 933450 h 933450"/>
                  <a:gd name="connsiteX14" fmla="*/ 503587 w 847629"/>
                  <a:gd name="connsiteY14" fmla="*/ 933450 h 933450"/>
                  <a:gd name="connsiteX15" fmla="*/ 617887 w 847629"/>
                  <a:gd name="connsiteY15" fmla="*/ 819150 h 933450"/>
                  <a:gd name="connsiteX16" fmla="*/ 617887 w 847629"/>
                  <a:gd name="connsiteY16" fmla="*/ 805625 h 933450"/>
                  <a:gd name="connsiteX17" fmla="*/ 754285 w 847629"/>
                  <a:gd name="connsiteY17" fmla="*/ 805625 h 933450"/>
                  <a:gd name="connsiteX18" fmla="*/ 847630 w 847629"/>
                  <a:gd name="connsiteY18" fmla="*/ 712184 h 933450"/>
                  <a:gd name="connsiteX19" fmla="*/ 160592 w 847629"/>
                  <a:gd name="connsiteY19" fmla="*/ 118586 h 933450"/>
                  <a:gd name="connsiteX20" fmla="*/ 231458 w 847629"/>
                  <a:gd name="connsiteY20" fmla="*/ 47625 h 933450"/>
                  <a:gd name="connsiteX21" fmla="*/ 270796 w 847629"/>
                  <a:gd name="connsiteY21" fmla="*/ 47625 h 933450"/>
                  <a:gd name="connsiteX22" fmla="*/ 341757 w 847629"/>
                  <a:gd name="connsiteY22" fmla="*/ 118586 h 933450"/>
                  <a:gd name="connsiteX23" fmla="*/ 341757 w 847629"/>
                  <a:gd name="connsiteY23" fmla="*/ 632936 h 933450"/>
                  <a:gd name="connsiteX24" fmla="*/ 326136 w 847629"/>
                  <a:gd name="connsiteY24" fmla="*/ 648557 h 933450"/>
                  <a:gd name="connsiteX25" fmla="*/ 176213 w 847629"/>
                  <a:gd name="connsiteY25" fmla="*/ 648557 h 933450"/>
                  <a:gd name="connsiteX26" fmla="*/ 160592 w 847629"/>
                  <a:gd name="connsiteY26" fmla="*/ 632936 h 933450"/>
                  <a:gd name="connsiteX27" fmla="*/ 93917 w 847629"/>
                  <a:gd name="connsiteY27" fmla="*/ 758000 h 933450"/>
                  <a:gd name="connsiteX28" fmla="*/ 48101 w 847629"/>
                  <a:gd name="connsiteY28" fmla="*/ 712184 h 933450"/>
                  <a:gd name="connsiteX29" fmla="*/ 48101 w 847629"/>
                  <a:gd name="connsiteY29" fmla="*/ 208026 h 933450"/>
                  <a:gd name="connsiteX30" fmla="*/ 93440 w 847629"/>
                  <a:gd name="connsiteY30" fmla="*/ 161925 h 933450"/>
                  <a:gd name="connsiteX31" fmla="*/ 112490 w 847629"/>
                  <a:gd name="connsiteY31" fmla="*/ 161925 h 933450"/>
                  <a:gd name="connsiteX32" fmla="*/ 112490 w 847629"/>
                  <a:gd name="connsiteY32" fmla="*/ 633317 h 933450"/>
                  <a:gd name="connsiteX33" fmla="*/ 175734 w 847629"/>
                  <a:gd name="connsiteY33" fmla="*/ 696565 h 933450"/>
                  <a:gd name="connsiteX34" fmla="*/ 176213 w 847629"/>
                  <a:gd name="connsiteY34" fmla="*/ 696563 h 933450"/>
                  <a:gd name="connsiteX35" fmla="*/ 227457 w 847629"/>
                  <a:gd name="connsiteY35" fmla="*/ 696563 h 933450"/>
                  <a:gd name="connsiteX36" fmla="*/ 227457 w 847629"/>
                  <a:gd name="connsiteY36" fmla="*/ 758000 h 933450"/>
                  <a:gd name="connsiteX37" fmla="*/ 570548 w 847629"/>
                  <a:gd name="connsiteY37" fmla="*/ 819150 h 933450"/>
                  <a:gd name="connsiteX38" fmla="*/ 503873 w 847629"/>
                  <a:gd name="connsiteY38" fmla="*/ 885825 h 933450"/>
                  <a:gd name="connsiteX39" fmla="*/ 341948 w 847629"/>
                  <a:gd name="connsiteY39" fmla="*/ 885825 h 933450"/>
                  <a:gd name="connsiteX40" fmla="*/ 275273 w 847629"/>
                  <a:gd name="connsiteY40" fmla="*/ 819150 h 933450"/>
                  <a:gd name="connsiteX41" fmla="*/ 275273 w 847629"/>
                  <a:gd name="connsiteY41" fmla="*/ 696563 h 933450"/>
                  <a:gd name="connsiteX42" fmla="*/ 326517 w 847629"/>
                  <a:gd name="connsiteY42" fmla="*/ 696563 h 933450"/>
                  <a:gd name="connsiteX43" fmla="*/ 389763 w 847629"/>
                  <a:gd name="connsiteY43" fmla="*/ 633317 h 933450"/>
                  <a:gd name="connsiteX44" fmla="*/ 389763 w 847629"/>
                  <a:gd name="connsiteY44" fmla="*/ 161925 h 933450"/>
                  <a:gd name="connsiteX45" fmla="*/ 754571 w 847629"/>
                  <a:gd name="connsiteY45" fmla="*/ 161925 h 933450"/>
                  <a:gd name="connsiteX46" fmla="*/ 800386 w 847629"/>
                  <a:gd name="connsiteY46" fmla="*/ 207740 h 933450"/>
                  <a:gd name="connsiteX47" fmla="*/ 800386 w 847629"/>
                  <a:gd name="connsiteY47" fmla="*/ 712184 h 933450"/>
                  <a:gd name="connsiteX48" fmla="*/ 754571 w 847629"/>
                  <a:gd name="connsiteY48" fmla="*/ 758000 h 933450"/>
                  <a:gd name="connsiteX49" fmla="*/ 344996 w 847629"/>
                  <a:gd name="connsiteY49" fmla="*/ 758000 h 933450"/>
                  <a:gd name="connsiteX50" fmla="*/ 321183 w 847629"/>
                  <a:gd name="connsiteY50" fmla="*/ 781812 h 933450"/>
                  <a:gd name="connsiteX51" fmla="*/ 344996 w 847629"/>
                  <a:gd name="connsiteY51" fmla="*/ 805625 h 933450"/>
                  <a:gd name="connsiteX52" fmla="*/ 570548 w 847629"/>
                  <a:gd name="connsiteY52" fmla="*/ 805625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847629" h="933450">
                    <a:moveTo>
                      <a:pt x="847630" y="712184"/>
                    </a:moveTo>
                    <a:lnTo>
                      <a:pt x="847630" y="208026"/>
                    </a:lnTo>
                    <a:cubicBezTo>
                      <a:pt x="847735" y="156368"/>
                      <a:pt x="805944" y="114406"/>
                      <a:pt x="754285" y="114300"/>
                    </a:cubicBezTo>
                    <a:lnTo>
                      <a:pt x="389192" y="114300"/>
                    </a:lnTo>
                    <a:cubicBezTo>
                      <a:pt x="386887" y="50597"/>
                      <a:pt x="334635" y="112"/>
                      <a:pt x="270891" y="0"/>
                    </a:cubicBezTo>
                    <a:lnTo>
                      <a:pt x="231458" y="0"/>
                    </a:lnTo>
                    <a:cubicBezTo>
                      <a:pt x="167713" y="112"/>
                      <a:pt x="115461" y="50597"/>
                      <a:pt x="113157" y="114300"/>
                    </a:cubicBezTo>
                    <a:lnTo>
                      <a:pt x="93440" y="114300"/>
                    </a:lnTo>
                    <a:cubicBezTo>
                      <a:pt x="41856" y="114352"/>
                      <a:pt x="52" y="156157"/>
                      <a:pt x="0" y="207740"/>
                    </a:cubicBezTo>
                    <a:lnTo>
                      <a:pt x="0" y="712184"/>
                    </a:lnTo>
                    <a:cubicBezTo>
                      <a:pt x="52" y="763768"/>
                      <a:pt x="41856" y="805572"/>
                      <a:pt x="93440" y="805625"/>
                    </a:cubicBezTo>
                    <a:lnTo>
                      <a:pt x="227362" y="805625"/>
                    </a:lnTo>
                    <a:lnTo>
                      <a:pt x="227362" y="819150"/>
                    </a:lnTo>
                    <a:cubicBezTo>
                      <a:pt x="227362" y="882276"/>
                      <a:pt x="278536" y="933450"/>
                      <a:pt x="341662" y="933450"/>
                    </a:cubicBezTo>
                    <a:lnTo>
                      <a:pt x="503587" y="933450"/>
                    </a:lnTo>
                    <a:cubicBezTo>
                      <a:pt x="566713" y="933450"/>
                      <a:pt x="617887" y="882276"/>
                      <a:pt x="617887" y="819150"/>
                    </a:cubicBezTo>
                    <a:lnTo>
                      <a:pt x="617887" y="805625"/>
                    </a:lnTo>
                    <a:lnTo>
                      <a:pt x="754285" y="805625"/>
                    </a:lnTo>
                    <a:cubicBezTo>
                      <a:pt x="805831" y="805520"/>
                      <a:pt x="847577" y="763731"/>
                      <a:pt x="847630" y="712184"/>
                    </a:cubicBezTo>
                    <a:close/>
                    <a:moveTo>
                      <a:pt x="160592" y="118586"/>
                    </a:moveTo>
                    <a:cubicBezTo>
                      <a:pt x="160592" y="79433"/>
                      <a:pt x="192304" y="47678"/>
                      <a:pt x="231458" y="47625"/>
                    </a:cubicBezTo>
                    <a:lnTo>
                      <a:pt x="270796" y="47625"/>
                    </a:lnTo>
                    <a:cubicBezTo>
                      <a:pt x="309986" y="47625"/>
                      <a:pt x="341757" y="79395"/>
                      <a:pt x="341757" y="118586"/>
                    </a:cubicBezTo>
                    <a:lnTo>
                      <a:pt x="341757" y="632936"/>
                    </a:lnTo>
                    <a:cubicBezTo>
                      <a:pt x="341757" y="641563"/>
                      <a:pt x="334763" y="648557"/>
                      <a:pt x="326136" y="648557"/>
                    </a:cubicBezTo>
                    <a:lnTo>
                      <a:pt x="176213" y="648557"/>
                    </a:lnTo>
                    <a:cubicBezTo>
                      <a:pt x="167586" y="648557"/>
                      <a:pt x="160592" y="641563"/>
                      <a:pt x="160592" y="632936"/>
                    </a:cubicBezTo>
                    <a:close/>
                    <a:moveTo>
                      <a:pt x="93917" y="758000"/>
                    </a:moveTo>
                    <a:cubicBezTo>
                      <a:pt x="68613" y="758000"/>
                      <a:pt x="48101" y="737487"/>
                      <a:pt x="48101" y="712184"/>
                    </a:cubicBezTo>
                    <a:lnTo>
                      <a:pt x="48101" y="208026"/>
                    </a:lnTo>
                    <a:cubicBezTo>
                      <a:pt x="47942" y="182796"/>
                      <a:pt x="68211" y="162187"/>
                      <a:pt x="93440" y="161925"/>
                    </a:cubicBezTo>
                    <a:lnTo>
                      <a:pt x="112490" y="161925"/>
                    </a:lnTo>
                    <a:lnTo>
                      <a:pt x="112490" y="633317"/>
                    </a:lnTo>
                    <a:cubicBezTo>
                      <a:pt x="112489" y="668247"/>
                      <a:pt x="140804" y="696564"/>
                      <a:pt x="175734" y="696565"/>
                    </a:cubicBezTo>
                    <a:cubicBezTo>
                      <a:pt x="175893" y="696565"/>
                      <a:pt x="176053" y="696564"/>
                      <a:pt x="176213" y="696563"/>
                    </a:cubicBezTo>
                    <a:lnTo>
                      <a:pt x="227457" y="696563"/>
                    </a:lnTo>
                    <a:lnTo>
                      <a:pt x="227457" y="758000"/>
                    </a:lnTo>
                    <a:close/>
                    <a:moveTo>
                      <a:pt x="570548" y="819150"/>
                    </a:moveTo>
                    <a:cubicBezTo>
                      <a:pt x="570548" y="855974"/>
                      <a:pt x="540696" y="885825"/>
                      <a:pt x="503873" y="885825"/>
                    </a:cubicBezTo>
                    <a:lnTo>
                      <a:pt x="341948" y="885825"/>
                    </a:lnTo>
                    <a:cubicBezTo>
                      <a:pt x="305124" y="885825"/>
                      <a:pt x="275273" y="855974"/>
                      <a:pt x="275273" y="819150"/>
                    </a:cubicBezTo>
                    <a:lnTo>
                      <a:pt x="275273" y="696563"/>
                    </a:lnTo>
                    <a:lnTo>
                      <a:pt x="326517" y="696563"/>
                    </a:lnTo>
                    <a:cubicBezTo>
                      <a:pt x="361447" y="696563"/>
                      <a:pt x="389763" y="668247"/>
                      <a:pt x="389763" y="633317"/>
                    </a:cubicBezTo>
                    <a:lnTo>
                      <a:pt x="389763" y="161925"/>
                    </a:lnTo>
                    <a:lnTo>
                      <a:pt x="754571" y="161925"/>
                    </a:lnTo>
                    <a:cubicBezTo>
                      <a:pt x="779874" y="161925"/>
                      <a:pt x="800386" y="182437"/>
                      <a:pt x="800386" y="207740"/>
                    </a:cubicBezTo>
                    <a:lnTo>
                      <a:pt x="800386" y="712184"/>
                    </a:lnTo>
                    <a:cubicBezTo>
                      <a:pt x="800386" y="737487"/>
                      <a:pt x="779874" y="758000"/>
                      <a:pt x="754571" y="758000"/>
                    </a:cubicBezTo>
                    <a:lnTo>
                      <a:pt x="344996" y="758000"/>
                    </a:lnTo>
                    <a:cubicBezTo>
                      <a:pt x="331844" y="758000"/>
                      <a:pt x="321183" y="768661"/>
                      <a:pt x="321183" y="781812"/>
                    </a:cubicBezTo>
                    <a:cubicBezTo>
                      <a:pt x="321183" y="794963"/>
                      <a:pt x="331844" y="805625"/>
                      <a:pt x="344996" y="805625"/>
                    </a:cubicBezTo>
                    <a:lnTo>
                      <a:pt x="570548" y="805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FFDC1303-36D7-4BD0-B8E8-15DCD92E1E66}"/>
                  </a:ext>
                </a:extLst>
              </p:cNvPr>
              <p:cNvSpPr/>
              <p:nvPr/>
            </p:nvSpPr>
            <p:spPr>
              <a:xfrm>
                <a:off x="6242685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F498D1A1-D331-4CEC-947E-D4D3C9FF53E7}"/>
                  </a:ext>
                </a:extLst>
              </p:cNvPr>
              <p:cNvSpPr/>
              <p:nvPr/>
            </p:nvSpPr>
            <p:spPr>
              <a:xfrm>
                <a:off x="6339268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8BF4CBBE-2C08-43DE-810D-15AEF1DAAB69}"/>
                  </a:ext>
                </a:extLst>
              </p:cNvPr>
              <p:cNvSpPr/>
              <p:nvPr/>
            </p:nvSpPr>
            <p:spPr>
              <a:xfrm>
                <a:off x="6146196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1594EE7-71CE-47DB-AC37-D30C3E9BF5FB}"/>
                  </a:ext>
                </a:extLst>
              </p:cNvPr>
              <p:cNvSpPr/>
              <p:nvPr/>
            </p:nvSpPr>
            <p:spPr>
              <a:xfrm>
                <a:off x="6242685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2EC4E33A-5C91-40E6-87FD-D45762857929}"/>
                  </a:ext>
                </a:extLst>
              </p:cNvPr>
              <p:cNvSpPr/>
              <p:nvPr/>
            </p:nvSpPr>
            <p:spPr>
              <a:xfrm>
                <a:off x="6339268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0D3FD123-70B4-4CAA-BC1F-0ACB358647D9}"/>
                  </a:ext>
                </a:extLst>
              </p:cNvPr>
              <p:cNvSpPr/>
              <p:nvPr/>
            </p:nvSpPr>
            <p:spPr>
              <a:xfrm>
                <a:off x="6146196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BF59485C-3825-478B-BFA6-29631BBAC2A7}"/>
                  </a:ext>
                </a:extLst>
              </p:cNvPr>
              <p:cNvSpPr/>
              <p:nvPr/>
            </p:nvSpPr>
            <p:spPr>
              <a:xfrm>
                <a:off x="6242685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5615C6E3-1805-4552-9098-BDF7C553D17A}"/>
                  </a:ext>
                </a:extLst>
              </p:cNvPr>
              <p:cNvSpPr/>
              <p:nvPr/>
            </p:nvSpPr>
            <p:spPr>
              <a:xfrm>
                <a:off x="6339268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0545A36F-3850-42B1-9724-5EF98A80A89C}"/>
                  </a:ext>
                </a:extLst>
              </p:cNvPr>
              <p:cNvSpPr/>
              <p:nvPr/>
            </p:nvSpPr>
            <p:spPr>
              <a:xfrm>
                <a:off x="6146196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48" name="圖形 70">
              <a:extLst>
                <a:ext uri="{FF2B5EF4-FFF2-40B4-BE49-F238E27FC236}">
                  <a16:creationId xmlns:a16="http://schemas.microsoft.com/office/drawing/2014/main" id="{3F6D4028-817D-40AE-A7E9-51B8DBE835B7}"/>
                </a:ext>
              </a:extLst>
            </p:cNvPr>
            <p:cNvGrpSpPr/>
            <p:nvPr/>
          </p:nvGrpSpPr>
          <p:grpSpPr>
            <a:xfrm>
              <a:off x="9902500" y="2417630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E679FE2E-476F-46DD-9F4E-B64AA322AA3B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F225C2E7-59A7-4691-B323-5D33B1816992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BAFF0E74-FD7B-4DE6-8C10-21EADBF30FF8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439366D1-4858-4F58-B203-4EC4579F83B2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49" name="圖形 77">
              <a:extLst>
                <a:ext uri="{FF2B5EF4-FFF2-40B4-BE49-F238E27FC236}">
                  <a16:creationId xmlns:a16="http://schemas.microsoft.com/office/drawing/2014/main" id="{5284B64F-6BEE-49B3-A3B2-381FABEECE0A}"/>
                </a:ext>
              </a:extLst>
            </p:cNvPr>
            <p:cNvGrpSpPr/>
            <p:nvPr/>
          </p:nvGrpSpPr>
          <p:grpSpPr>
            <a:xfrm>
              <a:off x="8186924" y="2130972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8A2D684D-1FEE-4D05-BD95-D399887E1245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8F080AF1-C466-40A1-ACB0-219AB59020C5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37FFCE0C-C103-4F0E-93C4-DF731D61DEA6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47E6EFB0-967A-4615-8679-600CD6ECA79D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EBF36F42-597B-4623-8A88-10F79B56D68E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76A593C-E308-492A-BB3D-5DB9CF4DDAF6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10FDE1F1-7ECB-4295-A134-C78A79DA969E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3FC536D2-D09C-4711-8330-897150D93BE0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E6A4E7C2-9352-40CF-A553-01E55F61A60D}"/>
                </a:ext>
              </a:extLst>
            </p:cNvPr>
            <p:cNvSpPr txBox="1"/>
            <p:nvPr/>
          </p:nvSpPr>
          <p:spPr>
            <a:xfrm>
              <a:off x="9282206" y="5027456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30384E1-B8BA-490B-93A6-90A4065B0D24}"/>
                </a:ext>
              </a:extLst>
            </p:cNvPr>
            <p:cNvSpPr txBox="1"/>
            <p:nvPr/>
          </p:nvSpPr>
          <p:spPr>
            <a:xfrm>
              <a:off x="6054901" y="1734840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E99FB6C-249B-4018-B0F9-83EABBD2279A}"/>
                </a:ext>
              </a:extLst>
            </p:cNvPr>
            <p:cNvSpPr txBox="1"/>
            <p:nvPr/>
          </p:nvSpPr>
          <p:spPr>
            <a:xfrm>
              <a:off x="9843845" y="1734840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D797AB62-9B22-4471-8FB6-B250C62CC200}"/>
                </a:ext>
              </a:extLst>
            </p:cNvPr>
            <p:cNvSpPr txBox="1"/>
            <p:nvPr/>
          </p:nvSpPr>
          <p:spPr>
            <a:xfrm>
              <a:off x="8215649" y="1734840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939039E0-53EE-41AC-B992-1E0C01175731}"/>
                </a:ext>
              </a:extLst>
            </p:cNvPr>
            <p:cNvSpPr txBox="1"/>
            <p:nvPr/>
          </p:nvSpPr>
          <p:spPr>
            <a:xfrm>
              <a:off x="9282206" y="4149566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64A7C5D8-0E56-49A2-8FB3-46AB85DCC8F9}"/>
                </a:ext>
              </a:extLst>
            </p:cNvPr>
            <p:cNvCxnSpPr>
              <a:cxnSpLocks/>
              <a:endCxn id="77" idx="13"/>
            </p:cNvCxnSpPr>
            <p:nvPr/>
          </p:nvCxnSpPr>
          <p:spPr>
            <a:xfrm rot="10800000">
              <a:off x="6013800" y="3358747"/>
              <a:ext cx="2517171" cy="689723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FFDA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8676C1E4-93EF-4EBE-BB9F-237827CA00F1}"/>
                </a:ext>
              </a:extLst>
            </p:cNvPr>
            <p:cNvSpPr/>
            <p:nvPr/>
          </p:nvSpPr>
          <p:spPr>
            <a:xfrm>
              <a:off x="5491708" y="2194337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58" name="接點: 肘形 57">
              <a:extLst>
                <a:ext uri="{FF2B5EF4-FFF2-40B4-BE49-F238E27FC236}">
                  <a16:creationId xmlns:a16="http://schemas.microsoft.com/office/drawing/2014/main" id="{EF7075F8-B33C-43E2-A513-FB19AEA1B134}"/>
                </a:ext>
              </a:extLst>
            </p:cNvPr>
            <p:cNvCxnSpPr>
              <a:stCxn id="44" idx="40"/>
            </p:cNvCxnSpPr>
            <p:nvPr/>
          </p:nvCxnSpPr>
          <p:spPr>
            <a:xfrm>
              <a:off x="7125430" y="3282939"/>
              <a:ext cx="1345682" cy="629711"/>
            </a:xfrm>
            <a:prstGeom prst="bentConnector3">
              <a:avLst>
                <a:gd name="adj1" fmla="val 925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0F7ABE15-BF3A-4F28-A560-582E71CFF5C9}"/>
                </a:ext>
              </a:extLst>
            </p:cNvPr>
            <p:cNvCxnSpPr/>
            <p:nvPr/>
          </p:nvCxnSpPr>
          <p:spPr>
            <a:xfrm>
              <a:off x="8797044" y="3316884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5967442E-6F81-4257-A40E-408BE30D27A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102861" y="3300406"/>
              <a:ext cx="1412207" cy="756286"/>
            </a:xfrm>
            <a:prstGeom prst="bentConnector3">
              <a:avLst>
                <a:gd name="adj1" fmla="val -36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5E1FCBC6-DC7E-4510-9A6F-C1224D3F655B}"/>
                </a:ext>
              </a:extLst>
            </p:cNvPr>
            <p:cNvSpPr/>
            <p:nvPr/>
          </p:nvSpPr>
          <p:spPr>
            <a:xfrm>
              <a:off x="8105374" y="2194337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66EF0465-8088-4D6F-93ED-DF6F064BBCFD}"/>
                </a:ext>
              </a:extLst>
            </p:cNvPr>
            <p:cNvSpPr/>
            <p:nvPr/>
          </p:nvSpPr>
          <p:spPr>
            <a:xfrm>
              <a:off x="9609722" y="2194337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311FE42A-91A6-4FD4-A60E-3B47FF30C737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8812942" y="4496571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群組 148">
            <a:extLst>
              <a:ext uri="{FF2B5EF4-FFF2-40B4-BE49-F238E27FC236}">
                <a16:creationId xmlns:a16="http://schemas.microsoft.com/office/drawing/2014/main" id="{1EA7061D-0EC2-4075-8B18-845D3E9F8764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sp>
          <p:nvSpPr>
            <p:cNvPr id="150" name="文字方塊 149">
              <a:extLst>
                <a:ext uri="{FF2B5EF4-FFF2-40B4-BE49-F238E27FC236}">
                  <a16:creationId xmlns:a16="http://schemas.microsoft.com/office/drawing/2014/main" id="{644DA4DE-31D4-4D4A-860E-7E0C2434C99F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1" name="文字方塊 150">
              <a:extLst>
                <a:ext uri="{FF2B5EF4-FFF2-40B4-BE49-F238E27FC236}">
                  <a16:creationId xmlns:a16="http://schemas.microsoft.com/office/drawing/2014/main" id="{995297E7-4DA7-4707-8564-C13DA7149F23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5887F093-B4F8-4D6C-BDA8-214EBC70E9A3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3" name="圖形 44">
              <a:extLst>
                <a:ext uri="{FF2B5EF4-FFF2-40B4-BE49-F238E27FC236}">
                  <a16:creationId xmlns:a16="http://schemas.microsoft.com/office/drawing/2014/main" id="{0CFB9AC0-C32F-4C87-B2AB-A52559252126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54" name="圖形 52">
              <a:extLst>
                <a:ext uri="{FF2B5EF4-FFF2-40B4-BE49-F238E27FC236}">
                  <a16:creationId xmlns:a16="http://schemas.microsoft.com/office/drawing/2014/main" id="{CC51BB1C-8B87-4610-A55F-EBC697169B2D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55" name="群組 154">
              <a:extLst>
                <a:ext uri="{FF2B5EF4-FFF2-40B4-BE49-F238E27FC236}">
                  <a16:creationId xmlns:a16="http://schemas.microsoft.com/office/drawing/2014/main" id="{7421D155-DFD9-40AD-B42C-E8AF8129E896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B46D5BB4-0A67-4578-AF1F-4CA4D2B234C4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6AF85010-1DEF-4E94-8E24-966480C7D7FA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B9EB5490-AFEB-4D18-8AA3-BBCAFFB6CFAB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CCC6BEFF-AABC-4EC8-A523-C8A372033EB1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AD9A505C-E689-4FD4-B677-30450A1FA841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A281FCCB-910B-48DE-9AE8-E22E0FDE4376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75AA5FE1-69FA-4706-935C-0FFE159A47BA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6" name="圖形 70">
              <a:extLst>
                <a:ext uri="{FF2B5EF4-FFF2-40B4-BE49-F238E27FC236}">
                  <a16:creationId xmlns:a16="http://schemas.microsoft.com/office/drawing/2014/main" id="{70BA7D20-C82E-4EC2-AA19-F6CE9C1B9BA4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EACEA6A9-2250-4077-AF7B-23C942D95806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EAF4AC83-485B-4A08-AE2A-9994CB72453C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62FB1500-0963-42F6-B0DA-D9FD3965F0A9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070C7BD0-02C0-4969-B95B-5626973A5A44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57" name="圖形 77">
              <a:extLst>
                <a:ext uri="{FF2B5EF4-FFF2-40B4-BE49-F238E27FC236}">
                  <a16:creationId xmlns:a16="http://schemas.microsoft.com/office/drawing/2014/main" id="{0B44C829-1A04-489D-AEFE-9D6EA66ADF41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44E06159-B568-4892-B19C-61CBAFEE2B27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9039367A-1FC9-46F6-BABF-E83F743A56ED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2DE753DD-0C4A-4AE0-978C-0B02CB2CC438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0BEDCCE6-43C2-4000-9931-5934F577761C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127C6068-1307-459F-9990-1D77FCDFA911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14F81C5A-5A0B-4FB8-AD4A-CFA239AEF855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3810A4D2-9823-45B3-9DED-7E189D26E611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DA128600-2099-4951-8E9E-3594A030E8C5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58" name="文字方塊 157">
              <a:extLst>
                <a:ext uri="{FF2B5EF4-FFF2-40B4-BE49-F238E27FC236}">
                  <a16:creationId xmlns:a16="http://schemas.microsoft.com/office/drawing/2014/main" id="{A4A1E06C-2917-41A6-9C06-2508EF04D4D4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9" name="文字方塊 158">
              <a:extLst>
                <a:ext uri="{FF2B5EF4-FFF2-40B4-BE49-F238E27FC236}">
                  <a16:creationId xmlns:a16="http://schemas.microsoft.com/office/drawing/2014/main" id="{DDF73454-4FA0-4BB1-B12A-D0A45AAADE13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modem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0" name="矩形: 圓角 159">
              <a:extLst>
                <a:ext uri="{FF2B5EF4-FFF2-40B4-BE49-F238E27FC236}">
                  <a16:creationId xmlns:a16="http://schemas.microsoft.com/office/drawing/2014/main" id="{4528C80B-90EA-40E9-92A8-F3572E5D37F0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61" name="接點: 肘形 160">
              <a:extLst>
                <a:ext uri="{FF2B5EF4-FFF2-40B4-BE49-F238E27FC236}">
                  <a16:creationId xmlns:a16="http://schemas.microsoft.com/office/drawing/2014/main" id="{BDA059A2-02B7-4952-93F2-951B10EC0D74}"/>
                </a:ext>
              </a:extLst>
            </p:cNvPr>
            <p:cNvCxnSpPr>
              <a:cxnSpLocks/>
              <a:endCxn id="197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接點 161">
              <a:extLst>
                <a:ext uri="{FF2B5EF4-FFF2-40B4-BE49-F238E27FC236}">
                  <a16:creationId xmlns:a16="http://schemas.microsoft.com/office/drawing/2014/main" id="{9EC9F762-66C5-4DAD-A857-D1B01568D497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接點: 肘形 162">
              <a:extLst>
                <a:ext uri="{FF2B5EF4-FFF2-40B4-BE49-F238E27FC236}">
                  <a16:creationId xmlns:a16="http://schemas.microsoft.com/office/drawing/2014/main" id="{E08A62CD-6DD5-46D9-BE6E-DE5EFA4D45FB}"/>
                </a:ext>
              </a:extLst>
            </p:cNvPr>
            <p:cNvCxnSpPr>
              <a:cxnSpLocks/>
              <a:stCxn id="165" idx="0"/>
              <a:endCxn id="197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矩形: 圓角 163">
              <a:extLst>
                <a:ext uri="{FF2B5EF4-FFF2-40B4-BE49-F238E27FC236}">
                  <a16:creationId xmlns:a16="http://schemas.microsoft.com/office/drawing/2014/main" id="{DE35DC73-F47E-4E14-A818-47CADE1CE2E3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65" name="矩形: 圓角 164">
              <a:extLst>
                <a:ext uri="{FF2B5EF4-FFF2-40B4-BE49-F238E27FC236}">
                  <a16:creationId xmlns:a16="http://schemas.microsoft.com/office/drawing/2014/main" id="{AA1C95DB-FB39-480B-9861-C13D52761C04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66" name="直線接點 165">
              <a:extLst>
                <a:ext uri="{FF2B5EF4-FFF2-40B4-BE49-F238E27FC236}">
                  <a16:creationId xmlns:a16="http://schemas.microsoft.com/office/drawing/2014/main" id="{97E4F17F-36A1-4160-9FDB-310A3D158D78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圖形 2">
              <a:extLst>
                <a:ext uri="{FF2B5EF4-FFF2-40B4-BE49-F238E27FC236}">
                  <a16:creationId xmlns:a16="http://schemas.microsoft.com/office/drawing/2014/main" id="{1D51D450-D1F8-4732-BE8F-8E9971483775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69" name="圖形 2">
                <a:extLst>
                  <a:ext uri="{FF2B5EF4-FFF2-40B4-BE49-F238E27FC236}">
                    <a16:creationId xmlns:a16="http://schemas.microsoft.com/office/drawing/2014/main" id="{1168E936-8AFF-4DCA-AC01-850BB6288708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5B3BFB51-1E59-40BA-BEDF-F65592C3D73C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78" name="圖形 2">
                  <a:extLst>
                    <a:ext uri="{FF2B5EF4-FFF2-40B4-BE49-F238E27FC236}">
                      <a16:creationId xmlns:a16="http://schemas.microsoft.com/office/drawing/2014/main" id="{F50F7FE1-5659-4827-A3FE-EFC2CC9B9963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83" name="手繪多邊形: 圖案 182">
                    <a:extLst>
                      <a:ext uri="{FF2B5EF4-FFF2-40B4-BE49-F238E27FC236}">
                        <a16:creationId xmlns:a16="http://schemas.microsoft.com/office/drawing/2014/main" id="{F9F66ECD-275C-4FB7-80C3-2413F45A645A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4" name="手繪多邊形: 圖案 183">
                    <a:extLst>
                      <a:ext uri="{FF2B5EF4-FFF2-40B4-BE49-F238E27FC236}">
                        <a16:creationId xmlns:a16="http://schemas.microsoft.com/office/drawing/2014/main" id="{2A541230-5598-4107-8490-5AA49460CFE3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9340D528-DEE3-4D10-A070-2B9A5CD620EF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C6165486-7BDD-4043-B868-832F7EF333F6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43F12213-3DC9-4959-8360-9FB7610A2BA3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044D5123-6A72-45D1-82DA-BDD3643727D6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0" name="圖形 2">
                <a:extLst>
                  <a:ext uri="{FF2B5EF4-FFF2-40B4-BE49-F238E27FC236}">
                    <a16:creationId xmlns:a16="http://schemas.microsoft.com/office/drawing/2014/main" id="{3CB71C05-F170-48A7-8C5C-BC74B59FF242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171" name="圖形 2">
                  <a:extLst>
                    <a:ext uri="{FF2B5EF4-FFF2-40B4-BE49-F238E27FC236}">
                      <a16:creationId xmlns:a16="http://schemas.microsoft.com/office/drawing/2014/main" id="{7FD75770-FE1F-4A1E-8940-CB45580496B4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74" name="手繪多邊形: 圖案 173">
                    <a:extLst>
                      <a:ext uri="{FF2B5EF4-FFF2-40B4-BE49-F238E27FC236}">
                        <a16:creationId xmlns:a16="http://schemas.microsoft.com/office/drawing/2014/main" id="{4CA6253B-FF4D-4B8C-8AF1-EEB6E63A7494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5" name="手繪多邊形: 圖案 174">
                    <a:extLst>
                      <a:ext uri="{FF2B5EF4-FFF2-40B4-BE49-F238E27FC236}">
                        <a16:creationId xmlns:a16="http://schemas.microsoft.com/office/drawing/2014/main" id="{630FC15C-8568-4B59-B329-1065107BBAE4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6" name="手繪多邊形: 圖案 175">
                    <a:extLst>
                      <a:ext uri="{FF2B5EF4-FFF2-40B4-BE49-F238E27FC236}">
                        <a16:creationId xmlns:a16="http://schemas.microsoft.com/office/drawing/2014/main" id="{CDF7A2A2-3743-4884-B1C5-FC7DC0210F14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72" name="手繪多邊形: 圖案 171">
                  <a:extLst>
                    <a:ext uri="{FF2B5EF4-FFF2-40B4-BE49-F238E27FC236}">
                      <a16:creationId xmlns:a16="http://schemas.microsoft.com/office/drawing/2014/main" id="{C5FE38C8-1026-4158-9E9C-D3C1E24E546B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1189C60E-F12D-4C4A-8448-A757BDE7F172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cxnSp>
          <p:nvCxnSpPr>
            <p:cNvPr id="168" name="接點: 肘形 167">
              <a:extLst>
                <a:ext uri="{FF2B5EF4-FFF2-40B4-BE49-F238E27FC236}">
                  <a16:creationId xmlns:a16="http://schemas.microsoft.com/office/drawing/2014/main" id="{19EB24C0-4ED4-4483-B816-CC479A60F16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30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D60D87F7-7B6C-4CA7-B6A6-FA4191DB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9" name="標題 1">
            <a:extLst>
              <a:ext uri="{FF2B5EF4-FFF2-40B4-BE49-F238E27FC236}">
                <a16:creationId xmlns:a16="http://schemas.microsoft.com/office/drawing/2014/main" id="{4DFBB2E4-F538-45EF-B7E0-E33C62ACD6BF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9958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5400" b="0" spc="-150" dirty="0">
                <a:latin typeface="Bahnschrift Condensed"/>
                <a:ea typeface="+mn-ea"/>
                <a:cs typeface="+mn-ea"/>
                <a:sym typeface="+mn-lt"/>
              </a:rPr>
              <a:t>Threat we met : </a:t>
            </a:r>
            <a:r>
              <a:rPr lang="en-US" altLang="zh-TW" sz="5400" b="0" spc="-150" dirty="0">
                <a:latin typeface="Bahnschrift Light Condensed" panose="020B0502040204020203" pitchFamily="34" charset="0"/>
                <a:ea typeface="+mn-ea"/>
                <a:cs typeface="+mn-ea"/>
                <a:sym typeface="+mn-lt"/>
              </a:rPr>
              <a:t>files or photos getting leaked</a:t>
            </a:r>
            <a:endParaRPr lang="zh-TW" altLang="en-US" sz="5400" b="0" spc="-150" dirty="0">
              <a:latin typeface="Bahnschrift Light Condensed" panose="020B0502040204020203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42" name="內容版面配置區 2">
            <a:extLst>
              <a:ext uri="{FF2B5EF4-FFF2-40B4-BE49-F238E27FC236}">
                <a16:creationId xmlns:a16="http://schemas.microsoft.com/office/drawing/2014/main" id="{A83A15BD-73F2-4DE8-9940-7A821C64945D}"/>
              </a:ext>
            </a:extLst>
          </p:cNvPr>
          <p:cNvSpPr txBox="1">
            <a:spLocks/>
          </p:cNvSpPr>
          <p:nvPr/>
        </p:nvSpPr>
        <p:spPr>
          <a:xfrm>
            <a:off x="604135" y="1823260"/>
            <a:ext cx="4601078" cy="15462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>
                <a:solidFill>
                  <a:schemeClr val="bg1"/>
                </a:solidFill>
              </a:rPr>
              <a:t>Someone hacking into the NAS to get files or photos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Ex.2014 iCloud was hacked and lots of celebrities' photos were leaked</a:t>
            </a:r>
            <a:endParaRPr lang="en-US" altLang="zh-TW" sz="2000">
              <a:solidFill>
                <a:srgbClr val="33CCFF"/>
              </a:solidFill>
              <a:cs typeface="+mn-ea"/>
            </a:endParaRPr>
          </a:p>
        </p:txBody>
      </p:sp>
      <p:sp>
        <p:nvSpPr>
          <p:cNvPr id="45" name="內容版面配置區 2">
            <a:extLst>
              <a:ext uri="{FF2B5EF4-FFF2-40B4-BE49-F238E27FC236}">
                <a16:creationId xmlns:a16="http://schemas.microsoft.com/office/drawing/2014/main" id="{D5E1F531-0652-44B8-ABFC-CD10B849F207}"/>
              </a:ext>
            </a:extLst>
          </p:cNvPr>
          <p:cNvSpPr txBox="1">
            <a:spLocks/>
          </p:cNvSpPr>
          <p:nvPr/>
        </p:nvSpPr>
        <p:spPr>
          <a:xfrm>
            <a:off x="609600" y="3758768"/>
            <a:ext cx="4634576" cy="208977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400">
                <a:solidFill>
                  <a:schemeClr val="bg1"/>
                </a:solidFill>
              </a:rPr>
              <a:t>Accessing phishing networks by accident, causing NAS to send out data </a:t>
            </a:r>
            <a:r>
              <a:rPr lang="en-US" altLang="zh-TW" sz="2400" err="1">
                <a:solidFill>
                  <a:schemeClr val="bg1"/>
                </a:solidFill>
              </a:rPr>
              <a:t>sliently</a:t>
            </a:r>
            <a:endParaRPr lang="en-US" altLang="zh-TW" sz="2400" err="1">
              <a:solidFill>
                <a:schemeClr val="bg1"/>
              </a:solidFill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Ex. 2020 Coronavirus-related phishing website</a:t>
            </a:r>
            <a:endParaRPr lang="en-US" altLang="zh-TW" sz="2000">
              <a:solidFill>
                <a:srgbClr val="33CCFF"/>
              </a:solidFill>
              <a:cs typeface="+mn-ea"/>
            </a:endParaRPr>
          </a:p>
        </p:txBody>
      </p:sp>
      <p:grpSp>
        <p:nvGrpSpPr>
          <p:cNvPr id="46" name="群組 45" hidden="1">
            <a:extLst>
              <a:ext uri="{FF2B5EF4-FFF2-40B4-BE49-F238E27FC236}">
                <a16:creationId xmlns:a16="http://schemas.microsoft.com/office/drawing/2014/main" id="{740CDF9A-0E6B-4747-8463-7A0271B847D4}"/>
              </a:ext>
            </a:extLst>
          </p:cNvPr>
          <p:cNvGrpSpPr/>
          <p:nvPr/>
        </p:nvGrpSpPr>
        <p:grpSpPr>
          <a:xfrm>
            <a:off x="5491708" y="6954540"/>
            <a:ext cx="5931975" cy="3894901"/>
            <a:chOff x="5491708" y="1734840"/>
            <a:chExt cx="5931975" cy="3894901"/>
          </a:xfrm>
        </p:grpSpPr>
        <p:sp>
          <p:nvSpPr>
            <p:cNvPr id="47" name="圖形 44">
              <a:extLst>
                <a:ext uri="{FF2B5EF4-FFF2-40B4-BE49-F238E27FC236}">
                  <a16:creationId xmlns:a16="http://schemas.microsoft.com/office/drawing/2014/main" id="{D087CAC8-21E9-4EB9-A78D-611A7AB45D12}"/>
                </a:ext>
              </a:extLst>
            </p:cNvPr>
            <p:cNvSpPr/>
            <p:nvPr/>
          </p:nvSpPr>
          <p:spPr>
            <a:xfrm>
              <a:off x="8365100" y="4829641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48" name="圖形 52">
              <a:extLst>
                <a:ext uri="{FF2B5EF4-FFF2-40B4-BE49-F238E27FC236}">
                  <a16:creationId xmlns:a16="http://schemas.microsoft.com/office/drawing/2014/main" id="{D1C9FB4F-2B44-4A21-A7C2-80F249724AEB}"/>
                </a:ext>
              </a:extLst>
            </p:cNvPr>
            <p:cNvSpPr/>
            <p:nvPr/>
          </p:nvSpPr>
          <p:spPr>
            <a:xfrm>
              <a:off x="6667880" y="2352937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49" name="圖形 8">
              <a:extLst>
                <a:ext uri="{FF2B5EF4-FFF2-40B4-BE49-F238E27FC236}">
                  <a16:creationId xmlns:a16="http://schemas.microsoft.com/office/drawing/2014/main" id="{3D505121-386E-42B5-A67E-0E1B1DB81637}"/>
                </a:ext>
              </a:extLst>
            </p:cNvPr>
            <p:cNvGrpSpPr/>
            <p:nvPr/>
          </p:nvGrpSpPr>
          <p:grpSpPr>
            <a:xfrm>
              <a:off x="8379984" y="3753890"/>
              <a:ext cx="890795" cy="1109442"/>
              <a:chOff x="7241611" y="1983334"/>
              <a:chExt cx="847725" cy="1057275"/>
            </a:xfrm>
            <a:solidFill>
              <a:schemeClr val="bg1"/>
            </a:solidFill>
          </p:grpSpPr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A75BD6E4-ADCE-4533-8F12-EC8CA535CB0F}"/>
                  </a:ext>
                </a:extLst>
              </p:cNvPr>
              <p:cNvSpPr/>
              <p:nvPr/>
            </p:nvSpPr>
            <p:spPr>
              <a:xfrm>
                <a:off x="7296074" y="2372535"/>
                <a:ext cx="728672" cy="33156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5002C847-2861-4278-9AB8-1C8755D56E3F}"/>
                  </a:ext>
                </a:extLst>
              </p:cNvPr>
              <p:cNvSpPr/>
              <p:nvPr/>
            </p:nvSpPr>
            <p:spPr>
              <a:xfrm>
                <a:off x="7385295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DEDBA337-BD80-4598-ABF4-35751ADFC6B3}"/>
                  </a:ext>
                </a:extLst>
              </p:cNvPr>
              <p:cNvSpPr/>
              <p:nvPr/>
            </p:nvSpPr>
            <p:spPr>
              <a:xfrm>
                <a:off x="7476383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1C5AC782-A9BF-45D2-9CB0-085C34FDFAF1}"/>
                  </a:ext>
                </a:extLst>
              </p:cNvPr>
              <p:cNvSpPr/>
              <p:nvPr/>
            </p:nvSpPr>
            <p:spPr>
              <a:xfrm>
                <a:off x="7567461" y="2549080"/>
                <a:ext cx="61512" cy="61512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29F799CE-87FB-403D-8959-7E6B459F4BC2}"/>
                  </a:ext>
                </a:extLst>
              </p:cNvPr>
              <p:cNvSpPr/>
              <p:nvPr/>
            </p:nvSpPr>
            <p:spPr>
              <a:xfrm>
                <a:off x="7465002" y="2099367"/>
                <a:ext cx="63767" cy="248202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72031AFC-8C63-41C0-9274-0F337AF57D1D}"/>
                  </a:ext>
                </a:extLst>
              </p:cNvPr>
              <p:cNvSpPr/>
              <p:nvPr/>
            </p:nvSpPr>
            <p:spPr>
              <a:xfrm>
                <a:off x="7783811" y="2099377"/>
                <a:ext cx="63756" cy="248192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49F69C53-3291-4888-87BC-80D60A539C19}"/>
                  </a:ext>
                </a:extLst>
              </p:cNvPr>
              <p:cNvSpPr/>
              <p:nvPr/>
            </p:nvSpPr>
            <p:spPr>
              <a:xfrm>
                <a:off x="7791755" y="2555919"/>
                <a:ext cx="137779" cy="45558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50" name="圖形 49">
              <a:extLst>
                <a:ext uri="{FF2B5EF4-FFF2-40B4-BE49-F238E27FC236}">
                  <a16:creationId xmlns:a16="http://schemas.microsoft.com/office/drawing/2014/main" id="{941DAD00-23FE-4A93-A4C4-581D0C06F4D5}"/>
                </a:ext>
              </a:extLst>
            </p:cNvPr>
            <p:cNvGrpSpPr/>
            <p:nvPr/>
          </p:nvGrpSpPr>
          <p:grpSpPr>
            <a:xfrm>
              <a:off x="5619750" y="2415771"/>
              <a:ext cx="952500" cy="1190625"/>
              <a:chOff x="5619750" y="2833687"/>
              <a:chExt cx="952500" cy="1190625"/>
            </a:xfrm>
            <a:solidFill>
              <a:schemeClr val="bg1"/>
            </a:solidFill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A3CFC1DD-CF91-4F74-931A-3566726BAAE5}"/>
                  </a:ext>
                </a:extLst>
              </p:cNvPr>
              <p:cNvSpPr/>
              <p:nvPr/>
            </p:nvSpPr>
            <p:spPr>
              <a:xfrm>
                <a:off x="6117621" y="3061525"/>
                <a:ext cx="297846" cy="165925"/>
              </a:xfrm>
              <a:custGeom>
                <a:avLst/>
                <a:gdLst>
                  <a:gd name="connsiteX0" fmla="*/ 51721 w 297846"/>
                  <a:gd name="connsiteY0" fmla="*/ 165926 h 165925"/>
                  <a:gd name="connsiteX1" fmla="*/ 246126 w 297846"/>
                  <a:gd name="connsiteY1" fmla="*/ 165926 h 165925"/>
                  <a:gd name="connsiteX2" fmla="*/ 297847 w 297846"/>
                  <a:gd name="connsiteY2" fmla="*/ 114205 h 165925"/>
                  <a:gd name="connsiteX3" fmla="*/ 297847 w 297846"/>
                  <a:gd name="connsiteY3" fmla="*/ 51721 h 165925"/>
                  <a:gd name="connsiteX4" fmla="*/ 246126 w 297846"/>
                  <a:gd name="connsiteY4" fmla="*/ 0 h 165925"/>
                  <a:gd name="connsiteX5" fmla="*/ 51721 w 297846"/>
                  <a:gd name="connsiteY5" fmla="*/ 0 h 165925"/>
                  <a:gd name="connsiteX6" fmla="*/ 0 w 297846"/>
                  <a:gd name="connsiteY6" fmla="*/ 51721 h 165925"/>
                  <a:gd name="connsiteX7" fmla="*/ 0 w 297846"/>
                  <a:gd name="connsiteY7" fmla="*/ 114110 h 165925"/>
                  <a:gd name="connsiteX8" fmla="*/ 51721 w 297846"/>
                  <a:gd name="connsiteY8" fmla="*/ 165926 h 165925"/>
                  <a:gd name="connsiteX9" fmla="*/ 47625 w 297846"/>
                  <a:gd name="connsiteY9" fmla="*/ 51626 h 165925"/>
                  <a:gd name="connsiteX10" fmla="*/ 51721 w 297846"/>
                  <a:gd name="connsiteY10" fmla="*/ 47530 h 165925"/>
                  <a:gd name="connsiteX11" fmla="*/ 246126 w 297846"/>
                  <a:gd name="connsiteY11" fmla="*/ 47530 h 165925"/>
                  <a:gd name="connsiteX12" fmla="*/ 250222 w 297846"/>
                  <a:gd name="connsiteY12" fmla="*/ 51626 h 165925"/>
                  <a:gd name="connsiteX13" fmla="*/ 250222 w 297846"/>
                  <a:gd name="connsiteY13" fmla="*/ 114110 h 165925"/>
                  <a:gd name="connsiteX14" fmla="*/ 246126 w 297846"/>
                  <a:gd name="connsiteY14" fmla="*/ 118205 h 165925"/>
                  <a:gd name="connsiteX15" fmla="*/ 51721 w 297846"/>
                  <a:gd name="connsiteY15" fmla="*/ 118205 h 165925"/>
                  <a:gd name="connsiteX16" fmla="*/ 47625 w 297846"/>
                  <a:gd name="connsiteY16" fmla="*/ 114110 h 16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846" h="165925">
                    <a:moveTo>
                      <a:pt x="51721" y="165926"/>
                    </a:moveTo>
                    <a:lnTo>
                      <a:pt x="246126" y="165926"/>
                    </a:lnTo>
                    <a:cubicBezTo>
                      <a:pt x="274669" y="165873"/>
                      <a:pt x="297794" y="142747"/>
                      <a:pt x="297847" y="114205"/>
                    </a:cubicBezTo>
                    <a:lnTo>
                      <a:pt x="297847" y="51721"/>
                    </a:lnTo>
                    <a:cubicBezTo>
                      <a:pt x="297794" y="23178"/>
                      <a:pt x="274669" y="52"/>
                      <a:pt x="246126" y="0"/>
                    </a:cubicBezTo>
                    <a:lnTo>
                      <a:pt x="51721" y="0"/>
                    </a:lnTo>
                    <a:cubicBezTo>
                      <a:pt x="23178" y="52"/>
                      <a:pt x="52" y="23178"/>
                      <a:pt x="0" y="51721"/>
                    </a:cubicBezTo>
                    <a:lnTo>
                      <a:pt x="0" y="114110"/>
                    </a:lnTo>
                    <a:cubicBezTo>
                      <a:pt x="0" y="142689"/>
                      <a:pt x="23141" y="165873"/>
                      <a:pt x="51721" y="165926"/>
                    </a:cubicBezTo>
                    <a:close/>
                    <a:moveTo>
                      <a:pt x="47625" y="51626"/>
                    </a:moveTo>
                    <a:cubicBezTo>
                      <a:pt x="47625" y="49363"/>
                      <a:pt x="49459" y="47530"/>
                      <a:pt x="51721" y="47530"/>
                    </a:cubicBezTo>
                    <a:lnTo>
                      <a:pt x="246126" y="47530"/>
                    </a:lnTo>
                    <a:cubicBezTo>
                      <a:pt x="248388" y="47530"/>
                      <a:pt x="250222" y="49363"/>
                      <a:pt x="250222" y="51626"/>
                    </a:cubicBezTo>
                    <a:lnTo>
                      <a:pt x="250222" y="114110"/>
                    </a:lnTo>
                    <a:cubicBezTo>
                      <a:pt x="250222" y="116372"/>
                      <a:pt x="248388" y="118205"/>
                      <a:pt x="246126" y="118205"/>
                    </a:cubicBezTo>
                    <a:lnTo>
                      <a:pt x="51721" y="118205"/>
                    </a:lnTo>
                    <a:cubicBezTo>
                      <a:pt x="49459" y="118205"/>
                      <a:pt x="47625" y="116372"/>
                      <a:pt x="47625" y="114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9BC08713-02DD-4A61-ADDA-2767D5DBF732}"/>
                  </a:ext>
                </a:extLst>
              </p:cNvPr>
              <p:cNvSpPr/>
              <p:nvPr/>
            </p:nvSpPr>
            <p:spPr>
              <a:xfrm>
                <a:off x="5672137" y="2843212"/>
                <a:ext cx="847629" cy="933450"/>
              </a:xfrm>
              <a:custGeom>
                <a:avLst/>
                <a:gdLst>
                  <a:gd name="connsiteX0" fmla="*/ 847630 w 847629"/>
                  <a:gd name="connsiteY0" fmla="*/ 712184 h 933450"/>
                  <a:gd name="connsiteX1" fmla="*/ 847630 w 847629"/>
                  <a:gd name="connsiteY1" fmla="*/ 208026 h 933450"/>
                  <a:gd name="connsiteX2" fmla="*/ 754285 w 847629"/>
                  <a:gd name="connsiteY2" fmla="*/ 114300 h 933450"/>
                  <a:gd name="connsiteX3" fmla="*/ 389192 w 847629"/>
                  <a:gd name="connsiteY3" fmla="*/ 114300 h 933450"/>
                  <a:gd name="connsiteX4" fmla="*/ 270891 w 847629"/>
                  <a:gd name="connsiteY4" fmla="*/ 0 h 933450"/>
                  <a:gd name="connsiteX5" fmla="*/ 231458 w 847629"/>
                  <a:gd name="connsiteY5" fmla="*/ 0 h 933450"/>
                  <a:gd name="connsiteX6" fmla="*/ 113157 w 847629"/>
                  <a:gd name="connsiteY6" fmla="*/ 114300 h 933450"/>
                  <a:gd name="connsiteX7" fmla="*/ 93440 w 847629"/>
                  <a:gd name="connsiteY7" fmla="*/ 114300 h 933450"/>
                  <a:gd name="connsiteX8" fmla="*/ 0 w 847629"/>
                  <a:gd name="connsiteY8" fmla="*/ 207740 h 933450"/>
                  <a:gd name="connsiteX9" fmla="*/ 0 w 847629"/>
                  <a:gd name="connsiteY9" fmla="*/ 712184 h 933450"/>
                  <a:gd name="connsiteX10" fmla="*/ 93440 w 847629"/>
                  <a:gd name="connsiteY10" fmla="*/ 805625 h 933450"/>
                  <a:gd name="connsiteX11" fmla="*/ 227362 w 847629"/>
                  <a:gd name="connsiteY11" fmla="*/ 805625 h 933450"/>
                  <a:gd name="connsiteX12" fmla="*/ 227362 w 847629"/>
                  <a:gd name="connsiteY12" fmla="*/ 819150 h 933450"/>
                  <a:gd name="connsiteX13" fmla="*/ 341662 w 847629"/>
                  <a:gd name="connsiteY13" fmla="*/ 933450 h 933450"/>
                  <a:gd name="connsiteX14" fmla="*/ 503587 w 847629"/>
                  <a:gd name="connsiteY14" fmla="*/ 933450 h 933450"/>
                  <a:gd name="connsiteX15" fmla="*/ 617887 w 847629"/>
                  <a:gd name="connsiteY15" fmla="*/ 819150 h 933450"/>
                  <a:gd name="connsiteX16" fmla="*/ 617887 w 847629"/>
                  <a:gd name="connsiteY16" fmla="*/ 805625 h 933450"/>
                  <a:gd name="connsiteX17" fmla="*/ 754285 w 847629"/>
                  <a:gd name="connsiteY17" fmla="*/ 805625 h 933450"/>
                  <a:gd name="connsiteX18" fmla="*/ 847630 w 847629"/>
                  <a:gd name="connsiteY18" fmla="*/ 712184 h 933450"/>
                  <a:gd name="connsiteX19" fmla="*/ 160592 w 847629"/>
                  <a:gd name="connsiteY19" fmla="*/ 118586 h 933450"/>
                  <a:gd name="connsiteX20" fmla="*/ 231458 w 847629"/>
                  <a:gd name="connsiteY20" fmla="*/ 47625 h 933450"/>
                  <a:gd name="connsiteX21" fmla="*/ 270796 w 847629"/>
                  <a:gd name="connsiteY21" fmla="*/ 47625 h 933450"/>
                  <a:gd name="connsiteX22" fmla="*/ 341757 w 847629"/>
                  <a:gd name="connsiteY22" fmla="*/ 118586 h 933450"/>
                  <a:gd name="connsiteX23" fmla="*/ 341757 w 847629"/>
                  <a:gd name="connsiteY23" fmla="*/ 632936 h 933450"/>
                  <a:gd name="connsiteX24" fmla="*/ 326136 w 847629"/>
                  <a:gd name="connsiteY24" fmla="*/ 648557 h 933450"/>
                  <a:gd name="connsiteX25" fmla="*/ 176213 w 847629"/>
                  <a:gd name="connsiteY25" fmla="*/ 648557 h 933450"/>
                  <a:gd name="connsiteX26" fmla="*/ 160592 w 847629"/>
                  <a:gd name="connsiteY26" fmla="*/ 632936 h 933450"/>
                  <a:gd name="connsiteX27" fmla="*/ 93917 w 847629"/>
                  <a:gd name="connsiteY27" fmla="*/ 758000 h 933450"/>
                  <a:gd name="connsiteX28" fmla="*/ 48101 w 847629"/>
                  <a:gd name="connsiteY28" fmla="*/ 712184 h 933450"/>
                  <a:gd name="connsiteX29" fmla="*/ 48101 w 847629"/>
                  <a:gd name="connsiteY29" fmla="*/ 208026 h 933450"/>
                  <a:gd name="connsiteX30" fmla="*/ 93440 w 847629"/>
                  <a:gd name="connsiteY30" fmla="*/ 161925 h 933450"/>
                  <a:gd name="connsiteX31" fmla="*/ 112490 w 847629"/>
                  <a:gd name="connsiteY31" fmla="*/ 161925 h 933450"/>
                  <a:gd name="connsiteX32" fmla="*/ 112490 w 847629"/>
                  <a:gd name="connsiteY32" fmla="*/ 633317 h 933450"/>
                  <a:gd name="connsiteX33" fmla="*/ 175734 w 847629"/>
                  <a:gd name="connsiteY33" fmla="*/ 696565 h 933450"/>
                  <a:gd name="connsiteX34" fmla="*/ 176213 w 847629"/>
                  <a:gd name="connsiteY34" fmla="*/ 696563 h 933450"/>
                  <a:gd name="connsiteX35" fmla="*/ 227457 w 847629"/>
                  <a:gd name="connsiteY35" fmla="*/ 696563 h 933450"/>
                  <a:gd name="connsiteX36" fmla="*/ 227457 w 847629"/>
                  <a:gd name="connsiteY36" fmla="*/ 758000 h 933450"/>
                  <a:gd name="connsiteX37" fmla="*/ 570548 w 847629"/>
                  <a:gd name="connsiteY37" fmla="*/ 819150 h 933450"/>
                  <a:gd name="connsiteX38" fmla="*/ 503873 w 847629"/>
                  <a:gd name="connsiteY38" fmla="*/ 885825 h 933450"/>
                  <a:gd name="connsiteX39" fmla="*/ 341948 w 847629"/>
                  <a:gd name="connsiteY39" fmla="*/ 885825 h 933450"/>
                  <a:gd name="connsiteX40" fmla="*/ 275273 w 847629"/>
                  <a:gd name="connsiteY40" fmla="*/ 819150 h 933450"/>
                  <a:gd name="connsiteX41" fmla="*/ 275273 w 847629"/>
                  <a:gd name="connsiteY41" fmla="*/ 696563 h 933450"/>
                  <a:gd name="connsiteX42" fmla="*/ 326517 w 847629"/>
                  <a:gd name="connsiteY42" fmla="*/ 696563 h 933450"/>
                  <a:gd name="connsiteX43" fmla="*/ 389763 w 847629"/>
                  <a:gd name="connsiteY43" fmla="*/ 633317 h 933450"/>
                  <a:gd name="connsiteX44" fmla="*/ 389763 w 847629"/>
                  <a:gd name="connsiteY44" fmla="*/ 161925 h 933450"/>
                  <a:gd name="connsiteX45" fmla="*/ 754571 w 847629"/>
                  <a:gd name="connsiteY45" fmla="*/ 161925 h 933450"/>
                  <a:gd name="connsiteX46" fmla="*/ 800386 w 847629"/>
                  <a:gd name="connsiteY46" fmla="*/ 207740 h 933450"/>
                  <a:gd name="connsiteX47" fmla="*/ 800386 w 847629"/>
                  <a:gd name="connsiteY47" fmla="*/ 712184 h 933450"/>
                  <a:gd name="connsiteX48" fmla="*/ 754571 w 847629"/>
                  <a:gd name="connsiteY48" fmla="*/ 758000 h 933450"/>
                  <a:gd name="connsiteX49" fmla="*/ 344996 w 847629"/>
                  <a:gd name="connsiteY49" fmla="*/ 758000 h 933450"/>
                  <a:gd name="connsiteX50" fmla="*/ 321183 w 847629"/>
                  <a:gd name="connsiteY50" fmla="*/ 781812 h 933450"/>
                  <a:gd name="connsiteX51" fmla="*/ 344996 w 847629"/>
                  <a:gd name="connsiteY51" fmla="*/ 805625 h 933450"/>
                  <a:gd name="connsiteX52" fmla="*/ 570548 w 847629"/>
                  <a:gd name="connsiteY52" fmla="*/ 805625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847629" h="933450">
                    <a:moveTo>
                      <a:pt x="847630" y="712184"/>
                    </a:moveTo>
                    <a:lnTo>
                      <a:pt x="847630" y="208026"/>
                    </a:lnTo>
                    <a:cubicBezTo>
                      <a:pt x="847735" y="156368"/>
                      <a:pt x="805944" y="114406"/>
                      <a:pt x="754285" y="114300"/>
                    </a:cubicBezTo>
                    <a:lnTo>
                      <a:pt x="389192" y="114300"/>
                    </a:lnTo>
                    <a:cubicBezTo>
                      <a:pt x="386887" y="50597"/>
                      <a:pt x="334635" y="112"/>
                      <a:pt x="270891" y="0"/>
                    </a:cubicBezTo>
                    <a:lnTo>
                      <a:pt x="231458" y="0"/>
                    </a:lnTo>
                    <a:cubicBezTo>
                      <a:pt x="167713" y="112"/>
                      <a:pt x="115461" y="50597"/>
                      <a:pt x="113157" y="114300"/>
                    </a:cubicBezTo>
                    <a:lnTo>
                      <a:pt x="93440" y="114300"/>
                    </a:lnTo>
                    <a:cubicBezTo>
                      <a:pt x="41856" y="114352"/>
                      <a:pt x="52" y="156157"/>
                      <a:pt x="0" y="207740"/>
                    </a:cubicBezTo>
                    <a:lnTo>
                      <a:pt x="0" y="712184"/>
                    </a:lnTo>
                    <a:cubicBezTo>
                      <a:pt x="52" y="763768"/>
                      <a:pt x="41856" y="805572"/>
                      <a:pt x="93440" y="805625"/>
                    </a:cubicBezTo>
                    <a:lnTo>
                      <a:pt x="227362" y="805625"/>
                    </a:lnTo>
                    <a:lnTo>
                      <a:pt x="227362" y="819150"/>
                    </a:lnTo>
                    <a:cubicBezTo>
                      <a:pt x="227362" y="882276"/>
                      <a:pt x="278536" y="933450"/>
                      <a:pt x="341662" y="933450"/>
                    </a:cubicBezTo>
                    <a:lnTo>
                      <a:pt x="503587" y="933450"/>
                    </a:lnTo>
                    <a:cubicBezTo>
                      <a:pt x="566713" y="933450"/>
                      <a:pt x="617887" y="882276"/>
                      <a:pt x="617887" y="819150"/>
                    </a:cubicBezTo>
                    <a:lnTo>
                      <a:pt x="617887" y="805625"/>
                    </a:lnTo>
                    <a:lnTo>
                      <a:pt x="754285" y="805625"/>
                    </a:lnTo>
                    <a:cubicBezTo>
                      <a:pt x="805831" y="805520"/>
                      <a:pt x="847577" y="763731"/>
                      <a:pt x="847630" y="712184"/>
                    </a:cubicBezTo>
                    <a:close/>
                    <a:moveTo>
                      <a:pt x="160592" y="118586"/>
                    </a:moveTo>
                    <a:cubicBezTo>
                      <a:pt x="160592" y="79433"/>
                      <a:pt x="192304" y="47678"/>
                      <a:pt x="231458" y="47625"/>
                    </a:cubicBezTo>
                    <a:lnTo>
                      <a:pt x="270796" y="47625"/>
                    </a:lnTo>
                    <a:cubicBezTo>
                      <a:pt x="309986" y="47625"/>
                      <a:pt x="341757" y="79395"/>
                      <a:pt x="341757" y="118586"/>
                    </a:cubicBezTo>
                    <a:lnTo>
                      <a:pt x="341757" y="632936"/>
                    </a:lnTo>
                    <a:cubicBezTo>
                      <a:pt x="341757" y="641563"/>
                      <a:pt x="334763" y="648557"/>
                      <a:pt x="326136" y="648557"/>
                    </a:cubicBezTo>
                    <a:lnTo>
                      <a:pt x="176213" y="648557"/>
                    </a:lnTo>
                    <a:cubicBezTo>
                      <a:pt x="167586" y="648557"/>
                      <a:pt x="160592" y="641563"/>
                      <a:pt x="160592" y="632936"/>
                    </a:cubicBezTo>
                    <a:close/>
                    <a:moveTo>
                      <a:pt x="93917" y="758000"/>
                    </a:moveTo>
                    <a:cubicBezTo>
                      <a:pt x="68613" y="758000"/>
                      <a:pt x="48101" y="737487"/>
                      <a:pt x="48101" y="712184"/>
                    </a:cubicBezTo>
                    <a:lnTo>
                      <a:pt x="48101" y="208026"/>
                    </a:lnTo>
                    <a:cubicBezTo>
                      <a:pt x="47942" y="182796"/>
                      <a:pt x="68211" y="162187"/>
                      <a:pt x="93440" y="161925"/>
                    </a:cubicBezTo>
                    <a:lnTo>
                      <a:pt x="112490" y="161925"/>
                    </a:lnTo>
                    <a:lnTo>
                      <a:pt x="112490" y="633317"/>
                    </a:lnTo>
                    <a:cubicBezTo>
                      <a:pt x="112489" y="668247"/>
                      <a:pt x="140804" y="696564"/>
                      <a:pt x="175734" y="696565"/>
                    </a:cubicBezTo>
                    <a:cubicBezTo>
                      <a:pt x="175893" y="696565"/>
                      <a:pt x="176053" y="696564"/>
                      <a:pt x="176213" y="696563"/>
                    </a:cubicBezTo>
                    <a:lnTo>
                      <a:pt x="227457" y="696563"/>
                    </a:lnTo>
                    <a:lnTo>
                      <a:pt x="227457" y="758000"/>
                    </a:lnTo>
                    <a:close/>
                    <a:moveTo>
                      <a:pt x="570548" y="819150"/>
                    </a:moveTo>
                    <a:cubicBezTo>
                      <a:pt x="570548" y="855974"/>
                      <a:pt x="540696" y="885825"/>
                      <a:pt x="503873" y="885825"/>
                    </a:cubicBezTo>
                    <a:lnTo>
                      <a:pt x="341948" y="885825"/>
                    </a:lnTo>
                    <a:cubicBezTo>
                      <a:pt x="305124" y="885825"/>
                      <a:pt x="275273" y="855974"/>
                      <a:pt x="275273" y="819150"/>
                    </a:cubicBezTo>
                    <a:lnTo>
                      <a:pt x="275273" y="696563"/>
                    </a:lnTo>
                    <a:lnTo>
                      <a:pt x="326517" y="696563"/>
                    </a:lnTo>
                    <a:cubicBezTo>
                      <a:pt x="361447" y="696563"/>
                      <a:pt x="389763" y="668247"/>
                      <a:pt x="389763" y="633317"/>
                    </a:cubicBezTo>
                    <a:lnTo>
                      <a:pt x="389763" y="161925"/>
                    </a:lnTo>
                    <a:lnTo>
                      <a:pt x="754571" y="161925"/>
                    </a:lnTo>
                    <a:cubicBezTo>
                      <a:pt x="779874" y="161925"/>
                      <a:pt x="800386" y="182437"/>
                      <a:pt x="800386" y="207740"/>
                    </a:cubicBezTo>
                    <a:lnTo>
                      <a:pt x="800386" y="712184"/>
                    </a:lnTo>
                    <a:cubicBezTo>
                      <a:pt x="800386" y="737487"/>
                      <a:pt x="779874" y="758000"/>
                      <a:pt x="754571" y="758000"/>
                    </a:cubicBezTo>
                    <a:lnTo>
                      <a:pt x="344996" y="758000"/>
                    </a:lnTo>
                    <a:cubicBezTo>
                      <a:pt x="331844" y="758000"/>
                      <a:pt x="321183" y="768661"/>
                      <a:pt x="321183" y="781812"/>
                    </a:cubicBezTo>
                    <a:cubicBezTo>
                      <a:pt x="321183" y="794963"/>
                      <a:pt x="331844" y="805625"/>
                      <a:pt x="344996" y="805625"/>
                    </a:cubicBezTo>
                    <a:lnTo>
                      <a:pt x="570548" y="805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037A78AD-441F-4CE8-BDB3-1B16541B939D}"/>
                  </a:ext>
                </a:extLst>
              </p:cNvPr>
              <p:cNvSpPr/>
              <p:nvPr/>
            </p:nvSpPr>
            <p:spPr>
              <a:xfrm>
                <a:off x="6242685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30B43DA9-D714-4EB8-B816-DE1422C179CC}"/>
                  </a:ext>
                </a:extLst>
              </p:cNvPr>
              <p:cNvSpPr/>
              <p:nvPr/>
            </p:nvSpPr>
            <p:spPr>
              <a:xfrm>
                <a:off x="6339268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E7593DD1-975E-4E4B-A1B9-4807084970BB}"/>
                  </a:ext>
                </a:extLst>
              </p:cNvPr>
              <p:cNvSpPr/>
              <p:nvPr/>
            </p:nvSpPr>
            <p:spPr>
              <a:xfrm>
                <a:off x="6146196" y="3285172"/>
                <a:ext cx="47625" cy="47625"/>
              </a:xfrm>
              <a:custGeom>
                <a:avLst/>
                <a:gdLst>
                  <a:gd name="connsiteX0" fmla="*/ 47625 w 47625"/>
                  <a:gd name="connsiteY0" fmla="*/ 23813 h 47625"/>
                  <a:gd name="connsiteX1" fmla="*/ 23813 w 47625"/>
                  <a:gd name="connsiteY1" fmla="*/ 47625 h 47625"/>
                  <a:gd name="connsiteX2" fmla="*/ 0 w 47625"/>
                  <a:gd name="connsiteY2" fmla="*/ 23813 h 47625"/>
                  <a:gd name="connsiteX3" fmla="*/ 23813 w 47625"/>
                  <a:gd name="connsiteY3" fmla="*/ 0 h 47625"/>
                  <a:gd name="connsiteX4" fmla="*/ 47625 w 47625"/>
                  <a:gd name="connsiteY4" fmla="*/ 238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3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3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AD1AEAE9-1159-4E37-A10F-B1B4964EDD22}"/>
                  </a:ext>
                </a:extLst>
              </p:cNvPr>
              <p:cNvSpPr/>
              <p:nvPr/>
            </p:nvSpPr>
            <p:spPr>
              <a:xfrm>
                <a:off x="6242685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4A0B507B-CD65-4DB5-AE92-AC808CD0AF70}"/>
                  </a:ext>
                </a:extLst>
              </p:cNvPr>
              <p:cNvSpPr/>
              <p:nvPr/>
            </p:nvSpPr>
            <p:spPr>
              <a:xfrm>
                <a:off x="6339268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70F6F01F-A5CE-4AD6-8EEF-5CF16D6D0023}"/>
                  </a:ext>
                </a:extLst>
              </p:cNvPr>
              <p:cNvSpPr/>
              <p:nvPr/>
            </p:nvSpPr>
            <p:spPr>
              <a:xfrm>
                <a:off x="6146196" y="3382993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BF0D4821-85FC-4C02-9016-16A3C72292E4}"/>
                  </a:ext>
                </a:extLst>
              </p:cNvPr>
              <p:cNvSpPr/>
              <p:nvPr/>
            </p:nvSpPr>
            <p:spPr>
              <a:xfrm>
                <a:off x="6242685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58734682-0F09-48F1-AC08-4365E3772FF0}"/>
                  </a:ext>
                </a:extLst>
              </p:cNvPr>
              <p:cNvSpPr/>
              <p:nvPr/>
            </p:nvSpPr>
            <p:spPr>
              <a:xfrm>
                <a:off x="6339268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2116BEDD-1C95-4296-B674-604DFBF40B7A}"/>
                  </a:ext>
                </a:extLst>
              </p:cNvPr>
              <p:cNvSpPr/>
              <p:nvPr/>
            </p:nvSpPr>
            <p:spPr>
              <a:xfrm>
                <a:off x="6146196" y="3480910"/>
                <a:ext cx="47625" cy="47625"/>
              </a:xfrm>
              <a:custGeom>
                <a:avLst/>
                <a:gdLst>
                  <a:gd name="connsiteX0" fmla="*/ 47625 w 47625"/>
                  <a:gd name="connsiteY0" fmla="*/ 23812 h 47625"/>
                  <a:gd name="connsiteX1" fmla="*/ 23813 w 47625"/>
                  <a:gd name="connsiteY1" fmla="*/ 47625 h 47625"/>
                  <a:gd name="connsiteX2" fmla="*/ 0 w 47625"/>
                  <a:gd name="connsiteY2" fmla="*/ 23812 h 47625"/>
                  <a:gd name="connsiteX3" fmla="*/ 23813 w 47625"/>
                  <a:gd name="connsiteY3" fmla="*/ 0 h 47625"/>
                  <a:gd name="connsiteX4" fmla="*/ 47625 w 47625"/>
                  <a:gd name="connsiteY4" fmla="*/ 238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47625" y="23812"/>
                    </a:moveTo>
                    <a:cubicBezTo>
                      <a:pt x="47625" y="36964"/>
                      <a:pt x="36964" y="47625"/>
                      <a:pt x="23813" y="47625"/>
                    </a:cubicBezTo>
                    <a:cubicBezTo>
                      <a:pt x="10661" y="47625"/>
                      <a:pt x="0" y="36964"/>
                      <a:pt x="0" y="23812"/>
                    </a:cubicBezTo>
                    <a:cubicBezTo>
                      <a:pt x="0" y="10661"/>
                      <a:pt x="10661" y="0"/>
                      <a:pt x="23813" y="0"/>
                    </a:cubicBezTo>
                    <a:cubicBezTo>
                      <a:pt x="36964" y="0"/>
                      <a:pt x="47625" y="10661"/>
                      <a:pt x="47625" y="238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51" name="圖形 70">
              <a:extLst>
                <a:ext uri="{FF2B5EF4-FFF2-40B4-BE49-F238E27FC236}">
                  <a16:creationId xmlns:a16="http://schemas.microsoft.com/office/drawing/2014/main" id="{5B1DA133-3B37-4EDC-A57D-5D878D5BD668}"/>
                </a:ext>
              </a:extLst>
            </p:cNvPr>
            <p:cNvGrpSpPr/>
            <p:nvPr/>
          </p:nvGrpSpPr>
          <p:grpSpPr>
            <a:xfrm>
              <a:off x="9902500" y="2417630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3C1C2380-73C5-4388-B940-F154B031F0A8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F430F79C-581B-4210-AE07-67B9C159AE87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C2631D61-172A-4C20-A44C-92F8EB5F68E6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0A53E23A-35C8-4745-85B4-725A0AC0C1F8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52" name="圖形 77">
              <a:extLst>
                <a:ext uri="{FF2B5EF4-FFF2-40B4-BE49-F238E27FC236}">
                  <a16:creationId xmlns:a16="http://schemas.microsoft.com/office/drawing/2014/main" id="{6100F10B-D347-41D8-BBB9-53591F4AB558}"/>
                </a:ext>
              </a:extLst>
            </p:cNvPr>
            <p:cNvGrpSpPr/>
            <p:nvPr/>
          </p:nvGrpSpPr>
          <p:grpSpPr>
            <a:xfrm>
              <a:off x="8186924" y="2130972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5E47B84B-13F7-4AB0-BE25-27537E2C959F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1511C1A6-86A8-43E2-9A83-B0AF7610727E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2E906416-D624-45C8-83F7-986F283641A8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440469A-F608-477E-8A19-688152F7C296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47FF7C5F-7EB1-400F-88C4-9B1EAB9F3E5A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C018AFE0-8517-4D63-BCCF-68761BEC1918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336AE356-EF5B-4A40-B23B-8975594AAA82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49746586-B345-4492-9B01-693568B2EC4F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4E5B74B0-A355-4B4A-AADE-40FF5EAE4721}"/>
                </a:ext>
              </a:extLst>
            </p:cNvPr>
            <p:cNvSpPr txBox="1"/>
            <p:nvPr/>
          </p:nvSpPr>
          <p:spPr>
            <a:xfrm>
              <a:off x="9286545" y="5027456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4CF05317-6B0C-4A28-A414-991FC60D55BF}"/>
                </a:ext>
              </a:extLst>
            </p:cNvPr>
            <p:cNvSpPr txBox="1"/>
            <p:nvPr/>
          </p:nvSpPr>
          <p:spPr>
            <a:xfrm>
              <a:off x="6054901" y="1734840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8F607B31-76FF-44FF-B711-5182D6EFBB00}"/>
                </a:ext>
              </a:extLst>
            </p:cNvPr>
            <p:cNvSpPr txBox="1"/>
            <p:nvPr/>
          </p:nvSpPr>
          <p:spPr>
            <a:xfrm>
              <a:off x="9843845" y="1734840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34AD0018-24A9-4B89-8EB6-437DD8C245B4}"/>
                </a:ext>
              </a:extLst>
            </p:cNvPr>
            <p:cNvSpPr txBox="1"/>
            <p:nvPr/>
          </p:nvSpPr>
          <p:spPr>
            <a:xfrm>
              <a:off x="8215649" y="1734840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77D4DB2-B757-4DD2-8F64-D90D8D99E1D3}"/>
                </a:ext>
              </a:extLst>
            </p:cNvPr>
            <p:cNvSpPr txBox="1"/>
            <p:nvPr/>
          </p:nvSpPr>
          <p:spPr>
            <a:xfrm>
              <a:off x="9286545" y="4149566"/>
              <a:ext cx="1792697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</a:t>
              </a:r>
              <a:r>
                <a:rPr kumimoji="1" lang="zh-TW" altLang="en-US">
                  <a:solidFill>
                    <a:schemeClr val="bg1"/>
                  </a:solidFill>
                  <a:cs typeface="+mn-ea"/>
                  <a:sym typeface="+mn-lt"/>
                </a:rPr>
                <a:t>數據機</a:t>
              </a:r>
            </a:p>
          </p:txBody>
        </p:sp>
        <p:cxnSp>
          <p:nvCxnSpPr>
            <p:cNvPr id="58" name="接點: 肘形 57">
              <a:extLst>
                <a:ext uri="{FF2B5EF4-FFF2-40B4-BE49-F238E27FC236}">
                  <a16:creationId xmlns:a16="http://schemas.microsoft.com/office/drawing/2014/main" id="{D4EB0997-3B68-4A86-AEB2-ED41DA2032C6}"/>
                </a:ext>
              </a:extLst>
            </p:cNvPr>
            <p:cNvCxnSpPr>
              <a:cxnSpLocks/>
              <a:endCxn id="79" idx="13"/>
            </p:cNvCxnSpPr>
            <p:nvPr/>
          </p:nvCxnSpPr>
          <p:spPr>
            <a:xfrm rot="10800000">
              <a:off x="6013800" y="3358747"/>
              <a:ext cx="2517171" cy="689723"/>
            </a:xfrm>
            <a:prstGeom prst="bentConnector3">
              <a:avLst>
                <a:gd name="adj1" fmla="val 99192"/>
              </a:avLst>
            </a:prstGeom>
            <a:ln w="28575">
              <a:solidFill>
                <a:srgbClr val="FFFFFF">
                  <a:alpha val="65098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A527F15D-7CA2-40DE-A28C-770765AB6D00}"/>
                </a:ext>
              </a:extLst>
            </p:cNvPr>
            <p:cNvSpPr/>
            <p:nvPr/>
          </p:nvSpPr>
          <p:spPr>
            <a:xfrm>
              <a:off x="5491708" y="2194337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61A4CC6A-7DDE-43EE-BE1A-2BF3F94D62E5}"/>
                </a:ext>
              </a:extLst>
            </p:cNvPr>
            <p:cNvCxnSpPr>
              <a:stCxn id="48" idx="40"/>
            </p:cNvCxnSpPr>
            <p:nvPr/>
          </p:nvCxnSpPr>
          <p:spPr>
            <a:xfrm>
              <a:off x="7125430" y="3282939"/>
              <a:ext cx="1345682" cy="629711"/>
            </a:xfrm>
            <a:prstGeom prst="bentConnector3">
              <a:avLst>
                <a:gd name="adj1" fmla="val 925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CD0C1F3A-E063-40D1-BE19-388FEF4C2D38}"/>
                </a:ext>
              </a:extLst>
            </p:cNvPr>
            <p:cNvCxnSpPr/>
            <p:nvPr/>
          </p:nvCxnSpPr>
          <p:spPr>
            <a:xfrm>
              <a:off x="8797044" y="3316884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接點: 肘形 61">
              <a:extLst>
                <a:ext uri="{FF2B5EF4-FFF2-40B4-BE49-F238E27FC236}">
                  <a16:creationId xmlns:a16="http://schemas.microsoft.com/office/drawing/2014/main" id="{AF05D3AA-C26B-4FF6-90C8-B0189008DAE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102861" y="3300406"/>
              <a:ext cx="1412207" cy="756286"/>
            </a:xfrm>
            <a:prstGeom prst="bentConnector3">
              <a:avLst>
                <a:gd name="adj1" fmla="val -36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E992143C-138F-4645-89B4-9555CB88AF29}"/>
                </a:ext>
              </a:extLst>
            </p:cNvPr>
            <p:cNvSpPr/>
            <p:nvPr/>
          </p:nvSpPr>
          <p:spPr>
            <a:xfrm>
              <a:off x="8105374" y="2194337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B65387FA-8235-43C9-AF02-AA75E67E1A7E}"/>
                </a:ext>
              </a:extLst>
            </p:cNvPr>
            <p:cNvSpPr/>
            <p:nvPr/>
          </p:nvSpPr>
          <p:spPr>
            <a:xfrm>
              <a:off x="9609722" y="2194337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666C7B35-2D2A-4DDE-87E5-51D2DD7DFE69}"/>
                </a:ext>
              </a:extLst>
            </p:cNvPr>
            <p:cNvCxnSpPr>
              <a:cxnSpLocks/>
              <a:endCxn id="47" idx="2"/>
            </p:cNvCxnSpPr>
            <p:nvPr/>
          </p:nvCxnSpPr>
          <p:spPr>
            <a:xfrm>
              <a:off x="8812942" y="4496571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圖形 6">
            <a:extLst>
              <a:ext uri="{FF2B5EF4-FFF2-40B4-BE49-F238E27FC236}">
                <a16:creationId xmlns:a16="http://schemas.microsoft.com/office/drawing/2014/main" id="{EFD16D19-60C5-4672-8474-B0647A03FF5C}"/>
              </a:ext>
            </a:extLst>
          </p:cNvPr>
          <p:cNvSpPr/>
          <p:nvPr/>
        </p:nvSpPr>
        <p:spPr>
          <a:xfrm>
            <a:off x="5679299" y="2176958"/>
            <a:ext cx="840467" cy="884930"/>
          </a:xfrm>
          <a:custGeom>
            <a:avLst/>
            <a:gdLst>
              <a:gd name="connsiteX0" fmla="*/ 499759 w 904406"/>
              <a:gd name="connsiteY0" fmla="*/ 119641 h 952252"/>
              <a:gd name="connsiteX1" fmla="*/ 437140 w 904406"/>
              <a:gd name="connsiteY1" fmla="*/ 119641 h 952252"/>
              <a:gd name="connsiteX2" fmla="*/ 418406 w 904406"/>
              <a:gd name="connsiteY2" fmla="*/ 138281 h 952252"/>
              <a:gd name="connsiteX3" fmla="*/ 437140 w 904406"/>
              <a:gd name="connsiteY3" fmla="*/ 156921 h 952252"/>
              <a:gd name="connsiteX4" fmla="*/ 499759 w 904406"/>
              <a:gd name="connsiteY4" fmla="*/ 156921 h 952252"/>
              <a:gd name="connsiteX5" fmla="*/ 518493 w 904406"/>
              <a:gd name="connsiteY5" fmla="*/ 138281 h 952252"/>
              <a:gd name="connsiteX6" fmla="*/ 499759 w 904406"/>
              <a:gd name="connsiteY6" fmla="*/ 119641 h 952252"/>
              <a:gd name="connsiteX7" fmla="*/ 156264 w 904406"/>
              <a:gd name="connsiteY7" fmla="*/ 796881 h 952252"/>
              <a:gd name="connsiteX8" fmla="*/ 139387 w 904406"/>
              <a:gd name="connsiteY8" fmla="*/ 813673 h 952252"/>
              <a:gd name="connsiteX9" fmla="*/ 156264 w 904406"/>
              <a:gd name="connsiteY9" fmla="*/ 830467 h 952252"/>
              <a:gd name="connsiteX10" fmla="*/ 173143 w 904406"/>
              <a:gd name="connsiteY10" fmla="*/ 813673 h 952252"/>
              <a:gd name="connsiteX11" fmla="*/ 156264 w 904406"/>
              <a:gd name="connsiteY11" fmla="*/ 796881 h 952252"/>
              <a:gd name="connsiteX12" fmla="*/ 156264 w 904406"/>
              <a:gd name="connsiteY12" fmla="*/ 867747 h 952252"/>
              <a:gd name="connsiteX13" fmla="*/ 101918 w 904406"/>
              <a:gd name="connsiteY13" fmla="*/ 813673 h 952252"/>
              <a:gd name="connsiteX14" fmla="*/ 156264 w 904406"/>
              <a:gd name="connsiteY14" fmla="*/ 759601 h 952252"/>
              <a:gd name="connsiteX15" fmla="*/ 210611 w 904406"/>
              <a:gd name="connsiteY15" fmla="*/ 813673 h 952252"/>
              <a:gd name="connsiteX16" fmla="*/ 156264 w 904406"/>
              <a:gd name="connsiteY16" fmla="*/ 867747 h 952252"/>
              <a:gd name="connsiteX17" fmla="*/ 295099 w 904406"/>
              <a:gd name="connsiteY17" fmla="*/ 831423 h 952252"/>
              <a:gd name="connsiteX18" fmla="*/ 276365 w 904406"/>
              <a:gd name="connsiteY18" fmla="*/ 812783 h 952252"/>
              <a:gd name="connsiteX19" fmla="*/ 295099 w 904406"/>
              <a:gd name="connsiteY19" fmla="*/ 794143 h 952252"/>
              <a:gd name="connsiteX20" fmla="*/ 357717 w 904406"/>
              <a:gd name="connsiteY20" fmla="*/ 794143 h 952252"/>
              <a:gd name="connsiteX21" fmla="*/ 376452 w 904406"/>
              <a:gd name="connsiteY21" fmla="*/ 812783 h 952252"/>
              <a:gd name="connsiteX22" fmla="*/ 357717 w 904406"/>
              <a:gd name="connsiteY22" fmla="*/ 831423 h 952252"/>
              <a:gd name="connsiteX23" fmla="*/ 295099 w 904406"/>
              <a:gd name="connsiteY23" fmla="*/ 831423 h 952252"/>
              <a:gd name="connsiteX24" fmla="*/ 437140 w 904406"/>
              <a:gd name="connsiteY24" fmla="*/ 831423 h 952252"/>
              <a:gd name="connsiteX25" fmla="*/ 418407 w 904406"/>
              <a:gd name="connsiteY25" fmla="*/ 812783 h 952252"/>
              <a:gd name="connsiteX26" fmla="*/ 437140 w 904406"/>
              <a:gd name="connsiteY26" fmla="*/ 794143 h 952252"/>
              <a:gd name="connsiteX27" fmla="*/ 499759 w 904406"/>
              <a:gd name="connsiteY27" fmla="*/ 794143 h 952252"/>
              <a:gd name="connsiteX28" fmla="*/ 518493 w 904406"/>
              <a:gd name="connsiteY28" fmla="*/ 812783 h 952252"/>
              <a:gd name="connsiteX29" fmla="*/ 499759 w 904406"/>
              <a:gd name="connsiteY29" fmla="*/ 831423 h 952252"/>
              <a:gd name="connsiteX30" fmla="*/ 437140 w 904406"/>
              <a:gd name="connsiteY30" fmla="*/ 831423 h 952252"/>
              <a:gd name="connsiteX31" fmla="*/ 156264 w 904406"/>
              <a:gd name="connsiteY31" fmla="*/ 460224 h 952252"/>
              <a:gd name="connsiteX32" fmla="*/ 173143 w 904406"/>
              <a:gd name="connsiteY32" fmla="*/ 477017 h 952252"/>
              <a:gd name="connsiteX33" fmla="*/ 156264 w 904406"/>
              <a:gd name="connsiteY33" fmla="*/ 493809 h 952252"/>
              <a:gd name="connsiteX34" fmla="*/ 139387 w 904406"/>
              <a:gd name="connsiteY34" fmla="*/ 477017 h 952252"/>
              <a:gd name="connsiteX35" fmla="*/ 156264 w 904406"/>
              <a:gd name="connsiteY35" fmla="*/ 460224 h 952252"/>
              <a:gd name="connsiteX36" fmla="*/ 156264 w 904406"/>
              <a:gd name="connsiteY36" fmla="*/ 531089 h 952252"/>
              <a:gd name="connsiteX37" fmla="*/ 101918 w 904406"/>
              <a:gd name="connsiteY37" fmla="*/ 477017 h 952252"/>
              <a:gd name="connsiteX38" fmla="*/ 156264 w 904406"/>
              <a:gd name="connsiteY38" fmla="*/ 422944 h 952252"/>
              <a:gd name="connsiteX39" fmla="*/ 210611 w 904406"/>
              <a:gd name="connsiteY39" fmla="*/ 477017 h 952252"/>
              <a:gd name="connsiteX40" fmla="*/ 156264 w 904406"/>
              <a:gd name="connsiteY40" fmla="*/ 531089 h 952252"/>
              <a:gd name="connsiteX41" fmla="*/ 295099 w 904406"/>
              <a:gd name="connsiteY41" fmla="*/ 494766 h 952252"/>
              <a:gd name="connsiteX42" fmla="*/ 276365 w 904406"/>
              <a:gd name="connsiteY42" fmla="*/ 476126 h 952252"/>
              <a:gd name="connsiteX43" fmla="*/ 295099 w 904406"/>
              <a:gd name="connsiteY43" fmla="*/ 457486 h 952252"/>
              <a:gd name="connsiteX44" fmla="*/ 357717 w 904406"/>
              <a:gd name="connsiteY44" fmla="*/ 457486 h 952252"/>
              <a:gd name="connsiteX45" fmla="*/ 376452 w 904406"/>
              <a:gd name="connsiteY45" fmla="*/ 476126 h 952252"/>
              <a:gd name="connsiteX46" fmla="*/ 357717 w 904406"/>
              <a:gd name="connsiteY46" fmla="*/ 494766 h 952252"/>
              <a:gd name="connsiteX47" fmla="*/ 295099 w 904406"/>
              <a:gd name="connsiteY47" fmla="*/ 494766 h 952252"/>
              <a:gd name="connsiteX48" fmla="*/ 437140 w 904406"/>
              <a:gd name="connsiteY48" fmla="*/ 494766 h 952252"/>
              <a:gd name="connsiteX49" fmla="*/ 418407 w 904406"/>
              <a:gd name="connsiteY49" fmla="*/ 476126 h 952252"/>
              <a:gd name="connsiteX50" fmla="*/ 437140 w 904406"/>
              <a:gd name="connsiteY50" fmla="*/ 457486 h 952252"/>
              <a:gd name="connsiteX51" fmla="*/ 499759 w 904406"/>
              <a:gd name="connsiteY51" fmla="*/ 457486 h 952252"/>
              <a:gd name="connsiteX52" fmla="*/ 518493 w 904406"/>
              <a:gd name="connsiteY52" fmla="*/ 476126 h 952252"/>
              <a:gd name="connsiteX53" fmla="*/ 499759 w 904406"/>
              <a:gd name="connsiteY53" fmla="*/ 494766 h 952252"/>
              <a:gd name="connsiteX54" fmla="*/ 437140 w 904406"/>
              <a:gd name="connsiteY54" fmla="*/ 494766 h 952252"/>
              <a:gd name="connsiteX55" fmla="*/ 37469 w 904406"/>
              <a:gd name="connsiteY55" fmla="*/ 240470 h 952252"/>
              <a:gd name="connsiteX56" fmla="*/ 866938 w 904406"/>
              <a:gd name="connsiteY56" fmla="*/ 240470 h 952252"/>
              <a:gd name="connsiteX57" fmla="*/ 866938 w 904406"/>
              <a:gd name="connsiteY57" fmla="*/ 37280 h 952252"/>
              <a:gd name="connsiteX58" fmla="*/ 37469 w 904406"/>
              <a:gd name="connsiteY58" fmla="*/ 37280 h 952252"/>
              <a:gd name="connsiteX59" fmla="*/ 37469 w 904406"/>
              <a:gd name="connsiteY59" fmla="*/ 240470 h 952252"/>
              <a:gd name="connsiteX60" fmla="*/ 108190 w 904406"/>
              <a:gd name="connsiteY60" fmla="*/ 337252 h 952252"/>
              <a:gd name="connsiteX61" fmla="*/ 796219 w 904406"/>
              <a:gd name="connsiteY61" fmla="*/ 337252 h 952252"/>
              <a:gd name="connsiteX62" fmla="*/ 796219 w 904406"/>
              <a:gd name="connsiteY62" fmla="*/ 278342 h 952252"/>
              <a:gd name="connsiteX63" fmla="*/ 108190 w 904406"/>
              <a:gd name="connsiteY63" fmla="*/ 278342 h 952252"/>
              <a:gd name="connsiteX64" fmla="*/ 108190 w 904406"/>
              <a:gd name="connsiteY64" fmla="*/ 337252 h 952252"/>
              <a:gd name="connsiteX65" fmla="*/ 866938 w 904406"/>
              <a:gd name="connsiteY65" fmla="*/ 578315 h 952252"/>
              <a:gd name="connsiteX66" fmla="*/ 818189 w 904406"/>
              <a:gd name="connsiteY66" fmla="*/ 578315 h 952252"/>
              <a:gd name="connsiteX67" fmla="*/ 814953 w 904406"/>
              <a:gd name="connsiteY67" fmla="*/ 578016 h 952252"/>
              <a:gd name="connsiteX68" fmla="*/ 89455 w 904406"/>
              <a:gd name="connsiteY68" fmla="*/ 578016 h 952252"/>
              <a:gd name="connsiteX69" fmla="*/ 86219 w 904406"/>
              <a:gd name="connsiteY69" fmla="*/ 578315 h 952252"/>
              <a:gd name="connsiteX70" fmla="*/ 37469 w 904406"/>
              <a:gd name="connsiteY70" fmla="*/ 578315 h 952252"/>
              <a:gd name="connsiteX71" fmla="*/ 37469 w 904406"/>
              <a:gd name="connsiteY71" fmla="*/ 375125 h 952252"/>
              <a:gd name="connsiteX72" fmla="*/ 866938 w 904406"/>
              <a:gd name="connsiteY72" fmla="*/ 375125 h 952252"/>
              <a:gd name="connsiteX73" fmla="*/ 866938 w 904406"/>
              <a:gd name="connsiteY73" fmla="*/ 578315 h 952252"/>
              <a:gd name="connsiteX74" fmla="*/ 108190 w 904406"/>
              <a:gd name="connsiteY74" fmla="*/ 674206 h 952252"/>
              <a:gd name="connsiteX75" fmla="*/ 796219 w 904406"/>
              <a:gd name="connsiteY75" fmla="*/ 674206 h 952252"/>
              <a:gd name="connsiteX76" fmla="*/ 796219 w 904406"/>
              <a:gd name="connsiteY76" fmla="*/ 615595 h 952252"/>
              <a:gd name="connsiteX77" fmla="*/ 108190 w 904406"/>
              <a:gd name="connsiteY77" fmla="*/ 615595 h 952252"/>
              <a:gd name="connsiteX78" fmla="*/ 108190 w 904406"/>
              <a:gd name="connsiteY78" fmla="*/ 674206 h 952252"/>
              <a:gd name="connsiteX79" fmla="*/ 37469 w 904406"/>
              <a:gd name="connsiteY79" fmla="*/ 914972 h 952252"/>
              <a:gd name="connsiteX80" fmla="*/ 866938 w 904406"/>
              <a:gd name="connsiteY80" fmla="*/ 914972 h 952252"/>
              <a:gd name="connsiteX81" fmla="*/ 866938 w 904406"/>
              <a:gd name="connsiteY81" fmla="*/ 711782 h 952252"/>
              <a:gd name="connsiteX82" fmla="*/ 37469 w 904406"/>
              <a:gd name="connsiteY82" fmla="*/ 711782 h 952252"/>
              <a:gd name="connsiteX83" fmla="*/ 37469 w 904406"/>
              <a:gd name="connsiteY83" fmla="*/ 914972 h 952252"/>
              <a:gd name="connsiteX84" fmla="*/ 885673 w 904406"/>
              <a:gd name="connsiteY84" fmla="*/ 277750 h 952252"/>
              <a:gd name="connsiteX85" fmla="*/ 904406 w 904406"/>
              <a:gd name="connsiteY85" fmla="*/ 259110 h 952252"/>
              <a:gd name="connsiteX86" fmla="*/ 904406 w 904406"/>
              <a:gd name="connsiteY86" fmla="*/ 18640 h 952252"/>
              <a:gd name="connsiteX87" fmla="*/ 885673 w 904406"/>
              <a:gd name="connsiteY87" fmla="*/ 0 h 952252"/>
              <a:gd name="connsiteX88" fmla="*/ 18734 w 904406"/>
              <a:gd name="connsiteY88" fmla="*/ 0 h 952252"/>
              <a:gd name="connsiteX89" fmla="*/ 0 w 904406"/>
              <a:gd name="connsiteY89" fmla="*/ 18640 h 952252"/>
              <a:gd name="connsiteX90" fmla="*/ 0 w 904406"/>
              <a:gd name="connsiteY90" fmla="*/ 259110 h 952252"/>
              <a:gd name="connsiteX91" fmla="*/ 18734 w 904406"/>
              <a:gd name="connsiteY91" fmla="*/ 277750 h 952252"/>
              <a:gd name="connsiteX92" fmla="*/ 70721 w 904406"/>
              <a:gd name="connsiteY92" fmla="*/ 277750 h 952252"/>
              <a:gd name="connsiteX93" fmla="*/ 70721 w 904406"/>
              <a:gd name="connsiteY93" fmla="*/ 337845 h 952252"/>
              <a:gd name="connsiteX94" fmla="*/ 18734 w 904406"/>
              <a:gd name="connsiteY94" fmla="*/ 337845 h 952252"/>
              <a:gd name="connsiteX95" fmla="*/ 0 w 904406"/>
              <a:gd name="connsiteY95" fmla="*/ 356485 h 952252"/>
              <a:gd name="connsiteX96" fmla="*/ 0 w 904406"/>
              <a:gd name="connsiteY96" fmla="*/ 596955 h 952252"/>
              <a:gd name="connsiteX97" fmla="*/ 18734 w 904406"/>
              <a:gd name="connsiteY97" fmla="*/ 615595 h 952252"/>
              <a:gd name="connsiteX98" fmla="*/ 70721 w 904406"/>
              <a:gd name="connsiteY98" fmla="*/ 615595 h 952252"/>
              <a:gd name="connsiteX99" fmla="*/ 70721 w 904406"/>
              <a:gd name="connsiteY99" fmla="*/ 674502 h 952252"/>
              <a:gd name="connsiteX100" fmla="*/ 18734 w 904406"/>
              <a:gd name="connsiteY100" fmla="*/ 674502 h 952252"/>
              <a:gd name="connsiteX101" fmla="*/ 0 w 904406"/>
              <a:gd name="connsiteY101" fmla="*/ 693142 h 952252"/>
              <a:gd name="connsiteX102" fmla="*/ 0 w 904406"/>
              <a:gd name="connsiteY102" fmla="*/ 933612 h 952252"/>
              <a:gd name="connsiteX103" fmla="*/ 18734 w 904406"/>
              <a:gd name="connsiteY103" fmla="*/ 952252 h 952252"/>
              <a:gd name="connsiteX104" fmla="*/ 885673 w 904406"/>
              <a:gd name="connsiteY104" fmla="*/ 952252 h 952252"/>
              <a:gd name="connsiteX105" fmla="*/ 904406 w 904406"/>
              <a:gd name="connsiteY105" fmla="*/ 933612 h 952252"/>
              <a:gd name="connsiteX106" fmla="*/ 904406 w 904406"/>
              <a:gd name="connsiteY106" fmla="*/ 693142 h 952252"/>
              <a:gd name="connsiteX107" fmla="*/ 885673 w 904406"/>
              <a:gd name="connsiteY107" fmla="*/ 674502 h 952252"/>
              <a:gd name="connsiteX108" fmla="*/ 833688 w 904406"/>
              <a:gd name="connsiteY108" fmla="*/ 674502 h 952252"/>
              <a:gd name="connsiteX109" fmla="*/ 833688 w 904406"/>
              <a:gd name="connsiteY109" fmla="*/ 615595 h 952252"/>
              <a:gd name="connsiteX110" fmla="*/ 885673 w 904406"/>
              <a:gd name="connsiteY110" fmla="*/ 615595 h 952252"/>
              <a:gd name="connsiteX111" fmla="*/ 904406 w 904406"/>
              <a:gd name="connsiteY111" fmla="*/ 596955 h 952252"/>
              <a:gd name="connsiteX112" fmla="*/ 904406 w 904406"/>
              <a:gd name="connsiteY112" fmla="*/ 356485 h 952252"/>
              <a:gd name="connsiteX113" fmla="*/ 885673 w 904406"/>
              <a:gd name="connsiteY113" fmla="*/ 337845 h 952252"/>
              <a:gd name="connsiteX114" fmla="*/ 833688 w 904406"/>
              <a:gd name="connsiteY114" fmla="*/ 337845 h 952252"/>
              <a:gd name="connsiteX115" fmla="*/ 833688 w 904406"/>
              <a:gd name="connsiteY115" fmla="*/ 277750 h 952252"/>
              <a:gd name="connsiteX116" fmla="*/ 885673 w 904406"/>
              <a:gd name="connsiteY116" fmla="*/ 277750 h 952252"/>
              <a:gd name="connsiteX117" fmla="*/ 156264 w 904406"/>
              <a:gd name="connsiteY117" fmla="*/ 155964 h 952252"/>
              <a:gd name="connsiteX118" fmla="*/ 139387 w 904406"/>
              <a:gd name="connsiteY118" fmla="*/ 139172 h 952252"/>
              <a:gd name="connsiteX119" fmla="*/ 156264 w 904406"/>
              <a:gd name="connsiteY119" fmla="*/ 122377 h 952252"/>
              <a:gd name="connsiteX120" fmla="*/ 173143 w 904406"/>
              <a:gd name="connsiteY120" fmla="*/ 139172 h 952252"/>
              <a:gd name="connsiteX121" fmla="*/ 156264 w 904406"/>
              <a:gd name="connsiteY121" fmla="*/ 155964 h 952252"/>
              <a:gd name="connsiteX122" fmla="*/ 156264 w 904406"/>
              <a:gd name="connsiteY122" fmla="*/ 85097 h 952252"/>
              <a:gd name="connsiteX123" fmla="*/ 101918 w 904406"/>
              <a:gd name="connsiteY123" fmla="*/ 139172 h 952252"/>
              <a:gd name="connsiteX124" fmla="*/ 156264 w 904406"/>
              <a:gd name="connsiteY124" fmla="*/ 193244 h 952252"/>
              <a:gd name="connsiteX125" fmla="*/ 210611 w 904406"/>
              <a:gd name="connsiteY125" fmla="*/ 139172 h 952252"/>
              <a:gd name="connsiteX126" fmla="*/ 156264 w 904406"/>
              <a:gd name="connsiteY126" fmla="*/ 85097 h 952252"/>
              <a:gd name="connsiteX127" fmla="*/ 357717 w 904406"/>
              <a:gd name="connsiteY127" fmla="*/ 119641 h 952252"/>
              <a:gd name="connsiteX128" fmla="*/ 295099 w 904406"/>
              <a:gd name="connsiteY128" fmla="*/ 119641 h 952252"/>
              <a:gd name="connsiteX129" fmla="*/ 276364 w 904406"/>
              <a:gd name="connsiteY129" fmla="*/ 138281 h 952252"/>
              <a:gd name="connsiteX130" fmla="*/ 295099 w 904406"/>
              <a:gd name="connsiteY130" fmla="*/ 156921 h 952252"/>
              <a:gd name="connsiteX131" fmla="*/ 357717 w 904406"/>
              <a:gd name="connsiteY131" fmla="*/ 156921 h 952252"/>
              <a:gd name="connsiteX132" fmla="*/ 376451 w 904406"/>
              <a:gd name="connsiteY132" fmla="*/ 138281 h 952252"/>
              <a:gd name="connsiteX133" fmla="*/ 357717 w 904406"/>
              <a:gd name="connsiteY133" fmla="*/ 119641 h 95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04406" h="952252">
                <a:moveTo>
                  <a:pt x="499759" y="119641"/>
                </a:moveTo>
                <a:lnTo>
                  <a:pt x="437140" y="119641"/>
                </a:lnTo>
                <a:cubicBezTo>
                  <a:pt x="426795" y="119641"/>
                  <a:pt x="418406" y="127986"/>
                  <a:pt x="418406" y="138281"/>
                </a:cubicBezTo>
                <a:cubicBezTo>
                  <a:pt x="418406" y="148576"/>
                  <a:pt x="426795" y="156921"/>
                  <a:pt x="437140" y="156921"/>
                </a:cubicBezTo>
                <a:lnTo>
                  <a:pt x="499759" y="156921"/>
                </a:lnTo>
                <a:cubicBezTo>
                  <a:pt x="510104" y="156921"/>
                  <a:pt x="518493" y="148576"/>
                  <a:pt x="518493" y="138281"/>
                </a:cubicBezTo>
                <a:cubicBezTo>
                  <a:pt x="518493" y="127986"/>
                  <a:pt x="510104" y="119641"/>
                  <a:pt x="499759" y="119641"/>
                </a:cubicBezTo>
                <a:moveTo>
                  <a:pt x="156264" y="796881"/>
                </a:moveTo>
                <a:cubicBezTo>
                  <a:pt x="146957" y="796881"/>
                  <a:pt x="139387" y="804415"/>
                  <a:pt x="139387" y="813673"/>
                </a:cubicBezTo>
                <a:cubicBezTo>
                  <a:pt x="139387" y="822934"/>
                  <a:pt x="146957" y="830467"/>
                  <a:pt x="156264" y="830467"/>
                </a:cubicBezTo>
                <a:cubicBezTo>
                  <a:pt x="165572" y="830467"/>
                  <a:pt x="173143" y="822934"/>
                  <a:pt x="173143" y="813673"/>
                </a:cubicBezTo>
                <a:cubicBezTo>
                  <a:pt x="173143" y="804415"/>
                  <a:pt x="165572" y="796881"/>
                  <a:pt x="156264" y="796881"/>
                </a:cubicBezTo>
                <a:close/>
                <a:moveTo>
                  <a:pt x="156264" y="867747"/>
                </a:moveTo>
                <a:cubicBezTo>
                  <a:pt x="126299" y="867747"/>
                  <a:pt x="101918" y="843490"/>
                  <a:pt x="101918" y="813673"/>
                </a:cubicBezTo>
                <a:cubicBezTo>
                  <a:pt x="101918" y="783859"/>
                  <a:pt x="126299" y="759601"/>
                  <a:pt x="156264" y="759601"/>
                </a:cubicBezTo>
                <a:cubicBezTo>
                  <a:pt x="186230" y="759601"/>
                  <a:pt x="210611" y="783859"/>
                  <a:pt x="210611" y="813673"/>
                </a:cubicBezTo>
                <a:cubicBezTo>
                  <a:pt x="210611" y="843490"/>
                  <a:pt x="186230" y="867747"/>
                  <a:pt x="156264" y="867747"/>
                </a:cubicBezTo>
                <a:close/>
                <a:moveTo>
                  <a:pt x="295099" y="831423"/>
                </a:moveTo>
                <a:cubicBezTo>
                  <a:pt x="284754" y="831423"/>
                  <a:pt x="276365" y="823078"/>
                  <a:pt x="276365" y="812783"/>
                </a:cubicBezTo>
                <a:cubicBezTo>
                  <a:pt x="276365" y="802488"/>
                  <a:pt x="284754" y="794143"/>
                  <a:pt x="295099" y="794143"/>
                </a:cubicBezTo>
                <a:lnTo>
                  <a:pt x="357717" y="794143"/>
                </a:lnTo>
                <a:cubicBezTo>
                  <a:pt x="368062" y="794143"/>
                  <a:pt x="376452" y="802488"/>
                  <a:pt x="376452" y="812783"/>
                </a:cubicBezTo>
                <a:cubicBezTo>
                  <a:pt x="376452" y="823078"/>
                  <a:pt x="368062" y="831423"/>
                  <a:pt x="357717" y="831423"/>
                </a:cubicBezTo>
                <a:lnTo>
                  <a:pt x="295099" y="831423"/>
                </a:lnTo>
                <a:close/>
                <a:moveTo>
                  <a:pt x="437140" y="831423"/>
                </a:moveTo>
                <a:cubicBezTo>
                  <a:pt x="426795" y="831423"/>
                  <a:pt x="418407" y="823078"/>
                  <a:pt x="418407" y="812783"/>
                </a:cubicBezTo>
                <a:cubicBezTo>
                  <a:pt x="418407" y="802488"/>
                  <a:pt x="426795" y="794143"/>
                  <a:pt x="437140" y="794143"/>
                </a:cubicBezTo>
                <a:lnTo>
                  <a:pt x="499759" y="794143"/>
                </a:lnTo>
                <a:cubicBezTo>
                  <a:pt x="510104" y="794143"/>
                  <a:pt x="518493" y="802488"/>
                  <a:pt x="518493" y="812783"/>
                </a:cubicBezTo>
                <a:cubicBezTo>
                  <a:pt x="518493" y="823078"/>
                  <a:pt x="510104" y="831423"/>
                  <a:pt x="499759" y="831423"/>
                </a:cubicBezTo>
                <a:lnTo>
                  <a:pt x="437140" y="831423"/>
                </a:lnTo>
                <a:close/>
                <a:moveTo>
                  <a:pt x="156264" y="460224"/>
                </a:moveTo>
                <a:cubicBezTo>
                  <a:pt x="165572" y="460224"/>
                  <a:pt x="173143" y="467758"/>
                  <a:pt x="173143" y="477017"/>
                </a:cubicBezTo>
                <a:cubicBezTo>
                  <a:pt x="173143" y="486277"/>
                  <a:pt x="165572" y="493809"/>
                  <a:pt x="156264" y="493809"/>
                </a:cubicBezTo>
                <a:cubicBezTo>
                  <a:pt x="146957" y="493809"/>
                  <a:pt x="139387" y="486277"/>
                  <a:pt x="139387" y="477017"/>
                </a:cubicBezTo>
                <a:cubicBezTo>
                  <a:pt x="139387" y="467758"/>
                  <a:pt x="146957" y="460224"/>
                  <a:pt x="156264" y="460224"/>
                </a:cubicBezTo>
                <a:moveTo>
                  <a:pt x="156264" y="531089"/>
                </a:moveTo>
                <a:cubicBezTo>
                  <a:pt x="126299" y="531089"/>
                  <a:pt x="101918" y="506831"/>
                  <a:pt x="101918" y="477017"/>
                </a:cubicBezTo>
                <a:cubicBezTo>
                  <a:pt x="101918" y="447200"/>
                  <a:pt x="126299" y="422944"/>
                  <a:pt x="156264" y="422944"/>
                </a:cubicBezTo>
                <a:cubicBezTo>
                  <a:pt x="186230" y="422944"/>
                  <a:pt x="210611" y="447200"/>
                  <a:pt x="210611" y="477017"/>
                </a:cubicBezTo>
                <a:cubicBezTo>
                  <a:pt x="210611" y="506831"/>
                  <a:pt x="186230" y="531089"/>
                  <a:pt x="156264" y="531089"/>
                </a:cubicBezTo>
                <a:close/>
                <a:moveTo>
                  <a:pt x="295099" y="494766"/>
                </a:moveTo>
                <a:cubicBezTo>
                  <a:pt x="284754" y="494766"/>
                  <a:pt x="276365" y="486421"/>
                  <a:pt x="276365" y="476126"/>
                </a:cubicBezTo>
                <a:cubicBezTo>
                  <a:pt x="276365" y="465831"/>
                  <a:pt x="284754" y="457486"/>
                  <a:pt x="295099" y="457486"/>
                </a:cubicBezTo>
                <a:lnTo>
                  <a:pt x="357717" y="457486"/>
                </a:lnTo>
                <a:cubicBezTo>
                  <a:pt x="368062" y="457486"/>
                  <a:pt x="376452" y="465831"/>
                  <a:pt x="376452" y="476126"/>
                </a:cubicBezTo>
                <a:cubicBezTo>
                  <a:pt x="376452" y="486421"/>
                  <a:pt x="368062" y="494766"/>
                  <a:pt x="357717" y="494766"/>
                </a:cubicBezTo>
                <a:lnTo>
                  <a:pt x="295099" y="494766"/>
                </a:lnTo>
                <a:close/>
                <a:moveTo>
                  <a:pt x="437140" y="494766"/>
                </a:moveTo>
                <a:cubicBezTo>
                  <a:pt x="426795" y="494766"/>
                  <a:pt x="418407" y="486421"/>
                  <a:pt x="418407" y="476126"/>
                </a:cubicBezTo>
                <a:cubicBezTo>
                  <a:pt x="418407" y="465831"/>
                  <a:pt x="426795" y="457486"/>
                  <a:pt x="437140" y="457486"/>
                </a:cubicBezTo>
                <a:lnTo>
                  <a:pt x="499759" y="457486"/>
                </a:lnTo>
                <a:cubicBezTo>
                  <a:pt x="510104" y="457486"/>
                  <a:pt x="518493" y="465831"/>
                  <a:pt x="518493" y="476126"/>
                </a:cubicBezTo>
                <a:cubicBezTo>
                  <a:pt x="518493" y="486421"/>
                  <a:pt x="510104" y="494766"/>
                  <a:pt x="499759" y="494766"/>
                </a:cubicBezTo>
                <a:lnTo>
                  <a:pt x="437140" y="494766"/>
                </a:lnTo>
                <a:close/>
                <a:moveTo>
                  <a:pt x="37469" y="240470"/>
                </a:moveTo>
                <a:lnTo>
                  <a:pt x="866938" y="240470"/>
                </a:lnTo>
                <a:lnTo>
                  <a:pt x="866938" y="37280"/>
                </a:lnTo>
                <a:lnTo>
                  <a:pt x="37469" y="37280"/>
                </a:lnTo>
                <a:lnTo>
                  <a:pt x="37469" y="240470"/>
                </a:lnTo>
                <a:close/>
                <a:moveTo>
                  <a:pt x="108190" y="337252"/>
                </a:moveTo>
                <a:lnTo>
                  <a:pt x="796219" y="337252"/>
                </a:lnTo>
                <a:lnTo>
                  <a:pt x="796219" y="278342"/>
                </a:lnTo>
                <a:lnTo>
                  <a:pt x="108190" y="278342"/>
                </a:lnTo>
                <a:lnTo>
                  <a:pt x="108190" y="337252"/>
                </a:lnTo>
                <a:close/>
                <a:moveTo>
                  <a:pt x="866938" y="578315"/>
                </a:moveTo>
                <a:lnTo>
                  <a:pt x="818189" y="578315"/>
                </a:lnTo>
                <a:cubicBezTo>
                  <a:pt x="817135" y="578132"/>
                  <a:pt x="816058" y="578016"/>
                  <a:pt x="814953" y="578016"/>
                </a:cubicBezTo>
                <a:lnTo>
                  <a:pt x="89455" y="578016"/>
                </a:lnTo>
                <a:cubicBezTo>
                  <a:pt x="88350" y="578016"/>
                  <a:pt x="87273" y="578132"/>
                  <a:pt x="86219" y="578315"/>
                </a:cubicBezTo>
                <a:lnTo>
                  <a:pt x="37469" y="578315"/>
                </a:lnTo>
                <a:lnTo>
                  <a:pt x="37469" y="375125"/>
                </a:lnTo>
                <a:lnTo>
                  <a:pt x="866938" y="375125"/>
                </a:lnTo>
                <a:lnTo>
                  <a:pt x="866938" y="578315"/>
                </a:lnTo>
                <a:close/>
                <a:moveTo>
                  <a:pt x="108190" y="674206"/>
                </a:moveTo>
                <a:lnTo>
                  <a:pt x="796219" y="674206"/>
                </a:lnTo>
                <a:lnTo>
                  <a:pt x="796219" y="615595"/>
                </a:lnTo>
                <a:lnTo>
                  <a:pt x="108190" y="615595"/>
                </a:lnTo>
                <a:lnTo>
                  <a:pt x="108190" y="674206"/>
                </a:lnTo>
                <a:close/>
                <a:moveTo>
                  <a:pt x="37469" y="914972"/>
                </a:moveTo>
                <a:lnTo>
                  <a:pt x="866938" y="914972"/>
                </a:lnTo>
                <a:lnTo>
                  <a:pt x="866938" y="711782"/>
                </a:lnTo>
                <a:lnTo>
                  <a:pt x="37469" y="711782"/>
                </a:lnTo>
                <a:lnTo>
                  <a:pt x="37469" y="914972"/>
                </a:lnTo>
                <a:close/>
                <a:moveTo>
                  <a:pt x="885673" y="277750"/>
                </a:moveTo>
                <a:cubicBezTo>
                  <a:pt x="896018" y="277750"/>
                  <a:pt x="904406" y="269405"/>
                  <a:pt x="904406" y="259110"/>
                </a:cubicBezTo>
                <a:lnTo>
                  <a:pt x="904406" y="18640"/>
                </a:lnTo>
                <a:cubicBezTo>
                  <a:pt x="904406" y="8345"/>
                  <a:pt x="896018" y="0"/>
                  <a:pt x="885673" y="0"/>
                </a:cubicBezTo>
                <a:lnTo>
                  <a:pt x="18734" y="0"/>
                </a:lnTo>
                <a:cubicBezTo>
                  <a:pt x="8389" y="0"/>
                  <a:pt x="0" y="8345"/>
                  <a:pt x="0" y="18640"/>
                </a:cubicBezTo>
                <a:lnTo>
                  <a:pt x="0" y="259110"/>
                </a:lnTo>
                <a:cubicBezTo>
                  <a:pt x="0" y="269405"/>
                  <a:pt x="8389" y="277750"/>
                  <a:pt x="18734" y="277750"/>
                </a:cubicBezTo>
                <a:lnTo>
                  <a:pt x="70721" y="277750"/>
                </a:lnTo>
                <a:lnTo>
                  <a:pt x="70721" y="337845"/>
                </a:lnTo>
                <a:lnTo>
                  <a:pt x="18734" y="337845"/>
                </a:lnTo>
                <a:cubicBezTo>
                  <a:pt x="8389" y="337845"/>
                  <a:pt x="0" y="346190"/>
                  <a:pt x="0" y="356485"/>
                </a:cubicBezTo>
                <a:lnTo>
                  <a:pt x="0" y="596955"/>
                </a:lnTo>
                <a:cubicBezTo>
                  <a:pt x="0" y="607249"/>
                  <a:pt x="8389" y="615595"/>
                  <a:pt x="18734" y="615595"/>
                </a:cubicBezTo>
                <a:lnTo>
                  <a:pt x="70721" y="615595"/>
                </a:lnTo>
                <a:lnTo>
                  <a:pt x="70721" y="674502"/>
                </a:lnTo>
                <a:lnTo>
                  <a:pt x="18734" y="674502"/>
                </a:lnTo>
                <a:cubicBezTo>
                  <a:pt x="8389" y="674502"/>
                  <a:pt x="0" y="682847"/>
                  <a:pt x="0" y="693142"/>
                </a:cubicBezTo>
                <a:lnTo>
                  <a:pt x="0" y="933612"/>
                </a:lnTo>
                <a:cubicBezTo>
                  <a:pt x="0" y="943907"/>
                  <a:pt x="8389" y="952252"/>
                  <a:pt x="18734" y="952252"/>
                </a:cubicBezTo>
                <a:lnTo>
                  <a:pt x="885673" y="952252"/>
                </a:lnTo>
                <a:cubicBezTo>
                  <a:pt x="896018" y="952252"/>
                  <a:pt x="904406" y="943907"/>
                  <a:pt x="904406" y="933612"/>
                </a:cubicBezTo>
                <a:lnTo>
                  <a:pt x="904406" y="693142"/>
                </a:lnTo>
                <a:cubicBezTo>
                  <a:pt x="904406" y="682847"/>
                  <a:pt x="896018" y="674502"/>
                  <a:pt x="885673" y="674502"/>
                </a:cubicBezTo>
                <a:lnTo>
                  <a:pt x="833688" y="674502"/>
                </a:lnTo>
                <a:lnTo>
                  <a:pt x="833688" y="615595"/>
                </a:lnTo>
                <a:lnTo>
                  <a:pt x="885673" y="615595"/>
                </a:lnTo>
                <a:cubicBezTo>
                  <a:pt x="896018" y="615595"/>
                  <a:pt x="904406" y="607249"/>
                  <a:pt x="904406" y="596955"/>
                </a:cubicBezTo>
                <a:lnTo>
                  <a:pt x="904406" y="356485"/>
                </a:lnTo>
                <a:cubicBezTo>
                  <a:pt x="904406" y="346190"/>
                  <a:pt x="896018" y="337845"/>
                  <a:pt x="885673" y="337845"/>
                </a:cubicBezTo>
                <a:lnTo>
                  <a:pt x="833688" y="337845"/>
                </a:lnTo>
                <a:lnTo>
                  <a:pt x="833688" y="277750"/>
                </a:lnTo>
                <a:lnTo>
                  <a:pt x="885673" y="277750"/>
                </a:lnTo>
                <a:close/>
                <a:moveTo>
                  <a:pt x="156264" y="155964"/>
                </a:moveTo>
                <a:cubicBezTo>
                  <a:pt x="146957" y="155964"/>
                  <a:pt x="139387" y="148430"/>
                  <a:pt x="139387" y="139172"/>
                </a:cubicBezTo>
                <a:cubicBezTo>
                  <a:pt x="139387" y="129911"/>
                  <a:pt x="146957" y="122377"/>
                  <a:pt x="156264" y="122377"/>
                </a:cubicBezTo>
                <a:cubicBezTo>
                  <a:pt x="165572" y="122377"/>
                  <a:pt x="173143" y="129911"/>
                  <a:pt x="173143" y="139172"/>
                </a:cubicBezTo>
                <a:cubicBezTo>
                  <a:pt x="173143" y="148430"/>
                  <a:pt x="165572" y="155964"/>
                  <a:pt x="156264" y="155964"/>
                </a:cubicBezTo>
                <a:moveTo>
                  <a:pt x="156264" y="85097"/>
                </a:moveTo>
                <a:cubicBezTo>
                  <a:pt x="126299" y="85097"/>
                  <a:pt x="101918" y="109356"/>
                  <a:pt x="101918" y="139172"/>
                </a:cubicBezTo>
                <a:cubicBezTo>
                  <a:pt x="101918" y="168986"/>
                  <a:pt x="126299" y="193244"/>
                  <a:pt x="156264" y="193244"/>
                </a:cubicBezTo>
                <a:cubicBezTo>
                  <a:pt x="186230" y="193244"/>
                  <a:pt x="210611" y="168986"/>
                  <a:pt x="210611" y="139172"/>
                </a:cubicBezTo>
                <a:cubicBezTo>
                  <a:pt x="210611" y="109356"/>
                  <a:pt x="186230" y="85097"/>
                  <a:pt x="156264" y="85097"/>
                </a:cubicBezTo>
                <a:moveTo>
                  <a:pt x="357717" y="119641"/>
                </a:moveTo>
                <a:lnTo>
                  <a:pt x="295099" y="119641"/>
                </a:lnTo>
                <a:cubicBezTo>
                  <a:pt x="284754" y="119641"/>
                  <a:pt x="276364" y="127986"/>
                  <a:pt x="276364" y="138281"/>
                </a:cubicBezTo>
                <a:cubicBezTo>
                  <a:pt x="276364" y="148576"/>
                  <a:pt x="284754" y="156921"/>
                  <a:pt x="295099" y="156921"/>
                </a:cubicBezTo>
                <a:lnTo>
                  <a:pt x="357717" y="156921"/>
                </a:lnTo>
                <a:cubicBezTo>
                  <a:pt x="368062" y="156921"/>
                  <a:pt x="376451" y="148576"/>
                  <a:pt x="376451" y="138281"/>
                </a:cubicBezTo>
                <a:cubicBezTo>
                  <a:pt x="376451" y="127986"/>
                  <a:pt x="368062" y="119641"/>
                  <a:pt x="357717" y="119641"/>
                </a:cubicBezTo>
              </a:path>
            </a:pathLst>
          </a:custGeom>
          <a:solidFill>
            <a:srgbClr val="FF66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20000"/>
              </a:lnSpc>
              <a:spcBef>
                <a:spcPts val="101"/>
              </a:spcBef>
            </a:pPr>
            <a:endParaRPr lang="zh-TW" altLang="en-US"/>
          </a:p>
        </p:txBody>
      </p:sp>
      <p:grpSp>
        <p:nvGrpSpPr>
          <p:cNvPr id="97" name="圖形 8">
            <a:extLst>
              <a:ext uri="{FF2B5EF4-FFF2-40B4-BE49-F238E27FC236}">
                <a16:creationId xmlns:a16="http://schemas.microsoft.com/office/drawing/2014/main" id="{AD718CAA-F938-498A-B357-6D12740279BB}"/>
              </a:ext>
            </a:extLst>
          </p:cNvPr>
          <p:cNvGrpSpPr/>
          <p:nvPr/>
        </p:nvGrpSpPr>
        <p:grpSpPr>
          <a:xfrm>
            <a:off x="6800148" y="2301400"/>
            <a:ext cx="860243" cy="729495"/>
            <a:chOff x="4899829" y="4642802"/>
            <a:chExt cx="1048926" cy="889500"/>
          </a:xfrm>
          <a:solidFill>
            <a:srgbClr val="FF66CC"/>
          </a:solidFill>
        </p:grpSpPr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04B9EDCA-1986-4004-AA20-FCC97A25A012}"/>
                </a:ext>
              </a:extLst>
            </p:cNvPr>
            <p:cNvSpPr/>
            <p:nvPr/>
          </p:nvSpPr>
          <p:spPr>
            <a:xfrm>
              <a:off x="4899829" y="5118313"/>
              <a:ext cx="553055" cy="413970"/>
            </a:xfrm>
            <a:custGeom>
              <a:avLst/>
              <a:gdLst>
                <a:gd name="connsiteX0" fmla="*/ 552570 w 553055"/>
                <a:gd name="connsiteY0" fmla="*/ 207278 h 413970"/>
                <a:gd name="connsiteX1" fmla="*/ 552084 w 553055"/>
                <a:gd name="connsiteY1" fmla="*/ 204907 h 413970"/>
                <a:gd name="connsiteX2" fmla="*/ 551179 w 553055"/>
                <a:gd name="connsiteY2" fmla="*/ 202002 h 413970"/>
                <a:gd name="connsiteX3" fmla="*/ 550217 w 553055"/>
                <a:gd name="connsiteY3" fmla="*/ 199677 h 413970"/>
                <a:gd name="connsiteX4" fmla="*/ 548789 w 553055"/>
                <a:gd name="connsiteY4" fmla="*/ 197039 h 413970"/>
                <a:gd name="connsiteX5" fmla="*/ 547427 w 553055"/>
                <a:gd name="connsiteY5" fmla="*/ 194991 h 413970"/>
                <a:gd name="connsiteX6" fmla="*/ 545493 w 553055"/>
                <a:gd name="connsiteY6" fmla="*/ 192648 h 413970"/>
                <a:gd name="connsiteX7" fmla="*/ 543721 w 553055"/>
                <a:gd name="connsiteY7" fmla="*/ 190857 h 413970"/>
                <a:gd name="connsiteX8" fmla="*/ 541483 w 553055"/>
                <a:gd name="connsiteY8" fmla="*/ 189009 h 413970"/>
                <a:gd name="connsiteX9" fmla="*/ 539092 w 553055"/>
                <a:gd name="connsiteY9" fmla="*/ 187419 h 413970"/>
                <a:gd name="connsiteX10" fmla="*/ 537873 w 553055"/>
                <a:gd name="connsiteY10" fmla="*/ 186600 h 413970"/>
                <a:gd name="connsiteX11" fmla="*/ 399094 w 553055"/>
                <a:gd name="connsiteY11" fmla="*/ 112828 h 413970"/>
                <a:gd name="connsiteX12" fmla="*/ 329971 w 553055"/>
                <a:gd name="connsiteY12" fmla="*/ 22255 h 413970"/>
                <a:gd name="connsiteX13" fmla="*/ 329847 w 553055"/>
                <a:gd name="connsiteY13" fmla="*/ 21874 h 413970"/>
                <a:gd name="connsiteX14" fmla="*/ 329780 w 553055"/>
                <a:gd name="connsiteY14" fmla="*/ 21455 h 413970"/>
                <a:gd name="connsiteX15" fmla="*/ 328914 w 553055"/>
                <a:gd name="connsiteY15" fmla="*/ 19093 h 413970"/>
                <a:gd name="connsiteX16" fmla="*/ 327932 w 553055"/>
                <a:gd name="connsiteY16" fmla="*/ 16407 h 413970"/>
                <a:gd name="connsiteX17" fmla="*/ 326504 w 553055"/>
                <a:gd name="connsiteY17" fmla="*/ 13930 h 413970"/>
                <a:gd name="connsiteX18" fmla="*/ 325065 w 553055"/>
                <a:gd name="connsiteY18" fmla="*/ 11587 h 413970"/>
                <a:gd name="connsiteX19" fmla="*/ 323199 w 553055"/>
                <a:gd name="connsiteY19" fmla="*/ 9454 h 413970"/>
                <a:gd name="connsiteX20" fmla="*/ 321379 w 553055"/>
                <a:gd name="connsiteY20" fmla="*/ 7491 h 413970"/>
                <a:gd name="connsiteX21" fmla="*/ 319160 w 553055"/>
                <a:gd name="connsiteY21" fmla="*/ 5767 h 413970"/>
                <a:gd name="connsiteX22" fmla="*/ 317007 w 553055"/>
                <a:gd name="connsiteY22" fmla="*/ 4196 h 413970"/>
                <a:gd name="connsiteX23" fmla="*/ 314531 w 553055"/>
                <a:gd name="connsiteY23" fmla="*/ 2939 h 413970"/>
                <a:gd name="connsiteX24" fmla="*/ 312083 w 553055"/>
                <a:gd name="connsiteY24" fmla="*/ 1786 h 413970"/>
                <a:gd name="connsiteX25" fmla="*/ 309387 w 553055"/>
                <a:gd name="connsiteY25" fmla="*/ 1024 h 413970"/>
                <a:gd name="connsiteX26" fmla="*/ 306768 w 553055"/>
                <a:gd name="connsiteY26" fmla="*/ 367 h 413970"/>
                <a:gd name="connsiteX27" fmla="*/ 303853 w 553055"/>
                <a:gd name="connsiteY27" fmla="*/ 138 h 413970"/>
                <a:gd name="connsiteX28" fmla="*/ 301186 w 553055"/>
                <a:gd name="connsiteY28" fmla="*/ 5 h 413970"/>
                <a:gd name="connsiteX29" fmla="*/ 298100 w 553055"/>
                <a:gd name="connsiteY29" fmla="*/ 386 h 413970"/>
                <a:gd name="connsiteX30" fmla="*/ 295814 w 553055"/>
                <a:gd name="connsiteY30" fmla="*/ 662 h 413970"/>
                <a:gd name="connsiteX31" fmla="*/ 295452 w 553055"/>
                <a:gd name="connsiteY31" fmla="*/ 786 h 413970"/>
                <a:gd name="connsiteX32" fmla="*/ 295014 w 553055"/>
                <a:gd name="connsiteY32" fmla="*/ 853 h 413970"/>
                <a:gd name="connsiteX33" fmla="*/ 225358 w 553055"/>
                <a:gd name="connsiteY33" fmla="*/ 18645 h 413970"/>
                <a:gd name="connsiteX34" fmla="*/ 186553 w 553055"/>
                <a:gd name="connsiteY34" fmla="*/ 80824 h 413970"/>
                <a:gd name="connsiteX35" fmla="*/ 200345 w 553055"/>
                <a:gd name="connsiteY35" fmla="*/ 145385 h 413970"/>
                <a:gd name="connsiteX36" fmla="*/ 75101 w 553055"/>
                <a:gd name="connsiteY36" fmla="*/ 171845 h 413970"/>
                <a:gd name="connsiteX37" fmla="*/ 53508 w 553055"/>
                <a:gd name="connsiteY37" fmla="*/ 192038 h 413970"/>
                <a:gd name="connsiteX38" fmla="*/ 1082 w 553055"/>
                <a:gd name="connsiteY38" fmla="*/ 377614 h 413970"/>
                <a:gd name="connsiteX39" fmla="*/ 20818 w 553055"/>
                <a:gd name="connsiteY39" fmla="*/ 412885 h 413970"/>
                <a:gd name="connsiteX40" fmla="*/ 28600 w 553055"/>
                <a:gd name="connsiteY40" fmla="*/ 413971 h 413970"/>
                <a:gd name="connsiteX41" fmla="*/ 56089 w 553055"/>
                <a:gd name="connsiteY41" fmla="*/ 393149 h 413970"/>
                <a:gd name="connsiteX42" fmla="*/ 103819 w 553055"/>
                <a:gd name="connsiteY42" fmla="*/ 224195 h 413970"/>
                <a:gd name="connsiteX43" fmla="*/ 228149 w 553055"/>
                <a:gd name="connsiteY43" fmla="*/ 197925 h 413970"/>
                <a:gd name="connsiteX44" fmla="*/ 345849 w 553055"/>
                <a:gd name="connsiteY44" fmla="*/ 279516 h 413970"/>
                <a:gd name="connsiteX45" fmla="*/ 362108 w 553055"/>
                <a:gd name="connsiteY45" fmla="*/ 284612 h 413970"/>
                <a:gd name="connsiteX46" fmla="*/ 385616 w 553055"/>
                <a:gd name="connsiteY46" fmla="*/ 272306 h 413970"/>
                <a:gd name="connsiteX47" fmla="*/ 378415 w 553055"/>
                <a:gd name="connsiteY47" fmla="*/ 232548 h 413970"/>
                <a:gd name="connsiteX48" fmla="*/ 259895 w 553055"/>
                <a:gd name="connsiteY48" fmla="*/ 150386 h 413970"/>
                <a:gd name="connsiteX49" fmla="*/ 243369 w 553055"/>
                <a:gd name="connsiteY49" fmla="*/ 73033 h 413970"/>
                <a:gd name="connsiteX50" fmla="*/ 282908 w 553055"/>
                <a:gd name="connsiteY50" fmla="*/ 62936 h 413970"/>
                <a:gd name="connsiteX51" fmla="*/ 372300 w 553055"/>
                <a:gd name="connsiteY51" fmla="*/ 163301 h 413970"/>
                <a:gd name="connsiteX52" fmla="*/ 495906 w 553055"/>
                <a:gd name="connsiteY52" fmla="*/ 229005 h 413970"/>
                <a:gd name="connsiteX53" fmla="*/ 495906 w 553055"/>
                <a:gd name="connsiteY53" fmla="*/ 385396 h 413970"/>
                <a:gd name="connsiteX54" fmla="*/ 524481 w 553055"/>
                <a:gd name="connsiteY54" fmla="*/ 413971 h 413970"/>
                <a:gd name="connsiteX55" fmla="*/ 553056 w 553055"/>
                <a:gd name="connsiteY55" fmla="*/ 385396 h 413970"/>
                <a:gd name="connsiteX56" fmla="*/ 553056 w 553055"/>
                <a:gd name="connsiteY56" fmla="*/ 211831 h 413970"/>
                <a:gd name="connsiteX57" fmla="*/ 552932 w 553055"/>
                <a:gd name="connsiteY57" fmla="*/ 210603 h 413970"/>
                <a:gd name="connsiteX58" fmla="*/ 552570 w 553055"/>
                <a:gd name="connsiteY58" fmla="*/ 207278 h 41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53055" h="413970">
                  <a:moveTo>
                    <a:pt x="552570" y="207278"/>
                  </a:moveTo>
                  <a:cubicBezTo>
                    <a:pt x="552437" y="206469"/>
                    <a:pt x="552284" y="205688"/>
                    <a:pt x="552084" y="204907"/>
                  </a:cubicBezTo>
                  <a:cubicBezTo>
                    <a:pt x="551837" y="203916"/>
                    <a:pt x="551532" y="202964"/>
                    <a:pt x="551179" y="202002"/>
                  </a:cubicBezTo>
                  <a:cubicBezTo>
                    <a:pt x="550884" y="201211"/>
                    <a:pt x="550579" y="200439"/>
                    <a:pt x="550217" y="199677"/>
                  </a:cubicBezTo>
                  <a:cubicBezTo>
                    <a:pt x="549789" y="198773"/>
                    <a:pt x="549313" y="197906"/>
                    <a:pt x="548789" y="197039"/>
                  </a:cubicBezTo>
                  <a:cubicBezTo>
                    <a:pt x="548360" y="196334"/>
                    <a:pt x="547922" y="195648"/>
                    <a:pt x="547427" y="194991"/>
                  </a:cubicBezTo>
                  <a:cubicBezTo>
                    <a:pt x="546826" y="194172"/>
                    <a:pt x="546179" y="193400"/>
                    <a:pt x="545493" y="192648"/>
                  </a:cubicBezTo>
                  <a:cubicBezTo>
                    <a:pt x="544922" y="192029"/>
                    <a:pt x="544340" y="191429"/>
                    <a:pt x="543721" y="190857"/>
                  </a:cubicBezTo>
                  <a:cubicBezTo>
                    <a:pt x="543007" y="190210"/>
                    <a:pt x="542274" y="189600"/>
                    <a:pt x="541483" y="189009"/>
                  </a:cubicBezTo>
                  <a:cubicBezTo>
                    <a:pt x="540711" y="188438"/>
                    <a:pt x="539921" y="187914"/>
                    <a:pt x="539092" y="187419"/>
                  </a:cubicBezTo>
                  <a:cubicBezTo>
                    <a:pt x="538664" y="187162"/>
                    <a:pt x="538311" y="186838"/>
                    <a:pt x="537873" y="186600"/>
                  </a:cubicBezTo>
                  <a:lnTo>
                    <a:pt x="399094" y="112828"/>
                  </a:lnTo>
                  <a:cubicBezTo>
                    <a:pt x="363918" y="94131"/>
                    <a:pt x="338724" y="61117"/>
                    <a:pt x="329971" y="22255"/>
                  </a:cubicBezTo>
                  <a:cubicBezTo>
                    <a:pt x="329942" y="22122"/>
                    <a:pt x="329876" y="22008"/>
                    <a:pt x="329847" y="21874"/>
                  </a:cubicBezTo>
                  <a:cubicBezTo>
                    <a:pt x="329818" y="21731"/>
                    <a:pt x="329818" y="21598"/>
                    <a:pt x="329780" y="21455"/>
                  </a:cubicBezTo>
                  <a:cubicBezTo>
                    <a:pt x="329571" y="20626"/>
                    <a:pt x="329199" y="19884"/>
                    <a:pt x="328914" y="19093"/>
                  </a:cubicBezTo>
                  <a:cubicBezTo>
                    <a:pt x="328599" y="18188"/>
                    <a:pt x="328332" y="17264"/>
                    <a:pt x="327932" y="16407"/>
                  </a:cubicBezTo>
                  <a:cubicBezTo>
                    <a:pt x="327523" y="15531"/>
                    <a:pt x="326999" y="14750"/>
                    <a:pt x="326504" y="13930"/>
                  </a:cubicBezTo>
                  <a:cubicBezTo>
                    <a:pt x="326027" y="13140"/>
                    <a:pt x="325608" y="12321"/>
                    <a:pt x="325065" y="11587"/>
                  </a:cubicBezTo>
                  <a:cubicBezTo>
                    <a:pt x="324494" y="10816"/>
                    <a:pt x="323837" y="10158"/>
                    <a:pt x="323199" y="9454"/>
                  </a:cubicBezTo>
                  <a:cubicBezTo>
                    <a:pt x="322598" y="8787"/>
                    <a:pt x="322036" y="8092"/>
                    <a:pt x="321379" y="7491"/>
                  </a:cubicBezTo>
                  <a:cubicBezTo>
                    <a:pt x="320684" y="6853"/>
                    <a:pt x="319912" y="6329"/>
                    <a:pt x="319160" y="5767"/>
                  </a:cubicBezTo>
                  <a:cubicBezTo>
                    <a:pt x="318446" y="5234"/>
                    <a:pt x="317760" y="4663"/>
                    <a:pt x="317007" y="4196"/>
                  </a:cubicBezTo>
                  <a:cubicBezTo>
                    <a:pt x="316217" y="3710"/>
                    <a:pt x="315369" y="3348"/>
                    <a:pt x="314531" y="2939"/>
                  </a:cubicBezTo>
                  <a:cubicBezTo>
                    <a:pt x="313721" y="2538"/>
                    <a:pt x="312931" y="2110"/>
                    <a:pt x="312083" y="1786"/>
                  </a:cubicBezTo>
                  <a:cubicBezTo>
                    <a:pt x="311207" y="1462"/>
                    <a:pt x="310292" y="1262"/>
                    <a:pt x="309387" y="1024"/>
                  </a:cubicBezTo>
                  <a:cubicBezTo>
                    <a:pt x="308511" y="795"/>
                    <a:pt x="307663" y="510"/>
                    <a:pt x="306768" y="367"/>
                  </a:cubicBezTo>
                  <a:cubicBezTo>
                    <a:pt x="305806" y="205"/>
                    <a:pt x="304825" y="195"/>
                    <a:pt x="303853" y="138"/>
                  </a:cubicBezTo>
                  <a:cubicBezTo>
                    <a:pt x="302967" y="81"/>
                    <a:pt x="302091" y="-24"/>
                    <a:pt x="301186" y="5"/>
                  </a:cubicBezTo>
                  <a:cubicBezTo>
                    <a:pt x="300167" y="43"/>
                    <a:pt x="299129" y="233"/>
                    <a:pt x="298100" y="386"/>
                  </a:cubicBezTo>
                  <a:cubicBezTo>
                    <a:pt x="297338" y="491"/>
                    <a:pt x="296586" y="491"/>
                    <a:pt x="295814" y="662"/>
                  </a:cubicBezTo>
                  <a:cubicBezTo>
                    <a:pt x="295690" y="691"/>
                    <a:pt x="295576" y="748"/>
                    <a:pt x="295452" y="786"/>
                  </a:cubicBezTo>
                  <a:cubicBezTo>
                    <a:pt x="295309" y="824"/>
                    <a:pt x="295166" y="814"/>
                    <a:pt x="295014" y="853"/>
                  </a:cubicBezTo>
                  <a:lnTo>
                    <a:pt x="225358" y="18645"/>
                  </a:lnTo>
                  <a:cubicBezTo>
                    <a:pt x="197659" y="25722"/>
                    <a:pt x="180609" y="53030"/>
                    <a:pt x="186553" y="80824"/>
                  </a:cubicBezTo>
                  <a:lnTo>
                    <a:pt x="200345" y="145385"/>
                  </a:lnTo>
                  <a:lnTo>
                    <a:pt x="75101" y="171845"/>
                  </a:lnTo>
                  <a:cubicBezTo>
                    <a:pt x="64709" y="174036"/>
                    <a:pt x="56394" y="181809"/>
                    <a:pt x="53508" y="192038"/>
                  </a:cubicBezTo>
                  <a:lnTo>
                    <a:pt x="1082" y="377614"/>
                  </a:lnTo>
                  <a:cubicBezTo>
                    <a:pt x="-3204" y="392797"/>
                    <a:pt x="5625" y="408589"/>
                    <a:pt x="20818" y="412885"/>
                  </a:cubicBezTo>
                  <a:cubicBezTo>
                    <a:pt x="23409" y="413618"/>
                    <a:pt x="26028" y="413971"/>
                    <a:pt x="28600" y="413971"/>
                  </a:cubicBezTo>
                  <a:cubicBezTo>
                    <a:pt x="41068" y="413971"/>
                    <a:pt x="52527" y="405741"/>
                    <a:pt x="56089" y="393149"/>
                  </a:cubicBezTo>
                  <a:lnTo>
                    <a:pt x="103819" y="224195"/>
                  </a:lnTo>
                  <a:lnTo>
                    <a:pt x="228149" y="197925"/>
                  </a:lnTo>
                  <a:lnTo>
                    <a:pt x="345849" y="279516"/>
                  </a:lnTo>
                  <a:cubicBezTo>
                    <a:pt x="350812" y="282954"/>
                    <a:pt x="356488" y="284612"/>
                    <a:pt x="362108" y="284612"/>
                  </a:cubicBezTo>
                  <a:cubicBezTo>
                    <a:pt x="371157" y="284612"/>
                    <a:pt x="380063" y="280316"/>
                    <a:pt x="385616" y="272306"/>
                  </a:cubicBezTo>
                  <a:cubicBezTo>
                    <a:pt x="394607" y="259342"/>
                    <a:pt x="391378" y="241540"/>
                    <a:pt x="378415" y="232548"/>
                  </a:cubicBezTo>
                  <a:lnTo>
                    <a:pt x="259895" y="150386"/>
                  </a:lnTo>
                  <a:lnTo>
                    <a:pt x="243369" y="73033"/>
                  </a:lnTo>
                  <a:lnTo>
                    <a:pt x="282908" y="62936"/>
                  </a:lnTo>
                  <a:cubicBezTo>
                    <a:pt x="299653" y="105704"/>
                    <a:pt x="331142" y="141423"/>
                    <a:pt x="372300" y="163301"/>
                  </a:cubicBezTo>
                  <a:lnTo>
                    <a:pt x="495906" y="229005"/>
                  </a:lnTo>
                  <a:lnTo>
                    <a:pt x="495906" y="385396"/>
                  </a:lnTo>
                  <a:cubicBezTo>
                    <a:pt x="495906" y="401179"/>
                    <a:pt x="508698" y="413971"/>
                    <a:pt x="524481" y="413971"/>
                  </a:cubicBezTo>
                  <a:cubicBezTo>
                    <a:pt x="540264" y="413971"/>
                    <a:pt x="553056" y="401179"/>
                    <a:pt x="553056" y="385396"/>
                  </a:cubicBezTo>
                  <a:lnTo>
                    <a:pt x="553056" y="211831"/>
                  </a:lnTo>
                  <a:cubicBezTo>
                    <a:pt x="553056" y="211412"/>
                    <a:pt x="552951" y="211022"/>
                    <a:pt x="552932" y="210603"/>
                  </a:cubicBezTo>
                  <a:cubicBezTo>
                    <a:pt x="552856" y="209479"/>
                    <a:pt x="552751" y="208383"/>
                    <a:pt x="552570" y="2072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5AF64C8A-B9D8-4114-9DD8-5C6FB93273A9}"/>
                </a:ext>
              </a:extLst>
            </p:cNvPr>
            <p:cNvSpPr/>
            <p:nvPr/>
          </p:nvSpPr>
          <p:spPr>
            <a:xfrm>
              <a:off x="5512437" y="5118299"/>
              <a:ext cx="436319" cy="414004"/>
            </a:xfrm>
            <a:custGeom>
              <a:avLst/>
              <a:gdLst>
                <a:gd name="connsiteX0" fmla="*/ 435234 w 436319"/>
                <a:gd name="connsiteY0" fmla="*/ 377628 h 414004"/>
                <a:gd name="connsiteX1" fmla="*/ 382799 w 436319"/>
                <a:gd name="connsiteY1" fmla="*/ 192053 h 414004"/>
                <a:gd name="connsiteX2" fmla="*/ 361273 w 436319"/>
                <a:gd name="connsiteY2" fmla="*/ 171879 h 414004"/>
                <a:gd name="connsiteX3" fmla="*/ 237762 w 436319"/>
                <a:gd name="connsiteY3" fmla="*/ 145466 h 414004"/>
                <a:gd name="connsiteX4" fmla="*/ 251573 w 436319"/>
                <a:gd name="connsiteY4" fmla="*/ 80839 h 414004"/>
                <a:gd name="connsiteX5" fmla="*/ 212768 w 436319"/>
                <a:gd name="connsiteY5" fmla="*/ 18660 h 414004"/>
                <a:gd name="connsiteX6" fmla="*/ 143112 w 436319"/>
                <a:gd name="connsiteY6" fmla="*/ 867 h 414004"/>
                <a:gd name="connsiteX7" fmla="*/ 143017 w 436319"/>
                <a:gd name="connsiteY7" fmla="*/ 848 h 414004"/>
                <a:gd name="connsiteX8" fmla="*/ 142931 w 436319"/>
                <a:gd name="connsiteY8" fmla="*/ 819 h 414004"/>
                <a:gd name="connsiteX9" fmla="*/ 140092 w 436319"/>
                <a:gd name="connsiteY9" fmla="*/ 410 h 414004"/>
                <a:gd name="connsiteX10" fmla="*/ 137302 w 436319"/>
                <a:gd name="connsiteY10" fmla="*/ 10 h 414004"/>
                <a:gd name="connsiteX11" fmla="*/ 134435 w 436319"/>
                <a:gd name="connsiteY11" fmla="*/ 152 h 414004"/>
                <a:gd name="connsiteX12" fmla="*/ 131691 w 436319"/>
                <a:gd name="connsiteY12" fmla="*/ 314 h 414004"/>
                <a:gd name="connsiteX13" fmla="*/ 129282 w 436319"/>
                <a:gd name="connsiteY13" fmla="*/ 924 h 414004"/>
                <a:gd name="connsiteX14" fmla="*/ 126329 w 436319"/>
                <a:gd name="connsiteY14" fmla="*/ 1695 h 414004"/>
                <a:gd name="connsiteX15" fmla="*/ 124529 w 436319"/>
                <a:gd name="connsiteY15" fmla="*/ 2543 h 414004"/>
                <a:gd name="connsiteX16" fmla="*/ 121366 w 436319"/>
                <a:gd name="connsiteY16" fmla="*/ 4058 h 414004"/>
                <a:gd name="connsiteX17" fmla="*/ 120061 w 436319"/>
                <a:gd name="connsiteY17" fmla="*/ 5010 h 414004"/>
                <a:gd name="connsiteX18" fmla="*/ 116947 w 436319"/>
                <a:gd name="connsiteY18" fmla="*/ 7315 h 414004"/>
                <a:gd name="connsiteX19" fmla="*/ 115880 w 436319"/>
                <a:gd name="connsiteY19" fmla="*/ 8468 h 414004"/>
                <a:gd name="connsiteX20" fmla="*/ 113222 w 436319"/>
                <a:gd name="connsiteY20" fmla="*/ 11373 h 414004"/>
                <a:gd name="connsiteX21" fmla="*/ 112089 w 436319"/>
                <a:gd name="connsiteY21" fmla="*/ 13211 h 414004"/>
                <a:gd name="connsiteX22" fmla="*/ 110317 w 436319"/>
                <a:gd name="connsiteY22" fmla="*/ 16145 h 414004"/>
                <a:gd name="connsiteX23" fmla="*/ 109165 w 436319"/>
                <a:gd name="connsiteY23" fmla="*/ 19298 h 414004"/>
                <a:gd name="connsiteX24" fmla="*/ 108365 w 436319"/>
                <a:gd name="connsiteY24" fmla="*/ 21479 h 414004"/>
                <a:gd name="connsiteX25" fmla="*/ 108355 w 436319"/>
                <a:gd name="connsiteY25" fmla="*/ 21546 h 414004"/>
                <a:gd name="connsiteX26" fmla="*/ 108308 w 436319"/>
                <a:gd name="connsiteY26" fmla="*/ 21669 h 414004"/>
                <a:gd name="connsiteX27" fmla="*/ 36470 w 436319"/>
                <a:gd name="connsiteY27" fmla="*/ 113433 h 414004"/>
                <a:gd name="connsiteX28" fmla="*/ 15239 w 436319"/>
                <a:gd name="connsiteY28" fmla="*/ 124644 h 414004"/>
                <a:gd name="connsiteX29" fmla="*/ 3313 w 436319"/>
                <a:gd name="connsiteY29" fmla="*/ 163249 h 414004"/>
                <a:gd name="connsiteX30" fmla="*/ 28602 w 436319"/>
                <a:gd name="connsiteY30" fmla="*/ 178489 h 414004"/>
                <a:gd name="connsiteX31" fmla="*/ 41918 w 436319"/>
                <a:gd name="connsiteY31" fmla="*/ 175174 h 414004"/>
                <a:gd name="connsiteX32" fmla="*/ 63150 w 436319"/>
                <a:gd name="connsiteY32" fmla="*/ 163973 h 414004"/>
                <a:gd name="connsiteX33" fmla="*/ 154580 w 436319"/>
                <a:gd name="connsiteY33" fmla="*/ 62779 h 414004"/>
                <a:gd name="connsiteX34" fmla="*/ 194814 w 436319"/>
                <a:gd name="connsiteY34" fmla="*/ 73057 h 414004"/>
                <a:gd name="connsiteX35" fmla="*/ 178288 w 436319"/>
                <a:gd name="connsiteY35" fmla="*/ 150409 h 414004"/>
                <a:gd name="connsiteX36" fmla="*/ 59768 w 436319"/>
                <a:gd name="connsiteY36" fmla="*/ 232572 h 414004"/>
                <a:gd name="connsiteX37" fmla="*/ 52567 w 436319"/>
                <a:gd name="connsiteY37" fmla="*/ 272329 h 414004"/>
                <a:gd name="connsiteX38" fmla="*/ 76075 w 436319"/>
                <a:gd name="connsiteY38" fmla="*/ 284636 h 414004"/>
                <a:gd name="connsiteX39" fmla="*/ 92325 w 436319"/>
                <a:gd name="connsiteY39" fmla="*/ 279540 h 414004"/>
                <a:gd name="connsiteX40" fmla="*/ 209987 w 436319"/>
                <a:gd name="connsiteY40" fmla="*/ 197977 h 414004"/>
                <a:gd name="connsiteX41" fmla="*/ 332507 w 436319"/>
                <a:gd name="connsiteY41" fmla="*/ 224180 h 414004"/>
                <a:gd name="connsiteX42" fmla="*/ 380265 w 436319"/>
                <a:gd name="connsiteY42" fmla="*/ 393192 h 414004"/>
                <a:gd name="connsiteX43" fmla="*/ 407745 w 436319"/>
                <a:gd name="connsiteY43" fmla="*/ 414004 h 414004"/>
                <a:gd name="connsiteX44" fmla="*/ 415527 w 436319"/>
                <a:gd name="connsiteY44" fmla="*/ 412918 h 414004"/>
                <a:gd name="connsiteX45" fmla="*/ 435234 w 436319"/>
                <a:gd name="connsiteY45" fmla="*/ 377628 h 41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36319" h="414004">
                  <a:moveTo>
                    <a:pt x="435234" y="377628"/>
                  </a:moveTo>
                  <a:lnTo>
                    <a:pt x="382799" y="192053"/>
                  </a:lnTo>
                  <a:cubicBezTo>
                    <a:pt x="379922" y="181861"/>
                    <a:pt x="371636" y="174098"/>
                    <a:pt x="361273" y="171879"/>
                  </a:cubicBezTo>
                  <a:lnTo>
                    <a:pt x="237762" y="145466"/>
                  </a:lnTo>
                  <a:lnTo>
                    <a:pt x="251573" y="80839"/>
                  </a:lnTo>
                  <a:cubicBezTo>
                    <a:pt x="257517" y="53045"/>
                    <a:pt x="240467" y="25727"/>
                    <a:pt x="212768" y="18660"/>
                  </a:cubicBezTo>
                  <a:lnTo>
                    <a:pt x="143112" y="867"/>
                  </a:lnTo>
                  <a:cubicBezTo>
                    <a:pt x="143083" y="857"/>
                    <a:pt x="143045" y="857"/>
                    <a:pt x="143017" y="848"/>
                  </a:cubicBezTo>
                  <a:cubicBezTo>
                    <a:pt x="142988" y="838"/>
                    <a:pt x="142960" y="819"/>
                    <a:pt x="142931" y="819"/>
                  </a:cubicBezTo>
                  <a:cubicBezTo>
                    <a:pt x="141988" y="581"/>
                    <a:pt x="141045" y="543"/>
                    <a:pt x="140092" y="410"/>
                  </a:cubicBezTo>
                  <a:cubicBezTo>
                    <a:pt x="139159" y="276"/>
                    <a:pt x="138226" y="48"/>
                    <a:pt x="137302" y="10"/>
                  </a:cubicBezTo>
                  <a:cubicBezTo>
                    <a:pt x="136330" y="-38"/>
                    <a:pt x="135397" y="105"/>
                    <a:pt x="134435" y="152"/>
                  </a:cubicBezTo>
                  <a:cubicBezTo>
                    <a:pt x="133520" y="200"/>
                    <a:pt x="132587" y="172"/>
                    <a:pt x="131691" y="314"/>
                  </a:cubicBezTo>
                  <a:cubicBezTo>
                    <a:pt x="130863" y="438"/>
                    <a:pt x="130091" y="724"/>
                    <a:pt x="129282" y="924"/>
                  </a:cubicBezTo>
                  <a:cubicBezTo>
                    <a:pt x="128291" y="1172"/>
                    <a:pt x="127281" y="1343"/>
                    <a:pt x="126329" y="1695"/>
                  </a:cubicBezTo>
                  <a:cubicBezTo>
                    <a:pt x="125700" y="1924"/>
                    <a:pt x="125138" y="2277"/>
                    <a:pt x="124529" y="2543"/>
                  </a:cubicBezTo>
                  <a:cubicBezTo>
                    <a:pt x="123462" y="3019"/>
                    <a:pt x="122366" y="3458"/>
                    <a:pt x="121366" y="4058"/>
                  </a:cubicBezTo>
                  <a:cubicBezTo>
                    <a:pt x="120900" y="4334"/>
                    <a:pt x="120509" y="4705"/>
                    <a:pt x="120061" y="5010"/>
                  </a:cubicBezTo>
                  <a:cubicBezTo>
                    <a:pt x="118995" y="5734"/>
                    <a:pt x="117909" y="6448"/>
                    <a:pt x="116947" y="7315"/>
                  </a:cubicBezTo>
                  <a:cubicBezTo>
                    <a:pt x="116556" y="7668"/>
                    <a:pt x="116251" y="8096"/>
                    <a:pt x="115880" y="8468"/>
                  </a:cubicBezTo>
                  <a:cubicBezTo>
                    <a:pt x="114956" y="9392"/>
                    <a:pt x="114023" y="10316"/>
                    <a:pt x="113222" y="11373"/>
                  </a:cubicBezTo>
                  <a:cubicBezTo>
                    <a:pt x="112794" y="11944"/>
                    <a:pt x="112479" y="12611"/>
                    <a:pt x="112089" y="13211"/>
                  </a:cubicBezTo>
                  <a:cubicBezTo>
                    <a:pt x="111470" y="14173"/>
                    <a:pt x="110813" y="15097"/>
                    <a:pt x="110317" y="16145"/>
                  </a:cubicBezTo>
                  <a:cubicBezTo>
                    <a:pt x="109841" y="17136"/>
                    <a:pt x="109536" y="18231"/>
                    <a:pt x="109165" y="19298"/>
                  </a:cubicBezTo>
                  <a:cubicBezTo>
                    <a:pt x="108908" y="20031"/>
                    <a:pt x="108565" y="20717"/>
                    <a:pt x="108365" y="21479"/>
                  </a:cubicBezTo>
                  <a:cubicBezTo>
                    <a:pt x="108355" y="21498"/>
                    <a:pt x="108365" y="21527"/>
                    <a:pt x="108355" y="21546"/>
                  </a:cubicBezTo>
                  <a:cubicBezTo>
                    <a:pt x="108346" y="21593"/>
                    <a:pt x="108317" y="21631"/>
                    <a:pt x="108308" y="21669"/>
                  </a:cubicBezTo>
                  <a:cubicBezTo>
                    <a:pt x="98544" y="61046"/>
                    <a:pt x="72351" y="94488"/>
                    <a:pt x="36470" y="113433"/>
                  </a:cubicBezTo>
                  <a:lnTo>
                    <a:pt x="15239" y="124644"/>
                  </a:lnTo>
                  <a:cubicBezTo>
                    <a:pt x="1285" y="132007"/>
                    <a:pt x="-4059" y="149295"/>
                    <a:pt x="3313" y="163249"/>
                  </a:cubicBezTo>
                  <a:cubicBezTo>
                    <a:pt x="8438" y="172955"/>
                    <a:pt x="18353" y="178489"/>
                    <a:pt x="28602" y="178489"/>
                  </a:cubicBezTo>
                  <a:cubicBezTo>
                    <a:pt x="33098" y="178489"/>
                    <a:pt x="37670" y="177422"/>
                    <a:pt x="41918" y="175174"/>
                  </a:cubicBezTo>
                  <a:lnTo>
                    <a:pt x="63150" y="163973"/>
                  </a:lnTo>
                  <a:cubicBezTo>
                    <a:pt x="104831" y="141970"/>
                    <a:pt x="136940" y="105880"/>
                    <a:pt x="154580" y="62779"/>
                  </a:cubicBezTo>
                  <a:lnTo>
                    <a:pt x="194814" y="73057"/>
                  </a:lnTo>
                  <a:lnTo>
                    <a:pt x="178288" y="150409"/>
                  </a:lnTo>
                  <a:lnTo>
                    <a:pt x="59768" y="232572"/>
                  </a:lnTo>
                  <a:cubicBezTo>
                    <a:pt x="46795" y="241564"/>
                    <a:pt x="43566" y="259366"/>
                    <a:pt x="52567" y="272329"/>
                  </a:cubicBezTo>
                  <a:cubicBezTo>
                    <a:pt x="58120" y="280340"/>
                    <a:pt x="67017" y="284636"/>
                    <a:pt x="76075" y="284636"/>
                  </a:cubicBezTo>
                  <a:cubicBezTo>
                    <a:pt x="81685" y="284636"/>
                    <a:pt x="87362" y="282978"/>
                    <a:pt x="92325" y="279540"/>
                  </a:cubicBezTo>
                  <a:lnTo>
                    <a:pt x="209987" y="197977"/>
                  </a:lnTo>
                  <a:lnTo>
                    <a:pt x="332507" y="224180"/>
                  </a:lnTo>
                  <a:lnTo>
                    <a:pt x="380265" y="393192"/>
                  </a:lnTo>
                  <a:cubicBezTo>
                    <a:pt x="383818" y="405775"/>
                    <a:pt x="395277" y="414004"/>
                    <a:pt x="407745" y="414004"/>
                  </a:cubicBezTo>
                  <a:cubicBezTo>
                    <a:pt x="410326" y="414004"/>
                    <a:pt x="412936" y="413652"/>
                    <a:pt x="415527" y="412918"/>
                  </a:cubicBezTo>
                  <a:cubicBezTo>
                    <a:pt x="430691" y="408604"/>
                    <a:pt x="439530" y="392811"/>
                    <a:pt x="435234" y="377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9EB9CBA9-C1E3-41E6-A566-301A0B98FEB0}"/>
                </a:ext>
              </a:extLst>
            </p:cNvPr>
            <p:cNvSpPr/>
            <p:nvPr/>
          </p:nvSpPr>
          <p:spPr>
            <a:xfrm>
              <a:off x="4970182" y="4642802"/>
              <a:ext cx="908257" cy="449740"/>
            </a:xfrm>
            <a:custGeom>
              <a:avLst/>
              <a:gdLst>
                <a:gd name="connsiteX0" fmla="*/ 24198 w 908257"/>
                <a:gd name="connsiteY0" fmla="*/ 318267 h 449740"/>
                <a:gd name="connsiteX1" fmla="*/ 28808 w 908257"/>
                <a:gd name="connsiteY1" fmla="*/ 320515 h 449740"/>
                <a:gd name="connsiteX2" fmla="*/ 67004 w 908257"/>
                <a:gd name="connsiteY2" fmla="*/ 335041 h 449740"/>
                <a:gd name="connsiteX3" fmla="*/ 130983 w 908257"/>
                <a:gd name="connsiteY3" fmla="*/ 361396 h 449740"/>
                <a:gd name="connsiteX4" fmla="*/ 194115 w 908257"/>
                <a:gd name="connsiteY4" fmla="*/ 390648 h 449740"/>
                <a:gd name="connsiteX5" fmla="*/ 280411 w 908257"/>
                <a:gd name="connsiteY5" fmla="*/ 424214 h 449740"/>
                <a:gd name="connsiteX6" fmla="*/ 410704 w 908257"/>
                <a:gd name="connsiteY6" fmla="*/ 448179 h 449740"/>
                <a:gd name="connsiteX7" fmla="*/ 454138 w 908257"/>
                <a:gd name="connsiteY7" fmla="*/ 449741 h 449740"/>
                <a:gd name="connsiteX8" fmla="*/ 627864 w 908257"/>
                <a:gd name="connsiteY8" fmla="*/ 424185 h 449740"/>
                <a:gd name="connsiteX9" fmla="*/ 714142 w 908257"/>
                <a:gd name="connsiteY9" fmla="*/ 390610 h 449740"/>
                <a:gd name="connsiteX10" fmla="*/ 777273 w 908257"/>
                <a:gd name="connsiteY10" fmla="*/ 361339 h 449740"/>
                <a:gd name="connsiteX11" fmla="*/ 841253 w 908257"/>
                <a:gd name="connsiteY11" fmla="*/ 334964 h 449740"/>
                <a:gd name="connsiteX12" fmla="*/ 879429 w 908257"/>
                <a:gd name="connsiteY12" fmla="*/ 320439 h 449740"/>
                <a:gd name="connsiteX13" fmla="*/ 884049 w 908257"/>
                <a:gd name="connsiteY13" fmla="*/ 318191 h 449740"/>
                <a:gd name="connsiteX14" fmla="*/ 908052 w 908257"/>
                <a:gd name="connsiteY14" fmla="*/ 271280 h 449740"/>
                <a:gd name="connsiteX15" fmla="*/ 876286 w 908257"/>
                <a:gd name="connsiteY15" fmla="*/ 229504 h 449740"/>
                <a:gd name="connsiteX16" fmla="*/ 871771 w 908257"/>
                <a:gd name="connsiteY16" fmla="*/ 228142 h 449740"/>
                <a:gd name="connsiteX17" fmla="*/ 705036 w 908257"/>
                <a:gd name="connsiteY17" fmla="*/ 192499 h 449740"/>
                <a:gd name="connsiteX18" fmla="*/ 705036 w 908257"/>
                <a:gd name="connsiteY18" fmla="*/ 94792 h 449740"/>
                <a:gd name="connsiteX19" fmla="*/ 640923 w 908257"/>
                <a:gd name="connsiteY19" fmla="*/ 18554 h 449740"/>
                <a:gd name="connsiteX20" fmla="*/ 640666 w 908257"/>
                <a:gd name="connsiteY20" fmla="*/ 18506 h 449740"/>
                <a:gd name="connsiteX21" fmla="*/ 267553 w 908257"/>
                <a:gd name="connsiteY21" fmla="*/ 18534 h 449740"/>
                <a:gd name="connsiteX22" fmla="*/ 267295 w 908257"/>
                <a:gd name="connsiteY22" fmla="*/ 18582 h 449740"/>
                <a:gd name="connsiteX23" fmla="*/ 203192 w 908257"/>
                <a:gd name="connsiteY23" fmla="*/ 94839 h 449740"/>
                <a:gd name="connsiteX24" fmla="*/ 203202 w 908257"/>
                <a:gd name="connsiteY24" fmla="*/ 192499 h 449740"/>
                <a:gd name="connsiteX25" fmla="*/ 36466 w 908257"/>
                <a:gd name="connsiteY25" fmla="*/ 228218 h 449740"/>
                <a:gd name="connsiteX26" fmla="*/ 31961 w 908257"/>
                <a:gd name="connsiteY26" fmla="*/ 229580 h 449740"/>
                <a:gd name="connsiteX27" fmla="*/ 214 w 908257"/>
                <a:gd name="connsiteY27" fmla="*/ 271366 h 449740"/>
                <a:gd name="connsiteX28" fmla="*/ 24198 w 908257"/>
                <a:gd name="connsiteY28" fmla="*/ 318267 h 449740"/>
                <a:gd name="connsiteX29" fmla="*/ 278697 w 908257"/>
                <a:gd name="connsiteY29" fmla="*/ 74589 h 449740"/>
                <a:gd name="connsiteX30" fmla="*/ 278916 w 908257"/>
                <a:gd name="connsiteY30" fmla="*/ 74551 h 449740"/>
                <a:gd name="connsiteX31" fmla="*/ 629264 w 908257"/>
                <a:gd name="connsiteY31" fmla="*/ 74513 h 449740"/>
                <a:gd name="connsiteX32" fmla="*/ 629493 w 908257"/>
                <a:gd name="connsiteY32" fmla="*/ 74561 h 449740"/>
                <a:gd name="connsiteX33" fmla="*/ 647876 w 908257"/>
                <a:gd name="connsiteY33" fmla="*/ 94801 h 449740"/>
                <a:gd name="connsiteX34" fmla="*/ 647876 w 908257"/>
                <a:gd name="connsiteY34" fmla="*/ 102088 h 449740"/>
                <a:gd name="connsiteX35" fmla="*/ 562551 w 908257"/>
                <a:gd name="connsiteY35" fmla="*/ 115975 h 449740"/>
                <a:gd name="connsiteX36" fmla="*/ 345638 w 908257"/>
                <a:gd name="connsiteY36" fmla="*/ 115975 h 449740"/>
                <a:gd name="connsiteX37" fmla="*/ 313977 w 908257"/>
                <a:gd name="connsiteY37" fmla="*/ 141083 h 449740"/>
                <a:gd name="connsiteX38" fmla="*/ 339095 w 908257"/>
                <a:gd name="connsiteY38" fmla="*/ 172744 h 449740"/>
                <a:gd name="connsiteX39" fmla="*/ 454100 w 908257"/>
                <a:gd name="connsiteY39" fmla="*/ 179355 h 449740"/>
                <a:gd name="connsiteX40" fmla="*/ 569105 w 908257"/>
                <a:gd name="connsiteY40" fmla="*/ 172744 h 449740"/>
                <a:gd name="connsiteX41" fmla="*/ 647886 w 908257"/>
                <a:gd name="connsiteY41" fmla="*/ 160371 h 449740"/>
                <a:gd name="connsiteX42" fmla="*/ 647886 w 908257"/>
                <a:gd name="connsiteY42" fmla="*/ 215340 h 449740"/>
                <a:gd name="connsiteX43" fmla="*/ 647886 w 908257"/>
                <a:gd name="connsiteY43" fmla="*/ 215435 h 449740"/>
                <a:gd name="connsiteX44" fmla="*/ 647886 w 908257"/>
                <a:gd name="connsiteY44" fmla="*/ 235285 h 449740"/>
                <a:gd name="connsiteX45" fmla="*/ 260342 w 908257"/>
                <a:gd name="connsiteY45" fmla="*/ 235285 h 449740"/>
                <a:gd name="connsiteX46" fmla="*/ 260333 w 908257"/>
                <a:gd name="connsiteY46" fmla="*/ 94839 h 449740"/>
                <a:gd name="connsiteX47" fmla="*/ 278697 w 908257"/>
                <a:gd name="connsiteY47" fmla="*/ 74589 h 449740"/>
                <a:gd name="connsiteX48" fmla="*/ 203192 w 908257"/>
                <a:gd name="connsiteY48" fmla="*/ 250954 h 449740"/>
                <a:gd name="connsiteX49" fmla="*/ 203192 w 908257"/>
                <a:gd name="connsiteY49" fmla="*/ 256498 h 449740"/>
                <a:gd name="connsiteX50" fmla="*/ 223109 w 908257"/>
                <a:gd name="connsiteY50" fmla="*/ 283730 h 449740"/>
                <a:gd name="connsiteX51" fmla="*/ 454119 w 908257"/>
                <a:gd name="connsiteY51" fmla="*/ 319763 h 449740"/>
                <a:gd name="connsiteX52" fmla="*/ 685090 w 908257"/>
                <a:gd name="connsiteY52" fmla="*/ 283739 h 449740"/>
                <a:gd name="connsiteX53" fmla="*/ 689243 w 908257"/>
                <a:gd name="connsiteY53" fmla="*/ 282053 h 449740"/>
                <a:gd name="connsiteX54" fmla="*/ 705036 w 908257"/>
                <a:gd name="connsiteY54" fmla="*/ 256498 h 449740"/>
                <a:gd name="connsiteX55" fmla="*/ 705036 w 908257"/>
                <a:gd name="connsiteY55" fmla="*/ 250935 h 449740"/>
                <a:gd name="connsiteX56" fmla="*/ 830747 w 908257"/>
                <a:gd name="connsiteY56" fmla="*/ 277814 h 449740"/>
                <a:gd name="connsiteX57" fmla="*/ 820917 w 908257"/>
                <a:gd name="connsiteY57" fmla="*/ 281558 h 449740"/>
                <a:gd name="connsiteX58" fmla="*/ 754204 w 908257"/>
                <a:gd name="connsiteY58" fmla="*/ 309057 h 449740"/>
                <a:gd name="connsiteX59" fmla="*/ 689291 w 908257"/>
                <a:gd name="connsiteY59" fmla="*/ 339146 h 449740"/>
                <a:gd name="connsiteX60" fmla="*/ 611367 w 908257"/>
                <a:gd name="connsiteY60" fmla="*/ 369483 h 449740"/>
                <a:gd name="connsiteX61" fmla="*/ 414809 w 908257"/>
                <a:gd name="connsiteY61" fmla="*/ 391191 h 449740"/>
                <a:gd name="connsiteX62" fmla="*/ 296918 w 908257"/>
                <a:gd name="connsiteY62" fmla="*/ 369512 h 449740"/>
                <a:gd name="connsiteX63" fmla="*/ 218975 w 908257"/>
                <a:gd name="connsiteY63" fmla="*/ 339194 h 449740"/>
                <a:gd name="connsiteX64" fmla="*/ 154053 w 908257"/>
                <a:gd name="connsiteY64" fmla="*/ 309114 h 449740"/>
                <a:gd name="connsiteX65" fmla="*/ 87340 w 908257"/>
                <a:gd name="connsiteY65" fmla="*/ 281634 h 449740"/>
                <a:gd name="connsiteX66" fmla="*/ 77491 w 908257"/>
                <a:gd name="connsiteY66" fmla="*/ 277881 h 449740"/>
                <a:gd name="connsiteX67" fmla="*/ 203192 w 908257"/>
                <a:gd name="connsiteY67" fmla="*/ 250954 h 44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908257" h="449740">
                  <a:moveTo>
                    <a:pt x="24198" y="318267"/>
                  </a:moveTo>
                  <a:cubicBezTo>
                    <a:pt x="25665" y="319153"/>
                    <a:pt x="27208" y="319905"/>
                    <a:pt x="28808" y="320515"/>
                  </a:cubicBezTo>
                  <a:lnTo>
                    <a:pt x="67004" y="335041"/>
                  </a:lnTo>
                  <a:cubicBezTo>
                    <a:pt x="87549" y="342851"/>
                    <a:pt x="108476" y="351481"/>
                    <a:pt x="130983" y="361396"/>
                  </a:cubicBezTo>
                  <a:cubicBezTo>
                    <a:pt x="150614" y="370055"/>
                    <a:pt x="171264" y="379618"/>
                    <a:pt x="194115" y="390648"/>
                  </a:cubicBezTo>
                  <a:cubicBezTo>
                    <a:pt x="221785" y="404002"/>
                    <a:pt x="250827" y="415298"/>
                    <a:pt x="280411" y="424214"/>
                  </a:cubicBezTo>
                  <a:cubicBezTo>
                    <a:pt x="322626" y="436930"/>
                    <a:pt x="366460" y="444997"/>
                    <a:pt x="410704" y="448179"/>
                  </a:cubicBezTo>
                  <a:cubicBezTo>
                    <a:pt x="425067" y="449207"/>
                    <a:pt x="439679" y="449741"/>
                    <a:pt x="454138" y="449741"/>
                  </a:cubicBezTo>
                  <a:cubicBezTo>
                    <a:pt x="513193" y="449741"/>
                    <a:pt x="571638" y="441140"/>
                    <a:pt x="627864" y="424185"/>
                  </a:cubicBezTo>
                  <a:cubicBezTo>
                    <a:pt x="657420" y="415270"/>
                    <a:pt x="686443" y="403973"/>
                    <a:pt x="714142" y="390610"/>
                  </a:cubicBezTo>
                  <a:cubicBezTo>
                    <a:pt x="737011" y="379561"/>
                    <a:pt x="757661" y="369988"/>
                    <a:pt x="777273" y="361339"/>
                  </a:cubicBezTo>
                  <a:cubicBezTo>
                    <a:pt x="799743" y="351424"/>
                    <a:pt x="820669" y="342794"/>
                    <a:pt x="841253" y="334964"/>
                  </a:cubicBezTo>
                  <a:lnTo>
                    <a:pt x="879429" y="320439"/>
                  </a:lnTo>
                  <a:cubicBezTo>
                    <a:pt x="881039" y="319829"/>
                    <a:pt x="882582" y="319067"/>
                    <a:pt x="884049" y="318191"/>
                  </a:cubicBezTo>
                  <a:cubicBezTo>
                    <a:pt x="900584" y="308199"/>
                    <a:pt x="909776" y="290235"/>
                    <a:pt x="908052" y="271280"/>
                  </a:cubicBezTo>
                  <a:cubicBezTo>
                    <a:pt x="906309" y="252554"/>
                    <a:pt x="894145" y="236543"/>
                    <a:pt x="876286" y="229504"/>
                  </a:cubicBezTo>
                  <a:cubicBezTo>
                    <a:pt x="874828" y="228923"/>
                    <a:pt x="873314" y="228475"/>
                    <a:pt x="871771" y="228142"/>
                  </a:cubicBezTo>
                  <a:lnTo>
                    <a:pt x="705036" y="192499"/>
                  </a:lnTo>
                  <a:lnTo>
                    <a:pt x="705036" y="94792"/>
                  </a:lnTo>
                  <a:cubicBezTo>
                    <a:pt x="705017" y="58092"/>
                    <a:pt x="678071" y="26078"/>
                    <a:pt x="640923" y="18554"/>
                  </a:cubicBezTo>
                  <a:cubicBezTo>
                    <a:pt x="640837" y="18534"/>
                    <a:pt x="640742" y="18515"/>
                    <a:pt x="640666" y="18506"/>
                  </a:cubicBezTo>
                  <a:cubicBezTo>
                    <a:pt x="516879" y="-6183"/>
                    <a:pt x="391349" y="-6164"/>
                    <a:pt x="267553" y="18534"/>
                  </a:cubicBezTo>
                  <a:cubicBezTo>
                    <a:pt x="267467" y="18544"/>
                    <a:pt x="267381" y="18563"/>
                    <a:pt x="267295" y="18582"/>
                  </a:cubicBezTo>
                  <a:cubicBezTo>
                    <a:pt x="230129" y="26116"/>
                    <a:pt x="203183" y="58139"/>
                    <a:pt x="203192" y="94839"/>
                  </a:cubicBezTo>
                  <a:lnTo>
                    <a:pt x="203202" y="192499"/>
                  </a:lnTo>
                  <a:lnTo>
                    <a:pt x="36466" y="228218"/>
                  </a:lnTo>
                  <a:cubicBezTo>
                    <a:pt x="34933" y="228551"/>
                    <a:pt x="33428" y="229008"/>
                    <a:pt x="31961" y="229580"/>
                  </a:cubicBezTo>
                  <a:cubicBezTo>
                    <a:pt x="14102" y="236628"/>
                    <a:pt x="1938" y="252640"/>
                    <a:pt x="214" y="271366"/>
                  </a:cubicBezTo>
                  <a:cubicBezTo>
                    <a:pt x="-1548" y="290302"/>
                    <a:pt x="7653" y="308275"/>
                    <a:pt x="24198" y="318267"/>
                  </a:cubicBezTo>
                  <a:close/>
                  <a:moveTo>
                    <a:pt x="278697" y="74589"/>
                  </a:moveTo>
                  <a:cubicBezTo>
                    <a:pt x="278763" y="74580"/>
                    <a:pt x="278840" y="74561"/>
                    <a:pt x="278916" y="74551"/>
                  </a:cubicBezTo>
                  <a:cubicBezTo>
                    <a:pt x="395168" y="51377"/>
                    <a:pt x="513040" y="51367"/>
                    <a:pt x="629264" y="74513"/>
                  </a:cubicBezTo>
                  <a:cubicBezTo>
                    <a:pt x="629341" y="74532"/>
                    <a:pt x="629417" y="74541"/>
                    <a:pt x="629493" y="74561"/>
                  </a:cubicBezTo>
                  <a:cubicBezTo>
                    <a:pt x="640132" y="76685"/>
                    <a:pt x="647876" y="85200"/>
                    <a:pt x="647876" y="94801"/>
                  </a:cubicBezTo>
                  <a:lnTo>
                    <a:pt x="647876" y="102088"/>
                  </a:lnTo>
                  <a:cubicBezTo>
                    <a:pt x="619663" y="107993"/>
                    <a:pt x="591069" y="112680"/>
                    <a:pt x="562551" y="115975"/>
                  </a:cubicBezTo>
                  <a:cubicBezTo>
                    <a:pt x="490761" y="124252"/>
                    <a:pt x="417371" y="124252"/>
                    <a:pt x="345638" y="115975"/>
                  </a:cubicBezTo>
                  <a:cubicBezTo>
                    <a:pt x="330027" y="114156"/>
                    <a:pt x="315787" y="125405"/>
                    <a:pt x="313977" y="141083"/>
                  </a:cubicBezTo>
                  <a:cubicBezTo>
                    <a:pt x="312177" y="156761"/>
                    <a:pt x="323417" y="170934"/>
                    <a:pt x="339095" y="172744"/>
                  </a:cubicBezTo>
                  <a:cubicBezTo>
                    <a:pt x="377138" y="177126"/>
                    <a:pt x="415828" y="179355"/>
                    <a:pt x="454100" y="179355"/>
                  </a:cubicBezTo>
                  <a:cubicBezTo>
                    <a:pt x="492362" y="179355"/>
                    <a:pt x="531052" y="177135"/>
                    <a:pt x="569105" y="172744"/>
                  </a:cubicBezTo>
                  <a:cubicBezTo>
                    <a:pt x="595355" y="169715"/>
                    <a:pt x="621683" y="165534"/>
                    <a:pt x="647886" y="160371"/>
                  </a:cubicBezTo>
                  <a:lnTo>
                    <a:pt x="647886" y="215340"/>
                  </a:lnTo>
                  <a:cubicBezTo>
                    <a:pt x="647886" y="215369"/>
                    <a:pt x="647886" y="215397"/>
                    <a:pt x="647886" y="215435"/>
                  </a:cubicBezTo>
                  <a:lnTo>
                    <a:pt x="647886" y="235285"/>
                  </a:lnTo>
                  <a:cubicBezTo>
                    <a:pt x="520670" y="271699"/>
                    <a:pt x="387539" y="271699"/>
                    <a:pt x="260342" y="235285"/>
                  </a:cubicBezTo>
                  <a:lnTo>
                    <a:pt x="260333" y="94839"/>
                  </a:lnTo>
                  <a:cubicBezTo>
                    <a:pt x="260323" y="85229"/>
                    <a:pt x="268048" y="76713"/>
                    <a:pt x="278697" y="74589"/>
                  </a:cubicBezTo>
                  <a:close/>
                  <a:moveTo>
                    <a:pt x="203192" y="250954"/>
                  </a:moveTo>
                  <a:lnTo>
                    <a:pt x="203192" y="256498"/>
                  </a:lnTo>
                  <a:cubicBezTo>
                    <a:pt x="203192" y="268947"/>
                    <a:pt x="211250" y="279958"/>
                    <a:pt x="223109" y="283730"/>
                  </a:cubicBezTo>
                  <a:cubicBezTo>
                    <a:pt x="298671" y="307752"/>
                    <a:pt x="376385" y="319763"/>
                    <a:pt x="454119" y="319763"/>
                  </a:cubicBezTo>
                  <a:cubicBezTo>
                    <a:pt x="531824" y="319763"/>
                    <a:pt x="609548" y="307752"/>
                    <a:pt x="685090" y="283739"/>
                  </a:cubicBezTo>
                  <a:cubicBezTo>
                    <a:pt x="686510" y="283291"/>
                    <a:pt x="687910" y="282720"/>
                    <a:pt x="689243" y="282053"/>
                  </a:cubicBezTo>
                  <a:cubicBezTo>
                    <a:pt x="698930" y="277214"/>
                    <a:pt x="705036" y="267318"/>
                    <a:pt x="705036" y="256498"/>
                  </a:cubicBezTo>
                  <a:lnTo>
                    <a:pt x="705036" y="250935"/>
                  </a:lnTo>
                  <a:lnTo>
                    <a:pt x="830747" y="277814"/>
                  </a:lnTo>
                  <a:lnTo>
                    <a:pt x="820917" y="281558"/>
                  </a:lnTo>
                  <a:cubicBezTo>
                    <a:pt x="799409" y="289740"/>
                    <a:pt x="777578" y="298741"/>
                    <a:pt x="754204" y="309057"/>
                  </a:cubicBezTo>
                  <a:cubicBezTo>
                    <a:pt x="733992" y="317972"/>
                    <a:pt x="712751" y="327821"/>
                    <a:pt x="689291" y="339146"/>
                  </a:cubicBezTo>
                  <a:cubicBezTo>
                    <a:pt x="664288" y="351224"/>
                    <a:pt x="638065" y="361425"/>
                    <a:pt x="611367" y="369483"/>
                  </a:cubicBezTo>
                  <a:cubicBezTo>
                    <a:pt x="548054" y="388571"/>
                    <a:pt x="480951" y="395953"/>
                    <a:pt x="414809" y="391191"/>
                  </a:cubicBezTo>
                  <a:cubicBezTo>
                    <a:pt x="374756" y="388314"/>
                    <a:pt x="335094" y="381018"/>
                    <a:pt x="296918" y="369512"/>
                  </a:cubicBezTo>
                  <a:cubicBezTo>
                    <a:pt x="270181" y="361454"/>
                    <a:pt x="243959" y="351252"/>
                    <a:pt x="218975" y="339194"/>
                  </a:cubicBezTo>
                  <a:cubicBezTo>
                    <a:pt x="195524" y="327878"/>
                    <a:pt x="174284" y="318029"/>
                    <a:pt x="154053" y="309114"/>
                  </a:cubicBezTo>
                  <a:cubicBezTo>
                    <a:pt x="130640" y="298789"/>
                    <a:pt x="108809" y="289806"/>
                    <a:pt x="87340" y="281634"/>
                  </a:cubicBezTo>
                  <a:lnTo>
                    <a:pt x="77491" y="277881"/>
                  </a:lnTo>
                  <a:lnTo>
                    <a:pt x="203192" y="25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</p:grp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6E297F4E-3621-4CB7-B7DF-F98BB0CEBBAD}"/>
              </a:ext>
            </a:extLst>
          </p:cNvPr>
          <p:cNvSpPr txBox="1"/>
          <p:nvPr/>
        </p:nvSpPr>
        <p:spPr>
          <a:xfrm>
            <a:off x="6836790" y="1797887"/>
            <a:ext cx="915635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spcBef>
                <a:spcPts val="101"/>
              </a:spcBef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Hacker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0143E24-2898-4C2C-A3A7-D8D4F717F4ED}"/>
              </a:ext>
            </a:extLst>
          </p:cNvPr>
          <p:cNvSpPr/>
          <p:nvPr/>
        </p:nvSpPr>
        <p:spPr>
          <a:xfrm>
            <a:off x="5563755" y="1542494"/>
            <a:ext cx="109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1"/>
              </a:spcBef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Phishing Server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9D3DA853-9E52-40BA-A903-7B5228D429EA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cxnSp>
          <p:nvCxnSpPr>
            <p:cNvPr id="116" name="接點: 肘形 115">
              <a:extLst>
                <a:ext uri="{FF2B5EF4-FFF2-40B4-BE49-F238E27FC236}">
                  <a16:creationId xmlns:a16="http://schemas.microsoft.com/office/drawing/2014/main" id="{329D4984-74F6-4A6C-9C1D-A723FE94C61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56B5C89C-E1A8-44B0-B321-2B03BAD0E40E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D1576586-78AB-45B0-B7E4-20EA07C54257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D9E7F2BB-F90B-4053-A7BB-720D6617631F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9" name="圖形 44">
              <a:extLst>
                <a:ext uri="{FF2B5EF4-FFF2-40B4-BE49-F238E27FC236}">
                  <a16:creationId xmlns:a16="http://schemas.microsoft.com/office/drawing/2014/main" id="{1FC268AA-3596-421C-BE9E-80EF02768DFA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10" name="圖形 52">
              <a:extLst>
                <a:ext uri="{FF2B5EF4-FFF2-40B4-BE49-F238E27FC236}">
                  <a16:creationId xmlns:a16="http://schemas.microsoft.com/office/drawing/2014/main" id="{B5A476C8-18F7-4428-B312-777D0DC1F152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44C3ACE7-2BE2-47B8-82EF-77F6953166D6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A4B26C0E-A1AE-421A-897E-724B5800D9C4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3206F762-0270-4F3F-B44A-C1D3123461C1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807CD1E3-8427-4945-BF7F-DC2F19680F0F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8ECE2448-62C1-4D5F-9B63-1ADFEE94B1EC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795248C6-7D68-422D-B7B5-D1462424B288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10DB6EDB-48B5-466C-879F-8BBBCCBC4F88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D23FA0B4-8D4C-4D5B-9D95-5D55BE8E6824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12" name="圖形 70">
              <a:extLst>
                <a:ext uri="{FF2B5EF4-FFF2-40B4-BE49-F238E27FC236}">
                  <a16:creationId xmlns:a16="http://schemas.microsoft.com/office/drawing/2014/main" id="{3E88982C-4964-497F-BF0E-162541726A11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0F72E32A-01BB-4DFB-97A0-F18412AAB214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A82D3BDA-B900-4C1D-894A-993594F57E44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B520D0D-7098-4387-97C5-49C569F2A0D6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82724A6-3FFD-4723-B487-F489D7C1E2A2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13" name="圖形 77">
              <a:extLst>
                <a:ext uri="{FF2B5EF4-FFF2-40B4-BE49-F238E27FC236}">
                  <a16:creationId xmlns:a16="http://schemas.microsoft.com/office/drawing/2014/main" id="{3E18EF45-A777-4C57-A448-2517E7B2D4AC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B5C96486-18CF-47CC-9D35-0258F22B1105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CAE315E2-E870-4B10-8797-8BEDB3D148E8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D7F81354-A87F-4BAC-AB6F-90A57E47858D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18B5BFD8-5700-4436-90DF-A2FCE9D019D8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30E6CEA2-4CF8-4F4A-99A1-BD6C29A062F7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2955B5F9-96E7-43D3-B778-BE0766026D06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A827FF21-6C06-41CF-8C11-4927AB1A1B54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973E014A-3C11-4431-BD50-CDD43B3A7E48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14" name="文字方塊 113">
              <a:extLst>
                <a:ext uri="{FF2B5EF4-FFF2-40B4-BE49-F238E27FC236}">
                  <a16:creationId xmlns:a16="http://schemas.microsoft.com/office/drawing/2014/main" id="{278F1C5E-434D-421B-AC3A-3B807BC0D510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00A96D27-9082-4653-BB6D-402D8E3B3DFC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modem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7" name="矩形: 圓角 116">
              <a:extLst>
                <a:ext uri="{FF2B5EF4-FFF2-40B4-BE49-F238E27FC236}">
                  <a16:creationId xmlns:a16="http://schemas.microsoft.com/office/drawing/2014/main" id="{159DB92F-ACB2-40B5-BA9C-D2069D54C87C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18" name="接點: 肘形 117">
              <a:extLst>
                <a:ext uri="{FF2B5EF4-FFF2-40B4-BE49-F238E27FC236}">
                  <a16:creationId xmlns:a16="http://schemas.microsoft.com/office/drawing/2014/main" id="{108587D4-D478-4125-9E98-0503D1454921}"/>
                </a:ext>
              </a:extLst>
            </p:cNvPr>
            <p:cNvCxnSpPr>
              <a:cxnSpLocks/>
              <a:endCxn id="153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0A2DB290-AF36-467C-BE61-D795CE90D517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接點: 肘形 119">
              <a:extLst>
                <a:ext uri="{FF2B5EF4-FFF2-40B4-BE49-F238E27FC236}">
                  <a16:creationId xmlns:a16="http://schemas.microsoft.com/office/drawing/2014/main" id="{D0266CC3-36CA-44B8-94EA-9B423A32DF79}"/>
                </a:ext>
              </a:extLst>
            </p:cNvPr>
            <p:cNvCxnSpPr>
              <a:cxnSpLocks/>
              <a:stCxn id="122" idx="0"/>
              <a:endCxn id="153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矩形: 圓角 120">
              <a:extLst>
                <a:ext uri="{FF2B5EF4-FFF2-40B4-BE49-F238E27FC236}">
                  <a16:creationId xmlns:a16="http://schemas.microsoft.com/office/drawing/2014/main" id="{3C20AE0A-14C9-4D06-916E-7176A4F1A8AE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22" name="矩形: 圓角 121">
              <a:extLst>
                <a:ext uri="{FF2B5EF4-FFF2-40B4-BE49-F238E27FC236}">
                  <a16:creationId xmlns:a16="http://schemas.microsoft.com/office/drawing/2014/main" id="{A01A16B9-BC42-41C1-A622-F998F4CE2377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78992BE9-1823-457D-8C88-D3E3C1CCC499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圖形 2">
              <a:extLst>
                <a:ext uri="{FF2B5EF4-FFF2-40B4-BE49-F238E27FC236}">
                  <a16:creationId xmlns:a16="http://schemas.microsoft.com/office/drawing/2014/main" id="{CAF2D176-BF07-4867-9493-84E7018F7661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chemeClr val="bg1"/>
            </a:solidFill>
          </p:grpSpPr>
          <p:grpSp>
            <p:nvGrpSpPr>
              <p:cNvPr id="125" name="圖形 2">
                <a:extLst>
                  <a:ext uri="{FF2B5EF4-FFF2-40B4-BE49-F238E27FC236}">
                    <a16:creationId xmlns:a16="http://schemas.microsoft.com/office/drawing/2014/main" id="{9F7E86C5-B573-41C6-9F3F-6475A6929928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33" name="手繪多邊形: 圖案 132">
                  <a:extLst>
                    <a:ext uri="{FF2B5EF4-FFF2-40B4-BE49-F238E27FC236}">
                      <a16:creationId xmlns:a16="http://schemas.microsoft.com/office/drawing/2014/main" id="{1F54A65C-25A8-4DDB-987A-EAB2CA39D2BB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34" name="圖形 2">
                  <a:extLst>
                    <a:ext uri="{FF2B5EF4-FFF2-40B4-BE49-F238E27FC236}">
                      <a16:creationId xmlns:a16="http://schemas.microsoft.com/office/drawing/2014/main" id="{061FB423-BEC9-4BC9-9954-0DD075956476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39" name="手繪多邊形: 圖案 138">
                    <a:extLst>
                      <a:ext uri="{FF2B5EF4-FFF2-40B4-BE49-F238E27FC236}">
                        <a16:creationId xmlns:a16="http://schemas.microsoft.com/office/drawing/2014/main" id="{658A6B8D-2697-4BAC-ACFB-ECECFF8BF1B5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40" name="手繪多邊形: 圖案 139">
                    <a:extLst>
                      <a:ext uri="{FF2B5EF4-FFF2-40B4-BE49-F238E27FC236}">
                        <a16:creationId xmlns:a16="http://schemas.microsoft.com/office/drawing/2014/main" id="{B638EC54-336F-49D5-9B29-A1BD6563D4F6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35" name="手繪多邊形: 圖案 134">
                  <a:extLst>
                    <a:ext uri="{FF2B5EF4-FFF2-40B4-BE49-F238E27FC236}">
                      <a16:creationId xmlns:a16="http://schemas.microsoft.com/office/drawing/2014/main" id="{8C5565F0-E7FA-4342-BA7F-09575BD967E1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6" name="手繪多邊形: 圖案 135">
                  <a:extLst>
                    <a:ext uri="{FF2B5EF4-FFF2-40B4-BE49-F238E27FC236}">
                      <a16:creationId xmlns:a16="http://schemas.microsoft.com/office/drawing/2014/main" id="{C965D409-1D68-4E64-8D48-18AB58F62E2F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7" name="手繪多邊形: 圖案 136">
                  <a:extLst>
                    <a:ext uri="{FF2B5EF4-FFF2-40B4-BE49-F238E27FC236}">
                      <a16:creationId xmlns:a16="http://schemas.microsoft.com/office/drawing/2014/main" id="{10665884-B0FA-47FA-9C9A-0EE59B1BD4CB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596AE9D4-E835-4FDF-ACE6-5C9926622FA3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26" name="圖形 2">
                <a:extLst>
                  <a:ext uri="{FF2B5EF4-FFF2-40B4-BE49-F238E27FC236}">
                    <a16:creationId xmlns:a16="http://schemas.microsoft.com/office/drawing/2014/main" id="{756D24BD-D79E-43BE-916D-375ECE4CAF3D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127" name="圖形 2">
                  <a:extLst>
                    <a:ext uri="{FF2B5EF4-FFF2-40B4-BE49-F238E27FC236}">
                      <a16:creationId xmlns:a16="http://schemas.microsoft.com/office/drawing/2014/main" id="{7C6D3540-E9A6-4B5A-BE7E-1A78B929B49C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30" name="手繪多邊形: 圖案 129">
                    <a:extLst>
                      <a:ext uri="{FF2B5EF4-FFF2-40B4-BE49-F238E27FC236}">
                        <a16:creationId xmlns:a16="http://schemas.microsoft.com/office/drawing/2014/main" id="{E90544BF-ED51-4802-B78A-5D12D28D9427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1" name="手繪多邊形: 圖案 130">
                    <a:extLst>
                      <a:ext uri="{FF2B5EF4-FFF2-40B4-BE49-F238E27FC236}">
                        <a16:creationId xmlns:a16="http://schemas.microsoft.com/office/drawing/2014/main" id="{206B341B-4525-44E0-BB28-662093162DE9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32" name="手繪多邊形: 圖案 131">
                    <a:extLst>
                      <a:ext uri="{FF2B5EF4-FFF2-40B4-BE49-F238E27FC236}">
                        <a16:creationId xmlns:a16="http://schemas.microsoft.com/office/drawing/2014/main" id="{0EC531CE-4085-4606-82E0-7C511AEB7A14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28" name="手繪多邊形: 圖案 127">
                  <a:extLst>
                    <a:ext uri="{FF2B5EF4-FFF2-40B4-BE49-F238E27FC236}">
                      <a16:creationId xmlns:a16="http://schemas.microsoft.com/office/drawing/2014/main" id="{53CFC15D-C5F2-40A2-95EB-17CE7603D270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B689A4D5-733F-46AC-AD75-A4AF45D24AEA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63B95668-2587-4383-A14C-70E2C10829BF}"/>
              </a:ext>
            </a:extLst>
          </p:cNvPr>
          <p:cNvCxnSpPr/>
          <p:nvPr/>
        </p:nvCxnSpPr>
        <p:spPr>
          <a:xfrm>
            <a:off x="5897880" y="3151280"/>
            <a:ext cx="0" cy="977511"/>
          </a:xfrm>
          <a:prstGeom prst="straightConnector1">
            <a:avLst/>
          </a:prstGeom>
          <a:ln w="38100">
            <a:solidFill>
              <a:srgbClr val="FF33CC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接點: 肘形 103">
            <a:extLst>
              <a:ext uri="{FF2B5EF4-FFF2-40B4-BE49-F238E27FC236}">
                <a16:creationId xmlns:a16="http://schemas.microsoft.com/office/drawing/2014/main" id="{18E435EA-F4E6-48AB-A9EC-3B6E5835CF22}"/>
              </a:ext>
            </a:extLst>
          </p:cNvPr>
          <p:cNvCxnSpPr>
            <a:cxnSpLocks/>
          </p:cNvCxnSpPr>
          <p:nvPr/>
        </p:nvCxnSpPr>
        <p:spPr>
          <a:xfrm rot="5400000">
            <a:off x="6208334" y="3096670"/>
            <a:ext cx="983536" cy="948169"/>
          </a:xfrm>
          <a:prstGeom prst="bentConnector3">
            <a:avLst>
              <a:gd name="adj1" fmla="val 50000"/>
            </a:avLst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93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圖形 9">
            <a:extLst>
              <a:ext uri="{FF2B5EF4-FFF2-40B4-BE49-F238E27FC236}">
                <a16:creationId xmlns:a16="http://schemas.microsoft.com/office/drawing/2014/main" id="{C5BAB506-3B8F-4F55-846C-B4BF7A6A3F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386972" y="-1837706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81" name="圖形 9">
            <a:extLst>
              <a:ext uri="{FF2B5EF4-FFF2-40B4-BE49-F238E27FC236}">
                <a16:creationId xmlns:a16="http://schemas.microsoft.com/office/drawing/2014/main" id="{FA35C999-A416-4474-8E74-3F6031FFD3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5271561" y="2732755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182" name="圖形 7">
            <a:extLst>
              <a:ext uri="{FF2B5EF4-FFF2-40B4-BE49-F238E27FC236}">
                <a16:creationId xmlns:a16="http://schemas.microsoft.com/office/drawing/2014/main" id="{BF7CC08F-6335-4E60-8F75-C2828228E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42674" y="7564670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83" name="圖形 7">
            <a:extLst>
              <a:ext uri="{FF2B5EF4-FFF2-40B4-BE49-F238E27FC236}">
                <a16:creationId xmlns:a16="http://schemas.microsoft.com/office/drawing/2014/main" id="{309B5F7F-2E7A-497B-A0CC-7D026720B3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2230438" y="10798417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面臨的威脅</a:t>
            </a:r>
            <a:r>
              <a:rPr lang="en-US" altLang="zh-TW"/>
              <a:t>-</a:t>
            </a:r>
            <a:r>
              <a:rPr lang="zh-TW" altLang="en-US"/>
              <a:t>被淪陷的設備感染病毒或殭屍網路</a:t>
            </a:r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19DB6F04-E648-431F-88F4-DE2E081EC775}"/>
              </a:ext>
            </a:extLst>
          </p:cNvPr>
          <p:cNvSpPr txBox="1">
            <a:spLocks/>
          </p:cNvSpPr>
          <p:nvPr/>
        </p:nvSpPr>
        <p:spPr>
          <a:xfrm>
            <a:off x="609600" y="182881"/>
            <a:ext cx="10960100" cy="103632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ct val="100515"/>
              </a:spcBef>
            </a:pPr>
            <a:r>
              <a:rPr lang="en-US" altLang="zh-TW" sz="5400" b="0" spc="-150" dirty="0">
                <a:latin typeface="Bahnschrift Condensed"/>
                <a:ea typeface="微軟正黑體"/>
                <a:cs typeface="Arial"/>
              </a:rPr>
              <a:t>Threat we met :</a:t>
            </a:r>
            <a:r>
              <a:rPr lang="zh-TW" altLang="en-US" sz="5400" b="0" spc="-150" dirty="0">
                <a:latin typeface="Bahnschrift Condensed"/>
                <a:ea typeface="微軟正黑體"/>
                <a:cs typeface="Arial"/>
              </a:rPr>
              <a:t> </a:t>
            </a:r>
            <a:r>
              <a:rPr lang="zh-TW" altLang="en-US" sz="5400" b="0" spc="-150" dirty="0">
                <a:latin typeface="Bahnschrift Light Condensed" panose="020B0502040204020203" pitchFamily="34" charset="0"/>
                <a:ea typeface="微軟正黑體"/>
                <a:cs typeface="Arial"/>
              </a:rPr>
              <a:t>i</a:t>
            </a:r>
            <a:r>
              <a:rPr lang="en-US" altLang="zh-TW" sz="5400" b="0" spc="-150" dirty="0" err="1">
                <a:latin typeface="Bahnschrift Light Condensed" panose="020B0502040204020203" pitchFamily="34" charset="0"/>
                <a:ea typeface="微軟正黑體"/>
                <a:cs typeface="Arial"/>
              </a:rPr>
              <a:t>nfected</a:t>
            </a:r>
            <a:r>
              <a:rPr lang="en-US" altLang="zh-TW" sz="5400" b="0" spc="-150" dirty="0">
                <a:latin typeface="Bahnschrift Light Condensed" panose="020B0502040204020203" pitchFamily="34" charset="0"/>
                <a:ea typeface="微軟正黑體"/>
                <a:cs typeface="Arial"/>
              </a:rPr>
              <a:t> by bot devices</a:t>
            </a:r>
            <a:endParaRPr lang="zh-TW" altLang="en-US" sz="5400" b="0" spc="-150" dirty="0">
              <a:latin typeface="Bahnschrift Light Condensed" panose="020B0502040204020203" pitchFamily="34" charset="0"/>
              <a:ea typeface="微軟正黑體"/>
              <a:cs typeface="Arial"/>
              <a:sym typeface="+mn-lt"/>
            </a:endParaRP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0C184B0C-BBBA-4B3B-A597-0BF704BAFF03}"/>
              </a:ext>
            </a:extLst>
          </p:cNvPr>
          <p:cNvSpPr txBox="1">
            <a:spLocks/>
          </p:cNvSpPr>
          <p:nvPr/>
        </p:nvSpPr>
        <p:spPr>
          <a:xfrm>
            <a:off x="609600" y="1956431"/>
            <a:ext cx="4464050" cy="328908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100515"/>
              </a:spcBef>
              <a:buNone/>
            </a:pP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Devices infected by zombies began to infect more devices.</a:t>
            </a:r>
          </a:p>
          <a:p>
            <a:pPr marL="0" indent="0">
              <a:lnSpc>
                <a:spcPct val="120000"/>
              </a:lnSpc>
              <a:spcBef>
                <a:spcPct val="100515"/>
              </a:spcBef>
              <a:buNone/>
            </a:pP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NAS could be a bot without noticing</a:t>
            </a:r>
            <a:endParaRPr lang="en-US" altLang="zh-TW" sz="2400">
              <a:solidFill>
                <a:schemeClr val="bg1"/>
              </a:solidFill>
              <a:cs typeface="+mn-ea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altLang="zh-TW" sz="2000">
                <a:solidFill>
                  <a:srgbClr val="33CCFF"/>
                </a:solidFill>
                <a:cs typeface="+mn-ea"/>
                <a:sym typeface="+mn-lt"/>
              </a:rPr>
              <a:t>Ex. Bitcoin mining</a:t>
            </a:r>
            <a:endParaRPr lang="en-US" altLang="zh-TW" sz="2000">
              <a:solidFill>
                <a:srgbClr val="33CCFF"/>
              </a:solidFill>
              <a:cs typeface="+mn-ea"/>
            </a:endParaRPr>
          </a:p>
          <a:p>
            <a:pPr marL="0" indent="0">
              <a:lnSpc>
                <a:spcPct val="120000"/>
              </a:lnSpc>
              <a:spcBef>
                <a:spcPct val="100515"/>
              </a:spcBef>
              <a:buFont typeface="Arial" panose="020B0604020202020204" pitchFamily="34" charset="0"/>
              <a:buNone/>
            </a:pP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BC8621B-6470-46D4-A652-24F0C23C3685}"/>
              </a:ext>
            </a:extLst>
          </p:cNvPr>
          <p:cNvGrpSpPr/>
          <p:nvPr/>
        </p:nvGrpSpPr>
        <p:grpSpPr>
          <a:xfrm>
            <a:off x="5491708" y="1956430"/>
            <a:ext cx="5931975" cy="3761824"/>
            <a:chOff x="5491708" y="1956430"/>
            <a:chExt cx="5931975" cy="3761824"/>
          </a:xfrm>
        </p:grpSpPr>
        <p:cxnSp>
          <p:nvCxnSpPr>
            <p:cNvPr id="118" name="接點: 肘形 117">
              <a:extLst>
                <a:ext uri="{FF2B5EF4-FFF2-40B4-BE49-F238E27FC236}">
                  <a16:creationId xmlns:a16="http://schemas.microsoft.com/office/drawing/2014/main" id="{0A2F4224-007A-4A46-BB2C-5C03F22D945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068468" y="3285844"/>
              <a:ext cx="2375204" cy="873958"/>
            </a:xfrm>
            <a:prstGeom prst="bentConnector3">
              <a:avLst>
                <a:gd name="adj1" fmla="val 99192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接點: 肘形 129">
              <a:extLst>
                <a:ext uri="{FF2B5EF4-FFF2-40B4-BE49-F238E27FC236}">
                  <a16:creationId xmlns:a16="http://schemas.microsoft.com/office/drawing/2014/main" id="{4B54C657-DFF1-488D-A915-4A8B9B2CFDF0}"/>
                </a:ext>
              </a:extLst>
            </p:cNvPr>
            <p:cNvCxnSpPr>
              <a:cxnSpLocks/>
              <a:endCxn id="165" idx="8"/>
            </p:cNvCxnSpPr>
            <p:nvPr/>
          </p:nvCxnSpPr>
          <p:spPr>
            <a:xfrm flipV="1">
              <a:off x="7238823" y="3425515"/>
              <a:ext cx="1198391" cy="684260"/>
            </a:xfrm>
            <a:prstGeom prst="bentConnector3">
              <a:avLst>
                <a:gd name="adj1" fmla="val 2811"/>
              </a:avLst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F87527A7-AABF-465D-A9A5-8B3C51C2AFD3}"/>
                </a:ext>
              </a:extLst>
            </p:cNvPr>
            <p:cNvSpPr txBox="1"/>
            <p:nvPr/>
          </p:nvSpPr>
          <p:spPr>
            <a:xfrm>
              <a:off x="6068054" y="5324044"/>
              <a:ext cx="1364476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Study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0" name="文字方塊 119">
              <a:extLst>
                <a:ext uri="{FF2B5EF4-FFF2-40B4-BE49-F238E27FC236}">
                  <a16:creationId xmlns:a16="http://schemas.microsoft.com/office/drawing/2014/main" id="{88BEE95B-8EB1-48CA-9139-B0D1E23438EA}"/>
                </a:ext>
              </a:extLst>
            </p:cNvPr>
            <p:cNvSpPr txBox="1"/>
            <p:nvPr/>
          </p:nvSpPr>
          <p:spPr>
            <a:xfrm>
              <a:off x="9843845" y="5324044"/>
              <a:ext cx="137730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Living 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3C54F4EA-9296-4FBA-8094-2793F29D350D}"/>
                </a:ext>
              </a:extLst>
            </p:cNvPr>
            <p:cNvSpPr txBox="1"/>
            <p:nvPr/>
          </p:nvSpPr>
          <p:spPr>
            <a:xfrm>
              <a:off x="8215649" y="5324044"/>
              <a:ext cx="1120820" cy="39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lang="en-US" altLang="zh-TW">
                  <a:solidFill>
                    <a:schemeClr val="bg1"/>
                  </a:solidFill>
                  <a:cs typeface="+mn-ea"/>
                  <a:sym typeface="+mn-lt"/>
                </a:rPr>
                <a:t>Bedroom</a:t>
              </a:r>
              <a:endParaRPr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2" name="圖形 44">
              <a:extLst>
                <a:ext uri="{FF2B5EF4-FFF2-40B4-BE49-F238E27FC236}">
                  <a16:creationId xmlns:a16="http://schemas.microsoft.com/office/drawing/2014/main" id="{BF71AC60-B456-4423-A8C8-CA19F59B9B71}"/>
                </a:ext>
              </a:extLst>
            </p:cNvPr>
            <p:cNvSpPr/>
            <p:nvPr/>
          </p:nvSpPr>
          <p:spPr>
            <a:xfrm>
              <a:off x="8365100" y="1956430"/>
              <a:ext cx="886038" cy="800100"/>
            </a:xfrm>
            <a:custGeom>
              <a:avLst/>
              <a:gdLst>
                <a:gd name="connsiteX0" fmla="*/ 873686 w 886038"/>
                <a:gd name="connsiteY0" fmla="*/ 98260 h 800100"/>
                <a:gd name="connsiteX1" fmla="*/ 700940 w 886038"/>
                <a:gd name="connsiteY1" fmla="*/ 90526 h 800100"/>
                <a:gd name="connsiteX2" fmla="*/ 447842 w 886038"/>
                <a:gd name="connsiteY2" fmla="*/ 0 h 800100"/>
                <a:gd name="connsiteX3" fmla="*/ 47792 w 886038"/>
                <a:gd name="connsiteY3" fmla="*/ 400050 h 800100"/>
                <a:gd name="connsiteX4" fmla="*/ 74614 w 886038"/>
                <a:gd name="connsiteY4" fmla="*/ 542963 h 800100"/>
                <a:gd name="connsiteX5" fmla="*/ 12054 w 886038"/>
                <a:gd name="connsiteY5" fmla="*/ 736663 h 800100"/>
                <a:gd name="connsiteX6" fmla="*/ 82539 w 886038"/>
                <a:gd name="connsiteY6" fmla="*/ 764858 h 800100"/>
                <a:gd name="connsiteX7" fmla="*/ 103951 w 886038"/>
                <a:gd name="connsiteY7" fmla="*/ 763676 h 800100"/>
                <a:gd name="connsiteX8" fmla="*/ 120868 w 886038"/>
                <a:gd name="connsiteY8" fmla="*/ 742721 h 800100"/>
                <a:gd name="connsiteX9" fmla="*/ 99913 w 886038"/>
                <a:gd name="connsiteY9" fmla="*/ 725805 h 800100"/>
                <a:gd name="connsiteX10" fmla="*/ 42648 w 886038"/>
                <a:gd name="connsiteY10" fmla="*/ 713918 h 800100"/>
                <a:gd name="connsiteX11" fmla="*/ 92255 w 886038"/>
                <a:gd name="connsiteY11" fmla="*/ 582511 h 800100"/>
                <a:gd name="connsiteX12" fmla="*/ 447842 w 886038"/>
                <a:gd name="connsiteY12" fmla="*/ 800100 h 800100"/>
                <a:gd name="connsiteX13" fmla="*/ 847892 w 886038"/>
                <a:gd name="connsiteY13" fmla="*/ 400050 h 800100"/>
                <a:gd name="connsiteX14" fmla="*/ 733325 w 886038"/>
                <a:gd name="connsiteY14" fmla="*/ 120320 h 800100"/>
                <a:gd name="connsiteX15" fmla="*/ 843053 w 886038"/>
                <a:gd name="connsiteY15" fmla="*/ 120929 h 800100"/>
                <a:gd name="connsiteX16" fmla="*/ 840729 w 886038"/>
                <a:gd name="connsiteY16" fmla="*/ 171641 h 800100"/>
                <a:gd name="connsiteX17" fmla="*/ 851854 w 886038"/>
                <a:gd name="connsiteY17" fmla="*/ 196177 h 800100"/>
                <a:gd name="connsiteX18" fmla="*/ 876391 w 886038"/>
                <a:gd name="connsiteY18" fmla="*/ 185014 h 800100"/>
                <a:gd name="connsiteX19" fmla="*/ 873686 w 886038"/>
                <a:gd name="connsiteY19" fmla="*/ 98260 h 800100"/>
                <a:gd name="connsiteX20" fmla="*/ 741136 w 886038"/>
                <a:gd name="connsiteY20" fmla="*/ 188824 h 800100"/>
                <a:gd name="connsiteX21" fmla="*/ 808801 w 886038"/>
                <a:gd name="connsiteY21" fmla="*/ 380924 h 800100"/>
                <a:gd name="connsiteX22" fmla="*/ 656249 w 886038"/>
                <a:gd name="connsiteY22" fmla="*/ 380924 h 800100"/>
                <a:gd name="connsiteX23" fmla="*/ 611443 w 886038"/>
                <a:gd name="connsiteY23" fmla="*/ 190424 h 800100"/>
                <a:gd name="connsiteX24" fmla="*/ 733554 w 886038"/>
                <a:gd name="connsiteY24" fmla="*/ 190424 h 800100"/>
                <a:gd name="connsiteX25" fmla="*/ 741136 w 886038"/>
                <a:gd name="connsiteY25" fmla="*/ 188824 h 800100"/>
                <a:gd name="connsiteX26" fmla="*/ 741212 w 886038"/>
                <a:gd name="connsiteY26" fmla="*/ 611162 h 800100"/>
                <a:gd name="connsiteX27" fmla="*/ 733592 w 886038"/>
                <a:gd name="connsiteY27" fmla="*/ 609524 h 800100"/>
                <a:gd name="connsiteX28" fmla="*/ 611710 w 886038"/>
                <a:gd name="connsiteY28" fmla="*/ 609524 h 800100"/>
                <a:gd name="connsiteX29" fmla="*/ 656287 w 886038"/>
                <a:gd name="connsiteY29" fmla="*/ 419024 h 800100"/>
                <a:gd name="connsiteX30" fmla="*/ 808839 w 886038"/>
                <a:gd name="connsiteY30" fmla="*/ 419024 h 800100"/>
                <a:gd name="connsiteX31" fmla="*/ 741212 w 886038"/>
                <a:gd name="connsiteY31" fmla="*/ 611162 h 800100"/>
                <a:gd name="connsiteX32" fmla="*/ 447842 w 886038"/>
                <a:gd name="connsiteY32" fmla="*/ 754990 h 800100"/>
                <a:gd name="connsiteX33" fmla="*/ 347296 w 886038"/>
                <a:gd name="connsiteY33" fmla="*/ 647624 h 800100"/>
                <a:gd name="connsiteX34" fmla="*/ 548312 w 886038"/>
                <a:gd name="connsiteY34" fmla="*/ 647624 h 800100"/>
                <a:gd name="connsiteX35" fmla="*/ 447842 w 886038"/>
                <a:gd name="connsiteY35" fmla="*/ 754990 h 800100"/>
                <a:gd name="connsiteX36" fmla="*/ 325236 w 886038"/>
                <a:gd name="connsiteY36" fmla="*/ 609524 h 800100"/>
                <a:gd name="connsiteX37" fmla="*/ 277421 w 886038"/>
                <a:gd name="connsiteY37" fmla="*/ 419024 h 800100"/>
                <a:gd name="connsiteX38" fmla="*/ 618187 w 886038"/>
                <a:gd name="connsiteY38" fmla="*/ 419024 h 800100"/>
                <a:gd name="connsiteX39" fmla="*/ 570371 w 886038"/>
                <a:gd name="connsiteY39" fmla="*/ 609524 h 800100"/>
                <a:gd name="connsiteX40" fmla="*/ 325236 w 886038"/>
                <a:gd name="connsiteY40" fmla="*/ 609524 h 800100"/>
                <a:gd name="connsiteX41" fmla="*/ 154510 w 886038"/>
                <a:gd name="connsiteY41" fmla="*/ 188824 h 800100"/>
                <a:gd name="connsiteX42" fmla="*/ 162092 w 886038"/>
                <a:gd name="connsiteY42" fmla="*/ 190424 h 800100"/>
                <a:gd name="connsiteX43" fmla="*/ 284164 w 886038"/>
                <a:gd name="connsiteY43" fmla="*/ 190424 h 800100"/>
                <a:gd name="connsiteX44" fmla="*/ 239778 w 886038"/>
                <a:gd name="connsiteY44" fmla="*/ 373875 h 800100"/>
                <a:gd name="connsiteX45" fmla="*/ 231586 w 886038"/>
                <a:gd name="connsiteY45" fmla="*/ 380924 h 800100"/>
                <a:gd name="connsiteX46" fmla="*/ 86844 w 886038"/>
                <a:gd name="connsiteY46" fmla="*/ 380924 h 800100"/>
                <a:gd name="connsiteX47" fmla="*/ 154510 w 886038"/>
                <a:gd name="connsiteY47" fmla="*/ 188824 h 800100"/>
                <a:gd name="connsiteX48" fmla="*/ 447842 w 886038"/>
                <a:gd name="connsiteY48" fmla="*/ 45453 h 800100"/>
                <a:gd name="connsiteX49" fmla="*/ 548083 w 886038"/>
                <a:gd name="connsiteY49" fmla="*/ 152324 h 800100"/>
                <a:gd name="connsiteX50" fmla="*/ 347563 w 886038"/>
                <a:gd name="connsiteY50" fmla="*/ 152324 h 800100"/>
                <a:gd name="connsiteX51" fmla="*/ 447842 w 886038"/>
                <a:gd name="connsiteY51" fmla="*/ 45453 h 800100"/>
                <a:gd name="connsiteX52" fmla="*/ 570143 w 886038"/>
                <a:gd name="connsiteY52" fmla="*/ 190424 h 800100"/>
                <a:gd name="connsiteX53" fmla="*/ 618187 w 886038"/>
                <a:gd name="connsiteY53" fmla="*/ 380924 h 800100"/>
                <a:gd name="connsiteX54" fmla="*/ 290108 w 886038"/>
                <a:gd name="connsiteY54" fmla="*/ 380924 h 800100"/>
                <a:gd name="connsiteX55" fmla="*/ 369623 w 886038"/>
                <a:gd name="connsiteY55" fmla="*/ 318554 h 800100"/>
                <a:gd name="connsiteX56" fmla="*/ 569495 w 886038"/>
                <a:gd name="connsiteY56" fmla="*/ 190424 h 800100"/>
                <a:gd name="connsiteX57" fmla="*/ 570143 w 886038"/>
                <a:gd name="connsiteY57" fmla="*/ 190424 h 800100"/>
                <a:gd name="connsiteX58" fmla="*/ 493181 w 886038"/>
                <a:gd name="connsiteY58" fmla="*/ 190424 h 800100"/>
                <a:gd name="connsiteX59" fmla="*/ 346877 w 886038"/>
                <a:gd name="connsiteY59" fmla="*/ 287922 h 800100"/>
                <a:gd name="connsiteX60" fmla="*/ 280430 w 886038"/>
                <a:gd name="connsiteY60" fmla="*/ 339738 h 800100"/>
                <a:gd name="connsiteX61" fmla="*/ 325503 w 886038"/>
                <a:gd name="connsiteY61" fmla="*/ 190424 h 800100"/>
                <a:gd name="connsiteX62" fmla="*/ 493181 w 886038"/>
                <a:gd name="connsiteY62" fmla="*/ 190424 h 800100"/>
                <a:gd name="connsiteX63" fmla="*/ 505944 w 886038"/>
                <a:gd name="connsiteY63" fmla="*/ 43205 h 800100"/>
                <a:gd name="connsiteX64" fmla="*/ 658573 w 886038"/>
                <a:gd name="connsiteY64" fmla="*/ 106337 h 800100"/>
                <a:gd name="connsiteX65" fmla="*/ 584735 w 886038"/>
                <a:gd name="connsiteY65" fmla="*/ 139903 h 800100"/>
                <a:gd name="connsiteX66" fmla="*/ 505944 w 886038"/>
                <a:gd name="connsiteY66" fmla="*/ 43205 h 800100"/>
                <a:gd name="connsiteX67" fmla="*/ 389701 w 886038"/>
                <a:gd name="connsiteY67" fmla="*/ 43205 h 800100"/>
                <a:gd name="connsiteX68" fmla="*/ 303710 w 886038"/>
                <a:gd name="connsiteY68" fmla="*/ 152324 h 800100"/>
                <a:gd name="connsiteX69" fmla="*/ 184685 w 886038"/>
                <a:gd name="connsiteY69" fmla="*/ 152324 h 800100"/>
                <a:gd name="connsiteX70" fmla="*/ 389701 w 886038"/>
                <a:gd name="connsiteY70" fmla="*/ 43205 h 800100"/>
                <a:gd name="connsiteX71" fmla="*/ 86844 w 886038"/>
                <a:gd name="connsiteY71" fmla="*/ 419024 h 800100"/>
                <a:gd name="connsiteX72" fmla="*/ 189791 w 886038"/>
                <a:gd name="connsiteY72" fmla="*/ 419024 h 800100"/>
                <a:gd name="connsiteX73" fmla="*/ 102656 w 886038"/>
                <a:gd name="connsiteY73" fmla="*/ 508902 h 800100"/>
                <a:gd name="connsiteX74" fmla="*/ 86844 w 886038"/>
                <a:gd name="connsiteY74" fmla="*/ 419024 h 800100"/>
                <a:gd name="connsiteX75" fmla="*/ 239663 w 886038"/>
                <a:gd name="connsiteY75" fmla="*/ 424396 h 800100"/>
                <a:gd name="connsiteX76" fmla="*/ 283936 w 886038"/>
                <a:gd name="connsiteY76" fmla="*/ 609524 h 800100"/>
                <a:gd name="connsiteX77" fmla="*/ 162092 w 886038"/>
                <a:gd name="connsiteY77" fmla="*/ 609524 h 800100"/>
                <a:gd name="connsiteX78" fmla="*/ 154434 w 886038"/>
                <a:gd name="connsiteY78" fmla="*/ 611162 h 800100"/>
                <a:gd name="connsiteX79" fmla="*/ 118353 w 886038"/>
                <a:gd name="connsiteY79" fmla="*/ 549021 h 800100"/>
                <a:gd name="connsiteX80" fmla="*/ 239663 w 886038"/>
                <a:gd name="connsiteY80" fmla="*/ 424396 h 800100"/>
                <a:gd name="connsiteX81" fmla="*/ 184533 w 886038"/>
                <a:gd name="connsiteY81" fmla="*/ 647624 h 800100"/>
                <a:gd name="connsiteX82" fmla="*/ 303443 w 886038"/>
                <a:gd name="connsiteY82" fmla="*/ 647624 h 800100"/>
                <a:gd name="connsiteX83" fmla="*/ 389282 w 886038"/>
                <a:gd name="connsiteY83" fmla="*/ 756818 h 800100"/>
                <a:gd name="connsiteX84" fmla="*/ 184533 w 886038"/>
                <a:gd name="connsiteY84" fmla="*/ 647624 h 800100"/>
                <a:gd name="connsiteX85" fmla="*/ 506363 w 886038"/>
                <a:gd name="connsiteY85" fmla="*/ 756818 h 800100"/>
                <a:gd name="connsiteX86" fmla="*/ 592203 w 886038"/>
                <a:gd name="connsiteY86" fmla="*/ 647624 h 800100"/>
                <a:gd name="connsiteX87" fmla="*/ 711151 w 886038"/>
                <a:gd name="connsiteY87" fmla="*/ 647624 h 800100"/>
                <a:gd name="connsiteX88" fmla="*/ 506363 w 886038"/>
                <a:gd name="connsiteY88" fmla="*/ 756818 h 800100"/>
                <a:gd name="connsiteX89" fmla="*/ 710999 w 886038"/>
                <a:gd name="connsiteY89" fmla="*/ 152324 h 800100"/>
                <a:gd name="connsiteX90" fmla="*/ 646876 w 886038"/>
                <a:gd name="connsiteY90" fmla="*/ 152324 h 800100"/>
                <a:gd name="connsiteX91" fmla="*/ 692177 w 886038"/>
                <a:gd name="connsiteY91" fmla="*/ 133807 h 800100"/>
                <a:gd name="connsiteX92" fmla="*/ 710999 w 886038"/>
                <a:gd name="connsiteY92" fmla="*/ 15232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86038" h="800100">
                  <a:moveTo>
                    <a:pt x="873686" y="98260"/>
                  </a:moveTo>
                  <a:cubicBezTo>
                    <a:pt x="846406" y="61455"/>
                    <a:pt x="782131" y="63551"/>
                    <a:pt x="700940" y="90526"/>
                  </a:cubicBezTo>
                  <a:cubicBezTo>
                    <a:pt x="631941" y="34023"/>
                    <a:pt x="543816" y="0"/>
                    <a:pt x="447842" y="0"/>
                  </a:cubicBezTo>
                  <a:cubicBezTo>
                    <a:pt x="227243" y="0"/>
                    <a:pt x="47792" y="179451"/>
                    <a:pt x="47792" y="400050"/>
                  </a:cubicBezTo>
                  <a:cubicBezTo>
                    <a:pt x="47792" y="450418"/>
                    <a:pt x="57545" y="498500"/>
                    <a:pt x="74614" y="542963"/>
                  </a:cubicBezTo>
                  <a:cubicBezTo>
                    <a:pt x="11559" y="623545"/>
                    <a:pt x="-18540" y="695287"/>
                    <a:pt x="12054" y="736663"/>
                  </a:cubicBezTo>
                  <a:cubicBezTo>
                    <a:pt x="25999" y="755409"/>
                    <a:pt x="49659" y="764858"/>
                    <a:pt x="82539" y="764858"/>
                  </a:cubicBezTo>
                  <a:cubicBezTo>
                    <a:pt x="89283" y="764858"/>
                    <a:pt x="96407" y="764477"/>
                    <a:pt x="103951" y="763676"/>
                  </a:cubicBezTo>
                  <a:cubicBezTo>
                    <a:pt x="114391" y="762572"/>
                    <a:pt x="122011" y="753199"/>
                    <a:pt x="120868" y="742721"/>
                  </a:cubicBezTo>
                  <a:cubicBezTo>
                    <a:pt x="119725" y="732244"/>
                    <a:pt x="110619" y="724700"/>
                    <a:pt x="99913" y="725805"/>
                  </a:cubicBezTo>
                  <a:cubicBezTo>
                    <a:pt x="70957" y="728739"/>
                    <a:pt x="50611" y="724662"/>
                    <a:pt x="42648" y="713918"/>
                  </a:cubicBezTo>
                  <a:cubicBezTo>
                    <a:pt x="28323" y="694563"/>
                    <a:pt x="45163" y="646633"/>
                    <a:pt x="92255" y="582511"/>
                  </a:cubicBezTo>
                  <a:cubicBezTo>
                    <a:pt x="158701" y="711518"/>
                    <a:pt x="293003" y="800100"/>
                    <a:pt x="447842" y="800100"/>
                  </a:cubicBezTo>
                  <a:cubicBezTo>
                    <a:pt x="668441" y="800100"/>
                    <a:pt x="847892" y="620649"/>
                    <a:pt x="847892" y="400050"/>
                  </a:cubicBezTo>
                  <a:cubicBezTo>
                    <a:pt x="847892" y="291236"/>
                    <a:pt x="804077" y="192519"/>
                    <a:pt x="733325" y="120320"/>
                  </a:cubicBezTo>
                  <a:cubicBezTo>
                    <a:pt x="791504" y="103632"/>
                    <a:pt x="830747" y="104318"/>
                    <a:pt x="843053" y="120929"/>
                  </a:cubicBezTo>
                  <a:cubicBezTo>
                    <a:pt x="852197" y="133312"/>
                    <a:pt x="846863" y="155334"/>
                    <a:pt x="840729" y="171641"/>
                  </a:cubicBezTo>
                  <a:cubicBezTo>
                    <a:pt x="836995" y="181470"/>
                    <a:pt x="842024" y="192443"/>
                    <a:pt x="851854" y="196177"/>
                  </a:cubicBezTo>
                  <a:cubicBezTo>
                    <a:pt x="861798" y="199796"/>
                    <a:pt x="872695" y="194920"/>
                    <a:pt x="876391" y="185014"/>
                  </a:cubicBezTo>
                  <a:cubicBezTo>
                    <a:pt x="890107" y="148438"/>
                    <a:pt x="889192" y="119291"/>
                    <a:pt x="873686" y="98260"/>
                  </a:cubicBezTo>
                  <a:close/>
                  <a:moveTo>
                    <a:pt x="741136" y="188824"/>
                  </a:moveTo>
                  <a:cubicBezTo>
                    <a:pt x="780607" y="243497"/>
                    <a:pt x="805067" y="309448"/>
                    <a:pt x="808801" y="380924"/>
                  </a:cubicBezTo>
                  <a:lnTo>
                    <a:pt x="656249" y="380924"/>
                  </a:lnTo>
                  <a:cubicBezTo>
                    <a:pt x="653696" y="313639"/>
                    <a:pt x="638113" y="248869"/>
                    <a:pt x="611443" y="190424"/>
                  </a:cubicBezTo>
                  <a:lnTo>
                    <a:pt x="733554" y="190424"/>
                  </a:lnTo>
                  <a:cubicBezTo>
                    <a:pt x="736259" y="190424"/>
                    <a:pt x="738850" y="189814"/>
                    <a:pt x="741136" y="188824"/>
                  </a:cubicBezTo>
                  <a:close/>
                  <a:moveTo>
                    <a:pt x="741212" y="611162"/>
                  </a:moveTo>
                  <a:cubicBezTo>
                    <a:pt x="738850" y="610172"/>
                    <a:pt x="736297" y="609524"/>
                    <a:pt x="733592" y="609524"/>
                  </a:cubicBezTo>
                  <a:lnTo>
                    <a:pt x="611710" y="609524"/>
                  </a:lnTo>
                  <a:cubicBezTo>
                    <a:pt x="638266" y="551040"/>
                    <a:pt x="653811" y="486308"/>
                    <a:pt x="656287" y="419024"/>
                  </a:cubicBezTo>
                  <a:lnTo>
                    <a:pt x="808839" y="419024"/>
                  </a:lnTo>
                  <a:cubicBezTo>
                    <a:pt x="805106" y="490538"/>
                    <a:pt x="780684" y="556489"/>
                    <a:pt x="741212" y="611162"/>
                  </a:cubicBezTo>
                  <a:close/>
                  <a:moveTo>
                    <a:pt x="447842" y="754990"/>
                  </a:moveTo>
                  <a:cubicBezTo>
                    <a:pt x="408218" y="726415"/>
                    <a:pt x="374233" y="689991"/>
                    <a:pt x="347296" y="647624"/>
                  </a:cubicBezTo>
                  <a:lnTo>
                    <a:pt x="548312" y="647624"/>
                  </a:lnTo>
                  <a:cubicBezTo>
                    <a:pt x="521413" y="689991"/>
                    <a:pt x="487428" y="726415"/>
                    <a:pt x="447842" y="754990"/>
                  </a:cubicBezTo>
                  <a:close/>
                  <a:moveTo>
                    <a:pt x="325236" y="609524"/>
                  </a:moveTo>
                  <a:cubicBezTo>
                    <a:pt x="296432" y="552107"/>
                    <a:pt x="280126" y="486766"/>
                    <a:pt x="277421" y="419024"/>
                  </a:cubicBezTo>
                  <a:lnTo>
                    <a:pt x="618187" y="419024"/>
                  </a:lnTo>
                  <a:cubicBezTo>
                    <a:pt x="615482" y="486766"/>
                    <a:pt x="599175" y="552107"/>
                    <a:pt x="570371" y="609524"/>
                  </a:cubicBezTo>
                  <a:lnTo>
                    <a:pt x="325236" y="609524"/>
                  </a:lnTo>
                  <a:close/>
                  <a:moveTo>
                    <a:pt x="154510" y="188824"/>
                  </a:moveTo>
                  <a:cubicBezTo>
                    <a:pt x="156834" y="189814"/>
                    <a:pt x="159387" y="190424"/>
                    <a:pt x="162092" y="190424"/>
                  </a:cubicBezTo>
                  <a:lnTo>
                    <a:pt x="284164" y="190424"/>
                  </a:lnTo>
                  <a:cubicBezTo>
                    <a:pt x="258409" y="246812"/>
                    <a:pt x="243131" y="309143"/>
                    <a:pt x="239778" y="373875"/>
                  </a:cubicBezTo>
                  <a:cubicBezTo>
                    <a:pt x="237073" y="376238"/>
                    <a:pt x="234291" y="378524"/>
                    <a:pt x="231586" y="380924"/>
                  </a:cubicBezTo>
                  <a:lnTo>
                    <a:pt x="86844" y="380924"/>
                  </a:lnTo>
                  <a:cubicBezTo>
                    <a:pt x="90616" y="309448"/>
                    <a:pt x="115076" y="243497"/>
                    <a:pt x="154510" y="188824"/>
                  </a:cubicBezTo>
                  <a:close/>
                  <a:moveTo>
                    <a:pt x="447842" y="45453"/>
                  </a:moveTo>
                  <a:cubicBezTo>
                    <a:pt x="487275" y="73914"/>
                    <a:pt x="521184" y="110147"/>
                    <a:pt x="548083" y="152324"/>
                  </a:cubicBezTo>
                  <a:lnTo>
                    <a:pt x="347563" y="152324"/>
                  </a:lnTo>
                  <a:cubicBezTo>
                    <a:pt x="374461" y="110185"/>
                    <a:pt x="408370" y="73914"/>
                    <a:pt x="447842" y="45453"/>
                  </a:cubicBezTo>
                  <a:close/>
                  <a:moveTo>
                    <a:pt x="570143" y="190424"/>
                  </a:moveTo>
                  <a:cubicBezTo>
                    <a:pt x="599023" y="247802"/>
                    <a:pt x="615406" y="313144"/>
                    <a:pt x="618187" y="380924"/>
                  </a:cubicBezTo>
                  <a:lnTo>
                    <a:pt x="290108" y="380924"/>
                  </a:lnTo>
                  <a:cubicBezTo>
                    <a:pt x="314835" y="360426"/>
                    <a:pt x="341238" y="339585"/>
                    <a:pt x="369623" y="318554"/>
                  </a:cubicBezTo>
                  <a:cubicBezTo>
                    <a:pt x="441708" y="265138"/>
                    <a:pt x="509107" y="222923"/>
                    <a:pt x="569495" y="190424"/>
                  </a:cubicBezTo>
                  <a:lnTo>
                    <a:pt x="570143" y="190424"/>
                  </a:lnTo>
                  <a:close/>
                  <a:moveTo>
                    <a:pt x="493181" y="190424"/>
                  </a:moveTo>
                  <a:cubicBezTo>
                    <a:pt x="443879" y="219837"/>
                    <a:pt x="394197" y="252870"/>
                    <a:pt x="346877" y="287922"/>
                  </a:cubicBezTo>
                  <a:cubicBezTo>
                    <a:pt x="324360" y="304610"/>
                    <a:pt x="302186" y="322021"/>
                    <a:pt x="280430" y="339738"/>
                  </a:cubicBezTo>
                  <a:cubicBezTo>
                    <a:pt x="287212" y="286779"/>
                    <a:pt x="302528" y="236106"/>
                    <a:pt x="325503" y="190424"/>
                  </a:cubicBezTo>
                  <a:lnTo>
                    <a:pt x="493181" y="190424"/>
                  </a:lnTo>
                  <a:close/>
                  <a:moveTo>
                    <a:pt x="505944" y="43205"/>
                  </a:moveTo>
                  <a:cubicBezTo>
                    <a:pt x="562256" y="52349"/>
                    <a:pt x="614110" y="74371"/>
                    <a:pt x="658573" y="106337"/>
                  </a:cubicBezTo>
                  <a:cubicBezTo>
                    <a:pt x="634799" y="115938"/>
                    <a:pt x="610110" y="127178"/>
                    <a:pt x="584735" y="139903"/>
                  </a:cubicBezTo>
                  <a:cubicBezTo>
                    <a:pt x="562713" y="103823"/>
                    <a:pt x="536501" y="71018"/>
                    <a:pt x="505944" y="43205"/>
                  </a:cubicBezTo>
                  <a:close/>
                  <a:moveTo>
                    <a:pt x="389701" y="43205"/>
                  </a:moveTo>
                  <a:cubicBezTo>
                    <a:pt x="355678" y="74181"/>
                    <a:pt x="327027" y="111290"/>
                    <a:pt x="303710" y="152324"/>
                  </a:cubicBezTo>
                  <a:lnTo>
                    <a:pt x="184685" y="152324"/>
                  </a:lnTo>
                  <a:cubicBezTo>
                    <a:pt x="238063" y="95593"/>
                    <a:pt x="309425" y="56274"/>
                    <a:pt x="389701" y="43205"/>
                  </a:cubicBezTo>
                  <a:close/>
                  <a:moveTo>
                    <a:pt x="86844" y="419024"/>
                  </a:moveTo>
                  <a:lnTo>
                    <a:pt x="189791" y="419024"/>
                  </a:lnTo>
                  <a:cubicBezTo>
                    <a:pt x="157863" y="449085"/>
                    <a:pt x="128335" y="479374"/>
                    <a:pt x="102656" y="508902"/>
                  </a:cubicBezTo>
                  <a:cubicBezTo>
                    <a:pt x="93626" y="480327"/>
                    <a:pt x="88445" y="450113"/>
                    <a:pt x="86844" y="419024"/>
                  </a:cubicBezTo>
                  <a:close/>
                  <a:moveTo>
                    <a:pt x="239663" y="424396"/>
                  </a:moveTo>
                  <a:cubicBezTo>
                    <a:pt x="242750" y="489737"/>
                    <a:pt x="258066" y="552602"/>
                    <a:pt x="283936" y="609524"/>
                  </a:cubicBezTo>
                  <a:lnTo>
                    <a:pt x="162092" y="609524"/>
                  </a:lnTo>
                  <a:cubicBezTo>
                    <a:pt x="159349" y="609524"/>
                    <a:pt x="156758" y="610172"/>
                    <a:pt x="154434" y="611162"/>
                  </a:cubicBezTo>
                  <a:cubicBezTo>
                    <a:pt x="140451" y="591769"/>
                    <a:pt x="128297" y="571005"/>
                    <a:pt x="118353" y="549021"/>
                  </a:cubicBezTo>
                  <a:cubicBezTo>
                    <a:pt x="149671" y="511112"/>
                    <a:pt x="190057" y="468973"/>
                    <a:pt x="239663" y="424396"/>
                  </a:cubicBezTo>
                  <a:close/>
                  <a:moveTo>
                    <a:pt x="184533" y="647624"/>
                  </a:moveTo>
                  <a:lnTo>
                    <a:pt x="303443" y="647624"/>
                  </a:lnTo>
                  <a:cubicBezTo>
                    <a:pt x="326722" y="688658"/>
                    <a:pt x="355335" y="725843"/>
                    <a:pt x="389282" y="756818"/>
                  </a:cubicBezTo>
                  <a:cubicBezTo>
                    <a:pt x="309120" y="743712"/>
                    <a:pt x="237873" y="704317"/>
                    <a:pt x="184533" y="647624"/>
                  </a:cubicBezTo>
                  <a:close/>
                  <a:moveTo>
                    <a:pt x="506363" y="756818"/>
                  </a:moveTo>
                  <a:cubicBezTo>
                    <a:pt x="540311" y="725843"/>
                    <a:pt x="568924" y="688658"/>
                    <a:pt x="592203" y="647624"/>
                  </a:cubicBezTo>
                  <a:lnTo>
                    <a:pt x="711151" y="647624"/>
                  </a:lnTo>
                  <a:cubicBezTo>
                    <a:pt x="657811" y="704317"/>
                    <a:pt x="586564" y="743712"/>
                    <a:pt x="506363" y="756818"/>
                  </a:cubicBezTo>
                  <a:close/>
                  <a:moveTo>
                    <a:pt x="710999" y="152324"/>
                  </a:moveTo>
                  <a:lnTo>
                    <a:pt x="646876" y="152324"/>
                  </a:lnTo>
                  <a:cubicBezTo>
                    <a:pt x="662726" y="145313"/>
                    <a:pt x="677890" y="139103"/>
                    <a:pt x="692177" y="133807"/>
                  </a:cubicBezTo>
                  <a:cubicBezTo>
                    <a:pt x="698692" y="139789"/>
                    <a:pt x="704979" y="145923"/>
                    <a:pt x="710999" y="1523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272A955D-49B0-49A5-B613-F0C1BFE9BB09}"/>
                </a:ext>
              </a:extLst>
            </p:cNvPr>
            <p:cNvGrpSpPr/>
            <p:nvPr/>
          </p:nvGrpSpPr>
          <p:grpSpPr>
            <a:xfrm>
              <a:off x="8437214" y="2959128"/>
              <a:ext cx="765693" cy="634572"/>
              <a:chOff x="8437214" y="3875648"/>
              <a:chExt cx="765693" cy="634572"/>
            </a:xfrm>
          </p:grpSpPr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5EBC53B8-C7D7-4A52-B74A-79E2B2FDF617}"/>
                  </a:ext>
                </a:extLst>
              </p:cNvPr>
              <p:cNvSpPr/>
              <p:nvPr/>
            </p:nvSpPr>
            <p:spPr>
              <a:xfrm>
                <a:off x="8437214" y="4162295"/>
                <a:ext cx="765693" cy="347925"/>
              </a:xfrm>
              <a:custGeom>
                <a:avLst/>
                <a:gdLst>
                  <a:gd name="connsiteX0" fmla="*/ 705307 w 728672"/>
                  <a:gd name="connsiteY0" fmla="*/ 111242 h 331565"/>
                  <a:gd name="connsiteX1" fmla="*/ 700716 w 728672"/>
                  <a:gd name="connsiteY1" fmla="*/ 104966 h 331565"/>
                  <a:gd name="connsiteX2" fmla="*/ 630041 w 728672"/>
                  <a:gd name="connsiteY2" fmla="*/ 38367 h 331565"/>
                  <a:gd name="connsiteX3" fmla="*/ 566690 w 728672"/>
                  <a:gd name="connsiteY3" fmla="*/ 0 h 331565"/>
                  <a:gd name="connsiteX4" fmla="*/ 156801 w 728672"/>
                  <a:gd name="connsiteY4" fmla="*/ 0 h 331565"/>
                  <a:gd name="connsiteX5" fmla="*/ 89183 w 728672"/>
                  <a:gd name="connsiteY5" fmla="*/ 42891 h 331565"/>
                  <a:gd name="connsiteX6" fmla="*/ 32947 w 728672"/>
                  <a:gd name="connsiteY6" fmla="*/ 101613 h 331565"/>
                  <a:gd name="connsiteX7" fmla="*/ 31918 w 728672"/>
                  <a:gd name="connsiteY7" fmla="*/ 102927 h 331565"/>
                  <a:gd name="connsiteX8" fmla="*/ 0 w 728672"/>
                  <a:gd name="connsiteY8" fmla="*/ 171288 h 331565"/>
                  <a:gd name="connsiteX9" fmla="*/ 0 w 728672"/>
                  <a:gd name="connsiteY9" fmla="*/ 242211 h 331565"/>
                  <a:gd name="connsiteX10" fmla="*/ 89354 w 728672"/>
                  <a:gd name="connsiteY10" fmla="*/ 331565 h 331565"/>
                  <a:gd name="connsiteX11" fmla="*/ 639318 w 728672"/>
                  <a:gd name="connsiteY11" fmla="*/ 331565 h 331565"/>
                  <a:gd name="connsiteX12" fmla="*/ 728672 w 728672"/>
                  <a:gd name="connsiteY12" fmla="*/ 242211 h 331565"/>
                  <a:gd name="connsiteX13" fmla="*/ 728672 w 728672"/>
                  <a:gd name="connsiteY13" fmla="*/ 171288 h 331565"/>
                  <a:gd name="connsiteX14" fmla="*/ 705307 w 728672"/>
                  <a:gd name="connsiteY14" fmla="*/ 111242 h 331565"/>
                  <a:gd name="connsiteX15" fmla="*/ 683133 w 728672"/>
                  <a:gd name="connsiteY15" fmla="*/ 242202 h 331565"/>
                  <a:gd name="connsiteX16" fmla="*/ 639318 w 728672"/>
                  <a:gd name="connsiteY16" fmla="*/ 286017 h 331565"/>
                  <a:gd name="connsiteX17" fmla="*/ 89345 w 728672"/>
                  <a:gd name="connsiteY17" fmla="*/ 286017 h 331565"/>
                  <a:gd name="connsiteX18" fmla="*/ 45539 w 728672"/>
                  <a:gd name="connsiteY18" fmla="*/ 242202 h 331565"/>
                  <a:gd name="connsiteX19" fmla="*/ 45539 w 728672"/>
                  <a:gd name="connsiteY19" fmla="*/ 171279 h 331565"/>
                  <a:gd name="connsiteX20" fmla="*/ 89354 w 728672"/>
                  <a:gd name="connsiteY20" fmla="*/ 127464 h 331565"/>
                  <a:gd name="connsiteX21" fmla="*/ 639318 w 728672"/>
                  <a:gd name="connsiteY21" fmla="*/ 127464 h 331565"/>
                  <a:gd name="connsiteX22" fmla="*/ 683133 w 728672"/>
                  <a:gd name="connsiteY22" fmla="*/ 171279 h 331565"/>
                  <a:gd name="connsiteX23" fmla="*/ 683133 w 728672"/>
                  <a:gd name="connsiteY23" fmla="*/ 242202 h 33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8672" h="331565">
                    <a:moveTo>
                      <a:pt x="705307" y="111242"/>
                    </a:moveTo>
                    <a:cubicBezTo>
                      <a:pt x="704155" y="108966"/>
                      <a:pt x="702669" y="106813"/>
                      <a:pt x="700716" y="104966"/>
                    </a:cubicBezTo>
                    <a:lnTo>
                      <a:pt x="630041" y="38367"/>
                    </a:lnTo>
                    <a:cubicBezTo>
                      <a:pt x="617144" y="26270"/>
                      <a:pt x="591455" y="0"/>
                      <a:pt x="566690" y="0"/>
                    </a:cubicBezTo>
                    <a:lnTo>
                      <a:pt x="156801" y="0"/>
                    </a:lnTo>
                    <a:cubicBezTo>
                      <a:pt x="126206" y="0"/>
                      <a:pt x="102156" y="27794"/>
                      <a:pt x="89183" y="42891"/>
                    </a:cubicBezTo>
                    <a:lnTo>
                      <a:pt x="32947" y="101613"/>
                    </a:lnTo>
                    <a:cubicBezTo>
                      <a:pt x="32547" y="102022"/>
                      <a:pt x="32271" y="102499"/>
                      <a:pt x="31918" y="102927"/>
                    </a:cubicBezTo>
                    <a:cubicBezTo>
                      <a:pt x="12430" y="119348"/>
                      <a:pt x="0" y="143885"/>
                      <a:pt x="0" y="171288"/>
                    </a:cubicBezTo>
                    <a:lnTo>
                      <a:pt x="0" y="242211"/>
                    </a:lnTo>
                    <a:cubicBezTo>
                      <a:pt x="0" y="291484"/>
                      <a:pt x="40081" y="331565"/>
                      <a:pt x="89354" y="331565"/>
                    </a:cubicBezTo>
                    <a:lnTo>
                      <a:pt x="639318" y="331565"/>
                    </a:lnTo>
                    <a:cubicBezTo>
                      <a:pt x="688581" y="331565"/>
                      <a:pt x="728672" y="291484"/>
                      <a:pt x="728672" y="242211"/>
                    </a:cubicBezTo>
                    <a:lnTo>
                      <a:pt x="728672" y="171288"/>
                    </a:lnTo>
                    <a:cubicBezTo>
                      <a:pt x="728663" y="148161"/>
                      <a:pt x="719757" y="127121"/>
                      <a:pt x="705307" y="111242"/>
                    </a:cubicBezTo>
                    <a:close/>
                    <a:moveTo>
                      <a:pt x="683133" y="242202"/>
                    </a:moveTo>
                    <a:cubicBezTo>
                      <a:pt x="683133" y="266357"/>
                      <a:pt x="663483" y="286017"/>
                      <a:pt x="639318" y="286017"/>
                    </a:cubicBezTo>
                    <a:lnTo>
                      <a:pt x="89345" y="286017"/>
                    </a:lnTo>
                    <a:cubicBezTo>
                      <a:pt x="65189" y="286017"/>
                      <a:pt x="45539" y="266367"/>
                      <a:pt x="45539" y="242202"/>
                    </a:cubicBezTo>
                    <a:lnTo>
                      <a:pt x="45539" y="171279"/>
                    </a:lnTo>
                    <a:cubicBezTo>
                      <a:pt x="45539" y="147123"/>
                      <a:pt x="65189" y="127464"/>
                      <a:pt x="89354" y="127464"/>
                    </a:cubicBezTo>
                    <a:lnTo>
                      <a:pt x="639318" y="127464"/>
                    </a:lnTo>
                    <a:cubicBezTo>
                      <a:pt x="663473" y="127464"/>
                      <a:pt x="683133" y="147114"/>
                      <a:pt x="683133" y="171279"/>
                    </a:cubicBezTo>
                    <a:lnTo>
                      <a:pt x="683133" y="242202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952FD12A-CEFE-4A4B-949A-D47F0DF9DC15}"/>
                  </a:ext>
                </a:extLst>
              </p:cNvPr>
              <p:cNvSpPr/>
              <p:nvPr/>
            </p:nvSpPr>
            <p:spPr>
              <a:xfrm>
                <a:off x="8530968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DD27DB55-D5F6-4517-96C5-E1D435B4C7F3}"/>
                  </a:ext>
                </a:extLst>
              </p:cNvPr>
              <p:cNvSpPr/>
              <p:nvPr/>
            </p:nvSpPr>
            <p:spPr>
              <a:xfrm>
                <a:off x="8626684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C4288776-9AF6-4857-827F-DE0CA3424299}"/>
                  </a:ext>
                </a:extLst>
              </p:cNvPr>
              <p:cNvSpPr/>
              <p:nvPr/>
            </p:nvSpPr>
            <p:spPr>
              <a:xfrm>
                <a:off x="8722389" y="4347550"/>
                <a:ext cx="64637" cy="64547"/>
              </a:xfrm>
              <a:custGeom>
                <a:avLst/>
                <a:gdLst>
                  <a:gd name="connsiteX0" fmla="*/ 61512 w 61512"/>
                  <a:gd name="connsiteY0" fmla="*/ 30756 h 61512"/>
                  <a:gd name="connsiteX1" fmla="*/ 30756 w 61512"/>
                  <a:gd name="connsiteY1" fmla="*/ 61512 h 61512"/>
                  <a:gd name="connsiteX2" fmla="*/ 0 w 61512"/>
                  <a:gd name="connsiteY2" fmla="*/ 30756 h 61512"/>
                  <a:gd name="connsiteX3" fmla="*/ 30756 w 61512"/>
                  <a:gd name="connsiteY3" fmla="*/ 0 h 61512"/>
                  <a:gd name="connsiteX4" fmla="*/ 61512 w 61512"/>
                  <a:gd name="connsiteY4" fmla="*/ 30756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2" h="61512">
                    <a:moveTo>
                      <a:pt x="61512" y="30756"/>
                    </a:moveTo>
                    <a:cubicBezTo>
                      <a:pt x="61512" y="47742"/>
                      <a:pt x="47742" y="61512"/>
                      <a:pt x="30756" y="61512"/>
                    </a:cubicBezTo>
                    <a:cubicBezTo>
                      <a:pt x="13770" y="61512"/>
                      <a:pt x="0" y="47742"/>
                      <a:pt x="0" y="30756"/>
                    </a:cubicBezTo>
                    <a:cubicBezTo>
                      <a:pt x="0" y="13770"/>
                      <a:pt x="13770" y="0"/>
                      <a:pt x="30756" y="0"/>
                    </a:cubicBezTo>
                    <a:cubicBezTo>
                      <a:pt x="47742" y="0"/>
                      <a:pt x="61512" y="13770"/>
                      <a:pt x="61512" y="307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91DB4EC3-4B07-447C-A2BE-86E95D8E35BB}"/>
                  </a:ext>
                </a:extLst>
              </p:cNvPr>
              <p:cNvSpPr/>
              <p:nvPr/>
            </p:nvSpPr>
            <p:spPr>
              <a:xfrm>
                <a:off x="8614725" y="3875648"/>
                <a:ext cx="67007" cy="260449"/>
              </a:xfrm>
              <a:custGeom>
                <a:avLst/>
                <a:gdLst>
                  <a:gd name="connsiteX0" fmla="*/ 40966 w 63767"/>
                  <a:gd name="connsiteY0" fmla="*/ 248203 h 248202"/>
                  <a:gd name="connsiteX1" fmla="*/ 43033 w 63767"/>
                  <a:gd name="connsiteY1" fmla="*/ 248107 h 248202"/>
                  <a:gd name="connsiteX2" fmla="*/ 63673 w 63767"/>
                  <a:gd name="connsiteY2" fmla="*/ 223390 h 248202"/>
                  <a:gd name="connsiteX3" fmla="*/ 45452 w 63767"/>
                  <a:gd name="connsiteY3" fmla="*/ 20736 h 248202"/>
                  <a:gd name="connsiteX4" fmla="*/ 20735 w 63767"/>
                  <a:gd name="connsiteY4" fmla="*/ 95 h 248202"/>
                  <a:gd name="connsiteX5" fmla="*/ 94 w 63767"/>
                  <a:gd name="connsiteY5" fmla="*/ 24813 h 248202"/>
                  <a:gd name="connsiteX6" fmla="*/ 18315 w 63767"/>
                  <a:gd name="connsiteY6" fmla="*/ 227467 h 248202"/>
                  <a:gd name="connsiteX7" fmla="*/ 40966 w 63767"/>
                  <a:gd name="connsiteY7" fmla="*/ 248203 h 24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67" h="248202">
                    <a:moveTo>
                      <a:pt x="40966" y="248203"/>
                    </a:moveTo>
                    <a:cubicBezTo>
                      <a:pt x="41652" y="248203"/>
                      <a:pt x="42347" y="248174"/>
                      <a:pt x="43033" y="248107"/>
                    </a:cubicBezTo>
                    <a:cubicBezTo>
                      <a:pt x="55558" y="246983"/>
                      <a:pt x="64807" y="235915"/>
                      <a:pt x="63673" y="223390"/>
                    </a:cubicBezTo>
                    <a:lnTo>
                      <a:pt x="45452" y="20736"/>
                    </a:lnTo>
                    <a:cubicBezTo>
                      <a:pt x="44328" y="8211"/>
                      <a:pt x="33136" y="-1048"/>
                      <a:pt x="20735" y="95"/>
                    </a:cubicBezTo>
                    <a:cubicBezTo>
                      <a:pt x="8209" y="1219"/>
                      <a:pt x="-1039" y="12287"/>
                      <a:pt x="94" y="24813"/>
                    </a:cubicBezTo>
                    <a:lnTo>
                      <a:pt x="18315" y="227467"/>
                    </a:lnTo>
                    <a:cubicBezTo>
                      <a:pt x="19382" y="239306"/>
                      <a:pt x="29317" y="248203"/>
                      <a:pt x="40966" y="24820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C8F99F36-6283-4EB8-9BB6-D3875CBDBB90}"/>
                  </a:ext>
                </a:extLst>
              </p:cNvPr>
              <p:cNvSpPr/>
              <p:nvPr/>
            </p:nvSpPr>
            <p:spPr>
              <a:xfrm>
                <a:off x="8949731" y="3875659"/>
                <a:ext cx="66995" cy="260438"/>
              </a:xfrm>
              <a:custGeom>
                <a:avLst/>
                <a:gdLst>
                  <a:gd name="connsiteX0" fmla="*/ 20727 w 63756"/>
                  <a:gd name="connsiteY0" fmla="*/ 248098 h 248192"/>
                  <a:gd name="connsiteX1" fmla="*/ 22794 w 63756"/>
                  <a:gd name="connsiteY1" fmla="*/ 248193 h 248192"/>
                  <a:gd name="connsiteX2" fmla="*/ 45454 w 63756"/>
                  <a:gd name="connsiteY2" fmla="*/ 227457 h 248192"/>
                  <a:gd name="connsiteX3" fmla="*/ 63665 w 63756"/>
                  <a:gd name="connsiteY3" fmla="*/ 24803 h 248192"/>
                  <a:gd name="connsiteX4" fmla="*/ 43015 w 63756"/>
                  <a:gd name="connsiteY4" fmla="*/ 86 h 248192"/>
                  <a:gd name="connsiteX5" fmla="*/ 18307 w 63756"/>
                  <a:gd name="connsiteY5" fmla="*/ 20726 h 248192"/>
                  <a:gd name="connsiteX6" fmla="*/ 96 w 63756"/>
                  <a:gd name="connsiteY6" fmla="*/ 223380 h 248192"/>
                  <a:gd name="connsiteX7" fmla="*/ 20727 w 63756"/>
                  <a:gd name="connsiteY7" fmla="*/ 248098 h 24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756" h="248192">
                    <a:moveTo>
                      <a:pt x="20727" y="248098"/>
                    </a:moveTo>
                    <a:cubicBezTo>
                      <a:pt x="21422" y="248164"/>
                      <a:pt x="22117" y="248193"/>
                      <a:pt x="22794" y="248193"/>
                    </a:cubicBezTo>
                    <a:cubicBezTo>
                      <a:pt x="34462" y="248193"/>
                      <a:pt x="44396" y="239296"/>
                      <a:pt x="45454" y="227457"/>
                    </a:cubicBezTo>
                    <a:lnTo>
                      <a:pt x="63665" y="24803"/>
                    </a:lnTo>
                    <a:cubicBezTo>
                      <a:pt x="64780" y="12278"/>
                      <a:pt x="55541" y="1210"/>
                      <a:pt x="43015" y="86"/>
                    </a:cubicBezTo>
                    <a:cubicBezTo>
                      <a:pt x="30547" y="-991"/>
                      <a:pt x="19422" y="8201"/>
                      <a:pt x="18307" y="20726"/>
                    </a:cubicBezTo>
                    <a:lnTo>
                      <a:pt x="96" y="223380"/>
                    </a:lnTo>
                    <a:cubicBezTo>
                      <a:pt x="-1047" y="235915"/>
                      <a:pt x="8201" y="246974"/>
                      <a:pt x="20727" y="24809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E36F3371-E3DB-420E-B4BE-431B795D942A}"/>
                  </a:ext>
                </a:extLst>
              </p:cNvPr>
              <p:cNvSpPr/>
              <p:nvPr/>
            </p:nvSpPr>
            <p:spPr>
              <a:xfrm>
                <a:off x="8958079" y="4354727"/>
                <a:ext cx="144779" cy="47806"/>
              </a:xfrm>
              <a:custGeom>
                <a:avLst/>
                <a:gdLst>
                  <a:gd name="connsiteX0" fmla="*/ 115005 w 137779"/>
                  <a:gd name="connsiteY0" fmla="*/ 0 h 45558"/>
                  <a:gd name="connsiteX1" fmla="*/ 22784 w 137779"/>
                  <a:gd name="connsiteY1" fmla="*/ 0 h 45558"/>
                  <a:gd name="connsiteX2" fmla="*/ 0 w 137779"/>
                  <a:gd name="connsiteY2" fmla="*/ 22774 h 45558"/>
                  <a:gd name="connsiteX3" fmla="*/ 22784 w 137779"/>
                  <a:gd name="connsiteY3" fmla="*/ 45558 h 45558"/>
                  <a:gd name="connsiteX4" fmla="*/ 115005 w 137779"/>
                  <a:gd name="connsiteY4" fmla="*/ 45558 h 45558"/>
                  <a:gd name="connsiteX5" fmla="*/ 137779 w 137779"/>
                  <a:gd name="connsiteY5" fmla="*/ 22774 h 45558"/>
                  <a:gd name="connsiteX6" fmla="*/ 115005 w 137779"/>
                  <a:gd name="connsiteY6" fmla="*/ 0 h 45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779" h="45558">
                    <a:moveTo>
                      <a:pt x="115005" y="0"/>
                    </a:moveTo>
                    <a:lnTo>
                      <a:pt x="22784" y="0"/>
                    </a:lnTo>
                    <a:cubicBezTo>
                      <a:pt x="10211" y="0"/>
                      <a:pt x="0" y="10182"/>
                      <a:pt x="0" y="22774"/>
                    </a:cubicBezTo>
                    <a:cubicBezTo>
                      <a:pt x="10" y="35357"/>
                      <a:pt x="10201" y="45558"/>
                      <a:pt x="22784" y="45558"/>
                    </a:cubicBezTo>
                    <a:lnTo>
                      <a:pt x="115005" y="45558"/>
                    </a:lnTo>
                    <a:cubicBezTo>
                      <a:pt x="127578" y="45558"/>
                      <a:pt x="137779" y="35376"/>
                      <a:pt x="137779" y="22774"/>
                    </a:cubicBezTo>
                    <a:cubicBezTo>
                      <a:pt x="137779" y="10211"/>
                      <a:pt x="127578" y="0"/>
                      <a:pt x="1150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23" name="圖形 52">
              <a:extLst>
                <a:ext uri="{FF2B5EF4-FFF2-40B4-BE49-F238E27FC236}">
                  <a16:creationId xmlns:a16="http://schemas.microsoft.com/office/drawing/2014/main" id="{C7D2D25C-9C36-40A1-B98F-7B675DB5FFFD}"/>
                </a:ext>
              </a:extLst>
            </p:cNvPr>
            <p:cNvSpPr/>
            <p:nvPr/>
          </p:nvSpPr>
          <p:spPr>
            <a:xfrm>
              <a:off x="6667880" y="4095110"/>
              <a:ext cx="1177406" cy="973222"/>
            </a:xfrm>
            <a:custGeom>
              <a:avLst/>
              <a:gdLst>
                <a:gd name="connsiteX0" fmla="*/ 14288 w 752475"/>
                <a:gd name="connsiteY0" fmla="*/ 0 h 621982"/>
                <a:gd name="connsiteX1" fmla="*/ 0 w 752475"/>
                <a:gd name="connsiteY1" fmla="*/ 14288 h 621982"/>
                <a:gd name="connsiteX2" fmla="*/ 0 w 752475"/>
                <a:gd name="connsiteY2" fmla="*/ 504825 h 621982"/>
                <a:gd name="connsiteX3" fmla="*/ 14288 w 752475"/>
                <a:gd name="connsiteY3" fmla="*/ 519113 h 621982"/>
                <a:gd name="connsiteX4" fmla="*/ 282893 w 752475"/>
                <a:gd name="connsiteY4" fmla="*/ 519113 h 621982"/>
                <a:gd name="connsiteX5" fmla="*/ 261938 w 752475"/>
                <a:gd name="connsiteY5" fmla="*/ 593408 h 621982"/>
                <a:gd name="connsiteX6" fmla="*/ 218123 w 752475"/>
                <a:gd name="connsiteY6" fmla="*/ 593408 h 621982"/>
                <a:gd name="connsiteX7" fmla="*/ 203835 w 752475"/>
                <a:gd name="connsiteY7" fmla="*/ 607695 h 621982"/>
                <a:gd name="connsiteX8" fmla="*/ 218123 w 752475"/>
                <a:gd name="connsiteY8" fmla="*/ 621983 h 621982"/>
                <a:gd name="connsiteX9" fmla="*/ 273368 w 752475"/>
                <a:gd name="connsiteY9" fmla="*/ 621983 h 621982"/>
                <a:gd name="connsiteX10" fmla="*/ 479108 w 752475"/>
                <a:gd name="connsiteY10" fmla="*/ 621983 h 621982"/>
                <a:gd name="connsiteX11" fmla="*/ 534353 w 752475"/>
                <a:gd name="connsiteY11" fmla="*/ 621983 h 621982"/>
                <a:gd name="connsiteX12" fmla="*/ 548640 w 752475"/>
                <a:gd name="connsiteY12" fmla="*/ 607695 h 621982"/>
                <a:gd name="connsiteX13" fmla="*/ 534353 w 752475"/>
                <a:gd name="connsiteY13" fmla="*/ 593408 h 621982"/>
                <a:gd name="connsiteX14" fmla="*/ 490538 w 752475"/>
                <a:gd name="connsiteY14" fmla="*/ 593408 h 621982"/>
                <a:gd name="connsiteX15" fmla="*/ 469583 w 752475"/>
                <a:gd name="connsiteY15" fmla="*/ 519113 h 621982"/>
                <a:gd name="connsiteX16" fmla="*/ 738188 w 752475"/>
                <a:gd name="connsiteY16" fmla="*/ 519113 h 621982"/>
                <a:gd name="connsiteX17" fmla="*/ 752475 w 752475"/>
                <a:gd name="connsiteY17" fmla="*/ 504825 h 621982"/>
                <a:gd name="connsiteX18" fmla="*/ 752475 w 752475"/>
                <a:gd name="connsiteY18" fmla="*/ 437198 h 621982"/>
                <a:gd name="connsiteX19" fmla="*/ 752475 w 752475"/>
                <a:gd name="connsiteY19" fmla="*/ 14288 h 621982"/>
                <a:gd name="connsiteX20" fmla="*/ 738188 w 752475"/>
                <a:gd name="connsiteY20" fmla="*/ 0 h 621982"/>
                <a:gd name="connsiteX21" fmla="*/ 14288 w 752475"/>
                <a:gd name="connsiteY21" fmla="*/ 0 h 621982"/>
                <a:gd name="connsiteX22" fmla="*/ 14288 w 752475"/>
                <a:gd name="connsiteY22" fmla="*/ 0 h 621982"/>
                <a:gd name="connsiteX23" fmla="*/ 28575 w 752475"/>
                <a:gd name="connsiteY23" fmla="*/ 28575 h 621982"/>
                <a:gd name="connsiteX24" fmla="*/ 723900 w 752475"/>
                <a:gd name="connsiteY24" fmla="*/ 28575 h 621982"/>
                <a:gd name="connsiteX25" fmla="*/ 723900 w 752475"/>
                <a:gd name="connsiteY25" fmla="*/ 421958 h 621982"/>
                <a:gd name="connsiteX26" fmla="*/ 28575 w 752475"/>
                <a:gd name="connsiteY26" fmla="*/ 421958 h 621982"/>
                <a:gd name="connsiteX27" fmla="*/ 28575 w 752475"/>
                <a:gd name="connsiteY27" fmla="*/ 28575 h 621982"/>
                <a:gd name="connsiteX28" fmla="*/ 28575 w 752475"/>
                <a:gd name="connsiteY28" fmla="*/ 28575 h 621982"/>
                <a:gd name="connsiteX29" fmla="*/ 28575 w 752475"/>
                <a:gd name="connsiteY29" fmla="*/ 451485 h 621982"/>
                <a:gd name="connsiteX30" fmla="*/ 723900 w 752475"/>
                <a:gd name="connsiteY30" fmla="*/ 451485 h 621982"/>
                <a:gd name="connsiteX31" fmla="*/ 723900 w 752475"/>
                <a:gd name="connsiteY31" fmla="*/ 490538 h 621982"/>
                <a:gd name="connsiteX32" fmla="*/ 449580 w 752475"/>
                <a:gd name="connsiteY32" fmla="*/ 490538 h 621982"/>
                <a:gd name="connsiteX33" fmla="*/ 302895 w 752475"/>
                <a:gd name="connsiteY33" fmla="*/ 490538 h 621982"/>
                <a:gd name="connsiteX34" fmla="*/ 28575 w 752475"/>
                <a:gd name="connsiteY34" fmla="*/ 490538 h 621982"/>
                <a:gd name="connsiteX35" fmla="*/ 28575 w 752475"/>
                <a:gd name="connsiteY35" fmla="*/ 451485 h 621982"/>
                <a:gd name="connsiteX36" fmla="*/ 28575 w 752475"/>
                <a:gd name="connsiteY36" fmla="*/ 451485 h 621982"/>
                <a:gd name="connsiteX37" fmla="*/ 313373 w 752475"/>
                <a:gd name="connsiteY37" fmla="*/ 520065 h 621982"/>
                <a:gd name="connsiteX38" fmla="*/ 439103 w 752475"/>
                <a:gd name="connsiteY38" fmla="*/ 520065 h 621982"/>
                <a:gd name="connsiteX39" fmla="*/ 460058 w 752475"/>
                <a:gd name="connsiteY39" fmla="*/ 594360 h 621982"/>
                <a:gd name="connsiteX40" fmla="*/ 292418 w 752475"/>
                <a:gd name="connsiteY40" fmla="*/ 594360 h 621982"/>
                <a:gd name="connsiteX41" fmla="*/ 313373 w 752475"/>
                <a:gd name="connsiteY41" fmla="*/ 520065 h 621982"/>
                <a:gd name="connsiteX42" fmla="*/ 313373 w 752475"/>
                <a:gd name="connsiteY42" fmla="*/ 520065 h 6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52475" h="621982">
                  <a:moveTo>
                    <a:pt x="14288" y="0"/>
                  </a:moveTo>
                  <a:cubicBezTo>
                    <a:pt x="6667" y="0"/>
                    <a:pt x="0" y="6668"/>
                    <a:pt x="0" y="14288"/>
                  </a:cubicBezTo>
                  <a:lnTo>
                    <a:pt x="0" y="504825"/>
                  </a:lnTo>
                  <a:cubicBezTo>
                    <a:pt x="0" y="512445"/>
                    <a:pt x="6667" y="519113"/>
                    <a:pt x="14288" y="519113"/>
                  </a:cubicBezTo>
                  <a:lnTo>
                    <a:pt x="282893" y="519113"/>
                  </a:lnTo>
                  <a:lnTo>
                    <a:pt x="261938" y="593408"/>
                  </a:lnTo>
                  <a:lnTo>
                    <a:pt x="218123" y="593408"/>
                  </a:lnTo>
                  <a:cubicBezTo>
                    <a:pt x="209550" y="593408"/>
                    <a:pt x="203835" y="600075"/>
                    <a:pt x="203835" y="607695"/>
                  </a:cubicBezTo>
                  <a:cubicBezTo>
                    <a:pt x="203835" y="615315"/>
                    <a:pt x="210502" y="621983"/>
                    <a:pt x="218123" y="621983"/>
                  </a:cubicBezTo>
                  <a:lnTo>
                    <a:pt x="273368" y="621983"/>
                  </a:lnTo>
                  <a:lnTo>
                    <a:pt x="479108" y="621983"/>
                  </a:lnTo>
                  <a:lnTo>
                    <a:pt x="534353" y="621983"/>
                  </a:lnTo>
                  <a:cubicBezTo>
                    <a:pt x="541973" y="621983"/>
                    <a:pt x="548640" y="615315"/>
                    <a:pt x="548640" y="607695"/>
                  </a:cubicBezTo>
                  <a:cubicBezTo>
                    <a:pt x="548640" y="599123"/>
                    <a:pt x="541973" y="593408"/>
                    <a:pt x="534353" y="593408"/>
                  </a:cubicBezTo>
                  <a:lnTo>
                    <a:pt x="490538" y="593408"/>
                  </a:lnTo>
                  <a:lnTo>
                    <a:pt x="469583" y="519113"/>
                  </a:lnTo>
                  <a:lnTo>
                    <a:pt x="738188" y="519113"/>
                  </a:lnTo>
                  <a:cubicBezTo>
                    <a:pt x="746760" y="519113"/>
                    <a:pt x="752475" y="512445"/>
                    <a:pt x="752475" y="504825"/>
                  </a:cubicBezTo>
                  <a:lnTo>
                    <a:pt x="752475" y="437198"/>
                  </a:lnTo>
                  <a:lnTo>
                    <a:pt x="752475" y="14288"/>
                  </a:lnTo>
                  <a:cubicBezTo>
                    <a:pt x="752475" y="6668"/>
                    <a:pt x="745808" y="0"/>
                    <a:pt x="738188" y="0"/>
                  </a:cubicBezTo>
                  <a:lnTo>
                    <a:pt x="14288" y="0"/>
                  </a:lnTo>
                  <a:lnTo>
                    <a:pt x="14288" y="0"/>
                  </a:lnTo>
                  <a:close/>
                  <a:moveTo>
                    <a:pt x="28575" y="28575"/>
                  </a:moveTo>
                  <a:lnTo>
                    <a:pt x="723900" y="28575"/>
                  </a:lnTo>
                  <a:lnTo>
                    <a:pt x="723900" y="421958"/>
                  </a:lnTo>
                  <a:lnTo>
                    <a:pt x="28575" y="421958"/>
                  </a:lnTo>
                  <a:lnTo>
                    <a:pt x="28575" y="28575"/>
                  </a:lnTo>
                  <a:lnTo>
                    <a:pt x="28575" y="28575"/>
                  </a:lnTo>
                  <a:close/>
                  <a:moveTo>
                    <a:pt x="28575" y="451485"/>
                  </a:moveTo>
                  <a:lnTo>
                    <a:pt x="723900" y="451485"/>
                  </a:lnTo>
                  <a:lnTo>
                    <a:pt x="723900" y="490538"/>
                  </a:lnTo>
                  <a:lnTo>
                    <a:pt x="449580" y="490538"/>
                  </a:lnTo>
                  <a:lnTo>
                    <a:pt x="302895" y="490538"/>
                  </a:lnTo>
                  <a:lnTo>
                    <a:pt x="28575" y="490538"/>
                  </a:lnTo>
                  <a:lnTo>
                    <a:pt x="28575" y="451485"/>
                  </a:lnTo>
                  <a:lnTo>
                    <a:pt x="28575" y="451485"/>
                  </a:lnTo>
                  <a:close/>
                  <a:moveTo>
                    <a:pt x="313373" y="520065"/>
                  </a:moveTo>
                  <a:lnTo>
                    <a:pt x="439103" y="520065"/>
                  </a:lnTo>
                  <a:lnTo>
                    <a:pt x="460058" y="594360"/>
                  </a:lnTo>
                  <a:lnTo>
                    <a:pt x="292418" y="594360"/>
                  </a:lnTo>
                  <a:lnTo>
                    <a:pt x="313373" y="520065"/>
                  </a:lnTo>
                  <a:lnTo>
                    <a:pt x="313373" y="520065"/>
                  </a:lnTo>
                  <a:close/>
                </a:path>
              </a:pathLst>
            </a:custGeom>
            <a:solidFill>
              <a:srgbClr val="FF66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grpSp>
          <p:nvGrpSpPr>
            <p:cNvPr id="125" name="圖形 70">
              <a:extLst>
                <a:ext uri="{FF2B5EF4-FFF2-40B4-BE49-F238E27FC236}">
                  <a16:creationId xmlns:a16="http://schemas.microsoft.com/office/drawing/2014/main" id="{0C073BF6-2BFF-4581-948F-9B89CD7BEE27}"/>
                </a:ext>
              </a:extLst>
            </p:cNvPr>
            <p:cNvGrpSpPr/>
            <p:nvPr/>
          </p:nvGrpSpPr>
          <p:grpSpPr>
            <a:xfrm>
              <a:off x="9902500" y="4159803"/>
              <a:ext cx="1259994" cy="899252"/>
              <a:chOff x="7464886" y="2779329"/>
              <a:chExt cx="765181" cy="546106"/>
            </a:xfrm>
            <a:solidFill>
              <a:schemeClr val="bg1"/>
            </a:solidFill>
          </p:grpSpPr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147F724E-4EEE-4F6C-B617-6073D6FAAEB1}"/>
                  </a:ext>
                </a:extLst>
              </p:cNvPr>
              <p:cNvSpPr/>
              <p:nvPr/>
            </p:nvSpPr>
            <p:spPr>
              <a:xfrm>
                <a:off x="7465295" y="2779329"/>
                <a:ext cx="764362" cy="449265"/>
              </a:xfrm>
              <a:custGeom>
                <a:avLst/>
                <a:gdLst>
                  <a:gd name="connsiteX0" fmla="*/ 764362 w 764362"/>
                  <a:gd name="connsiteY0" fmla="*/ 0 h 449265"/>
                  <a:gd name="connsiteX1" fmla="*/ 0 w 764362"/>
                  <a:gd name="connsiteY1" fmla="*/ 0 h 449265"/>
                  <a:gd name="connsiteX2" fmla="*/ 0 w 764362"/>
                  <a:gd name="connsiteY2" fmla="*/ 449266 h 449265"/>
                  <a:gd name="connsiteX3" fmla="*/ 764362 w 764362"/>
                  <a:gd name="connsiteY3" fmla="*/ 449266 h 449265"/>
                  <a:gd name="connsiteX4" fmla="*/ 764362 w 764362"/>
                  <a:gd name="connsiteY4" fmla="*/ 0 h 449265"/>
                  <a:gd name="connsiteX5" fmla="*/ 735787 w 764362"/>
                  <a:gd name="connsiteY5" fmla="*/ 420691 h 449265"/>
                  <a:gd name="connsiteX6" fmla="*/ 28575 w 764362"/>
                  <a:gd name="connsiteY6" fmla="*/ 420691 h 449265"/>
                  <a:gd name="connsiteX7" fmla="*/ 28575 w 764362"/>
                  <a:gd name="connsiteY7" fmla="*/ 28575 h 449265"/>
                  <a:gd name="connsiteX8" fmla="*/ 735787 w 764362"/>
                  <a:gd name="connsiteY8" fmla="*/ 28575 h 449265"/>
                  <a:gd name="connsiteX9" fmla="*/ 735787 w 764362"/>
                  <a:gd name="connsiteY9" fmla="*/ 420691 h 44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4362" h="449265">
                    <a:moveTo>
                      <a:pt x="764362" y="0"/>
                    </a:moveTo>
                    <a:lnTo>
                      <a:pt x="0" y="0"/>
                    </a:lnTo>
                    <a:lnTo>
                      <a:pt x="0" y="449266"/>
                    </a:lnTo>
                    <a:lnTo>
                      <a:pt x="764362" y="449266"/>
                    </a:lnTo>
                    <a:lnTo>
                      <a:pt x="764362" y="0"/>
                    </a:lnTo>
                    <a:close/>
                    <a:moveTo>
                      <a:pt x="735787" y="420691"/>
                    </a:moveTo>
                    <a:lnTo>
                      <a:pt x="28575" y="420691"/>
                    </a:lnTo>
                    <a:lnTo>
                      <a:pt x="28575" y="28575"/>
                    </a:lnTo>
                    <a:lnTo>
                      <a:pt x="735787" y="28575"/>
                    </a:lnTo>
                    <a:lnTo>
                      <a:pt x="735787" y="42069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DFF081F6-CC12-40DC-BDF6-DCAA695B28AE}"/>
                  </a:ext>
                </a:extLst>
              </p:cNvPr>
              <p:cNvSpPr/>
              <p:nvPr/>
            </p:nvSpPr>
            <p:spPr>
              <a:xfrm>
                <a:off x="7464886" y="3239711"/>
                <a:ext cx="765181" cy="85725"/>
              </a:xfrm>
              <a:custGeom>
                <a:avLst/>
                <a:gdLst>
                  <a:gd name="connsiteX0" fmla="*/ 765181 w 765181"/>
                  <a:gd name="connsiteY0" fmla="*/ 0 h 85725"/>
                  <a:gd name="connsiteX1" fmla="*/ 493319 w 765181"/>
                  <a:gd name="connsiteY1" fmla="*/ 0 h 85725"/>
                  <a:gd name="connsiteX2" fmla="*/ 271863 w 765181"/>
                  <a:gd name="connsiteY2" fmla="*/ 0 h 85725"/>
                  <a:gd name="connsiteX3" fmla="*/ 0 w 765181"/>
                  <a:gd name="connsiteY3" fmla="*/ 0 h 85725"/>
                  <a:gd name="connsiteX4" fmla="*/ 0 w 765181"/>
                  <a:gd name="connsiteY4" fmla="*/ 28575 h 85725"/>
                  <a:gd name="connsiteX5" fmla="*/ 264281 w 765181"/>
                  <a:gd name="connsiteY5" fmla="*/ 28575 h 85725"/>
                  <a:gd name="connsiteX6" fmla="*/ 249126 w 765181"/>
                  <a:gd name="connsiteY6" fmla="*/ 85725 h 85725"/>
                  <a:gd name="connsiteX7" fmla="*/ 516036 w 765181"/>
                  <a:gd name="connsiteY7" fmla="*/ 85725 h 85725"/>
                  <a:gd name="connsiteX8" fmla="*/ 500882 w 765181"/>
                  <a:gd name="connsiteY8" fmla="*/ 28575 h 85725"/>
                  <a:gd name="connsiteX9" fmla="*/ 765172 w 765181"/>
                  <a:gd name="connsiteY9" fmla="*/ 28575 h 85725"/>
                  <a:gd name="connsiteX10" fmla="*/ 765172 w 765181"/>
                  <a:gd name="connsiteY10" fmla="*/ 0 h 85725"/>
                  <a:gd name="connsiteX11" fmla="*/ 286274 w 765181"/>
                  <a:gd name="connsiteY11" fmla="*/ 57150 h 85725"/>
                  <a:gd name="connsiteX12" fmla="*/ 293856 w 765181"/>
                  <a:gd name="connsiteY12" fmla="*/ 28575 h 85725"/>
                  <a:gd name="connsiteX13" fmla="*/ 471335 w 765181"/>
                  <a:gd name="connsiteY13" fmla="*/ 28575 h 85725"/>
                  <a:gd name="connsiteX14" fmla="*/ 478917 w 765181"/>
                  <a:gd name="connsiteY14" fmla="*/ 57150 h 85725"/>
                  <a:gd name="connsiteX15" fmla="*/ 286274 w 765181"/>
                  <a:gd name="connsiteY15" fmla="*/ 5715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65181" h="85725">
                    <a:moveTo>
                      <a:pt x="765181" y="0"/>
                    </a:moveTo>
                    <a:lnTo>
                      <a:pt x="493319" y="0"/>
                    </a:lnTo>
                    <a:lnTo>
                      <a:pt x="271863" y="0"/>
                    </a:lnTo>
                    <a:lnTo>
                      <a:pt x="0" y="0"/>
                    </a:lnTo>
                    <a:lnTo>
                      <a:pt x="0" y="28575"/>
                    </a:lnTo>
                    <a:lnTo>
                      <a:pt x="264281" y="28575"/>
                    </a:lnTo>
                    <a:lnTo>
                      <a:pt x="249126" y="85725"/>
                    </a:lnTo>
                    <a:lnTo>
                      <a:pt x="516036" y="85725"/>
                    </a:lnTo>
                    <a:lnTo>
                      <a:pt x="500882" y="28575"/>
                    </a:lnTo>
                    <a:lnTo>
                      <a:pt x="765172" y="28575"/>
                    </a:lnTo>
                    <a:lnTo>
                      <a:pt x="765172" y="0"/>
                    </a:lnTo>
                    <a:close/>
                    <a:moveTo>
                      <a:pt x="286274" y="57150"/>
                    </a:moveTo>
                    <a:lnTo>
                      <a:pt x="293856" y="28575"/>
                    </a:lnTo>
                    <a:lnTo>
                      <a:pt x="471335" y="28575"/>
                    </a:lnTo>
                    <a:lnTo>
                      <a:pt x="478917" y="57150"/>
                    </a:lnTo>
                    <a:lnTo>
                      <a:pt x="286274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F32EA6FB-2853-45C5-AEEC-4F104C98D70C}"/>
                  </a:ext>
                </a:extLst>
              </p:cNvPr>
              <p:cNvSpPr/>
              <p:nvPr/>
            </p:nvSpPr>
            <p:spPr>
              <a:xfrm rot="2700000">
                <a:off x="7573034" y="2837476"/>
                <a:ext cx="28574" cy="125414"/>
              </a:xfrm>
              <a:custGeom>
                <a:avLst/>
                <a:gdLst>
                  <a:gd name="connsiteX0" fmla="*/ 0 w 28574"/>
                  <a:gd name="connsiteY0" fmla="*/ 0 h 125414"/>
                  <a:gd name="connsiteX1" fmla="*/ 28575 w 28574"/>
                  <a:gd name="connsiteY1" fmla="*/ 0 h 125414"/>
                  <a:gd name="connsiteX2" fmla="*/ 28575 w 28574"/>
                  <a:gd name="connsiteY2" fmla="*/ 125414 h 125414"/>
                  <a:gd name="connsiteX3" fmla="*/ 0 w 28574"/>
                  <a:gd name="connsiteY3" fmla="*/ 125414 h 125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12541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125414"/>
                    </a:lnTo>
                    <a:lnTo>
                      <a:pt x="0" y="1254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3D3FD731-0EAD-481C-80F0-3C5F40D82E80}"/>
                  </a:ext>
                </a:extLst>
              </p:cNvPr>
              <p:cNvSpPr/>
              <p:nvPr/>
            </p:nvSpPr>
            <p:spPr>
              <a:xfrm rot="2700000">
                <a:off x="7612323" y="2808499"/>
                <a:ext cx="28574" cy="261944"/>
              </a:xfrm>
              <a:custGeom>
                <a:avLst/>
                <a:gdLst>
                  <a:gd name="connsiteX0" fmla="*/ 0 w 28574"/>
                  <a:gd name="connsiteY0" fmla="*/ 0 h 261944"/>
                  <a:gd name="connsiteX1" fmla="*/ 28575 w 28574"/>
                  <a:gd name="connsiteY1" fmla="*/ 0 h 261944"/>
                  <a:gd name="connsiteX2" fmla="*/ 28575 w 28574"/>
                  <a:gd name="connsiteY2" fmla="*/ 261945 h 261944"/>
                  <a:gd name="connsiteX3" fmla="*/ 0 w 28574"/>
                  <a:gd name="connsiteY3" fmla="*/ 261945 h 26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4" h="261944">
                    <a:moveTo>
                      <a:pt x="0" y="0"/>
                    </a:moveTo>
                    <a:lnTo>
                      <a:pt x="28575" y="0"/>
                    </a:lnTo>
                    <a:lnTo>
                      <a:pt x="28575" y="261945"/>
                    </a:lnTo>
                    <a:lnTo>
                      <a:pt x="0" y="2619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grpSp>
          <p:nvGrpSpPr>
            <p:cNvPr id="126" name="圖形 77">
              <a:extLst>
                <a:ext uri="{FF2B5EF4-FFF2-40B4-BE49-F238E27FC236}">
                  <a16:creationId xmlns:a16="http://schemas.microsoft.com/office/drawing/2014/main" id="{95D1AFBE-8C92-4007-9E2A-D0AE9B1293C1}"/>
                </a:ext>
              </a:extLst>
            </p:cNvPr>
            <p:cNvGrpSpPr/>
            <p:nvPr/>
          </p:nvGrpSpPr>
          <p:grpSpPr>
            <a:xfrm>
              <a:off x="8186924" y="3873145"/>
              <a:ext cx="1281672" cy="1602090"/>
              <a:chOff x="5791200" y="3048000"/>
              <a:chExt cx="609600" cy="762000"/>
            </a:xfrm>
            <a:solidFill>
              <a:schemeClr val="bg1"/>
            </a:solidFill>
          </p:grpSpPr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38D712B8-2328-43F8-8EBE-F77A4E68AB1D}"/>
                  </a:ext>
                </a:extLst>
              </p:cNvPr>
              <p:cNvSpPr/>
              <p:nvPr/>
            </p:nvSpPr>
            <p:spPr>
              <a:xfrm>
                <a:off x="5829299" y="3394519"/>
                <a:ext cx="130587" cy="226028"/>
              </a:xfrm>
              <a:custGeom>
                <a:avLst/>
                <a:gdLst>
                  <a:gd name="connsiteX0" fmla="*/ 98965 w 130587"/>
                  <a:gd name="connsiteY0" fmla="*/ 0 h 226028"/>
                  <a:gd name="connsiteX1" fmla="*/ 31433 w 130587"/>
                  <a:gd name="connsiteY1" fmla="*/ 0 h 226028"/>
                  <a:gd name="connsiteX2" fmla="*/ 0 w 130587"/>
                  <a:gd name="connsiteY2" fmla="*/ 31718 h 226028"/>
                  <a:gd name="connsiteX3" fmla="*/ 0 w 130587"/>
                  <a:gd name="connsiteY3" fmla="*/ 194405 h 226028"/>
                  <a:gd name="connsiteX4" fmla="*/ 31433 w 130587"/>
                  <a:gd name="connsiteY4" fmla="*/ 226028 h 226028"/>
                  <a:gd name="connsiteX5" fmla="*/ 98965 w 130587"/>
                  <a:gd name="connsiteY5" fmla="*/ 226028 h 226028"/>
                  <a:gd name="connsiteX6" fmla="*/ 130588 w 130587"/>
                  <a:gd name="connsiteY6" fmla="*/ 194405 h 226028"/>
                  <a:gd name="connsiteX7" fmla="*/ 130588 w 130587"/>
                  <a:gd name="connsiteY7" fmla="*/ 31718 h 226028"/>
                  <a:gd name="connsiteX8" fmla="*/ 98965 w 130587"/>
                  <a:gd name="connsiteY8" fmla="*/ 0 h 226028"/>
                  <a:gd name="connsiteX9" fmla="*/ 111538 w 130587"/>
                  <a:gd name="connsiteY9" fmla="*/ 194405 h 226028"/>
                  <a:gd name="connsiteX10" fmla="*/ 98965 w 130587"/>
                  <a:gd name="connsiteY10" fmla="*/ 206978 h 226028"/>
                  <a:gd name="connsiteX11" fmla="*/ 31433 w 130587"/>
                  <a:gd name="connsiteY11" fmla="*/ 206978 h 226028"/>
                  <a:gd name="connsiteX12" fmla="*/ 19050 w 130587"/>
                  <a:gd name="connsiteY12" fmla="*/ 194405 h 226028"/>
                  <a:gd name="connsiteX13" fmla="*/ 19050 w 130587"/>
                  <a:gd name="connsiteY13" fmla="*/ 31718 h 226028"/>
                  <a:gd name="connsiteX14" fmla="*/ 31433 w 130587"/>
                  <a:gd name="connsiteY14" fmla="*/ 19050 h 226028"/>
                  <a:gd name="connsiteX15" fmla="*/ 98965 w 130587"/>
                  <a:gd name="connsiteY15" fmla="*/ 19050 h 226028"/>
                  <a:gd name="connsiteX16" fmla="*/ 111538 w 130587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587" h="226028">
                    <a:moveTo>
                      <a:pt x="98965" y="0"/>
                    </a:moveTo>
                    <a:lnTo>
                      <a:pt x="31433" y="0"/>
                    </a:lnTo>
                    <a:cubicBezTo>
                      <a:pt x="14027" y="157"/>
                      <a:pt x="-1" y="14311"/>
                      <a:pt x="0" y="31718"/>
                    </a:cubicBezTo>
                    <a:lnTo>
                      <a:pt x="0" y="194405"/>
                    </a:lnTo>
                    <a:cubicBezTo>
                      <a:pt x="0" y="211796"/>
                      <a:pt x="14042" y="225923"/>
                      <a:pt x="31433" y="226028"/>
                    </a:cubicBezTo>
                    <a:lnTo>
                      <a:pt x="98965" y="226028"/>
                    </a:lnTo>
                    <a:cubicBezTo>
                      <a:pt x="116430" y="226028"/>
                      <a:pt x="130588" y="211870"/>
                      <a:pt x="130588" y="194405"/>
                    </a:cubicBezTo>
                    <a:lnTo>
                      <a:pt x="130588" y="31718"/>
                    </a:lnTo>
                    <a:cubicBezTo>
                      <a:pt x="130588" y="14238"/>
                      <a:pt x="116445" y="52"/>
                      <a:pt x="98965" y="0"/>
                    </a:cubicBezTo>
                    <a:close/>
                    <a:moveTo>
                      <a:pt x="111538" y="194405"/>
                    </a:moveTo>
                    <a:cubicBezTo>
                      <a:pt x="111538" y="201349"/>
                      <a:pt x="105908" y="206978"/>
                      <a:pt x="98965" y="206978"/>
                    </a:cubicBezTo>
                    <a:lnTo>
                      <a:pt x="31433" y="206978"/>
                    </a:lnTo>
                    <a:cubicBezTo>
                      <a:pt x="24563" y="206874"/>
                      <a:pt x="19049" y="201276"/>
                      <a:pt x="19050" y="194405"/>
                    </a:cubicBezTo>
                    <a:lnTo>
                      <a:pt x="19050" y="31718"/>
                    </a:lnTo>
                    <a:cubicBezTo>
                      <a:pt x="19048" y="24832"/>
                      <a:pt x="24548" y="19205"/>
                      <a:pt x="31433" y="19050"/>
                    </a:cubicBezTo>
                    <a:lnTo>
                      <a:pt x="98965" y="19050"/>
                    </a:lnTo>
                    <a:cubicBezTo>
                      <a:pt x="105924" y="19102"/>
                      <a:pt x="111538" y="24759"/>
                      <a:pt x="111538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6281D603-4FA3-4963-A05C-EB788410B2AE}"/>
                  </a:ext>
                </a:extLst>
              </p:cNvPr>
              <p:cNvSpPr/>
              <p:nvPr/>
            </p:nvSpPr>
            <p:spPr>
              <a:xfrm>
                <a:off x="6230397" y="3394519"/>
                <a:ext cx="130873" cy="226028"/>
              </a:xfrm>
              <a:custGeom>
                <a:avLst/>
                <a:gdLst>
                  <a:gd name="connsiteX0" fmla="*/ 99155 w 130873"/>
                  <a:gd name="connsiteY0" fmla="*/ 0 h 226028"/>
                  <a:gd name="connsiteX1" fmla="*/ 31718 w 130873"/>
                  <a:gd name="connsiteY1" fmla="*/ 0 h 226028"/>
                  <a:gd name="connsiteX2" fmla="*/ 0 w 130873"/>
                  <a:gd name="connsiteY2" fmla="*/ 31718 h 226028"/>
                  <a:gd name="connsiteX3" fmla="*/ 0 w 130873"/>
                  <a:gd name="connsiteY3" fmla="*/ 194405 h 226028"/>
                  <a:gd name="connsiteX4" fmla="*/ 31718 w 130873"/>
                  <a:gd name="connsiteY4" fmla="*/ 226028 h 226028"/>
                  <a:gd name="connsiteX5" fmla="*/ 99155 w 130873"/>
                  <a:gd name="connsiteY5" fmla="*/ 226028 h 226028"/>
                  <a:gd name="connsiteX6" fmla="*/ 130873 w 130873"/>
                  <a:gd name="connsiteY6" fmla="*/ 194405 h 226028"/>
                  <a:gd name="connsiteX7" fmla="*/ 130873 w 130873"/>
                  <a:gd name="connsiteY7" fmla="*/ 31718 h 226028"/>
                  <a:gd name="connsiteX8" fmla="*/ 99155 w 130873"/>
                  <a:gd name="connsiteY8" fmla="*/ 0 h 226028"/>
                  <a:gd name="connsiteX9" fmla="*/ 111823 w 130873"/>
                  <a:gd name="connsiteY9" fmla="*/ 194405 h 226028"/>
                  <a:gd name="connsiteX10" fmla="*/ 99155 w 130873"/>
                  <a:gd name="connsiteY10" fmla="*/ 206978 h 226028"/>
                  <a:gd name="connsiteX11" fmla="*/ 31718 w 130873"/>
                  <a:gd name="connsiteY11" fmla="*/ 206978 h 226028"/>
                  <a:gd name="connsiteX12" fmla="*/ 19050 w 130873"/>
                  <a:gd name="connsiteY12" fmla="*/ 194405 h 226028"/>
                  <a:gd name="connsiteX13" fmla="*/ 19050 w 130873"/>
                  <a:gd name="connsiteY13" fmla="*/ 31718 h 226028"/>
                  <a:gd name="connsiteX14" fmla="*/ 31718 w 130873"/>
                  <a:gd name="connsiteY14" fmla="*/ 19050 h 226028"/>
                  <a:gd name="connsiteX15" fmla="*/ 99155 w 130873"/>
                  <a:gd name="connsiteY15" fmla="*/ 19050 h 226028"/>
                  <a:gd name="connsiteX16" fmla="*/ 111823 w 130873"/>
                  <a:gd name="connsiteY16" fmla="*/ 31718 h 22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0873" h="226028">
                    <a:moveTo>
                      <a:pt x="99155" y="0"/>
                    </a:moveTo>
                    <a:lnTo>
                      <a:pt x="31718" y="0"/>
                    </a:lnTo>
                    <a:cubicBezTo>
                      <a:pt x="14223" y="52"/>
                      <a:pt x="52" y="14223"/>
                      <a:pt x="0" y="31718"/>
                    </a:cubicBezTo>
                    <a:lnTo>
                      <a:pt x="0" y="194405"/>
                    </a:lnTo>
                    <a:cubicBezTo>
                      <a:pt x="52" y="211886"/>
                      <a:pt x="14238" y="226028"/>
                      <a:pt x="31718" y="226028"/>
                    </a:cubicBezTo>
                    <a:lnTo>
                      <a:pt x="99155" y="226028"/>
                    </a:lnTo>
                    <a:cubicBezTo>
                      <a:pt x="116636" y="226028"/>
                      <a:pt x="130821" y="211886"/>
                      <a:pt x="130873" y="194405"/>
                    </a:cubicBezTo>
                    <a:lnTo>
                      <a:pt x="130873" y="31718"/>
                    </a:lnTo>
                    <a:cubicBezTo>
                      <a:pt x="130821" y="14223"/>
                      <a:pt x="116651" y="52"/>
                      <a:pt x="99155" y="0"/>
                    </a:cubicBezTo>
                    <a:close/>
                    <a:moveTo>
                      <a:pt x="111823" y="194405"/>
                    </a:moveTo>
                    <a:cubicBezTo>
                      <a:pt x="111771" y="201364"/>
                      <a:pt x="106114" y="206978"/>
                      <a:pt x="99155" y="206978"/>
                    </a:cubicBezTo>
                    <a:lnTo>
                      <a:pt x="31718" y="206978"/>
                    </a:lnTo>
                    <a:cubicBezTo>
                      <a:pt x="24758" y="206978"/>
                      <a:pt x="19102" y="201364"/>
                      <a:pt x="19050" y="194405"/>
                    </a:cubicBezTo>
                    <a:lnTo>
                      <a:pt x="19050" y="31718"/>
                    </a:lnTo>
                    <a:cubicBezTo>
                      <a:pt x="19101" y="24743"/>
                      <a:pt x="24743" y="19101"/>
                      <a:pt x="31718" y="19050"/>
                    </a:cubicBezTo>
                    <a:lnTo>
                      <a:pt x="99155" y="19050"/>
                    </a:lnTo>
                    <a:cubicBezTo>
                      <a:pt x="106130" y="19101"/>
                      <a:pt x="111772" y="24743"/>
                      <a:pt x="111823" y="317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A5028266-41DB-4C7B-904C-64AF24051152}"/>
                  </a:ext>
                </a:extLst>
              </p:cNvPr>
              <p:cNvSpPr/>
              <p:nvPr/>
            </p:nvSpPr>
            <p:spPr>
              <a:xfrm>
                <a:off x="5973318" y="3133724"/>
                <a:ext cx="245364" cy="486822"/>
              </a:xfrm>
              <a:custGeom>
                <a:avLst/>
                <a:gdLst>
                  <a:gd name="connsiteX0" fmla="*/ 213646 w 245364"/>
                  <a:gd name="connsiteY0" fmla="*/ 0 h 486822"/>
                  <a:gd name="connsiteX1" fmla="*/ 31718 w 245364"/>
                  <a:gd name="connsiteY1" fmla="*/ 0 h 486822"/>
                  <a:gd name="connsiteX2" fmla="*/ 0 w 245364"/>
                  <a:gd name="connsiteY2" fmla="*/ 31623 h 486822"/>
                  <a:gd name="connsiteX3" fmla="*/ 0 w 245364"/>
                  <a:gd name="connsiteY3" fmla="*/ 455200 h 486822"/>
                  <a:gd name="connsiteX4" fmla="*/ 31718 w 245364"/>
                  <a:gd name="connsiteY4" fmla="*/ 486823 h 486822"/>
                  <a:gd name="connsiteX5" fmla="*/ 213646 w 245364"/>
                  <a:gd name="connsiteY5" fmla="*/ 486823 h 486822"/>
                  <a:gd name="connsiteX6" fmla="*/ 245364 w 245364"/>
                  <a:gd name="connsiteY6" fmla="*/ 455200 h 486822"/>
                  <a:gd name="connsiteX7" fmla="*/ 245364 w 245364"/>
                  <a:gd name="connsiteY7" fmla="*/ 31528 h 486822"/>
                  <a:gd name="connsiteX8" fmla="*/ 213646 w 245364"/>
                  <a:gd name="connsiteY8" fmla="*/ 0 h 486822"/>
                  <a:gd name="connsiteX9" fmla="*/ 226314 w 245364"/>
                  <a:gd name="connsiteY9" fmla="*/ 455295 h 486822"/>
                  <a:gd name="connsiteX10" fmla="*/ 213646 w 245364"/>
                  <a:gd name="connsiteY10" fmla="*/ 467868 h 486822"/>
                  <a:gd name="connsiteX11" fmla="*/ 31718 w 245364"/>
                  <a:gd name="connsiteY11" fmla="*/ 467868 h 486822"/>
                  <a:gd name="connsiteX12" fmla="*/ 19050 w 245364"/>
                  <a:gd name="connsiteY12" fmla="*/ 455295 h 486822"/>
                  <a:gd name="connsiteX13" fmla="*/ 19050 w 245364"/>
                  <a:gd name="connsiteY13" fmla="*/ 31528 h 486822"/>
                  <a:gd name="connsiteX14" fmla="*/ 31718 w 245364"/>
                  <a:gd name="connsiteY14" fmla="*/ 19050 h 486822"/>
                  <a:gd name="connsiteX15" fmla="*/ 213646 w 245364"/>
                  <a:gd name="connsiteY15" fmla="*/ 19050 h 486822"/>
                  <a:gd name="connsiteX16" fmla="*/ 226314 w 245364"/>
                  <a:gd name="connsiteY16" fmla="*/ 31623 h 48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5364" h="486822">
                    <a:moveTo>
                      <a:pt x="213646" y="0"/>
                    </a:moveTo>
                    <a:lnTo>
                      <a:pt x="31718" y="0"/>
                    </a:lnTo>
                    <a:cubicBezTo>
                      <a:pt x="14238" y="0"/>
                      <a:pt x="52" y="14143"/>
                      <a:pt x="0" y="31623"/>
                    </a:cubicBezTo>
                    <a:lnTo>
                      <a:pt x="0" y="455200"/>
                    </a:lnTo>
                    <a:cubicBezTo>
                      <a:pt x="52" y="472680"/>
                      <a:pt x="14238" y="486823"/>
                      <a:pt x="31718" y="486823"/>
                    </a:cubicBezTo>
                    <a:lnTo>
                      <a:pt x="213646" y="486823"/>
                    </a:lnTo>
                    <a:cubicBezTo>
                      <a:pt x="231126" y="486823"/>
                      <a:pt x="245312" y="472680"/>
                      <a:pt x="245364" y="455200"/>
                    </a:cubicBezTo>
                    <a:lnTo>
                      <a:pt x="245364" y="31528"/>
                    </a:lnTo>
                    <a:cubicBezTo>
                      <a:pt x="245259" y="14085"/>
                      <a:pt x="231089" y="0"/>
                      <a:pt x="213646" y="0"/>
                    </a:cubicBezTo>
                    <a:close/>
                    <a:moveTo>
                      <a:pt x="226314" y="455295"/>
                    </a:moveTo>
                    <a:cubicBezTo>
                      <a:pt x="226262" y="462254"/>
                      <a:pt x="220606" y="467868"/>
                      <a:pt x="213646" y="467868"/>
                    </a:cubicBezTo>
                    <a:lnTo>
                      <a:pt x="31718" y="467868"/>
                    </a:lnTo>
                    <a:cubicBezTo>
                      <a:pt x="24758" y="467868"/>
                      <a:pt x="19102" y="462254"/>
                      <a:pt x="19050" y="455295"/>
                    </a:cubicBezTo>
                    <a:lnTo>
                      <a:pt x="19050" y="31528"/>
                    </a:lnTo>
                    <a:cubicBezTo>
                      <a:pt x="19154" y="24606"/>
                      <a:pt x="24795" y="19049"/>
                      <a:pt x="31718" y="19050"/>
                    </a:cubicBezTo>
                    <a:lnTo>
                      <a:pt x="213646" y="19050"/>
                    </a:lnTo>
                    <a:cubicBezTo>
                      <a:pt x="220606" y="19050"/>
                      <a:pt x="226262" y="24664"/>
                      <a:pt x="226314" y="316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BC7E5EAF-93C0-43D7-833B-74C7F0040CEE}"/>
                  </a:ext>
                </a:extLst>
              </p:cNvPr>
              <p:cNvSpPr/>
              <p:nvPr/>
            </p:nvSpPr>
            <p:spPr>
              <a:xfrm>
                <a:off x="5849397" y="346252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5053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5053 h 90106"/>
                  <a:gd name="connsiteX11" fmla="*/ 45436 w 90106"/>
                  <a:gd name="connsiteY11" fmla="*/ 71245 h 90106"/>
                  <a:gd name="connsiteX12" fmla="*/ 45149 w 90106"/>
                  <a:gd name="connsiteY12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3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117"/>
                      <a:pt x="90107" y="45085"/>
                      <a:pt x="90107" y="45053"/>
                    </a:cubicBezTo>
                    <a:cubicBezTo>
                      <a:pt x="90107" y="20208"/>
                      <a:pt x="69994" y="52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7" y="71014"/>
                      <a:pt x="19103" y="59414"/>
                      <a:pt x="19050" y="45053"/>
                    </a:cubicBezTo>
                    <a:cubicBezTo>
                      <a:pt x="18998" y="30692"/>
                      <a:pt x="30597" y="19007"/>
                      <a:pt x="44958" y="18955"/>
                    </a:cubicBezTo>
                    <a:cubicBezTo>
                      <a:pt x="59320" y="18902"/>
                      <a:pt x="71004" y="30502"/>
                      <a:pt x="71057" y="44863"/>
                    </a:cubicBezTo>
                    <a:cubicBezTo>
                      <a:pt x="71057" y="44927"/>
                      <a:pt x="71057" y="44990"/>
                      <a:pt x="71057" y="45053"/>
                    </a:cubicBezTo>
                    <a:cubicBezTo>
                      <a:pt x="71215" y="59361"/>
                      <a:pt x="59744" y="71088"/>
                      <a:pt x="45436" y="71245"/>
                    </a:cubicBezTo>
                    <a:cubicBezTo>
                      <a:pt x="45340" y="71246"/>
                      <a:pt x="45245" y="71247"/>
                      <a:pt x="45149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09FB8582-BC2C-436F-98DA-ED853ADD7B78}"/>
                  </a:ext>
                </a:extLst>
              </p:cNvPr>
              <p:cNvSpPr/>
              <p:nvPr/>
            </p:nvSpPr>
            <p:spPr>
              <a:xfrm>
                <a:off x="6250971" y="3462528"/>
                <a:ext cx="90106" cy="90106"/>
              </a:xfrm>
              <a:custGeom>
                <a:avLst/>
                <a:gdLst>
                  <a:gd name="connsiteX0" fmla="*/ 45053 w 90106"/>
                  <a:gd name="connsiteY0" fmla="*/ 0 h 90106"/>
                  <a:gd name="connsiteX1" fmla="*/ 0 w 90106"/>
                  <a:gd name="connsiteY1" fmla="*/ 45053 h 90106"/>
                  <a:gd name="connsiteX2" fmla="*/ 45053 w 90106"/>
                  <a:gd name="connsiteY2" fmla="*/ 90106 h 90106"/>
                  <a:gd name="connsiteX3" fmla="*/ 90106 w 90106"/>
                  <a:gd name="connsiteY3" fmla="*/ 45053 h 90106"/>
                  <a:gd name="connsiteX4" fmla="*/ 45053 w 90106"/>
                  <a:gd name="connsiteY4" fmla="*/ 0 h 90106"/>
                  <a:gd name="connsiteX5" fmla="*/ 45053 w 90106"/>
                  <a:gd name="connsiteY5" fmla="*/ 71247 h 90106"/>
                  <a:gd name="connsiteX6" fmla="*/ 19050 w 90106"/>
                  <a:gd name="connsiteY6" fmla="*/ 45244 h 90106"/>
                  <a:gd name="connsiteX7" fmla="*/ 45053 w 90106"/>
                  <a:gd name="connsiteY7" fmla="*/ 19241 h 90106"/>
                  <a:gd name="connsiteX8" fmla="*/ 71056 w 90106"/>
                  <a:gd name="connsiteY8" fmla="*/ 45244 h 90106"/>
                  <a:gd name="connsiteX9" fmla="*/ 71056 w 90106"/>
                  <a:gd name="connsiteY9" fmla="*/ 45339 h 90106"/>
                  <a:gd name="connsiteX10" fmla="*/ 45148 w 90106"/>
                  <a:gd name="connsiteY10" fmla="*/ 71247 h 90106"/>
                  <a:gd name="connsiteX11" fmla="*/ 45053 w 90106"/>
                  <a:gd name="connsiteY11" fmla="*/ 71247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106" h="90106">
                    <a:moveTo>
                      <a:pt x="45053" y="0"/>
                    </a:moveTo>
                    <a:cubicBezTo>
                      <a:pt x="20171" y="0"/>
                      <a:pt x="0" y="20171"/>
                      <a:pt x="0" y="45053"/>
                    </a:cubicBezTo>
                    <a:cubicBezTo>
                      <a:pt x="0" y="69935"/>
                      <a:pt x="20171" y="90106"/>
                      <a:pt x="45053" y="90106"/>
                    </a:cubicBezTo>
                    <a:cubicBezTo>
                      <a:pt x="69935" y="90106"/>
                      <a:pt x="90106" y="69935"/>
                      <a:pt x="90106" y="45053"/>
                    </a:cubicBezTo>
                    <a:cubicBezTo>
                      <a:pt x="90106" y="20171"/>
                      <a:pt x="69935" y="0"/>
                      <a:pt x="45053" y="0"/>
                    </a:cubicBezTo>
                    <a:close/>
                    <a:moveTo>
                      <a:pt x="45053" y="71247"/>
                    </a:moveTo>
                    <a:cubicBezTo>
                      <a:pt x="30692" y="71247"/>
                      <a:pt x="19050" y="59605"/>
                      <a:pt x="19050" y="45244"/>
                    </a:cubicBezTo>
                    <a:cubicBezTo>
                      <a:pt x="19050" y="30882"/>
                      <a:pt x="30692" y="19241"/>
                      <a:pt x="45053" y="19241"/>
                    </a:cubicBezTo>
                    <a:cubicBezTo>
                      <a:pt x="59415" y="19241"/>
                      <a:pt x="71056" y="30883"/>
                      <a:pt x="71056" y="45244"/>
                    </a:cubicBezTo>
                    <a:cubicBezTo>
                      <a:pt x="71056" y="45275"/>
                      <a:pt x="71056" y="45308"/>
                      <a:pt x="71056" y="45339"/>
                    </a:cubicBezTo>
                    <a:cubicBezTo>
                      <a:pt x="71056" y="59647"/>
                      <a:pt x="59457" y="71247"/>
                      <a:pt x="45148" y="71247"/>
                    </a:cubicBezTo>
                    <a:cubicBezTo>
                      <a:pt x="45117" y="71247"/>
                      <a:pt x="45085" y="71247"/>
                      <a:pt x="45053" y="7124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FC892562-8C9D-4B45-BEAE-2A0D24D8E9D2}"/>
                  </a:ext>
                </a:extLst>
              </p:cNvPr>
              <p:cNvSpPr/>
              <p:nvPr/>
            </p:nvSpPr>
            <p:spPr>
              <a:xfrm>
                <a:off x="6040945" y="3207734"/>
                <a:ext cx="110108" cy="110108"/>
              </a:xfrm>
              <a:custGeom>
                <a:avLst/>
                <a:gdLst>
                  <a:gd name="connsiteX0" fmla="*/ 55055 w 110108"/>
                  <a:gd name="connsiteY0" fmla="*/ 110109 h 110108"/>
                  <a:gd name="connsiteX1" fmla="*/ 110109 w 110108"/>
                  <a:gd name="connsiteY1" fmla="*/ 55054 h 110108"/>
                  <a:gd name="connsiteX2" fmla="*/ 55055 w 110108"/>
                  <a:gd name="connsiteY2" fmla="*/ 0 h 110108"/>
                  <a:gd name="connsiteX3" fmla="*/ 0 w 110108"/>
                  <a:gd name="connsiteY3" fmla="*/ 55054 h 110108"/>
                  <a:gd name="connsiteX4" fmla="*/ 55055 w 110108"/>
                  <a:gd name="connsiteY4" fmla="*/ 110109 h 110108"/>
                  <a:gd name="connsiteX5" fmla="*/ 55055 w 110108"/>
                  <a:gd name="connsiteY5" fmla="*/ 19050 h 110108"/>
                  <a:gd name="connsiteX6" fmla="*/ 91059 w 110108"/>
                  <a:gd name="connsiteY6" fmla="*/ 55054 h 110108"/>
                  <a:gd name="connsiteX7" fmla="*/ 55055 w 110108"/>
                  <a:gd name="connsiteY7" fmla="*/ 91059 h 110108"/>
                  <a:gd name="connsiteX8" fmla="*/ 19050 w 110108"/>
                  <a:gd name="connsiteY8" fmla="*/ 55054 h 110108"/>
                  <a:gd name="connsiteX9" fmla="*/ 55055 w 110108"/>
                  <a:gd name="connsiteY9" fmla="*/ 19050 h 1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108" h="110108">
                    <a:moveTo>
                      <a:pt x="55055" y="110109"/>
                    </a:moveTo>
                    <a:cubicBezTo>
                      <a:pt x="85460" y="110109"/>
                      <a:pt x="110109" y="85460"/>
                      <a:pt x="110109" y="55054"/>
                    </a:cubicBezTo>
                    <a:cubicBezTo>
                      <a:pt x="110109" y="24649"/>
                      <a:pt x="85460" y="0"/>
                      <a:pt x="55055" y="0"/>
                    </a:cubicBezTo>
                    <a:cubicBezTo>
                      <a:pt x="24649" y="0"/>
                      <a:pt x="0" y="24649"/>
                      <a:pt x="0" y="55054"/>
                    </a:cubicBezTo>
                    <a:cubicBezTo>
                      <a:pt x="0" y="85460"/>
                      <a:pt x="24649" y="110109"/>
                      <a:pt x="55055" y="110109"/>
                    </a:cubicBezTo>
                    <a:close/>
                    <a:moveTo>
                      <a:pt x="55055" y="19050"/>
                    </a:moveTo>
                    <a:cubicBezTo>
                      <a:pt x="74939" y="19050"/>
                      <a:pt x="91059" y="35170"/>
                      <a:pt x="91059" y="55054"/>
                    </a:cubicBezTo>
                    <a:cubicBezTo>
                      <a:pt x="91059" y="74939"/>
                      <a:pt x="74939" y="91059"/>
                      <a:pt x="55055" y="91059"/>
                    </a:cubicBezTo>
                    <a:cubicBezTo>
                      <a:pt x="35170" y="91059"/>
                      <a:pt x="19050" y="74939"/>
                      <a:pt x="19050" y="55054"/>
                    </a:cubicBezTo>
                    <a:cubicBezTo>
                      <a:pt x="19050" y="35170"/>
                      <a:pt x="35170" y="19050"/>
                      <a:pt x="55055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2CB36EE1-A9F7-47DE-A3E9-1211BFB71CF1}"/>
                  </a:ext>
                </a:extLst>
              </p:cNvPr>
              <p:cNvSpPr/>
              <p:nvPr/>
            </p:nvSpPr>
            <p:spPr>
              <a:xfrm>
                <a:off x="6050851" y="3416617"/>
                <a:ext cx="90106" cy="90106"/>
              </a:xfrm>
              <a:custGeom>
                <a:avLst/>
                <a:gdLst>
                  <a:gd name="connsiteX0" fmla="*/ 45149 w 90106"/>
                  <a:gd name="connsiteY0" fmla="*/ 0 h 90106"/>
                  <a:gd name="connsiteX1" fmla="*/ 0 w 90106"/>
                  <a:gd name="connsiteY1" fmla="*/ 44958 h 90106"/>
                  <a:gd name="connsiteX2" fmla="*/ 44958 w 90106"/>
                  <a:gd name="connsiteY2" fmla="*/ 90107 h 90106"/>
                  <a:gd name="connsiteX3" fmla="*/ 90107 w 90106"/>
                  <a:gd name="connsiteY3" fmla="*/ 45149 h 90106"/>
                  <a:gd name="connsiteX4" fmla="*/ 90107 w 90106"/>
                  <a:gd name="connsiteY4" fmla="*/ 44958 h 90106"/>
                  <a:gd name="connsiteX5" fmla="*/ 45149 w 90106"/>
                  <a:gd name="connsiteY5" fmla="*/ 0 h 90106"/>
                  <a:gd name="connsiteX6" fmla="*/ 45149 w 90106"/>
                  <a:gd name="connsiteY6" fmla="*/ 70961 h 90106"/>
                  <a:gd name="connsiteX7" fmla="*/ 19050 w 90106"/>
                  <a:gd name="connsiteY7" fmla="*/ 45053 h 90106"/>
                  <a:gd name="connsiteX8" fmla="*/ 44958 w 90106"/>
                  <a:gd name="connsiteY8" fmla="*/ 18955 h 90106"/>
                  <a:gd name="connsiteX9" fmla="*/ 71057 w 90106"/>
                  <a:gd name="connsiteY9" fmla="*/ 44863 h 90106"/>
                  <a:gd name="connsiteX10" fmla="*/ 71057 w 90106"/>
                  <a:gd name="connsiteY10" fmla="*/ 44958 h 90106"/>
                  <a:gd name="connsiteX11" fmla="*/ 45244 w 90106"/>
                  <a:gd name="connsiteY11" fmla="*/ 70961 h 90106"/>
                  <a:gd name="connsiteX12" fmla="*/ 45149 w 90106"/>
                  <a:gd name="connsiteY12" fmla="*/ 70961 h 9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106" h="90106">
                    <a:moveTo>
                      <a:pt x="45149" y="0"/>
                    </a:moveTo>
                    <a:cubicBezTo>
                      <a:pt x="20266" y="-52"/>
                      <a:pt x="52" y="20076"/>
                      <a:pt x="0" y="44958"/>
                    </a:cubicBezTo>
                    <a:cubicBezTo>
                      <a:pt x="-52" y="69840"/>
                      <a:pt x="20076" y="90054"/>
                      <a:pt x="44958" y="90107"/>
                    </a:cubicBezTo>
                    <a:cubicBezTo>
                      <a:pt x="69840" y="90159"/>
                      <a:pt x="90054" y="70031"/>
                      <a:pt x="90107" y="45149"/>
                    </a:cubicBezTo>
                    <a:cubicBezTo>
                      <a:pt x="90107" y="45085"/>
                      <a:pt x="90107" y="45022"/>
                      <a:pt x="90107" y="44958"/>
                    </a:cubicBezTo>
                    <a:cubicBezTo>
                      <a:pt x="90107" y="20128"/>
                      <a:pt x="69978" y="0"/>
                      <a:pt x="45149" y="0"/>
                    </a:cubicBezTo>
                    <a:close/>
                    <a:moveTo>
                      <a:pt x="45149" y="70961"/>
                    </a:moveTo>
                    <a:cubicBezTo>
                      <a:pt x="30788" y="71014"/>
                      <a:pt x="19102" y="59414"/>
                      <a:pt x="19050" y="45053"/>
                    </a:cubicBezTo>
                    <a:cubicBezTo>
                      <a:pt x="18998" y="30692"/>
                      <a:pt x="30597" y="19008"/>
                      <a:pt x="44958" y="18955"/>
                    </a:cubicBezTo>
                    <a:cubicBezTo>
                      <a:pt x="59319" y="18902"/>
                      <a:pt x="71004" y="30502"/>
                      <a:pt x="71057" y="44863"/>
                    </a:cubicBezTo>
                    <a:cubicBezTo>
                      <a:pt x="71057" y="44894"/>
                      <a:pt x="71057" y="44927"/>
                      <a:pt x="71057" y="44958"/>
                    </a:cubicBezTo>
                    <a:cubicBezTo>
                      <a:pt x="71109" y="59267"/>
                      <a:pt x="59552" y="70909"/>
                      <a:pt x="45244" y="70961"/>
                    </a:cubicBezTo>
                    <a:cubicBezTo>
                      <a:pt x="45212" y="70961"/>
                      <a:pt x="45180" y="70961"/>
                      <a:pt x="45149" y="7096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FD1123E9-FDA4-4CF6-B271-D23506404639}"/>
                  </a:ext>
                </a:extLst>
              </p:cNvPr>
              <p:cNvSpPr/>
              <p:nvPr/>
            </p:nvSpPr>
            <p:spPr>
              <a:xfrm>
                <a:off x="6002940" y="3372421"/>
                <a:ext cx="185928" cy="185928"/>
              </a:xfrm>
              <a:custGeom>
                <a:avLst/>
                <a:gdLst>
                  <a:gd name="connsiteX0" fmla="*/ 93059 w 185928"/>
                  <a:gd name="connsiteY0" fmla="*/ 0 h 185928"/>
                  <a:gd name="connsiteX1" fmla="*/ 0 w 185928"/>
                  <a:gd name="connsiteY1" fmla="*/ 92869 h 185928"/>
                  <a:gd name="connsiteX2" fmla="*/ 92869 w 185928"/>
                  <a:gd name="connsiteY2" fmla="*/ 185928 h 185928"/>
                  <a:gd name="connsiteX3" fmla="*/ 185928 w 185928"/>
                  <a:gd name="connsiteY3" fmla="*/ 93059 h 185928"/>
                  <a:gd name="connsiteX4" fmla="*/ 185928 w 185928"/>
                  <a:gd name="connsiteY4" fmla="*/ 92869 h 185928"/>
                  <a:gd name="connsiteX5" fmla="*/ 93059 w 185928"/>
                  <a:gd name="connsiteY5" fmla="*/ 0 h 185928"/>
                  <a:gd name="connsiteX6" fmla="*/ 93059 w 185928"/>
                  <a:gd name="connsiteY6" fmla="*/ 166783 h 185928"/>
                  <a:gd name="connsiteX7" fmla="*/ 19050 w 185928"/>
                  <a:gd name="connsiteY7" fmla="*/ 92964 h 185928"/>
                  <a:gd name="connsiteX8" fmla="*/ 92869 w 185928"/>
                  <a:gd name="connsiteY8" fmla="*/ 18955 h 185928"/>
                  <a:gd name="connsiteX9" fmla="*/ 166878 w 185928"/>
                  <a:gd name="connsiteY9" fmla="*/ 92774 h 185928"/>
                  <a:gd name="connsiteX10" fmla="*/ 166878 w 185928"/>
                  <a:gd name="connsiteY10" fmla="*/ 92869 h 185928"/>
                  <a:gd name="connsiteX11" fmla="*/ 93059 w 185928"/>
                  <a:gd name="connsiteY11" fmla="*/ 166783 h 18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928" h="185928">
                    <a:moveTo>
                      <a:pt x="93059" y="0"/>
                    </a:moveTo>
                    <a:cubicBezTo>
                      <a:pt x="41717" y="-52"/>
                      <a:pt x="52" y="41526"/>
                      <a:pt x="0" y="92869"/>
                    </a:cubicBezTo>
                    <a:cubicBezTo>
                      <a:pt x="-52" y="144211"/>
                      <a:pt x="41526" y="185876"/>
                      <a:pt x="92869" y="185928"/>
                    </a:cubicBezTo>
                    <a:cubicBezTo>
                      <a:pt x="144211" y="185980"/>
                      <a:pt x="185876" y="144402"/>
                      <a:pt x="185928" y="93059"/>
                    </a:cubicBezTo>
                    <a:cubicBezTo>
                      <a:pt x="185928" y="92995"/>
                      <a:pt x="185928" y="92933"/>
                      <a:pt x="185928" y="92869"/>
                    </a:cubicBezTo>
                    <a:cubicBezTo>
                      <a:pt x="185876" y="41600"/>
                      <a:pt x="144328" y="52"/>
                      <a:pt x="93059" y="0"/>
                    </a:cubicBezTo>
                    <a:close/>
                    <a:moveTo>
                      <a:pt x="93059" y="166783"/>
                    </a:moveTo>
                    <a:cubicBezTo>
                      <a:pt x="52238" y="166835"/>
                      <a:pt x="19102" y="133785"/>
                      <a:pt x="19050" y="92964"/>
                    </a:cubicBezTo>
                    <a:cubicBezTo>
                      <a:pt x="18998" y="52143"/>
                      <a:pt x="52048" y="19007"/>
                      <a:pt x="92869" y="18955"/>
                    </a:cubicBezTo>
                    <a:cubicBezTo>
                      <a:pt x="133690" y="18902"/>
                      <a:pt x="166826" y="51952"/>
                      <a:pt x="166878" y="92774"/>
                    </a:cubicBezTo>
                    <a:cubicBezTo>
                      <a:pt x="166878" y="92805"/>
                      <a:pt x="166878" y="92837"/>
                      <a:pt x="166878" y="92869"/>
                    </a:cubicBezTo>
                    <a:cubicBezTo>
                      <a:pt x="166878" y="133653"/>
                      <a:pt x="133843" y="166730"/>
                      <a:pt x="93059" y="1667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10EB20E2-4540-42CD-963E-5882F8157532}"/>
                </a:ext>
              </a:extLst>
            </p:cNvPr>
            <p:cNvSpPr txBox="1"/>
            <p:nvPr/>
          </p:nvSpPr>
          <p:spPr>
            <a:xfrm>
              <a:off x="9282206" y="2202163"/>
              <a:ext cx="1792697" cy="394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Internet 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C8CD5B9F-6F14-48B2-ADE2-59DBF8401A40}"/>
                </a:ext>
              </a:extLst>
            </p:cNvPr>
            <p:cNvSpPr txBox="1"/>
            <p:nvPr/>
          </p:nvSpPr>
          <p:spPr>
            <a:xfrm>
              <a:off x="9282206" y="2895965"/>
              <a:ext cx="1792697" cy="402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101"/>
                </a:spcBef>
              </a:pP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ADSL modem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9" name="矩形: 圓角 128">
              <a:extLst>
                <a:ext uri="{FF2B5EF4-FFF2-40B4-BE49-F238E27FC236}">
                  <a16:creationId xmlns:a16="http://schemas.microsoft.com/office/drawing/2014/main" id="{7BA84ECC-C6BE-4CCC-BFA2-4A5BFD7B1181}"/>
                </a:ext>
              </a:extLst>
            </p:cNvPr>
            <p:cNvSpPr/>
            <p:nvPr/>
          </p:nvSpPr>
          <p:spPr>
            <a:xfrm>
              <a:off x="5491708" y="3936510"/>
              <a:ext cx="2517169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90E3A9D9-5540-4ECB-80C9-4B2F4F1ECB6C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2717798"/>
              <a:ext cx="0" cy="527977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接點: 肘形 131">
              <a:extLst>
                <a:ext uri="{FF2B5EF4-FFF2-40B4-BE49-F238E27FC236}">
                  <a16:creationId xmlns:a16="http://schemas.microsoft.com/office/drawing/2014/main" id="{C42E0001-F139-459D-B0E1-42B716BC8967}"/>
                </a:ext>
              </a:extLst>
            </p:cNvPr>
            <p:cNvCxnSpPr>
              <a:cxnSpLocks/>
              <a:stCxn id="134" idx="0"/>
              <a:endCxn id="165" idx="13"/>
            </p:cNvCxnSpPr>
            <p:nvPr/>
          </p:nvCxnSpPr>
          <p:spPr>
            <a:xfrm rot="16200000" flipV="1">
              <a:off x="9604308" y="3024115"/>
              <a:ext cx="510995" cy="1313796"/>
            </a:xfrm>
            <a:prstGeom prst="bentConnector2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矩形: 圓角 132">
              <a:extLst>
                <a:ext uri="{FF2B5EF4-FFF2-40B4-BE49-F238E27FC236}">
                  <a16:creationId xmlns:a16="http://schemas.microsoft.com/office/drawing/2014/main" id="{7EB18D8D-A3C7-4152-9153-E0A552433803}"/>
                </a:ext>
              </a:extLst>
            </p:cNvPr>
            <p:cNvSpPr/>
            <p:nvPr/>
          </p:nvSpPr>
          <p:spPr>
            <a:xfrm>
              <a:off x="8105374" y="3936510"/>
              <a:ext cx="140549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sp>
          <p:nvSpPr>
            <p:cNvPr id="134" name="矩形: 圓角 133">
              <a:extLst>
                <a:ext uri="{FF2B5EF4-FFF2-40B4-BE49-F238E27FC236}">
                  <a16:creationId xmlns:a16="http://schemas.microsoft.com/office/drawing/2014/main" id="{B57EE76A-F0A8-4008-AB94-7728FD997EFF}"/>
                </a:ext>
              </a:extLst>
            </p:cNvPr>
            <p:cNvSpPr/>
            <p:nvPr/>
          </p:nvSpPr>
          <p:spPr>
            <a:xfrm>
              <a:off x="9609722" y="3936510"/>
              <a:ext cx="1813961" cy="137043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1"/>
                </a:spcBef>
              </a:pPr>
              <a:endParaRPr lang="zh-TW" altLang="en-US"/>
            </a:p>
          </p:txBody>
        </p: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9B5EF774-7BE2-4B61-B7A7-D56160A7FB1E}"/>
                </a:ext>
              </a:extLst>
            </p:cNvPr>
            <p:cNvCxnSpPr>
              <a:cxnSpLocks/>
            </p:cNvCxnSpPr>
            <p:nvPr/>
          </p:nvCxnSpPr>
          <p:spPr>
            <a:xfrm>
              <a:off x="8808119" y="3581732"/>
              <a:ext cx="0" cy="333070"/>
            </a:xfrm>
            <a:prstGeom prst="line">
              <a:avLst/>
            </a:prstGeom>
            <a:ln w="28575">
              <a:solidFill>
                <a:schemeClr val="bg1">
                  <a:alpha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圖形 2">
              <a:extLst>
                <a:ext uri="{FF2B5EF4-FFF2-40B4-BE49-F238E27FC236}">
                  <a16:creationId xmlns:a16="http://schemas.microsoft.com/office/drawing/2014/main" id="{8A03224B-82E6-4D08-BFDC-6A4E1012E05F}"/>
                </a:ext>
              </a:extLst>
            </p:cNvPr>
            <p:cNvGrpSpPr/>
            <p:nvPr/>
          </p:nvGrpSpPr>
          <p:grpSpPr>
            <a:xfrm>
              <a:off x="5700712" y="4161292"/>
              <a:ext cx="791908" cy="775430"/>
              <a:chOff x="5700712" y="3043237"/>
              <a:chExt cx="791908" cy="775430"/>
            </a:xfrm>
            <a:solidFill>
              <a:srgbClr val="FF66CC"/>
            </a:solidFill>
          </p:grpSpPr>
          <p:grpSp>
            <p:nvGrpSpPr>
              <p:cNvPr id="137" name="圖形 2">
                <a:extLst>
                  <a:ext uri="{FF2B5EF4-FFF2-40B4-BE49-F238E27FC236}">
                    <a16:creationId xmlns:a16="http://schemas.microsoft.com/office/drawing/2014/main" id="{2CC46175-8F93-4901-9AED-151FF138EE39}"/>
                  </a:ext>
                </a:extLst>
              </p:cNvPr>
              <p:cNvGrpSpPr/>
              <p:nvPr/>
            </p:nvGrpSpPr>
            <p:grpSpPr>
              <a:xfrm>
                <a:off x="5700712" y="3043237"/>
                <a:ext cx="791908" cy="775430"/>
                <a:chOff x="5700712" y="3043237"/>
                <a:chExt cx="791908" cy="775430"/>
              </a:xfrm>
              <a:grpFill/>
            </p:grpSpPr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9B5B063A-380A-4FE4-A0FB-FC3821AA8152}"/>
                    </a:ext>
                  </a:extLst>
                </p:cNvPr>
                <p:cNvSpPr/>
                <p:nvPr/>
              </p:nvSpPr>
              <p:spPr>
                <a:xfrm>
                  <a:off x="5700712" y="3043237"/>
                  <a:ext cx="791908" cy="775430"/>
                </a:xfrm>
                <a:custGeom>
                  <a:avLst/>
                  <a:gdLst>
                    <a:gd name="connsiteX0" fmla="*/ 733425 w 791908"/>
                    <a:gd name="connsiteY0" fmla="*/ 0 h 775430"/>
                    <a:gd name="connsiteX1" fmla="*/ 58484 w 791908"/>
                    <a:gd name="connsiteY1" fmla="*/ 0 h 775430"/>
                    <a:gd name="connsiteX2" fmla="*/ 0 w 791908"/>
                    <a:gd name="connsiteY2" fmla="*/ 58484 h 775430"/>
                    <a:gd name="connsiteX3" fmla="*/ 0 w 791908"/>
                    <a:gd name="connsiteY3" fmla="*/ 716947 h 775430"/>
                    <a:gd name="connsiteX4" fmla="*/ 58484 w 791908"/>
                    <a:gd name="connsiteY4" fmla="*/ 775430 h 775430"/>
                    <a:gd name="connsiteX5" fmla="*/ 733425 w 791908"/>
                    <a:gd name="connsiteY5" fmla="*/ 775430 h 775430"/>
                    <a:gd name="connsiteX6" fmla="*/ 791909 w 791908"/>
                    <a:gd name="connsiteY6" fmla="*/ 716947 h 775430"/>
                    <a:gd name="connsiteX7" fmla="*/ 791909 w 791908"/>
                    <a:gd name="connsiteY7" fmla="*/ 58484 h 775430"/>
                    <a:gd name="connsiteX8" fmla="*/ 733425 w 791908"/>
                    <a:gd name="connsiteY8" fmla="*/ 0 h 775430"/>
                    <a:gd name="connsiteX9" fmla="*/ 214503 w 791908"/>
                    <a:gd name="connsiteY9" fmla="*/ 734187 h 775430"/>
                    <a:gd name="connsiteX10" fmla="*/ 79058 w 791908"/>
                    <a:gd name="connsiteY10" fmla="*/ 734187 h 775430"/>
                    <a:gd name="connsiteX11" fmla="*/ 32290 w 791908"/>
                    <a:gd name="connsiteY11" fmla="*/ 687419 h 775430"/>
                    <a:gd name="connsiteX12" fmla="*/ 32290 w 791908"/>
                    <a:gd name="connsiteY12" fmla="*/ 87344 h 775430"/>
                    <a:gd name="connsiteX13" fmla="*/ 79058 w 791908"/>
                    <a:gd name="connsiteY13" fmla="*/ 40577 h 775430"/>
                    <a:gd name="connsiteX14" fmla="*/ 214408 w 791908"/>
                    <a:gd name="connsiteY14" fmla="*/ 40577 h 775430"/>
                    <a:gd name="connsiteX15" fmla="*/ 214408 w 791908"/>
                    <a:gd name="connsiteY15" fmla="*/ 734187 h 775430"/>
                    <a:gd name="connsiteX16" fmla="*/ 347853 w 791908"/>
                    <a:gd name="connsiteY16" fmla="*/ 731330 h 775430"/>
                    <a:gd name="connsiteX17" fmla="*/ 225457 w 791908"/>
                    <a:gd name="connsiteY17" fmla="*/ 731330 h 775430"/>
                    <a:gd name="connsiteX18" fmla="*/ 225457 w 791908"/>
                    <a:gd name="connsiteY18" fmla="*/ 291465 h 775430"/>
                    <a:gd name="connsiteX19" fmla="*/ 347758 w 791908"/>
                    <a:gd name="connsiteY19" fmla="*/ 291465 h 775430"/>
                    <a:gd name="connsiteX20" fmla="*/ 347758 w 791908"/>
                    <a:gd name="connsiteY20" fmla="*/ 731330 h 775430"/>
                    <a:gd name="connsiteX21" fmla="*/ 482727 w 791908"/>
                    <a:gd name="connsiteY21" fmla="*/ 731330 h 775430"/>
                    <a:gd name="connsiteX22" fmla="*/ 360426 w 791908"/>
                    <a:gd name="connsiteY22" fmla="*/ 731330 h 775430"/>
                    <a:gd name="connsiteX23" fmla="*/ 360426 w 791908"/>
                    <a:gd name="connsiteY23" fmla="*/ 291465 h 775430"/>
                    <a:gd name="connsiteX24" fmla="*/ 482727 w 791908"/>
                    <a:gd name="connsiteY24" fmla="*/ 291465 h 775430"/>
                    <a:gd name="connsiteX25" fmla="*/ 482727 w 791908"/>
                    <a:gd name="connsiteY25" fmla="*/ 731330 h 775430"/>
                    <a:gd name="connsiteX26" fmla="*/ 617696 w 791908"/>
                    <a:gd name="connsiteY26" fmla="*/ 731330 h 775430"/>
                    <a:gd name="connsiteX27" fmla="*/ 495395 w 791908"/>
                    <a:gd name="connsiteY27" fmla="*/ 731330 h 775430"/>
                    <a:gd name="connsiteX28" fmla="*/ 495395 w 791908"/>
                    <a:gd name="connsiteY28" fmla="*/ 291465 h 775430"/>
                    <a:gd name="connsiteX29" fmla="*/ 617696 w 791908"/>
                    <a:gd name="connsiteY29" fmla="*/ 291465 h 775430"/>
                    <a:gd name="connsiteX30" fmla="*/ 617696 w 791908"/>
                    <a:gd name="connsiteY30" fmla="*/ 731330 h 775430"/>
                    <a:gd name="connsiteX31" fmla="*/ 752665 w 791908"/>
                    <a:gd name="connsiteY31" fmla="*/ 731330 h 775430"/>
                    <a:gd name="connsiteX32" fmla="*/ 630365 w 791908"/>
                    <a:gd name="connsiteY32" fmla="*/ 731330 h 775430"/>
                    <a:gd name="connsiteX33" fmla="*/ 630365 w 791908"/>
                    <a:gd name="connsiteY33" fmla="*/ 291465 h 775430"/>
                    <a:gd name="connsiteX34" fmla="*/ 752761 w 791908"/>
                    <a:gd name="connsiteY34" fmla="*/ 291465 h 775430"/>
                    <a:gd name="connsiteX35" fmla="*/ 752761 w 791908"/>
                    <a:gd name="connsiteY35" fmla="*/ 731330 h 775430"/>
                    <a:gd name="connsiteX36" fmla="*/ 753332 w 791908"/>
                    <a:gd name="connsiteY36" fmla="*/ 276320 h 775430"/>
                    <a:gd name="connsiteX37" fmla="*/ 226886 w 791908"/>
                    <a:gd name="connsiteY37" fmla="*/ 276320 h 775430"/>
                    <a:gd name="connsiteX38" fmla="*/ 226886 w 791908"/>
                    <a:gd name="connsiteY38" fmla="*/ 41243 h 775430"/>
                    <a:gd name="connsiteX39" fmla="*/ 753428 w 791908"/>
                    <a:gd name="connsiteY39" fmla="*/ 41243 h 775430"/>
                    <a:gd name="connsiteX40" fmla="*/ 753428 w 791908"/>
                    <a:gd name="connsiteY40" fmla="*/ 276320 h 775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791908" h="775430">
                      <a:moveTo>
                        <a:pt x="733425" y="0"/>
                      </a:moveTo>
                      <a:lnTo>
                        <a:pt x="58484" y="0"/>
                      </a:lnTo>
                      <a:cubicBezTo>
                        <a:pt x="26194" y="0"/>
                        <a:pt x="0" y="26194"/>
                        <a:pt x="0" y="58484"/>
                      </a:cubicBezTo>
                      <a:lnTo>
                        <a:pt x="0" y="716947"/>
                      </a:lnTo>
                      <a:cubicBezTo>
                        <a:pt x="0" y="749237"/>
                        <a:pt x="26194" y="775430"/>
                        <a:pt x="58484" y="775430"/>
                      </a:cubicBezTo>
                      <a:lnTo>
                        <a:pt x="733425" y="775430"/>
                      </a:lnTo>
                      <a:cubicBezTo>
                        <a:pt x="765715" y="775430"/>
                        <a:pt x="791909" y="749237"/>
                        <a:pt x="791909" y="716947"/>
                      </a:cubicBezTo>
                      <a:lnTo>
                        <a:pt x="791909" y="58484"/>
                      </a:lnTo>
                      <a:cubicBezTo>
                        <a:pt x="791909" y="26194"/>
                        <a:pt x="765715" y="0"/>
                        <a:pt x="733425" y="0"/>
                      </a:cubicBezTo>
                      <a:close/>
                      <a:moveTo>
                        <a:pt x="214503" y="734187"/>
                      </a:moveTo>
                      <a:lnTo>
                        <a:pt x="79058" y="734187"/>
                      </a:lnTo>
                      <a:cubicBezTo>
                        <a:pt x="53245" y="734187"/>
                        <a:pt x="32290" y="713232"/>
                        <a:pt x="32290" y="687419"/>
                      </a:cubicBezTo>
                      <a:lnTo>
                        <a:pt x="32290" y="87344"/>
                      </a:lnTo>
                      <a:cubicBezTo>
                        <a:pt x="32290" y="61532"/>
                        <a:pt x="53245" y="40577"/>
                        <a:pt x="79058" y="40577"/>
                      </a:cubicBezTo>
                      <a:lnTo>
                        <a:pt x="214408" y="40577"/>
                      </a:lnTo>
                      <a:lnTo>
                        <a:pt x="214408" y="734187"/>
                      </a:lnTo>
                      <a:close/>
                      <a:moveTo>
                        <a:pt x="347853" y="731330"/>
                      </a:moveTo>
                      <a:lnTo>
                        <a:pt x="225457" y="731330"/>
                      </a:lnTo>
                      <a:lnTo>
                        <a:pt x="225457" y="291465"/>
                      </a:lnTo>
                      <a:lnTo>
                        <a:pt x="347758" y="291465"/>
                      </a:lnTo>
                      <a:lnTo>
                        <a:pt x="347758" y="731330"/>
                      </a:lnTo>
                      <a:close/>
                      <a:moveTo>
                        <a:pt x="482727" y="731330"/>
                      </a:moveTo>
                      <a:lnTo>
                        <a:pt x="360426" y="731330"/>
                      </a:lnTo>
                      <a:lnTo>
                        <a:pt x="360426" y="291465"/>
                      </a:lnTo>
                      <a:lnTo>
                        <a:pt x="482727" y="291465"/>
                      </a:lnTo>
                      <a:lnTo>
                        <a:pt x="482727" y="731330"/>
                      </a:lnTo>
                      <a:close/>
                      <a:moveTo>
                        <a:pt x="617696" y="731330"/>
                      </a:moveTo>
                      <a:lnTo>
                        <a:pt x="495395" y="731330"/>
                      </a:lnTo>
                      <a:lnTo>
                        <a:pt x="495395" y="291465"/>
                      </a:lnTo>
                      <a:lnTo>
                        <a:pt x="617696" y="291465"/>
                      </a:lnTo>
                      <a:lnTo>
                        <a:pt x="617696" y="731330"/>
                      </a:lnTo>
                      <a:close/>
                      <a:moveTo>
                        <a:pt x="752665" y="731330"/>
                      </a:moveTo>
                      <a:lnTo>
                        <a:pt x="630365" y="731330"/>
                      </a:lnTo>
                      <a:lnTo>
                        <a:pt x="630365" y="291465"/>
                      </a:lnTo>
                      <a:lnTo>
                        <a:pt x="752761" y="291465"/>
                      </a:lnTo>
                      <a:lnTo>
                        <a:pt x="752761" y="731330"/>
                      </a:lnTo>
                      <a:close/>
                      <a:moveTo>
                        <a:pt x="753332" y="276320"/>
                      </a:moveTo>
                      <a:lnTo>
                        <a:pt x="226886" y="276320"/>
                      </a:lnTo>
                      <a:lnTo>
                        <a:pt x="226886" y="41243"/>
                      </a:lnTo>
                      <a:lnTo>
                        <a:pt x="753428" y="41243"/>
                      </a:lnTo>
                      <a:lnTo>
                        <a:pt x="753428" y="27632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grpSp>
              <p:nvGrpSpPr>
                <p:cNvPr id="146" name="圖形 2">
                  <a:extLst>
                    <a:ext uri="{FF2B5EF4-FFF2-40B4-BE49-F238E27FC236}">
                      <a16:creationId xmlns:a16="http://schemas.microsoft.com/office/drawing/2014/main" id="{55B95EEB-100D-4379-B672-3F1A21A3AE94}"/>
                    </a:ext>
                  </a:extLst>
                </p:cNvPr>
                <p:cNvGrpSpPr/>
                <p:nvPr/>
              </p:nvGrpSpPr>
              <p:grpSpPr>
                <a:xfrm>
                  <a:off x="5769482" y="3540918"/>
                  <a:ext cx="105822" cy="192404"/>
                  <a:chOff x="5769482" y="3540918"/>
                  <a:chExt cx="105822" cy="192404"/>
                </a:xfrm>
                <a:grpFill/>
              </p:grpSpPr>
              <p:sp>
                <p:nvSpPr>
                  <p:cNvPr id="151" name="手繪多邊形: 圖案 150">
                    <a:extLst>
                      <a:ext uri="{FF2B5EF4-FFF2-40B4-BE49-F238E27FC236}">
                        <a16:creationId xmlns:a16="http://schemas.microsoft.com/office/drawing/2014/main" id="{4D774B44-F1D0-42C7-8378-490C80374958}"/>
                      </a:ext>
                    </a:extLst>
                  </p:cNvPr>
                  <p:cNvSpPr/>
                  <p:nvPr/>
                </p:nvSpPr>
                <p:spPr>
                  <a:xfrm>
                    <a:off x="5769482" y="3540918"/>
                    <a:ext cx="105822" cy="59055"/>
                  </a:xfrm>
                  <a:custGeom>
                    <a:avLst/>
                    <a:gdLst>
                      <a:gd name="connsiteX0" fmla="*/ 105823 w 105822"/>
                      <a:gd name="connsiteY0" fmla="*/ 53245 h 59055"/>
                      <a:gd name="connsiteX1" fmla="*/ 100012 w 105822"/>
                      <a:gd name="connsiteY1" fmla="*/ 59055 h 59055"/>
                      <a:gd name="connsiteX2" fmla="*/ 5810 w 105822"/>
                      <a:gd name="connsiteY2" fmla="*/ 59055 h 59055"/>
                      <a:gd name="connsiteX3" fmla="*/ 0 w 105822"/>
                      <a:gd name="connsiteY3" fmla="*/ 53245 h 59055"/>
                      <a:gd name="connsiteX4" fmla="*/ 0 w 105822"/>
                      <a:gd name="connsiteY4" fmla="*/ 5810 h 59055"/>
                      <a:gd name="connsiteX5" fmla="*/ 5810 w 105822"/>
                      <a:gd name="connsiteY5" fmla="*/ 0 h 59055"/>
                      <a:gd name="connsiteX6" fmla="*/ 100012 w 105822"/>
                      <a:gd name="connsiteY6" fmla="*/ 0 h 59055"/>
                      <a:gd name="connsiteX7" fmla="*/ 105823 w 105822"/>
                      <a:gd name="connsiteY7" fmla="*/ 5810 h 59055"/>
                      <a:gd name="connsiteX8" fmla="*/ 105823 w 105822"/>
                      <a:gd name="connsiteY8" fmla="*/ 53245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59055">
                        <a:moveTo>
                          <a:pt x="105823" y="53245"/>
                        </a:moveTo>
                        <a:cubicBezTo>
                          <a:pt x="105823" y="56483"/>
                          <a:pt x="103156" y="59055"/>
                          <a:pt x="100012" y="59055"/>
                        </a:cubicBezTo>
                        <a:lnTo>
                          <a:pt x="5810" y="59055"/>
                        </a:lnTo>
                        <a:cubicBezTo>
                          <a:pt x="2572" y="59055"/>
                          <a:pt x="0" y="56388"/>
                          <a:pt x="0" y="53245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572"/>
                          <a:pt x="105823" y="5810"/>
                        </a:cubicBezTo>
                        <a:lnTo>
                          <a:pt x="105823" y="5324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52" name="手繪多邊形: 圖案 151">
                    <a:extLst>
                      <a:ext uri="{FF2B5EF4-FFF2-40B4-BE49-F238E27FC236}">
                        <a16:creationId xmlns:a16="http://schemas.microsoft.com/office/drawing/2014/main" id="{A3861EC2-9BD1-44E4-891B-4F65F55CA80F}"/>
                      </a:ext>
                    </a:extLst>
                  </p:cNvPr>
                  <p:cNvSpPr/>
                  <p:nvPr/>
                </p:nvSpPr>
                <p:spPr>
                  <a:xfrm>
                    <a:off x="5769482" y="3637882"/>
                    <a:ext cx="105822" cy="95440"/>
                  </a:xfrm>
                  <a:custGeom>
                    <a:avLst/>
                    <a:gdLst>
                      <a:gd name="connsiteX0" fmla="*/ 105823 w 105822"/>
                      <a:gd name="connsiteY0" fmla="*/ 89630 h 95440"/>
                      <a:gd name="connsiteX1" fmla="*/ 100012 w 105822"/>
                      <a:gd name="connsiteY1" fmla="*/ 95440 h 95440"/>
                      <a:gd name="connsiteX2" fmla="*/ 5810 w 105822"/>
                      <a:gd name="connsiteY2" fmla="*/ 95440 h 95440"/>
                      <a:gd name="connsiteX3" fmla="*/ 0 w 105822"/>
                      <a:gd name="connsiteY3" fmla="*/ 89630 h 95440"/>
                      <a:gd name="connsiteX4" fmla="*/ 0 w 105822"/>
                      <a:gd name="connsiteY4" fmla="*/ 5810 h 95440"/>
                      <a:gd name="connsiteX5" fmla="*/ 5810 w 105822"/>
                      <a:gd name="connsiteY5" fmla="*/ 0 h 95440"/>
                      <a:gd name="connsiteX6" fmla="*/ 100012 w 105822"/>
                      <a:gd name="connsiteY6" fmla="*/ 0 h 95440"/>
                      <a:gd name="connsiteX7" fmla="*/ 105823 w 105822"/>
                      <a:gd name="connsiteY7" fmla="*/ 5810 h 95440"/>
                      <a:gd name="connsiteX8" fmla="*/ 105823 w 105822"/>
                      <a:gd name="connsiteY8" fmla="*/ 89630 h 9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5822" h="95440">
                        <a:moveTo>
                          <a:pt x="105823" y="89630"/>
                        </a:moveTo>
                        <a:cubicBezTo>
                          <a:pt x="105823" y="92869"/>
                          <a:pt x="103156" y="95440"/>
                          <a:pt x="100012" y="95440"/>
                        </a:cubicBezTo>
                        <a:lnTo>
                          <a:pt x="5810" y="95440"/>
                        </a:lnTo>
                        <a:cubicBezTo>
                          <a:pt x="2572" y="95440"/>
                          <a:pt x="0" y="92773"/>
                          <a:pt x="0" y="89630"/>
                        </a:cubicBezTo>
                        <a:lnTo>
                          <a:pt x="0" y="5810"/>
                        </a:lnTo>
                        <a:cubicBezTo>
                          <a:pt x="0" y="2572"/>
                          <a:pt x="2667" y="0"/>
                          <a:pt x="5810" y="0"/>
                        </a:cubicBezTo>
                        <a:lnTo>
                          <a:pt x="100012" y="0"/>
                        </a:lnTo>
                        <a:cubicBezTo>
                          <a:pt x="103251" y="0"/>
                          <a:pt x="105823" y="2667"/>
                          <a:pt x="105823" y="5810"/>
                        </a:cubicBezTo>
                        <a:lnTo>
                          <a:pt x="105823" y="896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4AC05E74-07B6-4CAE-834A-586A8B76704E}"/>
                    </a:ext>
                  </a:extLst>
                </p:cNvPr>
                <p:cNvSpPr/>
                <p:nvPr/>
              </p:nvSpPr>
              <p:spPr>
                <a:xfrm>
                  <a:off x="59593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2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2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EB56F0AB-D432-49EE-BEC9-55C494955CB8}"/>
                    </a:ext>
                  </a:extLst>
                </p:cNvPr>
                <p:cNvSpPr/>
                <p:nvPr/>
              </p:nvSpPr>
              <p:spPr>
                <a:xfrm>
                  <a:off x="60926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386" y="54674"/>
                        <a:pt x="27337" y="54674"/>
                      </a:cubicBezTo>
                      <a:cubicBezTo>
                        <a:pt x="12192" y="54674"/>
                        <a:pt x="0" y="42386"/>
                        <a:pt x="0" y="27337"/>
                      </a:cubicBezTo>
                      <a:cubicBezTo>
                        <a:pt x="0" y="12287"/>
                        <a:pt x="12287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A4AF9CF8-1916-496E-B8B2-4E9077CFB1D6}"/>
                    </a:ext>
                  </a:extLst>
                </p:cNvPr>
                <p:cNvSpPr/>
                <p:nvPr/>
              </p:nvSpPr>
              <p:spPr>
                <a:xfrm>
                  <a:off x="622601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9FD5B3A0-C942-4EA8-A7F7-E7E04AF0F50D}"/>
                    </a:ext>
                  </a:extLst>
                </p:cNvPr>
                <p:cNvSpPr/>
                <p:nvPr/>
              </p:nvSpPr>
              <p:spPr>
                <a:xfrm>
                  <a:off x="6359365" y="3373468"/>
                  <a:ext cx="54673" cy="54673"/>
                </a:xfrm>
                <a:custGeom>
                  <a:avLst/>
                  <a:gdLst>
                    <a:gd name="connsiteX0" fmla="*/ 54673 w 54673"/>
                    <a:gd name="connsiteY0" fmla="*/ 27337 h 54673"/>
                    <a:gd name="connsiteX1" fmla="*/ 27337 w 54673"/>
                    <a:gd name="connsiteY1" fmla="*/ 54674 h 54673"/>
                    <a:gd name="connsiteX2" fmla="*/ 0 w 54673"/>
                    <a:gd name="connsiteY2" fmla="*/ 27337 h 54673"/>
                    <a:gd name="connsiteX3" fmla="*/ 27337 w 54673"/>
                    <a:gd name="connsiteY3" fmla="*/ 0 h 54673"/>
                    <a:gd name="connsiteX4" fmla="*/ 54673 w 54673"/>
                    <a:gd name="connsiteY4" fmla="*/ 27337 h 5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" h="54673">
                      <a:moveTo>
                        <a:pt x="54673" y="27337"/>
                      </a:moveTo>
                      <a:cubicBezTo>
                        <a:pt x="54673" y="42386"/>
                        <a:pt x="42481" y="54674"/>
                        <a:pt x="27337" y="54674"/>
                      </a:cubicBezTo>
                      <a:cubicBezTo>
                        <a:pt x="12287" y="54674"/>
                        <a:pt x="0" y="42386"/>
                        <a:pt x="0" y="27337"/>
                      </a:cubicBezTo>
                      <a:cubicBezTo>
                        <a:pt x="0" y="12287"/>
                        <a:pt x="12192" y="0"/>
                        <a:pt x="27337" y="0"/>
                      </a:cubicBezTo>
                      <a:cubicBezTo>
                        <a:pt x="42481" y="95"/>
                        <a:pt x="54673" y="12287"/>
                        <a:pt x="54673" y="273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38" name="圖形 2">
                <a:extLst>
                  <a:ext uri="{FF2B5EF4-FFF2-40B4-BE49-F238E27FC236}">
                    <a16:creationId xmlns:a16="http://schemas.microsoft.com/office/drawing/2014/main" id="{6E8FC190-48EB-496D-A8A5-01E56FE4612D}"/>
                  </a:ext>
                </a:extLst>
              </p:cNvPr>
              <p:cNvGrpSpPr/>
              <p:nvPr/>
            </p:nvGrpSpPr>
            <p:grpSpPr>
              <a:xfrm>
                <a:off x="5759671" y="3131247"/>
                <a:ext cx="137743" cy="24860"/>
                <a:chOff x="5759671" y="3131247"/>
                <a:chExt cx="137743" cy="24860"/>
              </a:xfrm>
              <a:grpFill/>
            </p:grpSpPr>
            <p:grpSp>
              <p:nvGrpSpPr>
                <p:cNvPr id="139" name="圖形 2">
                  <a:extLst>
                    <a:ext uri="{FF2B5EF4-FFF2-40B4-BE49-F238E27FC236}">
                      <a16:creationId xmlns:a16="http://schemas.microsoft.com/office/drawing/2014/main" id="{AD7B5D24-924C-4CC8-9C9B-ED506204B1DB}"/>
                    </a:ext>
                  </a:extLst>
                </p:cNvPr>
                <p:cNvGrpSpPr/>
                <p:nvPr/>
              </p:nvGrpSpPr>
              <p:grpSpPr>
                <a:xfrm>
                  <a:off x="5794914" y="3131533"/>
                  <a:ext cx="102500" cy="24383"/>
                  <a:chOff x="5794914" y="3131533"/>
                  <a:chExt cx="102500" cy="24383"/>
                </a:xfrm>
                <a:grpFill/>
              </p:grpSpPr>
              <p:sp>
                <p:nvSpPr>
                  <p:cNvPr id="142" name="手繪多邊形: 圖案 141">
                    <a:extLst>
                      <a:ext uri="{FF2B5EF4-FFF2-40B4-BE49-F238E27FC236}">
                        <a16:creationId xmlns:a16="http://schemas.microsoft.com/office/drawing/2014/main" id="{B259F888-E7C5-4505-A874-CC399BD8F844}"/>
                      </a:ext>
                    </a:extLst>
                  </p:cNvPr>
                  <p:cNvSpPr/>
                  <p:nvPr/>
                </p:nvSpPr>
                <p:spPr>
                  <a:xfrm>
                    <a:off x="5831014" y="3131533"/>
                    <a:ext cx="31622" cy="24383"/>
                  </a:xfrm>
                  <a:custGeom>
                    <a:avLst/>
                    <a:gdLst>
                      <a:gd name="connsiteX0" fmla="*/ 31623 w 31622"/>
                      <a:gd name="connsiteY0" fmla="*/ 24384 h 24383"/>
                      <a:gd name="connsiteX1" fmla="*/ 22289 w 31622"/>
                      <a:gd name="connsiteY1" fmla="*/ 24384 h 24383"/>
                      <a:gd name="connsiteX2" fmla="*/ 22289 w 31622"/>
                      <a:gd name="connsiteY2" fmla="*/ 17907 h 24383"/>
                      <a:gd name="connsiteX3" fmla="*/ 9239 w 31622"/>
                      <a:gd name="connsiteY3" fmla="*/ 17907 h 24383"/>
                      <a:gd name="connsiteX4" fmla="*/ 9239 w 31622"/>
                      <a:gd name="connsiteY4" fmla="*/ 24384 h 24383"/>
                      <a:gd name="connsiteX5" fmla="*/ 0 w 31622"/>
                      <a:gd name="connsiteY5" fmla="*/ 24384 h 24383"/>
                      <a:gd name="connsiteX6" fmla="*/ 0 w 31622"/>
                      <a:gd name="connsiteY6" fmla="*/ 5334 h 24383"/>
                      <a:gd name="connsiteX7" fmla="*/ 1810 w 31622"/>
                      <a:gd name="connsiteY7" fmla="*/ 1429 h 24383"/>
                      <a:gd name="connsiteX8" fmla="*/ 6953 w 31622"/>
                      <a:gd name="connsiteY8" fmla="*/ 0 h 24383"/>
                      <a:gd name="connsiteX9" fmla="*/ 24670 w 31622"/>
                      <a:gd name="connsiteY9" fmla="*/ 0 h 24383"/>
                      <a:gd name="connsiteX10" fmla="*/ 29813 w 31622"/>
                      <a:gd name="connsiteY10" fmla="*/ 1429 h 24383"/>
                      <a:gd name="connsiteX11" fmla="*/ 31623 w 31622"/>
                      <a:gd name="connsiteY11" fmla="*/ 5334 h 24383"/>
                      <a:gd name="connsiteX12" fmla="*/ 31623 w 31622"/>
                      <a:gd name="connsiteY12" fmla="*/ 24384 h 24383"/>
                      <a:gd name="connsiteX13" fmla="*/ 22289 w 31622"/>
                      <a:gd name="connsiteY13" fmla="*/ 13430 h 24383"/>
                      <a:gd name="connsiteX14" fmla="*/ 22289 w 31622"/>
                      <a:gd name="connsiteY14" fmla="*/ 6382 h 24383"/>
                      <a:gd name="connsiteX15" fmla="*/ 9239 w 31622"/>
                      <a:gd name="connsiteY15" fmla="*/ 6382 h 24383"/>
                      <a:gd name="connsiteX16" fmla="*/ 9239 w 31622"/>
                      <a:gd name="connsiteY16" fmla="*/ 13430 h 24383"/>
                      <a:gd name="connsiteX17" fmla="*/ 22289 w 31622"/>
                      <a:gd name="connsiteY17" fmla="*/ 1343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622" h="24383">
                        <a:moveTo>
                          <a:pt x="31623" y="24384"/>
                        </a:moveTo>
                        <a:lnTo>
                          <a:pt x="22289" y="24384"/>
                        </a:lnTo>
                        <a:lnTo>
                          <a:pt x="22289" y="17907"/>
                        </a:lnTo>
                        <a:lnTo>
                          <a:pt x="9239" y="17907"/>
                        </a:lnTo>
                        <a:lnTo>
                          <a:pt x="9239" y="24384"/>
                        </a:lnTo>
                        <a:lnTo>
                          <a:pt x="0" y="24384"/>
                        </a:lnTo>
                        <a:lnTo>
                          <a:pt x="0" y="5334"/>
                        </a:lnTo>
                        <a:cubicBezTo>
                          <a:pt x="0" y="3715"/>
                          <a:pt x="571" y="2381"/>
                          <a:pt x="1810" y="1429"/>
                        </a:cubicBezTo>
                        <a:cubicBezTo>
                          <a:pt x="3048" y="476"/>
                          <a:pt x="4763" y="0"/>
                          <a:pt x="6953" y="0"/>
                        </a:cubicBezTo>
                        <a:lnTo>
                          <a:pt x="24670" y="0"/>
                        </a:lnTo>
                        <a:cubicBezTo>
                          <a:pt x="26860" y="0"/>
                          <a:pt x="28575" y="476"/>
                          <a:pt x="29813" y="1429"/>
                        </a:cubicBezTo>
                        <a:cubicBezTo>
                          <a:pt x="31052" y="2381"/>
                          <a:pt x="31623" y="3715"/>
                          <a:pt x="31623" y="5334"/>
                        </a:cubicBezTo>
                        <a:lnTo>
                          <a:pt x="31623" y="24384"/>
                        </a:lnTo>
                        <a:close/>
                        <a:moveTo>
                          <a:pt x="22289" y="13430"/>
                        </a:moveTo>
                        <a:lnTo>
                          <a:pt x="22289" y="6382"/>
                        </a:lnTo>
                        <a:lnTo>
                          <a:pt x="9239" y="6382"/>
                        </a:lnTo>
                        <a:lnTo>
                          <a:pt x="9239" y="13430"/>
                        </a:lnTo>
                        <a:lnTo>
                          <a:pt x="22289" y="1343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43" name="手繪多邊形: 圖案 142">
                    <a:extLst>
                      <a:ext uri="{FF2B5EF4-FFF2-40B4-BE49-F238E27FC236}">
                        <a16:creationId xmlns:a16="http://schemas.microsoft.com/office/drawing/2014/main" id="{1267CC7F-C149-4BC5-A8B0-2888D81B92E8}"/>
                      </a:ext>
                    </a:extLst>
                  </p:cNvPr>
                  <p:cNvSpPr/>
                  <p:nvPr/>
                </p:nvSpPr>
                <p:spPr>
                  <a:xfrm>
                    <a:off x="5866923" y="3131533"/>
                    <a:ext cx="30491" cy="24383"/>
                  </a:xfrm>
                  <a:custGeom>
                    <a:avLst/>
                    <a:gdLst>
                      <a:gd name="connsiteX0" fmla="*/ 29051 w 30491"/>
                      <a:gd name="connsiteY0" fmla="*/ 1238 h 24383"/>
                      <a:gd name="connsiteX1" fmla="*/ 24765 w 30491"/>
                      <a:gd name="connsiteY1" fmla="*/ 0 h 24383"/>
                      <a:gd name="connsiteX2" fmla="*/ 24765 w 30491"/>
                      <a:gd name="connsiteY2" fmla="*/ 0 h 24383"/>
                      <a:gd name="connsiteX3" fmla="*/ 24384 w 30491"/>
                      <a:gd name="connsiteY3" fmla="*/ 0 h 24383"/>
                      <a:gd name="connsiteX4" fmla="*/ 24098 w 30491"/>
                      <a:gd name="connsiteY4" fmla="*/ 0 h 24383"/>
                      <a:gd name="connsiteX5" fmla="*/ 7525 w 30491"/>
                      <a:gd name="connsiteY5" fmla="*/ 0 h 24383"/>
                      <a:gd name="connsiteX6" fmla="*/ 7525 w 30491"/>
                      <a:gd name="connsiteY6" fmla="*/ 0 h 24383"/>
                      <a:gd name="connsiteX7" fmla="*/ 6953 w 30491"/>
                      <a:gd name="connsiteY7" fmla="*/ 0 h 24383"/>
                      <a:gd name="connsiteX8" fmla="*/ 1810 w 30491"/>
                      <a:gd name="connsiteY8" fmla="*/ 1429 h 24383"/>
                      <a:gd name="connsiteX9" fmla="*/ 0 w 30491"/>
                      <a:gd name="connsiteY9" fmla="*/ 5239 h 24383"/>
                      <a:gd name="connsiteX10" fmla="*/ 0 w 30491"/>
                      <a:gd name="connsiteY10" fmla="*/ 5239 h 24383"/>
                      <a:gd name="connsiteX11" fmla="*/ 0 w 30491"/>
                      <a:gd name="connsiteY11" fmla="*/ 5334 h 24383"/>
                      <a:gd name="connsiteX12" fmla="*/ 0 w 30491"/>
                      <a:gd name="connsiteY12" fmla="*/ 5334 h 24383"/>
                      <a:gd name="connsiteX13" fmla="*/ 0 w 30491"/>
                      <a:gd name="connsiteY13" fmla="*/ 5334 h 24383"/>
                      <a:gd name="connsiteX14" fmla="*/ 0 w 30491"/>
                      <a:gd name="connsiteY14" fmla="*/ 24384 h 24383"/>
                      <a:gd name="connsiteX15" fmla="*/ 9334 w 30491"/>
                      <a:gd name="connsiteY15" fmla="*/ 24384 h 24383"/>
                      <a:gd name="connsiteX16" fmla="*/ 9334 w 30491"/>
                      <a:gd name="connsiteY16" fmla="*/ 18002 h 24383"/>
                      <a:gd name="connsiteX17" fmla="*/ 24384 w 30491"/>
                      <a:gd name="connsiteY17" fmla="*/ 18002 h 24383"/>
                      <a:gd name="connsiteX18" fmla="*/ 30480 w 30491"/>
                      <a:gd name="connsiteY18" fmla="*/ 13049 h 24383"/>
                      <a:gd name="connsiteX19" fmla="*/ 30480 w 30491"/>
                      <a:gd name="connsiteY19" fmla="*/ 5334 h 24383"/>
                      <a:gd name="connsiteX20" fmla="*/ 29051 w 30491"/>
                      <a:gd name="connsiteY20" fmla="*/ 1238 h 24383"/>
                      <a:gd name="connsiteX21" fmla="*/ 21145 w 30491"/>
                      <a:gd name="connsiteY21" fmla="*/ 12668 h 24383"/>
                      <a:gd name="connsiteX22" fmla="*/ 9334 w 30491"/>
                      <a:gd name="connsiteY22" fmla="*/ 12668 h 24383"/>
                      <a:gd name="connsiteX23" fmla="*/ 9334 w 30491"/>
                      <a:gd name="connsiteY23" fmla="*/ 6382 h 24383"/>
                      <a:gd name="connsiteX24" fmla="*/ 21145 w 30491"/>
                      <a:gd name="connsiteY24" fmla="*/ 6382 h 24383"/>
                      <a:gd name="connsiteX25" fmla="*/ 21145 w 30491"/>
                      <a:gd name="connsiteY25" fmla="*/ 12668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0491" h="24383">
                        <a:moveTo>
                          <a:pt x="29051" y="1238"/>
                        </a:moveTo>
                        <a:cubicBezTo>
                          <a:pt x="28099" y="476"/>
                          <a:pt x="26670" y="95"/>
                          <a:pt x="24765" y="0"/>
                        </a:cubicBezTo>
                        <a:lnTo>
                          <a:pt x="24765" y="0"/>
                        </a:lnTo>
                        <a:lnTo>
                          <a:pt x="24384" y="0"/>
                        </a:lnTo>
                        <a:cubicBezTo>
                          <a:pt x="24289" y="0"/>
                          <a:pt x="24193" y="0"/>
                          <a:pt x="24098" y="0"/>
                        </a:cubicBezTo>
                        <a:lnTo>
                          <a:pt x="7525" y="0"/>
                        </a:lnTo>
                        <a:lnTo>
                          <a:pt x="7525" y="0"/>
                        </a:lnTo>
                        <a:lnTo>
                          <a:pt x="6953" y="0"/>
                        </a:lnTo>
                        <a:cubicBezTo>
                          <a:pt x="4763" y="0"/>
                          <a:pt x="3048" y="476"/>
                          <a:pt x="1810" y="1429"/>
                        </a:cubicBezTo>
                        <a:cubicBezTo>
                          <a:pt x="571" y="2381"/>
                          <a:pt x="0" y="3619"/>
                          <a:pt x="0" y="5239"/>
                        </a:cubicBezTo>
                        <a:lnTo>
                          <a:pt x="0" y="5239"/>
                        </a:lnTo>
                        <a:lnTo>
                          <a:pt x="0" y="5334"/>
                        </a:lnTo>
                        <a:cubicBezTo>
                          <a:pt x="0" y="5334"/>
                          <a:pt x="0" y="5334"/>
                          <a:pt x="0" y="5334"/>
                        </a:cubicBezTo>
                        <a:lnTo>
                          <a:pt x="0" y="5334"/>
                        </a:lnTo>
                        <a:lnTo>
                          <a:pt x="0" y="24384"/>
                        </a:lnTo>
                        <a:lnTo>
                          <a:pt x="9334" y="24384"/>
                        </a:lnTo>
                        <a:lnTo>
                          <a:pt x="9334" y="18002"/>
                        </a:lnTo>
                        <a:lnTo>
                          <a:pt x="24384" y="18002"/>
                        </a:lnTo>
                        <a:cubicBezTo>
                          <a:pt x="28480" y="18002"/>
                          <a:pt x="30480" y="16383"/>
                          <a:pt x="30480" y="13049"/>
                        </a:cubicBezTo>
                        <a:lnTo>
                          <a:pt x="30480" y="5334"/>
                        </a:lnTo>
                        <a:cubicBezTo>
                          <a:pt x="30575" y="3429"/>
                          <a:pt x="30099" y="2095"/>
                          <a:pt x="29051" y="1238"/>
                        </a:cubicBezTo>
                        <a:close/>
                        <a:moveTo>
                          <a:pt x="21145" y="12668"/>
                        </a:moveTo>
                        <a:lnTo>
                          <a:pt x="9334" y="12668"/>
                        </a:lnTo>
                        <a:lnTo>
                          <a:pt x="9334" y="6382"/>
                        </a:lnTo>
                        <a:lnTo>
                          <a:pt x="21145" y="6382"/>
                        </a:lnTo>
                        <a:lnTo>
                          <a:pt x="21145" y="1266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44" name="手繪多邊形: 圖案 143">
                    <a:extLst>
                      <a:ext uri="{FF2B5EF4-FFF2-40B4-BE49-F238E27FC236}">
                        <a16:creationId xmlns:a16="http://schemas.microsoft.com/office/drawing/2014/main" id="{5EF7AC9D-95C9-48E6-AE33-06DD53BA4AA7}"/>
                      </a:ext>
                    </a:extLst>
                  </p:cNvPr>
                  <p:cNvSpPr/>
                  <p:nvPr/>
                </p:nvSpPr>
                <p:spPr>
                  <a:xfrm>
                    <a:off x="5794914" y="3131533"/>
                    <a:ext cx="31908" cy="24383"/>
                  </a:xfrm>
                  <a:custGeom>
                    <a:avLst/>
                    <a:gdLst>
                      <a:gd name="connsiteX0" fmla="*/ 24384 w 31908"/>
                      <a:gd name="connsiteY0" fmla="*/ 0 h 24383"/>
                      <a:gd name="connsiteX1" fmla="*/ 24384 w 31908"/>
                      <a:gd name="connsiteY1" fmla="*/ 0 h 24383"/>
                      <a:gd name="connsiteX2" fmla="*/ 22955 w 31908"/>
                      <a:gd name="connsiteY2" fmla="*/ 0 h 24383"/>
                      <a:gd name="connsiteX3" fmla="*/ 22955 w 31908"/>
                      <a:gd name="connsiteY3" fmla="*/ 14192 h 24383"/>
                      <a:gd name="connsiteX4" fmla="*/ 22479 w 31908"/>
                      <a:gd name="connsiteY4" fmla="*/ 14383 h 24383"/>
                      <a:gd name="connsiteX5" fmla="*/ 22193 w 31908"/>
                      <a:gd name="connsiteY5" fmla="*/ 14192 h 24383"/>
                      <a:gd name="connsiteX6" fmla="*/ 12668 w 31908"/>
                      <a:gd name="connsiteY6" fmla="*/ 857 h 24383"/>
                      <a:gd name="connsiteX7" fmla="*/ 12668 w 31908"/>
                      <a:gd name="connsiteY7" fmla="*/ 857 h 24383"/>
                      <a:gd name="connsiteX8" fmla="*/ 12668 w 31908"/>
                      <a:gd name="connsiteY8" fmla="*/ 857 h 24383"/>
                      <a:gd name="connsiteX9" fmla="*/ 12573 w 31908"/>
                      <a:gd name="connsiteY9" fmla="*/ 762 h 24383"/>
                      <a:gd name="connsiteX10" fmla="*/ 12573 w 31908"/>
                      <a:gd name="connsiteY10" fmla="*/ 667 h 24383"/>
                      <a:gd name="connsiteX11" fmla="*/ 10573 w 31908"/>
                      <a:gd name="connsiteY11" fmla="*/ 0 h 24383"/>
                      <a:gd name="connsiteX12" fmla="*/ 2953 w 31908"/>
                      <a:gd name="connsiteY12" fmla="*/ 0 h 24383"/>
                      <a:gd name="connsiteX13" fmla="*/ 762 w 31908"/>
                      <a:gd name="connsiteY13" fmla="*/ 857 h 24383"/>
                      <a:gd name="connsiteX14" fmla="*/ 0 w 31908"/>
                      <a:gd name="connsiteY14" fmla="*/ 2953 h 24383"/>
                      <a:gd name="connsiteX15" fmla="*/ 0 w 31908"/>
                      <a:gd name="connsiteY15" fmla="*/ 2953 h 24383"/>
                      <a:gd name="connsiteX16" fmla="*/ 0 w 31908"/>
                      <a:gd name="connsiteY16" fmla="*/ 24384 h 24383"/>
                      <a:gd name="connsiteX17" fmla="*/ 8763 w 31908"/>
                      <a:gd name="connsiteY17" fmla="*/ 24384 h 24383"/>
                      <a:gd name="connsiteX18" fmla="*/ 8668 w 31908"/>
                      <a:gd name="connsiteY18" fmla="*/ 9715 h 24383"/>
                      <a:gd name="connsiteX19" fmla="*/ 9525 w 31908"/>
                      <a:gd name="connsiteY19" fmla="*/ 9239 h 24383"/>
                      <a:gd name="connsiteX20" fmla="*/ 9906 w 31908"/>
                      <a:gd name="connsiteY20" fmla="*/ 9430 h 24383"/>
                      <a:gd name="connsiteX21" fmla="*/ 9906 w 31908"/>
                      <a:gd name="connsiteY21" fmla="*/ 9430 h 24383"/>
                      <a:gd name="connsiteX22" fmla="*/ 22765 w 31908"/>
                      <a:gd name="connsiteY22" fmla="*/ 24289 h 24383"/>
                      <a:gd name="connsiteX23" fmla="*/ 31909 w 31908"/>
                      <a:gd name="connsiteY23" fmla="*/ 24289 h 24383"/>
                      <a:gd name="connsiteX24" fmla="*/ 31909 w 31908"/>
                      <a:gd name="connsiteY24" fmla="*/ 0 h 24383"/>
                      <a:gd name="connsiteX25" fmla="*/ 24384 w 31908"/>
                      <a:gd name="connsiteY25" fmla="*/ 0 h 24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1908" h="24383">
                        <a:moveTo>
                          <a:pt x="24384" y="0"/>
                        </a:moveTo>
                        <a:lnTo>
                          <a:pt x="24384" y="0"/>
                        </a:lnTo>
                        <a:lnTo>
                          <a:pt x="22955" y="0"/>
                        </a:lnTo>
                        <a:lnTo>
                          <a:pt x="22955" y="14192"/>
                        </a:lnTo>
                        <a:cubicBezTo>
                          <a:pt x="22860" y="14383"/>
                          <a:pt x="22765" y="14478"/>
                          <a:pt x="22479" y="14383"/>
                        </a:cubicBezTo>
                        <a:cubicBezTo>
                          <a:pt x="22479" y="14383"/>
                          <a:pt x="22288" y="14383"/>
                          <a:pt x="22193" y="14192"/>
                        </a:cubicBezTo>
                        <a:cubicBezTo>
                          <a:pt x="20574" y="11811"/>
                          <a:pt x="14573" y="3429"/>
                          <a:pt x="12668" y="857"/>
                        </a:cubicBezTo>
                        <a:cubicBezTo>
                          <a:pt x="12668" y="857"/>
                          <a:pt x="12668" y="857"/>
                          <a:pt x="12668" y="857"/>
                        </a:cubicBezTo>
                        <a:lnTo>
                          <a:pt x="12668" y="857"/>
                        </a:lnTo>
                        <a:cubicBezTo>
                          <a:pt x="12668" y="857"/>
                          <a:pt x="12668" y="762"/>
                          <a:pt x="12573" y="762"/>
                        </a:cubicBezTo>
                        <a:cubicBezTo>
                          <a:pt x="12573" y="667"/>
                          <a:pt x="12573" y="667"/>
                          <a:pt x="12573" y="667"/>
                        </a:cubicBezTo>
                        <a:cubicBezTo>
                          <a:pt x="12097" y="190"/>
                          <a:pt x="11430" y="0"/>
                          <a:pt x="10573" y="0"/>
                        </a:cubicBezTo>
                        <a:lnTo>
                          <a:pt x="2953" y="0"/>
                        </a:lnTo>
                        <a:cubicBezTo>
                          <a:pt x="2000" y="0"/>
                          <a:pt x="1238" y="286"/>
                          <a:pt x="762" y="857"/>
                        </a:cubicBezTo>
                        <a:cubicBezTo>
                          <a:pt x="286" y="1333"/>
                          <a:pt x="0" y="2095"/>
                          <a:pt x="0" y="2953"/>
                        </a:cubicBezTo>
                        <a:lnTo>
                          <a:pt x="0" y="2953"/>
                        </a:lnTo>
                        <a:lnTo>
                          <a:pt x="0" y="24384"/>
                        </a:lnTo>
                        <a:lnTo>
                          <a:pt x="8763" y="24384"/>
                        </a:lnTo>
                        <a:cubicBezTo>
                          <a:pt x="8763" y="24384"/>
                          <a:pt x="8763" y="13049"/>
                          <a:pt x="8668" y="9715"/>
                        </a:cubicBezTo>
                        <a:cubicBezTo>
                          <a:pt x="8668" y="9525"/>
                          <a:pt x="8858" y="9239"/>
                          <a:pt x="9525" y="9239"/>
                        </a:cubicBezTo>
                        <a:cubicBezTo>
                          <a:pt x="9525" y="9239"/>
                          <a:pt x="9811" y="9239"/>
                          <a:pt x="9906" y="9430"/>
                        </a:cubicBezTo>
                        <a:lnTo>
                          <a:pt x="9906" y="9430"/>
                        </a:lnTo>
                        <a:cubicBezTo>
                          <a:pt x="11620" y="12097"/>
                          <a:pt x="22765" y="24289"/>
                          <a:pt x="22765" y="24289"/>
                        </a:cubicBezTo>
                        <a:lnTo>
                          <a:pt x="31909" y="24289"/>
                        </a:lnTo>
                        <a:lnTo>
                          <a:pt x="31909" y="0"/>
                        </a:lnTo>
                        <a:lnTo>
                          <a:pt x="24384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CE7E3F6D-7679-4E61-9FAC-49DF92DA95D5}"/>
                    </a:ext>
                  </a:extLst>
                </p:cNvPr>
                <p:cNvSpPr/>
                <p:nvPr/>
              </p:nvSpPr>
              <p:spPr>
                <a:xfrm>
                  <a:off x="5759671" y="3131247"/>
                  <a:ext cx="31527" cy="24860"/>
                </a:xfrm>
                <a:custGeom>
                  <a:avLst/>
                  <a:gdLst>
                    <a:gd name="connsiteX0" fmla="*/ 19907 w 31527"/>
                    <a:gd name="connsiteY0" fmla="*/ 19050 h 24860"/>
                    <a:gd name="connsiteX1" fmla="*/ 19526 w 31527"/>
                    <a:gd name="connsiteY1" fmla="*/ 18764 h 24860"/>
                    <a:gd name="connsiteX2" fmla="*/ 9716 w 31527"/>
                    <a:gd name="connsiteY2" fmla="*/ 18764 h 24860"/>
                    <a:gd name="connsiteX3" fmla="*/ 9716 w 31527"/>
                    <a:gd name="connsiteY3" fmla="*/ 5905 h 24860"/>
                    <a:gd name="connsiteX4" fmla="*/ 22669 w 31527"/>
                    <a:gd name="connsiteY4" fmla="*/ 5905 h 24860"/>
                    <a:gd name="connsiteX5" fmla="*/ 22669 w 31527"/>
                    <a:gd name="connsiteY5" fmla="*/ 16764 h 24860"/>
                    <a:gd name="connsiteX6" fmla="*/ 31051 w 31527"/>
                    <a:gd name="connsiteY6" fmla="*/ 21050 h 24860"/>
                    <a:gd name="connsiteX7" fmla="*/ 31528 w 31527"/>
                    <a:gd name="connsiteY7" fmla="*/ 18288 h 24860"/>
                    <a:gd name="connsiteX8" fmla="*/ 31528 w 31527"/>
                    <a:gd name="connsiteY8" fmla="*/ 6477 h 24860"/>
                    <a:gd name="connsiteX9" fmla="*/ 24384 w 31527"/>
                    <a:gd name="connsiteY9" fmla="*/ 0 h 24860"/>
                    <a:gd name="connsiteX10" fmla="*/ 24384 w 31527"/>
                    <a:gd name="connsiteY10" fmla="*/ 0 h 24860"/>
                    <a:gd name="connsiteX11" fmla="*/ 23622 w 31527"/>
                    <a:gd name="connsiteY11" fmla="*/ 0 h 24860"/>
                    <a:gd name="connsiteX12" fmla="*/ 23527 w 31527"/>
                    <a:gd name="connsiteY12" fmla="*/ 0 h 24860"/>
                    <a:gd name="connsiteX13" fmla="*/ 23527 w 31527"/>
                    <a:gd name="connsiteY13" fmla="*/ 0 h 24860"/>
                    <a:gd name="connsiteX14" fmla="*/ 8001 w 31527"/>
                    <a:gd name="connsiteY14" fmla="*/ 0 h 24860"/>
                    <a:gd name="connsiteX15" fmla="*/ 0 w 31527"/>
                    <a:gd name="connsiteY15" fmla="*/ 6477 h 24860"/>
                    <a:gd name="connsiteX16" fmla="*/ 0 w 31527"/>
                    <a:gd name="connsiteY16" fmla="*/ 18383 h 24860"/>
                    <a:gd name="connsiteX17" fmla="*/ 8001 w 31527"/>
                    <a:gd name="connsiteY17" fmla="*/ 24860 h 24860"/>
                    <a:gd name="connsiteX18" fmla="*/ 23622 w 31527"/>
                    <a:gd name="connsiteY18" fmla="*/ 24860 h 24860"/>
                    <a:gd name="connsiteX19" fmla="*/ 23622 w 31527"/>
                    <a:gd name="connsiteY19" fmla="*/ 24860 h 24860"/>
                    <a:gd name="connsiteX20" fmla="*/ 25908 w 31527"/>
                    <a:gd name="connsiteY20" fmla="*/ 24670 h 24860"/>
                    <a:gd name="connsiteX21" fmla="*/ 19907 w 31527"/>
                    <a:gd name="connsiteY21" fmla="*/ 19050 h 24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527" h="24860">
                      <a:moveTo>
                        <a:pt x="19907" y="19050"/>
                      </a:moveTo>
                      <a:cubicBezTo>
                        <a:pt x="19717" y="18955"/>
                        <a:pt x="19622" y="18860"/>
                        <a:pt x="19526" y="18764"/>
                      </a:cubicBezTo>
                      <a:lnTo>
                        <a:pt x="9716" y="18764"/>
                      </a:lnTo>
                      <a:lnTo>
                        <a:pt x="9716" y="5905"/>
                      </a:lnTo>
                      <a:lnTo>
                        <a:pt x="22669" y="5905"/>
                      </a:lnTo>
                      <a:lnTo>
                        <a:pt x="22669" y="16764"/>
                      </a:lnTo>
                      <a:cubicBezTo>
                        <a:pt x="26575" y="18002"/>
                        <a:pt x="29242" y="19526"/>
                        <a:pt x="31051" y="21050"/>
                      </a:cubicBezTo>
                      <a:cubicBezTo>
                        <a:pt x="31337" y="20288"/>
                        <a:pt x="31528" y="19336"/>
                        <a:pt x="31528" y="18288"/>
                      </a:cubicBezTo>
                      <a:lnTo>
                        <a:pt x="31528" y="6477"/>
                      </a:lnTo>
                      <a:cubicBezTo>
                        <a:pt x="31528" y="2381"/>
                        <a:pt x="29147" y="286"/>
                        <a:pt x="24384" y="0"/>
                      </a:cubicBezTo>
                      <a:lnTo>
                        <a:pt x="24384" y="0"/>
                      </a:lnTo>
                      <a:lnTo>
                        <a:pt x="23622" y="0"/>
                      </a:lnTo>
                      <a:cubicBezTo>
                        <a:pt x="23622" y="0"/>
                        <a:pt x="23622" y="0"/>
                        <a:pt x="23527" y="0"/>
                      </a:cubicBezTo>
                      <a:lnTo>
                        <a:pt x="23527" y="0"/>
                      </a:lnTo>
                      <a:lnTo>
                        <a:pt x="8001" y="0"/>
                      </a:lnTo>
                      <a:cubicBezTo>
                        <a:pt x="2667" y="0"/>
                        <a:pt x="0" y="2191"/>
                        <a:pt x="0" y="6477"/>
                      </a:cubicBezTo>
                      <a:lnTo>
                        <a:pt x="0" y="18383"/>
                      </a:lnTo>
                      <a:cubicBezTo>
                        <a:pt x="0" y="22670"/>
                        <a:pt x="2667" y="24860"/>
                        <a:pt x="8001" y="24860"/>
                      </a:cubicBezTo>
                      <a:lnTo>
                        <a:pt x="23622" y="24860"/>
                      </a:lnTo>
                      <a:lnTo>
                        <a:pt x="23622" y="24860"/>
                      </a:lnTo>
                      <a:cubicBezTo>
                        <a:pt x="24479" y="24860"/>
                        <a:pt x="25241" y="24765"/>
                        <a:pt x="25908" y="24670"/>
                      </a:cubicBezTo>
                      <a:cubicBezTo>
                        <a:pt x="24575" y="22765"/>
                        <a:pt x="22193" y="20669"/>
                        <a:pt x="19907" y="1905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1" name="手繪多邊形: 圖案 140">
                  <a:extLst>
                    <a:ext uri="{FF2B5EF4-FFF2-40B4-BE49-F238E27FC236}">
                      <a16:creationId xmlns:a16="http://schemas.microsoft.com/office/drawing/2014/main" id="{A3A2FEC8-5BDC-49A6-9CF7-0835052F97EE}"/>
                    </a:ext>
                  </a:extLst>
                </p:cNvPr>
                <p:cNvSpPr/>
                <p:nvPr/>
              </p:nvSpPr>
              <p:spPr>
                <a:xfrm>
                  <a:off x="5776531" y="3147250"/>
                  <a:ext cx="16668" cy="8858"/>
                </a:xfrm>
                <a:custGeom>
                  <a:avLst/>
                  <a:gdLst>
                    <a:gd name="connsiteX0" fmla="*/ 0 w 16668"/>
                    <a:gd name="connsiteY0" fmla="*/ 0 h 8858"/>
                    <a:gd name="connsiteX1" fmla="*/ 10001 w 16668"/>
                    <a:gd name="connsiteY1" fmla="*/ 8858 h 8858"/>
                    <a:gd name="connsiteX2" fmla="*/ 16669 w 16668"/>
                    <a:gd name="connsiteY2" fmla="*/ 8858 h 8858"/>
                    <a:gd name="connsiteX3" fmla="*/ 0 w 16668"/>
                    <a:gd name="connsiteY3" fmla="*/ 0 h 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68" h="8858">
                      <a:moveTo>
                        <a:pt x="0" y="0"/>
                      </a:moveTo>
                      <a:cubicBezTo>
                        <a:pt x="2953" y="1905"/>
                        <a:pt x="8191" y="5524"/>
                        <a:pt x="10001" y="8858"/>
                      </a:cubicBezTo>
                      <a:lnTo>
                        <a:pt x="16669" y="8858"/>
                      </a:lnTo>
                      <a:cubicBezTo>
                        <a:pt x="15526" y="6858"/>
                        <a:pt x="11716" y="200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F8FC8EAB-D688-4229-9A62-8C00D8C1A6DD}"/>
                </a:ext>
              </a:extLst>
            </p:cNvPr>
            <p:cNvGrpSpPr/>
            <p:nvPr/>
          </p:nvGrpSpPr>
          <p:grpSpPr>
            <a:xfrm>
              <a:off x="6209713" y="3153832"/>
              <a:ext cx="2186385" cy="983018"/>
              <a:chOff x="6209713" y="3153832"/>
              <a:chExt cx="2186385" cy="983018"/>
            </a:xfrm>
          </p:grpSpPr>
          <p:cxnSp>
            <p:nvCxnSpPr>
              <p:cNvPr id="115" name="接點: 肘形 114">
                <a:extLst>
                  <a:ext uri="{FF2B5EF4-FFF2-40B4-BE49-F238E27FC236}">
                    <a16:creationId xmlns:a16="http://schemas.microsoft.com/office/drawing/2014/main" id="{1199FF99-49D9-405E-8667-579E935F134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209713" y="3153832"/>
                <a:ext cx="2186385" cy="983017"/>
              </a:xfrm>
              <a:prstGeom prst="bentConnector3">
                <a:avLst>
                  <a:gd name="adj1" fmla="val 100148"/>
                </a:avLst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接點: 肘形 115">
                <a:extLst>
                  <a:ext uri="{FF2B5EF4-FFF2-40B4-BE49-F238E27FC236}">
                    <a16:creationId xmlns:a16="http://schemas.microsoft.com/office/drawing/2014/main" id="{99B108F3-FC9C-44E9-81D6-E01AC46B69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382592" y="3153833"/>
                <a:ext cx="1013506" cy="983017"/>
              </a:xfrm>
              <a:prstGeom prst="bentConnector3">
                <a:avLst>
                  <a:gd name="adj1" fmla="val 99705"/>
                </a:avLst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圖形 3">
              <a:extLst>
                <a:ext uri="{FF2B5EF4-FFF2-40B4-BE49-F238E27FC236}">
                  <a16:creationId xmlns:a16="http://schemas.microsoft.com/office/drawing/2014/main" id="{A9FEF9EB-B3E0-43AC-9AE2-FE466C980B4B}"/>
                </a:ext>
              </a:extLst>
            </p:cNvPr>
            <p:cNvGrpSpPr/>
            <p:nvPr/>
          </p:nvGrpSpPr>
          <p:grpSpPr>
            <a:xfrm>
              <a:off x="7049886" y="4183809"/>
              <a:ext cx="444997" cy="519164"/>
              <a:chOff x="7039416" y="2455405"/>
              <a:chExt cx="444997" cy="519164"/>
            </a:xfrm>
            <a:solidFill>
              <a:srgbClr val="FF66CC"/>
            </a:solidFill>
          </p:grpSpPr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242F8F2C-34E8-4280-AD53-92EFC8434B86}"/>
                  </a:ext>
                </a:extLst>
              </p:cNvPr>
              <p:cNvSpPr/>
              <p:nvPr/>
            </p:nvSpPr>
            <p:spPr>
              <a:xfrm>
                <a:off x="7039416" y="2455405"/>
                <a:ext cx="444997" cy="426457"/>
              </a:xfrm>
              <a:custGeom>
                <a:avLst/>
                <a:gdLst>
                  <a:gd name="connsiteX0" fmla="*/ 344873 w 444997"/>
                  <a:gd name="connsiteY0" fmla="*/ 426456 h 426457"/>
                  <a:gd name="connsiteX1" fmla="*/ 100124 w 444997"/>
                  <a:gd name="connsiteY1" fmla="*/ 426456 h 426457"/>
                  <a:gd name="connsiteX2" fmla="*/ 81583 w 444997"/>
                  <a:gd name="connsiteY2" fmla="*/ 410881 h 426457"/>
                  <a:gd name="connsiteX3" fmla="*/ 72498 w 444997"/>
                  <a:gd name="connsiteY3" fmla="*/ 352290 h 426457"/>
                  <a:gd name="connsiteX4" fmla="*/ 0 w 444997"/>
                  <a:gd name="connsiteY4" fmla="*/ 278124 h 426457"/>
                  <a:gd name="connsiteX5" fmla="*/ 20396 w 444997"/>
                  <a:gd name="connsiteY5" fmla="*/ 228803 h 426457"/>
                  <a:gd name="connsiteX6" fmla="*/ 20396 w 444997"/>
                  <a:gd name="connsiteY6" fmla="*/ 129791 h 426457"/>
                  <a:gd name="connsiteX7" fmla="*/ 161312 w 444997"/>
                  <a:gd name="connsiteY7" fmla="*/ 0 h 426457"/>
                  <a:gd name="connsiteX8" fmla="*/ 283686 w 444997"/>
                  <a:gd name="connsiteY8" fmla="*/ 0 h 426457"/>
                  <a:gd name="connsiteX9" fmla="*/ 424602 w 444997"/>
                  <a:gd name="connsiteY9" fmla="*/ 129791 h 426457"/>
                  <a:gd name="connsiteX10" fmla="*/ 424602 w 444997"/>
                  <a:gd name="connsiteY10" fmla="*/ 228803 h 426457"/>
                  <a:gd name="connsiteX11" fmla="*/ 444998 w 444997"/>
                  <a:gd name="connsiteY11" fmla="*/ 278124 h 426457"/>
                  <a:gd name="connsiteX12" fmla="*/ 372500 w 444997"/>
                  <a:gd name="connsiteY12" fmla="*/ 352290 h 426457"/>
                  <a:gd name="connsiteX13" fmla="*/ 363229 w 444997"/>
                  <a:gd name="connsiteY13" fmla="*/ 411067 h 426457"/>
                  <a:gd name="connsiteX14" fmla="*/ 344873 w 444997"/>
                  <a:gd name="connsiteY14" fmla="*/ 426456 h 426457"/>
                  <a:gd name="connsiteX15" fmla="*/ 115885 w 444997"/>
                  <a:gd name="connsiteY15" fmla="*/ 389373 h 426457"/>
                  <a:gd name="connsiteX16" fmla="*/ 329113 w 444997"/>
                  <a:gd name="connsiteY16" fmla="*/ 389373 h 426457"/>
                  <a:gd name="connsiteX17" fmla="*/ 338384 w 444997"/>
                  <a:gd name="connsiteY17" fmla="*/ 330040 h 426457"/>
                  <a:gd name="connsiteX18" fmla="*/ 358965 w 444997"/>
                  <a:gd name="connsiteY18" fmla="*/ 315207 h 426457"/>
                  <a:gd name="connsiteX19" fmla="*/ 365269 w 444997"/>
                  <a:gd name="connsiteY19" fmla="*/ 315207 h 426457"/>
                  <a:gd name="connsiteX20" fmla="*/ 407914 w 444997"/>
                  <a:gd name="connsiteY20" fmla="*/ 278124 h 426457"/>
                  <a:gd name="connsiteX21" fmla="*/ 394379 w 444997"/>
                  <a:gd name="connsiteY21" fmla="*/ 251238 h 426457"/>
                  <a:gd name="connsiteX22" fmla="*/ 387519 w 444997"/>
                  <a:gd name="connsiteY22" fmla="*/ 236961 h 426457"/>
                  <a:gd name="connsiteX23" fmla="*/ 387519 w 444997"/>
                  <a:gd name="connsiteY23" fmla="*/ 129791 h 426457"/>
                  <a:gd name="connsiteX24" fmla="*/ 283686 w 444997"/>
                  <a:gd name="connsiteY24" fmla="*/ 37083 h 426457"/>
                  <a:gd name="connsiteX25" fmla="*/ 161312 w 444997"/>
                  <a:gd name="connsiteY25" fmla="*/ 37083 h 426457"/>
                  <a:gd name="connsiteX26" fmla="*/ 57479 w 444997"/>
                  <a:gd name="connsiteY26" fmla="*/ 129791 h 426457"/>
                  <a:gd name="connsiteX27" fmla="*/ 57479 w 444997"/>
                  <a:gd name="connsiteY27" fmla="*/ 236961 h 426457"/>
                  <a:gd name="connsiteX28" fmla="*/ 50618 w 444997"/>
                  <a:gd name="connsiteY28" fmla="*/ 251238 h 426457"/>
                  <a:gd name="connsiteX29" fmla="*/ 37083 w 444997"/>
                  <a:gd name="connsiteY29" fmla="*/ 278124 h 426457"/>
                  <a:gd name="connsiteX30" fmla="*/ 79729 w 444997"/>
                  <a:gd name="connsiteY30" fmla="*/ 315207 h 426457"/>
                  <a:gd name="connsiteX31" fmla="*/ 84920 w 444997"/>
                  <a:gd name="connsiteY31" fmla="*/ 315207 h 426457"/>
                  <a:gd name="connsiteX32" fmla="*/ 106614 w 444997"/>
                  <a:gd name="connsiteY32" fmla="*/ 330596 h 42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44997" h="426457">
                    <a:moveTo>
                      <a:pt x="344873" y="426456"/>
                    </a:moveTo>
                    <a:lnTo>
                      <a:pt x="100124" y="426456"/>
                    </a:lnTo>
                    <a:cubicBezTo>
                      <a:pt x="90939" y="426575"/>
                      <a:pt x="83052" y="419950"/>
                      <a:pt x="81583" y="410881"/>
                    </a:cubicBezTo>
                    <a:lnTo>
                      <a:pt x="72498" y="352290"/>
                    </a:lnTo>
                    <a:cubicBezTo>
                      <a:pt x="32720" y="350185"/>
                      <a:pt x="1198" y="317938"/>
                      <a:pt x="0" y="278124"/>
                    </a:cubicBezTo>
                    <a:cubicBezTo>
                      <a:pt x="127" y="259656"/>
                      <a:pt x="7443" y="241966"/>
                      <a:pt x="20396" y="228803"/>
                    </a:cubicBezTo>
                    <a:lnTo>
                      <a:pt x="20396" y="129791"/>
                    </a:lnTo>
                    <a:cubicBezTo>
                      <a:pt x="20396" y="58221"/>
                      <a:pt x="83622" y="0"/>
                      <a:pt x="161312" y="0"/>
                    </a:cubicBezTo>
                    <a:lnTo>
                      <a:pt x="283686" y="0"/>
                    </a:lnTo>
                    <a:cubicBezTo>
                      <a:pt x="361375" y="0"/>
                      <a:pt x="424602" y="58221"/>
                      <a:pt x="424602" y="129791"/>
                    </a:cubicBezTo>
                    <a:lnTo>
                      <a:pt x="424602" y="228803"/>
                    </a:lnTo>
                    <a:cubicBezTo>
                      <a:pt x="437555" y="241966"/>
                      <a:pt x="444870" y="259656"/>
                      <a:pt x="444998" y="278124"/>
                    </a:cubicBezTo>
                    <a:cubicBezTo>
                      <a:pt x="443800" y="317938"/>
                      <a:pt x="412277" y="350185"/>
                      <a:pt x="372500" y="352290"/>
                    </a:cubicBezTo>
                    <a:lnTo>
                      <a:pt x="363229" y="411067"/>
                    </a:lnTo>
                    <a:cubicBezTo>
                      <a:pt x="361690" y="419991"/>
                      <a:pt x="353929" y="426497"/>
                      <a:pt x="344873" y="426456"/>
                    </a:cubicBezTo>
                    <a:close/>
                    <a:moveTo>
                      <a:pt x="115885" y="389373"/>
                    </a:moveTo>
                    <a:lnTo>
                      <a:pt x="329113" y="389373"/>
                    </a:lnTo>
                    <a:lnTo>
                      <a:pt x="338384" y="330040"/>
                    </a:lnTo>
                    <a:cubicBezTo>
                      <a:pt x="340258" y="320441"/>
                      <a:pt x="349266" y="313950"/>
                      <a:pt x="358965" y="315207"/>
                    </a:cubicBezTo>
                    <a:lnTo>
                      <a:pt x="365269" y="315207"/>
                    </a:lnTo>
                    <a:cubicBezTo>
                      <a:pt x="387233" y="316590"/>
                      <a:pt x="406235" y="300068"/>
                      <a:pt x="407914" y="278124"/>
                    </a:cubicBezTo>
                    <a:cubicBezTo>
                      <a:pt x="407731" y="267568"/>
                      <a:pt x="402749" y="257672"/>
                      <a:pt x="394379" y="251238"/>
                    </a:cubicBezTo>
                    <a:cubicBezTo>
                      <a:pt x="390072" y="247745"/>
                      <a:pt x="387556" y="242507"/>
                      <a:pt x="387519" y="236961"/>
                    </a:cubicBezTo>
                    <a:lnTo>
                      <a:pt x="387519" y="129791"/>
                    </a:lnTo>
                    <a:cubicBezTo>
                      <a:pt x="387519" y="78616"/>
                      <a:pt x="340979" y="37083"/>
                      <a:pt x="283686" y="37083"/>
                    </a:cubicBezTo>
                    <a:lnTo>
                      <a:pt x="161312" y="37083"/>
                    </a:lnTo>
                    <a:cubicBezTo>
                      <a:pt x="104018" y="37083"/>
                      <a:pt x="57479" y="78616"/>
                      <a:pt x="57479" y="129791"/>
                    </a:cubicBezTo>
                    <a:lnTo>
                      <a:pt x="57479" y="236961"/>
                    </a:lnTo>
                    <a:cubicBezTo>
                      <a:pt x="57442" y="242507"/>
                      <a:pt x="54925" y="247745"/>
                      <a:pt x="50618" y="251238"/>
                    </a:cubicBezTo>
                    <a:cubicBezTo>
                      <a:pt x="42249" y="257672"/>
                      <a:pt x="37267" y="267568"/>
                      <a:pt x="37083" y="278124"/>
                    </a:cubicBezTo>
                    <a:cubicBezTo>
                      <a:pt x="38764" y="300068"/>
                      <a:pt x="57764" y="316590"/>
                      <a:pt x="79729" y="315207"/>
                    </a:cubicBezTo>
                    <a:lnTo>
                      <a:pt x="84920" y="315207"/>
                    </a:lnTo>
                    <a:cubicBezTo>
                      <a:pt x="95075" y="313827"/>
                      <a:pt x="104560" y="320556"/>
                      <a:pt x="106614" y="330596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81D7D681-128D-4628-A62A-094EA75E7868}"/>
                  </a:ext>
                </a:extLst>
              </p:cNvPr>
              <p:cNvSpPr/>
              <p:nvPr/>
            </p:nvSpPr>
            <p:spPr>
              <a:xfrm>
                <a:off x="7122853" y="2844778"/>
                <a:ext cx="278123" cy="129791"/>
              </a:xfrm>
              <a:custGeom>
                <a:avLst/>
                <a:gdLst>
                  <a:gd name="connsiteX0" fmla="*/ 222499 w 278123"/>
                  <a:gd name="connsiteY0" fmla="*/ 129791 h 129791"/>
                  <a:gd name="connsiteX1" fmla="*/ 55625 w 278123"/>
                  <a:gd name="connsiteY1" fmla="*/ 129791 h 129791"/>
                  <a:gd name="connsiteX2" fmla="*/ 0 w 278123"/>
                  <a:gd name="connsiteY2" fmla="*/ 74166 h 129791"/>
                  <a:gd name="connsiteX3" fmla="*/ 0 w 278123"/>
                  <a:gd name="connsiteY3" fmla="*/ 18542 h 129791"/>
                  <a:gd name="connsiteX4" fmla="*/ 18542 w 278123"/>
                  <a:gd name="connsiteY4" fmla="*/ 0 h 129791"/>
                  <a:gd name="connsiteX5" fmla="*/ 259582 w 278123"/>
                  <a:gd name="connsiteY5" fmla="*/ 0 h 129791"/>
                  <a:gd name="connsiteX6" fmla="*/ 278123 w 278123"/>
                  <a:gd name="connsiteY6" fmla="*/ 18542 h 129791"/>
                  <a:gd name="connsiteX7" fmla="*/ 278123 w 278123"/>
                  <a:gd name="connsiteY7" fmla="*/ 74166 h 129791"/>
                  <a:gd name="connsiteX8" fmla="*/ 222499 w 278123"/>
                  <a:gd name="connsiteY8" fmla="*/ 129791 h 129791"/>
                  <a:gd name="connsiteX9" fmla="*/ 37083 w 278123"/>
                  <a:gd name="connsiteY9" fmla="*/ 37083 h 129791"/>
                  <a:gd name="connsiteX10" fmla="*/ 37083 w 278123"/>
                  <a:gd name="connsiteY10" fmla="*/ 74166 h 129791"/>
                  <a:gd name="connsiteX11" fmla="*/ 55625 w 278123"/>
                  <a:gd name="connsiteY11" fmla="*/ 92708 h 129791"/>
                  <a:gd name="connsiteX12" fmla="*/ 222499 w 278123"/>
                  <a:gd name="connsiteY12" fmla="*/ 92708 h 129791"/>
                  <a:gd name="connsiteX13" fmla="*/ 241040 w 278123"/>
                  <a:gd name="connsiteY13" fmla="*/ 74166 h 129791"/>
                  <a:gd name="connsiteX14" fmla="*/ 241040 w 278123"/>
                  <a:gd name="connsiteY14" fmla="*/ 37083 h 129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8123" h="129791">
                    <a:moveTo>
                      <a:pt x="222499" y="129791"/>
                    </a:moveTo>
                    <a:lnTo>
                      <a:pt x="55625" y="129791"/>
                    </a:lnTo>
                    <a:cubicBezTo>
                      <a:pt x="24904" y="129791"/>
                      <a:pt x="0" y="104888"/>
                      <a:pt x="0" y="74166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lnTo>
                      <a:pt x="259582" y="0"/>
                    </a:lnTo>
                    <a:cubicBezTo>
                      <a:pt x="269822" y="0"/>
                      <a:pt x="278123" y="8301"/>
                      <a:pt x="278123" y="18542"/>
                    </a:cubicBezTo>
                    <a:lnTo>
                      <a:pt x="278123" y="74166"/>
                    </a:lnTo>
                    <a:cubicBezTo>
                      <a:pt x="278123" y="104888"/>
                      <a:pt x="253220" y="129791"/>
                      <a:pt x="222499" y="129791"/>
                    </a:cubicBezTo>
                    <a:close/>
                    <a:moveTo>
                      <a:pt x="37083" y="37083"/>
                    </a:moveTo>
                    <a:lnTo>
                      <a:pt x="37083" y="74166"/>
                    </a:lnTo>
                    <a:cubicBezTo>
                      <a:pt x="37083" y="84407"/>
                      <a:pt x="45384" y="92708"/>
                      <a:pt x="55625" y="92708"/>
                    </a:cubicBezTo>
                    <a:lnTo>
                      <a:pt x="222499" y="92708"/>
                    </a:lnTo>
                    <a:cubicBezTo>
                      <a:pt x="232739" y="92708"/>
                      <a:pt x="241040" y="84407"/>
                      <a:pt x="241040" y="74166"/>
                    </a:cubicBezTo>
                    <a:lnTo>
                      <a:pt x="241040" y="37083"/>
                    </a:ln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225DB067-5908-4426-9CFD-635DCF6B930F}"/>
                  </a:ext>
                </a:extLst>
              </p:cNvPr>
              <p:cNvSpPr/>
              <p:nvPr/>
            </p:nvSpPr>
            <p:spPr>
              <a:xfrm>
                <a:off x="7187748" y="2807695"/>
                <a:ext cx="37083" cy="111249"/>
              </a:xfrm>
              <a:custGeom>
                <a:avLst/>
                <a:gdLst>
                  <a:gd name="connsiteX0" fmla="*/ 18542 w 37083"/>
                  <a:gd name="connsiteY0" fmla="*/ 111249 h 111249"/>
                  <a:gd name="connsiteX1" fmla="*/ 0 w 37083"/>
                  <a:gd name="connsiteY1" fmla="*/ 92708 h 111249"/>
                  <a:gd name="connsiteX2" fmla="*/ 0 w 37083"/>
                  <a:gd name="connsiteY2" fmla="*/ 18542 h 111249"/>
                  <a:gd name="connsiteX3" fmla="*/ 18542 w 37083"/>
                  <a:gd name="connsiteY3" fmla="*/ 0 h 111249"/>
                  <a:gd name="connsiteX4" fmla="*/ 37083 w 37083"/>
                  <a:gd name="connsiteY4" fmla="*/ 18542 h 111249"/>
                  <a:gd name="connsiteX5" fmla="*/ 37083 w 37083"/>
                  <a:gd name="connsiteY5" fmla="*/ 92708 h 111249"/>
                  <a:gd name="connsiteX6" fmla="*/ 18542 w 37083"/>
                  <a:gd name="connsiteY6" fmla="*/ 111249 h 11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83" h="111249">
                    <a:moveTo>
                      <a:pt x="18542" y="111249"/>
                    </a:moveTo>
                    <a:cubicBezTo>
                      <a:pt x="8301" y="111249"/>
                      <a:pt x="0" y="102948"/>
                      <a:pt x="0" y="92708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cubicBezTo>
                      <a:pt x="28782" y="0"/>
                      <a:pt x="37083" y="8301"/>
                      <a:pt x="37083" y="18542"/>
                    </a:cubicBezTo>
                    <a:lnTo>
                      <a:pt x="37083" y="92708"/>
                    </a:lnTo>
                    <a:cubicBezTo>
                      <a:pt x="37083" y="102948"/>
                      <a:pt x="28782" y="111249"/>
                      <a:pt x="18542" y="111249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3B5C0C5E-7412-4FF4-AA4F-E5EDF0008BB6}"/>
                  </a:ext>
                </a:extLst>
              </p:cNvPr>
              <p:cNvSpPr/>
              <p:nvPr/>
            </p:nvSpPr>
            <p:spPr>
              <a:xfrm>
                <a:off x="7243373" y="2807695"/>
                <a:ext cx="37083" cy="111249"/>
              </a:xfrm>
              <a:custGeom>
                <a:avLst/>
                <a:gdLst>
                  <a:gd name="connsiteX0" fmla="*/ 18542 w 37083"/>
                  <a:gd name="connsiteY0" fmla="*/ 111249 h 111249"/>
                  <a:gd name="connsiteX1" fmla="*/ 0 w 37083"/>
                  <a:gd name="connsiteY1" fmla="*/ 92708 h 111249"/>
                  <a:gd name="connsiteX2" fmla="*/ 0 w 37083"/>
                  <a:gd name="connsiteY2" fmla="*/ 18542 h 111249"/>
                  <a:gd name="connsiteX3" fmla="*/ 18542 w 37083"/>
                  <a:gd name="connsiteY3" fmla="*/ 0 h 111249"/>
                  <a:gd name="connsiteX4" fmla="*/ 37083 w 37083"/>
                  <a:gd name="connsiteY4" fmla="*/ 18542 h 111249"/>
                  <a:gd name="connsiteX5" fmla="*/ 37083 w 37083"/>
                  <a:gd name="connsiteY5" fmla="*/ 92708 h 111249"/>
                  <a:gd name="connsiteX6" fmla="*/ 18542 w 37083"/>
                  <a:gd name="connsiteY6" fmla="*/ 111249 h 11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83" h="111249">
                    <a:moveTo>
                      <a:pt x="18542" y="111249"/>
                    </a:moveTo>
                    <a:cubicBezTo>
                      <a:pt x="8301" y="111249"/>
                      <a:pt x="0" y="102948"/>
                      <a:pt x="0" y="92708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cubicBezTo>
                      <a:pt x="28782" y="0"/>
                      <a:pt x="37083" y="8301"/>
                      <a:pt x="37083" y="18542"/>
                    </a:cubicBezTo>
                    <a:lnTo>
                      <a:pt x="37083" y="92708"/>
                    </a:lnTo>
                    <a:cubicBezTo>
                      <a:pt x="37083" y="102948"/>
                      <a:pt x="28782" y="111249"/>
                      <a:pt x="18542" y="111249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950C4406-5E54-4DCD-9BA0-CA7728CAD274}"/>
                  </a:ext>
                </a:extLst>
              </p:cNvPr>
              <p:cNvSpPr/>
              <p:nvPr/>
            </p:nvSpPr>
            <p:spPr>
              <a:xfrm>
                <a:off x="7298998" y="2807695"/>
                <a:ext cx="37083" cy="111249"/>
              </a:xfrm>
              <a:custGeom>
                <a:avLst/>
                <a:gdLst>
                  <a:gd name="connsiteX0" fmla="*/ 18542 w 37083"/>
                  <a:gd name="connsiteY0" fmla="*/ 111249 h 111249"/>
                  <a:gd name="connsiteX1" fmla="*/ 0 w 37083"/>
                  <a:gd name="connsiteY1" fmla="*/ 92708 h 111249"/>
                  <a:gd name="connsiteX2" fmla="*/ 0 w 37083"/>
                  <a:gd name="connsiteY2" fmla="*/ 18542 h 111249"/>
                  <a:gd name="connsiteX3" fmla="*/ 18542 w 37083"/>
                  <a:gd name="connsiteY3" fmla="*/ 0 h 111249"/>
                  <a:gd name="connsiteX4" fmla="*/ 37083 w 37083"/>
                  <a:gd name="connsiteY4" fmla="*/ 18542 h 111249"/>
                  <a:gd name="connsiteX5" fmla="*/ 37083 w 37083"/>
                  <a:gd name="connsiteY5" fmla="*/ 92708 h 111249"/>
                  <a:gd name="connsiteX6" fmla="*/ 18542 w 37083"/>
                  <a:gd name="connsiteY6" fmla="*/ 111249 h 111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083" h="111249">
                    <a:moveTo>
                      <a:pt x="18542" y="111249"/>
                    </a:moveTo>
                    <a:cubicBezTo>
                      <a:pt x="8301" y="111249"/>
                      <a:pt x="0" y="102948"/>
                      <a:pt x="0" y="92708"/>
                    </a:cubicBezTo>
                    <a:lnTo>
                      <a:pt x="0" y="18542"/>
                    </a:lnTo>
                    <a:cubicBezTo>
                      <a:pt x="0" y="8301"/>
                      <a:pt x="8301" y="0"/>
                      <a:pt x="18542" y="0"/>
                    </a:cubicBezTo>
                    <a:cubicBezTo>
                      <a:pt x="28782" y="0"/>
                      <a:pt x="37083" y="8301"/>
                      <a:pt x="37083" y="18542"/>
                    </a:cubicBezTo>
                    <a:lnTo>
                      <a:pt x="37083" y="92708"/>
                    </a:lnTo>
                    <a:cubicBezTo>
                      <a:pt x="37083" y="102948"/>
                      <a:pt x="28782" y="111249"/>
                      <a:pt x="18542" y="111249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C758992C-2CC5-4403-A26C-A20D4B68BB71}"/>
                  </a:ext>
                </a:extLst>
              </p:cNvPr>
              <p:cNvSpPr/>
              <p:nvPr/>
            </p:nvSpPr>
            <p:spPr>
              <a:xfrm>
                <a:off x="7132124" y="2622279"/>
                <a:ext cx="111249" cy="148332"/>
              </a:xfrm>
              <a:custGeom>
                <a:avLst/>
                <a:gdLst>
                  <a:gd name="connsiteX0" fmla="*/ 55625 w 111249"/>
                  <a:gd name="connsiteY0" fmla="*/ 148333 h 148332"/>
                  <a:gd name="connsiteX1" fmla="*/ 0 w 111249"/>
                  <a:gd name="connsiteY1" fmla="*/ 92708 h 148332"/>
                  <a:gd name="connsiteX2" fmla="*/ 0 w 111249"/>
                  <a:gd name="connsiteY2" fmla="*/ 55625 h 148332"/>
                  <a:gd name="connsiteX3" fmla="*/ 55625 w 111249"/>
                  <a:gd name="connsiteY3" fmla="*/ 0 h 148332"/>
                  <a:gd name="connsiteX4" fmla="*/ 111249 w 111249"/>
                  <a:gd name="connsiteY4" fmla="*/ 55625 h 148332"/>
                  <a:gd name="connsiteX5" fmla="*/ 111249 w 111249"/>
                  <a:gd name="connsiteY5" fmla="*/ 92708 h 148332"/>
                  <a:gd name="connsiteX6" fmla="*/ 55625 w 111249"/>
                  <a:gd name="connsiteY6" fmla="*/ 148333 h 148332"/>
                  <a:gd name="connsiteX7" fmla="*/ 55625 w 111249"/>
                  <a:gd name="connsiteY7" fmla="*/ 37083 h 148332"/>
                  <a:gd name="connsiteX8" fmla="*/ 37083 w 111249"/>
                  <a:gd name="connsiteY8" fmla="*/ 55625 h 148332"/>
                  <a:gd name="connsiteX9" fmla="*/ 37083 w 111249"/>
                  <a:gd name="connsiteY9" fmla="*/ 92708 h 148332"/>
                  <a:gd name="connsiteX10" fmla="*/ 55625 w 111249"/>
                  <a:gd name="connsiteY10" fmla="*/ 111249 h 148332"/>
                  <a:gd name="connsiteX11" fmla="*/ 74166 w 111249"/>
                  <a:gd name="connsiteY11" fmla="*/ 92708 h 148332"/>
                  <a:gd name="connsiteX12" fmla="*/ 74166 w 111249"/>
                  <a:gd name="connsiteY12" fmla="*/ 55625 h 148332"/>
                  <a:gd name="connsiteX13" fmla="*/ 55625 w 111249"/>
                  <a:gd name="connsiteY13" fmla="*/ 37083 h 14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249" h="148332">
                    <a:moveTo>
                      <a:pt x="55625" y="148333"/>
                    </a:moveTo>
                    <a:cubicBezTo>
                      <a:pt x="24903" y="148333"/>
                      <a:pt x="0" y="123429"/>
                      <a:pt x="0" y="92708"/>
                    </a:cubicBezTo>
                    <a:lnTo>
                      <a:pt x="0" y="55625"/>
                    </a:lnTo>
                    <a:cubicBezTo>
                      <a:pt x="0" y="24903"/>
                      <a:pt x="24903" y="0"/>
                      <a:pt x="55625" y="0"/>
                    </a:cubicBezTo>
                    <a:cubicBezTo>
                      <a:pt x="86346" y="0"/>
                      <a:pt x="111249" y="24903"/>
                      <a:pt x="111249" y="55625"/>
                    </a:cubicBezTo>
                    <a:lnTo>
                      <a:pt x="111249" y="92708"/>
                    </a:lnTo>
                    <a:cubicBezTo>
                      <a:pt x="111249" y="123429"/>
                      <a:pt x="86346" y="148333"/>
                      <a:pt x="55625" y="148333"/>
                    </a:cubicBezTo>
                    <a:close/>
                    <a:moveTo>
                      <a:pt x="55625" y="37083"/>
                    </a:moveTo>
                    <a:cubicBezTo>
                      <a:pt x="45384" y="37083"/>
                      <a:pt x="37083" y="45384"/>
                      <a:pt x="37083" y="55625"/>
                    </a:cubicBezTo>
                    <a:lnTo>
                      <a:pt x="37083" y="92708"/>
                    </a:lnTo>
                    <a:cubicBezTo>
                      <a:pt x="37083" y="102948"/>
                      <a:pt x="45384" y="111249"/>
                      <a:pt x="55625" y="111249"/>
                    </a:cubicBezTo>
                    <a:cubicBezTo>
                      <a:pt x="65865" y="111249"/>
                      <a:pt x="74166" y="102948"/>
                      <a:pt x="74166" y="92708"/>
                    </a:cubicBezTo>
                    <a:lnTo>
                      <a:pt x="74166" y="55625"/>
                    </a:lnTo>
                    <a:cubicBezTo>
                      <a:pt x="74166" y="45384"/>
                      <a:pt x="65865" y="37083"/>
                      <a:pt x="55625" y="37083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86E56255-D5B9-430B-8811-5934D3019A3A}"/>
                  </a:ext>
                </a:extLst>
              </p:cNvPr>
              <p:cNvSpPr/>
              <p:nvPr/>
            </p:nvSpPr>
            <p:spPr>
              <a:xfrm>
                <a:off x="7280456" y="2622279"/>
                <a:ext cx="111249" cy="148332"/>
              </a:xfrm>
              <a:custGeom>
                <a:avLst/>
                <a:gdLst>
                  <a:gd name="connsiteX0" fmla="*/ 55625 w 111249"/>
                  <a:gd name="connsiteY0" fmla="*/ 148333 h 148332"/>
                  <a:gd name="connsiteX1" fmla="*/ 0 w 111249"/>
                  <a:gd name="connsiteY1" fmla="*/ 92708 h 148332"/>
                  <a:gd name="connsiteX2" fmla="*/ 0 w 111249"/>
                  <a:gd name="connsiteY2" fmla="*/ 55625 h 148332"/>
                  <a:gd name="connsiteX3" fmla="*/ 55625 w 111249"/>
                  <a:gd name="connsiteY3" fmla="*/ 0 h 148332"/>
                  <a:gd name="connsiteX4" fmla="*/ 111249 w 111249"/>
                  <a:gd name="connsiteY4" fmla="*/ 55625 h 148332"/>
                  <a:gd name="connsiteX5" fmla="*/ 111249 w 111249"/>
                  <a:gd name="connsiteY5" fmla="*/ 92708 h 148332"/>
                  <a:gd name="connsiteX6" fmla="*/ 55625 w 111249"/>
                  <a:gd name="connsiteY6" fmla="*/ 148333 h 148332"/>
                  <a:gd name="connsiteX7" fmla="*/ 55625 w 111249"/>
                  <a:gd name="connsiteY7" fmla="*/ 37083 h 148332"/>
                  <a:gd name="connsiteX8" fmla="*/ 37083 w 111249"/>
                  <a:gd name="connsiteY8" fmla="*/ 55625 h 148332"/>
                  <a:gd name="connsiteX9" fmla="*/ 37083 w 111249"/>
                  <a:gd name="connsiteY9" fmla="*/ 92708 h 148332"/>
                  <a:gd name="connsiteX10" fmla="*/ 55625 w 111249"/>
                  <a:gd name="connsiteY10" fmla="*/ 111249 h 148332"/>
                  <a:gd name="connsiteX11" fmla="*/ 74166 w 111249"/>
                  <a:gd name="connsiteY11" fmla="*/ 92708 h 148332"/>
                  <a:gd name="connsiteX12" fmla="*/ 74166 w 111249"/>
                  <a:gd name="connsiteY12" fmla="*/ 55625 h 148332"/>
                  <a:gd name="connsiteX13" fmla="*/ 55625 w 111249"/>
                  <a:gd name="connsiteY13" fmla="*/ 37083 h 148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249" h="148332">
                    <a:moveTo>
                      <a:pt x="55625" y="148333"/>
                    </a:moveTo>
                    <a:cubicBezTo>
                      <a:pt x="24903" y="148333"/>
                      <a:pt x="0" y="123429"/>
                      <a:pt x="0" y="92708"/>
                    </a:cubicBezTo>
                    <a:lnTo>
                      <a:pt x="0" y="55625"/>
                    </a:lnTo>
                    <a:cubicBezTo>
                      <a:pt x="0" y="24903"/>
                      <a:pt x="24903" y="0"/>
                      <a:pt x="55625" y="0"/>
                    </a:cubicBezTo>
                    <a:cubicBezTo>
                      <a:pt x="86346" y="0"/>
                      <a:pt x="111249" y="24903"/>
                      <a:pt x="111249" y="55625"/>
                    </a:cubicBezTo>
                    <a:lnTo>
                      <a:pt x="111249" y="92708"/>
                    </a:lnTo>
                    <a:cubicBezTo>
                      <a:pt x="111249" y="123429"/>
                      <a:pt x="86346" y="148333"/>
                      <a:pt x="55625" y="148333"/>
                    </a:cubicBezTo>
                    <a:close/>
                    <a:moveTo>
                      <a:pt x="55625" y="37083"/>
                    </a:moveTo>
                    <a:cubicBezTo>
                      <a:pt x="45384" y="37083"/>
                      <a:pt x="37083" y="45384"/>
                      <a:pt x="37083" y="55625"/>
                    </a:cubicBezTo>
                    <a:lnTo>
                      <a:pt x="37083" y="92708"/>
                    </a:lnTo>
                    <a:cubicBezTo>
                      <a:pt x="37083" y="102948"/>
                      <a:pt x="45384" y="111249"/>
                      <a:pt x="55625" y="111249"/>
                    </a:cubicBezTo>
                    <a:cubicBezTo>
                      <a:pt x="65865" y="111249"/>
                      <a:pt x="74166" y="102948"/>
                      <a:pt x="74166" y="92708"/>
                    </a:cubicBezTo>
                    <a:lnTo>
                      <a:pt x="74166" y="55625"/>
                    </a:lnTo>
                    <a:cubicBezTo>
                      <a:pt x="74166" y="45384"/>
                      <a:pt x="65865" y="37083"/>
                      <a:pt x="55625" y="37083"/>
                    </a:cubicBezTo>
                    <a:close/>
                  </a:path>
                </a:pathLst>
              </a:custGeom>
              <a:grpFill/>
              <a:ln w="18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120000"/>
                  </a:lnSpc>
                  <a:spcBef>
                    <a:spcPts val="101"/>
                  </a:spcBef>
                </a:pPr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0004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9">
            <a:extLst>
              <a:ext uri="{FF2B5EF4-FFF2-40B4-BE49-F238E27FC236}">
                <a16:creationId xmlns:a16="http://schemas.microsoft.com/office/drawing/2014/main" id="{5F3BF344-395A-4BCB-8DE4-B31DA02BD2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8716980" y="-5023622"/>
            <a:ext cx="4912553" cy="9448096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8" name="圖形 9">
            <a:extLst>
              <a:ext uri="{FF2B5EF4-FFF2-40B4-BE49-F238E27FC236}">
                <a16:creationId xmlns:a16="http://schemas.microsoft.com/office/drawing/2014/main" id="{E721AB6A-4475-4459-869B-BD7EDAFFB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-1941553" y="-453161"/>
            <a:ext cx="4155231" cy="7991572"/>
          </a:xfrm>
          <a:custGeom>
            <a:avLst/>
            <a:gdLst>
              <a:gd name="connsiteX0" fmla="*/ 0 w 1965960"/>
              <a:gd name="connsiteY0" fmla="*/ 0 h 3781044"/>
              <a:gd name="connsiteX1" fmla="*/ 1965960 w 1965960"/>
              <a:gd name="connsiteY1" fmla="*/ 0 h 3781044"/>
              <a:gd name="connsiteX2" fmla="*/ 1965960 w 1965960"/>
              <a:gd name="connsiteY2" fmla="*/ 3781044 h 3781044"/>
              <a:gd name="connsiteX3" fmla="*/ 0 w 1965960"/>
              <a:gd name="connsiteY3" fmla="*/ 3781044 h 378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960" h="3781044">
                <a:moveTo>
                  <a:pt x="0" y="0"/>
                </a:moveTo>
                <a:lnTo>
                  <a:pt x="1965960" y="0"/>
                </a:lnTo>
                <a:lnTo>
                  <a:pt x="1965960" y="3781044"/>
                </a:lnTo>
                <a:lnTo>
                  <a:pt x="0" y="3781044"/>
                </a:lnTo>
                <a:close/>
              </a:path>
            </a:pathLst>
          </a:custGeom>
        </p:spPr>
      </p:pic>
      <p:pic>
        <p:nvPicPr>
          <p:cNvPr id="9" name="圖形 7">
            <a:extLst>
              <a:ext uri="{FF2B5EF4-FFF2-40B4-BE49-F238E27FC236}">
                <a16:creationId xmlns:a16="http://schemas.microsoft.com/office/drawing/2014/main" id="{6E68D4FD-D7DC-4BA6-931F-8DF9A7803C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565540" y="1510182"/>
            <a:ext cx="4047093" cy="7783598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pic>
        <p:nvPicPr>
          <p:cNvPr id="10" name="圖形 7">
            <a:extLst>
              <a:ext uri="{FF2B5EF4-FFF2-40B4-BE49-F238E27FC236}">
                <a16:creationId xmlns:a16="http://schemas.microsoft.com/office/drawing/2014/main" id="{0B889043-71E1-4FA0-9A3F-F26ACD562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6027307" y="2746044"/>
            <a:ext cx="1805920" cy="3473247"/>
          </a:xfrm>
          <a:custGeom>
            <a:avLst/>
            <a:gdLst>
              <a:gd name="connsiteX0" fmla="*/ 0 w 3249052"/>
              <a:gd name="connsiteY0" fmla="*/ 0 h 6248759"/>
              <a:gd name="connsiteX1" fmla="*/ 3249053 w 3249052"/>
              <a:gd name="connsiteY1" fmla="*/ 0 h 6248759"/>
              <a:gd name="connsiteX2" fmla="*/ 3249053 w 3249052"/>
              <a:gd name="connsiteY2" fmla="*/ 6248760 h 6248759"/>
              <a:gd name="connsiteX3" fmla="*/ 0 w 3249052"/>
              <a:gd name="connsiteY3" fmla="*/ 6248760 h 6248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052" h="6248759">
                <a:moveTo>
                  <a:pt x="0" y="0"/>
                </a:moveTo>
                <a:lnTo>
                  <a:pt x="3249053" y="0"/>
                </a:lnTo>
                <a:lnTo>
                  <a:pt x="3249053" y="6248760"/>
                </a:lnTo>
                <a:lnTo>
                  <a:pt x="0" y="6248760"/>
                </a:lnTo>
                <a:close/>
              </a:path>
            </a:pathLst>
          </a:custGeom>
        </p:spPr>
      </p:pic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9670AEFA-C7E7-D443-B1C3-AD1C8EB7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如何提升網路及系統的自身安全</a:t>
            </a:r>
          </a:p>
        </p:txBody>
      </p:sp>
      <p:sp>
        <p:nvSpPr>
          <p:cNvPr id="5" name="Google Shape;2005;p118" hidden="1">
            <a:extLst>
              <a:ext uri="{FF2B5EF4-FFF2-40B4-BE49-F238E27FC236}">
                <a16:creationId xmlns:a16="http://schemas.microsoft.com/office/drawing/2014/main" id="{E326F629-4135-4281-9EB1-DABA8CF916A5}"/>
              </a:ext>
            </a:extLst>
          </p:cNvPr>
          <p:cNvSpPr txBox="1"/>
          <p:nvPr/>
        </p:nvSpPr>
        <p:spPr>
          <a:xfrm>
            <a:off x="2450262" y="1954770"/>
            <a:ext cx="1177406" cy="187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101"/>
              </a:spcBef>
            </a:pPr>
            <a:r>
              <a:rPr lang="en-US" altLang="zh-TW" sz="22000">
                <a:gradFill>
                  <a:gsLst>
                    <a:gs pos="20000">
                      <a:schemeClr val="bg1">
                        <a:lumMod val="100000"/>
                        <a:alpha val="80000"/>
                      </a:schemeClr>
                    </a:gs>
                    <a:gs pos="75000">
                      <a:schemeClr val="bg1">
                        <a:alpha val="0"/>
                        <a:lumMod val="100000"/>
                      </a:schemeClr>
                    </a:gs>
                  </a:gsLst>
                  <a:lin ang="5400000" scaled="0"/>
                </a:gradFill>
                <a:latin typeface="Oswald Medium" panose="00000600000000000000" pitchFamily="50" charset="0"/>
                <a:ea typeface="Arimo"/>
                <a:cs typeface="Arimo"/>
                <a:sym typeface="Arimo"/>
              </a:rPr>
              <a:t>2</a:t>
            </a:r>
            <a:endParaRPr sz="22000">
              <a:gradFill>
                <a:gsLst>
                  <a:gs pos="20000">
                    <a:schemeClr val="bg1">
                      <a:lumMod val="100000"/>
                      <a:alpha val="80000"/>
                    </a:schemeClr>
                  </a:gs>
                  <a:gs pos="75000">
                    <a:schemeClr val="bg1">
                      <a:alpha val="0"/>
                      <a:lumMod val="100000"/>
                    </a:schemeClr>
                  </a:gs>
                </a:gsLst>
                <a:lin ang="5400000" scaled="0"/>
              </a:gradFill>
              <a:latin typeface="Oswald Medium" panose="00000600000000000000" pitchFamily="50" charset="0"/>
              <a:ea typeface="Arimo"/>
              <a:cs typeface="Arimo"/>
              <a:sym typeface="Arimo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78EFB2-1425-489A-A3D2-314EC782B8BD}"/>
              </a:ext>
            </a:extLst>
          </p:cNvPr>
          <p:cNvSpPr txBox="1"/>
          <p:nvPr/>
        </p:nvSpPr>
        <p:spPr>
          <a:xfrm>
            <a:off x="927660" y="3708517"/>
            <a:ext cx="5008022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01"/>
              </a:spcBef>
            </a:pPr>
            <a:r>
              <a:rPr lang="en-US" altLang="zh-TW" sz="4400" dirty="0">
                <a:solidFill>
                  <a:schemeClr val="bg1"/>
                </a:solidFill>
                <a:latin typeface="+mj-lt"/>
              </a:rPr>
              <a:t>HOW TO IMPROVE CYBER SECURITY BY OURSELVES</a:t>
            </a:r>
            <a:endParaRPr lang="zh-TW" alt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5DAD84-7825-4F36-806A-0D68CFF7F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62" y="1627221"/>
            <a:ext cx="1194920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Bahnschrift Condensed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GD_QSW_業務訓練_20190923_TH" id="{BA94C7EC-16B9-F140-BD7C-ABEB48692DC7}" vid="{F6DF6622-171F-3241-B1D6-9705E9615D0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9773D0281A75047BA085C5EB273A244" ma:contentTypeVersion="5" ma:contentTypeDescription="建立新的文件。" ma:contentTypeScope="" ma:versionID="4cdc0cc78501d16389aabb10e35c5b23">
  <xsd:schema xmlns:xsd="http://www.w3.org/2001/XMLSchema" xmlns:xs="http://www.w3.org/2001/XMLSchema" xmlns:p="http://schemas.microsoft.com/office/2006/metadata/properties" xmlns:ns3="38a3c193-af78-4e89-949e-5d6720f59818" xmlns:ns4="3caceca5-1e79-45f4-9ede-cb6664dbed32" targetNamespace="http://schemas.microsoft.com/office/2006/metadata/properties" ma:root="true" ma:fieldsID="5a9420753da8519fc94487690e26b719" ns3:_="" ns4:_="">
    <xsd:import namespace="38a3c193-af78-4e89-949e-5d6720f59818"/>
    <xsd:import namespace="3caceca5-1e79-45f4-9ede-cb6664dbed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3c193-af78-4e89-949e-5d6720f59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aceca5-1e79-45f4-9ede-cb6664dbed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D48D61-0F86-4E93-8B6E-D2C0E68B3CBB}">
  <ds:schemaRefs>
    <ds:schemaRef ds:uri="38a3c193-af78-4e89-949e-5d6720f59818"/>
    <ds:schemaRef ds:uri="3caceca5-1e79-45f4-9ede-cb6664dbed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32CD6A-84F8-4032-BED6-11498D4D3487}">
  <ds:schemaRefs>
    <ds:schemaRef ds:uri="http://purl.org/dc/elements/1.1/"/>
    <ds:schemaRef ds:uri="http://purl.org/dc/dcmitype/"/>
    <ds:schemaRef ds:uri="3caceca5-1e79-45f4-9ede-cb6664dbed32"/>
    <ds:schemaRef ds:uri="http://schemas.microsoft.com/office/2006/documentManagement/types"/>
    <ds:schemaRef ds:uri="38a3c193-af78-4e89-949e-5d6720f59818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D54CC7D-253C-4AFC-8C90-2EBB06D8F3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自訂設計</Template>
  <TotalTime>0</TotalTime>
  <Words>2532</Words>
  <Application>Microsoft Office PowerPoint</Application>
  <PresentationFormat>寬螢幕</PresentationFormat>
  <Paragraphs>429</Paragraphs>
  <Slides>39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7" baseType="lpstr">
      <vt:lpstr>Microsoft JhengHei</vt:lpstr>
      <vt:lpstr>Arial</vt:lpstr>
      <vt:lpstr>Bahnschrift Condensed</vt:lpstr>
      <vt:lpstr>Bahnschrift Light Condensed</vt:lpstr>
      <vt:lpstr>Calibri</vt:lpstr>
      <vt:lpstr>Oswald Medium</vt:lpstr>
      <vt:lpstr>Wingdings</vt:lpstr>
      <vt:lpstr>1_自訂設計</vt:lpstr>
      <vt:lpstr>PowerPoint 簡報</vt:lpstr>
      <vt:lpstr>PowerPoint 簡報</vt:lpstr>
      <vt:lpstr>網路架構及面臨的威脅</vt:lpstr>
      <vt:lpstr>PowerPoint 簡報</vt:lpstr>
      <vt:lpstr>PowerPoint 簡報</vt:lpstr>
      <vt:lpstr>PowerPoint 簡報</vt:lpstr>
      <vt:lpstr>PowerPoint 簡報</vt:lpstr>
      <vt:lpstr>面臨的威脅-被淪陷的設備感染病毒或殭屍網路</vt:lpstr>
      <vt:lpstr>如何提升網路及系統的自身安全</vt:lpstr>
      <vt:lpstr>架設防火牆可以提升網路及系統的自身安全</vt:lpstr>
      <vt:lpstr>pfSense 簡單介紹</vt:lpstr>
      <vt:lpstr>利用pfSense可以提升NAS自身安全</vt:lpstr>
      <vt:lpstr>如何在NAS 架設pfSense</vt:lpstr>
      <vt:lpstr>應用情境-NAT mode 可隔離內外網</vt:lpstr>
      <vt:lpstr>Scenario: Transparent mode to build up transparent network</vt:lpstr>
      <vt:lpstr>How to choose between NAT or Transparent modes</vt:lpstr>
      <vt:lpstr>pfSense will not change NAS network behavior under transparent mode</vt:lpstr>
      <vt:lpstr>How to use transparent mode to protect QNAP NAS on both Internet / intranet</vt:lpstr>
      <vt:lpstr>Step by step installing</vt:lpstr>
      <vt:lpstr>QTS(NAS) internal network infrastructure topology  by using TS-251</vt:lpstr>
      <vt:lpstr>Step 1 : Configure NAS virtual switch</vt:lpstr>
      <vt:lpstr>Step 1 : Install pfSense Download pfSense from VM Marketplace on NAS</vt:lpstr>
      <vt:lpstr>Step 1 : Install pfSense  Install pfSense on NAS</vt:lpstr>
      <vt:lpstr>Step 1 : Access pfSense HTTP web  management page</vt:lpstr>
      <vt:lpstr>Troubleshooting Administrator deny access management page by pfSense</vt:lpstr>
      <vt:lpstr>Step 2 : Assign WAN and LAN to pfSense on Virtualization Station</vt:lpstr>
      <vt:lpstr>Step 3 : Assign gateway for QTS</vt:lpstr>
      <vt:lpstr>Step 3 : Setup transparent interface and rule on pfSense - 1</vt:lpstr>
      <vt:lpstr>Step 3 : Setup transparent interface and rule on pfSense - 2</vt:lpstr>
      <vt:lpstr>Troubleshooting   Can't change interface IP type to DHCP client</vt:lpstr>
      <vt:lpstr>Step 3 : Setup transparent interface and rule on pfSense - disable NAT</vt:lpstr>
      <vt:lpstr>Troubleshooting Bridge interface can't get IP even it is enabled, nor any virtual switch interfaces on NAS</vt:lpstr>
      <vt:lpstr>Step 3 : Config firewall rule</vt:lpstr>
      <vt:lpstr>Step 4 : Verification</vt:lpstr>
      <vt:lpstr>Result</vt:lpstr>
      <vt:lpstr>Demo</vt:lpstr>
      <vt:lpstr>PowerPoint 簡報</vt:lpstr>
      <vt:lpstr>完美搭配QNAP NAS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QGD-1600P 智能終端 PoE 交換器</dc:title>
  <dc:creator>QNAP_Ken Cheah</dc:creator>
  <cp:lastModifiedBy>QNAP_Lucas Lin</cp:lastModifiedBy>
  <cp:revision>1</cp:revision>
  <dcterms:created xsi:type="dcterms:W3CDTF">2020-03-09T01:50:20Z</dcterms:created>
  <dcterms:modified xsi:type="dcterms:W3CDTF">2020-03-19T08:06:33Z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0x01010049773D0281A75047BA085C5EB273A244</vt:lpwstr>
  </property>
</Properties>
</file>