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533" r:id="rId3"/>
    <p:sldId id="540" r:id="rId4"/>
    <p:sldId id="532" r:id="rId5"/>
    <p:sldId id="361" r:id="rId6"/>
    <p:sldId id="362" r:id="rId7"/>
    <p:sldId id="541" r:id="rId8"/>
    <p:sldId id="542" r:id="rId9"/>
    <p:sldId id="534" r:id="rId10"/>
    <p:sldId id="363" r:id="rId11"/>
    <p:sldId id="561" r:id="rId12"/>
    <p:sldId id="545" r:id="rId13"/>
    <p:sldId id="261" r:id="rId14"/>
    <p:sldId id="550" r:id="rId15"/>
    <p:sldId id="268" r:id="rId16"/>
    <p:sldId id="269" r:id="rId17"/>
    <p:sldId id="555" r:id="rId18"/>
    <p:sldId id="556" r:id="rId19"/>
    <p:sldId id="558" r:id="rId20"/>
    <p:sldId id="306" r:id="rId21"/>
    <p:sldId id="562" r:id="rId22"/>
    <p:sldId id="295" r:id="rId23"/>
    <p:sldId id="265" r:id="rId24"/>
    <p:sldId id="565" r:id="rId25"/>
    <p:sldId id="543" r:id="rId26"/>
    <p:sldId id="371" r:id="rId27"/>
    <p:sldId id="566" r:id="rId28"/>
    <p:sldId id="272" r:id="rId29"/>
    <p:sldId id="557" r:id="rId30"/>
    <p:sldId id="538" r:id="rId31"/>
    <p:sldId id="546" r:id="rId32"/>
    <p:sldId id="343" r:id="rId33"/>
    <p:sldId id="292" r:id="rId34"/>
    <p:sldId id="290" r:id="rId35"/>
    <p:sldId id="293" r:id="rId36"/>
    <p:sldId id="539" r:id="rId37"/>
    <p:sldId id="563" r:id="rId38"/>
    <p:sldId id="408" r:id="rId39"/>
    <p:sldId id="564" r:id="rId40"/>
  </p:sldIdLst>
  <p:sldSz cx="9144000" cy="5143500" type="screen16x9"/>
  <p:notesSz cx="6858000" cy="9144000"/>
  <p:embeddedFontLst>
    <p:embeddedFont>
      <p:font typeface="Adobe 繁黑體 Std B" panose="020B0700000000000000" pitchFamily="34" charset="-120"/>
      <p:bold r:id="rId43"/>
    </p:embeddedFont>
    <p:embeddedFont>
      <p:font typeface="Arial Unicode MS" panose="020B0604020202020204" pitchFamily="34" charset="-120"/>
      <p:regular r:id="rId44"/>
    </p:embeddedFont>
    <p:embeddedFont>
      <p:font typeface="Microsoft JhengHei" panose="020B0604030504040204" pitchFamily="34" charset="-120"/>
      <p:regular r:id="rId45"/>
      <p:bold r:id="rId46"/>
    </p:embeddedFont>
    <p:embeddedFont>
      <p:font typeface="Arial Nova Light" panose="020B0304020202020204" pitchFamily="3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Oswald Light" pitchFamily="2" charset="0"/>
      <p:regular r:id="rId53"/>
    </p:embeddedFont>
    <p:embeddedFont>
      <p:font typeface="Oswald Medium" pitchFamily="2" charset="0"/>
      <p:regular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Ichung Tsai" initials="QT" lastIdx="3" clrIdx="0">
    <p:extLst>
      <p:ext uri="{19B8F6BF-5375-455C-9EA6-DF929625EA0E}">
        <p15:presenceInfo xmlns:p15="http://schemas.microsoft.com/office/powerpoint/2012/main" userId="S::ichungtsai@ieinet.onmicrosoft.com::dfac0fbd-260b-4bb6-99a5-cd67de5de6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C8"/>
    <a:srgbClr val="E7FFFE"/>
    <a:srgbClr val="B9FFFD"/>
    <a:srgbClr val="9BFFFD"/>
    <a:srgbClr val="73E3F9"/>
    <a:srgbClr val="18A493"/>
    <a:srgbClr val="1AAE9C"/>
    <a:srgbClr val="DA9710"/>
    <a:srgbClr val="C2860E"/>
    <a:srgbClr val="E59E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904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5C96-7668-48A6-906E-60409CB4F0E2}" type="datetimeFigureOut">
              <a:rPr lang="zh-TW" altLang="en-US" smtClean="0"/>
              <a:pPr/>
              <a:t>2020/2/26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E37DA-B174-4061-859C-D3EB947C68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46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C302E-FD06-FF4A-845C-7242F44AD2E4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067F0-5D8C-C649-9E7E-E5C399B34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25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390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網路上有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35%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的網站皆選用 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WordPress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服務。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11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176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753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918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731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6019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978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434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5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43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0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1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4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848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20"/>
            <a:ext cx="6264696" cy="613890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 b="1">
                <a:solidFill>
                  <a:srgbClr val="48DCD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4968552" cy="665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30B78EB-6E3C-4F81-8E8F-F633347FF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E7A793-D210-4F83-AB12-A97D5E1D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0CA41A-F80B-4F6A-82A6-11B903B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2020/2/26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93E02CA-D453-44AC-A14D-68564392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F225173-180A-4381-98DA-675FB86B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DAF69DE-A136-4307-B89F-7FACF38A5D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04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43365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60537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36789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85963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6206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83915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72948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2F8988-A115-4119-8533-F2DEC97EBB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80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2F8988-A115-4119-8533-F2DEC97EBB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BD0108-9EA8-4F06-B068-1B49EA58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BBDD3CA-3A22-4A69-8D74-256A1FCE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2020/2/26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89737B-871A-41FA-B2FF-9B946AAC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538DF5D-F253-4793-82D1-3DAEC776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1620F9E-0721-4285-9F37-E69A9F94A3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63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0531" y="194608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84352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階段, 電腦 的圖片&#10;&#10;自動產生的描述">
            <a:extLst>
              <a:ext uri="{FF2B5EF4-FFF2-40B4-BE49-F238E27FC236}">
                <a16:creationId xmlns:a16="http://schemas.microsoft.com/office/drawing/2014/main" id="{D361E192-E631-4289-92D5-13BEA5C3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5778BE0-EBED-47CC-BA7B-C835D6D0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81" y="1363008"/>
            <a:ext cx="4366819" cy="104999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6605271B-6781-4C8C-B7BF-7C952C922115}"/>
              </a:ext>
            </a:extLst>
          </p:cNvPr>
          <p:cNvCxnSpPr>
            <a:cxnSpLocks/>
          </p:cNvCxnSpPr>
          <p:nvPr userDrawn="1"/>
        </p:nvCxnSpPr>
        <p:spPr>
          <a:xfrm>
            <a:off x="696315" y="2413000"/>
            <a:ext cx="33295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15">
            <a:extLst>
              <a:ext uri="{FF2B5EF4-FFF2-40B4-BE49-F238E27FC236}">
                <a16:creationId xmlns:a16="http://schemas.microsoft.com/office/drawing/2014/main" id="{087EE8B9-769D-4124-9871-6F91E28BD4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3481" y="2673351"/>
            <a:ext cx="4414885" cy="1320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88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" y="1"/>
            <a:ext cx="914222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9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23529" y="123478"/>
            <a:ext cx="7165459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4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-US" altLang="zh-TW" sz="140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‹#›</a:t>
            </a:fld>
            <a:endParaRPr lang="zh-TW" alt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976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8868-8203-F44F-8A11-87E7B49B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9" y="0"/>
            <a:ext cx="8782334" cy="85980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78F06-2D92-1346-B07A-58B358D5D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009" y="859809"/>
            <a:ext cx="8782334" cy="38050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56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userDrawn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0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0547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61E192-E631-4289-92D5-13BEA5C3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5778BE0-EBED-47CC-BA7B-C835D6D0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914" y="624379"/>
            <a:ext cx="3985819" cy="10499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Shape 15">
            <a:extLst>
              <a:ext uri="{FF2B5EF4-FFF2-40B4-BE49-F238E27FC236}">
                <a16:creationId xmlns:a16="http://schemas.microsoft.com/office/drawing/2014/main" id="{087EE8B9-769D-4124-9871-6F91E28BD4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58914" y="1674371"/>
            <a:ext cx="3985819" cy="967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23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39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1045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050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1661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81A9B9A-E1B0-42F2-AB58-F44A037B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F1FD85-4FAA-4313-BCDF-930D6ECE90E3}"/>
              </a:ext>
            </a:extLst>
          </p:cNvPr>
          <p:cNvSpPr/>
          <p:nvPr userDrawn="1"/>
        </p:nvSpPr>
        <p:spPr>
          <a:xfrm>
            <a:off x="482600" y="912722"/>
            <a:ext cx="4410839" cy="1773757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24973F-C67E-40A4-A21A-26859C78CAF0}"/>
              </a:ext>
            </a:extLst>
          </p:cNvPr>
          <p:cNvSpPr/>
          <p:nvPr userDrawn="1"/>
        </p:nvSpPr>
        <p:spPr>
          <a:xfrm>
            <a:off x="482601" y="895702"/>
            <a:ext cx="4410838" cy="2059519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31749-19C6-4E5B-A33D-CEDB0FD06320}"/>
              </a:ext>
            </a:extLst>
          </p:cNvPr>
          <p:cNvSpPr/>
          <p:nvPr userDrawn="1"/>
        </p:nvSpPr>
        <p:spPr>
          <a:xfrm>
            <a:off x="482600" y="914906"/>
            <a:ext cx="4410839" cy="2366557"/>
          </a:xfrm>
          <a:prstGeom prst="rect">
            <a:avLst/>
          </a:prstGeom>
          <a:noFill/>
          <a:ln>
            <a:gradFill>
              <a:gsLst>
                <a:gs pos="52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A51FC42-E53E-4CCA-B0BD-0DABBF0E6A65}"/>
              </a:ext>
            </a:extLst>
          </p:cNvPr>
          <p:cNvGrpSpPr/>
          <p:nvPr userDrawn="1"/>
        </p:nvGrpSpPr>
        <p:grpSpPr>
          <a:xfrm>
            <a:off x="264111" y="2745767"/>
            <a:ext cx="4911379" cy="2003986"/>
            <a:chOff x="205322" y="2845436"/>
            <a:chExt cx="5131170" cy="209366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AA68BF9-59B4-4774-BE94-B6AB63AF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322" y="2845436"/>
              <a:ext cx="5131170" cy="198412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AE2D862-A1CF-4ED5-BD46-4B81D3892F77}"/>
                </a:ext>
              </a:extLst>
            </p:cNvPr>
            <p:cNvSpPr txBox="1"/>
            <p:nvPr/>
          </p:nvSpPr>
          <p:spPr>
            <a:xfrm>
              <a:off x="874432" y="4616972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9802861-57E1-4367-91B4-BE15B79FB5EF}"/>
                </a:ext>
              </a:extLst>
            </p:cNvPr>
            <p:cNvSpPr txBox="1"/>
            <p:nvPr/>
          </p:nvSpPr>
          <p:spPr>
            <a:xfrm>
              <a:off x="1990856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TS-231K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898AE7E-3029-41A6-9D04-F51C02650347}"/>
                </a:ext>
              </a:extLst>
            </p:cNvPr>
            <p:cNvSpPr txBox="1"/>
            <p:nvPr/>
          </p:nvSpPr>
          <p:spPr>
            <a:xfrm>
              <a:off x="2900574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TS-131K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0B52FC1-54CF-4EFF-B26B-67D6FA6AD3B7}"/>
                </a:ext>
              </a:extLst>
            </p:cNvPr>
            <p:cNvSpPr txBox="1"/>
            <p:nvPr/>
          </p:nvSpPr>
          <p:spPr>
            <a:xfrm>
              <a:off x="4150431" y="4618793"/>
              <a:ext cx="1108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TS-431KX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497F8A6-3FBB-4DB9-A22B-705E745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1171976"/>
            <a:ext cx="3988904" cy="1647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7" name="圖片 16" descr="一張含有 玩具 的圖片&#10;&#10;自動產生的描述">
            <a:extLst>
              <a:ext uri="{FF2B5EF4-FFF2-40B4-BE49-F238E27FC236}">
                <a16:creationId xmlns:a16="http://schemas.microsoft.com/office/drawing/2014/main" id="{E7AAD12A-29CE-45D3-A420-7BF182BA77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86" y="864537"/>
            <a:ext cx="4250560" cy="3491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939F2FD-2549-403A-8990-7ECF01EE3F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6391" y="544043"/>
            <a:ext cx="960887" cy="1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81A9B9A-E1B0-42F2-AB58-F44A037B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F1FD85-4FAA-4313-BCDF-930D6ECE90E3}"/>
              </a:ext>
            </a:extLst>
          </p:cNvPr>
          <p:cNvSpPr/>
          <p:nvPr userDrawn="1"/>
        </p:nvSpPr>
        <p:spPr>
          <a:xfrm>
            <a:off x="576364" y="1045631"/>
            <a:ext cx="4200939" cy="1773757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24973F-C67E-40A4-A21A-26859C78CAF0}"/>
              </a:ext>
            </a:extLst>
          </p:cNvPr>
          <p:cNvSpPr/>
          <p:nvPr userDrawn="1"/>
        </p:nvSpPr>
        <p:spPr>
          <a:xfrm>
            <a:off x="536713" y="1045631"/>
            <a:ext cx="4200939" cy="1773757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31749-19C6-4E5B-A33D-CEDB0FD06320}"/>
              </a:ext>
            </a:extLst>
          </p:cNvPr>
          <p:cNvSpPr/>
          <p:nvPr userDrawn="1"/>
        </p:nvSpPr>
        <p:spPr>
          <a:xfrm>
            <a:off x="536713" y="1059154"/>
            <a:ext cx="4200939" cy="1773756"/>
          </a:xfrm>
          <a:prstGeom prst="rect">
            <a:avLst/>
          </a:prstGeom>
          <a:noFill/>
          <a:ln>
            <a:gradFill>
              <a:gsLst>
                <a:gs pos="52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A51FC42-E53E-4CCA-B0BD-0DABBF0E6A65}"/>
              </a:ext>
            </a:extLst>
          </p:cNvPr>
          <p:cNvGrpSpPr/>
          <p:nvPr userDrawn="1"/>
        </p:nvGrpSpPr>
        <p:grpSpPr>
          <a:xfrm>
            <a:off x="264111" y="2651262"/>
            <a:ext cx="4825449" cy="1968924"/>
            <a:chOff x="205322" y="2845436"/>
            <a:chExt cx="5131170" cy="209366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AA68BF9-59B4-4774-BE94-B6AB63AF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322" y="2845436"/>
              <a:ext cx="5131170" cy="198412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AE2D862-A1CF-4ED5-BD46-4B81D3892F77}"/>
                </a:ext>
              </a:extLst>
            </p:cNvPr>
            <p:cNvSpPr txBox="1"/>
            <p:nvPr/>
          </p:nvSpPr>
          <p:spPr>
            <a:xfrm>
              <a:off x="874432" y="4616972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9802861-57E1-4367-91B4-BE15B79FB5EF}"/>
                </a:ext>
              </a:extLst>
            </p:cNvPr>
            <p:cNvSpPr txBox="1"/>
            <p:nvPr/>
          </p:nvSpPr>
          <p:spPr>
            <a:xfrm>
              <a:off x="1990856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TS-231K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898AE7E-3029-41A6-9D04-F51C02650347}"/>
                </a:ext>
              </a:extLst>
            </p:cNvPr>
            <p:cNvSpPr txBox="1"/>
            <p:nvPr/>
          </p:nvSpPr>
          <p:spPr>
            <a:xfrm>
              <a:off x="2900574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TS-131K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0B52FC1-54CF-4EFF-B26B-67D6FA6AD3B7}"/>
                </a:ext>
              </a:extLst>
            </p:cNvPr>
            <p:cNvSpPr txBox="1"/>
            <p:nvPr/>
          </p:nvSpPr>
          <p:spPr>
            <a:xfrm>
              <a:off x="4150431" y="4618793"/>
              <a:ext cx="1108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TS-431KX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497F8A6-3FBB-4DB9-A22B-705E745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1171976"/>
            <a:ext cx="3988904" cy="1647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7AAD12A-29CE-45D3-A420-7BF182BA77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994" y="934319"/>
            <a:ext cx="3018490" cy="3491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939F2FD-2549-403A-8990-7ECF01EE3F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6391" y="688290"/>
            <a:ext cx="960887" cy="1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76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81A9B9A-E1B0-42F2-AB58-F44A037B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F1FD85-4FAA-4313-BCDF-930D6ECE90E3}"/>
              </a:ext>
            </a:extLst>
          </p:cNvPr>
          <p:cNvSpPr/>
          <p:nvPr userDrawn="1"/>
        </p:nvSpPr>
        <p:spPr>
          <a:xfrm>
            <a:off x="723899" y="889764"/>
            <a:ext cx="3895140" cy="2456686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24973F-C67E-40A4-A21A-26859C78CAF0}"/>
              </a:ext>
            </a:extLst>
          </p:cNvPr>
          <p:cNvSpPr/>
          <p:nvPr userDrawn="1"/>
        </p:nvSpPr>
        <p:spPr>
          <a:xfrm>
            <a:off x="723899" y="897399"/>
            <a:ext cx="3895139" cy="2273194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31749-19C6-4E5B-A33D-CEDB0FD06320}"/>
              </a:ext>
            </a:extLst>
          </p:cNvPr>
          <p:cNvSpPr/>
          <p:nvPr userDrawn="1"/>
        </p:nvSpPr>
        <p:spPr>
          <a:xfrm>
            <a:off x="723899" y="889764"/>
            <a:ext cx="3895139" cy="2196336"/>
          </a:xfrm>
          <a:prstGeom prst="rect">
            <a:avLst/>
          </a:prstGeom>
          <a:noFill/>
          <a:ln>
            <a:gradFill>
              <a:gsLst>
                <a:gs pos="52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A51FC42-E53E-4CCA-B0BD-0DABBF0E6A65}"/>
              </a:ext>
            </a:extLst>
          </p:cNvPr>
          <p:cNvGrpSpPr/>
          <p:nvPr userDrawn="1"/>
        </p:nvGrpSpPr>
        <p:grpSpPr>
          <a:xfrm>
            <a:off x="264111" y="2846433"/>
            <a:ext cx="4825449" cy="1968924"/>
            <a:chOff x="205322" y="2845436"/>
            <a:chExt cx="5131170" cy="209366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AA68BF9-59B4-4774-BE94-B6AB63AF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322" y="2845436"/>
              <a:ext cx="5131170" cy="198412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AE2D862-A1CF-4ED5-BD46-4B81D3892F77}"/>
                </a:ext>
              </a:extLst>
            </p:cNvPr>
            <p:cNvSpPr txBox="1"/>
            <p:nvPr/>
          </p:nvSpPr>
          <p:spPr>
            <a:xfrm>
              <a:off x="874432" y="4616972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9802861-57E1-4367-91B4-BE15B79FB5EF}"/>
                </a:ext>
              </a:extLst>
            </p:cNvPr>
            <p:cNvSpPr txBox="1"/>
            <p:nvPr/>
          </p:nvSpPr>
          <p:spPr>
            <a:xfrm>
              <a:off x="1990856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TS-231K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898AE7E-3029-41A6-9D04-F51C02650347}"/>
                </a:ext>
              </a:extLst>
            </p:cNvPr>
            <p:cNvSpPr txBox="1"/>
            <p:nvPr/>
          </p:nvSpPr>
          <p:spPr>
            <a:xfrm>
              <a:off x="2900574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TS-131K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0B52FC1-54CF-4EFF-B26B-67D6FA6AD3B7}"/>
                </a:ext>
              </a:extLst>
            </p:cNvPr>
            <p:cNvSpPr txBox="1"/>
            <p:nvPr/>
          </p:nvSpPr>
          <p:spPr>
            <a:xfrm>
              <a:off x="4150431" y="4618793"/>
              <a:ext cx="1108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TS-431KX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497F8A6-3FBB-4DB9-A22B-705E745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95" y="1073274"/>
            <a:ext cx="3988904" cy="1647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C939F2FD-2549-403A-8990-7ECF01EE3F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2091" y="554764"/>
            <a:ext cx="960887" cy="1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6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FDDF33-879D-464D-B7BF-2A0ACAA5A33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3528" y="154884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3528" y="915566"/>
            <a:ext cx="8363272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70FA4-9E65-4971-979C-D8370CC7AC76}" type="datetimeFigureOut">
              <a:rPr lang="zh-TW" altLang="en-US" smtClean="0"/>
              <a:pPr/>
              <a:t>2020/2/26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3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75" r:id="rId4"/>
    <p:sldLayoutId id="2147483676" r:id="rId5"/>
    <p:sldLayoutId id="2147483682" r:id="rId6"/>
    <p:sldLayoutId id="2147483681" r:id="rId7"/>
    <p:sldLayoutId id="2147483685" r:id="rId8"/>
    <p:sldLayoutId id="2147483689" r:id="rId9"/>
    <p:sldLayoutId id="2147483679" r:id="rId10"/>
    <p:sldLayoutId id="2147483677" r:id="rId11"/>
    <p:sldLayoutId id="2147483680" r:id="rId12"/>
    <p:sldLayoutId id="2147483686" r:id="rId13"/>
    <p:sldLayoutId id="2147483687" r:id="rId14"/>
    <p:sldLayoutId id="2147483683" r:id="rId15"/>
    <p:sldLayoutId id="2147483688" r:id="rId16"/>
    <p:sldLayoutId id="2147483684" r:id="rId17"/>
    <p:sldLayoutId id="2147483674" r:id="rId18"/>
    <p:sldLayoutId id="2147483691" r:id="rId19"/>
    <p:sldLayoutId id="2147483654" r:id="rId20"/>
    <p:sldLayoutId id="2147483656" r:id="rId21"/>
    <p:sldLayoutId id="2147483670" r:id="rId22"/>
    <p:sldLayoutId id="2147483671" r:id="rId23"/>
    <p:sldLayoutId id="2147483673" r:id="rId24"/>
    <p:sldLayoutId id="2147483678" r:id="rId25"/>
    <p:sldLayoutId id="2147483690" r:id="rId26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FFFFFF"/>
          </a:solidFill>
          <a:effectLst/>
          <a:latin typeface="Arial" pitchFamily="34" charset="0"/>
          <a:ea typeface="微軟正黑體" pitchFamily="34" charset="-12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2" Type="http://schemas.openxmlformats.org/officeDocument/2006/relationships/image" Target="../media/image77.jpe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sv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10" Type="http://schemas.openxmlformats.org/officeDocument/2006/relationships/image" Target="../media/image160.sv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1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png"/><Relationship Id="rId11" Type="http://schemas.openxmlformats.org/officeDocument/2006/relationships/image" Target="../media/image169.png"/><Relationship Id="rId5" Type="http://schemas.openxmlformats.org/officeDocument/2006/relationships/image" Target="../media/image164.png"/><Relationship Id="rId10" Type="http://schemas.microsoft.com/office/2007/relationships/hdphoto" Target="../media/hdphoto2.wdp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2.jpeg"/><Relationship Id="rId7" Type="http://schemas.openxmlformats.org/officeDocument/2006/relationships/image" Target="../media/image176.emf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5.emf"/><Relationship Id="rId11" Type="http://schemas.openxmlformats.org/officeDocument/2006/relationships/image" Target="../media/image180.png"/><Relationship Id="rId5" Type="http://schemas.openxmlformats.org/officeDocument/2006/relationships/image" Target="../media/image174.emf"/><Relationship Id="rId10" Type="http://schemas.openxmlformats.org/officeDocument/2006/relationships/image" Target="../media/image179.png"/><Relationship Id="rId4" Type="http://schemas.openxmlformats.org/officeDocument/2006/relationships/image" Target="../media/image173.emf"/><Relationship Id="rId9" Type="http://schemas.openxmlformats.org/officeDocument/2006/relationships/image" Target="../media/image17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7.png"/><Relationship Id="rId11" Type="http://schemas.openxmlformats.org/officeDocument/2006/relationships/image" Target="../media/image190.png"/><Relationship Id="rId5" Type="http://schemas.openxmlformats.org/officeDocument/2006/relationships/image" Target="../media/image186.png"/><Relationship Id="rId10" Type="http://schemas.microsoft.com/office/2007/relationships/hdphoto" Target="../media/hdphoto5.wdp"/><Relationship Id="rId4" Type="http://schemas.openxmlformats.org/officeDocument/2006/relationships/image" Target="../media/image185.png"/><Relationship Id="rId9" Type="http://schemas.openxmlformats.org/officeDocument/2006/relationships/image" Target="../media/image1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jpe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18" Type="http://schemas.openxmlformats.org/officeDocument/2006/relationships/image" Target="../media/image215.png"/><Relationship Id="rId3" Type="http://schemas.openxmlformats.org/officeDocument/2006/relationships/image" Target="../media/image200.emf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17" Type="http://schemas.openxmlformats.org/officeDocument/2006/relationships/image" Target="../media/image214.tif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emf"/><Relationship Id="rId15" Type="http://schemas.openxmlformats.org/officeDocument/2006/relationships/image" Target="../media/image212.png"/><Relationship Id="rId10" Type="http://schemas.openxmlformats.org/officeDocument/2006/relationships/image" Target="../media/image207.png"/><Relationship Id="rId19" Type="http://schemas.openxmlformats.org/officeDocument/2006/relationships/image" Target="../media/image216.png"/><Relationship Id="rId4" Type="http://schemas.openxmlformats.org/officeDocument/2006/relationships/image" Target="../media/image201.emf"/><Relationship Id="rId9" Type="http://schemas.openxmlformats.org/officeDocument/2006/relationships/image" Target="../media/image206.png"/><Relationship Id="rId14" Type="http://schemas.openxmlformats.org/officeDocument/2006/relationships/image" Target="../media/image2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7.png"/><Relationship Id="rId7" Type="http://schemas.openxmlformats.org/officeDocument/2006/relationships/image" Target="../media/image220.png"/><Relationship Id="rId12" Type="http://schemas.openxmlformats.org/officeDocument/2006/relationships/image" Target="../media/image2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5" Type="http://schemas.openxmlformats.org/officeDocument/2006/relationships/hyperlink" Target="https://www.qnap.com/go/compatibility-expansion" TargetMode="External"/><Relationship Id="rId10" Type="http://schemas.openxmlformats.org/officeDocument/2006/relationships/image" Target="../media/image223.png"/><Relationship Id="rId4" Type="http://schemas.openxmlformats.org/officeDocument/2006/relationships/image" Target="../media/image218.tiff"/><Relationship Id="rId9" Type="http://schemas.openxmlformats.org/officeDocument/2006/relationships/image" Target="../media/image2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9.svg"/><Relationship Id="rId4" Type="http://schemas.openxmlformats.org/officeDocument/2006/relationships/image" Target="../media/image2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1.png"/><Relationship Id="rId3" Type="http://schemas.openxmlformats.org/officeDocument/2006/relationships/image" Target="../media/image242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4.png"/><Relationship Id="rId11" Type="http://schemas.openxmlformats.org/officeDocument/2006/relationships/image" Target="../media/image249.png"/><Relationship Id="rId5" Type="http://schemas.microsoft.com/office/2007/relationships/hdphoto" Target="../media/hdphoto6.wdp"/><Relationship Id="rId10" Type="http://schemas.openxmlformats.org/officeDocument/2006/relationships/image" Target="../media/image248.png"/><Relationship Id="rId4" Type="http://schemas.openxmlformats.org/officeDocument/2006/relationships/image" Target="../media/image243.png"/><Relationship Id="rId9" Type="http://schemas.openxmlformats.org/officeDocument/2006/relationships/image" Target="../media/image247.png"/><Relationship Id="rId14" Type="http://schemas.openxmlformats.org/officeDocument/2006/relationships/image" Target="../media/image2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54.png"/><Relationship Id="rId7" Type="http://schemas.openxmlformats.org/officeDocument/2006/relationships/image" Target="../media/image258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8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69"/>
          <p:cNvSpPr/>
          <p:nvPr/>
        </p:nvSpPr>
        <p:spPr>
          <a:xfrm>
            <a:off x="4850269" y="1109914"/>
            <a:ext cx="3838291" cy="369744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en-US" altLang="zh-TW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2.5-inch HDD/SSD: screws</a:t>
            </a:r>
            <a:endParaRPr lang="en-US" altLang="en-US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0" name="矩形 69">
            <a:extLst>
              <a:ext uri="{FF2B5EF4-FFF2-40B4-BE49-F238E27FC236}">
                <a16:creationId xmlns:a16="http://schemas.microsoft.com/office/drawing/2014/main" id="{03397EF9-AF04-4C85-BC8C-1662380DD33A}"/>
              </a:ext>
            </a:extLst>
          </p:cNvPr>
          <p:cNvSpPr/>
          <p:nvPr/>
        </p:nvSpPr>
        <p:spPr>
          <a:xfrm>
            <a:off x="508572" y="1114755"/>
            <a:ext cx="4023982" cy="369744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3.5-inch HDD</a:t>
            </a:r>
            <a:r>
              <a:rPr lang="zh-TW" altLang="en-US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：</a:t>
            </a:r>
            <a:r>
              <a:rPr lang="en-US" altLang="zh-TW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toolless</a:t>
            </a:r>
            <a:endParaRPr lang="en-US" altLang="en-US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46" name="圓角矩形 45">
            <a:extLst>
              <a:ext uri="{FF2B5EF4-FFF2-40B4-BE49-F238E27FC236}">
                <a16:creationId xmlns:a16="http://schemas.microsoft.com/office/drawing/2014/main" id="{DA00404B-65E6-4ED0-8091-BD64F0059381}"/>
              </a:ext>
            </a:extLst>
          </p:cNvPr>
          <p:cNvSpPr/>
          <p:nvPr/>
        </p:nvSpPr>
        <p:spPr>
          <a:xfrm>
            <a:off x="379761" y="1477617"/>
            <a:ext cx="4256968" cy="3327518"/>
          </a:xfrm>
          <a:prstGeom prst="roundRect">
            <a:avLst>
              <a:gd name="adj" fmla="val 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圓角矩形 47">
            <a:extLst>
              <a:ext uri="{FF2B5EF4-FFF2-40B4-BE49-F238E27FC236}">
                <a16:creationId xmlns:a16="http://schemas.microsoft.com/office/drawing/2014/main" id="{EAC3D194-4721-417A-BD77-5DAAA467B60B}"/>
              </a:ext>
            </a:extLst>
          </p:cNvPr>
          <p:cNvSpPr/>
          <p:nvPr/>
        </p:nvSpPr>
        <p:spPr>
          <a:xfrm>
            <a:off x="4737530" y="1477617"/>
            <a:ext cx="4078893" cy="3327518"/>
          </a:xfrm>
          <a:prstGeom prst="roundRect">
            <a:avLst>
              <a:gd name="adj" fmla="val 21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>
          <a:xfrm>
            <a:off x="1" y="272925"/>
            <a:ext cx="9144000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</a:rPr>
              <a:t>Easy to install HDDs and</a:t>
            </a:r>
            <a:r>
              <a:rPr lang="zh-TW" altLang="en-US" sz="3600" b="0" dirty="0">
                <a:latin typeface="Oswald Medium" pitchFamily="2" charset="0"/>
              </a:rPr>
              <a:t> </a:t>
            </a:r>
            <a:r>
              <a:rPr lang="en-US" altLang="zh-TW" sz="3600" b="0" dirty="0">
                <a:latin typeface="Oswald Medium" pitchFamily="2" charset="0"/>
              </a:rPr>
              <a:t>SSDs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0AB85F-B0C8-4B7A-93D4-41CF0FFE84F3}"/>
              </a:ext>
            </a:extLst>
          </p:cNvPr>
          <p:cNvSpPr/>
          <p:nvPr/>
        </p:nvSpPr>
        <p:spPr>
          <a:xfrm>
            <a:off x="336573" y="1363013"/>
            <a:ext cx="501957" cy="72712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4125" b="1">
              <a:solidFill>
                <a:schemeClr val="bg1"/>
              </a:solidFill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7448EEE3-046E-4748-8886-5A10E155A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557" y="1551674"/>
            <a:ext cx="2396538" cy="1311048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B3E3C10E-1705-4A2C-852C-95BADEF13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454" y="2943150"/>
            <a:ext cx="1827290" cy="1861985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B9F2C1BF-2575-4B23-B56C-90F17411E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5011" y="3184543"/>
            <a:ext cx="2303074" cy="1589446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F7160DEE-67B2-4B10-99C7-480B69AB1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07290" y="1556298"/>
            <a:ext cx="1452783" cy="1311048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8487F4C1-C6B6-4C07-B96D-06D193262C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7854" y="1705791"/>
            <a:ext cx="2554837" cy="1012061"/>
          </a:xfrm>
          <a:prstGeom prst="rect">
            <a:avLst/>
          </a:prstGeom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C8089425-5290-4A7B-A0C7-3FDCFC7F5C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80525" y="2838400"/>
            <a:ext cx="2027761" cy="1935590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74283EA3-EF63-4615-AE30-719F615D55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60583" y="3091477"/>
            <a:ext cx="2537035" cy="161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1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324618-617F-46BD-98E1-7BD8976B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3" y="1042491"/>
            <a:ext cx="4282937" cy="1647412"/>
          </a:xfrm>
        </p:spPr>
        <p:txBody>
          <a:bodyPr/>
          <a:lstStyle/>
          <a:p>
            <a:pPr algn="ctr">
              <a:lnSpc>
                <a:spcPts val="3580"/>
              </a:lnSpc>
            </a:pPr>
            <a:r>
              <a:rPr lang="en-US" altLang="zh-TW" sz="2900" b="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Stream content without barriers, connect to data even when on the move</a:t>
            </a:r>
            <a:endParaRPr lang="en-US" altLang="zh-CN" sz="2900" b="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506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A853C05E-E894-4588-BF39-165DD91AD0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pic>
        <p:nvPicPr>
          <p:cNvPr id="17" name="圖片 16" descr="一張含有 螢幕擷取畫面, 畫畫 的圖片&#10;&#10;自動產生的描述">
            <a:extLst>
              <a:ext uri="{FF2B5EF4-FFF2-40B4-BE49-F238E27FC236}">
                <a16:creationId xmlns:a16="http://schemas.microsoft.com/office/drawing/2014/main" id="{F865D77F-212A-4483-A28F-D450F29005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721" y="997397"/>
            <a:ext cx="2143309" cy="376527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9C22CF-3C9C-4038-A968-52EE2A1ED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9905"/>
            <a:ext cx="9144000" cy="493563"/>
          </a:xfrm>
        </p:spPr>
        <p:txBody>
          <a:bodyPr/>
          <a:lstStyle/>
          <a:p>
            <a:r>
              <a:rPr lang="en-US" altLang="zh-TW" sz="3400" b="0" dirty="0">
                <a:latin typeface="Oswald Medium" pitchFamily="2" charset="0"/>
              </a:rPr>
              <a:t>How to manage tons of photos and videos at home?</a:t>
            </a:r>
            <a:endParaRPr lang="zh-TW" altLang="en-US" sz="3400" b="0" dirty="0">
              <a:latin typeface="Oswald Medium" pitchFamily="2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3230340-CCBD-E74F-ABA2-2C0E5F393986}"/>
              </a:ext>
            </a:extLst>
          </p:cNvPr>
          <p:cNvGrpSpPr/>
          <p:nvPr/>
        </p:nvGrpSpPr>
        <p:grpSpPr>
          <a:xfrm>
            <a:off x="6385592" y="1518964"/>
            <a:ext cx="1781454" cy="2867506"/>
            <a:chOff x="4643438" y="2285998"/>
            <a:chExt cx="1643074" cy="2286016"/>
          </a:xfrm>
        </p:grpSpPr>
        <p:sp>
          <p:nvSpPr>
            <p:cNvPr id="6" name="Shape 867">
              <a:extLst>
                <a:ext uri="{FF2B5EF4-FFF2-40B4-BE49-F238E27FC236}">
                  <a16:creationId xmlns:a16="http://schemas.microsoft.com/office/drawing/2014/main" id="{51A14DFE-C971-6E48-A74F-192E6B143A65}"/>
                </a:ext>
              </a:extLst>
            </p:cNvPr>
            <p:cNvSpPr/>
            <p:nvPr/>
          </p:nvSpPr>
          <p:spPr>
            <a:xfrm>
              <a:off x="5087593" y="2970087"/>
              <a:ext cx="810894" cy="6641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AF43D82-FE37-9243-8D64-CBF4C836C3B9}"/>
                </a:ext>
              </a:extLst>
            </p:cNvPr>
            <p:cNvSpPr/>
            <p:nvPr/>
          </p:nvSpPr>
          <p:spPr>
            <a:xfrm>
              <a:off x="4643438" y="2285998"/>
              <a:ext cx="1643074" cy="2286016"/>
            </a:xfrm>
            <a:prstGeom prst="rect">
              <a:avLst/>
            </a:prstGeom>
            <a:solidFill>
              <a:srgbClr val="AED1EF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8" name="圖片 17" descr="未命名-2.png">
            <a:extLst>
              <a:ext uri="{FF2B5EF4-FFF2-40B4-BE49-F238E27FC236}">
                <a16:creationId xmlns:a16="http://schemas.microsoft.com/office/drawing/2014/main" id="{42B603C2-DFC1-574F-9F89-526F5EFBA6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032" y="2293743"/>
            <a:ext cx="571872" cy="1071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 descr="C:\Users\Han Tsai\Desktop\Photo Station 5.6 直播\cry.png">
            <a:extLst>
              <a:ext uri="{FF2B5EF4-FFF2-40B4-BE49-F238E27FC236}">
                <a16:creationId xmlns:a16="http://schemas.microsoft.com/office/drawing/2014/main" id="{72931956-E613-6240-BA3F-7BC8C6DF7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314" y="3384019"/>
            <a:ext cx="785818" cy="777322"/>
          </a:xfrm>
          <a:prstGeom prst="rect">
            <a:avLst/>
          </a:prstGeom>
          <a:noFill/>
        </p:spPr>
      </p:pic>
      <p:pic>
        <p:nvPicPr>
          <p:cNvPr id="10" name="圖片 9" descr="一張含有 畫畫 的圖片&#10;&#10;自動產生的描述">
            <a:extLst>
              <a:ext uri="{FF2B5EF4-FFF2-40B4-BE49-F238E27FC236}">
                <a16:creationId xmlns:a16="http://schemas.microsoft.com/office/drawing/2014/main" id="{B9E732D1-2E0E-4306-B570-632CC37BBA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91" y="1111216"/>
            <a:ext cx="2206782" cy="1167966"/>
          </a:xfrm>
          <a:prstGeom prst="rect">
            <a:avLst/>
          </a:prstGeom>
        </p:spPr>
      </p:pic>
      <p:sp>
        <p:nvSpPr>
          <p:cNvPr id="27" name="Shape 315">
            <a:extLst>
              <a:ext uri="{FF2B5EF4-FFF2-40B4-BE49-F238E27FC236}">
                <a16:creationId xmlns:a16="http://schemas.microsoft.com/office/drawing/2014/main" id="{C9717980-EA10-174E-9B25-82C9B9FF2F2C}"/>
              </a:ext>
            </a:extLst>
          </p:cNvPr>
          <p:cNvSpPr txBox="1">
            <a:spLocks/>
          </p:cNvSpPr>
          <p:nvPr/>
        </p:nvSpPr>
        <p:spPr>
          <a:xfrm>
            <a:off x="454506" y="1140581"/>
            <a:ext cx="2517658" cy="5185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  <a:tabLst/>
              <a:defRPr/>
            </a:pPr>
            <a:r>
              <a:rPr lang="en-US" altLang="zh-CN" sz="17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Take pretty pictures</a:t>
            </a:r>
            <a:r>
              <a:rPr kumimoji="0" lang="en-US" altLang="zh-TW" sz="17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~</a:t>
            </a:r>
            <a:endParaRPr kumimoji="0" lang="zh-TW" sz="17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swald Medium" pitchFamily="2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0FE5D4A5-3EFC-478E-9B17-35CB939E69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7904" y="2436772"/>
            <a:ext cx="1970117" cy="714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49D0EE21-3E2F-4A53-AA7A-8BCB27AE13C9}"/>
              </a:ext>
            </a:extLst>
          </p:cNvPr>
          <p:cNvSpPr/>
          <p:nvPr/>
        </p:nvSpPr>
        <p:spPr>
          <a:xfrm>
            <a:off x="7192064" y="2433048"/>
            <a:ext cx="18752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sz="1350" dirty="0">
                <a:solidFill>
                  <a:srgbClr val="0070C0"/>
                </a:solidFill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How to share content with family/friends without going out?</a:t>
            </a:r>
            <a:endParaRPr lang="zh-TW" altLang="en-US" sz="1350" dirty="0">
              <a:solidFill>
                <a:srgbClr val="0070C0"/>
              </a:solidFill>
              <a:latin typeface="Oswald Medium" pitchFamily="2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75C32794-B434-41BC-B124-CF4A391464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17608" y="1597697"/>
            <a:ext cx="653957" cy="176953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347A49D8-468D-4BAF-BEA8-CAA4263C3C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92683" y="3389817"/>
            <a:ext cx="2048106" cy="701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92A1256-48EE-482A-98D9-07C53FAB6D49}"/>
              </a:ext>
            </a:extLst>
          </p:cNvPr>
          <p:cNvSpPr/>
          <p:nvPr/>
        </p:nvSpPr>
        <p:spPr>
          <a:xfrm>
            <a:off x="6084471" y="3469874"/>
            <a:ext cx="1846655" cy="560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900"/>
              </a:lnSpc>
              <a:buClr>
                <a:schemeClr val="lt1"/>
              </a:buClr>
              <a:buSzPct val="25000"/>
            </a:pPr>
            <a:r>
              <a:rPr lang="en-US" altLang="zh-TW" sz="1350">
                <a:solidFill>
                  <a:srgbClr val="0070C0"/>
                </a:solidFill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Any tool to efficiently manage them?</a:t>
            </a: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38ADE9AA-BAD7-4304-843E-1A841FAC032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249" y="1626498"/>
            <a:ext cx="2365588" cy="752145"/>
          </a:xfrm>
          <a:prstGeom prst="rect">
            <a:avLst/>
          </a:prstGeom>
        </p:spPr>
      </p:pic>
      <p:sp>
        <p:nvSpPr>
          <p:cNvPr id="9" name="Shape 144">
            <a:extLst>
              <a:ext uri="{FF2B5EF4-FFF2-40B4-BE49-F238E27FC236}">
                <a16:creationId xmlns:a16="http://schemas.microsoft.com/office/drawing/2014/main" id="{0BD12E38-4A99-B44B-8D80-E45ED46EAF92}"/>
              </a:ext>
            </a:extLst>
          </p:cNvPr>
          <p:cNvSpPr txBox="1">
            <a:spLocks/>
          </p:cNvSpPr>
          <p:nvPr/>
        </p:nvSpPr>
        <p:spPr>
          <a:xfrm>
            <a:off x="6017380" y="1757238"/>
            <a:ext cx="2115030" cy="35719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Can I do it at home?</a:t>
            </a:r>
            <a:endParaRPr lang="en" sz="1350" dirty="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33" name="圖片 32" descr="一張含有 物件 的圖片&#10;&#10;描述是以高可信度產生">
            <a:extLst>
              <a:ext uri="{FF2B5EF4-FFF2-40B4-BE49-F238E27FC236}">
                <a16:creationId xmlns:a16="http://schemas.microsoft.com/office/drawing/2014/main" id="{7D279E50-F850-452B-924E-AC22C84CA27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338" y="1493115"/>
            <a:ext cx="859164" cy="859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 descr="一張含有 標誌, 時鐘 的圖片&#10;&#10;自動產生的描述">
            <a:extLst>
              <a:ext uri="{FF2B5EF4-FFF2-40B4-BE49-F238E27FC236}">
                <a16:creationId xmlns:a16="http://schemas.microsoft.com/office/drawing/2014/main" id="{615D2AC6-71DF-435E-B51E-B0725CF0E19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138" y="1658499"/>
            <a:ext cx="525165" cy="493121"/>
          </a:xfrm>
          <a:prstGeom prst="rect">
            <a:avLst/>
          </a:prstGeom>
        </p:spPr>
      </p:pic>
      <p:pic>
        <p:nvPicPr>
          <p:cNvPr id="4" name="圖片 3" descr="一張含有 坐, 桌, 白色, 房間 的圖片&#10;&#10;自動產生的描述">
            <a:extLst>
              <a:ext uri="{FF2B5EF4-FFF2-40B4-BE49-F238E27FC236}">
                <a16:creationId xmlns:a16="http://schemas.microsoft.com/office/drawing/2014/main" id="{CA930DAD-6852-4D57-84CB-B1199D49F06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824" y="2602376"/>
            <a:ext cx="460291" cy="279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182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EF8C6C3-BADA-4CD7-9310-9C86BDF399C8}"/>
              </a:ext>
            </a:extLst>
          </p:cNvPr>
          <p:cNvCxnSpPr>
            <a:cxnSpLocks/>
          </p:cNvCxnSpPr>
          <p:nvPr/>
        </p:nvCxnSpPr>
        <p:spPr>
          <a:xfrm>
            <a:off x="398423" y="2680115"/>
            <a:ext cx="32202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C91C489-32EF-42F8-ABFE-69B2DD2CDD82}"/>
              </a:ext>
            </a:extLst>
          </p:cNvPr>
          <p:cNvGrpSpPr/>
          <p:nvPr/>
        </p:nvGrpSpPr>
        <p:grpSpPr>
          <a:xfrm>
            <a:off x="2758435" y="1156832"/>
            <a:ext cx="6405443" cy="3712530"/>
            <a:chOff x="847725" y="1568137"/>
            <a:chExt cx="7986713" cy="4629019"/>
          </a:xfrm>
        </p:grpSpPr>
        <p:pic>
          <p:nvPicPr>
            <p:cNvPr id="13" name="圖片 12" descr="一張含有 膝上型電腦, 電腦, 監視器, 電子用品 的圖片&#10;&#10;自動產生的描述">
              <a:extLst>
                <a:ext uri="{FF2B5EF4-FFF2-40B4-BE49-F238E27FC236}">
                  <a16:creationId xmlns:a16="http://schemas.microsoft.com/office/drawing/2014/main" id="{D3D0DA39-4510-4A8F-9066-03718F37C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47725" y="1568137"/>
              <a:ext cx="7986713" cy="4629019"/>
            </a:xfrm>
            <a:prstGeom prst="rect">
              <a:avLst/>
            </a:prstGeom>
            <a:effectLst>
              <a:reflection blurRad="50800" stA="53000" endPos="7000" dist="50800" dir="5400000" sy="-100000" algn="bl" rotWithShape="0"/>
            </a:effectLst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104D3A0-DEAC-46D3-9FA8-0CDDFB260D32}"/>
                </a:ext>
              </a:extLst>
            </p:cNvPr>
            <p:cNvSpPr/>
            <p:nvPr/>
          </p:nvSpPr>
          <p:spPr>
            <a:xfrm>
              <a:off x="1978141" y="1794765"/>
              <a:ext cx="6248400" cy="3943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Oswald Medium" pitchFamily="2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7558F8D-C213-D14E-92DE-C9EB6069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7973"/>
            <a:ext cx="9144000" cy="493563"/>
          </a:xfrm>
        </p:spPr>
        <p:txBody>
          <a:bodyPr/>
          <a:lstStyle/>
          <a:p>
            <a:r>
              <a:rPr lang="en-US" altLang="zh-CN" sz="3450" b="0" dirty="0">
                <a:latin typeface="Oswald Medium" pitchFamily="2" charset="0"/>
                <a:ea typeface="微軟正黑體"/>
                <a:cs typeface="Arial"/>
              </a:rPr>
              <a:t>Set content sources for all multimedia applications</a:t>
            </a:r>
            <a:endParaRPr lang="en-US" sz="3450" b="0" dirty="0">
              <a:latin typeface="Oswald Medium" pitchFamily="2" charset="0"/>
              <a:ea typeface="微軟正黑體"/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C61217-219C-304A-BE66-98462FBFC02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06662" y="1511080"/>
            <a:ext cx="3289192" cy="941387"/>
          </a:xfrm>
        </p:spPr>
        <p:txBody>
          <a:bodyPr anchor="ctr"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US" altLang="zh-CN" dirty="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Go to Content management in Multimedia Console</a:t>
            </a:r>
            <a:endParaRPr lang="en-US" altLang="zh-TW" dirty="0"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55879-A185-439F-90D3-42080E611DEE}"/>
              </a:ext>
            </a:extLst>
          </p:cNvPr>
          <p:cNvSpPr txBox="1">
            <a:spLocks/>
          </p:cNvSpPr>
          <p:nvPr/>
        </p:nvSpPr>
        <p:spPr>
          <a:xfrm>
            <a:off x="325287" y="2797501"/>
            <a:ext cx="2873189" cy="65149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ts val="2000"/>
              </a:lnSpc>
              <a:spcBef>
                <a:spcPts val="750"/>
              </a:spcBef>
              <a:buNone/>
              <a:defRPr/>
            </a:pPr>
            <a:r>
              <a:rPr lang="en-US" altLang="zh-CN" sz="150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Assign folders as content sources for each application</a:t>
            </a:r>
            <a:endParaRPr lang="en-US" sz="1500" dirty="0">
              <a:solidFill>
                <a:schemeClr val="bg1"/>
              </a:solidFill>
              <a:latin typeface="Oswald Medium" pitchFamily="2" charset="0"/>
              <a:ea typeface="微軟正黑體"/>
              <a:cs typeface="Arial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B00A8451-9571-804D-A34E-F8B93E90AB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2811" b="6680"/>
          <a:stretch/>
        </p:blipFill>
        <p:spPr>
          <a:xfrm>
            <a:off x="3638518" y="1306299"/>
            <a:ext cx="5011294" cy="3227195"/>
          </a:xfrm>
          <a:prstGeom prst="rect">
            <a:avLst/>
          </a:prstGeom>
          <a:effectLst/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FFBAF1B-1139-4EB7-A513-661F612A14F4}"/>
              </a:ext>
            </a:extLst>
          </p:cNvPr>
          <p:cNvSpPr/>
          <p:nvPr/>
        </p:nvSpPr>
        <p:spPr>
          <a:xfrm>
            <a:off x="3657865" y="1950040"/>
            <a:ext cx="1135123" cy="237198"/>
          </a:xfrm>
          <a:prstGeom prst="rect">
            <a:avLst/>
          </a:prstGeom>
          <a:noFill/>
          <a:ln w="28575">
            <a:gradFill flip="none" rotWithShape="1">
              <a:gsLst>
                <a:gs pos="1000">
                  <a:srgbClr val="DF0D74"/>
                </a:gs>
                <a:gs pos="99000">
                  <a:srgbClr val="D605E4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43927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480B-DB01-D649-A24D-F1522D0D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31101"/>
            <a:ext cx="9144000" cy="493563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en-US" altLang="zh-TW" sz="3600" b="0" dirty="0" err="1">
                <a:latin typeface="Oswald Medium" pitchFamily="2" charset="0"/>
              </a:rPr>
              <a:t>QuMagie</a:t>
            </a:r>
            <a:r>
              <a:rPr lang="en-US" altLang="zh-TW" sz="3600" b="0" dirty="0">
                <a:latin typeface="Oswald Medium" pitchFamily="2" charset="0"/>
              </a:rPr>
              <a:t> photo management</a:t>
            </a:r>
            <a:endParaRPr lang="en-US" sz="3600" dirty="0">
              <a:latin typeface="Oswald Medium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6750-5FFF-5D42-87CE-EB6EB404E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802" y="1873075"/>
            <a:ext cx="6221954" cy="3190745"/>
          </a:xfrm>
          <a:prstGeom prst="roundRect">
            <a:avLst>
              <a:gd name="adj" fmla="val 33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248CE-E112-314A-93CB-DE6176A46A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391" y="3861342"/>
            <a:ext cx="974748" cy="9747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B6672D7-522B-4C57-ADED-6A81DDFF7644}"/>
              </a:ext>
            </a:extLst>
          </p:cNvPr>
          <p:cNvSpPr/>
          <p:nvPr/>
        </p:nvSpPr>
        <p:spPr>
          <a:xfrm>
            <a:off x="1002093" y="1505317"/>
            <a:ext cx="2666793" cy="347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200"/>
              </a:lnSpc>
            </a:pPr>
            <a:r>
              <a:rPr kumimoji="1" lang="en-US" altLang="zh-CN" sz="14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Albums and Smart Albums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492654D-7A5E-496B-B1C0-8B43A25BCF50}"/>
              </a:ext>
            </a:extLst>
          </p:cNvPr>
          <p:cNvSpPr/>
          <p:nvPr/>
        </p:nvSpPr>
        <p:spPr>
          <a:xfrm>
            <a:off x="5706800" y="1120515"/>
            <a:ext cx="2120900" cy="41080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9CE7C54-90AC-4AF5-AB4B-5FA01E8E2E13}"/>
              </a:ext>
            </a:extLst>
          </p:cNvPr>
          <p:cNvSpPr/>
          <p:nvPr/>
        </p:nvSpPr>
        <p:spPr>
          <a:xfrm>
            <a:off x="5706800" y="1164247"/>
            <a:ext cx="21209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200"/>
              </a:lnSpc>
            </a:pPr>
            <a:r>
              <a:rPr kumimoji="1" lang="en-US" altLang="zh-TW" sz="21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Folder View</a:t>
            </a:r>
            <a:endParaRPr kumimoji="1" lang="zh-TW" altLang="en-US" sz="2100" dirty="0">
              <a:solidFill>
                <a:schemeClr val="bg1"/>
              </a:solidFill>
              <a:latin typeface="Oswald Medium" pitchFamily="2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366DD04-0E1D-4F5A-AF6E-8249611D5E5A}"/>
              </a:ext>
            </a:extLst>
          </p:cNvPr>
          <p:cNvSpPr/>
          <p:nvPr/>
        </p:nvSpPr>
        <p:spPr>
          <a:xfrm>
            <a:off x="1249100" y="1114288"/>
            <a:ext cx="2120900" cy="41080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9FF7F1D-4600-4D93-9CA4-37429BDE1D1C}"/>
              </a:ext>
            </a:extLst>
          </p:cNvPr>
          <p:cNvSpPr/>
          <p:nvPr/>
        </p:nvSpPr>
        <p:spPr>
          <a:xfrm>
            <a:off x="1291651" y="1157763"/>
            <a:ext cx="2060408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200"/>
              </a:lnSpc>
            </a:pPr>
            <a:r>
              <a:rPr kumimoji="1" lang="en-US" altLang="zh-TW" sz="21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Album View</a:t>
            </a:r>
            <a:endParaRPr kumimoji="1" lang="zh-TW" altLang="en-US" sz="2100" dirty="0">
              <a:solidFill>
                <a:schemeClr val="bg1"/>
              </a:solidFill>
              <a:latin typeface="Oswald Medium" pitchFamily="2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27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88FD7-A17A-44DB-9C26-013DBC50B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640"/>
            <a:ext cx="9144000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  <a:ea typeface="微軟正黑體"/>
              </a:rPr>
              <a:t>Use Cinema28 for whole-home streaming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A65CB9-9BE3-49A0-AF3B-EBDD5391C6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5711" y="1006118"/>
            <a:ext cx="3872961" cy="115609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lnSpc>
                <a:spcPts val="1900"/>
              </a:lnSpc>
              <a:buNone/>
            </a:pPr>
            <a:r>
              <a:rPr lang="en-US" altLang="zh-TW" sz="1400" dirty="0">
                <a:latin typeface="Oswald Medium" pitchFamily="2" charset="0"/>
                <a:ea typeface="新細明體"/>
                <a:cs typeface="Arial"/>
              </a:rPr>
              <a:t>Integrate multiple streaming devices and streaming protocols into a single interface for centralized management, allowing users to easily stream digital multimedia files to audio/video devices in every corner of the house.</a:t>
            </a:r>
            <a:endParaRPr lang="zh-TW" altLang="en-US" sz="1400" dirty="0">
              <a:latin typeface="Oswald Medium" pitchFamily="2" charset="0"/>
              <a:ea typeface="新細明體"/>
              <a:cs typeface="Arial"/>
            </a:endParaRPr>
          </a:p>
        </p:txBody>
      </p:sp>
      <p:pic>
        <p:nvPicPr>
          <p:cNvPr id="15" name="圖片 4" descr="一張含有 室內, 牆, 相片 的圖片&#10;&#10;描述是以高可信度產生">
            <a:extLst>
              <a:ext uri="{FF2B5EF4-FFF2-40B4-BE49-F238E27FC236}">
                <a16:creationId xmlns:a16="http://schemas.microsoft.com/office/drawing/2014/main" id="{15F58083-9AA9-4DAE-B07A-F8F46BCD73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202" y="1256667"/>
            <a:ext cx="7252458" cy="370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9753D83-8412-4AF7-ACCF-2304605DC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0275" y="2968614"/>
            <a:ext cx="3813175" cy="1228830"/>
          </a:xfrm>
          <a:prstGeom prst="rect">
            <a:avLst/>
          </a:prstGeom>
        </p:spPr>
      </p:pic>
      <p:pic>
        <p:nvPicPr>
          <p:cNvPr id="12" name="圖片 11" descr="一張含有 監視器, 電腦, 室內, 白色 的圖片&#10;&#10;自動產生的描述">
            <a:extLst>
              <a:ext uri="{FF2B5EF4-FFF2-40B4-BE49-F238E27FC236}">
                <a16:creationId xmlns:a16="http://schemas.microsoft.com/office/drawing/2014/main" id="{AE071CA5-A500-4A44-B0AE-FCF3B2323D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36" y="3622600"/>
            <a:ext cx="830640" cy="906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畫畫 的圖片&#10;&#10;自動產生的描述">
            <a:extLst>
              <a:ext uri="{FF2B5EF4-FFF2-40B4-BE49-F238E27FC236}">
                <a16:creationId xmlns:a16="http://schemas.microsoft.com/office/drawing/2014/main" id="{9104168D-DE0E-40D6-B214-DD96E92431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714" y="4056703"/>
            <a:ext cx="505193" cy="505193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3031F082-BBA7-4DCC-9EFC-C7EE8D8C75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158" y="4090558"/>
            <a:ext cx="1397234" cy="9218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693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圖片 74">
            <a:extLst>
              <a:ext uri="{FF2B5EF4-FFF2-40B4-BE49-F238E27FC236}">
                <a16:creationId xmlns:a16="http://schemas.microsoft.com/office/drawing/2014/main" id="{05641EE5-2490-4CE9-8509-52398F8686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866" y="4621339"/>
            <a:ext cx="2739246" cy="353062"/>
          </a:xfrm>
          <a:prstGeom prst="rect">
            <a:avLst/>
          </a:prstGeom>
        </p:spPr>
      </p:pic>
      <p:grpSp>
        <p:nvGrpSpPr>
          <p:cNvPr id="44" name="群組 43"/>
          <p:cNvGrpSpPr/>
          <p:nvPr/>
        </p:nvGrpSpPr>
        <p:grpSpPr>
          <a:xfrm>
            <a:off x="2258486" y="1768315"/>
            <a:ext cx="3206086" cy="3206086"/>
            <a:chOff x="2500298" y="1500180"/>
            <a:chExt cx="3014164" cy="3014164"/>
          </a:xfrm>
        </p:grpSpPr>
        <p:sp>
          <p:nvSpPr>
            <p:cNvPr id="41" name="橢圓 40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644990" y="1631778"/>
              <a:ext cx="2739246" cy="2739246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2" name="標題 31"/>
          <p:cNvSpPr>
            <a:spLocks noGrp="1"/>
          </p:cNvSpPr>
          <p:nvPr>
            <p:ph type="title"/>
          </p:nvPr>
        </p:nvSpPr>
        <p:spPr>
          <a:xfrm>
            <a:off x="1" y="225979"/>
            <a:ext cx="9144000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</a:rPr>
              <a:t>PLEX Server for home media streaming</a:t>
            </a:r>
            <a:endParaRPr lang="zh-TW" altLang="en-US" sz="3600" b="0" dirty="0">
              <a:latin typeface="Oswald Medium" pitchFamily="2" charset="0"/>
            </a:endParaRPr>
          </a:p>
        </p:txBody>
      </p:sp>
      <p:sp>
        <p:nvSpPr>
          <p:cNvPr id="33" name="Shape 298"/>
          <p:cNvSpPr/>
          <p:nvPr/>
        </p:nvSpPr>
        <p:spPr>
          <a:xfrm>
            <a:off x="771681" y="2348390"/>
            <a:ext cx="590818" cy="4938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684713" y="3302962"/>
            <a:ext cx="640681" cy="4210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747960" y="4138477"/>
            <a:ext cx="623557" cy="46894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Shape 400">
            <a:extLst>
              <a:ext uri="{FF2B5EF4-FFF2-40B4-BE49-F238E27FC236}">
                <a16:creationId xmlns:a16="http://schemas.microsoft.com/office/drawing/2014/main" id="{A4E4EDDC-7404-0C42-AE3D-CE7F0216EFAF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01" y="1305196"/>
            <a:ext cx="1878398" cy="9628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圓角矩形 1">
            <a:extLst>
              <a:ext uri="{FF2B5EF4-FFF2-40B4-BE49-F238E27FC236}">
                <a16:creationId xmlns:a16="http://schemas.microsoft.com/office/drawing/2014/main" id="{B8A98EE4-93B0-8143-A1D5-20EF2315AB32}"/>
              </a:ext>
            </a:extLst>
          </p:cNvPr>
          <p:cNvSpPr/>
          <p:nvPr/>
        </p:nvSpPr>
        <p:spPr>
          <a:xfrm>
            <a:off x="3370336" y="1749812"/>
            <a:ext cx="141761" cy="103637"/>
          </a:xfrm>
          <a:prstGeom prst="roundRect">
            <a:avLst>
              <a:gd name="adj" fmla="val 14947"/>
            </a:avLst>
          </a:prstGeom>
          <a:noFill/>
          <a:ln w="12700" cmpd="sng">
            <a:solidFill>
              <a:srgbClr val="FF6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 2">
            <a:extLst>
              <a:ext uri="{FF2B5EF4-FFF2-40B4-BE49-F238E27FC236}">
                <a16:creationId xmlns:a16="http://schemas.microsoft.com/office/drawing/2014/main" id="{14004F6E-50B0-5E4A-98F1-4172EEC8D41C}"/>
              </a:ext>
            </a:extLst>
          </p:cNvPr>
          <p:cNvSpPr/>
          <p:nvPr/>
        </p:nvSpPr>
        <p:spPr>
          <a:xfrm>
            <a:off x="3518363" y="1344974"/>
            <a:ext cx="362820" cy="986884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10" h="2304256">
                <a:moveTo>
                  <a:pt x="0" y="971176"/>
                </a:moveTo>
                <a:lnTo>
                  <a:pt x="367510" y="0"/>
                </a:lnTo>
                <a:lnTo>
                  <a:pt x="367510" y="2304256"/>
                </a:lnTo>
                <a:lnTo>
                  <a:pt x="0" y="1161256"/>
                </a:lnTo>
                <a:lnTo>
                  <a:pt x="0" y="971176"/>
                </a:lnTo>
                <a:close/>
              </a:path>
            </a:pathLst>
          </a:custGeom>
          <a:gradFill>
            <a:gsLst>
              <a:gs pos="0">
                <a:srgbClr val="FF6400"/>
              </a:gs>
              <a:gs pos="100000">
                <a:srgbClr val="FF64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5" name="Shape 401">
            <a:extLst>
              <a:ext uri="{FF2B5EF4-FFF2-40B4-BE49-F238E27FC236}">
                <a16:creationId xmlns:a16="http://schemas.microsoft.com/office/drawing/2014/main" id="{8B47DC3D-9931-C544-AAA6-A99FC9124FB0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378" y="1230132"/>
            <a:ext cx="1906203" cy="1069773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8" name="Shape 32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57" y="854980"/>
            <a:ext cx="841528" cy="8415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8B5A1-B0FB-2340-B570-67334E6A52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1551" y="2098260"/>
            <a:ext cx="2515323" cy="2744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向右箭號 37"/>
          <p:cNvSpPr/>
          <p:nvPr/>
        </p:nvSpPr>
        <p:spPr>
          <a:xfrm rot="810592">
            <a:off x="1409152" y="2507033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向右箭號 38"/>
          <p:cNvSpPr/>
          <p:nvPr/>
        </p:nvSpPr>
        <p:spPr>
          <a:xfrm>
            <a:off x="1362084" y="3302962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 rot="20591150">
            <a:off x="1416360" y="4004820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向右箭號 51"/>
          <p:cNvSpPr/>
          <p:nvPr/>
        </p:nvSpPr>
        <p:spPr>
          <a:xfrm rot="1704805">
            <a:off x="1614208" y="1835082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48586921-AE3F-4EF8-8AF8-FD5A3E21E492}"/>
              </a:ext>
            </a:extLst>
          </p:cNvPr>
          <p:cNvGrpSpPr/>
          <p:nvPr/>
        </p:nvGrpSpPr>
        <p:grpSpPr>
          <a:xfrm>
            <a:off x="347998" y="1187896"/>
            <a:ext cx="1542009" cy="828890"/>
            <a:chOff x="6544554" y="7152998"/>
            <a:chExt cx="2689388" cy="1361416"/>
          </a:xfrm>
        </p:grpSpPr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6BDDD86D-41E5-42D4-A938-95A94FD11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44554" y="7152998"/>
              <a:ext cx="2665293" cy="1361001"/>
            </a:xfrm>
            <a:prstGeom prst="rect">
              <a:avLst/>
            </a:prstGeom>
          </p:spPr>
        </p:pic>
        <p:sp>
          <p:nvSpPr>
            <p:cNvPr id="61" name="圖形 52">
              <a:extLst>
                <a:ext uri="{FF2B5EF4-FFF2-40B4-BE49-F238E27FC236}">
                  <a16:creationId xmlns:a16="http://schemas.microsoft.com/office/drawing/2014/main" id="{5A6B2E1C-70DF-45B8-A182-8212D5691563}"/>
                </a:ext>
              </a:extLst>
            </p:cNvPr>
            <p:cNvSpPr/>
            <p:nvPr/>
          </p:nvSpPr>
          <p:spPr>
            <a:xfrm>
              <a:off x="6577836" y="7155662"/>
              <a:ext cx="2656106" cy="1358752"/>
            </a:xfrm>
            <a:custGeom>
              <a:avLst/>
              <a:gdLst>
                <a:gd name="connsiteX0" fmla="*/ 2013139 w 2286000"/>
                <a:gd name="connsiteY0" fmla="*/ 731890 h 1387754"/>
                <a:gd name="connsiteX1" fmla="*/ 1982497 w 2286000"/>
                <a:gd name="connsiteY1" fmla="*/ 734303 h 1387754"/>
                <a:gd name="connsiteX2" fmla="*/ 1625006 w 2286000"/>
                <a:gd name="connsiteY2" fmla="*/ 378917 h 1387754"/>
                <a:gd name="connsiteX3" fmla="*/ 1477632 w 2286000"/>
                <a:gd name="connsiteY3" fmla="*/ 417533 h 1387754"/>
                <a:gd name="connsiteX4" fmla="*/ 1010704 w 2286000"/>
                <a:gd name="connsiteY4" fmla="*/ 0 h 1387754"/>
                <a:gd name="connsiteX5" fmla="*/ 537453 w 2286000"/>
                <a:gd name="connsiteY5" fmla="*/ 443478 h 1387754"/>
                <a:gd name="connsiteX6" fmla="*/ 407103 w 2286000"/>
                <a:gd name="connsiteY6" fmla="*/ 416326 h 1387754"/>
                <a:gd name="connsiteX7" fmla="*/ 0 w 2286000"/>
                <a:gd name="connsiteY7" fmla="*/ 921349 h 1387754"/>
                <a:gd name="connsiteX8" fmla="*/ 356032 w 2286000"/>
                <a:gd name="connsiteY8" fmla="*/ 1422147 h 1387754"/>
                <a:gd name="connsiteX9" fmla="*/ 399320 w 2286000"/>
                <a:gd name="connsiteY9" fmla="*/ 1426371 h 1387754"/>
                <a:gd name="connsiteX10" fmla="*/ 407103 w 2286000"/>
                <a:gd name="connsiteY10" fmla="*/ 1426371 h 1387754"/>
                <a:gd name="connsiteX11" fmla="*/ 407589 w 2286000"/>
                <a:gd name="connsiteY11" fmla="*/ 1426371 h 1387754"/>
                <a:gd name="connsiteX12" fmla="*/ 408075 w 2286000"/>
                <a:gd name="connsiteY12" fmla="*/ 1426371 h 1387754"/>
                <a:gd name="connsiteX13" fmla="*/ 2002925 w 2286000"/>
                <a:gd name="connsiteY13" fmla="*/ 1426371 h 1387754"/>
                <a:gd name="connsiteX14" fmla="*/ 2007303 w 2286000"/>
                <a:gd name="connsiteY14" fmla="*/ 1426371 h 1387754"/>
                <a:gd name="connsiteX15" fmla="*/ 2013626 w 2286000"/>
                <a:gd name="connsiteY15" fmla="*/ 1426371 h 1387754"/>
                <a:gd name="connsiteX16" fmla="*/ 2296701 w 2286000"/>
                <a:gd name="connsiteY16" fmla="*/ 1079432 h 1387754"/>
                <a:gd name="connsiteX17" fmla="*/ 2013139 w 2286000"/>
                <a:gd name="connsiteY17" fmla="*/ 731890 h 13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86000" h="1387754">
                  <a:moveTo>
                    <a:pt x="2013139" y="731890"/>
                  </a:moveTo>
                  <a:cubicBezTo>
                    <a:pt x="2002439" y="731890"/>
                    <a:pt x="1992225" y="732493"/>
                    <a:pt x="1982497" y="734303"/>
                  </a:cubicBezTo>
                  <a:cubicBezTo>
                    <a:pt x="1946018" y="530967"/>
                    <a:pt x="1799617" y="378917"/>
                    <a:pt x="1625006" y="378917"/>
                  </a:cubicBezTo>
                  <a:cubicBezTo>
                    <a:pt x="1572476" y="378917"/>
                    <a:pt x="1522865" y="392795"/>
                    <a:pt x="1477632" y="417533"/>
                  </a:cubicBezTo>
                  <a:cubicBezTo>
                    <a:pt x="1412456" y="174978"/>
                    <a:pt x="1228117" y="0"/>
                    <a:pt x="1010704" y="0"/>
                  </a:cubicBezTo>
                  <a:cubicBezTo>
                    <a:pt x="785509" y="0"/>
                    <a:pt x="596306" y="187649"/>
                    <a:pt x="537453" y="443478"/>
                  </a:cubicBezTo>
                  <a:cubicBezTo>
                    <a:pt x="496597" y="425980"/>
                    <a:pt x="452823" y="416326"/>
                    <a:pt x="407103" y="416326"/>
                  </a:cubicBezTo>
                  <a:cubicBezTo>
                    <a:pt x="182394" y="416326"/>
                    <a:pt x="0" y="642591"/>
                    <a:pt x="0" y="921349"/>
                  </a:cubicBezTo>
                  <a:cubicBezTo>
                    <a:pt x="0" y="1178988"/>
                    <a:pt x="155156" y="1390772"/>
                    <a:pt x="356032" y="1422147"/>
                  </a:cubicBezTo>
                  <a:cubicBezTo>
                    <a:pt x="370137" y="1424561"/>
                    <a:pt x="384243" y="1426371"/>
                    <a:pt x="399320" y="1426371"/>
                  </a:cubicBezTo>
                  <a:lnTo>
                    <a:pt x="407103" y="1426371"/>
                  </a:lnTo>
                  <a:lnTo>
                    <a:pt x="407589" y="1426371"/>
                  </a:lnTo>
                  <a:lnTo>
                    <a:pt x="408075" y="1426371"/>
                  </a:lnTo>
                  <a:lnTo>
                    <a:pt x="2002925" y="1426371"/>
                  </a:lnTo>
                  <a:cubicBezTo>
                    <a:pt x="2004384" y="1426371"/>
                    <a:pt x="2005844" y="1426371"/>
                    <a:pt x="2007303" y="1426371"/>
                  </a:cubicBezTo>
                  <a:cubicBezTo>
                    <a:pt x="2009248" y="1426371"/>
                    <a:pt x="2011680" y="1426371"/>
                    <a:pt x="2013626" y="1426371"/>
                  </a:cubicBezTo>
                  <a:cubicBezTo>
                    <a:pt x="2170241" y="1426371"/>
                    <a:pt x="2296701" y="1270701"/>
                    <a:pt x="2296701" y="1079432"/>
                  </a:cubicBezTo>
                  <a:cubicBezTo>
                    <a:pt x="2296214" y="887560"/>
                    <a:pt x="2169755" y="731890"/>
                    <a:pt x="2013139" y="731890"/>
                  </a:cubicBezTo>
                  <a:close/>
                </a:path>
              </a:pathLst>
            </a:custGeom>
            <a:gradFill>
              <a:gsLst>
                <a:gs pos="71000">
                  <a:srgbClr val="0081E2">
                    <a:alpha val="29000"/>
                  </a:srgbClr>
                </a:gs>
                <a:gs pos="0">
                  <a:srgbClr val="002060">
                    <a:alpha val="0"/>
                  </a:srgbClr>
                </a:gs>
                <a:gs pos="99000">
                  <a:srgbClr val="00B0F0">
                    <a:alpha val="42000"/>
                  </a:srgbClr>
                </a:gs>
              </a:gsLst>
              <a:lin ang="5400000" scaled="1"/>
            </a:gradFill>
            <a:ln w="31750" cap="flat" cmpd="sng" algn="ctr">
              <a:gradFill>
                <a:gsLst>
                  <a:gs pos="0">
                    <a:schemeClr val="bg1">
                      <a:lumMod val="95000"/>
                      <a:alpha val="0"/>
                    </a:schemeClr>
                  </a:gs>
                  <a:gs pos="74000">
                    <a:schemeClr val="bg1">
                      <a:lumMod val="9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zh-TW" alt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672A4B2E-8629-41DE-B460-E9A505BFEA05}"/>
              </a:ext>
            </a:extLst>
          </p:cNvPr>
          <p:cNvSpPr/>
          <p:nvPr/>
        </p:nvSpPr>
        <p:spPr>
          <a:xfrm>
            <a:off x="587055" y="1528388"/>
            <a:ext cx="1147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Oswald Medium" pitchFamily="2" charset="0"/>
                <a:cs typeface="Arial" panose="020B0604020202020204" pitchFamily="34" charset="0"/>
              </a:rPr>
              <a:t>Internet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4765CA32-01A2-4566-AACE-8C3338C07C88}"/>
              </a:ext>
            </a:extLst>
          </p:cNvPr>
          <p:cNvSpPr/>
          <p:nvPr/>
        </p:nvSpPr>
        <p:spPr>
          <a:xfrm>
            <a:off x="5216350" y="2006073"/>
            <a:ext cx="3547759" cy="24035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Shape 369" descr="「streaming device icon png」的圖片搜尋結果">
            <a:extLst>
              <a:ext uri="{FF2B5EF4-FFF2-40B4-BE49-F238E27FC236}">
                <a16:creationId xmlns:a16="http://schemas.microsoft.com/office/drawing/2014/main" id="{8D575ED4-F288-46AB-96A4-EA0E13BB857B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054" y="2498076"/>
            <a:ext cx="3300539" cy="701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0FE3C9E8-BC01-4597-8922-900FD54F30C8}"/>
              </a:ext>
            </a:extLst>
          </p:cNvPr>
          <p:cNvGrpSpPr/>
          <p:nvPr/>
        </p:nvGrpSpPr>
        <p:grpSpPr>
          <a:xfrm>
            <a:off x="7510993" y="3356646"/>
            <a:ext cx="1189498" cy="870321"/>
            <a:chOff x="5147402" y="2663353"/>
            <a:chExt cx="1189498" cy="870321"/>
          </a:xfrm>
        </p:grpSpPr>
        <p:sp>
          <p:nvSpPr>
            <p:cNvPr id="55" name="Shape 372">
              <a:extLst>
                <a:ext uri="{FF2B5EF4-FFF2-40B4-BE49-F238E27FC236}">
                  <a16:creationId xmlns:a16="http://schemas.microsoft.com/office/drawing/2014/main" id="{70877E5A-4FC4-469A-852E-C5B304B20FC8}"/>
                </a:ext>
              </a:extLst>
            </p:cNvPr>
            <p:cNvSpPr txBox="1"/>
            <p:nvPr/>
          </p:nvSpPr>
          <p:spPr>
            <a:xfrm>
              <a:off x="5147402" y="3206374"/>
              <a:ext cx="64294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Phone</a:t>
              </a:r>
            </a:p>
          </p:txBody>
        </p:sp>
        <p:pic>
          <p:nvPicPr>
            <p:cNvPr id="56" name="Shape 65" descr="D:\Fullppt\PNG이미지\핸드폰2.png">
              <a:extLst>
                <a:ext uri="{FF2B5EF4-FFF2-40B4-BE49-F238E27FC236}">
                  <a16:creationId xmlns:a16="http://schemas.microsoft.com/office/drawing/2014/main" id="{7A58FB63-5B3C-44C8-9174-9DFA3535785C}"/>
                </a:ext>
              </a:extLst>
            </p:cNvPr>
            <p:cNvPicPr preferRelativeResize="0"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810" y="2783518"/>
              <a:ext cx="262604" cy="476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FE5D8BAA-4CE1-4B83-9A0A-2FA83F361B93}"/>
                </a:ext>
              </a:extLst>
            </p:cNvPr>
            <p:cNvSpPr/>
            <p:nvPr/>
          </p:nvSpPr>
          <p:spPr>
            <a:xfrm>
              <a:off x="5775528" y="3245905"/>
              <a:ext cx="5613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0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Tablet</a:t>
              </a:r>
            </a:p>
          </p:txBody>
        </p:sp>
        <p:pic>
          <p:nvPicPr>
            <p:cNvPr id="63" name="Shape 65" descr="D:\Fullppt\PNG이미지\핸드폰2.png">
              <a:extLst>
                <a:ext uri="{FF2B5EF4-FFF2-40B4-BE49-F238E27FC236}">
                  <a16:creationId xmlns:a16="http://schemas.microsoft.com/office/drawing/2014/main" id="{59911CDF-D66B-4206-96AA-2DEE4FBB38C9}"/>
                </a:ext>
              </a:extLst>
            </p:cNvPr>
            <p:cNvPicPr preferRelativeResize="0"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358" y="2663353"/>
              <a:ext cx="463316" cy="611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Shape 373">
            <a:extLst>
              <a:ext uri="{FF2B5EF4-FFF2-40B4-BE49-F238E27FC236}">
                <a16:creationId xmlns:a16="http://schemas.microsoft.com/office/drawing/2014/main" id="{6F9E8061-9A45-4429-86EE-D2AA36D48789}"/>
              </a:ext>
            </a:extLst>
          </p:cNvPr>
          <p:cNvSpPr txBox="1"/>
          <p:nvPr/>
        </p:nvSpPr>
        <p:spPr>
          <a:xfrm>
            <a:off x="6570263" y="3892876"/>
            <a:ext cx="941946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66" name="Shape 376">
            <a:extLst>
              <a:ext uri="{FF2B5EF4-FFF2-40B4-BE49-F238E27FC236}">
                <a16:creationId xmlns:a16="http://schemas.microsoft.com/office/drawing/2014/main" id="{1BEDEB43-403E-4A55-8ABE-538A338FA316}"/>
              </a:ext>
            </a:extLst>
          </p:cNvPr>
          <p:cNvSpPr txBox="1"/>
          <p:nvPr/>
        </p:nvSpPr>
        <p:spPr>
          <a:xfrm>
            <a:off x="5511021" y="3899667"/>
            <a:ext cx="849953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Smart TV</a:t>
            </a:r>
          </a:p>
        </p:txBody>
      </p:sp>
      <p:grpSp>
        <p:nvGrpSpPr>
          <p:cNvPr id="76" name="群組 7">
            <a:extLst>
              <a:ext uri="{FF2B5EF4-FFF2-40B4-BE49-F238E27FC236}">
                <a16:creationId xmlns:a16="http://schemas.microsoft.com/office/drawing/2014/main" id="{7E141D31-183F-4F1F-B3F3-15634DE0051F}"/>
              </a:ext>
            </a:extLst>
          </p:cNvPr>
          <p:cNvGrpSpPr/>
          <p:nvPr/>
        </p:nvGrpSpPr>
        <p:grpSpPr>
          <a:xfrm>
            <a:off x="6494741" y="3406847"/>
            <a:ext cx="969803" cy="573498"/>
            <a:chOff x="5669477" y="2620125"/>
            <a:chExt cx="3474523" cy="2256184"/>
          </a:xfrm>
        </p:grpSpPr>
        <p:pic>
          <p:nvPicPr>
            <p:cNvPr id="78" name="Picture 4" descr="相關圖片">
              <a:extLst>
                <a:ext uri="{FF2B5EF4-FFF2-40B4-BE49-F238E27FC236}">
                  <a16:creationId xmlns:a16="http://schemas.microsoft.com/office/drawing/2014/main" id="{DE50E43C-E318-4EFC-B5C1-D6FFFCC3F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45A0031E-40A3-4D5E-BC48-E26497AC0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025" y="2913432"/>
              <a:ext cx="2240418" cy="1451593"/>
            </a:xfrm>
            <a:prstGeom prst="rect">
              <a:avLst/>
            </a:prstGeom>
          </p:spPr>
        </p:pic>
      </p:grpSp>
      <p:pic>
        <p:nvPicPr>
          <p:cNvPr id="77" name="Shape 215">
            <a:extLst>
              <a:ext uri="{FF2B5EF4-FFF2-40B4-BE49-F238E27FC236}">
                <a16:creationId xmlns:a16="http://schemas.microsoft.com/office/drawing/2014/main" id="{69EB04D9-620C-43BC-A0AE-A0A2E8EEF07C}"/>
              </a:ext>
            </a:extLst>
          </p:cNvPr>
          <p:cNvPicPr preferRelativeResize="0"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417140" y="3379759"/>
            <a:ext cx="1018140" cy="6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CB4993E6-2A85-4130-89B3-870045B19BA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793" y="1988465"/>
            <a:ext cx="1783957" cy="496664"/>
          </a:xfrm>
          <a:prstGeom prst="rect">
            <a:avLst/>
          </a:prstGeom>
        </p:spPr>
      </p:pic>
      <p:sp>
        <p:nvSpPr>
          <p:cNvPr id="81" name="矩形 80">
            <a:extLst>
              <a:ext uri="{FF2B5EF4-FFF2-40B4-BE49-F238E27FC236}">
                <a16:creationId xmlns:a16="http://schemas.microsoft.com/office/drawing/2014/main" id="{115DC694-C8CC-4931-831F-617D665C8CC1}"/>
              </a:ext>
            </a:extLst>
          </p:cNvPr>
          <p:cNvSpPr/>
          <p:nvPr/>
        </p:nvSpPr>
        <p:spPr>
          <a:xfrm>
            <a:off x="5242015" y="2031583"/>
            <a:ext cx="16850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LAN/WAN streaming</a:t>
            </a:r>
          </a:p>
        </p:txBody>
      </p:sp>
    </p:spTree>
    <p:extLst>
      <p:ext uri="{BB962C8B-B14F-4D97-AF65-F5344CB8AC3E}">
        <p14:creationId xmlns:p14="http://schemas.microsoft.com/office/powerpoint/2010/main" val="31709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482E43-574F-433B-BA1B-0A59ECAF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537"/>
            <a:ext cx="9144000" cy="726533"/>
          </a:xfrm>
        </p:spPr>
        <p:txBody>
          <a:bodyPr/>
          <a:lstStyle/>
          <a:p>
            <a:r>
              <a:rPr lang="en-US" altLang="zh-TW" b="0" dirty="0">
                <a:latin typeface="Oswald Medium"/>
                <a:ea typeface="微軟正黑體"/>
                <a:cs typeface="Arial"/>
              </a:rPr>
              <a:t>Don't get kidnapped by the so-called free hosting sites</a:t>
            </a:r>
            <a:endParaRPr lang="zh-TW" altLang="en-US" b="0" dirty="0">
              <a:latin typeface="Oswald Medium"/>
              <a:ea typeface="微軟正黑體"/>
              <a:cs typeface="Arial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E2340DE7-B40A-42AB-9659-0705B5040710}"/>
              </a:ext>
            </a:extLst>
          </p:cNvPr>
          <p:cNvSpPr/>
          <p:nvPr/>
        </p:nvSpPr>
        <p:spPr>
          <a:xfrm>
            <a:off x="318012" y="2073768"/>
            <a:ext cx="2505664" cy="250566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96EE814-4404-45F6-8C9F-35787245F5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55" y="2421624"/>
            <a:ext cx="2464180" cy="1760507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643E558-65B4-4758-8C86-39CEA6FA0C73}"/>
              </a:ext>
            </a:extLst>
          </p:cNvPr>
          <p:cNvSpPr/>
          <p:nvPr/>
        </p:nvSpPr>
        <p:spPr>
          <a:xfrm>
            <a:off x="266861" y="1349257"/>
            <a:ext cx="2678056" cy="6136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4ACC2277-75CD-42A4-B0CD-F6595D9DF78F}"/>
              </a:ext>
            </a:extLst>
          </p:cNvPr>
          <p:cNvSpPr/>
          <p:nvPr/>
        </p:nvSpPr>
        <p:spPr>
          <a:xfrm>
            <a:off x="299990" y="2053405"/>
            <a:ext cx="2549727" cy="2549727"/>
          </a:xfrm>
          <a:prstGeom prst="ellipse">
            <a:avLst/>
          </a:prstGeom>
          <a:noFill/>
          <a:ln w="63500">
            <a:gradFill>
              <a:gsLst>
                <a:gs pos="0">
                  <a:srgbClr val="DF0D92"/>
                </a:gs>
                <a:gs pos="100000">
                  <a:srgbClr val="DB0AD3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3ED8D73A-FB58-4020-A67E-B8EBD941035A}"/>
              </a:ext>
            </a:extLst>
          </p:cNvPr>
          <p:cNvSpPr txBox="1">
            <a:spLocks/>
          </p:cNvSpPr>
          <p:nvPr/>
        </p:nvSpPr>
        <p:spPr>
          <a:xfrm>
            <a:off x="451157" y="1359521"/>
            <a:ext cx="2239374" cy="544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en-US" altLang="zh-TW" sz="1600" b="1" dirty="0">
                <a:latin typeface="Oswald Medium" pitchFamily="2" charset="0"/>
                <a:ea typeface="微軟正黑體" panose="020B0604030504040204" pitchFamily="34" charset="-120"/>
              </a:rPr>
              <a:t>Ads everywhere, bad experience for visitors</a:t>
            </a:r>
            <a:endParaRPr kumimoji="1" lang="en-US" altLang="zh-CN" sz="1600" b="1" dirty="0">
              <a:latin typeface="Oswald Medium" pitchFamily="2" charset="0"/>
              <a:ea typeface="微軟正黑體" panose="020B0604030504040204" pitchFamily="34" charset="-120"/>
            </a:endParaRPr>
          </a:p>
          <a:p>
            <a:pPr algn="ctr"/>
            <a:endParaRPr kumimoji="1" lang="en-US" altLang="zh-CN" sz="1600" b="1" dirty="0">
              <a:latin typeface="Oswald Medium" pitchFamily="2" charset="0"/>
              <a:ea typeface="微軟正黑體" panose="020B0604030504040204" pitchFamily="34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kumimoji="1" lang="zh-TW" altLang="en-US" sz="1600" b="1" dirty="0"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B33A116B-2B42-416A-A138-0755ED5D03AE}"/>
              </a:ext>
            </a:extLst>
          </p:cNvPr>
          <p:cNvSpPr/>
          <p:nvPr/>
        </p:nvSpPr>
        <p:spPr>
          <a:xfrm>
            <a:off x="3275786" y="2084031"/>
            <a:ext cx="2505664" cy="250566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1E3EA18-F1D6-43C7-AF66-A3F2CBC7BE35}"/>
              </a:ext>
            </a:extLst>
          </p:cNvPr>
          <p:cNvSpPr/>
          <p:nvPr/>
        </p:nvSpPr>
        <p:spPr>
          <a:xfrm>
            <a:off x="3215907" y="1359521"/>
            <a:ext cx="2678056" cy="6136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8AF76FFD-41C9-45F5-86F8-45BE6968EBFF}"/>
              </a:ext>
            </a:extLst>
          </p:cNvPr>
          <p:cNvSpPr/>
          <p:nvPr/>
        </p:nvSpPr>
        <p:spPr>
          <a:xfrm>
            <a:off x="3257764" y="2063669"/>
            <a:ext cx="2549727" cy="2549727"/>
          </a:xfrm>
          <a:prstGeom prst="ellipse">
            <a:avLst/>
          </a:prstGeom>
          <a:noFill/>
          <a:ln w="63500">
            <a:gradFill>
              <a:gsLst>
                <a:gs pos="0">
                  <a:srgbClr val="DF0D92"/>
                </a:gs>
                <a:gs pos="100000">
                  <a:srgbClr val="DB0AD3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70B22EDB-3E77-464F-BD93-A54A4D60B003}"/>
              </a:ext>
            </a:extLst>
          </p:cNvPr>
          <p:cNvSpPr/>
          <p:nvPr/>
        </p:nvSpPr>
        <p:spPr>
          <a:xfrm>
            <a:off x="6273540" y="2094131"/>
            <a:ext cx="2505664" cy="250566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97F7D2FB-B1CC-44CD-9FFD-BEFEAEC0AFAD}"/>
              </a:ext>
            </a:extLst>
          </p:cNvPr>
          <p:cNvSpPr/>
          <p:nvPr/>
        </p:nvSpPr>
        <p:spPr>
          <a:xfrm>
            <a:off x="6076880" y="1349257"/>
            <a:ext cx="2904992" cy="6136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8CBCF01F-F59D-4141-910F-68415CC3BA60}"/>
              </a:ext>
            </a:extLst>
          </p:cNvPr>
          <p:cNvSpPr/>
          <p:nvPr/>
        </p:nvSpPr>
        <p:spPr>
          <a:xfrm>
            <a:off x="6255518" y="2073768"/>
            <a:ext cx="2549727" cy="2549727"/>
          </a:xfrm>
          <a:prstGeom prst="ellipse">
            <a:avLst/>
          </a:prstGeom>
          <a:noFill/>
          <a:ln w="63500">
            <a:gradFill>
              <a:gsLst>
                <a:gs pos="0">
                  <a:srgbClr val="DF0D92"/>
                </a:gs>
                <a:gs pos="100000">
                  <a:srgbClr val="DB0AD3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0F715B-725E-4E4C-8AF4-2B63E64BB2AA}"/>
              </a:ext>
            </a:extLst>
          </p:cNvPr>
          <p:cNvSpPr/>
          <p:nvPr/>
        </p:nvSpPr>
        <p:spPr>
          <a:xfrm>
            <a:off x="3325418" y="1374265"/>
            <a:ext cx="2417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Spend lots of time to locate media files</a:t>
            </a:r>
            <a:endParaRPr lang="zh-TW" altLang="en-US" sz="1600" b="1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7C32517-0F51-4F46-B403-41F8405BB8A5}"/>
              </a:ext>
            </a:extLst>
          </p:cNvPr>
          <p:cNvSpPr/>
          <p:nvPr/>
        </p:nvSpPr>
        <p:spPr>
          <a:xfrm>
            <a:off x="6127418" y="1362516"/>
            <a:ext cx="290499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Oswald Medium"/>
                <a:ea typeface="微軟正黑體"/>
              </a:rPr>
              <a:t>Closure of free sites and forgot to or difficult to back up the content</a:t>
            </a:r>
            <a:endParaRPr lang="zh-TW" altLang="en-US" sz="1600" b="1">
              <a:solidFill>
                <a:schemeClr val="bg1"/>
              </a:solidFill>
              <a:latin typeface="Oswald Medium"/>
              <a:ea typeface="微軟正黑體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7802D3F-A504-4E3A-9B53-E9F4C0A07F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0" y="2470562"/>
            <a:ext cx="2553749" cy="1642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C1094E5-D9E6-4B28-96AA-606AF51EB4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432" y="2326721"/>
            <a:ext cx="2469008" cy="1809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771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19CB13AD-BE60-4963-B92A-F3C6B6142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139" y="844426"/>
            <a:ext cx="3466289" cy="4403435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B89B4AB2-BC10-4A91-8E2D-7F22E19507C5}"/>
              </a:ext>
            </a:extLst>
          </p:cNvPr>
          <p:cNvSpPr/>
          <p:nvPr/>
        </p:nvSpPr>
        <p:spPr>
          <a:xfrm>
            <a:off x="5043054" y="2003222"/>
            <a:ext cx="2073362" cy="683948"/>
          </a:xfrm>
          <a:prstGeom prst="roundRect">
            <a:avLst>
              <a:gd name="adj" fmla="val 25098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A31F4996-BF0B-4E26-95BF-3CA457FD0FCC}"/>
              </a:ext>
            </a:extLst>
          </p:cNvPr>
          <p:cNvSpPr/>
          <p:nvPr/>
        </p:nvSpPr>
        <p:spPr>
          <a:xfrm>
            <a:off x="101036" y="4109717"/>
            <a:ext cx="2039168" cy="670860"/>
          </a:xfrm>
          <a:prstGeom prst="roundRect">
            <a:avLst>
              <a:gd name="adj" fmla="val 25098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EFF2C83-A1B7-4C42-963D-677151465B7A}"/>
              </a:ext>
            </a:extLst>
          </p:cNvPr>
          <p:cNvSpPr/>
          <p:nvPr/>
        </p:nvSpPr>
        <p:spPr>
          <a:xfrm>
            <a:off x="101036" y="2021727"/>
            <a:ext cx="2039168" cy="670860"/>
          </a:xfrm>
          <a:prstGeom prst="roundRect">
            <a:avLst>
              <a:gd name="adj" fmla="val 25098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38ECAF7-42BE-4A28-A89B-E03223A4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667"/>
            <a:ext cx="9144000" cy="669086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</a:rPr>
              <a:t>Build your site with the free WordPress</a:t>
            </a:r>
            <a:endParaRPr lang="zh-TW" altLang="en-US" sz="3600" dirty="0">
              <a:latin typeface="Oswald Medium" pitchFamily="2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8B6AE68-180E-4555-9AAA-3815BD1AF681}"/>
              </a:ext>
            </a:extLst>
          </p:cNvPr>
          <p:cNvSpPr txBox="1"/>
          <p:nvPr/>
        </p:nvSpPr>
        <p:spPr>
          <a:xfrm>
            <a:off x="843118" y="985743"/>
            <a:ext cx="4931085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1.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Enable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SQL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server</a:t>
            </a:r>
          </a:p>
          <a:p>
            <a:pPr>
              <a:lnSpc>
                <a:spcPts val="2300"/>
              </a:lnSpc>
            </a:pP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2.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Install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phpMyAdmin and create a database</a:t>
            </a:r>
          </a:p>
          <a:p>
            <a:pPr>
              <a:lnSpc>
                <a:spcPts val="2300"/>
              </a:lnSpc>
            </a:pP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3.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Install WordPress from NAS App Center</a:t>
            </a:r>
            <a:endParaRPr lang="zh-TW" altLang="en-US" sz="1600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38BA68A-0580-40EE-9016-57D7B75DB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273" y="2141255"/>
            <a:ext cx="3924639" cy="2532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DA07CC8-7995-4573-9D77-1948F69C2C83}"/>
              </a:ext>
            </a:extLst>
          </p:cNvPr>
          <p:cNvSpPr/>
          <p:nvPr/>
        </p:nvSpPr>
        <p:spPr>
          <a:xfrm>
            <a:off x="101036" y="2021727"/>
            <a:ext cx="233570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swald Medium"/>
                <a:ea typeface="微軟正黑體"/>
                <a:cs typeface="Arial"/>
              </a:rPr>
              <a:t>QNAP file management utilities</a:t>
            </a:r>
          </a:p>
          <a:p>
            <a:r>
              <a:rPr lang="en-US" altLang="zh-CN" sz="1200" dirty="0">
                <a:solidFill>
                  <a:schemeClr val="bg1"/>
                </a:solidFill>
                <a:latin typeface="Oswald Medium"/>
                <a:ea typeface="微軟正黑體"/>
                <a:cs typeface="Arial"/>
              </a:rPr>
              <a:t>Improve content publishing</a:t>
            </a:r>
          </a:p>
          <a:p>
            <a:r>
              <a:rPr lang="en-US" altLang="zh-CN" sz="1200" dirty="0">
                <a:solidFill>
                  <a:schemeClr val="bg1"/>
                </a:solidFill>
                <a:latin typeface="Oswald Medium"/>
                <a:ea typeface="微軟正黑體"/>
                <a:cs typeface="Arial"/>
              </a:rPr>
              <a:t>efficiency</a:t>
            </a:r>
            <a:endParaRPr lang="en-US" dirty="0">
              <a:solidFill>
                <a:schemeClr val="bg1"/>
              </a:solidFill>
              <a:latin typeface="Oswald Medium"/>
              <a:ea typeface="微軟正黑體"/>
              <a:cs typeface="Arial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C79E44-BA31-4439-BD71-9305BEF71F18}"/>
              </a:ext>
            </a:extLst>
          </p:cNvPr>
          <p:cNvSpPr/>
          <p:nvPr/>
        </p:nvSpPr>
        <p:spPr>
          <a:xfrm>
            <a:off x="116005" y="4220858"/>
            <a:ext cx="1943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2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From setup to backup, QNAP NAS has it all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6EED92B-2D8D-488F-A25C-0A79D191D978}"/>
              </a:ext>
            </a:extLst>
          </p:cNvPr>
          <p:cNvSpPr/>
          <p:nvPr/>
        </p:nvSpPr>
        <p:spPr>
          <a:xfrm>
            <a:off x="5108110" y="1987825"/>
            <a:ext cx="22136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Free personal domain for quickly enabling SSL certificates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9D86456-414D-46B3-A379-FE963914F2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797" y="2998415"/>
            <a:ext cx="1058080" cy="6894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924FC9A-F9FC-4358-9FB2-E5D8216489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554" y="2946818"/>
            <a:ext cx="557393" cy="10224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E309A8B-29AD-4787-A5E9-E2C5F22277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931" y="3069499"/>
            <a:ext cx="754636" cy="785126"/>
          </a:xfrm>
          <a:prstGeom prst="rect">
            <a:avLst/>
          </a:prstGeom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3BC9C6BE-5607-4209-AFEE-45F19038DF79}"/>
              </a:ext>
            </a:extLst>
          </p:cNvPr>
          <p:cNvSpPr/>
          <p:nvPr/>
        </p:nvSpPr>
        <p:spPr>
          <a:xfrm>
            <a:off x="5043053" y="4109717"/>
            <a:ext cx="1844731" cy="683948"/>
          </a:xfrm>
          <a:prstGeom prst="roundRect">
            <a:avLst>
              <a:gd name="adj" fmla="val 25098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C0669DB-3810-4455-B186-3AAD13353845}"/>
              </a:ext>
            </a:extLst>
          </p:cNvPr>
          <p:cNvSpPr/>
          <p:nvPr/>
        </p:nvSpPr>
        <p:spPr>
          <a:xfrm>
            <a:off x="5089206" y="4138770"/>
            <a:ext cx="188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2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Host multiple websites on QNAP NAS with Virtual Hosting</a:t>
            </a: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B82074F9-8AF6-4296-9B72-14C163DBD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5015" y="1134688"/>
            <a:ext cx="766852" cy="683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392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A9B6077F-05C4-4A5F-9AA1-DFAE821F18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752" y="1045687"/>
            <a:ext cx="2902055" cy="897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D0AE55-F182-4F13-B2EB-96D1BEC3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89" y="2883791"/>
            <a:ext cx="6375355" cy="225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248290"/>
            <a:ext cx="9144000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2950" b="0" dirty="0">
                <a:latin typeface="Oswald Medium" pitchFamily="2" charset="0"/>
              </a:rPr>
              <a:t>Connect to home NAS with </a:t>
            </a:r>
            <a:r>
              <a:rPr lang="ja-JP" altLang="en-US" sz="2950" b="0" dirty="0">
                <a:latin typeface="Oswald Medium" pitchFamily="2" charset="0"/>
              </a:rPr>
              <a:t>myQNAPcloud</a:t>
            </a:r>
            <a:r>
              <a:rPr lang="en-US" altLang="ja-JP" sz="2950" b="0" dirty="0">
                <a:latin typeface="Oswald Medium" pitchFamily="2" charset="0"/>
              </a:rPr>
              <a:t> and</a:t>
            </a:r>
            <a:r>
              <a:rPr lang="ja-JP" altLang="en-US" sz="2950" b="0" dirty="0">
                <a:latin typeface="Oswald Medium" pitchFamily="2" charset="0"/>
              </a:rPr>
              <a:t> QNAP ID</a:t>
            </a:r>
            <a:r>
              <a:rPr lang="en-US" altLang="ja-JP" sz="2950" b="0" dirty="0">
                <a:latin typeface="Oswald Medium" pitchFamily="2" charset="0"/>
              </a:rPr>
              <a:t> (QID)</a:t>
            </a:r>
            <a:endParaRPr lang="ja-JP" altLang="en-US" sz="2950" b="0" dirty="0">
              <a:latin typeface="Oswald Medium" pitchFamily="2" charset="0"/>
            </a:endParaRPr>
          </a:p>
        </p:txBody>
      </p:sp>
      <p:pic>
        <p:nvPicPr>
          <p:cNvPr id="7" name="Shape 162">
            <a:extLst>
              <a:ext uri="{FF2B5EF4-FFF2-40B4-BE49-F238E27FC236}">
                <a16:creationId xmlns:a16="http://schemas.microsoft.com/office/drawing/2014/main" id="{EFC4F9C5-50F7-4592-9D67-4ADDCB3376C1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669" y="1244402"/>
            <a:ext cx="2160481" cy="1213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hape 139">
            <a:extLst>
              <a:ext uri="{FF2B5EF4-FFF2-40B4-BE49-F238E27FC236}">
                <a16:creationId xmlns:a16="http://schemas.microsoft.com/office/drawing/2014/main" id="{B3C1FCFC-D393-4926-9B71-879A66B1161B}"/>
              </a:ext>
            </a:extLst>
          </p:cNvPr>
          <p:cNvSpPr/>
          <p:nvPr/>
        </p:nvSpPr>
        <p:spPr>
          <a:xfrm>
            <a:off x="955999" y="1237917"/>
            <a:ext cx="2433971" cy="43584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chemeClr val="lt1"/>
              </a:buClr>
              <a:buSzPts val="2400"/>
            </a:pPr>
            <a:r>
              <a:rPr lang="en-US" altLang="zh-TW" sz="20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Anytime / Anywhere</a:t>
            </a:r>
            <a:endParaRPr lang="zh-TW" altLang="en-US" sz="2000" dirty="0">
              <a:solidFill>
                <a:schemeClr val="bg1"/>
              </a:solidFill>
              <a:latin typeface="Oswald Medium" pitchFamily="2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C968DA7-6DBD-4A1F-A65F-A10891D66753}"/>
              </a:ext>
            </a:extLst>
          </p:cNvPr>
          <p:cNvGrpSpPr/>
          <p:nvPr/>
        </p:nvGrpSpPr>
        <p:grpSpPr>
          <a:xfrm>
            <a:off x="6234583" y="1076335"/>
            <a:ext cx="2755778" cy="1549872"/>
            <a:chOff x="6121448" y="1333919"/>
            <a:chExt cx="2755778" cy="154987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58DC9FA-2F6A-4627-97EF-2D00DD74F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48" y="1333919"/>
              <a:ext cx="2755778" cy="1549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4EC2CCCB-AC15-4510-9B2A-4FF3FBBC746E}"/>
                </a:ext>
              </a:extLst>
            </p:cNvPr>
            <p:cNvCxnSpPr/>
            <p:nvPr/>
          </p:nvCxnSpPr>
          <p:spPr>
            <a:xfrm flipV="1">
              <a:off x="8224838" y="1665288"/>
              <a:ext cx="53975" cy="619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2DF235C1-8D0E-46BC-BF40-A2BBA5564C42}"/>
                </a:ext>
              </a:extLst>
            </p:cNvPr>
            <p:cNvCxnSpPr/>
            <p:nvPr/>
          </p:nvCxnSpPr>
          <p:spPr>
            <a:xfrm>
              <a:off x="8270875" y="1995488"/>
              <a:ext cx="188913" cy="25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64A7810C-BD66-46AD-AB4C-96703394AC7B}"/>
                </a:ext>
              </a:extLst>
            </p:cNvPr>
            <p:cNvCxnSpPr/>
            <p:nvPr/>
          </p:nvCxnSpPr>
          <p:spPr>
            <a:xfrm>
              <a:off x="8126413" y="2235200"/>
              <a:ext cx="222250" cy="190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圖片 13" descr="一張含有 個人, 男人, 握住, 直立的 的圖片&#10;&#10;自動產生的描述">
            <a:extLst>
              <a:ext uri="{FF2B5EF4-FFF2-40B4-BE49-F238E27FC236}">
                <a16:creationId xmlns:a16="http://schemas.microsoft.com/office/drawing/2014/main" id="{A1B374D4-9417-470B-B6D2-32DA0C37A3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261" y="2585983"/>
            <a:ext cx="2277364" cy="2557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C7CC2842-8A09-407B-AE94-1E6D45A9A4BB}"/>
              </a:ext>
            </a:extLst>
          </p:cNvPr>
          <p:cNvSpPr/>
          <p:nvPr/>
        </p:nvSpPr>
        <p:spPr>
          <a:xfrm>
            <a:off x="640253" y="2021587"/>
            <a:ext cx="3026554" cy="6136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139">
            <a:extLst>
              <a:ext uri="{FF2B5EF4-FFF2-40B4-BE49-F238E27FC236}">
                <a16:creationId xmlns:a16="http://schemas.microsoft.com/office/drawing/2014/main" id="{4054E511-C874-47B1-9DC9-F857CBAFCEBB}"/>
              </a:ext>
            </a:extLst>
          </p:cNvPr>
          <p:cNvSpPr/>
          <p:nvPr/>
        </p:nvSpPr>
        <p:spPr>
          <a:xfrm>
            <a:off x="866551" y="2110512"/>
            <a:ext cx="2787556" cy="43584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ts val="2200"/>
              </a:lnSpc>
              <a:buClr>
                <a:schemeClr val="lt1"/>
              </a:buClr>
              <a:buSzPts val="2400"/>
            </a:pPr>
            <a:r>
              <a:rPr lang="en-US" altLang="zh-TW" sz="17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Register and login with Email or phone number</a:t>
            </a:r>
            <a:endParaRPr sz="1700" dirty="0">
              <a:solidFill>
                <a:schemeClr val="bg1"/>
              </a:solidFill>
              <a:latin typeface="Oswald Medium" pitchFamily="2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A097A729-40B1-4263-88C7-F0696ED50AC7}"/>
              </a:ext>
            </a:extLst>
          </p:cNvPr>
          <p:cNvGrpSpPr/>
          <p:nvPr/>
        </p:nvGrpSpPr>
        <p:grpSpPr>
          <a:xfrm>
            <a:off x="220323" y="1997083"/>
            <a:ext cx="638987" cy="638987"/>
            <a:chOff x="228678" y="3612186"/>
            <a:chExt cx="655970" cy="655970"/>
          </a:xfrm>
        </p:grpSpPr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714EE05A-F039-4186-A983-D687C24E046F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4CF82FEB-DFB2-48AA-B105-EA99B3979B83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圖形 16">
            <a:extLst>
              <a:ext uri="{FF2B5EF4-FFF2-40B4-BE49-F238E27FC236}">
                <a16:creationId xmlns:a16="http://schemas.microsoft.com/office/drawing/2014/main" id="{8A18E643-5033-4D09-AB83-C605346C17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4223" y="2145049"/>
            <a:ext cx="206030" cy="3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6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D8982D9F-F385-441E-A55F-BBA5D91050C2}"/>
              </a:ext>
            </a:extLst>
          </p:cNvPr>
          <p:cNvSpPr txBox="1"/>
          <p:nvPr/>
        </p:nvSpPr>
        <p:spPr>
          <a:xfrm>
            <a:off x="550310" y="2108597"/>
            <a:ext cx="8819672" cy="4009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070" indent="-179070">
              <a:lnSpc>
                <a:spcPts val="26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altLang="zh-CN" sz="185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</a:rPr>
              <a:t>Easily back up data and share it securely to avoid data loss and hackers</a:t>
            </a:r>
            <a:endParaRPr lang="en-US" sz="185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550312" y="991190"/>
            <a:ext cx="8638138" cy="3770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buSzPct val="80000"/>
              <a:buFont typeface="Arial" panose="020B0604020202020204" pitchFamily="34" charset="0"/>
              <a:buChar char="•"/>
            </a:pPr>
            <a:r>
              <a:rPr lang="en-US" altLang="zh-CN" sz="1850" dirty="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</a:rPr>
              <a:t>New quad-core processor and gigabit network ports for multitasking</a:t>
            </a:r>
            <a:endParaRPr lang="en-US" sz="1850" dirty="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6102C-65CC-4C6A-9922-256DD154E6F7}"/>
              </a:ext>
            </a:extLst>
          </p:cNvPr>
          <p:cNvSpPr/>
          <p:nvPr/>
        </p:nvSpPr>
        <p:spPr>
          <a:xfrm>
            <a:off x="550312" y="1549893"/>
            <a:ext cx="8917198" cy="3770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buSzPct val="80000"/>
              <a:buFont typeface="Arial" panose="020B0604020202020204" pitchFamily="34" charset="0"/>
              <a:buChar char="•"/>
            </a:pPr>
            <a:r>
              <a:rPr lang="en-US" altLang="zh-TW" sz="185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</a:rPr>
              <a:t>Stream content without barriers, connect to data even when on the move</a:t>
            </a:r>
            <a:endParaRPr lang="en-US" altLang="zh-CN" sz="185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133"/>
            <a:ext cx="9188450" cy="493563"/>
          </a:xfrm>
        </p:spPr>
        <p:txBody>
          <a:bodyPr/>
          <a:lstStyle/>
          <a:p>
            <a:pPr algn="ctr"/>
            <a:r>
              <a:rPr lang="en-US" altLang="zh-CN" sz="3500" b="0" dirty="0">
                <a:latin typeface="Oswald Medium" pitchFamily="2" charset="0"/>
              </a:rPr>
              <a:t>Sharing data and entertainment all form home</a:t>
            </a:r>
            <a:endParaRPr lang="zh-TW" altLang="en-US" sz="3500" b="0" dirty="0">
              <a:latin typeface="Oswald Medium" pitchFamily="2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D29577C-0AAC-494A-8099-928923269C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497" y="2892056"/>
            <a:ext cx="5131170" cy="1984125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5BDCE74D-479A-254E-9DF0-C00E89F5502E}"/>
              </a:ext>
            </a:extLst>
          </p:cNvPr>
          <p:cNvSpPr txBox="1"/>
          <p:nvPr/>
        </p:nvSpPr>
        <p:spPr>
          <a:xfrm>
            <a:off x="550311" y="2654600"/>
            <a:ext cx="3969072" cy="4009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070" indent="-179070">
              <a:lnSpc>
                <a:spcPts val="26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altLang="zh-CN" sz="185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</a:rPr>
              <a:t>Deploy 10GbE in offices quickly</a:t>
            </a:r>
            <a:endParaRPr lang="en-US" sz="185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Microsoft JhengHei"/>
              <a:cs typeface="Arial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EAF3255-3DF3-43C9-9D97-A347598AA816}"/>
              </a:ext>
            </a:extLst>
          </p:cNvPr>
          <p:cNvSpPr txBox="1"/>
          <p:nvPr/>
        </p:nvSpPr>
        <p:spPr>
          <a:xfrm>
            <a:off x="4806819" y="2672106"/>
            <a:ext cx="841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dirty="0">
                <a:gradFill>
                  <a:gsLst>
                    <a:gs pos="0">
                      <a:schemeClr val="tx1"/>
                    </a:gs>
                    <a:gs pos="100000">
                      <a:srgbClr val="717171"/>
                    </a:gs>
                  </a:gsLst>
                  <a:lin ang="5400000" scaled="1"/>
                </a:gradFill>
                <a:latin typeface="Oswald Medium" pitchFamily="2" charset="0"/>
                <a:cs typeface="Arial" panose="020B0604020202020204" pitchFamily="34" charset="0"/>
              </a:rPr>
              <a:t>TS-431K</a:t>
            </a:r>
            <a:endParaRPr kumimoji="1" lang="zh-TW" altLang="en-US" sz="1000" dirty="0">
              <a:gradFill>
                <a:gsLst>
                  <a:gs pos="0">
                    <a:schemeClr val="tx1"/>
                  </a:gs>
                  <a:gs pos="100000">
                    <a:srgbClr val="717171"/>
                  </a:gs>
                </a:gsLst>
                <a:lin ang="5400000" scaled="1"/>
              </a:gra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E8ECB3C-772A-4765-8476-FE67A03BAB8F}"/>
              </a:ext>
            </a:extLst>
          </p:cNvPr>
          <p:cNvSpPr txBox="1"/>
          <p:nvPr/>
        </p:nvSpPr>
        <p:spPr>
          <a:xfrm>
            <a:off x="5653550" y="2804741"/>
            <a:ext cx="841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>
                <a:gradFill>
                  <a:gsLst>
                    <a:gs pos="0">
                      <a:schemeClr val="tx1"/>
                    </a:gs>
                    <a:gs pos="100000">
                      <a:srgbClr val="717171"/>
                    </a:gs>
                  </a:gsLst>
                  <a:lin ang="5400000" scaled="1"/>
                </a:gradFill>
                <a:latin typeface="Oswald Medium" pitchFamily="2" charset="0"/>
                <a:cs typeface="Arial" panose="020B0604020202020204" pitchFamily="34" charset="0"/>
              </a:rPr>
              <a:t>TS-231K</a:t>
            </a:r>
            <a:endParaRPr kumimoji="1" lang="zh-TW" altLang="en-US" sz="1000">
              <a:gradFill>
                <a:gsLst>
                  <a:gs pos="0">
                    <a:schemeClr val="tx1"/>
                  </a:gs>
                  <a:gs pos="100000">
                    <a:srgbClr val="717171"/>
                  </a:gs>
                </a:gsLst>
                <a:lin ang="5400000" scaled="1"/>
              </a:gra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F1DB894-ADF6-4F03-9D88-7C62B3737E6A}"/>
              </a:ext>
            </a:extLst>
          </p:cNvPr>
          <p:cNvSpPr txBox="1"/>
          <p:nvPr/>
        </p:nvSpPr>
        <p:spPr>
          <a:xfrm>
            <a:off x="6537392" y="2810575"/>
            <a:ext cx="841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>
                <a:gradFill>
                  <a:gsLst>
                    <a:gs pos="0">
                      <a:schemeClr val="tx1"/>
                    </a:gs>
                    <a:gs pos="100000">
                      <a:srgbClr val="717171"/>
                    </a:gs>
                  </a:gsLst>
                  <a:lin ang="5400000" scaled="1"/>
                </a:gradFill>
                <a:latin typeface="Oswald Medium" pitchFamily="2" charset="0"/>
                <a:cs typeface="Arial" panose="020B0604020202020204" pitchFamily="34" charset="0"/>
              </a:rPr>
              <a:t>TS-131K</a:t>
            </a:r>
            <a:endParaRPr kumimoji="1" lang="zh-TW" altLang="en-US" sz="1000">
              <a:gradFill>
                <a:gsLst>
                  <a:gs pos="0">
                    <a:schemeClr val="tx1"/>
                  </a:gs>
                  <a:gs pos="100000">
                    <a:srgbClr val="717171"/>
                  </a:gs>
                </a:gsLst>
                <a:lin ang="5400000" scaled="1"/>
              </a:gra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C508D41-FC3A-4BC0-9B6A-8AE9593139A1}"/>
              </a:ext>
            </a:extLst>
          </p:cNvPr>
          <p:cNvSpPr txBox="1"/>
          <p:nvPr/>
        </p:nvSpPr>
        <p:spPr>
          <a:xfrm>
            <a:off x="8132264" y="2645835"/>
            <a:ext cx="11084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>
                <a:gradFill>
                  <a:gsLst>
                    <a:gs pos="0">
                      <a:schemeClr val="tx1"/>
                    </a:gs>
                    <a:gs pos="100000">
                      <a:srgbClr val="717171"/>
                    </a:gs>
                  </a:gsLst>
                  <a:lin ang="5400000" scaled="1"/>
                </a:gradFill>
                <a:latin typeface="Oswald Medium" pitchFamily="2" charset="0"/>
                <a:cs typeface="Arial" panose="020B0604020202020204" pitchFamily="34" charset="0"/>
              </a:rPr>
              <a:t>TS-431KX</a:t>
            </a:r>
            <a:endParaRPr kumimoji="1" lang="zh-TW" altLang="en-US" sz="1000">
              <a:gradFill>
                <a:gsLst>
                  <a:gs pos="0">
                    <a:schemeClr val="tx1"/>
                  </a:gs>
                  <a:gs pos="100000">
                    <a:srgbClr val="717171"/>
                  </a:gs>
                </a:gsLst>
                <a:lin ang="5400000" scaled="1"/>
              </a:gradFill>
              <a:latin typeface="Oswald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51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2831" y="353999"/>
            <a:ext cx="8043469" cy="493563"/>
          </a:xfrm>
        </p:spPr>
        <p:txBody>
          <a:bodyPr/>
          <a:lstStyle/>
          <a:p>
            <a:pPr lvl="0">
              <a:lnSpc>
                <a:spcPts val="3730"/>
              </a:lnSpc>
            </a:pPr>
            <a:r>
              <a:rPr lang="en-US" altLang="zh-TW" b="0" dirty="0">
                <a:latin typeface="Oswald Medium" pitchFamily="2" charset="0"/>
                <a:ea typeface="Microsoft JhengHei" panose="020B0604030504040204" pitchFamily="34" charset="-120"/>
              </a:rPr>
              <a:t>QNAP QVPN and </a:t>
            </a:r>
            <a:r>
              <a:rPr lang="en-US" altLang="zh-TW" b="0" dirty="0" err="1">
                <a:latin typeface="Oswald Medium" pitchFamily="2" charset="0"/>
                <a:ea typeface="Microsoft JhengHei" panose="020B0604030504040204" pitchFamily="34" charset="-120"/>
              </a:rPr>
              <a:t>QBelt</a:t>
            </a:r>
            <a:r>
              <a:rPr lang="en-US" altLang="zh-TW" b="0" dirty="0">
                <a:latin typeface="Oswald Medium" pitchFamily="2" charset="0"/>
                <a:ea typeface="Microsoft JhengHei" panose="020B0604030504040204" pitchFamily="34" charset="-120"/>
              </a:rPr>
              <a:t> protocol</a:t>
            </a:r>
            <a:br>
              <a:rPr lang="en-US" altLang="zh-TW" b="0" dirty="0">
                <a:latin typeface="Oswald Medium" pitchFamily="2" charset="0"/>
                <a:ea typeface="Microsoft JhengHei" panose="020B0604030504040204" pitchFamily="34" charset="-120"/>
              </a:rPr>
            </a:br>
            <a:r>
              <a:rPr lang="en-US" altLang="zh-TW" b="0" dirty="0">
                <a:latin typeface="Oswald Medium" pitchFamily="2" charset="0"/>
                <a:ea typeface="Microsoft JhengHei" panose="020B0604030504040204" pitchFamily="34" charset="-120"/>
              </a:rPr>
              <a:t>for anywhere access</a:t>
            </a:r>
            <a:endParaRPr lang="zh-TW" altLang="en-US" b="0" dirty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268369" y="3292454"/>
            <a:ext cx="1954768" cy="1374796"/>
          </a:xfrm>
          <a:prstGeom prst="rect">
            <a:avLst/>
          </a:prstGeom>
          <a:solidFill>
            <a:srgbClr val="17F1BD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>
              <a:solidFill>
                <a:srgbClr val="000000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2305452" y="3292454"/>
            <a:ext cx="1969363" cy="1374796"/>
          </a:xfrm>
          <a:prstGeom prst="rect">
            <a:avLst/>
          </a:prstGeom>
          <a:solidFill>
            <a:srgbClr val="17F1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3F3F3"/>
              </a:buClr>
              <a:buSzPts val="1600"/>
            </a:pPr>
            <a:endParaRPr lang="zh-TW" sz="1470" b="1">
              <a:solidFill>
                <a:srgbClr val="000000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7" name="Shape 213"/>
          <p:cNvSpPr txBox="1"/>
          <p:nvPr/>
        </p:nvSpPr>
        <p:spPr>
          <a:xfrm>
            <a:off x="4363409" y="3292454"/>
            <a:ext cx="1966271" cy="1374796"/>
          </a:xfrm>
          <a:prstGeom prst="rect">
            <a:avLst/>
          </a:prstGeom>
          <a:solidFill>
            <a:srgbClr val="17F1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 b="1">
              <a:solidFill>
                <a:srgbClr val="000000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853" y="1295401"/>
            <a:ext cx="1960826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591" y="1295401"/>
            <a:ext cx="1969364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69" y="1295401"/>
            <a:ext cx="1952463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0" name="Shape 20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40" y="1734417"/>
            <a:ext cx="1605725" cy="1177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" name="Shape 204" descr="cross-platform.png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496" y="1851046"/>
            <a:ext cx="1816664" cy="10492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2" name="Shape 21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802" y="1571058"/>
            <a:ext cx="1755393" cy="134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P10-1-11.png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137" y="2513625"/>
            <a:ext cx="587785" cy="6950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B98FD-0C7F-A74F-848F-F84123C537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718" y="1142230"/>
            <a:ext cx="2367301" cy="1436567"/>
          </a:xfrm>
          <a:prstGeom prst="roundRect">
            <a:avLst>
              <a:gd name="adj" fmla="val 2232"/>
            </a:avLst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20" name="Shape 446">
            <a:extLst>
              <a:ext uri="{FF2B5EF4-FFF2-40B4-BE49-F238E27FC236}">
                <a16:creationId xmlns:a16="http://schemas.microsoft.com/office/drawing/2014/main" id="{1372C69A-7564-6D46-A558-F3457F4A5E22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36" y="2795008"/>
            <a:ext cx="1139004" cy="2069217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21" name="Shape 468">
            <a:extLst>
              <a:ext uri="{FF2B5EF4-FFF2-40B4-BE49-F238E27FC236}">
                <a16:creationId xmlns:a16="http://schemas.microsoft.com/office/drawing/2014/main" id="{371117DA-CDF6-3343-8C65-D070C6DAF26E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066" y="2795008"/>
            <a:ext cx="1095903" cy="2069217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7EF74F7-C2F4-4AC8-ABE4-8CD6222A23EF}"/>
              </a:ext>
            </a:extLst>
          </p:cNvPr>
          <p:cNvSpPr/>
          <p:nvPr/>
        </p:nvSpPr>
        <p:spPr>
          <a:xfrm>
            <a:off x="281147" y="3464325"/>
            <a:ext cx="187410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600"/>
            </a:pPr>
            <a:r>
              <a:rPr lang="en-US" altLang="zh-TW" sz="1400" dirty="0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Secure Encrypted Connection:</a:t>
            </a:r>
          </a:p>
          <a:p>
            <a:pPr lvl="0" algn="ctr">
              <a:buSzPts val="1600"/>
            </a:pPr>
            <a:r>
              <a:rPr lang="en-US" altLang="zh-TW" sz="900" dirty="0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br>
              <a:rPr lang="en-US" altLang="zh-TW" sz="900" dirty="0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en-US" altLang="zh-TW" sz="1200" dirty="0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DTLS + SSL + AES-256 encryption</a:t>
            </a:r>
            <a:endParaRPr lang="en-US" altLang="zh-TW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 Medium" pitchFamily="2" charset="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CE970DB-2D24-4FB8-A9C0-E9530B442D6B}"/>
              </a:ext>
            </a:extLst>
          </p:cNvPr>
          <p:cNvSpPr/>
          <p:nvPr/>
        </p:nvSpPr>
        <p:spPr>
          <a:xfrm>
            <a:off x="2231350" y="3554411"/>
            <a:ext cx="2121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altLang="zh-TW" sz="1400" dirty="0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New </a:t>
            </a:r>
            <a:r>
              <a:rPr lang="en-US" altLang="zh-TW" sz="1400" dirty="0" err="1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QBelt</a:t>
            </a:r>
            <a:r>
              <a:rPr lang="en-US" altLang="zh-TW" sz="1400" dirty="0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 protocol:</a:t>
            </a:r>
          </a:p>
          <a:p>
            <a:pPr algn="ctr">
              <a:buSzPts val="1600"/>
            </a:pPr>
            <a:r>
              <a:rPr lang="en-US" altLang="zh-TW" sz="1000" dirty="0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44F843-53F3-46C9-882A-027C75D9986D}"/>
              </a:ext>
            </a:extLst>
          </p:cNvPr>
          <p:cNvSpPr/>
          <p:nvPr/>
        </p:nvSpPr>
        <p:spPr>
          <a:xfrm>
            <a:off x="4357130" y="3455973"/>
            <a:ext cx="1952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altLang="zh-TW" sz="1400" dirty="0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Works on desktop and mobile devices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71D7E91-6C67-447D-B2C2-8D1AE2C376B5}"/>
              </a:ext>
            </a:extLst>
          </p:cNvPr>
          <p:cNvSpPr/>
          <p:nvPr/>
        </p:nvSpPr>
        <p:spPr>
          <a:xfrm>
            <a:off x="2468793" y="4004189"/>
            <a:ext cx="1613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altLang="zh-TW" sz="1000" dirty="0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200" dirty="0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Decreases the chance of being detected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BC265DD-7205-4162-9E6A-F50F3A544734}"/>
              </a:ext>
            </a:extLst>
          </p:cNvPr>
          <p:cNvSpPr/>
          <p:nvPr/>
        </p:nvSpPr>
        <p:spPr>
          <a:xfrm>
            <a:off x="4366933" y="3831578"/>
            <a:ext cx="1952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1600"/>
            </a:pPr>
            <a:endParaRPr lang="en-US" altLang="zh-TW" sz="1200">
              <a:latin typeface="Oswald Medium" pitchFamily="2" charset="0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algn="ctr">
              <a:buSzPts val="1600"/>
            </a:pPr>
            <a:r>
              <a:rPr lang="en-US" altLang="zh-TW" sz="1200"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Windows, macOS, Android, iOS</a:t>
            </a:r>
          </a:p>
        </p:txBody>
      </p:sp>
    </p:spTree>
    <p:extLst>
      <p:ext uri="{BB962C8B-B14F-4D97-AF65-F5344CB8AC3E}">
        <p14:creationId xmlns:p14="http://schemas.microsoft.com/office/powerpoint/2010/main" val="4266065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324618-617F-46BD-98E1-7BD8976B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31" y="1101321"/>
            <a:ext cx="4116650" cy="1647412"/>
          </a:xfrm>
        </p:spPr>
        <p:txBody>
          <a:bodyPr/>
          <a:lstStyle/>
          <a:p>
            <a:pPr algn="ctr">
              <a:lnSpc>
                <a:spcPts val="3600"/>
              </a:lnSpc>
              <a:spcBef>
                <a:spcPts val="0"/>
              </a:spcBef>
              <a:buSzPct val="85000"/>
            </a:pPr>
            <a:r>
              <a:rPr lang="en-US" sz="2900" b="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Easily back up data and share it securely to avoid data loss and hackers</a:t>
            </a:r>
            <a:endParaRPr lang="en-US" sz="2900" dirty="0">
              <a:solidFill>
                <a:schemeClr val="bg1"/>
              </a:solidFill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51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114A5681-6E5F-4B04-9D80-D73EB82BF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144" y="1498908"/>
            <a:ext cx="2966569" cy="2959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1" y="251738"/>
            <a:ext cx="9144000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</a:rPr>
              <a:t>Not just Antivirus, QTS Security Circle</a:t>
            </a:r>
            <a:r>
              <a:rPr lang="zh-TW" altLang="en-US" sz="3600" b="0" dirty="0">
                <a:latin typeface="Oswald Medium" pitchFamily="2" charset="0"/>
              </a:rPr>
              <a:t>！</a:t>
            </a: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A9B4D90D-C96C-483A-97AA-CE03F7FCCE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7161" y="1218812"/>
            <a:ext cx="3877774" cy="1668228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buNone/>
            </a:pPr>
            <a:r>
              <a:rPr lang="en-US" altLang="zh-TW" sz="1800" dirty="0">
                <a:latin typeface="Oswald Medium" pitchFamily="2" charset="0"/>
              </a:rPr>
              <a:t>Beside installing Antivirus to protect the uploaded files, QTS NAS</a:t>
            </a:r>
            <a:r>
              <a:rPr lang="zh-TW" altLang="en-US" sz="1800" dirty="0">
                <a:latin typeface="Oswald Medium" pitchFamily="2" charset="0"/>
              </a:rPr>
              <a:t> </a:t>
            </a:r>
            <a:r>
              <a:rPr lang="en-US" altLang="zh-TW" sz="1800" dirty="0">
                <a:latin typeface="Oswald Medium" pitchFamily="2" charset="0"/>
              </a:rPr>
              <a:t>also needs a full circle of protection, such as OS integrity and safe NAS set-up. </a:t>
            </a: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E11A11BC-1975-4FCA-9003-021720C63F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6060" y="2254559"/>
            <a:ext cx="807455" cy="80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9E6B9FC-8526-473D-9D5F-1DB90D1E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141" y="3823423"/>
            <a:ext cx="807455" cy="819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EA643A7-ADFA-4561-99DB-26C8544632E6}"/>
              </a:ext>
            </a:extLst>
          </p:cNvPr>
          <p:cNvSpPr/>
          <p:nvPr/>
        </p:nvSpPr>
        <p:spPr>
          <a:xfrm>
            <a:off x="4951338" y="2808231"/>
            <a:ext cx="807455" cy="8074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45D02DA-D9C6-4D27-BD66-0CF7553AD0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38" y="2787707"/>
            <a:ext cx="993788" cy="80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84B831EC-9876-45F7-B64E-1D768B9DB945}"/>
              </a:ext>
            </a:extLst>
          </p:cNvPr>
          <p:cNvSpPr/>
          <p:nvPr/>
        </p:nvSpPr>
        <p:spPr>
          <a:xfrm>
            <a:off x="6099384" y="1277007"/>
            <a:ext cx="807455" cy="8074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D38481-91CA-4E3E-A533-DC6B74300EBC}"/>
              </a:ext>
            </a:extLst>
          </p:cNvPr>
          <p:cNvSpPr txBox="1"/>
          <p:nvPr/>
        </p:nvSpPr>
        <p:spPr>
          <a:xfrm>
            <a:off x="6173398" y="1314262"/>
            <a:ext cx="676787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</a:rPr>
              <a:t>QTS</a:t>
            </a:r>
          </a:p>
          <a:p>
            <a:pPr algn="ctr"/>
            <a:r>
              <a:rPr lang="en-US" altLang="zh-TW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</a:rPr>
              <a:t>4.4.2</a:t>
            </a:r>
            <a:endParaRPr lang="zh-TW" altLang="en-US" sz="2100" dirty="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</a:endParaRPr>
          </a:p>
        </p:txBody>
      </p:sp>
      <p:pic>
        <p:nvPicPr>
          <p:cNvPr id="26" name="圖片 25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9F53CAFA-1E2A-4309-B9CC-C62331133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122" y="1729365"/>
            <a:ext cx="2060830" cy="2521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Google Shape;106;p17">
            <a:extLst>
              <a:ext uri="{FF2B5EF4-FFF2-40B4-BE49-F238E27FC236}">
                <a16:creationId xmlns:a16="http://schemas.microsoft.com/office/drawing/2014/main" id="{D4AC53C7-2F87-420F-959F-7627474D2513}"/>
              </a:ext>
            </a:extLst>
          </p:cNvPr>
          <p:cNvSpPr txBox="1">
            <a:spLocks/>
          </p:cNvSpPr>
          <p:nvPr/>
        </p:nvSpPr>
        <p:spPr>
          <a:xfrm>
            <a:off x="4524070" y="3609712"/>
            <a:ext cx="1751369" cy="639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360" indent="0">
              <a:buNone/>
            </a:pPr>
            <a:r>
              <a:rPr lang="en-US" altLang="zh-TW" sz="1400" dirty="0">
                <a:latin typeface="Oswald Medium" pitchFamily="2" charset="0"/>
                <a:ea typeface="微軟正黑體"/>
              </a:rPr>
              <a:t>Free anti-virus</a:t>
            </a:r>
          </a:p>
        </p:txBody>
      </p:sp>
      <p:sp>
        <p:nvSpPr>
          <p:cNvPr id="25" name="Google Shape;106;p17">
            <a:extLst>
              <a:ext uri="{FF2B5EF4-FFF2-40B4-BE49-F238E27FC236}">
                <a16:creationId xmlns:a16="http://schemas.microsoft.com/office/drawing/2014/main" id="{D351DB0E-E039-48C1-84D8-B7DB4E5BA66D}"/>
              </a:ext>
            </a:extLst>
          </p:cNvPr>
          <p:cNvSpPr txBox="1">
            <a:spLocks/>
          </p:cNvSpPr>
          <p:nvPr/>
        </p:nvSpPr>
        <p:spPr>
          <a:xfrm>
            <a:off x="7202172" y="4075663"/>
            <a:ext cx="1354402" cy="639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360" indent="0">
              <a:buNone/>
            </a:pPr>
            <a:r>
              <a:rPr lang="en-US" altLang="zh-TW" sz="14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Malware Remover</a:t>
            </a:r>
          </a:p>
        </p:txBody>
      </p:sp>
      <p:sp>
        <p:nvSpPr>
          <p:cNvPr id="27" name="Google Shape;106;p17">
            <a:extLst>
              <a:ext uri="{FF2B5EF4-FFF2-40B4-BE49-F238E27FC236}">
                <a16:creationId xmlns:a16="http://schemas.microsoft.com/office/drawing/2014/main" id="{874B18F0-3A73-44F5-A939-168299941850}"/>
              </a:ext>
            </a:extLst>
          </p:cNvPr>
          <p:cNvSpPr txBox="1">
            <a:spLocks/>
          </p:cNvSpPr>
          <p:nvPr/>
        </p:nvSpPr>
        <p:spPr>
          <a:xfrm>
            <a:off x="7766952" y="3044399"/>
            <a:ext cx="1354402" cy="639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360" indent="0">
              <a:buNone/>
            </a:pPr>
            <a:r>
              <a:rPr lang="en-US" altLang="zh-TW" sz="14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Security Counselor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5D39289-9C90-6249-86D6-CF39C22FEC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92" y="2686929"/>
            <a:ext cx="3658769" cy="1965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1185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69">
            <a:extLst>
              <a:ext uri="{FF2B5EF4-FFF2-40B4-BE49-F238E27FC236}">
                <a16:creationId xmlns:a16="http://schemas.microsoft.com/office/drawing/2014/main" id="{249AF01A-1E1A-4FB7-9B0C-E5AFA0B90732}"/>
              </a:ext>
            </a:extLst>
          </p:cNvPr>
          <p:cNvSpPr/>
          <p:nvPr/>
        </p:nvSpPr>
        <p:spPr>
          <a:xfrm>
            <a:off x="5191790" y="2364429"/>
            <a:ext cx="3952210" cy="1363020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0" name="Shape 309">
            <a:extLst>
              <a:ext uri="{FF2B5EF4-FFF2-40B4-BE49-F238E27FC236}">
                <a16:creationId xmlns:a16="http://schemas.microsoft.com/office/drawing/2014/main" id="{98B99D68-B63F-4572-A02A-938982B69B9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659" y="1473113"/>
            <a:ext cx="2880320" cy="149299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0">
            <a:extLst>
              <a:ext uri="{FF2B5EF4-FFF2-40B4-BE49-F238E27FC236}">
                <a16:creationId xmlns:a16="http://schemas.microsoft.com/office/drawing/2014/main" id="{1680E7CB-997D-4B5E-90CF-570ADDFD42E8}"/>
              </a:ext>
            </a:extLst>
          </p:cNvPr>
          <p:cNvSpPr/>
          <p:nvPr/>
        </p:nvSpPr>
        <p:spPr>
          <a:xfrm>
            <a:off x="2852517" y="3479834"/>
            <a:ext cx="1840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 err="1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NetBak</a:t>
            </a:r>
            <a:r>
              <a:rPr lang="en-US" sz="1600" i="0" u="none" strike="noStrike" cap="none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Replicator </a:t>
            </a:r>
            <a:endParaRPr sz="1600" i="0" u="none" strike="noStrike" cap="none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32" name="Shape 312">
            <a:extLst>
              <a:ext uri="{FF2B5EF4-FFF2-40B4-BE49-F238E27FC236}">
                <a16:creationId xmlns:a16="http://schemas.microsoft.com/office/drawing/2014/main" id="{393A85B6-120D-4031-BC5F-17435668F5C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50" y="3156327"/>
            <a:ext cx="2880320" cy="1492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Shape 313">
            <a:extLst>
              <a:ext uri="{FF2B5EF4-FFF2-40B4-BE49-F238E27FC236}">
                <a16:creationId xmlns:a16="http://schemas.microsoft.com/office/drawing/2014/main" id="{A1727079-4FFC-4FE0-B59B-32715FBF594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360" y="1736076"/>
            <a:ext cx="1379212" cy="908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314">
            <a:extLst>
              <a:ext uri="{FF2B5EF4-FFF2-40B4-BE49-F238E27FC236}">
                <a16:creationId xmlns:a16="http://schemas.microsoft.com/office/drawing/2014/main" id="{40B0121C-ABD4-4BA3-83B0-06A90EFA9BBB}"/>
              </a:ext>
            </a:extLst>
          </p:cNvPr>
          <p:cNvSpPr/>
          <p:nvPr/>
        </p:nvSpPr>
        <p:spPr>
          <a:xfrm>
            <a:off x="2852517" y="1752553"/>
            <a:ext cx="14045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 dirty="0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Time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 dirty="0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Machine</a:t>
            </a:r>
            <a:endParaRPr sz="1600" i="0" u="none" strike="noStrike" cap="none" dirty="0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5" name="Shape 315">
            <a:extLst>
              <a:ext uri="{FF2B5EF4-FFF2-40B4-BE49-F238E27FC236}">
                <a16:creationId xmlns:a16="http://schemas.microsoft.com/office/drawing/2014/main" id="{D9016EC4-0C89-4BBB-9F88-9CD10C705966}"/>
              </a:ext>
            </a:extLst>
          </p:cNvPr>
          <p:cNvSpPr/>
          <p:nvPr/>
        </p:nvSpPr>
        <p:spPr>
          <a:xfrm>
            <a:off x="1404000" y="1255724"/>
            <a:ext cx="9396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dirty="0">
                <a:solidFill>
                  <a:schemeClr val="bg1"/>
                </a:solidFill>
                <a:latin typeface="Oswald Medium"/>
                <a:ea typeface="Arial"/>
                <a:cs typeface="Arial"/>
                <a:sym typeface="Arial"/>
              </a:rPr>
              <a:t>macOS</a:t>
            </a:r>
            <a:endParaRPr sz="1600" i="0" u="none" strike="noStrike" cap="none" dirty="0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6" name="Shape 316">
            <a:extLst>
              <a:ext uri="{FF2B5EF4-FFF2-40B4-BE49-F238E27FC236}">
                <a16:creationId xmlns:a16="http://schemas.microsoft.com/office/drawing/2014/main" id="{C72C9043-E4FA-4C9B-B9A6-20604604A140}"/>
              </a:ext>
            </a:extLst>
          </p:cNvPr>
          <p:cNvSpPr/>
          <p:nvPr/>
        </p:nvSpPr>
        <p:spPr>
          <a:xfrm>
            <a:off x="1347360" y="2925523"/>
            <a:ext cx="11084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Windows</a:t>
            </a:r>
            <a:endParaRPr sz="1600" i="0" u="none" strike="noStrike" cap="none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7" name="Shape 317">
            <a:extLst>
              <a:ext uri="{FF2B5EF4-FFF2-40B4-BE49-F238E27FC236}">
                <a16:creationId xmlns:a16="http://schemas.microsoft.com/office/drawing/2014/main" id="{7428CFD4-BE2F-4117-97BA-786D9E0568D9}"/>
              </a:ext>
            </a:extLst>
          </p:cNvPr>
          <p:cNvSpPr/>
          <p:nvPr/>
        </p:nvSpPr>
        <p:spPr>
          <a:xfrm>
            <a:off x="6654725" y="2508439"/>
            <a:ext cx="2283829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 u="none" strike="noStrike" cap="none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sym typeface="Arial"/>
              </a:rPr>
              <a:t>Real-time or scheduled data backup</a:t>
            </a:r>
          </a:p>
        </p:txBody>
      </p:sp>
      <p:pic>
        <p:nvPicPr>
          <p:cNvPr id="40" name="Picture 22">
            <a:extLst>
              <a:ext uri="{FF2B5EF4-FFF2-40B4-BE49-F238E27FC236}">
                <a16:creationId xmlns:a16="http://schemas.microsoft.com/office/drawing/2014/main" id="{E752270A-21EC-47AC-9217-7F40C774B6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680" y="1820443"/>
            <a:ext cx="2245950" cy="2450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431"/>
            <a:ext cx="9144000" cy="493563"/>
          </a:xfrm>
        </p:spPr>
        <p:txBody>
          <a:bodyPr/>
          <a:lstStyle/>
          <a:p>
            <a:r>
              <a:rPr lang="en-US" altLang="zh-TW" sz="3600" b="0" dirty="0">
                <a:solidFill>
                  <a:schemeClr val="lt1"/>
                </a:solidFill>
                <a:latin typeface="Oswald Medium" pitchFamily="2" charset="0"/>
                <a:ea typeface="Microsoft JhengHei" panose="020B0604030504040204" pitchFamily="34" charset="-120"/>
              </a:rPr>
              <a:t>Fight against virus and ransomware</a:t>
            </a:r>
            <a:endParaRPr lang="zh-TW" altLang="en-US" sz="3600" b="0" dirty="0">
              <a:latin typeface="Oswald Medium" pitchFamily="2" charset="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24E21BE6-58D2-4F93-9C7F-F59F4AF2A2AF}"/>
              </a:ext>
            </a:extLst>
          </p:cNvPr>
          <p:cNvCxnSpPr/>
          <p:nvPr/>
        </p:nvCxnSpPr>
        <p:spPr>
          <a:xfrm>
            <a:off x="2914650" y="2406650"/>
            <a:ext cx="755650" cy="0"/>
          </a:xfrm>
          <a:prstGeom prst="straightConnector1">
            <a:avLst/>
          </a:prstGeom>
          <a:ln w="12700" cap="rnd">
            <a:solidFill>
              <a:schemeClr val="bg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656C2B9-3C87-44B9-A904-E0DA91EF039A}"/>
              </a:ext>
            </a:extLst>
          </p:cNvPr>
          <p:cNvCxnSpPr/>
          <p:nvPr/>
        </p:nvCxnSpPr>
        <p:spPr>
          <a:xfrm>
            <a:off x="2901950" y="4095750"/>
            <a:ext cx="755650" cy="0"/>
          </a:xfrm>
          <a:prstGeom prst="straightConnector1">
            <a:avLst/>
          </a:prstGeom>
          <a:ln w="12700" cap="rnd">
            <a:solidFill>
              <a:schemeClr val="bg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3CF08F9-E049-E440-B767-828C72F86CE8}"/>
              </a:ext>
            </a:extLst>
          </p:cNvPr>
          <p:cNvSpPr txBox="1"/>
          <p:nvPr/>
        </p:nvSpPr>
        <p:spPr>
          <a:xfrm>
            <a:off x="4990413" y="4281821"/>
            <a:ext cx="841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>
                <a:gradFill>
                  <a:gsLst>
                    <a:gs pos="27000">
                      <a:srgbClr val="9BFFFD"/>
                    </a:gs>
                    <a:gs pos="100000">
                      <a:srgbClr val="9BFFFD">
                        <a:alpha val="23000"/>
                      </a:srgbClr>
                    </a:gs>
                  </a:gsLst>
                  <a:lin ang="5400000" scaled="0"/>
                </a:gradFill>
                <a:latin typeface="Oswald Medium" pitchFamily="2" charset="0"/>
                <a:cs typeface="Arial" panose="020B0604020202020204" pitchFamily="34" charset="0"/>
              </a:rPr>
              <a:t>TS-431K</a:t>
            </a:r>
            <a:endParaRPr kumimoji="1" lang="zh-TW" altLang="en-US" sz="1100">
              <a:gradFill>
                <a:gsLst>
                  <a:gs pos="27000">
                    <a:srgbClr val="9BFFFD"/>
                  </a:gs>
                  <a:gs pos="100000">
                    <a:srgbClr val="9BFFFD">
                      <a:alpha val="23000"/>
                    </a:srgbClr>
                  </a:gs>
                </a:gsLst>
                <a:lin ang="5400000" scaled="0"/>
              </a:gradFill>
              <a:latin typeface="Oswald Medium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9275"/>
            <a:ext cx="9144000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</a:rPr>
              <a:t>HBS 3 for backup and recovery</a:t>
            </a:r>
            <a:endParaRPr lang="zh-TW" altLang="en-US" sz="3600" dirty="0"/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AE4A4B8B-F95D-5842-AFFB-95A9BE1A70A8}"/>
              </a:ext>
            </a:extLst>
          </p:cNvPr>
          <p:cNvSpPr txBox="1">
            <a:spLocks/>
          </p:cNvSpPr>
          <p:nvPr/>
        </p:nvSpPr>
        <p:spPr>
          <a:xfrm>
            <a:off x="232011" y="0"/>
            <a:ext cx="11709779" cy="1146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endParaRPr lang="en-US"/>
          </a:p>
        </p:txBody>
      </p:sp>
      <p:pic>
        <p:nvPicPr>
          <p:cNvPr id="148" name="Picture 3">
            <a:extLst>
              <a:ext uri="{FF2B5EF4-FFF2-40B4-BE49-F238E27FC236}">
                <a16:creationId xmlns:a16="http://schemas.microsoft.com/office/drawing/2014/main" id="{AB1B883C-9CD2-3742-BC1A-4D8B983D6D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83" y="1311492"/>
            <a:ext cx="5263705" cy="1819483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17F1BD">
                <a:alpha val="58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9" name="梯形 7">
            <a:extLst>
              <a:ext uri="{FF2B5EF4-FFF2-40B4-BE49-F238E27FC236}">
                <a16:creationId xmlns:a16="http://schemas.microsoft.com/office/drawing/2014/main" id="{469586AC-69B7-9540-BDC6-8AC33C9DDC97}"/>
              </a:ext>
            </a:extLst>
          </p:cNvPr>
          <p:cNvSpPr/>
          <p:nvPr/>
        </p:nvSpPr>
        <p:spPr>
          <a:xfrm>
            <a:off x="459544" y="1052113"/>
            <a:ext cx="5138241" cy="259379"/>
          </a:xfrm>
          <a:prstGeom prst="trapezoid">
            <a:avLst>
              <a:gd name="adj" fmla="val 164300"/>
            </a:avLst>
          </a:prstGeom>
          <a:gradFill>
            <a:gsLst>
              <a:gs pos="100000">
                <a:srgbClr val="17F1BD"/>
              </a:gs>
              <a:gs pos="0">
                <a:srgbClr val="17F1BD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1" name="圖片 150" descr="一張含有 傘, 房間 的圖片&#10;&#10;自動產生的描述">
            <a:extLst>
              <a:ext uri="{FF2B5EF4-FFF2-40B4-BE49-F238E27FC236}">
                <a16:creationId xmlns:a16="http://schemas.microsoft.com/office/drawing/2014/main" id="{2239A484-C41A-0741-ACE5-657D510897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7" y="3559657"/>
            <a:ext cx="960085" cy="960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152" name="Rectangle 12">
            <a:extLst>
              <a:ext uri="{FF2B5EF4-FFF2-40B4-BE49-F238E27FC236}">
                <a16:creationId xmlns:a16="http://schemas.microsoft.com/office/drawing/2014/main" id="{C32C0E42-E1A3-CD4A-AE1F-182BEE1A146F}"/>
              </a:ext>
            </a:extLst>
          </p:cNvPr>
          <p:cNvSpPr/>
          <p:nvPr/>
        </p:nvSpPr>
        <p:spPr>
          <a:xfrm>
            <a:off x="1415571" y="3447830"/>
            <a:ext cx="3865637" cy="1196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buClr>
                <a:srgbClr val="000000"/>
              </a:buClr>
              <a:buSzPts val="1400"/>
            </a:pPr>
            <a:r>
              <a:rPr kumimoji="1" lang="en-US" altLang="zh-TW" sz="155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Use HBS 3 (Hybrid Backup Sync 3) to easily transfer your data to local, remote and cloud storage spaces as a comprehensive data storage and disaster recovery plan.</a:t>
            </a:r>
          </a:p>
        </p:txBody>
      </p:sp>
      <p:pic>
        <p:nvPicPr>
          <p:cNvPr id="153" name="Picture 14">
            <a:extLst>
              <a:ext uri="{FF2B5EF4-FFF2-40B4-BE49-F238E27FC236}">
                <a16:creationId xmlns:a16="http://schemas.microsoft.com/office/drawing/2014/main" id="{3EEBD34E-7E5E-5748-A5BE-062D7D3F4E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06" y="2474618"/>
            <a:ext cx="3571802" cy="2170078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17F1BD">
                <a:alpha val="67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4" name="箭號: 向右 15">
            <a:extLst>
              <a:ext uri="{FF2B5EF4-FFF2-40B4-BE49-F238E27FC236}">
                <a16:creationId xmlns:a16="http://schemas.microsoft.com/office/drawing/2014/main" id="{8A174346-608B-4D47-8987-55E4E0525D78}"/>
              </a:ext>
            </a:extLst>
          </p:cNvPr>
          <p:cNvSpPr/>
          <p:nvPr/>
        </p:nvSpPr>
        <p:spPr>
          <a:xfrm>
            <a:off x="4348173" y="2860265"/>
            <a:ext cx="933035" cy="541419"/>
          </a:xfrm>
          <a:prstGeom prst="rightArrow">
            <a:avLst/>
          </a:prstGeom>
          <a:gradFill>
            <a:gsLst>
              <a:gs pos="74457">
                <a:srgbClr val="17F1BD"/>
              </a:gs>
              <a:gs pos="46000">
                <a:srgbClr val="17F1BD">
                  <a:alpha val="86000"/>
                </a:srgbClr>
              </a:gs>
              <a:gs pos="0">
                <a:srgbClr val="17F1BD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 descr="一張含有 房間 的圖片&#10;&#10;自動產生的描述">
            <a:extLst>
              <a:ext uri="{FF2B5EF4-FFF2-40B4-BE49-F238E27FC236}">
                <a16:creationId xmlns:a16="http://schemas.microsoft.com/office/drawing/2014/main" id="{49C4232B-C0FA-4C03-8F98-FB1100FB51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860" y="859229"/>
            <a:ext cx="1520366" cy="1615389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E3631A2-73DD-4E67-A74B-7BFB1D434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86900" y="1752959"/>
            <a:ext cx="504825" cy="600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2E1EE819-8551-47E9-915F-06F470F5D0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70923" y="1862052"/>
            <a:ext cx="142875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043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片 68">
            <a:extLst>
              <a:ext uri="{FF2B5EF4-FFF2-40B4-BE49-F238E27FC236}">
                <a16:creationId xmlns:a16="http://schemas.microsoft.com/office/drawing/2014/main" id="{76D70E8D-B354-4FD3-A34F-34D4C835E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915704" y="2754612"/>
            <a:ext cx="1082618" cy="111828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4F5A9080-267F-4603-954D-CE73BAC2A0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356017" y="2789827"/>
            <a:ext cx="1082618" cy="111828"/>
          </a:xfrm>
          <a:prstGeom prst="rect">
            <a:avLst/>
          </a:prstGeom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E8A5C41C-B499-B341-90C6-12A5A786E7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603" y="1604030"/>
            <a:ext cx="984377" cy="1240217"/>
          </a:xfrm>
          <a:prstGeom prst="rect">
            <a:avLst/>
          </a:prstGeom>
        </p:spPr>
      </p:pic>
      <p:pic>
        <p:nvPicPr>
          <p:cNvPr id="58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590B5075-9234-4BA3-A787-EB050E89D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188" y="1626663"/>
            <a:ext cx="1021128" cy="1231285"/>
          </a:xfrm>
          <a:prstGeom prst="rect">
            <a:avLst/>
          </a:prstGeom>
        </p:spPr>
      </p:pic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91" y="1590865"/>
            <a:ext cx="1910237" cy="1074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b="0" dirty="0">
                <a:latin typeface="Oswald Medium" pitchFamily="2" charset="0"/>
                <a:ea typeface="ＭＳ Ｐゴシック"/>
                <a:cs typeface="Calibri Light"/>
              </a:rPr>
              <a:t>Free Mac</a:t>
            </a:r>
            <a:r>
              <a:rPr lang="zh-TW" altLang="en-US" sz="3600" b="0" dirty="0">
                <a:latin typeface="Oswald Medium" pitchFamily="2" charset="0"/>
                <a:ea typeface="ＭＳ Ｐゴシック"/>
                <a:cs typeface="Calibri Light"/>
              </a:rPr>
              <a:t> </a:t>
            </a:r>
            <a:r>
              <a:rPr lang="en-US" altLang="ja-JP" sz="3600" b="0" dirty="0">
                <a:latin typeface="Oswald Medium" pitchFamily="2" charset="0"/>
                <a:ea typeface="ＭＳ Ｐゴシック"/>
                <a:cs typeface="Calibri Light"/>
              </a:rPr>
              <a:t>Time Machine </a:t>
            </a:r>
            <a:r>
              <a:rPr lang="en-US" altLang="zh-CN" sz="3600" b="0" dirty="0">
                <a:latin typeface="Oswald Medium" pitchFamily="2" charset="0"/>
                <a:ea typeface="ＭＳ Ｐゴシック"/>
                <a:cs typeface="Calibri Light"/>
              </a:rPr>
              <a:t>backup</a:t>
            </a:r>
            <a:endParaRPr lang="ja-JP" altLang="en-US" sz="3600" b="0" dirty="0">
              <a:latin typeface="Oswald Medium" pitchFamily="2" charset="0"/>
              <a:ea typeface="ＭＳ Ｐゴシック"/>
              <a:cs typeface="Calibri Light"/>
            </a:endParaRPr>
          </a:p>
        </p:txBody>
      </p:sp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480" y="2210722"/>
            <a:ext cx="489585" cy="46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1187795" y="2622193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sz="1100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739" y="2172463"/>
            <a:ext cx="119539" cy="731044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57" y="1626663"/>
            <a:ext cx="331975" cy="497963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323" y="2217177"/>
            <a:ext cx="489585" cy="466249"/>
          </a:xfrm>
          <a:prstGeom prst="rect">
            <a:avLst/>
          </a:prstGeom>
        </p:spPr>
      </p:pic>
      <p:sp>
        <p:nvSpPr>
          <p:cNvPr id="19" name="Google Shape;158;p22">
            <a:extLst>
              <a:ext uri="{FF2B5EF4-FFF2-40B4-BE49-F238E27FC236}">
                <a16:creationId xmlns:a16="http://schemas.microsoft.com/office/drawing/2014/main" id="{0662CB72-E79F-4565-AF26-D88AEBB13808}"/>
              </a:ext>
            </a:extLst>
          </p:cNvPr>
          <p:cNvSpPr txBox="1"/>
          <p:nvPr/>
        </p:nvSpPr>
        <p:spPr>
          <a:xfrm>
            <a:off x="7031595" y="2789827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  <a:sym typeface="Arial"/>
              </a:rPr>
              <a:t>TR-004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5F83E9-D1D2-4774-89B4-8D004C35EAEE}"/>
              </a:ext>
            </a:extLst>
          </p:cNvPr>
          <p:cNvSpPr txBox="1"/>
          <p:nvPr/>
        </p:nvSpPr>
        <p:spPr>
          <a:xfrm>
            <a:off x="756048" y="3100614"/>
            <a:ext cx="312029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</a:rPr>
              <a:t>Create the backup job:</a:t>
            </a:r>
            <a:endParaRPr lang="zh-TW" altLang="en-US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FED189A7-F1BD-464F-A4D4-46D9E75AFDDF}"/>
              </a:ext>
            </a:extLst>
          </p:cNvPr>
          <p:cNvSpPr/>
          <p:nvPr/>
        </p:nvSpPr>
        <p:spPr>
          <a:xfrm>
            <a:off x="2931240" y="4264893"/>
            <a:ext cx="798060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0">
                <a:srgbClr val="17F1BD">
                  <a:alpha val="0"/>
                </a:srgbClr>
              </a:gs>
              <a:gs pos="85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D7D4F3DD-FDC0-4B52-8B66-28F3A82D797F}"/>
              </a:ext>
            </a:extLst>
          </p:cNvPr>
          <p:cNvSpPr/>
          <p:nvPr/>
        </p:nvSpPr>
        <p:spPr>
          <a:xfrm>
            <a:off x="5542398" y="4263436"/>
            <a:ext cx="798060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0">
                <a:srgbClr val="17F1BD">
                  <a:alpha val="0"/>
                </a:srgbClr>
              </a:gs>
              <a:gs pos="85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1E7BFC4E-CDD4-4D22-855D-E2DAB0D87A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736" y="3679668"/>
            <a:ext cx="2043578" cy="921604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80820FE1-E80B-4616-984B-5BAB4E43F9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721" y="3679667"/>
            <a:ext cx="2043579" cy="921604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2046BF80-50E8-4487-9466-DE4439E883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756" y="3673318"/>
            <a:ext cx="2043578" cy="921604"/>
          </a:xfrm>
          <a:prstGeom prst="rect">
            <a:avLst/>
          </a:prstGeom>
        </p:spPr>
      </p:pic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6014802" y="2093387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17F1BD">
                  <a:alpha val="0"/>
                </a:srgbClr>
              </a:gs>
              <a:gs pos="70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926" y="1362999"/>
            <a:ext cx="486000" cy="486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34" y="1325051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3220613" y="2093387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17F1BD">
                  <a:alpha val="0"/>
                </a:srgbClr>
              </a:gs>
              <a:gs pos="70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5476B5A8-60FE-42CC-854D-6DBEFFAF0F78}"/>
              </a:ext>
            </a:extLst>
          </p:cNvPr>
          <p:cNvSpPr/>
          <p:nvPr/>
        </p:nvSpPr>
        <p:spPr>
          <a:xfrm>
            <a:off x="1321535" y="3763891"/>
            <a:ext cx="1854154" cy="740458"/>
          </a:xfrm>
          <a:prstGeom prst="roundRect">
            <a:avLst>
              <a:gd name="adj" fmla="val 20811"/>
            </a:avLst>
          </a:prstGeom>
          <a:gradFill>
            <a:gsLst>
              <a:gs pos="0">
                <a:srgbClr val="3A3A3A"/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74200DA-ABAA-4C3F-A69B-C47A79610EC3}"/>
              </a:ext>
            </a:extLst>
          </p:cNvPr>
          <p:cNvSpPr/>
          <p:nvPr/>
        </p:nvSpPr>
        <p:spPr>
          <a:xfrm>
            <a:off x="1428590" y="3857120"/>
            <a:ext cx="1709933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zh-TW" altLang="en-US" dirty="0">
                <a:solidFill>
                  <a:schemeClr val="lt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  <a:sym typeface="Calibri"/>
              </a:rPr>
              <a:t>Select Time Machine Backup as Source</a:t>
            </a:r>
            <a:endParaRPr lang="zh-TW" altLang="en-US" dirty="0">
              <a:solidFill>
                <a:schemeClr val="lt1"/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C7F19669-5D28-4BDC-9ECC-D084568F7E8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84" y="3543634"/>
            <a:ext cx="760485" cy="760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8613A885-DF53-4BF0-80AE-7AE3FC77BE10}"/>
              </a:ext>
            </a:extLst>
          </p:cNvPr>
          <p:cNvSpPr/>
          <p:nvPr/>
        </p:nvSpPr>
        <p:spPr>
          <a:xfrm>
            <a:off x="3928268" y="3770240"/>
            <a:ext cx="1854154" cy="740458"/>
          </a:xfrm>
          <a:prstGeom prst="roundRect">
            <a:avLst>
              <a:gd name="adj" fmla="val 20811"/>
            </a:avLst>
          </a:prstGeom>
          <a:gradFill>
            <a:gsLst>
              <a:gs pos="0">
                <a:srgbClr val="3A3A3A"/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A3E0B08B-57C7-4AAE-B9AA-ABF9CDE00220}"/>
              </a:ext>
            </a:extLst>
          </p:cNvPr>
          <p:cNvSpPr/>
          <p:nvPr/>
        </p:nvSpPr>
        <p:spPr>
          <a:xfrm>
            <a:off x="6547433" y="3770039"/>
            <a:ext cx="1854154" cy="740458"/>
          </a:xfrm>
          <a:prstGeom prst="roundRect">
            <a:avLst>
              <a:gd name="adj" fmla="val 20811"/>
            </a:avLst>
          </a:prstGeom>
          <a:gradFill>
            <a:gsLst>
              <a:gs pos="0">
                <a:srgbClr val="3A3A3A"/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7669237E-7C35-42A4-BC84-18463E1A7B1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442" y="3543634"/>
            <a:ext cx="760485" cy="760486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9B0C6D1D-67B4-4C90-9881-44666D00552B}"/>
              </a:ext>
            </a:extLst>
          </p:cNvPr>
          <p:cNvSpPr/>
          <p:nvPr/>
        </p:nvSpPr>
        <p:spPr>
          <a:xfrm>
            <a:off x="3497538" y="3578520"/>
            <a:ext cx="501957" cy="72712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4125">
                <a:solidFill>
                  <a:schemeClr val="bg1"/>
                </a:solidFill>
                <a:latin typeface="Oswald Medium" pitchFamily="2" charset="0"/>
              </a:rPr>
              <a:t>2</a:t>
            </a:r>
            <a:endParaRPr lang="zh-TW" altLang="en-US" sz="4125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FFCD79A-9ADA-4678-BB9D-9B6521F6E9AA}"/>
              </a:ext>
            </a:extLst>
          </p:cNvPr>
          <p:cNvSpPr/>
          <p:nvPr/>
        </p:nvSpPr>
        <p:spPr>
          <a:xfrm>
            <a:off x="4079820" y="3864975"/>
            <a:ext cx="1574926" cy="53828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zh-TW" altLang="en-US" dirty="0">
                <a:solidFill>
                  <a:schemeClr val="lt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Select TR-004 as Destination</a:t>
            </a:r>
            <a:endParaRPr lang="zh-TW" altLang="zh-TW" dirty="0">
              <a:solidFill>
                <a:schemeClr val="lt1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8D8313CA-FB8F-4168-A6B6-D86145604D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428" y="3543634"/>
            <a:ext cx="760485" cy="76048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0DB27176-654F-45C5-9669-36FA21D068D3}"/>
              </a:ext>
            </a:extLst>
          </p:cNvPr>
          <p:cNvSpPr/>
          <p:nvPr/>
        </p:nvSpPr>
        <p:spPr>
          <a:xfrm>
            <a:off x="6125374" y="3578520"/>
            <a:ext cx="501957" cy="72712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4125">
                <a:solidFill>
                  <a:schemeClr val="bg1"/>
                </a:solidFill>
                <a:latin typeface="Oswald Medium" pitchFamily="2" charset="0"/>
              </a:rPr>
              <a:t>3</a:t>
            </a:r>
            <a:endParaRPr lang="zh-TW" altLang="en-US" sz="4125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DE6805C-1A47-4776-8C99-472AC363FC19}"/>
              </a:ext>
            </a:extLst>
          </p:cNvPr>
          <p:cNvSpPr/>
          <p:nvPr/>
        </p:nvSpPr>
        <p:spPr>
          <a:xfrm>
            <a:off x="6786683" y="3841402"/>
            <a:ext cx="1612633" cy="53828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TW" dirty="0">
                <a:solidFill>
                  <a:schemeClr val="lt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</a:rPr>
              <a:t>Setup the backup schedule in HBS 3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A280B03-FA9D-4AFE-A74C-737A6D61029A}"/>
              </a:ext>
            </a:extLst>
          </p:cNvPr>
          <p:cNvSpPr/>
          <p:nvPr/>
        </p:nvSpPr>
        <p:spPr>
          <a:xfrm>
            <a:off x="919813" y="3583069"/>
            <a:ext cx="501957" cy="72712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4125">
                <a:solidFill>
                  <a:schemeClr val="bg1"/>
                </a:solidFill>
                <a:latin typeface="Oswald Medium" pitchFamily="2" charset="0"/>
              </a:rPr>
              <a:t>1</a:t>
            </a:r>
            <a:endParaRPr lang="zh-TW" altLang="en-US" sz="4125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43" name="Google Shape;158;p22">
            <a:extLst>
              <a:ext uri="{FF2B5EF4-FFF2-40B4-BE49-F238E27FC236}">
                <a16:creationId xmlns:a16="http://schemas.microsoft.com/office/drawing/2014/main" id="{0A1908BB-A247-5C4E-B5DD-5BCE417A8278}"/>
              </a:ext>
            </a:extLst>
          </p:cNvPr>
          <p:cNvSpPr txBox="1"/>
          <p:nvPr/>
        </p:nvSpPr>
        <p:spPr>
          <a:xfrm>
            <a:off x="4469785" y="2802823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  <a:sym typeface="Arial"/>
              </a:rPr>
              <a:t>TS-231K</a:t>
            </a:r>
          </a:p>
        </p:txBody>
      </p:sp>
    </p:spTree>
    <p:extLst>
      <p:ext uri="{BB962C8B-B14F-4D97-AF65-F5344CB8AC3E}">
        <p14:creationId xmlns:p14="http://schemas.microsoft.com/office/powerpoint/2010/main" val="3875451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BEA9D69-D0EC-4173-B7CD-80624FDB06AD}"/>
              </a:ext>
            </a:extLst>
          </p:cNvPr>
          <p:cNvSpPr/>
          <p:nvPr/>
        </p:nvSpPr>
        <p:spPr>
          <a:xfrm>
            <a:off x="441486" y="1869996"/>
            <a:ext cx="8531626" cy="1064980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72000">
                <a:srgbClr val="E7FFFE"/>
              </a:gs>
              <a:gs pos="100000">
                <a:srgbClr val="BAF1FC">
                  <a:alpha val="1098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007032"/>
              </p:ext>
            </p:extLst>
          </p:nvPr>
        </p:nvGraphicFramePr>
        <p:xfrm>
          <a:off x="447065" y="1834399"/>
          <a:ext cx="8531626" cy="1101514"/>
        </p:xfrm>
        <a:graphic>
          <a:graphicData uri="http://schemas.openxmlformats.org/drawingml/2006/table">
            <a:tbl>
              <a:tblPr firstRow="1" bandRow="1"/>
              <a:tblGrid>
                <a:gridCol w="1229166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2209183">
                  <a:extLst>
                    <a:ext uri="{9D8B030D-6E8A-4147-A177-3AD203B41FA5}">
                      <a16:colId xmlns:a16="http://schemas.microsoft.com/office/drawing/2014/main" val="2560171525"/>
                    </a:ext>
                  </a:extLst>
                </a:gridCol>
                <a:gridCol w="2440486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652791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kern="1200" dirty="0">
                          <a:solidFill>
                            <a:schemeClr val="bg1"/>
                          </a:solidFill>
                          <a:effectLst/>
                          <a:latin typeface="Oswald Medium" pitchFamily="2" charset="0"/>
                          <a:ea typeface="Microsoft JhengHei"/>
                          <a:cs typeface="Arial"/>
                          <a:sym typeface="Microsoft JhengHei"/>
                        </a:rPr>
                        <a:t>RAM Size</a:t>
                      </a:r>
                      <a:endParaRPr lang="zh-TW" altLang="en-US" sz="1100" b="0" kern="1200" dirty="0">
                        <a:solidFill>
                          <a:schemeClr val="bg1"/>
                        </a:solidFill>
                        <a:effectLst/>
                        <a:latin typeface="Oswald Medium" pitchFamily="2" charset="0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F0D74"/>
                        </a:gs>
                        <a:gs pos="100000">
                          <a:srgbClr val="D605E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kern="1200" dirty="0">
                          <a:solidFill>
                            <a:schemeClr val="bg1"/>
                          </a:solidFill>
                          <a:effectLst/>
                          <a:latin typeface="Oswald Medium" pitchFamily="2" charset="0"/>
                          <a:ea typeface="Microsoft JhengHei"/>
                          <a:cs typeface="Arial"/>
                          <a:sym typeface="Microsoft JhengHei"/>
                        </a:rPr>
                        <a:t>NAS Models</a:t>
                      </a:r>
                      <a:endParaRPr lang="zh-TW" altLang="en-US" sz="1100" b="0" kern="1200" dirty="0">
                        <a:solidFill>
                          <a:schemeClr val="bg1"/>
                        </a:solidFill>
                        <a:effectLst/>
                        <a:latin typeface="Oswald Medium" pitchFamily="2" charset="0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F0D74"/>
                        </a:gs>
                        <a:gs pos="100000">
                          <a:srgbClr val="D605E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kern="1200" dirty="0">
                          <a:solidFill>
                            <a:schemeClr val="bg1"/>
                          </a:solidFill>
                          <a:effectLst/>
                          <a:latin typeface="Oswald Medium" pitchFamily="2" charset="0"/>
                          <a:ea typeface="Microsoft JhengHei"/>
                          <a:cs typeface="Arial"/>
                          <a:sym typeface="Microsoft JhengHei"/>
                        </a:rPr>
                        <a:t>Maximum Total Snapshot Number</a:t>
                      </a:r>
                      <a:endParaRPr lang="zh-TW" altLang="en-US" sz="1100" b="0" kern="1200" dirty="0">
                        <a:solidFill>
                          <a:schemeClr val="bg1"/>
                        </a:solidFill>
                        <a:effectLst/>
                        <a:latin typeface="Oswald Medium" pitchFamily="2" charset="0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F0D74"/>
                        </a:gs>
                        <a:gs pos="100000">
                          <a:srgbClr val="D605E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kern="1200" dirty="0">
                          <a:solidFill>
                            <a:schemeClr val="bg1"/>
                          </a:solidFill>
                          <a:effectLst/>
                          <a:latin typeface="Oswald Medium" pitchFamily="2" charset="0"/>
                          <a:ea typeface="Microsoft JhengHei"/>
                          <a:cs typeface="Arial"/>
                          <a:sym typeface="Microsoft JhengHei"/>
                        </a:rPr>
                        <a:t>Maximum Snapshot Number per Volume/LUN</a:t>
                      </a:r>
                      <a:endParaRPr lang="zh-TW" altLang="en-US" sz="1100" b="0" kern="1200" dirty="0">
                        <a:solidFill>
                          <a:schemeClr val="bg1"/>
                        </a:solidFill>
                        <a:effectLst/>
                        <a:latin typeface="Oswald Medium" pitchFamily="2" charset="0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F0D74"/>
                        </a:gs>
                        <a:gs pos="100000">
                          <a:srgbClr val="D605E4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Microsoft JhengHei"/>
                          <a:cs typeface="Arial"/>
                          <a:sym typeface="Microsoft JhengHei"/>
                        </a:rPr>
                        <a:t>1GB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/>
                          <a:cs typeface="Arial"/>
                          <a:sym typeface="Microsoft JhengHei"/>
                        </a:rPr>
                        <a:t>TS-131K, TS-231K, TS-431K</a:t>
                      </a:r>
                      <a:endParaRPr lang="zh-TW" altLang="en-US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/>
                          <a:cs typeface="Arial"/>
                          <a:sym typeface="Microsoft JhengHei"/>
                        </a:rPr>
                        <a:t>32</a:t>
                      </a:r>
                      <a:endParaRPr lang="zh-TW" altLang="en-US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/>
                          <a:cs typeface="Arial"/>
                          <a:sym typeface="Microsoft JhengHei"/>
                        </a:rPr>
                        <a:t>16</a:t>
                      </a:r>
                      <a:endParaRPr lang="zh-TW" altLang="en-US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943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Microsoft JhengHei"/>
                          <a:cs typeface="Arial"/>
                          <a:sym typeface="Microsoft JhengHei"/>
                        </a:rPr>
                        <a:t>2GB</a:t>
                      </a:r>
                      <a:endParaRPr lang="en-US" altLang="en-US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/>
                          <a:cs typeface="Arial"/>
                          <a:sym typeface="Microsoft JhengHei"/>
                        </a:rPr>
                        <a:t>TS-431KX</a:t>
                      </a:r>
                      <a:endParaRPr lang="zh-TW" altLang="en-US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/>
                          <a:cs typeface="Arial"/>
                          <a:sym typeface="Microsoft JhengHei"/>
                        </a:rPr>
                        <a:t>64</a:t>
                      </a:r>
                      <a:endParaRPr lang="zh-TW" altLang="en-US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/>
                          <a:cs typeface="Arial"/>
                          <a:sym typeface="Microsoft JhengHei"/>
                        </a:rPr>
                        <a:t>32</a:t>
                      </a:r>
                      <a:endParaRPr lang="zh-TW" altLang="en-US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Microsoft JhengHei"/>
                          <a:cs typeface="Arial"/>
                          <a:sym typeface="Microsoft JhengHei"/>
                        </a:rPr>
                        <a:t>4GB </a:t>
                      </a: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Microsoft JhengHei"/>
                          <a:cs typeface="Arial"/>
                          <a:sym typeface="Microsoft JhengHei"/>
                        </a:rPr>
                        <a:t>and </a:t>
                      </a: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Microsoft JhengHei"/>
                          <a:cs typeface="Arial"/>
                        </a:rPr>
                        <a:t>more</a:t>
                      </a:r>
                      <a:endParaRPr lang="zh-TW" altLang="en-US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Microsoft JhengHei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/>
                          <a:cs typeface="Arial"/>
                          <a:sym typeface="Microsoft JhengHei"/>
                        </a:rPr>
                        <a:t>TS-431KX</a:t>
                      </a:r>
                      <a:endParaRPr lang="zh-TW" altLang="en-US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/>
                          <a:cs typeface="Arial"/>
                          <a:sym typeface="Microsoft JhengHei"/>
                        </a:rPr>
                        <a:t>256</a:t>
                      </a:r>
                      <a:endParaRPr lang="zh-TW" altLang="en-US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/>
                          <a:cs typeface="Arial"/>
                          <a:sym typeface="Microsoft JhengHei"/>
                        </a:rPr>
                        <a:t>64</a:t>
                      </a:r>
                      <a:endParaRPr lang="zh-TW" altLang="en-US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1122583" y="3866319"/>
            <a:ext cx="3429985" cy="1010481"/>
          </a:xfrm>
          <a:prstGeom prst="rect">
            <a:avLst/>
          </a:prstGeom>
          <a:gradFill>
            <a:gsLst>
              <a:gs pos="0">
                <a:srgbClr val="31859B"/>
              </a:gs>
              <a:gs pos="100000">
                <a:srgbClr val="286D8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47065" y="221709"/>
            <a:ext cx="8043469" cy="49356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800"/>
            </a:pPr>
            <a:r>
              <a:rPr lang="zh-TW" altLang="en-US" sz="3600" b="0"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QNAP 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snapshot for file recovery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  <a:sym typeface="Microsoft JhengHe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1086031" y="923765"/>
            <a:ext cx="7200734" cy="842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245" lvl="0" indent="-182245">
              <a:buClr>
                <a:srgbClr val="3F3F3F"/>
              </a:buClr>
              <a:buSzPts val="1700"/>
              <a:buNone/>
            </a:pPr>
            <a:r>
              <a:rPr lang="en-US" altLang="zh-TW" sz="1400" dirty="0">
                <a:solidFill>
                  <a:schemeClr val="tx1"/>
                </a:solidFill>
                <a:latin typeface="Oswald Medium"/>
                <a:ea typeface="Microsoft JhengHei"/>
                <a:cs typeface="Arial"/>
                <a:sym typeface="Microsoft JhengHei"/>
              </a:rPr>
              <a:t>1. Fully supports all storage configurations at the storage pool level.</a:t>
            </a:r>
            <a:endParaRPr lang="en-US" dirty="0">
              <a:solidFill>
                <a:schemeClr val="tx1"/>
              </a:solidFill>
              <a:latin typeface="Oswald Medium"/>
              <a:ea typeface="Microsoft JhengHei"/>
              <a:cs typeface="Arial"/>
            </a:endParaRPr>
          </a:p>
          <a:p>
            <a:pPr marL="182245" lvl="0" indent="-182245">
              <a:buClr>
                <a:srgbClr val="3F3F3F"/>
              </a:buClr>
              <a:buSzPts val="1700"/>
              <a:buNone/>
            </a:pPr>
            <a:r>
              <a:rPr lang="en-US" altLang="zh-TW" sz="1400" dirty="0">
                <a:solidFill>
                  <a:schemeClr val="tx1"/>
                </a:solidFill>
                <a:latin typeface="Oswald Medium"/>
                <a:ea typeface="Microsoft JhengHei"/>
                <a:cs typeface="Arial"/>
                <a:sym typeface="Microsoft JhengHei"/>
              </a:rPr>
              <a:t>2. Easily take, manage and restore snapshots.</a:t>
            </a:r>
            <a:endParaRPr lang="en-US" altLang="zh-TW" sz="1400" dirty="0">
              <a:solidFill>
                <a:schemeClr val="tx1"/>
              </a:solidFill>
              <a:latin typeface="Oswald Medium"/>
              <a:ea typeface="Microsoft JhengHei"/>
              <a:cs typeface="Arial"/>
            </a:endParaRPr>
          </a:p>
          <a:p>
            <a:pPr marL="182245" lvl="0" indent="-182245">
              <a:buClr>
                <a:srgbClr val="3F3F3F"/>
              </a:buClr>
              <a:buSzPts val="1700"/>
              <a:buNone/>
            </a:pPr>
            <a:r>
              <a:rPr lang="en-US" altLang="zh-TW" sz="1400" dirty="0">
                <a:solidFill>
                  <a:schemeClr val="tx1"/>
                </a:solidFill>
                <a:latin typeface="Oswald Medium"/>
                <a:ea typeface="Microsoft JhengHei"/>
                <a:cs typeface="Arial"/>
                <a:sym typeface="Microsoft JhengHei"/>
              </a:rPr>
              <a:t>3. Using the mature Ext4 file system for "out of volume" snapshots</a:t>
            </a:r>
            <a:endParaRPr lang="en-US" altLang="zh-TW" sz="1400" dirty="0">
              <a:solidFill>
                <a:schemeClr val="tx1"/>
              </a:solidFill>
              <a:latin typeface="Oswald Medium"/>
              <a:ea typeface="Microsoft JhengHei"/>
              <a:cs typeface="Arial"/>
            </a:endParaRPr>
          </a:p>
        </p:txBody>
      </p:sp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1120249" y="3352543"/>
            <a:ext cx="3433859" cy="443536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A200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1120249" y="3352543"/>
            <a:ext cx="1292652" cy="307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i="0" u="none" strike="noStrike" cap="none" dirty="0">
                <a:solidFill>
                  <a:schemeClr val="lt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File level</a:t>
            </a:r>
            <a:endParaRPr sz="1400" i="0" u="none" strike="noStrike" cap="none" dirty="0">
              <a:solidFill>
                <a:schemeClr val="lt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1129781" y="3873279"/>
            <a:ext cx="967920" cy="3078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i="0" u="none" strike="noStrike" cap="none">
                <a:solidFill>
                  <a:schemeClr val="lt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Block level</a:t>
            </a:r>
            <a:endParaRPr sz="1400" i="0" u="none" strike="noStrike" cap="none">
              <a:solidFill>
                <a:schemeClr val="lt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2019774" y="4351176"/>
            <a:ext cx="2487765" cy="474628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2069951" y="4422350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550135" y="4422350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3051990" y="4416485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554381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B’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3051990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C’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2056772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A’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549599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D’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4047206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E’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550608" y="4416654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4051357" y="4424915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2068501" y="3247013"/>
            <a:ext cx="468863" cy="468863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599770" y="3244198"/>
            <a:ext cx="1848413" cy="468862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628" y="4193919"/>
            <a:ext cx="1172039" cy="804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331" y="3478590"/>
            <a:ext cx="651730" cy="81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6005452" y="3030221"/>
            <a:ext cx="1087182" cy="67151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7303466" y="3400424"/>
            <a:ext cx="1227669" cy="800349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5876142" y="3685183"/>
            <a:ext cx="134774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dirty="0">
                <a:solidFill>
                  <a:srgbClr val="002060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Removeable drives</a:t>
            </a:r>
            <a:endParaRPr lang="zh-TW" altLang="en-US" sz="900" dirty="0">
              <a:solidFill>
                <a:srgbClr val="002060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4782057" y="4256885"/>
            <a:ext cx="976290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dirty="0">
                <a:solidFill>
                  <a:srgbClr val="002060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Local drives</a:t>
            </a: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7345006" y="4201897"/>
            <a:ext cx="1199216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dirty="0">
                <a:solidFill>
                  <a:srgbClr val="002060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Cloud / NAS</a:t>
            </a:r>
            <a:endParaRPr lang="zh-TW" altLang="en-US" sz="900" dirty="0">
              <a:solidFill>
                <a:srgbClr val="002060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5355740" y="3145671"/>
            <a:ext cx="914400" cy="914400"/>
          </a:xfrm>
          <a:prstGeom prst="arc">
            <a:avLst>
              <a:gd name="adj1" fmla="val 16323179"/>
              <a:gd name="adj2" fmla="val 736492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6698997" y="3193414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5296504" y="3995671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997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橢圓 24">
            <a:extLst>
              <a:ext uri="{FF2B5EF4-FFF2-40B4-BE49-F238E27FC236}">
                <a16:creationId xmlns:a16="http://schemas.microsoft.com/office/drawing/2014/main" id="{E580962A-6803-4514-8891-DAF025C121EA}"/>
              </a:ext>
            </a:extLst>
          </p:cNvPr>
          <p:cNvSpPr/>
          <p:nvPr/>
        </p:nvSpPr>
        <p:spPr>
          <a:xfrm>
            <a:off x="4191836" y="1741971"/>
            <a:ext cx="842534" cy="842534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6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76F708B2-EF1E-4007-B794-DCA82FC8B6A5}"/>
              </a:ext>
            </a:extLst>
          </p:cNvPr>
          <p:cNvSpPr/>
          <p:nvPr/>
        </p:nvSpPr>
        <p:spPr>
          <a:xfrm>
            <a:off x="338362" y="1740535"/>
            <a:ext cx="842534" cy="842534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6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376549" y="1488867"/>
            <a:ext cx="2866988" cy="3372927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91" y="346616"/>
            <a:ext cx="8130549" cy="493563"/>
          </a:xfrm>
        </p:spPr>
        <p:txBody>
          <a:bodyPr/>
          <a:lstStyle/>
          <a:p>
            <a:pPr>
              <a:lnSpc>
                <a:spcPts val="3720"/>
              </a:lnSpc>
            </a:pPr>
            <a:r>
              <a:rPr lang="en-US" altLang="zh-TW" b="0" dirty="0">
                <a:latin typeface="Oswald Medium"/>
                <a:ea typeface="微軟正黑體"/>
                <a:cs typeface="Arial"/>
              </a:rPr>
              <a:t>Connect to Dropbox</a:t>
            </a:r>
            <a:r>
              <a:rPr lang="zh-TW" altLang="en-US" b="0" dirty="0">
                <a:latin typeface="Oswald Medium"/>
                <a:ea typeface="微軟正黑體"/>
                <a:cs typeface="Arial"/>
              </a:rPr>
              <a:t>, </a:t>
            </a:r>
            <a:r>
              <a:rPr lang="en-US" altLang="zh-TW" b="0" dirty="0">
                <a:latin typeface="Oswald Medium"/>
                <a:ea typeface="微軟正黑體"/>
                <a:cs typeface="Arial"/>
              </a:rPr>
              <a:t>One Drive</a:t>
            </a:r>
            <a:r>
              <a:rPr lang="zh-TW" altLang="en-US" b="0" dirty="0">
                <a:latin typeface="Oswald Medium"/>
                <a:ea typeface="微軟正黑體"/>
                <a:cs typeface="Arial"/>
              </a:rPr>
              <a:t>, </a:t>
            </a:r>
            <a:br>
              <a:rPr lang="en-US" altLang="zh-TW" b="0" dirty="0">
                <a:latin typeface="Oswald Medium"/>
                <a:ea typeface="微軟正黑體"/>
                <a:cs typeface="Arial"/>
              </a:rPr>
            </a:br>
            <a:r>
              <a:rPr lang="en-US" altLang="zh-TW" b="0" dirty="0">
                <a:latin typeface="Oswald Medium"/>
                <a:ea typeface="微軟正黑體"/>
                <a:cs typeface="Arial"/>
              </a:rPr>
              <a:t>Google Drive and more</a:t>
            </a:r>
            <a:endParaRPr lang="zh-TW" dirty="0">
              <a:latin typeface="Oswald Medium"/>
              <a:ea typeface="微軟正黑體"/>
              <a:cs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911" y="1632813"/>
            <a:ext cx="3745230" cy="3232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02" y="2817585"/>
            <a:ext cx="2049517" cy="1629999"/>
          </a:xfrm>
          <a:prstGeom prst="roundRect">
            <a:avLst>
              <a:gd name="adj" fmla="val 9832"/>
            </a:avLst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3243530" y="3061106"/>
            <a:ext cx="14528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Local NAS</a:t>
            </a: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3216723" y="3886914"/>
            <a:ext cx="14528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Remote NAS</a:t>
            </a:r>
            <a:endParaRPr lang="zh-TW" altLang="en-US" sz="135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3182413" y="4186996"/>
            <a:ext cx="14528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Cloud Storage</a:t>
            </a:r>
            <a:endParaRPr lang="zh-TW" altLang="en-US" sz="135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CD1C909-AB1A-482C-BC26-A75A8C4026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605" y="3104608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971B028-8A85-432E-BB55-A0574C19E8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45904" y="3116223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7DA82D6-E550-491A-9F11-4D425F0BE4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45904" y="3934288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7312BB8-5995-4AD1-B6F1-FDAED8E871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371" y="3934288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C6419B3-FEBD-4311-B147-AAE91E9FAE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45904" y="4229172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監視器, 螢幕 的圖片&#10;&#10;描述是以非常高的可信度產生">
            <a:extLst>
              <a:ext uri="{FF2B5EF4-FFF2-40B4-BE49-F238E27FC236}">
                <a16:creationId xmlns:a16="http://schemas.microsoft.com/office/drawing/2014/main" id="{B7D76761-36E1-4B37-9CE4-E22FC3FE18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484" y="4292744"/>
            <a:ext cx="842534" cy="236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9D1C061-8A91-412E-8D45-97AFDA7BBAB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247" y="1184853"/>
            <a:ext cx="1436336" cy="651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6973406-FAC0-4F27-A7FE-5DDB524250F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845" y="1184853"/>
            <a:ext cx="1436336" cy="651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: 剪去對角角落 20">
            <a:extLst>
              <a:ext uri="{FF2B5EF4-FFF2-40B4-BE49-F238E27FC236}">
                <a16:creationId xmlns:a16="http://schemas.microsoft.com/office/drawing/2014/main" id="{792C1642-258E-45DA-B108-41C61B693E52}"/>
              </a:ext>
            </a:extLst>
          </p:cNvPr>
          <p:cNvSpPr/>
          <p:nvPr/>
        </p:nvSpPr>
        <p:spPr>
          <a:xfrm>
            <a:off x="1057414" y="1362490"/>
            <a:ext cx="1058002" cy="24695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zh-TW" sz="1500" dirty="0" err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Qfile</a:t>
            </a:r>
            <a:endParaRPr lang="en-GB" altLang="zh-TW" sz="1500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22" name="矩形: 剪去對角角落 21">
            <a:extLst>
              <a:ext uri="{FF2B5EF4-FFF2-40B4-BE49-F238E27FC236}">
                <a16:creationId xmlns:a16="http://schemas.microsoft.com/office/drawing/2014/main" id="{CEFE8638-79AD-4EBB-A03F-149802E95E32}"/>
              </a:ext>
            </a:extLst>
          </p:cNvPr>
          <p:cNvSpPr/>
          <p:nvPr/>
        </p:nvSpPr>
        <p:spPr>
          <a:xfrm>
            <a:off x="4809155" y="1360463"/>
            <a:ext cx="1224523" cy="24695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zh-TW" sz="15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File Station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FDD07C2-1EB5-403A-B70C-D5EFE7713AA9}"/>
              </a:ext>
            </a:extLst>
          </p:cNvPr>
          <p:cNvSpPr/>
          <p:nvPr/>
        </p:nvSpPr>
        <p:spPr>
          <a:xfrm>
            <a:off x="376504" y="2011645"/>
            <a:ext cx="6783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50" dirty="0">
                <a:solidFill>
                  <a:schemeClr val="bg1"/>
                </a:solidFill>
                <a:latin typeface="Oswald Medium" pitchFamily="2" charset="0"/>
              </a:rPr>
              <a:t>Mobile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C176FD-5983-497F-8331-84FDFA59FE14}"/>
              </a:ext>
            </a:extLst>
          </p:cNvPr>
          <p:cNvSpPr/>
          <p:nvPr/>
        </p:nvSpPr>
        <p:spPr>
          <a:xfrm>
            <a:off x="4137184" y="2000219"/>
            <a:ext cx="9156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50" dirty="0">
                <a:solidFill>
                  <a:schemeClr val="bg1"/>
                </a:solidFill>
                <a:latin typeface="Oswald Medium" pitchFamily="2" charset="0"/>
              </a:rPr>
              <a:t>Computer</a:t>
            </a:r>
          </a:p>
        </p:txBody>
      </p:sp>
    </p:spTree>
    <p:extLst>
      <p:ext uri="{BB962C8B-B14F-4D97-AF65-F5344CB8AC3E}">
        <p14:creationId xmlns:p14="http://schemas.microsoft.com/office/powerpoint/2010/main" val="1573339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電腦, 桌, 書桌 的圖片&#10;&#10;自動產生的描述">
            <a:extLst>
              <a:ext uri="{FF2B5EF4-FFF2-40B4-BE49-F238E27FC236}">
                <a16:creationId xmlns:a16="http://schemas.microsoft.com/office/drawing/2014/main" id="{FAFA7800-5DCA-4104-BB8D-A2D890630E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" y="0"/>
            <a:ext cx="9200455" cy="51435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24F6AD89-24CF-4207-8E21-25E8420E6B6C}"/>
              </a:ext>
            </a:extLst>
          </p:cNvPr>
          <p:cNvSpPr/>
          <p:nvPr/>
        </p:nvSpPr>
        <p:spPr>
          <a:xfrm>
            <a:off x="5640478" y="1263187"/>
            <a:ext cx="3289699" cy="424166"/>
          </a:xfrm>
          <a:prstGeom prst="rect">
            <a:avLst/>
          </a:prstGeom>
          <a:gradFill>
            <a:gsLst>
              <a:gs pos="0">
                <a:srgbClr val="0F8EB2"/>
              </a:gs>
              <a:gs pos="37000">
                <a:srgbClr val="0A639E"/>
              </a:gs>
              <a:gs pos="70000">
                <a:srgbClr val="0E5094"/>
              </a:gs>
              <a:gs pos="100000">
                <a:srgbClr val="10408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8FE6C0C-049F-4D5E-937E-2D76C590B77C}"/>
              </a:ext>
            </a:extLst>
          </p:cNvPr>
          <p:cNvSpPr/>
          <p:nvPr/>
        </p:nvSpPr>
        <p:spPr>
          <a:xfrm>
            <a:off x="5640479" y="1673038"/>
            <a:ext cx="3289698" cy="836662"/>
          </a:xfrm>
          <a:prstGeom prst="rect">
            <a:avLst/>
          </a:prstGeom>
          <a:gradFill>
            <a:gsLst>
              <a:gs pos="0">
                <a:srgbClr val="0096C2"/>
              </a:gs>
              <a:gs pos="37000">
                <a:srgbClr val="006CAE"/>
              </a:gs>
              <a:gs pos="70000">
                <a:srgbClr val="094E9E"/>
              </a:gs>
              <a:gs pos="100000">
                <a:srgbClr val="0A3C9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270CF8-62C1-4F09-AC6B-077A0CFE7F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959" y="4578548"/>
            <a:ext cx="2378869" cy="436834"/>
          </a:xfrm>
          <a:prstGeom prst="rect">
            <a:avLst/>
          </a:prstGeom>
        </p:spPr>
      </p:pic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6350" y="143371"/>
            <a:ext cx="9194800" cy="7595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buSzPct val="25000"/>
            </a:pPr>
            <a:r>
              <a:rPr lang="en-US" altLang="zh-TW" sz="3600" b="0" dirty="0">
                <a:latin typeface="Oswald Medium" pitchFamily="2" charset="0"/>
              </a:rPr>
              <a:t>24x7</a:t>
            </a:r>
            <a:r>
              <a:rPr lang="en-US" sz="3600" b="0" dirty="0">
                <a:latin typeface="Oswald Medium" pitchFamily="2" charset="0"/>
              </a:rPr>
              <a:t> surveillance for </a:t>
            </a:r>
            <a:r>
              <a:rPr lang="en-US" altLang="zh-CN" sz="3600" b="0" dirty="0">
                <a:latin typeface="Oswald Medium" pitchFamily="2" charset="0"/>
              </a:rPr>
              <a:t>home care and anti-theft</a:t>
            </a:r>
            <a:endParaRPr lang="en-US" sz="3600" b="0" dirty="0">
              <a:latin typeface="Oswald Medium" pitchFamily="2" charset="0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1637264" y="1350518"/>
            <a:ext cx="4320480" cy="6463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650" dirty="0">
                <a:solidFill>
                  <a:srgbClr val="FF0000"/>
                </a:solidFill>
                <a:latin typeface="Oswald Medium" pitchFamily="2" charset="0"/>
                <a:cs typeface="Arial" panose="020B0604020202020204" pitchFamily="34" charset="0"/>
              </a:rPr>
              <a:t>Surveillance Station</a:t>
            </a:r>
            <a:r>
              <a:rPr lang="en-US" sz="2650" i="0" u="none" strike="noStrike" cap="none" dirty="0">
                <a:solidFill>
                  <a:srgbClr val="FF0000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 5.1</a:t>
            </a:r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139" y="1876545"/>
            <a:ext cx="4700526" cy="30713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5" name="Shape 52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67" y="1261124"/>
            <a:ext cx="878578" cy="8785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0" name="Shape 530"/>
          <p:cNvSpPr/>
          <p:nvPr/>
        </p:nvSpPr>
        <p:spPr>
          <a:xfrm>
            <a:off x="5716402" y="1700136"/>
            <a:ext cx="3137849" cy="9218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sz="1800" i="0" u="none" strike="noStrike" cap="none">
                <a:solidFill>
                  <a:schemeClr val="bg1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TS-131K/231K/431K/431KX</a:t>
            </a:r>
          </a:p>
        </p:txBody>
      </p:sp>
      <p:cxnSp>
        <p:nvCxnSpPr>
          <p:cNvPr id="534" name="Shape 534"/>
          <p:cNvCxnSpPr>
            <a:cxnSpLocks/>
          </p:cNvCxnSpPr>
          <p:nvPr/>
        </p:nvCxnSpPr>
        <p:spPr>
          <a:xfrm>
            <a:off x="5658417" y="2061432"/>
            <a:ext cx="3264616" cy="10568"/>
          </a:xfrm>
          <a:prstGeom prst="straightConnector1">
            <a:avLst/>
          </a:prstGeom>
          <a:noFill/>
          <a:ln w="127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7" name="Shape 537"/>
          <p:cNvSpPr/>
          <p:nvPr/>
        </p:nvSpPr>
        <p:spPr>
          <a:xfrm>
            <a:off x="5640476" y="2065402"/>
            <a:ext cx="3289698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altLang="zh-CN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Free</a:t>
            </a:r>
            <a:r>
              <a:rPr lang="en-US" sz="1600" i="0" u="none" strike="noStrike" cap="none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: </a:t>
            </a:r>
            <a:r>
              <a:rPr lang="en-US" sz="1800" i="0" u="none" strike="noStrike" cap="none" dirty="0">
                <a:solidFill>
                  <a:srgbClr val="FFFF00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r>
              <a:rPr lang="en-US" sz="1600" i="0" u="none" strike="noStrike" cap="none" dirty="0">
                <a:solidFill>
                  <a:srgbClr val="FFFF00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   </a:t>
            </a:r>
            <a:r>
              <a:rPr lang="en-US" sz="1600" i="0" u="none" strike="noStrike" cap="none" dirty="0">
                <a:solidFill>
                  <a:srgbClr val="FF0000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   </a:t>
            </a:r>
            <a:r>
              <a:rPr lang="en-US" altLang="zh-CN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Max</a:t>
            </a:r>
            <a:r>
              <a:rPr lang="en-US" sz="1600" i="0" u="none" strike="noStrike" cap="none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:</a:t>
            </a:r>
            <a:r>
              <a:rPr lang="en-US" sz="1600" i="0" u="none" strike="noStrike" cap="none" dirty="0">
                <a:solidFill>
                  <a:srgbClr val="262626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i="0" u="none" strike="noStrike" cap="none" dirty="0">
                <a:solidFill>
                  <a:srgbClr val="FFFF00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16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D8C46D0-E96A-9148-AB1D-1A1239EB14D7}"/>
              </a:ext>
            </a:extLst>
          </p:cNvPr>
          <p:cNvSpPr txBox="1"/>
          <p:nvPr/>
        </p:nvSpPr>
        <p:spPr>
          <a:xfrm>
            <a:off x="4139344" y="4845392"/>
            <a:ext cx="6222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err="1">
                <a:solidFill>
                  <a:srgbClr val="000000"/>
                </a:solidFill>
                <a:latin typeface="Oswald Medium" pitchFamily="2" charset="0"/>
                <a:cs typeface="Arial" panose="020B0604020202020204" pitchFamily="34" charset="0"/>
              </a:rPr>
              <a:t>Vmobile</a:t>
            </a:r>
            <a:endParaRPr kumimoji="1" lang="zh-TW" altLang="en-US" sz="1100">
              <a:solidFill>
                <a:srgbClr val="000000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D6B9F88-C6B5-47EB-BE84-2315D028E5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634" y="4614529"/>
            <a:ext cx="1460166" cy="4368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B0912C9-84F4-40C8-8E48-0E273A7B50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634" y="4756111"/>
            <a:ext cx="1460167" cy="268132"/>
          </a:xfrm>
          <a:prstGeom prst="rect">
            <a:avLst/>
          </a:prstGeom>
        </p:spPr>
      </p:pic>
      <p:pic>
        <p:nvPicPr>
          <p:cNvPr id="526" name="Shape 526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651" y="3552337"/>
            <a:ext cx="1460165" cy="1460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D0B35FC-A81A-4738-ABC2-094CB9B5E4F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483" y="2889918"/>
            <a:ext cx="1152210" cy="198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416B66F-0736-4E62-AE34-0B03745C4C4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301" y="987505"/>
            <a:ext cx="4064000" cy="954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1" name="Shape 531"/>
          <p:cNvSpPr/>
          <p:nvPr/>
        </p:nvSpPr>
        <p:spPr>
          <a:xfrm>
            <a:off x="5897684" y="1234243"/>
            <a:ext cx="2786082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altLang="zh-CN" sz="20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Recording Channels</a:t>
            </a:r>
            <a:endParaRPr lang="en-US" sz="2000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76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223864"/>
            <a:ext cx="9144000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 sz="3600" b="0" dirty="0">
                <a:latin typeface="Oswald Medium" pitchFamily="2" charset="0"/>
              </a:rPr>
              <a:t>QNAP </a:t>
            </a:r>
            <a:r>
              <a:rPr lang="en-US" altLang="ja-JP" sz="3600" b="0" dirty="0">
                <a:latin typeface="Oswald Medium" pitchFamily="2" charset="0"/>
              </a:rPr>
              <a:t>mobiles apps for data on the go</a:t>
            </a:r>
            <a:endParaRPr lang="ja-JP" altLang="en-US" sz="3600" b="0" dirty="0">
              <a:latin typeface="Oswald Medium" pitchFamily="2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4B5B04A-88F9-4CAE-BAF1-F90BE94D3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682521" y="1400233"/>
            <a:ext cx="2214409" cy="306021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B6A26FF-589F-4490-A845-622CBA2D6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623965" y="1392836"/>
            <a:ext cx="3886302" cy="306655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C0F9266-0472-429A-AF3C-5119DC9DE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7847" y="1396786"/>
            <a:ext cx="2203861" cy="306274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D347C07-279F-4107-9AC1-6EE6B2D365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13" y="2017876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171A10B-9B7B-4A46-9A8A-55FFE28834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116" y="2544349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3A1722DF-6A74-4698-971F-85310FC4A86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651" y="3062756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1" descr="A picture containing vector graphics, text&#10;&#10;Description generated with very high confidence">
            <a:extLst>
              <a:ext uri="{FF2B5EF4-FFF2-40B4-BE49-F238E27FC236}">
                <a16:creationId xmlns:a16="http://schemas.microsoft.com/office/drawing/2014/main" id="{6AC2B1AD-31FA-42A1-AF89-146A60FB4A6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116" y="2017876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41B7AEB-93C7-4CAD-89D6-25C300F61EE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13" y="3143782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970A8EF-B832-4290-BD45-B2644464DFC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585" y="3599439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CCC12EF-3C6A-4D57-802D-5351BDB36EB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116" y="3070992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5" descr="A close up of a sign&#10;&#10;Description generated with high confidence">
            <a:extLst>
              <a:ext uri="{FF2B5EF4-FFF2-40B4-BE49-F238E27FC236}">
                <a16:creationId xmlns:a16="http://schemas.microsoft.com/office/drawing/2014/main" id="{1BA1C107-B110-4F09-8EEC-419A2DB2C68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13" y="2598172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6663DD06-22EE-48E8-AC23-A96BC243B35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585" y="3082552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488F77-D131-43DC-A86D-CA182781DEB3}"/>
              </a:ext>
            </a:extLst>
          </p:cNvPr>
          <p:cNvSpPr txBox="1"/>
          <p:nvPr/>
        </p:nvSpPr>
        <p:spPr>
          <a:xfrm>
            <a:off x="949264" y="2013127"/>
            <a:ext cx="1416188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Qfile</a:t>
            </a:r>
            <a:endParaRPr lang="en-US" sz="9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management</a:t>
            </a:r>
            <a:endParaRPr lang="en-US" sz="9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3F64B2-D9DD-4F1C-87D5-BE0578D384F9}"/>
              </a:ext>
            </a:extLst>
          </p:cNvPr>
          <p:cNvSpPr txBox="1"/>
          <p:nvPr/>
        </p:nvSpPr>
        <p:spPr>
          <a:xfrm>
            <a:off x="949264" y="2585262"/>
            <a:ext cx="1416188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endParaRPr 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backup</a:t>
            </a:r>
            <a:endParaRPr lang="ja-JP" alt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A100-0B30-4900-8AFF-6204AA87E68F}"/>
              </a:ext>
            </a:extLst>
          </p:cNvPr>
          <p:cNvSpPr txBox="1"/>
          <p:nvPr/>
        </p:nvSpPr>
        <p:spPr>
          <a:xfrm>
            <a:off x="949264" y="3137862"/>
            <a:ext cx="1416188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lang="zh-CN" altLang="en-US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manager</a:t>
            </a:r>
          </a:p>
          <a:p>
            <a:pPr>
              <a:lnSpc>
                <a:spcPts val="1400"/>
              </a:lnSpc>
            </a:pPr>
            <a:r>
              <a:rPr lang="ja-JP" altLang="en-US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ja-JP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management</a:t>
            </a:r>
            <a:endParaRPr lang="ja-JP" alt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B45CF6-2BA6-46DA-B05E-E03384CCCC09}"/>
              </a:ext>
            </a:extLst>
          </p:cNvPr>
          <p:cNvSpPr txBox="1"/>
          <p:nvPr/>
        </p:nvSpPr>
        <p:spPr>
          <a:xfrm>
            <a:off x="3341894" y="3041141"/>
            <a:ext cx="1594284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Qvideo</a:t>
            </a:r>
            <a:endParaRPr lang="en-US" altLang="zh-CN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library</a:t>
            </a:r>
            <a:endParaRPr lang="ja-JP" alt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E8718B-896C-4175-B44E-197FA4942055}"/>
              </a:ext>
            </a:extLst>
          </p:cNvPr>
          <p:cNvSpPr txBox="1"/>
          <p:nvPr/>
        </p:nvSpPr>
        <p:spPr>
          <a:xfrm>
            <a:off x="3341894" y="3567784"/>
            <a:ext cx="1671365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Qmusic</a:t>
            </a:r>
            <a:endParaRPr lang="en-US" altLang="zh-CN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Music library</a:t>
            </a:r>
            <a:endParaRPr lang="ja-JP" alt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30C663-344E-42AF-9CE5-6FA668289AAA}"/>
              </a:ext>
            </a:extLst>
          </p:cNvPr>
          <p:cNvSpPr txBox="1"/>
          <p:nvPr/>
        </p:nvSpPr>
        <p:spPr>
          <a:xfrm>
            <a:off x="5062074" y="3042844"/>
            <a:ext cx="1420651" cy="6167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Qget</a:t>
            </a:r>
            <a:r>
              <a:rPr lang="en-US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(Android only)</a:t>
            </a:r>
            <a:endParaRPr lang="en-US" altLang="ja-JP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Download management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8C30192-8676-49F3-88B5-CF6B3202C566}"/>
              </a:ext>
            </a:extLst>
          </p:cNvPr>
          <p:cNvSpPr/>
          <p:nvPr/>
        </p:nvSpPr>
        <p:spPr>
          <a:xfrm>
            <a:off x="247848" y="1331667"/>
            <a:ext cx="2203862" cy="485746"/>
          </a:xfrm>
          <a:prstGeom prst="roundRect">
            <a:avLst/>
          </a:prstGeom>
          <a:gradFill>
            <a:gsLst>
              <a:gs pos="0">
                <a:srgbClr val="78B832"/>
              </a:gs>
              <a:gs pos="100000">
                <a:srgbClr val="63972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File &amp; System</a:t>
            </a:r>
            <a:endParaRPr lang="zh-CN" altLang="en-US" sz="200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689E5A-03E6-4895-9B88-8813D9DA2932}"/>
              </a:ext>
            </a:extLst>
          </p:cNvPr>
          <p:cNvSpPr txBox="1"/>
          <p:nvPr/>
        </p:nvSpPr>
        <p:spPr>
          <a:xfrm>
            <a:off x="7517747" y="1986222"/>
            <a:ext cx="1671365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QmailClient</a:t>
            </a:r>
            <a:endParaRPr 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E-mail backup</a:t>
            </a:r>
            <a:endParaRPr lang="ja-JP" alt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30AAB-0F40-41CE-864B-4C488CBA76C2}"/>
              </a:ext>
            </a:extLst>
          </p:cNvPr>
          <p:cNvSpPr txBox="1"/>
          <p:nvPr/>
        </p:nvSpPr>
        <p:spPr>
          <a:xfrm>
            <a:off x="7517747" y="2512694"/>
            <a:ext cx="1671365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Qcontactz</a:t>
            </a:r>
            <a:endParaRPr 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Contacts backup</a:t>
            </a:r>
            <a:endParaRPr lang="ja-JP" alt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5C9F43B-DCD6-420F-B8A0-1C32AB229220}"/>
              </a:ext>
            </a:extLst>
          </p:cNvPr>
          <p:cNvSpPr/>
          <p:nvPr/>
        </p:nvSpPr>
        <p:spPr>
          <a:xfrm>
            <a:off x="2623969" y="1335620"/>
            <a:ext cx="3886299" cy="485746"/>
          </a:xfrm>
          <a:prstGeom prst="roundRect">
            <a:avLst/>
          </a:prstGeom>
          <a:gradFill>
            <a:gsLst>
              <a:gs pos="100000">
                <a:srgbClr val="E59E11"/>
              </a:gs>
              <a:gs pos="0">
                <a:srgbClr val="DA971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</a:t>
            </a:r>
            <a:endParaRPr lang="zh-CN" altLang="en-US" sz="200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97D16E2-E0E0-4A65-BF6F-8AF12835799D}"/>
              </a:ext>
            </a:extLst>
          </p:cNvPr>
          <p:cNvSpPr/>
          <p:nvPr/>
        </p:nvSpPr>
        <p:spPr>
          <a:xfrm>
            <a:off x="6682521" y="1335620"/>
            <a:ext cx="2214410" cy="485746"/>
          </a:xfrm>
          <a:prstGeom prst="roundRect">
            <a:avLst/>
          </a:prstGeom>
          <a:gradFill>
            <a:gsLst>
              <a:gs pos="100000">
                <a:srgbClr val="1AAE9C"/>
              </a:gs>
              <a:gs pos="0">
                <a:srgbClr val="18A49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Productivity</a:t>
            </a:r>
            <a:endParaRPr lang="zh-CN" altLang="en-US" sz="200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14F9CF5-9098-4A6C-9B70-337FD1C7A194}"/>
              </a:ext>
            </a:extLst>
          </p:cNvPr>
          <p:cNvSpPr txBox="1"/>
          <p:nvPr/>
        </p:nvSpPr>
        <p:spPr>
          <a:xfrm>
            <a:off x="7517747" y="3039337"/>
            <a:ext cx="1671365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Qnotes3</a:t>
            </a:r>
          </a:p>
          <a:p>
            <a:pPr>
              <a:lnSpc>
                <a:spcPts val="1400"/>
              </a:lnSpc>
            </a:pPr>
            <a:r>
              <a:rPr lang="en-US" altLang="ja-JP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Notes taker</a:t>
            </a:r>
            <a:endParaRPr lang="ja-JP" alt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C17DE51-1379-4681-A713-026E229A044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664" y="2012984"/>
            <a:ext cx="406313" cy="413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6" name="TextBox 39">
            <a:extLst>
              <a:ext uri="{FF2B5EF4-FFF2-40B4-BE49-F238E27FC236}">
                <a16:creationId xmlns:a16="http://schemas.microsoft.com/office/drawing/2014/main" id="{A32E2E41-6B90-42BA-BF84-66EEE23FA679}"/>
              </a:ext>
            </a:extLst>
          </p:cNvPr>
          <p:cNvSpPr txBox="1"/>
          <p:nvPr/>
        </p:nvSpPr>
        <p:spPr>
          <a:xfrm>
            <a:off x="5062074" y="1995230"/>
            <a:ext cx="1594284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DJ2 Client</a:t>
            </a:r>
            <a:br>
              <a:rPr lang="en-US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9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Live streaming</a:t>
            </a:r>
            <a:endParaRPr lang="ja-JP" alt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TextBox 52">
            <a:extLst>
              <a:ext uri="{FF2B5EF4-FFF2-40B4-BE49-F238E27FC236}">
                <a16:creationId xmlns:a16="http://schemas.microsoft.com/office/drawing/2014/main" id="{FB752317-9A28-4051-B274-3787A9F21F02}"/>
              </a:ext>
            </a:extLst>
          </p:cNvPr>
          <p:cNvSpPr txBox="1"/>
          <p:nvPr/>
        </p:nvSpPr>
        <p:spPr>
          <a:xfrm>
            <a:off x="7517747" y="3605546"/>
            <a:ext cx="1671365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Vmobile</a:t>
            </a:r>
            <a:endParaRPr 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zh-TW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Mobile surveillance</a:t>
            </a:r>
            <a:endParaRPr lang="ja-JP" alt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 descr="一張含有 畫畫 的圖片&#10;&#10;自動產生的描述">
            <a:extLst>
              <a:ext uri="{FF2B5EF4-FFF2-40B4-BE49-F238E27FC236}">
                <a16:creationId xmlns:a16="http://schemas.microsoft.com/office/drawing/2014/main" id="{7659EA89-1A51-4051-8CA2-EAAE5FE1705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051" y="3615959"/>
            <a:ext cx="401227" cy="401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41">
            <a:extLst>
              <a:ext uri="{FF2B5EF4-FFF2-40B4-BE49-F238E27FC236}">
                <a16:creationId xmlns:a16="http://schemas.microsoft.com/office/drawing/2014/main" id="{D097EB78-C186-BD48-9168-B4F083A592A3}"/>
              </a:ext>
            </a:extLst>
          </p:cNvPr>
          <p:cNvSpPr txBox="1"/>
          <p:nvPr/>
        </p:nvSpPr>
        <p:spPr>
          <a:xfrm>
            <a:off x="3341894" y="2527397"/>
            <a:ext cx="1171756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altLang="zh-CN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 library</a:t>
            </a:r>
            <a:endParaRPr lang="ja-JP" alt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650403B6-773D-47B6-8E8A-61F4E27E30E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585" y="2538553"/>
            <a:ext cx="402162" cy="402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圖片 42" descr="一張含有 畫畫 的圖片&#10;&#10;自動產生的描述">
            <a:extLst>
              <a:ext uri="{FF2B5EF4-FFF2-40B4-BE49-F238E27FC236}">
                <a16:creationId xmlns:a16="http://schemas.microsoft.com/office/drawing/2014/main" id="{DE91BE93-69F8-4C50-ABF7-F6DBE566E76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585" y="2017876"/>
            <a:ext cx="418520" cy="417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 descr="一張含有 畫畫, 時鐘 的圖片&#10;&#10;自動產生的描述">
            <a:extLst>
              <a:ext uri="{FF2B5EF4-FFF2-40B4-BE49-F238E27FC236}">
                <a16:creationId xmlns:a16="http://schemas.microsoft.com/office/drawing/2014/main" id="{8BCC0409-FE89-43A7-8170-8AAAC7234B8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647" y="2517074"/>
            <a:ext cx="432620" cy="4330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39">
            <a:extLst>
              <a:ext uri="{FF2B5EF4-FFF2-40B4-BE49-F238E27FC236}">
                <a16:creationId xmlns:a16="http://schemas.microsoft.com/office/drawing/2014/main" id="{7E2F08AB-47E9-4B7F-8BC6-FB97AD487846}"/>
              </a:ext>
            </a:extLst>
          </p:cNvPr>
          <p:cNvSpPr txBox="1"/>
          <p:nvPr/>
        </p:nvSpPr>
        <p:spPr>
          <a:xfrm>
            <a:off x="5062074" y="2513566"/>
            <a:ext cx="1287093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Photo Tagger</a:t>
            </a:r>
          </a:p>
          <a:p>
            <a:pPr>
              <a:lnSpc>
                <a:spcPts val="1400"/>
              </a:lnSpc>
            </a:pPr>
            <a:r>
              <a:rPr lang="en-US" altLang="zh-TW" sz="9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Classification tool</a:t>
            </a:r>
            <a:endParaRPr lang="en-US" sz="95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7" name="TextBox 41">
            <a:extLst>
              <a:ext uri="{FF2B5EF4-FFF2-40B4-BE49-F238E27FC236}">
                <a16:creationId xmlns:a16="http://schemas.microsoft.com/office/drawing/2014/main" id="{F4095AD7-6828-437E-96D7-7949728A32D8}"/>
              </a:ext>
            </a:extLst>
          </p:cNvPr>
          <p:cNvSpPr txBox="1"/>
          <p:nvPr/>
        </p:nvSpPr>
        <p:spPr>
          <a:xfrm>
            <a:off x="3341894" y="1989297"/>
            <a:ext cx="1171756" cy="4380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sz="9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Qphoto</a:t>
            </a:r>
            <a:endParaRPr 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altLang="ja-JP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 library</a:t>
            </a:r>
            <a:endParaRPr lang="ja-JP" alt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1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B7E619B1-5807-4E23-8118-1AEB65E0F475}"/>
              </a:ext>
            </a:extLst>
          </p:cNvPr>
          <p:cNvSpPr/>
          <p:nvPr/>
        </p:nvSpPr>
        <p:spPr>
          <a:xfrm>
            <a:off x="5487332" y="3329853"/>
            <a:ext cx="1229183" cy="333640"/>
          </a:xfrm>
          <a:prstGeom prst="roundRect">
            <a:avLst>
              <a:gd name="adj" fmla="val 15052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A0B830D-B449-4666-8841-7900965E83D6}"/>
              </a:ext>
            </a:extLst>
          </p:cNvPr>
          <p:cNvSpPr/>
          <p:nvPr/>
        </p:nvSpPr>
        <p:spPr>
          <a:xfrm>
            <a:off x="3289209" y="3323580"/>
            <a:ext cx="1449912" cy="333640"/>
          </a:xfrm>
          <a:prstGeom prst="roundRect">
            <a:avLst>
              <a:gd name="adj" fmla="val 20570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32040D5A-1D15-402C-8072-A7DC079343DB}"/>
              </a:ext>
            </a:extLst>
          </p:cNvPr>
          <p:cNvSpPr/>
          <p:nvPr/>
        </p:nvSpPr>
        <p:spPr>
          <a:xfrm>
            <a:off x="527741" y="1065667"/>
            <a:ext cx="2308238" cy="3110534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36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</a:endParaRPr>
          </a:p>
        </p:txBody>
      </p:sp>
      <p:pic>
        <p:nvPicPr>
          <p:cNvPr id="30" name="Picture 4" descr="C:\Users\user\Desktop\21_PPT對稿QNAP AQC107 10G網卡\8-01.png">
            <a:extLst>
              <a:ext uri="{FF2B5EF4-FFF2-40B4-BE49-F238E27FC236}">
                <a16:creationId xmlns:a16="http://schemas.microsoft.com/office/drawing/2014/main" id="{B2B4FA67-BC51-4070-BC1D-497F2BCA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5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297" y="3091203"/>
            <a:ext cx="3439175" cy="1775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81" y="231457"/>
            <a:ext cx="8043469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</a:rPr>
              <a:t>All models with a quad core</a:t>
            </a:r>
            <a:r>
              <a:rPr lang="zh-CN" altLang="en-US" sz="3600" b="0" dirty="0">
                <a:latin typeface="Oswald Medium" pitchFamily="2" charset="0"/>
              </a:rPr>
              <a:t> </a:t>
            </a:r>
            <a:r>
              <a:rPr lang="en-US" altLang="zh-CN" sz="3600" b="0" dirty="0">
                <a:latin typeface="Oswald Medium" pitchFamily="2" charset="0"/>
              </a:rPr>
              <a:t>1.7GHz CPU</a:t>
            </a:r>
            <a:endParaRPr lang="en-US" altLang="zh-TW" sz="3600" b="0" dirty="0">
              <a:latin typeface="Oswald Medium" pitchFamily="2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E226FA9-0B10-8D47-A1BD-F29D8C618A40}"/>
              </a:ext>
            </a:extLst>
          </p:cNvPr>
          <p:cNvSpPr/>
          <p:nvPr/>
        </p:nvSpPr>
        <p:spPr>
          <a:xfrm>
            <a:off x="117781" y="4191649"/>
            <a:ext cx="3226185" cy="850271"/>
          </a:xfrm>
          <a:prstGeom prst="rect">
            <a:avLst/>
          </a:prstGeom>
          <a:gradFill>
            <a:gsLst>
              <a:gs pos="56000">
                <a:srgbClr val="1A314F">
                  <a:alpha val="52000"/>
                </a:srgb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Oswald Medium" pitchFamily="2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DB837E62-2EF8-7545-89E9-63619DFA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4851" y="4226919"/>
            <a:ext cx="1270270" cy="649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23">
            <a:extLst>
              <a:ext uri="{FF2B5EF4-FFF2-40B4-BE49-F238E27FC236}">
                <a16:creationId xmlns:a16="http://schemas.microsoft.com/office/drawing/2014/main" id="{99C26420-1A61-4A4F-BCC7-770AD3D58689}"/>
              </a:ext>
            </a:extLst>
          </p:cNvPr>
          <p:cNvSpPr txBox="1"/>
          <p:nvPr/>
        </p:nvSpPr>
        <p:spPr>
          <a:xfrm>
            <a:off x="1354676" y="4269081"/>
            <a:ext cx="1963485" cy="261602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altLang="ja-JP" sz="11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Ordering information:</a:t>
            </a:r>
            <a:endParaRPr lang="en-US" sz="11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C1FFDEE8-11F5-F649-ADAA-E8A8AF14A724}"/>
              </a:ext>
            </a:extLst>
          </p:cNvPr>
          <p:cNvSpPr/>
          <p:nvPr/>
        </p:nvSpPr>
        <p:spPr>
          <a:xfrm>
            <a:off x="1370367" y="4493735"/>
            <a:ext cx="1675440" cy="553990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2GB</a:t>
            </a:r>
            <a:r>
              <a:rPr lang="en-US" altLang="zh-TW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:</a:t>
            </a:r>
            <a:r>
              <a:rPr lang="zh-TW" altLang="en-US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da-DK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RAM-2GDR3T0-SO-1600</a:t>
            </a:r>
          </a:p>
          <a:p>
            <a:r>
              <a:rPr lang="da-DK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4GB:</a:t>
            </a:r>
            <a:r>
              <a:rPr lang="zh-TW" altLang="en-US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RAM-4GDR3-SO-1600</a:t>
            </a:r>
            <a:endParaRPr lang="da-DK" sz="10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  <a:p>
            <a:r>
              <a:rPr lang="da-DK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8GB: RAM-8GDR3-SO-1600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F7C6224-4C32-7A4E-A673-78ED24A4C469}"/>
              </a:ext>
            </a:extLst>
          </p:cNvPr>
          <p:cNvSpPr txBox="1"/>
          <p:nvPr/>
        </p:nvSpPr>
        <p:spPr>
          <a:xfrm>
            <a:off x="368270" y="3720780"/>
            <a:ext cx="2624151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 GB RAM (</a:t>
            </a:r>
            <a:r>
              <a:rPr lang="en-US" altLang="zh-TW" sz="12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1 x 2 GB), expandable!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1 x SODIMM DDR3L </a:t>
            </a:r>
            <a:r>
              <a:rPr lang="en-US" altLang="zh-CN" sz="12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memory slot</a:t>
            </a:r>
            <a:endParaRPr lang="en-US" sz="12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70759A1B-696D-481F-B9B3-F945ACDBA71F}"/>
              </a:ext>
            </a:extLst>
          </p:cNvPr>
          <p:cNvSpPr/>
          <p:nvPr/>
        </p:nvSpPr>
        <p:spPr>
          <a:xfrm>
            <a:off x="955390" y="3323580"/>
            <a:ext cx="1449912" cy="333640"/>
          </a:xfrm>
          <a:prstGeom prst="roundRect">
            <a:avLst>
              <a:gd name="adj" fmla="val 20570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E70848-183B-4695-9DAF-47B70A0919B7}"/>
              </a:ext>
            </a:extLst>
          </p:cNvPr>
          <p:cNvSpPr/>
          <p:nvPr/>
        </p:nvSpPr>
        <p:spPr>
          <a:xfrm>
            <a:off x="999821" y="3304192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TS-431KX-2G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60EA79A-E82C-4AFE-9E70-151F9BC9FCC9}"/>
              </a:ext>
            </a:extLst>
          </p:cNvPr>
          <p:cNvSpPr/>
          <p:nvPr/>
        </p:nvSpPr>
        <p:spPr>
          <a:xfrm>
            <a:off x="3584665" y="3307238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TS-431K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0A9A8955-7011-45DD-9B72-9731F0AFBAAA}"/>
              </a:ext>
            </a:extLst>
          </p:cNvPr>
          <p:cNvSpPr/>
          <p:nvPr/>
        </p:nvSpPr>
        <p:spPr>
          <a:xfrm>
            <a:off x="7192058" y="3329853"/>
            <a:ext cx="1229183" cy="333640"/>
          </a:xfrm>
          <a:prstGeom prst="roundRect">
            <a:avLst>
              <a:gd name="adj" fmla="val 15052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30487C2-39DC-40AE-948C-8FAC096E0010}"/>
              </a:ext>
            </a:extLst>
          </p:cNvPr>
          <p:cNvSpPr/>
          <p:nvPr/>
        </p:nvSpPr>
        <p:spPr>
          <a:xfrm>
            <a:off x="5619052" y="3318809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TS-231K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7C697A0-F6DB-4415-B1F9-07DCB0336548}"/>
              </a:ext>
            </a:extLst>
          </p:cNvPr>
          <p:cNvSpPr/>
          <p:nvPr/>
        </p:nvSpPr>
        <p:spPr>
          <a:xfrm>
            <a:off x="7340416" y="3311742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TS-131K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733E877A-55FE-4CEA-BB36-A26BD60EB3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79" y="3050184"/>
            <a:ext cx="1922670" cy="353062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85F77438-DFAD-4647-90F5-1E3CCFE34C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017" y="3023114"/>
            <a:ext cx="1922670" cy="353062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C6D477F-85DD-4E82-89D0-B4404A6D1C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25" y="3019052"/>
            <a:ext cx="1320035" cy="353062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6FFD78A8-571E-4051-8E8C-6A7A18544AF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157" y="3016016"/>
            <a:ext cx="883586" cy="3530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A2C8700-176C-4A1B-8075-4D2A9F3B7B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843" y="1371518"/>
            <a:ext cx="1676768" cy="1827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室內, 相片, 監視器, 差異 的圖片&#10;&#10;自動產生的描述">
            <a:extLst>
              <a:ext uri="{FF2B5EF4-FFF2-40B4-BE49-F238E27FC236}">
                <a16:creationId xmlns:a16="http://schemas.microsoft.com/office/drawing/2014/main" id="{4948BBBF-3923-4AD0-9ABF-7B8E126E200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028" y="1379538"/>
            <a:ext cx="797714" cy="180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3881238F-663E-4B41-B06C-165A16EC0FF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004" y="1379539"/>
            <a:ext cx="1105333" cy="180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1D8B754-C554-486B-86C3-710556011E5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980" y="1374913"/>
            <a:ext cx="1744863" cy="180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0">
            <a:extLst>
              <a:ext uri="{FF2B5EF4-FFF2-40B4-BE49-F238E27FC236}">
                <a16:creationId xmlns:a16="http://schemas.microsoft.com/office/drawing/2014/main" id="{1C373447-06AD-4A29-B824-769FE3048497}"/>
              </a:ext>
            </a:extLst>
          </p:cNvPr>
          <p:cNvSpPr txBox="1"/>
          <p:nvPr/>
        </p:nvSpPr>
        <p:spPr>
          <a:xfrm>
            <a:off x="7331408" y="3688793"/>
            <a:ext cx="1005876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1 GB RAM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B7128102-508B-47B6-8F49-7D75FA1D4CE0}"/>
              </a:ext>
            </a:extLst>
          </p:cNvPr>
          <p:cNvSpPr txBox="1"/>
          <p:nvPr/>
        </p:nvSpPr>
        <p:spPr>
          <a:xfrm>
            <a:off x="5590006" y="3708540"/>
            <a:ext cx="1014828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1 GB RAM</a:t>
            </a: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4C4E2664-1F88-4713-BA63-F5FF2C82F827}"/>
              </a:ext>
            </a:extLst>
          </p:cNvPr>
          <p:cNvSpPr txBox="1"/>
          <p:nvPr/>
        </p:nvSpPr>
        <p:spPr>
          <a:xfrm>
            <a:off x="3446451" y="3720780"/>
            <a:ext cx="1200078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1 GB RAM</a:t>
            </a:r>
          </a:p>
        </p:txBody>
      </p:sp>
    </p:spTree>
    <p:extLst>
      <p:ext uri="{BB962C8B-B14F-4D97-AF65-F5344CB8AC3E}">
        <p14:creationId xmlns:p14="http://schemas.microsoft.com/office/powerpoint/2010/main" val="360758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電腦, 畫畫 的圖片&#10;&#10;自動產生的描述">
            <a:extLst>
              <a:ext uri="{FF2B5EF4-FFF2-40B4-BE49-F238E27FC236}">
                <a16:creationId xmlns:a16="http://schemas.microsoft.com/office/drawing/2014/main" id="{E73991EC-E97E-429E-A331-764AE7F7FA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E96268E-8FF4-463F-84B9-17115B1B2D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914513" y="4579229"/>
            <a:ext cx="1261041" cy="130258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73533DE3-9CEC-4052-90AB-49A38384B9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566695" y="4507180"/>
            <a:ext cx="1261041" cy="130258"/>
          </a:xfrm>
          <a:prstGeom prst="rect">
            <a:avLst/>
          </a:prstGeom>
        </p:spPr>
      </p:pic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240633" y="2448611"/>
            <a:ext cx="4123267" cy="2136436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A6199"/>
                </a:gs>
                <a:gs pos="67000">
                  <a:srgbClr val="2A6199"/>
                </a:gs>
                <a:gs pos="100000">
                  <a:srgbClr val="2A6199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/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4538313" y="2463263"/>
            <a:ext cx="4365054" cy="17993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26572"/>
                </a:gs>
                <a:gs pos="67000">
                  <a:srgbClr val="426572"/>
                </a:gs>
                <a:gs pos="100000">
                  <a:srgbClr val="426572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152" y="2957175"/>
            <a:ext cx="2708187" cy="16926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9" y="2964459"/>
            <a:ext cx="2708187" cy="1692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2" y="362381"/>
            <a:ext cx="9090068" cy="493563"/>
          </a:xfrm>
        </p:spPr>
        <p:txBody>
          <a:bodyPr/>
          <a:lstStyle/>
          <a:p>
            <a:pPr>
              <a:lnSpc>
                <a:spcPts val="3250"/>
              </a:lnSpc>
            </a:pPr>
            <a:r>
              <a:rPr lang="en-US" altLang="zh-TW" sz="2900" b="0" dirty="0">
                <a:latin typeface="Oswald Medium" pitchFamily="2" charset="0"/>
                <a:ea typeface="微軟正黑體"/>
              </a:rPr>
              <a:t>QNAP TR USB RAID &amp; TL USB JBOD </a:t>
            </a:r>
            <a:br>
              <a:rPr lang="en-US" altLang="zh-TW" sz="2900" b="0" dirty="0">
                <a:latin typeface="Oswald Medium" pitchFamily="2" charset="0"/>
              </a:rPr>
            </a:br>
            <a:r>
              <a:rPr lang="en-US" altLang="zh-TW" sz="2900" b="0" dirty="0">
                <a:latin typeface="Oswald Medium" pitchFamily="2" charset="0"/>
                <a:ea typeface="微軟正黑體"/>
              </a:rPr>
              <a:t>support 2 modes on NAS</a:t>
            </a:r>
            <a:endParaRPr lang="zh-TW" altLang="en-US" sz="2900" b="0" dirty="0">
              <a:latin typeface="Oswald Medium" pitchFamily="2" charset="0"/>
              <a:ea typeface="微軟正黑體"/>
            </a:endParaRPr>
          </a:p>
        </p:txBody>
      </p:sp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D82CD07C-C2A5-AB4D-AFC9-20C95E2E0EEA}"/>
              </a:ext>
            </a:extLst>
          </p:cNvPr>
          <p:cNvSpPr txBox="1">
            <a:spLocks/>
          </p:cNvSpPr>
          <p:nvPr/>
        </p:nvSpPr>
        <p:spPr>
          <a:xfrm>
            <a:off x="473649" y="1225182"/>
            <a:ext cx="8503590" cy="13432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77800" indent="-177800">
              <a:lnSpc>
                <a:spcPts val="2000"/>
              </a:lnSpc>
              <a:spcBef>
                <a:spcPts val="12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en-US" altLang="zh-TW" sz="1500" dirty="0">
                <a:solidFill>
                  <a:schemeClr val="bg2">
                    <a:lumMod val="10000"/>
                  </a:schemeClr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NAS supports maximum two QNAP TR-002/TR-004 RAID enclosures or one TL-D800C USB JBOD enclosure </a:t>
            </a:r>
            <a:r>
              <a:rPr lang="en-US" altLang="zh-CN" sz="1500" dirty="0">
                <a:solidFill>
                  <a:schemeClr val="bg2">
                    <a:lumMod val="10000"/>
                  </a:schemeClr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 (</a:t>
            </a:r>
            <a:r>
              <a:rPr lang="en" altLang="zh-CN" sz="1500" dirty="0">
                <a:solidFill>
                  <a:srgbClr val="2B00C8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Compatibility list</a:t>
            </a:r>
            <a:r>
              <a:rPr lang="en-US" altLang="zh-CN" sz="1500" dirty="0">
                <a:solidFill>
                  <a:schemeClr val="bg2">
                    <a:lumMod val="10000"/>
                  </a:schemeClr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)</a:t>
            </a:r>
            <a:r>
              <a:rPr lang="en-US" altLang="zh-TW" sz="1500" dirty="0">
                <a:solidFill>
                  <a:schemeClr val="bg2">
                    <a:lumMod val="10000"/>
                  </a:schemeClr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.</a:t>
            </a:r>
          </a:p>
          <a:p>
            <a:pPr marL="177800" indent="-177800">
              <a:lnSpc>
                <a:spcPts val="2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en-US" altLang="zh-TW" sz="1500" dirty="0">
                <a:solidFill>
                  <a:schemeClr val="bg2">
                    <a:lumMod val="10000"/>
                  </a:schemeClr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Internal mode with storage pool support  or external mode with cross-platform compatibility with Windows/Mac computers.</a:t>
            </a:r>
            <a:endParaRPr lang="zh-TW" altLang="zh-TW" sz="1500" dirty="0">
              <a:solidFill>
                <a:schemeClr val="bg2">
                  <a:lumMod val="10000"/>
                </a:schemeClr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1327" y="4154340"/>
            <a:ext cx="1064095" cy="79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272" y="2922682"/>
            <a:ext cx="994830" cy="1010824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3447851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3828850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4209850"/>
            <a:ext cx="573773" cy="514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571445" y="3067721"/>
            <a:ext cx="955108" cy="463406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747852" y="4596946"/>
            <a:ext cx="9156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8-bay TL-D800C</a:t>
            </a:r>
          </a:p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2-bay TR-002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FAFFC-27B5-5248-96D3-2D2DBE642B47}"/>
              </a:ext>
            </a:extLst>
          </p:cNvPr>
          <p:cNvSpPr/>
          <p:nvPr/>
        </p:nvSpPr>
        <p:spPr>
          <a:xfrm>
            <a:off x="4204668" y="4653100"/>
            <a:ext cx="5549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TS-231K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12C7A9EC-F449-3542-8425-10E8061148A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9194" y="3014133"/>
            <a:ext cx="934347" cy="16096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A2C605E-C7E1-3A43-9E11-05F12A4603FD}"/>
              </a:ext>
            </a:extLst>
          </p:cNvPr>
          <p:cNvSpPr/>
          <p:nvPr/>
        </p:nvSpPr>
        <p:spPr>
          <a:xfrm>
            <a:off x="6762580" y="4581135"/>
            <a:ext cx="9156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8-bay TL-D800C</a:t>
            </a:r>
          </a:p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2-bay TR-002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6307" y="4136580"/>
            <a:ext cx="734965" cy="66079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F451EC55-AD45-4377-B91D-BDB9C7130FD6}"/>
              </a:ext>
            </a:extLst>
          </p:cNvPr>
          <p:cNvSpPr/>
          <p:nvPr/>
        </p:nvSpPr>
        <p:spPr>
          <a:xfrm>
            <a:off x="552619" y="2455691"/>
            <a:ext cx="3559569" cy="434601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0DB4FF"/>
              </a:gs>
              <a:gs pos="100000">
                <a:srgbClr val="0080C0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3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Mode 1: Expanding the NAS with new volume</a:t>
            </a:r>
            <a:endParaRPr lang="zh-TW" altLang="zh-TW" sz="1300" dirty="0">
              <a:solidFill>
                <a:schemeClr val="bg1"/>
              </a:solidFill>
              <a:latin typeface="Oswald Medium" pitchFamily="2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6" name="Google Shape;1617;p84">
            <a:extLst>
              <a:ext uri="{FF2B5EF4-FFF2-40B4-BE49-F238E27FC236}">
                <a16:creationId xmlns:a16="http://schemas.microsoft.com/office/drawing/2014/main" id="{10336F8C-A1FE-47B9-9195-357BDD75088C}"/>
              </a:ext>
            </a:extLst>
          </p:cNvPr>
          <p:cNvSpPr/>
          <p:nvPr/>
        </p:nvSpPr>
        <p:spPr>
          <a:xfrm>
            <a:off x="5094822" y="2475672"/>
            <a:ext cx="3270959" cy="434601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0E75FE"/>
              </a:gs>
              <a:gs pos="100000">
                <a:srgbClr val="0245BE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3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 panose="020B0604020202020204" pitchFamily="34" charset="0"/>
              </a:rPr>
              <a:t>Mode 2: Work as backup destination for snapshot replica</a:t>
            </a:r>
            <a:endParaRPr lang="zh-TW" altLang="zh-TW" sz="1300" dirty="0">
              <a:solidFill>
                <a:schemeClr val="bg1"/>
              </a:solidFill>
              <a:latin typeface="Oswald Medium" pitchFamily="2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4C70D0F2-1ADD-4BC7-851E-04916702E2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22190" y="4526818"/>
            <a:ext cx="1261041" cy="1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28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3">
            <a:extLst>
              <a:ext uri="{FF2B5EF4-FFF2-40B4-BE49-F238E27FC236}">
                <a16:creationId xmlns:a16="http://schemas.microsoft.com/office/drawing/2014/main" id="{7DD284CF-26FC-4300-8656-765757FDC55F}"/>
              </a:ext>
            </a:extLst>
          </p:cNvPr>
          <p:cNvSpPr txBox="1">
            <a:spLocks/>
          </p:cNvSpPr>
          <p:nvPr/>
        </p:nvSpPr>
        <p:spPr>
          <a:xfrm>
            <a:off x="910813" y="2112981"/>
            <a:ext cx="3514243" cy="9084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00"/>
              </a:lnSpc>
              <a:buNone/>
            </a:pPr>
            <a:r>
              <a:rPr lang="en-US" altLang="zh-CN" sz="1800" dirty="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Taking ages to transfer many work files if using just 1GbE LAN.</a:t>
            </a:r>
            <a:endParaRPr lang="zh-TW" altLang="en-US" sz="1800" dirty="0"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7FCCB77-81C4-42B4-946D-6021DDD1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683" y="1076752"/>
            <a:ext cx="3356009" cy="1126930"/>
          </a:xfrm>
        </p:spPr>
        <p:txBody>
          <a:bodyPr/>
          <a:lstStyle/>
          <a:p>
            <a:pPr algn="ctr">
              <a:lnSpc>
                <a:spcPts val="3900"/>
              </a:lnSpc>
              <a:buSzPct val="85000"/>
            </a:pPr>
            <a:r>
              <a:rPr lang="en-US" altLang="zh-CN" b="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Deploy 10GbE in offices quickly</a:t>
            </a:r>
            <a:endParaRPr lang="en-US" altLang="zh-TW" b="0" dirty="0">
              <a:solidFill>
                <a:schemeClr val="bg1"/>
              </a:solidFill>
              <a:latin typeface="Oswald Medium" pitchFamily="2" charset="0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1813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69">
            <a:extLst>
              <a:ext uri="{FF2B5EF4-FFF2-40B4-BE49-F238E27FC236}">
                <a16:creationId xmlns:a16="http://schemas.microsoft.com/office/drawing/2014/main" id="{EB22389A-4C69-4876-A3BE-C3D010C1FFB3}"/>
              </a:ext>
            </a:extLst>
          </p:cNvPr>
          <p:cNvSpPr/>
          <p:nvPr/>
        </p:nvSpPr>
        <p:spPr>
          <a:xfrm>
            <a:off x="3200401" y="1348190"/>
            <a:ext cx="5943600" cy="791897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16B8B98-738D-4C37-995C-EE1B508AE3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453" y="1174396"/>
            <a:ext cx="3301477" cy="3658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77B02-528A-6B4D-84DE-A780BF2B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67" y="220926"/>
            <a:ext cx="8043469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</a:rPr>
              <a:t>TS-431KX integrates</a:t>
            </a:r>
            <a:r>
              <a:rPr lang="zh-TW" altLang="en-US" sz="3600" b="0" dirty="0">
                <a:latin typeface="Oswald Medium" pitchFamily="2" charset="0"/>
              </a:rPr>
              <a:t> </a:t>
            </a:r>
            <a:r>
              <a:rPr lang="en-US" altLang="zh-TW" sz="3600" b="0" dirty="0">
                <a:latin typeface="Oswald Medium" pitchFamily="2" charset="0"/>
              </a:rPr>
              <a:t>10</a:t>
            </a:r>
            <a:r>
              <a:rPr lang="en-US" sz="3600" b="0" dirty="0">
                <a:latin typeface="Oswald Medium" pitchFamily="2" charset="0"/>
              </a:rPr>
              <a:t>GbE SFP+ </a:t>
            </a:r>
            <a:r>
              <a:rPr lang="en-US" altLang="zh-TW" sz="3600" b="0" dirty="0">
                <a:latin typeface="Oswald Medium" pitchFamily="2" charset="0"/>
              </a:rPr>
              <a:t>port</a:t>
            </a:r>
            <a:endParaRPr lang="en-US" sz="3600" b="0" dirty="0">
              <a:latin typeface="Oswald Medium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A82075-27E0-8A4F-8263-0D235C3ABD4C}"/>
              </a:ext>
            </a:extLst>
          </p:cNvPr>
          <p:cNvSpPr/>
          <p:nvPr/>
        </p:nvSpPr>
        <p:spPr>
          <a:xfrm>
            <a:off x="3773751" y="1427096"/>
            <a:ext cx="4880164" cy="634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High-speed throughput for large data backup and recovery, multi-user environment, or containerized applications.</a:t>
            </a:r>
            <a:endParaRPr lang="en-US" sz="1600" dirty="0">
              <a:solidFill>
                <a:schemeClr val="bg1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C7F4BE92-2914-4B34-8D09-256EC706A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652" y="1845545"/>
            <a:ext cx="3236169" cy="2022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853D17E-1868-4E71-BCE6-E912A5A4AFEA}"/>
              </a:ext>
            </a:extLst>
          </p:cNvPr>
          <p:cNvSpPr txBox="1"/>
          <p:nvPr/>
        </p:nvSpPr>
        <p:spPr>
          <a:xfrm>
            <a:off x="5187636" y="3291837"/>
            <a:ext cx="9845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QSW-308S</a:t>
            </a:r>
            <a:endParaRPr lang="zh-TW" altLang="en-US" sz="1500" dirty="0">
              <a:solidFill>
                <a:schemeClr val="bg1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BDD8D02-B12B-474F-AA33-2AF6E856B7F9}"/>
              </a:ext>
            </a:extLst>
          </p:cNvPr>
          <p:cNvCxnSpPr>
            <a:cxnSpLocks/>
          </p:cNvCxnSpPr>
          <p:nvPr/>
        </p:nvCxnSpPr>
        <p:spPr>
          <a:xfrm>
            <a:off x="3475315" y="2571750"/>
            <a:ext cx="1542337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triangl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965C19B8-B512-49A3-BF78-0CCF2DCF6C3C}"/>
              </a:ext>
            </a:extLst>
          </p:cNvPr>
          <p:cNvSpPr/>
          <p:nvPr/>
        </p:nvSpPr>
        <p:spPr>
          <a:xfrm>
            <a:off x="3028275" y="2358072"/>
            <a:ext cx="447040" cy="435218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DD80A17D-00C3-4A36-8E1D-311F2C114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3635" y="3564509"/>
            <a:ext cx="2924175" cy="1400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5742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860DE5F0-6347-4A4B-B2D8-33CDFD6187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178" y="1190344"/>
            <a:ext cx="2096798" cy="34891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241661"/>
            <a:ext cx="9144000" cy="493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b="0" dirty="0">
                <a:latin typeface="Oswald Medium" pitchFamily="2" charset="0"/>
              </a:rPr>
              <a:t>Affordable </a:t>
            </a:r>
            <a:r>
              <a:rPr lang="en-US" altLang="zh-TW" sz="3600" b="0" dirty="0">
                <a:latin typeface="Oswald Medium" pitchFamily="2" charset="0"/>
              </a:rPr>
              <a:t>QNAP</a:t>
            </a:r>
            <a:r>
              <a:rPr lang="zh-TW" altLang="en-US" sz="3600" b="0" dirty="0">
                <a:latin typeface="Oswald Medium" pitchFamily="2" charset="0"/>
              </a:rPr>
              <a:t> </a:t>
            </a:r>
            <a:r>
              <a:rPr lang="en-US" altLang="zh-TW" sz="3600" b="0" dirty="0">
                <a:latin typeface="Oswald Medium" pitchFamily="2" charset="0"/>
              </a:rPr>
              <a:t>unmanaged 10GbE switches</a:t>
            </a:r>
            <a:endParaRPr lang="zh-TW" altLang="en-US" sz="3600" b="0" dirty="0">
              <a:latin typeface="Oswald Medium" pitchFamily="2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9134036-19A4-4261-AA70-5B6C5E5B9843}"/>
              </a:ext>
            </a:extLst>
          </p:cNvPr>
          <p:cNvGrpSpPr/>
          <p:nvPr/>
        </p:nvGrpSpPr>
        <p:grpSpPr>
          <a:xfrm>
            <a:off x="274227" y="1190344"/>
            <a:ext cx="6450106" cy="3489176"/>
            <a:chOff x="1268933" y="944152"/>
            <a:chExt cx="7791428" cy="4132045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1555DA8-0CEC-4E22-8DBB-F08E58747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933" y="944152"/>
              <a:ext cx="2532835" cy="413204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70A57F6C-6A5C-4C42-A56E-638013C9E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705" y="944152"/>
              <a:ext cx="2532835" cy="4132045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EB2232D-D95E-4078-88FC-A2FBB15F3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7526" y="944152"/>
              <a:ext cx="2532835" cy="4132045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8FFC748F-3AB5-435B-BDA6-DF3F7BB735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963" y="1069111"/>
            <a:ext cx="2438586" cy="90634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D7E67C5-DD2D-455E-832A-6153F135E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505" y="1069111"/>
            <a:ext cx="2438586" cy="90634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8D2B8A5-4F28-4FEE-8827-55D452AE38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4" y="1064552"/>
            <a:ext cx="2438586" cy="906349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15D9DF83-09BA-4E9D-A5B6-AE79C98EF9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164" y="1069867"/>
            <a:ext cx="2438586" cy="906349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00F223D2-C98C-466E-A41E-CAADAC70CD3E}"/>
              </a:ext>
            </a:extLst>
          </p:cNvPr>
          <p:cNvSpPr/>
          <p:nvPr/>
        </p:nvSpPr>
        <p:spPr>
          <a:xfrm>
            <a:off x="7067701" y="1301783"/>
            <a:ext cx="150817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2100">
                <a:solidFill>
                  <a:srgbClr val="FFFF00"/>
                </a:solidFill>
                <a:latin typeface="Oswald Medium" pitchFamily="2" charset="0"/>
                <a:cs typeface="Arial" panose="020B0604020202020204" pitchFamily="34" charset="0"/>
              </a:rPr>
              <a:t>QSW-804-4C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9DFEE09-D72F-41D8-9071-79CA7BB6EC3B}"/>
              </a:ext>
            </a:extLst>
          </p:cNvPr>
          <p:cNvSpPr/>
          <p:nvPr/>
        </p:nvSpPr>
        <p:spPr>
          <a:xfrm>
            <a:off x="4846235" y="1301783"/>
            <a:ext cx="163160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2100">
                <a:solidFill>
                  <a:srgbClr val="FFFF00"/>
                </a:solidFill>
                <a:latin typeface="Oswald Medium" pitchFamily="2" charset="0"/>
                <a:cs typeface="Arial" panose="020B0604020202020204" pitchFamily="34" charset="0"/>
              </a:rPr>
              <a:t>QSW-1208-8C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86B8AB0-4176-4AAD-A12A-E5763C56D669}"/>
              </a:ext>
            </a:extLst>
          </p:cNvPr>
          <p:cNvSpPr/>
          <p:nvPr/>
        </p:nvSpPr>
        <p:spPr>
          <a:xfrm>
            <a:off x="2845446" y="1297809"/>
            <a:ext cx="12997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2100" dirty="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QSW-308S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74F7458-646D-465E-B33B-ADFD90B70A7C}"/>
              </a:ext>
            </a:extLst>
          </p:cNvPr>
          <p:cNvSpPr/>
          <p:nvPr/>
        </p:nvSpPr>
        <p:spPr>
          <a:xfrm>
            <a:off x="580263" y="1297809"/>
            <a:ext cx="150816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21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QSW-308-1C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75" y="1964917"/>
            <a:ext cx="2000250" cy="1250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803" y="1964917"/>
            <a:ext cx="2000250" cy="1250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487" y="1907480"/>
            <a:ext cx="2000250" cy="1250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660" y="1892508"/>
            <a:ext cx="2000250" cy="1250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C1FD22E3-ED91-4237-AF0C-82C91B7D565F}"/>
              </a:ext>
            </a:extLst>
          </p:cNvPr>
          <p:cNvSpPr/>
          <p:nvPr/>
        </p:nvSpPr>
        <p:spPr>
          <a:xfrm>
            <a:off x="370775" y="3141942"/>
            <a:ext cx="1942188" cy="1354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Ports: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10GbE SFP+/</a:t>
            </a:r>
            <a:r>
              <a:rPr lang="zh-TW" altLang="en-US" sz="15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RJ-45 Combo * 1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10GbE SFP+ * 2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1GbE RJ45</a:t>
            </a:r>
            <a:r>
              <a:rPr lang="zh-TW" altLang="en-US" sz="15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 * </a:t>
            </a: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8</a:t>
            </a:r>
            <a:endParaRPr lang="zh-TW" altLang="en-US" sz="1500">
              <a:solidFill>
                <a:schemeClr val="bg1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EEF4720-26FB-4082-A347-AE84C016890C}"/>
              </a:ext>
            </a:extLst>
          </p:cNvPr>
          <p:cNvSpPr/>
          <p:nvPr/>
        </p:nvSpPr>
        <p:spPr>
          <a:xfrm>
            <a:off x="2553865" y="3141942"/>
            <a:ext cx="1942188" cy="8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Ports: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10GbE SFP+ * 3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1GbE RJ45</a:t>
            </a:r>
            <a:r>
              <a:rPr lang="zh-TW" altLang="en-US" sz="1500" dirty="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 * </a:t>
            </a:r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8</a:t>
            </a:r>
            <a:endParaRPr lang="zh-TW" altLang="en-US" sz="1500" dirty="0">
              <a:solidFill>
                <a:schemeClr val="bg1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9C38AEB-57C7-4D1D-9C2D-F57191E468AB}"/>
              </a:ext>
            </a:extLst>
          </p:cNvPr>
          <p:cNvSpPr/>
          <p:nvPr/>
        </p:nvSpPr>
        <p:spPr>
          <a:xfrm>
            <a:off x="4661578" y="3141942"/>
            <a:ext cx="1942188" cy="10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Ports: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10GbE SFP+/ RJ-45 Combo * 8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10GbE SFP+ * 4</a:t>
            </a:r>
            <a:endParaRPr lang="zh-TW" altLang="en-US" sz="1500">
              <a:solidFill>
                <a:schemeClr val="bg1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E3C0B14-5C47-48A9-B301-F238604622FD}"/>
              </a:ext>
            </a:extLst>
          </p:cNvPr>
          <p:cNvSpPr/>
          <p:nvPr/>
        </p:nvSpPr>
        <p:spPr>
          <a:xfrm>
            <a:off x="6844668" y="3141942"/>
            <a:ext cx="1942188" cy="10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Ports: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10GbE SFP+/ RJ-45 Combo * 4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10GbE SFP+ * 4</a:t>
            </a:r>
            <a:endParaRPr lang="zh-TW" altLang="en-US" sz="1500">
              <a:solidFill>
                <a:schemeClr val="bg1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12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229834"/>
            <a:ext cx="9144000" cy="493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 b="0" dirty="0">
                <a:latin typeface="Oswald Medium" pitchFamily="2" charset="0"/>
              </a:rPr>
              <a:t>Short distance SFP+ DAC </a:t>
            </a:r>
            <a:r>
              <a:rPr lang="en-US" altLang="zh-CN" sz="3600" b="0" dirty="0">
                <a:latin typeface="Oswald Medium" pitchFamily="2" charset="0"/>
              </a:rPr>
              <a:t>cables</a:t>
            </a:r>
            <a:endParaRPr lang="zh-TW" altLang="en-US" sz="3600" b="0" dirty="0">
              <a:latin typeface="Oswald Medium" pitchFamily="2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457100C-2916-410E-9A3E-327989AE13D1}"/>
              </a:ext>
            </a:extLst>
          </p:cNvPr>
          <p:cNvGrpSpPr/>
          <p:nvPr/>
        </p:nvGrpSpPr>
        <p:grpSpPr>
          <a:xfrm>
            <a:off x="719965" y="1150318"/>
            <a:ext cx="7791428" cy="3607529"/>
            <a:chOff x="1268933" y="944152"/>
            <a:chExt cx="7791428" cy="4132045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960F54E2-7690-4892-9897-598B6B864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933" y="944152"/>
              <a:ext cx="2532835" cy="413204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4701B41-7F39-4B49-A8DE-822CAB542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705" y="944152"/>
              <a:ext cx="2532835" cy="4132045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F4C7275-0AE5-4132-8F4E-C8996E203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7526" y="944152"/>
              <a:ext cx="2532835" cy="4132045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6090C79F-D3F1-4DDD-ABBB-0E1649DDCA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2663" y="1015967"/>
            <a:ext cx="2945699" cy="1004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00A4018-4F6F-4F25-B227-5BA209EDD5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489" y="1015967"/>
            <a:ext cx="2945699" cy="1004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27679F9-613F-462B-A205-3A313FA07C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440" y="1017052"/>
            <a:ext cx="2945699" cy="1004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1DEBB56A-E1A5-4D7E-A82B-07D13BC66CB0}"/>
              </a:ext>
            </a:extLst>
          </p:cNvPr>
          <p:cNvSpPr/>
          <p:nvPr/>
        </p:nvSpPr>
        <p:spPr>
          <a:xfrm>
            <a:off x="719965" y="1825132"/>
            <a:ext cx="7801643" cy="2932715"/>
          </a:xfrm>
          <a:prstGeom prst="rect">
            <a:avLst/>
          </a:prstGeom>
          <a:gradFill>
            <a:gsLst>
              <a:gs pos="0">
                <a:schemeClr val="bg1">
                  <a:alpha val="2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B6BA3EB-C850-4E95-ACD0-BDED2C1A55DB}"/>
              </a:ext>
            </a:extLst>
          </p:cNvPr>
          <p:cNvSpPr/>
          <p:nvPr/>
        </p:nvSpPr>
        <p:spPr>
          <a:xfrm>
            <a:off x="1200751" y="1227096"/>
            <a:ext cx="1571264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1.5M SFP+ 10GbE </a:t>
            </a:r>
          </a:p>
          <a:p>
            <a:pPr lvl="0" algn="ctr">
              <a:lnSpc>
                <a:spcPts val="1650"/>
              </a:lnSpc>
              <a:defRPr/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DAC cable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71565E-5478-420A-B965-FE7731FF87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916" y="1885359"/>
            <a:ext cx="1976025" cy="1986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D7D7006-C544-4B70-90A6-16F5502122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551" y="1885359"/>
            <a:ext cx="1976025" cy="1986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B863489-93DD-4EC7-BA9F-F2523D7729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222" y="2030708"/>
            <a:ext cx="2219328" cy="1735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9DB43BF7-CF3F-4563-B74B-DE86BEE78A4E}"/>
              </a:ext>
            </a:extLst>
          </p:cNvPr>
          <p:cNvSpPr/>
          <p:nvPr/>
        </p:nvSpPr>
        <p:spPr>
          <a:xfrm>
            <a:off x="3867578" y="1223550"/>
            <a:ext cx="1550424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3.0M SFP+ 10GbE</a:t>
            </a:r>
          </a:p>
          <a:p>
            <a:pPr lvl="0" algn="ctr">
              <a:lnSpc>
                <a:spcPts val="1650"/>
              </a:lnSpc>
              <a:defRPr/>
            </a:pPr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DAC cable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F95A85D-E1D0-44AE-BD4E-5AF649F697D4}"/>
              </a:ext>
            </a:extLst>
          </p:cNvPr>
          <p:cNvSpPr/>
          <p:nvPr/>
        </p:nvSpPr>
        <p:spPr>
          <a:xfrm>
            <a:off x="6469762" y="1223550"/>
            <a:ext cx="1550424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5.0M SFP+ 10GbE</a:t>
            </a:r>
          </a:p>
          <a:p>
            <a:pPr lvl="0" algn="ctr">
              <a:lnSpc>
                <a:spcPts val="1650"/>
              </a:lnSpc>
              <a:defRPr/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DAC cable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FBA8825-92D2-4B28-BDF8-0D46CAC94FCF}"/>
              </a:ext>
            </a:extLst>
          </p:cNvPr>
          <p:cNvSpPr/>
          <p:nvPr/>
        </p:nvSpPr>
        <p:spPr>
          <a:xfrm>
            <a:off x="781334" y="3992875"/>
            <a:ext cx="2689886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Part number:</a:t>
            </a:r>
          </a:p>
          <a:p>
            <a:pPr>
              <a:lnSpc>
                <a:spcPts val="2000"/>
              </a:lnSpc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CAB-DAC15M-SFPP-DEC02</a:t>
            </a:r>
            <a:endParaRPr lang="zh-TW" altLang="en-US" sz="1500">
              <a:solidFill>
                <a:schemeClr val="bg1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8B7708-8184-4390-81F2-D2DEE0720464}"/>
              </a:ext>
            </a:extLst>
          </p:cNvPr>
          <p:cNvSpPr/>
          <p:nvPr/>
        </p:nvSpPr>
        <p:spPr>
          <a:xfrm>
            <a:off x="3398540" y="3991621"/>
            <a:ext cx="2539194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Part number:</a:t>
            </a:r>
          </a:p>
          <a:p>
            <a:pPr>
              <a:lnSpc>
                <a:spcPts val="2000"/>
              </a:lnSpc>
            </a:pPr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CAB-DAC30M-SFPP-DEC02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7C9C200-ECB8-46F0-B680-CCED6FAF09DE}"/>
              </a:ext>
            </a:extLst>
          </p:cNvPr>
          <p:cNvSpPr/>
          <p:nvPr/>
        </p:nvSpPr>
        <p:spPr>
          <a:xfrm>
            <a:off x="6018130" y="4000433"/>
            <a:ext cx="2749057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Part number:</a:t>
            </a:r>
          </a:p>
          <a:p>
            <a:pPr>
              <a:lnSpc>
                <a:spcPts val="2000"/>
              </a:lnSpc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CAB-DAC50M-SFPP-DEC02</a:t>
            </a:r>
            <a:endParaRPr lang="zh-TW" altLang="en-US" sz="1500">
              <a:solidFill>
                <a:schemeClr val="bg1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05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圖片 109">
            <a:extLst>
              <a:ext uri="{FF2B5EF4-FFF2-40B4-BE49-F238E27FC236}">
                <a16:creationId xmlns:a16="http://schemas.microsoft.com/office/drawing/2014/main" id="{3FAE6638-CBAA-46CF-A22D-4DE3C7E94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262" y="876234"/>
            <a:ext cx="2706738" cy="2153574"/>
          </a:xfrm>
          <a:prstGeom prst="rect">
            <a:avLst/>
          </a:prstGeom>
        </p:spPr>
      </p:pic>
      <p:sp>
        <p:nvSpPr>
          <p:cNvPr id="67" name="圓角矩形 73">
            <a:extLst>
              <a:ext uri="{FF2B5EF4-FFF2-40B4-BE49-F238E27FC236}">
                <a16:creationId xmlns:a16="http://schemas.microsoft.com/office/drawing/2014/main" id="{3DAD65CD-AA19-4928-B178-CD19AA8BD426}"/>
              </a:ext>
            </a:extLst>
          </p:cNvPr>
          <p:cNvSpPr/>
          <p:nvPr/>
        </p:nvSpPr>
        <p:spPr>
          <a:xfrm>
            <a:off x="1203293" y="1271099"/>
            <a:ext cx="1955132" cy="3105209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圓角矩形 74">
            <a:extLst>
              <a:ext uri="{FF2B5EF4-FFF2-40B4-BE49-F238E27FC236}">
                <a16:creationId xmlns:a16="http://schemas.microsoft.com/office/drawing/2014/main" id="{41771A7A-0D70-4C25-ACEA-E38EBEF31469}"/>
              </a:ext>
            </a:extLst>
          </p:cNvPr>
          <p:cNvSpPr/>
          <p:nvPr/>
        </p:nvSpPr>
        <p:spPr>
          <a:xfrm>
            <a:off x="3726701" y="1271099"/>
            <a:ext cx="2237280" cy="3105209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B0BB133A-7E78-43E9-BA13-0E127B2F8556}"/>
              </a:ext>
            </a:extLst>
          </p:cNvPr>
          <p:cNvGrpSpPr/>
          <p:nvPr/>
        </p:nvGrpSpPr>
        <p:grpSpPr>
          <a:xfrm>
            <a:off x="948352" y="1516194"/>
            <a:ext cx="5103736" cy="2006266"/>
            <a:chOff x="1928381" y="1345747"/>
            <a:chExt cx="4774715" cy="20062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9" name="Shape 90">
              <a:extLst>
                <a:ext uri="{FF2B5EF4-FFF2-40B4-BE49-F238E27FC236}">
                  <a16:creationId xmlns:a16="http://schemas.microsoft.com/office/drawing/2014/main" id="{7DFF6467-507E-4AFD-AFA0-508FDB90FE59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3015637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Shape 89">
              <a:extLst>
                <a:ext uri="{FF2B5EF4-FFF2-40B4-BE49-F238E27FC236}">
                  <a16:creationId xmlns:a16="http://schemas.microsoft.com/office/drawing/2014/main" id="{D371B836-4955-4A67-BB95-C3F9F55C1694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681659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93">
              <a:extLst>
                <a:ext uri="{FF2B5EF4-FFF2-40B4-BE49-F238E27FC236}">
                  <a16:creationId xmlns:a16="http://schemas.microsoft.com/office/drawing/2014/main" id="{2F9B1C76-BF18-49A1-86CE-96117EAF6CFE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Shape 90">
              <a:extLst>
                <a:ext uri="{FF2B5EF4-FFF2-40B4-BE49-F238E27FC236}">
                  <a16:creationId xmlns:a16="http://schemas.microsoft.com/office/drawing/2014/main" id="{9A7C600B-F0B4-4160-91D4-4615FC2515C2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347681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Shape 89">
              <a:extLst>
                <a:ext uri="{FF2B5EF4-FFF2-40B4-BE49-F238E27FC236}">
                  <a16:creationId xmlns:a16="http://schemas.microsoft.com/office/drawing/2014/main" id="{AA373109-7827-4D6D-8DF2-0325AB747A9A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013703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Shape 90">
              <a:extLst>
                <a:ext uri="{FF2B5EF4-FFF2-40B4-BE49-F238E27FC236}">
                  <a16:creationId xmlns:a16="http://schemas.microsoft.com/office/drawing/2014/main" id="{C25A649F-0932-42EE-A85D-1C5213AA8968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1679725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Shape 89">
              <a:extLst>
                <a:ext uri="{FF2B5EF4-FFF2-40B4-BE49-F238E27FC236}">
                  <a16:creationId xmlns:a16="http://schemas.microsoft.com/office/drawing/2014/main" id="{2F6601BA-C459-436E-9A59-621633F961A0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1345747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C931B7-5FEE-8749-A480-C4D8C6AE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120"/>
            <a:ext cx="9143999" cy="653083"/>
          </a:xfrm>
        </p:spPr>
        <p:txBody>
          <a:bodyPr/>
          <a:lstStyle/>
          <a:p>
            <a:r>
              <a:rPr lang="en-US" altLang="zh-TW" sz="3600" b="0">
                <a:latin typeface="Oswald Medium" pitchFamily="2" charset="0"/>
              </a:rPr>
              <a:t>TS-431KX 10GbE performance</a:t>
            </a:r>
            <a:endParaRPr lang="en-US" sz="3600" b="0">
              <a:latin typeface="Oswald Medium" pitchFamily="2" charset="0"/>
            </a:endParaRPr>
          </a:p>
        </p:txBody>
      </p:sp>
      <p:sp>
        <p:nvSpPr>
          <p:cNvPr id="70" name="Shape 80">
            <a:extLst>
              <a:ext uri="{FF2B5EF4-FFF2-40B4-BE49-F238E27FC236}">
                <a16:creationId xmlns:a16="http://schemas.microsoft.com/office/drawing/2014/main" id="{A4E91623-0EC4-4257-9BDE-9C09F12E31ED}"/>
              </a:ext>
            </a:extLst>
          </p:cNvPr>
          <p:cNvSpPr/>
          <p:nvPr/>
        </p:nvSpPr>
        <p:spPr>
          <a:xfrm>
            <a:off x="2311420" y="2646109"/>
            <a:ext cx="631335" cy="88356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1" name="Shape 81">
            <a:extLst>
              <a:ext uri="{FF2B5EF4-FFF2-40B4-BE49-F238E27FC236}">
                <a16:creationId xmlns:a16="http://schemas.microsoft.com/office/drawing/2014/main" id="{D5322AFC-303B-4624-810D-F90B76AA2213}"/>
              </a:ext>
            </a:extLst>
          </p:cNvPr>
          <p:cNvSpPr txBox="1"/>
          <p:nvPr/>
        </p:nvSpPr>
        <p:spPr>
          <a:xfrm>
            <a:off x="1358306" y="3600879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Oswald Light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Read</a:t>
            </a:r>
            <a:endParaRPr lang="zh-TW" sz="1400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Oswald Light" pitchFamily="2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2" name="Shape 82">
            <a:extLst>
              <a:ext uri="{FF2B5EF4-FFF2-40B4-BE49-F238E27FC236}">
                <a16:creationId xmlns:a16="http://schemas.microsoft.com/office/drawing/2014/main" id="{8FA20573-1AB4-4A9F-8765-0529FF96CD75}"/>
              </a:ext>
            </a:extLst>
          </p:cNvPr>
          <p:cNvSpPr txBox="1"/>
          <p:nvPr/>
        </p:nvSpPr>
        <p:spPr>
          <a:xfrm>
            <a:off x="2227746" y="3600879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Oswald Light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Write</a:t>
            </a:r>
            <a:endParaRPr lang="zh-TW" sz="1400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Oswald Light" pitchFamily="2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3" name="Shape 84">
            <a:extLst>
              <a:ext uri="{FF2B5EF4-FFF2-40B4-BE49-F238E27FC236}">
                <a16:creationId xmlns:a16="http://schemas.microsoft.com/office/drawing/2014/main" id="{3FD61AF3-F407-4E0A-95E8-B2E81CA44496}"/>
              </a:ext>
            </a:extLst>
          </p:cNvPr>
          <p:cNvSpPr txBox="1"/>
          <p:nvPr/>
        </p:nvSpPr>
        <p:spPr>
          <a:xfrm>
            <a:off x="2311420" y="2666984"/>
            <a:ext cx="631335" cy="3737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i="0" u="none" strike="noStrike" cap="none" dirty="0">
                <a:solidFill>
                  <a:schemeClr val="lt1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454</a:t>
            </a:r>
            <a:endParaRPr lang="zh-TW" sz="1200" i="0" u="none" strike="noStrike" cap="none" dirty="0">
              <a:solidFill>
                <a:schemeClr val="lt1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7" name="Shape 92">
            <a:extLst>
              <a:ext uri="{FF2B5EF4-FFF2-40B4-BE49-F238E27FC236}">
                <a16:creationId xmlns:a16="http://schemas.microsoft.com/office/drawing/2014/main" id="{9FDB6FA4-CB0E-4269-8C89-5409EE172B96}"/>
              </a:ext>
            </a:extLst>
          </p:cNvPr>
          <p:cNvSpPr txBox="1"/>
          <p:nvPr/>
        </p:nvSpPr>
        <p:spPr>
          <a:xfrm>
            <a:off x="356288" y="3427064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79" name="Shape 94">
            <a:extLst>
              <a:ext uri="{FF2B5EF4-FFF2-40B4-BE49-F238E27FC236}">
                <a16:creationId xmlns:a16="http://schemas.microsoft.com/office/drawing/2014/main" id="{74ACB002-7E83-4AF8-BFAA-14E355A11D95}"/>
              </a:ext>
            </a:extLst>
          </p:cNvPr>
          <p:cNvSpPr/>
          <p:nvPr/>
        </p:nvSpPr>
        <p:spPr>
          <a:xfrm>
            <a:off x="4047387" y="2892223"/>
            <a:ext cx="660498" cy="634094"/>
          </a:xfrm>
          <a:prstGeom prst="rect">
            <a:avLst/>
          </a:prstGeom>
          <a:gradFill>
            <a:gsLst>
              <a:gs pos="100000">
                <a:srgbClr val="17F1BD"/>
              </a:gs>
              <a:gs pos="0">
                <a:srgbClr val="9DF275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0" name="Shape 95">
            <a:extLst>
              <a:ext uri="{FF2B5EF4-FFF2-40B4-BE49-F238E27FC236}">
                <a16:creationId xmlns:a16="http://schemas.microsoft.com/office/drawing/2014/main" id="{8616A1A8-7D01-4869-BA65-B61E8CE6148B}"/>
              </a:ext>
            </a:extLst>
          </p:cNvPr>
          <p:cNvSpPr/>
          <p:nvPr/>
        </p:nvSpPr>
        <p:spPr>
          <a:xfrm>
            <a:off x="5023353" y="3015865"/>
            <a:ext cx="660498" cy="50659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1" name="Shape 98">
            <a:extLst>
              <a:ext uri="{FF2B5EF4-FFF2-40B4-BE49-F238E27FC236}">
                <a16:creationId xmlns:a16="http://schemas.microsoft.com/office/drawing/2014/main" id="{E8E9E81C-1269-4F6F-8B7C-283896B2D3C8}"/>
              </a:ext>
            </a:extLst>
          </p:cNvPr>
          <p:cNvSpPr txBox="1"/>
          <p:nvPr/>
        </p:nvSpPr>
        <p:spPr>
          <a:xfrm>
            <a:off x="4047387" y="2891710"/>
            <a:ext cx="660498" cy="322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i="0" u="none" strike="noStrike" cap="none" dirty="0"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388</a:t>
            </a:r>
            <a:endParaRPr lang="zh-TW" sz="1200" i="0" u="none" strike="noStrike" cap="none" dirty="0"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2" name="Shape 99">
            <a:extLst>
              <a:ext uri="{FF2B5EF4-FFF2-40B4-BE49-F238E27FC236}">
                <a16:creationId xmlns:a16="http://schemas.microsoft.com/office/drawing/2014/main" id="{E973A99F-48AC-4BE7-9065-F8A1AD5D46B7}"/>
              </a:ext>
            </a:extLst>
          </p:cNvPr>
          <p:cNvSpPr txBox="1"/>
          <p:nvPr/>
        </p:nvSpPr>
        <p:spPr>
          <a:xfrm>
            <a:off x="5023353" y="3015865"/>
            <a:ext cx="660498" cy="332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dirty="0">
                <a:solidFill>
                  <a:schemeClr val="lt1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258</a:t>
            </a:r>
            <a:endParaRPr lang="zh-TW" sz="1200" i="0" u="none" strike="noStrike" cap="none" dirty="0">
              <a:solidFill>
                <a:schemeClr val="lt1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3" name="Shape 100">
            <a:extLst>
              <a:ext uri="{FF2B5EF4-FFF2-40B4-BE49-F238E27FC236}">
                <a16:creationId xmlns:a16="http://schemas.microsoft.com/office/drawing/2014/main" id="{BF9DAC5C-7CED-4836-887C-DCA606B1893E}"/>
              </a:ext>
            </a:extLst>
          </p:cNvPr>
          <p:cNvSpPr txBox="1"/>
          <p:nvPr/>
        </p:nvSpPr>
        <p:spPr>
          <a:xfrm>
            <a:off x="3726731" y="3916279"/>
            <a:ext cx="2237032" cy="460031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35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Windows sequential transfer, encrypted volume (1x 10GbE)</a:t>
            </a:r>
            <a:endParaRPr lang="zh-TW" altLang="en-US" sz="1350" dirty="0">
              <a:solidFill>
                <a:schemeClr val="bg1"/>
              </a:solidFill>
              <a:latin typeface="Oswald Medium" pitchFamily="2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4" name="Shape 101">
            <a:extLst>
              <a:ext uri="{FF2B5EF4-FFF2-40B4-BE49-F238E27FC236}">
                <a16:creationId xmlns:a16="http://schemas.microsoft.com/office/drawing/2014/main" id="{B1A7CEDB-60FF-443A-9C7C-7C5FB747B4ED}"/>
              </a:ext>
            </a:extLst>
          </p:cNvPr>
          <p:cNvSpPr txBox="1"/>
          <p:nvPr/>
        </p:nvSpPr>
        <p:spPr>
          <a:xfrm>
            <a:off x="1203293" y="3916276"/>
            <a:ext cx="1955132" cy="460033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35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Windows </a:t>
            </a:r>
            <a:r>
              <a:rPr lang="en-US" altLang="zh-CN" sz="135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sequential transfer </a:t>
            </a:r>
            <a:r>
              <a:rPr lang="en-US" altLang="zh-TW" sz="135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</a:rPr>
              <a:t>(1x 10GbE)</a:t>
            </a:r>
            <a:endParaRPr lang="zh-TW" sz="1350" i="0" u="none" strike="noStrike" cap="none" dirty="0">
              <a:solidFill>
                <a:schemeClr val="bg1"/>
              </a:solidFill>
              <a:latin typeface="Oswald Medium" pitchFamily="2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5" name="Shape 79">
            <a:extLst>
              <a:ext uri="{FF2B5EF4-FFF2-40B4-BE49-F238E27FC236}">
                <a16:creationId xmlns:a16="http://schemas.microsoft.com/office/drawing/2014/main" id="{0FF41B5A-70A0-4531-9A7A-7B30A2E87EA7}"/>
              </a:ext>
            </a:extLst>
          </p:cNvPr>
          <p:cNvSpPr/>
          <p:nvPr/>
        </p:nvSpPr>
        <p:spPr>
          <a:xfrm>
            <a:off x="1441689" y="1777767"/>
            <a:ext cx="631335" cy="1756378"/>
          </a:xfrm>
          <a:prstGeom prst="rect">
            <a:avLst/>
          </a:prstGeom>
          <a:gradFill>
            <a:gsLst>
              <a:gs pos="100000">
                <a:srgbClr val="17F1BD"/>
              </a:gs>
              <a:gs pos="0">
                <a:srgbClr val="9DF275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6" name="Shape 83">
            <a:extLst>
              <a:ext uri="{FF2B5EF4-FFF2-40B4-BE49-F238E27FC236}">
                <a16:creationId xmlns:a16="http://schemas.microsoft.com/office/drawing/2014/main" id="{1A477A11-7D7A-48B8-9A45-78DE1DAE96D2}"/>
              </a:ext>
            </a:extLst>
          </p:cNvPr>
          <p:cNvSpPr txBox="1"/>
          <p:nvPr/>
        </p:nvSpPr>
        <p:spPr>
          <a:xfrm>
            <a:off x="1429415" y="1799066"/>
            <a:ext cx="631335" cy="442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i="0" u="none" strike="noStrike" cap="none" dirty="0"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1050</a:t>
            </a:r>
            <a:endParaRPr lang="zh-TW" sz="1200" i="0" u="none" strike="noStrike" cap="none" dirty="0"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7" name="Shape 81">
            <a:extLst>
              <a:ext uri="{FF2B5EF4-FFF2-40B4-BE49-F238E27FC236}">
                <a16:creationId xmlns:a16="http://schemas.microsoft.com/office/drawing/2014/main" id="{C11A4B0C-54CB-445F-8795-32E4EED54787}"/>
              </a:ext>
            </a:extLst>
          </p:cNvPr>
          <p:cNvSpPr txBox="1"/>
          <p:nvPr/>
        </p:nvSpPr>
        <p:spPr>
          <a:xfrm>
            <a:off x="3994023" y="3600879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Read</a:t>
            </a:r>
            <a:endParaRPr lang="zh-TW" sz="14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Oswald Light" pitchFamily="2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Shape 82">
            <a:extLst>
              <a:ext uri="{FF2B5EF4-FFF2-40B4-BE49-F238E27FC236}">
                <a16:creationId xmlns:a16="http://schemas.microsoft.com/office/drawing/2014/main" id="{37182FBF-A1C0-4328-8973-FE028C721A2A}"/>
              </a:ext>
            </a:extLst>
          </p:cNvPr>
          <p:cNvSpPr txBox="1"/>
          <p:nvPr/>
        </p:nvSpPr>
        <p:spPr>
          <a:xfrm>
            <a:off x="4952528" y="3600879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Oswald Light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Write</a:t>
            </a:r>
            <a:endParaRPr lang="zh-TW" sz="1400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Oswald Light" pitchFamily="2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Shape 89">
            <a:extLst>
              <a:ext uri="{FF2B5EF4-FFF2-40B4-BE49-F238E27FC236}">
                <a16:creationId xmlns:a16="http://schemas.microsoft.com/office/drawing/2014/main" id="{3A5F0124-EF43-46B1-BD3B-79B4F20964B8}"/>
              </a:ext>
            </a:extLst>
          </p:cNvPr>
          <p:cNvSpPr txBox="1"/>
          <p:nvPr/>
        </p:nvSpPr>
        <p:spPr>
          <a:xfrm>
            <a:off x="334063" y="3692313"/>
            <a:ext cx="656460" cy="3422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MB/s)</a:t>
            </a:r>
            <a:endParaRPr lang="en-US" sz="900" b="1" i="0" u="none" strike="noStrike" cap="non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3" name="Shape 92">
            <a:extLst>
              <a:ext uri="{FF2B5EF4-FFF2-40B4-BE49-F238E27FC236}">
                <a16:creationId xmlns:a16="http://schemas.microsoft.com/office/drawing/2014/main" id="{BC20F70D-29FE-44E6-BB58-0C970E280ACA}"/>
              </a:ext>
            </a:extLst>
          </p:cNvPr>
          <p:cNvSpPr txBox="1"/>
          <p:nvPr/>
        </p:nvSpPr>
        <p:spPr>
          <a:xfrm>
            <a:off x="356288" y="3086916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94" name="Shape 92">
            <a:extLst>
              <a:ext uri="{FF2B5EF4-FFF2-40B4-BE49-F238E27FC236}">
                <a16:creationId xmlns:a16="http://schemas.microsoft.com/office/drawing/2014/main" id="{C892B27D-EFB3-4551-AF7C-F1B719F3CF5E}"/>
              </a:ext>
            </a:extLst>
          </p:cNvPr>
          <p:cNvSpPr txBox="1"/>
          <p:nvPr/>
        </p:nvSpPr>
        <p:spPr>
          <a:xfrm>
            <a:off x="356288" y="2746770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95" name="Shape 92">
            <a:extLst>
              <a:ext uri="{FF2B5EF4-FFF2-40B4-BE49-F238E27FC236}">
                <a16:creationId xmlns:a16="http://schemas.microsoft.com/office/drawing/2014/main" id="{2304D86B-A174-4765-9D6E-02D33E8A92FF}"/>
              </a:ext>
            </a:extLst>
          </p:cNvPr>
          <p:cNvSpPr txBox="1"/>
          <p:nvPr/>
        </p:nvSpPr>
        <p:spPr>
          <a:xfrm>
            <a:off x="356288" y="2406624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96" name="Shape 92">
            <a:extLst>
              <a:ext uri="{FF2B5EF4-FFF2-40B4-BE49-F238E27FC236}">
                <a16:creationId xmlns:a16="http://schemas.microsoft.com/office/drawing/2014/main" id="{9EDBCADC-9434-4359-A2EC-C2141D384F47}"/>
              </a:ext>
            </a:extLst>
          </p:cNvPr>
          <p:cNvSpPr txBox="1"/>
          <p:nvPr/>
        </p:nvSpPr>
        <p:spPr>
          <a:xfrm>
            <a:off x="356288" y="2066478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97" name="Shape 92">
            <a:extLst>
              <a:ext uri="{FF2B5EF4-FFF2-40B4-BE49-F238E27FC236}">
                <a16:creationId xmlns:a16="http://schemas.microsoft.com/office/drawing/2014/main" id="{E964B975-DF38-4229-8EA6-4E6E44460BAB}"/>
              </a:ext>
            </a:extLst>
          </p:cNvPr>
          <p:cNvSpPr txBox="1"/>
          <p:nvPr/>
        </p:nvSpPr>
        <p:spPr>
          <a:xfrm>
            <a:off x="356288" y="1726332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98" name="Shape 92">
            <a:extLst>
              <a:ext uri="{FF2B5EF4-FFF2-40B4-BE49-F238E27FC236}">
                <a16:creationId xmlns:a16="http://schemas.microsoft.com/office/drawing/2014/main" id="{9413E382-00BE-421F-BAC6-47E3B76B24AE}"/>
              </a:ext>
            </a:extLst>
          </p:cNvPr>
          <p:cNvSpPr txBox="1"/>
          <p:nvPr/>
        </p:nvSpPr>
        <p:spPr>
          <a:xfrm>
            <a:off x="356288" y="1386186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A78113-4C00-4961-B1BC-7BAB4722FDDE}"/>
              </a:ext>
            </a:extLst>
          </p:cNvPr>
          <p:cNvSpPr/>
          <p:nvPr/>
        </p:nvSpPr>
        <p:spPr>
          <a:xfrm>
            <a:off x="341087" y="4447869"/>
            <a:ext cx="4572000" cy="5938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950"/>
              </a:lnSpc>
            </a:pPr>
            <a:r>
              <a:rPr lang="en-US" altLang="zh-TW" sz="700">
                <a:solidFill>
                  <a:schemeClr val="bg1"/>
                </a:solidFill>
              </a:rPr>
              <a:t>Tested in QNAP Labs. Figures may vary by environment.</a:t>
            </a:r>
            <a:br>
              <a:rPr lang="zh-TW" altLang="en-US" sz="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7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environment</a:t>
            </a:r>
            <a:br>
              <a:rPr lang="zh-TW" altLang="en-US" sz="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7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NAS: TS-431KX</a:t>
            </a:r>
            <a:br>
              <a:rPr lang="en-US" altLang="zh-TW" sz="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7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OS: QTS 4.4.2</a:t>
            </a:r>
            <a:endParaRPr lang="zh-TW" altLang="en-US" sz="7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DCAF104-E5B0-4826-B67C-0C363BF31974}"/>
              </a:ext>
            </a:extLst>
          </p:cNvPr>
          <p:cNvSpPr/>
          <p:nvPr/>
        </p:nvSpPr>
        <p:spPr>
          <a:xfrm>
            <a:off x="3026428" y="437893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altLang="zh-TW" sz="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7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Volume</a:t>
            </a:r>
            <a:r>
              <a:rPr lang="zh-TW" altLang="en-US" sz="7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7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RAID 5; 4 x Samsung 850 Pro 512GB SSD</a:t>
            </a:r>
            <a:br>
              <a:rPr lang="en-US" altLang="zh-TW" sz="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7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Client</a:t>
            </a:r>
            <a:r>
              <a:rPr lang="zh-TW" altLang="en-US" sz="7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7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7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br>
              <a:rPr lang="en-US" altLang="zh-TW" sz="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7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Core i7-6700 3.4 GHz; 64GB RAM; LAN-10G2SF-MLX; Microsoft Windows 10 64bit</a:t>
            </a:r>
            <a:endParaRPr lang="zh-TW" altLang="en-US" sz="7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C6CB1AE-E49E-45E0-B167-130A322AFA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3766" y="1468325"/>
            <a:ext cx="3164707" cy="3204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294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電腦 的圖片&#10;&#10;自動產生的描述">
            <a:extLst>
              <a:ext uri="{FF2B5EF4-FFF2-40B4-BE49-F238E27FC236}">
                <a16:creationId xmlns:a16="http://schemas.microsoft.com/office/drawing/2014/main" id="{BB662824-FB89-4423-9DD1-AEA76FDFC5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20" cy="5143500"/>
          </a:xfrm>
          <a:prstGeom prst="rect">
            <a:avLst/>
          </a:prstGeom>
        </p:spPr>
      </p:pic>
      <p:pic>
        <p:nvPicPr>
          <p:cNvPr id="57" name="圖片 7">
            <a:extLst>
              <a:ext uri="{FF2B5EF4-FFF2-40B4-BE49-F238E27FC236}">
                <a16:creationId xmlns:a16="http://schemas.microsoft.com/office/drawing/2014/main" id="{27AE344F-E749-42E6-BA52-61A7FB0710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10637" y="2726133"/>
            <a:ext cx="1696182" cy="106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25" y="299105"/>
            <a:ext cx="8043469" cy="681712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CN" b="0" dirty="0">
                <a:latin typeface="Oswald Medium" pitchFamily="2" charset="0"/>
              </a:rPr>
              <a:t>Use USB to 5GbE/2.5GbE to enhance the performance of PC/NAS</a:t>
            </a:r>
            <a:endParaRPr lang="en-US" b="0" dirty="0">
              <a:latin typeface="Oswald Medium" pitchFamily="2" charset="0"/>
            </a:endParaRPr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551" y="1365439"/>
            <a:ext cx="2145606" cy="26278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Shape 721">
            <a:extLst>
              <a:ext uri="{FF2B5EF4-FFF2-40B4-BE49-F238E27FC236}">
                <a16:creationId xmlns:a16="http://schemas.microsoft.com/office/drawing/2014/main" id="{200CD91F-176A-5A45-BA2C-F2287062231F}"/>
              </a:ext>
            </a:extLst>
          </p:cNvPr>
          <p:cNvSpPr/>
          <p:nvPr/>
        </p:nvSpPr>
        <p:spPr>
          <a:xfrm>
            <a:off x="7250381" y="3154164"/>
            <a:ext cx="212002" cy="275709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98197" y="3240572"/>
            <a:ext cx="3079144" cy="1463391"/>
          </a:xfrm>
          <a:prstGeom prst="rect">
            <a:avLst/>
          </a:prstGeom>
          <a:noFill/>
        </p:spPr>
      </p:pic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7110856" y="4309436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400" dirty="0" err="1">
                <a:solidFill>
                  <a:srgbClr val="FFFFFF"/>
                </a:solidFill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Exisiting</a:t>
            </a:r>
            <a:r>
              <a:rPr lang="en-US" altLang="zh-TW" sz="1400" dirty="0">
                <a:solidFill>
                  <a:srgbClr val="FFFFFF"/>
                </a:solidFill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 wiring</a:t>
            </a:r>
            <a:endParaRPr lang="zh-TW" altLang="en-US" sz="1400" dirty="0">
              <a:solidFill>
                <a:srgbClr val="FFFFFF"/>
              </a:solidFill>
              <a:latin typeface="Oswald Medium" pitchFamily="2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1564308" y="1999850"/>
            <a:ext cx="1544652" cy="324064"/>
          </a:xfrm>
          <a:prstGeom prst="bentConnector3">
            <a:avLst>
              <a:gd name="adj1" fmla="val 32448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571728" y="2850483"/>
            <a:ext cx="1418687" cy="549903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2088082" y="1854185"/>
            <a:ext cx="3260555" cy="1549608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2" y="1308362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2521828" y="1618575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dirty="0">
                <a:solidFill>
                  <a:srgbClr val="66FFFF"/>
                </a:solidFill>
                <a:latin typeface="Oswald Medium" pitchFamily="2" charset="0"/>
                <a:cs typeface="Arial" panose="020B0604020202020204" pitchFamily="34" charset="0"/>
              </a:rPr>
              <a:t>Cat 5e</a:t>
            </a:r>
            <a:endParaRPr lang="zh-TW" altLang="en-US" sz="1100" dirty="0">
              <a:solidFill>
                <a:srgbClr val="66FFFF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064205" y="1618575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dirty="0">
                <a:solidFill>
                  <a:srgbClr val="FFFF00"/>
                </a:solidFill>
                <a:latin typeface="Oswald Medium" pitchFamily="2" charset="0"/>
                <a:cs typeface="Arial" panose="020B0604020202020204" pitchFamily="34" charset="0"/>
              </a:rPr>
              <a:t>5GbE</a:t>
            </a:r>
            <a:endParaRPr lang="zh-TW" altLang="en-US" sz="1100" dirty="0">
              <a:solidFill>
                <a:srgbClr val="FFFF00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2521828" y="2542188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dirty="0">
                <a:solidFill>
                  <a:srgbClr val="66FFFF"/>
                </a:solidFill>
                <a:latin typeface="Oswald Medium" pitchFamily="2" charset="0"/>
                <a:cs typeface="Arial" panose="020B0604020202020204" pitchFamily="34" charset="0"/>
              </a:rPr>
              <a:t>Cat 5e</a:t>
            </a:r>
            <a:endParaRPr lang="zh-TW" altLang="en-US" sz="1100" dirty="0">
              <a:solidFill>
                <a:srgbClr val="66FFFF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064205" y="2542188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dirty="0">
                <a:solidFill>
                  <a:srgbClr val="FFFF00"/>
                </a:solidFill>
                <a:latin typeface="Oswald Medium" pitchFamily="2" charset="0"/>
                <a:cs typeface="Arial" panose="020B0604020202020204" pitchFamily="34" charset="0"/>
              </a:rPr>
              <a:t>5GbE</a:t>
            </a:r>
            <a:endParaRPr lang="zh-TW" altLang="en-US" sz="1100" dirty="0">
              <a:solidFill>
                <a:srgbClr val="FFFF00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1673704" y="3018297"/>
            <a:ext cx="2021501" cy="29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400" dirty="0">
                <a:solidFill>
                  <a:srgbClr val="FFFFFF"/>
                </a:solidFill>
                <a:latin typeface="Oswald Medium" pitchFamily="2" charset="0"/>
                <a:ea typeface="Microsoft JhengHei"/>
                <a:cs typeface="Arial" panose="020B0604020202020204" pitchFamily="34" charset="0"/>
                <a:sym typeface="Microsoft JhengHei"/>
              </a:rPr>
              <a:t>Existing wiring</a:t>
            </a:r>
            <a:endParaRPr lang="zh-TW" altLang="en-US" sz="1400" dirty="0">
              <a:solidFill>
                <a:srgbClr val="FFFFFF"/>
              </a:solidFill>
              <a:latin typeface="Oswald Medium" pitchFamily="2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1488059" y="2530112"/>
            <a:ext cx="1631744" cy="379834"/>
          </a:xfrm>
          <a:prstGeom prst="bentConnector3">
            <a:avLst>
              <a:gd name="adj1" fmla="val 34753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2" y="2417970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364199" y="2624100"/>
            <a:ext cx="1289844" cy="30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1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QNAP 10G 4C switch</a:t>
            </a:r>
            <a:endParaRPr lang="en-US" sz="1100">
              <a:solidFill>
                <a:schemeClr val="bg1"/>
              </a:solidFill>
              <a:latin typeface="Oswald Medium" pitchFamily="2" charset="0"/>
              <a:ea typeface="微軟正黑體"/>
              <a:cs typeface="Arial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044" y="1666965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452" y="2604555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4" y="2136971"/>
            <a:ext cx="1903845" cy="491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4205044" y="1580455"/>
            <a:ext cx="1365552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CN" sz="10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or QNA-UC5G1T</a:t>
            </a:r>
            <a:endParaRPr lang="en-US" altLang="zh-TW" sz="1000" dirty="0">
              <a:solidFill>
                <a:schemeClr val="bg1"/>
              </a:solidFill>
              <a:latin typeface="Oswald Medium" pitchFamily="2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229" y="1804461"/>
            <a:ext cx="686254" cy="7399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5201715" y="1722311"/>
            <a:ext cx="12827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5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QNA-UC5G1T:</a:t>
            </a:r>
          </a:p>
          <a:p>
            <a:r>
              <a:rPr lang="en-US" altLang="zh-CN" sz="1200" dirty="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3.2 Gen1 to</a:t>
            </a:r>
          </a:p>
          <a:p>
            <a:r>
              <a:rPr lang="en-US" altLang="zh-CN" sz="1200" dirty="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5GbE/2.5GbE/1GbE </a:t>
            </a:r>
          </a:p>
          <a:p>
            <a:r>
              <a:rPr lang="en-US" altLang="zh-CN" sz="1200" dirty="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adapter</a:t>
            </a:r>
          </a:p>
        </p:txBody>
      </p:sp>
      <p:sp>
        <p:nvSpPr>
          <p:cNvPr id="37" name="圓角矩形 73">
            <a:extLst>
              <a:ext uri="{FF2B5EF4-FFF2-40B4-BE49-F238E27FC236}">
                <a16:creationId xmlns:a16="http://schemas.microsoft.com/office/drawing/2014/main" id="{4806EC04-07F7-D742-8542-E9041DCDAAB3}"/>
              </a:ext>
            </a:extLst>
          </p:cNvPr>
          <p:cNvSpPr/>
          <p:nvPr/>
        </p:nvSpPr>
        <p:spPr>
          <a:xfrm>
            <a:off x="2142766" y="3497781"/>
            <a:ext cx="1954074" cy="1386570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00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6638C63E-706B-0D41-B54A-C34C0CF702B2}"/>
              </a:ext>
            </a:extLst>
          </p:cNvPr>
          <p:cNvGrpSpPr/>
          <p:nvPr/>
        </p:nvGrpSpPr>
        <p:grpSpPr>
          <a:xfrm>
            <a:off x="1906593" y="3672488"/>
            <a:ext cx="2155064" cy="670673"/>
            <a:chOff x="1928381" y="2347681"/>
            <a:chExt cx="4774715" cy="1004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9" name="Shape 90">
              <a:extLst>
                <a:ext uri="{FF2B5EF4-FFF2-40B4-BE49-F238E27FC236}">
                  <a16:creationId xmlns:a16="http://schemas.microsoft.com/office/drawing/2014/main" id="{0346FCD9-A95B-2941-8549-534A67D482DE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3015637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Shape 89">
              <a:extLst>
                <a:ext uri="{FF2B5EF4-FFF2-40B4-BE49-F238E27FC236}">
                  <a16:creationId xmlns:a16="http://schemas.microsoft.com/office/drawing/2014/main" id="{45AEB5E5-075F-EF4A-B160-AC6DD34F73B3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681659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Shape 93">
              <a:extLst>
                <a:ext uri="{FF2B5EF4-FFF2-40B4-BE49-F238E27FC236}">
                  <a16:creationId xmlns:a16="http://schemas.microsoft.com/office/drawing/2014/main" id="{4E1B7F3A-DD2D-764A-BFF7-B2A0F5BA71ED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Shape 90">
              <a:extLst>
                <a:ext uri="{FF2B5EF4-FFF2-40B4-BE49-F238E27FC236}">
                  <a16:creationId xmlns:a16="http://schemas.microsoft.com/office/drawing/2014/main" id="{37A5F347-F9BF-0B43-B681-9DC3F91B3E6E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347681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3" name="Shape 80">
            <a:extLst>
              <a:ext uri="{FF2B5EF4-FFF2-40B4-BE49-F238E27FC236}">
                <a16:creationId xmlns:a16="http://schemas.microsoft.com/office/drawing/2014/main" id="{58A21D41-9F8E-214C-BA77-1874EAA8B7F8}"/>
              </a:ext>
            </a:extLst>
          </p:cNvPr>
          <p:cNvSpPr/>
          <p:nvPr/>
        </p:nvSpPr>
        <p:spPr>
          <a:xfrm>
            <a:off x="3187521" y="3789875"/>
            <a:ext cx="538375" cy="553264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81">
            <a:extLst>
              <a:ext uri="{FF2B5EF4-FFF2-40B4-BE49-F238E27FC236}">
                <a16:creationId xmlns:a16="http://schemas.microsoft.com/office/drawing/2014/main" id="{4992C985-40AD-A344-B151-67A40C28EF2A}"/>
              </a:ext>
            </a:extLst>
          </p:cNvPr>
          <p:cNvSpPr txBox="1"/>
          <p:nvPr/>
        </p:nvSpPr>
        <p:spPr>
          <a:xfrm>
            <a:off x="2286294" y="4348588"/>
            <a:ext cx="744015" cy="2651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9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 pitchFamily="2" charset="0"/>
                <a:ea typeface="微軟正黑體" pitchFamily="34" charset="-120"/>
                <a:sym typeface="Arial"/>
              </a:rPr>
              <a:t>Download</a:t>
            </a:r>
            <a:endParaRPr lang="zh-TW" sz="9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Oswald Light" pitchFamily="2" charset="0"/>
              <a:ea typeface="微軟正黑體" pitchFamily="34" charset="-120"/>
              <a:sym typeface="Arial"/>
            </a:endParaRPr>
          </a:p>
        </p:txBody>
      </p:sp>
      <p:sp>
        <p:nvSpPr>
          <p:cNvPr id="45" name="Shape 82">
            <a:extLst>
              <a:ext uri="{FF2B5EF4-FFF2-40B4-BE49-F238E27FC236}">
                <a16:creationId xmlns:a16="http://schemas.microsoft.com/office/drawing/2014/main" id="{3D6ACF6B-A0B3-E444-9382-5889063EC85D}"/>
              </a:ext>
            </a:extLst>
          </p:cNvPr>
          <p:cNvSpPr txBox="1"/>
          <p:nvPr/>
        </p:nvSpPr>
        <p:spPr>
          <a:xfrm>
            <a:off x="3119064" y="4348566"/>
            <a:ext cx="672957" cy="2651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900">
                <a:solidFill>
                  <a:schemeClr val="tx1">
                    <a:lumMod val="85000"/>
                    <a:lumOff val="15000"/>
                  </a:schemeClr>
                </a:solidFill>
                <a:latin typeface="Oswald Light" pitchFamily="2" charset="0"/>
                <a:ea typeface="微軟正黑體" pitchFamily="34" charset="-120"/>
                <a:sym typeface="Arial"/>
              </a:rPr>
              <a:t>Upload</a:t>
            </a:r>
            <a:endParaRPr lang="zh-TW" sz="900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Oswald Light" pitchFamily="2" charset="0"/>
              <a:ea typeface="微軟正黑體" pitchFamily="34" charset="-120"/>
              <a:sym typeface="Arial"/>
            </a:endParaRPr>
          </a:p>
        </p:txBody>
      </p:sp>
      <p:sp>
        <p:nvSpPr>
          <p:cNvPr id="46" name="Shape 84">
            <a:extLst>
              <a:ext uri="{FF2B5EF4-FFF2-40B4-BE49-F238E27FC236}">
                <a16:creationId xmlns:a16="http://schemas.microsoft.com/office/drawing/2014/main" id="{672A78A4-5B5B-5D43-ABB8-C21A19D215AF}"/>
              </a:ext>
            </a:extLst>
          </p:cNvPr>
          <p:cNvSpPr txBox="1"/>
          <p:nvPr/>
        </p:nvSpPr>
        <p:spPr>
          <a:xfrm>
            <a:off x="3251967" y="3793682"/>
            <a:ext cx="425570" cy="2519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255</a:t>
            </a:r>
            <a:endParaRPr lang="zh-TW"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92">
            <a:extLst>
              <a:ext uri="{FF2B5EF4-FFF2-40B4-BE49-F238E27FC236}">
                <a16:creationId xmlns:a16="http://schemas.microsoft.com/office/drawing/2014/main" id="{3C3A4D57-2C1E-0B4E-8C82-A977C16DDE43}"/>
              </a:ext>
            </a:extLst>
          </p:cNvPr>
          <p:cNvSpPr txBox="1"/>
          <p:nvPr/>
        </p:nvSpPr>
        <p:spPr>
          <a:xfrm>
            <a:off x="1571817" y="4244485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48" name="Shape 101">
            <a:extLst>
              <a:ext uri="{FF2B5EF4-FFF2-40B4-BE49-F238E27FC236}">
                <a16:creationId xmlns:a16="http://schemas.microsoft.com/office/drawing/2014/main" id="{6AC9A101-5C7A-E947-8B6C-75DF42CFA205}"/>
              </a:ext>
            </a:extLst>
          </p:cNvPr>
          <p:cNvSpPr txBox="1"/>
          <p:nvPr/>
        </p:nvSpPr>
        <p:spPr>
          <a:xfrm>
            <a:off x="2142765" y="4574253"/>
            <a:ext cx="1954075" cy="379826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lnSpc>
                <a:spcPts val="1250"/>
              </a:lnSpc>
              <a:buClr>
                <a:srgbClr val="9F5900"/>
              </a:buClr>
              <a:buSzPct val="25000"/>
            </a:pPr>
            <a:r>
              <a:rPr kumimoji="1" lang="en-US" altLang="zh-CN" sz="1000" dirty="0">
                <a:solidFill>
                  <a:schemeClr val="bg1"/>
                </a:solidFill>
                <a:latin typeface="Oswald Medium" pitchFamily="2" charset="0"/>
              </a:rPr>
              <a:t>Windows file transfer</a:t>
            </a:r>
            <a:endParaRPr lang="en-US" altLang="zh-TW" sz="1000" dirty="0">
              <a:solidFill>
                <a:schemeClr val="bg1"/>
              </a:solidFill>
              <a:latin typeface="Oswald Medium" pitchFamily="2" charset="0"/>
              <a:ea typeface="微軟正黑體" pitchFamily="34" charset="-120"/>
            </a:endParaRPr>
          </a:p>
          <a:p>
            <a:pPr lvl="0" algn="ctr">
              <a:lnSpc>
                <a:spcPts val="1250"/>
              </a:lnSpc>
              <a:buClr>
                <a:srgbClr val="9F5900"/>
              </a:buClr>
              <a:buSzPct val="25000"/>
            </a:pPr>
            <a:r>
              <a:rPr lang="en-US" altLang="zh-TW" sz="10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</a:rPr>
              <a:t>QNA-UC5G1T + TS-231K RAID 1</a:t>
            </a:r>
          </a:p>
        </p:txBody>
      </p:sp>
      <p:sp>
        <p:nvSpPr>
          <p:cNvPr id="49" name="Shape 79">
            <a:extLst>
              <a:ext uri="{FF2B5EF4-FFF2-40B4-BE49-F238E27FC236}">
                <a16:creationId xmlns:a16="http://schemas.microsoft.com/office/drawing/2014/main" id="{301BF414-7861-4748-9298-1E28CB6C3AC6}"/>
              </a:ext>
            </a:extLst>
          </p:cNvPr>
          <p:cNvSpPr/>
          <p:nvPr/>
        </p:nvSpPr>
        <p:spPr>
          <a:xfrm>
            <a:off x="2404805" y="3771455"/>
            <a:ext cx="538375" cy="574696"/>
          </a:xfrm>
          <a:prstGeom prst="rect">
            <a:avLst/>
          </a:prstGeom>
          <a:gradFill>
            <a:gsLst>
              <a:gs pos="100000">
                <a:srgbClr val="17F1BD"/>
              </a:gs>
              <a:gs pos="0">
                <a:srgbClr val="9DF275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83">
            <a:extLst>
              <a:ext uri="{FF2B5EF4-FFF2-40B4-BE49-F238E27FC236}">
                <a16:creationId xmlns:a16="http://schemas.microsoft.com/office/drawing/2014/main" id="{3B9E73FF-1F7C-5F4B-B4A1-CC13DB4524B7}"/>
              </a:ext>
            </a:extLst>
          </p:cNvPr>
          <p:cNvSpPr txBox="1"/>
          <p:nvPr/>
        </p:nvSpPr>
        <p:spPr>
          <a:xfrm>
            <a:off x="2453972" y="3772124"/>
            <a:ext cx="425570" cy="298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 i="0" u="none" strike="noStrike" cap="none" dirty="0">
                <a:latin typeface="Arial"/>
                <a:ea typeface="Arial"/>
                <a:cs typeface="Arial"/>
                <a:sym typeface="Arial"/>
              </a:rPr>
              <a:t>260</a:t>
            </a:r>
            <a:endParaRPr lang="zh-TW" sz="9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89">
            <a:extLst>
              <a:ext uri="{FF2B5EF4-FFF2-40B4-BE49-F238E27FC236}">
                <a16:creationId xmlns:a16="http://schemas.microsoft.com/office/drawing/2014/main" id="{4BBD61DE-D7AC-4D4C-85AE-B8869F736DF2}"/>
              </a:ext>
            </a:extLst>
          </p:cNvPr>
          <p:cNvSpPr txBox="1"/>
          <p:nvPr/>
        </p:nvSpPr>
        <p:spPr>
          <a:xfrm>
            <a:off x="1536955" y="4423284"/>
            <a:ext cx="538233" cy="2307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800" b="1">
                <a:solidFill>
                  <a:schemeClr val="bg1"/>
                </a:solidFill>
              </a:rPr>
              <a:t>  </a:t>
            </a:r>
            <a:r>
              <a:rPr lang="en-US" altLang="zh-TW" sz="800" b="1">
                <a:solidFill>
                  <a:schemeClr val="bg1"/>
                </a:solidFill>
              </a:rPr>
              <a:t>(</a:t>
            </a:r>
            <a:r>
              <a:rPr lang="en-US" sz="800" b="1">
                <a:solidFill>
                  <a:schemeClr val="bg1"/>
                </a:solidFill>
              </a:rPr>
              <a:t>MB/s)</a:t>
            </a:r>
            <a:endParaRPr lang="en-US" sz="8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sp>
        <p:nvSpPr>
          <p:cNvPr id="52" name="Shape 92">
            <a:extLst>
              <a:ext uri="{FF2B5EF4-FFF2-40B4-BE49-F238E27FC236}">
                <a16:creationId xmlns:a16="http://schemas.microsoft.com/office/drawing/2014/main" id="{0152F444-878F-F342-8D10-63BC88214720}"/>
              </a:ext>
            </a:extLst>
          </p:cNvPr>
          <p:cNvSpPr txBox="1"/>
          <p:nvPr/>
        </p:nvSpPr>
        <p:spPr>
          <a:xfrm>
            <a:off x="1571817" y="4015198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lang="zh-TW" sz="8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92">
            <a:extLst>
              <a:ext uri="{FF2B5EF4-FFF2-40B4-BE49-F238E27FC236}">
                <a16:creationId xmlns:a16="http://schemas.microsoft.com/office/drawing/2014/main" id="{3927ACB4-18C8-9A4C-8AB3-ACB26B4B5DD7}"/>
              </a:ext>
            </a:extLst>
          </p:cNvPr>
          <p:cNvSpPr txBox="1"/>
          <p:nvPr/>
        </p:nvSpPr>
        <p:spPr>
          <a:xfrm>
            <a:off x="1571817" y="3785913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altLang="zh-TW" sz="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zh-TW" sz="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54" name="Shape 92">
            <a:extLst>
              <a:ext uri="{FF2B5EF4-FFF2-40B4-BE49-F238E27FC236}">
                <a16:creationId xmlns:a16="http://schemas.microsoft.com/office/drawing/2014/main" id="{065801FE-E7BB-3644-ADD6-8BBDFA8151BC}"/>
              </a:ext>
            </a:extLst>
          </p:cNvPr>
          <p:cNvSpPr txBox="1"/>
          <p:nvPr/>
        </p:nvSpPr>
        <p:spPr>
          <a:xfrm>
            <a:off x="1571817" y="3556627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 lang="zh-TW" sz="8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9BA441E8-D7DC-CB43-9AEE-27B18111BF03}"/>
              </a:ext>
            </a:extLst>
          </p:cNvPr>
          <p:cNvSpPr/>
          <p:nvPr/>
        </p:nvSpPr>
        <p:spPr>
          <a:xfrm>
            <a:off x="197082" y="3763313"/>
            <a:ext cx="1518607" cy="121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50"/>
              </a:lnSpc>
            </a:pPr>
            <a:r>
              <a:rPr lang="en-US" altLang="zh-TW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in QNAP Labs. Figures may vary by environment.</a:t>
            </a:r>
            <a:br>
              <a:rPr lang="zh-TW" altLang="en-US" sz="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6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environment</a:t>
            </a:r>
            <a:br>
              <a:rPr lang="zh-TW" altLang="en-US" sz="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6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NAS: TS-231K, </a:t>
            </a:r>
          </a:p>
          <a:p>
            <a:pPr>
              <a:lnSpc>
                <a:spcPts val="750"/>
              </a:lnSpc>
            </a:pPr>
            <a:r>
              <a:rPr lang="en-US" altLang="zh-TW" sz="6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4.4.2, RAID 1:  thick volume</a:t>
            </a:r>
          </a:p>
          <a:p>
            <a:pPr>
              <a:lnSpc>
                <a:spcPts val="750"/>
              </a:lnSpc>
            </a:pPr>
            <a:r>
              <a:rPr lang="en-US" altLang="zh-TW" sz="6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512GB Samsung 850 Pro</a:t>
            </a:r>
          </a:p>
          <a:p>
            <a:pPr>
              <a:lnSpc>
                <a:spcPts val="750"/>
              </a:lnSpc>
            </a:pPr>
            <a:endParaRPr lang="en-US" altLang="zh-TW" sz="6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750"/>
              </a:lnSpc>
            </a:pPr>
            <a:r>
              <a:rPr lang="en-US" altLang="zh-TW" sz="6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Client PC</a:t>
            </a:r>
            <a:r>
              <a:rPr lang="zh-TW" altLang="en-US" sz="6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br>
              <a:rPr lang="en-US" altLang="zh-TW" sz="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6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Core i7-6700 3.4 GHz; 64GB RAM; Intel X550 </a:t>
            </a:r>
            <a:r>
              <a:rPr lang="zh-CN" altLang="en-US" sz="6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網卡</a:t>
            </a:r>
            <a:r>
              <a:rPr lang="en-US" altLang="zh-TW" sz="6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; Microsoft Windows 10 64bit</a:t>
            </a:r>
            <a:endParaRPr lang="zh-TW" altLang="en-US" sz="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6" name="圖片 55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58E17E50-D863-B242-9D0F-DBAAD0C230E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295" y="1599711"/>
            <a:ext cx="1148642" cy="1978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40">
            <a:extLst>
              <a:ext uri="{FF2B5EF4-FFF2-40B4-BE49-F238E27FC236}">
                <a16:creationId xmlns:a16="http://schemas.microsoft.com/office/drawing/2014/main" id="{30F92492-47D3-B343-B4C8-922E53BBE4C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60754" y="3193188"/>
            <a:ext cx="1235912" cy="147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Shape 434">
            <a:extLst>
              <a:ext uri="{FF2B5EF4-FFF2-40B4-BE49-F238E27FC236}">
                <a16:creationId xmlns:a16="http://schemas.microsoft.com/office/drawing/2014/main" id="{F41E7FEB-3E98-434A-868C-78D22BE88EA1}"/>
              </a:ext>
            </a:extLst>
          </p:cNvPr>
          <p:cNvSpPr txBox="1"/>
          <p:nvPr/>
        </p:nvSpPr>
        <p:spPr>
          <a:xfrm>
            <a:off x="7364410" y="3583531"/>
            <a:ext cx="70096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dirty="0"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TS-231K</a:t>
            </a:r>
          </a:p>
        </p:txBody>
      </p:sp>
    </p:spTree>
    <p:extLst>
      <p:ext uri="{BB962C8B-B14F-4D97-AF65-F5344CB8AC3E}">
        <p14:creationId xmlns:p14="http://schemas.microsoft.com/office/powerpoint/2010/main" val="4157518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1143594" y="1987199"/>
            <a:ext cx="3623720" cy="701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Upgrade TS-431KX memory</a:t>
            </a:r>
            <a:endParaRPr lang="en-US" altLang="zh-CN" sz="16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9388" indent="-179388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TS-431KX 10GbE performance test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57" y="759409"/>
            <a:ext cx="3988904" cy="1647412"/>
          </a:xfrm>
        </p:spPr>
        <p:txBody>
          <a:bodyPr/>
          <a:lstStyle/>
          <a:p>
            <a:pPr algn="ctr"/>
            <a:r>
              <a:rPr lang="en-US" altLang="zh-CN" sz="6000" b="0" dirty="0">
                <a:latin typeface="Oswald Medium" pitchFamily="2" charset="0"/>
              </a:rPr>
              <a:t>Live Demo</a:t>
            </a:r>
            <a:endParaRPr lang="zh-TW" altLang="en-US" sz="6000" b="0" dirty="0"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666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: 圓角化同側角落 60">
            <a:extLst>
              <a:ext uri="{FF2B5EF4-FFF2-40B4-BE49-F238E27FC236}">
                <a16:creationId xmlns:a16="http://schemas.microsoft.com/office/drawing/2014/main" id="{02B32B6B-3AEE-4E08-BFF2-4CF17DCFFCAD}"/>
              </a:ext>
            </a:extLst>
          </p:cNvPr>
          <p:cNvSpPr/>
          <p:nvPr/>
        </p:nvSpPr>
        <p:spPr>
          <a:xfrm>
            <a:off x="274543" y="2068006"/>
            <a:ext cx="6444827" cy="2997182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0F8EB2">
                  <a:alpha val="81000"/>
                </a:srgbClr>
              </a:gs>
              <a:gs pos="37000">
                <a:srgbClr val="0A639E">
                  <a:alpha val="71000"/>
                </a:srgbClr>
              </a:gs>
              <a:gs pos="70000">
                <a:srgbClr val="0C437A">
                  <a:alpha val="58000"/>
                </a:srgbClr>
              </a:gs>
              <a:gs pos="100000">
                <a:srgbClr val="0B2C61">
                  <a:alpha val="75000"/>
                </a:srgbClr>
              </a:gs>
            </a:gsLst>
            <a:lin ang="5400000" scaled="0"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矩形: 圓角化同側角落 58">
            <a:extLst>
              <a:ext uri="{FF2B5EF4-FFF2-40B4-BE49-F238E27FC236}">
                <a16:creationId xmlns:a16="http://schemas.microsoft.com/office/drawing/2014/main" id="{7FEFA232-6DEA-4DB7-9A1B-5022D2959FA2}"/>
              </a:ext>
            </a:extLst>
          </p:cNvPr>
          <p:cNvSpPr/>
          <p:nvPr/>
        </p:nvSpPr>
        <p:spPr>
          <a:xfrm>
            <a:off x="274545" y="2112748"/>
            <a:ext cx="6444825" cy="2685541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0F8EB2">
                  <a:alpha val="60000"/>
                </a:srgbClr>
              </a:gs>
              <a:gs pos="37000">
                <a:srgbClr val="0A639E">
                  <a:alpha val="50000"/>
                </a:srgbClr>
              </a:gs>
              <a:gs pos="70000">
                <a:srgbClr val="0E5094">
                  <a:alpha val="40000"/>
                </a:srgbClr>
              </a:gs>
              <a:gs pos="100000">
                <a:srgbClr val="10408B">
                  <a:alpha val="3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27"/>
            <a:ext cx="9101042" cy="804117"/>
          </a:xfrm>
        </p:spPr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All the goodies for homes and offices</a:t>
            </a:r>
            <a:endParaRPr 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ADFE6E-404E-0342-B8BE-F26A99C86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236132"/>
              </p:ext>
            </p:extLst>
          </p:nvPr>
        </p:nvGraphicFramePr>
        <p:xfrm>
          <a:off x="274543" y="1726648"/>
          <a:ext cx="6444829" cy="3269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724">
                  <a:extLst>
                    <a:ext uri="{9D8B030D-6E8A-4147-A177-3AD203B41FA5}">
                      <a16:colId xmlns:a16="http://schemas.microsoft.com/office/drawing/2014/main" val="425643682"/>
                    </a:ext>
                  </a:extLst>
                </a:gridCol>
                <a:gridCol w="1832785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1743263">
                  <a:extLst>
                    <a:ext uri="{9D8B030D-6E8A-4147-A177-3AD203B41FA5}">
                      <a16:colId xmlns:a16="http://schemas.microsoft.com/office/drawing/2014/main" val="3707945310"/>
                    </a:ext>
                  </a:extLst>
                </a:gridCol>
              </a:tblGrid>
              <a:tr h="401406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150" b="0">
                          <a:latin typeface="Oswald Medium" pitchFamily="2" charset="0"/>
                          <a:ea typeface="微軟正黑體"/>
                          <a:cs typeface="Arial"/>
                        </a:rPr>
                        <a:t>NAS model</a:t>
                      </a:r>
                      <a:endParaRPr lang="en-US" sz="1150" b="0">
                        <a:latin typeface="Oswald Medium" pitchFamily="2" charset="0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F8EB2">
                            <a:alpha val="81000"/>
                          </a:srgbClr>
                        </a:gs>
                        <a:gs pos="37000">
                          <a:srgbClr val="0A639E">
                            <a:alpha val="71000"/>
                          </a:srgbClr>
                        </a:gs>
                        <a:gs pos="70000">
                          <a:srgbClr val="0C437A">
                            <a:alpha val="58000"/>
                          </a:srgbClr>
                        </a:gs>
                        <a:gs pos="100000">
                          <a:srgbClr val="0B2C61">
                            <a:alpha val="75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Oswald Medium" pitchFamily="2" charset="0"/>
                          <a:ea typeface="微軟正黑體"/>
                          <a:cs typeface="Arial"/>
                        </a:rPr>
                        <a:t>TS-431KX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F8EB2">
                            <a:alpha val="81000"/>
                          </a:srgbClr>
                        </a:gs>
                        <a:gs pos="37000">
                          <a:srgbClr val="0A639E">
                            <a:alpha val="71000"/>
                          </a:srgbClr>
                        </a:gs>
                        <a:gs pos="70000">
                          <a:srgbClr val="0C437A">
                            <a:alpha val="58000"/>
                          </a:srgbClr>
                        </a:gs>
                        <a:gs pos="100000">
                          <a:srgbClr val="0B2C61">
                            <a:alpha val="75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Oswald Medium" pitchFamily="2" charset="0"/>
                          <a:ea typeface="微軟正黑體"/>
                          <a:cs typeface="Arial"/>
                        </a:rPr>
                        <a:t>TS-431K/231K/131K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F8EB2">
                            <a:alpha val="81000"/>
                          </a:srgbClr>
                        </a:gs>
                        <a:gs pos="37000">
                          <a:srgbClr val="0A639E">
                            <a:alpha val="71000"/>
                          </a:srgbClr>
                        </a:gs>
                        <a:gs pos="70000">
                          <a:srgbClr val="0C437A">
                            <a:alpha val="58000"/>
                          </a:srgbClr>
                        </a:gs>
                        <a:gs pos="100000">
                          <a:srgbClr val="0B2C61">
                            <a:alpha val="75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>
                          <a:latin typeface="Oswald Medium" pitchFamily="2" charset="0"/>
                          <a:ea typeface="微軟正黑體"/>
                          <a:cs typeface="Arial"/>
                        </a:rPr>
                        <a:t>Other vendor </a:t>
                      </a:r>
                      <a:r>
                        <a:rPr lang="en-US" altLang="zh-TW" sz="1400" b="0">
                          <a:latin typeface="Oswald Medium" pitchFamily="2" charset="0"/>
                          <a:ea typeface="微軟正黑體"/>
                          <a:cs typeface="Arial"/>
                        </a:rPr>
                        <a:t>DS420j</a:t>
                      </a:r>
                      <a:endParaRPr lang="en-US" sz="1400" b="0">
                        <a:latin typeface="Oswald Medium" pitchFamily="2" charset="0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16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15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</a:rPr>
                        <a:t>Processor</a:t>
                      </a:r>
                      <a:endParaRPr lang="en-US" sz="1150" b="0">
                        <a:solidFill>
                          <a:schemeClr val="bg1"/>
                        </a:solidFill>
                        <a:latin typeface="Oswald Medium" pitchFamily="2" charset="0"/>
                        <a:ea typeface="微軟正黑體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Quad-core</a:t>
                      </a:r>
                      <a:r>
                        <a:rPr lang="zh-TW" alt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1.7 GHz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Quad-core</a:t>
                      </a:r>
                      <a:r>
                        <a:rPr lang="zh-TW" alt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1.7 GHz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Quad-core </a:t>
                      </a:r>
                      <a:r>
                        <a:rPr lang="en-US" altLang="zh-TW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1.4 GHz</a:t>
                      </a:r>
                      <a:endParaRPr lang="en-US" sz="1300" b="0">
                        <a:solidFill>
                          <a:schemeClr val="bg1"/>
                        </a:solidFill>
                        <a:latin typeface="Oswald Medium" pitchFamily="2" charset="0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556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15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</a:rPr>
                        <a:t>Memory</a:t>
                      </a:r>
                      <a:endParaRPr lang="en-US" sz="1150" b="0">
                        <a:solidFill>
                          <a:schemeClr val="bg1"/>
                        </a:solidFill>
                        <a:latin typeface="Oswald Medium" pitchFamily="2" charset="0"/>
                        <a:ea typeface="微軟正黑體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rgbClr val="FFFF00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2GB, max</a:t>
                      </a:r>
                      <a:r>
                        <a:rPr lang="zh-TW" altLang="en-US" sz="1300" b="0">
                          <a:solidFill>
                            <a:srgbClr val="FFFF00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300" b="0">
                          <a:solidFill>
                            <a:srgbClr val="FFFF00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8GB </a:t>
                      </a:r>
                      <a:endParaRPr lang="en-US" altLang="zh-TW" sz="1300" b="0">
                        <a:solidFill>
                          <a:srgbClr val="FFFF00"/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TW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( 1 x SODIMM </a:t>
                      </a:r>
                    </a:p>
                    <a:p>
                      <a:pPr algn="ctr"/>
                      <a:r>
                        <a:rPr lang="en-US" altLang="zh-TW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DDR3L RAM slot )</a:t>
                      </a:r>
                      <a:endParaRPr lang="en-US" sz="1300" b="0">
                        <a:solidFill>
                          <a:schemeClr val="bg1"/>
                        </a:solidFill>
                        <a:latin typeface="Oswald Medium" pitchFamily="2" charset="0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1GB, </a:t>
                      </a:r>
                      <a:endParaRPr lang="en-US" sz="1300" b="0">
                        <a:solidFill>
                          <a:schemeClr val="bg1"/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TW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not upgradeable</a:t>
                      </a:r>
                      <a:endParaRPr lang="en-US" sz="1300" b="0">
                        <a:solidFill>
                          <a:schemeClr val="bg1"/>
                        </a:solidFill>
                        <a:latin typeface="Oswald Medium" pitchFamily="2" charset="0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1GB, </a:t>
                      </a:r>
                      <a:endParaRPr lang="en-US" altLang="zh-TW" sz="1300" b="0">
                        <a:solidFill>
                          <a:schemeClr val="bg1"/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not upgradeable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854">
                <a:tc>
                  <a:txBody>
                    <a:bodyPr/>
                    <a:lstStyle/>
                    <a:p>
                      <a:pPr algn="ctr"/>
                      <a:r>
                        <a:rPr lang="en-US" sz="115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10GbE </a:t>
                      </a:r>
                      <a:r>
                        <a:rPr lang="en-US" altLang="zh-CN" sz="115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</a:rPr>
                        <a:t>LAN</a:t>
                      </a:r>
                      <a:endParaRPr lang="en-US" sz="1150" b="0">
                        <a:solidFill>
                          <a:schemeClr val="bg1"/>
                        </a:solidFill>
                        <a:latin typeface="Oswald Medium" pitchFamily="2" charset="0"/>
                        <a:ea typeface="微軟正黑體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rgbClr val="FFFF00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1 x 10GbE SFP+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33475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5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GbE LAN</a:t>
                      </a:r>
                      <a:endParaRPr lang="en-US" sz="1150" b="0">
                        <a:solidFill>
                          <a:schemeClr val="bg1"/>
                        </a:solidFill>
                        <a:latin typeface="Oswald Medium" pitchFamily="2" charset="0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rgbClr val="FFFF00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rgbClr val="FFFF00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2 (TS-131K: 1)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812324"/>
                  </a:ext>
                </a:extLst>
              </a:tr>
              <a:tr h="4227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5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</a:rPr>
                        <a:t>Performance </a:t>
                      </a:r>
                      <a:r>
                        <a:rPr lang="en-US" altLang="zh-CN" sz="115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(MB/s)</a:t>
                      </a:r>
                      <a:endParaRPr lang="en-US" sz="1150" b="0">
                        <a:solidFill>
                          <a:schemeClr val="bg1"/>
                        </a:solidFill>
                        <a:latin typeface="Oswald Medium" pitchFamily="2" charset="0"/>
                        <a:ea typeface="微軟正黑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1,050 / 454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221 / 195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112 / 112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311043">
                <a:tc>
                  <a:txBody>
                    <a:bodyPr/>
                    <a:lstStyle/>
                    <a:p>
                      <a:pPr algn="ctr"/>
                      <a:r>
                        <a:rPr lang="en-US" sz="115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USB 3.0 / 2.0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rgbClr val="FFFF00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3</a:t>
                      </a:r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 / 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rgbClr val="FFFF00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3</a:t>
                      </a:r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 / 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chemeClr val="bg1"/>
                          </a:solidFill>
                          <a:latin typeface="Oswald Medium" pitchFamily="2" charset="0"/>
                          <a:ea typeface="微軟正黑體"/>
                          <a:cs typeface="Arial"/>
                        </a:rPr>
                        <a:t>2 / 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4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5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swald Medium" pitchFamily="2" charset="0"/>
                          <a:ea typeface="微軟正黑體"/>
                          <a:cs typeface="Arial"/>
                          <a:sym typeface="Arial"/>
                        </a:rPr>
                        <a:t>Hot-swap HDD</a:t>
                      </a:r>
                      <a:endParaRPr kumimoji="0" lang="en-US" sz="11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Oswald Medium" pitchFamily="2" charset="0"/>
                        <a:ea typeface="微軟正黑體"/>
                        <a:cs typeface="Arial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3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Oswald Medium" pitchFamily="2" charset="0"/>
                          <a:ea typeface="微軟正黑體"/>
                          <a:cs typeface="Arial"/>
                          <a:sym typeface="Arial"/>
                        </a:rPr>
                        <a:t>Yes</a:t>
                      </a:r>
                      <a:endParaRPr kumimoji="0" lang="en-US" sz="13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Oswald Medium" pitchFamily="2" charset="0"/>
                        <a:ea typeface="微軟正黑體"/>
                        <a:cs typeface="Arial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3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Oswald Medium" pitchFamily="2" charset="0"/>
                          <a:ea typeface="微軟正黑體"/>
                          <a:cs typeface="Arial"/>
                          <a:sym typeface="Arial"/>
                        </a:rPr>
                        <a:t>Yes</a:t>
                      </a:r>
                      <a:endParaRPr kumimoji="0" lang="en-US" sz="13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Oswald Medium" pitchFamily="2" charset="0"/>
                        <a:ea typeface="微軟正黑體"/>
                        <a:cs typeface="Arial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swald Medium" pitchFamily="2" charset="0"/>
                          <a:ea typeface="微軟正黑體"/>
                          <a:cs typeface="Arial"/>
                          <a:sym typeface="Arial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</a:tbl>
          </a:graphicData>
        </a:graphic>
      </p:graphicFrame>
      <p:pic>
        <p:nvPicPr>
          <p:cNvPr id="6" name="Google Shape;101;p18">
            <a:extLst>
              <a:ext uri="{FF2B5EF4-FFF2-40B4-BE49-F238E27FC236}">
                <a16:creationId xmlns:a16="http://schemas.microsoft.com/office/drawing/2014/main" id="{726C3CBD-67AC-7246-B746-43289B2CCAE4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200" y="1981741"/>
            <a:ext cx="1787567" cy="1942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97;p18">
            <a:extLst>
              <a:ext uri="{FF2B5EF4-FFF2-40B4-BE49-F238E27FC236}">
                <a16:creationId xmlns:a16="http://schemas.microsoft.com/office/drawing/2014/main" id="{8FFC0209-433B-1647-8C84-C008C57C519C}"/>
              </a:ext>
            </a:extLst>
          </p:cNvPr>
          <p:cNvSpPr txBox="1"/>
          <p:nvPr/>
        </p:nvSpPr>
        <p:spPr>
          <a:xfrm>
            <a:off x="7108807" y="3729899"/>
            <a:ext cx="1787567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Ordering information</a:t>
            </a:r>
            <a:endParaRPr lang="zh-TW" altLang="en-US" sz="10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EXTW-GREEN-3Y</a:t>
            </a:r>
          </a:p>
        </p:txBody>
      </p:sp>
      <p:sp>
        <p:nvSpPr>
          <p:cNvPr id="60" name="Shape 213">
            <a:extLst>
              <a:ext uri="{FF2B5EF4-FFF2-40B4-BE49-F238E27FC236}">
                <a16:creationId xmlns:a16="http://schemas.microsoft.com/office/drawing/2014/main" id="{EAD8BFB0-E4D8-4140-91C8-33DD91145FB6}"/>
              </a:ext>
            </a:extLst>
          </p:cNvPr>
          <p:cNvSpPr txBox="1"/>
          <p:nvPr/>
        </p:nvSpPr>
        <p:spPr>
          <a:xfrm>
            <a:off x="6842234" y="1076528"/>
            <a:ext cx="2301767" cy="921178"/>
          </a:xfrm>
          <a:prstGeom prst="rect">
            <a:avLst/>
          </a:prstGeom>
          <a:gradFill flip="none" rotWithShape="1">
            <a:gsLst>
              <a:gs pos="0">
                <a:srgbClr val="9AE575"/>
              </a:gs>
              <a:gs pos="100000">
                <a:srgbClr val="17F1BD"/>
              </a:gs>
            </a:gsLst>
            <a:lin ang="135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buClr>
                <a:srgbClr val="F3F3F3"/>
              </a:buClr>
              <a:buSzPts val="1600"/>
            </a:pPr>
            <a:r>
              <a:rPr lang="en-US" altLang="zh-TW" sz="1400" dirty="0">
                <a:solidFill>
                  <a:srgbClr val="000000"/>
                </a:solidFill>
                <a:latin typeface="Oswald Medium" pitchFamily="2" charset="0"/>
                <a:ea typeface="微軟正黑體" pitchFamily="34" charset="-120"/>
                <a:cs typeface="Arial" pitchFamily="34" charset="0"/>
                <a:sym typeface="Microsoft JhengHei"/>
              </a:rPr>
              <a:t>2 years of standard warranty with optional 3-year extended warranty for a total of 5 years.</a:t>
            </a:r>
            <a:endParaRPr lang="zh-TW" sz="1400" dirty="0">
              <a:solidFill>
                <a:srgbClr val="000000"/>
              </a:solidFill>
              <a:latin typeface="Oswald Medium" pitchFamily="2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CE76FF9-4416-4784-96B2-454D7EE0CE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266" y="1531491"/>
            <a:ext cx="2207649" cy="788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0A36032-2B90-4CBE-B221-4FC3600598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4940" y="1531139"/>
            <a:ext cx="2207649" cy="791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2336293-2F06-EA43-8543-B3E8484F50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8538" y="964673"/>
            <a:ext cx="723943" cy="789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室內, 相片, 監視器, 差異 的圖片&#10;&#10;自動產生的描述">
            <a:extLst>
              <a:ext uri="{FF2B5EF4-FFF2-40B4-BE49-F238E27FC236}">
                <a16:creationId xmlns:a16="http://schemas.microsoft.com/office/drawing/2014/main" id="{D437DD7D-B7AF-2A48-9C79-9D5CB7F781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043" y="1014491"/>
            <a:ext cx="324212" cy="735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2D8301AB-623C-B34E-A82F-3939DA8588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939" y="1014491"/>
            <a:ext cx="449237" cy="735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36A9B20-8AA0-FE4E-9B1E-4D2E3CD167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642" y="997188"/>
            <a:ext cx="723943" cy="750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175A1BE-2914-47FA-8463-2D9816793E8C}"/>
              </a:ext>
            </a:extLst>
          </p:cNvPr>
          <p:cNvSpPr/>
          <p:nvPr/>
        </p:nvSpPr>
        <p:spPr>
          <a:xfrm>
            <a:off x="1731713" y="1765047"/>
            <a:ext cx="91563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TS-431KX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DB713EC-4531-463C-9D98-79ADFAB2F61A}"/>
              </a:ext>
            </a:extLst>
          </p:cNvPr>
          <p:cNvSpPr/>
          <p:nvPr/>
        </p:nvSpPr>
        <p:spPr>
          <a:xfrm>
            <a:off x="3213346" y="1763981"/>
            <a:ext cx="16754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TS-431K/231K/131K</a:t>
            </a:r>
          </a:p>
        </p:txBody>
      </p:sp>
    </p:spTree>
    <p:extLst>
      <p:ext uri="{BB962C8B-B14F-4D97-AF65-F5344CB8AC3E}">
        <p14:creationId xmlns:p14="http://schemas.microsoft.com/office/powerpoint/2010/main" val="2557084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15E76F3-284C-4DC1-91DF-A9E2A22B0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157" y="1957679"/>
            <a:ext cx="4201552" cy="767756"/>
          </a:xfrm>
        </p:spPr>
        <p:txBody>
          <a:bodyPr>
            <a:noAutofit/>
          </a:bodyPr>
          <a:lstStyle/>
          <a:p>
            <a:pPr algn="ctr"/>
            <a:r>
              <a:rPr lang="en-US" altLang="zh-TW" sz="3550" dirty="0">
                <a:latin typeface="Oswald Medium" pitchFamily="2" charset="0"/>
              </a:rPr>
              <a:t>for Home and Offices</a:t>
            </a:r>
            <a:endParaRPr lang="zh-TW" altLang="en-US" sz="3550" dirty="0">
              <a:latin typeface="Oswald Medium" pitchFamily="2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D73427E-ACDD-40C4-A512-109D2DC87DC8}"/>
              </a:ext>
            </a:extLst>
          </p:cNvPr>
          <p:cNvSpPr txBox="1"/>
          <p:nvPr/>
        </p:nvSpPr>
        <p:spPr>
          <a:xfrm>
            <a:off x="7205730" y="4685763"/>
            <a:ext cx="19447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"/>
              </a:lnSpc>
            </a:pPr>
            <a:r>
              <a:rPr lang="en-US" altLang="zh-TW" sz="53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  <a:endParaRPr lang="zh-TW" altLang="en-US" sz="53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標題 2">
            <a:extLst>
              <a:ext uri="{FF2B5EF4-FFF2-40B4-BE49-F238E27FC236}">
                <a16:creationId xmlns:a16="http://schemas.microsoft.com/office/drawing/2014/main" id="{50C2020A-835E-430B-B919-850FFC75AEC2}"/>
              </a:ext>
            </a:extLst>
          </p:cNvPr>
          <p:cNvSpPr txBox="1">
            <a:spLocks/>
          </p:cNvSpPr>
          <p:nvPr/>
        </p:nvSpPr>
        <p:spPr>
          <a:xfrm>
            <a:off x="2346374" y="545793"/>
            <a:ext cx="4278816" cy="967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r>
              <a:rPr lang="en-US" altLang="zh-TW" sz="4600" b="0">
                <a:latin typeface="Oswald Medium" pitchFamily="2" charset="0"/>
              </a:rPr>
              <a:t>TS-431KX</a:t>
            </a:r>
            <a:endParaRPr lang="zh-TW" altLang="en-US" sz="4600" b="0">
              <a:latin typeface="Oswald Medium" pitchFamily="2" charset="0"/>
            </a:endParaRPr>
          </a:p>
        </p:txBody>
      </p:sp>
      <p:sp>
        <p:nvSpPr>
          <p:cNvPr id="9" name="標題 2">
            <a:extLst>
              <a:ext uri="{FF2B5EF4-FFF2-40B4-BE49-F238E27FC236}">
                <a16:creationId xmlns:a16="http://schemas.microsoft.com/office/drawing/2014/main" id="{7D74F4BE-6408-4CC0-8EA6-0752047AE7EA}"/>
              </a:ext>
            </a:extLst>
          </p:cNvPr>
          <p:cNvSpPr txBox="1">
            <a:spLocks/>
          </p:cNvSpPr>
          <p:nvPr/>
        </p:nvSpPr>
        <p:spPr>
          <a:xfrm>
            <a:off x="3057967" y="1242724"/>
            <a:ext cx="2698501" cy="967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pPr algn="l"/>
            <a:r>
              <a:rPr lang="en-US" altLang="zh-TW" sz="4600" b="0" dirty="0">
                <a:latin typeface="Oswald Medium" pitchFamily="2" charset="0"/>
              </a:rPr>
              <a:t>TS-x31K</a:t>
            </a:r>
            <a:endParaRPr lang="zh-TW" altLang="en-US" sz="4600" b="0" dirty="0">
              <a:latin typeface="Oswald Medium" pitchFamily="2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DAF12A5-25DD-4AB4-B8EE-1485029844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596" y="1073053"/>
            <a:ext cx="177240" cy="177240"/>
          </a:xfrm>
          <a:prstGeom prst="rect">
            <a:avLst/>
          </a:prstGeom>
        </p:spPr>
      </p:pic>
      <p:sp>
        <p:nvSpPr>
          <p:cNvPr id="11" name="標題 2">
            <a:extLst>
              <a:ext uri="{FF2B5EF4-FFF2-40B4-BE49-F238E27FC236}">
                <a16:creationId xmlns:a16="http://schemas.microsoft.com/office/drawing/2014/main" id="{1C7CD4E2-6D41-4E9C-9414-674B82EBB363}"/>
              </a:ext>
            </a:extLst>
          </p:cNvPr>
          <p:cNvSpPr txBox="1">
            <a:spLocks/>
          </p:cNvSpPr>
          <p:nvPr/>
        </p:nvSpPr>
        <p:spPr>
          <a:xfrm>
            <a:off x="4964141" y="1298812"/>
            <a:ext cx="1281916" cy="967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pPr algn="l"/>
            <a:r>
              <a:rPr lang="en-US" altLang="zh-TW" sz="3300" b="0">
                <a:latin typeface="Oswald Medium" pitchFamily="2" charset="0"/>
              </a:rPr>
              <a:t>series</a:t>
            </a:r>
            <a:endParaRPr lang="zh-TW" altLang="en-US" sz="3300" b="0"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6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DE91EAF-E5A2-435E-BC9F-C6EE86604245}"/>
              </a:ext>
            </a:extLst>
          </p:cNvPr>
          <p:cNvSpPr/>
          <p:nvPr/>
        </p:nvSpPr>
        <p:spPr>
          <a:xfrm>
            <a:off x="530162" y="1074238"/>
            <a:ext cx="3246955" cy="2071012"/>
          </a:xfrm>
          <a:prstGeom prst="rect">
            <a:avLst/>
          </a:prstGeom>
          <a:gradFill>
            <a:gsLst>
              <a:gs pos="31000">
                <a:srgbClr val="1D2087">
                  <a:alpha val="40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Oswald Medium" pitchFamily="2" charset="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0CC16D-E9FE-42BD-A0D1-464C35AF27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" y="-7433"/>
            <a:ext cx="9136160" cy="51434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1A71927-6EBE-46BD-910E-41854AAC6457}"/>
              </a:ext>
            </a:extLst>
          </p:cNvPr>
          <p:cNvSpPr/>
          <p:nvPr/>
        </p:nvSpPr>
        <p:spPr>
          <a:xfrm>
            <a:off x="517220" y="1082716"/>
            <a:ext cx="3272840" cy="2015706"/>
          </a:xfrm>
          <a:prstGeom prst="rect">
            <a:avLst/>
          </a:prstGeom>
          <a:gradFill>
            <a:gsLst>
              <a:gs pos="1000">
                <a:srgbClr val="153D97"/>
              </a:gs>
              <a:gs pos="100000">
                <a:srgbClr val="245CE0">
                  <a:alpha val="45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018"/>
            <a:ext cx="9143999" cy="493563"/>
          </a:xfrm>
        </p:spPr>
        <p:txBody>
          <a:bodyPr/>
          <a:lstStyle/>
          <a:p>
            <a:r>
              <a:rPr lang="en-US" altLang="zh-CN" sz="3600" b="0">
                <a:latin typeface="Oswald Medium" pitchFamily="2" charset="0"/>
              </a:rPr>
              <a:t>Performance you can count on</a:t>
            </a:r>
            <a:endParaRPr lang="en-US" altLang="zh-TW" sz="3600" b="0">
              <a:latin typeface="Oswald Medium" pitchFamily="2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E3E43E58-D149-4D2D-95EE-0A0FDC1C40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081" y="1306552"/>
            <a:ext cx="2450890" cy="45756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915B784-F709-4E07-A51D-3E074AFF6C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637" y="1780374"/>
            <a:ext cx="3198364" cy="1046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072291F-8D35-4BFC-A92C-243B8B8AF15C}"/>
              </a:ext>
            </a:extLst>
          </p:cNvPr>
          <p:cNvSpPr/>
          <p:nvPr/>
        </p:nvSpPr>
        <p:spPr>
          <a:xfrm>
            <a:off x="543105" y="3098422"/>
            <a:ext cx="3246955" cy="1740278"/>
          </a:xfrm>
          <a:prstGeom prst="rect">
            <a:avLst/>
          </a:prstGeom>
          <a:gradFill>
            <a:gsLst>
              <a:gs pos="31000">
                <a:srgbClr val="1D2087">
                  <a:alpha val="40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B3C1E37A-4A61-4D50-8EB1-8AD1687B2334}"/>
              </a:ext>
            </a:extLst>
          </p:cNvPr>
          <p:cNvSpPr txBox="1"/>
          <p:nvPr/>
        </p:nvSpPr>
        <p:spPr>
          <a:xfrm>
            <a:off x="559399" y="3191722"/>
            <a:ext cx="3272840" cy="1849216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88900" indent="-88900">
              <a:lnSpc>
                <a:spcPts val="1600"/>
              </a:lnSpc>
              <a:spcBef>
                <a:spcPts val="25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/>
                <a:cs typeface="Arial"/>
              </a:rPr>
              <a:t>Native</a:t>
            </a:r>
            <a:r>
              <a:rPr lang="zh-TW" altLang="en-US" sz="1450" dirty="0">
                <a:solidFill>
                  <a:srgbClr val="FFFF00"/>
                </a:solidFill>
                <a:latin typeface="Oswald Medium" pitchFamily="2" charset="0"/>
                <a:ea typeface="微軟正黑體"/>
                <a:cs typeface="Arial"/>
              </a:rPr>
              <a:t> </a:t>
            </a: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/>
                <a:cs typeface="Arial"/>
              </a:rPr>
              <a:t>4 x SATA</a:t>
            </a:r>
            <a:r>
              <a:rPr lang="zh-TW" altLang="en-US" sz="1450" dirty="0">
                <a:solidFill>
                  <a:srgbClr val="FFFF00"/>
                </a:solidFill>
                <a:latin typeface="Oswald Medium" pitchFamily="2" charset="0"/>
                <a:ea typeface="微軟正黑體"/>
                <a:cs typeface="Arial"/>
              </a:rPr>
              <a:t> </a:t>
            </a: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/>
                <a:cs typeface="Arial"/>
              </a:rPr>
              <a:t>6 Gb/s</a:t>
            </a:r>
            <a:r>
              <a:rPr lang="zh-TW" altLang="en-US" sz="1450" dirty="0">
                <a:solidFill>
                  <a:srgbClr val="FFFF00"/>
                </a:solidFill>
                <a:latin typeface="Oswald Medium" pitchFamily="2" charset="0"/>
                <a:ea typeface="微軟正黑體"/>
                <a:cs typeface="Arial"/>
              </a:rPr>
              <a:t> </a:t>
            </a: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/>
                <a:cs typeface="Arial"/>
              </a:rPr>
              <a:t>ports</a:t>
            </a:r>
            <a:r>
              <a:rPr lang="en-US" altLang="zh-TW" sz="145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 for the optimal throughput</a:t>
            </a:r>
          </a:p>
          <a:p>
            <a:pPr marL="88900" indent="-88900">
              <a:lnSpc>
                <a:spcPts val="1600"/>
              </a:lnSpc>
              <a:spcBef>
                <a:spcPts val="25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5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Built-in</a:t>
            </a:r>
            <a:r>
              <a:rPr lang="zh-TW" altLang="en-US" sz="145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 </a:t>
            </a: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/>
                <a:cs typeface="Arial"/>
              </a:rPr>
              <a:t>AES 256-bit</a:t>
            </a:r>
            <a:r>
              <a:rPr lang="zh-TW" altLang="en-US" sz="145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 </a:t>
            </a:r>
            <a:r>
              <a:rPr lang="en-US" altLang="zh-TW" sz="145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encryption engine for security and performance </a:t>
            </a:r>
            <a:endParaRPr lang="en-US" altLang="zh-TW" sz="1450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itchFamily="34" charset="0"/>
            </a:endParaRPr>
          </a:p>
          <a:p>
            <a:pPr marL="88900" indent="-88900">
              <a:lnSpc>
                <a:spcPts val="1600"/>
              </a:lnSpc>
              <a:spcBef>
                <a:spcPts val="25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5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ARM </a:t>
            </a: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/>
                <a:cs typeface="Arial"/>
              </a:rPr>
              <a:t>NEON v2 </a:t>
            </a:r>
            <a:r>
              <a:rPr lang="en-US" altLang="zh-CN" sz="145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floating point acceleration engine</a:t>
            </a:r>
          </a:p>
          <a:p>
            <a:pPr marL="88900" indent="-88900">
              <a:lnSpc>
                <a:spcPts val="1600"/>
              </a:lnSpc>
              <a:spcBef>
                <a:spcPts val="25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/>
                <a:cs typeface="Arial"/>
              </a:rPr>
              <a:t>2MB</a:t>
            </a:r>
            <a:r>
              <a:rPr lang="en-US" altLang="zh-TW" sz="145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 L2 cache, twice more than the competition!</a:t>
            </a: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8FAF83BC-E9C1-FD42-A5F5-3335D6C6108A}"/>
              </a:ext>
            </a:extLst>
          </p:cNvPr>
          <p:cNvSpPr txBox="1"/>
          <p:nvPr/>
        </p:nvSpPr>
        <p:spPr>
          <a:xfrm>
            <a:off x="856082" y="2012035"/>
            <a:ext cx="2572918" cy="50372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3500"/>
              </a:lnSpc>
              <a:defRPr/>
            </a:pPr>
            <a:r>
              <a:rPr lang="en-US" altLang="zh-CN" sz="2500" dirty="0">
                <a:solidFill>
                  <a:srgbClr val="FFFF2D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4-core </a:t>
            </a:r>
            <a:r>
              <a:rPr lang="en-US" altLang="zh-TW" sz="2500" dirty="0">
                <a:solidFill>
                  <a:srgbClr val="FFFF2D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1.7GHz </a:t>
            </a:r>
            <a:endParaRPr lang="en-US" altLang="zh-CN" sz="2500" dirty="0">
              <a:solidFill>
                <a:srgbClr val="FFFF2D"/>
              </a:solidFill>
              <a:latin typeface="Oswald Medium" pitchFamily="2" charset="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1D6C459-02F6-4BDD-90FA-59E888011A18}"/>
              </a:ext>
            </a:extLst>
          </p:cNvPr>
          <p:cNvSpPr/>
          <p:nvPr/>
        </p:nvSpPr>
        <p:spPr>
          <a:xfrm>
            <a:off x="637157" y="2525160"/>
            <a:ext cx="3058851" cy="482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  <a:defRPr/>
            </a:pPr>
            <a:r>
              <a:rPr lang="en-US" altLang="ja-JP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Alpine AL-214 ARM v7 processor</a:t>
            </a:r>
            <a:endParaRPr lang="en-US" altLang="zh-CN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8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DA0A0881-8BD4-4ABE-8398-6DD8782F25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908" y="4455589"/>
            <a:ext cx="3418018" cy="35306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98438ADD-40FB-4E95-B60D-20E1F5798C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908" y="1254953"/>
            <a:ext cx="3255754" cy="3377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圓角矩形 28"/>
          <p:cNvSpPr/>
          <p:nvPr/>
        </p:nvSpPr>
        <p:spPr>
          <a:xfrm>
            <a:off x="6375646" y="1068450"/>
            <a:ext cx="2500330" cy="1682201"/>
          </a:xfrm>
          <a:prstGeom prst="roundRect">
            <a:avLst>
              <a:gd name="adj" fmla="val 11155"/>
            </a:avLst>
          </a:prstGeom>
          <a:solidFill>
            <a:schemeClr val="tx2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2C83C76A-12BB-3C43-A221-108E5F2E8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950" y="1173586"/>
            <a:ext cx="1638026" cy="1534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1004"/>
            <a:ext cx="9144000" cy="493563"/>
          </a:xfrm>
        </p:spPr>
        <p:txBody>
          <a:bodyPr/>
          <a:lstStyle/>
          <a:p>
            <a:r>
              <a:rPr lang="en-US" sz="3600" b="0" dirty="0">
                <a:latin typeface="Oswald Medium" pitchFamily="2" charset="0"/>
                <a:ea typeface="Microsoft JhengHei" panose="020B0604030504040204" pitchFamily="34" charset="-120"/>
              </a:rPr>
              <a:t>TS-131K, TS-231K, TS-431K </a:t>
            </a:r>
            <a:r>
              <a:rPr lang="en-US" altLang="ja-JP" sz="3600" b="0" dirty="0">
                <a:latin typeface="Oswald Medium" pitchFamily="2" charset="0"/>
                <a:ea typeface="Microsoft JhengHei" panose="020B0604030504040204" pitchFamily="34" charset="-120"/>
              </a:rPr>
              <a:t>front view</a:t>
            </a:r>
            <a:endParaRPr lang="ja-JP" altLang="en-US" sz="3600" b="0" dirty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279C3-5A3A-EE48-B94E-9DAD46DDFC41}"/>
              </a:ext>
            </a:extLst>
          </p:cNvPr>
          <p:cNvSpPr txBox="1"/>
          <p:nvPr/>
        </p:nvSpPr>
        <p:spPr>
          <a:xfrm>
            <a:off x="413430" y="1647940"/>
            <a:ext cx="139814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LEDs:</a:t>
            </a:r>
            <a:endParaRPr lang="en-US" sz="14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en-US" altLang="zh-TW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Status</a:t>
            </a:r>
            <a:r>
              <a:rPr lang="zh-TW" altLang="en-US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, </a:t>
            </a:r>
            <a:r>
              <a:rPr lang="en-US" altLang="zh-TW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LAN</a:t>
            </a:r>
            <a:r>
              <a:rPr lang="zh-TW" altLang="en-US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, </a:t>
            </a:r>
            <a:r>
              <a:rPr lang="en-US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 USB</a:t>
            </a:r>
            <a:endParaRPr lang="en-US" sz="14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A3A68-8868-5446-9C34-D1DF05127E39}"/>
              </a:ext>
            </a:extLst>
          </p:cNvPr>
          <p:cNvSpPr txBox="1"/>
          <p:nvPr/>
        </p:nvSpPr>
        <p:spPr>
          <a:xfrm>
            <a:off x="735624" y="2244378"/>
            <a:ext cx="119135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Drive LEDs: </a:t>
            </a:r>
            <a:endParaRPr lang="en-US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en-US" altLang="zh-CN" sz="140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HDD </a:t>
            </a:r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1, HDD 2,</a:t>
            </a:r>
            <a:endParaRPr lang="en-US" altLang="zh-TW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HDD 3, HDD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438C91-9F8B-7042-8A34-B3E59C01E72B}"/>
              </a:ext>
            </a:extLst>
          </p:cNvPr>
          <p:cNvSpPr txBox="1"/>
          <p:nvPr/>
        </p:nvSpPr>
        <p:spPr>
          <a:xfrm>
            <a:off x="495160" y="3898046"/>
            <a:ext cx="19336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USB 3.2 Gen 1 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5058C-5ECA-9E4B-BAA1-021E92CBF9C8}"/>
              </a:ext>
            </a:extLst>
          </p:cNvPr>
          <p:cNvSpPr txBox="1"/>
          <p:nvPr/>
        </p:nvSpPr>
        <p:spPr>
          <a:xfrm>
            <a:off x="1417875" y="3549079"/>
            <a:ext cx="522900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Copy</a:t>
            </a:r>
            <a:endParaRPr lang="ja-JP" altLang="en-US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F1FDA-0BA7-B542-825F-76C2D0450489}"/>
              </a:ext>
            </a:extLst>
          </p:cNvPr>
          <p:cNvSpPr txBox="1"/>
          <p:nvPr/>
        </p:nvSpPr>
        <p:spPr>
          <a:xfrm>
            <a:off x="1329710" y="3196510"/>
            <a:ext cx="61106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Power</a:t>
            </a:r>
            <a:endParaRPr lang="en-US" sz="14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DCF9DCBE-3F96-4EAC-8716-A37F25EC2F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826" y="3541710"/>
            <a:ext cx="1225542" cy="1002221"/>
          </a:xfrm>
          <a:prstGeom prst="rect">
            <a:avLst/>
          </a:prstGeom>
        </p:spPr>
      </p:pic>
      <p:cxnSp>
        <p:nvCxnSpPr>
          <p:cNvPr id="28" name="Shape 248">
            <a:extLst>
              <a:ext uri="{FF2B5EF4-FFF2-40B4-BE49-F238E27FC236}">
                <a16:creationId xmlns:a16="http://schemas.microsoft.com/office/drawing/2014/main" id="{4E621D95-29F6-4C0B-A61A-3557A9BF8F06}"/>
              </a:ext>
            </a:extLst>
          </p:cNvPr>
          <p:cNvCxnSpPr>
            <a:cxnSpLocks/>
          </p:cNvCxnSpPr>
          <p:nvPr/>
        </p:nvCxnSpPr>
        <p:spPr>
          <a:xfrm rot="10800000">
            <a:off x="1967183" y="3369412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17" name="Shape 248">
            <a:extLst>
              <a:ext uri="{FF2B5EF4-FFF2-40B4-BE49-F238E27FC236}">
                <a16:creationId xmlns:a16="http://schemas.microsoft.com/office/drawing/2014/main" id="{BC4D1560-7CAC-45FA-8003-EBD180568371}"/>
              </a:ext>
            </a:extLst>
          </p:cNvPr>
          <p:cNvCxnSpPr>
            <a:cxnSpLocks/>
          </p:cNvCxnSpPr>
          <p:nvPr/>
        </p:nvCxnSpPr>
        <p:spPr>
          <a:xfrm rot="10800000">
            <a:off x="1959706" y="1929896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18" name="Shape 248">
            <a:extLst>
              <a:ext uri="{FF2B5EF4-FFF2-40B4-BE49-F238E27FC236}">
                <a16:creationId xmlns:a16="http://schemas.microsoft.com/office/drawing/2014/main" id="{C2964C00-C5AB-485A-88A4-370DEE253FE0}"/>
              </a:ext>
            </a:extLst>
          </p:cNvPr>
          <p:cNvCxnSpPr>
            <a:cxnSpLocks/>
          </p:cNvCxnSpPr>
          <p:nvPr/>
        </p:nvCxnSpPr>
        <p:spPr>
          <a:xfrm rot="10800000">
            <a:off x="1959705" y="2516749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19" name="Shape 248">
            <a:extLst>
              <a:ext uri="{FF2B5EF4-FFF2-40B4-BE49-F238E27FC236}">
                <a16:creationId xmlns:a16="http://schemas.microsoft.com/office/drawing/2014/main" id="{DA7F0919-6009-47ED-ABA2-053CD50A3155}"/>
              </a:ext>
            </a:extLst>
          </p:cNvPr>
          <p:cNvCxnSpPr>
            <a:cxnSpLocks/>
          </p:cNvCxnSpPr>
          <p:nvPr/>
        </p:nvCxnSpPr>
        <p:spPr>
          <a:xfrm rot="10800000">
            <a:off x="1979568" y="370296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20" name="Shape 248">
            <a:extLst>
              <a:ext uri="{FF2B5EF4-FFF2-40B4-BE49-F238E27FC236}">
                <a16:creationId xmlns:a16="http://schemas.microsoft.com/office/drawing/2014/main" id="{4E710432-8C22-48CB-8879-7182E9CCD5B9}"/>
              </a:ext>
            </a:extLst>
          </p:cNvPr>
          <p:cNvCxnSpPr>
            <a:cxnSpLocks/>
          </p:cNvCxnSpPr>
          <p:nvPr/>
        </p:nvCxnSpPr>
        <p:spPr>
          <a:xfrm rot="10800000">
            <a:off x="1979568" y="4063241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22" name="Shape 248">
            <a:extLst>
              <a:ext uri="{FF2B5EF4-FFF2-40B4-BE49-F238E27FC236}">
                <a16:creationId xmlns:a16="http://schemas.microsoft.com/office/drawing/2014/main" id="{55B50CE4-35A2-4D29-B145-5ECA482A8DC7}"/>
              </a:ext>
            </a:extLst>
          </p:cNvPr>
          <p:cNvCxnSpPr>
            <a:cxnSpLocks/>
          </p:cNvCxnSpPr>
          <p:nvPr/>
        </p:nvCxnSpPr>
        <p:spPr>
          <a:xfrm flipV="1">
            <a:off x="5774201" y="3436752"/>
            <a:ext cx="1187802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sp>
        <p:nvSpPr>
          <p:cNvPr id="25" name="TextBox 8">
            <a:extLst>
              <a:ext uri="{FF2B5EF4-FFF2-40B4-BE49-F238E27FC236}">
                <a16:creationId xmlns:a16="http://schemas.microsoft.com/office/drawing/2014/main" id="{B7B0CA14-8A26-4622-B3D1-51280BA80D30}"/>
              </a:ext>
            </a:extLst>
          </p:cNvPr>
          <p:cNvSpPr txBox="1"/>
          <p:nvPr/>
        </p:nvSpPr>
        <p:spPr>
          <a:xfrm>
            <a:off x="6975666" y="3159132"/>
            <a:ext cx="211180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Lockable drive trays with 2 keys provided</a:t>
            </a:r>
            <a:endParaRPr lang="en-US" sz="14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一張含有 室內, 相片, 監視器, 差異 的圖片&#10;&#10;自動產生的描述">
            <a:extLst>
              <a:ext uri="{FF2B5EF4-FFF2-40B4-BE49-F238E27FC236}">
                <a16:creationId xmlns:a16="http://schemas.microsoft.com/office/drawing/2014/main" id="{BCBC2D91-3861-4C51-A2F4-BF37788960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08" y="4292102"/>
            <a:ext cx="321952" cy="768505"/>
          </a:xfrm>
          <a:prstGeom prst="rect">
            <a:avLst/>
          </a:prstGeom>
        </p:spPr>
      </p:pic>
      <p:pic>
        <p:nvPicPr>
          <p:cNvPr id="7" name="圖片 6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1F5B2D4-A4DE-4EFA-9BDE-E3A615CFA9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57" y="4292102"/>
            <a:ext cx="446104" cy="768505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1597CB87-6D80-4ADB-9CF3-EE1F7560DB02}"/>
              </a:ext>
            </a:extLst>
          </p:cNvPr>
          <p:cNvSpPr txBox="1"/>
          <p:nvPr/>
        </p:nvSpPr>
        <p:spPr>
          <a:xfrm>
            <a:off x="6404636" y="1102880"/>
            <a:ext cx="10887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4x 3.5-inch</a:t>
            </a:r>
            <a:r>
              <a:rPr lang="en-US" altLang="zh-TW" sz="13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/2.5-inch</a:t>
            </a:r>
            <a:r>
              <a:rPr lang="zh-TW" altLang="en-US" sz="13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ja-JP" sz="13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 HDD bays</a:t>
            </a:r>
            <a:endParaRPr lang="en-US" altLang="zh-TW" sz="13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73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73F2D725-6303-4E20-AFE4-7EAB69079C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908" y="4405826"/>
            <a:ext cx="3418018" cy="353062"/>
          </a:xfrm>
          <a:prstGeom prst="rect">
            <a:avLst/>
          </a:prstGeom>
        </p:spPr>
      </p:pic>
      <p:pic>
        <p:nvPicPr>
          <p:cNvPr id="8" name="圖片 7" descr="一張含有 烤箱, 白色 的圖片&#10;&#10;自動產生的描述">
            <a:extLst>
              <a:ext uri="{FF2B5EF4-FFF2-40B4-BE49-F238E27FC236}">
                <a16:creationId xmlns:a16="http://schemas.microsoft.com/office/drawing/2014/main" id="{524AC31C-F225-4CFD-951D-EA86A462A8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226" y="1127263"/>
            <a:ext cx="3103497" cy="3453613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2925"/>
            <a:ext cx="9144000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  <a:ea typeface="Microsoft JhengHei" panose="020B0604030504040204" pitchFamily="34" charset="-120"/>
              </a:rPr>
              <a:t>TS-131K, TS-231K, TS-431K rear views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A812E-D0AD-FA48-9D2E-7CB0EADED7E5}"/>
              </a:ext>
            </a:extLst>
          </p:cNvPr>
          <p:cNvSpPr txBox="1"/>
          <p:nvPr/>
        </p:nvSpPr>
        <p:spPr>
          <a:xfrm>
            <a:off x="6551616" y="3952816"/>
            <a:ext cx="1539204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DC 12V power </a:t>
            </a:r>
            <a:r>
              <a:rPr lang="en-US" altLang="zh-CN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input</a:t>
            </a:r>
            <a:endParaRPr lang="en-US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40EA99-680C-C44F-9306-0B0531340FB7}"/>
              </a:ext>
            </a:extLst>
          </p:cNvPr>
          <p:cNvSpPr txBox="1"/>
          <p:nvPr/>
        </p:nvSpPr>
        <p:spPr>
          <a:xfrm>
            <a:off x="894836" y="2687480"/>
            <a:ext cx="1592103" cy="9999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Smart fan</a:t>
            </a:r>
          </a:p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TS-431K: 1 x 120mm</a:t>
            </a:r>
          </a:p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TS-231K: 1 x 70mm</a:t>
            </a:r>
          </a:p>
          <a:p>
            <a:pPr>
              <a:lnSpc>
                <a:spcPts val="1800"/>
              </a:lnSpc>
            </a:pPr>
            <a:r>
              <a:rPr lang="en-US" sz="14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TS-131K: 1 x 50mm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DDF32-8BE4-F948-B9E4-2AAA56CE01F6}"/>
              </a:ext>
            </a:extLst>
          </p:cNvPr>
          <p:cNvSpPr txBox="1"/>
          <p:nvPr/>
        </p:nvSpPr>
        <p:spPr>
          <a:xfrm>
            <a:off x="6551616" y="2229549"/>
            <a:ext cx="2401477" cy="538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2 x </a:t>
            </a:r>
            <a:r>
              <a:rPr lang="en-US" altLang="zh-TW" sz="1400" err="1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 RJ45 </a:t>
            </a:r>
            <a:r>
              <a:rPr lang="en-US" altLang="zh-CN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LAN ports</a:t>
            </a:r>
          </a:p>
          <a:p>
            <a:pPr>
              <a:lnSpc>
                <a:spcPts val="1800"/>
              </a:lnSpc>
            </a:pPr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(TS-131K:</a:t>
            </a:r>
            <a:r>
              <a:rPr lang="zh-TW" altLang="en-US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1 x </a:t>
            </a:r>
            <a:r>
              <a:rPr lang="en-US" altLang="zh-TW" sz="1400" err="1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 RJ45 LAN port)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739B12-0CA2-154A-8D89-28146ABD240A}"/>
              </a:ext>
            </a:extLst>
          </p:cNvPr>
          <p:cNvSpPr txBox="1"/>
          <p:nvPr/>
        </p:nvSpPr>
        <p:spPr>
          <a:xfrm>
            <a:off x="6557935" y="1578523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Reset</a:t>
            </a:r>
            <a:endParaRPr lang="en-US" sz="14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851C26-73DF-0948-9EAE-4D1DAB8C4D30}"/>
              </a:ext>
            </a:extLst>
          </p:cNvPr>
          <p:cNvSpPr txBox="1"/>
          <p:nvPr/>
        </p:nvSpPr>
        <p:spPr>
          <a:xfrm>
            <a:off x="755734" y="3954418"/>
            <a:ext cx="186301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Kensington </a:t>
            </a:r>
            <a:r>
              <a:rPr lang="en-US" altLang="zh-CN" sz="14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security slot</a:t>
            </a:r>
            <a:endParaRPr lang="en-US" sz="14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4" name="Shape 248">
            <a:extLst>
              <a:ext uri="{FF2B5EF4-FFF2-40B4-BE49-F238E27FC236}">
                <a16:creationId xmlns:a16="http://schemas.microsoft.com/office/drawing/2014/main" id="{C7625387-3ACC-42BE-B57E-3640867D232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59756" y="1732413"/>
            <a:ext cx="724988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24875721-7B64-4EE3-829A-A163A686F2FB}"/>
              </a:ext>
            </a:extLst>
          </p:cNvPr>
          <p:cNvCxnSpPr>
            <a:cxnSpLocks/>
          </p:cNvCxnSpPr>
          <p:nvPr/>
        </p:nvCxnSpPr>
        <p:spPr>
          <a:xfrm>
            <a:off x="1900871" y="2834027"/>
            <a:ext cx="2334875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B7BA64B3-8516-4FC6-986C-DB364E1D440F}"/>
              </a:ext>
            </a:extLst>
          </p:cNvPr>
          <p:cNvSpPr/>
          <p:nvPr/>
        </p:nvSpPr>
        <p:spPr>
          <a:xfrm>
            <a:off x="5457828" y="1943756"/>
            <a:ext cx="447040" cy="797747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  <a:cs typeface="Arial" panose="020B0604020202020204" pitchFamily="34" charset="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22240DE2-A97F-4612-B84B-E67BB8E6CAD7}"/>
              </a:ext>
            </a:extLst>
          </p:cNvPr>
          <p:cNvCxnSpPr>
            <a:cxnSpLocks/>
          </p:cNvCxnSpPr>
          <p:nvPr/>
        </p:nvCxnSpPr>
        <p:spPr>
          <a:xfrm>
            <a:off x="5904868" y="2383438"/>
            <a:ext cx="646748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7D8B73A9-568E-4F82-96B6-F01B235D028C}"/>
              </a:ext>
            </a:extLst>
          </p:cNvPr>
          <p:cNvCxnSpPr>
            <a:cxnSpLocks/>
          </p:cNvCxnSpPr>
          <p:nvPr/>
        </p:nvCxnSpPr>
        <p:spPr>
          <a:xfrm flipV="1">
            <a:off x="2576624" y="4102533"/>
            <a:ext cx="756914" cy="8241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D142444F-597D-4A26-9A2A-7C998036E53D}"/>
              </a:ext>
            </a:extLst>
          </p:cNvPr>
          <p:cNvSpPr/>
          <p:nvPr/>
        </p:nvSpPr>
        <p:spPr>
          <a:xfrm>
            <a:off x="5470106" y="3522344"/>
            <a:ext cx="447040" cy="417772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6F409F55-23AE-489E-9C3B-942581E32EFB}"/>
              </a:ext>
            </a:extLst>
          </p:cNvPr>
          <p:cNvSpPr txBox="1"/>
          <p:nvPr/>
        </p:nvSpPr>
        <p:spPr>
          <a:xfrm>
            <a:off x="6563015" y="3594513"/>
            <a:ext cx="239007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2 x USB 3.2 Gen 1 (5Gbps)</a:t>
            </a: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25620664-789C-4045-80D9-8E72AD8F8C5E}"/>
              </a:ext>
            </a:extLst>
          </p:cNvPr>
          <p:cNvCxnSpPr>
            <a:cxnSpLocks/>
          </p:cNvCxnSpPr>
          <p:nvPr/>
        </p:nvCxnSpPr>
        <p:spPr>
          <a:xfrm>
            <a:off x="5926427" y="3753482"/>
            <a:ext cx="646748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A9AC2DD6-A8AD-43AA-88A5-F0F547EC030C}"/>
              </a:ext>
            </a:extLst>
          </p:cNvPr>
          <p:cNvCxnSpPr>
            <a:cxnSpLocks/>
          </p:cNvCxnSpPr>
          <p:nvPr/>
        </p:nvCxnSpPr>
        <p:spPr>
          <a:xfrm>
            <a:off x="5849596" y="4088250"/>
            <a:ext cx="724988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CD4702AC-470D-4632-B2E7-CC7F4089D3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08" y="4292102"/>
            <a:ext cx="321952" cy="76850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56842F4-500C-46FC-9896-C2B36008C8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36" y="4292102"/>
            <a:ext cx="436945" cy="76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18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9A2DCA8D-FCDB-47A2-B042-C00A248CB4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908" y="4619689"/>
            <a:ext cx="3418018" cy="353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6575"/>
            <a:ext cx="9144000" cy="493563"/>
          </a:xfrm>
        </p:spPr>
        <p:txBody>
          <a:bodyPr/>
          <a:lstStyle/>
          <a:p>
            <a:r>
              <a:rPr lang="en-US" sz="3600" b="0" dirty="0">
                <a:latin typeface="Oswald Medium" pitchFamily="2" charset="0"/>
                <a:ea typeface="Microsoft JhengHei" panose="020B0604030504040204" pitchFamily="34" charset="-120"/>
              </a:rPr>
              <a:t>TS-431KX </a:t>
            </a:r>
            <a:r>
              <a:rPr lang="en-US" altLang="ja-JP" sz="3600" b="0" dirty="0">
                <a:latin typeface="Oswald Medium" pitchFamily="2" charset="0"/>
                <a:ea typeface="Microsoft JhengHei" panose="020B0604030504040204" pitchFamily="34" charset="-120"/>
              </a:rPr>
              <a:t>front view</a:t>
            </a:r>
            <a:endParaRPr lang="ja-JP" altLang="en-US" sz="3600" b="0" dirty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A38CFB32-3041-49E1-A9F0-1CA7B81EFF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710" y="1283500"/>
            <a:ext cx="3274658" cy="3569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F3E9B7E2-4FFB-47FD-B0B4-3BA8F221905A}"/>
              </a:ext>
            </a:extLst>
          </p:cNvPr>
          <p:cNvSpPr txBox="1"/>
          <p:nvPr/>
        </p:nvSpPr>
        <p:spPr>
          <a:xfrm>
            <a:off x="574132" y="1770916"/>
            <a:ext cx="1356461" cy="53630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>
              <a:lnSpc>
                <a:spcPts val="1820"/>
              </a:lnSpc>
            </a:pPr>
            <a:r>
              <a:rPr lang="en-US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LEDs: </a:t>
            </a:r>
            <a:endParaRPr lang="en-US" sz="14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/>
            </a:endParaRPr>
          </a:p>
          <a:p>
            <a:pPr algn="r">
              <a:lnSpc>
                <a:spcPts val="1820"/>
              </a:lnSpc>
            </a:pPr>
            <a:r>
              <a:rPr lang="en-US" altLang="zh-TW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Status</a:t>
            </a:r>
            <a:r>
              <a:rPr lang="zh-TW" altLang="en-US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, </a:t>
            </a:r>
            <a:r>
              <a:rPr lang="en-US" altLang="zh-TW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LAN</a:t>
            </a:r>
            <a:r>
              <a:rPr lang="zh-TW" altLang="en-US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, </a:t>
            </a:r>
            <a:r>
              <a:rPr lang="en-US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USB</a:t>
            </a: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5451992E-D826-4B0C-867B-016A78506E7E}"/>
              </a:ext>
            </a:extLst>
          </p:cNvPr>
          <p:cNvSpPr txBox="1"/>
          <p:nvPr/>
        </p:nvSpPr>
        <p:spPr>
          <a:xfrm>
            <a:off x="734097" y="2344728"/>
            <a:ext cx="1191416" cy="99796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>
              <a:lnSpc>
                <a:spcPts val="1820"/>
              </a:lnSpc>
            </a:pPr>
            <a:r>
              <a:rPr lang="en-US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Drive LEDs: </a:t>
            </a:r>
            <a:endParaRPr lang="en-US" sz="14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/>
            </a:endParaRPr>
          </a:p>
          <a:p>
            <a:pPr algn="r">
              <a:lnSpc>
                <a:spcPts val="1820"/>
              </a:lnSpc>
            </a:pPr>
            <a:r>
              <a:rPr lang="en-US" altLang="zh-CN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HDD</a:t>
            </a:r>
            <a:r>
              <a:rPr lang="en-US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 1, </a:t>
            </a:r>
            <a:r>
              <a:rPr lang="en-US" altLang="zh-CN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HDD</a:t>
            </a:r>
            <a:r>
              <a:rPr lang="en-US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 2,</a:t>
            </a:r>
            <a:endParaRPr lang="en-US" sz="14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/>
            </a:endParaRPr>
          </a:p>
          <a:p>
            <a:pPr algn="r">
              <a:lnSpc>
                <a:spcPts val="1820"/>
              </a:lnSpc>
            </a:pPr>
            <a:r>
              <a:rPr lang="en-US" altLang="zh-CN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HDD</a:t>
            </a:r>
            <a:r>
              <a:rPr lang="en-US" altLang="zh-TW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 3, </a:t>
            </a:r>
            <a:r>
              <a:rPr lang="en-US" altLang="zh-CN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HDD</a:t>
            </a:r>
            <a:r>
              <a:rPr lang="en-US" altLang="zh-TW" sz="1400" dirty="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 4</a:t>
            </a:r>
          </a:p>
          <a:p>
            <a:pPr algn="r">
              <a:lnSpc>
                <a:spcPts val="1820"/>
              </a:lnSpc>
            </a:pPr>
            <a:endParaRPr lang="en-US" sz="14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B421C346-D074-49BB-A7A0-C1611CEE35F3}"/>
              </a:ext>
            </a:extLst>
          </p:cNvPr>
          <p:cNvSpPr txBox="1"/>
          <p:nvPr/>
        </p:nvSpPr>
        <p:spPr>
          <a:xfrm>
            <a:off x="261599" y="4118111"/>
            <a:ext cx="1668994" cy="5382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1820"/>
              </a:lnSpc>
            </a:pPr>
            <a:r>
              <a:rPr lang="en-US" sz="140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1 x USB 3.2 Gen 1 port</a:t>
            </a:r>
            <a:r>
              <a:rPr lang="zh-TW" altLang="en-US" sz="140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(5 Gbps)</a:t>
            </a:r>
            <a:endParaRPr lang="en-US" sz="1400">
              <a:solidFill>
                <a:schemeClr val="bg1"/>
              </a:solidFill>
              <a:latin typeface="Oswald Medium" pitchFamily="2" charset="0"/>
              <a:ea typeface="Microsoft JhengHei"/>
              <a:cs typeface="Arial"/>
            </a:endParaRP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1517FD70-A168-45E5-892E-A378EA28DF52}"/>
              </a:ext>
            </a:extLst>
          </p:cNvPr>
          <p:cNvSpPr txBox="1"/>
          <p:nvPr/>
        </p:nvSpPr>
        <p:spPr>
          <a:xfrm>
            <a:off x="1385372" y="3718539"/>
            <a:ext cx="522900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/>
              </a:rPr>
              <a:t>Copy</a:t>
            </a:r>
            <a:endParaRPr lang="ja-JP" altLang="en-US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06E7561C-69C0-4634-9088-FFD09C0D617F}"/>
              </a:ext>
            </a:extLst>
          </p:cNvPr>
          <p:cNvSpPr txBox="1"/>
          <p:nvPr/>
        </p:nvSpPr>
        <p:spPr>
          <a:xfrm>
            <a:off x="1314448" y="3386003"/>
            <a:ext cx="61106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/>
              </a:rPr>
              <a:t>Power</a:t>
            </a:r>
            <a:endParaRPr lang="en-US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/>
            </a:endParaRPr>
          </a:p>
        </p:txBody>
      </p:sp>
      <p:cxnSp>
        <p:nvCxnSpPr>
          <p:cNvPr id="37" name="Shape 248">
            <a:extLst>
              <a:ext uri="{FF2B5EF4-FFF2-40B4-BE49-F238E27FC236}">
                <a16:creationId xmlns:a16="http://schemas.microsoft.com/office/drawing/2014/main" id="{7DF9982C-BDC1-4FB6-A3E8-7232F1C3C9D8}"/>
              </a:ext>
            </a:extLst>
          </p:cNvPr>
          <p:cNvCxnSpPr>
            <a:cxnSpLocks/>
          </p:cNvCxnSpPr>
          <p:nvPr/>
        </p:nvCxnSpPr>
        <p:spPr>
          <a:xfrm rot="10800000">
            <a:off x="1948218" y="353944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43" name="Shape 248">
            <a:extLst>
              <a:ext uri="{FF2B5EF4-FFF2-40B4-BE49-F238E27FC236}">
                <a16:creationId xmlns:a16="http://schemas.microsoft.com/office/drawing/2014/main" id="{FC6644D1-3210-4F3E-9738-22BD526C9630}"/>
              </a:ext>
            </a:extLst>
          </p:cNvPr>
          <p:cNvCxnSpPr>
            <a:cxnSpLocks/>
          </p:cNvCxnSpPr>
          <p:nvPr/>
        </p:nvCxnSpPr>
        <p:spPr>
          <a:xfrm rot="10800000">
            <a:off x="1940741" y="2050284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44" name="Shape 248">
            <a:extLst>
              <a:ext uri="{FF2B5EF4-FFF2-40B4-BE49-F238E27FC236}">
                <a16:creationId xmlns:a16="http://schemas.microsoft.com/office/drawing/2014/main" id="{90B38287-E801-4CE4-BBD1-FDF0A3416749}"/>
              </a:ext>
            </a:extLst>
          </p:cNvPr>
          <p:cNvCxnSpPr>
            <a:cxnSpLocks/>
          </p:cNvCxnSpPr>
          <p:nvPr/>
        </p:nvCxnSpPr>
        <p:spPr>
          <a:xfrm rot="10800000">
            <a:off x="1940740" y="2657457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45" name="Shape 248">
            <a:extLst>
              <a:ext uri="{FF2B5EF4-FFF2-40B4-BE49-F238E27FC236}">
                <a16:creationId xmlns:a16="http://schemas.microsoft.com/office/drawing/2014/main" id="{5322B1D4-95DE-4AAD-9C90-456609DDC0BF}"/>
              </a:ext>
            </a:extLst>
          </p:cNvPr>
          <p:cNvCxnSpPr>
            <a:cxnSpLocks/>
          </p:cNvCxnSpPr>
          <p:nvPr/>
        </p:nvCxnSpPr>
        <p:spPr>
          <a:xfrm rot="10800000">
            <a:off x="1960603" y="387242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46" name="Shape 248">
            <a:extLst>
              <a:ext uri="{FF2B5EF4-FFF2-40B4-BE49-F238E27FC236}">
                <a16:creationId xmlns:a16="http://schemas.microsoft.com/office/drawing/2014/main" id="{A81BCA0E-11B8-4853-B5E8-88047ED71582}"/>
              </a:ext>
            </a:extLst>
          </p:cNvPr>
          <p:cNvCxnSpPr>
            <a:cxnSpLocks/>
          </p:cNvCxnSpPr>
          <p:nvPr/>
        </p:nvCxnSpPr>
        <p:spPr>
          <a:xfrm rot="10800000">
            <a:off x="1960603" y="425744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pic>
        <p:nvPicPr>
          <p:cNvPr id="47" name="圖片 46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91E50A4B-EE3E-4C21-83DE-A3D1015D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714" y="3793999"/>
            <a:ext cx="1225542" cy="1002221"/>
          </a:xfrm>
          <a:prstGeom prst="rect">
            <a:avLst/>
          </a:prstGeom>
        </p:spPr>
      </p:pic>
      <p:cxnSp>
        <p:nvCxnSpPr>
          <p:cNvPr id="48" name="Shape 248">
            <a:extLst>
              <a:ext uri="{FF2B5EF4-FFF2-40B4-BE49-F238E27FC236}">
                <a16:creationId xmlns:a16="http://schemas.microsoft.com/office/drawing/2014/main" id="{7EF0627F-F938-4154-A952-B74F6090F127}"/>
              </a:ext>
            </a:extLst>
          </p:cNvPr>
          <p:cNvCxnSpPr>
            <a:cxnSpLocks/>
          </p:cNvCxnSpPr>
          <p:nvPr/>
        </p:nvCxnSpPr>
        <p:spPr>
          <a:xfrm flipV="1">
            <a:off x="5769921" y="3627739"/>
            <a:ext cx="1187802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sp>
        <p:nvSpPr>
          <p:cNvPr id="50" name="圓角矩形 28">
            <a:extLst>
              <a:ext uri="{FF2B5EF4-FFF2-40B4-BE49-F238E27FC236}">
                <a16:creationId xmlns:a16="http://schemas.microsoft.com/office/drawing/2014/main" id="{CA727FB2-53F9-47C4-A28E-C3DAB57D96FB}"/>
              </a:ext>
            </a:extLst>
          </p:cNvPr>
          <p:cNvSpPr/>
          <p:nvPr/>
        </p:nvSpPr>
        <p:spPr>
          <a:xfrm>
            <a:off x="6476654" y="1041725"/>
            <a:ext cx="2500330" cy="1682201"/>
          </a:xfrm>
          <a:prstGeom prst="roundRect">
            <a:avLst>
              <a:gd name="adj" fmla="val 11155"/>
            </a:avLst>
          </a:prstGeom>
          <a:solidFill>
            <a:schemeClr val="tx2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93FB6A5B-6191-4AF7-92DA-C1540E574C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068" y="1209097"/>
            <a:ext cx="1553856" cy="1433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7">
            <a:extLst>
              <a:ext uri="{FF2B5EF4-FFF2-40B4-BE49-F238E27FC236}">
                <a16:creationId xmlns:a16="http://schemas.microsoft.com/office/drawing/2014/main" id="{05E19F1D-CC29-4A97-B104-69DD888D9FDF}"/>
              </a:ext>
            </a:extLst>
          </p:cNvPr>
          <p:cNvSpPr txBox="1"/>
          <p:nvPr/>
        </p:nvSpPr>
        <p:spPr>
          <a:xfrm>
            <a:off x="6478406" y="1103004"/>
            <a:ext cx="10887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4x 3.5-inch</a:t>
            </a:r>
            <a:r>
              <a:rPr lang="en-US" altLang="zh-TW" sz="13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/2.5-inch</a:t>
            </a:r>
            <a:r>
              <a:rPr lang="zh-TW" altLang="en-US" sz="13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ja-JP" sz="13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 HDD bays</a:t>
            </a:r>
            <a:endParaRPr lang="en-US" altLang="zh-TW" sz="13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FD29E842-9BEE-4CEF-AA45-91628A3228D6}"/>
              </a:ext>
            </a:extLst>
          </p:cNvPr>
          <p:cNvSpPr txBox="1"/>
          <p:nvPr/>
        </p:nvSpPr>
        <p:spPr>
          <a:xfrm>
            <a:off x="7051485" y="3334573"/>
            <a:ext cx="1831258" cy="5382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Lockable drive trays with 2 keys provided</a:t>
            </a:r>
          </a:p>
        </p:txBody>
      </p:sp>
    </p:spTree>
    <p:extLst>
      <p:ext uri="{BB962C8B-B14F-4D97-AF65-F5344CB8AC3E}">
        <p14:creationId xmlns:p14="http://schemas.microsoft.com/office/powerpoint/2010/main" val="395207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1D43B8B8-A5B3-4C61-8137-731E63A94A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89" y="4686070"/>
            <a:ext cx="3418018" cy="35306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4DD741E-1E3C-44D0-9C4E-D8EB5CFB4B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965" y="1006163"/>
            <a:ext cx="3490035" cy="386695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29845"/>
            <a:ext cx="9144000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  <a:ea typeface="Microsoft JhengHei" panose="020B0604030504040204" pitchFamily="34" charset="-120"/>
              </a:rPr>
              <a:t>TS-431KX rear view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0AAE4039-E1FF-46AF-A957-4410FB8ECE96}"/>
              </a:ext>
            </a:extLst>
          </p:cNvPr>
          <p:cNvSpPr txBox="1"/>
          <p:nvPr/>
        </p:nvSpPr>
        <p:spPr>
          <a:xfrm>
            <a:off x="725920" y="2828369"/>
            <a:ext cx="1643399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1 x 120mm </a:t>
            </a:r>
            <a:r>
              <a:rPr lang="en-US" altLang="zh-CN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smart fan</a:t>
            </a:r>
            <a:endParaRPr lang="en-US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TextBox 45">
            <a:extLst>
              <a:ext uri="{FF2B5EF4-FFF2-40B4-BE49-F238E27FC236}">
                <a16:creationId xmlns:a16="http://schemas.microsoft.com/office/drawing/2014/main" id="{45CF74B3-8AF5-4668-AE8B-120596CB5397}"/>
              </a:ext>
            </a:extLst>
          </p:cNvPr>
          <p:cNvSpPr txBox="1"/>
          <p:nvPr/>
        </p:nvSpPr>
        <p:spPr>
          <a:xfrm>
            <a:off x="530438" y="4251528"/>
            <a:ext cx="186301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Kensington </a:t>
            </a:r>
            <a:r>
              <a:rPr lang="en-US" altLang="zh-CN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security slot</a:t>
            </a:r>
            <a:endParaRPr lang="en-US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CFD2C3B4-74CE-4268-95B0-1F39195C2007}"/>
              </a:ext>
            </a:extLst>
          </p:cNvPr>
          <p:cNvCxnSpPr>
            <a:cxnSpLocks/>
          </p:cNvCxnSpPr>
          <p:nvPr/>
        </p:nvCxnSpPr>
        <p:spPr>
          <a:xfrm>
            <a:off x="2333606" y="2982258"/>
            <a:ext cx="1958995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C6CDFC4C-456D-4FAD-A9B6-0389D15C4D91}"/>
              </a:ext>
            </a:extLst>
          </p:cNvPr>
          <p:cNvCxnSpPr>
            <a:cxnSpLocks/>
          </p:cNvCxnSpPr>
          <p:nvPr/>
        </p:nvCxnSpPr>
        <p:spPr>
          <a:xfrm>
            <a:off x="2369319" y="4405417"/>
            <a:ext cx="938704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9">
            <a:extLst>
              <a:ext uri="{FF2B5EF4-FFF2-40B4-BE49-F238E27FC236}">
                <a16:creationId xmlns:a16="http://schemas.microsoft.com/office/drawing/2014/main" id="{757624EC-50E4-4C91-AB70-CEA84399F687}"/>
              </a:ext>
            </a:extLst>
          </p:cNvPr>
          <p:cNvSpPr txBox="1"/>
          <p:nvPr/>
        </p:nvSpPr>
        <p:spPr>
          <a:xfrm>
            <a:off x="6783525" y="4217898"/>
            <a:ext cx="1539204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DC 12V </a:t>
            </a:r>
            <a:r>
              <a:rPr lang="en-US" altLang="zh-CN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power input</a:t>
            </a:r>
            <a:endParaRPr lang="en-US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5E768FF3-052F-4295-9F43-2B95D969793D}"/>
              </a:ext>
            </a:extLst>
          </p:cNvPr>
          <p:cNvSpPr txBox="1"/>
          <p:nvPr/>
        </p:nvSpPr>
        <p:spPr>
          <a:xfrm>
            <a:off x="6744763" y="2333822"/>
            <a:ext cx="2399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1 x 10GbE SFP+ </a:t>
            </a:r>
            <a:r>
              <a:rPr lang="en-US" altLang="zh-CN" sz="14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LAN port</a:t>
            </a:r>
            <a:endParaRPr lang="en-US" altLang="zh-TW" sz="14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TextBox 42">
            <a:extLst>
              <a:ext uri="{FF2B5EF4-FFF2-40B4-BE49-F238E27FC236}">
                <a16:creationId xmlns:a16="http://schemas.microsoft.com/office/drawing/2014/main" id="{A2778140-6C02-46DC-8F75-1B3BC0760A9A}"/>
              </a:ext>
            </a:extLst>
          </p:cNvPr>
          <p:cNvSpPr txBox="1"/>
          <p:nvPr/>
        </p:nvSpPr>
        <p:spPr>
          <a:xfrm>
            <a:off x="6744762" y="1605695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Reset</a:t>
            </a:r>
            <a:endParaRPr lang="en-US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8" name="Shape 248">
            <a:extLst>
              <a:ext uri="{FF2B5EF4-FFF2-40B4-BE49-F238E27FC236}">
                <a16:creationId xmlns:a16="http://schemas.microsoft.com/office/drawing/2014/main" id="{67B2D2F2-F623-4DFD-8725-0E973E2491B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08206" y="1758724"/>
            <a:ext cx="724988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4F2CE472-2E38-4866-B182-D98CB50CF79C}"/>
              </a:ext>
            </a:extLst>
          </p:cNvPr>
          <p:cNvSpPr/>
          <p:nvPr/>
        </p:nvSpPr>
        <p:spPr>
          <a:xfrm>
            <a:off x="5610360" y="2752512"/>
            <a:ext cx="442958" cy="797747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</a:endParaRPr>
          </a:p>
        </p:txBody>
      </p: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4C4B660-CD6A-4B23-961F-EAEBBDAF1E4C}"/>
              </a:ext>
            </a:extLst>
          </p:cNvPr>
          <p:cNvCxnSpPr>
            <a:cxnSpLocks/>
          </p:cNvCxnSpPr>
          <p:nvPr/>
        </p:nvCxnSpPr>
        <p:spPr>
          <a:xfrm>
            <a:off x="6008206" y="2485949"/>
            <a:ext cx="736557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EEF30302-D0CD-4694-9AF9-D47586A00FFD}"/>
              </a:ext>
            </a:extLst>
          </p:cNvPr>
          <p:cNvSpPr/>
          <p:nvPr/>
        </p:nvSpPr>
        <p:spPr>
          <a:xfrm>
            <a:off x="5610360" y="3613969"/>
            <a:ext cx="442958" cy="343544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</a:endParaRP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33455DA8-3D61-49A1-A7D6-A07955FE8808}"/>
              </a:ext>
            </a:extLst>
          </p:cNvPr>
          <p:cNvSpPr txBox="1"/>
          <p:nvPr/>
        </p:nvSpPr>
        <p:spPr>
          <a:xfrm>
            <a:off x="6789875" y="3639369"/>
            <a:ext cx="236960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2 x USB 3.2 Gen 1 ports</a:t>
            </a:r>
          </a:p>
          <a:p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/>
                <a:cs typeface="Arial"/>
              </a:rPr>
              <a:t>(5Gbps)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0462712F-0DC9-4303-9198-E75445A1B52A}"/>
              </a:ext>
            </a:extLst>
          </p:cNvPr>
          <p:cNvCxnSpPr>
            <a:cxnSpLocks/>
          </p:cNvCxnSpPr>
          <p:nvPr/>
        </p:nvCxnSpPr>
        <p:spPr>
          <a:xfrm>
            <a:off x="6074877" y="3779793"/>
            <a:ext cx="699516" cy="5948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0F6EDB79-8B05-423E-A9D0-BC549C2A275C}"/>
              </a:ext>
            </a:extLst>
          </p:cNvPr>
          <p:cNvCxnSpPr>
            <a:cxnSpLocks/>
          </p:cNvCxnSpPr>
          <p:nvPr/>
        </p:nvCxnSpPr>
        <p:spPr>
          <a:xfrm>
            <a:off x="6019775" y="4365437"/>
            <a:ext cx="724988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0">
            <a:extLst>
              <a:ext uri="{FF2B5EF4-FFF2-40B4-BE49-F238E27FC236}">
                <a16:creationId xmlns:a16="http://schemas.microsoft.com/office/drawing/2014/main" id="{D426DA71-F7DA-4E0C-B7C4-4B8830A26A78}"/>
              </a:ext>
            </a:extLst>
          </p:cNvPr>
          <p:cNvSpPr txBox="1"/>
          <p:nvPr/>
        </p:nvSpPr>
        <p:spPr>
          <a:xfrm>
            <a:off x="6774393" y="3022268"/>
            <a:ext cx="2369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2 x </a:t>
            </a:r>
            <a:r>
              <a:rPr lang="en-US" altLang="zh-TW" sz="1400" err="1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 RJ45 </a:t>
            </a:r>
            <a:r>
              <a:rPr lang="en-US" altLang="zh-CN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LAN ports</a:t>
            </a:r>
            <a:endParaRPr lang="en-US" altLang="zh-TW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220913B6-A879-4446-A7EE-041BA583DF44}"/>
              </a:ext>
            </a:extLst>
          </p:cNvPr>
          <p:cNvCxnSpPr>
            <a:cxnSpLocks/>
          </p:cNvCxnSpPr>
          <p:nvPr/>
        </p:nvCxnSpPr>
        <p:spPr>
          <a:xfrm>
            <a:off x="6053318" y="3175372"/>
            <a:ext cx="736557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16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69">
            <a:extLst>
              <a:ext uri="{FF2B5EF4-FFF2-40B4-BE49-F238E27FC236}">
                <a16:creationId xmlns:a16="http://schemas.microsoft.com/office/drawing/2014/main" id="{E9392070-8C44-4171-9DFA-52500DCFA3CA}"/>
              </a:ext>
            </a:extLst>
          </p:cNvPr>
          <p:cNvSpPr/>
          <p:nvPr/>
        </p:nvSpPr>
        <p:spPr>
          <a:xfrm>
            <a:off x="524540" y="1765005"/>
            <a:ext cx="5699051" cy="791897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D863D1D-4660-084B-B618-A9A31CCD6243}"/>
              </a:ext>
            </a:extLst>
          </p:cNvPr>
          <p:cNvSpPr txBox="1"/>
          <p:nvPr/>
        </p:nvSpPr>
        <p:spPr>
          <a:xfrm>
            <a:off x="2462777" y="1801934"/>
            <a:ext cx="3497172" cy="70787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sz="200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1 x DDR3L SO-DIMM RAM </a:t>
            </a:r>
            <a:r>
              <a:rPr lang="en-US" altLang="zh-TW" sz="200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slot</a:t>
            </a:r>
          </a:p>
          <a:p>
            <a:pPr>
              <a:defRPr/>
            </a:pPr>
            <a:r>
              <a:rPr lang="en-US" altLang="zh-TW" sz="200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Up to </a:t>
            </a:r>
            <a:r>
              <a:rPr lang="en-US" altLang="zh-TW" sz="200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8 GB memory support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38045-AE33-5040-B807-89A48AD8F63F}"/>
              </a:ext>
            </a:extLst>
          </p:cNvPr>
          <p:cNvSpPr txBox="1"/>
          <p:nvPr/>
        </p:nvSpPr>
        <p:spPr>
          <a:xfrm>
            <a:off x="524852" y="3894062"/>
            <a:ext cx="1635366" cy="300074"/>
          </a:xfrm>
          <a:prstGeom prst="rect">
            <a:avLst/>
          </a:prstGeom>
          <a:noFill/>
        </p:spPr>
        <p:txBody>
          <a:bodyPr wrap="none" lIns="91431" tIns="45716" rIns="91431" bIns="45716" rtlCol="0" anchor="t">
            <a:spAutoFit/>
          </a:bodyPr>
          <a:lstStyle/>
          <a:p>
            <a:r>
              <a:rPr lang="en-US" altLang="ja-JP" sz="135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Ordering information:</a:t>
            </a:r>
            <a:endParaRPr lang="en-US" sz="135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15" name="Shape 125" descr="\\172.17.31.222\File Repository\Graphics\TS-431X\TS-x31X_UG-10.jpg">
            <a:extLst>
              <a:ext uri="{FF2B5EF4-FFF2-40B4-BE49-F238E27FC236}">
                <a16:creationId xmlns:a16="http://schemas.microsoft.com/office/drawing/2014/main" id="{DF31BFC7-F88D-1643-8E09-9DDF49D8E5AF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973" y="761135"/>
            <a:ext cx="3254085" cy="22205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Shape 124">
            <a:extLst>
              <a:ext uri="{FF2B5EF4-FFF2-40B4-BE49-F238E27FC236}">
                <a16:creationId xmlns:a16="http://schemas.microsoft.com/office/drawing/2014/main" id="{01AB4E3B-9764-FC4E-9974-0D23F519603D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616" y="2923539"/>
            <a:ext cx="3227644" cy="22024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921B4798-9DF5-4338-8E42-BACD9834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714"/>
            <a:ext cx="9144000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</a:rPr>
              <a:t>Upgrade TS-431KX</a:t>
            </a:r>
            <a:r>
              <a:rPr lang="zh-TW" altLang="en-US" sz="3600" b="0" dirty="0">
                <a:latin typeface="Oswald Medium" pitchFamily="2" charset="0"/>
              </a:rPr>
              <a:t> </a:t>
            </a:r>
            <a:r>
              <a:rPr lang="en-US" altLang="zh-TW" sz="3600" b="0" dirty="0">
                <a:latin typeface="Oswald Medium" pitchFamily="2" charset="0"/>
              </a:rPr>
              <a:t>memory up to 8GB</a:t>
            </a:r>
            <a:endParaRPr lang="zh-TW" altLang="en-US" sz="3600" b="0" dirty="0">
              <a:latin typeface="Oswald Medium" pitchFamily="2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0915345-19B9-4818-A71E-54AF1650D4F0}"/>
              </a:ext>
            </a:extLst>
          </p:cNvPr>
          <p:cNvGrpSpPr/>
          <p:nvPr/>
        </p:nvGrpSpPr>
        <p:grpSpPr>
          <a:xfrm>
            <a:off x="2123997" y="2411214"/>
            <a:ext cx="3323888" cy="1321500"/>
            <a:chOff x="2341027" y="2414206"/>
            <a:chExt cx="3106808" cy="1235194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B4E27F61-14E8-46B6-92C3-33716F127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3712735" y="2191526"/>
              <a:ext cx="300075" cy="2615673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9D1DE2B-2366-5C4E-910A-22E5882148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41027" y="2414206"/>
              <a:ext cx="3106808" cy="1075947"/>
            </a:xfrm>
            <a:prstGeom prst="rect">
              <a:avLst/>
            </a:prstGeom>
            <a:noFill/>
            <a:effectLst>
              <a:reflection blurRad="6350" stA="50000" endA="300" endPos="38500" dist="50800" dir="5400000" sy="-100000" algn="bl" rotWithShape="0"/>
            </a:effectLst>
          </p:spPr>
        </p:pic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4E490487-983E-4E3F-B99B-6B661FF92B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22" y="2836806"/>
            <a:ext cx="2065273" cy="21333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1ADD680-FB78-4FC8-9AF1-F6E26CD0AA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724" y="1267819"/>
            <a:ext cx="1854272" cy="1677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11F3D1E-9229-4D16-8DA8-0FC13FEAB04A}"/>
              </a:ext>
            </a:extLst>
          </p:cNvPr>
          <p:cNvSpPr/>
          <p:nvPr/>
        </p:nvSpPr>
        <p:spPr>
          <a:xfrm>
            <a:off x="2396617" y="3894062"/>
            <a:ext cx="3100994" cy="88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da-DK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2GB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: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da-DK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RAM-2GDR3T0-SO-1600</a:t>
            </a:r>
          </a:p>
          <a:p>
            <a:pPr>
              <a:lnSpc>
                <a:spcPts val="2100"/>
              </a:lnSpc>
            </a:pPr>
            <a:r>
              <a:rPr lang="da-DK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4GB: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RAM-4GDR3-SO-1600</a:t>
            </a:r>
            <a:endParaRPr lang="da-DK" altLang="zh-TW" sz="16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  <a:p>
            <a:pPr>
              <a:lnSpc>
                <a:spcPts val="2100"/>
              </a:lnSpc>
            </a:pPr>
            <a:r>
              <a:rPr lang="da-DK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8GB: RAM-8GDR3-SO-1600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40CF6AB-CBF0-4907-AE7A-EC5520B5986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032" y="830700"/>
            <a:ext cx="2229018" cy="585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2CAE7A1-01BA-2047-A896-904EF3ADF9C3}"/>
              </a:ext>
            </a:extLst>
          </p:cNvPr>
          <p:cNvSpPr/>
          <p:nvPr/>
        </p:nvSpPr>
        <p:spPr>
          <a:xfrm>
            <a:off x="5579089" y="940541"/>
            <a:ext cx="265621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1. </a:t>
            </a:r>
            <a:r>
              <a:rPr lang="en-US" altLang="zh-CN" sz="15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Remove side cover</a:t>
            </a:r>
            <a:endParaRPr lang="da-DK" altLang="zh-TW" sz="1500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62F0A0D-0A57-40F8-835C-C6E03A99E5E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758" y="2700320"/>
            <a:ext cx="2466942" cy="585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DD0BF643-F6D6-7745-9FA5-6968985EFFE8}"/>
              </a:ext>
            </a:extLst>
          </p:cNvPr>
          <p:cNvSpPr/>
          <p:nvPr/>
        </p:nvSpPr>
        <p:spPr>
          <a:xfrm>
            <a:off x="5594501" y="2811035"/>
            <a:ext cx="29406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2. </a:t>
            </a:r>
            <a:r>
              <a:rPr lang="en-US" altLang="zh-CN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Remove HDD bracket</a:t>
            </a:r>
            <a:endParaRPr lang="da-DK" altLang="zh-TW" sz="150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770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73E3F9">
                <a:alpha val="27000"/>
              </a:srgbClr>
            </a:gs>
            <a:gs pos="100000">
              <a:srgbClr val="73E3F9">
                <a:alpha val="11000"/>
              </a:srgbClr>
            </a:gs>
          </a:gsLst>
          <a:lin ang="0" scaled="0"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1759</Words>
  <Application>Microsoft Office PowerPoint</Application>
  <PresentationFormat>如螢幕大小 (16:9)</PresentationFormat>
  <Paragraphs>403</Paragraphs>
  <Slides>39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9" baseType="lpstr">
      <vt:lpstr>Oswald Medium</vt:lpstr>
      <vt:lpstr>Arial Nova Light</vt:lpstr>
      <vt:lpstr>Calibri</vt:lpstr>
      <vt:lpstr>Arial</vt:lpstr>
      <vt:lpstr>Arial Unicode MS</vt:lpstr>
      <vt:lpstr>Oswald Light</vt:lpstr>
      <vt:lpstr>Adobe 繁黑體 Std B</vt:lpstr>
      <vt:lpstr>Microsoft JhengHei</vt:lpstr>
      <vt:lpstr>Verdana</vt:lpstr>
      <vt:lpstr>Office 佈景主題</vt:lpstr>
      <vt:lpstr>PowerPoint 簡報</vt:lpstr>
      <vt:lpstr>Sharing data and entertainment all form home</vt:lpstr>
      <vt:lpstr>All models with a quad core 1.7GHz CPU</vt:lpstr>
      <vt:lpstr>Performance you can count on</vt:lpstr>
      <vt:lpstr>TS-131K, TS-231K, TS-431K front view</vt:lpstr>
      <vt:lpstr>TS-131K, TS-231K, TS-431K rear views</vt:lpstr>
      <vt:lpstr>TS-431KX front view</vt:lpstr>
      <vt:lpstr>TS-431KX rear view</vt:lpstr>
      <vt:lpstr>Upgrade TS-431KX memory up to 8GB</vt:lpstr>
      <vt:lpstr>Easy to install HDDs and SSDs</vt:lpstr>
      <vt:lpstr>Stream content without barriers, connect to data even when on the move</vt:lpstr>
      <vt:lpstr>How to manage tons of photos and videos at home?</vt:lpstr>
      <vt:lpstr>Set content sources for all multimedia applications</vt:lpstr>
      <vt:lpstr>QuMagie photo management</vt:lpstr>
      <vt:lpstr>Use Cinema28 for whole-home streaming</vt:lpstr>
      <vt:lpstr>PLEX Server for home media streaming</vt:lpstr>
      <vt:lpstr>Don't get kidnapped by the so-called free hosting sites</vt:lpstr>
      <vt:lpstr>Build your site with the free WordPress</vt:lpstr>
      <vt:lpstr>Connect to home NAS with myQNAPcloud and QNAP ID (QID)</vt:lpstr>
      <vt:lpstr>QNAP QVPN and QBelt protocol for anywhere access</vt:lpstr>
      <vt:lpstr>Easily back up data and share it securely to avoid data loss and hackers</vt:lpstr>
      <vt:lpstr>Not just Antivirus, QTS Security Circle！</vt:lpstr>
      <vt:lpstr>Fight against virus and ransomware</vt:lpstr>
      <vt:lpstr>HBS 3 for backup and recovery</vt:lpstr>
      <vt:lpstr>Free Mac Time Machine backup</vt:lpstr>
      <vt:lpstr>QNAP snapshot for file recovery</vt:lpstr>
      <vt:lpstr>Connect to Dropbox, One Drive,  Google Drive and more</vt:lpstr>
      <vt:lpstr>24x7 surveillance for home care and anti-theft</vt:lpstr>
      <vt:lpstr>QNAP mobiles apps for data on the go</vt:lpstr>
      <vt:lpstr>QNAP TR USB RAID &amp; TL USB JBOD  support 2 modes on NAS</vt:lpstr>
      <vt:lpstr>Deploy 10GbE in offices quickly</vt:lpstr>
      <vt:lpstr>TS-431KX integrates 10GbE SFP+ port</vt:lpstr>
      <vt:lpstr>Affordable QNAP unmanaged 10GbE switches</vt:lpstr>
      <vt:lpstr>Short distance SFP+ DAC cables</vt:lpstr>
      <vt:lpstr>TS-431KX 10GbE performance</vt:lpstr>
      <vt:lpstr>Use USB to 5GbE/2.5GbE to enhance the performance of PC/NAS</vt:lpstr>
      <vt:lpstr>Live Demo</vt:lpstr>
      <vt:lpstr>All the goodies for homes and offices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胡燕蓉</dc:creator>
  <cp:lastModifiedBy>QNAP_Han Tsai</cp:lastModifiedBy>
  <cp:revision>7</cp:revision>
  <dcterms:modified xsi:type="dcterms:W3CDTF">2020-02-26T01:45:50Z</dcterms:modified>
</cp:coreProperties>
</file>