
<file path=[Content_Types].xml><?xml version="1.0" encoding="utf-8"?>
<Types xmlns="http://schemas.openxmlformats.org/package/2006/content-types">
  <Default Extension="emf" ContentType="image/x-emf"/>
  <Default Extension="fntdata" ContentType="application/x-fontdata"/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tiff" ContentType="image/tiff"/>
  <Default Extension="wdp" ContentType="image/vnd.ms-photo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embedTrueTypeFonts="1">
  <p:sldMasterIdLst>
    <p:sldMasterId id="2147483648" r:id="rId1"/>
  </p:sldMasterIdLst>
  <p:notesMasterIdLst>
    <p:notesMasterId r:id="rId41"/>
  </p:notesMasterIdLst>
  <p:handoutMasterIdLst>
    <p:handoutMasterId r:id="rId42"/>
  </p:handoutMasterIdLst>
  <p:sldIdLst>
    <p:sldId id="256" r:id="rId2"/>
    <p:sldId id="533" r:id="rId3"/>
    <p:sldId id="540" r:id="rId4"/>
    <p:sldId id="532" r:id="rId5"/>
    <p:sldId id="361" r:id="rId6"/>
    <p:sldId id="362" r:id="rId7"/>
    <p:sldId id="541" r:id="rId8"/>
    <p:sldId id="542" r:id="rId9"/>
    <p:sldId id="534" r:id="rId10"/>
    <p:sldId id="363" r:id="rId11"/>
    <p:sldId id="561" r:id="rId12"/>
    <p:sldId id="545" r:id="rId13"/>
    <p:sldId id="261" r:id="rId14"/>
    <p:sldId id="550" r:id="rId15"/>
    <p:sldId id="268" r:id="rId16"/>
    <p:sldId id="269" r:id="rId17"/>
    <p:sldId id="555" r:id="rId18"/>
    <p:sldId id="556" r:id="rId19"/>
    <p:sldId id="558" r:id="rId20"/>
    <p:sldId id="306" r:id="rId21"/>
    <p:sldId id="562" r:id="rId22"/>
    <p:sldId id="295" r:id="rId23"/>
    <p:sldId id="265" r:id="rId24"/>
    <p:sldId id="565" r:id="rId25"/>
    <p:sldId id="543" r:id="rId26"/>
    <p:sldId id="371" r:id="rId27"/>
    <p:sldId id="566" r:id="rId28"/>
    <p:sldId id="272" r:id="rId29"/>
    <p:sldId id="557" r:id="rId30"/>
    <p:sldId id="538" r:id="rId31"/>
    <p:sldId id="546" r:id="rId32"/>
    <p:sldId id="343" r:id="rId33"/>
    <p:sldId id="292" r:id="rId34"/>
    <p:sldId id="290" r:id="rId35"/>
    <p:sldId id="293" r:id="rId36"/>
    <p:sldId id="539" r:id="rId37"/>
    <p:sldId id="563" r:id="rId38"/>
    <p:sldId id="408" r:id="rId39"/>
    <p:sldId id="564" r:id="rId40"/>
  </p:sldIdLst>
  <p:sldSz cx="9144000" cy="5143500" type="screen16x9"/>
  <p:notesSz cx="6858000" cy="9144000"/>
  <p:embeddedFontLst>
    <p:embeddedFont>
      <p:font typeface="Adobe 繁黑體 Std B" panose="020B0700000000000000" pitchFamily="34" charset="-120"/>
      <p:bold r:id="rId43"/>
    </p:embeddedFont>
    <p:embeddedFont>
      <p:font typeface="Arial Unicode MS" panose="020B0604020202020204" pitchFamily="34" charset="-120"/>
      <p:regular r:id="rId44"/>
    </p:embeddedFont>
    <p:embeddedFont>
      <p:font typeface="Microsoft JhengHei" panose="020B0604030504040204" pitchFamily="34" charset="-120"/>
      <p:regular r:id="rId45"/>
      <p:bold r:id="rId46"/>
    </p:embeddedFont>
    <p:embeddedFont>
      <p:font typeface="Arial Nova Light" panose="020B0304020202020204" pitchFamily="34" charset="0"/>
      <p:regular r:id="rId47"/>
      <p:italic r:id="rId48"/>
    </p:embeddedFont>
    <p:embeddedFont>
      <p:font typeface="Calibri" panose="020F0502020204030204" pitchFamily="34" charset="0"/>
      <p:regular r:id="rId49"/>
      <p:bold r:id="rId50"/>
      <p:italic r:id="rId51"/>
      <p:boldItalic r:id="rId52"/>
    </p:embeddedFont>
    <p:embeddedFont>
      <p:font typeface="Oswald Light" pitchFamily="2" charset="0"/>
      <p:regular r:id="rId53"/>
    </p:embeddedFont>
    <p:embeddedFont>
      <p:font typeface="Oswald Medium" pitchFamily="2" charset="0"/>
      <p:regular r:id="rId54"/>
    </p:embeddedFont>
    <p:embeddedFont>
      <p:font typeface="Verdana" panose="020B0604030504040204" pitchFamily="34" charset="0"/>
      <p:regular r:id="rId55"/>
      <p:bold r:id="rId56"/>
      <p:italic r:id="rId57"/>
      <p:boldItalic r:id="rId58"/>
    </p:embeddedFont>
  </p:embeddedFontLst>
  <p:defaultTextStyle>
    <a:defPPr>
      <a:defRPr lang="zh-TW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880">
          <p15:clr>
            <a:srgbClr val="A4A3A4"/>
          </p15:clr>
        </p15:guide>
        <p15:guide id="2" pos="2160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QNAP_Ichung Tsai" initials="QT" lastIdx="3" clrIdx="0">
    <p:extLst>
      <p:ext uri="{19B8F6BF-5375-455C-9EA6-DF929625EA0E}">
        <p15:presenceInfo xmlns:p15="http://schemas.microsoft.com/office/powerpoint/2012/main" userId="S::ichungtsai@ieinet.onmicrosoft.com::dfac0fbd-260b-4bb6-99a5-cd67de5de6ac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2B00C8"/>
    <a:srgbClr val="E7FFFE"/>
    <a:srgbClr val="B9FFFD"/>
    <a:srgbClr val="9BFFFD"/>
    <a:srgbClr val="73E3F9"/>
    <a:srgbClr val="18A493"/>
    <a:srgbClr val="1AAE9C"/>
    <a:srgbClr val="DA9710"/>
    <a:srgbClr val="C2860E"/>
    <a:srgbClr val="E59E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DA37D80-6434-44D0-A028-1B22A696006F}" styleName="淺色樣式 3 - 輔色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16D9F66E-5EB9-4882-86FB-DCBF35E3C3E4}" styleName="中等深淺樣式 4 - 輔色 6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6"/>
              </a:solidFill>
            </a:ln>
          </a:top>
        </a:tcBdr>
        <a:fill>
          <a:solidFill>
            <a:schemeClr val="accent6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6">
              <a:tint val="20000"/>
            </a:schemeClr>
          </a:solidFill>
        </a:fill>
      </a:tcStyle>
    </a:firstRow>
  </a:tblStyle>
  <a:tblStyle styleId="{8A107856-5554-42FB-B03E-39F5DBC370BA}" styleName="中等深淺樣式 4 - 輔色 2">
    <a:wholeTbl>
      <a:tcTxStyle>
        <a:fontRef idx="minor">
          <a:scrgbClr r="0" g="0" b="0"/>
        </a:fontRef>
        <a:schemeClr val="dk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25400" cmpd="sng">
              <a:solidFill>
                <a:schemeClr val="accent2"/>
              </a:solidFill>
            </a:ln>
          </a:top>
        </a:tcBdr>
        <a:fill>
          <a:solidFill>
            <a:schemeClr val="accent2">
              <a:tint val="20000"/>
            </a:schemeClr>
          </a:solidFill>
        </a:fill>
      </a:tcStyle>
    </a:lastRow>
    <a:firstRow>
      <a:tcTxStyle b="on"/>
      <a:tcStyle>
        <a:tcBdr/>
        <a:fill>
          <a:solidFill>
            <a:schemeClr val="accent2">
              <a:tint val="20000"/>
            </a:schemeClr>
          </a:solidFill>
        </a:fill>
      </a:tcStyle>
    </a:firstRow>
  </a:tblStyle>
  <a:tblStyle styleId="{3C2FFA5D-87B4-456A-9821-1D502468CF0F}" styleName="佈景主題樣式 1 - 輔色 1">
    <a:tblBg>
      <a:fillRef idx="2">
        <a:schemeClr val="accent1"/>
      </a:fillRef>
      <a:effectRef idx="1">
        <a:schemeClr val="accent1"/>
      </a:effectRef>
    </a:tblBg>
    <a:wholeTbl>
      <a:tcTxStyle>
        <a:fontRef idx="minor">
          <a:scrgbClr r="0" g="0" b="0"/>
        </a:fontRef>
        <a:schemeClr val="dk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Ref idx="1">
              <a:schemeClr val="accent1"/>
            </a:lnRef>
          </a:insideV>
        </a:tcBdr>
        <a:fill>
          <a:noFill/>
        </a:fill>
      </a:tcStyle>
    </a:wholeTbl>
    <a:band1H>
      <a:tcStyle>
        <a:tcBdr/>
        <a:fill>
          <a:solidFill>
            <a:schemeClr val="accent1">
              <a:alpha val="40000"/>
            </a:schemeClr>
          </a:solidFill>
        </a:fill>
      </a:tcStyle>
    </a:band1H>
    <a:band2H>
      <a:tcStyle>
        <a:tcBdr/>
      </a:tcStyle>
    </a:band2H>
    <a:band1V>
      <a:tcStyle>
        <a:tcBdr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</a:tcBdr>
        <a:fill>
          <a:solidFill>
            <a:schemeClr val="accent1">
              <a:alpha val="40000"/>
            </a:schemeClr>
          </a:solidFill>
        </a:fill>
      </a:tcStyle>
    </a:band1V>
    <a:band2V>
      <a:tcStyle>
        <a:tcBdr/>
      </a:tcStyle>
    </a:band2V>
    <a:lastCol>
      <a:tcTxStyle b="on"/>
      <a:tcStyle>
        <a:tcBdr>
          <a:left>
            <a:lnRef idx="2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lastCol>
    <a:firstCol>
      <a:tcTxStyle b="on"/>
      <a:tcStyle>
        <a:tcBdr>
          <a:left>
            <a:lnRef idx="1">
              <a:schemeClr val="accent1"/>
            </a:lnRef>
          </a:left>
          <a:right>
            <a:lnRef idx="2">
              <a:schemeClr val="accent1"/>
            </a:lnRef>
          </a:right>
          <a:top>
            <a:lnRef idx="1">
              <a:schemeClr val="accent1"/>
            </a:lnRef>
          </a:top>
          <a:bottom>
            <a:lnRef idx="1">
              <a:schemeClr val="accent1"/>
            </a:lnRef>
          </a:bottom>
          <a:insideH>
            <a:lnRef idx="1">
              <a:schemeClr val="accent1"/>
            </a:lnRef>
          </a:insideH>
          <a:insideV>
            <a:ln>
              <a:noFill/>
            </a:ln>
          </a:insideV>
        </a:tcBdr>
      </a:tcStyle>
    </a:firstCol>
    <a:lastRow>
      <a:tcTxStyle b="on"/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2">
              <a:schemeClr val="accent1"/>
            </a:lnRef>
          </a:top>
          <a:bottom>
            <a:lnRef idx="2">
              <a:schemeClr val="accen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>
          <a:left>
            <a:lnRef idx="1">
              <a:schemeClr val="accent1"/>
            </a:lnRef>
          </a:left>
          <a:right>
            <a:lnRef idx="1">
              <a:schemeClr val="accent1"/>
            </a:lnRef>
          </a:right>
          <a:top>
            <a:lnRef idx="1">
              <a:schemeClr val="accent1"/>
            </a:lnRef>
          </a:top>
          <a:bottom>
            <a:lnRef idx="2">
              <a:schemeClr val="lt1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1"/>
          </a:solidFill>
        </a:fill>
      </a:tcStyle>
    </a:firstRow>
  </a:tblStyle>
  <a:tblStyle styleId="{5C22544A-7EE6-4342-B048-85BDC9FD1C3A}" styleName="中等深淺樣式 2 - 輔色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141" d="100"/>
          <a:sy n="141" d="100"/>
        </p:scale>
        <p:origin x="904" y="68"/>
      </p:cViewPr>
      <p:guideLst>
        <p:guide orient="horz" pos="162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>
      <p:cViewPr>
        <p:scale>
          <a:sx n="1" d="2"/>
          <a:sy n="1" d="2"/>
        </p:scale>
        <p:origin x="0" y="0"/>
      </p:cViewPr>
      <p:guideLst>
        <p:guide orient="horz" pos="2880"/>
        <p:guide pos="2160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slide" Target="slides/slide38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handoutMaster" Target="handoutMasters/handoutMaster1.xml"/><Relationship Id="rId47" Type="http://schemas.openxmlformats.org/officeDocument/2006/relationships/font" Target="fonts/font5.fntdata"/><Relationship Id="rId50" Type="http://schemas.openxmlformats.org/officeDocument/2006/relationships/font" Target="fonts/font8.fntdata"/><Relationship Id="rId55" Type="http://schemas.openxmlformats.org/officeDocument/2006/relationships/font" Target="fonts/font13.fntdata"/><Relationship Id="rId63" Type="http://schemas.openxmlformats.org/officeDocument/2006/relationships/tableStyles" Target="tableStyle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font" Target="fonts/font3.fntdata"/><Relationship Id="rId53" Type="http://schemas.openxmlformats.org/officeDocument/2006/relationships/font" Target="fonts/font11.fntdata"/><Relationship Id="rId58" Type="http://schemas.openxmlformats.org/officeDocument/2006/relationships/font" Target="fonts/font16.fntdata"/><Relationship Id="rId5" Type="http://schemas.openxmlformats.org/officeDocument/2006/relationships/slide" Target="slides/slide4.xml"/><Relationship Id="rId61" Type="http://schemas.openxmlformats.org/officeDocument/2006/relationships/viewProps" Target="viewProps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font" Target="fonts/font1.fntdata"/><Relationship Id="rId48" Type="http://schemas.openxmlformats.org/officeDocument/2006/relationships/font" Target="fonts/font6.fntdata"/><Relationship Id="rId56" Type="http://schemas.openxmlformats.org/officeDocument/2006/relationships/font" Target="fonts/font14.fntdata"/><Relationship Id="rId8" Type="http://schemas.openxmlformats.org/officeDocument/2006/relationships/slide" Target="slides/slide7.xml"/><Relationship Id="rId51" Type="http://schemas.openxmlformats.org/officeDocument/2006/relationships/font" Target="fonts/font9.fntdata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font" Target="fonts/font4.fntdata"/><Relationship Id="rId59" Type="http://schemas.openxmlformats.org/officeDocument/2006/relationships/commentAuthors" Target="commentAuthors.xml"/><Relationship Id="rId20" Type="http://schemas.openxmlformats.org/officeDocument/2006/relationships/slide" Target="slides/slide19.xml"/><Relationship Id="rId41" Type="http://schemas.openxmlformats.org/officeDocument/2006/relationships/notesMaster" Target="notesMasters/notesMaster1.xml"/><Relationship Id="rId54" Type="http://schemas.openxmlformats.org/officeDocument/2006/relationships/font" Target="fonts/font12.fntdata"/><Relationship Id="rId62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font" Target="fonts/font7.fntdata"/><Relationship Id="rId57" Type="http://schemas.openxmlformats.org/officeDocument/2006/relationships/font" Target="fonts/font15.fntdata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font" Target="fonts/font2.fntdata"/><Relationship Id="rId52" Type="http://schemas.openxmlformats.org/officeDocument/2006/relationships/font" Target="fonts/font10.fntdata"/><Relationship Id="rId6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頁首版面配置區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3" name="日期版面配置區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C1E25C96-7668-48A6-906E-60409CB4F0E2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4" name="頁尾版面配置區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zh-TW" altLang="en-US"/>
          </a:p>
        </p:txBody>
      </p:sp>
      <p:sp>
        <p:nvSpPr>
          <p:cNvPr id="5" name="投影片編號版面配置區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D37E37DA-B174-4061-859C-D3EB947C68FF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3944469276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FB1C302E-FD06-FF4A-845C-7242F44AD2E4}" type="datetimeFigureOut">
              <a:rPr lang="en-US" smtClean="0"/>
              <a:pPr/>
              <a:t>2/26/2020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E6067F0-5D8C-C649-9E7E-E5C399B34C78}" type="slidenum">
              <a:rPr lang="en-US" smtClean="0"/>
              <a:pPr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28518763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03225898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3" name="Shape 32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324" name="Shape 324"/>
          <p:cNvSpPr txBox="1">
            <a:spLocks noGrp="1"/>
          </p:cNvSpPr>
          <p:nvPr>
            <p:ph type="body" idx="1"/>
          </p:nvPr>
        </p:nvSpPr>
        <p:spPr>
          <a:xfrm>
            <a:off x="914400" y="4343400"/>
            <a:ext cx="5029200" cy="41148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-88899" algn="l" rtl="0">
              <a:spcBef>
                <a:spcPts val="0"/>
              </a:spcBef>
              <a:buClr>
                <a:schemeClr val="dk1"/>
              </a:buClr>
              <a:buSzPts val="14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3553390254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網路上有 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35% 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的網站皆選用 </a:t>
            </a:r>
            <a:r>
              <a:rPr lang="en-US" altLang="zh-TW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WordPress </a:t>
            </a:r>
            <a:r>
              <a:rPr lang="zh-TW" altLang="en-US" sz="1200" b="0" i="0" kern="120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服務。</a:t>
            </a:r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161146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026176344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Shape 193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194" name="Shape 19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6985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1" i="0" u="none" strike="noStrike" cap="non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404753099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4" name="Google Shape;84;g5530b72aa6_1_15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85" name="Google Shape;85;g5530b72aa6_1_15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429918598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30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4" name="Shape 304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305" name="Shape 30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6985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100"/>
              <a:buFont typeface="Arial"/>
              <a:buNone/>
            </a:pPr>
            <a:endParaRPr sz="11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zh-TW" altLang="en-US">
                <a:cs typeface="Calibri"/>
              </a:rPr>
              <a:t>Carry and use 在不同地點</a:t>
            </a:r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F8E944ED-08EB-4D93-ACE1-7399A139B7A7}" type="slidenum">
              <a:rPr lang="en-US" altLang="zh-TW" smtClean="0"/>
              <a:t>24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797731219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5" name="Shape 245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186019695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51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19" name="Shape 519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/>
          <a:p>
            <a:pPr lvl="0">
              <a:spcBef>
                <a:spcPts val="0"/>
              </a:spcBef>
              <a:buNone/>
            </a:pPr>
            <a:endParaRPr/>
          </a:p>
        </p:txBody>
      </p:sp>
      <p:sp>
        <p:nvSpPr>
          <p:cNvPr id="520" name="Shape 520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2370978637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Shape 246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>
            <a:noFill/>
          </a:ln>
        </p:spPr>
      </p:sp>
      <p:sp>
        <p:nvSpPr>
          <p:cNvPr id="247" name="Shape 247"/>
          <p:cNvSpPr txBox="1">
            <a:spLocks noGrp="1"/>
          </p:cNvSpPr>
          <p:nvPr>
            <p:ph type="body" idx="1"/>
          </p:nvPr>
        </p:nvSpPr>
        <p:spPr>
          <a:xfrm>
            <a:off x="914400" y="4343401"/>
            <a:ext cx="5029200" cy="41151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Arial"/>
              <a:buNone/>
            </a:pPr>
            <a:endParaRPr sz="1200" b="0" i="0" u="none" strike="noStrike" cap="none">
              <a:solidFill>
                <a:schemeClr val="dk1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75443476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33585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26988" y="744538"/>
            <a:ext cx="6615112" cy="3722687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80436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5</a:t>
            </a:fld>
            <a:endParaRPr lang="en-US"/>
          </a:p>
        </p:txBody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9707679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圖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4241158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2054519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28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4" name="Shape 284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399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285" name="Shape 285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</p:spTree>
    <p:extLst>
      <p:ext uri="{BB962C8B-B14F-4D97-AF65-F5344CB8AC3E}">
        <p14:creationId xmlns:p14="http://schemas.microsoft.com/office/powerpoint/2010/main" val="40684878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投影片影像版面配置區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備忘稿版面配置區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kumimoji="1" lang="zh-TW" altLang="en-US"/>
          </a:p>
        </p:txBody>
      </p:sp>
      <p:sp>
        <p:nvSpPr>
          <p:cNvPr id="4" name="投影片編號版面配置區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4E6067F0-5D8C-C649-9E7E-E5C399B34C78}" type="slidenum">
              <a:rPr lang="en-US" smtClean="0"/>
              <a:pPr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54946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jpe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jpe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7.jpe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jpe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jpe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jpe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jpe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22.jpeg"/><Relationship Id="rId1" Type="http://schemas.openxmlformats.org/officeDocument/2006/relationships/slideMaster" Target="../slideMasters/slideMaster1.xml"/></Relationships>
</file>

<file path=ppt/slideLayouts/_rels/slideLayout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Master" Target="../slideMasters/slideMaster1.xml"/></Relationships>
</file>

<file path=ppt/slideLayouts/_rels/slideLayout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jpeg"/><Relationship Id="rId1" Type="http://schemas.openxmlformats.org/officeDocument/2006/relationships/slideMaster" Target="../slideMasters/slideMaster1.xml"/></Relationships>
</file>

<file path=ppt/slideLayouts/_rels/slideLayout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Master" Target="../slideMasters/slideMaster1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7.jpe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e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9.png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7.jpeg"/><Relationship Id="rId1" Type="http://schemas.openxmlformats.org/officeDocument/2006/relationships/slideMaster" Target="../slideMasters/slideMaster1.xml"/><Relationship Id="rId6" Type="http://schemas.openxmlformats.org/officeDocument/2006/relationships/image" Target="../media/image11.svg"/><Relationship Id="rId5" Type="http://schemas.openxmlformats.org/officeDocument/2006/relationships/image" Target="../media/image10.png"/><Relationship Id="rId4" Type="http://schemas.openxmlformats.org/officeDocument/2006/relationships/image" Target="../media/image13.png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image" Target="../media/image14.jpeg"/><Relationship Id="rId1" Type="http://schemas.openxmlformats.org/officeDocument/2006/relationships/slideMaster" Target="../slideMasters/slideMaster1.xml"/><Relationship Id="rId5" Type="http://schemas.openxmlformats.org/officeDocument/2006/relationships/image" Target="../media/image11.svg"/><Relationship Id="rId4" Type="http://schemas.openxmlformats.org/officeDocument/2006/relationships/image" Target="../media/image10.png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標題投影片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ctrTitle"/>
          </p:nvPr>
        </p:nvSpPr>
        <p:spPr>
          <a:xfrm>
            <a:off x="2555776" y="1597820"/>
            <a:ext cx="6264696" cy="613890"/>
          </a:xfrm>
          <a:effectLst>
            <a:reflection blurRad="6350" stA="50000" endA="300" endPos="38500" dist="50800" dir="5400000" sy="-100000" algn="bl" rotWithShape="0"/>
          </a:effectLst>
        </p:spPr>
        <p:txBody>
          <a:bodyPr>
            <a:normAutofit/>
          </a:bodyPr>
          <a:lstStyle>
            <a:lvl1pPr>
              <a:lnSpc>
                <a:spcPct val="150000"/>
              </a:lnSpc>
              <a:defRPr sz="3600" b="1">
                <a:solidFill>
                  <a:srgbClr val="48DCD5"/>
                </a:solidFill>
                <a:latin typeface="Arial Unicode MS" pitchFamily="34" charset="-120"/>
                <a:ea typeface="Arial Unicode MS" pitchFamily="34" charset="-120"/>
                <a:cs typeface="Arial Unicode MS" pitchFamily="34" charset="-120"/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副標題 2"/>
          <p:cNvSpPr>
            <a:spLocks noGrp="1"/>
          </p:cNvSpPr>
          <p:nvPr>
            <p:ph type="subTitle" idx="1"/>
          </p:nvPr>
        </p:nvSpPr>
        <p:spPr>
          <a:xfrm>
            <a:off x="3059832" y="2355726"/>
            <a:ext cx="4968552" cy="665212"/>
          </a:xfrm>
        </p:spPr>
        <p:txBody>
          <a:bodyPr/>
          <a:lstStyle>
            <a:lvl1pPr marL="0" indent="0" algn="ctr">
              <a:buNone/>
              <a:defRPr sz="1800">
                <a:solidFill>
                  <a:schemeClr val="bg1"/>
                </a:solidFill>
                <a:latin typeface="Adobe 繁黑體 Std B" pitchFamily="34" charset="-120"/>
                <a:ea typeface="Adobe 繁黑體 Std B" pitchFamily="34" charset="-120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zh-TW" altLang="en-US"/>
              <a:t>按一下以編輯母片副標題樣式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830B78EB-6E3C-4F81-8E8F-F633347FFCC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1755034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8E7A793-D210-4F83-AB12-A97D5E1DCA7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450CA41A-F80B-4F6A-82A6-11B903BE429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D93E02CA-D453-44AC-A14D-68564392F32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5F225173-180A-4381-98DA-675FB86BFBE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4DAF69DE-A136-4307-B89F-7FACF38A5DA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204512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0977276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14336501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660537558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9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336789567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0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85963131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7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962067321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483915918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8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7294839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62F8988-A115-4119-8533-F2DEC97EB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56280362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2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pic>
        <p:nvPicPr>
          <p:cNvPr id="3" name="圖片 2">
            <a:extLst>
              <a:ext uri="{FF2B5EF4-FFF2-40B4-BE49-F238E27FC236}">
                <a16:creationId xmlns:a16="http://schemas.microsoft.com/office/drawing/2014/main" id="{E62F8988-A115-4119-8533-F2DEC97EBB1B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0001887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2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E0BD0108-9EA8-4F06-B068-1B49EA586E5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sp>
        <p:nvSpPr>
          <p:cNvPr id="3" name="日期版面配置區 2">
            <a:extLst>
              <a:ext uri="{FF2B5EF4-FFF2-40B4-BE49-F238E27FC236}">
                <a16:creationId xmlns:a16="http://schemas.microsoft.com/office/drawing/2014/main" id="{8BBDD3CA-3A22-4A69-8D74-256A1FCE7F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4" name="頁尾版面配置區 3">
            <a:extLst>
              <a:ext uri="{FF2B5EF4-FFF2-40B4-BE49-F238E27FC236}">
                <a16:creationId xmlns:a16="http://schemas.microsoft.com/office/drawing/2014/main" id="{9889737B-871A-41FA-B2FF-9B946AAC063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zh-TW" altLang="en-US"/>
          </a:p>
        </p:txBody>
      </p:sp>
      <p:sp>
        <p:nvSpPr>
          <p:cNvPr id="5" name="投影片編號版面配置區 4">
            <a:extLst>
              <a:ext uri="{FF2B5EF4-FFF2-40B4-BE49-F238E27FC236}">
                <a16:creationId xmlns:a16="http://schemas.microsoft.com/office/drawing/2014/main" id="{4538DF5D-F253-4793-82D1-3DAEC776087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  <p:pic>
        <p:nvPicPr>
          <p:cNvPr id="7" name="圖片 6">
            <a:extLst>
              <a:ext uri="{FF2B5EF4-FFF2-40B4-BE49-F238E27FC236}">
                <a16:creationId xmlns:a16="http://schemas.microsoft.com/office/drawing/2014/main" id="{31620F9E-0721-4285-9F37-E69A9F94A3C1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86333" cy="51435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69459466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只有標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100531" y="194608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484352553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階段, 電腦 的圖片&#10;&#10;自動產生的描述">
            <a:extLst>
              <a:ext uri="{FF2B5EF4-FFF2-40B4-BE49-F238E27FC236}">
                <a16:creationId xmlns:a16="http://schemas.microsoft.com/office/drawing/2014/main" id="{D361E192-E631-4289-92D5-13BEA5C3CE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5778BE0-EBED-47CC-BA7B-C835D6D02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481" y="1363008"/>
            <a:ext cx="4366819" cy="1049992"/>
          </a:xfrm>
        </p:spPr>
        <p:txBody>
          <a:bodyPr/>
          <a:lstStyle>
            <a:lvl1pPr algn="l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cxnSp>
        <p:nvCxnSpPr>
          <p:cNvPr id="6" name="直線接點 5">
            <a:extLst>
              <a:ext uri="{FF2B5EF4-FFF2-40B4-BE49-F238E27FC236}">
                <a16:creationId xmlns:a16="http://schemas.microsoft.com/office/drawing/2014/main" id="{6605271B-6781-4C8C-B7BF-7C952C922115}"/>
              </a:ext>
            </a:extLst>
          </p:cNvPr>
          <p:cNvCxnSpPr>
            <a:cxnSpLocks/>
          </p:cNvCxnSpPr>
          <p:nvPr userDrawn="1"/>
        </p:nvCxnSpPr>
        <p:spPr>
          <a:xfrm>
            <a:off x="696315" y="2413000"/>
            <a:ext cx="3329585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Shape 15">
            <a:extLst>
              <a:ext uri="{FF2B5EF4-FFF2-40B4-BE49-F238E27FC236}">
                <a16:creationId xmlns:a16="http://schemas.microsoft.com/office/drawing/2014/main" id="{087EE8B9-769D-4124-9871-6F91E28BD4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573481" y="2673351"/>
            <a:ext cx="4414885" cy="1320774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315088429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userDrawn="1">
  <p:cSld name="空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953AEAA1-DE32-4A4F-80CB-4C2529C52F39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89" y="1"/>
            <a:ext cx="9142223" cy="514349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289461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x">
  <p:cSld name="1_Title and body">
    <p:spTree>
      <p:nvGrpSpPr>
        <p:cNvPr id="1" name="Shape 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Shape 14"/>
          <p:cNvSpPr txBox="1">
            <a:spLocks noGrp="1"/>
          </p:cNvSpPr>
          <p:nvPr>
            <p:ph type="title"/>
          </p:nvPr>
        </p:nvSpPr>
        <p:spPr>
          <a:xfrm>
            <a:off x="323529" y="123478"/>
            <a:ext cx="7165459" cy="660552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Font typeface="Verdana"/>
              <a:buNone/>
              <a:defRPr sz="3400" b="1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lvl="1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2pPr>
            <a:lvl3pPr lvl="2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3pPr>
            <a:lvl4pPr lvl="3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4pPr>
            <a:lvl5pPr lvl="4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5pPr>
            <a:lvl6pPr lvl="5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6pPr>
            <a:lvl7pPr lvl="6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7pPr>
            <a:lvl8pPr lvl="7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8pPr>
            <a:lvl9pPr lvl="8" indent="0">
              <a:spcBef>
                <a:spcPts val="0"/>
              </a:spcBef>
              <a:buClr>
                <a:schemeClr val="dk1"/>
              </a:buClr>
              <a:buFont typeface="Arial"/>
              <a:buNone/>
              <a:defRPr sz="28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5" name="Shape 15"/>
          <p:cNvSpPr txBox="1">
            <a:spLocks noGrp="1"/>
          </p:cNvSpPr>
          <p:nvPr>
            <p:ph type="body" idx="1"/>
          </p:nvPr>
        </p:nvSpPr>
        <p:spPr>
          <a:xfrm>
            <a:off x="311701" y="1152475"/>
            <a:ext cx="8520599" cy="34164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Char char="•"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  <p:sp>
        <p:nvSpPr>
          <p:cNvPr id="16" name="Shape 16"/>
          <p:cNvSpPr txBox="1">
            <a:spLocks noGrp="1"/>
          </p:cNvSpPr>
          <p:nvPr>
            <p:ph type="sldNum" idx="12"/>
          </p:nvPr>
        </p:nvSpPr>
        <p:spPr>
          <a:xfrm>
            <a:off x="8472458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ctr" anchorCtr="0">
            <a:noAutofit/>
          </a:bodyPr>
          <a:lstStyle/>
          <a:p>
            <a:pPr algn="l">
              <a:buClr>
                <a:srgbClr val="000000"/>
              </a:buClr>
              <a:buSzPct val="25000"/>
            </a:pPr>
            <a:fld id="{00000000-1234-1234-1234-123412341234}" type="slidenum">
              <a:rPr lang="en-US" altLang="zh-TW" sz="1400" smtClean="0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rPr>
              <a:pPr algn="l">
                <a:buClr>
                  <a:srgbClr val="000000"/>
                </a:buClr>
                <a:buSzPct val="25000"/>
              </a:pPr>
              <a:t>‹#›</a:t>
            </a:fld>
            <a:endParaRPr lang="zh-TW" altLang="en-US" sz="1400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148976535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ED38868-8203-F44F-8A11-87E7B49BA94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74009" y="0"/>
            <a:ext cx="8782334" cy="859809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0578F06-2D92-1346-B07A-58B358D5D9B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174009" y="859809"/>
            <a:ext cx="8782334" cy="3805060"/>
          </a:xfrm>
        </p:spPr>
        <p:txBody>
          <a:bodyPr/>
          <a:lstStyle>
            <a:lvl1pPr>
              <a:defRPr>
                <a:solidFill>
                  <a:schemeClr val="bg1"/>
                </a:solidFill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EC519A0-003C-3A4C-BB8C-EECD844CA3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76D68C1A-DC06-8849-B27A-D356C4B7A41C}" type="datetimeFigureOut">
              <a:rPr lang="en-US" smtClean="0"/>
              <a:t>2/26/2020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007EA65-D3CA-BA49-80AA-6C84CC4920D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9FCAD09-B06E-B645-ACA3-97BA413AB2D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3EA5B17-41F0-3745-805F-7002FCD03D24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51256128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1_Title slide" userDrawn="1">
  <p:cSld name="1_Title slide">
    <p:spTree>
      <p:nvGrpSpPr>
        <p:cNvPr id="1" name="Shape 1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Shape 11"/>
          <p:cNvSpPr txBox="1">
            <a:spLocks noGrp="1"/>
          </p:cNvSpPr>
          <p:nvPr>
            <p:ph type="ctrTitle"/>
          </p:nvPr>
        </p:nvSpPr>
        <p:spPr>
          <a:xfrm>
            <a:off x="1097280" y="0"/>
            <a:ext cx="8046720" cy="86255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/>
          <a:lstStyle>
            <a:lvl1pPr marR="0" lvl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4200"/>
              <a:buFont typeface="Verdana"/>
              <a:buNone/>
              <a:defRPr sz="4000" b="1" i="0" u="none" strike="noStrike" cap="none">
                <a:solidFill>
                  <a:schemeClr val="bg1"/>
                </a:solidFill>
                <a:latin typeface="微軟正黑體" panose="020B0604030504040204" pitchFamily="34" charset="-120"/>
                <a:ea typeface="微軟正黑體" panose="020B0604030504040204" pitchFamily="34" charset="-120"/>
                <a:cs typeface="Arial"/>
                <a:sym typeface="Arial"/>
              </a:defRPr>
            </a:lvl1pPr>
            <a:lvl2pPr lvl="1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2pPr>
            <a:lvl3pPr lvl="2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3pPr>
            <a:lvl4pPr lvl="3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4pPr>
            <a:lvl5pPr lvl="4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5pPr>
            <a:lvl6pPr lvl="5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6pPr>
            <a:lvl7pPr lvl="6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7pPr>
            <a:lvl8pPr lvl="7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8pPr>
            <a:lvl9pPr lvl="8" algn="ctr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5200"/>
              <a:buFont typeface="Arial"/>
              <a:buNone/>
              <a:defRPr sz="5200">
                <a:solidFill>
                  <a:schemeClr val="dk1"/>
                </a:solidFill>
              </a:defRPr>
            </a:lvl9pPr>
          </a:lstStyle>
          <a:p>
            <a:endParaRPr/>
          </a:p>
        </p:txBody>
      </p:sp>
      <p:sp>
        <p:nvSpPr>
          <p:cNvPr id="13" name="Shape 13"/>
          <p:cNvSpPr txBox="1">
            <a:spLocks noGrp="1"/>
          </p:cNvSpPr>
          <p:nvPr>
            <p:ph type="sldNum" idx="12"/>
          </p:nvPr>
        </p:nvSpPr>
        <p:spPr>
          <a:xfrm>
            <a:off x="8472457" y="4663216"/>
            <a:ext cx="548699" cy="3936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lvl1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L="0" marR="0" lvl="1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350"/>
              <a:buFont typeface="Arial"/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marL="0" lvl="0" indent="0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US"/>
              <a:pPr marL="0" lvl="0" indent="0">
                <a:spcBef>
                  <a:spcPts val="0"/>
                </a:spcBef>
                <a:spcAft>
                  <a:spcPts val="0"/>
                </a:spcAft>
                <a:buNone/>
              </a:pPr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850547670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7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D361E192-E631-4289-92D5-13BEA5C3CE4F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5" name="標題 1">
            <a:extLst>
              <a:ext uri="{FF2B5EF4-FFF2-40B4-BE49-F238E27FC236}">
                <a16:creationId xmlns:a16="http://schemas.microsoft.com/office/drawing/2014/main" id="{95778BE0-EBED-47CC-BA7B-C835D6D02FB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558914" y="624379"/>
            <a:ext cx="3985819" cy="1049992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  <p:sp>
        <p:nvSpPr>
          <p:cNvPr id="8" name="Shape 15">
            <a:extLst>
              <a:ext uri="{FF2B5EF4-FFF2-40B4-BE49-F238E27FC236}">
                <a16:creationId xmlns:a16="http://schemas.microsoft.com/office/drawing/2014/main" id="{087EE8B9-769D-4124-9871-6F91E28BD4C7}"/>
              </a:ext>
            </a:extLst>
          </p:cNvPr>
          <p:cNvSpPr txBox="1">
            <a:spLocks noGrp="1"/>
          </p:cNvSpPr>
          <p:nvPr>
            <p:ph type="body" idx="1"/>
          </p:nvPr>
        </p:nvSpPr>
        <p:spPr>
          <a:xfrm>
            <a:off x="2558914" y="1674371"/>
            <a:ext cx="3985819" cy="967229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/>
          <a:lstStyle>
            <a:lvl1pPr marL="0" marR="0" lvl="0" indent="0" algn="l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100000"/>
              <a:buFont typeface="Arial"/>
              <a:buNone/>
              <a:defRPr sz="1800" b="0" i="0" u="none" strike="noStrike" cap="none">
                <a:solidFill>
                  <a:schemeClr val="bg1"/>
                </a:solidFill>
                <a:latin typeface="微軟正黑體" pitchFamily="34" charset="-120"/>
                <a:ea typeface="微軟正黑體" pitchFamily="34" charset="-120"/>
                <a:cs typeface="Verdana"/>
                <a:sym typeface="Verdana"/>
              </a:defRPr>
            </a:lvl1pPr>
            <a:lvl2pPr marL="0" marR="0" lvl="1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L="0" marR="0" lvl="2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L="0" marR="0" lvl="3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L="0" marR="0" lvl="4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L="0" marR="0" lvl="5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L="0" marR="0" lvl="6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●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L="0" marR="0" lvl="7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○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L="0" marR="0" lvl="8" indent="88898" algn="l" rtl="0">
              <a:lnSpc>
                <a:spcPct val="115000"/>
              </a:lnSpc>
              <a:spcBef>
                <a:spcPts val="0"/>
              </a:spcBef>
              <a:spcAft>
                <a:spcPts val="1600"/>
              </a:spcAft>
              <a:buClr>
                <a:schemeClr val="dk2"/>
              </a:buClr>
              <a:buSzPct val="100000"/>
              <a:buFont typeface="Arial"/>
              <a:buChar char="■"/>
              <a:defRPr sz="1400" b="0" i="0" u="none" strike="noStrike" cap="none">
                <a:solidFill>
                  <a:schemeClr val="dk2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/>
          </a:p>
        </p:txBody>
      </p:sp>
    </p:spTree>
    <p:extLst>
      <p:ext uri="{BB962C8B-B14F-4D97-AF65-F5344CB8AC3E}">
        <p14:creationId xmlns:p14="http://schemas.microsoft.com/office/powerpoint/2010/main" val="44123151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 dirty="0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643947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 descr="一張含有 電腦 的圖片&#10;&#10;自動產生的描述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40" y="0"/>
            <a:ext cx="912832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371045640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3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36159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159050545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標題及物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圖片 2">
            <a:extLst>
              <a:ext uri="{FF2B5EF4-FFF2-40B4-BE49-F238E27FC236}">
                <a16:creationId xmlns:a16="http://schemas.microsoft.com/office/drawing/2014/main" id="{3AB88AC1-1EA9-40E1-B3DC-5FF3538D3927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7" name="標題 1">
            <a:extLst>
              <a:ext uri="{FF2B5EF4-FFF2-40B4-BE49-F238E27FC236}">
                <a16:creationId xmlns:a16="http://schemas.microsoft.com/office/drawing/2014/main" id="{DBE6ACFF-E36A-460A-ABE0-C4BE1699CA5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52831" y="279275"/>
            <a:ext cx="8043469" cy="493563"/>
          </a:xfrm>
        </p:spPr>
        <p:txBody>
          <a:bodyPr/>
          <a:lstStyle>
            <a:lvl1pPr algn="ctr">
              <a:defRPr>
                <a:solidFill>
                  <a:schemeClr val="bg1"/>
                </a:solidFill>
              </a:defRPr>
            </a:lvl1pPr>
          </a:lstStyle>
          <a:p>
            <a:r>
              <a:rPr lang="zh-TW" altLang="en-US"/>
              <a:t>按一下以編輯母片標題樣式</a:t>
            </a:r>
          </a:p>
        </p:txBody>
      </p:sp>
    </p:spTree>
    <p:extLst>
      <p:ext uri="{BB962C8B-B14F-4D97-AF65-F5344CB8AC3E}">
        <p14:creationId xmlns:p14="http://schemas.microsoft.com/office/powerpoint/2010/main" val="251661371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4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81A9B9A-E1B0-42F2-AB58-F44A037BA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F1FD85-4FAA-4313-BCDF-930D6ECE90E3}"/>
              </a:ext>
            </a:extLst>
          </p:cNvPr>
          <p:cNvSpPr/>
          <p:nvPr userDrawn="1"/>
        </p:nvSpPr>
        <p:spPr>
          <a:xfrm>
            <a:off x="482600" y="912722"/>
            <a:ext cx="4410839" cy="1773757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E24973F-C67E-40A4-A21A-26859C78CAF0}"/>
              </a:ext>
            </a:extLst>
          </p:cNvPr>
          <p:cNvSpPr/>
          <p:nvPr userDrawn="1"/>
        </p:nvSpPr>
        <p:spPr>
          <a:xfrm>
            <a:off x="482601" y="895702"/>
            <a:ext cx="4410838" cy="2059519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C231749-19C6-4E5B-A33D-CEDB0FD06320}"/>
              </a:ext>
            </a:extLst>
          </p:cNvPr>
          <p:cNvSpPr/>
          <p:nvPr userDrawn="1"/>
        </p:nvSpPr>
        <p:spPr>
          <a:xfrm>
            <a:off x="482600" y="914906"/>
            <a:ext cx="4410839" cy="2366557"/>
          </a:xfrm>
          <a:prstGeom prst="rect">
            <a:avLst/>
          </a:prstGeom>
          <a:noFill/>
          <a:ln>
            <a:gradFill>
              <a:gsLst>
                <a:gs pos="52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A51FC42-E53E-4CCA-B0BD-0DABBF0E6A65}"/>
              </a:ext>
            </a:extLst>
          </p:cNvPr>
          <p:cNvGrpSpPr/>
          <p:nvPr userDrawn="1"/>
        </p:nvGrpSpPr>
        <p:grpSpPr>
          <a:xfrm>
            <a:off x="264111" y="2745767"/>
            <a:ext cx="4911379" cy="2003986"/>
            <a:chOff x="205322" y="2845436"/>
            <a:chExt cx="5131170" cy="209366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AA68BF9-59B4-4774-BE94-B6AB63AFA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322" y="2845436"/>
              <a:ext cx="5131170" cy="198412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AE2D862-A1CF-4ED5-BD46-4B81D3892F77}"/>
                </a:ext>
              </a:extLst>
            </p:cNvPr>
            <p:cNvSpPr txBox="1"/>
            <p:nvPr/>
          </p:nvSpPr>
          <p:spPr>
            <a:xfrm>
              <a:off x="874432" y="4616972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A9802861-57E1-4367-91B4-BE15B79FB5EF}"/>
                </a:ext>
              </a:extLst>
            </p:cNvPr>
            <p:cNvSpPr txBox="1"/>
            <p:nvPr/>
          </p:nvSpPr>
          <p:spPr>
            <a:xfrm>
              <a:off x="1990856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TS-231K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1898AE7E-3029-41A6-9D04-F51C02650347}"/>
                </a:ext>
              </a:extLst>
            </p:cNvPr>
            <p:cNvSpPr txBox="1"/>
            <p:nvPr/>
          </p:nvSpPr>
          <p:spPr>
            <a:xfrm>
              <a:off x="2900574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TS-131K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0B52FC1-54CF-4EFF-B26B-67D6FA6AD3B7}"/>
                </a:ext>
              </a:extLst>
            </p:cNvPr>
            <p:cNvSpPr txBox="1"/>
            <p:nvPr/>
          </p:nvSpPr>
          <p:spPr>
            <a:xfrm>
              <a:off x="4150431" y="4618793"/>
              <a:ext cx="11084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TS-431KX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497F8A6-3FBB-4DB9-A22B-705E74525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87" y="1171976"/>
            <a:ext cx="3988904" cy="164741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17" name="圖片 16" descr="一張含有 玩具 的圖片&#10;&#10;自動產生的描述">
            <a:extLst>
              <a:ext uri="{FF2B5EF4-FFF2-40B4-BE49-F238E27FC236}">
                <a16:creationId xmlns:a16="http://schemas.microsoft.com/office/drawing/2014/main" id="{E7AAD12A-29CE-45D3-A420-7BF182BA77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6586" y="864537"/>
            <a:ext cx="4250560" cy="3491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C939F2FD-2549-403A-8990-7ECF01EE3F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96391" y="544043"/>
            <a:ext cx="960887" cy="17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18353196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5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81A9B9A-E1B0-42F2-AB58-F44A037BA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F1FD85-4FAA-4313-BCDF-930D6ECE90E3}"/>
              </a:ext>
            </a:extLst>
          </p:cNvPr>
          <p:cNvSpPr/>
          <p:nvPr userDrawn="1"/>
        </p:nvSpPr>
        <p:spPr>
          <a:xfrm>
            <a:off x="576364" y="1045631"/>
            <a:ext cx="4200939" cy="1773757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E24973F-C67E-40A4-A21A-26859C78CAF0}"/>
              </a:ext>
            </a:extLst>
          </p:cNvPr>
          <p:cNvSpPr/>
          <p:nvPr userDrawn="1"/>
        </p:nvSpPr>
        <p:spPr>
          <a:xfrm>
            <a:off x="536713" y="1045631"/>
            <a:ext cx="4200939" cy="1773757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C231749-19C6-4E5B-A33D-CEDB0FD06320}"/>
              </a:ext>
            </a:extLst>
          </p:cNvPr>
          <p:cNvSpPr/>
          <p:nvPr userDrawn="1"/>
        </p:nvSpPr>
        <p:spPr>
          <a:xfrm>
            <a:off x="536713" y="1059154"/>
            <a:ext cx="4200939" cy="1773756"/>
          </a:xfrm>
          <a:prstGeom prst="rect">
            <a:avLst/>
          </a:prstGeom>
          <a:noFill/>
          <a:ln>
            <a:gradFill>
              <a:gsLst>
                <a:gs pos="52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A51FC42-E53E-4CCA-B0BD-0DABBF0E6A65}"/>
              </a:ext>
            </a:extLst>
          </p:cNvPr>
          <p:cNvGrpSpPr/>
          <p:nvPr userDrawn="1"/>
        </p:nvGrpSpPr>
        <p:grpSpPr>
          <a:xfrm>
            <a:off x="264111" y="2651262"/>
            <a:ext cx="4825449" cy="1968924"/>
            <a:chOff x="205322" y="2845436"/>
            <a:chExt cx="5131170" cy="209366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AA68BF9-59B4-4774-BE94-B6AB63AFA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322" y="2845436"/>
              <a:ext cx="5131170" cy="198412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AE2D862-A1CF-4ED5-BD46-4B81D3892F77}"/>
                </a:ext>
              </a:extLst>
            </p:cNvPr>
            <p:cNvSpPr txBox="1"/>
            <p:nvPr/>
          </p:nvSpPr>
          <p:spPr>
            <a:xfrm>
              <a:off x="874432" y="4616972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A9802861-57E1-4367-91B4-BE15B79FB5EF}"/>
                </a:ext>
              </a:extLst>
            </p:cNvPr>
            <p:cNvSpPr txBox="1"/>
            <p:nvPr/>
          </p:nvSpPr>
          <p:spPr>
            <a:xfrm>
              <a:off x="1990856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TS-231K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1898AE7E-3029-41A6-9D04-F51C02650347}"/>
                </a:ext>
              </a:extLst>
            </p:cNvPr>
            <p:cNvSpPr txBox="1"/>
            <p:nvPr/>
          </p:nvSpPr>
          <p:spPr>
            <a:xfrm>
              <a:off x="2900574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TS-131K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0B52FC1-54CF-4EFF-B26B-67D6FA6AD3B7}"/>
                </a:ext>
              </a:extLst>
            </p:cNvPr>
            <p:cNvSpPr txBox="1"/>
            <p:nvPr/>
          </p:nvSpPr>
          <p:spPr>
            <a:xfrm>
              <a:off x="4150431" y="4618793"/>
              <a:ext cx="11084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TS-431KX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497F8A6-3FBB-4DB9-A22B-705E74525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2487" y="1171976"/>
            <a:ext cx="3988904" cy="164741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17" name="圖片 16">
            <a:extLst>
              <a:ext uri="{FF2B5EF4-FFF2-40B4-BE49-F238E27FC236}">
                <a16:creationId xmlns:a16="http://schemas.microsoft.com/office/drawing/2014/main" id="{E7AAD12A-29CE-45D3-A420-7BF182BA7719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00994" y="934319"/>
            <a:ext cx="3018490" cy="3491468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形 17">
            <a:extLst>
              <a:ext uri="{FF2B5EF4-FFF2-40B4-BE49-F238E27FC236}">
                <a16:creationId xmlns:a16="http://schemas.microsoft.com/office/drawing/2014/main" id="{C939F2FD-2549-403A-8990-7ECF01EE3FDD}"/>
              </a:ext>
            </a:extLst>
          </p:cNvPr>
          <p:cNvPicPr>
            <a:picLocks noChangeAspect="1"/>
          </p:cNvPicPr>
          <p:nvPr userDrawn="1"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2196391" y="688290"/>
            <a:ext cx="960887" cy="17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518760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6_自訂版面配置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圖片 5">
            <a:extLst>
              <a:ext uri="{FF2B5EF4-FFF2-40B4-BE49-F238E27FC236}">
                <a16:creationId xmlns:a16="http://schemas.microsoft.com/office/drawing/2014/main" id="{581A9B9A-E1B0-42F2-AB58-F44A037BA305}"/>
              </a:ext>
            </a:extLst>
          </p:cNvPr>
          <p:cNvPicPr>
            <a:picLocks noChangeAspect="1"/>
          </p:cNvPicPr>
          <p:nvPr userDrawn="1"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" y="0"/>
            <a:ext cx="9128319" cy="5143500"/>
          </a:xfrm>
          <a:prstGeom prst="rect">
            <a:avLst/>
          </a:prstGeom>
        </p:spPr>
      </p:pic>
      <p:sp>
        <p:nvSpPr>
          <p:cNvPr id="19" name="矩形 18">
            <a:extLst>
              <a:ext uri="{FF2B5EF4-FFF2-40B4-BE49-F238E27FC236}">
                <a16:creationId xmlns:a16="http://schemas.microsoft.com/office/drawing/2014/main" id="{A4F1FD85-4FAA-4313-BCDF-930D6ECE90E3}"/>
              </a:ext>
            </a:extLst>
          </p:cNvPr>
          <p:cNvSpPr/>
          <p:nvPr userDrawn="1"/>
        </p:nvSpPr>
        <p:spPr>
          <a:xfrm>
            <a:off x="723899" y="889764"/>
            <a:ext cx="3895140" cy="2456686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7E24973F-C67E-40A4-A21A-26859C78CAF0}"/>
              </a:ext>
            </a:extLst>
          </p:cNvPr>
          <p:cNvSpPr/>
          <p:nvPr userDrawn="1"/>
        </p:nvSpPr>
        <p:spPr>
          <a:xfrm>
            <a:off x="723899" y="897399"/>
            <a:ext cx="3895139" cy="2273194"/>
          </a:xfrm>
          <a:prstGeom prst="rect">
            <a:avLst/>
          </a:prstGeom>
          <a:gradFill>
            <a:gsLst>
              <a:gs pos="60000">
                <a:srgbClr val="1D2087">
                  <a:alpha val="19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FC231749-19C6-4E5B-A33D-CEDB0FD06320}"/>
              </a:ext>
            </a:extLst>
          </p:cNvPr>
          <p:cNvSpPr/>
          <p:nvPr userDrawn="1"/>
        </p:nvSpPr>
        <p:spPr>
          <a:xfrm>
            <a:off x="723899" y="889764"/>
            <a:ext cx="3895139" cy="2196336"/>
          </a:xfrm>
          <a:prstGeom prst="rect">
            <a:avLst/>
          </a:prstGeom>
          <a:noFill/>
          <a:ln>
            <a:gradFill>
              <a:gsLst>
                <a:gs pos="52000">
                  <a:schemeClr val="accent1">
                    <a:lumMod val="5000"/>
                    <a:lumOff val="95000"/>
                  </a:schemeClr>
                </a:gs>
                <a:gs pos="100000">
                  <a:schemeClr val="bg1">
                    <a:alpha val="0"/>
                  </a:schemeClr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DA51FC42-E53E-4CCA-B0BD-0DABBF0E6A65}"/>
              </a:ext>
            </a:extLst>
          </p:cNvPr>
          <p:cNvGrpSpPr/>
          <p:nvPr userDrawn="1"/>
        </p:nvGrpSpPr>
        <p:grpSpPr>
          <a:xfrm>
            <a:off x="264111" y="2846433"/>
            <a:ext cx="4825449" cy="1968924"/>
            <a:chOff x="205322" y="2845436"/>
            <a:chExt cx="5131170" cy="2093667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4AA68BF9-59B4-4774-BE94-B6AB63AFA0D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>
              <a:off x="205322" y="2845436"/>
              <a:ext cx="5131170" cy="1984125"/>
            </a:xfrm>
            <a:prstGeom prst="rect">
              <a:avLst/>
            </a:prstGeom>
          </p:spPr>
        </p:pic>
        <p:sp>
          <p:nvSpPr>
            <p:cNvPr id="12" name="文字方塊 11">
              <a:extLst>
                <a:ext uri="{FF2B5EF4-FFF2-40B4-BE49-F238E27FC236}">
                  <a16:creationId xmlns:a16="http://schemas.microsoft.com/office/drawing/2014/main" id="{7AE2D862-A1CF-4ED5-BD46-4B81D3892F77}"/>
                </a:ext>
              </a:extLst>
            </p:cNvPr>
            <p:cNvSpPr txBox="1"/>
            <p:nvPr/>
          </p:nvSpPr>
          <p:spPr>
            <a:xfrm>
              <a:off x="874432" y="4616972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3" name="文字方塊 12">
              <a:extLst>
                <a:ext uri="{FF2B5EF4-FFF2-40B4-BE49-F238E27FC236}">
                  <a16:creationId xmlns:a16="http://schemas.microsoft.com/office/drawing/2014/main" id="{A9802861-57E1-4367-91B4-BE15B79FB5EF}"/>
                </a:ext>
              </a:extLst>
            </p:cNvPr>
            <p:cNvSpPr txBox="1"/>
            <p:nvPr/>
          </p:nvSpPr>
          <p:spPr>
            <a:xfrm>
              <a:off x="1990856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TS-231K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4" name="文字方塊 13">
              <a:extLst>
                <a:ext uri="{FF2B5EF4-FFF2-40B4-BE49-F238E27FC236}">
                  <a16:creationId xmlns:a16="http://schemas.microsoft.com/office/drawing/2014/main" id="{1898AE7E-3029-41A6-9D04-F51C02650347}"/>
                </a:ext>
              </a:extLst>
            </p:cNvPr>
            <p:cNvSpPr txBox="1"/>
            <p:nvPr/>
          </p:nvSpPr>
          <p:spPr>
            <a:xfrm>
              <a:off x="2900574" y="4708271"/>
              <a:ext cx="841094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TS-131K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  <p:sp>
          <p:nvSpPr>
            <p:cNvPr id="15" name="文字方塊 14">
              <a:extLst>
                <a:ext uri="{FF2B5EF4-FFF2-40B4-BE49-F238E27FC236}">
                  <a16:creationId xmlns:a16="http://schemas.microsoft.com/office/drawing/2014/main" id="{70B52FC1-54CF-4EFF-B26B-67D6FA6AD3B7}"/>
                </a:ext>
              </a:extLst>
            </p:cNvPr>
            <p:cNvSpPr txBox="1"/>
            <p:nvPr/>
          </p:nvSpPr>
          <p:spPr>
            <a:xfrm>
              <a:off x="4150431" y="4618793"/>
              <a:ext cx="1108463" cy="23083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kumimoji="1" lang="en-US" altLang="zh-TW" sz="900">
                  <a:solidFill>
                    <a:srgbClr val="73E3F9"/>
                  </a:solidFill>
                  <a:latin typeface="Oswald Medium" pitchFamily="2" charset="0"/>
                  <a:cs typeface="Arial" panose="020B0604020202020204" pitchFamily="34" charset="0"/>
                </a:rPr>
                <a:t>TS-431KX</a:t>
              </a:r>
              <a:endParaRPr kumimoji="1" lang="zh-TW" altLang="en-US" sz="900">
                <a:solidFill>
                  <a:srgbClr val="73E3F9"/>
                </a:solidFill>
                <a:latin typeface="Oswald Medium" pitchFamily="2" charset="0"/>
                <a:cs typeface="Arial" panose="020B0604020202020204" pitchFamily="34" charset="0"/>
              </a:endParaRPr>
            </a:p>
          </p:txBody>
        </p:sp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6497F8A6-3FBB-4DB9-A22B-705E745257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4995" y="1073274"/>
            <a:ext cx="3988904" cy="1647412"/>
          </a:xfrm>
        </p:spPr>
        <p:txBody>
          <a:bodyPr/>
          <a:lstStyle/>
          <a:p>
            <a:r>
              <a:rPr lang="zh-TW" altLang="en-US"/>
              <a:t>按一下以編輯母片標題樣式</a:t>
            </a:r>
          </a:p>
        </p:txBody>
      </p:sp>
      <p:pic>
        <p:nvPicPr>
          <p:cNvPr id="18" name="圖形 17">
            <a:extLst>
              <a:ext uri="{FF2B5EF4-FFF2-40B4-BE49-F238E27FC236}">
                <a16:creationId xmlns:a16="http://schemas.microsoft.com/office/drawing/2014/main" id="{C939F2FD-2549-403A-8990-7ECF01EE3FDD}"/>
              </a:ext>
            </a:extLst>
          </p:cNvPr>
          <p:cNvPicPr>
            <a:picLocks noChangeAspect="1"/>
          </p:cNvPicPr>
          <p:nvPr userDrawn="1"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2082091" y="554764"/>
            <a:ext cx="960887" cy="17624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36311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slideLayout" Target="../slideLayouts/slideLayout18.xml"/><Relationship Id="rId26" Type="http://schemas.openxmlformats.org/officeDocument/2006/relationships/slideLayout" Target="../slideLayouts/slideLayout26.xml"/><Relationship Id="rId3" Type="http://schemas.openxmlformats.org/officeDocument/2006/relationships/slideLayout" Target="../slideLayouts/slideLayout3.xml"/><Relationship Id="rId21" Type="http://schemas.openxmlformats.org/officeDocument/2006/relationships/slideLayout" Target="../slideLayouts/slideLayout21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5" Type="http://schemas.openxmlformats.org/officeDocument/2006/relationships/slideLayout" Target="../slideLayouts/slideLayout25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20" Type="http://schemas.openxmlformats.org/officeDocument/2006/relationships/slideLayout" Target="../slideLayouts/slideLayout20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24" Type="http://schemas.openxmlformats.org/officeDocument/2006/relationships/slideLayout" Target="../slideLayouts/slideLayout24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23" Type="http://schemas.openxmlformats.org/officeDocument/2006/relationships/slideLayout" Target="../slideLayouts/slideLayout23.xml"/><Relationship Id="rId28" Type="http://schemas.openxmlformats.org/officeDocument/2006/relationships/image" Target="../media/image1.jpeg"/><Relationship Id="rId10" Type="http://schemas.openxmlformats.org/officeDocument/2006/relationships/slideLayout" Target="../slideLayouts/slideLayout10.xml"/><Relationship Id="rId19" Type="http://schemas.openxmlformats.org/officeDocument/2006/relationships/slideLayout" Target="../slideLayouts/slideLayout19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Relationship Id="rId22" Type="http://schemas.openxmlformats.org/officeDocument/2006/relationships/slideLayout" Target="../slideLayouts/slideLayout22.xml"/><Relationship Id="rId27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圖片 7">
            <a:extLst>
              <a:ext uri="{FF2B5EF4-FFF2-40B4-BE49-F238E27FC236}">
                <a16:creationId xmlns:a16="http://schemas.microsoft.com/office/drawing/2014/main" id="{DAFDDF33-879D-464D-B7BF-2A0ACAA5A33F}"/>
              </a:ext>
            </a:extLst>
          </p:cNvPr>
          <p:cNvPicPr>
            <a:picLocks noChangeAspect="1"/>
          </p:cNvPicPr>
          <p:nvPr userDrawn="1"/>
        </p:nvPicPr>
        <p:blipFill>
          <a:blip r:embed="rId2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sp>
        <p:nvSpPr>
          <p:cNvPr id="2" name="標題版面配置區 1"/>
          <p:cNvSpPr>
            <a:spLocks noGrp="1"/>
          </p:cNvSpPr>
          <p:nvPr>
            <p:ph type="title"/>
          </p:nvPr>
        </p:nvSpPr>
        <p:spPr>
          <a:xfrm>
            <a:off x="323528" y="154884"/>
            <a:ext cx="8229600" cy="493563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r>
              <a:rPr kumimoji="1" lang="zh-TW" altLang="en-US" dirty="0"/>
              <a:t>按一下以編輯母片標題樣式</a:t>
            </a:r>
            <a:endParaRPr lang="zh-TW" altLang="en-US" dirty="0"/>
          </a:p>
        </p:txBody>
      </p:sp>
      <p:sp>
        <p:nvSpPr>
          <p:cNvPr id="3" name="文字版面配置區 2"/>
          <p:cNvSpPr>
            <a:spLocks noGrp="1"/>
          </p:cNvSpPr>
          <p:nvPr>
            <p:ph type="body" idx="1"/>
          </p:nvPr>
        </p:nvSpPr>
        <p:spPr>
          <a:xfrm>
            <a:off x="323528" y="915566"/>
            <a:ext cx="8363272" cy="367905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zh-TW" altLang="en-US" dirty="0"/>
              <a:t>按一下以編輯母片文字樣式</a:t>
            </a:r>
          </a:p>
          <a:p>
            <a:pPr lvl="1"/>
            <a:r>
              <a:rPr lang="zh-TW" altLang="en-US" dirty="0"/>
              <a:t>第二層</a:t>
            </a:r>
          </a:p>
          <a:p>
            <a:pPr lvl="2"/>
            <a:r>
              <a:rPr lang="zh-TW" altLang="en-US" dirty="0"/>
              <a:t>第三層</a:t>
            </a:r>
          </a:p>
          <a:p>
            <a:pPr lvl="3"/>
            <a:r>
              <a:rPr lang="zh-TW" altLang="en-US" dirty="0"/>
              <a:t>第四層</a:t>
            </a:r>
          </a:p>
          <a:p>
            <a:pPr lvl="4"/>
            <a:r>
              <a:rPr lang="zh-TW" altLang="en-US" dirty="0"/>
              <a:t>第五層</a:t>
            </a:r>
          </a:p>
        </p:txBody>
      </p:sp>
      <p:sp>
        <p:nvSpPr>
          <p:cNvPr id="4" name="日期版面配置區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0970FA4-9E65-4971-979C-D8370CC7AC76}" type="datetimeFigureOut">
              <a:rPr lang="zh-TW" altLang="en-US" smtClean="0"/>
              <a:pPr/>
              <a:t>2020/2/26</a:t>
            </a:fld>
            <a:endParaRPr lang="zh-TW" altLang="en-US"/>
          </a:p>
        </p:txBody>
      </p:sp>
      <p:sp>
        <p:nvSpPr>
          <p:cNvPr id="5" name="頁尾版面配置區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zh-TW" altLang="en-US"/>
          </a:p>
        </p:txBody>
      </p:sp>
      <p:sp>
        <p:nvSpPr>
          <p:cNvPr id="6" name="投影片編號版面配置區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521C82A-52C7-4F3A-A1A0-991261602C80}" type="slidenum">
              <a:rPr lang="zh-TW" altLang="en-US" smtClean="0"/>
              <a:pPr/>
              <a:t>‹#›</a:t>
            </a:fld>
            <a:endParaRPr lang="zh-TW" altLang="en-US"/>
          </a:p>
        </p:txBody>
      </p:sp>
    </p:spTree>
    <p:extLst>
      <p:ext uri="{BB962C8B-B14F-4D97-AF65-F5344CB8AC3E}">
        <p14:creationId xmlns:p14="http://schemas.microsoft.com/office/powerpoint/2010/main" val="179738487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69" r:id="rId2"/>
    <p:sldLayoutId id="2147483650" r:id="rId3"/>
    <p:sldLayoutId id="2147483675" r:id="rId4"/>
    <p:sldLayoutId id="2147483676" r:id="rId5"/>
    <p:sldLayoutId id="2147483682" r:id="rId6"/>
    <p:sldLayoutId id="2147483681" r:id="rId7"/>
    <p:sldLayoutId id="2147483685" r:id="rId8"/>
    <p:sldLayoutId id="2147483689" r:id="rId9"/>
    <p:sldLayoutId id="2147483679" r:id="rId10"/>
    <p:sldLayoutId id="2147483677" r:id="rId11"/>
    <p:sldLayoutId id="2147483680" r:id="rId12"/>
    <p:sldLayoutId id="2147483686" r:id="rId13"/>
    <p:sldLayoutId id="2147483687" r:id="rId14"/>
    <p:sldLayoutId id="2147483683" r:id="rId15"/>
    <p:sldLayoutId id="2147483688" r:id="rId16"/>
    <p:sldLayoutId id="2147483684" r:id="rId17"/>
    <p:sldLayoutId id="2147483674" r:id="rId18"/>
    <p:sldLayoutId id="2147483691" r:id="rId19"/>
    <p:sldLayoutId id="2147483654" r:id="rId20"/>
    <p:sldLayoutId id="2147483656" r:id="rId21"/>
    <p:sldLayoutId id="2147483670" r:id="rId22"/>
    <p:sldLayoutId id="2147483671" r:id="rId23"/>
    <p:sldLayoutId id="2147483673" r:id="rId24"/>
    <p:sldLayoutId id="2147483678" r:id="rId25"/>
    <p:sldLayoutId id="2147483690" r:id="rId26"/>
  </p:sldLayoutIdLst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rgbClr val="FFFFFF"/>
          </a:solidFill>
          <a:effectLst/>
          <a:latin typeface="Arial" pitchFamily="34" charset="0"/>
          <a:ea typeface="微軟正黑體" pitchFamily="34" charset="-120"/>
          <a:cs typeface="Arial" pitchFamily="34" charset="0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4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16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1600" kern="1200">
          <a:solidFill>
            <a:schemeClr val="bg1"/>
          </a:solidFill>
          <a:latin typeface="Arial Unicode MS" panose="020B0604020202020204" pitchFamily="34" charset="-120"/>
          <a:ea typeface="Arial Unicode MS" panose="020B0604020202020204" pitchFamily="34" charset="-120"/>
          <a:cs typeface="Arial Unicode MS" panose="020B0604020202020204" pitchFamily="34" charset="-12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zh-TW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image" Target="../media/image68.svg"/><Relationship Id="rId13" Type="http://schemas.openxmlformats.org/officeDocument/2006/relationships/image" Target="../media/image73.png"/><Relationship Id="rId3" Type="http://schemas.openxmlformats.org/officeDocument/2006/relationships/image" Target="../media/image63.png"/><Relationship Id="rId7" Type="http://schemas.openxmlformats.org/officeDocument/2006/relationships/image" Target="../media/image67.png"/><Relationship Id="rId12" Type="http://schemas.openxmlformats.org/officeDocument/2006/relationships/image" Target="../media/image72.svg"/><Relationship Id="rId2" Type="http://schemas.openxmlformats.org/officeDocument/2006/relationships/notesSlide" Target="../notesSlides/notesSlide9.xml"/><Relationship Id="rId16" Type="http://schemas.openxmlformats.org/officeDocument/2006/relationships/image" Target="../media/image76.sv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66.svg"/><Relationship Id="rId11" Type="http://schemas.openxmlformats.org/officeDocument/2006/relationships/image" Target="../media/image71.png"/><Relationship Id="rId5" Type="http://schemas.openxmlformats.org/officeDocument/2006/relationships/image" Target="../media/image65.png"/><Relationship Id="rId15" Type="http://schemas.openxmlformats.org/officeDocument/2006/relationships/image" Target="../media/image75.png"/><Relationship Id="rId10" Type="http://schemas.openxmlformats.org/officeDocument/2006/relationships/image" Target="../media/image70.svg"/><Relationship Id="rId4" Type="http://schemas.openxmlformats.org/officeDocument/2006/relationships/image" Target="../media/image64.svg"/><Relationship Id="rId9" Type="http://schemas.openxmlformats.org/officeDocument/2006/relationships/image" Target="../media/image69.png"/><Relationship Id="rId14" Type="http://schemas.openxmlformats.org/officeDocument/2006/relationships/image" Target="../media/image74.svg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8" Type="http://schemas.openxmlformats.org/officeDocument/2006/relationships/image" Target="../media/image83.svg"/><Relationship Id="rId13" Type="http://schemas.openxmlformats.org/officeDocument/2006/relationships/image" Target="../media/image88.png"/><Relationship Id="rId3" Type="http://schemas.openxmlformats.org/officeDocument/2006/relationships/image" Target="../media/image78.png"/><Relationship Id="rId7" Type="http://schemas.openxmlformats.org/officeDocument/2006/relationships/image" Target="../media/image82.png"/><Relationship Id="rId12" Type="http://schemas.openxmlformats.org/officeDocument/2006/relationships/image" Target="../media/image87.svg"/><Relationship Id="rId2" Type="http://schemas.openxmlformats.org/officeDocument/2006/relationships/image" Target="../media/image77.jpeg"/><Relationship Id="rId16" Type="http://schemas.openxmlformats.org/officeDocument/2006/relationships/image" Target="../media/image91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81.png"/><Relationship Id="rId11" Type="http://schemas.openxmlformats.org/officeDocument/2006/relationships/image" Target="../media/image86.png"/><Relationship Id="rId5" Type="http://schemas.openxmlformats.org/officeDocument/2006/relationships/image" Target="../media/image80.png"/><Relationship Id="rId15" Type="http://schemas.openxmlformats.org/officeDocument/2006/relationships/image" Target="../media/image90.png"/><Relationship Id="rId10" Type="http://schemas.openxmlformats.org/officeDocument/2006/relationships/image" Target="../media/image85.svg"/><Relationship Id="rId4" Type="http://schemas.openxmlformats.org/officeDocument/2006/relationships/image" Target="../media/image79.png"/><Relationship Id="rId9" Type="http://schemas.openxmlformats.org/officeDocument/2006/relationships/image" Target="../media/image84.png"/><Relationship Id="rId14" Type="http://schemas.openxmlformats.org/officeDocument/2006/relationships/image" Target="../media/image89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3.png"/><Relationship Id="rId2" Type="http://schemas.openxmlformats.org/officeDocument/2006/relationships/image" Target="../media/image92.png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9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6.tiff"/><Relationship Id="rId2" Type="http://schemas.openxmlformats.org/officeDocument/2006/relationships/image" Target="../media/image95.jpeg"/><Relationship Id="rId1" Type="http://schemas.openxmlformats.org/officeDocument/2006/relationships/slideLayout" Target="../slideLayouts/slideLayout6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98.png"/><Relationship Id="rId7" Type="http://schemas.openxmlformats.org/officeDocument/2006/relationships/image" Target="../media/image102.svg"/><Relationship Id="rId2" Type="http://schemas.openxmlformats.org/officeDocument/2006/relationships/image" Target="../media/image97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101.png"/><Relationship Id="rId5" Type="http://schemas.openxmlformats.org/officeDocument/2006/relationships/image" Target="../media/image100.png"/><Relationship Id="rId4" Type="http://schemas.openxmlformats.org/officeDocument/2006/relationships/image" Target="../media/image99.png"/></Relationships>
</file>

<file path=ppt/slides/_rels/slide1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8.png"/><Relationship Id="rId13" Type="http://schemas.openxmlformats.org/officeDocument/2006/relationships/image" Target="../media/image113.png"/><Relationship Id="rId3" Type="http://schemas.openxmlformats.org/officeDocument/2006/relationships/image" Target="../media/image103.png"/><Relationship Id="rId7" Type="http://schemas.openxmlformats.org/officeDocument/2006/relationships/image" Target="../media/image107.png"/><Relationship Id="rId12" Type="http://schemas.openxmlformats.org/officeDocument/2006/relationships/image" Target="../media/image112.png"/><Relationship Id="rId2" Type="http://schemas.openxmlformats.org/officeDocument/2006/relationships/notesSlide" Target="../notesSlides/notesSlide10.xml"/><Relationship Id="rId16" Type="http://schemas.openxmlformats.org/officeDocument/2006/relationships/image" Target="../media/image116.png"/><Relationship Id="rId1" Type="http://schemas.openxmlformats.org/officeDocument/2006/relationships/slideLayout" Target="../slideLayouts/slideLayout18.xml"/><Relationship Id="rId6" Type="http://schemas.openxmlformats.org/officeDocument/2006/relationships/image" Target="../media/image106.png"/><Relationship Id="rId11" Type="http://schemas.openxmlformats.org/officeDocument/2006/relationships/image" Target="../media/image111.png"/><Relationship Id="rId5" Type="http://schemas.openxmlformats.org/officeDocument/2006/relationships/image" Target="../media/image105.png"/><Relationship Id="rId15" Type="http://schemas.openxmlformats.org/officeDocument/2006/relationships/image" Target="../media/image115.png"/><Relationship Id="rId10" Type="http://schemas.openxmlformats.org/officeDocument/2006/relationships/image" Target="../media/image110.png"/><Relationship Id="rId4" Type="http://schemas.openxmlformats.org/officeDocument/2006/relationships/image" Target="../media/image104.png"/><Relationship Id="rId9" Type="http://schemas.openxmlformats.org/officeDocument/2006/relationships/image" Target="../media/image109.svg"/><Relationship Id="rId14" Type="http://schemas.openxmlformats.org/officeDocument/2006/relationships/image" Target="../media/image114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8.png"/><Relationship Id="rId2" Type="http://schemas.openxmlformats.org/officeDocument/2006/relationships/image" Target="../media/image117.png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119.png"/></Relationships>
</file>

<file path=ppt/slides/_rels/slide1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25.png"/><Relationship Id="rId3" Type="http://schemas.openxmlformats.org/officeDocument/2006/relationships/image" Target="../media/image120.png"/><Relationship Id="rId7" Type="http://schemas.openxmlformats.org/officeDocument/2006/relationships/image" Target="../media/image124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23.png"/><Relationship Id="rId5" Type="http://schemas.openxmlformats.org/officeDocument/2006/relationships/image" Target="../media/image122.png"/><Relationship Id="rId4" Type="http://schemas.openxmlformats.org/officeDocument/2006/relationships/image" Target="../media/image121.png"/><Relationship Id="rId9" Type="http://schemas.openxmlformats.org/officeDocument/2006/relationships/image" Target="../media/image126.svg"/></Relationships>
</file>

<file path=ppt/slides/_rels/slide19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2.png"/><Relationship Id="rId3" Type="http://schemas.openxmlformats.org/officeDocument/2006/relationships/image" Target="../media/image127.png"/><Relationship Id="rId7" Type="http://schemas.openxmlformats.org/officeDocument/2006/relationships/image" Target="../media/image131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30.png"/><Relationship Id="rId5" Type="http://schemas.openxmlformats.org/officeDocument/2006/relationships/image" Target="../media/image129.png"/><Relationship Id="rId4" Type="http://schemas.openxmlformats.org/officeDocument/2006/relationships/image" Target="../media/image128.png"/><Relationship Id="rId9" Type="http://schemas.openxmlformats.org/officeDocument/2006/relationships/image" Target="../media/image133.sv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8.pn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9.png"/><Relationship Id="rId3" Type="http://schemas.openxmlformats.org/officeDocument/2006/relationships/image" Target="../media/image134.png"/><Relationship Id="rId7" Type="http://schemas.openxmlformats.org/officeDocument/2006/relationships/image" Target="../media/image138.png"/><Relationship Id="rId12" Type="http://schemas.openxmlformats.org/officeDocument/2006/relationships/image" Target="../media/image143.pn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37.png"/><Relationship Id="rId11" Type="http://schemas.openxmlformats.org/officeDocument/2006/relationships/image" Target="../media/image142.png"/><Relationship Id="rId5" Type="http://schemas.openxmlformats.org/officeDocument/2006/relationships/image" Target="../media/image136.png"/><Relationship Id="rId10" Type="http://schemas.openxmlformats.org/officeDocument/2006/relationships/image" Target="../media/image141.png"/><Relationship Id="rId4" Type="http://schemas.openxmlformats.org/officeDocument/2006/relationships/image" Target="../media/image135.png"/><Relationship Id="rId9" Type="http://schemas.openxmlformats.org/officeDocument/2006/relationships/image" Target="../media/image140.png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8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49.jpeg"/><Relationship Id="rId3" Type="http://schemas.openxmlformats.org/officeDocument/2006/relationships/image" Target="../media/image144.png"/><Relationship Id="rId7" Type="http://schemas.openxmlformats.org/officeDocument/2006/relationships/image" Target="../media/image148.pn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47.png"/><Relationship Id="rId5" Type="http://schemas.openxmlformats.org/officeDocument/2006/relationships/image" Target="../media/image146.png"/><Relationship Id="rId4" Type="http://schemas.openxmlformats.org/officeDocument/2006/relationships/image" Target="../media/image145.tiff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0.pn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152.png"/><Relationship Id="rId4" Type="http://schemas.openxmlformats.org/officeDocument/2006/relationships/image" Target="../media/image151.png"/></Relationships>
</file>

<file path=ppt/slides/_rels/slide24.xml.rels><?xml version="1.0" encoding="UTF-8" standalone="yes"?>
<Relationships xmlns="http://schemas.openxmlformats.org/package/2006/relationships"><Relationship Id="rId8" Type="http://schemas.openxmlformats.org/officeDocument/2006/relationships/image" Target="../media/image158.svg"/><Relationship Id="rId3" Type="http://schemas.openxmlformats.org/officeDocument/2006/relationships/image" Target="../media/image153.png"/><Relationship Id="rId7" Type="http://schemas.openxmlformats.org/officeDocument/2006/relationships/image" Target="../media/image157.pn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6.xml"/><Relationship Id="rId6" Type="http://schemas.openxmlformats.org/officeDocument/2006/relationships/image" Target="../media/image156.png"/><Relationship Id="rId5" Type="http://schemas.openxmlformats.org/officeDocument/2006/relationships/image" Target="../media/image155.png"/><Relationship Id="rId10" Type="http://schemas.openxmlformats.org/officeDocument/2006/relationships/image" Target="../media/image160.svg"/><Relationship Id="rId4" Type="http://schemas.openxmlformats.org/officeDocument/2006/relationships/image" Target="../media/image154.png"/><Relationship Id="rId9" Type="http://schemas.openxmlformats.org/officeDocument/2006/relationships/image" Target="../media/image159.png"/></Relationships>
</file>

<file path=ppt/slides/_rels/slide2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7.png"/><Relationship Id="rId13" Type="http://schemas.openxmlformats.org/officeDocument/2006/relationships/image" Target="../media/image171.png"/><Relationship Id="rId3" Type="http://schemas.openxmlformats.org/officeDocument/2006/relationships/image" Target="../media/image162.png"/><Relationship Id="rId7" Type="http://schemas.openxmlformats.org/officeDocument/2006/relationships/image" Target="../media/image166.png"/><Relationship Id="rId12" Type="http://schemas.openxmlformats.org/officeDocument/2006/relationships/image" Target="../media/image170.png"/><Relationship Id="rId2" Type="http://schemas.openxmlformats.org/officeDocument/2006/relationships/image" Target="../media/image161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165.png"/><Relationship Id="rId11" Type="http://schemas.openxmlformats.org/officeDocument/2006/relationships/image" Target="../media/image169.png"/><Relationship Id="rId5" Type="http://schemas.openxmlformats.org/officeDocument/2006/relationships/image" Target="../media/image164.png"/><Relationship Id="rId10" Type="http://schemas.microsoft.com/office/2007/relationships/hdphoto" Target="../media/hdphoto2.wdp"/><Relationship Id="rId4" Type="http://schemas.openxmlformats.org/officeDocument/2006/relationships/image" Target="../media/image163.png"/><Relationship Id="rId9" Type="http://schemas.openxmlformats.org/officeDocument/2006/relationships/image" Target="../media/image168.png"/><Relationship Id="rId14" Type="http://schemas.microsoft.com/office/2007/relationships/hdphoto" Target="../media/hdphoto3.wdp"/></Relationships>
</file>

<file path=ppt/slides/_rels/slide26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7.png"/><Relationship Id="rId13" Type="http://schemas.openxmlformats.org/officeDocument/2006/relationships/image" Target="../media/image182.png"/><Relationship Id="rId3" Type="http://schemas.openxmlformats.org/officeDocument/2006/relationships/image" Target="../media/image172.jpeg"/><Relationship Id="rId7" Type="http://schemas.openxmlformats.org/officeDocument/2006/relationships/image" Target="../media/image176.emf"/><Relationship Id="rId12" Type="http://schemas.openxmlformats.org/officeDocument/2006/relationships/image" Target="../media/image181.png"/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16.xml"/><Relationship Id="rId6" Type="http://schemas.openxmlformats.org/officeDocument/2006/relationships/image" Target="../media/image175.emf"/><Relationship Id="rId11" Type="http://schemas.openxmlformats.org/officeDocument/2006/relationships/image" Target="../media/image180.png"/><Relationship Id="rId5" Type="http://schemas.openxmlformats.org/officeDocument/2006/relationships/image" Target="../media/image174.emf"/><Relationship Id="rId10" Type="http://schemas.openxmlformats.org/officeDocument/2006/relationships/image" Target="../media/image179.png"/><Relationship Id="rId4" Type="http://schemas.openxmlformats.org/officeDocument/2006/relationships/image" Target="../media/image173.emf"/><Relationship Id="rId9" Type="http://schemas.openxmlformats.org/officeDocument/2006/relationships/image" Target="../media/image178.png"/></Relationships>
</file>

<file path=ppt/slides/_rels/slide27.xml.rels><?xml version="1.0" encoding="UTF-8" standalone="yes"?>
<Relationships xmlns="http://schemas.openxmlformats.org/package/2006/relationships"><Relationship Id="rId8" Type="http://schemas.microsoft.com/office/2007/relationships/hdphoto" Target="../media/hdphoto4.wdp"/><Relationship Id="rId3" Type="http://schemas.openxmlformats.org/officeDocument/2006/relationships/image" Target="../media/image184.png"/><Relationship Id="rId7" Type="http://schemas.openxmlformats.org/officeDocument/2006/relationships/image" Target="../media/image188.png"/><Relationship Id="rId2" Type="http://schemas.openxmlformats.org/officeDocument/2006/relationships/image" Target="../media/image183.png"/><Relationship Id="rId1" Type="http://schemas.openxmlformats.org/officeDocument/2006/relationships/slideLayout" Target="../slideLayouts/slideLayout19.xml"/><Relationship Id="rId6" Type="http://schemas.openxmlformats.org/officeDocument/2006/relationships/image" Target="../media/image187.png"/><Relationship Id="rId11" Type="http://schemas.openxmlformats.org/officeDocument/2006/relationships/image" Target="../media/image190.png"/><Relationship Id="rId5" Type="http://schemas.openxmlformats.org/officeDocument/2006/relationships/image" Target="../media/image186.png"/><Relationship Id="rId10" Type="http://schemas.microsoft.com/office/2007/relationships/hdphoto" Target="../media/hdphoto5.wdp"/><Relationship Id="rId4" Type="http://schemas.openxmlformats.org/officeDocument/2006/relationships/image" Target="../media/image185.png"/><Relationship Id="rId9" Type="http://schemas.openxmlformats.org/officeDocument/2006/relationships/image" Target="../media/image189.png"/></Relationships>
</file>

<file path=ppt/slides/_rels/slide2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96.png"/><Relationship Id="rId3" Type="http://schemas.openxmlformats.org/officeDocument/2006/relationships/image" Target="../media/image191.jpeg"/><Relationship Id="rId7" Type="http://schemas.openxmlformats.org/officeDocument/2006/relationships/image" Target="../media/image195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94.png"/><Relationship Id="rId11" Type="http://schemas.openxmlformats.org/officeDocument/2006/relationships/image" Target="../media/image199.png"/><Relationship Id="rId5" Type="http://schemas.openxmlformats.org/officeDocument/2006/relationships/image" Target="../media/image193.png"/><Relationship Id="rId10" Type="http://schemas.openxmlformats.org/officeDocument/2006/relationships/image" Target="../media/image198.png"/><Relationship Id="rId4" Type="http://schemas.openxmlformats.org/officeDocument/2006/relationships/image" Target="../media/image192.png"/><Relationship Id="rId9" Type="http://schemas.openxmlformats.org/officeDocument/2006/relationships/image" Target="../media/image197.png"/></Relationships>
</file>

<file path=ppt/slides/_rels/slide2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05.png"/><Relationship Id="rId13" Type="http://schemas.openxmlformats.org/officeDocument/2006/relationships/image" Target="../media/image210.png"/><Relationship Id="rId18" Type="http://schemas.openxmlformats.org/officeDocument/2006/relationships/image" Target="../media/image215.png"/><Relationship Id="rId3" Type="http://schemas.openxmlformats.org/officeDocument/2006/relationships/image" Target="../media/image200.emf"/><Relationship Id="rId7" Type="http://schemas.openxmlformats.org/officeDocument/2006/relationships/image" Target="../media/image204.png"/><Relationship Id="rId12" Type="http://schemas.openxmlformats.org/officeDocument/2006/relationships/image" Target="../media/image209.png"/><Relationship Id="rId17" Type="http://schemas.openxmlformats.org/officeDocument/2006/relationships/image" Target="../media/image214.tiff"/><Relationship Id="rId2" Type="http://schemas.openxmlformats.org/officeDocument/2006/relationships/notesSlide" Target="../notesSlides/notesSlide19.xml"/><Relationship Id="rId16" Type="http://schemas.openxmlformats.org/officeDocument/2006/relationships/image" Target="../media/image21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03.png"/><Relationship Id="rId11" Type="http://schemas.openxmlformats.org/officeDocument/2006/relationships/image" Target="../media/image208.png"/><Relationship Id="rId5" Type="http://schemas.openxmlformats.org/officeDocument/2006/relationships/image" Target="../media/image202.emf"/><Relationship Id="rId15" Type="http://schemas.openxmlformats.org/officeDocument/2006/relationships/image" Target="../media/image212.png"/><Relationship Id="rId10" Type="http://schemas.openxmlformats.org/officeDocument/2006/relationships/image" Target="../media/image207.png"/><Relationship Id="rId19" Type="http://schemas.openxmlformats.org/officeDocument/2006/relationships/image" Target="../media/image216.png"/><Relationship Id="rId4" Type="http://schemas.openxmlformats.org/officeDocument/2006/relationships/image" Target="../media/image201.emf"/><Relationship Id="rId9" Type="http://schemas.openxmlformats.org/officeDocument/2006/relationships/image" Target="../media/image206.png"/><Relationship Id="rId14" Type="http://schemas.openxmlformats.org/officeDocument/2006/relationships/image" Target="../media/image2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33.png"/><Relationship Id="rId3" Type="http://schemas.openxmlformats.org/officeDocument/2006/relationships/image" Target="../media/image29.png"/><Relationship Id="rId7" Type="http://schemas.openxmlformats.org/officeDocument/2006/relationships/image" Target="../media/image32.png"/><Relationship Id="rId12" Type="http://schemas.openxmlformats.org/officeDocument/2006/relationships/image" Target="../media/image37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1.png"/><Relationship Id="rId11" Type="http://schemas.openxmlformats.org/officeDocument/2006/relationships/image" Target="../media/image36.png"/><Relationship Id="rId5" Type="http://schemas.openxmlformats.org/officeDocument/2006/relationships/image" Target="../media/image30.png"/><Relationship Id="rId10" Type="http://schemas.openxmlformats.org/officeDocument/2006/relationships/image" Target="../media/image35.png"/><Relationship Id="rId4" Type="http://schemas.microsoft.com/office/2007/relationships/hdphoto" Target="../media/hdphoto1.wdp"/><Relationship Id="rId9" Type="http://schemas.openxmlformats.org/officeDocument/2006/relationships/image" Target="../media/image34.png"/></Relationships>
</file>

<file path=ppt/slides/_rels/slide30.xml.rels><?xml version="1.0" encoding="UTF-8" standalone="yes"?>
<Relationships xmlns="http://schemas.openxmlformats.org/package/2006/relationships"><Relationship Id="rId8" Type="http://schemas.openxmlformats.org/officeDocument/2006/relationships/image" Target="../media/image221.png"/><Relationship Id="rId3" Type="http://schemas.openxmlformats.org/officeDocument/2006/relationships/image" Target="../media/image217.png"/><Relationship Id="rId7" Type="http://schemas.openxmlformats.org/officeDocument/2006/relationships/image" Target="../media/image220.png"/><Relationship Id="rId12" Type="http://schemas.openxmlformats.org/officeDocument/2006/relationships/image" Target="../media/image225.png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11.xml"/><Relationship Id="rId6" Type="http://schemas.openxmlformats.org/officeDocument/2006/relationships/image" Target="../media/image219.png"/><Relationship Id="rId11" Type="http://schemas.openxmlformats.org/officeDocument/2006/relationships/image" Target="../media/image224.png"/><Relationship Id="rId5" Type="http://schemas.openxmlformats.org/officeDocument/2006/relationships/hyperlink" Target="https://www.qnap.com/go/compatibility-expansion" TargetMode="External"/><Relationship Id="rId10" Type="http://schemas.openxmlformats.org/officeDocument/2006/relationships/image" Target="../media/image223.png"/><Relationship Id="rId4" Type="http://schemas.openxmlformats.org/officeDocument/2006/relationships/image" Target="../media/image218.tiff"/><Relationship Id="rId9" Type="http://schemas.openxmlformats.org/officeDocument/2006/relationships/image" Target="../media/image222.png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7.png"/><Relationship Id="rId2" Type="http://schemas.openxmlformats.org/officeDocument/2006/relationships/image" Target="../media/image226.png"/><Relationship Id="rId1" Type="http://schemas.openxmlformats.org/officeDocument/2006/relationships/slideLayout" Target="../slideLayouts/slideLayout5.xml"/><Relationship Id="rId5" Type="http://schemas.openxmlformats.org/officeDocument/2006/relationships/image" Target="../media/image229.svg"/><Relationship Id="rId4" Type="http://schemas.openxmlformats.org/officeDocument/2006/relationships/image" Target="../media/image228.png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1.png"/><Relationship Id="rId7" Type="http://schemas.openxmlformats.org/officeDocument/2006/relationships/image" Target="../media/image235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234.png"/><Relationship Id="rId5" Type="http://schemas.openxmlformats.org/officeDocument/2006/relationships/image" Target="../media/image233.png"/><Relationship Id="rId4" Type="http://schemas.openxmlformats.org/officeDocument/2006/relationships/image" Target="../media/image232.png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6.png"/><Relationship Id="rId2" Type="http://schemas.openxmlformats.org/officeDocument/2006/relationships/image" Target="../media/image230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238.png"/><Relationship Id="rId4" Type="http://schemas.openxmlformats.org/officeDocument/2006/relationships/image" Target="../media/image237.png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0.png"/><Relationship Id="rId2" Type="http://schemas.openxmlformats.org/officeDocument/2006/relationships/image" Target="../media/image239.png"/><Relationship Id="rId1" Type="http://schemas.openxmlformats.org/officeDocument/2006/relationships/slideLayout" Target="../slideLayouts/slideLayout4.xml"/></Relationships>
</file>

<file path=ppt/slides/_rels/slide36.xml.rels><?xml version="1.0" encoding="UTF-8" standalone="yes"?>
<Relationships xmlns="http://schemas.openxmlformats.org/package/2006/relationships"><Relationship Id="rId8" Type="http://schemas.openxmlformats.org/officeDocument/2006/relationships/image" Target="../media/image246.png"/><Relationship Id="rId13" Type="http://schemas.openxmlformats.org/officeDocument/2006/relationships/image" Target="../media/image251.png"/><Relationship Id="rId3" Type="http://schemas.openxmlformats.org/officeDocument/2006/relationships/image" Target="../media/image242.png"/><Relationship Id="rId7" Type="http://schemas.openxmlformats.org/officeDocument/2006/relationships/image" Target="../media/image245.png"/><Relationship Id="rId12" Type="http://schemas.openxmlformats.org/officeDocument/2006/relationships/image" Target="../media/image250.png"/><Relationship Id="rId2" Type="http://schemas.openxmlformats.org/officeDocument/2006/relationships/image" Target="../media/image24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44.png"/><Relationship Id="rId11" Type="http://schemas.openxmlformats.org/officeDocument/2006/relationships/image" Target="../media/image249.png"/><Relationship Id="rId5" Type="http://schemas.microsoft.com/office/2007/relationships/hdphoto" Target="../media/hdphoto6.wdp"/><Relationship Id="rId10" Type="http://schemas.openxmlformats.org/officeDocument/2006/relationships/image" Target="../media/image248.png"/><Relationship Id="rId4" Type="http://schemas.openxmlformats.org/officeDocument/2006/relationships/image" Target="../media/image243.png"/><Relationship Id="rId9" Type="http://schemas.openxmlformats.org/officeDocument/2006/relationships/image" Target="../media/image247.png"/><Relationship Id="rId14" Type="http://schemas.openxmlformats.org/officeDocument/2006/relationships/image" Target="../media/image252.png"/></Relationships>
</file>

<file path=ppt/slides/_rels/slide3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8" Type="http://schemas.openxmlformats.org/officeDocument/2006/relationships/image" Target="../media/image259.png"/><Relationship Id="rId3" Type="http://schemas.openxmlformats.org/officeDocument/2006/relationships/image" Target="../media/image254.png"/><Relationship Id="rId7" Type="http://schemas.openxmlformats.org/officeDocument/2006/relationships/image" Target="../media/image258.png"/><Relationship Id="rId2" Type="http://schemas.openxmlformats.org/officeDocument/2006/relationships/image" Target="../media/image25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57.png"/><Relationship Id="rId5" Type="http://schemas.openxmlformats.org/officeDocument/2006/relationships/image" Target="../media/image256.png"/><Relationship Id="rId4" Type="http://schemas.openxmlformats.org/officeDocument/2006/relationships/image" Target="../media/image255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0.png"/><Relationship Id="rId1" Type="http://schemas.openxmlformats.org/officeDocument/2006/relationships/slideLayout" Target="../slideLayouts/slideLayout26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Relationship Id="rId6" Type="http://schemas.openxmlformats.org/officeDocument/2006/relationships/image" Target="../media/image41.png"/><Relationship Id="rId5" Type="http://schemas.openxmlformats.org/officeDocument/2006/relationships/image" Target="../media/image40.svg"/><Relationship Id="rId4" Type="http://schemas.openxmlformats.org/officeDocument/2006/relationships/image" Target="../media/image39.pn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47.png"/><Relationship Id="rId3" Type="http://schemas.openxmlformats.org/officeDocument/2006/relationships/image" Target="../media/image42.png"/><Relationship Id="rId7" Type="http://schemas.openxmlformats.org/officeDocument/2006/relationships/image" Target="../media/image46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45.png"/><Relationship Id="rId5" Type="http://schemas.openxmlformats.org/officeDocument/2006/relationships/image" Target="../media/image44.png"/><Relationship Id="rId4" Type="http://schemas.openxmlformats.org/officeDocument/2006/relationships/image" Target="../media/image4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5.xml"/><Relationship Id="rId6" Type="http://schemas.openxmlformats.org/officeDocument/2006/relationships/image" Target="../media/image50.png"/><Relationship Id="rId5" Type="http://schemas.openxmlformats.org/officeDocument/2006/relationships/image" Target="../media/image49.png"/><Relationship Id="rId4" Type="http://schemas.openxmlformats.org/officeDocument/2006/relationships/image" Target="../media/image48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2.png"/><Relationship Id="rId5" Type="http://schemas.openxmlformats.org/officeDocument/2006/relationships/image" Target="../media/image45.png"/><Relationship Id="rId4" Type="http://schemas.openxmlformats.org/officeDocument/2006/relationships/image" Target="../media/image51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53.pn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59.png"/><Relationship Id="rId3" Type="http://schemas.openxmlformats.org/officeDocument/2006/relationships/image" Target="../media/image54.png"/><Relationship Id="rId7" Type="http://schemas.openxmlformats.org/officeDocument/2006/relationships/image" Target="../media/image5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7.svg"/><Relationship Id="rId11" Type="http://schemas.openxmlformats.org/officeDocument/2006/relationships/image" Target="../media/image62.png"/><Relationship Id="rId5" Type="http://schemas.openxmlformats.org/officeDocument/2006/relationships/image" Target="../media/image56.png"/><Relationship Id="rId10" Type="http://schemas.openxmlformats.org/officeDocument/2006/relationships/image" Target="../media/image61.png"/><Relationship Id="rId4" Type="http://schemas.openxmlformats.org/officeDocument/2006/relationships/image" Target="../media/image55.png"/><Relationship Id="rId9" Type="http://schemas.openxmlformats.org/officeDocument/2006/relationships/image" Target="../media/image6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55088960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矩形 69"/>
          <p:cNvSpPr/>
          <p:nvPr/>
        </p:nvSpPr>
        <p:spPr>
          <a:xfrm>
            <a:off x="4850269" y="1109914"/>
            <a:ext cx="3838291" cy="369744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>
              <a:spcBef>
                <a:spcPct val="0"/>
              </a:spcBef>
            </a:pPr>
            <a:r>
              <a:rPr lang="en-US" altLang="zh-TW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2.5-inch HDD/SSD: screws</a:t>
            </a:r>
            <a:endParaRPr lang="en-US" altLang="en-US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20" name="矩形 69">
            <a:extLst>
              <a:ext uri="{FF2B5EF4-FFF2-40B4-BE49-F238E27FC236}">
                <a16:creationId xmlns:a16="http://schemas.microsoft.com/office/drawing/2014/main" id="{03397EF9-AF04-4C85-BC8C-1662380DD33A}"/>
              </a:ext>
            </a:extLst>
          </p:cNvPr>
          <p:cNvSpPr/>
          <p:nvPr/>
        </p:nvSpPr>
        <p:spPr>
          <a:xfrm>
            <a:off x="508572" y="1114755"/>
            <a:ext cx="4023982" cy="369744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6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r>
              <a:rPr lang="en-US" altLang="zh-TW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3.5-inch HDD</a:t>
            </a:r>
            <a:r>
              <a:rPr lang="zh-TW" altLang="en-US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：</a:t>
            </a:r>
            <a:r>
              <a:rPr lang="en-US" altLang="zh-TW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toolless</a:t>
            </a:r>
            <a:endParaRPr lang="en-US" altLang="en-US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46" name="圓角矩形 45">
            <a:extLst>
              <a:ext uri="{FF2B5EF4-FFF2-40B4-BE49-F238E27FC236}">
                <a16:creationId xmlns:a16="http://schemas.microsoft.com/office/drawing/2014/main" id="{DA00404B-65E6-4ED0-8091-BD64F0059381}"/>
              </a:ext>
            </a:extLst>
          </p:cNvPr>
          <p:cNvSpPr/>
          <p:nvPr/>
        </p:nvSpPr>
        <p:spPr>
          <a:xfrm>
            <a:off x="379761" y="1477617"/>
            <a:ext cx="4256968" cy="3327518"/>
          </a:xfrm>
          <a:prstGeom prst="roundRect">
            <a:avLst>
              <a:gd name="adj" fmla="val 3233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47" name="圓角矩形 47">
            <a:extLst>
              <a:ext uri="{FF2B5EF4-FFF2-40B4-BE49-F238E27FC236}">
                <a16:creationId xmlns:a16="http://schemas.microsoft.com/office/drawing/2014/main" id="{EAC3D194-4721-417A-BD77-5DAAA467B60B}"/>
              </a:ext>
            </a:extLst>
          </p:cNvPr>
          <p:cNvSpPr/>
          <p:nvPr/>
        </p:nvSpPr>
        <p:spPr>
          <a:xfrm>
            <a:off x="4737530" y="1477617"/>
            <a:ext cx="4078893" cy="3327518"/>
          </a:xfrm>
          <a:prstGeom prst="roundRect">
            <a:avLst>
              <a:gd name="adj" fmla="val 2179"/>
            </a:avLst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32" name="標題 31"/>
          <p:cNvSpPr>
            <a:spLocks noGrp="1"/>
          </p:cNvSpPr>
          <p:nvPr>
            <p:ph type="title"/>
          </p:nvPr>
        </p:nvSpPr>
        <p:spPr>
          <a:xfrm>
            <a:off x="1" y="272925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Easy to install HDDs and</a:t>
            </a:r>
            <a:r>
              <a:rPr lang="zh-TW" altLang="en-US" sz="3600" b="0" dirty="0">
                <a:latin typeface="Oswald Medium" pitchFamily="2" charset="0"/>
              </a:rPr>
              <a:t> </a:t>
            </a:r>
            <a:r>
              <a:rPr lang="en-US" altLang="zh-TW" sz="3600" b="0" dirty="0">
                <a:latin typeface="Oswald Medium" pitchFamily="2" charset="0"/>
              </a:rPr>
              <a:t>SSDs</a:t>
            </a: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810AB85F-B0C8-4B7A-93D4-41CF0FFE84F3}"/>
              </a:ext>
            </a:extLst>
          </p:cNvPr>
          <p:cNvSpPr/>
          <p:nvPr/>
        </p:nvSpPr>
        <p:spPr>
          <a:xfrm>
            <a:off x="336573" y="1363013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endParaRPr lang="zh-TW" altLang="en-US" sz="4125" b="1">
              <a:solidFill>
                <a:schemeClr val="bg1"/>
              </a:solidFill>
            </a:endParaRPr>
          </a:p>
        </p:txBody>
      </p:sp>
      <p:pic>
        <p:nvPicPr>
          <p:cNvPr id="43" name="圖形 42">
            <a:extLst>
              <a:ext uri="{FF2B5EF4-FFF2-40B4-BE49-F238E27FC236}">
                <a16:creationId xmlns:a16="http://schemas.microsoft.com/office/drawing/2014/main" id="{7448EEE3-046E-4748-8886-5A10E155A27C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96DAC541-7B7A-43D3-8B79-37D633B846F1}">
                <asvg:svgBlip xmlns:asvg="http://schemas.microsoft.com/office/drawing/2016/SVG/main" r:embed="rId4"/>
              </a:ext>
            </a:extLst>
          </a:blip>
          <a:stretch>
            <a:fillRect/>
          </a:stretch>
        </p:blipFill>
        <p:spPr>
          <a:xfrm>
            <a:off x="623557" y="1551674"/>
            <a:ext cx="2396538" cy="1311048"/>
          </a:xfrm>
          <a:prstGeom prst="rect">
            <a:avLst/>
          </a:prstGeom>
        </p:spPr>
      </p:pic>
      <p:pic>
        <p:nvPicPr>
          <p:cNvPr id="44" name="圖形 43">
            <a:extLst>
              <a:ext uri="{FF2B5EF4-FFF2-40B4-BE49-F238E27FC236}">
                <a16:creationId xmlns:a16="http://schemas.microsoft.com/office/drawing/2014/main" id="{B3E3C10E-1705-4A2C-852C-95BADEF13D7F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96DAC541-7B7A-43D3-8B79-37D633B846F1}">
                <asvg:svgBlip xmlns:asvg="http://schemas.microsoft.com/office/drawing/2016/SVG/main" r:embed="rId6"/>
              </a:ext>
            </a:extLst>
          </a:blip>
          <a:stretch>
            <a:fillRect/>
          </a:stretch>
        </p:blipFill>
        <p:spPr>
          <a:xfrm>
            <a:off x="577454" y="2943150"/>
            <a:ext cx="1827290" cy="1861985"/>
          </a:xfrm>
          <a:prstGeom prst="rect">
            <a:avLst/>
          </a:prstGeom>
        </p:spPr>
      </p:pic>
      <p:pic>
        <p:nvPicPr>
          <p:cNvPr id="48" name="圖形 47">
            <a:extLst>
              <a:ext uri="{FF2B5EF4-FFF2-40B4-BE49-F238E27FC236}">
                <a16:creationId xmlns:a16="http://schemas.microsoft.com/office/drawing/2014/main" id="{B9F2C1BF-2575-4B23-B56C-90F17411E9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2565011" y="3184543"/>
            <a:ext cx="2303074" cy="1589446"/>
          </a:xfrm>
          <a:prstGeom prst="rect">
            <a:avLst/>
          </a:prstGeom>
        </p:spPr>
      </p:pic>
      <p:pic>
        <p:nvPicPr>
          <p:cNvPr id="49" name="圖形 48">
            <a:extLst>
              <a:ext uri="{FF2B5EF4-FFF2-40B4-BE49-F238E27FC236}">
                <a16:creationId xmlns:a16="http://schemas.microsoft.com/office/drawing/2014/main" id="{F7160DEE-67B2-4B10-99C7-480B69AB170B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3107290" y="1556298"/>
            <a:ext cx="1452783" cy="1311048"/>
          </a:xfrm>
          <a:prstGeom prst="rect">
            <a:avLst/>
          </a:prstGeom>
        </p:spPr>
      </p:pic>
      <p:pic>
        <p:nvPicPr>
          <p:cNvPr id="50" name="圖形 49">
            <a:extLst>
              <a:ext uri="{FF2B5EF4-FFF2-40B4-BE49-F238E27FC236}">
                <a16:creationId xmlns:a16="http://schemas.microsoft.com/office/drawing/2014/main" id="{8487F4C1-C6B6-4C07-B96D-06D193262C1E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807854" y="1705791"/>
            <a:ext cx="2554837" cy="1012061"/>
          </a:xfrm>
          <a:prstGeom prst="rect">
            <a:avLst/>
          </a:prstGeom>
        </p:spPr>
      </p:pic>
      <p:pic>
        <p:nvPicPr>
          <p:cNvPr id="51" name="圖形 50">
            <a:extLst>
              <a:ext uri="{FF2B5EF4-FFF2-40B4-BE49-F238E27FC236}">
                <a16:creationId xmlns:a16="http://schemas.microsoft.com/office/drawing/2014/main" id="{C8089425-5290-4A7B-A0C7-3FDCFC7F5CAC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96DAC541-7B7A-43D3-8B79-37D633B846F1}">
                <asvg:svgBlip xmlns:asvg="http://schemas.microsoft.com/office/drawing/2016/SVG/main" r:embed="rId14"/>
              </a:ext>
            </a:extLst>
          </a:blip>
          <a:stretch>
            <a:fillRect/>
          </a:stretch>
        </p:blipFill>
        <p:spPr>
          <a:xfrm>
            <a:off x="4880525" y="2838400"/>
            <a:ext cx="2027761" cy="1935590"/>
          </a:xfrm>
          <a:prstGeom prst="rect">
            <a:avLst/>
          </a:prstGeom>
        </p:spPr>
      </p:pic>
      <p:pic>
        <p:nvPicPr>
          <p:cNvPr id="52" name="圖形 51">
            <a:extLst>
              <a:ext uri="{FF2B5EF4-FFF2-40B4-BE49-F238E27FC236}">
                <a16:creationId xmlns:a16="http://schemas.microsoft.com/office/drawing/2014/main" id="{74283EA3-EF63-4615-AE30-719F615D556E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96DAC541-7B7A-43D3-8B79-37D633B846F1}">
                <asvg:svgBlip xmlns:asvg="http://schemas.microsoft.com/office/drawing/2016/SVG/main" r:embed="rId16"/>
              </a:ext>
            </a:extLst>
          </a:blip>
          <a:stretch>
            <a:fillRect/>
          </a:stretch>
        </p:blipFill>
        <p:spPr>
          <a:xfrm>
            <a:off x="6560583" y="3091477"/>
            <a:ext cx="2537035" cy="16163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271945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324618-617F-46BD-98E1-7BD8976B8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8873" y="1042491"/>
            <a:ext cx="4282937" cy="1647412"/>
          </a:xfrm>
        </p:spPr>
        <p:txBody>
          <a:bodyPr/>
          <a:lstStyle/>
          <a:p>
            <a:pPr algn="ctr">
              <a:lnSpc>
                <a:spcPts val="3580"/>
              </a:lnSpc>
            </a:pPr>
            <a:r>
              <a:rPr lang="en-US" altLang="zh-TW" sz="2900" b="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Stream content without barriers, connect to data even when on the move</a:t>
            </a:r>
            <a:endParaRPr lang="en-US" altLang="zh-CN" sz="2900" b="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</p:spTree>
    <p:extLst>
      <p:ext uri="{BB962C8B-B14F-4D97-AF65-F5344CB8AC3E}">
        <p14:creationId xmlns:p14="http://schemas.microsoft.com/office/powerpoint/2010/main" val="313506591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A853C05E-E894-4588-BF39-165DD91AD04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0" y="0"/>
            <a:ext cx="9136159" cy="5143500"/>
          </a:xfrm>
          <a:prstGeom prst="rect">
            <a:avLst/>
          </a:prstGeom>
        </p:spPr>
      </p:pic>
      <p:pic>
        <p:nvPicPr>
          <p:cNvPr id="17" name="圖片 16" descr="一張含有 螢幕擷取畫面, 畫畫 的圖片&#10;&#10;自動產生的描述">
            <a:extLst>
              <a:ext uri="{FF2B5EF4-FFF2-40B4-BE49-F238E27FC236}">
                <a16:creationId xmlns:a16="http://schemas.microsoft.com/office/drawing/2014/main" id="{F865D77F-212A-4483-A28F-D450F290053B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06721" y="997397"/>
            <a:ext cx="2143309" cy="3765274"/>
          </a:xfrm>
          <a:prstGeom prst="rect">
            <a:avLst/>
          </a:prstGeom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A89C22CF-3C9C-4038-A968-52EE2A1ED28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19905"/>
            <a:ext cx="9144000" cy="493563"/>
          </a:xfrm>
        </p:spPr>
        <p:txBody>
          <a:bodyPr/>
          <a:lstStyle/>
          <a:p>
            <a:r>
              <a:rPr lang="en-US" altLang="zh-TW" sz="3400" b="0" dirty="0">
                <a:latin typeface="Oswald Medium" pitchFamily="2" charset="0"/>
              </a:rPr>
              <a:t>How to manage tons of photos and videos at home?</a:t>
            </a:r>
            <a:endParaRPr lang="zh-TW" altLang="en-US" sz="3400" b="0" dirty="0">
              <a:latin typeface="Oswald Medium" pitchFamily="2" charset="0"/>
            </a:endParaRPr>
          </a:p>
        </p:txBody>
      </p:sp>
      <p:grpSp>
        <p:nvGrpSpPr>
          <p:cNvPr id="5" name="群組 4">
            <a:extLst>
              <a:ext uri="{FF2B5EF4-FFF2-40B4-BE49-F238E27FC236}">
                <a16:creationId xmlns:a16="http://schemas.microsoft.com/office/drawing/2014/main" id="{03230340-CCBD-E74F-ABA2-2C0E5F393986}"/>
              </a:ext>
            </a:extLst>
          </p:cNvPr>
          <p:cNvGrpSpPr/>
          <p:nvPr/>
        </p:nvGrpSpPr>
        <p:grpSpPr>
          <a:xfrm>
            <a:off x="6385592" y="1518964"/>
            <a:ext cx="1781454" cy="2867506"/>
            <a:chOff x="4643438" y="2285998"/>
            <a:chExt cx="1643074" cy="2286016"/>
          </a:xfrm>
        </p:grpSpPr>
        <p:sp>
          <p:nvSpPr>
            <p:cNvPr id="6" name="Shape 867">
              <a:extLst>
                <a:ext uri="{FF2B5EF4-FFF2-40B4-BE49-F238E27FC236}">
                  <a16:creationId xmlns:a16="http://schemas.microsoft.com/office/drawing/2014/main" id="{51A14DFE-C971-6E48-A74F-192E6B143A65}"/>
                </a:ext>
              </a:extLst>
            </p:cNvPr>
            <p:cNvSpPr/>
            <p:nvPr/>
          </p:nvSpPr>
          <p:spPr>
            <a:xfrm>
              <a:off x="5087593" y="2970087"/>
              <a:ext cx="810894" cy="664155"/>
            </a:xfrm>
            <a:custGeom>
              <a:avLst/>
              <a:gdLst/>
              <a:ahLst/>
              <a:cxnLst/>
              <a:rect l="0" t="0" r="0" b="0"/>
              <a:pathLst>
                <a:path w="120000" h="120000" extrusionOk="0">
                  <a:moveTo>
                    <a:pt x="25439" y="26278"/>
                  </a:moveTo>
                  <a:cubicBezTo>
                    <a:pt x="22639" y="26278"/>
                    <a:pt x="20370" y="28908"/>
                    <a:pt x="20370" y="32152"/>
                  </a:cubicBezTo>
                  <a:cubicBezTo>
                    <a:pt x="20370" y="35396"/>
                    <a:pt x="22639" y="38026"/>
                    <a:pt x="25439" y="38026"/>
                  </a:cubicBezTo>
                  <a:cubicBezTo>
                    <a:pt x="28238" y="38026"/>
                    <a:pt x="30508" y="35396"/>
                    <a:pt x="30508" y="32152"/>
                  </a:cubicBezTo>
                  <a:cubicBezTo>
                    <a:pt x="30508" y="28908"/>
                    <a:pt x="28238" y="26278"/>
                    <a:pt x="25439" y="26278"/>
                  </a:cubicBezTo>
                  <a:close/>
                  <a:moveTo>
                    <a:pt x="58796" y="12078"/>
                  </a:moveTo>
                  <a:cubicBezTo>
                    <a:pt x="53039" y="12078"/>
                    <a:pt x="48372" y="17486"/>
                    <a:pt x="48372" y="24157"/>
                  </a:cubicBezTo>
                  <a:cubicBezTo>
                    <a:pt x="48372" y="30828"/>
                    <a:pt x="53039" y="36236"/>
                    <a:pt x="58796" y="36236"/>
                  </a:cubicBezTo>
                  <a:cubicBezTo>
                    <a:pt x="64553" y="36236"/>
                    <a:pt x="69220" y="30828"/>
                    <a:pt x="69220" y="24157"/>
                  </a:cubicBezTo>
                  <a:cubicBezTo>
                    <a:pt x="69220" y="17486"/>
                    <a:pt x="64553" y="12078"/>
                    <a:pt x="58796" y="12078"/>
                  </a:cubicBezTo>
                  <a:close/>
                  <a:moveTo>
                    <a:pt x="58796" y="0"/>
                  </a:moveTo>
                  <a:cubicBezTo>
                    <a:pt x="70310" y="0"/>
                    <a:pt x="79644" y="10815"/>
                    <a:pt x="79644" y="24157"/>
                  </a:cubicBezTo>
                  <a:cubicBezTo>
                    <a:pt x="79644" y="33739"/>
                    <a:pt x="74829" y="42019"/>
                    <a:pt x="67818" y="45846"/>
                  </a:cubicBezTo>
                  <a:lnTo>
                    <a:pt x="82063" y="45846"/>
                  </a:lnTo>
                  <a:cubicBezTo>
                    <a:pt x="87953" y="45846"/>
                    <a:pt x="92729" y="51379"/>
                    <a:pt x="92729" y="58205"/>
                  </a:cubicBezTo>
                  <a:lnTo>
                    <a:pt x="92729" y="63301"/>
                  </a:lnTo>
                  <a:lnTo>
                    <a:pt x="98373" y="63301"/>
                  </a:lnTo>
                  <a:cubicBezTo>
                    <a:pt x="99719" y="63301"/>
                    <a:pt x="100844" y="64392"/>
                    <a:pt x="101072" y="65867"/>
                  </a:cubicBezTo>
                  <a:lnTo>
                    <a:pt x="120000" y="47629"/>
                  </a:lnTo>
                  <a:lnTo>
                    <a:pt x="120000" y="118217"/>
                  </a:lnTo>
                  <a:lnTo>
                    <a:pt x="101072" y="99978"/>
                  </a:lnTo>
                  <a:cubicBezTo>
                    <a:pt x="100844" y="101453"/>
                    <a:pt x="99719" y="102544"/>
                    <a:pt x="98373" y="102544"/>
                  </a:cubicBezTo>
                  <a:lnTo>
                    <a:pt x="92729" y="102544"/>
                  </a:lnTo>
                  <a:lnTo>
                    <a:pt x="92729" y="107640"/>
                  </a:lnTo>
                  <a:cubicBezTo>
                    <a:pt x="92729" y="114466"/>
                    <a:pt x="87953" y="120000"/>
                    <a:pt x="82063" y="120000"/>
                  </a:cubicBezTo>
                  <a:lnTo>
                    <a:pt x="10665" y="120000"/>
                  </a:lnTo>
                  <a:cubicBezTo>
                    <a:pt x="4775" y="120000"/>
                    <a:pt x="0" y="114466"/>
                    <a:pt x="0" y="107640"/>
                  </a:cubicBezTo>
                  <a:lnTo>
                    <a:pt x="0" y="58205"/>
                  </a:lnTo>
                  <a:cubicBezTo>
                    <a:pt x="0" y="51379"/>
                    <a:pt x="4775" y="45846"/>
                    <a:pt x="10665" y="45846"/>
                  </a:cubicBezTo>
                  <a:lnTo>
                    <a:pt x="20167" y="45846"/>
                  </a:lnTo>
                  <a:cubicBezTo>
                    <a:pt x="15632" y="43527"/>
                    <a:pt x="12479" y="38266"/>
                    <a:pt x="12479" y="32152"/>
                  </a:cubicBezTo>
                  <a:cubicBezTo>
                    <a:pt x="12479" y="23858"/>
                    <a:pt x="18281" y="17135"/>
                    <a:pt x="25439" y="17135"/>
                  </a:cubicBezTo>
                  <a:cubicBezTo>
                    <a:pt x="32597" y="17135"/>
                    <a:pt x="38399" y="23858"/>
                    <a:pt x="38399" y="32152"/>
                  </a:cubicBezTo>
                  <a:cubicBezTo>
                    <a:pt x="38399" y="38266"/>
                    <a:pt x="35246" y="43527"/>
                    <a:pt x="30711" y="45846"/>
                  </a:cubicBezTo>
                  <a:lnTo>
                    <a:pt x="49774" y="45846"/>
                  </a:lnTo>
                  <a:cubicBezTo>
                    <a:pt x="42762" y="42019"/>
                    <a:pt x="37948" y="33739"/>
                    <a:pt x="37948" y="24157"/>
                  </a:cubicBezTo>
                  <a:cubicBezTo>
                    <a:pt x="37948" y="10815"/>
                    <a:pt x="47282" y="0"/>
                    <a:pt x="58796" y="0"/>
                  </a:cubicBezTo>
                  <a:close/>
                </a:path>
              </a:pathLst>
            </a:custGeom>
            <a:solidFill>
              <a:schemeClr val="bg1"/>
            </a:solidFill>
            <a:ln>
              <a:noFill/>
            </a:ln>
          </p:spPr>
          <p:txBody>
            <a:bodyPr wrap="square" lIns="91425" tIns="45700" rIns="91425" bIns="45700" anchor="ctr" anchorCtr="0">
              <a:noAutofit/>
            </a:bodyPr>
            <a:lstStyle/>
            <a:p>
              <a:pPr marL="0" marR="0" lvl="0" indent="0" algn="ctr" rtl="0">
                <a:spcBef>
                  <a:spcPts val="0"/>
                </a:spcBef>
                <a:buNone/>
              </a:pPr>
              <a:endParaRPr sz="1800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  <p:sp>
          <p:nvSpPr>
            <p:cNvPr id="7" name="矩形 6">
              <a:extLst>
                <a:ext uri="{FF2B5EF4-FFF2-40B4-BE49-F238E27FC236}">
                  <a16:creationId xmlns:a16="http://schemas.microsoft.com/office/drawing/2014/main" id="{EAF43D82-FE37-9243-8D64-CBF4C836C3B9}"/>
                </a:ext>
              </a:extLst>
            </p:cNvPr>
            <p:cNvSpPr/>
            <p:nvPr/>
          </p:nvSpPr>
          <p:spPr>
            <a:xfrm>
              <a:off x="4643438" y="2285998"/>
              <a:ext cx="1643074" cy="2286016"/>
            </a:xfrm>
            <a:prstGeom prst="rect">
              <a:avLst/>
            </a:prstGeom>
            <a:solidFill>
              <a:srgbClr val="AED1EF"/>
            </a:solidFill>
            <a:ln w="88900" cap="flat" cmpd="sng">
              <a:noFill/>
              <a:prstDash val="solid"/>
              <a:round/>
              <a:headEnd type="none" w="med" len="med"/>
              <a:tailEnd type="none" w="med" len="med"/>
            </a:ln>
          </p:spPr>
          <p:txBody>
            <a:bodyPr wrap="square" lIns="91425" tIns="45700" rIns="91425" bIns="45700" rtlCol="0" anchor="ctr" anchorCtr="0">
              <a:noAutofit/>
            </a:bodyPr>
            <a:lstStyle/>
            <a:p>
              <a:pPr marL="0" marR="0" indent="0" algn="ctr" rtl="0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>
                  <a:srgbClr val="000000"/>
                </a:buClr>
                <a:buFont typeface="Arial"/>
                <a:buNone/>
              </a:pPr>
              <a:endParaRPr lang="zh-TW" altLang="en-US" sz="1400" b="0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endParaRPr>
            </a:p>
          </p:txBody>
        </p:sp>
      </p:grpSp>
      <p:pic>
        <p:nvPicPr>
          <p:cNvPr id="18" name="圖片 17" descr="未命名-2.png">
            <a:extLst>
              <a:ext uri="{FF2B5EF4-FFF2-40B4-BE49-F238E27FC236}">
                <a16:creationId xmlns:a16="http://schemas.microsoft.com/office/drawing/2014/main" id="{42B603C2-DFC1-574F-9F89-526F5EFBA6D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36032" y="2293743"/>
            <a:ext cx="571872" cy="107155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2" descr="C:\Users\Han Tsai\Desktop\Photo Station 5.6 直播\cry.png">
            <a:extLst>
              <a:ext uri="{FF2B5EF4-FFF2-40B4-BE49-F238E27FC236}">
                <a16:creationId xmlns:a16="http://schemas.microsoft.com/office/drawing/2014/main" id="{72931956-E613-6240-BA3F-7BC8C6DF7E8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8065314" y="3384019"/>
            <a:ext cx="785818" cy="777322"/>
          </a:xfrm>
          <a:prstGeom prst="rect">
            <a:avLst/>
          </a:prstGeom>
          <a:noFill/>
        </p:spPr>
      </p:pic>
      <p:pic>
        <p:nvPicPr>
          <p:cNvPr id="10" name="圖片 9" descr="一張含有 畫畫 的圖片&#10;&#10;自動產生的描述">
            <a:extLst>
              <a:ext uri="{FF2B5EF4-FFF2-40B4-BE49-F238E27FC236}">
                <a16:creationId xmlns:a16="http://schemas.microsoft.com/office/drawing/2014/main" id="{B9E732D1-2E0E-4306-B570-632CC37BBA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0491" y="1111216"/>
            <a:ext cx="2206782" cy="1167966"/>
          </a:xfrm>
          <a:prstGeom prst="rect">
            <a:avLst/>
          </a:prstGeom>
        </p:spPr>
      </p:pic>
      <p:sp>
        <p:nvSpPr>
          <p:cNvPr id="27" name="Shape 315">
            <a:extLst>
              <a:ext uri="{FF2B5EF4-FFF2-40B4-BE49-F238E27FC236}">
                <a16:creationId xmlns:a16="http://schemas.microsoft.com/office/drawing/2014/main" id="{C9717980-EA10-174E-9B25-82C9B9FF2F2C}"/>
              </a:ext>
            </a:extLst>
          </p:cNvPr>
          <p:cNvSpPr txBox="1">
            <a:spLocks/>
          </p:cNvSpPr>
          <p:nvPr/>
        </p:nvSpPr>
        <p:spPr>
          <a:xfrm>
            <a:off x="454506" y="1140581"/>
            <a:ext cx="2517658" cy="518561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marR="0" lvl="0" indent="114300" algn="ctr" defTabSz="914400" rtl="0" eaLnBrk="1" fontAlgn="auto" latinLnBrk="0" hangingPunct="1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2"/>
              </a:buClr>
              <a:buSzPct val="25000"/>
              <a:buFont typeface="Arial"/>
              <a:buNone/>
              <a:tabLst/>
              <a:defRPr/>
            </a:pPr>
            <a:r>
              <a:rPr lang="en-US" altLang="zh-CN" sz="1700" kern="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Take pretty pictures</a:t>
            </a:r>
            <a:r>
              <a:rPr kumimoji="0" lang="en-US" altLang="zh-TW" sz="1700" i="0" u="none" strike="noStrike" kern="0" cap="none" spc="0" normalizeH="0" baseline="0" noProof="0" dirty="0">
                <a:ln>
                  <a:noFill/>
                </a:ln>
                <a:solidFill>
                  <a:schemeClr val="tx1">
                    <a:lumMod val="85000"/>
                    <a:lumOff val="15000"/>
                  </a:schemeClr>
                </a:solidFill>
                <a:effectLst/>
                <a:uLnTx/>
                <a:uFillTx/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~</a:t>
            </a:r>
            <a:endParaRPr kumimoji="0" lang="zh-TW" sz="1700" i="0" u="none" strike="noStrike" kern="0" cap="none" spc="0" normalizeH="0" baseline="0" noProof="0" dirty="0">
              <a:ln>
                <a:noFill/>
              </a:ln>
              <a:solidFill>
                <a:schemeClr val="tx1">
                  <a:lumMod val="85000"/>
                  <a:lumOff val="15000"/>
                </a:schemeClr>
              </a:solidFill>
              <a:effectLst/>
              <a:uLnTx/>
              <a:uFillTx/>
              <a:latin typeface="Oswald Medium" pitchFamily="2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22" name="圖形 21">
            <a:extLst>
              <a:ext uri="{FF2B5EF4-FFF2-40B4-BE49-F238E27FC236}">
                <a16:creationId xmlns:a16="http://schemas.microsoft.com/office/drawing/2014/main" id="{0FE5D4A5-3EFC-478E-9B17-35CB939E690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7007904" y="2436772"/>
            <a:ext cx="1970117" cy="71438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49D0EE21-3E2F-4A53-AA7A-8BCB27AE13C9}"/>
              </a:ext>
            </a:extLst>
          </p:cNvPr>
          <p:cNvSpPr/>
          <p:nvPr/>
        </p:nvSpPr>
        <p:spPr>
          <a:xfrm>
            <a:off x="7192064" y="2433048"/>
            <a:ext cx="1875227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buClr>
                <a:schemeClr val="lt1"/>
              </a:buClr>
              <a:buSzPct val="25000"/>
            </a:pPr>
            <a:r>
              <a:rPr lang="en-US" altLang="zh-TW" sz="1350" dirty="0">
                <a:solidFill>
                  <a:srgbClr val="0070C0"/>
                </a:solidFill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How to share content with family/friends without going out?</a:t>
            </a:r>
            <a:endParaRPr lang="zh-TW" altLang="en-US" sz="1350" dirty="0">
              <a:solidFill>
                <a:srgbClr val="0070C0"/>
              </a:solidFill>
              <a:latin typeface="Oswald Medium" pitchFamily="2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pic>
        <p:nvPicPr>
          <p:cNvPr id="30" name="圖形 29">
            <a:extLst>
              <a:ext uri="{FF2B5EF4-FFF2-40B4-BE49-F238E27FC236}">
                <a16:creationId xmlns:a16="http://schemas.microsoft.com/office/drawing/2014/main" id="{75C32794-B434-41BC-B124-CF4A391464B2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1417608" y="1597697"/>
            <a:ext cx="653957" cy="176953"/>
          </a:xfrm>
          <a:prstGeom prst="rect">
            <a:avLst/>
          </a:prstGeom>
        </p:spPr>
      </p:pic>
      <p:pic>
        <p:nvPicPr>
          <p:cNvPr id="32" name="圖形 31">
            <a:extLst>
              <a:ext uri="{FF2B5EF4-FFF2-40B4-BE49-F238E27FC236}">
                <a16:creationId xmlns:a16="http://schemas.microsoft.com/office/drawing/2014/main" id="{347A49D8-468D-4BAF-BEA8-CAA4263C3C39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96DAC541-7B7A-43D3-8B79-37D633B846F1}">
                <asvg:svgBlip xmlns:asvg="http://schemas.microsoft.com/office/drawing/2016/SVG/main" r:embed="rId12"/>
              </a:ext>
            </a:extLst>
          </a:blip>
          <a:stretch>
            <a:fillRect/>
          </a:stretch>
        </p:blipFill>
        <p:spPr>
          <a:xfrm>
            <a:off x="5992683" y="3389817"/>
            <a:ext cx="2048106" cy="70140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矩形 30">
            <a:extLst>
              <a:ext uri="{FF2B5EF4-FFF2-40B4-BE49-F238E27FC236}">
                <a16:creationId xmlns:a16="http://schemas.microsoft.com/office/drawing/2014/main" id="{392A1256-48EE-482A-98D9-07C53FAB6D49}"/>
              </a:ext>
            </a:extLst>
          </p:cNvPr>
          <p:cNvSpPr/>
          <p:nvPr/>
        </p:nvSpPr>
        <p:spPr>
          <a:xfrm>
            <a:off x="6084471" y="3469874"/>
            <a:ext cx="1846655" cy="5607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>
              <a:lnSpc>
                <a:spcPts val="1900"/>
              </a:lnSpc>
              <a:buClr>
                <a:schemeClr val="lt1"/>
              </a:buClr>
              <a:buSzPct val="25000"/>
            </a:pPr>
            <a:r>
              <a:rPr lang="en-US" altLang="zh-TW" sz="1350">
                <a:solidFill>
                  <a:srgbClr val="0070C0"/>
                </a:solidFill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Any tool to efficiently manage them?</a:t>
            </a:r>
          </a:p>
        </p:txBody>
      </p:sp>
      <p:pic>
        <p:nvPicPr>
          <p:cNvPr id="34" name="圖片 33">
            <a:extLst>
              <a:ext uri="{FF2B5EF4-FFF2-40B4-BE49-F238E27FC236}">
                <a16:creationId xmlns:a16="http://schemas.microsoft.com/office/drawing/2014/main" id="{38ADE9AA-BAD7-4304-843E-1A841FAC032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858249" y="1626498"/>
            <a:ext cx="2365588" cy="752145"/>
          </a:xfrm>
          <a:prstGeom prst="rect">
            <a:avLst/>
          </a:prstGeom>
        </p:spPr>
      </p:pic>
      <p:sp>
        <p:nvSpPr>
          <p:cNvPr id="9" name="Shape 144">
            <a:extLst>
              <a:ext uri="{FF2B5EF4-FFF2-40B4-BE49-F238E27FC236}">
                <a16:creationId xmlns:a16="http://schemas.microsoft.com/office/drawing/2014/main" id="{0BD12E38-4A99-B44B-8D80-E45ED46EAF92}"/>
              </a:ext>
            </a:extLst>
          </p:cNvPr>
          <p:cNvSpPr txBox="1">
            <a:spLocks/>
          </p:cNvSpPr>
          <p:nvPr/>
        </p:nvSpPr>
        <p:spPr>
          <a:xfrm>
            <a:off x="6017380" y="1757238"/>
            <a:ext cx="2115030" cy="357190"/>
          </a:xfrm>
          <a:prstGeom prst="rect">
            <a:avLst/>
          </a:prstGeom>
        </p:spPr>
        <p:txBody>
          <a:bodyPr wrap="square" lIns="91425" tIns="91425" rIns="91425" bIns="91425" anchor="t" anchorCtr="0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spcBef>
                <a:spcPts val="0"/>
              </a:spcBef>
              <a:buFont typeface="Arial" panose="020B0604020202020204" pitchFamily="34" charset="0"/>
              <a:buNone/>
            </a:pPr>
            <a:r>
              <a:rPr lang="en-US" altLang="zh-CN" sz="135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Can I do it at home?</a:t>
            </a:r>
            <a:endParaRPr lang="en" sz="1350" dirty="0">
              <a:solidFill>
                <a:schemeClr val="tx1">
                  <a:lumMod val="85000"/>
                  <a:lumOff val="15000"/>
                </a:schemeClr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pic>
        <p:nvPicPr>
          <p:cNvPr id="33" name="圖片 32" descr="一張含有 物件 的圖片&#10;&#10;描述是以高可信度產生">
            <a:extLst>
              <a:ext uri="{FF2B5EF4-FFF2-40B4-BE49-F238E27FC236}">
                <a16:creationId xmlns:a16="http://schemas.microsoft.com/office/drawing/2014/main" id="{7D279E50-F850-452B-924E-AC22C84CA272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39338" y="1493115"/>
            <a:ext cx="859164" cy="85916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6" name="圖片 35" descr="一張含有 標誌, 時鐘 的圖片&#10;&#10;自動產生的描述">
            <a:extLst>
              <a:ext uri="{FF2B5EF4-FFF2-40B4-BE49-F238E27FC236}">
                <a16:creationId xmlns:a16="http://schemas.microsoft.com/office/drawing/2014/main" id="{615D2AC6-71DF-435E-B51E-B0725CF0E192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018138" y="1658499"/>
            <a:ext cx="525165" cy="493121"/>
          </a:xfrm>
          <a:prstGeom prst="rect">
            <a:avLst/>
          </a:prstGeom>
        </p:spPr>
      </p:pic>
      <p:pic>
        <p:nvPicPr>
          <p:cNvPr id="4" name="圖片 3" descr="一張含有 坐, 桌, 白色, 房間 的圖片&#10;&#10;自動產生的描述">
            <a:extLst>
              <a:ext uri="{FF2B5EF4-FFF2-40B4-BE49-F238E27FC236}">
                <a16:creationId xmlns:a16="http://schemas.microsoft.com/office/drawing/2014/main" id="{CA930DAD-6852-4D57-84CB-B1199D49F066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83824" y="2602376"/>
            <a:ext cx="460291" cy="2796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926182045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10" name="直線接點 9">
            <a:extLst>
              <a:ext uri="{FF2B5EF4-FFF2-40B4-BE49-F238E27FC236}">
                <a16:creationId xmlns:a16="http://schemas.microsoft.com/office/drawing/2014/main" id="{0EF8C6C3-BADA-4CD7-9310-9C86BDF399C8}"/>
              </a:ext>
            </a:extLst>
          </p:cNvPr>
          <p:cNvCxnSpPr>
            <a:cxnSpLocks/>
          </p:cNvCxnSpPr>
          <p:nvPr/>
        </p:nvCxnSpPr>
        <p:spPr>
          <a:xfrm>
            <a:off x="398423" y="2680115"/>
            <a:ext cx="3220217" cy="0"/>
          </a:xfrm>
          <a:prstGeom prst="line">
            <a:avLst/>
          </a:prstGeom>
          <a:ln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pSp>
        <p:nvGrpSpPr>
          <p:cNvPr id="12" name="群組 11">
            <a:extLst>
              <a:ext uri="{FF2B5EF4-FFF2-40B4-BE49-F238E27FC236}">
                <a16:creationId xmlns:a16="http://schemas.microsoft.com/office/drawing/2014/main" id="{7C91C489-32EF-42F8-ABFE-69B2DD2CDD82}"/>
              </a:ext>
            </a:extLst>
          </p:cNvPr>
          <p:cNvGrpSpPr/>
          <p:nvPr/>
        </p:nvGrpSpPr>
        <p:grpSpPr>
          <a:xfrm>
            <a:off x="2758435" y="1156832"/>
            <a:ext cx="6405443" cy="3712530"/>
            <a:chOff x="847725" y="1568137"/>
            <a:chExt cx="7986713" cy="4629019"/>
          </a:xfrm>
        </p:grpSpPr>
        <p:pic>
          <p:nvPicPr>
            <p:cNvPr id="13" name="圖片 12" descr="一張含有 膝上型電腦, 電腦, 監視器, 電子用品 的圖片&#10;&#10;自動產生的描述">
              <a:extLst>
                <a:ext uri="{FF2B5EF4-FFF2-40B4-BE49-F238E27FC236}">
                  <a16:creationId xmlns:a16="http://schemas.microsoft.com/office/drawing/2014/main" id="{D3D0DA39-4510-4A8F-9066-03718F37CF2B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2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>
            <a:xfrm flipH="1">
              <a:off x="847725" y="1568137"/>
              <a:ext cx="7986713" cy="4629019"/>
            </a:xfrm>
            <a:prstGeom prst="rect">
              <a:avLst/>
            </a:prstGeom>
            <a:effectLst>
              <a:reflection blurRad="50800" stA="53000" endPos="7000" dist="50800" dir="5400000" sy="-100000" algn="bl" rotWithShape="0"/>
            </a:effectLst>
          </p:spPr>
        </p:pic>
        <p:sp>
          <p:nvSpPr>
            <p:cNvPr id="14" name="矩形 13">
              <a:extLst>
                <a:ext uri="{FF2B5EF4-FFF2-40B4-BE49-F238E27FC236}">
                  <a16:creationId xmlns:a16="http://schemas.microsoft.com/office/drawing/2014/main" id="{3104D3A0-DEAC-46D3-9FA8-0CDDFB260D32}"/>
                </a:ext>
              </a:extLst>
            </p:cNvPr>
            <p:cNvSpPr/>
            <p:nvPr/>
          </p:nvSpPr>
          <p:spPr>
            <a:xfrm>
              <a:off x="1978141" y="1794765"/>
              <a:ext cx="6248400" cy="3943350"/>
            </a:xfrm>
            <a:prstGeom prst="rect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Oswald Medium" pitchFamily="2" charset="0"/>
              </a:endParaRPr>
            </a:p>
          </p:txBody>
        </p:sp>
      </p:grpSp>
      <p:sp>
        <p:nvSpPr>
          <p:cNvPr id="4" name="Title 3">
            <a:extLst>
              <a:ext uri="{FF2B5EF4-FFF2-40B4-BE49-F238E27FC236}">
                <a16:creationId xmlns:a16="http://schemas.microsoft.com/office/drawing/2014/main" id="{A7558F8D-C213-D14E-92DE-C9EB606954B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07973"/>
            <a:ext cx="9144000" cy="493563"/>
          </a:xfrm>
        </p:spPr>
        <p:txBody>
          <a:bodyPr/>
          <a:lstStyle/>
          <a:p>
            <a:r>
              <a:rPr lang="en-US" altLang="zh-CN" sz="3450" b="0" dirty="0">
                <a:latin typeface="Oswald Medium" pitchFamily="2" charset="0"/>
                <a:ea typeface="微軟正黑體"/>
                <a:cs typeface="Arial"/>
              </a:rPr>
              <a:t>Set content sources for all multimedia applications</a:t>
            </a:r>
            <a:endParaRPr lang="en-US" sz="3450" b="0" dirty="0">
              <a:latin typeface="Oswald Medium" pitchFamily="2" charset="0"/>
              <a:ea typeface="微軟正黑體"/>
              <a:cs typeface="Arial"/>
            </a:endParaRPr>
          </a:p>
        </p:txBody>
      </p:sp>
      <p:sp>
        <p:nvSpPr>
          <p:cNvPr id="9" name="Content Placeholder 8">
            <a:extLst>
              <a:ext uri="{FF2B5EF4-FFF2-40B4-BE49-F238E27FC236}">
                <a16:creationId xmlns:a16="http://schemas.microsoft.com/office/drawing/2014/main" id="{0CC61217-219C-304A-BE66-98462FBFC02B}"/>
              </a:ext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06662" y="1511080"/>
            <a:ext cx="3289192" cy="941387"/>
          </a:xfrm>
        </p:spPr>
        <p:txBody>
          <a:bodyPr anchor="ctr">
            <a:noAutofit/>
          </a:bodyPr>
          <a:lstStyle/>
          <a:p>
            <a:pPr marL="0" indent="0">
              <a:lnSpc>
                <a:spcPts val="3000"/>
              </a:lnSpc>
              <a:buNone/>
            </a:pPr>
            <a:r>
              <a:rPr lang="en-US" altLang="zh-CN" dirty="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Go to Content management in Multimedia Console</a:t>
            </a:r>
            <a:endParaRPr lang="en-US" altLang="zh-TW" dirty="0"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7" name="Content Placeholder 8">
            <a:extLst>
              <a:ext uri="{FF2B5EF4-FFF2-40B4-BE49-F238E27FC236}">
                <a16:creationId xmlns:a16="http://schemas.microsoft.com/office/drawing/2014/main" id="{62A55879-A185-439F-90D3-42080E611DEE}"/>
              </a:ext>
            </a:extLst>
          </p:cNvPr>
          <p:cNvSpPr txBox="1">
            <a:spLocks/>
          </p:cNvSpPr>
          <p:nvPr/>
        </p:nvSpPr>
        <p:spPr>
          <a:xfrm>
            <a:off x="325287" y="2797501"/>
            <a:ext cx="2873189" cy="651492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6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400" kern="1200">
                <a:solidFill>
                  <a:schemeClr val="tx1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defTabSz="685800">
              <a:lnSpc>
                <a:spcPts val="2000"/>
              </a:lnSpc>
              <a:spcBef>
                <a:spcPts val="750"/>
              </a:spcBef>
              <a:buNone/>
              <a:defRPr/>
            </a:pPr>
            <a:r>
              <a:rPr lang="en-US" altLang="zh-CN" sz="15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Assign folders as content sources for each application</a:t>
            </a:r>
            <a:endParaRPr lang="en-US" sz="1500" dirty="0">
              <a:solidFill>
                <a:schemeClr val="bg1"/>
              </a:solidFill>
              <a:latin typeface="Oswald Medium" pitchFamily="2" charset="0"/>
              <a:ea typeface="微軟正黑體"/>
              <a:cs typeface="Arial"/>
            </a:endParaRPr>
          </a:p>
        </p:txBody>
      </p:sp>
      <p:pic>
        <p:nvPicPr>
          <p:cNvPr id="11" name="圖形 10">
            <a:extLst>
              <a:ext uri="{FF2B5EF4-FFF2-40B4-BE49-F238E27FC236}">
                <a16:creationId xmlns:a16="http://schemas.microsoft.com/office/drawing/2014/main" id="{B00A8451-9571-804D-A34E-F8B93E90AB3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4"/>
              </a:ext>
            </a:extLst>
          </a:blip>
          <a:srcRect r="32811" b="6680"/>
          <a:stretch/>
        </p:blipFill>
        <p:spPr>
          <a:xfrm>
            <a:off x="3638518" y="1306299"/>
            <a:ext cx="5011294" cy="3227195"/>
          </a:xfrm>
          <a:prstGeom prst="rect">
            <a:avLst/>
          </a:prstGeom>
          <a:effectLst/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6FFBAF1B-1139-4EB7-A513-661F612A14F4}"/>
              </a:ext>
            </a:extLst>
          </p:cNvPr>
          <p:cNvSpPr/>
          <p:nvPr/>
        </p:nvSpPr>
        <p:spPr>
          <a:xfrm>
            <a:off x="3657865" y="1950040"/>
            <a:ext cx="1135123" cy="237198"/>
          </a:xfrm>
          <a:prstGeom prst="rect">
            <a:avLst/>
          </a:prstGeom>
          <a:noFill/>
          <a:ln w="28575">
            <a:gradFill flip="none" rotWithShape="1">
              <a:gsLst>
                <a:gs pos="1000">
                  <a:srgbClr val="DF0D74"/>
                </a:gs>
                <a:gs pos="99000">
                  <a:srgbClr val="D605E4"/>
                </a:gs>
              </a:gsLst>
              <a:lin ang="5400000" scaled="1"/>
              <a:tileRect/>
            </a:gra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</p:spTree>
    <p:extLst>
      <p:ext uri="{BB962C8B-B14F-4D97-AF65-F5344CB8AC3E}">
        <p14:creationId xmlns:p14="http://schemas.microsoft.com/office/powerpoint/2010/main" val="439275934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7F480B-DB01-D649-A24D-F1522D0DA55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31101"/>
            <a:ext cx="9144000" cy="493563"/>
          </a:xfrm>
        </p:spPr>
        <p:txBody>
          <a:bodyPr anchor="ctr">
            <a:noAutofit/>
          </a:bodyPr>
          <a:lstStyle/>
          <a:p>
            <a:pPr algn="ctr">
              <a:lnSpc>
                <a:spcPct val="90000"/>
              </a:lnSpc>
              <a:spcBef>
                <a:spcPct val="0"/>
              </a:spcBef>
              <a:buSzPts val="1400"/>
            </a:pPr>
            <a:r>
              <a:rPr lang="en-US" altLang="zh-TW" sz="3600" b="0" dirty="0" err="1">
                <a:latin typeface="Oswald Medium" pitchFamily="2" charset="0"/>
              </a:rPr>
              <a:t>QuMagie</a:t>
            </a:r>
            <a:r>
              <a:rPr lang="en-US" altLang="zh-TW" sz="3600" b="0" dirty="0">
                <a:latin typeface="Oswald Medium" pitchFamily="2" charset="0"/>
              </a:rPr>
              <a:t> photo management</a:t>
            </a:r>
            <a:endParaRPr lang="en-US" sz="3600" dirty="0">
              <a:latin typeface="Oswald Medium" pitchFamily="2" charset="0"/>
            </a:endParaRP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B516750-5FFF-5D42-87CE-EB6EB404E5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523802" y="1873075"/>
            <a:ext cx="6221954" cy="3190745"/>
          </a:xfrm>
          <a:prstGeom prst="roundRect">
            <a:avLst>
              <a:gd name="adj" fmla="val 331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12700" stA="38000" endPos="28000" dist="5000" dir="5400000" sy="-100000" algn="bl" rotWithShape="0"/>
          </a:effectLst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6D9248CE-E112-314A-93CB-DE6176A46A0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55391" y="3861342"/>
            <a:ext cx="974748" cy="974748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4B6672D7-522B-4C57-ADED-6A81DDFF7644}"/>
              </a:ext>
            </a:extLst>
          </p:cNvPr>
          <p:cNvSpPr/>
          <p:nvPr/>
        </p:nvSpPr>
        <p:spPr>
          <a:xfrm>
            <a:off x="1002093" y="1505317"/>
            <a:ext cx="2666793" cy="34765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200"/>
              </a:lnSpc>
            </a:pPr>
            <a:r>
              <a:rPr kumimoji="1" lang="en-US" altLang="zh-CN" sz="14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Albums and Smart Albums</a:t>
            </a:r>
          </a:p>
        </p:txBody>
      </p:sp>
      <p:sp>
        <p:nvSpPr>
          <p:cNvPr id="14" name="矩形: 圓角 13">
            <a:extLst>
              <a:ext uri="{FF2B5EF4-FFF2-40B4-BE49-F238E27FC236}">
                <a16:creationId xmlns:a16="http://schemas.microsoft.com/office/drawing/2014/main" id="{7492654D-7A5E-496B-B1C0-8B43A25BCF50}"/>
              </a:ext>
            </a:extLst>
          </p:cNvPr>
          <p:cNvSpPr/>
          <p:nvPr/>
        </p:nvSpPr>
        <p:spPr>
          <a:xfrm>
            <a:off x="5706800" y="1120515"/>
            <a:ext cx="2120900" cy="41080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5" name="矩形 14">
            <a:extLst>
              <a:ext uri="{FF2B5EF4-FFF2-40B4-BE49-F238E27FC236}">
                <a16:creationId xmlns:a16="http://schemas.microsoft.com/office/drawing/2014/main" id="{D9CE7C54-90AC-4AF5-AB4B-5FA01E8E2E13}"/>
              </a:ext>
            </a:extLst>
          </p:cNvPr>
          <p:cNvSpPr/>
          <p:nvPr/>
        </p:nvSpPr>
        <p:spPr>
          <a:xfrm>
            <a:off x="5706800" y="1164247"/>
            <a:ext cx="2120900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200"/>
              </a:lnSpc>
            </a:pPr>
            <a:r>
              <a:rPr kumimoji="1" lang="en-US" altLang="zh-TW" sz="21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Folder View</a:t>
            </a:r>
            <a:endParaRPr kumimoji="1" lang="zh-TW" altLang="en-US" sz="2100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16" name="矩形: 圓角 15">
            <a:extLst>
              <a:ext uri="{FF2B5EF4-FFF2-40B4-BE49-F238E27FC236}">
                <a16:creationId xmlns:a16="http://schemas.microsoft.com/office/drawing/2014/main" id="{8366DD04-0E1D-4F5A-AF6E-8249611D5E5A}"/>
              </a:ext>
            </a:extLst>
          </p:cNvPr>
          <p:cNvSpPr/>
          <p:nvPr/>
        </p:nvSpPr>
        <p:spPr>
          <a:xfrm>
            <a:off x="1249100" y="1114288"/>
            <a:ext cx="2120900" cy="410807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</a:endParaRPr>
          </a:p>
        </p:txBody>
      </p:sp>
      <p:sp>
        <p:nvSpPr>
          <p:cNvPr id="17" name="矩形 16">
            <a:extLst>
              <a:ext uri="{FF2B5EF4-FFF2-40B4-BE49-F238E27FC236}">
                <a16:creationId xmlns:a16="http://schemas.microsoft.com/office/drawing/2014/main" id="{F9FF7F1D-4600-4D93-9CA4-37429BDE1D1C}"/>
              </a:ext>
            </a:extLst>
          </p:cNvPr>
          <p:cNvSpPr/>
          <p:nvPr/>
        </p:nvSpPr>
        <p:spPr>
          <a:xfrm>
            <a:off x="1291651" y="1157763"/>
            <a:ext cx="2060408" cy="37446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 fontAlgn="base">
              <a:lnSpc>
                <a:spcPts val="2200"/>
              </a:lnSpc>
            </a:pPr>
            <a:r>
              <a:rPr kumimoji="1" lang="en-US" altLang="zh-TW" sz="21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Album View</a:t>
            </a:r>
            <a:endParaRPr kumimoji="1" lang="zh-TW" altLang="en-US" sz="2100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9032784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0AF88FD7-A17A-44DB-9C26-013DBC50B1B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9640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  <a:ea typeface="微軟正黑體"/>
              </a:rPr>
              <a:t>Use Cinema28 for whole-home streaming</a:t>
            </a:r>
          </a:p>
        </p:txBody>
      </p:sp>
      <p:sp>
        <p:nvSpPr>
          <p:cNvPr id="3" name="內容版面配置區 2">
            <a:extLst>
              <a:ext uri="{FF2B5EF4-FFF2-40B4-BE49-F238E27FC236}">
                <a16:creationId xmlns:a16="http://schemas.microsoft.com/office/drawing/2014/main" id="{05A65CB9-9BE3-49A0-AF3B-EBDD5391C61A}"/>
              </a:ext>
            </a:extLst>
          </p:cNvPr>
          <p:cNvSpPr>
            <a:spLocks noGrp="1"/>
          </p:cNvSpPr>
          <p:nvPr>
            <p:ph idx="4294967295"/>
          </p:nvPr>
        </p:nvSpPr>
        <p:spPr>
          <a:xfrm>
            <a:off x="365711" y="1006118"/>
            <a:ext cx="3872961" cy="1156097"/>
          </a:xfrm>
          <a:prstGeom prst="rect">
            <a:avLst/>
          </a:prstGeom>
        </p:spPr>
        <p:txBody>
          <a:bodyPr vert="horz" lIns="68580" tIns="34290" rIns="68580" bIns="34290" rtlCol="0" anchor="t">
            <a:noAutofit/>
          </a:bodyPr>
          <a:lstStyle/>
          <a:p>
            <a:pPr marL="0" indent="0">
              <a:lnSpc>
                <a:spcPts val="1900"/>
              </a:lnSpc>
              <a:buNone/>
            </a:pPr>
            <a:r>
              <a:rPr lang="en-US" altLang="zh-TW" sz="1400" dirty="0">
                <a:latin typeface="Oswald Medium" pitchFamily="2" charset="0"/>
                <a:ea typeface="新細明體"/>
                <a:cs typeface="Arial"/>
              </a:rPr>
              <a:t>Integrate multiple streaming devices and streaming protocols into a single interface for centralized management, allowing users to easily stream digital multimedia files to audio/video devices in every corner of the house.</a:t>
            </a:r>
            <a:endParaRPr lang="zh-TW" altLang="en-US" sz="1400" dirty="0">
              <a:latin typeface="Oswald Medium" pitchFamily="2" charset="0"/>
              <a:ea typeface="新細明體"/>
              <a:cs typeface="Arial"/>
            </a:endParaRPr>
          </a:p>
        </p:txBody>
      </p:sp>
      <p:pic>
        <p:nvPicPr>
          <p:cNvPr id="15" name="圖片 4" descr="一張含有 室內, 牆, 相片 的圖片&#10;&#10;描述是以高可信度產生">
            <a:extLst>
              <a:ext uri="{FF2B5EF4-FFF2-40B4-BE49-F238E27FC236}">
                <a16:creationId xmlns:a16="http://schemas.microsoft.com/office/drawing/2014/main" id="{15F58083-9AA9-4DAE-B07A-F8F46BCD730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441202" y="1256667"/>
            <a:ext cx="7252458" cy="370749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99753D83-8412-4AF7-ACCF-2304605DCC89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470275" y="2968614"/>
            <a:ext cx="3813175" cy="1228830"/>
          </a:xfrm>
          <a:prstGeom prst="rect">
            <a:avLst/>
          </a:prstGeom>
        </p:spPr>
      </p:pic>
      <p:pic>
        <p:nvPicPr>
          <p:cNvPr id="12" name="圖片 11" descr="一張含有 監視器, 電腦, 室內, 白色 的圖片&#10;&#10;自動產生的描述">
            <a:extLst>
              <a:ext uri="{FF2B5EF4-FFF2-40B4-BE49-F238E27FC236}">
                <a16:creationId xmlns:a16="http://schemas.microsoft.com/office/drawing/2014/main" id="{AE071CA5-A500-4A44-B0AE-FCF3B2323DBC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39636" y="3622600"/>
            <a:ext cx="830640" cy="90647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4" name="圖片 13" descr="一張含有 畫畫 的圖片&#10;&#10;自動產生的描述">
            <a:extLst>
              <a:ext uri="{FF2B5EF4-FFF2-40B4-BE49-F238E27FC236}">
                <a16:creationId xmlns:a16="http://schemas.microsoft.com/office/drawing/2014/main" id="{9104168D-DE0E-40D6-B214-DD96E9243100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10714" y="4056703"/>
            <a:ext cx="505193" cy="505193"/>
          </a:xfrm>
          <a:prstGeom prst="rect">
            <a:avLst/>
          </a:prstGeom>
        </p:spPr>
      </p:pic>
      <p:pic>
        <p:nvPicPr>
          <p:cNvPr id="17" name="圖形 16">
            <a:extLst>
              <a:ext uri="{FF2B5EF4-FFF2-40B4-BE49-F238E27FC236}">
                <a16:creationId xmlns:a16="http://schemas.microsoft.com/office/drawing/2014/main" id="{3031F082-BBA7-4DCC-9EFC-C7EE8D8C754D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71158" y="4090558"/>
            <a:ext cx="1397234" cy="92181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414069339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2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5" name="圖片 74">
            <a:extLst>
              <a:ext uri="{FF2B5EF4-FFF2-40B4-BE49-F238E27FC236}">
                <a16:creationId xmlns:a16="http://schemas.microsoft.com/office/drawing/2014/main" id="{05641EE5-2490-4CE9-8509-52398F8686F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87866" y="4621339"/>
            <a:ext cx="2739246" cy="353062"/>
          </a:xfrm>
          <a:prstGeom prst="rect">
            <a:avLst/>
          </a:prstGeom>
        </p:spPr>
      </p:pic>
      <p:grpSp>
        <p:nvGrpSpPr>
          <p:cNvPr id="44" name="群組 43"/>
          <p:cNvGrpSpPr/>
          <p:nvPr/>
        </p:nvGrpSpPr>
        <p:grpSpPr>
          <a:xfrm>
            <a:off x="2258486" y="1768315"/>
            <a:ext cx="3206086" cy="3206086"/>
            <a:chOff x="2500298" y="1500180"/>
            <a:chExt cx="3014164" cy="3014164"/>
          </a:xfrm>
        </p:grpSpPr>
        <p:sp>
          <p:nvSpPr>
            <p:cNvPr id="41" name="橢圓 40"/>
            <p:cNvSpPr/>
            <p:nvPr/>
          </p:nvSpPr>
          <p:spPr>
            <a:xfrm>
              <a:off x="2500298" y="1500180"/>
              <a:ext cx="3014164" cy="3014164"/>
            </a:xfrm>
            <a:prstGeom prst="ellipse">
              <a:avLst/>
            </a:prstGeom>
            <a:solidFill>
              <a:schemeClr val="accent5">
                <a:alpha val="3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sp>
          <p:nvSpPr>
            <p:cNvPr id="43" name="橢圓 42"/>
            <p:cNvSpPr/>
            <p:nvPr/>
          </p:nvSpPr>
          <p:spPr>
            <a:xfrm>
              <a:off x="2644990" y="1631778"/>
              <a:ext cx="2739246" cy="2739246"/>
            </a:xfrm>
            <a:prstGeom prst="ellipse">
              <a:avLst/>
            </a:prstGeom>
            <a:solidFill>
              <a:schemeClr val="accent5">
                <a:alpha val="6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</p:grpSp>
      <p:sp>
        <p:nvSpPr>
          <p:cNvPr id="32" name="標題 31"/>
          <p:cNvSpPr>
            <a:spLocks noGrp="1"/>
          </p:cNvSpPr>
          <p:nvPr>
            <p:ph type="title"/>
          </p:nvPr>
        </p:nvSpPr>
        <p:spPr>
          <a:xfrm>
            <a:off x="1" y="225979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PLEX Server for home media streaming</a:t>
            </a:r>
            <a:endParaRPr lang="zh-TW" altLang="en-US" sz="3600" b="0" dirty="0">
              <a:latin typeface="Oswald Medium" pitchFamily="2" charset="0"/>
            </a:endParaRPr>
          </a:p>
        </p:txBody>
      </p:sp>
      <p:sp>
        <p:nvSpPr>
          <p:cNvPr id="33" name="Shape 298"/>
          <p:cNvSpPr/>
          <p:nvPr/>
        </p:nvSpPr>
        <p:spPr>
          <a:xfrm>
            <a:off x="771681" y="2348390"/>
            <a:ext cx="590818" cy="493874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98823" y="107034"/>
                </a:moveTo>
                <a:lnTo>
                  <a:pt x="98823" y="113520"/>
                </a:lnTo>
                <a:lnTo>
                  <a:pt x="111175" y="113520"/>
                </a:lnTo>
                <a:lnTo>
                  <a:pt x="111175" y="107034"/>
                </a:lnTo>
                <a:close/>
                <a:moveTo>
                  <a:pt x="7941" y="107034"/>
                </a:moveTo>
                <a:lnTo>
                  <a:pt x="7941" y="113520"/>
                </a:lnTo>
                <a:lnTo>
                  <a:pt x="20293" y="113520"/>
                </a:lnTo>
                <a:lnTo>
                  <a:pt x="20293" y="107034"/>
                </a:lnTo>
                <a:close/>
                <a:moveTo>
                  <a:pt x="98823" y="94383"/>
                </a:moveTo>
                <a:lnTo>
                  <a:pt x="98823" y="100870"/>
                </a:lnTo>
                <a:lnTo>
                  <a:pt x="111175" y="100870"/>
                </a:lnTo>
                <a:lnTo>
                  <a:pt x="111175" y="94383"/>
                </a:lnTo>
                <a:close/>
                <a:moveTo>
                  <a:pt x="7941" y="94383"/>
                </a:moveTo>
                <a:lnTo>
                  <a:pt x="7941" y="100870"/>
                </a:lnTo>
                <a:lnTo>
                  <a:pt x="20293" y="100870"/>
                </a:lnTo>
                <a:lnTo>
                  <a:pt x="20293" y="94383"/>
                </a:lnTo>
                <a:close/>
                <a:moveTo>
                  <a:pt x="98823" y="81733"/>
                </a:moveTo>
                <a:lnTo>
                  <a:pt x="98823" y="88219"/>
                </a:lnTo>
                <a:lnTo>
                  <a:pt x="111175" y="88219"/>
                </a:lnTo>
                <a:lnTo>
                  <a:pt x="111175" y="81733"/>
                </a:lnTo>
                <a:close/>
                <a:moveTo>
                  <a:pt x="7941" y="81733"/>
                </a:moveTo>
                <a:lnTo>
                  <a:pt x="7941" y="88219"/>
                </a:lnTo>
                <a:lnTo>
                  <a:pt x="20293" y="88219"/>
                </a:lnTo>
                <a:lnTo>
                  <a:pt x="20293" y="81733"/>
                </a:lnTo>
                <a:close/>
                <a:moveTo>
                  <a:pt x="98823" y="69082"/>
                </a:moveTo>
                <a:lnTo>
                  <a:pt x="98823" y="75569"/>
                </a:lnTo>
                <a:lnTo>
                  <a:pt x="111175" y="75569"/>
                </a:lnTo>
                <a:lnTo>
                  <a:pt x="111175" y="69082"/>
                </a:lnTo>
                <a:close/>
                <a:moveTo>
                  <a:pt x="7941" y="69082"/>
                </a:moveTo>
                <a:lnTo>
                  <a:pt x="7941" y="75569"/>
                </a:lnTo>
                <a:lnTo>
                  <a:pt x="20293" y="75569"/>
                </a:lnTo>
                <a:lnTo>
                  <a:pt x="20293" y="69082"/>
                </a:lnTo>
                <a:close/>
                <a:moveTo>
                  <a:pt x="98823" y="56432"/>
                </a:moveTo>
                <a:lnTo>
                  <a:pt x="98823" y="62919"/>
                </a:lnTo>
                <a:lnTo>
                  <a:pt x="111175" y="62919"/>
                </a:lnTo>
                <a:lnTo>
                  <a:pt x="111175" y="56432"/>
                </a:lnTo>
                <a:close/>
                <a:moveTo>
                  <a:pt x="7941" y="56432"/>
                </a:moveTo>
                <a:lnTo>
                  <a:pt x="7941" y="62919"/>
                </a:lnTo>
                <a:lnTo>
                  <a:pt x="20293" y="62919"/>
                </a:lnTo>
                <a:lnTo>
                  <a:pt x="20293" y="56432"/>
                </a:lnTo>
                <a:close/>
                <a:moveTo>
                  <a:pt x="98823" y="43781"/>
                </a:moveTo>
                <a:lnTo>
                  <a:pt x="98823" y="50268"/>
                </a:lnTo>
                <a:lnTo>
                  <a:pt x="111175" y="50268"/>
                </a:lnTo>
                <a:lnTo>
                  <a:pt x="111175" y="43781"/>
                </a:lnTo>
                <a:close/>
                <a:moveTo>
                  <a:pt x="7941" y="43781"/>
                </a:moveTo>
                <a:lnTo>
                  <a:pt x="7941" y="50268"/>
                </a:lnTo>
                <a:lnTo>
                  <a:pt x="20293" y="50268"/>
                </a:lnTo>
                <a:lnTo>
                  <a:pt x="20293" y="43781"/>
                </a:lnTo>
                <a:close/>
                <a:moveTo>
                  <a:pt x="98823" y="31131"/>
                </a:moveTo>
                <a:lnTo>
                  <a:pt x="98823" y="37618"/>
                </a:lnTo>
                <a:lnTo>
                  <a:pt x="111175" y="37618"/>
                </a:lnTo>
                <a:lnTo>
                  <a:pt x="111175" y="31131"/>
                </a:lnTo>
                <a:close/>
                <a:moveTo>
                  <a:pt x="7941" y="31131"/>
                </a:moveTo>
                <a:lnTo>
                  <a:pt x="7941" y="37618"/>
                </a:lnTo>
                <a:lnTo>
                  <a:pt x="20293" y="37618"/>
                </a:lnTo>
                <a:lnTo>
                  <a:pt x="20293" y="31131"/>
                </a:lnTo>
                <a:close/>
                <a:moveTo>
                  <a:pt x="37203" y="24881"/>
                </a:moveTo>
                <a:lnTo>
                  <a:pt x="37203" y="95118"/>
                </a:lnTo>
                <a:lnTo>
                  <a:pt x="87817" y="60000"/>
                </a:lnTo>
                <a:close/>
                <a:moveTo>
                  <a:pt x="98823" y="18481"/>
                </a:moveTo>
                <a:lnTo>
                  <a:pt x="98823" y="24967"/>
                </a:lnTo>
                <a:lnTo>
                  <a:pt x="111175" y="24967"/>
                </a:lnTo>
                <a:lnTo>
                  <a:pt x="111175" y="18481"/>
                </a:lnTo>
                <a:close/>
                <a:moveTo>
                  <a:pt x="7941" y="18481"/>
                </a:moveTo>
                <a:lnTo>
                  <a:pt x="7941" y="24967"/>
                </a:lnTo>
                <a:lnTo>
                  <a:pt x="20293" y="24967"/>
                </a:lnTo>
                <a:lnTo>
                  <a:pt x="20293" y="18481"/>
                </a:lnTo>
                <a:close/>
                <a:moveTo>
                  <a:pt x="98823" y="5830"/>
                </a:moveTo>
                <a:lnTo>
                  <a:pt x="98823" y="12317"/>
                </a:lnTo>
                <a:lnTo>
                  <a:pt x="111175" y="12317"/>
                </a:lnTo>
                <a:lnTo>
                  <a:pt x="111175" y="5830"/>
                </a:lnTo>
                <a:close/>
                <a:moveTo>
                  <a:pt x="7941" y="5830"/>
                </a:moveTo>
                <a:lnTo>
                  <a:pt x="7941" y="12317"/>
                </a:lnTo>
                <a:lnTo>
                  <a:pt x="20293" y="12317"/>
                </a:lnTo>
                <a:lnTo>
                  <a:pt x="20293" y="583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4" name="Shape 299"/>
          <p:cNvSpPr/>
          <p:nvPr/>
        </p:nvSpPr>
        <p:spPr>
          <a:xfrm>
            <a:off x="684713" y="3302962"/>
            <a:ext cx="640681" cy="421063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70993" y="25616"/>
                </a:moveTo>
                <a:cubicBezTo>
                  <a:pt x="74756" y="25616"/>
                  <a:pt x="77806" y="30257"/>
                  <a:pt x="77806" y="35981"/>
                </a:cubicBezTo>
                <a:cubicBezTo>
                  <a:pt x="77806" y="41706"/>
                  <a:pt x="74756" y="46347"/>
                  <a:pt x="70993" y="46347"/>
                </a:cubicBezTo>
                <a:cubicBezTo>
                  <a:pt x="67231" y="46347"/>
                  <a:pt x="64181" y="41706"/>
                  <a:pt x="64181" y="35981"/>
                </a:cubicBezTo>
                <a:cubicBezTo>
                  <a:pt x="64181" y="30257"/>
                  <a:pt x="67231" y="25616"/>
                  <a:pt x="70993" y="25616"/>
                </a:cubicBezTo>
                <a:close/>
                <a:moveTo>
                  <a:pt x="44353" y="15369"/>
                </a:moveTo>
                <a:lnTo>
                  <a:pt x="68961" y="82195"/>
                </a:lnTo>
                <a:lnTo>
                  <a:pt x="83818" y="47833"/>
                </a:lnTo>
                <a:lnTo>
                  <a:pt x="108131" y="104068"/>
                </a:lnTo>
                <a:lnTo>
                  <a:pt x="77016" y="104068"/>
                </a:lnTo>
                <a:lnTo>
                  <a:pt x="59504" y="104068"/>
                </a:lnTo>
                <a:lnTo>
                  <a:pt x="11689" y="104068"/>
                </a:lnTo>
                <a:close/>
                <a:moveTo>
                  <a:pt x="6666" y="9280"/>
                </a:moveTo>
                <a:lnTo>
                  <a:pt x="6666" y="110719"/>
                </a:lnTo>
                <a:lnTo>
                  <a:pt x="113333" y="110719"/>
                </a:lnTo>
                <a:lnTo>
                  <a:pt x="113333" y="9280"/>
                </a:lnTo>
                <a:close/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36" name="Shape 417"/>
          <p:cNvSpPr/>
          <p:nvPr/>
        </p:nvSpPr>
        <p:spPr>
          <a:xfrm rot="-900000">
            <a:off x="747960" y="4138477"/>
            <a:ext cx="623557" cy="468946"/>
          </a:xfrm>
          <a:custGeom>
            <a:avLst/>
            <a:gdLst/>
            <a:ahLst/>
            <a:cxnLst/>
            <a:rect l="0" t="0" r="0" b="0"/>
            <a:pathLst>
              <a:path w="120000" h="120000" extrusionOk="0">
                <a:moveTo>
                  <a:pt x="120000" y="426"/>
                </a:moveTo>
                <a:lnTo>
                  <a:pt x="119341" y="3367"/>
                </a:lnTo>
                <a:lnTo>
                  <a:pt x="119546" y="3431"/>
                </a:lnTo>
                <a:lnTo>
                  <a:pt x="96423" y="104174"/>
                </a:lnTo>
                <a:lnTo>
                  <a:pt x="96051" y="104058"/>
                </a:lnTo>
                <a:cubicBezTo>
                  <a:pt x="95616" y="112947"/>
                  <a:pt x="88002" y="120000"/>
                  <a:pt x="78684" y="120000"/>
                </a:cubicBezTo>
                <a:cubicBezTo>
                  <a:pt x="69039" y="120000"/>
                  <a:pt x="61219" y="112443"/>
                  <a:pt x="61219" y="103121"/>
                </a:cubicBezTo>
                <a:cubicBezTo>
                  <a:pt x="61219" y="93799"/>
                  <a:pt x="69039" y="86242"/>
                  <a:pt x="78684" y="86242"/>
                </a:cubicBezTo>
                <a:cubicBezTo>
                  <a:pt x="83798" y="86242"/>
                  <a:pt x="88398" y="88366"/>
                  <a:pt x="91556" y="91798"/>
                </a:cubicBezTo>
                <a:lnTo>
                  <a:pt x="106992" y="24547"/>
                </a:lnTo>
                <a:lnTo>
                  <a:pt x="53077" y="24547"/>
                </a:lnTo>
                <a:lnTo>
                  <a:pt x="35073" y="102992"/>
                </a:lnTo>
                <a:lnTo>
                  <a:pt x="34816" y="102912"/>
                </a:lnTo>
                <a:cubicBezTo>
                  <a:pt x="34312" y="111733"/>
                  <a:pt x="26731" y="118708"/>
                  <a:pt x="17464" y="118708"/>
                </a:cubicBezTo>
                <a:cubicBezTo>
                  <a:pt x="7819" y="118708"/>
                  <a:pt x="0" y="111151"/>
                  <a:pt x="0" y="101829"/>
                </a:cubicBezTo>
                <a:cubicBezTo>
                  <a:pt x="0" y="92507"/>
                  <a:pt x="7819" y="84950"/>
                  <a:pt x="17464" y="84950"/>
                </a:cubicBezTo>
                <a:cubicBezTo>
                  <a:pt x="22532" y="84950"/>
                  <a:pt x="27095" y="87036"/>
                  <a:pt x="30253" y="90409"/>
                </a:cubicBezTo>
                <a:lnTo>
                  <a:pt x="51004" y="0"/>
                </a:lnTo>
                <a:lnTo>
                  <a:pt x="52367" y="426"/>
                </a:lnTo>
                <a:close/>
              </a:path>
            </a:pathLst>
          </a:cu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spcBef>
                <a:spcPts val="0"/>
              </a:spcBef>
              <a:buNone/>
            </a:pPr>
            <a:endParaRPr sz="1800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0" name="Shape 400">
            <a:extLst>
              <a:ext uri="{FF2B5EF4-FFF2-40B4-BE49-F238E27FC236}">
                <a16:creationId xmlns:a16="http://schemas.microsoft.com/office/drawing/2014/main" id="{A4E4EDDC-7404-0C42-AE3D-CE7F0216EFAF}"/>
              </a:ext>
            </a:extLst>
          </p:cNvPr>
          <p:cNvPicPr preferRelativeResize="0"/>
          <p:nvPr/>
        </p:nvPicPr>
        <p:blipFill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342601" y="1305196"/>
            <a:ext cx="1878398" cy="96280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1" name="圓角矩形 1">
            <a:extLst>
              <a:ext uri="{FF2B5EF4-FFF2-40B4-BE49-F238E27FC236}">
                <a16:creationId xmlns:a16="http://schemas.microsoft.com/office/drawing/2014/main" id="{B8A98EE4-93B0-8143-A1D5-20EF2315AB32}"/>
              </a:ext>
            </a:extLst>
          </p:cNvPr>
          <p:cNvSpPr/>
          <p:nvPr/>
        </p:nvSpPr>
        <p:spPr>
          <a:xfrm>
            <a:off x="3370336" y="1749812"/>
            <a:ext cx="141761" cy="103637"/>
          </a:xfrm>
          <a:prstGeom prst="roundRect">
            <a:avLst>
              <a:gd name="adj" fmla="val 14947"/>
            </a:avLst>
          </a:prstGeom>
          <a:noFill/>
          <a:ln w="12700" cmpd="sng">
            <a:solidFill>
              <a:srgbClr val="FF6400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矩形 2">
            <a:extLst>
              <a:ext uri="{FF2B5EF4-FFF2-40B4-BE49-F238E27FC236}">
                <a16:creationId xmlns:a16="http://schemas.microsoft.com/office/drawing/2014/main" id="{14004F6E-50B0-5E4A-98F1-4172EEC8D41C}"/>
              </a:ext>
            </a:extLst>
          </p:cNvPr>
          <p:cNvSpPr/>
          <p:nvPr/>
        </p:nvSpPr>
        <p:spPr>
          <a:xfrm>
            <a:off x="3518363" y="1344974"/>
            <a:ext cx="362820" cy="986884"/>
          </a:xfrm>
          <a:custGeom>
            <a:avLst/>
            <a:gdLst>
              <a:gd name="connsiteX0" fmla="*/ 0 w 360040"/>
              <a:gd name="connsiteY0" fmla="*/ 0 h 2304256"/>
              <a:gd name="connsiteX1" fmla="*/ 360040 w 360040"/>
              <a:gd name="connsiteY1" fmla="*/ 0 h 2304256"/>
              <a:gd name="connsiteX2" fmla="*/ 360040 w 360040"/>
              <a:gd name="connsiteY2" fmla="*/ 2304256 h 2304256"/>
              <a:gd name="connsiteX3" fmla="*/ 0 w 360040"/>
              <a:gd name="connsiteY3" fmla="*/ 2304256 h 2304256"/>
              <a:gd name="connsiteX4" fmla="*/ 0 w 360040"/>
              <a:gd name="connsiteY4" fmla="*/ 0 h 2304256"/>
              <a:gd name="connsiteX0" fmla="*/ 0 w 367510"/>
              <a:gd name="connsiteY0" fmla="*/ 971176 h 2304256"/>
              <a:gd name="connsiteX1" fmla="*/ 367510 w 367510"/>
              <a:gd name="connsiteY1" fmla="*/ 0 h 2304256"/>
              <a:gd name="connsiteX2" fmla="*/ 367510 w 367510"/>
              <a:gd name="connsiteY2" fmla="*/ 2304256 h 2304256"/>
              <a:gd name="connsiteX3" fmla="*/ 7470 w 367510"/>
              <a:gd name="connsiteY3" fmla="*/ 2304256 h 2304256"/>
              <a:gd name="connsiteX4" fmla="*/ 0 w 367510"/>
              <a:gd name="connsiteY4" fmla="*/ 971176 h 2304256"/>
              <a:gd name="connsiteX0" fmla="*/ 0 w 367510"/>
              <a:gd name="connsiteY0" fmla="*/ 971176 h 2304256"/>
              <a:gd name="connsiteX1" fmla="*/ 367510 w 367510"/>
              <a:gd name="connsiteY1" fmla="*/ 0 h 2304256"/>
              <a:gd name="connsiteX2" fmla="*/ 367510 w 367510"/>
              <a:gd name="connsiteY2" fmla="*/ 2304256 h 2304256"/>
              <a:gd name="connsiteX3" fmla="*/ 0 w 367510"/>
              <a:gd name="connsiteY3" fmla="*/ 1161256 h 2304256"/>
              <a:gd name="connsiteX4" fmla="*/ 0 w 367510"/>
              <a:gd name="connsiteY4" fmla="*/ 971176 h 23042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67510" h="2304256">
                <a:moveTo>
                  <a:pt x="0" y="971176"/>
                </a:moveTo>
                <a:lnTo>
                  <a:pt x="367510" y="0"/>
                </a:lnTo>
                <a:lnTo>
                  <a:pt x="367510" y="2304256"/>
                </a:lnTo>
                <a:lnTo>
                  <a:pt x="0" y="1161256"/>
                </a:lnTo>
                <a:lnTo>
                  <a:pt x="0" y="971176"/>
                </a:lnTo>
                <a:close/>
              </a:path>
            </a:pathLst>
          </a:custGeom>
          <a:gradFill>
            <a:gsLst>
              <a:gs pos="0">
                <a:srgbClr val="FF6400"/>
              </a:gs>
              <a:gs pos="100000">
                <a:srgbClr val="FF6400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5" name="Shape 401">
            <a:extLst>
              <a:ext uri="{FF2B5EF4-FFF2-40B4-BE49-F238E27FC236}">
                <a16:creationId xmlns:a16="http://schemas.microsoft.com/office/drawing/2014/main" id="{8B47DC3D-9931-C544-AAA6-A99FC9124FB0}"/>
              </a:ext>
            </a:extLst>
          </p:cNvPr>
          <p:cNvPicPr preferRelativeResize="0"/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61378" y="1230132"/>
            <a:ext cx="1906203" cy="1069773"/>
          </a:xfrm>
          <a:prstGeom prst="rect">
            <a:avLst/>
          </a:prstGeom>
          <a:noFill/>
          <a:ln w="19050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8" name="Shape 328"/>
          <p:cNvPicPr preferRelativeResize="0"/>
          <p:nvPr/>
        </p:nvPicPr>
        <p:blipFill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42657" y="854980"/>
            <a:ext cx="841528" cy="84152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8D18B5A1-B0FB-2340-B570-67334E6A5248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71551" y="2098260"/>
            <a:ext cx="2515323" cy="274496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8" name="向右箭號 37"/>
          <p:cNvSpPr/>
          <p:nvPr/>
        </p:nvSpPr>
        <p:spPr>
          <a:xfrm rot="810592">
            <a:off x="1409152" y="2507033"/>
            <a:ext cx="943681" cy="466580"/>
          </a:xfrm>
          <a:prstGeom prst="rightArrow">
            <a:avLst/>
          </a:prstGeom>
          <a:gradFill flip="none" rotWithShape="1">
            <a:gsLst>
              <a:gs pos="0">
                <a:srgbClr val="00CCFF">
                  <a:alpha val="0"/>
                </a:srgbClr>
              </a:gs>
              <a:gs pos="61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9" name="向右箭號 38"/>
          <p:cNvSpPr/>
          <p:nvPr/>
        </p:nvSpPr>
        <p:spPr>
          <a:xfrm>
            <a:off x="1362084" y="3302962"/>
            <a:ext cx="943681" cy="466580"/>
          </a:xfrm>
          <a:prstGeom prst="rightArrow">
            <a:avLst/>
          </a:prstGeom>
          <a:gradFill flip="none" rotWithShape="1">
            <a:gsLst>
              <a:gs pos="0">
                <a:srgbClr val="00CCFF">
                  <a:alpha val="0"/>
                </a:srgbClr>
              </a:gs>
              <a:gs pos="61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0" name="向右箭號 39"/>
          <p:cNvSpPr/>
          <p:nvPr/>
        </p:nvSpPr>
        <p:spPr>
          <a:xfrm rot="20591150">
            <a:off x="1416360" y="4004820"/>
            <a:ext cx="943681" cy="466580"/>
          </a:xfrm>
          <a:prstGeom prst="rightArrow">
            <a:avLst/>
          </a:prstGeom>
          <a:gradFill flip="none" rotWithShape="1">
            <a:gsLst>
              <a:gs pos="0">
                <a:srgbClr val="00CCFF">
                  <a:alpha val="0"/>
                </a:srgbClr>
              </a:gs>
              <a:gs pos="61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向右箭號 51"/>
          <p:cNvSpPr/>
          <p:nvPr/>
        </p:nvSpPr>
        <p:spPr>
          <a:xfrm rot="1704805">
            <a:off x="1614208" y="1835082"/>
            <a:ext cx="943681" cy="466580"/>
          </a:xfrm>
          <a:prstGeom prst="rightArrow">
            <a:avLst/>
          </a:prstGeom>
          <a:gradFill flip="none" rotWithShape="1">
            <a:gsLst>
              <a:gs pos="0">
                <a:srgbClr val="00CCFF">
                  <a:alpha val="0"/>
                </a:srgbClr>
              </a:gs>
              <a:gs pos="61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kumimoji="1"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grpSp>
        <p:nvGrpSpPr>
          <p:cNvPr id="58" name="群組 57">
            <a:extLst>
              <a:ext uri="{FF2B5EF4-FFF2-40B4-BE49-F238E27FC236}">
                <a16:creationId xmlns:a16="http://schemas.microsoft.com/office/drawing/2014/main" id="{48586921-AE3F-4EF8-8AF8-FD5A3E21E492}"/>
              </a:ext>
            </a:extLst>
          </p:cNvPr>
          <p:cNvGrpSpPr/>
          <p:nvPr/>
        </p:nvGrpSpPr>
        <p:grpSpPr>
          <a:xfrm>
            <a:off x="347998" y="1187896"/>
            <a:ext cx="1542009" cy="828890"/>
            <a:chOff x="6544554" y="7152998"/>
            <a:chExt cx="2689388" cy="1361416"/>
          </a:xfrm>
        </p:grpSpPr>
        <p:pic>
          <p:nvPicPr>
            <p:cNvPr id="60" name="圖形 59">
              <a:extLst>
                <a:ext uri="{FF2B5EF4-FFF2-40B4-BE49-F238E27FC236}">
                  <a16:creationId xmlns:a16="http://schemas.microsoft.com/office/drawing/2014/main" id="{6BDDD86D-41E5-42D4-A938-95A94FD11699}"/>
                </a:ext>
              </a:extLst>
            </p:cNvPr>
            <p:cNvPicPr>
              <a:picLocks noChangeAspect="1"/>
            </p:cNvPicPr>
            <p:nvPr/>
          </p:nvPicPr>
          <p:blipFill>
            <a:blip r:embed="rId8">
              <a:extLst>
                <a:ext uri="{96DAC541-7B7A-43D3-8B79-37D633B846F1}">
                  <asvg:svgBlip xmlns:asvg="http://schemas.microsoft.com/office/drawing/2016/SVG/main" r:embed="rId9"/>
                </a:ext>
              </a:extLst>
            </a:blip>
            <a:stretch>
              <a:fillRect/>
            </a:stretch>
          </p:blipFill>
          <p:spPr>
            <a:xfrm>
              <a:off x="6544554" y="7152998"/>
              <a:ext cx="2665293" cy="1361001"/>
            </a:xfrm>
            <a:prstGeom prst="rect">
              <a:avLst/>
            </a:prstGeom>
          </p:spPr>
        </p:pic>
        <p:sp>
          <p:nvSpPr>
            <p:cNvPr id="61" name="圖形 52">
              <a:extLst>
                <a:ext uri="{FF2B5EF4-FFF2-40B4-BE49-F238E27FC236}">
                  <a16:creationId xmlns:a16="http://schemas.microsoft.com/office/drawing/2014/main" id="{5A6B2E1C-70DF-45B8-A182-8212D5691563}"/>
                </a:ext>
              </a:extLst>
            </p:cNvPr>
            <p:cNvSpPr/>
            <p:nvPr/>
          </p:nvSpPr>
          <p:spPr>
            <a:xfrm>
              <a:off x="6577836" y="7155662"/>
              <a:ext cx="2656106" cy="1358752"/>
            </a:xfrm>
            <a:custGeom>
              <a:avLst/>
              <a:gdLst>
                <a:gd name="connsiteX0" fmla="*/ 2013139 w 2286000"/>
                <a:gd name="connsiteY0" fmla="*/ 731890 h 1387754"/>
                <a:gd name="connsiteX1" fmla="*/ 1982497 w 2286000"/>
                <a:gd name="connsiteY1" fmla="*/ 734303 h 1387754"/>
                <a:gd name="connsiteX2" fmla="*/ 1625006 w 2286000"/>
                <a:gd name="connsiteY2" fmla="*/ 378917 h 1387754"/>
                <a:gd name="connsiteX3" fmla="*/ 1477632 w 2286000"/>
                <a:gd name="connsiteY3" fmla="*/ 417533 h 1387754"/>
                <a:gd name="connsiteX4" fmla="*/ 1010704 w 2286000"/>
                <a:gd name="connsiteY4" fmla="*/ 0 h 1387754"/>
                <a:gd name="connsiteX5" fmla="*/ 537453 w 2286000"/>
                <a:gd name="connsiteY5" fmla="*/ 443478 h 1387754"/>
                <a:gd name="connsiteX6" fmla="*/ 407103 w 2286000"/>
                <a:gd name="connsiteY6" fmla="*/ 416326 h 1387754"/>
                <a:gd name="connsiteX7" fmla="*/ 0 w 2286000"/>
                <a:gd name="connsiteY7" fmla="*/ 921349 h 1387754"/>
                <a:gd name="connsiteX8" fmla="*/ 356032 w 2286000"/>
                <a:gd name="connsiteY8" fmla="*/ 1422147 h 1387754"/>
                <a:gd name="connsiteX9" fmla="*/ 399320 w 2286000"/>
                <a:gd name="connsiteY9" fmla="*/ 1426371 h 1387754"/>
                <a:gd name="connsiteX10" fmla="*/ 407103 w 2286000"/>
                <a:gd name="connsiteY10" fmla="*/ 1426371 h 1387754"/>
                <a:gd name="connsiteX11" fmla="*/ 407589 w 2286000"/>
                <a:gd name="connsiteY11" fmla="*/ 1426371 h 1387754"/>
                <a:gd name="connsiteX12" fmla="*/ 408075 w 2286000"/>
                <a:gd name="connsiteY12" fmla="*/ 1426371 h 1387754"/>
                <a:gd name="connsiteX13" fmla="*/ 2002925 w 2286000"/>
                <a:gd name="connsiteY13" fmla="*/ 1426371 h 1387754"/>
                <a:gd name="connsiteX14" fmla="*/ 2007303 w 2286000"/>
                <a:gd name="connsiteY14" fmla="*/ 1426371 h 1387754"/>
                <a:gd name="connsiteX15" fmla="*/ 2013626 w 2286000"/>
                <a:gd name="connsiteY15" fmla="*/ 1426371 h 1387754"/>
                <a:gd name="connsiteX16" fmla="*/ 2296701 w 2286000"/>
                <a:gd name="connsiteY16" fmla="*/ 1079432 h 1387754"/>
                <a:gd name="connsiteX17" fmla="*/ 2013139 w 2286000"/>
                <a:gd name="connsiteY17" fmla="*/ 731890 h 1387754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  <a:cxn ang="0">
                  <a:pos x="connsiteX11" y="connsiteY11"/>
                </a:cxn>
                <a:cxn ang="0">
                  <a:pos x="connsiteX12" y="connsiteY12"/>
                </a:cxn>
                <a:cxn ang="0">
                  <a:pos x="connsiteX13" y="connsiteY13"/>
                </a:cxn>
                <a:cxn ang="0">
                  <a:pos x="connsiteX14" y="connsiteY14"/>
                </a:cxn>
                <a:cxn ang="0">
                  <a:pos x="connsiteX15" y="connsiteY15"/>
                </a:cxn>
                <a:cxn ang="0">
                  <a:pos x="connsiteX16" y="connsiteY16"/>
                </a:cxn>
                <a:cxn ang="0">
                  <a:pos x="connsiteX17" y="connsiteY17"/>
                </a:cxn>
              </a:cxnLst>
              <a:rect l="l" t="t" r="r" b="b"/>
              <a:pathLst>
                <a:path w="2286000" h="1387754">
                  <a:moveTo>
                    <a:pt x="2013139" y="731890"/>
                  </a:moveTo>
                  <a:cubicBezTo>
                    <a:pt x="2002439" y="731890"/>
                    <a:pt x="1992225" y="732493"/>
                    <a:pt x="1982497" y="734303"/>
                  </a:cubicBezTo>
                  <a:cubicBezTo>
                    <a:pt x="1946018" y="530967"/>
                    <a:pt x="1799617" y="378917"/>
                    <a:pt x="1625006" y="378917"/>
                  </a:cubicBezTo>
                  <a:cubicBezTo>
                    <a:pt x="1572476" y="378917"/>
                    <a:pt x="1522865" y="392795"/>
                    <a:pt x="1477632" y="417533"/>
                  </a:cubicBezTo>
                  <a:cubicBezTo>
                    <a:pt x="1412456" y="174978"/>
                    <a:pt x="1228117" y="0"/>
                    <a:pt x="1010704" y="0"/>
                  </a:cubicBezTo>
                  <a:cubicBezTo>
                    <a:pt x="785509" y="0"/>
                    <a:pt x="596306" y="187649"/>
                    <a:pt x="537453" y="443478"/>
                  </a:cubicBezTo>
                  <a:cubicBezTo>
                    <a:pt x="496597" y="425980"/>
                    <a:pt x="452823" y="416326"/>
                    <a:pt x="407103" y="416326"/>
                  </a:cubicBezTo>
                  <a:cubicBezTo>
                    <a:pt x="182394" y="416326"/>
                    <a:pt x="0" y="642591"/>
                    <a:pt x="0" y="921349"/>
                  </a:cubicBezTo>
                  <a:cubicBezTo>
                    <a:pt x="0" y="1178988"/>
                    <a:pt x="155156" y="1390772"/>
                    <a:pt x="356032" y="1422147"/>
                  </a:cubicBezTo>
                  <a:cubicBezTo>
                    <a:pt x="370137" y="1424561"/>
                    <a:pt x="384243" y="1426371"/>
                    <a:pt x="399320" y="1426371"/>
                  </a:cubicBezTo>
                  <a:lnTo>
                    <a:pt x="407103" y="1426371"/>
                  </a:lnTo>
                  <a:lnTo>
                    <a:pt x="407589" y="1426371"/>
                  </a:lnTo>
                  <a:lnTo>
                    <a:pt x="408075" y="1426371"/>
                  </a:lnTo>
                  <a:lnTo>
                    <a:pt x="2002925" y="1426371"/>
                  </a:lnTo>
                  <a:cubicBezTo>
                    <a:pt x="2004384" y="1426371"/>
                    <a:pt x="2005844" y="1426371"/>
                    <a:pt x="2007303" y="1426371"/>
                  </a:cubicBezTo>
                  <a:cubicBezTo>
                    <a:pt x="2009248" y="1426371"/>
                    <a:pt x="2011680" y="1426371"/>
                    <a:pt x="2013626" y="1426371"/>
                  </a:cubicBezTo>
                  <a:cubicBezTo>
                    <a:pt x="2170241" y="1426371"/>
                    <a:pt x="2296701" y="1270701"/>
                    <a:pt x="2296701" y="1079432"/>
                  </a:cubicBezTo>
                  <a:cubicBezTo>
                    <a:pt x="2296214" y="887560"/>
                    <a:pt x="2169755" y="731890"/>
                    <a:pt x="2013139" y="731890"/>
                  </a:cubicBezTo>
                  <a:close/>
                </a:path>
              </a:pathLst>
            </a:custGeom>
            <a:gradFill>
              <a:gsLst>
                <a:gs pos="71000">
                  <a:srgbClr val="0081E2">
                    <a:alpha val="29000"/>
                  </a:srgbClr>
                </a:gs>
                <a:gs pos="0">
                  <a:srgbClr val="002060">
                    <a:alpha val="0"/>
                  </a:srgbClr>
                </a:gs>
                <a:gs pos="99000">
                  <a:srgbClr val="00B0F0">
                    <a:alpha val="42000"/>
                  </a:srgbClr>
                </a:gs>
              </a:gsLst>
              <a:lin ang="5400000" scaled="1"/>
            </a:gradFill>
            <a:ln w="31750" cap="flat" cmpd="sng" algn="ctr">
              <a:gradFill>
                <a:gsLst>
                  <a:gs pos="0">
                    <a:schemeClr val="bg1">
                      <a:lumMod val="95000"/>
                      <a:alpha val="0"/>
                    </a:schemeClr>
                  </a:gs>
                  <a:gs pos="74000">
                    <a:schemeClr val="bg1">
                      <a:lumMod val="95000"/>
                    </a:schemeClr>
                  </a:gs>
                  <a:gs pos="83000">
                    <a:schemeClr val="bg1">
                      <a:lumMod val="95000"/>
                    </a:schemeClr>
                  </a:gs>
                  <a:gs pos="100000">
                    <a:schemeClr val="bg1">
                      <a:lumMod val="95000"/>
                      <a:alpha val="0"/>
                    </a:schemeClr>
                  </a:gs>
                </a:gsLst>
                <a:lin ang="5400000" scaled="1"/>
              </a:gradFill>
              <a:prstDash val="solid"/>
              <a:miter lim="800000"/>
            </a:ln>
            <a:effectLst/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spcFirstLastPara="0" vert="horz" wrap="square" lIns="68580" tIns="34290" rIns="68580" bIns="34290" numCol="1" spcCol="1270" rtlCol="0" anchor="ctr" anchorCtr="0">
              <a:noAutofit/>
            </a:bodyPr>
            <a:lstStyle/>
            <a:p>
              <a:pPr algn="ctr">
                <a:lnSpc>
                  <a:spcPct val="90000"/>
                </a:lnSpc>
              </a:pPr>
              <a:endParaRPr lang="zh-TW" altLang="en-US" sz="1200" b="1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sp>
        <p:nvSpPr>
          <p:cNvPr id="59" name="矩形 58">
            <a:extLst>
              <a:ext uri="{FF2B5EF4-FFF2-40B4-BE49-F238E27FC236}">
                <a16:creationId xmlns:a16="http://schemas.microsoft.com/office/drawing/2014/main" id="{672A4B2E-8629-41DE-B460-E9A505BFEA05}"/>
              </a:ext>
            </a:extLst>
          </p:cNvPr>
          <p:cNvSpPr/>
          <p:nvPr/>
        </p:nvSpPr>
        <p:spPr>
          <a:xfrm>
            <a:off x="587055" y="1528388"/>
            <a:ext cx="1147101" cy="4001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2000" dirty="0">
                <a:latin typeface="Oswald Medium" pitchFamily="2" charset="0"/>
                <a:cs typeface="Arial" panose="020B0604020202020204" pitchFamily="34" charset="0"/>
              </a:rPr>
              <a:t>Internet</a:t>
            </a:r>
          </a:p>
        </p:txBody>
      </p:sp>
      <p:sp>
        <p:nvSpPr>
          <p:cNvPr id="51" name="矩形: 圓角 50">
            <a:extLst>
              <a:ext uri="{FF2B5EF4-FFF2-40B4-BE49-F238E27FC236}">
                <a16:creationId xmlns:a16="http://schemas.microsoft.com/office/drawing/2014/main" id="{4765CA32-01A2-4566-AACE-8C3338C07C88}"/>
              </a:ext>
            </a:extLst>
          </p:cNvPr>
          <p:cNvSpPr/>
          <p:nvPr/>
        </p:nvSpPr>
        <p:spPr>
          <a:xfrm>
            <a:off x="5216350" y="2006073"/>
            <a:ext cx="3547759" cy="2403596"/>
          </a:xfrm>
          <a:prstGeom prst="roundRect">
            <a:avLst/>
          </a:prstGeom>
          <a:solidFill>
            <a:schemeClr val="bg1"/>
          </a:solidFill>
          <a:ln>
            <a:noFill/>
          </a:ln>
          <a:effectLst>
            <a:glow rad="63500">
              <a:schemeClr val="accent3">
                <a:satMod val="175000"/>
                <a:alpha val="4000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53" name="Shape 369" descr="「streaming device icon png」的圖片搜尋結果">
            <a:extLst>
              <a:ext uri="{FF2B5EF4-FFF2-40B4-BE49-F238E27FC236}">
                <a16:creationId xmlns:a16="http://schemas.microsoft.com/office/drawing/2014/main" id="{8D575ED4-F288-46AB-96A4-EA0E13BB857B}"/>
              </a:ext>
            </a:extLst>
          </p:cNvPr>
          <p:cNvPicPr preferRelativeResize="0"/>
          <p:nvPr/>
        </p:nvPicPr>
        <p:blipFill rotWithShape="1">
          <a:blip r:embed="rId10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6054" y="2498076"/>
            <a:ext cx="3300539" cy="701308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54" name="群組 53">
            <a:extLst>
              <a:ext uri="{FF2B5EF4-FFF2-40B4-BE49-F238E27FC236}">
                <a16:creationId xmlns:a16="http://schemas.microsoft.com/office/drawing/2014/main" id="{0FE3C9E8-BC01-4597-8922-900FD54F30C8}"/>
              </a:ext>
            </a:extLst>
          </p:cNvPr>
          <p:cNvGrpSpPr/>
          <p:nvPr/>
        </p:nvGrpSpPr>
        <p:grpSpPr>
          <a:xfrm>
            <a:off x="7510993" y="3356646"/>
            <a:ext cx="1189498" cy="870321"/>
            <a:chOff x="5147402" y="2663353"/>
            <a:chExt cx="1189498" cy="870321"/>
          </a:xfrm>
        </p:grpSpPr>
        <p:sp>
          <p:nvSpPr>
            <p:cNvPr id="55" name="Shape 372">
              <a:extLst>
                <a:ext uri="{FF2B5EF4-FFF2-40B4-BE49-F238E27FC236}">
                  <a16:creationId xmlns:a16="http://schemas.microsoft.com/office/drawing/2014/main" id="{70877E5A-4FC4-469A-852E-C5B304B20FC8}"/>
                </a:ext>
              </a:extLst>
            </p:cNvPr>
            <p:cNvSpPr txBox="1"/>
            <p:nvPr/>
          </p:nvSpPr>
          <p:spPr>
            <a:xfrm>
              <a:off x="5147402" y="3206374"/>
              <a:ext cx="642942" cy="327300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lIns="91425" tIns="91425" rIns="91425" bIns="91425" anchor="t" anchorCtr="0">
              <a:noAutofit/>
            </a:bodyPr>
            <a:lstStyle/>
            <a:p>
              <a:pPr marL="0" lvl="0" indent="0" rtl="0">
                <a:spcBef>
                  <a:spcPts val="0"/>
                </a:spcBef>
                <a:buNone/>
              </a:pPr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Phone</a:t>
              </a:r>
            </a:p>
          </p:txBody>
        </p:sp>
        <p:pic>
          <p:nvPicPr>
            <p:cNvPr id="56" name="Shape 65" descr="D:\Fullppt\PNG이미지\핸드폰2.png">
              <a:extLst>
                <a:ext uri="{FF2B5EF4-FFF2-40B4-BE49-F238E27FC236}">
                  <a16:creationId xmlns:a16="http://schemas.microsoft.com/office/drawing/2014/main" id="{7A58FB63-5B3C-44C8-9174-9DFA3535785C}"/>
                </a:ext>
              </a:extLst>
            </p:cNvPr>
            <p:cNvPicPr preferRelativeResize="0"/>
            <p:nvPr/>
          </p:nvPicPr>
          <p:blipFill>
            <a:blip r:embed="rId11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265810" y="2783518"/>
              <a:ext cx="262604" cy="476912"/>
            </a:xfrm>
            <a:prstGeom prst="rect">
              <a:avLst/>
            </a:prstGeom>
            <a:noFill/>
            <a:ln>
              <a:noFill/>
            </a:ln>
          </p:spPr>
        </p:pic>
        <p:sp>
          <p:nvSpPr>
            <p:cNvPr id="62" name="矩形 61">
              <a:extLst>
                <a:ext uri="{FF2B5EF4-FFF2-40B4-BE49-F238E27FC236}">
                  <a16:creationId xmlns:a16="http://schemas.microsoft.com/office/drawing/2014/main" id="{FE5D8BAA-4CE1-4B83-9A0A-2FA83F361B93}"/>
                </a:ext>
              </a:extLst>
            </p:cNvPr>
            <p:cNvSpPr/>
            <p:nvPr/>
          </p:nvSpPr>
          <p:spPr>
            <a:xfrm>
              <a:off x="5775528" y="3245905"/>
              <a:ext cx="561372" cy="246221"/>
            </a:xfrm>
            <a:prstGeom prst="rect">
              <a:avLst/>
            </a:prstGeom>
          </p:spPr>
          <p:txBody>
            <a:bodyPr wrap="none">
              <a:spAutoFit/>
            </a:bodyPr>
            <a:lstStyle/>
            <a:p>
              <a:pPr lvl="0"/>
              <a:r>
                <a:rPr lang="en-US" sz="1000" b="1">
                  <a:solidFill>
                    <a:schemeClr val="tx1"/>
                  </a:solidFill>
                  <a:latin typeface="Arial" panose="020B0604020202020204" pitchFamily="34" charset="0"/>
                  <a:ea typeface="微軟正黑體" pitchFamily="34" charset="-120"/>
                  <a:cs typeface="Arial" panose="020B0604020202020204" pitchFamily="34" charset="0"/>
                </a:rPr>
                <a:t>Tablet</a:t>
              </a:r>
            </a:p>
          </p:txBody>
        </p:sp>
        <p:pic>
          <p:nvPicPr>
            <p:cNvPr id="63" name="Shape 65" descr="D:\Fullppt\PNG이미지\핸드폰2.png">
              <a:extLst>
                <a:ext uri="{FF2B5EF4-FFF2-40B4-BE49-F238E27FC236}">
                  <a16:creationId xmlns:a16="http://schemas.microsoft.com/office/drawing/2014/main" id="{59911CDF-D66B-4206-96AA-2DEE4FBB38C9}"/>
                </a:ext>
              </a:extLst>
            </p:cNvPr>
            <p:cNvPicPr preferRelativeResize="0"/>
            <p:nvPr/>
          </p:nvPicPr>
          <p:blipFill>
            <a:blip r:embed="rId1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5753358" y="2663353"/>
              <a:ext cx="463316" cy="611575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65" name="Shape 373">
            <a:extLst>
              <a:ext uri="{FF2B5EF4-FFF2-40B4-BE49-F238E27FC236}">
                <a16:creationId xmlns:a16="http://schemas.microsoft.com/office/drawing/2014/main" id="{6F9E8061-9A45-4429-86EE-D2AA36D48789}"/>
              </a:ext>
            </a:extLst>
          </p:cNvPr>
          <p:cNvSpPr txBox="1"/>
          <p:nvPr/>
        </p:nvSpPr>
        <p:spPr>
          <a:xfrm>
            <a:off x="6570263" y="3892876"/>
            <a:ext cx="941946" cy="32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Computer</a:t>
            </a:r>
          </a:p>
        </p:txBody>
      </p:sp>
      <p:sp>
        <p:nvSpPr>
          <p:cNvPr id="66" name="Shape 376">
            <a:extLst>
              <a:ext uri="{FF2B5EF4-FFF2-40B4-BE49-F238E27FC236}">
                <a16:creationId xmlns:a16="http://schemas.microsoft.com/office/drawing/2014/main" id="{1BEDEB43-403E-4A55-8ABE-538A338FA316}"/>
              </a:ext>
            </a:extLst>
          </p:cNvPr>
          <p:cNvSpPr txBox="1"/>
          <p:nvPr/>
        </p:nvSpPr>
        <p:spPr>
          <a:xfrm>
            <a:off x="5511021" y="3899667"/>
            <a:ext cx="849953" cy="327300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marL="0" lvl="0" indent="0" rtl="0">
              <a:spcBef>
                <a:spcPts val="0"/>
              </a:spcBef>
              <a:buNone/>
            </a:pPr>
            <a:r>
              <a:rPr lang="en-US" sz="1000" b="1">
                <a:solidFill>
                  <a:schemeClr val="tx1"/>
                </a:solidFill>
                <a:latin typeface="Arial" panose="020B0604020202020204" pitchFamily="34" charset="0"/>
                <a:ea typeface="微軟正黑體" pitchFamily="34" charset="-120"/>
                <a:cs typeface="Arial" panose="020B0604020202020204" pitchFamily="34" charset="0"/>
              </a:rPr>
              <a:t>Smart TV</a:t>
            </a:r>
          </a:p>
        </p:txBody>
      </p:sp>
      <p:grpSp>
        <p:nvGrpSpPr>
          <p:cNvPr id="76" name="群組 7">
            <a:extLst>
              <a:ext uri="{FF2B5EF4-FFF2-40B4-BE49-F238E27FC236}">
                <a16:creationId xmlns:a16="http://schemas.microsoft.com/office/drawing/2014/main" id="{7E141D31-183F-4F1F-B3F3-15634DE0051F}"/>
              </a:ext>
            </a:extLst>
          </p:cNvPr>
          <p:cNvGrpSpPr/>
          <p:nvPr/>
        </p:nvGrpSpPr>
        <p:grpSpPr>
          <a:xfrm>
            <a:off x="6494741" y="3406847"/>
            <a:ext cx="969803" cy="573498"/>
            <a:chOff x="5669477" y="2620125"/>
            <a:chExt cx="3474523" cy="2256184"/>
          </a:xfrm>
        </p:grpSpPr>
        <p:pic>
          <p:nvPicPr>
            <p:cNvPr id="78" name="Picture 4" descr="相關圖片">
              <a:extLst>
                <a:ext uri="{FF2B5EF4-FFF2-40B4-BE49-F238E27FC236}">
                  <a16:creationId xmlns:a16="http://schemas.microsoft.com/office/drawing/2014/main" id="{DE50E43C-E318-4EFC-B5C1-D6FFFCC3FC8C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5669477" y="2620125"/>
              <a:ext cx="3474523" cy="2256184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 xmlns="">
                  <a:solidFill>
                    <a:srgbClr val="FFFFFF"/>
                  </a:solidFill>
                </a14:hiddenFill>
              </a:ext>
            </a:extLst>
          </p:spPr>
        </p:pic>
        <p:pic>
          <p:nvPicPr>
            <p:cNvPr id="79" name="圖片 78">
              <a:extLst>
                <a:ext uri="{FF2B5EF4-FFF2-40B4-BE49-F238E27FC236}">
                  <a16:creationId xmlns:a16="http://schemas.microsoft.com/office/drawing/2014/main" id="{45A0031E-40A3-4D5E-BC48-E26497AC00A2}"/>
                </a:ext>
              </a:extLst>
            </p:cNvPr>
            <p:cNvPicPr>
              <a:picLocks noChangeAspect="1"/>
            </p:cNvPicPr>
            <p:nvPr/>
          </p:nvPicPr>
          <p:blipFill>
            <a:blip r:embed="rId1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292025" y="2913432"/>
              <a:ext cx="2240418" cy="1451593"/>
            </a:xfrm>
            <a:prstGeom prst="rect">
              <a:avLst/>
            </a:prstGeom>
          </p:spPr>
        </p:pic>
      </p:grpSp>
      <p:pic>
        <p:nvPicPr>
          <p:cNvPr id="77" name="Shape 215">
            <a:extLst>
              <a:ext uri="{FF2B5EF4-FFF2-40B4-BE49-F238E27FC236}">
                <a16:creationId xmlns:a16="http://schemas.microsoft.com/office/drawing/2014/main" id="{69EB04D9-620C-43BC-A0AE-A0A2E8EEF07C}"/>
              </a:ext>
            </a:extLst>
          </p:cNvPr>
          <p:cNvPicPr preferRelativeResize="0"/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 flipV="1">
            <a:off x="5417140" y="3379759"/>
            <a:ext cx="1018140" cy="640154"/>
          </a:xfrm>
          <a:prstGeom prst="rect">
            <a:avLst/>
          </a:prstGeom>
          <a:noFill/>
          <a:ln>
            <a:noFill/>
          </a:ln>
        </p:spPr>
      </p:pic>
      <p:pic>
        <p:nvPicPr>
          <p:cNvPr id="80" name="圖片 79">
            <a:extLst>
              <a:ext uri="{FF2B5EF4-FFF2-40B4-BE49-F238E27FC236}">
                <a16:creationId xmlns:a16="http://schemas.microsoft.com/office/drawing/2014/main" id="{CB4993E6-2A85-4130-89B3-870045B19BA8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184793" y="1988465"/>
            <a:ext cx="1783957" cy="496664"/>
          </a:xfrm>
          <a:prstGeom prst="rect">
            <a:avLst/>
          </a:prstGeom>
        </p:spPr>
      </p:pic>
      <p:sp>
        <p:nvSpPr>
          <p:cNvPr id="81" name="矩形 80">
            <a:extLst>
              <a:ext uri="{FF2B5EF4-FFF2-40B4-BE49-F238E27FC236}">
                <a16:creationId xmlns:a16="http://schemas.microsoft.com/office/drawing/2014/main" id="{115DC694-C8CC-4931-831F-617D665C8CC1}"/>
              </a:ext>
            </a:extLst>
          </p:cNvPr>
          <p:cNvSpPr/>
          <p:nvPr/>
        </p:nvSpPr>
        <p:spPr>
          <a:xfrm>
            <a:off x="5242015" y="2031583"/>
            <a:ext cx="1685077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indent="-69850">
              <a:buClr>
                <a:schemeClr val="dk1"/>
              </a:buClr>
              <a:buSzPts val="1100"/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LAN/WAN streaming</a:t>
            </a:r>
          </a:p>
        </p:txBody>
      </p:sp>
    </p:spTree>
    <p:extLst>
      <p:ext uri="{BB962C8B-B14F-4D97-AF65-F5344CB8AC3E}">
        <p14:creationId xmlns:p14="http://schemas.microsoft.com/office/powerpoint/2010/main" val="317092073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C482E43-574F-433B-BA1B-0A59ECAFEB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53537"/>
            <a:ext cx="9144000" cy="726533"/>
          </a:xfrm>
        </p:spPr>
        <p:txBody>
          <a:bodyPr/>
          <a:lstStyle/>
          <a:p>
            <a:r>
              <a:rPr lang="en-US" altLang="zh-TW" b="0" dirty="0">
                <a:latin typeface="Oswald Medium"/>
                <a:ea typeface="微軟正黑體"/>
                <a:cs typeface="Arial"/>
              </a:rPr>
              <a:t>Don't get kidnapped by the so-called free hosting sites</a:t>
            </a:r>
            <a:endParaRPr lang="zh-TW" altLang="en-US" b="0" dirty="0">
              <a:latin typeface="Oswald Medium"/>
              <a:ea typeface="微軟正黑體"/>
              <a:cs typeface="Arial"/>
            </a:endParaRPr>
          </a:p>
        </p:txBody>
      </p:sp>
      <p:sp>
        <p:nvSpPr>
          <p:cNvPr id="15" name="橢圓 14">
            <a:extLst>
              <a:ext uri="{FF2B5EF4-FFF2-40B4-BE49-F238E27FC236}">
                <a16:creationId xmlns:a16="http://schemas.microsoft.com/office/drawing/2014/main" id="{E2340DE7-B40A-42AB-9659-0705B5040710}"/>
              </a:ext>
            </a:extLst>
          </p:cNvPr>
          <p:cNvSpPr/>
          <p:nvPr/>
        </p:nvSpPr>
        <p:spPr>
          <a:xfrm>
            <a:off x="318012" y="2073768"/>
            <a:ext cx="2505664" cy="250566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6" name="圖片 5">
            <a:extLst>
              <a:ext uri="{FF2B5EF4-FFF2-40B4-BE49-F238E27FC236}">
                <a16:creationId xmlns:a16="http://schemas.microsoft.com/office/drawing/2014/main" id="{B96EE814-4404-45F6-8C9F-35787245F5AE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8755" y="2421624"/>
            <a:ext cx="2464180" cy="1760507"/>
          </a:xfrm>
          <a:prstGeom prst="rect">
            <a:avLst/>
          </a:prstGeom>
        </p:spPr>
      </p:pic>
      <p:sp>
        <p:nvSpPr>
          <p:cNvPr id="13" name="矩形: 圓角 12">
            <a:extLst>
              <a:ext uri="{FF2B5EF4-FFF2-40B4-BE49-F238E27FC236}">
                <a16:creationId xmlns:a16="http://schemas.microsoft.com/office/drawing/2014/main" id="{E643E558-65B4-4758-8C86-39CEA6FA0C73}"/>
              </a:ext>
            </a:extLst>
          </p:cNvPr>
          <p:cNvSpPr/>
          <p:nvPr/>
        </p:nvSpPr>
        <p:spPr>
          <a:xfrm>
            <a:off x="266861" y="1349257"/>
            <a:ext cx="2678056" cy="613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4" name="橢圓 13">
            <a:extLst>
              <a:ext uri="{FF2B5EF4-FFF2-40B4-BE49-F238E27FC236}">
                <a16:creationId xmlns:a16="http://schemas.microsoft.com/office/drawing/2014/main" id="{4ACC2277-75CD-42A4-B0CD-F6595D9DF78F}"/>
              </a:ext>
            </a:extLst>
          </p:cNvPr>
          <p:cNvSpPr/>
          <p:nvPr/>
        </p:nvSpPr>
        <p:spPr>
          <a:xfrm>
            <a:off x="299990" y="2053405"/>
            <a:ext cx="2549727" cy="2549727"/>
          </a:xfrm>
          <a:prstGeom prst="ellipse">
            <a:avLst/>
          </a:prstGeom>
          <a:noFill/>
          <a:ln w="63500">
            <a:gradFill>
              <a:gsLst>
                <a:gs pos="0">
                  <a:srgbClr val="DF0D92"/>
                </a:gs>
                <a:gs pos="100000">
                  <a:srgbClr val="DB0AD3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7" name="內容版面配置區 2">
            <a:extLst>
              <a:ext uri="{FF2B5EF4-FFF2-40B4-BE49-F238E27FC236}">
                <a16:creationId xmlns:a16="http://schemas.microsoft.com/office/drawing/2014/main" id="{3ED8D73A-FB58-4020-A67E-B8EBD941035A}"/>
              </a:ext>
            </a:extLst>
          </p:cNvPr>
          <p:cNvSpPr txBox="1">
            <a:spLocks/>
          </p:cNvSpPr>
          <p:nvPr/>
        </p:nvSpPr>
        <p:spPr>
          <a:xfrm>
            <a:off x="451157" y="1359521"/>
            <a:ext cx="2239374" cy="544172"/>
          </a:xfrm>
          <a:prstGeom prst="rect">
            <a:avLst/>
          </a:prstGeom>
        </p:spPr>
        <p:txBody>
          <a:bodyPr vert="horz" lIns="91440" tIns="45720" rIns="91440" bIns="45720" rtlCol="0" anchor="t">
            <a:no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kumimoji="1" lang="en-US" altLang="zh-TW" sz="1600" b="1" dirty="0">
                <a:latin typeface="Oswald Medium" pitchFamily="2" charset="0"/>
                <a:ea typeface="微軟正黑體" panose="020B0604030504040204" pitchFamily="34" charset="-120"/>
              </a:rPr>
              <a:t>Ads everywhere, bad experience for visitors</a:t>
            </a:r>
            <a:endParaRPr kumimoji="1" lang="en-US" altLang="zh-CN" sz="1600" b="1" dirty="0">
              <a:latin typeface="Oswald Medium" pitchFamily="2" charset="0"/>
              <a:ea typeface="微軟正黑體" panose="020B0604030504040204" pitchFamily="34" charset="-120"/>
            </a:endParaRPr>
          </a:p>
          <a:p>
            <a:pPr algn="ctr"/>
            <a:endParaRPr kumimoji="1" lang="en-US" altLang="zh-CN" sz="1600" b="1" dirty="0">
              <a:latin typeface="Oswald Medium" pitchFamily="2" charset="0"/>
              <a:ea typeface="微軟正黑體" panose="020B0604030504040204" pitchFamily="34" charset="-120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endParaRPr kumimoji="1" lang="zh-TW" altLang="en-US" sz="1600" b="1" dirty="0"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16" name="橢圓 15">
            <a:extLst>
              <a:ext uri="{FF2B5EF4-FFF2-40B4-BE49-F238E27FC236}">
                <a16:creationId xmlns:a16="http://schemas.microsoft.com/office/drawing/2014/main" id="{B33A116B-2B42-416A-A138-0755ED5D03AE}"/>
              </a:ext>
            </a:extLst>
          </p:cNvPr>
          <p:cNvSpPr/>
          <p:nvPr/>
        </p:nvSpPr>
        <p:spPr>
          <a:xfrm>
            <a:off x="3275786" y="2084031"/>
            <a:ext cx="2505664" cy="250566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7" name="矩形: 圓角 16">
            <a:extLst>
              <a:ext uri="{FF2B5EF4-FFF2-40B4-BE49-F238E27FC236}">
                <a16:creationId xmlns:a16="http://schemas.microsoft.com/office/drawing/2014/main" id="{F1E3EA18-F1D6-43C7-AF66-A3F2CBC7BE35}"/>
              </a:ext>
            </a:extLst>
          </p:cNvPr>
          <p:cNvSpPr/>
          <p:nvPr/>
        </p:nvSpPr>
        <p:spPr>
          <a:xfrm>
            <a:off x="3215907" y="1359521"/>
            <a:ext cx="2678056" cy="613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8" name="橢圓 17">
            <a:extLst>
              <a:ext uri="{FF2B5EF4-FFF2-40B4-BE49-F238E27FC236}">
                <a16:creationId xmlns:a16="http://schemas.microsoft.com/office/drawing/2014/main" id="{8AF76FFD-41C9-45F5-86F8-45BE6968EBFF}"/>
              </a:ext>
            </a:extLst>
          </p:cNvPr>
          <p:cNvSpPr/>
          <p:nvPr/>
        </p:nvSpPr>
        <p:spPr>
          <a:xfrm>
            <a:off x="3257764" y="2063669"/>
            <a:ext cx="2549727" cy="2549727"/>
          </a:xfrm>
          <a:prstGeom prst="ellipse">
            <a:avLst/>
          </a:prstGeom>
          <a:noFill/>
          <a:ln w="63500">
            <a:gradFill>
              <a:gsLst>
                <a:gs pos="0">
                  <a:srgbClr val="DF0D92"/>
                </a:gs>
                <a:gs pos="100000">
                  <a:srgbClr val="DB0AD3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19" name="橢圓 18">
            <a:extLst>
              <a:ext uri="{FF2B5EF4-FFF2-40B4-BE49-F238E27FC236}">
                <a16:creationId xmlns:a16="http://schemas.microsoft.com/office/drawing/2014/main" id="{70B22EDB-3E77-464F-BD93-A54A4D60B003}"/>
              </a:ext>
            </a:extLst>
          </p:cNvPr>
          <p:cNvSpPr/>
          <p:nvPr/>
        </p:nvSpPr>
        <p:spPr>
          <a:xfrm>
            <a:off x="6273540" y="2094131"/>
            <a:ext cx="2505664" cy="2505664"/>
          </a:xfrm>
          <a:prstGeom prst="ellipse">
            <a:avLst/>
          </a:prstGeom>
          <a:solidFill>
            <a:schemeClr val="bg1"/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0" name="矩形: 圓角 19">
            <a:extLst>
              <a:ext uri="{FF2B5EF4-FFF2-40B4-BE49-F238E27FC236}">
                <a16:creationId xmlns:a16="http://schemas.microsoft.com/office/drawing/2014/main" id="{97F7D2FB-B1CC-44CD-9FFD-BEFEAEC0AFAD}"/>
              </a:ext>
            </a:extLst>
          </p:cNvPr>
          <p:cNvSpPr/>
          <p:nvPr/>
        </p:nvSpPr>
        <p:spPr>
          <a:xfrm>
            <a:off x="6076880" y="1349257"/>
            <a:ext cx="2904992" cy="613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21" name="橢圓 20">
            <a:extLst>
              <a:ext uri="{FF2B5EF4-FFF2-40B4-BE49-F238E27FC236}">
                <a16:creationId xmlns:a16="http://schemas.microsoft.com/office/drawing/2014/main" id="{8CBCF01F-F59D-4141-910F-68415CC3BA60}"/>
              </a:ext>
            </a:extLst>
          </p:cNvPr>
          <p:cNvSpPr/>
          <p:nvPr/>
        </p:nvSpPr>
        <p:spPr>
          <a:xfrm>
            <a:off x="6255518" y="2073768"/>
            <a:ext cx="2549727" cy="2549727"/>
          </a:xfrm>
          <a:prstGeom prst="ellipse">
            <a:avLst/>
          </a:prstGeom>
          <a:noFill/>
          <a:ln w="63500">
            <a:gradFill>
              <a:gsLst>
                <a:gs pos="0">
                  <a:srgbClr val="DF0D92"/>
                </a:gs>
                <a:gs pos="100000">
                  <a:srgbClr val="DB0AD3"/>
                </a:gs>
              </a:gsLst>
              <a:lin ang="5400000" scaled="1"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D0F715B-725E-4E4C-8AF4-2B63E64BB2AA}"/>
              </a:ext>
            </a:extLst>
          </p:cNvPr>
          <p:cNvSpPr/>
          <p:nvPr/>
        </p:nvSpPr>
        <p:spPr>
          <a:xfrm>
            <a:off x="3325418" y="1374265"/>
            <a:ext cx="2417396" cy="58477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/>
            <a:r>
              <a:rPr kumimoji="1" lang="en-US" altLang="zh-CN" sz="1600" b="1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Spend lots of time to locate media files</a:t>
            </a:r>
            <a:endParaRPr lang="zh-TW" altLang="en-US" sz="1600" b="1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67C32517-0F51-4F46-B403-41F8405BB8A5}"/>
              </a:ext>
            </a:extLst>
          </p:cNvPr>
          <p:cNvSpPr/>
          <p:nvPr/>
        </p:nvSpPr>
        <p:spPr>
          <a:xfrm>
            <a:off x="6127418" y="1362516"/>
            <a:ext cx="2904993" cy="584775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kumimoji="1" lang="en-US" altLang="zh-CN" sz="1600" b="1">
                <a:solidFill>
                  <a:schemeClr val="bg1"/>
                </a:solidFill>
                <a:latin typeface="Oswald Medium"/>
                <a:ea typeface="微軟正黑體"/>
              </a:rPr>
              <a:t>Closure of free sites and forgot to or difficult to back up the content</a:t>
            </a:r>
            <a:endParaRPr lang="zh-TW" altLang="en-US" sz="1600" b="1">
              <a:solidFill>
                <a:schemeClr val="bg1"/>
              </a:solidFill>
              <a:latin typeface="Oswald Medium"/>
              <a:ea typeface="微軟正黑體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57802D3F-A504-4E3A-9B53-E9F4C0A07F9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97690" y="2470562"/>
            <a:ext cx="2553749" cy="164215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2C1094E5-D9E6-4B28-96AA-606AF51EB465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58432" y="2326721"/>
            <a:ext cx="2469008" cy="18099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767771633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2" name="圖片 21">
            <a:extLst>
              <a:ext uri="{FF2B5EF4-FFF2-40B4-BE49-F238E27FC236}">
                <a16:creationId xmlns:a16="http://schemas.microsoft.com/office/drawing/2014/main" id="{19CB13AD-BE60-4963-B92A-F3C6B61428E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69139" y="844426"/>
            <a:ext cx="3466289" cy="4403435"/>
          </a:xfrm>
          <a:prstGeom prst="rect">
            <a:avLst/>
          </a:prstGeom>
        </p:spPr>
      </p:pic>
      <p:sp>
        <p:nvSpPr>
          <p:cNvPr id="34" name="矩形: 圓角 33">
            <a:extLst>
              <a:ext uri="{FF2B5EF4-FFF2-40B4-BE49-F238E27FC236}">
                <a16:creationId xmlns:a16="http://schemas.microsoft.com/office/drawing/2014/main" id="{B89B4AB2-BC10-4A91-8E2D-7F22E19507C5}"/>
              </a:ext>
            </a:extLst>
          </p:cNvPr>
          <p:cNvSpPr/>
          <p:nvPr/>
        </p:nvSpPr>
        <p:spPr>
          <a:xfrm>
            <a:off x="5043054" y="2003222"/>
            <a:ext cx="2073362" cy="683948"/>
          </a:xfrm>
          <a:prstGeom prst="roundRect">
            <a:avLst>
              <a:gd name="adj" fmla="val 25098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2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A31F4996-BF0B-4E26-95BF-3CA457FD0FCC}"/>
              </a:ext>
            </a:extLst>
          </p:cNvPr>
          <p:cNvSpPr/>
          <p:nvPr/>
        </p:nvSpPr>
        <p:spPr>
          <a:xfrm>
            <a:off x="101036" y="4109717"/>
            <a:ext cx="2039168" cy="670860"/>
          </a:xfrm>
          <a:prstGeom prst="roundRect">
            <a:avLst>
              <a:gd name="adj" fmla="val 25098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FEFF2C83-A1B7-4C42-963D-677151465B7A}"/>
              </a:ext>
            </a:extLst>
          </p:cNvPr>
          <p:cNvSpPr/>
          <p:nvPr/>
        </p:nvSpPr>
        <p:spPr>
          <a:xfrm>
            <a:off x="101036" y="2021727"/>
            <a:ext cx="2039168" cy="670860"/>
          </a:xfrm>
          <a:prstGeom prst="roundRect">
            <a:avLst>
              <a:gd name="adj" fmla="val 25098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738ECAF7-42BE-4A28-A89B-E03223A428C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41667"/>
            <a:ext cx="9144000" cy="669086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Build your site with the free WordPress</a:t>
            </a:r>
            <a:endParaRPr lang="zh-TW" altLang="en-US" sz="3600" dirty="0">
              <a:latin typeface="Oswald Medium" pitchFamily="2" charset="0"/>
            </a:endParaRPr>
          </a:p>
        </p:txBody>
      </p:sp>
      <p:sp>
        <p:nvSpPr>
          <p:cNvPr id="4" name="文字方塊 3">
            <a:extLst>
              <a:ext uri="{FF2B5EF4-FFF2-40B4-BE49-F238E27FC236}">
                <a16:creationId xmlns:a16="http://schemas.microsoft.com/office/drawing/2014/main" id="{B8B6AE68-180E-4555-9AAA-3815BD1AF681}"/>
              </a:ext>
            </a:extLst>
          </p:cNvPr>
          <p:cNvSpPr txBox="1"/>
          <p:nvPr/>
        </p:nvSpPr>
        <p:spPr>
          <a:xfrm>
            <a:off x="843118" y="985743"/>
            <a:ext cx="4931085" cy="9501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2300"/>
              </a:lnSpc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1.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Enable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SQL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server</a:t>
            </a:r>
          </a:p>
          <a:p>
            <a:pPr>
              <a:lnSpc>
                <a:spcPts val="2300"/>
              </a:lnSpc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2.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Install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phpMyAdmin and create a database</a:t>
            </a:r>
          </a:p>
          <a:p>
            <a:pPr>
              <a:lnSpc>
                <a:spcPts val="2300"/>
              </a:lnSpc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3.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Install WordPress from NAS App Center</a:t>
            </a:r>
            <a:endParaRPr lang="zh-TW" altLang="en-US" sz="16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C38BA68A-0580-40EE-9016-57D7B75DBE2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573273" y="2141255"/>
            <a:ext cx="3924639" cy="253288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" name="矩形 5">
            <a:extLst>
              <a:ext uri="{FF2B5EF4-FFF2-40B4-BE49-F238E27FC236}">
                <a16:creationId xmlns:a16="http://schemas.microsoft.com/office/drawing/2014/main" id="{2DA07CC8-7995-4573-9D77-1948F69C2C83}"/>
              </a:ext>
            </a:extLst>
          </p:cNvPr>
          <p:cNvSpPr/>
          <p:nvPr/>
        </p:nvSpPr>
        <p:spPr>
          <a:xfrm>
            <a:off x="101036" y="2021727"/>
            <a:ext cx="2335701" cy="646331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r>
              <a:rPr lang="en-US" altLang="zh-CN" sz="1200" dirty="0">
                <a:solidFill>
                  <a:schemeClr val="bg1"/>
                </a:solidFill>
                <a:latin typeface="Oswald Medium"/>
                <a:ea typeface="微軟正黑體"/>
                <a:cs typeface="Arial"/>
              </a:rPr>
              <a:t>QNAP file management utilities</a:t>
            </a:r>
          </a:p>
          <a:p>
            <a:r>
              <a:rPr lang="en-US" altLang="zh-CN" sz="1200" dirty="0">
                <a:solidFill>
                  <a:schemeClr val="bg1"/>
                </a:solidFill>
                <a:latin typeface="Oswald Medium"/>
                <a:ea typeface="微軟正黑體"/>
                <a:cs typeface="Arial"/>
              </a:rPr>
              <a:t>Improve content publishing</a:t>
            </a:r>
          </a:p>
          <a:p>
            <a:r>
              <a:rPr lang="en-US" altLang="zh-CN" sz="1200" dirty="0">
                <a:solidFill>
                  <a:schemeClr val="bg1"/>
                </a:solidFill>
                <a:latin typeface="Oswald Medium"/>
                <a:ea typeface="微軟正黑體"/>
                <a:cs typeface="Arial"/>
              </a:rPr>
              <a:t>efficiency</a:t>
            </a:r>
            <a:endParaRPr lang="en-US" dirty="0">
              <a:solidFill>
                <a:schemeClr val="bg1"/>
              </a:solidFill>
              <a:latin typeface="Oswald Medium"/>
              <a:ea typeface="微軟正黑體"/>
              <a:cs typeface="Arial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0C79E44-BA31-4439-BD71-9305BEF71F18}"/>
              </a:ext>
            </a:extLst>
          </p:cNvPr>
          <p:cNvSpPr/>
          <p:nvPr/>
        </p:nvSpPr>
        <p:spPr>
          <a:xfrm>
            <a:off x="116005" y="4220858"/>
            <a:ext cx="1943309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CN" sz="12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From setup to backup, QNAP NAS has it all</a:t>
            </a:r>
          </a:p>
        </p:txBody>
      </p:sp>
      <p:sp>
        <p:nvSpPr>
          <p:cNvPr id="9" name="矩形 8">
            <a:extLst>
              <a:ext uri="{FF2B5EF4-FFF2-40B4-BE49-F238E27FC236}">
                <a16:creationId xmlns:a16="http://schemas.microsoft.com/office/drawing/2014/main" id="{06EED92B-2D8D-488F-A25C-0A79D191D978}"/>
              </a:ext>
            </a:extLst>
          </p:cNvPr>
          <p:cNvSpPr/>
          <p:nvPr/>
        </p:nvSpPr>
        <p:spPr>
          <a:xfrm>
            <a:off x="5108110" y="1987825"/>
            <a:ext cx="2213631" cy="73866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Free personal domain for quickly enabling SSL certificates</a:t>
            </a: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9D86456-414D-46B3-A379-FE963914F223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82797" y="2998415"/>
            <a:ext cx="1058080" cy="689487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B924FC9A-F9FC-4358-9FB2-E5D821648990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577554" y="2946818"/>
            <a:ext cx="557393" cy="102244"/>
          </a:xfrm>
          <a:prstGeom prst="rect">
            <a:avLst/>
          </a:prstGeom>
        </p:spPr>
      </p:pic>
      <p:pic>
        <p:nvPicPr>
          <p:cNvPr id="12" name="圖片 11">
            <a:extLst>
              <a:ext uri="{FF2B5EF4-FFF2-40B4-BE49-F238E27FC236}">
                <a16:creationId xmlns:a16="http://schemas.microsoft.com/office/drawing/2014/main" id="{5E309A8B-29AD-4787-A5E9-E2C5F222770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78931" y="3069499"/>
            <a:ext cx="754636" cy="785126"/>
          </a:xfrm>
          <a:prstGeom prst="rect">
            <a:avLst/>
          </a:prstGeom>
        </p:spPr>
      </p:pic>
      <p:sp>
        <p:nvSpPr>
          <p:cNvPr id="35" name="矩形: 圓角 34">
            <a:extLst>
              <a:ext uri="{FF2B5EF4-FFF2-40B4-BE49-F238E27FC236}">
                <a16:creationId xmlns:a16="http://schemas.microsoft.com/office/drawing/2014/main" id="{3BC9C6BE-5607-4209-AFEE-45F19038DF79}"/>
              </a:ext>
            </a:extLst>
          </p:cNvPr>
          <p:cNvSpPr/>
          <p:nvPr/>
        </p:nvSpPr>
        <p:spPr>
          <a:xfrm>
            <a:off x="5043053" y="4109717"/>
            <a:ext cx="1844731" cy="683948"/>
          </a:xfrm>
          <a:prstGeom prst="roundRect">
            <a:avLst>
              <a:gd name="adj" fmla="val 25098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BC0669DB-3810-4455-B186-3AAD13353845}"/>
              </a:ext>
            </a:extLst>
          </p:cNvPr>
          <p:cNvSpPr/>
          <p:nvPr/>
        </p:nvSpPr>
        <p:spPr>
          <a:xfrm>
            <a:off x="5089206" y="4138770"/>
            <a:ext cx="188094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" altLang="zh-CN" sz="12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Host multiple websites on QNAP NAS with Virtual Hosting</a:t>
            </a:r>
          </a:p>
        </p:txBody>
      </p:sp>
      <p:pic>
        <p:nvPicPr>
          <p:cNvPr id="36" name="圖形 35">
            <a:extLst>
              <a:ext uri="{FF2B5EF4-FFF2-40B4-BE49-F238E27FC236}">
                <a16:creationId xmlns:a16="http://schemas.microsoft.com/office/drawing/2014/main" id="{B82074F9-8AF6-4296-9B72-14C163DBDDDF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5825015" y="1134688"/>
            <a:ext cx="766852" cy="6839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60539298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9" name="圖片 28">
            <a:extLst>
              <a:ext uri="{FF2B5EF4-FFF2-40B4-BE49-F238E27FC236}">
                <a16:creationId xmlns:a16="http://schemas.microsoft.com/office/drawing/2014/main" id="{A9B6077F-05C4-4A5F-9AA1-DFAE821F18DE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64752" y="1045687"/>
            <a:ext cx="2902055" cy="8979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26" name="Picture 2">
            <a:extLst>
              <a:ext uri="{FF2B5EF4-FFF2-40B4-BE49-F238E27FC236}">
                <a16:creationId xmlns:a16="http://schemas.microsoft.com/office/drawing/2014/main" id="{99D0AE55-F182-4F13-B2EB-96D1BEC3D9F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270589" y="2883791"/>
            <a:ext cx="6375355" cy="22597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0" y="248290"/>
            <a:ext cx="9144000" cy="49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algn="ctr"/>
            <a:r>
              <a:rPr lang="en-US" altLang="zh-TW" sz="2950" b="0" dirty="0">
                <a:latin typeface="Oswald Medium" pitchFamily="2" charset="0"/>
              </a:rPr>
              <a:t>Connect to home NAS with </a:t>
            </a:r>
            <a:r>
              <a:rPr lang="ja-JP" altLang="en-US" sz="2950" b="0" dirty="0">
                <a:latin typeface="Oswald Medium" pitchFamily="2" charset="0"/>
              </a:rPr>
              <a:t>myQNAPcloud</a:t>
            </a:r>
            <a:r>
              <a:rPr lang="en-US" altLang="ja-JP" sz="2950" b="0" dirty="0">
                <a:latin typeface="Oswald Medium" pitchFamily="2" charset="0"/>
              </a:rPr>
              <a:t> and</a:t>
            </a:r>
            <a:r>
              <a:rPr lang="ja-JP" altLang="en-US" sz="2950" b="0" dirty="0">
                <a:latin typeface="Oswald Medium" pitchFamily="2" charset="0"/>
              </a:rPr>
              <a:t> QNAP ID</a:t>
            </a:r>
            <a:r>
              <a:rPr lang="en-US" altLang="ja-JP" sz="2950" b="0" dirty="0">
                <a:latin typeface="Oswald Medium" pitchFamily="2" charset="0"/>
              </a:rPr>
              <a:t> (QID)</a:t>
            </a:r>
            <a:endParaRPr lang="ja-JP" altLang="en-US" sz="2950" b="0" dirty="0">
              <a:latin typeface="Oswald Medium" pitchFamily="2" charset="0"/>
            </a:endParaRPr>
          </a:p>
        </p:txBody>
      </p:sp>
      <p:pic>
        <p:nvPicPr>
          <p:cNvPr id="7" name="Shape 162">
            <a:extLst>
              <a:ext uri="{FF2B5EF4-FFF2-40B4-BE49-F238E27FC236}">
                <a16:creationId xmlns:a16="http://schemas.microsoft.com/office/drawing/2014/main" id="{EFC4F9C5-50F7-4592-9D67-4ADDCB3376C1}"/>
              </a:ext>
            </a:extLst>
          </p:cNvPr>
          <p:cNvPicPr preferRelativeResize="0"/>
          <p:nvPr/>
        </p:nvPicPr>
        <p:blipFill>
          <a:blip r:embed="rId5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78669" y="1244402"/>
            <a:ext cx="2160481" cy="121373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9" name="Shape 139">
            <a:extLst>
              <a:ext uri="{FF2B5EF4-FFF2-40B4-BE49-F238E27FC236}">
                <a16:creationId xmlns:a16="http://schemas.microsoft.com/office/drawing/2014/main" id="{B3C1FCFC-D393-4926-9B71-879A66B1161B}"/>
              </a:ext>
            </a:extLst>
          </p:cNvPr>
          <p:cNvSpPr/>
          <p:nvPr/>
        </p:nvSpPr>
        <p:spPr>
          <a:xfrm>
            <a:off x="955999" y="1237917"/>
            <a:ext cx="2433971" cy="43584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 algn="ctr">
              <a:buClr>
                <a:schemeClr val="lt1"/>
              </a:buClr>
              <a:buSzPts val="2400"/>
            </a:pPr>
            <a:r>
              <a:rPr lang="en-US" altLang="zh-TW" sz="20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Anytime / Anywhere</a:t>
            </a:r>
            <a:endParaRPr lang="zh-TW" altLang="en-US" sz="2000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16" name="群組 15">
            <a:extLst>
              <a:ext uri="{FF2B5EF4-FFF2-40B4-BE49-F238E27FC236}">
                <a16:creationId xmlns:a16="http://schemas.microsoft.com/office/drawing/2014/main" id="{CC968DA7-6DBD-4A1F-A65F-A10891D66753}"/>
              </a:ext>
            </a:extLst>
          </p:cNvPr>
          <p:cNvGrpSpPr/>
          <p:nvPr/>
        </p:nvGrpSpPr>
        <p:grpSpPr>
          <a:xfrm>
            <a:off x="6234583" y="1076335"/>
            <a:ext cx="2755778" cy="1549872"/>
            <a:chOff x="6121448" y="1333919"/>
            <a:chExt cx="2755778" cy="1549872"/>
          </a:xfrm>
        </p:grpSpPr>
        <p:pic>
          <p:nvPicPr>
            <p:cNvPr id="1028" name="Picture 4">
              <a:extLst>
                <a:ext uri="{FF2B5EF4-FFF2-40B4-BE49-F238E27FC236}">
                  <a16:creationId xmlns:a16="http://schemas.microsoft.com/office/drawing/2014/main" id="{458DC9FA-2F6A-4627-97EF-2D00DD74FF87}"/>
                </a:ext>
              </a:extLst>
            </p:cNvPr>
            <p:cNvPicPr>
              <a:picLocks noChangeAspect="1" noChangeArrowheads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p:blipFill>
          <p:spPr bwMode="auto">
            <a:xfrm>
              <a:off x="6121448" y="1333919"/>
              <a:ext cx="2755778" cy="1549872"/>
            </a:xfrm>
            <a:prstGeom prst="rect">
              <a:avLst/>
            </a:prstGeom>
            <a:noFill/>
            <a:extLst>
              <a:ext uri="{909E8E84-426E-40DD-AFC4-6F175D3DCCD1}">
                <a14:hiddenFill xmlns:a14="http://schemas.microsoft.com/office/drawing/2010/main">
                  <a:solidFill>
                    <a:srgbClr val="FFFFFF"/>
                  </a:solidFill>
                </a14:hiddenFill>
              </a:ext>
            </a:extLst>
          </p:spPr>
        </p:pic>
        <p:cxnSp>
          <p:nvCxnSpPr>
            <p:cNvPr id="4" name="直線接點 3">
              <a:extLst>
                <a:ext uri="{FF2B5EF4-FFF2-40B4-BE49-F238E27FC236}">
                  <a16:creationId xmlns:a16="http://schemas.microsoft.com/office/drawing/2014/main" id="{4EC2CCCB-AC15-4510-9B2A-4FF3FBBC746E}"/>
                </a:ext>
              </a:extLst>
            </p:cNvPr>
            <p:cNvCxnSpPr/>
            <p:nvPr/>
          </p:nvCxnSpPr>
          <p:spPr>
            <a:xfrm flipV="1">
              <a:off x="8224838" y="1665288"/>
              <a:ext cx="53975" cy="61912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6" name="直線接點 5">
              <a:extLst>
                <a:ext uri="{FF2B5EF4-FFF2-40B4-BE49-F238E27FC236}">
                  <a16:creationId xmlns:a16="http://schemas.microsoft.com/office/drawing/2014/main" id="{2DF235C1-8D0E-46BC-BF40-A2BBA5564C42}"/>
                </a:ext>
              </a:extLst>
            </p:cNvPr>
            <p:cNvCxnSpPr/>
            <p:nvPr/>
          </p:nvCxnSpPr>
          <p:spPr>
            <a:xfrm>
              <a:off x="8270875" y="1995488"/>
              <a:ext cx="188913" cy="254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0" name="直線接點 9">
              <a:extLst>
                <a:ext uri="{FF2B5EF4-FFF2-40B4-BE49-F238E27FC236}">
                  <a16:creationId xmlns:a16="http://schemas.microsoft.com/office/drawing/2014/main" id="{64A7810C-BD66-46AD-AB4C-96703394AC7B}"/>
                </a:ext>
              </a:extLst>
            </p:cNvPr>
            <p:cNvCxnSpPr/>
            <p:nvPr/>
          </p:nvCxnSpPr>
          <p:spPr>
            <a:xfrm>
              <a:off x="8126413" y="2235200"/>
              <a:ext cx="222250" cy="190500"/>
            </a:xfrm>
            <a:prstGeom prst="line">
              <a:avLst/>
            </a:prstGeom>
            <a:ln>
              <a:solidFill>
                <a:schemeClr val="bg1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pic>
        <p:nvPicPr>
          <p:cNvPr id="14" name="圖片 13" descr="一張含有 個人, 男人, 握住, 直立的 的圖片&#10;&#10;自動產生的描述">
            <a:extLst>
              <a:ext uri="{FF2B5EF4-FFF2-40B4-BE49-F238E27FC236}">
                <a16:creationId xmlns:a16="http://schemas.microsoft.com/office/drawing/2014/main" id="{A1B374D4-9417-470B-B6D2-32DA0C37A31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79261" y="2585983"/>
            <a:ext cx="2277364" cy="25575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C7CC2842-8A09-407B-AE94-1E6D45A9A4BB}"/>
              </a:ext>
            </a:extLst>
          </p:cNvPr>
          <p:cNvSpPr/>
          <p:nvPr/>
        </p:nvSpPr>
        <p:spPr>
          <a:xfrm>
            <a:off x="640253" y="2021587"/>
            <a:ext cx="3026554" cy="613696"/>
          </a:xfrm>
          <a:prstGeom prst="roundRect">
            <a:avLst>
              <a:gd name="adj" fmla="val 50000"/>
            </a:avLst>
          </a:prstGeom>
          <a:gradFill>
            <a:gsLst>
              <a:gs pos="0">
                <a:srgbClr val="DF0D6F"/>
              </a:gs>
              <a:gs pos="100000">
                <a:srgbClr val="D605E4"/>
              </a:gs>
            </a:gsLst>
            <a:lin ang="540000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4" name="Shape 139">
            <a:extLst>
              <a:ext uri="{FF2B5EF4-FFF2-40B4-BE49-F238E27FC236}">
                <a16:creationId xmlns:a16="http://schemas.microsoft.com/office/drawing/2014/main" id="{4054E511-C874-47B1-9DC9-F857CBAFCEBB}"/>
              </a:ext>
            </a:extLst>
          </p:cNvPr>
          <p:cNvSpPr/>
          <p:nvPr/>
        </p:nvSpPr>
        <p:spPr>
          <a:xfrm>
            <a:off x="866551" y="2110512"/>
            <a:ext cx="2787556" cy="435845"/>
          </a:xfrm>
          <a:prstGeom prst="roundRect">
            <a:avLst>
              <a:gd name="adj" fmla="val 16667"/>
            </a:avLst>
          </a:prstGeom>
          <a:noFill/>
          <a:ln>
            <a:noFill/>
          </a:ln>
        </p:spPr>
        <p:txBody>
          <a:bodyPr wrap="square" lIns="91425" tIns="45700" rIns="91425" bIns="45700" anchor="ctr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None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lvl="0">
              <a:lnSpc>
                <a:spcPts val="2200"/>
              </a:lnSpc>
              <a:buClr>
                <a:schemeClr val="lt1"/>
              </a:buClr>
              <a:buSzPts val="2400"/>
            </a:pPr>
            <a:r>
              <a:rPr lang="en-US" altLang="zh-TW" sz="17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Register and login with Email or phone number</a:t>
            </a:r>
            <a:endParaRPr sz="1700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grpSp>
        <p:nvGrpSpPr>
          <p:cNvPr id="25" name="群組 24">
            <a:extLst>
              <a:ext uri="{FF2B5EF4-FFF2-40B4-BE49-F238E27FC236}">
                <a16:creationId xmlns:a16="http://schemas.microsoft.com/office/drawing/2014/main" id="{A097A729-40B1-4263-88C7-F0696ED50AC7}"/>
              </a:ext>
            </a:extLst>
          </p:cNvPr>
          <p:cNvGrpSpPr/>
          <p:nvPr/>
        </p:nvGrpSpPr>
        <p:grpSpPr>
          <a:xfrm>
            <a:off x="220323" y="1997083"/>
            <a:ext cx="638987" cy="638987"/>
            <a:chOff x="228678" y="3612186"/>
            <a:chExt cx="655970" cy="655970"/>
          </a:xfrm>
        </p:grpSpPr>
        <p:sp>
          <p:nvSpPr>
            <p:cNvPr id="26" name="橢圓 25">
              <a:extLst>
                <a:ext uri="{FF2B5EF4-FFF2-40B4-BE49-F238E27FC236}">
                  <a16:creationId xmlns:a16="http://schemas.microsoft.com/office/drawing/2014/main" id="{714EE05A-F039-4186-A983-D687C24E046F}"/>
                </a:ext>
              </a:extLst>
            </p:cNvPr>
            <p:cNvSpPr/>
            <p:nvPr/>
          </p:nvSpPr>
          <p:spPr>
            <a:xfrm>
              <a:off x="228678" y="3612186"/>
              <a:ext cx="655970" cy="655970"/>
            </a:xfrm>
            <a:prstGeom prst="ellipse">
              <a:avLst/>
            </a:prstGeom>
            <a:solidFill>
              <a:schemeClr val="tx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  <p:sp>
          <p:nvSpPr>
            <p:cNvPr id="28" name="橢圓 27">
              <a:extLst>
                <a:ext uri="{FF2B5EF4-FFF2-40B4-BE49-F238E27FC236}">
                  <a16:creationId xmlns:a16="http://schemas.microsoft.com/office/drawing/2014/main" id="{4CF82FEB-DFB2-48AA-B105-EA99B3979B83}"/>
                </a:ext>
              </a:extLst>
            </p:cNvPr>
            <p:cNvSpPr/>
            <p:nvPr/>
          </p:nvSpPr>
          <p:spPr>
            <a:xfrm>
              <a:off x="295017" y="3676657"/>
              <a:ext cx="517999" cy="517999"/>
            </a:xfrm>
            <a:prstGeom prst="ellipse">
              <a:avLst/>
            </a:prstGeom>
            <a:noFill/>
            <a:ln w="50800">
              <a:gradFill>
                <a:gsLst>
                  <a:gs pos="0">
                    <a:srgbClr val="E55095"/>
                  </a:gs>
                  <a:gs pos="100000">
                    <a:srgbClr val="933ED7"/>
                  </a:gs>
                </a:gsLst>
                <a:lin ang="5400000" scaled="1"/>
              </a:gra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cs typeface="Arial" panose="020B0604020202020204" pitchFamily="34" charset="0"/>
              </a:endParaRPr>
            </a:p>
          </p:txBody>
        </p:sp>
      </p:grpSp>
      <p:pic>
        <p:nvPicPr>
          <p:cNvPr id="17" name="圖形 16">
            <a:extLst>
              <a:ext uri="{FF2B5EF4-FFF2-40B4-BE49-F238E27FC236}">
                <a16:creationId xmlns:a16="http://schemas.microsoft.com/office/drawing/2014/main" id="{8A18E643-5033-4D09-AB83-C605346C176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9"/>
              </a:ext>
            </a:extLst>
          </a:blip>
          <a:stretch>
            <a:fillRect/>
          </a:stretch>
        </p:blipFill>
        <p:spPr>
          <a:xfrm>
            <a:off x="434223" y="2145049"/>
            <a:ext cx="206030" cy="32502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7569829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8">
            <a:extLst>
              <a:ext uri="{FF2B5EF4-FFF2-40B4-BE49-F238E27FC236}">
                <a16:creationId xmlns:a16="http://schemas.microsoft.com/office/drawing/2014/main" id="{D8982D9F-F385-441E-A55F-BBA5D91050C2}"/>
              </a:ext>
            </a:extLst>
          </p:cNvPr>
          <p:cNvSpPr txBox="1"/>
          <p:nvPr/>
        </p:nvSpPr>
        <p:spPr>
          <a:xfrm>
            <a:off x="550310" y="2108597"/>
            <a:ext cx="8819672" cy="4009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070" indent="-179070">
              <a:lnSpc>
                <a:spcPts val="26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zh-CN" sz="185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</a:rPr>
              <a:t>Easily back up data and share it securely to avoid data loss and hackers</a:t>
            </a:r>
            <a:endParaRPr lang="en-US" sz="1850">
              <a:solidFill>
                <a:schemeClr val="tx1">
                  <a:lumMod val="95000"/>
                  <a:lumOff val="5000"/>
                </a:schemeClr>
              </a:solidFill>
              <a:latin typeface="Oswald Medium" pitchFamily="2" charset="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7" name="矩形 6">
            <a:extLst>
              <a:ext uri="{FF2B5EF4-FFF2-40B4-BE49-F238E27FC236}">
                <a16:creationId xmlns:a16="http://schemas.microsoft.com/office/drawing/2014/main" id="{124B5BDC-3EC3-4E81-A0AE-25813CA30A6F}"/>
              </a:ext>
            </a:extLst>
          </p:cNvPr>
          <p:cNvSpPr/>
          <p:nvPr/>
        </p:nvSpPr>
        <p:spPr>
          <a:xfrm>
            <a:off x="550312" y="991190"/>
            <a:ext cx="8638138" cy="3770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9070" indent="-179070">
              <a:buSzPct val="80000"/>
              <a:buFont typeface="Arial" panose="020B0604020202020204" pitchFamily="34" charset="0"/>
              <a:buChar char="•"/>
            </a:pPr>
            <a:r>
              <a:rPr lang="en-US" altLang="zh-CN" sz="1850" dirty="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</a:rPr>
              <a:t>New quad-core processor and gigabit network ports for multitasking</a:t>
            </a:r>
            <a:endParaRPr lang="en-US" sz="1850" dirty="0">
              <a:solidFill>
                <a:schemeClr val="tx1">
                  <a:lumMod val="95000"/>
                  <a:lumOff val="5000"/>
                </a:schemeClr>
              </a:solidFill>
              <a:latin typeface="Oswald Medium" pitchFamily="2" charset="0"/>
            </a:endParaRPr>
          </a:p>
        </p:txBody>
      </p:sp>
      <p:sp>
        <p:nvSpPr>
          <p:cNvPr id="8" name="矩形 7">
            <a:extLst>
              <a:ext uri="{FF2B5EF4-FFF2-40B4-BE49-F238E27FC236}">
                <a16:creationId xmlns:a16="http://schemas.microsoft.com/office/drawing/2014/main" id="{F446102C-65CC-4C6A-9922-256DD154E6F7}"/>
              </a:ext>
            </a:extLst>
          </p:cNvPr>
          <p:cNvSpPr/>
          <p:nvPr/>
        </p:nvSpPr>
        <p:spPr>
          <a:xfrm>
            <a:off x="550312" y="1549893"/>
            <a:ext cx="8917198" cy="377026"/>
          </a:xfrm>
          <a:prstGeom prst="rect">
            <a:avLst/>
          </a:prstGeom>
        </p:spPr>
        <p:txBody>
          <a:bodyPr wrap="square" anchor="t">
            <a:spAutoFit/>
          </a:bodyPr>
          <a:lstStyle/>
          <a:p>
            <a:pPr marL="179070" indent="-179070">
              <a:buSzPct val="80000"/>
              <a:buFont typeface="Arial" panose="020B0604020202020204" pitchFamily="34" charset="0"/>
              <a:buChar char="•"/>
            </a:pPr>
            <a:r>
              <a:rPr lang="en-US" altLang="zh-TW" sz="185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</a:rPr>
              <a:t>Stream content without barriers, connect to data even when on the move</a:t>
            </a:r>
            <a:endParaRPr lang="en-US" altLang="zh-CN" sz="1850">
              <a:solidFill>
                <a:schemeClr val="tx1">
                  <a:lumMod val="95000"/>
                  <a:lumOff val="5000"/>
                </a:schemeClr>
              </a:solidFill>
              <a:latin typeface="Oswald Medium" pitchFamily="2" charset="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15133"/>
            <a:ext cx="9188450" cy="493563"/>
          </a:xfrm>
        </p:spPr>
        <p:txBody>
          <a:bodyPr/>
          <a:lstStyle/>
          <a:p>
            <a:pPr algn="ctr"/>
            <a:r>
              <a:rPr lang="en-US" altLang="zh-CN" sz="3500" b="0" dirty="0">
                <a:latin typeface="Oswald Medium" pitchFamily="2" charset="0"/>
              </a:rPr>
              <a:t>Sharing data and entertainment all form home</a:t>
            </a:r>
            <a:endParaRPr lang="zh-TW" altLang="en-US" sz="3500" b="0" dirty="0">
              <a:latin typeface="Oswald Medium" pitchFamily="2" charset="0"/>
            </a:endParaRPr>
          </a:p>
        </p:txBody>
      </p:sp>
      <p:pic>
        <p:nvPicPr>
          <p:cNvPr id="12" name="圖片 11">
            <a:extLst>
              <a:ext uri="{FF2B5EF4-FFF2-40B4-BE49-F238E27FC236}">
                <a16:creationId xmlns:a16="http://schemas.microsoft.com/office/drawing/2014/main" id="{3D29577C-0AAC-494A-8099-928923269C3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830497" y="2892056"/>
            <a:ext cx="5131170" cy="1984125"/>
          </a:xfrm>
          <a:prstGeom prst="rect">
            <a:avLst/>
          </a:prstGeom>
        </p:spPr>
      </p:pic>
      <p:sp>
        <p:nvSpPr>
          <p:cNvPr id="13" name="TextBox 8">
            <a:extLst>
              <a:ext uri="{FF2B5EF4-FFF2-40B4-BE49-F238E27FC236}">
                <a16:creationId xmlns:a16="http://schemas.microsoft.com/office/drawing/2014/main" id="{5BDCE74D-479A-254E-9DF0-C00E89F5502E}"/>
              </a:ext>
            </a:extLst>
          </p:cNvPr>
          <p:cNvSpPr txBox="1"/>
          <p:nvPr/>
        </p:nvSpPr>
        <p:spPr>
          <a:xfrm>
            <a:off x="550311" y="2654600"/>
            <a:ext cx="3969072" cy="400944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marL="179070" indent="-179070">
              <a:lnSpc>
                <a:spcPts val="2600"/>
              </a:lnSpc>
              <a:buSzPct val="80000"/>
              <a:buFont typeface="Arial" panose="020B0604020202020204" pitchFamily="34" charset="0"/>
              <a:buChar char="•"/>
            </a:pPr>
            <a:r>
              <a:rPr lang="en-US" altLang="zh-CN" sz="1850">
                <a:solidFill>
                  <a:schemeClr val="tx1">
                    <a:lumMod val="95000"/>
                    <a:lumOff val="5000"/>
                  </a:schemeClr>
                </a:solidFill>
                <a:latin typeface="Oswald Medium" pitchFamily="2" charset="0"/>
                <a:ea typeface="Microsoft JhengHei"/>
                <a:cs typeface="Arial"/>
              </a:rPr>
              <a:t>Deploy 10GbE in offices quickly</a:t>
            </a:r>
            <a:endParaRPr lang="en-US" sz="1850">
              <a:solidFill>
                <a:schemeClr val="tx1">
                  <a:lumMod val="95000"/>
                  <a:lumOff val="5000"/>
                </a:schemeClr>
              </a:solidFill>
              <a:latin typeface="Oswald Medium" pitchFamily="2" charset="0"/>
              <a:ea typeface="Microsoft JhengHei"/>
              <a:cs typeface="Arial"/>
            </a:endParaRPr>
          </a:p>
        </p:txBody>
      </p:sp>
      <p:sp>
        <p:nvSpPr>
          <p:cNvPr id="14" name="文字方塊 13">
            <a:extLst>
              <a:ext uri="{FF2B5EF4-FFF2-40B4-BE49-F238E27FC236}">
                <a16:creationId xmlns:a16="http://schemas.microsoft.com/office/drawing/2014/main" id="{0EAF3255-3DF3-43C9-9D97-A347598AA816}"/>
              </a:ext>
            </a:extLst>
          </p:cNvPr>
          <p:cNvSpPr txBox="1"/>
          <p:nvPr/>
        </p:nvSpPr>
        <p:spPr>
          <a:xfrm>
            <a:off x="4806819" y="2672106"/>
            <a:ext cx="8410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 dirty="0">
                <a:gradFill>
                  <a:gsLst>
                    <a:gs pos="0">
                      <a:schemeClr val="tx1"/>
                    </a:gs>
                    <a:gs pos="100000">
                      <a:srgbClr val="717171"/>
                    </a:gs>
                  </a:gsLst>
                  <a:lin ang="5400000" scaled="1"/>
                </a:gradFill>
                <a:latin typeface="Oswald Medium" pitchFamily="2" charset="0"/>
                <a:cs typeface="Arial" panose="020B0604020202020204" pitchFamily="34" charset="0"/>
              </a:rPr>
              <a:t>TS-431K</a:t>
            </a:r>
            <a:endParaRPr kumimoji="1" lang="zh-TW" altLang="en-US" sz="1000" dirty="0">
              <a:gradFill>
                <a:gsLst>
                  <a:gs pos="0">
                    <a:schemeClr val="tx1"/>
                  </a:gs>
                  <a:gs pos="100000">
                    <a:srgbClr val="717171"/>
                  </a:gs>
                </a:gsLst>
                <a:lin ang="5400000" scaled="1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0E8ECB3C-772A-4765-8476-FE67A03BAB8F}"/>
              </a:ext>
            </a:extLst>
          </p:cNvPr>
          <p:cNvSpPr txBox="1"/>
          <p:nvPr/>
        </p:nvSpPr>
        <p:spPr>
          <a:xfrm>
            <a:off x="5653550" y="2804741"/>
            <a:ext cx="8410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>
                <a:gradFill>
                  <a:gsLst>
                    <a:gs pos="0">
                      <a:schemeClr val="tx1"/>
                    </a:gs>
                    <a:gs pos="100000">
                      <a:srgbClr val="717171"/>
                    </a:gs>
                  </a:gsLst>
                  <a:lin ang="5400000" scaled="1"/>
                </a:gradFill>
                <a:latin typeface="Oswald Medium" pitchFamily="2" charset="0"/>
                <a:cs typeface="Arial" panose="020B0604020202020204" pitchFamily="34" charset="0"/>
              </a:rPr>
              <a:t>TS-231K</a:t>
            </a:r>
            <a:endParaRPr kumimoji="1" lang="zh-TW" altLang="en-US" sz="1000">
              <a:gradFill>
                <a:gsLst>
                  <a:gs pos="0">
                    <a:schemeClr val="tx1"/>
                  </a:gs>
                  <a:gs pos="100000">
                    <a:srgbClr val="717171"/>
                  </a:gs>
                </a:gsLst>
                <a:lin ang="5400000" scaled="1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16" name="文字方塊 15">
            <a:extLst>
              <a:ext uri="{FF2B5EF4-FFF2-40B4-BE49-F238E27FC236}">
                <a16:creationId xmlns:a16="http://schemas.microsoft.com/office/drawing/2014/main" id="{3F1DB894-ADF6-4F03-9D88-7C62B3737E6A}"/>
              </a:ext>
            </a:extLst>
          </p:cNvPr>
          <p:cNvSpPr txBox="1"/>
          <p:nvPr/>
        </p:nvSpPr>
        <p:spPr>
          <a:xfrm>
            <a:off x="6537392" y="2810575"/>
            <a:ext cx="841094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>
                <a:gradFill>
                  <a:gsLst>
                    <a:gs pos="0">
                      <a:schemeClr val="tx1"/>
                    </a:gs>
                    <a:gs pos="100000">
                      <a:srgbClr val="717171"/>
                    </a:gs>
                  </a:gsLst>
                  <a:lin ang="5400000" scaled="1"/>
                </a:gradFill>
                <a:latin typeface="Oswald Medium" pitchFamily="2" charset="0"/>
                <a:cs typeface="Arial" panose="020B0604020202020204" pitchFamily="34" charset="0"/>
              </a:rPr>
              <a:t>TS-131K</a:t>
            </a:r>
            <a:endParaRPr kumimoji="1" lang="zh-TW" altLang="en-US" sz="1000">
              <a:gradFill>
                <a:gsLst>
                  <a:gs pos="0">
                    <a:schemeClr val="tx1"/>
                  </a:gs>
                  <a:gs pos="100000">
                    <a:srgbClr val="717171"/>
                  </a:gs>
                </a:gsLst>
                <a:lin ang="5400000" scaled="1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17" name="文字方塊 16">
            <a:extLst>
              <a:ext uri="{FF2B5EF4-FFF2-40B4-BE49-F238E27FC236}">
                <a16:creationId xmlns:a16="http://schemas.microsoft.com/office/drawing/2014/main" id="{7C508D41-FC3A-4BC0-9B6A-8AE9593139A1}"/>
              </a:ext>
            </a:extLst>
          </p:cNvPr>
          <p:cNvSpPr txBox="1"/>
          <p:nvPr/>
        </p:nvSpPr>
        <p:spPr>
          <a:xfrm>
            <a:off x="8132264" y="2645835"/>
            <a:ext cx="1108463" cy="24622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kumimoji="1" lang="en-US" altLang="zh-TW" sz="1000">
                <a:gradFill>
                  <a:gsLst>
                    <a:gs pos="0">
                      <a:schemeClr val="tx1"/>
                    </a:gs>
                    <a:gs pos="100000">
                      <a:srgbClr val="717171"/>
                    </a:gs>
                  </a:gsLst>
                  <a:lin ang="5400000" scaled="1"/>
                </a:gradFill>
                <a:latin typeface="Oswald Medium" pitchFamily="2" charset="0"/>
                <a:cs typeface="Arial" panose="020B0604020202020204" pitchFamily="34" charset="0"/>
              </a:rPr>
              <a:t>TS-431KX</a:t>
            </a:r>
            <a:endParaRPr kumimoji="1" lang="zh-TW" altLang="en-US" sz="1000">
              <a:gradFill>
                <a:gsLst>
                  <a:gs pos="0">
                    <a:schemeClr val="tx1"/>
                  </a:gs>
                  <a:gs pos="100000">
                    <a:srgbClr val="717171"/>
                  </a:gs>
                </a:gsLst>
                <a:lin ang="5400000" scaled="1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63511103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6" name="Shape 196"/>
          <p:cNvSpPr txBox="1">
            <a:spLocks noGrp="1"/>
          </p:cNvSpPr>
          <p:nvPr>
            <p:ph type="title"/>
          </p:nvPr>
        </p:nvSpPr>
        <p:spPr>
          <a:xfrm>
            <a:off x="452831" y="353999"/>
            <a:ext cx="8043469" cy="493563"/>
          </a:xfrm>
        </p:spPr>
        <p:txBody>
          <a:bodyPr/>
          <a:lstStyle/>
          <a:p>
            <a:pPr lvl="0">
              <a:lnSpc>
                <a:spcPts val="3730"/>
              </a:lnSpc>
            </a:pPr>
            <a:r>
              <a:rPr lang="en-US" altLang="zh-TW" b="0" dirty="0">
                <a:latin typeface="Oswald Medium" pitchFamily="2" charset="0"/>
                <a:ea typeface="Microsoft JhengHei" panose="020B0604030504040204" pitchFamily="34" charset="-120"/>
              </a:rPr>
              <a:t>QNAP QVPN and </a:t>
            </a:r>
            <a:r>
              <a:rPr lang="en-US" altLang="zh-TW" b="0" dirty="0" err="1">
                <a:latin typeface="Oswald Medium" pitchFamily="2" charset="0"/>
                <a:ea typeface="Microsoft JhengHei" panose="020B0604030504040204" pitchFamily="34" charset="-120"/>
              </a:rPr>
              <a:t>QBelt</a:t>
            </a:r>
            <a:r>
              <a:rPr lang="en-US" altLang="zh-TW" b="0" dirty="0">
                <a:latin typeface="Oswald Medium" pitchFamily="2" charset="0"/>
                <a:ea typeface="Microsoft JhengHei" panose="020B0604030504040204" pitchFamily="34" charset="-120"/>
              </a:rPr>
              <a:t> protocol</a:t>
            </a:r>
            <a:br>
              <a:rPr lang="en-US" altLang="zh-TW" b="0" dirty="0">
                <a:latin typeface="Oswald Medium" pitchFamily="2" charset="0"/>
                <a:ea typeface="Microsoft JhengHei" panose="020B0604030504040204" pitchFamily="34" charset="-120"/>
              </a:rPr>
            </a:br>
            <a:r>
              <a:rPr lang="en-US" altLang="zh-TW" b="0" dirty="0">
                <a:latin typeface="Oswald Medium" pitchFamily="2" charset="0"/>
                <a:ea typeface="Microsoft JhengHei" panose="020B0604030504040204" pitchFamily="34" charset="-120"/>
              </a:rPr>
              <a:t>for anywhere access</a:t>
            </a:r>
            <a:endParaRPr lang="zh-TW" altLang="en-US" b="0" dirty="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199" name="Shape 199"/>
          <p:cNvSpPr txBox="1"/>
          <p:nvPr/>
        </p:nvSpPr>
        <p:spPr>
          <a:xfrm>
            <a:off x="268369" y="3292454"/>
            <a:ext cx="1954768" cy="1374796"/>
          </a:xfrm>
          <a:prstGeom prst="rect">
            <a:avLst/>
          </a:prstGeom>
          <a:solidFill>
            <a:srgbClr val="17F1BD"/>
          </a:solidFill>
          <a:ln>
            <a:noFill/>
          </a:ln>
          <a:effectLst/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marR="0" lvl="0" indent="0" algn="l" rtl="0">
              <a:spcBef>
                <a:spcPts val="0"/>
              </a:spcBef>
              <a:spcAft>
                <a:spcPts val="0"/>
              </a:spcAft>
              <a:buClr>
                <a:srgbClr val="F3F3F3"/>
              </a:buClr>
              <a:buSzPts val="1600"/>
              <a:buFont typeface="Arial"/>
              <a:buNone/>
            </a:pPr>
            <a:endParaRPr lang="zh-TW" altLang="en-US" sz="1470">
              <a:solidFill>
                <a:srgbClr val="000000"/>
              </a:solidFill>
              <a:latin typeface="Arial" panose="020B0604020202020204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213" name="Shape 213"/>
          <p:cNvSpPr txBox="1"/>
          <p:nvPr/>
        </p:nvSpPr>
        <p:spPr>
          <a:xfrm>
            <a:off x="2305452" y="3292454"/>
            <a:ext cx="1969363" cy="1374796"/>
          </a:xfrm>
          <a:prstGeom prst="rect">
            <a:avLst/>
          </a:prstGeom>
          <a:solidFill>
            <a:srgbClr val="17F1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spcBef>
                <a:spcPts val="0"/>
              </a:spcBef>
              <a:buClr>
                <a:srgbClr val="F3F3F3"/>
              </a:buClr>
              <a:buSzPts val="1600"/>
            </a:pPr>
            <a:endParaRPr lang="zh-TW" sz="1470" b="1">
              <a:solidFill>
                <a:srgbClr val="000000"/>
              </a:solidFill>
              <a:latin typeface="Arial" panose="020B0604020202020204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sp>
        <p:nvSpPr>
          <p:cNvPr id="17" name="Shape 213"/>
          <p:cNvSpPr txBox="1"/>
          <p:nvPr/>
        </p:nvSpPr>
        <p:spPr>
          <a:xfrm>
            <a:off x="4363409" y="3292454"/>
            <a:ext cx="1966271" cy="1374796"/>
          </a:xfrm>
          <a:prstGeom prst="rect">
            <a:avLst/>
          </a:prstGeom>
          <a:solidFill>
            <a:srgbClr val="17F1BD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R="0" lvl="0" indent="0" algn="ctr">
              <a:spcBef>
                <a:spcPts val="0"/>
              </a:spcBef>
              <a:spcAft>
                <a:spcPts val="700"/>
              </a:spcAft>
              <a:buClr>
                <a:srgbClr val="F3F3F3"/>
              </a:buClr>
              <a:buSzPts val="1600"/>
              <a:buFont typeface="Arial"/>
              <a:buNone/>
            </a:pPr>
            <a:endParaRPr lang="zh-TW" altLang="en-US" sz="1470" b="1">
              <a:solidFill>
                <a:srgbClr val="000000"/>
              </a:solidFill>
              <a:latin typeface="Arial" panose="020B0604020202020204" pitchFamily="34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pic>
        <p:nvPicPr>
          <p:cNvPr id="25" name="圖片 24">
            <a:extLst>
              <a:ext uri="{FF2B5EF4-FFF2-40B4-BE49-F238E27FC236}">
                <a16:creationId xmlns:a16="http://schemas.microsoft.com/office/drawing/2014/main" id="{2A8F2904-638B-4075-928C-C1EDE3A63B98}"/>
              </a:ext>
            </a:extLst>
          </p:cNvPr>
          <p:cNvPicPr>
            <a:picLocks noChangeAspect="1"/>
          </p:cNvPicPr>
          <p:nvPr/>
        </p:nvPicPr>
        <p:blipFill rotWithShape="1"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368853" y="1295401"/>
            <a:ext cx="1960826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F6CD3A2F-939E-463B-B366-23B079D91DC3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08591" y="1295401"/>
            <a:ext cx="1969364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A398E268-F445-4282-A64E-D7F3BC27EBD7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8369" y="1295401"/>
            <a:ext cx="1952463" cy="199705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0" name="Shape 200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15340" y="1734417"/>
            <a:ext cx="1605725" cy="117781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4" name="Shape 204" descr="cross-platform.png"/>
          <p:cNvPicPr preferRelativeResize="0"/>
          <p:nvPr/>
        </p:nvPicPr>
        <p:blipFill rotWithShape="1">
          <a:blip r:embed="rId7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30496" y="1851046"/>
            <a:ext cx="1816664" cy="10492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12" name="Shape 212"/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67802" y="1571058"/>
            <a:ext cx="1755393" cy="1341174"/>
          </a:xfrm>
          <a:prstGeom prst="rect">
            <a:avLst/>
          </a:prstGeom>
          <a:noFill/>
          <a:ln>
            <a:noFill/>
          </a:ln>
        </p:spPr>
      </p:pic>
      <p:pic>
        <p:nvPicPr>
          <p:cNvPr id="214" name="Shape 214" descr="P10-1-11.png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578137" y="2513625"/>
            <a:ext cx="587785" cy="69500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id="{DB6B98FD-0C7F-A74F-848F-F84123C53720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60718" y="1142230"/>
            <a:ext cx="2367301" cy="1436567"/>
          </a:xfrm>
          <a:prstGeom prst="roundRect">
            <a:avLst>
              <a:gd name="adj" fmla="val 2232"/>
            </a:avLst>
          </a:prstGeom>
          <a:ln w="3175"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0000" endA="300" endPos="38500" dist="50800" dir="5400000" sy="-100000" algn="bl" rotWithShape="0"/>
          </a:effectLst>
        </p:spPr>
      </p:pic>
      <p:pic>
        <p:nvPicPr>
          <p:cNvPr id="20" name="Shape 446">
            <a:extLst>
              <a:ext uri="{FF2B5EF4-FFF2-40B4-BE49-F238E27FC236}">
                <a16:creationId xmlns:a16="http://schemas.microsoft.com/office/drawing/2014/main" id="{1372C69A-7564-6D46-A558-F3457F4A5E22}"/>
              </a:ext>
            </a:extLst>
          </p:cNvPr>
          <p:cNvPicPr preferRelativeResize="0"/>
          <p:nvPr/>
        </p:nvPicPr>
        <p:blipFill rotWithShape="1">
          <a:blip r:embed="rId11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575336" y="2795008"/>
            <a:ext cx="1139004" cy="2069217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</p:pic>
      <p:pic>
        <p:nvPicPr>
          <p:cNvPr id="21" name="Shape 468">
            <a:extLst>
              <a:ext uri="{FF2B5EF4-FFF2-40B4-BE49-F238E27FC236}">
                <a16:creationId xmlns:a16="http://schemas.microsoft.com/office/drawing/2014/main" id="{371117DA-CDF6-3343-8C65-D070C6DAF26E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16066" y="2795008"/>
            <a:ext cx="1095903" cy="2069217"/>
          </a:xfrm>
          <a:prstGeom prst="rect">
            <a:avLst/>
          </a:prstGeom>
          <a:noFill/>
          <a:ln>
            <a:noFill/>
          </a:ln>
          <a:effectLst>
            <a:reflection blurRad="6350" stA="50000" endA="300" endPos="38500" dist="50800" dir="5400000" sy="-100000" algn="bl" rotWithShape="0"/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97EF74F7-C2F4-4AC8-ABE4-8CD6222A23EF}"/>
              </a:ext>
            </a:extLst>
          </p:cNvPr>
          <p:cNvSpPr/>
          <p:nvPr/>
        </p:nvSpPr>
        <p:spPr>
          <a:xfrm>
            <a:off x="281147" y="3464325"/>
            <a:ext cx="1874109" cy="103105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lvl="0" algn="ctr">
              <a:buSzPts val="1600"/>
            </a:pPr>
            <a:r>
              <a:rPr lang="en-US" altLang="zh-TW" sz="14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Secure Encrypted Connection:</a:t>
            </a:r>
          </a:p>
          <a:p>
            <a:pPr lvl="0" algn="ctr">
              <a:buSzPts val="1600"/>
            </a:pPr>
            <a:r>
              <a:rPr lang="en-US" altLang="zh-TW" sz="9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br>
              <a:rPr lang="en-US" altLang="zh-TW" sz="9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</a:br>
            <a:r>
              <a:rPr lang="en-US" altLang="zh-TW" sz="12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DTLS + SSL + AES-256 encryption</a:t>
            </a:r>
            <a:endParaRPr lang="en-US" altLang="zh-TW" sz="1200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Oswald Medium" pitchFamily="2" charset="0"/>
              <a:ea typeface="微軟正黑體" pitchFamily="34" charset="-120"/>
              <a:cs typeface="Microsoft JhengHei"/>
              <a:sym typeface="Microsoft JhengHei"/>
            </a:endParaRPr>
          </a:p>
        </p:txBody>
      </p:sp>
      <p:sp>
        <p:nvSpPr>
          <p:cNvPr id="18" name="矩形 17">
            <a:extLst>
              <a:ext uri="{FF2B5EF4-FFF2-40B4-BE49-F238E27FC236}">
                <a16:creationId xmlns:a16="http://schemas.microsoft.com/office/drawing/2014/main" id="{1CE970DB-2D24-4FB8-A9C0-E9530B442D6B}"/>
              </a:ext>
            </a:extLst>
          </p:cNvPr>
          <p:cNvSpPr/>
          <p:nvPr/>
        </p:nvSpPr>
        <p:spPr>
          <a:xfrm>
            <a:off x="2231350" y="3554411"/>
            <a:ext cx="2121276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600"/>
            </a:pPr>
            <a:r>
              <a:rPr lang="en-US" altLang="zh-TW" sz="14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New </a:t>
            </a:r>
            <a:r>
              <a:rPr lang="en-US" altLang="zh-TW" sz="1400" dirty="0" err="1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QBelt</a:t>
            </a:r>
            <a:r>
              <a:rPr lang="en-US" altLang="zh-TW" sz="14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 protocol:</a:t>
            </a:r>
          </a:p>
          <a:p>
            <a:pPr algn="ctr">
              <a:buSzPts val="1600"/>
            </a:pPr>
            <a:r>
              <a:rPr lang="en-US" altLang="zh-TW" sz="10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4B44F843-53F3-46C9-882A-027C75D9986D}"/>
              </a:ext>
            </a:extLst>
          </p:cNvPr>
          <p:cNvSpPr/>
          <p:nvPr/>
        </p:nvSpPr>
        <p:spPr>
          <a:xfrm>
            <a:off x="4357130" y="3455973"/>
            <a:ext cx="1952463" cy="52322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600"/>
            </a:pPr>
            <a:r>
              <a:rPr lang="en-US" altLang="zh-TW" sz="14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Works on desktop and mobile devices</a:t>
            </a:r>
          </a:p>
        </p:txBody>
      </p:sp>
      <p:sp>
        <p:nvSpPr>
          <p:cNvPr id="24" name="矩形 23">
            <a:extLst>
              <a:ext uri="{FF2B5EF4-FFF2-40B4-BE49-F238E27FC236}">
                <a16:creationId xmlns:a16="http://schemas.microsoft.com/office/drawing/2014/main" id="{471D7E91-6C67-447D-B2C2-8D1AE2C376B5}"/>
              </a:ext>
            </a:extLst>
          </p:cNvPr>
          <p:cNvSpPr/>
          <p:nvPr/>
        </p:nvSpPr>
        <p:spPr>
          <a:xfrm>
            <a:off x="2468793" y="4004189"/>
            <a:ext cx="1613870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600"/>
            </a:pPr>
            <a:r>
              <a:rPr lang="en-US" altLang="zh-TW" sz="10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 </a:t>
            </a:r>
            <a:r>
              <a:rPr lang="en-US" altLang="zh-TW" sz="1200" dirty="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Decreases the chance of being detected</a:t>
            </a: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BBC265DD-7205-4162-9E6A-F50F3A544734}"/>
              </a:ext>
            </a:extLst>
          </p:cNvPr>
          <p:cNvSpPr/>
          <p:nvPr/>
        </p:nvSpPr>
        <p:spPr>
          <a:xfrm>
            <a:off x="4366933" y="3831578"/>
            <a:ext cx="195246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buSzPts val="1600"/>
            </a:pPr>
            <a:endParaRPr lang="en-US" altLang="zh-TW" sz="1200">
              <a:latin typeface="Oswald Medium" pitchFamily="2" charset="0"/>
              <a:ea typeface="Microsoft JhengHei"/>
              <a:cs typeface="Arial" panose="020B0604020202020204" pitchFamily="34" charset="0"/>
              <a:sym typeface="Microsoft JhengHei"/>
            </a:endParaRPr>
          </a:p>
          <a:p>
            <a:pPr algn="ctr">
              <a:buSzPts val="1600"/>
            </a:pPr>
            <a:r>
              <a:rPr lang="en-US" altLang="zh-TW" sz="1200"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Windows, macOS, Android, iOS</a:t>
            </a:r>
          </a:p>
        </p:txBody>
      </p:sp>
    </p:spTree>
    <p:extLst>
      <p:ext uri="{BB962C8B-B14F-4D97-AF65-F5344CB8AC3E}">
        <p14:creationId xmlns:p14="http://schemas.microsoft.com/office/powerpoint/2010/main" val="4266065956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5E324618-617F-46BD-98E1-7BD8976B841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73631" y="1101321"/>
            <a:ext cx="4116650" cy="1647412"/>
          </a:xfrm>
        </p:spPr>
        <p:txBody>
          <a:bodyPr/>
          <a:lstStyle/>
          <a:p>
            <a:pPr algn="ctr">
              <a:lnSpc>
                <a:spcPts val="3600"/>
              </a:lnSpc>
              <a:spcBef>
                <a:spcPts val="0"/>
              </a:spcBef>
              <a:buSzPct val="85000"/>
            </a:pPr>
            <a:r>
              <a:rPr lang="en-US" sz="2900" b="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Easily back up data and share it securely to avoid data loss and hackers</a:t>
            </a:r>
            <a:endParaRPr lang="en-US" sz="2900" dirty="0">
              <a:solidFill>
                <a:schemeClr val="bg1"/>
              </a:solidFill>
              <a:latin typeface="Oswald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92151664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" name="圖片 13">
            <a:extLst>
              <a:ext uri="{FF2B5EF4-FFF2-40B4-BE49-F238E27FC236}">
                <a16:creationId xmlns:a16="http://schemas.microsoft.com/office/drawing/2014/main" id="{114A5681-6E5F-4B04-9D80-D73EB82BFFA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85144" y="1498908"/>
            <a:ext cx="2966569" cy="29597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8" name="Google Shape;88;p17"/>
          <p:cNvSpPr txBox="1">
            <a:spLocks noGrp="1"/>
          </p:cNvSpPr>
          <p:nvPr>
            <p:ph type="title"/>
          </p:nvPr>
        </p:nvSpPr>
        <p:spPr>
          <a:xfrm>
            <a:off x="1" y="251738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Not just Antivirus, QTS Security Circle</a:t>
            </a:r>
            <a:r>
              <a:rPr lang="zh-TW" altLang="en-US" sz="3600" b="0" dirty="0">
                <a:latin typeface="Oswald Medium" pitchFamily="2" charset="0"/>
              </a:rPr>
              <a:t>！</a:t>
            </a:r>
          </a:p>
        </p:txBody>
      </p:sp>
      <p:sp>
        <p:nvSpPr>
          <p:cNvPr id="17" name="Google Shape;106;p17">
            <a:extLst>
              <a:ext uri="{FF2B5EF4-FFF2-40B4-BE49-F238E27FC236}">
                <a16:creationId xmlns:a16="http://schemas.microsoft.com/office/drawing/2014/main" id="{A9B4D90D-C96C-483A-97AA-CE03F7FCCEF3}"/>
              </a:ext>
            </a:extLst>
          </p:cNvPr>
          <p:cNvSpPr txBox="1">
            <a:spLocks noGrp="1"/>
          </p:cNvSpPr>
          <p:nvPr>
            <p:ph type="body" idx="4294967295"/>
          </p:nvPr>
        </p:nvSpPr>
        <p:spPr>
          <a:xfrm>
            <a:off x="437161" y="1218812"/>
            <a:ext cx="3877774" cy="1668228"/>
          </a:xfrm>
        </p:spPr>
        <p:txBody>
          <a:bodyPr>
            <a:noAutofit/>
          </a:bodyPr>
          <a:lstStyle/>
          <a:p>
            <a:pPr marL="0" indent="0">
              <a:lnSpc>
                <a:spcPts val="2400"/>
              </a:lnSpc>
              <a:buNone/>
            </a:pPr>
            <a:r>
              <a:rPr lang="en-US" altLang="zh-TW" sz="1800" dirty="0">
                <a:latin typeface="Oswald Medium" pitchFamily="2" charset="0"/>
              </a:rPr>
              <a:t>Beside installing Antivirus to protect the uploaded files, QTS NAS</a:t>
            </a:r>
            <a:r>
              <a:rPr lang="zh-TW" altLang="en-US" sz="1800" dirty="0">
                <a:latin typeface="Oswald Medium" pitchFamily="2" charset="0"/>
              </a:rPr>
              <a:t> </a:t>
            </a:r>
            <a:r>
              <a:rPr lang="en-US" altLang="zh-TW" sz="1800" dirty="0">
                <a:latin typeface="Oswald Medium" pitchFamily="2" charset="0"/>
              </a:rPr>
              <a:t>also needs a full circle of protection, such as OS integrity and safe NAS set-up. </a:t>
            </a:r>
          </a:p>
        </p:txBody>
      </p:sp>
      <p:pic>
        <p:nvPicPr>
          <p:cNvPr id="9" name="Picture 26">
            <a:extLst>
              <a:ext uri="{FF2B5EF4-FFF2-40B4-BE49-F238E27FC236}">
                <a16:creationId xmlns:a16="http://schemas.microsoft.com/office/drawing/2014/main" id="{E11A11BC-1975-4FCA-9003-021720C63FDA}"/>
              </a:ext>
            </a:extLst>
          </p:cNvPr>
          <p:cNvPicPr>
            <a:picLocks noChangeAspect="1"/>
          </p:cNvPicPr>
          <p:nvPr/>
        </p:nvPicPr>
        <p:blipFill>
          <a:blip r:embed="rId4" cstate="print"/>
          <a:stretch>
            <a:fillRect/>
          </a:stretch>
        </p:blipFill>
        <p:spPr>
          <a:xfrm>
            <a:off x="7396060" y="2254559"/>
            <a:ext cx="807455" cy="80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Picture 2">
            <a:extLst>
              <a:ext uri="{FF2B5EF4-FFF2-40B4-BE49-F238E27FC236}">
                <a16:creationId xmlns:a16="http://schemas.microsoft.com/office/drawing/2014/main" id="{99E6B9FC-8526-473D-9D5F-1DB90D1E2A3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6621141" y="3823423"/>
            <a:ext cx="807455" cy="8198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extLst>
            <a:ext uri="{909E8E84-426E-40dd-AFC4-6F175D3DCCD1}">
              <a14:hiddenFill xmlns:a14="http://schemas.microsoft.com/office/drawing/2010/main" xmlns="">
                <a:solidFill>
                  <a:srgbClr val="FFFFFF"/>
                </a:solidFill>
              </a14:hiddenFill>
            </a:ext>
          </a:extLst>
        </p:spPr>
      </p:pic>
      <p:sp>
        <p:nvSpPr>
          <p:cNvPr id="23" name="矩形: 圓角 22">
            <a:extLst>
              <a:ext uri="{FF2B5EF4-FFF2-40B4-BE49-F238E27FC236}">
                <a16:creationId xmlns:a16="http://schemas.microsoft.com/office/drawing/2014/main" id="{4EA643A7-ADFA-4561-99DB-26C8544632E6}"/>
              </a:ext>
            </a:extLst>
          </p:cNvPr>
          <p:cNvSpPr/>
          <p:nvPr/>
        </p:nvSpPr>
        <p:spPr>
          <a:xfrm>
            <a:off x="4951338" y="2808231"/>
            <a:ext cx="807455" cy="80745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E45D02DA-D9C6-4D27-BD66-0CF7553AD055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858838" y="2787707"/>
            <a:ext cx="993788" cy="80745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84B831EC-9876-45F7-B64E-1D768B9DB945}"/>
              </a:ext>
            </a:extLst>
          </p:cNvPr>
          <p:cNvSpPr/>
          <p:nvPr/>
        </p:nvSpPr>
        <p:spPr>
          <a:xfrm>
            <a:off x="6099384" y="1277007"/>
            <a:ext cx="807455" cy="807455"/>
          </a:xfrm>
          <a:prstGeom prst="roundRect">
            <a:avLst/>
          </a:prstGeom>
          <a:solidFill>
            <a:schemeClr val="bg1">
              <a:lumMod val="95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21" name="文字方塊 20">
            <a:extLst>
              <a:ext uri="{FF2B5EF4-FFF2-40B4-BE49-F238E27FC236}">
                <a16:creationId xmlns:a16="http://schemas.microsoft.com/office/drawing/2014/main" id="{35D38481-91CA-4E3E-A533-DC6B74300EBC}"/>
              </a:ext>
            </a:extLst>
          </p:cNvPr>
          <p:cNvSpPr txBox="1"/>
          <p:nvPr/>
        </p:nvSpPr>
        <p:spPr>
          <a:xfrm>
            <a:off x="6173398" y="1314262"/>
            <a:ext cx="676787" cy="73866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none" rtlCol="0">
            <a:spAutoFit/>
          </a:bodyPr>
          <a:lstStyle/>
          <a:p>
            <a:pPr algn="ctr"/>
            <a:r>
              <a:rPr lang="en-US" altLang="zh-TW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</a:rPr>
              <a:t>QTS</a:t>
            </a:r>
          </a:p>
          <a:p>
            <a:pPr algn="ctr"/>
            <a:r>
              <a:rPr lang="en-US" altLang="zh-TW" sz="21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</a:rPr>
              <a:t>4.4.2</a:t>
            </a:r>
            <a:endParaRPr lang="zh-TW" altLang="en-US" sz="2100" dirty="0">
              <a:solidFill>
                <a:schemeClr val="tx1">
                  <a:lumMod val="85000"/>
                  <a:lumOff val="15000"/>
                </a:schemeClr>
              </a:solidFill>
              <a:latin typeface="Oswald Medium" pitchFamily="2" charset="0"/>
            </a:endParaRPr>
          </a:p>
        </p:txBody>
      </p:sp>
      <p:pic>
        <p:nvPicPr>
          <p:cNvPr id="26" name="圖片 25" descr="一張含有 物件 的圖片&#10;&#10;描述是以非常高的可信度產生">
            <a:extLst>
              <a:ext uri="{FF2B5EF4-FFF2-40B4-BE49-F238E27FC236}">
                <a16:creationId xmlns:a16="http://schemas.microsoft.com/office/drawing/2014/main" id="{9F53CAFA-1E2A-4309-B9CC-C6233113395F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86122" y="1729365"/>
            <a:ext cx="2060830" cy="252101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8" name="Google Shape;106;p17">
            <a:extLst>
              <a:ext uri="{FF2B5EF4-FFF2-40B4-BE49-F238E27FC236}">
                <a16:creationId xmlns:a16="http://schemas.microsoft.com/office/drawing/2014/main" id="{D4AC53C7-2F87-420F-959F-7627474D2513}"/>
              </a:ext>
            </a:extLst>
          </p:cNvPr>
          <p:cNvSpPr txBox="1">
            <a:spLocks/>
          </p:cNvSpPr>
          <p:nvPr/>
        </p:nvSpPr>
        <p:spPr>
          <a:xfrm>
            <a:off x="4524070" y="3609712"/>
            <a:ext cx="1751369" cy="639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360" indent="0">
              <a:buNone/>
            </a:pPr>
            <a:r>
              <a:rPr lang="en-US" altLang="zh-TW" sz="1400" dirty="0">
                <a:latin typeface="Oswald Medium" pitchFamily="2" charset="0"/>
                <a:ea typeface="微軟正黑體"/>
              </a:rPr>
              <a:t>Free anti-virus</a:t>
            </a:r>
          </a:p>
        </p:txBody>
      </p:sp>
      <p:sp>
        <p:nvSpPr>
          <p:cNvPr id="25" name="Google Shape;106;p17">
            <a:extLst>
              <a:ext uri="{FF2B5EF4-FFF2-40B4-BE49-F238E27FC236}">
                <a16:creationId xmlns:a16="http://schemas.microsoft.com/office/drawing/2014/main" id="{D351DB0E-E039-48C1-84D8-B7DB4E5BA66D}"/>
              </a:ext>
            </a:extLst>
          </p:cNvPr>
          <p:cNvSpPr txBox="1">
            <a:spLocks/>
          </p:cNvSpPr>
          <p:nvPr/>
        </p:nvSpPr>
        <p:spPr>
          <a:xfrm>
            <a:off x="7202172" y="4075663"/>
            <a:ext cx="1354402" cy="639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360" indent="0">
              <a:buNone/>
            </a:pPr>
            <a:r>
              <a:rPr lang="en-US" altLang="zh-TW" sz="1400" dirty="0">
                <a:latin typeface="Oswald Medium" pitchFamily="2" charset="0"/>
                <a:ea typeface="微軟正黑體"/>
                <a:cs typeface="Arial" panose="020B0604020202020204" pitchFamily="34" charset="0"/>
              </a:rPr>
              <a:t>Malware Remover</a:t>
            </a:r>
          </a:p>
        </p:txBody>
      </p:sp>
      <p:sp>
        <p:nvSpPr>
          <p:cNvPr id="27" name="Google Shape;106;p17">
            <a:extLst>
              <a:ext uri="{FF2B5EF4-FFF2-40B4-BE49-F238E27FC236}">
                <a16:creationId xmlns:a16="http://schemas.microsoft.com/office/drawing/2014/main" id="{874B18F0-3A73-44F5-A939-168299941850}"/>
              </a:ext>
            </a:extLst>
          </p:cNvPr>
          <p:cNvSpPr txBox="1">
            <a:spLocks/>
          </p:cNvSpPr>
          <p:nvPr/>
        </p:nvSpPr>
        <p:spPr>
          <a:xfrm>
            <a:off x="7766952" y="3044399"/>
            <a:ext cx="1354402" cy="6394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vert="horz" lIns="91440" tIns="45720" rIns="91440" bIns="45720" rtlCol="0">
            <a:normAutofit/>
          </a:bodyPr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213360" indent="0">
              <a:buNone/>
            </a:pPr>
            <a:r>
              <a:rPr lang="en-US" altLang="zh-TW" sz="1400" dirty="0">
                <a:latin typeface="Oswald Medium" pitchFamily="2" charset="0"/>
                <a:ea typeface="微軟正黑體"/>
                <a:cs typeface="Arial" panose="020B0604020202020204" pitchFamily="34" charset="0"/>
              </a:rPr>
              <a:t>Security Counselor</a:t>
            </a:r>
          </a:p>
        </p:txBody>
      </p:sp>
      <p:pic>
        <p:nvPicPr>
          <p:cNvPr id="16" name="圖片 15">
            <a:extLst>
              <a:ext uri="{FF2B5EF4-FFF2-40B4-BE49-F238E27FC236}">
                <a16:creationId xmlns:a16="http://schemas.microsoft.com/office/drawing/2014/main" id="{85D39289-9C90-6249-86D6-CF39C22FEC04}"/>
              </a:ext>
            </a:extLst>
          </p:cNvPr>
          <p:cNvPicPr>
            <a:picLocks noChangeAspect="1"/>
          </p:cNvPicPr>
          <p:nvPr/>
        </p:nvPicPr>
        <p:blipFill rotWithShape="1"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27292" y="2686929"/>
            <a:ext cx="3658769" cy="19657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</p:spTree>
    <p:extLst>
      <p:ext uri="{BB962C8B-B14F-4D97-AF65-F5344CB8AC3E}">
        <p14:creationId xmlns:p14="http://schemas.microsoft.com/office/powerpoint/2010/main" val="240118520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30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69">
            <a:extLst>
              <a:ext uri="{FF2B5EF4-FFF2-40B4-BE49-F238E27FC236}">
                <a16:creationId xmlns:a16="http://schemas.microsoft.com/office/drawing/2014/main" id="{249AF01A-1E1A-4FB7-9B0C-E5AFA0B90732}"/>
              </a:ext>
            </a:extLst>
          </p:cNvPr>
          <p:cNvSpPr/>
          <p:nvPr/>
        </p:nvSpPr>
        <p:spPr>
          <a:xfrm>
            <a:off x="5191790" y="2364429"/>
            <a:ext cx="3952210" cy="1363020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altLang="en-US" b="1">
              <a:solidFill>
                <a:schemeClr val="bg1"/>
              </a:solidFill>
              <a:latin typeface="Arial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30" name="Shape 309">
            <a:extLst>
              <a:ext uri="{FF2B5EF4-FFF2-40B4-BE49-F238E27FC236}">
                <a16:creationId xmlns:a16="http://schemas.microsoft.com/office/drawing/2014/main" id="{98B99D68-B63F-4572-A02A-938982B69B9B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26659" y="1473113"/>
            <a:ext cx="2880320" cy="1492991"/>
          </a:xfrm>
          <a:prstGeom prst="rect">
            <a:avLst/>
          </a:prstGeom>
          <a:noFill/>
          <a:ln>
            <a:noFill/>
          </a:ln>
        </p:spPr>
      </p:pic>
      <p:sp>
        <p:nvSpPr>
          <p:cNvPr id="31" name="Shape 310">
            <a:extLst>
              <a:ext uri="{FF2B5EF4-FFF2-40B4-BE49-F238E27FC236}">
                <a16:creationId xmlns:a16="http://schemas.microsoft.com/office/drawing/2014/main" id="{1680E7CB-997D-4B5E-90CF-570ADDFD42E8}"/>
              </a:ext>
            </a:extLst>
          </p:cNvPr>
          <p:cNvSpPr/>
          <p:nvPr/>
        </p:nvSpPr>
        <p:spPr>
          <a:xfrm>
            <a:off x="2852517" y="3479834"/>
            <a:ext cx="1840568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err="1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NetBak</a:t>
            </a:r>
            <a:r>
              <a:rPr lang="en-US" sz="1600" i="0" u="none" strike="noStrike" cap="none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 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Replicator </a:t>
            </a:r>
            <a:endParaRPr sz="1600" i="0" u="none" strike="noStrike" cap="none">
              <a:solidFill>
                <a:schemeClr val="bg1"/>
              </a:solidFill>
              <a:latin typeface="Oswald Medium" pitchFamily="2" charset="0"/>
              <a:ea typeface="Arial"/>
              <a:cs typeface="Arial"/>
              <a:sym typeface="Arial"/>
            </a:endParaRPr>
          </a:p>
        </p:txBody>
      </p:sp>
      <p:pic>
        <p:nvPicPr>
          <p:cNvPr id="32" name="Shape 312">
            <a:extLst>
              <a:ext uri="{FF2B5EF4-FFF2-40B4-BE49-F238E27FC236}">
                <a16:creationId xmlns:a16="http://schemas.microsoft.com/office/drawing/2014/main" id="{393A85B6-120D-4031-BC5F-17435668F5C7}"/>
              </a:ext>
            </a:extLst>
          </p:cNvPr>
          <p:cNvPicPr preferRelativeResize="0"/>
          <p:nvPr/>
        </p:nvPicPr>
        <p:blipFill rotWithShape="1">
          <a:blip r:embed="rId3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00250" y="3156327"/>
            <a:ext cx="2880320" cy="149299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3" name="Shape 313">
            <a:extLst>
              <a:ext uri="{FF2B5EF4-FFF2-40B4-BE49-F238E27FC236}">
                <a16:creationId xmlns:a16="http://schemas.microsoft.com/office/drawing/2014/main" id="{A1727079-4FFC-4FE0-B59B-32715FBF5948}"/>
              </a:ext>
            </a:extLst>
          </p:cNvPr>
          <p:cNvPicPr preferRelativeResize="0"/>
          <p:nvPr/>
        </p:nvPicPr>
        <p:blipFill rotWithShape="1">
          <a:blip r:embed="rId4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347360" y="1736076"/>
            <a:ext cx="1379212" cy="908463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Shape 314">
            <a:extLst>
              <a:ext uri="{FF2B5EF4-FFF2-40B4-BE49-F238E27FC236}">
                <a16:creationId xmlns:a16="http://schemas.microsoft.com/office/drawing/2014/main" id="{40B0121C-ABD4-4BA3-83B0-06A90EFA9BBB}"/>
              </a:ext>
            </a:extLst>
          </p:cNvPr>
          <p:cNvSpPr/>
          <p:nvPr/>
        </p:nvSpPr>
        <p:spPr>
          <a:xfrm>
            <a:off x="2852517" y="1752553"/>
            <a:ext cx="1404552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Time </a:t>
            </a:r>
          </a:p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Machine</a:t>
            </a:r>
            <a:endParaRPr sz="1600" i="0" u="none" strike="noStrike" cap="none" dirty="0">
              <a:solidFill>
                <a:schemeClr val="bg1"/>
              </a:solidFill>
              <a:latin typeface="Oswald Medium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35" name="Shape 315">
            <a:extLst>
              <a:ext uri="{FF2B5EF4-FFF2-40B4-BE49-F238E27FC236}">
                <a16:creationId xmlns:a16="http://schemas.microsoft.com/office/drawing/2014/main" id="{D9016EC4-0C89-4BBB-9F88-9CD10C705966}"/>
              </a:ext>
            </a:extLst>
          </p:cNvPr>
          <p:cNvSpPr/>
          <p:nvPr/>
        </p:nvSpPr>
        <p:spPr>
          <a:xfrm>
            <a:off x="1404000" y="1255724"/>
            <a:ext cx="939681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dirty="0">
                <a:solidFill>
                  <a:schemeClr val="bg1"/>
                </a:solidFill>
                <a:latin typeface="Oswald Medium"/>
                <a:ea typeface="Arial"/>
                <a:cs typeface="Arial"/>
                <a:sym typeface="Arial"/>
              </a:rPr>
              <a:t>macOS</a:t>
            </a:r>
            <a:endParaRPr sz="1600" i="0" u="none" strike="noStrike" cap="none" dirty="0">
              <a:solidFill>
                <a:schemeClr val="bg1"/>
              </a:solidFill>
              <a:latin typeface="Oswald Medium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36" name="Shape 316">
            <a:extLst>
              <a:ext uri="{FF2B5EF4-FFF2-40B4-BE49-F238E27FC236}">
                <a16:creationId xmlns:a16="http://schemas.microsoft.com/office/drawing/2014/main" id="{C72C9043-E4FA-4C9B-B9A6-20604604A140}"/>
              </a:ext>
            </a:extLst>
          </p:cNvPr>
          <p:cNvSpPr/>
          <p:nvPr/>
        </p:nvSpPr>
        <p:spPr>
          <a:xfrm>
            <a:off x="1347360" y="2925523"/>
            <a:ext cx="1108483" cy="307777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1600" i="0" u="none" strike="noStrike" cap="none">
                <a:solidFill>
                  <a:schemeClr val="bg1"/>
                </a:solidFill>
                <a:latin typeface="Oswald Medium" pitchFamily="2" charset="0"/>
                <a:ea typeface="Arial"/>
                <a:cs typeface="Arial"/>
                <a:sym typeface="Arial"/>
              </a:rPr>
              <a:t>Windows</a:t>
            </a:r>
            <a:endParaRPr sz="1600" i="0" u="none" strike="noStrike" cap="none">
              <a:solidFill>
                <a:schemeClr val="bg1"/>
              </a:solidFill>
              <a:latin typeface="Oswald Medium" pitchFamily="2" charset="0"/>
              <a:ea typeface="Arial"/>
              <a:cs typeface="Arial"/>
              <a:sym typeface="Arial"/>
            </a:endParaRPr>
          </a:p>
        </p:txBody>
      </p:sp>
      <p:sp>
        <p:nvSpPr>
          <p:cNvPr id="37" name="Shape 317">
            <a:extLst>
              <a:ext uri="{FF2B5EF4-FFF2-40B4-BE49-F238E27FC236}">
                <a16:creationId xmlns:a16="http://schemas.microsoft.com/office/drawing/2014/main" id="{7428CFD4-BE2F-4117-97BA-786D9E0568D9}"/>
              </a:ext>
            </a:extLst>
          </p:cNvPr>
          <p:cNvSpPr/>
          <p:nvPr/>
        </p:nvSpPr>
        <p:spPr>
          <a:xfrm>
            <a:off x="6654725" y="2508439"/>
            <a:ext cx="2283829" cy="100246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ts val="26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sz="2200" u="none" strike="noStrike" cap="none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sym typeface="Arial"/>
              </a:rPr>
              <a:t>Real-time or scheduled data backup</a:t>
            </a:r>
          </a:p>
        </p:txBody>
      </p:sp>
      <p:pic>
        <p:nvPicPr>
          <p:cNvPr id="40" name="Picture 22">
            <a:extLst>
              <a:ext uri="{FF2B5EF4-FFF2-40B4-BE49-F238E27FC236}">
                <a16:creationId xmlns:a16="http://schemas.microsoft.com/office/drawing/2014/main" id="{E752270A-21EC-47AC-9217-7F40C774B6A5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7680" y="1820443"/>
            <a:ext cx="2245950" cy="245099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標題 2">
            <a:extLst>
              <a:ext uri="{FF2B5EF4-FFF2-40B4-BE49-F238E27FC236}">
                <a16:creationId xmlns:a16="http://schemas.microsoft.com/office/drawing/2014/main" id="{19781F0C-9CE6-4598-9BA6-39FA959A489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48431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solidFill>
                  <a:schemeClr val="lt1"/>
                </a:solidFill>
                <a:latin typeface="Oswald Medium" pitchFamily="2" charset="0"/>
                <a:ea typeface="Microsoft JhengHei" panose="020B0604030504040204" pitchFamily="34" charset="-120"/>
              </a:rPr>
              <a:t>Fight against virus and ransomware</a:t>
            </a:r>
            <a:endParaRPr lang="zh-TW" altLang="en-US" sz="3600" b="0" dirty="0">
              <a:latin typeface="Oswald Medium" pitchFamily="2" charset="0"/>
            </a:endParaRPr>
          </a:p>
        </p:txBody>
      </p:sp>
      <p:cxnSp>
        <p:nvCxnSpPr>
          <p:cNvPr id="4" name="直線單箭頭接點 3">
            <a:extLst>
              <a:ext uri="{FF2B5EF4-FFF2-40B4-BE49-F238E27FC236}">
                <a16:creationId xmlns:a16="http://schemas.microsoft.com/office/drawing/2014/main" id="{24E21BE6-58D2-4F93-9C7F-F59F4AF2A2AF}"/>
              </a:ext>
            </a:extLst>
          </p:cNvPr>
          <p:cNvCxnSpPr/>
          <p:nvPr/>
        </p:nvCxnSpPr>
        <p:spPr>
          <a:xfrm>
            <a:off x="2914650" y="2406650"/>
            <a:ext cx="755650" cy="0"/>
          </a:xfrm>
          <a:prstGeom prst="straightConnector1">
            <a:avLst/>
          </a:prstGeom>
          <a:ln w="12700" cap="rnd">
            <a:solidFill>
              <a:schemeClr val="bg1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直線單箭頭接點 17">
            <a:extLst>
              <a:ext uri="{FF2B5EF4-FFF2-40B4-BE49-F238E27FC236}">
                <a16:creationId xmlns:a16="http://schemas.microsoft.com/office/drawing/2014/main" id="{3656C2B9-3C87-44B9-A904-E0DA91EF039A}"/>
              </a:ext>
            </a:extLst>
          </p:cNvPr>
          <p:cNvCxnSpPr/>
          <p:nvPr/>
        </p:nvCxnSpPr>
        <p:spPr>
          <a:xfrm>
            <a:off x="2901950" y="4095750"/>
            <a:ext cx="755650" cy="0"/>
          </a:xfrm>
          <a:prstGeom prst="straightConnector1">
            <a:avLst/>
          </a:prstGeom>
          <a:ln w="12700" cap="rnd">
            <a:solidFill>
              <a:schemeClr val="bg1"/>
            </a:solidFill>
            <a:prstDash val="sysDash"/>
            <a:headEnd type="triangl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文字方塊 14">
            <a:extLst>
              <a:ext uri="{FF2B5EF4-FFF2-40B4-BE49-F238E27FC236}">
                <a16:creationId xmlns:a16="http://schemas.microsoft.com/office/drawing/2014/main" id="{23CF08F9-E049-E440-B767-828C72F86CE8}"/>
              </a:ext>
            </a:extLst>
          </p:cNvPr>
          <p:cNvSpPr txBox="1"/>
          <p:nvPr/>
        </p:nvSpPr>
        <p:spPr>
          <a:xfrm>
            <a:off x="4990413" y="4281821"/>
            <a:ext cx="84109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kumimoji="1" lang="en-US" altLang="zh-TW" sz="1100">
                <a:gradFill>
                  <a:gsLst>
                    <a:gs pos="27000">
                      <a:srgbClr val="9BFFFD"/>
                    </a:gs>
                    <a:gs pos="100000">
                      <a:srgbClr val="9BFFFD">
                        <a:alpha val="23000"/>
                      </a:srgbClr>
                    </a:gs>
                  </a:gsLst>
                  <a:lin ang="5400000" scaled="0"/>
                </a:gradFill>
                <a:latin typeface="Oswald Medium" pitchFamily="2" charset="0"/>
                <a:cs typeface="Arial" panose="020B0604020202020204" pitchFamily="34" charset="0"/>
              </a:rPr>
              <a:t>TS-431K</a:t>
            </a:r>
            <a:endParaRPr kumimoji="1" lang="zh-TW" altLang="en-US" sz="1100">
              <a:gradFill>
                <a:gsLst>
                  <a:gs pos="27000">
                    <a:srgbClr val="9BFFFD"/>
                  </a:gs>
                  <a:gs pos="100000">
                    <a:srgbClr val="9BFFFD">
                      <a:alpha val="23000"/>
                    </a:srgbClr>
                  </a:gs>
                </a:gsLst>
                <a:lin ang="5400000" scaled="0"/>
              </a:gradFill>
              <a:latin typeface="Oswald Medium" pitchFamily="2" charset="0"/>
              <a:cs typeface="Arial" panose="020B0604020202020204" pitchFamily="34" charset="0"/>
            </a:endParaRP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>
            <a:extLst>
              <a:ext uri="{FF2B5EF4-FFF2-40B4-BE49-F238E27FC236}">
                <a16:creationId xmlns:a16="http://schemas.microsoft.com/office/drawing/2014/main" id="{7E7A61FB-0746-4080-8E54-5CFF8D8B26F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9275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HBS 3 for backup and recovery</a:t>
            </a:r>
            <a:endParaRPr lang="zh-TW" altLang="en-US" sz="3600" dirty="0"/>
          </a:p>
        </p:txBody>
      </p:sp>
      <p:sp>
        <p:nvSpPr>
          <p:cNvPr id="150" name="Title 1">
            <a:extLst>
              <a:ext uri="{FF2B5EF4-FFF2-40B4-BE49-F238E27FC236}">
                <a16:creationId xmlns:a16="http://schemas.microsoft.com/office/drawing/2014/main" id="{AE4A4B8B-F95D-5842-AFFB-95A9BE1A70A8}"/>
              </a:ext>
            </a:extLst>
          </p:cNvPr>
          <p:cNvSpPr txBox="1">
            <a:spLocks/>
          </p:cNvSpPr>
          <p:nvPr/>
        </p:nvSpPr>
        <p:spPr>
          <a:xfrm>
            <a:off x="232011" y="0"/>
            <a:ext cx="11709779" cy="1146412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endParaRPr lang="en-US"/>
          </a:p>
        </p:txBody>
      </p:sp>
      <p:pic>
        <p:nvPicPr>
          <p:cNvPr id="148" name="Picture 3">
            <a:extLst>
              <a:ext uri="{FF2B5EF4-FFF2-40B4-BE49-F238E27FC236}">
                <a16:creationId xmlns:a16="http://schemas.microsoft.com/office/drawing/2014/main" id="{AB1B883C-9CD2-3742-BC1A-4D8B983D6D39}"/>
              </a:ext>
            </a:extLst>
          </p:cNvPr>
          <p:cNvPicPr>
            <a:picLocks noChangeAspect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98883" y="1311492"/>
            <a:ext cx="5263705" cy="1819483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17F1BD">
                <a:alpha val="58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49" name="梯形 7">
            <a:extLst>
              <a:ext uri="{FF2B5EF4-FFF2-40B4-BE49-F238E27FC236}">
                <a16:creationId xmlns:a16="http://schemas.microsoft.com/office/drawing/2014/main" id="{469586AC-69B7-9540-BDC6-8AC33C9DDC97}"/>
              </a:ext>
            </a:extLst>
          </p:cNvPr>
          <p:cNvSpPr/>
          <p:nvPr/>
        </p:nvSpPr>
        <p:spPr>
          <a:xfrm>
            <a:off x="459544" y="1052113"/>
            <a:ext cx="5138241" cy="259379"/>
          </a:xfrm>
          <a:prstGeom prst="trapezoid">
            <a:avLst>
              <a:gd name="adj" fmla="val 164300"/>
            </a:avLst>
          </a:prstGeom>
          <a:gradFill>
            <a:gsLst>
              <a:gs pos="100000">
                <a:srgbClr val="17F1BD"/>
              </a:gs>
              <a:gs pos="0">
                <a:srgbClr val="17F1BD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51" name="圖片 150" descr="一張含有 傘, 房間 的圖片&#10;&#10;自動產生的描述">
            <a:extLst>
              <a:ext uri="{FF2B5EF4-FFF2-40B4-BE49-F238E27FC236}">
                <a16:creationId xmlns:a16="http://schemas.microsoft.com/office/drawing/2014/main" id="{2239A484-C41A-0741-ACE5-657D5108979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537" y="3559657"/>
            <a:ext cx="960085" cy="960085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  <a:reflection blurRad="6350" stA="50000" endA="300" endPos="55000" dir="5400000" sy="-100000" algn="bl" rotWithShape="0"/>
          </a:effectLst>
        </p:spPr>
      </p:pic>
      <p:sp>
        <p:nvSpPr>
          <p:cNvPr id="152" name="Rectangle 12">
            <a:extLst>
              <a:ext uri="{FF2B5EF4-FFF2-40B4-BE49-F238E27FC236}">
                <a16:creationId xmlns:a16="http://schemas.microsoft.com/office/drawing/2014/main" id="{C32C0E42-E1A3-CD4A-AE1F-182BEE1A146F}"/>
              </a:ext>
            </a:extLst>
          </p:cNvPr>
          <p:cNvSpPr/>
          <p:nvPr/>
        </p:nvSpPr>
        <p:spPr>
          <a:xfrm>
            <a:off x="1415571" y="3447830"/>
            <a:ext cx="3865637" cy="119686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  <a:buClr>
                <a:srgbClr val="000000"/>
              </a:buClr>
              <a:buSzPts val="1400"/>
            </a:pPr>
            <a:r>
              <a:rPr kumimoji="1" lang="en-US" altLang="zh-TW" sz="155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Use HBS 3 (Hybrid Backup Sync 3) to easily transfer your data to local, remote and cloud storage spaces as a comprehensive data storage and disaster recovery plan.</a:t>
            </a:r>
          </a:p>
        </p:txBody>
      </p:sp>
      <p:pic>
        <p:nvPicPr>
          <p:cNvPr id="153" name="Picture 14">
            <a:extLst>
              <a:ext uri="{FF2B5EF4-FFF2-40B4-BE49-F238E27FC236}">
                <a16:creationId xmlns:a16="http://schemas.microsoft.com/office/drawing/2014/main" id="{3EEBD34E-7E5E-5748-A5BE-062D7D3F4EF4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25106" y="2474618"/>
            <a:ext cx="3571802" cy="2170078"/>
          </a:xfrm>
          <a:prstGeom prst="roundRect">
            <a:avLst>
              <a:gd name="adj" fmla="val 4805"/>
            </a:avLst>
          </a:prstGeom>
          <a:solidFill>
            <a:srgbClr val="FFFFFF">
              <a:shade val="85000"/>
            </a:srgbClr>
          </a:solidFill>
          <a:ln w="19050">
            <a:solidFill>
              <a:srgbClr val="17F1BD">
                <a:alpha val="67000"/>
              </a:srgbClr>
            </a:soli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54" name="箭號: 向右 15">
            <a:extLst>
              <a:ext uri="{FF2B5EF4-FFF2-40B4-BE49-F238E27FC236}">
                <a16:creationId xmlns:a16="http://schemas.microsoft.com/office/drawing/2014/main" id="{8A174346-608B-4D47-8987-55E4E0525D78}"/>
              </a:ext>
            </a:extLst>
          </p:cNvPr>
          <p:cNvSpPr/>
          <p:nvPr/>
        </p:nvSpPr>
        <p:spPr>
          <a:xfrm>
            <a:off x="4348173" y="2860265"/>
            <a:ext cx="933035" cy="541419"/>
          </a:xfrm>
          <a:prstGeom prst="rightArrow">
            <a:avLst/>
          </a:prstGeom>
          <a:gradFill>
            <a:gsLst>
              <a:gs pos="74457">
                <a:srgbClr val="17F1BD"/>
              </a:gs>
              <a:gs pos="46000">
                <a:srgbClr val="17F1BD">
                  <a:alpha val="86000"/>
                </a:srgbClr>
              </a:gs>
              <a:gs pos="0">
                <a:srgbClr val="17F1BD">
                  <a:alpha val="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片 7" descr="一張含有 房間 的圖片&#10;&#10;自動產生的描述">
            <a:extLst>
              <a:ext uri="{FF2B5EF4-FFF2-40B4-BE49-F238E27FC236}">
                <a16:creationId xmlns:a16="http://schemas.microsoft.com/office/drawing/2014/main" id="{49C4232B-C0FA-4C03-8F98-FB1100FB510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06860" y="859229"/>
            <a:ext cx="1520366" cy="1615389"/>
          </a:xfrm>
          <a:prstGeom prst="rect">
            <a:avLst/>
          </a:prstGeom>
        </p:spPr>
      </p:pic>
      <p:pic>
        <p:nvPicPr>
          <p:cNvPr id="10" name="圖形 9">
            <a:extLst>
              <a:ext uri="{FF2B5EF4-FFF2-40B4-BE49-F238E27FC236}">
                <a16:creationId xmlns:a16="http://schemas.microsoft.com/office/drawing/2014/main" id="{7E3631A2-73DD-4E67-A74B-7BFB1D434BBC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96DAC541-7B7A-43D3-8B79-37D633B846F1}">
                <asvg:svgBlip xmlns:asvg="http://schemas.microsoft.com/office/drawing/2016/SVG/main" r:embed="rId8"/>
              </a:ext>
            </a:extLst>
          </a:blip>
          <a:stretch>
            <a:fillRect/>
          </a:stretch>
        </p:blipFill>
        <p:spPr>
          <a:xfrm>
            <a:off x="6086900" y="1752959"/>
            <a:ext cx="504825" cy="6000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形 10">
            <a:extLst>
              <a:ext uri="{FF2B5EF4-FFF2-40B4-BE49-F238E27FC236}">
                <a16:creationId xmlns:a16="http://schemas.microsoft.com/office/drawing/2014/main" id="{2E1EE819-8551-47E9-915F-06F470F5D05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96DAC541-7B7A-43D3-8B79-37D633B846F1}">
                <asvg:svgBlip xmlns:asvg="http://schemas.microsoft.com/office/drawing/2016/SVG/main" r:embed="rId10"/>
              </a:ext>
            </a:extLst>
          </a:blip>
          <a:stretch>
            <a:fillRect/>
          </a:stretch>
        </p:blipFill>
        <p:spPr>
          <a:xfrm>
            <a:off x="8270923" y="1862052"/>
            <a:ext cx="142875" cy="45720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3357043867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9" name="圖片 68">
            <a:extLst>
              <a:ext uri="{FF2B5EF4-FFF2-40B4-BE49-F238E27FC236}">
                <a16:creationId xmlns:a16="http://schemas.microsoft.com/office/drawing/2014/main" id="{76D70E8D-B354-4FD3-A34F-34D4C835E29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915704" y="2754612"/>
            <a:ext cx="1082618" cy="111828"/>
          </a:xfrm>
          <a:prstGeom prst="rect">
            <a:avLst/>
          </a:prstGeom>
        </p:spPr>
      </p:pic>
      <p:pic>
        <p:nvPicPr>
          <p:cNvPr id="68" name="圖片 67">
            <a:extLst>
              <a:ext uri="{FF2B5EF4-FFF2-40B4-BE49-F238E27FC236}">
                <a16:creationId xmlns:a16="http://schemas.microsoft.com/office/drawing/2014/main" id="{4F5A9080-267F-4603-954D-CE73BAC2A07A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4356017" y="2789827"/>
            <a:ext cx="1082618" cy="111828"/>
          </a:xfrm>
          <a:prstGeom prst="rect">
            <a:avLst/>
          </a:prstGeom>
        </p:spPr>
      </p:pic>
      <p:pic>
        <p:nvPicPr>
          <p:cNvPr id="55" name="Picture 5">
            <a:extLst>
              <a:ext uri="{FF2B5EF4-FFF2-40B4-BE49-F238E27FC236}">
                <a16:creationId xmlns:a16="http://schemas.microsoft.com/office/drawing/2014/main" id="{E8A5C41C-B499-B341-90C6-12A5A786E7F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09603" y="1604030"/>
            <a:ext cx="984377" cy="1240217"/>
          </a:xfrm>
          <a:prstGeom prst="rect">
            <a:avLst/>
          </a:prstGeom>
        </p:spPr>
      </p:pic>
      <p:pic>
        <p:nvPicPr>
          <p:cNvPr id="58" name="圖片 11" descr="一張含有 電子用品, 室內 的圖片&#10;&#10;描述是以高可信度產生">
            <a:extLst>
              <a:ext uri="{FF2B5EF4-FFF2-40B4-BE49-F238E27FC236}">
                <a16:creationId xmlns:a16="http://schemas.microsoft.com/office/drawing/2014/main" id="{590B5075-9234-4BA3-A787-EB050E89D5E1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899188" y="1626663"/>
            <a:ext cx="1021128" cy="1231285"/>
          </a:xfrm>
          <a:prstGeom prst="rect">
            <a:avLst/>
          </a:prstGeom>
        </p:spPr>
      </p:pic>
      <p:pic>
        <p:nvPicPr>
          <p:cNvPr id="59" name="圖片 58" descr="一張含有 螢幕擷取畫面 的圖片&#10;&#10;描述是以非常高的可信度產生">
            <a:extLst>
              <a:ext uri="{FF2B5EF4-FFF2-40B4-BE49-F238E27FC236}">
                <a16:creationId xmlns:a16="http://schemas.microsoft.com/office/drawing/2014/main" id="{CB1C126B-2C4C-46B9-86F7-6774E741A5B8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03091" y="1590865"/>
            <a:ext cx="1910237" cy="107468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60CD840-F979-422A-9A60-FEE44F537A9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altLang="ja-JP" sz="3600" b="0" dirty="0">
                <a:latin typeface="Oswald Medium" pitchFamily="2" charset="0"/>
                <a:ea typeface="ＭＳ Ｐゴシック"/>
                <a:cs typeface="Calibri Light"/>
              </a:rPr>
              <a:t>Free Mac</a:t>
            </a:r>
            <a:r>
              <a:rPr lang="zh-TW" altLang="en-US" sz="3600" b="0" dirty="0">
                <a:latin typeface="Oswald Medium" pitchFamily="2" charset="0"/>
                <a:ea typeface="ＭＳ Ｐゴシック"/>
                <a:cs typeface="Calibri Light"/>
              </a:rPr>
              <a:t> </a:t>
            </a:r>
            <a:r>
              <a:rPr lang="en-US" altLang="ja-JP" sz="3600" b="0" dirty="0">
                <a:latin typeface="Oswald Medium" pitchFamily="2" charset="0"/>
                <a:ea typeface="ＭＳ Ｐゴシック"/>
                <a:cs typeface="Calibri Light"/>
              </a:rPr>
              <a:t>Time Machine </a:t>
            </a:r>
            <a:r>
              <a:rPr lang="en-US" altLang="zh-CN" sz="3600" b="0" dirty="0">
                <a:latin typeface="Oswald Medium" pitchFamily="2" charset="0"/>
                <a:ea typeface="ＭＳ Ｐゴシック"/>
                <a:cs typeface="Calibri Light"/>
              </a:rPr>
              <a:t>backup</a:t>
            </a:r>
            <a:endParaRPr lang="ja-JP" altLang="en-US" sz="3600" b="0" dirty="0">
              <a:latin typeface="Oswald Medium" pitchFamily="2" charset="0"/>
              <a:ea typeface="ＭＳ Ｐゴシック"/>
              <a:cs typeface="Calibri Light"/>
            </a:endParaRPr>
          </a:p>
        </p:txBody>
      </p:sp>
      <p:pic>
        <p:nvPicPr>
          <p:cNvPr id="6" name="圖片 26">
            <a:extLst>
              <a:ext uri="{FF2B5EF4-FFF2-40B4-BE49-F238E27FC236}">
                <a16:creationId xmlns:a16="http://schemas.microsoft.com/office/drawing/2014/main" id="{5DCAAC18-5BFB-46FB-82B2-B354B08AF7CB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695480" y="2210722"/>
            <a:ext cx="489585" cy="46624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1" name="Google Shape;157;p22">
            <a:extLst>
              <a:ext uri="{FF2B5EF4-FFF2-40B4-BE49-F238E27FC236}">
                <a16:creationId xmlns:a16="http://schemas.microsoft.com/office/drawing/2014/main" id="{E746D52E-C7EA-48C6-B548-AEEC9E6A6484}"/>
              </a:ext>
            </a:extLst>
          </p:cNvPr>
          <p:cNvSpPr txBox="1"/>
          <p:nvPr/>
        </p:nvSpPr>
        <p:spPr>
          <a:xfrm>
            <a:off x="1187795" y="2622193"/>
            <a:ext cx="1716600" cy="338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Mac Time Machine</a:t>
            </a:r>
            <a:endParaRPr sz="11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3" name="圖片 41" descr="一張含有 螢幕擷取畫面 的圖片&#10;&#10;描述是以高可信度產生">
            <a:extLst>
              <a:ext uri="{FF2B5EF4-FFF2-40B4-BE49-F238E27FC236}">
                <a16:creationId xmlns:a16="http://schemas.microsoft.com/office/drawing/2014/main" id="{43C317B2-95E1-4522-8461-6CC9DF460E6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56739" y="2172463"/>
            <a:ext cx="119539" cy="731044"/>
          </a:xfrm>
          <a:prstGeom prst="rect">
            <a:avLst/>
          </a:prstGeom>
        </p:spPr>
      </p:pic>
      <p:pic>
        <p:nvPicPr>
          <p:cNvPr id="15" name="圖片 80">
            <a:extLst>
              <a:ext uri="{FF2B5EF4-FFF2-40B4-BE49-F238E27FC236}">
                <a16:creationId xmlns:a16="http://schemas.microsoft.com/office/drawing/2014/main" id="{D9DF6543-ADA7-45BD-9851-F8064779486D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43657" y="1626663"/>
            <a:ext cx="331975" cy="497963"/>
          </a:xfrm>
          <a:prstGeom prst="rect">
            <a:avLst/>
          </a:prstGeom>
        </p:spPr>
      </p:pic>
      <p:pic>
        <p:nvPicPr>
          <p:cNvPr id="16" name="圖片 26">
            <a:extLst>
              <a:ext uri="{FF2B5EF4-FFF2-40B4-BE49-F238E27FC236}">
                <a16:creationId xmlns:a16="http://schemas.microsoft.com/office/drawing/2014/main" id="{D648D5E0-3689-4F8D-9DA5-4078F49E79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236323" y="2217177"/>
            <a:ext cx="489585" cy="466249"/>
          </a:xfrm>
          <a:prstGeom prst="rect">
            <a:avLst/>
          </a:prstGeom>
        </p:spPr>
      </p:pic>
      <p:sp>
        <p:nvSpPr>
          <p:cNvPr id="19" name="Google Shape;158;p22">
            <a:extLst>
              <a:ext uri="{FF2B5EF4-FFF2-40B4-BE49-F238E27FC236}">
                <a16:creationId xmlns:a16="http://schemas.microsoft.com/office/drawing/2014/main" id="{0662CB72-E79F-4565-AF26-D88AEBB13808}"/>
              </a:ext>
            </a:extLst>
          </p:cNvPr>
          <p:cNvSpPr txBox="1"/>
          <p:nvPr/>
        </p:nvSpPr>
        <p:spPr>
          <a:xfrm>
            <a:off x="7031595" y="2789827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TR-004</a:t>
            </a:r>
          </a:p>
        </p:txBody>
      </p:sp>
      <p:sp>
        <p:nvSpPr>
          <p:cNvPr id="33" name="文字方塊 32">
            <a:extLst>
              <a:ext uri="{FF2B5EF4-FFF2-40B4-BE49-F238E27FC236}">
                <a16:creationId xmlns:a16="http://schemas.microsoft.com/office/drawing/2014/main" id="{E15F83E9-D1D2-4774-89B4-8D004C35EAEE}"/>
              </a:ext>
            </a:extLst>
          </p:cNvPr>
          <p:cNvSpPr txBox="1"/>
          <p:nvPr/>
        </p:nvSpPr>
        <p:spPr>
          <a:xfrm>
            <a:off x="756048" y="3100614"/>
            <a:ext cx="3120291" cy="346249"/>
          </a:xfrm>
          <a:prstGeom prst="rect">
            <a:avLst/>
          </a:prstGeom>
          <a:noFill/>
        </p:spPr>
        <p:txBody>
          <a:bodyPr rot="0" spcFirstLastPara="0" vertOverflow="overflow" horzOverflow="overflow" vert="horz" wrap="square" lIns="68580" tIns="34290" rIns="68580" bIns="3429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</a:rPr>
              <a:t>Create the backup job:</a:t>
            </a:r>
            <a:endParaRPr lang="zh-TW" altLang="en-US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Calibri"/>
            </a:endParaRPr>
          </a:p>
        </p:txBody>
      </p:sp>
      <p:sp>
        <p:nvSpPr>
          <p:cNvPr id="35" name="箭號: 向右 34">
            <a:extLst>
              <a:ext uri="{FF2B5EF4-FFF2-40B4-BE49-F238E27FC236}">
                <a16:creationId xmlns:a16="http://schemas.microsoft.com/office/drawing/2014/main" id="{FED189A7-F1BD-464F-A4D4-46D9E75AFDDF}"/>
              </a:ext>
            </a:extLst>
          </p:cNvPr>
          <p:cNvSpPr/>
          <p:nvPr/>
        </p:nvSpPr>
        <p:spPr>
          <a:xfrm>
            <a:off x="2931240" y="4264893"/>
            <a:ext cx="798060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17F1BD">
                  <a:alpha val="0"/>
                </a:srgbClr>
              </a:gs>
              <a:gs pos="85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6" name="箭號: 向右 35">
            <a:extLst>
              <a:ext uri="{FF2B5EF4-FFF2-40B4-BE49-F238E27FC236}">
                <a16:creationId xmlns:a16="http://schemas.microsoft.com/office/drawing/2014/main" id="{D7D4F3DD-FDC0-4B52-8B66-28F3A82D797F}"/>
              </a:ext>
            </a:extLst>
          </p:cNvPr>
          <p:cNvSpPr/>
          <p:nvPr/>
        </p:nvSpPr>
        <p:spPr>
          <a:xfrm>
            <a:off x="5542398" y="4263436"/>
            <a:ext cx="798060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0">
                <a:srgbClr val="17F1BD">
                  <a:alpha val="0"/>
                </a:srgbClr>
              </a:gs>
              <a:gs pos="85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38" name="圖片 37">
            <a:extLst>
              <a:ext uri="{FF2B5EF4-FFF2-40B4-BE49-F238E27FC236}">
                <a16:creationId xmlns:a16="http://schemas.microsoft.com/office/drawing/2014/main" id="{1E7BFC4E-CDD4-4D22-855D-E2DAB0D87ADB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836736" y="3679668"/>
            <a:ext cx="2043578" cy="921604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80820FE1-E80B-4616-984B-5BAB4E43F952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52721" y="3679667"/>
            <a:ext cx="2043579" cy="921604"/>
          </a:xfrm>
          <a:prstGeom prst="rect">
            <a:avLst/>
          </a:prstGeom>
        </p:spPr>
      </p:pic>
      <p:pic>
        <p:nvPicPr>
          <p:cNvPr id="50" name="圖片 49">
            <a:extLst>
              <a:ext uri="{FF2B5EF4-FFF2-40B4-BE49-F238E27FC236}">
                <a16:creationId xmlns:a16="http://schemas.microsoft.com/office/drawing/2014/main" id="{2046BF80-50E8-4487-9466-DE4439E883D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2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220756" y="3673318"/>
            <a:ext cx="2043578" cy="921604"/>
          </a:xfrm>
          <a:prstGeom prst="rect">
            <a:avLst/>
          </a:prstGeom>
        </p:spPr>
      </p:pic>
      <p:sp>
        <p:nvSpPr>
          <p:cNvPr id="62" name="箭號: 向右 61">
            <a:extLst>
              <a:ext uri="{FF2B5EF4-FFF2-40B4-BE49-F238E27FC236}">
                <a16:creationId xmlns:a16="http://schemas.microsoft.com/office/drawing/2014/main" id="{0CBCBC3E-99D5-473C-A6B9-E94E913C6781}"/>
              </a:ext>
            </a:extLst>
          </p:cNvPr>
          <p:cNvSpPr/>
          <p:nvPr/>
        </p:nvSpPr>
        <p:spPr>
          <a:xfrm>
            <a:off x="6014802" y="2093387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rgbClr val="17F1BD">
                  <a:alpha val="0"/>
                </a:srgbClr>
              </a:gs>
              <a:gs pos="70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pic>
        <p:nvPicPr>
          <p:cNvPr id="63" name="圖片 62">
            <a:extLst>
              <a:ext uri="{FF2B5EF4-FFF2-40B4-BE49-F238E27FC236}">
                <a16:creationId xmlns:a16="http://schemas.microsoft.com/office/drawing/2014/main" id="{11CBF5F3-D55B-4F0E-8A8B-CED8F983CC1B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56926" y="1362999"/>
            <a:ext cx="486000" cy="486000"/>
          </a:xfrm>
          <a:prstGeom prst="rect">
            <a:avLst/>
          </a:prstGeom>
          <a:effectLst>
            <a:outerShdw blurRad="38100" dist="38100" dir="2700000" algn="tl" rotWithShape="0">
              <a:prstClr val="black">
                <a:alpha val="60000"/>
              </a:prstClr>
            </a:outerShdw>
          </a:effectLst>
        </p:spPr>
      </p:pic>
      <p:pic>
        <p:nvPicPr>
          <p:cNvPr id="64" name="Google Shape;127;p18">
            <a:extLst>
              <a:ext uri="{FF2B5EF4-FFF2-40B4-BE49-F238E27FC236}">
                <a16:creationId xmlns:a16="http://schemas.microsoft.com/office/drawing/2014/main" id="{779DB80B-BE8F-4482-8108-1D662DC38778}"/>
              </a:ext>
            </a:extLst>
          </p:cNvPr>
          <p:cNvPicPr preferRelativeResize="0"/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084634" y="1325051"/>
            <a:ext cx="540000" cy="54000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5" name="箭號: 向右 64">
            <a:extLst>
              <a:ext uri="{FF2B5EF4-FFF2-40B4-BE49-F238E27FC236}">
                <a16:creationId xmlns:a16="http://schemas.microsoft.com/office/drawing/2014/main" id="{1986CC13-1D22-45B1-A568-4E3ACAA99BBF}"/>
              </a:ext>
            </a:extLst>
          </p:cNvPr>
          <p:cNvSpPr/>
          <p:nvPr/>
        </p:nvSpPr>
        <p:spPr>
          <a:xfrm>
            <a:off x="3220613" y="2093387"/>
            <a:ext cx="853971" cy="342173"/>
          </a:xfrm>
          <a:prstGeom prst="rightArrow">
            <a:avLst>
              <a:gd name="adj1" fmla="val 50000"/>
              <a:gd name="adj2" fmla="val 87117"/>
            </a:avLst>
          </a:prstGeom>
          <a:gradFill flip="none" rotWithShape="1">
            <a:gsLst>
              <a:gs pos="1000">
                <a:srgbClr val="17F1BD">
                  <a:alpha val="0"/>
                </a:srgbClr>
              </a:gs>
              <a:gs pos="70000">
                <a:srgbClr val="17F1BD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1350"/>
          </a:p>
        </p:txBody>
      </p:sp>
      <p:sp>
        <p:nvSpPr>
          <p:cNvPr id="3" name="矩形: 圓角 2">
            <a:extLst>
              <a:ext uri="{FF2B5EF4-FFF2-40B4-BE49-F238E27FC236}">
                <a16:creationId xmlns:a16="http://schemas.microsoft.com/office/drawing/2014/main" id="{5476B5A8-60FE-42CC-854D-6DBEFFAF0F78}"/>
              </a:ext>
            </a:extLst>
          </p:cNvPr>
          <p:cNvSpPr/>
          <p:nvPr/>
        </p:nvSpPr>
        <p:spPr>
          <a:xfrm>
            <a:off x="1321535" y="3763891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51" name="矩形 50">
            <a:extLst>
              <a:ext uri="{FF2B5EF4-FFF2-40B4-BE49-F238E27FC236}">
                <a16:creationId xmlns:a16="http://schemas.microsoft.com/office/drawing/2014/main" id="{C74200DA-ABAA-4C3F-A69B-C47A79610EC3}"/>
              </a:ext>
            </a:extLst>
          </p:cNvPr>
          <p:cNvSpPr/>
          <p:nvPr/>
        </p:nvSpPr>
        <p:spPr>
          <a:xfrm>
            <a:off x="1428590" y="3857120"/>
            <a:ext cx="1709933" cy="553998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zh-TW" altLang="en-US" dirty="0">
                <a:solidFill>
                  <a:schemeClr val="lt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  <a:sym typeface="Calibri"/>
              </a:rPr>
              <a:t>Select Time Machine Backup as Source</a:t>
            </a:r>
            <a:endParaRPr lang="zh-TW" altLang="en-US" dirty="0">
              <a:solidFill>
                <a:schemeClr val="lt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3" name="圖片 52">
            <a:extLst>
              <a:ext uri="{FF2B5EF4-FFF2-40B4-BE49-F238E27FC236}">
                <a16:creationId xmlns:a16="http://schemas.microsoft.com/office/drawing/2014/main" id="{C7F19669-5D28-4BDC-9ECC-D084568F7E88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0284" y="3543634"/>
            <a:ext cx="760485" cy="76048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66" name="矩形: 圓角 65">
            <a:extLst>
              <a:ext uri="{FF2B5EF4-FFF2-40B4-BE49-F238E27FC236}">
                <a16:creationId xmlns:a16="http://schemas.microsoft.com/office/drawing/2014/main" id="{8613A885-DF53-4BF0-80AE-7AE3FC77BE10}"/>
              </a:ext>
            </a:extLst>
          </p:cNvPr>
          <p:cNvSpPr/>
          <p:nvPr/>
        </p:nvSpPr>
        <p:spPr>
          <a:xfrm>
            <a:off x="3928268" y="3770240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sp>
        <p:nvSpPr>
          <p:cNvPr id="67" name="矩形: 圓角 66">
            <a:extLst>
              <a:ext uri="{FF2B5EF4-FFF2-40B4-BE49-F238E27FC236}">
                <a16:creationId xmlns:a16="http://schemas.microsoft.com/office/drawing/2014/main" id="{A3E0B08B-57C7-4AAE-B9AA-ABF9CDE00220}"/>
              </a:ext>
            </a:extLst>
          </p:cNvPr>
          <p:cNvSpPr/>
          <p:nvPr/>
        </p:nvSpPr>
        <p:spPr>
          <a:xfrm>
            <a:off x="6547433" y="3770039"/>
            <a:ext cx="1854154" cy="740458"/>
          </a:xfrm>
          <a:prstGeom prst="roundRect">
            <a:avLst>
              <a:gd name="adj" fmla="val 20811"/>
            </a:avLst>
          </a:prstGeom>
          <a:gradFill>
            <a:gsLst>
              <a:gs pos="0">
                <a:srgbClr val="3A3A3A"/>
              </a:gs>
              <a:gs pos="100000">
                <a:srgbClr val="000000"/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/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7669237E-7C35-42A4-BC84-18463E1A7B15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341442" y="3543634"/>
            <a:ext cx="760485" cy="760486"/>
          </a:xfrm>
          <a:prstGeom prst="rect">
            <a:avLst/>
          </a:prstGeom>
        </p:spPr>
      </p:pic>
      <p:sp>
        <p:nvSpPr>
          <p:cNvPr id="42" name="矩形 41">
            <a:extLst>
              <a:ext uri="{FF2B5EF4-FFF2-40B4-BE49-F238E27FC236}">
                <a16:creationId xmlns:a16="http://schemas.microsoft.com/office/drawing/2014/main" id="{9B0C6D1D-67B4-4C90-9881-44666D00552B}"/>
              </a:ext>
            </a:extLst>
          </p:cNvPr>
          <p:cNvSpPr/>
          <p:nvPr/>
        </p:nvSpPr>
        <p:spPr>
          <a:xfrm>
            <a:off x="3497538" y="3578520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4125">
                <a:solidFill>
                  <a:schemeClr val="bg1"/>
                </a:solidFill>
                <a:latin typeface="Oswald Medium" pitchFamily="2" charset="0"/>
              </a:rPr>
              <a:t>2</a:t>
            </a:r>
            <a:endParaRPr lang="zh-TW" altLang="en-US" sz="4125">
              <a:solidFill>
                <a:schemeClr val="bg1"/>
              </a:solidFill>
              <a:latin typeface="Oswald Medium" pitchFamily="2" charset="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6FFCD79A-9ADA-4678-BB9D-9B6521F6E9AA}"/>
              </a:ext>
            </a:extLst>
          </p:cNvPr>
          <p:cNvSpPr/>
          <p:nvPr/>
        </p:nvSpPr>
        <p:spPr>
          <a:xfrm>
            <a:off x="4079820" y="3864975"/>
            <a:ext cx="1574926" cy="538289"/>
          </a:xfrm>
          <a:prstGeom prst="rect">
            <a:avLst/>
          </a:prstGeom>
        </p:spPr>
        <p:txBody>
          <a:bodyPr wrap="square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 algn="ctr">
              <a:lnSpc>
                <a:spcPts val="1800"/>
              </a:lnSpc>
            </a:pPr>
            <a:r>
              <a:rPr lang="zh-TW" altLang="en-US" dirty="0">
                <a:solidFill>
                  <a:schemeClr val="lt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Select TR-004 as Destination</a:t>
            </a:r>
            <a:endParaRPr lang="zh-TW" altLang="zh-TW" dirty="0">
              <a:solidFill>
                <a:schemeClr val="lt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pic>
        <p:nvPicPr>
          <p:cNvPr id="47" name="圖片 46">
            <a:extLst>
              <a:ext uri="{FF2B5EF4-FFF2-40B4-BE49-F238E27FC236}">
                <a16:creationId xmlns:a16="http://schemas.microsoft.com/office/drawing/2014/main" id="{8D8313CA-FB8F-4168-A6B6-D86145604D2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alphaModFix/>
            <a:extLst>
              <a:ext uri="{BEBA8EAE-BF5A-486C-A8C5-ECC9F3942E4B}">
                <a14:imgProps xmlns:a14="http://schemas.microsoft.com/office/drawing/2010/main">
                  <a14:imgLayer r:embed="rId14">
                    <a14:imgEffect>
                      <a14:saturation sat="40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957428" y="3543634"/>
            <a:ext cx="760485" cy="760485"/>
          </a:xfrm>
          <a:prstGeom prst="rect">
            <a:avLst/>
          </a:prstGeom>
        </p:spPr>
      </p:pic>
      <p:sp>
        <p:nvSpPr>
          <p:cNvPr id="48" name="矩形 47">
            <a:extLst>
              <a:ext uri="{FF2B5EF4-FFF2-40B4-BE49-F238E27FC236}">
                <a16:creationId xmlns:a16="http://schemas.microsoft.com/office/drawing/2014/main" id="{0DB27176-654F-45C5-9669-36FA21D068D3}"/>
              </a:ext>
            </a:extLst>
          </p:cNvPr>
          <p:cNvSpPr/>
          <p:nvPr/>
        </p:nvSpPr>
        <p:spPr>
          <a:xfrm>
            <a:off x="6125374" y="3578520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4125">
                <a:solidFill>
                  <a:schemeClr val="bg1"/>
                </a:solidFill>
                <a:latin typeface="Oswald Medium" pitchFamily="2" charset="0"/>
              </a:rPr>
              <a:t>3</a:t>
            </a:r>
            <a:endParaRPr lang="zh-TW" altLang="en-US" sz="4125">
              <a:solidFill>
                <a:schemeClr val="bg1"/>
              </a:solidFill>
              <a:latin typeface="Oswald Medium" pitchFamily="2" charset="0"/>
            </a:endParaRPr>
          </a:p>
        </p:txBody>
      </p:sp>
      <p:sp>
        <p:nvSpPr>
          <p:cNvPr id="46" name="矩形 45">
            <a:extLst>
              <a:ext uri="{FF2B5EF4-FFF2-40B4-BE49-F238E27FC236}">
                <a16:creationId xmlns:a16="http://schemas.microsoft.com/office/drawing/2014/main" id="{EDE6805C-1A47-4776-8C99-472AC363FC19}"/>
              </a:ext>
            </a:extLst>
          </p:cNvPr>
          <p:cNvSpPr/>
          <p:nvPr/>
        </p:nvSpPr>
        <p:spPr>
          <a:xfrm>
            <a:off x="6786683" y="3841402"/>
            <a:ext cx="1612633" cy="538289"/>
          </a:xfrm>
          <a:prstGeom prst="rect">
            <a:avLst/>
          </a:prstGeom>
        </p:spPr>
        <p:txBody>
          <a:bodyPr wrap="square" anchor="t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40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pPr>
              <a:lnSpc>
                <a:spcPts val="1800"/>
              </a:lnSpc>
            </a:pPr>
            <a:r>
              <a:rPr lang="en-US" altLang="zh-TW" dirty="0">
                <a:solidFill>
                  <a:schemeClr val="lt1"/>
                </a:solidFill>
                <a:latin typeface="Oswald Medium" pitchFamily="2" charset="0"/>
                <a:ea typeface="微軟正黑體" panose="020B0604030504040204" pitchFamily="34" charset="-120"/>
                <a:cs typeface="Calibri"/>
              </a:rPr>
              <a:t>Setup the backup schedule in HBS 3</a:t>
            </a:r>
          </a:p>
        </p:txBody>
      </p:sp>
      <p:sp>
        <p:nvSpPr>
          <p:cNvPr id="54" name="矩形 53">
            <a:extLst>
              <a:ext uri="{FF2B5EF4-FFF2-40B4-BE49-F238E27FC236}">
                <a16:creationId xmlns:a16="http://schemas.microsoft.com/office/drawing/2014/main" id="{CA280B03-FA9D-4AFE-A74C-737A6D61029A}"/>
              </a:ext>
            </a:extLst>
          </p:cNvPr>
          <p:cNvSpPr/>
          <p:nvPr/>
        </p:nvSpPr>
        <p:spPr>
          <a:xfrm>
            <a:off x="919813" y="3583069"/>
            <a:ext cx="501957" cy="727123"/>
          </a:xfrm>
          <a:prstGeom prst="rect">
            <a:avLst/>
          </a:prstGeom>
        </p:spPr>
        <p:txBody>
          <a:bodyPr wrap="square" anchor="ctr">
            <a:sp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defRPr sz="1050" b="0" i="0" u="none" strike="noStrike" cap="non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>
            <a:r>
              <a:rPr lang="en-US" altLang="zh-TW" sz="4125">
                <a:solidFill>
                  <a:schemeClr val="bg1"/>
                </a:solidFill>
                <a:latin typeface="Oswald Medium" pitchFamily="2" charset="0"/>
              </a:rPr>
              <a:t>1</a:t>
            </a:r>
            <a:endParaRPr lang="zh-TW" altLang="en-US" sz="4125">
              <a:solidFill>
                <a:schemeClr val="bg1"/>
              </a:solidFill>
              <a:latin typeface="Oswald Medium" pitchFamily="2" charset="0"/>
            </a:endParaRPr>
          </a:p>
        </p:txBody>
      </p:sp>
      <p:sp>
        <p:nvSpPr>
          <p:cNvPr id="43" name="Google Shape;158;p22">
            <a:extLst>
              <a:ext uri="{FF2B5EF4-FFF2-40B4-BE49-F238E27FC236}">
                <a16:creationId xmlns:a16="http://schemas.microsoft.com/office/drawing/2014/main" id="{0A1908BB-A247-5C4E-B5DD-5BCE417A8278}"/>
              </a:ext>
            </a:extLst>
          </p:cNvPr>
          <p:cNvSpPr txBox="1"/>
          <p:nvPr/>
        </p:nvSpPr>
        <p:spPr>
          <a:xfrm>
            <a:off x="4469785" y="2802823"/>
            <a:ext cx="782326" cy="31554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>
            <a:defPPr>
              <a:defRPr lang="en-US"/>
            </a:defPPr>
            <a:lvl1pPr marL="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609585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>
              <a:buClr>
                <a:srgbClr val="434343"/>
              </a:buClr>
              <a:buSzPts val="300"/>
            </a:pPr>
            <a:r>
              <a:rPr lang="en-US" altLang="zh-TW" sz="11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  <a:sym typeface="Arial"/>
              </a:rPr>
              <a:t>TS-231K</a:t>
            </a:r>
          </a:p>
        </p:txBody>
      </p:sp>
    </p:spTree>
    <p:extLst>
      <p:ext uri="{BB962C8B-B14F-4D97-AF65-F5344CB8AC3E}">
        <p14:creationId xmlns:p14="http://schemas.microsoft.com/office/powerpoint/2010/main" val="3875451763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矩形 2">
            <a:extLst>
              <a:ext uri="{FF2B5EF4-FFF2-40B4-BE49-F238E27FC236}">
                <a16:creationId xmlns:a16="http://schemas.microsoft.com/office/drawing/2014/main" id="{CBEA9D69-D0EC-4173-B7CD-80624FDB06AD}"/>
              </a:ext>
            </a:extLst>
          </p:cNvPr>
          <p:cNvSpPr/>
          <p:nvPr/>
        </p:nvSpPr>
        <p:spPr>
          <a:xfrm>
            <a:off x="441486" y="1869996"/>
            <a:ext cx="8531626" cy="1064980"/>
          </a:xfrm>
          <a:prstGeom prst="rect">
            <a:avLst/>
          </a:prstGeom>
          <a:gradFill>
            <a:gsLst>
              <a:gs pos="0">
                <a:srgbClr val="73E3F9">
                  <a:alpha val="27000"/>
                </a:srgbClr>
              </a:gs>
              <a:gs pos="72000">
                <a:srgbClr val="E7FFFE"/>
              </a:gs>
              <a:gs pos="100000">
                <a:srgbClr val="BAF1FC">
                  <a:alpha val="10980"/>
                </a:srgbClr>
              </a:gs>
            </a:gsLst>
            <a:lin ang="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aphicFrame>
        <p:nvGraphicFramePr>
          <p:cNvPr id="5" name="表格 3">
            <a:extLst>
              <a:ext uri="{FF2B5EF4-FFF2-40B4-BE49-F238E27FC236}">
                <a16:creationId xmlns:a16="http://schemas.microsoft.com/office/drawing/2014/main" id="{533F84D9-32DD-47A6-85C1-EFCD373FBC8C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637007032"/>
              </p:ext>
            </p:extLst>
          </p:nvPr>
        </p:nvGraphicFramePr>
        <p:xfrm>
          <a:off x="447065" y="1834399"/>
          <a:ext cx="8531626" cy="1101514"/>
        </p:xfrm>
        <a:graphic>
          <a:graphicData uri="http://schemas.openxmlformats.org/drawingml/2006/table">
            <a:tbl>
              <a:tblPr firstRow="1" bandRow="1"/>
              <a:tblGrid>
                <a:gridCol w="1229166">
                  <a:extLst>
                    <a:ext uri="{9D8B030D-6E8A-4147-A177-3AD203B41FA5}">
                      <a16:colId xmlns:a16="http://schemas.microsoft.com/office/drawing/2014/main" val="2714073669"/>
                    </a:ext>
                  </a:extLst>
                </a:gridCol>
                <a:gridCol w="2209183">
                  <a:extLst>
                    <a:ext uri="{9D8B030D-6E8A-4147-A177-3AD203B41FA5}">
                      <a16:colId xmlns:a16="http://schemas.microsoft.com/office/drawing/2014/main" val="2560171525"/>
                    </a:ext>
                  </a:extLst>
                </a:gridCol>
                <a:gridCol w="2440486">
                  <a:extLst>
                    <a:ext uri="{9D8B030D-6E8A-4147-A177-3AD203B41FA5}">
                      <a16:colId xmlns:a16="http://schemas.microsoft.com/office/drawing/2014/main" val="3829529322"/>
                    </a:ext>
                  </a:extLst>
                </a:gridCol>
                <a:gridCol w="2652791">
                  <a:extLst>
                    <a:ext uri="{9D8B030D-6E8A-4147-A177-3AD203B41FA5}">
                      <a16:colId xmlns:a16="http://schemas.microsoft.com/office/drawing/2014/main" val="3150085459"/>
                    </a:ext>
                  </a:extLst>
                </a:gridCol>
              </a:tblGrid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kern="1200" dirty="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/>
                          <a:cs typeface="Arial"/>
                          <a:sym typeface="Microsoft JhengHei"/>
                        </a:rPr>
                        <a:t>RAM Size</a:t>
                      </a:r>
                      <a:endParaRPr lang="zh-TW" altLang="en-US" sz="1100" b="0" kern="1200" dirty="0">
                        <a:solidFill>
                          <a:schemeClr val="bg1"/>
                        </a:solidFill>
                        <a:effectLst/>
                        <a:latin typeface="Oswald Medium" pitchFamily="2" charset="0"/>
                        <a:ea typeface="Microsoft JhengHei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DF0D74"/>
                        </a:gs>
                        <a:gs pos="100000">
                          <a:srgbClr val="D605E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kern="1200" dirty="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/>
                          <a:cs typeface="Arial"/>
                          <a:sym typeface="Microsoft JhengHei"/>
                        </a:rPr>
                        <a:t>NAS Models</a:t>
                      </a:r>
                      <a:endParaRPr lang="zh-TW" altLang="en-US" sz="1100" b="0" kern="1200" dirty="0">
                        <a:solidFill>
                          <a:schemeClr val="bg1"/>
                        </a:solidFill>
                        <a:effectLst/>
                        <a:latin typeface="Oswald Medium" pitchFamily="2" charset="0"/>
                        <a:ea typeface="Microsoft JhengHei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DF0D74"/>
                        </a:gs>
                        <a:gs pos="100000">
                          <a:srgbClr val="D605E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kern="1200" dirty="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/>
                          <a:cs typeface="Arial"/>
                          <a:sym typeface="Microsoft JhengHei"/>
                        </a:rPr>
                        <a:t>Maximum Total Snapshot Number</a:t>
                      </a:r>
                      <a:endParaRPr lang="zh-TW" altLang="en-US" sz="1100" b="0" kern="1200" dirty="0">
                        <a:solidFill>
                          <a:schemeClr val="bg1"/>
                        </a:solidFill>
                        <a:effectLst/>
                        <a:latin typeface="Oswald Medium" pitchFamily="2" charset="0"/>
                        <a:ea typeface="Microsoft JhengHei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DF0D74"/>
                        </a:gs>
                        <a:gs pos="100000">
                          <a:srgbClr val="D605E4"/>
                        </a:gs>
                      </a:gsLst>
                      <a:lin ang="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100" b="0" kern="1200" dirty="0">
                          <a:solidFill>
                            <a:schemeClr val="bg1"/>
                          </a:solidFill>
                          <a:effectLst/>
                          <a:latin typeface="Oswald Medium" pitchFamily="2" charset="0"/>
                          <a:ea typeface="Microsoft JhengHei"/>
                          <a:cs typeface="Arial"/>
                          <a:sym typeface="Microsoft JhengHei"/>
                        </a:rPr>
                        <a:t>Maximum Snapshot Number per Volume/LUN</a:t>
                      </a:r>
                      <a:endParaRPr lang="zh-TW" altLang="en-US" sz="1100" b="0" kern="1200" dirty="0">
                        <a:solidFill>
                          <a:schemeClr val="bg1"/>
                        </a:solidFill>
                        <a:effectLst/>
                        <a:latin typeface="Oswald Medium" pitchFamily="2" charset="0"/>
                        <a:ea typeface="Microsoft JhengHei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FBBBDB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gradFill>
                      <a:gsLst>
                        <a:gs pos="0">
                          <a:srgbClr val="DF0D74"/>
                        </a:gs>
                        <a:gs pos="100000">
                          <a:srgbClr val="D605E4"/>
                        </a:gs>
                      </a:gsLst>
                      <a:lin ang="0" scaled="0"/>
                    </a:gradFill>
                  </a:tcPr>
                </a:tc>
                <a:extLst>
                  <a:ext uri="{0D108BD9-81ED-4DB2-BD59-A6C34878D82A}">
                    <a16:rowId xmlns:a16="http://schemas.microsoft.com/office/drawing/2014/main" val="2364017304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en-US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Microsoft JhengHei"/>
                          <a:cs typeface="Arial"/>
                          <a:sym typeface="Microsoft JhengHei"/>
                        </a:rPr>
                        <a:t>1GB</a:t>
                      </a: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TS-131K, TS-231K, TS-431K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32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16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23943280"/>
                  </a:ext>
                </a:extLst>
              </a:tr>
              <a:tr h="0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Microsoft JhengHei"/>
                          <a:cs typeface="Arial"/>
                          <a:sym typeface="Microsoft JhengHei"/>
                        </a:rPr>
                        <a:t>2GB</a:t>
                      </a:r>
                      <a:endParaRPr lang="en-US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Microsoft JhengHei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TS-431KX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64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32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437663603"/>
                  </a:ext>
                </a:extLst>
              </a:tr>
              <a:tr h="293764"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zh-TW" altLang="en-US" sz="1200" b="0" kern="120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Microsoft JhengHei"/>
                          <a:cs typeface="Arial"/>
                          <a:sym typeface="Microsoft JhengHei"/>
                        </a:rPr>
                        <a:t>4GB </a:t>
                      </a: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Microsoft JhengHei"/>
                          <a:cs typeface="Arial"/>
                          <a:sym typeface="Microsoft JhengHei"/>
                        </a:rPr>
                        <a:t>and </a:t>
                      </a: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Microsoft JhengHei"/>
                          <a:cs typeface="Arial"/>
                        </a:rPr>
                        <a:t>more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Microsoft JhengHei" panose="020B0604030504040204" pitchFamily="34" charset="-120"/>
                        <a:cs typeface="Arial" panose="020B0604020202020204" pitchFamily="34" charset="0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TS-431KX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256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latinLnBrk="0" hangingPunct="1">
                        <a:spcBef>
                          <a:spcPts val="0"/>
                        </a:spcBef>
                        <a:spcAft>
                          <a:spcPts val="0"/>
                        </a:spcAft>
                        <a:buNone/>
                      </a:pPr>
                      <a:r>
                        <a:rPr lang="en-US" altLang="zh-TW" sz="1200" b="0" kern="1200" dirty="0">
                          <a:solidFill>
                            <a:schemeClr val="tx1">
                              <a:lumMod val="95000"/>
                              <a:lumOff val="5000"/>
                            </a:schemeClr>
                          </a:solidFill>
                          <a:latin typeface="Oswald Medium" pitchFamily="2" charset="0"/>
                          <a:ea typeface="微軟正黑體"/>
                          <a:cs typeface="Arial"/>
                          <a:sym typeface="Microsoft JhengHei"/>
                        </a:rPr>
                        <a:t>64</a:t>
                      </a:r>
                      <a:endParaRPr lang="zh-TW" altLang="en-US" sz="1200" b="0" kern="1200" dirty="0">
                        <a:solidFill>
                          <a:schemeClr val="tx1">
                            <a:lumMod val="95000"/>
                            <a:lumOff val="5000"/>
                          </a:schemeClr>
                        </a:solidFill>
                        <a:latin typeface="Oswald Medium" pitchFamily="2" charset="0"/>
                        <a:ea typeface="微軟正黑體"/>
                        <a:cs typeface="Arial"/>
                        <a:sym typeface="Microsoft JhengHei"/>
                      </a:endParaRPr>
                    </a:p>
                  </a:txBody>
                  <a:tcPr marL="91450" marR="91450" marT="45725" marB="45725" anchor="ctr">
                    <a:lnL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DF0D74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E599">
                        <a:alpha val="0"/>
                      </a:srgb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05057157"/>
                  </a:ext>
                </a:extLst>
              </a:tr>
            </a:tbl>
          </a:graphicData>
        </a:graphic>
      </p:graphicFrame>
      <p:sp>
        <p:nvSpPr>
          <p:cNvPr id="9" name="Shape 225">
            <a:extLst>
              <a:ext uri="{FF2B5EF4-FFF2-40B4-BE49-F238E27FC236}">
                <a16:creationId xmlns:a16="http://schemas.microsoft.com/office/drawing/2014/main" id="{2195B3B7-0ACC-DB46-9BC1-E56147C18175}"/>
              </a:ext>
            </a:extLst>
          </p:cNvPr>
          <p:cNvSpPr/>
          <p:nvPr/>
        </p:nvSpPr>
        <p:spPr>
          <a:xfrm>
            <a:off x="1122583" y="3866319"/>
            <a:ext cx="3429985" cy="1010481"/>
          </a:xfrm>
          <a:prstGeom prst="rect">
            <a:avLst/>
          </a:prstGeom>
          <a:gradFill>
            <a:gsLst>
              <a:gs pos="0">
                <a:srgbClr val="31859B"/>
              </a:gs>
              <a:gs pos="100000">
                <a:srgbClr val="286D8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447065" y="221709"/>
            <a:ext cx="8043469" cy="493563"/>
          </a:xfrm>
          <a:prstGeom prst="rect">
            <a:avLst/>
          </a:prstGeom>
          <a:noFill/>
          <a:ln>
            <a:noFill/>
          </a:ln>
          <a:effectLst/>
        </p:spPr>
        <p:txBody>
          <a:bodyPr spcFirstLastPara="1" wrap="square" lIns="72000" tIns="45700" rIns="72000" bIns="45700" anchor="ctr" anchorCtr="0">
            <a:noAutofit/>
          </a:bodyPr>
          <a:lstStyle/>
          <a:p>
            <a:pPr algn="ctr">
              <a:buClr>
                <a:schemeClr val="lt1"/>
              </a:buClr>
              <a:buSzPts val="800"/>
            </a:pPr>
            <a:r>
              <a:rPr lang="zh-TW" altLang="en-US" sz="3600" b="0">
                <a:latin typeface="Oswald Medium" pitchFamily="2" charset="0"/>
                <a:ea typeface="Microsoft JhengHei" panose="020B0604030504040204" pitchFamily="34" charset="-120"/>
                <a:sym typeface="Microsoft JhengHei"/>
              </a:rPr>
              <a:t>QNAP </a:t>
            </a:r>
            <a:r>
              <a:rPr lang="en-US" altLang="zh-TW" sz="3600" b="0">
                <a:latin typeface="Oswald Medium" pitchFamily="2" charset="0"/>
                <a:ea typeface="Microsoft JhengHei" panose="020B0604030504040204" pitchFamily="34" charset="-120"/>
                <a:sym typeface="Microsoft JhengHei"/>
              </a:rPr>
              <a:t>snapshot for file recovery</a:t>
            </a:r>
            <a:endParaRPr lang="zh-TW" altLang="en-US" sz="3600" b="0">
              <a:latin typeface="Oswald Medium" pitchFamily="2" charset="0"/>
              <a:ea typeface="Microsoft JhengHei" panose="020B0604030504040204" pitchFamily="34" charset="-120"/>
              <a:sym typeface="Microsoft JhengHei"/>
            </a:endParaRPr>
          </a:p>
        </p:txBody>
      </p:sp>
      <p:sp>
        <p:nvSpPr>
          <p:cNvPr id="248" name="Shape 248"/>
          <p:cNvSpPr txBox="1">
            <a:spLocks noGrp="1"/>
          </p:cNvSpPr>
          <p:nvPr>
            <p:ph idx="4294967295"/>
          </p:nvPr>
        </p:nvSpPr>
        <p:spPr>
          <a:xfrm>
            <a:off x="1086031" y="923765"/>
            <a:ext cx="7200734" cy="84202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182245" lvl="0" indent="-182245">
              <a:buClr>
                <a:srgbClr val="3F3F3F"/>
              </a:buClr>
              <a:buSzPts val="1700"/>
              <a:buNone/>
            </a:pPr>
            <a:r>
              <a:rPr lang="en-US" altLang="zh-TW" sz="1400" dirty="0">
                <a:solidFill>
                  <a:schemeClr val="tx1"/>
                </a:solidFill>
                <a:latin typeface="Oswald Medium"/>
                <a:ea typeface="Microsoft JhengHei"/>
                <a:cs typeface="Arial"/>
                <a:sym typeface="Microsoft JhengHei"/>
              </a:rPr>
              <a:t>1. Fully supports all storage configurations at the storage pool level.</a:t>
            </a:r>
            <a:endParaRPr lang="en-US" dirty="0">
              <a:solidFill>
                <a:schemeClr val="tx1"/>
              </a:solidFill>
              <a:latin typeface="Oswald Medium"/>
              <a:ea typeface="Microsoft JhengHei"/>
              <a:cs typeface="Arial"/>
            </a:endParaRPr>
          </a:p>
          <a:p>
            <a:pPr marL="182245" lvl="0" indent="-182245">
              <a:buClr>
                <a:srgbClr val="3F3F3F"/>
              </a:buClr>
              <a:buSzPts val="1700"/>
              <a:buNone/>
            </a:pPr>
            <a:r>
              <a:rPr lang="en-US" altLang="zh-TW" sz="1400" dirty="0">
                <a:solidFill>
                  <a:schemeClr val="tx1"/>
                </a:solidFill>
                <a:latin typeface="Oswald Medium"/>
                <a:ea typeface="Microsoft JhengHei"/>
                <a:cs typeface="Arial"/>
                <a:sym typeface="Microsoft JhengHei"/>
              </a:rPr>
              <a:t>2. Easily take, manage and restore snapshots.</a:t>
            </a:r>
            <a:endParaRPr lang="en-US" altLang="zh-TW" sz="1400" dirty="0">
              <a:solidFill>
                <a:schemeClr val="tx1"/>
              </a:solidFill>
              <a:latin typeface="Oswald Medium"/>
              <a:ea typeface="Microsoft JhengHei"/>
              <a:cs typeface="Arial"/>
            </a:endParaRPr>
          </a:p>
          <a:p>
            <a:pPr marL="182245" lvl="0" indent="-182245">
              <a:buClr>
                <a:srgbClr val="3F3F3F"/>
              </a:buClr>
              <a:buSzPts val="1700"/>
              <a:buNone/>
            </a:pPr>
            <a:r>
              <a:rPr lang="en-US" altLang="zh-TW" sz="1400" dirty="0">
                <a:solidFill>
                  <a:schemeClr val="tx1"/>
                </a:solidFill>
                <a:latin typeface="Oswald Medium"/>
                <a:ea typeface="Microsoft JhengHei"/>
                <a:cs typeface="Arial"/>
                <a:sym typeface="Microsoft JhengHei"/>
              </a:rPr>
              <a:t>3. Using the mature Ext4 file system for "out of volume" snapshots</a:t>
            </a:r>
            <a:endParaRPr lang="en-US" altLang="zh-TW" sz="1400" dirty="0">
              <a:solidFill>
                <a:schemeClr val="tx1"/>
              </a:solidFill>
              <a:latin typeface="Oswald Medium"/>
              <a:ea typeface="Microsoft JhengHei"/>
              <a:cs typeface="Arial"/>
            </a:endParaRPr>
          </a:p>
        </p:txBody>
      </p:sp>
      <p:sp>
        <p:nvSpPr>
          <p:cNvPr id="6" name="Shape 226">
            <a:extLst>
              <a:ext uri="{FF2B5EF4-FFF2-40B4-BE49-F238E27FC236}">
                <a16:creationId xmlns:a16="http://schemas.microsoft.com/office/drawing/2014/main" id="{861CE3D7-6BDE-C24B-9297-52D426776790}"/>
              </a:ext>
            </a:extLst>
          </p:cNvPr>
          <p:cNvSpPr txBox="1"/>
          <p:nvPr/>
        </p:nvSpPr>
        <p:spPr>
          <a:xfrm>
            <a:off x="1120249" y="3352543"/>
            <a:ext cx="3433859" cy="443536"/>
          </a:xfrm>
          <a:prstGeom prst="rect">
            <a:avLst/>
          </a:prstGeom>
          <a:gradFill>
            <a:gsLst>
              <a:gs pos="0">
                <a:srgbClr val="C00000"/>
              </a:gs>
              <a:gs pos="100000">
                <a:srgbClr val="A20000"/>
              </a:gs>
            </a:gsLst>
            <a:lin ang="0" scaled="0"/>
          </a:gra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7" name="Shape 226">
            <a:extLst>
              <a:ext uri="{FF2B5EF4-FFF2-40B4-BE49-F238E27FC236}">
                <a16:creationId xmlns:a16="http://schemas.microsoft.com/office/drawing/2014/main" id="{547DEC95-2079-5B42-B158-A660B55408E1}"/>
              </a:ext>
            </a:extLst>
          </p:cNvPr>
          <p:cNvSpPr txBox="1"/>
          <p:nvPr/>
        </p:nvSpPr>
        <p:spPr>
          <a:xfrm>
            <a:off x="1120249" y="3352543"/>
            <a:ext cx="1292652" cy="307800"/>
          </a:xfrm>
          <a:prstGeom prst="rect">
            <a:avLst/>
          </a:prstGeom>
          <a:solidFill>
            <a:srgbClr val="C00000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i="0" u="none" strike="noStrike" cap="none" dirty="0">
                <a:solidFill>
                  <a:schemeClr val="lt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  <a:sym typeface="Microsoft JhengHei"/>
              </a:rPr>
              <a:t>File level</a:t>
            </a:r>
            <a:endParaRPr sz="1400" i="0" u="none" strike="noStrike" cap="none" dirty="0">
              <a:solidFill>
                <a:schemeClr val="lt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8" name="Shape 236">
            <a:extLst>
              <a:ext uri="{FF2B5EF4-FFF2-40B4-BE49-F238E27FC236}">
                <a16:creationId xmlns:a16="http://schemas.microsoft.com/office/drawing/2014/main" id="{8D0FAA9B-4F93-B747-BA5A-33492A80A350}"/>
              </a:ext>
            </a:extLst>
          </p:cNvPr>
          <p:cNvSpPr txBox="1"/>
          <p:nvPr/>
        </p:nvSpPr>
        <p:spPr>
          <a:xfrm>
            <a:off x="1129781" y="3873279"/>
            <a:ext cx="967920" cy="307800"/>
          </a:xfrm>
          <a:prstGeom prst="rect">
            <a:avLst/>
          </a:prstGeom>
          <a:solidFill>
            <a:srgbClr val="31859B"/>
          </a:solidFill>
          <a:ln>
            <a:noFill/>
          </a:ln>
        </p:spPr>
        <p:txBody>
          <a:bodyPr spcFirstLastPara="1"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en-US" altLang="zh-TW" sz="1400" i="0" u="none" strike="noStrike" cap="none">
                <a:solidFill>
                  <a:schemeClr val="lt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  <a:sym typeface="Microsoft JhengHei"/>
              </a:rPr>
              <a:t>Block level</a:t>
            </a:r>
            <a:endParaRPr sz="1400" i="0" u="none" strike="noStrike" cap="none">
              <a:solidFill>
                <a:schemeClr val="lt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  <a:sym typeface="Microsoft JhengHei"/>
            </a:endParaRPr>
          </a:p>
        </p:txBody>
      </p:sp>
      <p:sp>
        <p:nvSpPr>
          <p:cNvPr id="10" name="Shape 227">
            <a:extLst>
              <a:ext uri="{FF2B5EF4-FFF2-40B4-BE49-F238E27FC236}">
                <a16:creationId xmlns:a16="http://schemas.microsoft.com/office/drawing/2014/main" id="{1F19076C-D68B-B744-97CB-0F7169EE184A}"/>
              </a:ext>
            </a:extLst>
          </p:cNvPr>
          <p:cNvSpPr/>
          <p:nvPr/>
        </p:nvSpPr>
        <p:spPr>
          <a:xfrm>
            <a:off x="2019774" y="4351176"/>
            <a:ext cx="2487765" cy="474628"/>
          </a:xfrm>
          <a:prstGeom prst="rect">
            <a:avLst/>
          </a:prstGeom>
          <a:blipFill rotWithShape="1"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a:blipFill>
          <a:ln>
            <a:noFill/>
          </a:ln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11" name="Shape 229">
            <a:extLst>
              <a:ext uri="{FF2B5EF4-FFF2-40B4-BE49-F238E27FC236}">
                <a16:creationId xmlns:a16="http://schemas.microsoft.com/office/drawing/2014/main" id="{CE05D924-EA7E-744A-92EE-66F411B0466E}"/>
              </a:ext>
            </a:extLst>
          </p:cNvPr>
          <p:cNvSpPr/>
          <p:nvPr/>
        </p:nvSpPr>
        <p:spPr>
          <a:xfrm>
            <a:off x="2069951" y="4422350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A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2" name="Shape 230">
            <a:extLst>
              <a:ext uri="{FF2B5EF4-FFF2-40B4-BE49-F238E27FC236}">
                <a16:creationId xmlns:a16="http://schemas.microsoft.com/office/drawing/2014/main" id="{6B40B39D-7F88-EB44-95BD-6EE4CE8A5D7D}"/>
              </a:ext>
            </a:extLst>
          </p:cNvPr>
          <p:cNvSpPr/>
          <p:nvPr/>
        </p:nvSpPr>
        <p:spPr>
          <a:xfrm>
            <a:off x="2550135" y="4422350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B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3" name="Shape 231">
            <a:extLst>
              <a:ext uri="{FF2B5EF4-FFF2-40B4-BE49-F238E27FC236}">
                <a16:creationId xmlns:a16="http://schemas.microsoft.com/office/drawing/2014/main" id="{5C79C40E-ECCB-7149-9A84-BF472F16AA68}"/>
              </a:ext>
            </a:extLst>
          </p:cNvPr>
          <p:cNvSpPr/>
          <p:nvPr/>
        </p:nvSpPr>
        <p:spPr>
          <a:xfrm>
            <a:off x="3051990" y="4416485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C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4" name="Shape 233">
            <a:extLst>
              <a:ext uri="{FF2B5EF4-FFF2-40B4-BE49-F238E27FC236}">
                <a16:creationId xmlns:a16="http://schemas.microsoft.com/office/drawing/2014/main" id="{9D4C6FAC-5590-3A44-9DAB-3F61E1D0F7B7}"/>
              </a:ext>
            </a:extLst>
          </p:cNvPr>
          <p:cNvSpPr/>
          <p:nvPr/>
        </p:nvSpPr>
        <p:spPr>
          <a:xfrm>
            <a:off x="2554381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B’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5" name="Shape 234">
            <a:extLst>
              <a:ext uri="{FF2B5EF4-FFF2-40B4-BE49-F238E27FC236}">
                <a16:creationId xmlns:a16="http://schemas.microsoft.com/office/drawing/2014/main" id="{8EA05C06-98E0-2044-BEE9-A57E353A3C9D}"/>
              </a:ext>
            </a:extLst>
          </p:cNvPr>
          <p:cNvSpPr/>
          <p:nvPr/>
        </p:nvSpPr>
        <p:spPr>
          <a:xfrm>
            <a:off x="3051990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C’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6" name="Shape 235">
            <a:extLst>
              <a:ext uri="{FF2B5EF4-FFF2-40B4-BE49-F238E27FC236}">
                <a16:creationId xmlns:a16="http://schemas.microsoft.com/office/drawing/2014/main" id="{38C82518-FF38-1546-873B-5A78D42A0965}"/>
              </a:ext>
            </a:extLst>
          </p:cNvPr>
          <p:cNvSpPr/>
          <p:nvPr/>
        </p:nvSpPr>
        <p:spPr>
          <a:xfrm>
            <a:off x="2056772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A’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7" name="Shape 237">
            <a:extLst>
              <a:ext uri="{FF2B5EF4-FFF2-40B4-BE49-F238E27FC236}">
                <a16:creationId xmlns:a16="http://schemas.microsoft.com/office/drawing/2014/main" id="{A7A00C77-BCB9-AE41-BF64-89DE25CC588D}"/>
              </a:ext>
            </a:extLst>
          </p:cNvPr>
          <p:cNvSpPr/>
          <p:nvPr/>
        </p:nvSpPr>
        <p:spPr>
          <a:xfrm>
            <a:off x="3549599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D’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8" name="Shape 238">
            <a:extLst>
              <a:ext uri="{FF2B5EF4-FFF2-40B4-BE49-F238E27FC236}">
                <a16:creationId xmlns:a16="http://schemas.microsoft.com/office/drawing/2014/main" id="{C388A9E0-250A-894E-B0AC-5C65F865259E}"/>
              </a:ext>
            </a:extLst>
          </p:cNvPr>
          <p:cNvSpPr/>
          <p:nvPr/>
        </p:nvSpPr>
        <p:spPr>
          <a:xfrm>
            <a:off x="4047206" y="3952550"/>
            <a:ext cx="404100" cy="307800"/>
          </a:xfrm>
          <a:prstGeom prst="rect">
            <a:avLst/>
          </a:prstGeom>
          <a:solidFill>
            <a:srgbClr val="E36C09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E’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19" name="Shape 242">
            <a:extLst>
              <a:ext uri="{FF2B5EF4-FFF2-40B4-BE49-F238E27FC236}">
                <a16:creationId xmlns:a16="http://schemas.microsoft.com/office/drawing/2014/main" id="{7F994910-AB80-5240-87A5-F5236CC45324}"/>
              </a:ext>
            </a:extLst>
          </p:cNvPr>
          <p:cNvSpPr/>
          <p:nvPr/>
        </p:nvSpPr>
        <p:spPr>
          <a:xfrm>
            <a:off x="3550608" y="4416654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D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sp>
        <p:nvSpPr>
          <p:cNvPr id="20" name="Shape 243">
            <a:extLst>
              <a:ext uri="{FF2B5EF4-FFF2-40B4-BE49-F238E27FC236}">
                <a16:creationId xmlns:a16="http://schemas.microsoft.com/office/drawing/2014/main" id="{8CA173B4-F264-864D-AD68-E0ED74C6D0A6}"/>
              </a:ext>
            </a:extLst>
          </p:cNvPr>
          <p:cNvSpPr/>
          <p:nvPr/>
        </p:nvSpPr>
        <p:spPr>
          <a:xfrm>
            <a:off x="4051357" y="4424915"/>
            <a:ext cx="404100" cy="307800"/>
          </a:xfrm>
          <a:prstGeom prst="rect">
            <a:avLst/>
          </a:prstGeom>
          <a:solidFill>
            <a:srgbClr val="7030A0"/>
          </a:solidFill>
          <a:ln>
            <a:noFill/>
          </a:ln>
          <a:effectLst>
            <a:outerShdw blurRad="50800" dist="38100" dir="2700000" algn="tl" rotWithShape="0">
              <a:srgbClr val="000000">
                <a:alpha val="40000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r>
              <a:rPr lang="zh-TW" sz="1400" b="1" i="0" u="none" strike="noStrike" cap="none">
                <a:solidFill>
                  <a:schemeClr val="lt1"/>
                </a:solidFill>
                <a:latin typeface="Arial" panose="020B0604020202020204" pitchFamily="34" charset="0"/>
                <a:ea typeface="Microsoft JhengHei" panose="020B0604030504040204" pitchFamily="34" charset="-120"/>
                <a:cs typeface="Arial" pitchFamily="34" charset="0"/>
                <a:sym typeface="Arial"/>
              </a:rPr>
              <a:t>E</a:t>
            </a:r>
            <a:endParaRPr sz="1400" b="1" i="0" u="none" strike="noStrike" cap="none">
              <a:solidFill>
                <a:schemeClr val="lt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  <a:sym typeface="Arial"/>
            </a:endParaRPr>
          </a:p>
        </p:txBody>
      </p:sp>
      <p:grpSp>
        <p:nvGrpSpPr>
          <p:cNvPr id="22" name="群組 8">
            <a:extLst>
              <a:ext uri="{FF2B5EF4-FFF2-40B4-BE49-F238E27FC236}">
                <a16:creationId xmlns:a16="http://schemas.microsoft.com/office/drawing/2014/main" id="{46C6B108-202D-DF4D-B5E1-F2EBB19FCA1C}"/>
              </a:ext>
            </a:extLst>
          </p:cNvPr>
          <p:cNvGrpSpPr/>
          <p:nvPr/>
        </p:nvGrpSpPr>
        <p:grpSpPr>
          <a:xfrm>
            <a:off x="2068501" y="3247013"/>
            <a:ext cx="468863" cy="468863"/>
            <a:chOff x="889317" y="2537938"/>
            <a:chExt cx="556036" cy="556036"/>
          </a:xfrm>
        </p:grpSpPr>
        <p:sp>
          <p:nvSpPr>
            <p:cNvPr id="23" name="橢圓 7">
              <a:extLst>
                <a:ext uri="{FF2B5EF4-FFF2-40B4-BE49-F238E27FC236}">
                  <a16:creationId xmlns:a16="http://schemas.microsoft.com/office/drawing/2014/main" id="{19C09694-E0D1-5441-9AA0-F36C2C124F4C}"/>
                </a:ext>
              </a:extLst>
            </p:cNvPr>
            <p:cNvSpPr/>
            <p:nvPr/>
          </p:nvSpPr>
          <p:spPr>
            <a:xfrm>
              <a:off x="889317" y="2537938"/>
              <a:ext cx="556036" cy="556036"/>
            </a:xfrm>
            <a:prstGeom prst="ellipse">
              <a:avLst/>
            </a:prstGeom>
            <a:solidFill>
              <a:schemeClr val="accent5">
                <a:lumMod val="20000"/>
                <a:lumOff val="80000"/>
              </a:schemeClr>
            </a:solidFill>
            <a:ln>
              <a:solidFill>
                <a:schemeClr val="bg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zh-TW" altLang="en-US">
                <a:latin typeface="Arial" panose="020B0604020202020204" pitchFamily="34" charset="0"/>
                <a:ea typeface="Microsoft JhengHei" panose="020B0604030504040204" pitchFamily="34" charset="-120"/>
                <a:cs typeface="Arial" panose="020B0604020202020204" pitchFamily="34" charset="0"/>
              </a:endParaRPr>
            </a:p>
          </p:txBody>
        </p:sp>
        <p:pic>
          <p:nvPicPr>
            <p:cNvPr id="24" name="圖片 6">
              <a:extLst>
                <a:ext uri="{FF2B5EF4-FFF2-40B4-BE49-F238E27FC236}">
                  <a16:creationId xmlns:a16="http://schemas.microsoft.com/office/drawing/2014/main" id="{28C79BF1-8038-0D46-87CC-38A2716CBF6C}"/>
                </a:ext>
              </a:extLst>
            </p:cNvPr>
            <p:cNvPicPr>
              <a:picLocks noChangeAspect="1"/>
            </p:cNvPicPr>
            <p:nvPr/>
          </p:nvPicPr>
          <p:blipFill>
            <a:blip r:embed="rId4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973260" y="2663193"/>
              <a:ext cx="386386" cy="305526"/>
            </a:xfrm>
            <a:prstGeom prst="rect">
              <a:avLst/>
            </a:prstGeom>
          </p:spPr>
        </p:pic>
      </p:grpSp>
      <p:grpSp>
        <p:nvGrpSpPr>
          <p:cNvPr id="2" name="群組 1">
            <a:extLst>
              <a:ext uri="{FF2B5EF4-FFF2-40B4-BE49-F238E27FC236}">
                <a16:creationId xmlns:a16="http://schemas.microsoft.com/office/drawing/2014/main" id="{05A62382-4201-42AF-996C-CE021C0081EF}"/>
              </a:ext>
            </a:extLst>
          </p:cNvPr>
          <p:cNvGrpSpPr/>
          <p:nvPr/>
        </p:nvGrpSpPr>
        <p:grpSpPr>
          <a:xfrm>
            <a:off x="2599770" y="3244198"/>
            <a:ext cx="1848413" cy="468862"/>
            <a:chOff x="1762903" y="3085494"/>
            <a:chExt cx="2396981" cy="608011"/>
          </a:xfrm>
        </p:grpSpPr>
        <p:pic>
          <p:nvPicPr>
            <p:cNvPr id="21" name="圖片 5">
              <a:extLst>
                <a:ext uri="{FF2B5EF4-FFF2-40B4-BE49-F238E27FC236}">
                  <a16:creationId xmlns:a16="http://schemas.microsoft.com/office/drawing/2014/main" id="{8B904A2D-A73B-C54E-9659-BD041FCF5C40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762903" y="3085494"/>
              <a:ext cx="699186" cy="526749"/>
            </a:xfrm>
            <a:prstGeom prst="rect">
              <a:avLst/>
            </a:prstGeom>
          </p:spPr>
        </p:pic>
        <p:pic>
          <p:nvPicPr>
            <p:cNvPr id="25" name="圖片 9">
              <a:extLst>
                <a:ext uri="{FF2B5EF4-FFF2-40B4-BE49-F238E27FC236}">
                  <a16:creationId xmlns:a16="http://schemas.microsoft.com/office/drawing/2014/main" id="{457F28C0-840D-7A4A-B214-8ABCE6B59B58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002416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6" name="圖片 34">
              <a:extLst>
                <a:ext uri="{FF2B5EF4-FFF2-40B4-BE49-F238E27FC236}">
                  <a16:creationId xmlns:a16="http://schemas.microsoft.com/office/drawing/2014/main" id="{B0962F5F-F881-674A-9C52-6DCB7D0988BA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623708" y="3085494"/>
              <a:ext cx="699186" cy="526749"/>
            </a:xfrm>
            <a:prstGeom prst="rect">
              <a:avLst/>
            </a:prstGeom>
          </p:spPr>
        </p:pic>
        <p:pic>
          <p:nvPicPr>
            <p:cNvPr id="27" name="圖片 35">
              <a:extLst>
                <a:ext uri="{FF2B5EF4-FFF2-40B4-BE49-F238E27FC236}">
                  <a16:creationId xmlns:a16="http://schemas.microsoft.com/office/drawing/2014/main" id="{9EC42781-D259-BE44-BB03-769B00373EE4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286322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28" name="圖片 36">
              <a:extLst>
                <a:ext uri="{FF2B5EF4-FFF2-40B4-BE49-F238E27FC236}">
                  <a16:creationId xmlns:a16="http://schemas.microsoft.com/office/drawing/2014/main" id="{C5E66FF4-1B29-1542-A500-E0F399CA116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60698" y="3085494"/>
              <a:ext cx="699186" cy="526749"/>
            </a:xfrm>
            <a:prstGeom prst="rect">
              <a:avLst/>
            </a:prstGeom>
          </p:spPr>
        </p:pic>
        <p:pic>
          <p:nvPicPr>
            <p:cNvPr id="29" name="圖片 37">
              <a:extLst>
                <a:ext uri="{FF2B5EF4-FFF2-40B4-BE49-F238E27FC236}">
                  <a16:creationId xmlns:a16="http://schemas.microsoft.com/office/drawing/2014/main" id="{A828CE6A-5FD9-3348-B733-22F2D18C816C}"/>
                </a:ext>
              </a:extLst>
            </p:cNvPr>
            <p:cNvPicPr>
              <a:picLocks noChangeAspect="1"/>
            </p:cNvPicPr>
            <p:nvPr/>
          </p:nvPicPr>
          <p:blipFill>
            <a:blip r:embed="rId6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700211" y="3346265"/>
              <a:ext cx="250057" cy="347240"/>
            </a:xfrm>
            <a:prstGeom prst="rect">
              <a:avLst/>
            </a:prstGeom>
            <a:effectLst>
              <a:outerShdw blurRad="63500" sx="102000" sy="102000" algn="ctr" rotWithShape="0">
                <a:prstClr val="black">
                  <a:alpha val="40000"/>
                </a:prstClr>
              </a:outerShdw>
            </a:effectLst>
          </p:spPr>
        </p:pic>
      </p:grpSp>
      <p:pic>
        <p:nvPicPr>
          <p:cNvPr id="30" name="圖片 11">
            <a:extLst>
              <a:ext uri="{FF2B5EF4-FFF2-40B4-BE49-F238E27FC236}">
                <a16:creationId xmlns:a16="http://schemas.microsoft.com/office/drawing/2014/main" id="{033AD60F-2F54-6845-A930-762548946703}"/>
              </a:ext>
            </a:extLst>
          </p:cNvPr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961628" y="4193919"/>
            <a:ext cx="1172039" cy="804587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18">
            <a:extLst>
              <a:ext uri="{FF2B5EF4-FFF2-40B4-BE49-F238E27FC236}">
                <a16:creationId xmlns:a16="http://schemas.microsoft.com/office/drawing/2014/main" id="{87A7F279-B940-7D44-9D61-4252C71C1A09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938331" y="3478590"/>
            <a:ext cx="651730" cy="81184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grpSp>
        <p:nvGrpSpPr>
          <p:cNvPr id="32" name="群組 21">
            <a:extLst>
              <a:ext uri="{FF2B5EF4-FFF2-40B4-BE49-F238E27FC236}">
                <a16:creationId xmlns:a16="http://schemas.microsoft.com/office/drawing/2014/main" id="{C04E883D-6D4E-534B-96B4-01F50F57185C}"/>
              </a:ext>
            </a:extLst>
          </p:cNvPr>
          <p:cNvGrpSpPr/>
          <p:nvPr/>
        </p:nvGrpSpPr>
        <p:grpSpPr>
          <a:xfrm>
            <a:off x="6005452" y="3030221"/>
            <a:ext cx="1087182" cy="671519"/>
            <a:chOff x="5296072" y="2438860"/>
            <a:chExt cx="1269089" cy="783879"/>
          </a:xfrm>
        </p:grpSpPr>
        <p:pic>
          <p:nvPicPr>
            <p:cNvPr id="33" name="圖片 20">
              <a:extLst>
                <a:ext uri="{FF2B5EF4-FFF2-40B4-BE49-F238E27FC236}">
                  <a16:creationId xmlns:a16="http://schemas.microsoft.com/office/drawing/2014/main" id="{A04EC1DD-D387-904F-A0B1-62A202A09D44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 rot="16200000">
              <a:off x="5375235" y="2359697"/>
              <a:ext cx="769403" cy="927730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  <p:pic>
          <p:nvPicPr>
            <p:cNvPr id="34" name="圖片 16">
              <a:extLst>
                <a:ext uri="{FF2B5EF4-FFF2-40B4-BE49-F238E27FC236}">
                  <a16:creationId xmlns:a16="http://schemas.microsoft.com/office/drawing/2014/main" id="{C1810225-CF4E-1949-BB64-84F556F6B10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103996" y="2800807"/>
              <a:ext cx="461165" cy="421932"/>
            </a:xfrm>
            <a:prstGeom prst="rect">
              <a:avLst/>
            </a:prstGeom>
            <a:effectLst>
              <a:outerShdw blurRad="50800" dist="38100" dir="5400000" algn="t" rotWithShape="0">
                <a:prstClr val="black">
                  <a:alpha val="40000"/>
                </a:prstClr>
              </a:outerShdw>
            </a:effectLst>
          </p:spPr>
        </p:pic>
      </p:grpSp>
      <p:grpSp>
        <p:nvGrpSpPr>
          <p:cNvPr id="37" name="群組 30">
            <a:extLst>
              <a:ext uri="{FF2B5EF4-FFF2-40B4-BE49-F238E27FC236}">
                <a16:creationId xmlns:a16="http://schemas.microsoft.com/office/drawing/2014/main" id="{C9BF72C8-7B8F-144F-9DDE-BFE8965578A1}"/>
              </a:ext>
            </a:extLst>
          </p:cNvPr>
          <p:cNvGrpSpPr/>
          <p:nvPr/>
        </p:nvGrpSpPr>
        <p:grpSpPr>
          <a:xfrm>
            <a:off x="7303466" y="3400424"/>
            <a:ext cx="1227669" cy="800349"/>
            <a:chOff x="7307786" y="3362271"/>
            <a:chExt cx="1168039" cy="761474"/>
          </a:xfrm>
        </p:grpSpPr>
        <p:grpSp>
          <p:nvGrpSpPr>
            <p:cNvPr id="38" name="群組 29">
              <a:extLst>
                <a:ext uri="{FF2B5EF4-FFF2-40B4-BE49-F238E27FC236}">
                  <a16:creationId xmlns:a16="http://schemas.microsoft.com/office/drawing/2014/main" id="{35FA5C7B-15AB-E242-93C4-4673513EE3DD}"/>
                </a:ext>
              </a:extLst>
            </p:cNvPr>
            <p:cNvGrpSpPr/>
            <p:nvPr/>
          </p:nvGrpSpPr>
          <p:grpSpPr>
            <a:xfrm>
              <a:off x="7307786" y="3556203"/>
              <a:ext cx="1168039" cy="567542"/>
              <a:chOff x="6990085" y="3443536"/>
              <a:chExt cx="1525161" cy="741066"/>
            </a:xfrm>
          </p:grpSpPr>
          <p:pic>
            <p:nvPicPr>
              <p:cNvPr id="40" name="圖片 26">
                <a:extLst>
                  <a:ext uri="{FF2B5EF4-FFF2-40B4-BE49-F238E27FC236}">
                    <a16:creationId xmlns:a16="http://schemas.microsoft.com/office/drawing/2014/main" id="{B8826ECB-793E-E64E-B849-F5DD981D4B70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>
                <a:off x="6990085" y="3443536"/>
                <a:ext cx="962151" cy="648264"/>
              </a:xfrm>
              <a:prstGeom prst="rect">
                <a:avLst/>
              </a:prstGeom>
              <a:effectLst>
                <a:outerShdw blurRad="50800" dist="38100" dir="5400000" algn="t" rotWithShape="0">
                  <a:prstClr val="black">
                    <a:alpha val="40000"/>
                  </a:prstClr>
                </a:outerShdw>
              </a:effectLst>
            </p:spPr>
          </p:pic>
          <p:pic>
            <p:nvPicPr>
              <p:cNvPr id="41" name="圖片 28">
                <a:extLst>
                  <a:ext uri="{FF2B5EF4-FFF2-40B4-BE49-F238E27FC236}">
                    <a16:creationId xmlns:a16="http://schemas.microsoft.com/office/drawing/2014/main" id="{4C26412B-87FA-3849-A925-0A14BDE907A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2" cstate="screen">
                <a:extLst>
                  <a:ext uri="{28A0092B-C50C-407E-A947-70E740481C1C}">
                    <a14:useLocalDpi xmlns:a14="http://schemas.microsoft.com/office/drawing/2010/main"/>
                  </a:ext>
                </a:extLst>
              </a:blip>
              <a:stretch>
                <a:fillRect/>
              </a:stretch>
            </p:blipFill>
            <p:spPr>
              <a:xfrm flipH="1">
                <a:off x="7571636" y="3549643"/>
                <a:ext cx="943610" cy="634959"/>
              </a:xfrm>
              <a:prstGeom prst="rect">
                <a:avLst/>
              </a:prstGeom>
              <a:effectLst>
                <a:outerShdw blurRad="50800" dist="38100" dir="8100000" algn="tr" rotWithShape="0">
                  <a:prstClr val="black">
                    <a:alpha val="40000"/>
                  </a:prstClr>
                </a:outerShdw>
              </a:effectLst>
            </p:spPr>
          </p:pic>
        </p:grpSp>
        <p:pic>
          <p:nvPicPr>
            <p:cNvPr id="39" name="圖片 23">
              <a:extLst>
                <a:ext uri="{FF2B5EF4-FFF2-40B4-BE49-F238E27FC236}">
                  <a16:creationId xmlns:a16="http://schemas.microsoft.com/office/drawing/2014/main" id="{39378E24-2D30-6146-97C8-5C4D58FD2C92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7613534" y="3362271"/>
              <a:ext cx="664567" cy="664567"/>
            </a:xfrm>
            <a:prstGeom prst="rect">
              <a:avLst/>
            </a:prstGeom>
            <a:effectLst>
              <a:outerShdw blurRad="50800" dist="38100" dir="2700000" algn="tl" rotWithShape="0">
                <a:prstClr val="black">
                  <a:alpha val="40000"/>
                </a:prstClr>
              </a:outerShdw>
            </a:effectLst>
          </p:spPr>
        </p:pic>
      </p:grpSp>
      <p:sp>
        <p:nvSpPr>
          <p:cNvPr id="42" name="文字方塊 243">
            <a:extLst>
              <a:ext uri="{FF2B5EF4-FFF2-40B4-BE49-F238E27FC236}">
                <a16:creationId xmlns:a16="http://schemas.microsoft.com/office/drawing/2014/main" id="{E6064A48-CB6C-B546-9EBB-F5C7470D42D3}"/>
              </a:ext>
            </a:extLst>
          </p:cNvPr>
          <p:cNvSpPr txBox="1"/>
          <p:nvPr/>
        </p:nvSpPr>
        <p:spPr>
          <a:xfrm>
            <a:off x="5876142" y="3685183"/>
            <a:ext cx="1347743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dirty="0">
                <a:solidFill>
                  <a:srgbClr val="002060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Removeable drives</a:t>
            </a:r>
            <a:endParaRPr lang="zh-TW" altLang="en-US" sz="900" dirty="0">
              <a:solidFill>
                <a:srgbClr val="002060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3" name="文字方塊 59">
            <a:extLst>
              <a:ext uri="{FF2B5EF4-FFF2-40B4-BE49-F238E27FC236}">
                <a16:creationId xmlns:a16="http://schemas.microsoft.com/office/drawing/2014/main" id="{A4A2498C-2429-3844-A39A-6A62802C25A6}"/>
              </a:ext>
            </a:extLst>
          </p:cNvPr>
          <p:cNvSpPr txBox="1"/>
          <p:nvPr/>
        </p:nvSpPr>
        <p:spPr>
          <a:xfrm>
            <a:off x="4782057" y="4256885"/>
            <a:ext cx="976290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dirty="0">
                <a:solidFill>
                  <a:srgbClr val="002060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Local drives</a:t>
            </a:r>
          </a:p>
        </p:txBody>
      </p:sp>
      <p:sp>
        <p:nvSpPr>
          <p:cNvPr id="44" name="文字方塊 60">
            <a:extLst>
              <a:ext uri="{FF2B5EF4-FFF2-40B4-BE49-F238E27FC236}">
                <a16:creationId xmlns:a16="http://schemas.microsoft.com/office/drawing/2014/main" id="{5F46BC92-5F8F-7442-BB13-53ED05091F71}"/>
              </a:ext>
            </a:extLst>
          </p:cNvPr>
          <p:cNvSpPr txBox="1"/>
          <p:nvPr/>
        </p:nvSpPr>
        <p:spPr>
          <a:xfrm>
            <a:off x="7345006" y="4201897"/>
            <a:ext cx="1199216" cy="230832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ctr"/>
            <a:r>
              <a:rPr lang="en-US" altLang="zh-TW" sz="900" dirty="0">
                <a:solidFill>
                  <a:srgbClr val="002060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Cloud / NAS</a:t>
            </a:r>
            <a:endParaRPr lang="zh-TW" altLang="en-US" sz="900" dirty="0">
              <a:solidFill>
                <a:srgbClr val="002060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弧形 244">
            <a:extLst>
              <a:ext uri="{FF2B5EF4-FFF2-40B4-BE49-F238E27FC236}">
                <a16:creationId xmlns:a16="http://schemas.microsoft.com/office/drawing/2014/main" id="{B4B58D24-AFED-304A-863B-45A9D7A896BE}"/>
              </a:ext>
            </a:extLst>
          </p:cNvPr>
          <p:cNvSpPr/>
          <p:nvPr/>
        </p:nvSpPr>
        <p:spPr>
          <a:xfrm rot="17557318">
            <a:off x="5355740" y="3145671"/>
            <a:ext cx="914400" cy="914400"/>
          </a:xfrm>
          <a:prstGeom prst="arc">
            <a:avLst>
              <a:gd name="adj1" fmla="val 16323179"/>
              <a:gd name="adj2" fmla="val 736492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弧形 62">
            <a:extLst>
              <a:ext uri="{FF2B5EF4-FFF2-40B4-BE49-F238E27FC236}">
                <a16:creationId xmlns:a16="http://schemas.microsoft.com/office/drawing/2014/main" id="{99843927-50EC-3F4D-97DD-CC0B39B84903}"/>
              </a:ext>
            </a:extLst>
          </p:cNvPr>
          <p:cNvSpPr/>
          <p:nvPr/>
        </p:nvSpPr>
        <p:spPr>
          <a:xfrm rot="20575507">
            <a:off x="6698997" y="3193414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7" name="弧形 63">
            <a:extLst>
              <a:ext uri="{FF2B5EF4-FFF2-40B4-BE49-F238E27FC236}">
                <a16:creationId xmlns:a16="http://schemas.microsoft.com/office/drawing/2014/main" id="{E1111368-112F-C442-B94E-5CB24D530E2C}"/>
              </a:ext>
            </a:extLst>
          </p:cNvPr>
          <p:cNvSpPr/>
          <p:nvPr/>
        </p:nvSpPr>
        <p:spPr>
          <a:xfrm rot="9448614">
            <a:off x="5296504" y="3995671"/>
            <a:ext cx="914400" cy="914400"/>
          </a:xfrm>
          <a:prstGeom prst="arc">
            <a:avLst>
              <a:gd name="adj1" fmla="val 16200000"/>
              <a:gd name="adj2" fmla="val 21582801"/>
            </a:avLst>
          </a:prstGeom>
          <a:ln w="28575">
            <a:prstDash val="sysDot"/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84997874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橢圓 24">
            <a:extLst>
              <a:ext uri="{FF2B5EF4-FFF2-40B4-BE49-F238E27FC236}">
                <a16:creationId xmlns:a16="http://schemas.microsoft.com/office/drawing/2014/main" id="{E580962A-6803-4514-8891-DAF025C121EA}"/>
              </a:ext>
            </a:extLst>
          </p:cNvPr>
          <p:cNvSpPr/>
          <p:nvPr/>
        </p:nvSpPr>
        <p:spPr>
          <a:xfrm>
            <a:off x="4191836" y="1741971"/>
            <a:ext cx="842534" cy="842534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6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sp>
        <p:nvSpPr>
          <p:cNvPr id="28" name="橢圓 27">
            <a:extLst>
              <a:ext uri="{FF2B5EF4-FFF2-40B4-BE49-F238E27FC236}">
                <a16:creationId xmlns:a16="http://schemas.microsoft.com/office/drawing/2014/main" id="{76F708B2-EF1E-4007-B794-DCA82FC8B6A5}"/>
              </a:ext>
            </a:extLst>
          </p:cNvPr>
          <p:cNvSpPr/>
          <p:nvPr/>
        </p:nvSpPr>
        <p:spPr>
          <a:xfrm>
            <a:off x="338362" y="1740535"/>
            <a:ext cx="842534" cy="842534"/>
          </a:xfrm>
          <a:prstGeom prst="ellipse">
            <a:avLst/>
          </a:prstGeom>
          <a:blipFill dpi="0" rotWithShape="1"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 sz="1650">
              <a:latin typeface="微軟正黑體" panose="020B0604030504040204" pitchFamily="34" charset="-120"/>
              <a:ea typeface="微軟正黑體" panose="020B0604030504040204" pitchFamily="34" charset="-120"/>
            </a:endParaRPr>
          </a:p>
        </p:txBody>
      </p:sp>
      <p:grpSp>
        <p:nvGrpSpPr>
          <p:cNvPr id="10" name="群組 9">
            <a:extLst>
              <a:ext uri="{FF2B5EF4-FFF2-40B4-BE49-F238E27FC236}">
                <a16:creationId xmlns:a16="http://schemas.microsoft.com/office/drawing/2014/main" id="{F5DC24D3-00DC-461E-B38C-809F76F7466E}"/>
              </a:ext>
            </a:extLst>
          </p:cNvPr>
          <p:cNvGrpSpPr/>
          <p:nvPr/>
        </p:nvGrpSpPr>
        <p:grpSpPr>
          <a:xfrm>
            <a:off x="376549" y="1488867"/>
            <a:ext cx="2866988" cy="3372927"/>
            <a:chOff x="3404225" y="1239925"/>
            <a:chExt cx="2264102" cy="2663649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pic>
          <p:nvPicPr>
            <p:cNvPr id="23" name="Shape 486">
              <a:extLst>
                <a:ext uri="{FF2B5EF4-FFF2-40B4-BE49-F238E27FC236}">
                  <a16:creationId xmlns:a16="http://schemas.microsoft.com/office/drawing/2014/main" id="{93D37101-B0CC-4A09-B5BD-F70CED82A6DF}"/>
                </a:ext>
              </a:extLst>
            </p:cNvPr>
            <p:cNvPicPr preferRelativeResize="0"/>
            <p:nvPr/>
          </p:nvPicPr>
          <p:blipFill>
            <a:blip r:embed="rId3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404225" y="1239925"/>
              <a:ext cx="2264102" cy="2663649"/>
            </a:xfrm>
            <a:prstGeom prst="rect">
              <a:avLst/>
            </a:prstGeom>
            <a:noFill/>
            <a:ln>
              <a:noFill/>
            </a:ln>
          </p:spPr>
        </p:pic>
        <p:pic>
          <p:nvPicPr>
            <p:cNvPr id="24" name="Shape 488">
              <a:extLst>
                <a:ext uri="{FF2B5EF4-FFF2-40B4-BE49-F238E27FC236}">
                  <a16:creationId xmlns:a16="http://schemas.microsoft.com/office/drawing/2014/main" id="{C47FC85E-E317-43E4-AD0F-34F7413FB515}"/>
                </a:ext>
              </a:extLst>
            </p:cNvPr>
            <p:cNvPicPr preferRelativeResize="0"/>
            <p:nvPr/>
          </p:nvPicPr>
          <p:blipFill>
            <a:blip r:embed="rId4" cstate="screen">
              <a:alphaModFix/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4001523" y="1620750"/>
              <a:ext cx="1069500" cy="1902287"/>
            </a:xfrm>
            <a:prstGeom prst="rect">
              <a:avLst/>
            </a:prstGeom>
            <a:noFill/>
            <a:ln>
              <a:noFill/>
            </a:ln>
          </p:spPr>
        </p:pic>
      </p:grpSp>
      <p:sp>
        <p:nvSpPr>
          <p:cNvPr id="2" name="標題 1">
            <a:extLst>
              <a:ext uri="{FF2B5EF4-FFF2-40B4-BE49-F238E27FC236}">
                <a16:creationId xmlns:a16="http://schemas.microsoft.com/office/drawing/2014/main" id="{1267AD84-AFB1-4F56-A875-54E2552E8BC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2991" y="346616"/>
            <a:ext cx="8130549" cy="493563"/>
          </a:xfrm>
        </p:spPr>
        <p:txBody>
          <a:bodyPr/>
          <a:lstStyle/>
          <a:p>
            <a:pPr>
              <a:lnSpc>
                <a:spcPts val="3720"/>
              </a:lnSpc>
            </a:pPr>
            <a:r>
              <a:rPr lang="en-US" altLang="zh-TW" b="0" dirty="0">
                <a:latin typeface="Oswald Medium"/>
                <a:ea typeface="微軟正黑體"/>
                <a:cs typeface="Arial"/>
              </a:rPr>
              <a:t>Connect to Dropbox</a:t>
            </a:r>
            <a:r>
              <a:rPr lang="zh-TW" altLang="en-US" b="0" dirty="0">
                <a:latin typeface="Oswald Medium"/>
                <a:ea typeface="微軟正黑體"/>
                <a:cs typeface="Arial"/>
              </a:rPr>
              <a:t>, </a:t>
            </a:r>
            <a:r>
              <a:rPr lang="en-US" altLang="zh-TW" b="0" dirty="0">
                <a:latin typeface="Oswald Medium"/>
                <a:ea typeface="微軟正黑體"/>
                <a:cs typeface="Arial"/>
              </a:rPr>
              <a:t>One Drive</a:t>
            </a:r>
            <a:r>
              <a:rPr lang="zh-TW" altLang="en-US" b="0" dirty="0">
                <a:latin typeface="Oswald Medium"/>
                <a:ea typeface="微軟正黑體"/>
                <a:cs typeface="Arial"/>
              </a:rPr>
              <a:t>, </a:t>
            </a:r>
            <a:br>
              <a:rPr lang="en-US" altLang="zh-TW" b="0" dirty="0">
                <a:latin typeface="Oswald Medium"/>
                <a:ea typeface="微軟正黑體"/>
                <a:cs typeface="Arial"/>
              </a:rPr>
            </a:br>
            <a:r>
              <a:rPr lang="en-US" altLang="zh-TW" b="0" dirty="0">
                <a:latin typeface="Oswald Medium"/>
                <a:ea typeface="微軟正黑體"/>
                <a:cs typeface="Arial"/>
              </a:rPr>
              <a:t>Google Drive and more</a:t>
            </a:r>
            <a:endParaRPr lang="zh-TW" dirty="0">
              <a:latin typeface="Oswald Medium"/>
              <a:ea typeface="微軟正黑體"/>
              <a:cs typeface="Arial"/>
            </a:endParaRPr>
          </a:p>
        </p:txBody>
      </p:sp>
      <p:pic>
        <p:nvPicPr>
          <p:cNvPr id="9" name="圖片 8">
            <a:extLst>
              <a:ext uri="{FF2B5EF4-FFF2-40B4-BE49-F238E27FC236}">
                <a16:creationId xmlns:a16="http://schemas.microsoft.com/office/drawing/2014/main" id="{37A61AD8-1A7C-4075-80DB-46AE4678585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981911" y="1632813"/>
            <a:ext cx="3745230" cy="323222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  <a:reflection blurRad="6350" stA="52000" endA="300" endPos="35000" dir="5400000" sy="-100000" algn="bl" rotWithShape="0"/>
          </a:effectLst>
        </p:spPr>
      </p:pic>
      <p:pic>
        <p:nvPicPr>
          <p:cNvPr id="11" name="Shape 489">
            <a:extLst>
              <a:ext uri="{FF2B5EF4-FFF2-40B4-BE49-F238E27FC236}">
                <a16:creationId xmlns:a16="http://schemas.microsoft.com/office/drawing/2014/main" id="{F624F3A2-4201-4621-BA1B-78B11825FAF5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98602" y="2817585"/>
            <a:ext cx="2049517" cy="1629999"/>
          </a:xfrm>
          <a:prstGeom prst="roundRect">
            <a:avLst>
              <a:gd name="adj" fmla="val 9832"/>
            </a:avLst>
          </a:prstGeom>
          <a:noFill/>
          <a:ln w="19050" cap="flat" cmpd="sng">
            <a:solidFill>
              <a:srgbClr val="EFEFEF"/>
            </a:solidFill>
            <a:prstDash val="solid"/>
            <a:round/>
            <a:headEnd type="none" w="med" len="med"/>
            <a:tailEnd type="none" w="med" len="med"/>
          </a:ln>
        </p:spPr>
      </p:pic>
      <p:sp>
        <p:nvSpPr>
          <p:cNvPr id="12" name="文字方塊 32">
            <a:extLst>
              <a:ext uri="{FF2B5EF4-FFF2-40B4-BE49-F238E27FC236}">
                <a16:creationId xmlns:a16="http://schemas.microsoft.com/office/drawing/2014/main" id="{EE6E4158-CECC-4694-98DB-0DACB055D8EB}"/>
              </a:ext>
            </a:extLst>
          </p:cNvPr>
          <p:cNvSpPr txBox="1"/>
          <p:nvPr/>
        </p:nvSpPr>
        <p:spPr>
          <a:xfrm>
            <a:off x="3243530" y="3061106"/>
            <a:ext cx="145289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35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Local NAS</a:t>
            </a:r>
          </a:p>
        </p:txBody>
      </p:sp>
      <p:sp>
        <p:nvSpPr>
          <p:cNvPr id="13" name="文字方塊 33">
            <a:extLst>
              <a:ext uri="{FF2B5EF4-FFF2-40B4-BE49-F238E27FC236}">
                <a16:creationId xmlns:a16="http://schemas.microsoft.com/office/drawing/2014/main" id="{3A41BB56-B739-4152-8BF9-46650DACAA75}"/>
              </a:ext>
            </a:extLst>
          </p:cNvPr>
          <p:cNvSpPr txBox="1"/>
          <p:nvPr/>
        </p:nvSpPr>
        <p:spPr>
          <a:xfrm>
            <a:off x="3216723" y="3886914"/>
            <a:ext cx="145289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35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Remote NAS</a:t>
            </a:r>
            <a:endParaRPr lang="zh-TW" altLang="en-US" sz="135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14" name="文字方塊 35">
            <a:extLst>
              <a:ext uri="{FF2B5EF4-FFF2-40B4-BE49-F238E27FC236}">
                <a16:creationId xmlns:a16="http://schemas.microsoft.com/office/drawing/2014/main" id="{85F8CC74-5F36-4F52-8547-F6158ABE8E21}"/>
              </a:ext>
            </a:extLst>
          </p:cNvPr>
          <p:cNvSpPr txBox="1"/>
          <p:nvPr/>
        </p:nvSpPr>
        <p:spPr>
          <a:xfrm>
            <a:off x="3182413" y="4186996"/>
            <a:ext cx="1452897" cy="30008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en-US" altLang="zh-TW" sz="135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Cloud Storage</a:t>
            </a:r>
            <a:endParaRPr lang="zh-TW" altLang="en-US" sz="135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pic>
        <p:nvPicPr>
          <p:cNvPr id="15" name="圖片 14">
            <a:extLst>
              <a:ext uri="{FF2B5EF4-FFF2-40B4-BE49-F238E27FC236}">
                <a16:creationId xmlns:a16="http://schemas.microsoft.com/office/drawing/2014/main" id="{ACD1C909-AB1A-482C-BC26-A75A8C402667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197605" y="3104608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E971B028-8A85-432E-BB55-A0574C19E841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45904" y="3116223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F7DA82D6-E550-491A-9F11-4D425F0BE40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45904" y="3934288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8" name="圖片 17">
            <a:extLst>
              <a:ext uri="{FF2B5EF4-FFF2-40B4-BE49-F238E27FC236}">
                <a16:creationId xmlns:a16="http://schemas.microsoft.com/office/drawing/2014/main" id="{C7312BB8-5995-4AD1-B6F1-FDAED8E871C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52371" y="3934288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9" name="圖片 18">
            <a:extLst>
              <a:ext uri="{FF2B5EF4-FFF2-40B4-BE49-F238E27FC236}">
                <a16:creationId xmlns:a16="http://schemas.microsoft.com/office/drawing/2014/main" id="{9C6419B3-FEBD-4311-B147-AAE91E9FAEA3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H="1">
            <a:off x="2345904" y="4229172"/>
            <a:ext cx="842534" cy="14144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0" name="圖片 19" descr="一張含有 監視器, 螢幕 的圖片&#10;&#10;描述是以非常高的可信度產生">
            <a:extLst>
              <a:ext uri="{FF2B5EF4-FFF2-40B4-BE49-F238E27FC236}">
                <a16:creationId xmlns:a16="http://schemas.microsoft.com/office/drawing/2014/main" id="{B7D76761-36E1-4B37-9CE4-E22FC3FE180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rightnessContrast bright="40000"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261484" y="4292744"/>
            <a:ext cx="842534" cy="23604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6" name="圖片 25">
            <a:extLst>
              <a:ext uri="{FF2B5EF4-FFF2-40B4-BE49-F238E27FC236}">
                <a16:creationId xmlns:a16="http://schemas.microsoft.com/office/drawing/2014/main" id="{99D1C061-8A91-412E-8D45-97AFDA7BBAB7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68247" y="1184853"/>
            <a:ext cx="1436336" cy="6510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7" name="圖片 26">
            <a:extLst>
              <a:ext uri="{FF2B5EF4-FFF2-40B4-BE49-F238E27FC236}">
                <a16:creationId xmlns:a16="http://schemas.microsoft.com/office/drawing/2014/main" id="{B6973406-FAC0-4F27-A7FE-5DDB524250F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755845" y="1184853"/>
            <a:ext cx="1436336" cy="65102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1" name="矩形: 剪去對角角落 20">
            <a:extLst>
              <a:ext uri="{FF2B5EF4-FFF2-40B4-BE49-F238E27FC236}">
                <a16:creationId xmlns:a16="http://schemas.microsoft.com/office/drawing/2014/main" id="{792C1642-258E-45DA-B108-41C61B693E52}"/>
              </a:ext>
            </a:extLst>
          </p:cNvPr>
          <p:cNvSpPr/>
          <p:nvPr/>
        </p:nvSpPr>
        <p:spPr>
          <a:xfrm>
            <a:off x="1057414" y="1362490"/>
            <a:ext cx="1058002" cy="246950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sz="1500" dirty="0" err="1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Qfile</a:t>
            </a:r>
            <a:endParaRPr lang="en-GB" altLang="zh-TW" sz="15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22" name="矩形: 剪去對角角落 21">
            <a:extLst>
              <a:ext uri="{FF2B5EF4-FFF2-40B4-BE49-F238E27FC236}">
                <a16:creationId xmlns:a16="http://schemas.microsoft.com/office/drawing/2014/main" id="{CEFE8638-79AD-4EBB-A03F-149802E95E32}"/>
              </a:ext>
            </a:extLst>
          </p:cNvPr>
          <p:cNvSpPr/>
          <p:nvPr/>
        </p:nvSpPr>
        <p:spPr>
          <a:xfrm>
            <a:off x="4809155" y="1360463"/>
            <a:ext cx="1224523" cy="246950"/>
          </a:xfrm>
          <a:prstGeom prst="snip2DiagRect">
            <a:avLst>
              <a:gd name="adj1" fmla="val 0"/>
              <a:gd name="adj2" fmla="val 0"/>
            </a:avLst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n-US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GB" altLang="zh-TW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</a:rPr>
              <a:t>File Station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8FDD07C2-1EB5-403A-B70C-D5EFE7713AA9}"/>
              </a:ext>
            </a:extLst>
          </p:cNvPr>
          <p:cNvSpPr/>
          <p:nvPr/>
        </p:nvSpPr>
        <p:spPr>
          <a:xfrm>
            <a:off x="376504" y="2011645"/>
            <a:ext cx="678391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50" dirty="0">
                <a:solidFill>
                  <a:schemeClr val="bg1"/>
                </a:solidFill>
                <a:latin typeface="Oswald Medium" pitchFamily="2" charset="0"/>
              </a:rPr>
              <a:t>Mobile</a:t>
            </a:r>
          </a:p>
        </p:txBody>
      </p:sp>
      <p:sp>
        <p:nvSpPr>
          <p:cNvPr id="6" name="矩形 5">
            <a:extLst>
              <a:ext uri="{FF2B5EF4-FFF2-40B4-BE49-F238E27FC236}">
                <a16:creationId xmlns:a16="http://schemas.microsoft.com/office/drawing/2014/main" id="{7FC176FD-5983-497F-8331-84FDFA59FE14}"/>
              </a:ext>
            </a:extLst>
          </p:cNvPr>
          <p:cNvSpPr/>
          <p:nvPr/>
        </p:nvSpPr>
        <p:spPr>
          <a:xfrm>
            <a:off x="4137184" y="2000219"/>
            <a:ext cx="915635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zh-TW" altLang="en-US" sz="1450" dirty="0">
                <a:solidFill>
                  <a:schemeClr val="bg1"/>
                </a:solidFill>
                <a:latin typeface="Oswald Medium" pitchFamily="2" charset="0"/>
              </a:rPr>
              <a:t>Computer</a:t>
            </a:r>
          </a:p>
        </p:txBody>
      </p:sp>
    </p:spTree>
    <p:extLst>
      <p:ext uri="{BB962C8B-B14F-4D97-AF65-F5344CB8AC3E}">
        <p14:creationId xmlns:p14="http://schemas.microsoft.com/office/powerpoint/2010/main" val="1573339538"/>
      </p:ext>
    </p:extLst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52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室內, 電腦, 桌, 書桌 的圖片&#10;&#10;自動產生的描述">
            <a:extLst>
              <a:ext uri="{FF2B5EF4-FFF2-40B4-BE49-F238E27FC236}">
                <a16:creationId xmlns:a16="http://schemas.microsoft.com/office/drawing/2014/main" id="{FAFA7800-5DCA-4104-BB8D-A2D890630E8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95" y="0"/>
            <a:ext cx="9200455" cy="5143500"/>
          </a:xfrm>
          <a:prstGeom prst="rect">
            <a:avLst/>
          </a:prstGeom>
        </p:spPr>
      </p:pic>
      <p:sp>
        <p:nvSpPr>
          <p:cNvPr id="21" name="矩形 20">
            <a:extLst>
              <a:ext uri="{FF2B5EF4-FFF2-40B4-BE49-F238E27FC236}">
                <a16:creationId xmlns:a16="http://schemas.microsoft.com/office/drawing/2014/main" id="{24F6AD89-24CF-4207-8E21-25E8420E6B6C}"/>
              </a:ext>
            </a:extLst>
          </p:cNvPr>
          <p:cNvSpPr/>
          <p:nvPr/>
        </p:nvSpPr>
        <p:spPr>
          <a:xfrm>
            <a:off x="5640478" y="1263187"/>
            <a:ext cx="3289699" cy="424166"/>
          </a:xfrm>
          <a:prstGeom prst="rect">
            <a:avLst/>
          </a:prstGeom>
          <a:gradFill>
            <a:gsLst>
              <a:gs pos="0">
                <a:srgbClr val="0F8EB2"/>
              </a:gs>
              <a:gs pos="37000">
                <a:srgbClr val="0A639E"/>
              </a:gs>
              <a:gs pos="70000">
                <a:srgbClr val="0E5094"/>
              </a:gs>
              <a:gs pos="100000">
                <a:srgbClr val="10408B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2" name="矩形 21">
            <a:extLst>
              <a:ext uri="{FF2B5EF4-FFF2-40B4-BE49-F238E27FC236}">
                <a16:creationId xmlns:a16="http://schemas.microsoft.com/office/drawing/2014/main" id="{E8FE6C0C-049F-4D5E-937E-2D76C590B77C}"/>
              </a:ext>
            </a:extLst>
          </p:cNvPr>
          <p:cNvSpPr/>
          <p:nvPr/>
        </p:nvSpPr>
        <p:spPr>
          <a:xfrm>
            <a:off x="5640479" y="1673038"/>
            <a:ext cx="3289698" cy="836662"/>
          </a:xfrm>
          <a:prstGeom prst="rect">
            <a:avLst/>
          </a:prstGeom>
          <a:gradFill>
            <a:gsLst>
              <a:gs pos="0">
                <a:srgbClr val="0096C2"/>
              </a:gs>
              <a:gs pos="37000">
                <a:srgbClr val="006CAE"/>
              </a:gs>
              <a:gs pos="70000">
                <a:srgbClr val="094E9E"/>
              </a:gs>
              <a:gs pos="100000">
                <a:srgbClr val="0A3C96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8" name="圖片 7">
            <a:extLst>
              <a:ext uri="{FF2B5EF4-FFF2-40B4-BE49-F238E27FC236}">
                <a16:creationId xmlns:a16="http://schemas.microsoft.com/office/drawing/2014/main" id="{30270CF8-62C1-4F09-AC6B-077A0CFE7FCE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005959" y="4578548"/>
            <a:ext cx="2378869" cy="436834"/>
          </a:xfrm>
          <a:prstGeom prst="rect">
            <a:avLst/>
          </a:prstGeom>
        </p:spPr>
      </p:pic>
      <p:sp>
        <p:nvSpPr>
          <p:cNvPr id="522" name="Shape 522"/>
          <p:cNvSpPr txBox="1">
            <a:spLocks noGrp="1"/>
          </p:cNvSpPr>
          <p:nvPr>
            <p:ph type="title"/>
          </p:nvPr>
        </p:nvSpPr>
        <p:spPr>
          <a:xfrm>
            <a:off x="6350" y="143371"/>
            <a:ext cx="9194800" cy="759595"/>
          </a:xfrm>
          <a:prstGeom prst="rect">
            <a:avLst/>
          </a:prstGeom>
          <a:noFill/>
          <a:ln>
            <a:noFill/>
          </a:ln>
        </p:spPr>
        <p:txBody>
          <a:bodyPr wrap="square" lIns="91425" tIns="91425" rIns="91425" bIns="91425" anchor="t" anchorCtr="0">
            <a:noAutofit/>
          </a:bodyPr>
          <a:lstStyle/>
          <a:p>
            <a:pPr lvl="0" algn="ctr">
              <a:buSzPct val="25000"/>
            </a:pPr>
            <a:r>
              <a:rPr lang="en-US" altLang="zh-TW" sz="3600" b="0" dirty="0">
                <a:latin typeface="Oswald Medium" pitchFamily="2" charset="0"/>
              </a:rPr>
              <a:t>24x7</a:t>
            </a:r>
            <a:r>
              <a:rPr lang="en-US" sz="3600" b="0" dirty="0">
                <a:latin typeface="Oswald Medium" pitchFamily="2" charset="0"/>
              </a:rPr>
              <a:t> surveillance for </a:t>
            </a:r>
            <a:r>
              <a:rPr lang="en-US" altLang="zh-CN" sz="3600" b="0" dirty="0">
                <a:latin typeface="Oswald Medium" pitchFamily="2" charset="0"/>
              </a:rPr>
              <a:t>home care and anti-theft</a:t>
            </a:r>
            <a:endParaRPr lang="en-US" sz="3600" b="0" dirty="0">
              <a:latin typeface="Oswald Medium" pitchFamily="2" charset="0"/>
            </a:endParaRPr>
          </a:p>
        </p:txBody>
      </p:sp>
      <p:sp>
        <p:nvSpPr>
          <p:cNvPr id="523" name="Shape 523"/>
          <p:cNvSpPr/>
          <p:nvPr/>
        </p:nvSpPr>
        <p:spPr>
          <a:xfrm>
            <a:off x="1637264" y="1350518"/>
            <a:ext cx="4320480" cy="646323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FF0000"/>
              </a:buClr>
              <a:buSzPct val="25000"/>
              <a:buFont typeface="Arial"/>
              <a:buNone/>
            </a:pPr>
            <a:r>
              <a:rPr lang="en-US" sz="2650" dirty="0">
                <a:solidFill>
                  <a:srgbClr val="FF0000"/>
                </a:solidFill>
                <a:latin typeface="Oswald Medium" pitchFamily="2" charset="0"/>
                <a:cs typeface="Arial" panose="020B0604020202020204" pitchFamily="34" charset="0"/>
              </a:rPr>
              <a:t>Surveillance Station</a:t>
            </a:r>
            <a:r>
              <a:rPr lang="en-US" sz="2650" i="0" u="none" strike="noStrike" cap="none" dirty="0">
                <a:solidFill>
                  <a:srgbClr val="FF0000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 5.1</a:t>
            </a:r>
          </a:p>
        </p:txBody>
      </p:sp>
      <p:pic>
        <p:nvPicPr>
          <p:cNvPr id="524" name="Shape 524"/>
          <p:cNvPicPr preferRelativeResize="0"/>
          <p:nvPr/>
        </p:nvPicPr>
        <p:blipFill rotWithShape="1">
          <a:blip r:embed="rId5">
            <a:alphaModFix/>
          </a:blip>
          <a:srcRect/>
          <a:stretch/>
        </p:blipFill>
        <p:spPr>
          <a:xfrm>
            <a:off x="772139" y="1876545"/>
            <a:ext cx="4700526" cy="307136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25" name="Shape 525"/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05367" y="1261124"/>
            <a:ext cx="878578" cy="878578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0" name="Shape 530"/>
          <p:cNvSpPr/>
          <p:nvPr/>
        </p:nvSpPr>
        <p:spPr>
          <a:xfrm>
            <a:off x="5716402" y="1700136"/>
            <a:ext cx="3137849" cy="921858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ct val="25000"/>
              <a:buFont typeface="Arial"/>
              <a:buNone/>
            </a:pPr>
            <a:r>
              <a:rPr lang="en-US" sz="1800" i="0" u="none" strike="noStrike" cap="none">
                <a:solidFill>
                  <a:schemeClr val="bg1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TS-131K/231K/431K/431KX</a:t>
            </a:r>
          </a:p>
        </p:txBody>
      </p:sp>
      <p:cxnSp>
        <p:nvCxnSpPr>
          <p:cNvPr id="534" name="Shape 534"/>
          <p:cNvCxnSpPr>
            <a:cxnSpLocks/>
          </p:cNvCxnSpPr>
          <p:nvPr/>
        </p:nvCxnSpPr>
        <p:spPr>
          <a:xfrm>
            <a:off x="5658417" y="2061432"/>
            <a:ext cx="3264616" cy="10568"/>
          </a:xfrm>
          <a:prstGeom prst="straightConnector1">
            <a:avLst/>
          </a:prstGeom>
          <a:noFill/>
          <a:ln w="12700" cap="flat" cmpd="sng">
            <a:solidFill>
              <a:srgbClr val="007DDA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537" name="Shape 537"/>
          <p:cNvSpPr/>
          <p:nvPr/>
        </p:nvSpPr>
        <p:spPr>
          <a:xfrm>
            <a:off x="5640476" y="2065402"/>
            <a:ext cx="3289698" cy="461664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ct val="25000"/>
              <a:buFont typeface="Arial"/>
              <a:buNone/>
            </a:pPr>
            <a:r>
              <a:rPr lang="en-US" altLang="zh-CN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Free</a:t>
            </a: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: </a:t>
            </a:r>
            <a:r>
              <a:rPr lang="en-US" sz="1800" i="0" u="none" strike="noStrike" cap="none" dirty="0">
                <a:solidFill>
                  <a:srgbClr val="FFFF00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2</a:t>
            </a:r>
            <a:r>
              <a:rPr lang="en-US" sz="1600" i="0" u="none" strike="noStrike" cap="none" dirty="0">
                <a:solidFill>
                  <a:srgbClr val="FFFF00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   </a:t>
            </a:r>
            <a:r>
              <a:rPr lang="en-US" sz="1600" i="0" u="none" strike="noStrike" cap="none" dirty="0">
                <a:solidFill>
                  <a:srgbClr val="FF0000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   </a:t>
            </a:r>
            <a:r>
              <a:rPr lang="en-US" altLang="zh-CN" sz="16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Max</a:t>
            </a:r>
            <a:r>
              <a:rPr lang="en-US" sz="1600" i="0" u="none" strike="noStrike" cap="none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  <a:sym typeface="Arial"/>
              </a:rPr>
              <a:t>:</a:t>
            </a:r>
            <a:r>
              <a:rPr lang="en-US" sz="1600" i="0" u="none" strike="noStrike" cap="none" dirty="0">
                <a:solidFill>
                  <a:srgbClr val="262626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 </a:t>
            </a:r>
            <a:r>
              <a:rPr lang="en-US" sz="2400" i="0" u="none" strike="noStrike" cap="none" dirty="0">
                <a:solidFill>
                  <a:srgbClr val="FFFF00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16</a:t>
            </a:r>
          </a:p>
        </p:txBody>
      </p:sp>
      <p:sp>
        <p:nvSpPr>
          <p:cNvPr id="2" name="文字方塊 1">
            <a:extLst>
              <a:ext uri="{FF2B5EF4-FFF2-40B4-BE49-F238E27FC236}">
                <a16:creationId xmlns:a16="http://schemas.microsoft.com/office/drawing/2014/main" id="{9D8C46D0-E96A-9148-AB1D-1A1239EB14D7}"/>
              </a:ext>
            </a:extLst>
          </p:cNvPr>
          <p:cNvSpPr txBox="1"/>
          <p:nvPr/>
        </p:nvSpPr>
        <p:spPr>
          <a:xfrm>
            <a:off x="4139344" y="4845392"/>
            <a:ext cx="62228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kumimoji="1" lang="en-US" altLang="zh-TW" sz="1100" err="1">
                <a:solidFill>
                  <a:srgbClr val="000000"/>
                </a:solidFill>
                <a:latin typeface="Oswald Medium" pitchFamily="2" charset="0"/>
                <a:cs typeface="Arial" panose="020B0604020202020204" pitchFamily="34" charset="0"/>
              </a:rPr>
              <a:t>Vmobile</a:t>
            </a:r>
            <a:endParaRPr kumimoji="1" lang="zh-TW" altLang="en-US" sz="1100">
              <a:solidFill>
                <a:srgbClr val="000000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pic>
        <p:nvPicPr>
          <p:cNvPr id="19" name="圖片 18">
            <a:extLst>
              <a:ext uri="{FF2B5EF4-FFF2-40B4-BE49-F238E27FC236}">
                <a16:creationId xmlns:a16="http://schemas.microsoft.com/office/drawing/2014/main" id="{1D6B9F88-C6B5-47EB-BE84-2315D028E53A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344634" y="4614529"/>
            <a:ext cx="1460166" cy="436834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B0912C9-84F4-40C8-8E48-0E273A7B50DB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339634" y="4756111"/>
            <a:ext cx="1460167" cy="268132"/>
          </a:xfrm>
          <a:prstGeom prst="rect">
            <a:avLst/>
          </a:prstGeom>
        </p:spPr>
      </p:pic>
      <p:pic>
        <p:nvPicPr>
          <p:cNvPr id="526" name="Shape 526"/>
          <p:cNvPicPr preferRelativeResize="0"/>
          <p:nvPr/>
        </p:nvPicPr>
        <p:blipFill rotWithShape="1"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229651" y="3552337"/>
            <a:ext cx="1460165" cy="1460165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7D0B35FC-A81A-4738-ABC2-094CB9B5E4F4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447483" y="2889918"/>
            <a:ext cx="1152210" cy="198491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23" name="圖片 22">
            <a:extLst>
              <a:ext uri="{FF2B5EF4-FFF2-40B4-BE49-F238E27FC236}">
                <a16:creationId xmlns:a16="http://schemas.microsoft.com/office/drawing/2014/main" id="{9416B66F-0736-4E62-AE34-0B03745C4C41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321301" y="987505"/>
            <a:ext cx="4064000" cy="95467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31" name="Shape 531"/>
          <p:cNvSpPr/>
          <p:nvPr/>
        </p:nvSpPr>
        <p:spPr>
          <a:xfrm>
            <a:off x="5897684" y="1234243"/>
            <a:ext cx="2786082" cy="461700"/>
          </a:xfrm>
          <a:prstGeom prst="rect">
            <a:avLst/>
          </a:prstGeom>
          <a:noFill/>
          <a:ln>
            <a:noFill/>
          </a:ln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2C2C2C"/>
              </a:buClr>
              <a:buSzPct val="25000"/>
              <a:buFont typeface="Arial"/>
              <a:buNone/>
            </a:pPr>
            <a:r>
              <a:rPr lang="en-US" altLang="zh-CN" sz="20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Recording Channels</a:t>
            </a:r>
            <a:endParaRPr lang="en-US" sz="20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534076639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9" name="Shape 249"/>
          <p:cNvSpPr txBox="1">
            <a:spLocks noGrp="1"/>
          </p:cNvSpPr>
          <p:nvPr>
            <p:ph type="title"/>
          </p:nvPr>
        </p:nvSpPr>
        <p:spPr>
          <a:xfrm>
            <a:off x="0" y="223864"/>
            <a:ext cx="9144000" cy="49356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r>
              <a:rPr lang="ja-JP" altLang="en-US" sz="3600" b="0" dirty="0">
                <a:latin typeface="Oswald Medium" pitchFamily="2" charset="0"/>
              </a:rPr>
              <a:t>QNAP </a:t>
            </a:r>
            <a:r>
              <a:rPr lang="en-US" altLang="ja-JP" sz="3600" b="0" dirty="0">
                <a:latin typeface="Oswald Medium" pitchFamily="2" charset="0"/>
              </a:rPr>
              <a:t>mobiles apps for data on the go</a:t>
            </a:r>
            <a:endParaRPr lang="ja-JP" altLang="en-US" sz="3600" b="0" dirty="0">
              <a:latin typeface="Oswald Medium" pitchFamily="2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94B5B04A-88F9-4CAE-BAF1-F90BE94D3DF6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 rot="10800000">
            <a:off x="6682521" y="1400233"/>
            <a:ext cx="2214409" cy="3060216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8" name="圖片 7">
            <a:extLst>
              <a:ext uri="{FF2B5EF4-FFF2-40B4-BE49-F238E27FC236}">
                <a16:creationId xmlns:a16="http://schemas.microsoft.com/office/drawing/2014/main" id="{FB6A26FF-589F-4490-A845-622CBA2D6CC0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 rot="10800000">
            <a:off x="2623965" y="1392836"/>
            <a:ext cx="3886302" cy="3066552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8C0F9266-0472-429A-AF3C-5119DC9DE06D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 rot="10800000">
            <a:off x="247847" y="1396786"/>
            <a:ext cx="2203861" cy="3062741"/>
          </a:xfrm>
          <a:prstGeom prst="rect">
            <a:avLst/>
          </a:prstGeom>
          <a:effectLst>
            <a:softEdge rad="38100"/>
          </a:effectLst>
        </p:spPr>
      </p:pic>
      <p:pic>
        <p:nvPicPr>
          <p:cNvPr id="3" name="Picture 4">
            <a:extLst>
              <a:ext uri="{FF2B5EF4-FFF2-40B4-BE49-F238E27FC236}">
                <a16:creationId xmlns:a16="http://schemas.microsoft.com/office/drawing/2014/main" id="{CD347C07-279F-4107-9AC1-6EE6B2D3650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13" y="2017876"/>
            <a:ext cx="402162" cy="408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7">
            <a:extLst>
              <a:ext uri="{FF2B5EF4-FFF2-40B4-BE49-F238E27FC236}">
                <a16:creationId xmlns:a16="http://schemas.microsoft.com/office/drawing/2014/main" id="{2171A10B-9B7B-4A46-9A8A-55FFE28834DD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16" y="2544349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9" name="Picture 9" descr="A picture containing clipart&#10;&#10;Description generated with high confidence">
            <a:extLst>
              <a:ext uri="{FF2B5EF4-FFF2-40B4-BE49-F238E27FC236}">
                <a16:creationId xmlns:a16="http://schemas.microsoft.com/office/drawing/2014/main" id="{3A1722DF-6A74-4698-971F-85310FC4A86C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8651" y="3062756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" name="Picture 11" descr="A picture containing vector graphics, text&#10;&#10;Description generated with very high confidence">
            <a:extLst>
              <a:ext uri="{FF2B5EF4-FFF2-40B4-BE49-F238E27FC236}">
                <a16:creationId xmlns:a16="http://schemas.microsoft.com/office/drawing/2014/main" id="{6AC2B1AD-31FA-42A1-AF89-146A60FB4A61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16" y="2017876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3" name="Picture 13">
            <a:extLst>
              <a:ext uri="{FF2B5EF4-FFF2-40B4-BE49-F238E27FC236}">
                <a16:creationId xmlns:a16="http://schemas.microsoft.com/office/drawing/2014/main" id="{941B7AEB-93C7-4CAD-89D6-25C300F61EE9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13" y="3143782"/>
            <a:ext cx="402162" cy="408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" name="Picture 15">
            <a:extLst>
              <a:ext uri="{FF2B5EF4-FFF2-40B4-BE49-F238E27FC236}">
                <a16:creationId xmlns:a16="http://schemas.microsoft.com/office/drawing/2014/main" id="{A970A8EF-B832-4290-BD45-B2644464DFC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585" y="3599439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7" name="Picture 17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4CCC12EF-3C6A-4D57-802D-5351BDB36EB6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7116" y="3070992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5" name="Picture 25" descr="A close up of a sign&#10;&#10;Description generated with high confidence">
            <a:extLst>
              <a:ext uri="{FF2B5EF4-FFF2-40B4-BE49-F238E27FC236}">
                <a16:creationId xmlns:a16="http://schemas.microsoft.com/office/drawing/2014/main" id="{1BA1C107-B110-4F09-8EEC-419A2DB2C680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48113" y="2598172"/>
            <a:ext cx="402162" cy="408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27" name="Picture 27">
            <a:extLst>
              <a:ext uri="{FF2B5EF4-FFF2-40B4-BE49-F238E27FC236}">
                <a16:creationId xmlns:a16="http://schemas.microsoft.com/office/drawing/2014/main" id="{6663DD06-22EE-48E8-AC23-A96BC243B35C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585" y="3082552"/>
            <a:ext cx="402162" cy="390570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sp>
        <p:nvSpPr>
          <p:cNvPr id="34" name="TextBox 33">
            <a:extLst>
              <a:ext uri="{FF2B5EF4-FFF2-40B4-BE49-F238E27FC236}">
                <a16:creationId xmlns:a16="http://schemas.microsoft.com/office/drawing/2014/main" id="{04488F77-D131-43DC-A86D-CA182781DEB3}"/>
              </a:ext>
            </a:extLst>
          </p:cNvPr>
          <p:cNvSpPr txBox="1"/>
          <p:nvPr/>
        </p:nvSpPr>
        <p:spPr>
          <a:xfrm>
            <a:off x="949264" y="2013127"/>
            <a:ext cx="1416188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dirty="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Qfile</a:t>
            </a:r>
            <a:endParaRPr lang="en-US" sz="95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ja-JP" sz="95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management</a:t>
            </a:r>
            <a:endParaRPr lang="en-US" sz="95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6" name="TextBox 35">
            <a:extLst>
              <a:ext uri="{FF2B5EF4-FFF2-40B4-BE49-F238E27FC236}">
                <a16:creationId xmlns:a16="http://schemas.microsoft.com/office/drawing/2014/main" id="{543F64B2-D9DD-4F1C-87D5-BE0578D384F9}"/>
              </a:ext>
            </a:extLst>
          </p:cNvPr>
          <p:cNvSpPr txBox="1"/>
          <p:nvPr/>
        </p:nvSpPr>
        <p:spPr>
          <a:xfrm>
            <a:off x="949264" y="2585262"/>
            <a:ext cx="1416188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Qsync</a:t>
            </a:r>
            <a:endParaRPr 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File backup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TextBox 37">
            <a:extLst>
              <a:ext uri="{FF2B5EF4-FFF2-40B4-BE49-F238E27FC236}">
                <a16:creationId xmlns:a16="http://schemas.microsoft.com/office/drawing/2014/main" id="{3043A100-0B30-4900-8AFF-6204AA87E68F}"/>
              </a:ext>
            </a:extLst>
          </p:cNvPr>
          <p:cNvSpPr txBox="1"/>
          <p:nvPr/>
        </p:nvSpPr>
        <p:spPr>
          <a:xfrm>
            <a:off x="949264" y="3137862"/>
            <a:ext cx="1416188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</a:t>
            </a:r>
            <a:r>
              <a:rPr lang="zh-CN" alt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manager</a:t>
            </a:r>
          </a:p>
          <a:p>
            <a:pPr>
              <a:lnSpc>
                <a:spcPts val="1400"/>
              </a:lnSpc>
            </a:pPr>
            <a:r>
              <a:rPr lang="ja-JP" alt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</a:t>
            </a: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management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76B45CF6-2BA6-46DA-B05E-E03384CCCC09}"/>
              </a:ext>
            </a:extLst>
          </p:cNvPr>
          <p:cNvSpPr txBox="1"/>
          <p:nvPr/>
        </p:nvSpPr>
        <p:spPr>
          <a:xfrm>
            <a:off x="3341894" y="3041141"/>
            <a:ext cx="1594284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Qvideo</a:t>
            </a:r>
            <a:endParaRPr lang="en-US" altLang="zh-CN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Video library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2" name="TextBox 41">
            <a:extLst>
              <a:ext uri="{FF2B5EF4-FFF2-40B4-BE49-F238E27FC236}">
                <a16:creationId xmlns:a16="http://schemas.microsoft.com/office/drawing/2014/main" id="{5BE8718B-896C-4175-B44E-197FA4942055}"/>
              </a:ext>
            </a:extLst>
          </p:cNvPr>
          <p:cNvSpPr txBox="1"/>
          <p:nvPr/>
        </p:nvSpPr>
        <p:spPr>
          <a:xfrm>
            <a:off x="3341894" y="3567784"/>
            <a:ext cx="1671365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Qmusic</a:t>
            </a:r>
            <a:endParaRPr lang="en-US" altLang="zh-CN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Music library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4" name="TextBox 43">
            <a:extLst>
              <a:ext uri="{FF2B5EF4-FFF2-40B4-BE49-F238E27FC236}">
                <a16:creationId xmlns:a16="http://schemas.microsoft.com/office/drawing/2014/main" id="{A730C663-344E-42AF-9CE5-6FA668289AAA}"/>
              </a:ext>
            </a:extLst>
          </p:cNvPr>
          <p:cNvSpPr txBox="1"/>
          <p:nvPr/>
        </p:nvSpPr>
        <p:spPr>
          <a:xfrm>
            <a:off x="5062074" y="3042844"/>
            <a:ext cx="1420651" cy="616707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Qget</a:t>
            </a:r>
            <a:r>
              <a:rPr 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(Android only)</a:t>
            </a:r>
            <a:endParaRPr lang="en-US" altLang="ja-JP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Download management</a:t>
            </a:r>
          </a:p>
        </p:txBody>
      </p:sp>
      <p:sp>
        <p:nvSpPr>
          <p:cNvPr id="35" name="Rectangle: Rounded Corners 34">
            <a:extLst>
              <a:ext uri="{FF2B5EF4-FFF2-40B4-BE49-F238E27FC236}">
                <a16:creationId xmlns:a16="http://schemas.microsoft.com/office/drawing/2014/main" id="{D8C30192-8676-49F3-88B5-CF6B3202C566}"/>
              </a:ext>
            </a:extLst>
          </p:cNvPr>
          <p:cNvSpPr/>
          <p:nvPr/>
        </p:nvSpPr>
        <p:spPr>
          <a:xfrm>
            <a:off x="247848" y="1331667"/>
            <a:ext cx="2203862" cy="485746"/>
          </a:xfrm>
          <a:prstGeom prst="roundRect">
            <a:avLst/>
          </a:prstGeom>
          <a:gradFill>
            <a:gsLst>
              <a:gs pos="0">
                <a:srgbClr val="78B832"/>
              </a:gs>
              <a:gs pos="100000">
                <a:srgbClr val="639729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File &amp; System</a:t>
            </a:r>
            <a:endParaRPr lang="zh-CN" altLang="en-US" sz="200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9" name="TextBox 48">
            <a:extLst>
              <a:ext uri="{FF2B5EF4-FFF2-40B4-BE49-F238E27FC236}">
                <a16:creationId xmlns:a16="http://schemas.microsoft.com/office/drawing/2014/main" id="{B0689E5A-03E6-4895-9B88-8813D9DA2932}"/>
              </a:ext>
            </a:extLst>
          </p:cNvPr>
          <p:cNvSpPr txBox="1"/>
          <p:nvPr/>
        </p:nvSpPr>
        <p:spPr>
          <a:xfrm>
            <a:off x="7517747" y="1986222"/>
            <a:ext cx="1671365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QmailClient</a:t>
            </a:r>
            <a:endParaRPr 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E-mail backup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0" name="TextBox 49">
            <a:extLst>
              <a:ext uri="{FF2B5EF4-FFF2-40B4-BE49-F238E27FC236}">
                <a16:creationId xmlns:a16="http://schemas.microsoft.com/office/drawing/2014/main" id="{2C830AAB-0F40-41CE-864B-4C488CBA76C2}"/>
              </a:ext>
            </a:extLst>
          </p:cNvPr>
          <p:cNvSpPr txBox="1"/>
          <p:nvPr/>
        </p:nvSpPr>
        <p:spPr>
          <a:xfrm>
            <a:off x="7517747" y="2512694"/>
            <a:ext cx="1671365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Qcontactz</a:t>
            </a:r>
            <a:endParaRPr 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Contacts backup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1" name="Rectangle: Rounded Corners 50">
            <a:extLst>
              <a:ext uri="{FF2B5EF4-FFF2-40B4-BE49-F238E27FC236}">
                <a16:creationId xmlns:a16="http://schemas.microsoft.com/office/drawing/2014/main" id="{F5C9F43B-DCD6-420F-B8A0-1C32AB229220}"/>
              </a:ext>
            </a:extLst>
          </p:cNvPr>
          <p:cNvSpPr/>
          <p:nvPr/>
        </p:nvSpPr>
        <p:spPr>
          <a:xfrm>
            <a:off x="2623969" y="1335620"/>
            <a:ext cx="3886299" cy="485746"/>
          </a:xfrm>
          <a:prstGeom prst="roundRect">
            <a:avLst/>
          </a:prstGeom>
          <a:gradFill>
            <a:gsLst>
              <a:gs pos="100000">
                <a:srgbClr val="E59E11"/>
              </a:gs>
              <a:gs pos="0">
                <a:srgbClr val="DA9710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Multimedia</a:t>
            </a:r>
            <a:endParaRPr lang="zh-CN" altLang="en-US" sz="200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2" name="Rectangle: Rounded Corners 51">
            <a:extLst>
              <a:ext uri="{FF2B5EF4-FFF2-40B4-BE49-F238E27FC236}">
                <a16:creationId xmlns:a16="http://schemas.microsoft.com/office/drawing/2014/main" id="{697D16E2-E0E0-4A65-BF6F-8AF12835799D}"/>
              </a:ext>
            </a:extLst>
          </p:cNvPr>
          <p:cNvSpPr/>
          <p:nvPr/>
        </p:nvSpPr>
        <p:spPr>
          <a:xfrm>
            <a:off x="6682521" y="1335620"/>
            <a:ext cx="2214410" cy="485746"/>
          </a:xfrm>
          <a:prstGeom prst="roundRect">
            <a:avLst/>
          </a:prstGeom>
          <a:gradFill>
            <a:gsLst>
              <a:gs pos="100000">
                <a:srgbClr val="1AAE9C"/>
              </a:gs>
              <a:gs pos="0">
                <a:srgbClr val="18A493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3">
            <a:schemeClr val="lt1"/>
          </a:lnRef>
          <a:fillRef idx="1">
            <a:schemeClr val="accent6"/>
          </a:fillRef>
          <a:effectRef idx="1">
            <a:schemeClr val="accent6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altLang="zh-CN" sz="20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Productivity</a:t>
            </a:r>
            <a:endParaRPr lang="zh-CN" altLang="en-US" sz="200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514F9CF5-9098-4A6C-9B70-337FD1C7A194}"/>
              </a:ext>
            </a:extLst>
          </p:cNvPr>
          <p:cNvSpPr txBox="1"/>
          <p:nvPr/>
        </p:nvSpPr>
        <p:spPr>
          <a:xfrm>
            <a:off x="7517747" y="3039337"/>
            <a:ext cx="1671365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Qnotes3</a:t>
            </a:r>
          </a:p>
          <a:p>
            <a:pPr>
              <a:lnSpc>
                <a:spcPts val="1400"/>
              </a:lnSpc>
            </a:pP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Notes taker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6" name="Picture 2" descr="A close up of a logo&#10;&#10;Description generated with very high confidence">
            <a:extLst>
              <a:ext uri="{FF2B5EF4-FFF2-40B4-BE49-F238E27FC236}">
                <a16:creationId xmlns:a16="http://schemas.microsoft.com/office/drawing/2014/main" id="{AC17DE51-1379-4681-A713-026E229A044B}"/>
              </a:ext>
            </a:extLst>
          </p:cNvPr>
          <p:cNvPicPr>
            <a:picLocks noChangeAspect="1"/>
          </p:cNvPicPr>
          <p:nvPr/>
        </p:nvPicPr>
        <p:blipFill>
          <a:blip r:embed="rId1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6664" y="2012984"/>
            <a:ext cx="406313" cy="413469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6" name="TextBox 39">
            <a:extLst>
              <a:ext uri="{FF2B5EF4-FFF2-40B4-BE49-F238E27FC236}">
                <a16:creationId xmlns:a16="http://schemas.microsoft.com/office/drawing/2014/main" id="{A32E2E41-6B90-42BA-BF84-66EEE23FA679}"/>
              </a:ext>
            </a:extLst>
          </p:cNvPr>
          <p:cNvSpPr txBox="1"/>
          <p:nvPr/>
        </p:nvSpPr>
        <p:spPr>
          <a:xfrm>
            <a:off x="5062074" y="1995230"/>
            <a:ext cx="1594284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DJ2 Client</a:t>
            </a:r>
            <a:br>
              <a:rPr lang="en-US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9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Live streaming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5" name="TextBox 52">
            <a:extLst>
              <a:ext uri="{FF2B5EF4-FFF2-40B4-BE49-F238E27FC236}">
                <a16:creationId xmlns:a16="http://schemas.microsoft.com/office/drawing/2014/main" id="{FB752317-9A28-4051-B274-3787A9F21F02}"/>
              </a:ext>
            </a:extLst>
          </p:cNvPr>
          <p:cNvSpPr txBox="1"/>
          <p:nvPr/>
        </p:nvSpPr>
        <p:spPr>
          <a:xfrm>
            <a:off x="7517747" y="3605546"/>
            <a:ext cx="1671365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Vmobile</a:t>
            </a:r>
            <a:endParaRPr 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zh-TW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Mobile surveillance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 descr="一張含有 畫畫 的圖片&#10;&#10;自動產生的描述">
            <a:extLst>
              <a:ext uri="{FF2B5EF4-FFF2-40B4-BE49-F238E27FC236}">
                <a16:creationId xmlns:a16="http://schemas.microsoft.com/office/drawing/2014/main" id="{7659EA89-1A51-4051-8CA2-EAAE5FE17057}"/>
              </a:ext>
            </a:extLst>
          </p:cNvPr>
          <p:cNvPicPr>
            <a:picLocks noChangeAspect="1"/>
          </p:cNvPicPr>
          <p:nvPr/>
        </p:nvPicPr>
        <p:blipFill>
          <a:blip r:embed="rId1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8051" y="3615959"/>
            <a:ext cx="401227" cy="40122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TextBox 41">
            <a:extLst>
              <a:ext uri="{FF2B5EF4-FFF2-40B4-BE49-F238E27FC236}">
                <a16:creationId xmlns:a16="http://schemas.microsoft.com/office/drawing/2014/main" id="{D097EB78-C186-BD48-9168-B4F083A592A3}"/>
              </a:ext>
            </a:extLst>
          </p:cNvPr>
          <p:cNvSpPr txBox="1"/>
          <p:nvPr/>
        </p:nvSpPr>
        <p:spPr>
          <a:xfrm>
            <a:off x="3341894" y="2527397"/>
            <a:ext cx="1171756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QuMagie</a:t>
            </a:r>
            <a:endParaRPr lang="en-US" altLang="zh-CN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 library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9" name="Picture 3">
            <a:extLst>
              <a:ext uri="{FF2B5EF4-FFF2-40B4-BE49-F238E27FC236}">
                <a16:creationId xmlns:a16="http://schemas.microsoft.com/office/drawing/2014/main" id="{650403B6-773D-47B6-8E8A-61F4E27E30E2}"/>
              </a:ext>
            </a:extLst>
          </p:cNvPr>
          <p:cNvPicPr>
            <a:picLocks noChangeAspect="1"/>
          </p:cNvPicPr>
          <p:nvPr/>
        </p:nvPicPr>
        <p:blipFill>
          <a:blip r:embed="rId1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585" y="2538553"/>
            <a:ext cx="402162" cy="402162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pic>
        <p:nvPicPr>
          <p:cNvPr id="43" name="圖片 42" descr="一張含有 畫畫 的圖片&#10;&#10;自動產生的描述">
            <a:extLst>
              <a:ext uri="{FF2B5EF4-FFF2-40B4-BE49-F238E27FC236}">
                <a16:creationId xmlns:a16="http://schemas.microsoft.com/office/drawing/2014/main" id="{DE91BE93-69F8-4C50-ABF7-F6DBE566E76B}"/>
              </a:ext>
            </a:extLst>
          </p:cNvPr>
          <p:cNvPicPr>
            <a:picLocks noChangeAspect="1"/>
          </p:cNvPicPr>
          <p:nvPr/>
        </p:nvPicPr>
        <p:blipFill>
          <a:blip r:embed="rId1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76585" y="2017876"/>
            <a:ext cx="418520" cy="41770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pic>
        <p:nvPicPr>
          <p:cNvPr id="47" name="圖片 46" descr="一張含有 畫畫, 時鐘 的圖片&#10;&#10;自動產生的描述">
            <a:extLst>
              <a:ext uri="{FF2B5EF4-FFF2-40B4-BE49-F238E27FC236}">
                <a16:creationId xmlns:a16="http://schemas.microsoft.com/office/drawing/2014/main" id="{8BCC0409-FE89-43A7-8170-8AAAC7234B8E}"/>
              </a:ext>
            </a:extLst>
          </p:cNvPr>
          <p:cNvPicPr>
            <a:picLocks noChangeAspect="1"/>
          </p:cNvPicPr>
          <p:nvPr/>
        </p:nvPicPr>
        <p:blipFill>
          <a:blip r:embed="rId1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97647" y="2517074"/>
            <a:ext cx="432620" cy="433044"/>
          </a:xfrm>
          <a:prstGeom prst="rect">
            <a:avLst/>
          </a:prstGeom>
          <a:effectLst>
            <a:outerShdw blurRad="50800" dist="38100" dir="8100000" algn="tr" rotWithShape="0">
              <a:prstClr val="black">
                <a:alpha val="40000"/>
              </a:prstClr>
            </a:outerShdw>
          </a:effectLst>
        </p:spPr>
      </p:pic>
      <p:sp>
        <p:nvSpPr>
          <p:cNvPr id="55" name="TextBox 39">
            <a:extLst>
              <a:ext uri="{FF2B5EF4-FFF2-40B4-BE49-F238E27FC236}">
                <a16:creationId xmlns:a16="http://schemas.microsoft.com/office/drawing/2014/main" id="{7E2F08AB-47E9-4B7F-8BC6-FB97AD487846}"/>
              </a:ext>
            </a:extLst>
          </p:cNvPr>
          <p:cNvSpPr txBox="1"/>
          <p:nvPr/>
        </p:nvSpPr>
        <p:spPr>
          <a:xfrm>
            <a:off x="5062074" y="2513566"/>
            <a:ext cx="1287093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Photo Tagger</a:t>
            </a:r>
          </a:p>
          <a:p>
            <a:pPr>
              <a:lnSpc>
                <a:spcPts val="1400"/>
              </a:lnSpc>
            </a:pPr>
            <a:r>
              <a:rPr lang="en-US" altLang="zh-TW" sz="950">
                <a:latin typeface="Arial" panose="020B0604020202020204" pitchFamily="34" charset="0"/>
                <a:ea typeface="微軟正黑體"/>
                <a:cs typeface="Arial" panose="020B0604020202020204" pitchFamily="34" charset="0"/>
              </a:rPr>
              <a:t>Classification tool</a:t>
            </a:r>
            <a:endParaRPr lang="en-US" sz="950">
              <a:latin typeface="Arial" panose="020B0604020202020204" pitchFamily="34" charset="0"/>
              <a:ea typeface="微軟正黑體"/>
              <a:cs typeface="Arial" panose="020B0604020202020204" pitchFamily="34" charset="0"/>
            </a:endParaRPr>
          </a:p>
        </p:txBody>
      </p:sp>
      <p:sp>
        <p:nvSpPr>
          <p:cNvPr id="57" name="TextBox 41">
            <a:extLst>
              <a:ext uri="{FF2B5EF4-FFF2-40B4-BE49-F238E27FC236}">
                <a16:creationId xmlns:a16="http://schemas.microsoft.com/office/drawing/2014/main" id="{F4095AD7-6828-437E-96D7-7949728A32D8}"/>
              </a:ext>
            </a:extLst>
          </p:cNvPr>
          <p:cNvSpPr txBox="1"/>
          <p:nvPr/>
        </p:nvSpPr>
        <p:spPr>
          <a:xfrm>
            <a:off x="3341894" y="1989297"/>
            <a:ext cx="1171756" cy="438069"/>
          </a:xfrm>
          <a:prstGeom prst="rect">
            <a:avLst/>
          </a:prstGeom>
        </p:spPr>
        <p:txBody>
          <a:bodyPr rot="0" spcFirstLastPara="0" vertOverflow="overflow" horzOverflow="overflow" vert="horz" wrap="square" lIns="91440" tIns="45720" rIns="91440" bIns="45720" numCol="1" spcCol="0" rtlCol="0" fromWordArt="0" anchor="t" anchorCtr="0" forceAA="0" compatLnSpc="1">
            <a:prstTxWarp prst="textNoShape">
              <a:avLst/>
            </a:prstTxWarp>
            <a:spAutoFit/>
          </a:bodyPr>
          <a:lstStyle/>
          <a:p>
            <a:pPr>
              <a:lnSpc>
                <a:spcPts val="1400"/>
              </a:lnSpc>
            </a:pPr>
            <a:r>
              <a:rPr lang="en-US" sz="950" err="1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Qphoto</a:t>
            </a:r>
            <a:endParaRPr 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1400"/>
              </a:lnSpc>
            </a:pPr>
            <a:r>
              <a:rPr lang="en-US" altLang="ja-JP" sz="95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Photo library</a:t>
            </a:r>
            <a:endParaRPr lang="ja-JP" altLang="en-US" sz="95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7161478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7" name="矩形: 圓角 46">
            <a:extLst>
              <a:ext uri="{FF2B5EF4-FFF2-40B4-BE49-F238E27FC236}">
                <a16:creationId xmlns:a16="http://schemas.microsoft.com/office/drawing/2014/main" id="{B7E619B1-5807-4E23-8118-1AEB65E0F475}"/>
              </a:ext>
            </a:extLst>
          </p:cNvPr>
          <p:cNvSpPr/>
          <p:nvPr/>
        </p:nvSpPr>
        <p:spPr>
          <a:xfrm>
            <a:off x="5487332" y="3329853"/>
            <a:ext cx="1229183" cy="333640"/>
          </a:xfrm>
          <a:prstGeom prst="roundRect">
            <a:avLst>
              <a:gd name="adj" fmla="val 15052"/>
            </a:avLst>
          </a:prstGeom>
          <a:gradFill>
            <a:gsLst>
              <a:gs pos="0">
                <a:srgbClr val="DF0D74"/>
              </a:gs>
              <a:gs pos="100000">
                <a:srgbClr val="D605E4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33" name="矩形: 圓角 32">
            <a:extLst>
              <a:ext uri="{FF2B5EF4-FFF2-40B4-BE49-F238E27FC236}">
                <a16:creationId xmlns:a16="http://schemas.microsoft.com/office/drawing/2014/main" id="{CA0B830D-B449-4666-8841-7900965E83D6}"/>
              </a:ext>
            </a:extLst>
          </p:cNvPr>
          <p:cNvSpPr/>
          <p:nvPr/>
        </p:nvSpPr>
        <p:spPr>
          <a:xfrm>
            <a:off x="3289209" y="3323580"/>
            <a:ext cx="1449912" cy="333640"/>
          </a:xfrm>
          <a:prstGeom prst="roundRect">
            <a:avLst>
              <a:gd name="adj" fmla="val 20570"/>
            </a:avLst>
          </a:prstGeom>
          <a:gradFill>
            <a:gsLst>
              <a:gs pos="0">
                <a:srgbClr val="DF0D74"/>
              </a:gs>
              <a:gs pos="100000">
                <a:srgbClr val="D605E4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32" name="矩形: 圓角 31">
            <a:extLst>
              <a:ext uri="{FF2B5EF4-FFF2-40B4-BE49-F238E27FC236}">
                <a16:creationId xmlns:a16="http://schemas.microsoft.com/office/drawing/2014/main" id="{32040D5A-1D15-402C-8072-A7DC079343DB}"/>
              </a:ext>
            </a:extLst>
          </p:cNvPr>
          <p:cNvSpPr/>
          <p:nvPr/>
        </p:nvSpPr>
        <p:spPr>
          <a:xfrm>
            <a:off x="527741" y="1065667"/>
            <a:ext cx="2308238" cy="3110534"/>
          </a:xfrm>
          <a:prstGeom prst="roundRect">
            <a:avLst>
              <a:gd name="adj" fmla="val 0"/>
            </a:avLst>
          </a:prstGeom>
          <a:gradFill>
            <a:gsLst>
              <a:gs pos="51000">
                <a:srgbClr val="014C93">
                  <a:alpha val="36000"/>
                </a:srgbClr>
              </a:gs>
              <a:gs pos="100000">
                <a:srgbClr val="033071">
                  <a:alpha val="0"/>
                </a:srgbClr>
              </a:gs>
              <a:gs pos="2000">
                <a:srgbClr val="0067B4">
                  <a:alpha val="0"/>
                </a:srgbClr>
              </a:gs>
            </a:gsLst>
            <a:lin ang="5400000" scaled="0"/>
          </a:gradFill>
          <a:ln w="12700">
            <a:noFill/>
          </a:ln>
          <a:effectLst>
            <a:glow>
              <a:schemeClr val="accent3">
                <a:satMod val="175000"/>
                <a:alpha val="0"/>
              </a:scheme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</a:endParaRPr>
          </a:p>
        </p:txBody>
      </p:sp>
      <p:pic>
        <p:nvPicPr>
          <p:cNvPr id="30" name="Picture 4" descr="C:\Users\user\Desktop\21_PPT對稿QNAP AQC107 10G網卡\8-01.png">
            <a:extLst>
              <a:ext uri="{FF2B5EF4-FFF2-40B4-BE49-F238E27FC236}">
                <a16:creationId xmlns:a16="http://schemas.microsoft.com/office/drawing/2014/main" id="{B2B4FA67-BC51-4070-BC1D-497F2BCA547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screen">
            <a:alphaModFix amt="51000"/>
            <a:extLst>
              <a:ext uri="{BEBA8EAE-BF5A-486C-A8C5-ECC9F3942E4B}">
                <a14:imgProps xmlns:a14="http://schemas.microsoft.com/office/drawing/2010/main">
                  <a14:imgLayer r:embed="rId4">
                    <a14:imgEffect>
                      <a14:brightnessContrast bright="40000" contrast="2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-52297" y="3091203"/>
            <a:ext cx="3439175" cy="1775138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86581" y="231457"/>
            <a:ext cx="8043469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All models with a quad core</a:t>
            </a:r>
            <a:r>
              <a:rPr lang="zh-CN" altLang="en-US" sz="3600" b="0" dirty="0">
                <a:latin typeface="Oswald Medium" pitchFamily="2" charset="0"/>
              </a:rPr>
              <a:t> </a:t>
            </a:r>
            <a:r>
              <a:rPr lang="en-US" altLang="zh-CN" sz="3600" b="0" dirty="0">
                <a:latin typeface="Oswald Medium" pitchFamily="2" charset="0"/>
              </a:rPr>
              <a:t>1.7GHz CPU</a:t>
            </a:r>
            <a:endParaRPr lang="en-US" altLang="zh-TW" sz="3600" b="0" dirty="0">
              <a:latin typeface="Oswald Medium" pitchFamily="2" charset="0"/>
            </a:endParaRPr>
          </a:p>
        </p:txBody>
      </p:sp>
      <p:sp>
        <p:nvSpPr>
          <p:cNvPr id="31" name="矩形 30">
            <a:extLst>
              <a:ext uri="{FF2B5EF4-FFF2-40B4-BE49-F238E27FC236}">
                <a16:creationId xmlns:a16="http://schemas.microsoft.com/office/drawing/2014/main" id="{6E226FA9-0B10-8D47-A1BD-F29D8C618A40}"/>
              </a:ext>
            </a:extLst>
          </p:cNvPr>
          <p:cNvSpPr/>
          <p:nvPr/>
        </p:nvSpPr>
        <p:spPr>
          <a:xfrm>
            <a:off x="117781" y="4191649"/>
            <a:ext cx="3226185" cy="850271"/>
          </a:xfrm>
          <a:prstGeom prst="rect">
            <a:avLst/>
          </a:prstGeom>
          <a:gradFill>
            <a:gsLst>
              <a:gs pos="56000">
                <a:srgbClr val="1A314F">
                  <a:alpha val="52000"/>
                </a:srgbClr>
              </a:gs>
              <a:gs pos="0">
                <a:schemeClr val="accent1">
                  <a:lumMod val="50000"/>
                  <a:alpha val="0"/>
                </a:schemeClr>
              </a:gs>
              <a:gs pos="100000">
                <a:schemeClr val="tx2">
                  <a:lumMod val="50000"/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Oswald Medium" pitchFamily="2" charset="0"/>
            </a:endParaRPr>
          </a:p>
        </p:txBody>
      </p:sp>
      <p:pic>
        <p:nvPicPr>
          <p:cNvPr id="35" name="Picture 2">
            <a:extLst>
              <a:ext uri="{FF2B5EF4-FFF2-40B4-BE49-F238E27FC236}">
                <a16:creationId xmlns:a16="http://schemas.microsoft.com/office/drawing/2014/main" id="{DB837E62-2EF8-7545-89E9-63619DFA6C3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164851" y="4226919"/>
            <a:ext cx="1270270" cy="64968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7" name="TextBox 23">
            <a:extLst>
              <a:ext uri="{FF2B5EF4-FFF2-40B4-BE49-F238E27FC236}">
                <a16:creationId xmlns:a16="http://schemas.microsoft.com/office/drawing/2014/main" id="{99C26420-1A61-4A4F-BCC7-770AD3D58689}"/>
              </a:ext>
            </a:extLst>
          </p:cNvPr>
          <p:cNvSpPr txBox="1"/>
          <p:nvPr/>
        </p:nvSpPr>
        <p:spPr>
          <a:xfrm>
            <a:off x="1354676" y="4269081"/>
            <a:ext cx="1963485" cy="261602"/>
          </a:xfrm>
          <a:prstGeom prst="rect">
            <a:avLst/>
          </a:prstGeom>
          <a:noFill/>
        </p:spPr>
        <p:txBody>
          <a:bodyPr wrap="square" lIns="91431" tIns="45716" rIns="91431" bIns="45716" rtlCol="0" anchor="t">
            <a:spAutoFit/>
          </a:bodyPr>
          <a:lstStyle/>
          <a:p>
            <a:r>
              <a:rPr lang="en-US" altLang="ja-JP" sz="11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Ordering information:</a:t>
            </a:r>
            <a:endParaRPr lang="en-US" sz="11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38" name="Rectangle 24">
            <a:extLst>
              <a:ext uri="{FF2B5EF4-FFF2-40B4-BE49-F238E27FC236}">
                <a16:creationId xmlns:a16="http://schemas.microsoft.com/office/drawing/2014/main" id="{C1FFDEE8-11F5-F649-ADAA-E8A8AF14A724}"/>
              </a:ext>
            </a:extLst>
          </p:cNvPr>
          <p:cNvSpPr/>
          <p:nvPr/>
        </p:nvSpPr>
        <p:spPr>
          <a:xfrm>
            <a:off x="1370367" y="4493735"/>
            <a:ext cx="1675440" cy="553990"/>
          </a:xfrm>
          <a:prstGeom prst="rect">
            <a:avLst/>
          </a:prstGeom>
        </p:spPr>
        <p:txBody>
          <a:bodyPr wrap="none" lIns="91431" tIns="45716" rIns="91431" bIns="45716">
            <a:spAutoFit/>
          </a:bodyPr>
          <a:lstStyle/>
          <a:p>
            <a:r>
              <a:rPr lang="da-DK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2GB</a:t>
            </a: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:</a:t>
            </a:r>
            <a:r>
              <a:rPr lang="zh-TW" altLang="en-US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da-DK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RAM-2GDR3T0-SO-1600</a:t>
            </a:r>
          </a:p>
          <a:p>
            <a:r>
              <a:rPr lang="da-DK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4GB:</a:t>
            </a:r>
            <a:r>
              <a:rPr lang="zh-TW" altLang="en-US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RAM-4GDR3-SO-1600</a:t>
            </a:r>
            <a:endParaRPr lang="da-DK" sz="10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  <a:p>
            <a:r>
              <a:rPr lang="da-DK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8GB: RAM-8GDR3-SO-1600</a:t>
            </a:r>
          </a:p>
        </p:txBody>
      </p:sp>
      <p:sp>
        <p:nvSpPr>
          <p:cNvPr id="23" name="TextBox 10">
            <a:extLst>
              <a:ext uri="{FF2B5EF4-FFF2-40B4-BE49-F238E27FC236}">
                <a16:creationId xmlns:a16="http://schemas.microsoft.com/office/drawing/2014/main" id="{1F7C6224-4C32-7A4E-A673-78ED24A4C469}"/>
              </a:ext>
            </a:extLst>
          </p:cNvPr>
          <p:cNvSpPr txBox="1"/>
          <p:nvPr/>
        </p:nvSpPr>
        <p:spPr>
          <a:xfrm>
            <a:off x="368270" y="3720780"/>
            <a:ext cx="2624151" cy="461657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 GB RAM (</a:t>
            </a:r>
            <a:r>
              <a:rPr lang="en-US" altLang="zh-TW" sz="12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x 2 GB), expandable!</a:t>
            </a:r>
          </a:p>
          <a:p>
            <a:pPr algn="ctr"/>
            <a:r>
              <a:rPr lang="en-US" altLang="zh-TW" sz="12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x SODIMM DDR3L </a:t>
            </a:r>
            <a:r>
              <a:rPr lang="en-US" altLang="zh-CN" sz="12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memory slot</a:t>
            </a:r>
            <a:endParaRPr lang="en-US" sz="12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24" name="矩形: 圓角 23">
            <a:extLst>
              <a:ext uri="{FF2B5EF4-FFF2-40B4-BE49-F238E27FC236}">
                <a16:creationId xmlns:a16="http://schemas.microsoft.com/office/drawing/2014/main" id="{70759A1B-696D-481F-B9B3-F945ACDBA71F}"/>
              </a:ext>
            </a:extLst>
          </p:cNvPr>
          <p:cNvSpPr/>
          <p:nvPr/>
        </p:nvSpPr>
        <p:spPr>
          <a:xfrm>
            <a:off x="955390" y="3323580"/>
            <a:ext cx="1449912" cy="333640"/>
          </a:xfrm>
          <a:prstGeom prst="roundRect">
            <a:avLst>
              <a:gd name="adj" fmla="val 20570"/>
            </a:avLst>
          </a:prstGeom>
          <a:gradFill>
            <a:gsLst>
              <a:gs pos="0">
                <a:srgbClr val="DF0D74"/>
              </a:gs>
              <a:gs pos="100000">
                <a:srgbClr val="D605E4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26" name="矩形 25">
            <a:extLst>
              <a:ext uri="{FF2B5EF4-FFF2-40B4-BE49-F238E27FC236}">
                <a16:creationId xmlns:a16="http://schemas.microsoft.com/office/drawing/2014/main" id="{81E70848-183B-4695-9DAF-47B70A0919B7}"/>
              </a:ext>
            </a:extLst>
          </p:cNvPr>
          <p:cNvSpPr/>
          <p:nvPr/>
        </p:nvSpPr>
        <p:spPr>
          <a:xfrm>
            <a:off x="999821" y="3304192"/>
            <a:ext cx="1364476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TS-431KX-2G</a:t>
            </a:r>
          </a:p>
        </p:txBody>
      </p:sp>
      <p:sp>
        <p:nvSpPr>
          <p:cNvPr id="29" name="矩形 28">
            <a:extLst>
              <a:ext uri="{FF2B5EF4-FFF2-40B4-BE49-F238E27FC236}">
                <a16:creationId xmlns:a16="http://schemas.microsoft.com/office/drawing/2014/main" id="{160EA79A-E82C-4AFE-9E70-151F9BC9FCC9}"/>
              </a:ext>
            </a:extLst>
          </p:cNvPr>
          <p:cNvSpPr/>
          <p:nvPr/>
        </p:nvSpPr>
        <p:spPr>
          <a:xfrm>
            <a:off x="3584665" y="3307238"/>
            <a:ext cx="92365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TS-431K</a:t>
            </a:r>
          </a:p>
        </p:txBody>
      </p:sp>
      <p:sp>
        <p:nvSpPr>
          <p:cNvPr id="43" name="矩形: 圓角 42">
            <a:extLst>
              <a:ext uri="{FF2B5EF4-FFF2-40B4-BE49-F238E27FC236}">
                <a16:creationId xmlns:a16="http://schemas.microsoft.com/office/drawing/2014/main" id="{0A9A8955-7011-45DD-9B72-9731F0AFBAAA}"/>
              </a:ext>
            </a:extLst>
          </p:cNvPr>
          <p:cNvSpPr/>
          <p:nvPr/>
        </p:nvSpPr>
        <p:spPr>
          <a:xfrm>
            <a:off x="7192058" y="3329853"/>
            <a:ext cx="1229183" cy="333640"/>
          </a:xfrm>
          <a:prstGeom prst="roundRect">
            <a:avLst>
              <a:gd name="adj" fmla="val 15052"/>
            </a:avLst>
          </a:prstGeom>
          <a:gradFill>
            <a:gsLst>
              <a:gs pos="0">
                <a:srgbClr val="DF0D74"/>
              </a:gs>
              <a:gs pos="100000">
                <a:srgbClr val="D605E4"/>
              </a:gs>
            </a:gsLst>
            <a:lin ang="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09585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219170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82875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43833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3047924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3657509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4267093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4876678" algn="l" defTabSz="1219170" rtl="0" eaLnBrk="1" latinLnBrk="0" hangingPunct="1"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lang="zh-TW" altLang="en-US"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40" name="矩形 39">
            <a:extLst>
              <a:ext uri="{FF2B5EF4-FFF2-40B4-BE49-F238E27FC236}">
                <a16:creationId xmlns:a16="http://schemas.microsoft.com/office/drawing/2014/main" id="{A30487C2-39DC-40AE-948C-8FAC096E0010}"/>
              </a:ext>
            </a:extLst>
          </p:cNvPr>
          <p:cNvSpPr/>
          <p:nvPr/>
        </p:nvSpPr>
        <p:spPr>
          <a:xfrm>
            <a:off x="5619052" y="3318809"/>
            <a:ext cx="922047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TS-231K</a:t>
            </a: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67C697A0-F6DB-4415-B1F9-07DCB0336548}"/>
              </a:ext>
            </a:extLst>
          </p:cNvPr>
          <p:cNvSpPr/>
          <p:nvPr/>
        </p:nvSpPr>
        <p:spPr>
          <a:xfrm>
            <a:off x="7340416" y="3311742"/>
            <a:ext cx="896399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TW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TS-131K</a:t>
            </a:r>
          </a:p>
        </p:txBody>
      </p:sp>
      <p:pic>
        <p:nvPicPr>
          <p:cNvPr id="41" name="圖片 40">
            <a:extLst>
              <a:ext uri="{FF2B5EF4-FFF2-40B4-BE49-F238E27FC236}">
                <a16:creationId xmlns:a16="http://schemas.microsoft.com/office/drawing/2014/main" id="{733E877A-55FE-4CEA-BB36-A26BD60EB386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80879" y="3050184"/>
            <a:ext cx="1922670" cy="353062"/>
          </a:xfrm>
          <a:prstGeom prst="rect">
            <a:avLst/>
          </a:prstGeom>
        </p:spPr>
      </p:pic>
      <p:pic>
        <p:nvPicPr>
          <p:cNvPr id="44" name="圖片 43">
            <a:extLst>
              <a:ext uri="{FF2B5EF4-FFF2-40B4-BE49-F238E27FC236}">
                <a16:creationId xmlns:a16="http://schemas.microsoft.com/office/drawing/2014/main" id="{85F77438-DFAD-4647-90F5-1E3CCFE34C39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22017" y="3023114"/>
            <a:ext cx="1922670" cy="353062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8C6D477F-85DD-4E82-89D0-B4404A6D1C5B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330725" y="3019052"/>
            <a:ext cx="1320035" cy="353062"/>
          </a:xfrm>
          <a:prstGeom prst="rect">
            <a:avLst/>
          </a:prstGeom>
        </p:spPr>
      </p:pic>
      <p:pic>
        <p:nvPicPr>
          <p:cNvPr id="46" name="圖片 45">
            <a:extLst>
              <a:ext uri="{FF2B5EF4-FFF2-40B4-BE49-F238E27FC236}">
                <a16:creationId xmlns:a16="http://schemas.microsoft.com/office/drawing/2014/main" id="{6FFD78A8-571E-4051-8E8C-6A7A18544AF8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276157" y="3016016"/>
            <a:ext cx="883586" cy="353062"/>
          </a:xfrm>
          <a:prstGeom prst="rect">
            <a:avLst/>
          </a:prstGeom>
        </p:spPr>
      </p:pic>
      <p:pic>
        <p:nvPicPr>
          <p:cNvPr id="4" name="圖片 3">
            <a:extLst>
              <a:ext uri="{FF2B5EF4-FFF2-40B4-BE49-F238E27FC236}">
                <a16:creationId xmlns:a16="http://schemas.microsoft.com/office/drawing/2014/main" id="{5A2C8700-176C-4A1B-8075-4D2A9F3B7B50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89843" y="1371518"/>
            <a:ext cx="1676768" cy="18276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 descr="一張含有 室內, 相片, 監視器, 差異 的圖片&#10;&#10;自動產生的描述">
            <a:extLst>
              <a:ext uri="{FF2B5EF4-FFF2-40B4-BE49-F238E27FC236}">
                <a16:creationId xmlns:a16="http://schemas.microsoft.com/office/drawing/2014/main" id="{4948BBBF-3923-4AD0-9ABF-7B8E126E200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362028" y="1379538"/>
            <a:ext cx="797714" cy="18099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8" name="圖片 7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3881238F-663E-4B41-B06C-165A16EC0FF0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04004" y="1379539"/>
            <a:ext cx="1105333" cy="18099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E1D8B754-C554-486B-86C3-710556011E59}"/>
              </a:ext>
            </a:extLst>
          </p:cNvPr>
          <p:cNvPicPr>
            <a:picLocks noChangeAspect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51980" y="1374913"/>
            <a:ext cx="1744863" cy="180993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4" name="TextBox 10">
            <a:extLst>
              <a:ext uri="{FF2B5EF4-FFF2-40B4-BE49-F238E27FC236}">
                <a16:creationId xmlns:a16="http://schemas.microsoft.com/office/drawing/2014/main" id="{1C373447-06AD-4A29-B824-769FE3048497}"/>
              </a:ext>
            </a:extLst>
          </p:cNvPr>
          <p:cNvSpPr txBox="1"/>
          <p:nvPr/>
        </p:nvSpPr>
        <p:spPr>
          <a:xfrm>
            <a:off x="7331408" y="3688793"/>
            <a:ext cx="1005876" cy="27699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GB RAM</a:t>
            </a:r>
          </a:p>
        </p:txBody>
      </p:sp>
      <p:sp>
        <p:nvSpPr>
          <p:cNvPr id="36" name="TextBox 10">
            <a:extLst>
              <a:ext uri="{FF2B5EF4-FFF2-40B4-BE49-F238E27FC236}">
                <a16:creationId xmlns:a16="http://schemas.microsoft.com/office/drawing/2014/main" id="{B7128102-508B-47B6-8F49-7D75FA1D4CE0}"/>
              </a:ext>
            </a:extLst>
          </p:cNvPr>
          <p:cNvSpPr txBox="1"/>
          <p:nvPr/>
        </p:nvSpPr>
        <p:spPr>
          <a:xfrm>
            <a:off x="5590006" y="3708540"/>
            <a:ext cx="1014828" cy="27699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2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GB RAM</a:t>
            </a:r>
          </a:p>
        </p:txBody>
      </p:sp>
      <p:sp>
        <p:nvSpPr>
          <p:cNvPr id="39" name="TextBox 10">
            <a:extLst>
              <a:ext uri="{FF2B5EF4-FFF2-40B4-BE49-F238E27FC236}">
                <a16:creationId xmlns:a16="http://schemas.microsoft.com/office/drawing/2014/main" id="{4C4E2664-1F88-4713-BA63-F5FF2C82F827}"/>
              </a:ext>
            </a:extLst>
          </p:cNvPr>
          <p:cNvSpPr txBox="1"/>
          <p:nvPr/>
        </p:nvSpPr>
        <p:spPr>
          <a:xfrm>
            <a:off x="3446451" y="3720780"/>
            <a:ext cx="1200078" cy="276991"/>
          </a:xfrm>
          <a:prstGeom prst="rect">
            <a:avLst/>
          </a:prstGeom>
          <a:noFill/>
        </p:spPr>
        <p:txBody>
          <a:bodyPr wrap="square" lIns="91431" tIns="45716" rIns="91431" bIns="45716" rtlCol="0">
            <a:spAutoFit/>
          </a:bodyPr>
          <a:lstStyle/>
          <a:p>
            <a:pPr algn="ctr"/>
            <a:r>
              <a:rPr lang="en-US" sz="12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1 GB RAM</a:t>
            </a:r>
          </a:p>
        </p:txBody>
      </p:sp>
    </p:spTree>
    <p:extLst>
      <p:ext uri="{BB962C8B-B14F-4D97-AF65-F5344CB8AC3E}">
        <p14:creationId xmlns:p14="http://schemas.microsoft.com/office/powerpoint/2010/main" val="3607588212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圖片 3" descr="一張含有 螢幕擷取畫面, 電腦, 畫畫 的圖片&#10;&#10;自動產生的描述">
            <a:extLst>
              <a:ext uri="{FF2B5EF4-FFF2-40B4-BE49-F238E27FC236}">
                <a16:creationId xmlns:a16="http://schemas.microsoft.com/office/drawing/2014/main" id="{E73991EC-E97E-429E-A331-764AE7F7FAAD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44000" cy="5143500"/>
          </a:xfrm>
          <a:prstGeom prst="rect">
            <a:avLst/>
          </a:prstGeom>
        </p:spPr>
      </p:pic>
      <p:pic>
        <p:nvPicPr>
          <p:cNvPr id="45" name="圖片 44">
            <a:extLst>
              <a:ext uri="{FF2B5EF4-FFF2-40B4-BE49-F238E27FC236}">
                <a16:creationId xmlns:a16="http://schemas.microsoft.com/office/drawing/2014/main" id="{8E96268E-8FF4-463F-84B9-17115B1B2D61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3914513" y="4579229"/>
            <a:ext cx="1261041" cy="130258"/>
          </a:xfrm>
          <a:prstGeom prst="rect">
            <a:avLst/>
          </a:prstGeom>
        </p:spPr>
      </p:pic>
      <p:pic>
        <p:nvPicPr>
          <p:cNvPr id="43" name="圖片 42">
            <a:extLst>
              <a:ext uri="{FF2B5EF4-FFF2-40B4-BE49-F238E27FC236}">
                <a16:creationId xmlns:a16="http://schemas.microsoft.com/office/drawing/2014/main" id="{73533DE3-9CEC-4052-90AB-49A38384B99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6566695" y="4507180"/>
            <a:ext cx="1261041" cy="130258"/>
          </a:xfrm>
          <a:prstGeom prst="rect">
            <a:avLst/>
          </a:prstGeom>
        </p:spPr>
      </p:pic>
      <p:sp>
        <p:nvSpPr>
          <p:cNvPr id="37" name="圓角矩形 28">
            <a:extLst>
              <a:ext uri="{FF2B5EF4-FFF2-40B4-BE49-F238E27FC236}">
                <a16:creationId xmlns:a16="http://schemas.microsoft.com/office/drawing/2014/main" id="{F5AA52A2-51F8-A645-B33A-D63A704409A8}"/>
              </a:ext>
            </a:extLst>
          </p:cNvPr>
          <p:cNvSpPr/>
          <p:nvPr/>
        </p:nvSpPr>
        <p:spPr>
          <a:xfrm>
            <a:off x="240633" y="2448611"/>
            <a:ext cx="4123267" cy="2136436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2A6199"/>
                </a:gs>
                <a:gs pos="67000">
                  <a:srgbClr val="2A6199"/>
                </a:gs>
                <a:gs pos="100000">
                  <a:srgbClr val="2A6199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/>
          </a:p>
        </p:txBody>
      </p:sp>
      <p:sp>
        <p:nvSpPr>
          <p:cNvPr id="38" name="圓角矩形 28">
            <a:extLst>
              <a:ext uri="{FF2B5EF4-FFF2-40B4-BE49-F238E27FC236}">
                <a16:creationId xmlns:a16="http://schemas.microsoft.com/office/drawing/2014/main" id="{1566A857-EA20-5D48-9444-6359796BE153}"/>
              </a:ext>
            </a:extLst>
          </p:cNvPr>
          <p:cNvSpPr/>
          <p:nvPr/>
        </p:nvSpPr>
        <p:spPr>
          <a:xfrm>
            <a:off x="4538313" y="2463263"/>
            <a:ext cx="4365054" cy="1799399"/>
          </a:xfrm>
          <a:prstGeom prst="roundRect">
            <a:avLst/>
          </a:prstGeom>
          <a:noFill/>
          <a:ln w="31750" cmpd="sng">
            <a:gradFill flip="none" rotWithShape="1">
              <a:gsLst>
                <a:gs pos="7000">
                  <a:schemeClr val="accent1">
                    <a:lumMod val="5000"/>
                    <a:lumOff val="95000"/>
                    <a:alpha val="0"/>
                  </a:schemeClr>
                </a:gs>
                <a:gs pos="52000">
                  <a:srgbClr val="426572"/>
                </a:gs>
                <a:gs pos="67000">
                  <a:srgbClr val="426572"/>
                </a:gs>
                <a:gs pos="100000">
                  <a:srgbClr val="426572"/>
                </a:gs>
              </a:gsLst>
              <a:lin ang="16200000" scaled="1"/>
              <a:tileRect/>
            </a:gradFill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zh-TW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endParaRPr kumimoji="1" lang="zh-TW" altLang="en-US" sz="1400"/>
          </a:p>
        </p:txBody>
      </p:sp>
      <p:pic>
        <p:nvPicPr>
          <p:cNvPr id="34" name="Picture 33">
            <a:extLst>
              <a:ext uri="{FF2B5EF4-FFF2-40B4-BE49-F238E27FC236}">
                <a16:creationId xmlns:a16="http://schemas.microsoft.com/office/drawing/2014/main" id="{B369331F-2305-F14B-82D6-767A1574D4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475152" y="2957175"/>
            <a:ext cx="2708187" cy="1692617"/>
          </a:xfrm>
          <a:prstGeom prst="rect">
            <a:avLst/>
          </a:prstGeom>
        </p:spPr>
      </p:pic>
      <p:pic>
        <p:nvPicPr>
          <p:cNvPr id="32" name="Picture 31">
            <a:extLst>
              <a:ext uri="{FF2B5EF4-FFF2-40B4-BE49-F238E27FC236}">
                <a16:creationId xmlns:a16="http://schemas.microsoft.com/office/drawing/2014/main" id="{C873339C-A2C2-C248-9BAF-6610520929A1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73649" y="2964459"/>
            <a:ext cx="2708187" cy="169261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0527F7DE-9914-8443-9E3C-D1DFCC8152C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3932" y="362381"/>
            <a:ext cx="9090068" cy="493563"/>
          </a:xfrm>
        </p:spPr>
        <p:txBody>
          <a:bodyPr/>
          <a:lstStyle/>
          <a:p>
            <a:pPr>
              <a:lnSpc>
                <a:spcPts val="3250"/>
              </a:lnSpc>
            </a:pPr>
            <a:r>
              <a:rPr lang="en-US" altLang="zh-TW" sz="2900" b="0" dirty="0">
                <a:latin typeface="Oswald Medium" pitchFamily="2" charset="0"/>
                <a:ea typeface="微軟正黑體"/>
              </a:rPr>
              <a:t>QNAP TR USB RAID &amp; TL USB JBOD </a:t>
            </a:r>
            <a:br>
              <a:rPr lang="en-US" altLang="zh-TW" sz="2900" b="0" dirty="0">
                <a:latin typeface="Oswald Medium" pitchFamily="2" charset="0"/>
              </a:rPr>
            </a:br>
            <a:r>
              <a:rPr lang="en-US" altLang="zh-TW" sz="2900" b="0" dirty="0">
                <a:latin typeface="Oswald Medium" pitchFamily="2" charset="0"/>
                <a:ea typeface="微軟正黑體"/>
              </a:rPr>
              <a:t>support 2 modes on NAS</a:t>
            </a:r>
            <a:endParaRPr lang="zh-TW" altLang="en-US" sz="2900" b="0" dirty="0">
              <a:latin typeface="Oswald Medium" pitchFamily="2" charset="0"/>
              <a:ea typeface="微軟正黑體"/>
            </a:endParaRPr>
          </a:p>
        </p:txBody>
      </p:sp>
      <p:sp>
        <p:nvSpPr>
          <p:cNvPr id="13" name="內容版面配置區 1">
            <a:extLst>
              <a:ext uri="{FF2B5EF4-FFF2-40B4-BE49-F238E27FC236}">
                <a16:creationId xmlns:a16="http://schemas.microsoft.com/office/drawing/2014/main" id="{D82CD07C-C2A5-AB4D-AFC9-20C95E2E0EEA}"/>
              </a:ext>
            </a:extLst>
          </p:cNvPr>
          <p:cNvSpPr txBox="1">
            <a:spLocks/>
          </p:cNvSpPr>
          <p:nvPr/>
        </p:nvSpPr>
        <p:spPr>
          <a:xfrm>
            <a:off x="473649" y="1225182"/>
            <a:ext cx="8503590" cy="1343221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pPr marL="177800" indent="-177800">
              <a:lnSpc>
                <a:spcPts val="2000"/>
              </a:lnSpc>
              <a:spcBef>
                <a:spcPts val="1200"/>
              </a:spcBef>
              <a:buClr>
                <a:schemeClr val="tx1">
                  <a:lumMod val="95000"/>
                  <a:lumOff val="5000"/>
                </a:schemeClr>
              </a:buClr>
              <a:buSzPct val="80000"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altLang="zh-TW" sz="1500" dirty="0">
                <a:solidFill>
                  <a:schemeClr val="bg2">
                    <a:lumMod val="10000"/>
                  </a:schemeClr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NAS supports maximum two QNAP TR-002/TR-004 RAID enclosures or one TL-D800C USB JBOD enclosure </a:t>
            </a:r>
            <a:r>
              <a:rPr lang="en-US" altLang="zh-CN" sz="1500" dirty="0">
                <a:solidFill>
                  <a:schemeClr val="bg2">
                    <a:lumMod val="10000"/>
                  </a:schemeClr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 (</a:t>
            </a:r>
            <a:r>
              <a:rPr lang="en" altLang="zh-CN" sz="1500" dirty="0">
                <a:solidFill>
                  <a:srgbClr val="2B00C8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  <a:hlinkClick r:id="rId5">
                  <a:extLst>
                    <a:ext uri="{A12FA001-AC4F-418D-AE19-62706E023703}">
                      <ahyp:hlinkClr xmlns:ahyp="http://schemas.microsoft.com/office/drawing/2018/hyperlinkcolor" val="tx"/>
                    </a:ext>
                  </a:extLst>
                </a:hlinkClick>
              </a:rPr>
              <a:t>Compatibility list</a:t>
            </a:r>
            <a:r>
              <a:rPr lang="en-US" altLang="zh-CN" sz="1500" dirty="0">
                <a:solidFill>
                  <a:schemeClr val="bg2">
                    <a:lumMod val="10000"/>
                  </a:schemeClr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)</a:t>
            </a:r>
            <a:r>
              <a:rPr lang="en-US" altLang="zh-TW" sz="1500" dirty="0">
                <a:solidFill>
                  <a:schemeClr val="bg2">
                    <a:lumMod val="10000"/>
                  </a:schemeClr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.</a:t>
            </a:r>
          </a:p>
          <a:p>
            <a:pPr marL="177800" indent="-177800">
              <a:lnSpc>
                <a:spcPts val="2000"/>
              </a:lnSpc>
              <a:spcBef>
                <a:spcPts val="500"/>
              </a:spcBef>
              <a:buClr>
                <a:schemeClr val="tx1">
                  <a:lumMod val="95000"/>
                  <a:lumOff val="5000"/>
                </a:schemeClr>
              </a:buClr>
              <a:buSzPct val="80000"/>
              <a:buFont typeface="Arial" panose="020B0604020202020204" pitchFamily="34" charset="0"/>
              <a:buChar char="•"/>
              <a:tabLst>
                <a:tab pos="177800" algn="l"/>
              </a:tabLst>
              <a:defRPr/>
            </a:pPr>
            <a:r>
              <a:rPr lang="en-US" altLang="zh-TW" sz="1500" dirty="0">
                <a:solidFill>
                  <a:schemeClr val="bg2">
                    <a:lumMod val="10000"/>
                  </a:schemeClr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Internal mode with storage pool support  or external mode with cross-platform compatibility with Windows/Mac computers.</a:t>
            </a:r>
            <a:endParaRPr lang="zh-TW" altLang="zh-TW" sz="1500" dirty="0">
              <a:solidFill>
                <a:schemeClr val="bg2">
                  <a:lumMod val="10000"/>
                </a:schemeClr>
              </a:solidFill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18" name="Shape 749">
            <a:extLst>
              <a:ext uri="{FF2B5EF4-FFF2-40B4-BE49-F238E27FC236}">
                <a16:creationId xmlns:a16="http://schemas.microsoft.com/office/drawing/2014/main" id="{6CEAB1C3-7F66-D648-AD71-31DA284D5629}"/>
              </a:ext>
            </a:extLst>
          </p:cNvPr>
          <p:cNvPicPr preferRelativeResize="0"/>
          <p:nvPr/>
        </p:nvPicPr>
        <p:blipFill rotWithShape="1">
          <a:blip r:embed="rId6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31327" y="4154340"/>
            <a:ext cx="1064095" cy="792319"/>
          </a:xfrm>
          <a:prstGeom prst="rect">
            <a:avLst/>
          </a:prstGeom>
          <a:noFill/>
          <a:ln>
            <a:noFill/>
          </a:ln>
        </p:spPr>
      </p:pic>
      <p:pic>
        <p:nvPicPr>
          <p:cNvPr id="19" name="圖片 9">
            <a:extLst>
              <a:ext uri="{FF2B5EF4-FFF2-40B4-BE49-F238E27FC236}">
                <a16:creationId xmlns:a16="http://schemas.microsoft.com/office/drawing/2014/main" id="{C3C7D6D8-635C-6540-8B41-46EEB81D7202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541272" y="2922682"/>
            <a:ext cx="994830" cy="1010824"/>
          </a:xfrm>
          <a:prstGeom prst="rect">
            <a:avLst/>
          </a:prstGeom>
        </p:spPr>
      </p:pic>
      <p:pic>
        <p:nvPicPr>
          <p:cNvPr id="20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8DE6FF2C-2C5E-FC4C-ACF3-E36B3163FAFE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3447851"/>
            <a:ext cx="573773" cy="51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1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9F878366-4D7D-5147-A9C8-240AE7280AEA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3828850"/>
            <a:ext cx="573773" cy="51425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A70B3DFD-FC1B-E841-92C6-16DFFB7544CD}"/>
              </a:ext>
            </a:extLst>
          </p:cNvPr>
          <p:cNvPicPr preferRelativeResize="0"/>
          <p:nvPr/>
        </p:nvPicPr>
        <p:blipFill rotWithShape="1">
          <a:blip r:embed="rId8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724104" y="4209850"/>
            <a:ext cx="573773" cy="514259"/>
          </a:xfrm>
          <a:prstGeom prst="rect">
            <a:avLst/>
          </a:prstGeom>
          <a:noFill/>
          <a:ln>
            <a:noFill/>
          </a:ln>
        </p:spPr>
      </p:pic>
      <p:grpSp>
        <p:nvGrpSpPr>
          <p:cNvPr id="23" name="群組 2">
            <a:extLst>
              <a:ext uri="{FF2B5EF4-FFF2-40B4-BE49-F238E27FC236}">
                <a16:creationId xmlns:a16="http://schemas.microsoft.com/office/drawing/2014/main" id="{E46CDAC6-82D1-1449-A379-57035FA94A6B}"/>
              </a:ext>
            </a:extLst>
          </p:cNvPr>
          <p:cNvGrpSpPr/>
          <p:nvPr/>
        </p:nvGrpSpPr>
        <p:grpSpPr>
          <a:xfrm>
            <a:off x="571445" y="3067721"/>
            <a:ext cx="955108" cy="463406"/>
            <a:chOff x="381471" y="4019218"/>
            <a:chExt cx="1320312" cy="640599"/>
          </a:xfrm>
          <a:effectLst>
            <a:outerShdw blurRad="63500" sx="102000" sy="102000" algn="ctr" rotWithShape="0">
              <a:prstClr val="black">
                <a:alpha val="40000"/>
              </a:prstClr>
            </a:outerShdw>
          </a:effectLst>
        </p:grpSpPr>
        <p:pic>
          <p:nvPicPr>
            <p:cNvPr id="24" name="圖片 33">
              <a:extLst>
                <a:ext uri="{FF2B5EF4-FFF2-40B4-BE49-F238E27FC236}">
                  <a16:creationId xmlns:a16="http://schemas.microsoft.com/office/drawing/2014/main" id="{B786CC93-3E0F-014F-B904-51F670007C65}"/>
                </a:ext>
              </a:extLst>
            </p:cNvPr>
            <p:cNvPicPr>
              <a:picLocks noChangeAspect="1"/>
            </p:cNvPicPr>
            <p:nvPr/>
          </p:nvPicPr>
          <p:blipFill>
            <a:blip r:embed="rId9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066539" y="4019218"/>
              <a:ext cx="635244" cy="635244"/>
            </a:xfrm>
            <a:prstGeom prst="rect">
              <a:avLst/>
            </a:prstGeom>
          </p:spPr>
        </p:pic>
        <p:pic>
          <p:nvPicPr>
            <p:cNvPr id="25" name="圖片 35">
              <a:extLst>
                <a:ext uri="{FF2B5EF4-FFF2-40B4-BE49-F238E27FC236}">
                  <a16:creationId xmlns:a16="http://schemas.microsoft.com/office/drawing/2014/main" id="{62BF1959-D19D-C146-9CA6-85B42A994284}"/>
                </a:ext>
              </a:extLst>
            </p:cNvPr>
            <p:cNvPicPr>
              <a:picLocks noChangeAspect="1"/>
            </p:cNvPicPr>
            <p:nvPr/>
          </p:nvPicPr>
          <p:blipFill>
            <a:blip r:embed="rId10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1471" y="4021189"/>
              <a:ext cx="635244" cy="638628"/>
            </a:xfrm>
            <a:prstGeom prst="rect">
              <a:avLst/>
            </a:prstGeom>
          </p:spPr>
        </p:pic>
      </p:grpSp>
      <p:sp>
        <p:nvSpPr>
          <p:cNvPr id="28" name="Rectangle 27">
            <a:extLst>
              <a:ext uri="{FF2B5EF4-FFF2-40B4-BE49-F238E27FC236}">
                <a16:creationId xmlns:a16="http://schemas.microsoft.com/office/drawing/2014/main" id="{AFFAA16F-2D94-9F41-BD35-96ED96AC7DAB}"/>
              </a:ext>
            </a:extLst>
          </p:cNvPr>
          <p:cNvSpPr/>
          <p:nvPr/>
        </p:nvSpPr>
        <p:spPr>
          <a:xfrm>
            <a:off x="1747852" y="4596946"/>
            <a:ext cx="91563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8-bay TL-D800C</a:t>
            </a:r>
          </a:p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4-bay TR-004</a:t>
            </a:r>
          </a:p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2-bay TR-002</a:t>
            </a: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30" name="Rectangle 29">
            <a:extLst>
              <a:ext uri="{FF2B5EF4-FFF2-40B4-BE49-F238E27FC236}">
                <a16:creationId xmlns:a16="http://schemas.microsoft.com/office/drawing/2014/main" id="{003FAFFC-27B5-5248-96D3-2D2DBE642B47}"/>
              </a:ext>
            </a:extLst>
          </p:cNvPr>
          <p:cNvSpPr/>
          <p:nvPr/>
        </p:nvSpPr>
        <p:spPr>
          <a:xfrm>
            <a:off x="4204668" y="4653100"/>
            <a:ext cx="554960" cy="2308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TS-231K</a:t>
            </a: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pic>
        <p:nvPicPr>
          <p:cNvPr id="31" name="Content Placeholder 4">
            <a:extLst>
              <a:ext uri="{FF2B5EF4-FFF2-40B4-BE49-F238E27FC236}">
                <a16:creationId xmlns:a16="http://schemas.microsoft.com/office/drawing/2014/main" id="{12C7A9EC-F449-3542-8425-10E8061148A3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969194" y="3014133"/>
            <a:ext cx="934347" cy="1609604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33" name="Rectangle 32">
            <a:extLst>
              <a:ext uri="{FF2B5EF4-FFF2-40B4-BE49-F238E27FC236}">
                <a16:creationId xmlns:a16="http://schemas.microsoft.com/office/drawing/2014/main" id="{1A2C605E-C7E1-3A43-9E11-05F12A4603FD}"/>
              </a:ext>
            </a:extLst>
          </p:cNvPr>
          <p:cNvSpPr/>
          <p:nvPr/>
        </p:nvSpPr>
        <p:spPr>
          <a:xfrm>
            <a:off x="6762580" y="4581135"/>
            <a:ext cx="915635" cy="5078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8-bay TL-D800C</a:t>
            </a:r>
          </a:p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4-bay TR-004</a:t>
            </a:r>
          </a:p>
          <a:p>
            <a:r>
              <a:rPr lang="en-US" altLang="zh-CN" sz="9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Medium" pitchFamily="2" charset="0"/>
                <a:ea typeface="Microsoft JhengHei" panose="020B0604030504040204" pitchFamily="34" charset="-120"/>
              </a:rPr>
              <a:t>2-bay TR-002</a:t>
            </a:r>
            <a:endParaRPr lang="en-US" sz="900" dirty="0">
              <a:solidFill>
                <a:schemeClr val="tx1">
                  <a:lumMod val="85000"/>
                  <a:lumOff val="15000"/>
                </a:schemeClr>
              </a:solidFill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pic>
        <p:nvPicPr>
          <p:cNvPr id="27" name="Shape 758" descr="ãSnapshot Iconãçåçæå°çµæ">
            <a:extLst>
              <a:ext uri="{FF2B5EF4-FFF2-40B4-BE49-F238E27FC236}">
                <a16:creationId xmlns:a16="http://schemas.microsoft.com/office/drawing/2014/main" id="{D6F683FE-3B78-1242-9742-4A31A10C0E5D}"/>
              </a:ext>
            </a:extLst>
          </p:cNvPr>
          <p:cNvPicPr preferRelativeResize="0"/>
          <p:nvPr/>
        </p:nvPicPr>
        <p:blipFill rotWithShape="1">
          <a:blip r:embed="rId12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806307" y="4136580"/>
            <a:ext cx="734965" cy="660797"/>
          </a:xfrm>
          <a:prstGeom prst="rect">
            <a:avLst/>
          </a:prstGeom>
          <a:noFill/>
          <a:ln>
            <a:noFill/>
          </a:ln>
        </p:spPr>
      </p:pic>
      <p:sp>
        <p:nvSpPr>
          <p:cNvPr id="26" name="Google Shape;1617;p84">
            <a:extLst>
              <a:ext uri="{FF2B5EF4-FFF2-40B4-BE49-F238E27FC236}">
                <a16:creationId xmlns:a16="http://schemas.microsoft.com/office/drawing/2014/main" id="{F451EC55-AD45-4377-B91D-BDB9C7130FD6}"/>
              </a:ext>
            </a:extLst>
          </p:cNvPr>
          <p:cNvSpPr/>
          <p:nvPr/>
        </p:nvSpPr>
        <p:spPr>
          <a:xfrm>
            <a:off x="552619" y="2455691"/>
            <a:ext cx="3559569" cy="434601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0DB4FF"/>
              </a:gs>
              <a:gs pos="100000">
                <a:srgbClr val="0080C0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algn="ctr"/>
            <a:r>
              <a:rPr lang="en-US" altLang="zh-TW" sz="13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Mode 1: Expanding the NAS with new volume</a:t>
            </a:r>
            <a:endParaRPr lang="zh-TW" altLang="zh-TW" sz="1300" dirty="0">
              <a:solidFill>
                <a:schemeClr val="bg1"/>
              </a:solidFill>
              <a:latin typeface="Oswald Medium" pitchFamily="2" charset="0"/>
              <a:ea typeface="Microsoft JhengHei"/>
              <a:cs typeface="Arial" panose="020B0604020202020204" pitchFamily="34" charset="0"/>
            </a:endParaRPr>
          </a:p>
        </p:txBody>
      </p:sp>
      <p:sp>
        <p:nvSpPr>
          <p:cNvPr id="36" name="Google Shape;1617;p84">
            <a:extLst>
              <a:ext uri="{FF2B5EF4-FFF2-40B4-BE49-F238E27FC236}">
                <a16:creationId xmlns:a16="http://schemas.microsoft.com/office/drawing/2014/main" id="{10336F8C-A1FE-47B9-9195-357BDD75088C}"/>
              </a:ext>
            </a:extLst>
          </p:cNvPr>
          <p:cNvSpPr/>
          <p:nvPr/>
        </p:nvSpPr>
        <p:spPr>
          <a:xfrm>
            <a:off x="5094822" y="2475672"/>
            <a:ext cx="3270959" cy="434601"/>
          </a:xfrm>
          <a:prstGeom prst="round2DiagRect">
            <a:avLst>
              <a:gd name="adj1" fmla="val 12572"/>
              <a:gd name="adj2" fmla="val 0"/>
            </a:avLst>
          </a:prstGeom>
          <a:gradFill>
            <a:gsLst>
              <a:gs pos="0">
                <a:srgbClr val="0E75FE"/>
              </a:gs>
              <a:gs pos="100000">
                <a:srgbClr val="0245BE"/>
              </a:gs>
            </a:gsLst>
            <a:lin ang="5400000" scaled="0"/>
          </a:gradFill>
          <a:ln>
            <a:noFill/>
          </a:ln>
          <a:effectLst>
            <a:outerShdw blurRad="40000" dist="20000" dir="5400000" rotWithShape="0">
              <a:srgbClr val="000000">
                <a:alpha val="37647"/>
              </a:srgbClr>
            </a:outerShdw>
          </a:effectLst>
        </p:spPr>
        <p:txBody>
          <a:bodyPr spcFirstLastPara="1" wrap="square" lIns="91425" tIns="45700" rIns="91425" bIns="45700" anchor="ctr" anchorCtr="0">
            <a:noAutofit/>
          </a:bodyPr>
          <a:lstStyle/>
          <a:p>
            <a:pPr lvl="0" algn="ctr"/>
            <a:r>
              <a:rPr lang="en-US" altLang="zh-TW" sz="13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 panose="020B0604020202020204" pitchFamily="34" charset="0"/>
              </a:rPr>
              <a:t>Mode 2: Work as backup destination for snapshot replica</a:t>
            </a:r>
            <a:endParaRPr lang="zh-TW" altLang="zh-TW" sz="1300" dirty="0">
              <a:solidFill>
                <a:schemeClr val="bg1"/>
              </a:solidFill>
              <a:latin typeface="Oswald Medium" pitchFamily="2" charset="0"/>
              <a:ea typeface="Microsoft JhengHei"/>
              <a:cs typeface="Arial" panose="020B0604020202020204" pitchFamily="34" charset="0"/>
            </a:endParaRPr>
          </a:p>
        </p:txBody>
      </p:sp>
      <p:pic>
        <p:nvPicPr>
          <p:cNvPr id="42" name="圖片 41">
            <a:extLst>
              <a:ext uri="{FF2B5EF4-FFF2-40B4-BE49-F238E27FC236}">
                <a16:creationId xmlns:a16="http://schemas.microsoft.com/office/drawing/2014/main" id="{4C70D0F2-1ADD-4BC7-851E-04916702E29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flipV="1">
            <a:off x="1522190" y="4526818"/>
            <a:ext cx="1261041" cy="1302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85728252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文字版面配置區 3">
            <a:extLst>
              <a:ext uri="{FF2B5EF4-FFF2-40B4-BE49-F238E27FC236}">
                <a16:creationId xmlns:a16="http://schemas.microsoft.com/office/drawing/2014/main" id="{7DD284CF-26FC-4300-8656-765757FDC55F}"/>
              </a:ext>
            </a:extLst>
          </p:cNvPr>
          <p:cNvSpPr txBox="1">
            <a:spLocks/>
          </p:cNvSpPr>
          <p:nvPr/>
        </p:nvSpPr>
        <p:spPr>
          <a:xfrm>
            <a:off x="910813" y="2112981"/>
            <a:ext cx="3514243" cy="908439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4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600" kern="1200">
                <a:solidFill>
                  <a:schemeClr val="bg1"/>
                </a:solidFill>
                <a:latin typeface="Arial Unicode MS" panose="020B0604020202020204" pitchFamily="34" charset="-120"/>
                <a:ea typeface="Arial Unicode MS" panose="020B0604020202020204" pitchFamily="34" charset="-120"/>
                <a:cs typeface="Arial Unicode MS" panose="020B0604020202020204" pitchFamily="34" charset="-120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ts val="2600"/>
              </a:lnSpc>
              <a:buNone/>
            </a:pPr>
            <a:r>
              <a:rPr lang="en-US" altLang="zh-CN" sz="1800" dirty="0"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Taking ages to transfer many work files if using just 1GbE LAN.</a:t>
            </a:r>
            <a:endParaRPr lang="zh-TW" altLang="en-US" sz="1800" dirty="0">
              <a:latin typeface="Oswald Medium" pitchFamily="2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E7FCCB77-81C4-42B4-946D-6021DDD1905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956683" y="1076752"/>
            <a:ext cx="3356009" cy="1126930"/>
          </a:xfrm>
        </p:spPr>
        <p:txBody>
          <a:bodyPr/>
          <a:lstStyle/>
          <a:p>
            <a:pPr algn="ctr">
              <a:lnSpc>
                <a:spcPts val="3900"/>
              </a:lnSpc>
              <a:buSzPct val="85000"/>
            </a:pPr>
            <a:r>
              <a:rPr lang="en-US" altLang="zh-CN" b="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Deploy 10GbE in offices quickly</a:t>
            </a:r>
            <a:endParaRPr lang="en-US" altLang="zh-TW" b="0" dirty="0">
              <a:solidFill>
                <a:schemeClr val="bg1"/>
              </a:solidFill>
              <a:latin typeface="Oswald Medium" pitchFamily="2" charset="0"/>
              <a:ea typeface="Microsoft JhengHei"/>
              <a:cs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249181390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" name="矩形 69">
            <a:extLst>
              <a:ext uri="{FF2B5EF4-FFF2-40B4-BE49-F238E27FC236}">
                <a16:creationId xmlns:a16="http://schemas.microsoft.com/office/drawing/2014/main" id="{EB22389A-4C69-4876-A3BE-C3D010C1FFB3}"/>
              </a:ext>
            </a:extLst>
          </p:cNvPr>
          <p:cNvSpPr/>
          <p:nvPr/>
        </p:nvSpPr>
        <p:spPr>
          <a:xfrm>
            <a:off x="3200401" y="1348190"/>
            <a:ext cx="5943600" cy="791897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altLang="en-US" b="1">
              <a:solidFill>
                <a:schemeClr val="bg1"/>
              </a:solidFill>
              <a:latin typeface="Arial" panose="020B0604020202020204" pitchFamily="34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A16B8B98-738D-4C37-995C-EE1B508AE3F4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29453" y="1174396"/>
            <a:ext cx="3301477" cy="3658036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0A77B02-528A-6B4D-84DE-A780BF2BB55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14867" y="220926"/>
            <a:ext cx="8043469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TS-431KX integrates</a:t>
            </a:r>
            <a:r>
              <a:rPr lang="zh-TW" altLang="en-US" sz="3600" b="0" dirty="0">
                <a:latin typeface="Oswald Medium" pitchFamily="2" charset="0"/>
              </a:rPr>
              <a:t> </a:t>
            </a:r>
            <a:r>
              <a:rPr lang="en-US" altLang="zh-TW" sz="3600" b="0" dirty="0">
                <a:latin typeface="Oswald Medium" pitchFamily="2" charset="0"/>
              </a:rPr>
              <a:t>10</a:t>
            </a:r>
            <a:r>
              <a:rPr lang="en-US" sz="3600" b="0" dirty="0">
                <a:latin typeface="Oswald Medium" pitchFamily="2" charset="0"/>
              </a:rPr>
              <a:t>GbE SFP+ </a:t>
            </a:r>
            <a:r>
              <a:rPr lang="en-US" altLang="zh-TW" sz="3600" b="0" dirty="0">
                <a:latin typeface="Oswald Medium" pitchFamily="2" charset="0"/>
              </a:rPr>
              <a:t>port</a:t>
            </a:r>
            <a:endParaRPr lang="en-US" sz="3600" b="0" dirty="0">
              <a:latin typeface="Oswald Medium" pitchFamily="2" charset="0"/>
            </a:endParaRPr>
          </a:p>
        </p:txBody>
      </p:sp>
      <p:sp>
        <p:nvSpPr>
          <p:cNvPr id="10" name="Rectangle 9">
            <a:extLst>
              <a:ext uri="{FF2B5EF4-FFF2-40B4-BE49-F238E27FC236}">
                <a16:creationId xmlns:a16="http://schemas.microsoft.com/office/drawing/2014/main" id="{9FA82075-27E0-8A4F-8263-0D235C3ABD4C}"/>
              </a:ext>
            </a:extLst>
          </p:cNvPr>
          <p:cNvSpPr/>
          <p:nvPr/>
        </p:nvSpPr>
        <p:spPr>
          <a:xfrm>
            <a:off x="3773751" y="1427096"/>
            <a:ext cx="4880164" cy="63408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200"/>
              </a:lnSpc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High-speed throughput for large data backup and recovery, multi-user environment, or containerized applications.</a:t>
            </a:r>
            <a:endParaRPr lang="en-US" sz="1600" dirty="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pic>
        <p:nvPicPr>
          <p:cNvPr id="18" name="圖片 17">
            <a:extLst>
              <a:ext uri="{FF2B5EF4-FFF2-40B4-BE49-F238E27FC236}">
                <a16:creationId xmlns:a16="http://schemas.microsoft.com/office/drawing/2014/main" id="{C7F4BE92-2914-4B34-8D09-256EC706A5E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017652" y="1845545"/>
            <a:ext cx="3236169" cy="2022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文字方塊 2">
            <a:extLst>
              <a:ext uri="{FF2B5EF4-FFF2-40B4-BE49-F238E27FC236}">
                <a16:creationId xmlns:a16="http://schemas.microsoft.com/office/drawing/2014/main" id="{3853D17E-1868-4E71-BCE6-E912A5A4AFEA}"/>
              </a:ext>
            </a:extLst>
          </p:cNvPr>
          <p:cNvSpPr txBox="1"/>
          <p:nvPr/>
        </p:nvSpPr>
        <p:spPr>
          <a:xfrm>
            <a:off x="5187636" y="3291837"/>
            <a:ext cx="984565" cy="32316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QSW-308S</a:t>
            </a:r>
            <a:endParaRPr lang="zh-TW" altLang="en-US" sz="1500" dirty="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cxnSp>
        <p:nvCxnSpPr>
          <p:cNvPr id="12" name="直線接點 11">
            <a:extLst>
              <a:ext uri="{FF2B5EF4-FFF2-40B4-BE49-F238E27FC236}">
                <a16:creationId xmlns:a16="http://schemas.microsoft.com/office/drawing/2014/main" id="{ABDD8D02-B12B-474F-AA33-2AF6E856B7F9}"/>
              </a:ext>
            </a:extLst>
          </p:cNvPr>
          <p:cNvCxnSpPr>
            <a:cxnSpLocks/>
          </p:cNvCxnSpPr>
          <p:nvPr/>
        </p:nvCxnSpPr>
        <p:spPr>
          <a:xfrm>
            <a:off x="3475315" y="2571750"/>
            <a:ext cx="1542337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triangl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矩形 12">
            <a:extLst>
              <a:ext uri="{FF2B5EF4-FFF2-40B4-BE49-F238E27FC236}">
                <a16:creationId xmlns:a16="http://schemas.microsoft.com/office/drawing/2014/main" id="{965C19B8-B512-49A3-BF78-0CCF2DCF6C3C}"/>
              </a:ext>
            </a:extLst>
          </p:cNvPr>
          <p:cNvSpPr/>
          <p:nvPr/>
        </p:nvSpPr>
        <p:spPr>
          <a:xfrm>
            <a:off x="3028275" y="2358072"/>
            <a:ext cx="447040" cy="435218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4" name="圖形 13">
            <a:extLst>
              <a:ext uri="{FF2B5EF4-FFF2-40B4-BE49-F238E27FC236}">
                <a16:creationId xmlns:a16="http://schemas.microsoft.com/office/drawing/2014/main" id="{DD80A17D-00C3-4A36-8E1D-311F2C114C0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5573635" y="3564509"/>
            <a:ext cx="2924175" cy="140017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505742836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4" name="圖片 33">
            <a:extLst>
              <a:ext uri="{FF2B5EF4-FFF2-40B4-BE49-F238E27FC236}">
                <a16:creationId xmlns:a16="http://schemas.microsoft.com/office/drawing/2014/main" id="{860DE5F0-6347-4A4B-B2D8-33CDFD6187DF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788178" y="1190344"/>
            <a:ext cx="2096798" cy="3489176"/>
          </a:xfrm>
          <a:prstGeom prst="rect">
            <a:avLst/>
          </a:prstGeom>
        </p:spPr>
      </p:pic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241661"/>
            <a:ext cx="9144000" cy="493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CN" sz="3600" b="0" dirty="0">
                <a:latin typeface="Oswald Medium" pitchFamily="2" charset="0"/>
              </a:rPr>
              <a:t>Affordable </a:t>
            </a:r>
            <a:r>
              <a:rPr lang="en-US" altLang="zh-TW" sz="3600" b="0" dirty="0">
                <a:latin typeface="Oswald Medium" pitchFamily="2" charset="0"/>
              </a:rPr>
              <a:t>QNAP</a:t>
            </a:r>
            <a:r>
              <a:rPr lang="zh-TW" altLang="en-US" sz="3600" b="0" dirty="0">
                <a:latin typeface="Oswald Medium" pitchFamily="2" charset="0"/>
              </a:rPr>
              <a:t> </a:t>
            </a:r>
            <a:r>
              <a:rPr lang="en-US" altLang="zh-TW" sz="3600" b="0" dirty="0">
                <a:latin typeface="Oswald Medium" pitchFamily="2" charset="0"/>
              </a:rPr>
              <a:t>unmanaged 10GbE switches</a:t>
            </a:r>
            <a:endParaRPr lang="zh-TW" altLang="en-US" sz="3600" b="0" dirty="0">
              <a:latin typeface="Oswald Medium" pitchFamily="2" charset="0"/>
            </a:endParaRPr>
          </a:p>
        </p:txBody>
      </p:sp>
      <p:grpSp>
        <p:nvGrpSpPr>
          <p:cNvPr id="9" name="群組 8">
            <a:extLst>
              <a:ext uri="{FF2B5EF4-FFF2-40B4-BE49-F238E27FC236}">
                <a16:creationId xmlns:a16="http://schemas.microsoft.com/office/drawing/2014/main" id="{A9134036-19A4-4261-AA70-5B6C5E5B9843}"/>
              </a:ext>
            </a:extLst>
          </p:cNvPr>
          <p:cNvGrpSpPr/>
          <p:nvPr/>
        </p:nvGrpSpPr>
        <p:grpSpPr>
          <a:xfrm>
            <a:off x="274227" y="1190344"/>
            <a:ext cx="6450106" cy="3489176"/>
            <a:chOff x="1268933" y="944152"/>
            <a:chExt cx="7791428" cy="4132045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A1555DA8-0CEC-4E22-8DBB-F08E58747ACB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8933" y="944152"/>
              <a:ext cx="2532835" cy="4132045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70A57F6C-6A5C-4C42-A56E-638013C9E025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8705" y="944152"/>
              <a:ext cx="2532835" cy="4132045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FEB2232D-D95E-4078-88FC-A2FBB15F3929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7526" y="944152"/>
              <a:ext cx="2532835" cy="4132045"/>
            </a:xfrm>
            <a:prstGeom prst="rect">
              <a:avLst/>
            </a:prstGeom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8FFC748F-3AB5-435B-BDA6-DF3F7BB7354A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312963" y="1069111"/>
            <a:ext cx="2438586" cy="906349"/>
          </a:xfrm>
          <a:prstGeom prst="rect">
            <a:avLst/>
          </a:prstGeom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8D7E67C5-DD2D-455E-832A-6153F135E738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497505" y="1069111"/>
            <a:ext cx="2438586" cy="906349"/>
          </a:xfrm>
          <a:prstGeom prst="rect">
            <a:avLst/>
          </a:prstGeom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18D2B8A5-4F28-4FEE-8827-55D452AE38E0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46304" y="1064552"/>
            <a:ext cx="2438586" cy="906349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15D9DF83-09BA-4E9D-A5B6-AE79C98EF98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664164" y="1069867"/>
            <a:ext cx="2438586" cy="906349"/>
          </a:xfrm>
          <a:prstGeom prst="rect">
            <a:avLst/>
          </a:prstGeom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00F223D2-C98C-466E-A41E-CAADAC70CD3E}"/>
              </a:ext>
            </a:extLst>
          </p:cNvPr>
          <p:cNvSpPr/>
          <p:nvPr/>
        </p:nvSpPr>
        <p:spPr>
          <a:xfrm>
            <a:off x="7067701" y="1301783"/>
            <a:ext cx="1508170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2100">
                <a:solidFill>
                  <a:srgbClr val="FFFF00"/>
                </a:solidFill>
                <a:latin typeface="Oswald Medium" pitchFamily="2" charset="0"/>
                <a:cs typeface="Arial" panose="020B0604020202020204" pitchFamily="34" charset="0"/>
              </a:rPr>
              <a:t>QSW-804-4C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A9DFEE09-D72F-41D8-9071-79CA7BB6EC3B}"/>
              </a:ext>
            </a:extLst>
          </p:cNvPr>
          <p:cNvSpPr/>
          <p:nvPr/>
        </p:nvSpPr>
        <p:spPr>
          <a:xfrm>
            <a:off x="4846235" y="1301783"/>
            <a:ext cx="1631601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2100">
                <a:solidFill>
                  <a:srgbClr val="FFFF00"/>
                </a:solidFill>
                <a:latin typeface="Oswald Medium" pitchFamily="2" charset="0"/>
                <a:cs typeface="Arial" panose="020B0604020202020204" pitchFamily="34" charset="0"/>
              </a:rPr>
              <a:t>QSW-1208-8C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586B8AB0-4176-4AAD-A12A-E5763C56D669}"/>
              </a:ext>
            </a:extLst>
          </p:cNvPr>
          <p:cNvSpPr/>
          <p:nvPr/>
        </p:nvSpPr>
        <p:spPr>
          <a:xfrm>
            <a:off x="2845446" y="1297809"/>
            <a:ext cx="129977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21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QSW-308S</a:t>
            </a: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174F7458-646D-465E-B33B-ADFD90B70A7C}"/>
              </a:ext>
            </a:extLst>
          </p:cNvPr>
          <p:cNvSpPr/>
          <p:nvPr/>
        </p:nvSpPr>
        <p:spPr>
          <a:xfrm>
            <a:off x="580263" y="1297809"/>
            <a:ext cx="1508169" cy="415498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21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QSW-308-1C</a:t>
            </a:r>
          </a:p>
        </p:txBody>
      </p:sp>
      <p:pic>
        <p:nvPicPr>
          <p:cNvPr id="4" name="圖片 3"/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70775" y="1964917"/>
            <a:ext cx="2000250" cy="1250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5" name="圖片 4"/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495803" y="1964917"/>
            <a:ext cx="2000250" cy="1250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6" name="圖片 5"/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693487" y="1907480"/>
            <a:ext cx="2000250" cy="1250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/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821660" y="1892508"/>
            <a:ext cx="2000250" cy="1250156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0" name="矩形 39">
            <a:extLst>
              <a:ext uri="{FF2B5EF4-FFF2-40B4-BE49-F238E27FC236}">
                <a16:creationId xmlns:a16="http://schemas.microsoft.com/office/drawing/2014/main" id="{C1FD22E3-ED91-4237-AF0C-82C91B7D565F}"/>
              </a:ext>
            </a:extLst>
          </p:cNvPr>
          <p:cNvSpPr/>
          <p:nvPr/>
        </p:nvSpPr>
        <p:spPr>
          <a:xfrm>
            <a:off x="370775" y="3141942"/>
            <a:ext cx="1942188" cy="1354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Ports: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10GbE SFP+/</a:t>
            </a:r>
            <a:r>
              <a:rPr lang="zh-TW" altLang="en-US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 </a:t>
            </a: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RJ-45 Combo * 1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10GbE SFP+ * 2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1GbE RJ45</a:t>
            </a:r>
            <a:r>
              <a:rPr lang="zh-TW" altLang="en-US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 * </a:t>
            </a: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8</a:t>
            </a:r>
            <a:endParaRPr lang="zh-TW" altLang="en-US" sz="150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41" name="矩形 40">
            <a:extLst>
              <a:ext uri="{FF2B5EF4-FFF2-40B4-BE49-F238E27FC236}">
                <a16:creationId xmlns:a16="http://schemas.microsoft.com/office/drawing/2014/main" id="{7EEF4720-26FB-4082-A347-AE84C016890C}"/>
              </a:ext>
            </a:extLst>
          </p:cNvPr>
          <p:cNvSpPr/>
          <p:nvPr/>
        </p:nvSpPr>
        <p:spPr>
          <a:xfrm>
            <a:off x="2553865" y="3141942"/>
            <a:ext cx="1942188" cy="83849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Ports: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10GbE SFP+ * 3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1GbE RJ45</a:t>
            </a:r>
            <a:r>
              <a:rPr lang="zh-TW" altLang="en-US" sz="15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 * </a:t>
            </a: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8</a:t>
            </a:r>
            <a:endParaRPr lang="zh-TW" altLang="en-US" sz="1500" dirty="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42" name="矩形 41">
            <a:extLst>
              <a:ext uri="{FF2B5EF4-FFF2-40B4-BE49-F238E27FC236}">
                <a16:creationId xmlns:a16="http://schemas.microsoft.com/office/drawing/2014/main" id="{29C38AEB-57C7-4D1D-9C2D-F57191E468AB}"/>
              </a:ext>
            </a:extLst>
          </p:cNvPr>
          <p:cNvSpPr/>
          <p:nvPr/>
        </p:nvSpPr>
        <p:spPr>
          <a:xfrm>
            <a:off x="4661578" y="3141942"/>
            <a:ext cx="1942188" cy="109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Ports: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10GbE SFP+/ RJ-45 Combo * 8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10GbE SFP+ * 4</a:t>
            </a:r>
            <a:endParaRPr lang="zh-TW" altLang="en-US" sz="150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43" name="矩形 42">
            <a:extLst>
              <a:ext uri="{FF2B5EF4-FFF2-40B4-BE49-F238E27FC236}">
                <a16:creationId xmlns:a16="http://schemas.microsoft.com/office/drawing/2014/main" id="{7E3C0B14-5C47-48A9-B301-F238604622FD}"/>
              </a:ext>
            </a:extLst>
          </p:cNvPr>
          <p:cNvSpPr/>
          <p:nvPr/>
        </p:nvSpPr>
        <p:spPr>
          <a:xfrm>
            <a:off x="6844668" y="3141942"/>
            <a:ext cx="1942188" cy="109498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Ports: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10GbE SFP+/ RJ-45 Combo * 4</a:t>
            </a:r>
          </a:p>
          <a:p>
            <a:pPr marL="88900" indent="-88900">
              <a:lnSpc>
                <a:spcPts val="2000"/>
              </a:lnSpc>
              <a:buFont typeface="Arial" panose="020B0604020202020204" pitchFamily="34" charset="0"/>
              <a:buChar char="•"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10GbE SFP+ * 4</a:t>
            </a:r>
            <a:endParaRPr lang="zh-TW" altLang="en-US" sz="150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645512465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標題 1"/>
          <p:cNvSpPr>
            <a:spLocks noGrp="1"/>
          </p:cNvSpPr>
          <p:nvPr>
            <p:ph type="title"/>
          </p:nvPr>
        </p:nvSpPr>
        <p:spPr>
          <a:xfrm>
            <a:off x="1" y="229834"/>
            <a:ext cx="9144000" cy="493563"/>
          </a:xfrm>
        </p:spPr>
        <p:txBody>
          <a:bodyPr>
            <a:noAutofit/>
          </a:bodyPr>
          <a:lstStyle/>
          <a:p>
            <a:pPr>
              <a:lnSpc>
                <a:spcPct val="100000"/>
              </a:lnSpc>
            </a:pPr>
            <a:r>
              <a:rPr lang="en-US" altLang="zh-TW" sz="3600" b="0" dirty="0">
                <a:latin typeface="Oswald Medium" pitchFamily="2" charset="0"/>
              </a:rPr>
              <a:t>Short distance SFP+ DAC </a:t>
            </a:r>
            <a:r>
              <a:rPr lang="en-US" altLang="zh-CN" sz="3600" b="0" dirty="0">
                <a:latin typeface="Oswald Medium" pitchFamily="2" charset="0"/>
              </a:rPr>
              <a:t>cables</a:t>
            </a:r>
            <a:endParaRPr lang="zh-TW" altLang="en-US" sz="3600" b="0" dirty="0">
              <a:latin typeface="Oswald Medium" pitchFamily="2" charset="0"/>
            </a:endParaRPr>
          </a:p>
        </p:txBody>
      </p:sp>
      <p:grpSp>
        <p:nvGrpSpPr>
          <p:cNvPr id="8" name="群組 7">
            <a:extLst>
              <a:ext uri="{FF2B5EF4-FFF2-40B4-BE49-F238E27FC236}">
                <a16:creationId xmlns:a16="http://schemas.microsoft.com/office/drawing/2014/main" id="{3457100C-2916-410E-9A3E-327989AE13D1}"/>
              </a:ext>
            </a:extLst>
          </p:cNvPr>
          <p:cNvGrpSpPr/>
          <p:nvPr/>
        </p:nvGrpSpPr>
        <p:grpSpPr>
          <a:xfrm>
            <a:off x="719965" y="1150318"/>
            <a:ext cx="7791428" cy="3607529"/>
            <a:chOff x="1268933" y="944152"/>
            <a:chExt cx="7791428" cy="4132045"/>
          </a:xfrm>
        </p:grpSpPr>
        <p:pic>
          <p:nvPicPr>
            <p:cNvPr id="11" name="圖片 10">
              <a:extLst>
                <a:ext uri="{FF2B5EF4-FFF2-40B4-BE49-F238E27FC236}">
                  <a16:creationId xmlns:a16="http://schemas.microsoft.com/office/drawing/2014/main" id="{960F54E2-7690-4892-9897-598B6B86435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1268933" y="944152"/>
              <a:ext cx="2532835" cy="4132045"/>
            </a:xfrm>
            <a:prstGeom prst="rect">
              <a:avLst/>
            </a:prstGeom>
          </p:spPr>
        </p:pic>
        <p:pic>
          <p:nvPicPr>
            <p:cNvPr id="12" name="圖片 11">
              <a:extLst>
                <a:ext uri="{FF2B5EF4-FFF2-40B4-BE49-F238E27FC236}">
                  <a16:creationId xmlns:a16="http://schemas.microsoft.com/office/drawing/2014/main" id="{C4701B41-7F39-4B49-A8DE-822CAB542A4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3898705" y="944152"/>
              <a:ext cx="2532835" cy="4132045"/>
            </a:xfrm>
            <a:prstGeom prst="rect">
              <a:avLst/>
            </a:prstGeom>
          </p:spPr>
        </p:pic>
        <p:pic>
          <p:nvPicPr>
            <p:cNvPr id="13" name="圖片 12">
              <a:extLst>
                <a:ext uri="{FF2B5EF4-FFF2-40B4-BE49-F238E27FC236}">
                  <a16:creationId xmlns:a16="http://schemas.microsoft.com/office/drawing/2014/main" id="{7F4C7275-0AE5-4132-8F4E-C8996E2032A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 cstate="screen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tretch>
              <a:fillRect/>
            </a:stretch>
          </p:blipFill>
          <p:spPr>
            <a:xfrm>
              <a:off x="6527526" y="944152"/>
              <a:ext cx="2532835" cy="4132045"/>
            </a:xfrm>
            <a:prstGeom prst="rect">
              <a:avLst/>
            </a:prstGeom>
          </p:spPr>
        </p:pic>
      </p:grpSp>
      <p:pic>
        <p:nvPicPr>
          <p:cNvPr id="15" name="圖片 14">
            <a:extLst>
              <a:ext uri="{FF2B5EF4-FFF2-40B4-BE49-F238E27FC236}">
                <a16:creationId xmlns:a16="http://schemas.microsoft.com/office/drawing/2014/main" id="{6090C79F-D3F1-4DDD-ABBB-0E1649DDCAF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3182663" y="1015967"/>
            <a:ext cx="2945699" cy="100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圖片 15">
            <a:extLst>
              <a:ext uri="{FF2B5EF4-FFF2-40B4-BE49-F238E27FC236}">
                <a16:creationId xmlns:a16="http://schemas.microsoft.com/office/drawing/2014/main" id="{A00A4018-4F6F-4F25-B227-5BA209EDD5ED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21489" y="1015967"/>
            <a:ext cx="2945699" cy="100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圖片 31">
            <a:extLst>
              <a:ext uri="{FF2B5EF4-FFF2-40B4-BE49-F238E27FC236}">
                <a16:creationId xmlns:a16="http://schemas.microsoft.com/office/drawing/2014/main" id="{127679F9-613F-462B-A205-3A313FA07C65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65440" y="1017052"/>
            <a:ext cx="2945699" cy="100442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矩形 32">
            <a:extLst>
              <a:ext uri="{FF2B5EF4-FFF2-40B4-BE49-F238E27FC236}">
                <a16:creationId xmlns:a16="http://schemas.microsoft.com/office/drawing/2014/main" id="{1DEBB56A-E1A5-4D7E-A82B-07D13BC66CB0}"/>
              </a:ext>
            </a:extLst>
          </p:cNvPr>
          <p:cNvSpPr/>
          <p:nvPr/>
        </p:nvSpPr>
        <p:spPr>
          <a:xfrm>
            <a:off x="719965" y="1825132"/>
            <a:ext cx="7801643" cy="2932715"/>
          </a:xfrm>
          <a:prstGeom prst="rect">
            <a:avLst/>
          </a:prstGeom>
          <a:gradFill>
            <a:gsLst>
              <a:gs pos="0">
                <a:schemeClr val="bg1">
                  <a:alpha val="28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4" name="矩形 33">
            <a:extLst>
              <a:ext uri="{FF2B5EF4-FFF2-40B4-BE49-F238E27FC236}">
                <a16:creationId xmlns:a16="http://schemas.microsoft.com/office/drawing/2014/main" id="{7B6BA3EB-C850-4E95-ACD0-BDED2C1A55DB}"/>
              </a:ext>
            </a:extLst>
          </p:cNvPr>
          <p:cNvSpPr/>
          <p:nvPr/>
        </p:nvSpPr>
        <p:spPr>
          <a:xfrm>
            <a:off x="1200751" y="1227096"/>
            <a:ext cx="1571264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650"/>
              </a:lnSpc>
              <a:defRPr/>
            </a:pPr>
            <a:r>
              <a:rPr lang="en-US" altLang="zh-TW" sz="16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1.5M SFP+ 10GbE </a:t>
            </a:r>
          </a:p>
          <a:p>
            <a:pPr lvl="0" algn="ctr">
              <a:lnSpc>
                <a:spcPts val="1650"/>
              </a:lnSpc>
              <a:defRPr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DAC cable</a:t>
            </a: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1C71565E-5478-420A-B965-FE7731FF877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651916" y="1885359"/>
            <a:ext cx="1976025" cy="19860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9" name="圖片 8">
            <a:extLst>
              <a:ext uri="{FF2B5EF4-FFF2-40B4-BE49-F238E27FC236}">
                <a16:creationId xmlns:a16="http://schemas.microsoft.com/office/drawing/2014/main" id="{BD7D7006-C544-4B70-90A6-16F55021220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236551" y="1885359"/>
            <a:ext cx="1976025" cy="198608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7" name="圖片 6">
            <a:extLst>
              <a:ext uri="{FF2B5EF4-FFF2-40B4-BE49-F238E27FC236}">
                <a16:creationId xmlns:a16="http://schemas.microsoft.com/office/drawing/2014/main" id="{7B863489-93DD-4EC7-BA9F-F2523D7729F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919222" y="2030708"/>
            <a:ext cx="2219328" cy="17359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5" name="矩形 34">
            <a:extLst>
              <a:ext uri="{FF2B5EF4-FFF2-40B4-BE49-F238E27FC236}">
                <a16:creationId xmlns:a16="http://schemas.microsoft.com/office/drawing/2014/main" id="{9DB43BF7-CF3F-4563-B74B-DE86BEE78A4E}"/>
              </a:ext>
            </a:extLst>
          </p:cNvPr>
          <p:cNvSpPr/>
          <p:nvPr/>
        </p:nvSpPr>
        <p:spPr>
          <a:xfrm>
            <a:off x="3867578" y="1223550"/>
            <a:ext cx="1550424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650"/>
              </a:lnSpc>
              <a:defRPr/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3.0M SFP+ 10GbE</a:t>
            </a:r>
          </a:p>
          <a:p>
            <a:pPr lvl="0" algn="ctr">
              <a:lnSpc>
                <a:spcPts val="1650"/>
              </a:lnSpc>
              <a:defRPr/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DAC cable</a:t>
            </a:r>
          </a:p>
        </p:txBody>
      </p:sp>
      <p:sp>
        <p:nvSpPr>
          <p:cNvPr id="36" name="矩形 35">
            <a:extLst>
              <a:ext uri="{FF2B5EF4-FFF2-40B4-BE49-F238E27FC236}">
                <a16:creationId xmlns:a16="http://schemas.microsoft.com/office/drawing/2014/main" id="{5F95A85D-E1D0-44AE-BD4E-5AF649F697D4}"/>
              </a:ext>
            </a:extLst>
          </p:cNvPr>
          <p:cNvSpPr/>
          <p:nvPr/>
        </p:nvSpPr>
        <p:spPr>
          <a:xfrm>
            <a:off x="6469762" y="1223550"/>
            <a:ext cx="1550424" cy="528350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lnSpc>
                <a:spcPts val="1650"/>
              </a:lnSpc>
              <a:defRPr/>
            </a:pPr>
            <a:r>
              <a:rPr lang="en-US" altLang="zh-TW" sz="1600">
                <a:solidFill>
                  <a:schemeClr val="bg1"/>
                </a:solidFill>
                <a:latin typeface="Oswald Medium" pitchFamily="2" charset="0"/>
                <a:cs typeface="Arial" panose="020B0604020202020204" pitchFamily="34" charset="0"/>
              </a:rPr>
              <a:t>5.0M SFP+ 10GbE</a:t>
            </a:r>
          </a:p>
          <a:p>
            <a:pPr lvl="0" algn="ctr">
              <a:lnSpc>
                <a:spcPts val="1650"/>
              </a:lnSpc>
              <a:defRPr/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DAC cable</a:t>
            </a: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CFBA8825-92D2-4B28-BDF8-0D46CAC94FCF}"/>
              </a:ext>
            </a:extLst>
          </p:cNvPr>
          <p:cNvSpPr/>
          <p:nvPr/>
        </p:nvSpPr>
        <p:spPr>
          <a:xfrm>
            <a:off x="781334" y="3992875"/>
            <a:ext cx="2689886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Part number:</a:t>
            </a:r>
          </a:p>
          <a:p>
            <a:pPr>
              <a:lnSpc>
                <a:spcPts val="2000"/>
              </a:lnSpc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CAB-DAC15M-SFPP-DEC02</a:t>
            </a:r>
            <a:endParaRPr lang="zh-TW" altLang="en-US" sz="150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38" name="矩形 37">
            <a:extLst>
              <a:ext uri="{FF2B5EF4-FFF2-40B4-BE49-F238E27FC236}">
                <a16:creationId xmlns:a16="http://schemas.microsoft.com/office/drawing/2014/main" id="{FC8B7708-8184-4390-81F2-D2DEE0720464}"/>
              </a:ext>
            </a:extLst>
          </p:cNvPr>
          <p:cNvSpPr/>
          <p:nvPr/>
        </p:nvSpPr>
        <p:spPr>
          <a:xfrm>
            <a:off x="3398540" y="3991621"/>
            <a:ext cx="2539194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Part number:</a:t>
            </a:r>
          </a:p>
          <a:p>
            <a:pPr>
              <a:lnSpc>
                <a:spcPts val="2000"/>
              </a:lnSpc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CAB-DAC30M-SFPP-DEC02</a:t>
            </a:r>
          </a:p>
        </p:txBody>
      </p:sp>
      <p:sp>
        <p:nvSpPr>
          <p:cNvPr id="39" name="矩形 38">
            <a:extLst>
              <a:ext uri="{FF2B5EF4-FFF2-40B4-BE49-F238E27FC236}">
                <a16:creationId xmlns:a16="http://schemas.microsoft.com/office/drawing/2014/main" id="{37C9C200-ECB8-46F0-B680-CCED6FAF09DE}"/>
              </a:ext>
            </a:extLst>
          </p:cNvPr>
          <p:cNvSpPr/>
          <p:nvPr/>
        </p:nvSpPr>
        <p:spPr>
          <a:xfrm>
            <a:off x="6018130" y="4000433"/>
            <a:ext cx="2749057" cy="582019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000"/>
              </a:lnSpc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Part number:</a:t>
            </a:r>
          </a:p>
          <a:p>
            <a:pPr>
              <a:lnSpc>
                <a:spcPts val="2000"/>
              </a:lnSpc>
            </a:pPr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CAB-DAC50M-SFPP-DEC02</a:t>
            </a:r>
            <a:endParaRPr lang="zh-TW" altLang="en-US" sz="1500">
              <a:solidFill>
                <a:schemeClr val="bg1"/>
              </a:solidFill>
              <a:latin typeface="Oswald Medium" pitchFamily="2" charset="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614405773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0" name="圖片 109">
            <a:extLst>
              <a:ext uri="{FF2B5EF4-FFF2-40B4-BE49-F238E27FC236}">
                <a16:creationId xmlns:a16="http://schemas.microsoft.com/office/drawing/2014/main" id="{3FAE6638-CBAA-46CF-A22D-4DE3C7E94242}"/>
              </a:ext>
            </a:extLst>
          </p:cNvPr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6437262" y="876234"/>
            <a:ext cx="2706738" cy="2153574"/>
          </a:xfrm>
          <a:prstGeom prst="rect">
            <a:avLst/>
          </a:prstGeom>
        </p:spPr>
      </p:pic>
      <p:sp>
        <p:nvSpPr>
          <p:cNvPr id="67" name="圓角矩形 73">
            <a:extLst>
              <a:ext uri="{FF2B5EF4-FFF2-40B4-BE49-F238E27FC236}">
                <a16:creationId xmlns:a16="http://schemas.microsoft.com/office/drawing/2014/main" id="{3DAD65CD-AA19-4928-B178-CD19AA8BD426}"/>
              </a:ext>
            </a:extLst>
          </p:cNvPr>
          <p:cNvSpPr/>
          <p:nvPr/>
        </p:nvSpPr>
        <p:spPr>
          <a:xfrm>
            <a:off x="1203293" y="1271099"/>
            <a:ext cx="1955132" cy="3105209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68" name="圓角矩形 74">
            <a:extLst>
              <a:ext uri="{FF2B5EF4-FFF2-40B4-BE49-F238E27FC236}">
                <a16:creationId xmlns:a16="http://schemas.microsoft.com/office/drawing/2014/main" id="{41771A7A-0D70-4C25-ACEA-E38EBEF31469}"/>
              </a:ext>
            </a:extLst>
          </p:cNvPr>
          <p:cNvSpPr/>
          <p:nvPr/>
        </p:nvSpPr>
        <p:spPr>
          <a:xfrm>
            <a:off x="3726701" y="1271099"/>
            <a:ext cx="2237280" cy="3105209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grpSp>
        <p:nvGrpSpPr>
          <p:cNvPr id="106" name="群組 105">
            <a:extLst>
              <a:ext uri="{FF2B5EF4-FFF2-40B4-BE49-F238E27FC236}">
                <a16:creationId xmlns:a16="http://schemas.microsoft.com/office/drawing/2014/main" id="{B0BB133A-7E78-43E9-BA13-0E127B2F8556}"/>
              </a:ext>
            </a:extLst>
          </p:cNvPr>
          <p:cNvGrpSpPr/>
          <p:nvPr/>
        </p:nvGrpSpPr>
        <p:grpSpPr>
          <a:xfrm>
            <a:off x="948352" y="1516194"/>
            <a:ext cx="5103736" cy="2006266"/>
            <a:chOff x="1928381" y="1345747"/>
            <a:chExt cx="4774715" cy="2006266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69" name="Shape 90">
              <a:extLst>
                <a:ext uri="{FF2B5EF4-FFF2-40B4-BE49-F238E27FC236}">
                  <a16:creationId xmlns:a16="http://schemas.microsoft.com/office/drawing/2014/main" id="{7DFF6467-507E-4AFD-AFA0-508FDB90FE59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3015637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5" name="Shape 89">
              <a:extLst>
                <a:ext uri="{FF2B5EF4-FFF2-40B4-BE49-F238E27FC236}">
                  <a16:creationId xmlns:a16="http://schemas.microsoft.com/office/drawing/2014/main" id="{D371B836-4955-4A67-BB95-C3F9F55C1694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2681659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78" name="Shape 93">
              <a:extLst>
                <a:ext uri="{FF2B5EF4-FFF2-40B4-BE49-F238E27FC236}">
                  <a16:creationId xmlns:a16="http://schemas.microsoft.com/office/drawing/2014/main" id="{2F9B1C76-BF18-49A1-86CE-96117EAF6CFE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3349617"/>
              <a:ext cx="4774713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89" name="Shape 90">
              <a:extLst>
                <a:ext uri="{FF2B5EF4-FFF2-40B4-BE49-F238E27FC236}">
                  <a16:creationId xmlns:a16="http://schemas.microsoft.com/office/drawing/2014/main" id="{9A7C600B-F0B4-4160-91D4-4615FC2515C2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2347681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0" name="Shape 89">
              <a:extLst>
                <a:ext uri="{FF2B5EF4-FFF2-40B4-BE49-F238E27FC236}">
                  <a16:creationId xmlns:a16="http://schemas.microsoft.com/office/drawing/2014/main" id="{AA373109-7827-4D6D-8DF2-0325AB747A9A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2013703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1" name="Shape 90">
              <a:extLst>
                <a:ext uri="{FF2B5EF4-FFF2-40B4-BE49-F238E27FC236}">
                  <a16:creationId xmlns:a16="http://schemas.microsoft.com/office/drawing/2014/main" id="{C25A649F-0932-42EE-A85D-1C5213AA8968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1679725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92" name="Shape 89">
              <a:extLst>
                <a:ext uri="{FF2B5EF4-FFF2-40B4-BE49-F238E27FC236}">
                  <a16:creationId xmlns:a16="http://schemas.microsoft.com/office/drawing/2014/main" id="{2F6601BA-C459-436E-9A59-621633F961A0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1345747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2" name="Title 1">
            <a:extLst>
              <a:ext uri="{FF2B5EF4-FFF2-40B4-BE49-F238E27FC236}">
                <a16:creationId xmlns:a16="http://schemas.microsoft.com/office/drawing/2014/main" id="{6DC931B7-5FEE-8749-A480-C4D8C6AEF0F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178120"/>
            <a:ext cx="9143999" cy="653083"/>
          </a:xfrm>
        </p:spPr>
        <p:txBody>
          <a:bodyPr/>
          <a:lstStyle/>
          <a:p>
            <a:r>
              <a:rPr lang="en-US" altLang="zh-TW" sz="3600" b="0">
                <a:latin typeface="Oswald Medium" pitchFamily="2" charset="0"/>
              </a:rPr>
              <a:t>TS-431KX 10GbE performance</a:t>
            </a:r>
            <a:endParaRPr lang="en-US" sz="3600" b="0">
              <a:latin typeface="Oswald Medium" pitchFamily="2" charset="0"/>
            </a:endParaRPr>
          </a:p>
        </p:txBody>
      </p:sp>
      <p:sp>
        <p:nvSpPr>
          <p:cNvPr id="70" name="Shape 80">
            <a:extLst>
              <a:ext uri="{FF2B5EF4-FFF2-40B4-BE49-F238E27FC236}">
                <a16:creationId xmlns:a16="http://schemas.microsoft.com/office/drawing/2014/main" id="{A4E91623-0EC4-4257-9BDE-9C09F12E31ED}"/>
              </a:ext>
            </a:extLst>
          </p:cNvPr>
          <p:cNvSpPr/>
          <p:nvPr/>
        </p:nvSpPr>
        <p:spPr>
          <a:xfrm>
            <a:off x="2311420" y="2646109"/>
            <a:ext cx="631335" cy="883569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1" name="Shape 81">
            <a:extLst>
              <a:ext uri="{FF2B5EF4-FFF2-40B4-BE49-F238E27FC236}">
                <a16:creationId xmlns:a16="http://schemas.microsoft.com/office/drawing/2014/main" id="{D5322AFC-303B-4624-810D-F90B76AA2213}"/>
              </a:ext>
            </a:extLst>
          </p:cNvPr>
          <p:cNvSpPr txBox="1"/>
          <p:nvPr/>
        </p:nvSpPr>
        <p:spPr>
          <a:xfrm>
            <a:off x="1358306" y="3600879"/>
            <a:ext cx="798682" cy="3933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4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Oswald Light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Read</a:t>
            </a:r>
            <a:endParaRPr lang="zh-TW" sz="1400" i="0" u="none" strike="noStrike" cap="none">
              <a:solidFill>
                <a:schemeClr val="tx1">
                  <a:lumMod val="85000"/>
                  <a:lumOff val="15000"/>
                </a:schemeClr>
              </a:solidFill>
              <a:latin typeface="Oswald Light" pitchFamily="2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2" name="Shape 82">
            <a:extLst>
              <a:ext uri="{FF2B5EF4-FFF2-40B4-BE49-F238E27FC236}">
                <a16:creationId xmlns:a16="http://schemas.microsoft.com/office/drawing/2014/main" id="{8FA20573-1AB4-4A9F-8765-0529FF96CD75}"/>
              </a:ext>
            </a:extLst>
          </p:cNvPr>
          <p:cNvSpPr txBox="1"/>
          <p:nvPr/>
        </p:nvSpPr>
        <p:spPr>
          <a:xfrm>
            <a:off x="2227746" y="3600879"/>
            <a:ext cx="798682" cy="3933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400">
                <a:solidFill>
                  <a:schemeClr val="tx1">
                    <a:lumMod val="85000"/>
                    <a:lumOff val="15000"/>
                  </a:schemeClr>
                </a:solidFill>
                <a:latin typeface="Oswald Light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Write</a:t>
            </a:r>
            <a:endParaRPr lang="zh-TW" sz="1400" i="0" u="none" strike="noStrike" cap="none">
              <a:solidFill>
                <a:schemeClr val="tx1">
                  <a:lumMod val="85000"/>
                  <a:lumOff val="15000"/>
                </a:schemeClr>
              </a:solidFill>
              <a:latin typeface="Oswald Light" pitchFamily="2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73" name="Shape 84">
            <a:extLst>
              <a:ext uri="{FF2B5EF4-FFF2-40B4-BE49-F238E27FC236}">
                <a16:creationId xmlns:a16="http://schemas.microsoft.com/office/drawing/2014/main" id="{3FD61AF3-F407-4E0A-95E8-B2E81CA44496}"/>
              </a:ext>
            </a:extLst>
          </p:cNvPr>
          <p:cNvSpPr txBox="1"/>
          <p:nvPr/>
        </p:nvSpPr>
        <p:spPr>
          <a:xfrm>
            <a:off x="2311420" y="2666984"/>
            <a:ext cx="631335" cy="37373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i="0" u="none" strike="noStrike" cap="none" dirty="0">
                <a:solidFill>
                  <a:schemeClr val="lt1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454</a:t>
            </a:r>
            <a:endParaRPr lang="zh-TW" sz="1200" i="0" u="none" strike="noStrike" cap="none" dirty="0">
              <a:solidFill>
                <a:schemeClr val="lt1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77" name="Shape 92">
            <a:extLst>
              <a:ext uri="{FF2B5EF4-FFF2-40B4-BE49-F238E27FC236}">
                <a16:creationId xmlns:a16="http://schemas.microsoft.com/office/drawing/2014/main" id="{9FDB6FA4-CB0E-4269-8C89-5409EE172B96}"/>
              </a:ext>
            </a:extLst>
          </p:cNvPr>
          <p:cNvSpPr txBox="1"/>
          <p:nvPr/>
        </p:nvSpPr>
        <p:spPr>
          <a:xfrm>
            <a:off x="356288" y="3427064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79" name="Shape 94">
            <a:extLst>
              <a:ext uri="{FF2B5EF4-FFF2-40B4-BE49-F238E27FC236}">
                <a16:creationId xmlns:a16="http://schemas.microsoft.com/office/drawing/2014/main" id="{74ACB002-7E83-4AF8-BFAA-14E355A11D95}"/>
              </a:ext>
            </a:extLst>
          </p:cNvPr>
          <p:cNvSpPr/>
          <p:nvPr/>
        </p:nvSpPr>
        <p:spPr>
          <a:xfrm>
            <a:off x="4047387" y="2892223"/>
            <a:ext cx="660498" cy="634094"/>
          </a:xfrm>
          <a:prstGeom prst="rect">
            <a:avLst/>
          </a:prstGeom>
          <a:gradFill>
            <a:gsLst>
              <a:gs pos="100000">
                <a:srgbClr val="17F1BD"/>
              </a:gs>
              <a:gs pos="0">
                <a:srgbClr val="9DF275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0" name="Shape 95">
            <a:extLst>
              <a:ext uri="{FF2B5EF4-FFF2-40B4-BE49-F238E27FC236}">
                <a16:creationId xmlns:a16="http://schemas.microsoft.com/office/drawing/2014/main" id="{8616A1A8-7D01-4869-BA65-B61E8CE6148B}"/>
              </a:ext>
            </a:extLst>
          </p:cNvPr>
          <p:cNvSpPr/>
          <p:nvPr/>
        </p:nvSpPr>
        <p:spPr>
          <a:xfrm>
            <a:off x="5023353" y="3015865"/>
            <a:ext cx="660498" cy="506595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1" name="Shape 98">
            <a:extLst>
              <a:ext uri="{FF2B5EF4-FFF2-40B4-BE49-F238E27FC236}">
                <a16:creationId xmlns:a16="http://schemas.microsoft.com/office/drawing/2014/main" id="{E8E9E81C-1269-4F6F-8B7C-283896B2D3C8}"/>
              </a:ext>
            </a:extLst>
          </p:cNvPr>
          <p:cNvSpPr txBox="1"/>
          <p:nvPr/>
        </p:nvSpPr>
        <p:spPr>
          <a:xfrm>
            <a:off x="4047387" y="2891710"/>
            <a:ext cx="660498" cy="32285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i="0" u="none" strike="noStrike" cap="none" dirty="0"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388</a:t>
            </a:r>
            <a:endParaRPr lang="zh-TW" sz="1200" i="0" u="none" strike="noStrike" cap="none" dirty="0"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2" name="Shape 99">
            <a:extLst>
              <a:ext uri="{FF2B5EF4-FFF2-40B4-BE49-F238E27FC236}">
                <a16:creationId xmlns:a16="http://schemas.microsoft.com/office/drawing/2014/main" id="{E973A99F-48AC-4BE7-9065-F8A1AD5D46B7}"/>
              </a:ext>
            </a:extLst>
          </p:cNvPr>
          <p:cNvSpPr txBox="1"/>
          <p:nvPr/>
        </p:nvSpPr>
        <p:spPr>
          <a:xfrm>
            <a:off x="5023353" y="3015865"/>
            <a:ext cx="660498" cy="33208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dirty="0">
                <a:solidFill>
                  <a:schemeClr val="lt1"/>
                </a:solidFill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258</a:t>
            </a:r>
            <a:endParaRPr lang="zh-TW" sz="1200" i="0" u="none" strike="noStrike" cap="none" dirty="0">
              <a:solidFill>
                <a:schemeClr val="lt1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3" name="Shape 100">
            <a:extLst>
              <a:ext uri="{FF2B5EF4-FFF2-40B4-BE49-F238E27FC236}">
                <a16:creationId xmlns:a16="http://schemas.microsoft.com/office/drawing/2014/main" id="{BF9DAC5C-7CED-4836-887C-DCA606B1893E}"/>
              </a:ext>
            </a:extLst>
          </p:cNvPr>
          <p:cNvSpPr txBox="1"/>
          <p:nvPr/>
        </p:nvSpPr>
        <p:spPr>
          <a:xfrm>
            <a:off x="3726731" y="3916279"/>
            <a:ext cx="2237032" cy="460031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algn="ctr">
              <a:buClr>
                <a:srgbClr val="9F5900"/>
              </a:buClr>
              <a:buSzPct val="25000"/>
            </a:pPr>
            <a:r>
              <a:rPr lang="en-US" altLang="zh-TW" sz="135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Windows sequential transfer, encrypted volume (1x 10GbE)</a:t>
            </a:r>
            <a:endParaRPr lang="zh-TW" altLang="en-US" sz="1350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</a:endParaRPr>
          </a:p>
        </p:txBody>
      </p:sp>
      <p:sp>
        <p:nvSpPr>
          <p:cNvPr id="84" name="Shape 101">
            <a:extLst>
              <a:ext uri="{FF2B5EF4-FFF2-40B4-BE49-F238E27FC236}">
                <a16:creationId xmlns:a16="http://schemas.microsoft.com/office/drawing/2014/main" id="{B1A7CEDB-60FF-443A-9C7C-7C5FB747B4ED}"/>
              </a:ext>
            </a:extLst>
          </p:cNvPr>
          <p:cNvSpPr txBox="1"/>
          <p:nvPr/>
        </p:nvSpPr>
        <p:spPr>
          <a:xfrm>
            <a:off x="1203293" y="3916276"/>
            <a:ext cx="1955132" cy="460033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buClr>
                <a:srgbClr val="9F5900"/>
              </a:buClr>
              <a:buSzPct val="25000"/>
            </a:pPr>
            <a:r>
              <a:rPr lang="en-US" altLang="zh-TW" sz="135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Windows </a:t>
            </a:r>
            <a:r>
              <a:rPr lang="en-US" altLang="zh-CN" sz="135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sequential transfer </a:t>
            </a:r>
            <a:r>
              <a:rPr lang="en-US" altLang="zh-TW" sz="135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</a:rPr>
              <a:t>(1x 10GbE)</a:t>
            </a:r>
            <a:endParaRPr lang="zh-TW" sz="1350" i="0" u="none" strike="noStrike" cap="none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85" name="Shape 79">
            <a:extLst>
              <a:ext uri="{FF2B5EF4-FFF2-40B4-BE49-F238E27FC236}">
                <a16:creationId xmlns:a16="http://schemas.microsoft.com/office/drawing/2014/main" id="{0FF41B5A-70A0-4531-9A7A-7B30A2E87EA7}"/>
              </a:ext>
            </a:extLst>
          </p:cNvPr>
          <p:cNvSpPr/>
          <p:nvPr/>
        </p:nvSpPr>
        <p:spPr>
          <a:xfrm>
            <a:off x="1441689" y="1777767"/>
            <a:ext cx="631335" cy="1756378"/>
          </a:xfrm>
          <a:prstGeom prst="rect">
            <a:avLst/>
          </a:prstGeom>
          <a:gradFill>
            <a:gsLst>
              <a:gs pos="100000">
                <a:srgbClr val="17F1BD"/>
              </a:gs>
              <a:gs pos="0">
                <a:srgbClr val="9DF275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1400" b="0" i="0" u="none" strike="noStrike" cap="none">
              <a:solidFill>
                <a:schemeClr val="lt1"/>
              </a:solidFill>
              <a:latin typeface="Arial" panose="020B0604020202020204" pitchFamily="34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6" name="Shape 83">
            <a:extLst>
              <a:ext uri="{FF2B5EF4-FFF2-40B4-BE49-F238E27FC236}">
                <a16:creationId xmlns:a16="http://schemas.microsoft.com/office/drawing/2014/main" id="{1A477A11-7D7A-48B8-9A45-78DE1DAE96D2}"/>
              </a:ext>
            </a:extLst>
          </p:cNvPr>
          <p:cNvSpPr txBox="1"/>
          <p:nvPr/>
        </p:nvSpPr>
        <p:spPr>
          <a:xfrm>
            <a:off x="1429415" y="1799066"/>
            <a:ext cx="631335" cy="442250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1200" i="0" u="none" strike="noStrike" cap="none" dirty="0">
                <a:latin typeface="Oswald Medium" pitchFamily="2" charset="0"/>
                <a:ea typeface="Arial"/>
                <a:cs typeface="Arial" panose="020B0604020202020204" pitchFamily="34" charset="0"/>
                <a:sym typeface="Arial"/>
              </a:rPr>
              <a:t>1050</a:t>
            </a:r>
            <a:endParaRPr lang="zh-TW" sz="1200" i="0" u="none" strike="noStrike" cap="none" dirty="0"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87" name="Shape 81">
            <a:extLst>
              <a:ext uri="{FF2B5EF4-FFF2-40B4-BE49-F238E27FC236}">
                <a16:creationId xmlns:a16="http://schemas.microsoft.com/office/drawing/2014/main" id="{C11A4B0C-54CB-445F-8795-32E4EED54787}"/>
              </a:ext>
            </a:extLst>
          </p:cNvPr>
          <p:cNvSpPr txBox="1"/>
          <p:nvPr/>
        </p:nvSpPr>
        <p:spPr>
          <a:xfrm>
            <a:off x="3994023" y="3600879"/>
            <a:ext cx="798682" cy="3933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400" dirty="0">
                <a:solidFill>
                  <a:schemeClr val="tx1">
                    <a:lumMod val="85000"/>
                    <a:lumOff val="15000"/>
                  </a:schemeClr>
                </a:solidFill>
                <a:latin typeface="Oswald Light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Read</a:t>
            </a:r>
            <a:endParaRPr lang="zh-TW" sz="140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Oswald Light" pitchFamily="2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88" name="Shape 82">
            <a:extLst>
              <a:ext uri="{FF2B5EF4-FFF2-40B4-BE49-F238E27FC236}">
                <a16:creationId xmlns:a16="http://schemas.microsoft.com/office/drawing/2014/main" id="{37182FBF-A1C0-4328-8973-FE028C721A2A}"/>
              </a:ext>
            </a:extLst>
          </p:cNvPr>
          <p:cNvSpPr txBox="1"/>
          <p:nvPr/>
        </p:nvSpPr>
        <p:spPr>
          <a:xfrm>
            <a:off x="4952528" y="3600879"/>
            <a:ext cx="798682" cy="39337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400" i="0" u="none" strike="noStrike" cap="none">
                <a:solidFill>
                  <a:schemeClr val="tx1">
                    <a:lumMod val="85000"/>
                    <a:lumOff val="15000"/>
                  </a:schemeClr>
                </a:solidFill>
                <a:latin typeface="Oswald Light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Write</a:t>
            </a:r>
            <a:endParaRPr lang="zh-TW" sz="1400" i="0" u="none" strike="noStrike" cap="none">
              <a:solidFill>
                <a:schemeClr val="tx1">
                  <a:lumMod val="85000"/>
                  <a:lumOff val="15000"/>
                </a:schemeClr>
              </a:solidFill>
              <a:latin typeface="Oswald Light" pitchFamily="2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sp>
        <p:nvSpPr>
          <p:cNvPr id="66" name="Shape 89">
            <a:extLst>
              <a:ext uri="{FF2B5EF4-FFF2-40B4-BE49-F238E27FC236}">
                <a16:creationId xmlns:a16="http://schemas.microsoft.com/office/drawing/2014/main" id="{3A5F0124-EF43-46B1-BD3B-79B4F20964B8}"/>
              </a:ext>
            </a:extLst>
          </p:cNvPr>
          <p:cNvSpPr txBox="1"/>
          <p:nvPr/>
        </p:nvSpPr>
        <p:spPr>
          <a:xfrm>
            <a:off x="334063" y="3692313"/>
            <a:ext cx="656460" cy="34229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9F5900"/>
              </a:buClr>
              <a:buSzPct val="25000"/>
            </a:pPr>
            <a:r>
              <a:rPr 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  </a:t>
            </a:r>
            <a:r>
              <a:rPr lang="en-US" altLang="zh-TW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(</a:t>
            </a:r>
            <a:r>
              <a:rPr lang="en-US" sz="9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MB/s)</a:t>
            </a:r>
            <a:endParaRPr lang="en-US" sz="900" b="1" i="0" u="none" strike="noStrike" cap="none">
              <a:solidFill>
                <a:schemeClr val="bg1"/>
              </a:solidFill>
              <a:latin typeface="Arial" panose="020B0604020202020204" pitchFamily="34" charset="0"/>
              <a:cs typeface="Arial" panose="020B0604020202020204" pitchFamily="34" charset="0"/>
              <a:sym typeface="Arial"/>
            </a:endParaRPr>
          </a:p>
        </p:txBody>
      </p:sp>
      <p:sp>
        <p:nvSpPr>
          <p:cNvPr id="93" name="Shape 92">
            <a:extLst>
              <a:ext uri="{FF2B5EF4-FFF2-40B4-BE49-F238E27FC236}">
                <a16:creationId xmlns:a16="http://schemas.microsoft.com/office/drawing/2014/main" id="{BC20F70D-29FE-44E6-BB58-0C970E280ACA}"/>
              </a:ext>
            </a:extLst>
          </p:cNvPr>
          <p:cNvSpPr txBox="1"/>
          <p:nvPr/>
        </p:nvSpPr>
        <p:spPr>
          <a:xfrm>
            <a:off x="356288" y="3086916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20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94" name="Shape 92">
            <a:extLst>
              <a:ext uri="{FF2B5EF4-FFF2-40B4-BE49-F238E27FC236}">
                <a16:creationId xmlns:a16="http://schemas.microsoft.com/office/drawing/2014/main" id="{C892B27D-EFB3-4551-AF7C-F1B719F3CF5E}"/>
              </a:ext>
            </a:extLst>
          </p:cNvPr>
          <p:cNvSpPr txBox="1"/>
          <p:nvPr/>
        </p:nvSpPr>
        <p:spPr>
          <a:xfrm>
            <a:off x="356288" y="2746770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40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95" name="Shape 92">
            <a:extLst>
              <a:ext uri="{FF2B5EF4-FFF2-40B4-BE49-F238E27FC236}">
                <a16:creationId xmlns:a16="http://schemas.microsoft.com/office/drawing/2014/main" id="{2304D86B-A174-4765-9D6E-02D33E8A92FF}"/>
              </a:ext>
            </a:extLst>
          </p:cNvPr>
          <p:cNvSpPr txBox="1"/>
          <p:nvPr/>
        </p:nvSpPr>
        <p:spPr>
          <a:xfrm>
            <a:off x="356288" y="2406624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60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96" name="Shape 92">
            <a:extLst>
              <a:ext uri="{FF2B5EF4-FFF2-40B4-BE49-F238E27FC236}">
                <a16:creationId xmlns:a16="http://schemas.microsoft.com/office/drawing/2014/main" id="{9EDBCADC-9434-4359-A2EC-C2141D384F47}"/>
              </a:ext>
            </a:extLst>
          </p:cNvPr>
          <p:cNvSpPr txBox="1"/>
          <p:nvPr/>
        </p:nvSpPr>
        <p:spPr>
          <a:xfrm>
            <a:off x="356288" y="2066478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80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97" name="Shape 92">
            <a:extLst>
              <a:ext uri="{FF2B5EF4-FFF2-40B4-BE49-F238E27FC236}">
                <a16:creationId xmlns:a16="http://schemas.microsoft.com/office/drawing/2014/main" id="{E964B975-DF38-4229-8EA6-4E6E44460BAB}"/>
              </a:ext>
            </a:extLst>
          </p:cNvPr>
          <p:cNvSpPr txBox="1"/>
          <p:nvPr/>
        </p:nvSpPr>
        <p:spPr>
          <a:xfrm>
            <a:off x="356288" y="1726332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100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98" name="Shape 92">
            <a:extLst>
              <a:ext uri="{FF2B5EF4-FFF2-40B4-BE49-F238E27FC236}">
                <a16:creationId xmlns:a16="http://schemas.microsoft.com/office/drawing/2014/main" id="{9413E382-00BE-421F-BAC6-47E3B76B24AE}"/>
              </a:ext>
            </a:extLst>
          </p:cNvPr>
          <p:cNvSpPr txBox="1"/>
          <p:nvPr/>
        </p:nvSpPr>
        <p:spPr>
          <a:xfrm>
            <a:off x="356288" y="1386186"/>
            <a:ext cx="646503" cy="2141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120</a:t>
            </a:r>
            <a:r>
              <a:rPr lang="zh-TW" sz="1200" b="1" i="0" u="none" strike="noStrike" cap="none">
                <a:solidFill>
                  <a:schemeClr val="bg1"/>
                </a:solidFill>
                <a:latin typeface="Arial" panose="020B0604020202020204" pitchFamily="34" charset="0"/>
                <a:ea typeface="Arial"/>
                <a:cs typeface="Arial" panose="020B0604020202020204" pitchFamily="34" charset="0"/>
                <a:sym typeface="Arial"/>
              </a:rPr>
              <a:t>0</a:t>
            </a: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BA78113-4C00-4961-B1BC-7BAB4722FDDE}"/>
              </a:ext>
            </a:extLst>
          </p:cNvPr>
          <p:cNvSpPr/>
          <p:nvPr/>
        </p:nvSpPr>
        <p:spPr>
          <a:xfrm>
            <a:off x="341087" y="4447869"/>
            <a:ext cx="4572000" cy="593817"/>
          </a:xfrm>
          <a:prstGeom prst="rect">
            <a:avLst/>
          </a:prstGeom>
        </p:spPr>
        <p:txBody>
          <a:bodyPr>
            <a:spAutoFit/>
          </a:bodyPr>
          <a:lstStyle/>
          <a:p>
            <a:pPr>
              <a:lnSpc>
                <a:spcPts val="950"/>
              </a:lnSpc>
            </a:pPr>
            <a:r>
              <a:rPr lang="en-US" altLang="zh-TW" sz="700">
                <a:solidFill>
                  <a:schemeClr val="bg1"/>
                </a:solidFill>
              </a:rPr>
              <a:t>Tested in QNAP Labs. Figures may vary by environment.</a:t>
            </a:r>
            <a:br>
              <a:rPr lang="zh-TW" altLang="en-US" sz="7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Test environment</a:t>
            </a:r>
            <a:br>
              <a:rPr lang="zh-TW" altLang="en-US" sz="7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NAS: TS-431KX</a:t>
            </a:r>
            <a:br>
              <a:rPr lang="en-US" altLang="zh-TW" sz="7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OS: QTS 4.4.2</a:t>
            </a:r>
            <a:endParaRPr lang="zh-TW" altLang="en-US" sz="7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7" name="矩形 36">
            <a:extLst>
              <a:ext uri="{FF2B5EF4-FFF2-40B4-BE49-F238E27FC236}">
                <a16:creationId xmlns:a16="http://schemas.microsoft.com/office/drawing/2014/main" id="{9DCAF104-E5B0-4826-B67C-0C363BF31974}"/>
              </a:ext>
            </a:extLst>
          </p:cNvPr>
          <p:cNvSpPr/>
          <p:nvPr/>
        </p:nvSpPr>
        <p:spPr>
          <a:xfrm>
            <a:off x="3026428" y="4378933"/>
            <a:ext cx="4572000" cy="523220"/>
          </a:xfrm>
          <a:prstGeom prst="rect">
            <a:avLst/>
          </a:prstGeom>
        </p:spPr>
        <p:txBody>
          <a:bodyPr>
            <a:spAutoFit/>
          </a:bodyPr>
          <a:lstStyle/>
          <a:p>
            <a:br>
              <a:rPr lang="en-US" altLang="zh-TW" sz="7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Volume</a:t>
            </a:r>
            <a:r>
              <a:rPr lang="zh-TW" altLang="en-US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r>
              <a:rPr lang="en-US" altLang="zh-TW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RAID 5; 4 x Samsung 850 Pro 512GB SSD</a:t>
            </a:r>
            <a:br>
              <a:rPr lang="en-US" altLang="zh-TW" sz="7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Client</a:t>
            </a:r>
            <a:r>
              <a:rPr lang="zh-TW" altLang="en-US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PC</a:t>
            </a:r>
            <a:r>
              <a:rPr lang="zh-TW" altLang="en-US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br>
              <a:rPr lang="en-US" altLang="zh-TW" sz="70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70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Core i7-6700 3.4 GHz; 64GB RAM; LAN-10G2SF-MLX; Microsoft Windows 10 64bit</a:t>
            </a:r>
            <a:endParaRPr lang="zh-TW" altLang="en-US" sz="70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0C6CB1AE-E49E-45E0-B167-130A322AFA6C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843766" y="1468325"/>
            <a:ext cx="3164707" cy="320406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</p:spTree>
    <p:extLst>
      <p:ext uri="{BB962C8B-B14F-4D97-AF65-F5344CB8AC3E}">
        <p14:creationId xmlns:p14="http://schemas.microsoft.com/office/powerpoint/2010/main" val="2462294784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圖片 8" descr="一張含有 電腦 的圖片&#10;&#10;自動產生的描述">
            <a:extLst>
              <a:ext uri="{FF2B5EF4-FFF2-40B4-BE49-F238E27FC236}">
                <a16:creationId xmlns:a16="http://schemas.microsoft.com/office/drawing/2014/main" id="{BB662824-FB89-4423-9DD1-AEA76FDFC5DC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0" y="0"/>
            <a:ext cx="9128320" cy="5143500"/>
          </a:xfrm>
          <a:prstGeom prst="rect">
            <a:avLst/>
          </a:prstGeom>
        </p:spPr>
      </p:pic>
      <p:pic>
        <p:nvPicPr>
          <p:cNvPr id="57" name="圖片 7">
            <a:extLst>
              <a:ext uri="{FF2B5EF4-FFF2-40B4-BE49-F238E27FC236}">
                <a16:creationId xmlns:a16="http://schemas.microsoft.com/office/drawing/2014/main" id="{27AE344F-E749-42E6-BA52-61A7FB07105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 rot="16200000">
            <a:off x="4910637" y="2726133"/>
            <a:ext cx="1696182" cy="106011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90FD32B4-E0F3-BF45-B1C2-8A4D4291ADA0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42425" y="299105"/>
            <a:ext cx="8043469" cy="681712"/>
          </a:xfrm>
        </p:spPr>
        <p:txBody>
          <a:bodyPr>
            <a:noAutofit/>
          </a:bodyPr>
          <a:lstStyle/>
          <a:p>
            <a:pPr>
              <a:lnSpc>
                <a:spcPts val="3600"/>
              </a:lnSpc>
            </a:pPr>
            <a:r>
              <a:rPr lang="en-US" altLang="zh-CN" b="0" dirty="0">
                <a:latin typeface="Oswald Medium" pitchFamily="2" charset="0"/>
              </a:rPr>
              <a:t>Use USB to 5GbE/2.5GbE to enhance the performance of PC/NAS</a:t>
            </a:r>
            <a:endParaRPr lang="en-US" b="0" dirty="0">
              <a:latin typeface="Oswald Medium" pitchFamily="2" charset="0"/>
            </a:endParaRPr>
          </a:p>
        </p:txBody>
      </p:sp>
      <p:pic>
        <p:nvPicPr>
          <p:cNvPr id="3" name="圖片 26">
            <a:extLst>
              <a:ext uri="{FF2B5EF4-FFF2-40B4-BE49-F238E27FC236}">
                <a16:creationId xmlns:a16="http://schemas.microsoft.com/office/drawing/2014/main" id="{4E80DC31-69CF-E948-A097-A7DF35D4A382}"/>
              </a:ext>
            </a:extLst>
          </p:cNvPr>
          <p:cNvPicPr>
            <a:picLocks noChangeAspect="1"/>
          </p:cNvPicPr>
          <p:nvPr/>
        </p:nvPicPr>
        <p:blipFill>
          <a:blip r:embed="rId4" cstate="print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colorTemperature colorTemp="53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572551" y="1365439"/>
            <a:ext cx="2145606" cy="2627889"/>
          </a:xfrm>
          <a:prstGeom prst="rect">
            <a:avLst/>
          </a:prstGeom>
          <a:effectLst>
            <a:outerShdw blurRad="50800" dist="38100" dir="5400000" algn="t" rotWithShape="0">
              <a:prstClr val="black">
                <a:alpha val="40000"/>
              </a:prstClr>
            </a:outerShdw>
          </a:effectLst>
        </p:spPr>
      </p:pic>
      <p:sp>
        <p:nvSpPr>
          <p:cNvPr id="8" name="Shape 721">
            <a:extLst>
              <a:ext uri="{FF2B5EF4-FFF2-40B4-BE49-F238E27FC236}">
                <a16:creationId xmlns:a16="http://schemas.microsoft.com/office/drawing/2014/main" id="{200CD91F-176A-5A45-BA2C-F2287062231F}"/>
              </a:ext>
            </a:extLst>
          </p:cNvPr>
          <p:cNvSpPr/>
          <p:nvPr/>
        </p:nvSpPr>
        <p:spPr>
          <a:xfrm>
            <a:off x="7250381" y="3154164"/>
            <a:ext cx="212002" cy="275709"/>
          </a:xfrm>
          <a:prstGeom prst="roundRect">
            <a:avLst>
              <a:gd name="adj" fmla="val 16667"/>
            </a:avLst>
          </a:prstGeom>
          <a:solidFill>
            <a:srgbClr val="4ED7FD">
              <a:alpha val="52000"/>
            </a:srgbClr>
          </a:solidFill>
          <a:ln w="114300" cap="flat" cmpd="sng">
            <a:noFill/>
            <a:prstDash val="solid"/>
            <a:round/>
            <a:headEnd type="none" w="med" len="med"/>
            <a:tailEnd type="none" w="med" len="med"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endParaRPr lang="zh-TW" altLang="en-US" sz="180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pic>
        <p:nvPicPr>
          <p:cNvPr id="16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49A28620-DFD3-1840-A939-8E1FC0F48C6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>
            <a:off x="5798197" y="3240572"/>
            <a:ext cx="3079144" cy="1463391"/>
          </a:xfrm>
          <a:prstGeom prst="rect">
            <a:avLst/>
          </a:prstGeom>
          <a:noFill/>
        </p:spPr>
      </p:pic>
      <p:sp>
        <p:nvSpPr>
          <p:cNvPr id="17" name="Shape 477">
            <a:extLst>
              <a:ext uri="{FF2B5EF4-FFF2-40B4-BE49-F238E27FC236}">
                <a16:creationId xmlns:a16="http://schemas.microsoft.com/office/drawing/2014/main" id="{260044FC-3962-F14E-B346-2CCD26F628F0}"/>
              </a:ext>
            </a:extLst>
          </p:cNvPr>
          <p:cNvSpPr/>
          <p:nvPr/>
        </p:nvSpPr>
        <p:spPr>
          <a:xfrm>
            <a:off x="7110856" y="4309436"/>
            <a:ext cx="1909028" cy="276975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400" dirty="0" err="1">
                <a:solidFill>
                  <a:srgbClr val="FFFFFF"/>
                </a:solidFill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Exisiting</a:t>
            </a:r>
            <a:r>
              <a:rPr lang="en-US" altLang="zh-TW" sz="1400" dirty="0">
                <a:solidFill>
                  <a:srgbClr val="FFFFFF"/>
                </a:solidFill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 wiring</a:t>
            </a:r>
            <a:endParaRPr lang="zh-TW" altLang="en-US" sz="1400" dirty="0">
              <a:solidFill>
                <a:srgbClr val="FFFFFF"/>
              </a:solidFill>
              <a:latin typeface="Oswald Medium" pitchFamily="2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18" name="肘形接點 57">
            <a:extLst>
              <a:ext uri="{FF2B5EF4-FFF2-40B4-BE49-F238E27FC236}">
                <a16:creationId xmlns:a16="http://schemas.microsoft.com/office/drawing/2014/main" id="{3B0D4FDB-0201-B24A-981E-B5FF8E308AD5}"/>
              </a:ext>
            </a:extLst>
          </p:cNvPr>
          <p:cNvCxnSpPr/>
          <p:nvPr/>
        </p:nvCxnSpPr>
        <p:spPr>
          <a:xfrm flipV="1">
            <a:off x="1564308" y="1999850"/>
            <a:ext cx="1544652" cy="324064"/>
          </a:xfrm>
          <a:prstGeom prst="bentConnector3">
            <a:avLst>
              <a:gd name="adj1" fmla="val 32448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F0026C1-B874-9544-9B8C-FF327160D79C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 bwMode="auto">
          <a:xfrm flipH="1">
            <a:off x="1571728" y="2850483"/>
            <a:ext cx="1418687" cy="549903"/>
          </a:xfrm>
          <a:prstGeom prst="rect">
            <a:avLst/>
          </a:prstGeom>
          <a:noFill/>
        </p:spPr>
      </p:pic>
      <p:pic>
        <p:nvPicPr>
          <p:cNvPr id="20" name="Picture 3" descr="C:\Users\user\Desktop\21_PPT對稿QNAP AQC107 10G網卡\7-01.png">
            <a:extLst>
              <a:ext uri="{FF2B5EF4-FFF2-40B4-BE49-F238E27FC236}">
                <a16:creationId xmlns:a16="http://schemas.microsoft.com/office/drawing/2014/main" id="{2ACD8D09-051B-A84B-928B-5E35C127873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 bwMode="auto">
          <a:xfrm flipH="1">
            <a:off x="2088082" y="1854185"/>
            <a:ext cx="3260555" cy="1549608"/>
          </a:xfrm>
          <a:prstGeom prst="rect">
            <a:avLst/>
          </a:prstGeom>
          <a:noFill/>
        </p:spPr>
      </p:pic>
      <p:pic>
        <p:nvPicPr>
          <p:cNvPr id="21" name="Shape 430">
            <a:extLst>
              <a:ext uri="{FF2B5EF4-FFF2-40B4-BE49-F238E27FC236}">
                <a16:creationId xmlns:a16="http://schemas.microsoft.com/office/drawing/2014/main" id="{FE26293C-A9CD-7A42-913C-B23E5255D85E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8962" y="1308362"/>
            <a:ext cx="1042896" cy="743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Shape 443">
            <a:extLst>
              <a:ext uri="{FF2B5EF4-FFF2-40B4-BE49-F238E27FC236}">
                <a16:creationId xmlns:a16="http://schemas.microsoft.com/office/drawing/2014/main" id="{549ED49B-1DC2-3B4C-86C4-DC50EEAC8663}"/>
              </a:ext>
            </a:extLst>
          </p:cNvPr>
          <p:cNvSpPr txBox="1"/>
          <p:nvPr/>
        </p:nvSpPr>
        <p:spPr>
          <a:xfrm>
            <a:off x="2521828" y="1618575"/>
            <a:ext cx="800838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dirty="0">
                <a:solidFill>
                  <a:srgbClr val="66FFFF"/>
                </a:solidFill>
                <a:latin typeface="Oswald Medium" pitchFamily="2" charset="0"/>
                <a:cs typeface="Arial" panose="020B0604020202020204" pitchFamily="34" charset="0"/>
              </a:rPr>
              <a:t>Cat 5e</a:t>
            </a:r>
            <a:endParaRPr lang="zh-TW" altLang="en-US" sz="1100" dirty="0">
              <a:solidFill>
                <a:srgbClr val="66FFFF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3" name="Shape 444">
            <a:extLst>
              <a:ext uri="{FF2B5EF4-FFF2-40B4-BE49-F238E27FC236}">
                <a16:creationId xmlns:a16="http://schemas.microsoft.com/office/drawing/2014/main" id="{C63272E7-4EE7-A34C-94B9-273415CE85CC}"/>
              </a:ext>
            </a:extLst>
          </p:cNvPr>
          <p:cNvSpPr txBox="1"/>
          <p:nvPr/>
        </p:nvSpPr>
        <p:spPr>
          <a:xfrm>
            <a:off x="2064205" y="1618575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dirty="0">
                <a:solidFill>
                  <a:srgbClr val="FFFF00"/>
                </a:solidFill>
                <a:latin typeface="Oswald Medium" pitchFamily="2" charset="0"/>
                <a:cs typeface="Arial" panose="020B0604020202020204" pitchFamily="34" charset="0"/>
              </a:rPr>
              <a:t>5GbE</a:t>
            </a:r>
            <a:endParaRPr lang="zh-TW" altLang="en-US" sz="1100" dirty="0">
              <a:solidFill>
                <a:srgbClr val="FFFF00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4" name="Shape 443">
            <a:extLst>
              <a:ext uri="{FF2B5EF4-FFF2-40B4-BE49-F238E27FC236}">
                <a16:creationId xmlns:a16="http://schemas.microsoft.com/office/drawing/2014/main" id="{5F6866E8-949E-FD4B-AD78-0EB54F63E788}"/>
              </a:ext>
            </a:extLst>
          </p:cNvPr>
          <p:cNvSpPr txBox="1"/>
          <p:nvPr/>
        </p:nvSpPr>
        <p:spPr>
          <a:xfrm>
            <a:off x="2521828" y="2542188"/>
            <a:ext cx="800838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dirty="0">
                <a:solidFill>
                  <a:srgbClr val="66FFFF"/>
                </a:solidFill>
                <a:latin typeface="Oswald Medium" pitchFamily="2" charset="0"/>
                <a:cs typeface="Arial" panose="020B0604020202020204" pitchFamily="34" charset="0"/>
              </a:rPr>
              <a:t>Cat 5e</a:t>
            </a:r>
            <a:endParaRPr lang="zh-TW" altLang="en-US" sz="1100" dirty="0">
              <a:solidFill>
                <a:srgbClr val="66FFFF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5" name="Shape 444">
            <a:extLst>
              <a:ext uri="{FF2B5EF4-FFF2-40B4-BE49-F238E27FC236}">
                <a16:creationId xmlns:a16="http://schemas.microsoft.com/office/drawing/2014/main" id="{351EAA35-D441-6845-B11A-7BFDF3BA84B7}"/>
              </a:ext>
            </a:extLst>
          </p:cNvPr>
          <p:cNvSpPr txBox="1"/>
          <p:nvPr/>
        </p:nvSpPr>
        <p:spPr>
          <a:xfrm>
            <a:off x="2064205" y="2542188"/>
            <a:ext cx="598900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100" dirty="0">
                <a:solidFill>
                  <a:srgbClr val="FFFF00"/>
                </a:solidFill>
                <a:latin typeface="Oswald Medium" pitchFamily="2" charset="0"/>
                <a:cs typeface="Arial" panose="020B0604020202020204" pitchFamily="34" charset="0"/>
              </a:rPr>
              <a:t>5GbE</a:t>
            </a:r>
            <a:endParaRPr lang="zh-TW" altLang="en-US" sz="1100" dirty="0">
              <a:solidFill>
                <a:srgbClr val="FFFF00"/>
              </a:solidFill>
              <a:latin typeface="Oswald Medium" pitchFamily="2" charset="0"/>
              <a:ea typeface="Arial"/>
              <a:cs typeface="Arial" panose="020B0604020202020204" pitchFamily="34" charset="0"/>
              <a:sym typeface="Arial"/>
            </a:endParaRPr>
          </a:p>
        </p:txBody>
      </p:sp>
      <p:sp>
        <p:nvSpPr>
          <p:cNvPr id="26" name="Shape 477">
            <a:extLst>
              <a:ext uri="{FF2B5EF4-FFF2-40B4-BE49-F238E27FC236}">
                <a16:creationId xmlns:a16="http://schemas.microsoft.com/office/drawing/2014/main" id="{EE36A213-51FA-454B-9F35-AA6CACE0C1C9}"/>
              </a:ext>
            </a:extLst>
          </p:cNvPr>
          <p:cNvSpPr/>
          <p:nvPr/>
        </p:nvSpPr>
        <p:spPr>
          <a:xfrm>
            <a:off x="1673704" y="3018297"/>
            <a:ext cx="2021501" cy="293293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34280" rIns="68578" bIns="34280" anchor="t" anchorCtr="0">
            <a:noAutofit/>
          </a:bodyPr>
          <a:lstStyle/>
          <a:p>
            <a:pPr>
              <a:buClr>
                <a:srgbClr val="FFFFFF"/>
              </a:buClr>
              <a:buSzPts val="1800"/>
            </a:pPr>
            <a:r>
              <a:rPr lang="en-US" altLang="zh-TW" sz="1400" dirty="0">
                <a:solidFill>
                  <a:srgbClr val="FFFFFF"/>
                </a:solidFill>
                <a:latin typeface="Oswald Medium" pitchFamily="2" charset="0"/>
                <a:ea typeface="Microsoft JhengHei"/>
                <a:cs typeface="Arial" panose="020B0604020202020204" pitchFamily="34" charset="0"/>
                <a:sym typeface="Microsoft JhengHei"/>
              </a:rPr>
              <a:t>Existing wiring</a:t>
            </a:r>
            <a:endParaRPr lang="zh-TW" altLang="en-US" sz="1400" dirty="0">
              <a:solidFill>
                <a:srgbClr val="FFFFFF"/>
              </a:solidFill>
              <a:latin typeface="Oswald Medium" pitchFamily="2" charset="0"/>
              <a:ea typeface="Microsoft JhengHei"/>
              <a:cs typeface="Arial" panose="020B0604020202020204" pitchFamily="34" charset="0"/>
              <a:sym typeface="Microsoft JhengHei"/>
            </a:endParaRPr>
          </a:p>
        </p:txBody>
      </p:sp>
      <p:cxnSp>
        <p:nvCxnSpPr>
          <p:cNvPr id="27" name="肘形接點 58">
            <a:extLst>
              <a:ext uri="{FF2B5EF4-FFF2-40B4-BE49-F238E27FC236}">
                <a16:creationId xmlns:a16="http://schemas.microsoft.com/office/drawing/2014/main" id="{DC2BAE2B-A3E6-D441-B2FC-9E1532001564}"/>
              </a:ext>
            </a:extLst>
          </p:cNvPr>
          <p:cNvCxnSpPr/>
          <p:nvPr/>
        </p:nvCxnSpPr>
        <p:spPr>
          <a:xfrm>
            <a:off x="1488059" y="2530112"/>
            <a:ext cx="1631744" cy="379834"/>
          </a:xfrm>
          <a:prstGeom prst="bentConnector3">
            <a:avLst>
              <a:gd name="adj1" fmla="val 34753"/>
            </a:avLst>
          </a:prstGeom>
          <a:ln w="38100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28" name="Shape 431">
            <a:extLst>
              <a:ext uri="{FF2B5EF4-FFF2-40B4-BE49-F238E27FC236}">
                <a16:creationId xmlns:a16="http://schemas.microsoft.com/office/drawing/2014/main" id="{0962714F-93BD-FB46-AD2D-7BFE7468FDD4}"/>
              </a:ext>
            </a:extLst>
          </p:cNvPr>
          <p:cNvPicPr preferRelativeResize="0"/>
          <p:nvPr/>
        </p:nvPicPr>
        <p:blipFill>
          <a:blip r:embed="rId9" cstate="screen">
            <a:alphaModFix/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108962" y="2417970"/>
            <a:ext cx="1042896" cy="74344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Shape 435">
            <a:extLst>
              <a:ext uri="{FF2B5EF4-FFF2-40B4-BE49-F238E27FC236}">
                <a16:creationId xmlns:a16="http://schemas.microsoft.com/office/drawing/2014/main" id="{DF75064C-92DD-CD44-85EB-FE4B98B56103}"/>
              </a:ext>
            </a:extLst>
          </p:cNvPr>
          <p:cNvSpPr txBox="1"/>
          <p:nvPr/>
        </p:nvSpPr>
        <p:spPr>
          <a:xfrm>
            <a:off x="364199" y="2624100"/>
            <a:ext cx="1289844" cy="305401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CN" sz="110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QNAP 10G 4C switch</a:t>
            </a:r>
            <a:endParaRPr lang="en-US" sz="1100">
              <a:solidFill>
                <a:schemeClr val="bg1"/>
              </a:solidFill>
              <a:latin typeface="Oswald Medium" pitchFamily="2" charset="0"/>
              <a:ea typeface="微軟正黑體"/>
              <a:cs typeface="Arial"/>
              <a:sym typeface="Arial"/>
            </a:endParaRPr>
          </a:p>
        </p:txBody>
      </p:sp>
      <p:pic>
        <p:nvPicPr>
          <p:cNvPr id="30" name="圖片 52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123B05AD-9659-BC4B-A318-4C07DC2DD053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552044" y="1666965"/>
            <a:ext cx="745837" cy="588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1" name="圖片 53" descr="一張含有 電子用品 的圖片&#10;&#10;描述是以非常高的可信度產生">
            <a:extLst>
              <a:ext uri="{FF2B5EF4-FFF2-40B4-BE49-F238E27FC236}">
                <a16:creationId xmlns:a16="http://schemas.microsoft.com/office/drawing/2014/main" id="{89C7CA80-5E85-854F-993E-44268852AF88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439452" y="2604555"/>
            <a:ext cx="745837" cy="58870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32" name="Picture 2" descr="一張含有 天空, 電子用品 的圖片&#10;&#10;描述是以高可信度產生">
            <a:extLst>
              <a:ext uri="{FF2B5EF4-FFF2-40B4-BE49-F238E27FC236}">
                <a16:creationId xmlns:a16="http://schemas.microsoft.com/office/drawing/2014/main" id="{79649E10-B261-D141-B6CA-1AD50B2F58D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50744" y="2136971"/>
            <a:ext cx="1903845" cy="491734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3" name="Shape 434">
            <a:extLst>
              <a:ext uri="{FF2B5EF4-FFF2-40B4-BE49-F238E27FC236}">
                <a16:creationId xmlns:a16="http://schemas.microsoft.com/office/drawing/2014/main" id="{CFD1BE6D-F43E-EE47-A648-31CADF560224}"/>
              </a:ext>
            </a:extLst>
          </p:cNvPr>
          <p:cNvSpPr txBox="1"/>
          <p:nvPr/>
        </p:nvSpPr>
        <p:spPr>
          <a:xfrm>
            <a:off x="4205044" y="1580455"/>
            <a:ext cx="1365552" cy="311639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QXG-10G1T</a:t>
            </a:r>
          </a:p>
          <a:p>
            <a:pPr>
              <a:buClr>
                <a:srgbClr val="262626"/>
              </a:buClr>
              <a:buSzPts val="1200"/>
            </a:pPr>
            <a:r>
              <a:rPr lang="en-US" altLang="zh-CN" sz="10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or QNA-UC5G1T</a:t>
            </a:r>
            <a:endParaRPr lang="en-US" altLang="zh-TW" sz="1000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  <a:cs typeface="Arial" panose="020B0604020202020204" pitchFamily="34" charset="0"/>
              <a:sym typeface="Arial"/>
            </a:endParaRPr>
          </a:p>
        </p:txBody>
      </p:sp>
      <p:pic>
        <p:nvPicPr>
          <p:cNvPr id="34" name="Picture 2" descr="C:\Users\user\Desktop\21_PPT對稿QNAP AQC107 10G網卡\16.png">
            <a:extLst>
              <a:ext uri="{FF2B5EF4-FFF2-40B4-BE49-F238E27FC236}">
                <a16:creationId xmlns:a16="http://schemas.microsoft.com/office/drawing/2014/main" id="{D418FB1B-694E-014B-BE73-025E95E10D0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1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3028229" y="1804461"/>
            <a:ext cx="686254" cy="739930"/>
          </a:xfrm>
          <a:prstGeom prst="rect">
            <a:avLst/>
          </a:prstGeom>
          <a:noFill/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6" name="Rectangle 35">
            <a:extLst>
              <a:ext uri="{FF2B5EF4-FFF2-40B4-BE49-F238E27FC236}">
                <a16:creationId xmlns:a16="http://schemas.microsoft.com/office/drawing/2014/main" id="{F4FC7187-02BC-324E-B07D-B5E0D74E57C4}"/>
              </a:ext>
            </a:extLst>
          </p:cNvPr>
          <p:cNvSpPr/>
          <p:nvPr/>
        </p:nvSpPr>
        <p:spPr>
          <a:xfrm>
            <a:off x="5201715" y="1722311"/>
            <a:ext cx="1282723" cy="1107996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en-US" altLang="zh-CN" sz="15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QNAP</a:t>
            </a:r>
          </a:p>
          <a:p>
            <a:r>
              <a:rPr lang="en-US" altLang="zh-CN" sz="15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QNA-UC5G1T:</a:t>
            </a:r>
          </a:p>
          <a:p>
            <a:r>
              <a:rPr lang="en-US" altLang="zh-CN" sz="1200" dirty="0">
                <a:solidFill>
                  <a:schemeClr val="bg1"/>
                </a:solidFill>
                <a:latin typeface="Oswald Light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USB 3.2 Gen1 to</a:t>
            </a:r>
          </a:p>
          <a:p>
            <a:r>
              <a:rPr lang="en-US" altLang="zh-CN" sz="1200" dirty="0">
                <a:solidFill>
                  <a:schemeClr val="bg1"/>
                </a:solidFill>
                <a:latin typeface="Oswald Light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5GbE/2.5GbE/1GbE </a:t>
            </a:r>
          </a:p>
          <a:p>
            <a:r>
              <a:rPr lang="en-US" altLang="zh-CN" sz="1200" dirty="0">
                <a:solidFill>
                  <a:schemeClr val="bg1"/>
                </a:solidFill>
                <a:latin typeface="Oswald Light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adapter</a:t>
            </a:r>
          </a:p>
        </p:txBody>
      </p:sp>
      <p:sp>
        <p:nvSpPr>
          <p:cNvPr id="37" name="圓角矩形 73">
            <a:extLst>
              <a:ext uri="{FF2B5EF4-FFF2-40B4-BE49-F238E27FC236}">
                <a16:creationId xmlns:a16="http://schemas.microsoft.com/office/drawing/2014/main" id="{4806EC04-07F7-D742-8542-E9041DCDAAB3}"/>
              </a:ext>
            </a:extLst>
          </p:cNvPr>
          <p:cNvSpPr/>
          <p:nvPr/>
        </p:nvSpPr>
        <p:spPr>
          <a:xfrm>
            <a:off x="2142766" y="3497781"/>
            <a:ext cx="1954074" cy="1386570"/>
          </a:xfrm>
          <a:prstGeom prst="roundRect">
            <a:avLst>
              <a:gd name="adj" fmla="val 8630"/>
            </a:avLst>
          </a:prstGeom>
          <a:solidFill>
            <a:schemeClr val="accent5">
              <a:lumMod val="20000"/>
              <a:lumOff val="80000"/>
              <a:alpha val="87000"/>
            </a:schemeClr>
          </a:soli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800"/>
          </a:p>
        </p:txBody>
      </p:sp>
      <p:grpSp>
        <p:nvGrpSpPr>
          <p:cNvPr id="38" name="群組 37">
            <a:extLst>
              <a:ext uri="{FF2B5EF4-FFF2-40B4-BE49-F238E27FC236}">
                <a16:creationId xmlns:a16="http://schemas.microsoft.com/office/drawing/2014/main" id="{6638C63E-706B-0D41-B54A-C34C0CF702B2}"/>
              </a:ext>
            </a:extLst>
          </p:cNvPr>
          <p:cNvGrpSpPr/>
          <p:nvPr/>
        </p:nvGrpSpPr>
        <p:grpSpPr>
          <a:xfrm>
            <a:off x="1906593" y="3672488"/>
            <a:ext cx="2155064" cy="670673"/>
            <a:chOff x="1928381" y="2347681"/>
            <a:chExt cx="4774715" cy="1004332"/>
          </a:xfr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grpSpPr>
        <p:cxnSp>
          <p:nvCxnSpPr>
            <p:cNvPr id="39" name="Shape 90">
              <a:extLst>
                <a:ext uri="{FF2B5EF4-FFF2-40B4-BE49-F238E27FC236}">
                  <a16:creationId xmlns:a16="http://schemas.microsoft.com/office/drawing/2014/main" id="{0346FCD9-A95B-2941-8549-534A67D482DE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3015637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0" name="Shape 89">
              <a:extLst>
                <a:ext uri="{FF2B5EF4-FFF2-40B4-BE49-F238E27FC236}">
                  <a16:creationId xmlns:a16="http://schemas.microsoft.com/office/drawing/2014/main" id="{45AEB5E5-075F-EF4A-B160-AC6DD34F73B3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2681659"/>
              <a:ext cx="4774710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1" name="Shape 93">
              <a:extLst>
                <a:ext uri="{FF2B5EF4-FFF2-40B4-BE49-F238E27FC236}">
                  <a16:creationId xmlns:a16="http://schemas.microsoft.com/office/drawing/2014/main" id="{4E1B7F3A-DD2D-764A-BFF7-B2A0F5BA71ED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3" y="3349617"/>
              <a:ext cx="4774713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  <p:cxnSp>
          <p:nvCxnSpPr>
            <p:cNvPr id="42" name="Shape 90">
              <a:extLst>
                <a:ext uri="{FF2B5EF4-FFF2-40B4-BE49-F238E27FC236}">
                  <a16:creationId xmlns:a16="http://schemas.microsoft.com/office/drawing/2014/main" id="{37A5F347-F9BF-0B43-B681-9DC3F91B3E6E}"/>
                </a:ext>
              </a:extLst>
            </p:cNvPr>
            <p:cNvCxnSpPr>
              <a:cxnSpLocks/>
            </p:cNvCxnSpPr>
            <p:nvPr/>
          </p:nvCxnSpPr>
          <p:spPr>
            <a:xfrm>
              <a:off x="1928381" y="2347681"/>
              <a:ext cx="4774688" cy="2396"/>
            </a:xfrm>
            <a:prstGeom prst="straightConnector1">
              <a:avLst/>
            </a:prstGeom>
            <a:noFill/>
            <a:ln w="6350" cap="flat" cmpd="sng">
              <a:solidFill>
                <a:schemeClr val="bg1">
                  <a:lumMod val="95000"/>
                </a:schemeClr>
              </a:solidFill>
              <a:prstDash val="solid"/>
              <a:round/>
              <a:headEnd type="none" w="med" len="med"/>
              <a:tailEnd type="none" w="med" len="med"/>
            </a:ln>
          </p:spPr>
        </p:cxnSp>
      </p:grpSp>
      <p:sp>
        <p:nvSpPr>
          <p:cNvPr id="43" name="Shape 80">
            <a:extLst>
              <a:ext uri="{FF2B5EF4-FFF2-40B4-BE49-F238E27FC236}">
                <a16:creationId xmlns:a16="http://schemas.microsoft.com/office/drawing/2014/main" id="{58A21D41-9F8E-214C-BA77-1874EAA8B7F8}"/>
              </a:ext>
            </a:extLst>
          </p:cNvPr>
          <p:cNvSpPr/>
          <p:nvPr/>
        </p:nvSpPr>
        <p:spPr>
          <a:xfrm>
            <a:off x="3187521" y="3789875"/>
            <a:ext cx="538375" cy="553264"/>
          </a:xfrm>
          <a:prstGeom prst="rect">
            <a:avLst/>
          </a:prstGeom>
          <a:gradFill>
            <a:gsLst>
              <a:gs pos="100000">
                <a:srgbClr val="EF206D"/>
              </a:gs>
              <a:gs pos="0">
                <a:srgbClr val="F7942F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4" name="Shape 81">
            <a:extLst>
              <a:ext uri="{FF2B5EF4-FFF2-40B4-BE49-F238E27FC236}">
                <a16:creationId xmlns:a16="http://schemas.microsoft.com/office/drawing/2014/main" id="{4992C985-40AD-A344-B151-67A40C28EF2A}"/>
              </a:ext>
            </a:extLst>
          </p:cNvPr>
          <p:cNvSpPr txBox="1"/>
          <p:nvPr/>
        </p:nvSpPr>
        <p:spPr>
          <a:xfrm>
            <a:off x="2286294" y="4348588"/>
            <a:ext cx="744015" cy="26516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900" i="0" u="none" strike="noStrike" cap="none" dirty="0">
                <a:solidFill>
                  <a:schemeClr val="tx1">
                    <a:lumMod val="85000"/>
                    <a:lumOff val="15000"/>
                  </a:schemeClr>
                </a:solidFill>
                <a:latin typeface="Oswald Light" pitchFamily="2" charset="0"/>
                <a:ea typeface="微軟正黑體" pitchFamily="34" charset="-120"/>
                <a:sym typeface="Arial"/>
              </a:rPr>
              <a:t>Download</a:t>
            </a:r>
            <a:endParaRPr lang="zh-TW" sz="900" i="0" u="none" strike="noStrike" cap="none" dirty="0">
              <a:solidFill>
                <a:schemeClr val="tx1">
                  <a:lumMod val="85000"/>
                  <a:lumOff val="15000"/>
                </a:schemeClr>
              </a:solidFill>
              <a:latin typeface="Oswald Light" pitchFamily="2" charset="0"/>
              <a:ea typeface="微軟正黑體" pitchFamily="34" charset="-120"/>
              <a:sym typeface="Arial"/>
            </a:endParaRPr>
          </a:p>
        </p:txBody>
      </p:sp>
      <p:sp>
        <p:nvSpPr>
          <p:cNvPr id="45" name="Shape 82">
            <a:extLst>
              <a:ext uri="{FF2B5EF4-FFF2-40B4-BE49-F238E27FC236}">
                <a16:creationId xmlns:a16="http://schemas.microsoft.com/office/drawing/2014/main" id="{3D6ACF6B-A0B3-E444-9382-5889063EC85D}"/>
              </a:ext>
            </a:extLst>
          </p:cNvPr>
          <p:cNvSpPr txBox="1"/>
          <p:nvPr/>
        </p:nvSpPr>
        <p:spPr>
          <a:xfrm>
            <a:off x="3119064" y="4348566"/>
            <a:ext cx="672957" cy="265167"/>
          </a:xfrm>
          <a:prstGeom prst="rect">
            <a:avLst/>
          </a:prstGeom>
          <a:noFill/>
          <a:ln>
            <a:noFill/>
          </a:ln>
          <a:effectLst/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900">
                <a:solidFill>
                  <a:schemeClr val="tx1">
                    <a:lumMod val="85000"/>
                    <a:lumOff val="15000"/>
                  </a:schemeClr>
                </a:solidFill>
                <a:latin typeface="Oswald Light" pitchFamily="2" charset="0"/>
                <a:ea typeface="微軟正黑體" pitchFamily="34" charset="-120"/>
                <a:sym typeface="Arial"/>
              </a:rPr>
              <a:t>Upload</a:t>
            </a:r>
            <a:endParaRPr lang="zh-TW" sz="900" i="0" u="none" strike="noStrike" cap="none">
              <a:solidFill>
                <a:schemeClr val="tx1">
                  <a:lumMod val="85000"/>
                  <a:lumOff val="15000"/>
                </a:schemeClr>
              </a:solidFill>
              <a:latin typeface="Oswald Light" pitchFamily="2" charset="0"/>
              <a:ea typeface="微軟正黑體" pitchFamily="34" charset="-120"/>
              <a:sym typeface="Arial"/>
            </a:endParaRPr>
          </a:p>
        </p:txBody>
      </p:sp>
      <p:sp>
        <p:nvSpPr>
          <p:cNvPr id="46" name="Shape 84">
            <a:extLst>
              <a:ext uri="{FF2B5EF4-FFF2-40B4-BE49-F238E27FC236}">
                <a16:creationId xmlns:a16="http://schemas.microsoft.com/office/drawing/2014/main" id="{672A78A4-5B5B-5D43-ABB8-C21A19D215AF}"/>
              </a:ext>
            </a:extLst>
          </p:cNvPr>
          <p:cNvSpPr txBox="1"/>
          <p:nvPr/>
        </p:nvSpPr>
        <p:spPr>
          <a:xfrm>
            <a:off x="3251967" y="3793682"/>
            <a:ext cx="425570" cy="251926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900" b="1" i="0" u="none" strike="noStrike" cap="none">
                <a:solidFill>
                  <a:schemeClr val="lt1"/>
                </a:solidFill>
                <a:latin typeface="Arial"/>
                <a:ea typeface="Arial"/>
                <a:cs typeface="Arial"/>
                <a:sym typeface="Arial"/>
              </a:rPr>
              <a:t>255</a:t>
            </a:r>
            <a:endParaRPr lang="zh-TW" sz="900" b="1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47" name="Shape 92">
            <a:extLst>
              <a:ext uri="{FF2B5EF4-FFF2-40B4-BE49-F238E27FC236}">
                <a16:creationId xmlns:a16="http://schemas.microsoft.com/office/drawing/2014/main" id="{3C3A4D57-2C1E-0B4E-8C82-A977C16DDE43}"/>
              </a:ext>
            </a:extLst>
          </p:cNvPr>
          <p:cNvSpPr txBox="1"/>
          <p:nvPr/>
        </p:nvSpPr>
        <p:spPr>
          <a:xfrm>
            <a:off x="1571817" y="4244485"/>
            <a:ext cx="435795" cy="144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zh-TW" sz="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48" name="Shape 101">
            <a:extLst>
              <a:ext uri="{FF2B5EF4-FFF2-40B4-BE49-F238E27FC236}">
                <a16:creationId xmlns:a16="http://schemas.microsoft.com/office/drawing/2014/main" id="{6AC9A101-5C7A-E947-8B6C-75DF42CFA205}"/>
              </a:ext>
            </a:extLst>
          </p:cNvPr>
          <p:cNvSpPr txBox="1"/>
          <p:nvPr/>
        </p:nvSpPr>
        <p:spPr>
          <a:xfrm>
            <a:off x="2142765" y="4574253"/>
            <a:ext cx="1954075" cy="379826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ctr" anchorCtr="0">
            <a:noAutofit/>
          </a:bodyPr>
          <a:lstStyle/>
          <a:p>
            <a:pPr lvl="0" algn="ctr">
              <a:lnSpc>
                <a:spcPts val="1250"/>
              </a:lnSpc>
              <a:buClr>
                <a:srgbClr val="9F5900"/>
              </a:buClr>
              <a:buSzPct val="25000"/>
            </a:pPr>
            <a:r>
              <a:rPr kumimoji="1" lang="en-US" altLang="zh-CN" sz="1000" dirty="0">
                <a:solidFill>
                  <a:schemeClr val="bg1"/>
                </a:solidFill>
                <a:latin typeface="Oswald Medium" pitchFamily="2" charset="0"/>
              </a:rPr>
              <a:t>Windows file transfer</a:t>
            </a:r>
            <a:endParaRPr lang="en-US" altLang="zh-TW" sz="1000" dirty="0">
              <a:solidFill>
                <a:schemeClr val="bg1"/>
              </a:solidFill>
              <a:latin typeface="Oswald Medium" pitchFamily="2" charset="0"/>
              <a:ea typeface="微軟正黑體" pitchFamily="34" charset="-120"/>
            </a:endParaRPr>
          </a:p>
          <a:p>
            <a:pPr lvl="0" algn="ctr">
              <a:lnSpc>
                <a:spcPts val="1250"/>
              </a:lnSpc>
              <a:buClr>
                <a:srgbClr val="9F5900"/>
              </a:buClr>
              <a:buSzPct val="25000"/>
            </a:pP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微軟正黑體" pitchFamily="34" charset="-120"/>
              </a:rPr>
              <a:t>QNA-UC5G1T + TS-231K RAID 1</a:t>
            </a:r>
          </a:p>
        </p:txBody>
      </p:sp>
      <p:sp>
        <p:nvSpPr>
          <p:cNvPr id="49" name="Shape 79">
            <a:extLst>
              <a:ext uri="{FF2B5EF4-FFF2-40B4-BE49-F238E27FC236}">
                <a16:creationId xmlns:a16="http://schemas.microsoft.com/office/drawing/2014/main" id="{301BF414-7861-4748-9298-1E28CB6C3AC6}"/>
              </a:ext>
            </a:extLst>
          </p:cNvPr>
          <p:cNvSpPr/>
          <p:nvPr/>
        </p:nvSpPr>
        <p:spPr>
          <a:xfrm>
            <a:off x="2404805" y="3771455"/>
            <a:ext cx="538375" cy="574696"/>
          </a:xfrm>
          <a:prstGeom prst="rect">
            <a:avLst/>
          </a:prstGeom>
          <a:gradFill>
            <a:gsLst>
              <a:gs pos="100000">
                <a:srgbClr val="17F1BD"/>
              </a:gs>
              <a:gs pos="0">
                <a:srgbClr val="9DF275"/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  <a:scene3d>
            <a:camera prst="orthographicFront"/>
            <a:lightRig rig="threePt" dir="t"/>
          </a:scene3d>
          <a:sp3d>
            <a:bevelT w="38100" h="38100" prst="angle"/>
            <a:bevelB w="38100" h="38100"/>
          </a:sp3d>
        </p:spPr>
        <p:txBody>
          <a:bodyPr wrap="square" lIns="91425" tIns="45700" rIns="91425" bIns="45700" anchor="ctr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Font typeface="Arial"/>
              <a:buNone/>
            </a:pPr>
            <a:endParaRPr sz="800" b="0" i="0" u="none" strike="noStrike" cap="none">
              <a:solidFill>
                <a:schemeClr val="lt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0" name="Shape 83">
            <a:extLst>
              <a:ext uri="{FF2B5EF4-FFF2-40B4-BE49-F238E27FC236}">
                <a16:creationId xmlns:a16="http://schemas.microsoft.com/office/drawing/2014/main" id="{3B9E73FF-1F7C-5F4B-B4A1-CC13DB4524B7}"/>
              </a:ext>
            </a:extLst>
          </p:cNvPr>
          <p:cNvSpPr txBox="1"/>
          <p:nvPr/>
        </p:nvSpPr>
        <p:spPr>
          <a:xfrm>
            <a:off x="2453972" y="3772124"/>
            <a:ext cx="425570" cy="29811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ct val="25000"/>
              <a:buFont typeface="Arial"/>
              <a:buNone/>
            </a:pPr>
            <a:r>
              <a:rPr lang="en-US" altLang="zh-TW" sz="900" b="1" i="0" u="none" strike="noStrike" cap="none" dirty="0">
                <a:latin typeface="Arial"/>
                <a:ea typeface="Arial"/>
                <a:cs typeface="Arial"/>
                <a:sym typeface="Arial"/>
              </a:rPr>
              <a:t>260</a:t>
            </a:r>
            <a:endParaRPr lang="zh-TW" sz="900" b="1" i="0" u="none" strike="noStrike" cap="none" dirty="0"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1" name="Shape 89">
            <a:extLst>
              <a:ext uri="{FF2B5EF4-FFF2-40B4-BE49-F238E27FC236}">
                <a16:creationId xmlns:a16="http://schemas.microsoft.com/office/drawing/2014/main" id="{4BBD61DE-D7AC-4D4C-85AE-B8869F736DF2}"/>
              </a:ext>
            </a:extLst>
          </p:cNvPr>
          <p:cNvSpPr txBox="1"/>
          <p:nvPr/>
        </p:nvSpPr>
        <p:spPr>
          <a:xfrm>
            <a:off x="1536955" y="4423284"/>
            <a:ext cx="538233" cy="23073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lvl="0">
              <a:buClr>
                <a:srgbClr val="9F5900"/>
              </a:buClr>
              <a:buSzPct val="25000"/>
            </a:pPr>
            <a:r>
              <a:rPr lang="en-US" sz="800" b="1">
                <a:solidFill>
                  <a:schemeClr val="bg1"/>
                </a:solidFill>
              </a:rPr>
              <a:t>  </a:t>
            </a:r>
            <a:r>
              <a:rPr lang="en-US" altLang="zh-TW" sz="800" b="1">
                <a:solidFill>
                  <a:schemeClr val="bg1"/>
                </a:solidFill>
              </a:rPr>
              <a:t>(</a:t>
            </a:r>
            <a:r>
              <a:rPr lang="en-US" sz="800" b="1">
                <a:solidFill>
                  <a:schemeClr val="bg1"/>
                </a:solidFill>
              </a:rPr>
              <a:t>MB/s)</a:t>
            </a:r>
            <a:endParaRPr lang="en-US" sz="800" b="1" i="0" u="none" strike="noStrike" cap="none">
              <a:solidFill>
                <a:schemeClr val="bg1"/>
              </a:solidFill>
              <a:sym typeface="Arial"/>
            </a:endParaRPr>
          </a:p>
        </p:txBody>
      </p:sp>
      <p:sp>
        <p:nvSpPr>
          <p:cNvPr id="52" name="Shape 92">
            <a:extLst>
              <a:ext uri="{FF2B5EF4-FFF2-40B4-BE49-F238E27FC236}">
                <a16:creationId xmlns:a16="http://schemas.microsoft.com/office/drawing/2014/main" id="{0152F444-878F-F342-8D10-63BC88214720}"/>
              </a:ext>
            </a:extLst>
          </p:cNvPr>
          <p:cNvSpPr txBox="1"/>
          <p:nvPr/>
        </p:nvSpPr>
        <p:spPr>
          <a:xfrm>
            <a:off x="1571817" y="4015198"/>
            <a:ext cx="435795" cy="144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 b="1" i="0" u="none" strike="noStrike" cap="none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100</a:t>
            </a:r>
            <a:endParaRPr lang="zh-TW" sz="8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3" name="Shape 92">
            <a:extLst>
              <a:ext uri="{FF2B5EF4-FFF2-40B4-BE49-F238E27FC236}">
                <a16:creationId xmlns:a16="http://schemas.microsoft.com/office/drawing/2014/main" id="{3927ACB4-18C8-9A4C-8AB3-ACB26B4B5DD7}"/>
              </a:ext>
            </a:extLst>
          </p:cNvPr>
          <p:cNvSpPr txBox="1"/>
          <p:nvPr/>
        </p:nvSpPr>
        <p:spPr>
          <a:xfrm>
            <a:off x="1571817" y="3785913"/>
            <a:ext cx="435795" cy="144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 b="1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2</a:t>
            </a:r>
            <a:r>
              <a:rPr lang="en-US" altLang="zh-TW" sz="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  <a:r>
              <a:rPr lang="zh-TW" sz="800" b="1" i="0" u="none" strike="noStrike" cap="none" dirty="0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0</a:t>
            </a:r>
          </a:p>
        </p:txBody>
      </p:sp>
      <p:sp>
        <p:nvSpPr>
          <p:cNvPr id="54" name="Shape 92">
            <a:extLst>
              <a:ext uri="{FF2B5EF4-FFF2-40B4-BE49-F238E27FC236}">
                <a16:creationId xmlns:a16="http://schemas.microsoft.com/office/drawing/2014/main" id="{065801FE-E7BB-3644-ADD6-8BBDFA8151BC}"/>
              </a:ext>
            </a:extLst>
          </p:cNvPr>
          <p:cNvSpPr txBox="1"/>
          <p:nvPr/>
        </p:nvSpPr>
        <p:spPr>
          <a:xfrm>
            <a:off x="1571817" y="3556627"/>
            <a:ext cx="435795" cy="144362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txBody>
          <a:bodyPr wrap="square" lIns="91425" tIns="45700" rIns="91425" bIns="45700" anchor="t" anchorCtr="0">
            <a:noAutofit/>
          </a:bodyPr>
          <a:lstStyle/>
          <a:p>
            <a:pPr marL="0" marR="0" lvl="0" indent="0" algn="ct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9F5900"/>
              </a:buClr>
              <a:buSzPct val="25000"/>
              <a:buFont typeface="Arial"/>
              <a:buNone/>
            </a:pPr>
            <a:r>
              <a:rPr lang="en-US" altLang="zh-TW" sz="800" b="1">
                <a:solidFill>
                  <a:schemeClr val="bg1"/>
                </a:solidFill>
                <a:latin typeface="Arial"/>
                <a:ea typeface="Arial"/>
                <a:cs typeface="Arial"/>
                <a:sym typeface="Arial"/>
              </a:rPr>
              <a:t>300</a:t>
            </a:r>
            <a:endParaRPr lang="zh-TW" sz="800" b="1" i="0" u="none" strike="noStrike" cap="none">
              <a:solidFill>
                <a:schemeClr val="bg1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sp>
        <p:nvSpPr>
          <p:cNvPr id="55" name="矩形 54">
            <a:extLst>
              <a:ext uri="{FF2B5EF4-FFF2-40B4-BE49-F238E27FC236}">
                <a16:creationId xmlns:a16="http://schemas.microsoft.com/office/drawing/2014/main" id="{9BA441E8-D7DC-CB43-9AEE-27B18111BF03}"/>
              </a:ext>
            </a:extLst>
          </p:cNvPr>
          <p:cNvSpPr/>
          <p:nvPr/>
        </p:nvSpPr>
        <p:spPr>
          <a:xfrm>
            <a:off x="197082" y="3763313"/>
            <a:ext cx="1518607" cy="1212704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750"/>
              </a:lnSpc>
            </a:pPr>
            <a:r>
              <a:rPr lang="en-US" altLang="zh-TW" sz="600" dirty="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rPr>
              <a:t>Tested in QNAP Labs. Figures may vary by environment.</a:t>
            </a:r>
            <a:br>
              <a:rPr lang="zh-TW" altLang="en-US" sz="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Test environment</a:t>
            </a:r>
            <a:br>
              <a:rPr lang="zh-TW" altLang="en-US" sz="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NAS: TS-231K, </a:t>
            </a:r>
          </a:p>
          <a:p>
            <a:pPr>
              <a:lnSpc>
                <a:spcPts val="750"/>
              </a:lnSpc>
            </a:pPr>
            <a:r>
              <a:rPr lang="en-US" altLang="zh-TW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QTS 4.4.2, RAID 1:  thick volume</a:t>
            </a:r>
          </a:p>
          <a:p>
            <a:pPr>
              <a:lnSpc>
                <a:spcPts val="750"/>
              </a:lnSpc>
            </a:pPr>
            <a:r>
              <a:rPr lang="en-US" altLang="zh-TW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2 x 512GB Samsung 850 Pro</a:t>
            </a:r>
          </a:p>
          <a:p>
            <a:pPr>
              <a:lnSpc>
                <a:spcPts val="750"/>
              </a:lnSpc>
            </a:pPr>
            <a:endParaRPr lang="en-US" altLang="zh-TW" sz="600" dirty="0">
              <a:solidFill>
                <a:srgbClr val="FFFFFF"/>
              </a:solidFill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  <a:p>
            <a:pPr>
              <a:lnSpc>
                <a:spcPts val="750"/>
              </a:lnSpc>
            </a:pPr>
            <a:r>
              <a:rPr lang="en-US" altLang="zh-TW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Client PC</a:t>
            </a:r>
            <a:r>
              <a:rPr lang="zh-TW" altLang="en-US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：</a:t>
            </a:r>
            <a:br>
              <a:rPr lang="en-US" altLang="zh-TW" sz="600" dirty="0"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</a:br>
            <a:r>
              <a:rPr lang="en-US" altLang="zh-TW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Intel Core i7-6700 3.4 GHz; 64GB RAM; Intel X550 </a:t>
            </a:r>
            <a:r>
              <a:rPr lang="zh-CN" altLang="en-US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網卡</a:t>
            </a:r>
            <a:r>
              <a:rPr lang="en-US" altLang="zh-TW" sz="600" dirty="0">
                <a:solidFill>
                  <a:srgbClr val="FFFFFF"/>
                </a:solidFill>
                <a:latin typeface="Arial" panose="020B0604020202020204" pitchFamily="34" charset="0"/>
                <a:ea typeface="微軟正黑體" panose="020B0604030504040204" pitchFamily="34" charset="-120"/>
                <a:cs typeface="Arial" panose="020B0604020202020204" pitchFamily="34" charset="0"/>
              </a:rPr>
              <a:t>; Microsoft Windows 10 64bit</a:t>
            </a:r>
            <a:endParaRPr lang="zh-TW" altLang="en-US" sz="600" dirty="0">
              <a:latin typeface="Arial" panose="020B0604020202020204" pitchFamily="34" charset="0"/>
              <a:ea typeface="微軟正黑體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6" name="圖片 55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58E17E50-D863-B242-9D0F-DBAAD0C230E1}"/>
              </a:ext>
            </a:extLst>
          </p:cNvPr>
          <p:cNvPicPr>
            <a:picLocks noChangeAspect="1"/>
          </p:cNvPicPr>
          <p:nvPr/>
        </p:nvPicPr>
        <p:blipFill>
          <a:blip r:embed="rId1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65295" y="1599711"/>
            <a:ext cx="1148642" cy="1978769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40">
            <a:extLst>
              <a:ext uri="{FF2B5EF4-FFF2-40B4-BE49-F238E27FC236}">
                <a16:creationId xmlns:a16="http://schemas.microsoft.com/office/drawing/2014/main" id="{30F92492-47D3-B343-B4C8-922E53BBE4C3}"/>
              </a:ext>
            </a:extLst>
          </p:cNvPr>
          <p:cNvPicPr>
            <a:picLocks noChangeAspect="1"/>
          </p:cNvPicPr>
          <p:nvPr/>
        </p:nvPicPr>
        <p:blipFill>
          <a:blip r:embed="rId1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 rot="10800000">
            <a:off x="5960754" y="3193188"/>
            <a:ext cx="1235912" cy="147103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8" name="Shape 434">
            <a:extLst>
              <a:ext uri="{FF2B5EF4-FFF2-40B4-BE49-F238E27FC236}">
                <a16:creationId xmlns:a16="http://schemas.microsoft.com/office/drawing/2014/main" id="{F41E7FEB-3E98-434A-868C-78D22BE88EA1}"/>
              </a:ext>
            </a:extLst>
          </p:cNvPr>
          <p:cNvSpPr txBox="1"/>
          <p:nvPr/>
        </p:nvSpPr>
        <p:spPr>
          <a:xfrm>
            <a:off x="7364410" y="3583531"/>
            <a:ext cx="700960" cy="294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68578" tIns="68578" rIns="68578" bIns="68578" anchor="ctr" anchorCtr="0">
            <a:noAutofit/>
          </a:bodyPr>
          <a:lstStyle/>
          <a:p>
            <a:pPr>
              <a:buClr>
                <a:srgbClr val="262626"/>
              </a:buClr>
              <a:buSzPts val="1200"/>
            </a:pPr>
            <a:r>
              <a:rPr lang="en-US" altLang="zh-TW" sz="1200" dirty="0">
                <a:latin typeface="Oswald Medium" pitchFamily="2" charset="0"/>
                <a:ea typeface="微軟正黑體" pitchFamily="34" charset="-120"/>
                <a:cs typeface="Arial" panose="020B0604020202020204" pitchFamily="34" charset="0"/>
                <a:sym typeface="Arial"/>
              </a:rPr>
              <a:t>TS-231K</a:t>
            </a:r>
          </a:p>
        </p:txBody>
      </p:sp>
    </p:spTree>
    <p:extLst>
      <p:ext uri="{BB962C8B-B14F-4D97-AF65-F5344CB8AC3E}">
        <p14:creationId xmlns:p14="http://schemas.microsoft.com/office/powerpoint/2010/main" val="4157518681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矩形 6">
            <a:extLst>
              <a:ext uri="{FF2B5EF4-FFF2-40B4-BE49-F238E27FC236}">
                <a16:creationId xmlns:a16="http://schemas.microsoft.com/office/drawing/2014/main" id="{124B5BDC-3EC3-4E81-A0AE-25813CA30A6F}"/>
              </a:ext>
            </a:extLst>
          </p:cNvPr>
          <p:cNvSpPr/>
          <p:nvPr/>
        </p:nvSpPr>
        <p:spPr>
          <a:xfrm>
            <a:off x="1143594" y="1987199"/>
            <a:ext cx="3623720" cy="701410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179388" indent="-179388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Upgrade TS-431KX memory</a:t>
            </a:r>
            <a:endParaRPr lang="en-US" altLang="zh-CN" sz="16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179388" indent="-179388">
              <a:lnSpc>
                <a:spcPts val="2500"/>
              </a:lnSpc>
              <a:buFont typeface="Arial" panose="020B0604020202020204" pitchFamily="34" charset="0"/>
              <a:buChar char="•"/>
            </a:pPr>
            <a:r>
              <a:rPr lang="en-US" altLang="zh-CN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TS-431KX 10GbE performance test</a:t>
            </a: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A8B25F29-681D-4609-BF06-5BD41106016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686857" y="759409"/>
            <a:ext cx="3988904" cy="1647412"/>
          </a:xfrm>
        </p:spPr>
        <p:txBody>
          <a:bodyPr/>
          <a:lstStyle/>
          <a:p>
            <a:pPr algn="ctr"/>
            <a:r>
              <a:rPr lang="en-US" altLang="zh-CN" sz="6000" b="0" dirty="0">
                <a:latin typeface="Oswald Medium" pitchFamily="2" charset="0"/>
              </a:rPr>
              <a:t>Live Demo</a:t>
            </a:r>
            <a:endParaRPr lang="zh-TW" altLang="en-US" sz="6000" b="0" dirty="0">
              <a:latin typeface="Oswald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726666898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矩形: 圓角化同側角落 60">
            <a:extLst>
              <a:ext uri="{FF2B5EF4-FFF2-40B4-BE49-F238E27FC236}">
                <a16:creationId xmlns:a16="http://schemas.microsoft.com/office/drawing/2014/main" id="{02B32B6B-3AEE-4E08-BFF2-4CF17DCFFCAD}"/>
              </a:ext>
            </a:extLst>
          </p:cNvPr>
          <p:cNvSpPr/>
          <p:nvPr/>
        </p:nvSpPr>
        <p:spPr>
          <a:xfrm>
            <a:off x="274543" y="2068006"/>
            <a:ext cx="6444827" cy="2997182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0">
                <a:srgbClr val="0F8EB2">
                  <a:alpha val="81000"/>
                </a:srgbClr>
              </a:gs>
              <a:gs pos="37000">
                <a:srgbClr val="0A639E">
                  <a:alpha val="71000"/>
                </a:srgbClr>
              </a:gs>
              <a:gs pos="70000">
                <a:srgbClr val="0C437A">
                  <a:alpha val="58000"/>
                </a:srgbClr>
              </a:gs>
              <a:gs pos="100000">
                <a:srgbClr val="0B2C61">
                  <a:alpha val="75000"/>
                </a:srgbClr>
              </a:gs>
            </a:gsLst>
            <a:lin ang="5400000" scaled="0"/>
          </a:gradFill>
          <a:ln>
            <a:noFill/>
          </a:ln>
          <a:effectLst>
            <a:reflection blurRad="6350" stA="52000" endA="300" endPos="35000" dir="5400000" sy="-100000" algn="bl" rotWithShape="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59" name="矩形: 圓角化同側角落 58">
            <a:extLst>
              <a:ext uri="{FF2B5EF4-FFF2-40B4-BE49-F238E27FC236}">
                <a16:creationId xmlns:a16="http://schemas.microsoft.com/office/drawing/2014/main" id="{7FEFA232-6DEA-4DB7-9A1B-5022D2959FA2}"/>
              </a:ext>
            </a:extLst>
          </p:cNvPr>
          <p:cNvSpPr/>
          <p:nvPr/>
        </p:nvSpPr>
        <p:spPr>
          <a:xfrm>
            <a:off x="274545" y="2112748"/>
            <a:ext cx="6444825" cy="2685541"/>
          </a:xfrm>
          <a:prstGeom prst="round2SameRect">
            <a:avLst>
              <a:gd name="adj1" fmla="val 0"/>
              <a:gd name="adj2" fmla="val 0"/>
            </a:avLst>
          </a:prstGeom>
          <a:gradFill>
            <a:gsLst>
              <a:gs pos="0">
                <a:srgbClr val="0F8EB2">
                  <a:alpha val="60000"/>
                </a:srgbClr>
              </a:gs>
              <a:gs pos="37000">
                <a:srgbClr val="0A639E">
                  <a:alpha val="50000"/>
                </a:srgbClr>
              </a:gs>
              <a:gs pos="70000">
                <a:srgbClr val="0E5094">
                  <a:alpha val="40000"/>
                </a:srgbClr>
              </a:gs>
              <a:gs pos="100000">
                <a:srgbClr val="10408B">
                  <a:alpha val="3000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b="1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C804422A-31D1-A247-B885-CB59E561C27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91427"/>
            <a:ext cx="9101042" cy="804117"/>
          </a:xfrm>
        </p:spPr>
        <p:txBody>
          <a:bodyPr/>
          <a:lstStyle/>
          <a:p>
            <a:r>
              <a:rPr lang="en-US" altLang="zh-TW" sz="3600" b="0">
                <a:latin typeface="Oswald Medium" pitchFamily="2" charset="0"/>
                <a:ea typeface="Microsoft JhengHei" panose="020B0604030504040204" pitchFamily="34" charset="-120"/>
              </a:rPr>
              <a:t>All the goodies for homes and offices</a:t>
            </a:r>
            <a:endParaRPr lang="en-US" sz="3600" b="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graphicFrame>
        <p:nvGraphicFramePr>
          <p:cNvPr id="4" name="Table 3">
            <a:extLst>
              <a:ext uri="{FF2B5EF4-FFF2-40B4-BE49-F238E27FC236}">
                <a16:creationId xmlns:a16="http://schemas.microsoft.com/office/drawing/2014/main" id="{A1ADFE6E-404E-0342-B8BE-F26A99C86F46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683236132"/>
              </p:ext>
            </p:extLst>
          </p:nvPr>
        </p:nvGraphicFramePr>
        <p:xfrm>
          <a:off x="274543" y="1726648"/>
          <a:ext cx="6444829" cy="3269901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097057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1771724">
                  <a:extLst>
                    <a:ext uri="{9D8B030D-6E8A-4147-A177-3AD203B41FA5}">
                      <a16:colId xmlns:a16="http://schemas.microsoft.com/office/drawing/2014/main" val="425643682"/>
                    </a:ext>
                  </a:extLst>
                </a:gridCol>
                <a:gridCol w="1832785">
                  <a:extLst>
                    <a:ext uri="{9D8B030D-6E8A-4147-A177-3AD203B41FA5}">
                      <a16:colId xmlns:a16="http://schemas.microsoft.com/office/drawing/2014/main" val="1993527468"/>
                    </a:ext>
                  </a:extLst>
                </a:gridCol>
                <a:gridCol w="1743263">
                  <a:extLst>
                    <a:ext uri="{9D8B030D-6E8A-4147-A177-3AD203B41FA5}">
                      <a16:colId xmlns:a16="http://schemas.microsoft.com/office/drawing/2014/main" val="3707945310"/>
                    </a:ext>
                  </a:extLst>
                </a:gridCol>
              </a:tblGrid>
              <a:tr h="401406">
                <a:tc>
                  <a:txBody>
                    <a:bodyPr/>
                    <a:lstStyle/>
                    <a:p>
                      <a:pPr algn="ctr"/>
                      <a:r>
                        <a:rPr lang="en-US" altLang="zh-Hant" sz="1150" b="0">
                          <a:latin typeface="Oswald Medium" pitchFamily="2" charset="0"/>
                          <a:ea typeface="微軟正黑體"/>
                          <a:cs typeface="Arial"/>
                        </a:rPr>
                        <a:t>NAS model</a:t>
                      </a:r>
                      <a:endParaRPr lang="en-US" sz="1150" b="0">
                        <a:latin typeface="Oswald Medium" pitchFamily="2" charset="0"/>
                        <a:ea typeface="微軟正黑體"/>
                        <a:cs typeface="Arial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F8EB2">
                            <a:alpha val="81000"/>
                          </a:srgbClr>
                        </a:gs>
                        <a:gs pos="37000">
                          <a:srgbClr val="0A639E">
                            <a:alpha val="71000"/>
                          </a:srgbClr>
                        </a:gs>
                        <a:gs pos="70000">
                          <a:srgbClr val="0C437A">
                            <a:alpha val="58000"/>
                          </a:srgbClr>
                        </a:gs>
                        <a:gs pos="100000">
                          <a:srgbClr val="0B2C61">
                            <a:alpha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latin typeface="Oswald Medium" pitchFamily="2" charset="0"/>
                          <a:ea typeface="微軟正黑體"/>
                          <a:cs typeface="Arial"/>
                        </a:rPr>
                        <a:t>TS-431KX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F8EB2">
                            <a:alpha val="81000"/>
                          </a:srgbClr>
                        </a:gs>
                        <a:gs pos="37000">
                          <a:srgbClr val="0A639E">
                            <a:alpha val="71000"/>
                          </a:srgbClr>
                        </a:gs>
                        <a:gs pos="70000">
                          <a:srgbClr val="0C437A">
                            <a:alpha val="58000"/>
                          </a:srgbClr>
                        </a:gs>
                        <a:gs pos="100000">
                          <a:srgbClr val="0B2C61">
                            <a:alpha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400" b="0">
                          <a:latin typeface="Oswald Medium" pitchFamily="2" charset="0"/>
                          <a:ea typeface="微軟正黑體"/>
                          <a:cs typeface="Arial"/>
                        </a:rPr>
                        <a:t>TS-431K/231K/131K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gradFill>
                      <a:gsLst>
                        <a:gs pos="0">
                          <a:srgbClr val="0F8EB2">
                            <a:alpha val="81000"/>
                          </a:srgbClr>
                        </a:gs>
                        <a:gs pos="37000">
                          <a:srgbClr val="0A639E">
                            <a:alpha val="71000"/>
                          </a:srgbClr>
                        </a:gs>
                        <a:gs pos="70000">
                          <a:srgbClr val="0C437A">
                            <a:alpha val="58000"/>
                          </a:srgbClr>
                        </a:gs>
                        <a:gs pos="100000">
                          <a:srgbClr val="0B2C61">
                            <a:alpha val="75000"/>
                          </a:srgbClr>
                        </a:gs>
                      </a:gsLst>
                      <a:lin ang="5400000" scaled="0"/>
                    </a:gra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CN" sz="1400" b="0">
                          <a:latin typeface="Oswald Medium" pitchFamily="2" charset="0"/>
                          <a:ea typeface="微軟正黑體"/>
                          <a:cs typeface="Arial"/>
                        </a:rPr>
                        <a:t>Other vendor </a:t>
                      </a:r>
                      <a:r>
                        <a:rPr lang="en-US" altLang="zh-TW" sz="1400" b="0">
                          <a:latin typeface="Oswald Medium" pitchFamily="2" charset="0"/>
                          <a:ea typeface="微軟正黑體"/>
                          <a:cs typeface="Arial"/>
                        </a:rPr>
                        <a:t>DS420j</a:t>
                      </a:r>
                      <a:endParaRPr lang="en-US" sz="1400" b="0">
                        <a:latin typeface="Oswald Medium" pitchFamily="2" charset="0"/>
                        <a:ea typeface="微軟正黑體"/>
                        <a:cs typeface="Arial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tx2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1116">
                <a:tc>
                  <a:txBody>
                    <a:bodyPr/>
                    <a:lstStyle/>
                    <a:p>
                      <a:pPr algn="ctr"/>
                      <a:r>
                        <a:rPr lang="en-US" altLang="zh-Hant" sz="115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</a:rPr>
                        <a:t>Processor</a:t>
                      </a:r>
                      <a:endParaRPr lang="en-US" sz="115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Quad-core</a:t>
                      </a:r>
                      <a:r>
                        <a:rPr lang="zh-TW" alt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1.7 GHz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Quad-core</a:t>
                      </a:r>
                      <a:r>
                        <a:rPr lang="zh-TW" alt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1.7 GHz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zh-TW" alt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Quad-core </a:t>
                      </a:r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1.4 GHz</a:t>
                      </a:r>
                      <a:endParaRPr lang="en-US" sz="130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/>
                        <a:cs typeface="Arial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619556">
                <a:tc>
                  <a:txBody>
                    <a:bodyPr/>
                    <a:lstStyle/>
                    <a:p>
                      <a:pPr algn="ctr"/>
                      <a:r>
                        <a:rPr lang="en-US" altLang="zh-Hant" sz="115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</a:rPr>
                        <a:t>Memory</a:t>
                      </a:r>
                      <a:endParaRPr lang="en-US" sz="115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FFFF00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2GB, max</a:t>
                      </a:r>
                      <a:r>
                        <a:rPr lang="zh-TW" altLang="en-US" sz="1300" b="0">
                          <a:solidFill>
                            <a:srgbClr val="FFFF00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 </a:t>
                      </a:r>
                      <a:r>
                        <a:rPr lang="en-US" altLang="zh-TW" sz="1300" b="0">
                          <a:solidFill>
                            <a:srgbClr val="FFFF00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8GB </a:t>
                      </a:r>
                      <a:endParaRPr lang="en-US" altLang="zh-TW" sz="1300" b="0">
                        <a:solidFill>
                          <a:srgbClr val="FFFF00"/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( 1 x SODIMM </a:t>
                      </a:r>
                    </a:p>
                    <a:p>
                      <a:pPr algn="ctr"/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DDR3L RAM slot )</a:t>
                      </a:r>
                      <a:endParaRPr lang="en-US" sz="130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/>
                        <a:cs typeface="Arial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1GB, </a:t>
                      </a:r>
                      <a:endParaRPr lang="en-US" sz="130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anose="020B0604020202020204" pitchFamily="34" charset="0"/>
                      </a:endParaRPr>
                    </a:p>
                    <a:p>
                      <a:pPr algn="ctr"/>
                      <a:r>
                        <a:rPr lang="en-US" altLang="zh-TW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not upgradeable</a:t>
                      </a:r>
                      <a:endParaRPr lang="en-US" sz="130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/>
                        <a:cs typeface="Arial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1GB, </a:t>
                      </a:r>
                      <a:endParaRPr lang="en-US" altLang="zh-TW" sz="130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 panose="020B0604030504040204" pitchFamily="34" charset="-120"/>
                        <a:cs typeface="Arial" pitchFamily="34" charset="0"/>
                      </a:endParaRPr>
                    </a:p>
                    <a:p>
                      <a:pPr algn="ctr"/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not upgradeable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286854">
                <a:tc>
                  <a:txBody>
                    <a:bodyPr/>
                    <a:lstStyle/>
                    <a:p>
                      <a:pPr algn="ctr"/>
                      <a:r>
                        <a:rPr lang="en-US" sz="115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10GbE </a:t>
                      </a:r>
                      <a:r>
                        <a:rPr lang="en-US" altLang="zh-CN" sz="115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</a:rPr>
                        <a:t>LAN</a:t>
                      </a:r>
                      <a:endParaRPr lang="en-US" sz="115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/>
                        <a:cs typeface="Arial" pitchFamily="34" charset="0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rgbClr val="FFFF00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 x 10GbE SFP+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---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---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82236103"/>
                  </a:ext>
                </a:extLst>
              </a:tr>
              <a:tr h="334759">
                <a:tc>
                  <a:txBody>
                    <a:bodyPr/>
                    <a:lstStyle/>
                    <a:p>
                      <a:pPr algn="ctr"/>
                      <a:r>
                        <a:rPr lang="en-US" altLang="zh-TW" sz="115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GbE LAN</a:t>
                      </a:r>
                      <a:endParaRPr lang="en-US" sz="115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/>
                        <a:cs typeface="Arial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rgbClr val="FFFF00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rgbClr val="FFFF00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2 (TS-131K: 1)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17812324"/>
                  </a:ext>
                </a:extLst>
              </a:tr>
              <a:tr h="422732">
                <a:tc>
                  <a:txBody>
                    <a:bodyPr/>
                    <a:lstStyle/>
                    <a:p>
                      <a:pPr algn="ctr"/>
                      <a:r>
                        <a:rPr lang="en-US" altLang="zh-CN" sz="115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</a:rPr>
                        <a:t>Performance </a:t>
                      </a:r>
                      <a:r>
                        <a:rPr lang="en-US" altLang="zh-CN" sz="115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(MB/s)</a:t>
                      </a:r>
                      <a:endParaRPr lang="en-US" sz="1150" b="0">
                        <a:solidFill>
                          <a:schemeClr val="bg1"/>
                        </a:solidFill>
                        <a:latin typeface="Oswald Medium" pitchFamily="2" charset="0"/>
                        <a:ea typeface="微軟正黑體"/>
                        <a:cs typeface="Arial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1,050 / 454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221 / 195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112 / 112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383905578"/>
                  </a:ext>
                </a:extLst>
              </a:tr>
              <a:tr h="311043">
                <a:tc>
                  <a:txBody>
                    <a:bodyPr/>
                    <a:lstStyle/>
                    <a:p>
                      <a:pPr algn="ctr"/>
                      <a:r>
                        <a:rPr lang="en-US" sz="115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USB 3.0 / 2.0</a:t>
                      </a: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rgbClr val="FFFF00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3</a:t>
                      </a:r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 / 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rgbClr val="FFFF00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3</a:t>
                      </a:r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 / 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n-US" sz="1300" b="0">
                          <a:solidFill>
                            <a:schemeClr val="bg1"/>
                          </a:solidFill>
                          <a:latin typeface="Oswald Medium" pitchFamily="2" charset="0"/>
                          <a:ea typeface="微軟正黑體"/>
                          <a:cs typeface="Arial"/>
                        </a:rPr>
                        <a:t>2 / 0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10"/>
                  </a:ext>
                </a:extLst>
              </a:tr>
              <a:tr h="464257"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15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Oswald Medium" pitchFamily="2" charset="0"/>
                          <a:ea typeface="微軟正黑體"/>
                          <a:cs typeface="Arial"/>
                          <a:sym typeface="Arial"/>
                        </a:rPr>
                        <a:t>Hot-swap HDD</a:t>
                      </a:r>
                      <a:endParaRPr kumimoji="0" lang="en-US" sz="115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chemeClr val="bg1"/>
                        </a:solidFill>
                        <a:effectLst/>
                        <a:uLnTx/>
                        <a:uFillTx/>
                        <a:latin typeface="Oswald Medium" pitchFamily="2" charset="0"/>
                        <a:ea typeface="微軟正黑體"/>
                        <a:cs typeface="Arial"/>
                        <a:sym typeface="Arial"/>
                      </a:endParaRPr>
                    </a:p>
                  </a:txBody>
                  <a:tcPr anchor="ctr">
                    <a:lnL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3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Oswald Medium" pitchFamily="2" charset="0"/>
                          <a:ea typeface="微軟正黑體"/>
                          <a:cs typeface="Arial"/>
                          <a:sym typeface="Arial"/>
                        </a:rPr>
                        <a:t>Yes</a:t>
                      </a:r>
                      <a:endParaRPr kumimoji="0" lang="en-US" sz="13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Oswald Medium" pitchFamily="2" charset="0"/>
                        <a:ea typeface="微軟正黑體"/>
                        <a:cs typeface="Arial"/>
                        <a:sym typeface="Arial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altLang="zh-TW" sz="1300" b="0" i="0" u="none" strike="noStrike" kern="0" cap="none" spc="0" normalizeH="0" baseline="0" noProof="0">
                          <a:ln>
                            <a:noFill/>
                          </a:ln>
                          <a:solidFill>
                            <a:srgbClr val="FFFF00"/>
                          </a:solidFill>
                          <a:effectLst/>
                          <a:uLnTx/>
                          <a:uFillTx/>
                          <a:latin typeface="Oswald Medium" pitchFamily="2" charset="0"/>
                          <a:ea typeface="微軟正黑體"/>
                          <a:cs typeface="Arial"/>
                          <a:sym typeface="Arial"/>
                        </a:rPr>
                        <a:t>Yes</a:t>
                      </a:r>
                      <a:endParaRPr kumimoji="0" lang="en-US" sz="1300" b="0" i="0" u="none" strike="noStrike" kern="0" cap="none" spc="0" normalizeH="0" baseline="0" noProof="0">
                        <a:ln>
                          <a:noFill/>
                        </a:ln>
                        <a:solidFill>
                          <a:srgbClr val="FFFF00"/>
                        </a:solidFill>
                        <a:effectLst/>
                        <a:uLnTx/>
                        <a:uFillTx/>
                        <a:latin typeface="Oswald Medium" pitchFamily="2" charset="0"/>
                        <a:ea typeface="微軟正黑體"/>
                        <a:cs typeface="Arial"/>
                        <a:sym typeface="Arial"/>
                      </a:endParaRP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300" b="0" i="0" u="none" strike="noStrike" kern="0" cap="none" spc="0" normalizeH="0" baseline="0" noProof="0" dirty="0">
                          <a:ln>
                            <a:noFill/>
                          </a:ln>
                          <a:solidFill>
                            <a:schemeClr val="bg1"/>
                          </a:solidFill>
                          <a:effectLst/>
                          <a:uLnTx/>
                          <a:uFillTx/>
                          <a:latin typeface="Oswald Medium" pitchFamily="2" charset="0"/>
                          <a:ea typeface="微軟正黑體"/>
                          <a:cs typeface="Arial"/>
                          <a:sym typeface="Arial"/>
                        </a:rPr>
                        <a:t>---</a:t>
                      </a:r>
                    </a:p>
                  </a:txBody>
                  <a:tcPr anchor="ctr">
                    <a:lnL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R>
                    <a:lnT w="3175" cap="flat" cmpd="sng" algn="ctr">
                      <a:solidFill>
                        <a:schemeClr val="tx2">
                          <a:lumMod val="20000"/>
                          <a:lumOff val="80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02495005"/>
                  </a:ext>
                </a:extLst>
              </a:tr>
            </a:tbl>
          </a:graphicData>
        </a:graphic>
      </p:graphicFrame>
      <p:pic>
        <p:nvPicPr>
          <p:cNvPr id="6" name="Google Shape;101;p18">
            <a:extLst>
              <a:ext uri="{FF2B5EF4-FFF2-40B4-BE49-F238E27FC236}">
                <a16:creationId xmlns:a16="http://schemas.microsoft.com/office/drawing/2014/main" id="{726C3CBD-67AC-7246-B746-43289B2CCAE4}"/>
              </a:ext>
            </a:extLst>
          </p:cNvPr>
          <p:cNvPicPr preferRelativeResize="0"/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7029200" y="1981741"/>
            <a:ext cx="1787567" cy="1942537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8" name="Google Shape;97;p18">
            <a:extLst>
              <a:ext uri="{FF2B5EF4-FFF2-40B4-BE49-F238E27FC236}">
                <a16:creationId xmlns:a16="http://schemas.microsoft.com/office/drawing/2014/main" id="{8FFC0209-433B-1647-8C84-C008C57C519C}"/>
              </a:ext>
            </a:extLst>
          </p:cNvPr>
          <p:cNvSpPr txBox="1"/>
          <p:nvPr/>
        </p:nvSpPr>
        <p:spPr>
          <a:xfrm>
            <a:off x="7108807" y="3729899"/>
            <a:ext cx="1787567" cy="7245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-US" altLang="zh-TW" sz="10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Ordering information</a:t>
            </a:r>
            <a:endParaRPr lang="zh-TW" altLang="en-US" sz="10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marL="0" lvl="0" indent="0" algn="ctr" rtl="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None/>
            </a:pPr>
            <a:r>
              <a:rPr lang="en" sz="15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EXTW-GREEN-3Y</a:t>
            </a:r>
          </a:p>
        </p:txBody>
      </p:sp>
      <p:sp>
        <p:nvSpPr>
          <p:cNvPr id="60" name="Shape 213">
            <a:extLst>
              <a:ext uri="{FF2B5EF4-FFF2-40B4-BE49-F238E27FC236}">
                <a16:creationId xmlns:a16="http://schemas.microsoft.com/office/drawing/2014/main" id="{EAD8BFB0-E4D8-4140-91C8-33DD91145FB6}"/>
              </a:ext>
            </a:extLst>
          </p:cNvPr>
          <p:cNvSpPr txBox="1"/>
          <p:nvPr/>
        </p:nvSpPr>
        <p:spPr>
          <a:xfrm>
            <a:off x="6842234" y="1076528"/>
            <a:ext cx="2301767" cy="921178"/>
          </a:xfrm>
          <a:prstGeom prst="rect">
            <a:avLst/>
          </a:prstGeom>
          <a:gradFill flip="none" rotWithShape="1">
            <a:gsLst>
              <a:gs pos="0">
                <a:srgbClr val="9AE575"/>
              </a:gs>
              <a:gs pos="100000">
                <a:srgbClr val="17F1BD"/>
              </a:gs>
            </a:gsLst>
            <a:lin ang="13500000" scaled="1"/>
            <a:tileRect/>
          </a:gra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>
              <a:lnSpc>
                <a:spcPts val="2400"/>
              </a:lnSpc>
              <a:spcBef>
                <a:spcPts val="0"/>
              </a:spcBef>
              <a:buClr>
                <a:srgbClr val="F3F3F3"/>
              </a:buClr>
              <a:buSzPts val="1600"/>
            </a:pPr>
            <a:r>
              <a:rPr lang="en-US" altLang="zh-TW" sz="1400" dirty="0">
                <a:solidFill>
                  <a:srgbClr val="000000"/>
                </a:solidFill>
                <a:latin typeface="Oswald Medium" pitchFamily="2" charset="0"/>
                <a:ea typeface="微軟正黑體" pitchFamily="34" charset="-120"/>
                <a:cs typeface="Arial" pitchFamily="34" charset="0"/>
                <a:sym typeface="Microsoft JhengHei"/>
              </a:rPr>
              <a:t>2 years of standard warranty with optional 3-year extended warranty for a total of 5 years.</a:t>
            </a:r>
            <a:endParaRPr lang="zh-TW" sz="1400" dirty="0">
              <a:solidFill>
                <a:srgbClr val="000000"/>
              </a:solidFill>
              <a:latin typeface="Oswald Medium" pitchFamily="2" charset="0"/>
              <a:ea typeface="微軟正黑體" pitchFamily="34" charset="-120"/>
              <a:cs typeface="Arial" pitchFamily="34" charset="0"/>
              <a:sym typeface="Microsoft JhengHei"/>
            </a:endParaRPr>
          </a:p>
        </p:txBody>
      </p:sp>
      <p:pic>
        <p:nvPicPr>
          <p:cNvPr id="14" name="圖片 13">
            <a:extLst>
              <a:ext uri="{FF2B5EF4-FFF2-40B4-BE49-F238E27FC236}">
                <a16:creationId xmlns:a16="http://schemas.microsoft.com/office/drawing/2014/main" id="{8CE76FF9-4416-4784-96B2-454D7EE0CEC2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150266" y="1531491"/>
            <a:ext cx="2207649" cy="788731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7" name="圖片 16">
            <a:extLst>
              <a:ext uri="{FF2B5EF4-FFF2-40B4-BE49-F238E27FC236}">
                <a16:creationId xmlns:a16="http://schemas.microsoft.com/office/drawing/2014/main" id="{90A36032-2B90-4CBE-B221-4FC3600598CF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994940" y="1531139"/>
            <a:ext cx="2207649" cy="79140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0" name="圖片 9">
            <a:extLst>
              <a:ext uri="{FF2B5EF4-FFF2-40B4-BE49-F238E27FC236}">
                <a16:creationId xmlns:a16="http://schemas.microsoft.com/office/drawing/2014/main" id="{A2336293-2F06-EA43-8543-B3E8484F5067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1838538" y="964673"/>
            <a:ext cx="723943" cy="78909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1" name="圖片 10" descr="一張含有 室內, 相片, 監視器, 差異 的圖片&#10;&#10;自動產生的描述">
            <a:extLst>
              <a:ext uri="{FF2B5EF4-FFF2-40B4-BE49-F238E27FC236}">
                <a16:creationId xmlns:a16="http://schemas.microsoft.com/office/drawing/2014/main" id="{D437DD7D-B7AF-2A48-9C79-9D5CB7F78184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574043" y="1014491"/>
            <a:ext cx="324212" cy="735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2" name="圖片 11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2D8301AB-623C-B34E-A82F-3939DA858815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44939" y="1014491"/>
            <a:ext cx="449237" cy="735605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3" name="圖片 12">
            <a:extLst>
              <a:ext uri="{FF2B5EF4-FFF2-40B4-BE49-F238E27FC236}">
                <a16:creationId xmlns:a16="http://schemas.microsoft.com/office/drawing/2014/main" id="{436A9B20-8AA0-FE4E-9B1E-4D2E3CD16706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3269642" y="997188"/>
            <a:ext cx="723943" cy="75094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3" name="矩形 2">
            <a:extLst>
              <a:ext uri="{FF2B5EF4-FFF2-40B4-BE49-F238E27FC236}">
                <a16:creationId xmlns:a16="http://schemas.microsoft.com/office/drawing/2014/main" id="{F175A1BE-2914-47FA-8463-2D9816793E8C}"/>
              </a:ext>
            </a:extLst>
          </p:cNvPr>
          <p:cNvSpPr/>
          <p:nvPr/>
        </p:nvSpPr>
        <p:spPr>
          <a:xfrm>
            <a:off x="1731713" y="1765047"/>
            <a:ext cx="915636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TS-431KX</a:t>
            </a:r>
          </a:p>
        </p:txBody>
      </p:sp>
      <p:sp>
        <p:nvSpPr>
          <p:cNvPr id="5" name="矩形 4">
            <a:extLst>
              <a:ext uri="{FF2B5EF4-FFF2-40B4-BE49-F238E27FC236}">
                <a16:creationId xmlns:a16="http://schemas.microsoft.com/office/drawing/2014/main" id="{7DB713EC-4531-463C-9D98-79ADFAB2F61A}"/>
              </a:ext>
            </a:extLst>
          </p:cNvPr>
          <p:cNvSpPr/>
          <p:nvPr/>
        </p:nvSpPr>
        <p:spPr>
          <a:xfrm>
            <a:off x="3213346" y="1763981"/>
            <a:ext cx="1675459" cy="32316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lvl="0" algn="ctr">
              <a:defRPr/>
            </a:pPr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anose="020B0604020202020204" pitchFamily="34" charset="0"/>
              </a:rPr>
              <a:t>TS-431K/231K/131K</a:t>
            </a:r>
          </a:p>
        </p:txBody>
      </p:sp>
    </p:spTree>
    <p:extLst>
      <p:ext uri="{BB962C8B-B14F-4D97-AF65-F5344CB8AC3E}">
        <p14:creationId xmlns:p14="http://schemas.microsoft.com/office/powerpoint/2010/main" val="2557084008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文字版面配置區 3">
            <a:extLst>
              <a:ext uri="{FF2B5EF4-FFF2-40B4-BE49-F238E27FC236}">
                <a16:creationId xmlns:a16="http://schemas.microsoft.com/office/drawing/2014/main" id="{B15E76F3-284C-4DC1-91DF-A9E2A22B069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2457157" y="1957679"/>
            <a:ext cx="4201552" cy="767756"/>
          </a:xfrm>
        </p:spPr>
        <p:txBody>
          <a:bodyPr>
            <a:noAutofit/>
          </a:bodyPr>
          <a:lstStyle/>
          <a:p>
            <a:pPr algn="ctr"/>
            <a:r>
              <a:rPr lang="en-US" altLang="zh-TW" sz="3550" dirty="0">
                <a:latin typeface="Oswald Medium" pitchFamily="2" charset="0"/>
              </a:rPr>
              <a:t>for Home and Offices</a:t>
            </a:r>
            <a:endParaRPr lang="zh-TW" altLang="en-US" sz="3550" dirty="0">
              <a:latin typeface="Oswald Medium" pitchFamily="2" charset="0"/>
            </a:endParaRPr>
          </a:p>
        </p:txBody>
      </p:sp>
      <p:sp>
        <p:nvSpPr>
          <p:cNvPr id="6" name="文字方塊 5">
            <a:extLst>
              <a:ext uri="{FF2B5EF4-FFF2-40B4-BE49-F238E27FC236}">
                <a16:creationId xmlns:a16="http://schemas.microsoft.com/office/drawing/2014/main" id="{4D73427E-ACDD-40C4-A512-109D2DC87DC8}"/>
              </a:ext>
            </a:extLst>
          </p:cNvPr>
          <p:cNvSpPr txBox="1"/>
          <p:nvPr/>
        </p:nvSpPr>
        <p:spPr>
          <a:xfrm>
            <a:off x="7205730" y="4685763"/>
            <a:ext cx="1944709" cy="4770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580"/>
              </a:lnSpc>
            </a:pPr>
            <a:r>
              <a:rPr lang="en-US" altLang="zh-TW" sz="530">
                <a:solidFill>
                  <a:schemeClr val="bg1"/>
                </a:solidFill>
                <a:latin typeface="Arial Nova Light" panose="020B0304020202020204" pitchFamily="34" charset="0"/>
                <a:cs typeface="Arial" panose="020B0604020202020204" pitchFamily="34" charset="0"/>
              </a:rPr>
              <a:t>Copyright© 2020 QNAP Systems, Inc. All rights reserved. QNAP® and other names of QNAP Products are proprietary marks or registered trademarks of QNAP Systems, Inc. Other products and company names mentioned herein are trademarks of their respective holders.​​​</a:t>
            </a:r>
            <a:endParaRPr lang="zh-TW" altLang="en-US" sz="530">
              <a:solidFill>
                <a:schemeClr val="bg1"/>
              </a:solidFill>
              <a:latin typeface="Arial Nova Light" panose="020B0304020202020204" pitchFamily="34" charset="0"/>
              <a:cs typeface="Arial" panose="020B0604020202020204" pitchFamily="34" charset="0"/>
            </a:endParaRPr>
          </a:p>
        </p:txBody>
      </p:sp>
      <p:sp>
        <p:nvSpPr>
          <p:cNvPr id="8" name="標題 2">
            <a:extLst>
              <a:ext uri="{FF2B5EF4-FFF2-40B4-BE49-F238E27FC236}">
                <a16:creationId xmlns:a16="http://schemas.microsoft.com/office/drawing/2014/main" id="{50C2020A-835E-430B-B919-850FFC75AEC2}"/>
              </a:ext>
            </a:extLst>
          </p:cNvPr>
          <p:cNvSpPr txBox="1">
            <a:spLocks/>
          </p:cNvSpPr>
          <p:nvPr/>
        </p:nvSpPr>
        <p:spPr>
          <a:xfrm>
            <a:off x="2346374" y="545793"/>
            <a:ext cx="4278816" cy="96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r>
              <a:rPr lang="en-US" altLang="zh-TW" sz="4600" b="0">
                <a:latin typeface="Oswald Medium" pitchFamily="2" charset="0"/>
              </a:rPr>
              <a:t>TS-431KX</a:t>
            </a:r>
            <a:endParaRPr lang="zh-TW" altLang="en-US" sz="4600" b="0">
              <a:latin typeface="Oswald Medium" pitchFamily="2" charset="0"/>
            </a:endParaRPr>
          </a:p>
        </p:txBody>
      </p:sp>
      <p:sp>
        <p:nvSpPr>
          <p:cNvPr id="9" name="標題 2">
            <a:extLst>
              <a:ext uri="{FF2B5EF4-FFF2-40B4-BE49-F238E27FC236}">
                <a16:creationId xmlns:a16="http://schemas.microsoft.com/office/drawing/2014/main" id="{7D74F4BE-6408-4CC0-8EA6-0752047AE7EA}"/>
              </a:ext>
            </a:extLst>
          </p:cNvPr>
          <p:cNvSpPr txBox="1">
            <a:spLocks/>
          </p:cNvSpPr>
          <p:nvPr/>
        </p:nvSpPr>
        <p:spPr>
          <a:xfrm>
            <a:off x="3057967" y="1242724"/>
            <a:ext cx="2698501" cy="96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pPr algn="l"/>
            <a:r>
              <a:rPr lang="en-US" altLang="zh-TW" sz="4600" b="0" dirty="0">
                <a:latin typeface="Oswald Medium" pitchFamily="2" charset="0"/>
              </a:rPr>
              <a:t>TS-x31K</a:t>
            </a:r>
            <a:endParaRPr lang="zh-TW" altLang="en-US" sz="4600" b="0" dirty="0">
              <a:latin typeface="Oswald Medium" pitchFamily="2" charset="0"/>
            </a:endParaRPr>
          </a:p>
        </p:txBody>
      </p:sp>
      <p:pic>
        <p:nvPicPr>
          <p:cNvPr id="10" name="圖片 9">
            <a:extLst>
              <a:ext uri="{FF2B5EF4-FFF2-40B4-BE49-F238E27FC236}">
                <a16:creationId xmlns:a16="http://schemas.microsoft.com/office/drawing/2014/main" id="{CDAF12A5-25DD-4AB4-B8EE-1485029844F0}"/>
              </a:ext>
            </a:extLst>
          </p:cNvPr>
          <p:cNvPicPr>
            <a:picLocks noChangeAspect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39596" y="1073053"/>
            <a:ext cx="177240" cy="177240"/>
          </a:xfrm>
          <a:prstGeom prst="rect">
            <a:avLst/>
          </a:prstGeom>
        </p:spPr>
      </p:pic>
      <p:sp>
        <p:nvSpPr>
          <p:cNvPr id="11" name="標題 2">
            <a:extLst>
              <a:ext uri="{FF2B5EF4-FFF2-40B4-BE49-F238E27FC236}">
                <a16:creationId xmlns:a16="http://schemas.microsoft.com/office/drawing/2014/main" id="{1C7CD4E2-6D41-4E9C-9414-674B82EBB363}"/>
              </a:ext>
            </a:extLst>
          </p:cNvPr>
          <p:cNvSpPr txBox="1">
            <a:spLocks/>
          </p:cNvSpPr>
          <p:nvPr/>
        </p:nvSpPr>
        <p:spPr>
          <a:xfrm>
            <a:off x="4964141" y="1298812"/>
            <a:ext cx="1281916" cy="967229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 algn="ctr" defTabSz="914400" rtl="0" eaLnBrk="1" latinLnBrk="0" hangingPunct="1">
              <a:spcBef>
                <a:spcPct val="0"/>
              </a:spcBef>
              <a:buNone/>
              <a:defRPr sz="3200" b="1" kern="1200">
                <a:solidFill>
                  <a:schemeClr val="bg1"/>
                </a:solidFill>
                <a:effectLst/>
                <a:latin typeface="Arial" pitchFamily="34" charset="0"/>
                <a:ea typeface="微軟正黑體" pitchFamily="34" charset="-120"/>
                <a:cs typeface="Arial" pitchFamily="34" charset="0"/>
              </a:defRPr>
            </a:lvl1pPr>
          </a:lstStyle>
          <a:p>
            <a:pPr algn="l"/>
            <a:r>
              <a:rPr lang="en-US" altLang="zh-TW" sz="3300" b="0">
                <a:latin typeface="Oswald Medium" pitchFamily="2" charset="0"/>
              </a:rPr>
              <a:t>series</a:t>
            </a:r>
            <a:endParaRPr lang="zh-TW" altLang="en-US" sz="3300" b="0">
              <a:latin typeface="Oswald Medium" pitchFamily="2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05786660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" name="矩形 13">
            <a:extLst>
              <a:ext uri="{FF2B5EF4-FFF2-40B4-BE49-F238E27FC236}">
                <a16:creationId xmlns:a16="http://schemas.microsoft.com/office/drawing/2014/main" id="{CDE91EAF-E5A2-435E-BC9F-C6EE86604245}"/>
              </a:ext>
            </a:extLst>
          </p:cNvPr>
          <p:cNvSpPr/>
          <p:nvPr/>
        </p:nvSpPr>
        <p:spPr>
          <a:xfrm>
            <a:off x="530162" y="1074238"/>
            <a:ext cx="3246955" cy="2071012"/>
          </a:xfrm>
          <a:prstGeom prst="rect">
            <a:avLst/>
          </a:prstGeom>
          <a:gradFill>
            <a:gsLst>
              <a:gs pos="31000">
                <a:srgbClr val="1D2087">
                  <a:alpha val="40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Oswald Medium" pitchFamily="2" charset="0"/>
              <a:ea typeface="微軟正黑體" panose="020B0604030504040204" pitchFamily="34" charset="-120"/>
            </a:endParaRPr>
          </a:p>
        </p:txBody>
      </p:sp>
      <p:pic>
        <p:nvPicPr>
          <p:cNvPr id="5" name="圖片 4">
            <a:extLst>
              <a:ext uri="{FF2B5EF4-FFF2-40B4-BE49-F238E27FC236}">
                <a16:creationId xmlns:a16="http://schemas.microsoft.com/office/drawing/2014/main" id="{BF0CC16D-E9FE-42BD-A0D1-464C35AF27F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840" y="-7433"/>
            <a:ext cx="9136160" cy="5143499"/>
          </a:xfrm>
          <a:prstGeom prst="rect">
            <a:avLst/>
          </a:prstGeom>
        </p:spPr>
      </p:pic>
      <p:sp>
        <p:nvSpPr>
          <p:cNvPr id="16" name="矩形 15">
            <a:extLst>
              <a:ext uri="{FF2B5EF4-FFF2-40B4-BE49-F238E27FC236}">
                <a16:creationId xmlns:a16="http://schemas.microsoft.com/office/drawing/2014/main" id="{C1A71927-6EBE-46BD-910E-41854AAC6457}"/>
              </a:ext>
            </a:extLst>
          </p:cNvPr>
          <p:cNvSpPr/>
          <p:nvPr/>
        </p:nvSpPr>
        <p:spPr>
          <a:xfrm>
            <a:off x="517220" y="1082716"/>
            <a:ext cx="3272840" cy="2015706"/>
          </a:xfrm>
          <a:prstGeom prst="rect">
            <a:avLst/>
          </a:prstGeom>
          <a:gradFill>
            <a:gsLst>
              <a:gs pos="1000">
                <a:srgbClr val="153D97"/>
              </a:gs>
              <a:gs pos="100000">
                <a:srgbClr val="245CE0">
                  <a:alpha val="4500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2" name="標題 1">
            <a:extLst>
              <a:ext uri="{FF2B5EF4-FFF2-40B4-BE49-F238E27FC236}">
                <a16:creationId xmlns:a16="http://schemas.microsoft.com/office/drawing/2014/main" id="{4871A144-5741-4F9E-AE12-8BAB190DDA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28018"/>
            <a:ext cx="9143999" cy="493563"/>
          </a:xfrm>
        </p:spPr>
        <p:txBody>
          <a:bodyPr/>
          <a:lstStyle/>
          <a:p>
            <a:r>
              <a:rPr lang="en-US" altLang="zh-CN" sz="3600" b="0">
                <a:latin typeface="Oswald Medium" pitchFamily="2" charset="0"/>
              </a:rPr>
              <a:t>Performance you can count on</a:t>
            </a:r>
            <a:endParaRPr lang="en-US" altLang="zh-TW" sz="3600" b="0">
              <a:latin typeface="Oswald Medium" pitchFamily="2" charset="0"/>
            </a:endParaRPr>
          </a:p>
        </p:txBody>
      </p:sp>
      <p:pic>
        <p:nvPicPr>
          <p:cNvPr id="6" name="圖形 5">
            <a:extLst>
              <a:ext uri="{FF2B5EF4-FFF2-40B4-BE49-F238E27FC236}">
                <a16:creationId xmlns:a16="http://schemas.microsoft.com/office/drawing/2014/main" id="{E3E43E58-D149-4D2D-95EE-0A0FDC1C4042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  <a:ext uri="{96DAC541-7B7A-43D3-8B79-37D633B846F1}">
                <asvg:svgBlip xmlns:asvg="http://schemas.microsoft.com/office/drawing/2016/SVG/main" r:embed="rId5"/>
              </a:ext>
            </a:extLst>
          </a:blip>
          <a:stretch>
            <a:fillRect/>
          </a:stretch>
        </p:blipFill>
        <p:spPr>
          <a:xfrm>
            <a:off x="856081" y="1306552"/>
            <a:ext cx="2450890" cy="457569"/>
          </a:xfrm>
          <a:prstGeom prst="rect">
            <a:avLst/>
          </a:prstGeom>
        </p:spPr>
      </p:pic>
      <p:pic>
        <p:nvPicPr>
          <p:cNvPr id="11" name="圖片 10">
            <a:extLst>
              <a:ext uri="{FF2B5EF4-FFF2-40B4-BE49-F238E27FC236}">
                <a16:creationId xmlns:a16="http://schemas.microsoft.com/office/drawing/2014/main" id="{E915B784-F709-4E07-A51D-3E074AFF6C37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96637" y="1780374"/>
            <a:ext cx="3198364" cy="104672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13" name="矩形 12">
            <a:extLst>
              <a:ext uri="{FF2B5EF4-FFF2-40B4-BE49-F238E27FC236}">
                <a16:creationId xmlns:a16="http://schemas.microsoft.com/office/drawing/2014/main" id="{E072291F-8D35-4BFC-A92C-243B8B8AF15C}"/>
              </a:ext>
            </a:extLst>
          </p:cNvPr>
          <p:cNvSpPr/>
          <p:nvPr/>
        </p:nvSpPr>
        <p:spPr>
          <a:xfrm>
            <a:off x="543105" y="3098422"/>
            <a:ext cx="3246955" cy="1740278"/>
          </a:xfrm>
          <a:prstGeom prst="rect">
            <a:avLst/>
          </a:prstGeom>
          <a:gradFill>
            <a:gsLst>
              <a:gs pos="31000">
                <a:srgbClr val="1D2087">
                  <a:alpha val="40000"/>
                </a:srgbClr>
              </a:gs>
              <a:gs pos="100000">
                <a:srgbClr val="22249F">
                  <a:alpha val="0"/>
                </a:srgbClr>
              </a:gs>
            </a:gsLst>
            <a:lin ang="5400000" scaled="0"/>
          </a:gradFill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 sz="788">
              <a:latin typeface="Oswald Medium" pitchFamily="2" charset="0"/>
              <a:ea typeface="微軟正黑體" panose="020B0604030504040204" pitchFamily="34" charset="-120"/>
            </a:endParaRPr>
          </a:p>
        </p:txBody>
      </p:sp>
      <p:sp>
        <p:nvSpPr>
          <p:cNvPr id="12" name="TextBox 22">
            <a:extLst>
              <a:ext uri="{FF2B5EF4-FFF2-40B4-BE49-F238E27FC236}">
                <a16:creationId xmlns:a16="http://schemas.microsoft.com/office/drawing/2014/main" id="{B3C1E37A-4A61-4D50-8EB1-8AD1687B2334}"/>
              </a:ext>
            </a:extLst>
          </p:cNvPr>
          <p:cNvSpPr txBox="1"/>
          <p:nvPr/>
        </p:nvSpPr>
        <p:spPr>
          <a:xfrm>
            <a:off x="559399" y="3191722"/>
            <a:ext cx="3272840" cy="1849216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marL="88900" indent="-88900">
              <a:lnSpc>
                <a:spcPts val="1600"/>
              </a:lnSpc>
              <a:spcBef>
                <a:spcPts val="250"/>
              </a:spcBef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Native</a:t>
            </a:r>
            <a:r>
              <a:rPr lang="zh-TW" altLang="en-US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 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4 x SATA</a:t>
            </a:r>
            <a:r>
              <a:rPr lang="zh-TW" altLang="en-US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 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6 Gb/s</a:t>
            </a:r>
            <a:r>
              <a:rPr lang="zh-TW" altLang="en-US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 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ports</a:t>
            </a:r>
            <a:r>
              <a:rPr lang="en-US" altLang="zh-TW" sz="145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 for the optimal throughput</a:t>
            </a:r>
          </a:p>
          <a:p>
            <a:pPr marL="88900" indent="-88900">
              <a:lnSpc>
                <a:spcPts val="1600"/>
              </a:lnSpc>
              <a:spcBef>
                <a:spcPts val="250"/>
              </a:spcBef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zh-TW" sz="145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Built-in</a:t>
            </a:r>
            <a:r>
              <a:rPr lang="zh-TW" altLang="en-US" sz="145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 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AES 256-bit</a:t>
            </a:r>
            <a:r>
              <a:rPr lang="zh-TW" altLang="en-US" sz="145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 </a:t>
            </a:r>
            <a:r>
              <a:rPr lang="en-US" altLang="zh-TW" sz="145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encryption engine for security and performance </a:t>
            </a:r>
            <a:endParaRPr lang="en-US" altLang="zh-TW" sz="145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itchFamily="34" charset="0"/>
            </a:endParaRPr>
          </a:p>
          <a:p>
            <a:pPr marL="88900" indent="-88900">
              <a:lnSpc>
                <a:spcPts val="1600"/>
              </a:lnSpc>
              <a:spcBef>
                <a:spcPts val="250"/>
              </a:spcBef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zh-TW" sz="145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ARM </a:t>
            </a: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NEON v2 </a:t>
            </a:r>
            <a:r>
              <a:rPr lang="en-US" altLang="zh-CN" sz="145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floating point acceleration engine</a:t>
            </a:r>
          </a:p>
          <a:p>
            <a:pPr marL="88900" indent="-88900">
              <a:lnSpc>
                <a:spcPts val="1600"/>
              </a:lnSpc>
              <a:spcBef>
                <a:spcPts val="250"/>
              </a:spcBef>
              <a:buSzPct val="70000"/>
              <a:buFont typeface="Arial" panose="020B0604020202020204" pitchFamily="34" charset="0"/>
              <a:buChar char="•"/>
              <a:defRPr/>
            </a:pPr>
            <a:r>
              <a:rPr lang="en-US" altLang="zh-TW" sz="1450" dirty="0">
                <a:solidFill>
                  <a:srgbClr val="FFFF00"/>
                </a:solidFill>
                <a:latin typeface="Oswald Medium" pitchFamily="2" charset="0"/>
                <a:ea typeface="微軟正黑體"/>
                <a:cs typeface="Arial"/>
              </a:rPr>
              <a:t>2MB</a:t>
            </a:r>
            <a:r>
              <a:rPr lang="en-US" altLang="zh-TW" sz="145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 L2 cache, twice more than the competition!</a:t>
            </a:r>
          </a:p>
        </p:txBody>
      </p:sp>
      <p:sp>
        <p:nvSpPr>
          <p:cNvPr id="49" name="TextBox 22">
            <a:extLst>
              <a:ext uri="{FF2B5EF4-FFF2-40B4-BE49-F238E27FC236}">
                <a16:creationId xmlns:a16="http://schemas.microsoft.com/office/drawing/2014/main" id="{8FAF83BC-E9C1-FD42-A5F5-3335D6C6108A}"/>
              </a:ext>
            </a:extLst>
          </p:cNvPr>
          <p:cNvSpPr txBox="1"/>
          <p:nvPr/>
        </p:nvSpPr>
        <p:spPr>
          <a:xfrm>
            <a:off x="856082" y="2012035"/>
            <a:ext cx="2572918" cy="503720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 algn="ctr">
              <a:lnSpc>
                <a:spcPts val="3500"/>
              </a:lnSpc>
              <a:defRPr/>
            </a:pPr>
            <a:r>
              <a:rPr lang="en-US" altLang="zh-CN" sz="2500" dirty="0">
                <a:solidFill>
                  <a:srgbClr val="FFFF2D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4-core </a:t>
            </a:r>
            <a:r>
              <a:rPr lang="en-US" altLang="zh-TW" sz="2500" dirty="0">
                <a:solidFill>
                  <a:srgbClr val="FFFF2D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1.7GHz </a:t>
            </a:r>
            <a:endParaRPr lang="en-US" altLang="zh-CN" sz="2500" dirty="0">
              <a:solidFill>
                <a:srgbClr val="FFFF2D"/>
              </a:solidFill>
              <a:latin typeface="Oswald Medium" pitchFamily="2" charset="0"/>
              <a:ea typeface="微軟正黑體" panose="020B0604030504040204" pitchFamily="34" charset="-120"/>
              <a:cs typeface="Arial" pitchFamily="34" charset="0"/>
            </a:endParaRPr>
          </a:p>
        </p:txBody>
      </p:sp>
      <p:sp>
        <p:nvSpPr>
          <p:cNvPr id="3" name="矩形 2">
            <a:extLst>
              <a:ext uri="{FF2B5EF4-FFF2-40B4-BE49-F238E27FC236}">
                <a16:creationId xmlns:a16="http://schemas.microsoft.com/office/drawing/2014/main" id="{D1D6C459-02F6-4BDD-90FA-59E888011A18}"/>
              </a:ext>
            </a:extLst>
          </p:cNvPr>
          <p:cNvSpPr/>
          <p:nvPr/>
        </p:nvSpPr>
        <p:spPr>
          <a:xfrm>
            <a:off x="637157" y="2525160"/>
            <a:ext cx="3058851" cy="482953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pPr algn="ctr">
              <a:lnSpc>
                <a:spcPts val="3500"/>
              </a:lnSpc>
              <a:defRPr/>
            </a:pPr>
            <a:r>
              <a:rPr lang="en-US" altLang="ja-JP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Alpine AL-214 ARM v7 processor</a:t>
            </a:r>
            <a:endParaRPr lang="en-US" altLang="zh-CN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75568478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3" name="圖片 22">
            <a:extLst>
              <a:ext uri="{FF2B5EF4-FFF2-40B4-BE49-F238E27FC236}">
                <a16:creationId xmlns:a16="http://schemas.microsoft.com/office/drawing/2014/main" id="{DA0A0881-8BD4-4ABE-8398-6DD8782F2584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908" y="4455589"/>
            <a:ext cx="3418018" cy="353062"/>
          </a:xfrm>
          <a:prstGeom prst="rect">
            <a:avLst/>
          </a:prstGeom>
        </p:spPr>
      </p:pic>
      <p:pic>
        <p:nvPicPr>
          <p:cNvPr id="33" name="圖片 32">
            <a:extLst>
              <a:ext uri="{FF2B5EF4-FFF2-40B4-BE49-F238E27FC236}">
                <a16:creationId xmlns:a16="http://schemas.microsoft.com/office/drawing/2014/main" id="{98438ADD-40FB-4E95-B60D-20E1F5798CCA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908" y="1254953"/>
            <a:ext cx="3255754" cy="337716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圓角矩形 28"/>
          <p:cNvSpPr/>
          <p:nvPr/>
        </p:nvSpPr>
        <p:spPr>
          <a:xfrm>
            <a:off x="6375646" y="1068450"/>
            <a:ext cx="2500330" cy="1682201"/>
          </a:xfrm>
          <a:prstGeom prst="roundRect">
            <a:avLst>
              <a:gd name="adj" fmla="val 11155"/>
            </a:avLst>
          </a:prstGeom>
          <a:solidFill>
            <a:schemeClr val="tx2"/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30" name="Picture 6">
            <a:extLst>
              <a:ext uri="{FF2B5EF4-FFF2-40B4-BE49-F238E27FC236}">
                <a16:creationId xmlns:a16="http://schemas.microsoft.com/office/drawing/2014/main" id="{2C83C76A-12BB-3C43-A221-108E5F2E891C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237950" y="1173586"/>
            <a:ext cx="1638026" cy="1534661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3F0FA3-5738-0040-98A6-21C06D120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41004"/>
            <a:ext cx="9144000" cy="493563"/>
          </a:xfrm>
        </p:spPr>
        <p:txBody>
          <a:bodyPr/>
          <a:lstStyle/>
          <a:p>
            <a:r>
              <a:rPr lang="en-US" sz="3600" b="0" dirty="0">
                <a:latin typeface="Oswald Medium" pitchFamily="2" charset="0"/>
                <a:ea typeface="Microsoft JhengHei" panose="020B0604030504040204" pitchFamily="34" charset="-120"/>
              </a:rPr>
              <a:t>TS-131K, TS-231K, TS-431K </a:t>
            </a:r>
            <a:r>
              <a:rPr lang="en-US" altLang="ja-JP" sz="3600" b="0" dirty="0">
                <a:latin typeface="Oswald Medium" pitchFamily="2" charset="0"/>
                <a:ea typeface="Microsoft JhengHei" panose="020B0604030504040204" pitchFamily="34" charset="-120"/>
              </a:rPr>
              <a:t>front view</a:t>
            </a:r>
            <a:endParaRPr lang="ja-JP" altLang="en-US" sz="3600" b="0" dirty="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473279C3-5A3A-EE48-B94E-9DAD46DDFC41}"/>
              </a:ext>
            </a:extLst>
          </p:cNvPr>
          <p:cNvSpPr txBox="1"/>
          <p:nvPr/>
        </p:nvSpPr>
        <p:spPr>
          <a:xfrm>
            <a:off x="413430" y="1647940"/>
            <a:ext cx="1398140" cy="523220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LEDs: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r"/>
            <a:r>
              <a:rPr lang="en-US" altLang="zh-TW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Status</a:t>
            </a:r>
            <a:r>
              <a:rPr lang="zh-TW" alt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, </a:t>
            </a:r>
            <a:r>
              <a:rPr lang="en-US" altLang="zh-TW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LAN</a:t>
            </a:r>
            <a:r>
              <a:rPr lang="zh-TW" alt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, </a:t>
            </a: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 USB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DD7A3A68-8868-5446-9C34-D1DF05127E39}"/>
              </a:ext>
            </a:extLst>
          </p:cNvPr>
          <p:cNvSpPr txBox="1"/>
          <p:nvPr/>
        </p:nvSpPr>
        <p:spPr>
          <a:xfrm>
            <a:off x="735624" y="2244378"/>
            <a:ext cx="1191353" cy="73866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Drive LEDs: </a:t>
            </a:r>
            <a:endParaRPr 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r"/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HDD </a:t>
            </a: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1, HDD 2,</a:t>
            </a:r>
            <a:endParaRPr lang="en-US" altLang="zh-TW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  <a:p>
            <a:pPr algn="r"/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HDD 3, HDD 4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F5438C91-9F8B-7042-8A34-B3E59C01E72B}"/>
              </a:ext>
            </a:extLst>
          </p:cNvPr>
          <p:cNvSpPr txBox="1"/>
          <p:nvPr/>
        </p:nvSpPr>
        <p:spPr>
          <a:xfrm>
            <a:off x="495160" y="3898046"/>
            <a:ext cx="1933680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USB 3.2 Gen 1 port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id="{15E5058C-5ECA-9E4B-BAA1-021E92CBF9C8}"/>
              </a:ext>
            </a:extLst>
          </p:cNvPr>
          <p:cNvSpPr txBox="1"/>
          <p:nvPr/>
        </p:nvSpPr>
        <p:spPr>
          <a:xfrm>
            <a:off x="1417875" y="3549079"/>
            <a:ext cx="522900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Copy</a:t>
            </a:r>
            <a:endParaRPr lang="ja-JP" alt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7C8F1FDA-0BA7-B542-825F-76C2D0450489}"/>
              </a:ext>
            </a:extLst>
          </p:cNvPr>
          <p:cNvSpPr txBox="1"/>
          <p:nvPr/>
        </p:nvSpPr>
        <p:spPr>
          <a:xfrm>
            <a:off x="1329710" y="3196510"/>
            <a:ext cx="61106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ja-JP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Power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4" name="圖片 3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DCF9DCBE-3F96-4EAC-8716-A37F25EC2F6C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079826" y="3541710"/>
            <a:ext cx="1225542" cy="1002221"/>
          </a:xfrm>
          <a:prstGeom prst="rect">
            <a:avLst/>
          </a:prstGeom>
        </p:spPr>
      </p:pic>
      <p:cxnSp>
        <p:nvCxnSpPr>
          <p:cNvPr id="28" name="Shape 248">
            <a:extLst>
              <a:ext uri="{FF2B5EF4-FFF2-40B4-BE49-F238E27FC236}">
                <a16:creationId xmlns:a16="http://schemas.microsoft.com/office/drawing/2014/main" id="{4E621D95-29F6-4C0B-A61A-3557A9BF8F06}"/>
              </a:ext>
            </a:extLst>
          </p:cNvPr>
          <p:cNvCxnSpPr>
            <a:cxnSpLocks/>
          </p:cNvCxnSpPr>
          <p:nvPr/>
        </p:nvCxnSpPr>
        <p:spPr>
          <a:xfrm rot="10800000">
            <a:off x="1967183" y="3369412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17" name="Shape 248">
            <a:extLst>
              <a:ext uri="{FF2B5EF4-FFF2-40B4-BE49-F238E27FC236}">
                <a16:creationId xmlns:a16="http://schemas.microsoft.com/office/drawing/2014/main" id="{BC4D1560-7CAC-45FA-8003-EBD180568371}"/>
              </a:ext>
            </a:extLst>
          </p:cNvPr>
          <p:cNvCxnSpPr>
            <a:cxnSpLocks/>
          </p:cNvCxnSpPr>
          <p:nvPr/>
        </p:nvCxnSpPr>
        <p:spPr>
          <a:xfrm rot="10800000">
            <a:off x="1959706" y="1929896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18" name="Shape 248">
            <a:extLst>
              <a:ext uri="{FF2B5EF4-FFF2-40B4-BE49-F238E27FC236}">
                <a16:creationId xmlns:a16="http://schemas.microsoft.com/office/drawing/2014/main" id="{C2964C00-C5AB-485A-88A4-370DEE253FE0}"/>
              </a:ext>
            </a:extLst>
          </p:cNvPr>
          <p:cNvCxnSpPr>
            <a:cxnSpLocks/>
          </p:cNvCxnSpPr>
          <p:nvPr/>
        </p:nvCxnSpPr>
        <p:spPr>
          <a:xfrm rot="10800000">
            <a:off x="1959705" y="2516749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19" name="Shape 248">
            <a:extLst>
              <a:ext uri="{FF2B5EF4-FFF2-40B4-BE49-F238E27FC236}">
                <a16:creationId xmlns:a16="http://schemas.microsoft.com/office/drawing/2014/main" id="{DA7F0919-6009-47ED-ABA2-053CD50A3155}"/>
              </a:ext>
            </a:extLst>
          </p:cNvPr>
          <p:cNvCxnSpPr>
            <a:cxnSpLocks/>
          </p:cNvCxnSpPr>
          <p:nvPr/>
        </p:nvCxnSpPr>
        <p:spPr>
          <a:xfrm rot="10800000">
            <a:off x="1979568" y="3702968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20" name="Shape 248">
            <a:extLst>
              <a:ext uri="{FF2B5EF4-FFF2-40B4-BE49-F238E27FC236}">
                <a16:creationId xmlns:a16="http://schemas.microsoft.com/office/drawing/2014/main" id="{4E710432-8C22-48CB-8879-7182E9CCD5B9}"/>
              </a:ext>
            </a:extLst>
          </p:cNvPr>
          <p:cNvCxnSpPr>
            <a:cxnSpLocks/>
          </p:cNvCxnSpPr>
          <p:nvPr/>
        </p:nvCxnSpPr>
        <p:spPr>
          <a:xfrm rot="10800000">
            <a:off x="1979568" y="4063241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22" name="Shape 248">
            <a:extLst>
              <a:ext uri="{FF2B5EF4-FFF2-40B4-BE49-F238E27FC236}">
                <a16:creationId xmlns:a16="http://schemas.microsoft.com/office/drawing/2014/main" id="{55B50CE4-35A2-4D29-B145-5ECA482A8DC7}"/>
              </a:ext>
            </a:extLst>
          </p:cNvPr>
          <p:cNvCxnSpPr>
            <a:cxnSpLocks/>
          </p:cNvCxnSpPr>
          <p:nvPr/>
        </p:nvCxnSpPr>
        <p:spPr>
          <a:xfrm flipV="1">
            <a:off x="5774201" y="3436752"/>
            <a:ext cx="1187802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sp>
        <p:nvSpPr>
          <p:cNvPr id="25" name="TextBox 8">
            <a:extLst>
              <a:ext uri="{FF2B5EF4-FFF2-40B4-BE49-F238E27FC236}">
                <a16:creationId xmlns:a16="http://schemas.microsoft.com/office/drawing/2014/main" id="{B7B0CA14-8A26-4622-B3D1-51280BA80D30}"/>
              </a:ext>
            </a:extLst>
          </p:cNvPr>
          <p:cNvSpPr txBox="1"/>
          <p:nvPr/>
        </p:nvSpPr>
        <p:spPr>
          <a:xfrm>
            <a:off x="6975666" y="3159132"/>
            <a:ext cx="2111805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Lockable drive trays with 2 keys provided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pic>
        <p:nvPicPr>
          <p:cNvPr id="5" name="圖片 4" descr="一張含有 室內, 相片, 監視器, 差異 的圖片&#10;&#10;自動產生的描述">
            <a:extLst>
              <a:ext uri="{FF2B5EF4-FFF2-40B4-BE49-F238E27FC236}">
                <a16:creationId xmlns:a16="http://schemas.microsoft.com/office/drawing/2014/main" id="{BCBC2D91-3861-4C51-A2F4-BF3778896050}"/>
              </a:ext>
            </a:extLst>
          </p:cNvPr>
          <p:cNvPicPr>
            <a:picLocks noChangeAspect="1"/>
          </p:cNvPicPr>
          <p:nvPr/>
        </p:nvPicPr>
        <p:blipFill>
          <a:blip r:embed="rId7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407508" y="4292102"/>
            <a:ext cx="321952" cy="768505"/>
          </a:xfrm>
          <a:prstGeom prst="rect">
            <a:avLst/>
          </a:prstGeom>
        </p:spPr>
      </p:pic>
      <p:pic>
        <p:nvPicPr>
          <p:cNvPr id="7" name="圖片 6" descr="一張含有 監視器, 電腦, 坐, 白色 的圖片&#10;&#10;自動產生的描述">
            <a:extLst>
              <a:ext uri="{FF2B5EF4-FFF2-40B4-BE49-F238E27FC236}">
                <a16:creationId xmlns:a16="http://schemas.microsoft.com/office/drawing/2014/main" id="{71F5B2D4-A4DE-4EFA-9BDE-E3A615CFA9C4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890257" y="4292102"/>
            <a:ext cx="446104" cy="768505"/>
          </a:xfrm>
          <a:prstGeom prst="rect">
            <a:avLst/>
          </a:prstGeom>
        </p:spPr>
      </p:pic>
      <p:sp>
        <p:nvSpPr>
          <p:cNvPr id="26" name="TextBox 7">
            <a:extLst>
              <a:ext uri="{FF2B5EF4-FFF2-40B4-BE49-F238E27FC236}">
                <a16:creationId xmlns:a16="http://schemas.microsoft.com/office/drawing/2014/main" id="{1597CB87-6D80-4ADB-9CF3-EE1F7560DB02}"/>
              </a:ext>
            </a:extLst>
          </p:cNvPr>
          <p:cNvSpPr txBox="1"/>
          <p:nvPr/>
        </p:nvSpPr>
        <p:spPr>
          <a:xfrm>
            <a:off x="6404636" y="1102880"/>
            <a:ext cx="1088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3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4x 3.5-inch</a:t>
            </a:r>
            <a:r>
              <a:rPr lang="en-US" altLang="zh-TW" sz="13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/2.5-inch</a:t>
            </a:r>
            <a:r>
              <a:rPr lang="zh-TW" altLang="en-US" sz="13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ja-JP" sz="13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 HDD bays</a:t>
            </a:r>
            <a:endParaRPr lang="en-US" altLang="zh-TW" sz="13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16734734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圖片 17">
            <a:extLst>
              <a:ext uri="{FF2B5EF4-FFF2-40B4-BE49-F238E27FC236}">
                <a16:creationId xmlns:a16="http://schemas.microsoft.com/office/drawing/2014/main" id="{73F2D725-6303-4E20-AFE4-7EAB69079C7F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908" y="4405826"/>
            <a:ext cx="3418018" cy="353062"/>
          </a:xfrm>
          <a:prstGeom prst="rect">
            <a:avLst/>
          </a:prstGeom>
        </p:spPr>
      </p:pic>
      <p:pic>
        <p:nvPicPr>
          <p:cNvPr id="8" name="圖片 7" descr="一張含有 烤箱, 白色 的圖片&#10;&#10;自動產生的描述">
            <a:extLst>
              <a:ext uri="{FF2B5EF4-FFF2-40B4-BE49-F238E27FC236}">
                <a16:creationId xmlns:a16="http://schemas.microsoft.com/office/drawing/2014/main" id="{524AC31C-F225-4CFD-951D-EA86A462A8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963226" y="1127263"/>
            <a:ext cx="3103497" cy="3453613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0BB83377-E603-4FB0-9D7D-6B3E1D84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72925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  <a:ea typeface="Microsoft JhengHei" panose="020B0604030504040204" pitchFamily="34" charset="-120"/>
              </a:rPr>
              <a:t>TS-131K, TS-231K, TS-431K rear views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81FA812E-D0AD-FA48-9D2E-7CB0EADED7E5}"/>
              </a:ext>
            </a:extLst>
          </p:cNvPr>
          <p:cNvSpPr txBox="1"/>
          <p:nvPr/>
        </p:nvSpPr>
        <p:spPr>
          <a:xfrm>
            <a:off x="6551616" y="3952816"/>
            <a:ext cx="1539204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DC 12V power </a:t>
            </a:r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input</a:t>
            </a:r>
            <a:endParaRPr 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id="{3940EA99-680C-C44F-9306-0B0531340FB7}"/>
              </a:ext>
            </a:extLst>
          </p:cNvPr>
          <p:cNvSpPr txBox="1"/>
          <p:nvPr/>
        </p:nvSpPr>
        <p:spPr>
          <a:xfrm>
            <a:off x="894836" y="2687480"/>
            <a:ext cx="1592103" cy="999954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CN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Smart fan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TS-431K: 1 x 120mm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TS-231K: 1 x 70mm</a:t>
            </a:r>
          </a:p>
          <a:p>
            <a:pPr>
              <a:lnSpc>
                <a:spcPts val="1800"/>
              </a:lnSpc>
            </a:pP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TS-131K: 1 x 50mm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B61DDF32-8BE4-F948-B9E4-2AAA56CE01F6}"/>
              </a:ext>
            </a:extLst>
          </p:cNvPr>
          <p:cNvSpPr txBox="1"/>
          <p:nvPr/>
        </p:nvSpPr>
        <p:spPr>
          <a:xfrm>
            <a:off x="6551616" y="2229549"/>
            <a:ext cx="2401477" cy="5382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ts val="1800"/>
              </a:lnSpc>
            </a:pP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2 x </a:t>
            </a:r>
            <a:r>
              <a:rPr lang="en-US" altLang="zh-TW" sz="1400" err="1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 RJ45 </a:t>
            </a:r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LAN ports</a:t>
            </a:r>
          </a:p>
          <a:p>
            <a:pPr>
              <a:lnSpc>
                <a:spcPts val="1800"/>
              </a:lnSpc>
            </a:pP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(TS-131K:</a:t>
            </a:r>
            <a:r>
              <a:rPr lang="zh-TW" altLang="en-US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1 x </a:t>
            </a:r>
            <a:r>
              <a:rPr lang="en-US" altLang="zh-TW" sz="1400" err="1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 RJ45 LAN port)</a:t>
            </a:r>
          </a:p>
        </p:txBody>
      </p:sp>
      <p:sp>
        <p:nvSpPr>
          <p:cNvPr id="43" name="TextBox 42">
            <a:extLst>
              <a:ext uri="{FF2B5EF4-FFF2-40B4-BE49-F238E27FC236}">
                <a16:creationId xmlns:a16="http://schemas.microsoft.com/office/drawing/2014/main" id="{E3739B12-0CA2-154A-8D89-28146ABD240A}"/>
              </a:ext>
            </a:extLst>
          </p:cNvPr>
          <p:cNvSpPr txBox="1"/>
          <p:nvPr/>
        </p:nvSpPr>
        <p:spPr>
          <a:xfrm>
            <a:off x="6557935" y="1578523"/>
            <a:ext cx="577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Reset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6" name="TextBox 45">
            <a:extLst>
              <a:ext uri="{FF2B5EF4-FFF2-40B4-BE49-F238E27FC236}">
                <a16:creationId xmlns:a16="http://schemas.microsoft.com/office/drawing/2014/main" id="{52851C26-73DF-0948-9EAE-4D1DAB8C4D30}"/>
              </a:ext>
            </a:extLst>
          </p:cNvPr>
          <p:cNvSpPr txBox="1"/>
          <p:nvPr/>
        </p:nvSpPr>
        <p:spPr>
          <a:xfrm>
            <a:off x="755734" y="3954418"/>
            <a:ext cx="186301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Kensington </a:t>
            </a:r>
            <a:r>
              <a:rPr lang="en-US" altLang="zh-CN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security slot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34" name="Shape 248">
            <a:extLst>
              <a:ext uri="{FF2B5EF4-FFF2-40B4-BE49-F238E27FC236}">
                <a16:creationId xmlns:a16="http://schemas.microsoft.com/office/drawing/2014/main" id="{C7625387-3ACC-42BE-B57E-3640867D232B}"/>
              </a:ext>
            </a:extLst>
          </p:cNvPr>
          <p:cNvCxnSpPr>
            <a:cxnSpLocks/>
          </p:cNvCxnSpPr>
          <p:nvPr/>
        </p:nvCxnSpPr>
        <p:spPr>
          <a:xfrm rot="10800000" flipV="1">
            <a:off x="5859756" y="1732413"/>
            <a:ext cx="724988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38" name="直線接點 37">
            <a:extLst>
              <a:ext uri="{FF2B5EF4-FFF2-40B4-BE49-F238E27FC236}">
                <a16:creationId xmlns:a16="http://schemas.microsoft.com/office/drawing/2014/main" id="{24875721-7B64-4EE3-829A-A163A686F2FB}"/>
              </a:ext>
            </a:extLst>
          </p:cNvPr>
          <p:cNvCxnSpPr>
            <a:cxnSpLocks/>
          </p:cNvCxnSpPr>
          <p:nvPr/>
        </p:nvCxnSpPr>
        <p:spPr>
          <a:xfrm>
            <a:off x="1900871" y="2834027"/>
            <a:ext cx="2334875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矩形 16">
            <a:extLst>
              <a:ext uri="{FF2B5EF4-FFF2-40B4-BE49-F238E27FC236}">
                <a16:creationId xmlns:a16="http://schemas.microsoft.com/office/drawing/2014/main" id="{B7BA64B3-8516-4FC6-986C-DB364E1D440F}"/>
              </a:ext>
            </a:extLst>
          </p:cNvPr>
          <p:cNvSpPr/>
          <p:nvPr/>
        </p:nvSpPr>
        <p:spPr>
          <a:xfrm>
            <a:off x="5457828" y="1943756"/>
            <a:ext cx="447040" cy="797747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  <a:cs typeface="Arial" panose="020B0604020202020204" pitchFamily="34" charset="0"/>
            </a:endParaRPr>
          </a:p>
        </p:txBody>
      </p:sp>
      <p:cxnSp>
        <p:nvCxnSpPr>
          <p:cNvPr id="15" name="直線接點 14">
            <a:extLst>
              <a:ext uri="{FF2B5EF4-FFF2-40B4-BE49-F238E27FC236}">
                <a16:creationId xmlns:a16="http://schemas.microsoft.com/office/drawing/2014/main" id="{22240DE2-A97F-4612-B84B-E67BB8E6CAD7}"/>
              </a:ext>
            </a:extLst>
          </p:cNvPr>
          <p:cNvCxnSpPr>
            <a:cxnSpLocks/>
          </p:cNvCxnSpPr>
          <p:nvPr/>
        </p:nvCxnSpPr>
        <p:spPr>
          <a:xfrm>
            <a:off x="5904868" y="2383438"/>
            <a:ext cx="64674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直線接點 47">
            <a:extLst>
              <a:ext uri="{FF2B5EF4-FFF2-40B4-BE49-F238E27FC236}">
                <a16:creationId xmlns:a16="http://schemas.microsoft.com/office/drawing/2014/main" id="{7D8B73A9-568E-4F82-96B6-F01B235D028C}"/>
              </a:ext>
            </a:extLst>
          </p:cNvPr>
          <p:cNvCxnSpPr>
            <a:cxnSpLocks/>
          </p:cNvCxnSpPr>
          <p:nvPr/>
        </p:nvCxnSpPr>
        <p:spPr>
          <a:xfrm flipV="1">
            <a:off x="2576624" y="4102533"/>
            <a:ext cx="756914" cy="8241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9" name="矩形 48">
            <a:extLst>
              <a:ext uri="{FF2B5EF4-FFF2-40B4-BE49-F238E27FC236}">
                <a16:creationId xmlns:a16="http://schemas.microsoft.com/office/drawing/2014/main" id="{D142444F-597D-4A26-9A2A-7C998036E53D}"/>
              </a:ext>
            </a:extLst>
          </p:cNvPr>
          <p:cNvSpPr/>
          <p:nvPr/>
        </p:nvSpPr>
        <p:spPr>
          <a:xfrm>
            <a:off x="5470106" y="3522344"/>
            <a:ext cx="447040" cy="417772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  <a:cs typeface="Arial" panose="020B0604020202020204" pitchFamily="34" charset="0"/>
            </a:endParaRPr>
          </a:p>
        </p:txBody>
      </p:sp>
      <p:sp>
        <p:nvSpPr>
          <p:cNvPr id="50" name="TextBox 10">
            <a:extLst>
              <a:ext uri="{FF2B5EF4-FFF2-40B4-BE49-F238E27FC236}">
                <a16:creationId xmlns:a16="http://schemas.microsoft.com/office/drawing/2014/main" id="{6F409F55-23AE-489E-9C3B-942581E32EFB}"/>
              </a:ext>
            </a:extLst>
          </p:cNvPr>
          <p:cNvSpPr txBox="1"/>
          <p:nvPr/>
        </p:nvSpPr>
        <p:spPr>
          <a:xfrm>
            <a:off x="6563015" y="3594513"/>
            <a:ext cx="2390078" cy="307777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2 x USB 3.2 Gen 1 (5Gbps)</a:t>
            </a:r>
          </a:p>
        </p:txBody>
      </p:sp>
      <p:cxnSp>
        <p:nvCxnSpPr>
          <p:cNvPr id="51" name="直線接點 50">
            <a:extLst>
              <a:ext uri="{FF2B5EF4-FFF2-40B4-BE49-F238E27FC236}">
                <a16:creationId xmlns:a16="http://schemas.microsoft.com/office/drawing/2014/main" id="{25620664-789C-4045-80D9-8E72AD8F8C5E}"/>
              </a:ext>
            </a:extLst>
          </p:cNvPr>
          <p:cNvCxnSpPr>
            <a:cxnSpLocks/>
          </p:cNvCxnSpPr>
          <p:nvPr/>
        </p:nvCxnSpPr>
        <p:spPr>
          <a:xfrm>
            <a:off x="5926427" y="3753482"/>
            <a:ext cx="64674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直線接點 51">
            <a:extLst>
              <a:ext uri="{FF2B5EF4-FFF2-40B4-BE49-F238E27FC236}">
                <a16:creationId xmlns:a16="http://schemas.microsoft.com/office/drawing/2014/main" id="{A9AC2DD6-A8AD-43AA-88A5-F0F547EC030C}"/>
              </a:ext>
            </a:extLst>
          </p:cNvPr>
          <p:cNvCxnSpPr>
            <a:cxnSpLocks/>
          </p:cNvCxnSpPr>
          <p:nvPr/>
        </p:nvCxnSpPr>
        <p:spPr>
          <a:xfrm>
            <a:off x="5849596" y="4088250"/>
            <a:ext cx="72498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9" name="圖片 18">
            <a:extLst>
              <a:ext uri="{FF2B5EF4-FFF2-40B4-BE49-F238E27FC236}">
                <a16:creationId xmlns:a16="http://schemas.microsoft.com/office/drawing/2014/main" id="{CD4702AC-470D-4632-B2E7-CC7F4089D336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407508" y="4292102"/>
            <a:ext cx="321952" cy="768505"/>
          </a:xfrm>
          <a:prstGeom prst="rect">
            <a:avLst/>
          </a:prstGeom>
        </p:spPr>
      </p:pic>
      <p:pic>
        <p:nvPicPr>
          <p:cNvPr id="20" name="圖片 19">
            <a:extLst>
              <a:ext uri="{FF2B5EF4-FFF2-40B4-BE49-F238E27FC236}">
                <a16:creationId xmlns:a16="http://schemas.microsoft.com/office/drawing/2014/main" id="{B56842F4-500C-46FC-9896-C2B36008C8E8}"/>
              </a:ext>
            </a:extLst>
          </p:cNvPr>
          <p:cNvPicPr>
            <a:picLocks noChangeAspect="1"/>
          </p:cNvPicPr>
          <p:nvPr/>
        </p:nvPicPr>
        <p:blipFill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894836" y="4292102"/>
            <a:ext cx="436945" cy="76850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7051820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9A2DCA8D-FCDB-47A2-B042-C00A248CB403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42908" y="4619689"/>
            <a:ext cx="3418018" cy="353062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23F0FA3-5738-0040-98A6-21C06D1203D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66575"/>
            <a:ext cx="9144000" cy="493563"/>
          </a:xfrm>
        </p:spPr>
        <p:txBody>
          <a:bodyPr/>
          <a:lstStyle/>
          <a:p>
            <a:r>
              <a:rPr lang="en-US" sz="3600" b="0" dirty="0">
                <a:latin typeface="Oswald Medium" pitchFamily="2" charset="0"/>
                <a:ea typeface="Microsoft JhengHei" panose="020B0604030504040204" pitchFamily="34" charset="-120"/>
              </a:rPr>
              <a:t>TS-431KX </a:t>
            </a:r>
            <a:r>
              <a:rPr lang="en-US" altLang="ja-JP" sz="3600" b="0" dirty="0">
                <a:latin typeface="Oswald Medium" pitchFamily="2" charset="0"/>
                <a:ea typeface="Microsoft JhengHei" panose="020B0604030504040204" pitchFamily="34" charset="-120"/>
              </a:rPr>
              <a:t>front view</a:t>
            </a:r>
            <a:endParaRPr lang="ja-JP" altLang="en-US" sz="3600" b="0" dirty="0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pic>
        <p:nvPicPr>
          <p:cNvPr id="28" name="圖片 27">
            <a:extLst>
              <a:ext uri="{FF2B5EF4-FFF2-40B4-BE49-F238E27FC236}">
                <a16:creationId xmlns:a16="http://schemas.microsoft.com/office/drawing/2014/main" id="{A38CFB32-3041-49E1-A9F0-1CA7B81EFF94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853710" y="1283500"/>
            <a:ext cx="3274658" cy="3569377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9" name="TextBox 9">
            <a:extLst>
              <a:ext uri="{FF2B5EF4-FFF2-40B4-BE49-F238E27FC236}">
                <a16:creationId xmlns:a16="http://schemas.microsoft.com/office/drawing/2014/main" id="{F3E9B7E2-4FFB-47FD-B0B4-3BA8F221905A}"/>
              </a:ext>
            </a:extLst>
          </p:cNvPr>
          <p:cNvSpPr txBox="1"/>
          <p:nvPr/>
        </p:nvSpPr>
        <p:spPr>
          <a:xfrm>
            <a:off x="574132" y="1770916"/>
            <a:ext cx="1356461" cy="536301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>
              <a:lnSpc>
                <a:spcPts val="1820"/>
              </a:lnSpc>
            </a:pP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LEDs: 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/>
            </a:endParaRPr>
          </a:p>
          <a:p>
            <a:pPr algn="r">
              <a:lnSpc>
                <a:spcPts val="1820"/>
              </a:lnSpc>
            </a:pPr>
            <a:r>
              <a:rPr lang="en-US" altLang="zh-TW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Status</a:t>
            </a:r>
            <a:r>
              <a:rPr lang="zh-TW" alt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, </a:t>
            </a:r>
            <a:r>
              <a:rPr lang="en-US" altLang="zh-TW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LAN</a:t>
            </a:r>
            <a:r>
              <a:rPr lang="zh-TW" alt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, </a:t>
            </a: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USB</a:t>
            </a:r>
          </a:p>
        </p:txBody>
      </p:sp>
      <p:sp>
        <p:nvSpPr>
          <p:cNvPr id="30" name="TextBox 10">
            <a:extLst>
              <a:ext uri="{FF2B5EF4-FFF2-40B4-BE49-F238E27FC236}">
                <a16:creationId xmlns:a16="http://schemas.microsoft.com/office/drawing/2014/main" id="{5451992E-D826-4B0C-867B-016A78506E7E}"/>
              </a:ext>
            </a:extLst>
          </p:cNvPr>
          <p:cNvSpPr txBox="1"/>
          <p:nvPr/>
        </p:nvSpPr>
        <p:spPr>
          <a:xfrm>
            <a:off x="734097" y="2344728"/>
            <a:ext cx="1191416" cy="997966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>
              <a:lnSpc>
                <a:spcPts val="1820"/>
              </a:lnSpc>
            </a:pP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Drive LEDs: 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/>
            </a:endParaRPr>
          </a:p>
          <a:p>
            <a:pPr algn="r">
              <a:lnSpc>
                <a:spcPts val="1820"/>
              </a:lnSpc>
            </a:pPr>
            <a:r>
              <a:rPr lang="en-US" altLang="zh-CN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HDD</a:t>
            </a: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 1, </a:t>
            </a:r>
            <a:r>
              <a:rPr lang="en-US" altLang="zh-CN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HDD</a:t>
            </a:r>
            <a:r>
              <a:rPr lang="en-US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 2,</a:t>
            </a: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/>
            </a:endParaRPr>
          </a:p>
          <a:p>
            <a:pPr algn="r">
              <a:lnSpc>
                <a:spcPts val="1820"/>
              </a:lnSpc>
            </a:pPr>
            <a:r>
              <a:rPr lang="en-US" altLang="zh-CN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HDD</a:t>
            </a:r>
            <a:r>
              <a:rPr lang="en-US" altLang="zh-TW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 3, </a:t>
            </a:r>
            <a:r>
              <a:rPr lang="en-US" altLang="zh-CN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HDD</a:t>
            </a:r>
            <a:r>
              <a:rPr lang="en-US" altLang="zh-TW" sz="1400" dirty="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 4</a:t>
            </a:r>
          </a:p>
          <a:p>
            <a:pPr algn="r">
              <a:lnSpc>
                <a:spcPts val="1820"/>
              </a:lnSpc>
            </a:pPr>
            <a:endParaRPr lang="en-US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34" name="TextBox 11">
            <a:extLst>
              <a:ext uri="{FF2B5EF4-FFF2-40B4-BE49-F238E27FC236}">
                <a16:creationId xmlns:a16="http://schemas.microsoft.com/office/drawing/2014/main" id="{B421C346-D074-49BB-A7A0-C1611CEE35F3}"/>
              </a:ext>
            </a:extLst>
          </p:cNvPr>
          <p:cNvSpPr txBox="1"/>
          <p:nvPr/>
        </p:nvSpPr>
        <p:spPr>
          <a:xfrm>
            <a:off x="261599" y="4118111"/>
            <a:ext cx="1668994" cy="5382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 algn="r">
              <a:lnSpc>
                <a:spcPts val="1820"/>
              </a:lnSpc>
            </a:pPr>
            <a:r>
              <a:rPr lang="en-US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1 x USB 3.2 Gen 1 port</a:t>
            </a:r>
            <a:r>
              <a:rPr lang="zh-TW" altLang="en-US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 </a:t>
            </a: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(5 Gbps)</a:t>
            </a:r>
            <a:endParaRPr lang="en-US" sz="1400">
              <a:solidFill>
                <a:schemeClr val="bg1"/>
              </a:solidFill>
              <a:latin typeface="Oswald Medium" pitchFamily="2" charset="0"/>
              <a:ea typeface="Microsoft JhengHei"/>
              <a:cs typeface="Arial"/>
            </a:endParaRPr>
          </a:p>
        </p:txBody>
      </p:sp>
      <p:sp>
        <p:nvSpPr>
          <p:cNvPr id="35" name="TextBox 12">
            <a:extLst>
              <a:ext uri="{FF2B5EF4-FFF2-40B4-BE49-F238E27FC236}">
                <a16:creationId xmlns:a16="http://schemas.microsoft.com/office/drawing/2014/main" id="{1517FD70-A168-45E5-892E-A378EA28DF52}"/>
              </a:ext>
            </a:extLst>
          </p:cNvPr>
          <p:cNvSpPr txBox="1"/>
          <p:nvPr/>
        </p:nvSpPr>
        <p:spPr>
          <a:xfrm>
            <a:off x="1385372" y="3718539"/>
            <a:ext cx="522900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/>
              </a:rPr>
              <a:t>Copy</a:t>
            </a:r>
            <a:endParaRPr lang="ja-JP" alt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/>
            </a:endParaRPr>
          </a:p>
        </p:txBody>
      </p:sp>
      <p:sp>
        <p:nvSpPr>
          <p:cNvPr id="36" name="TextBox 8">
            <a:extLst>
              <a:ext uri="{FF2B5EF4-FFF2-40B4-BE49-F238E27FC236}">
                <a16:creationId xmlns:a16="http://schemas.microsoft.com/office/drawing/2014/main" id="{06E7561C-69C0-4634-9088-FFD09C0D617F}"/>
              </a:ext>
            </a:extLst>
          </p:cNvPr>
          <p:cNvSpPr txBox="1"/>
          <p:nvPr/>
        </p:nvSpPr>
        <p:spPr>
          <a:xfrm>
            <a:off x="1314448" y="3386003"/>
            <a:ext cx="611065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altLang="ja-JP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/>
              </a:rPr>
              <a:t>Power</a:t>
            </a:r>
            <a:endParaRPr 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/>
            </a:endParaRPr>
          </a:p>
        </p:txBody>
      </p:sp>
      <p:cxnSp>
        <p:nvCxnSpPr>
          <p:cNvPr id="37" name="Shape 248">
            <a:extLst>
              <a:ext uri="{FF2B5EF4-FFF2-40B4-BE49-F238E27FC236}">
                <a16:creationId xmlns:a16="http://schemas.microsoft.com/office/drawing/2014/main" id="{7DF9982C-BDC1-4FB6-A3E8-7232F1C3C9D8}"/>
              </a:ext>
            </a:extLst>
          </p:cNvPr>
          <p:cNvCxnSpPr>
            <a:cxnSpLocks/>
          </p:cNvCxnSpPr>
          <p:nvPr/>
        </p:nvCxnSpPr>
        <p:spPr>
          <a:xfrm rot="10800000">
            <a:off x="1948218" y="3539448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3" name="Shape 248">
            <a:extLst>
              <a:ext uri="{FF2B5EF4-FFF2-40B4-BE49-F238E27FC236}">
                <a16:creationId xmlns:a16="http://schemas.microsoft.com/office/drawing/2014/main" id="{FC6644D1-3210-4F3E-9738-22BD526C9630}"/>
              </a:ext>
            </a:extLst>
          </p:cNvPr>
          <p:cNvCxnSpPr>
            <a:cxnSpLocks/>
          </p:cNvCxnSpPr>
          <p:nvPr/>
        </p:nvCxnSpPr>
        <p:spPr>
          <a:xfrm rot="10800000">
            <a:off x="1940741" y="2050284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4" name="Shape 248">
            <a:extLst>
              <a:ext uri="{FF2B5EF4-FFF2-40B4-BE49-F238E27FC236}">
                <a16:creationId xmlns:a16="http://schemas.microsoft.com/office/drawing/2014/main" id="{90B38287-E801-4CE4-BBD1-FDF0A3416749}"/>
              </a:ext>
            </a:extLst>
          </p:cNvPr>
          <p:cNvCxnSpPr>
            <a:cxnSpLocks/>
          </p:cNvCxnSpPr>
          <p:nvPr/>
        </p:nvCxnSpPr>
        <p:spPr>
          <a:xfrm rot="10800000">
            <a:off x="1940740" y="2657457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5" name="Shape 248">
            <a:extLst>
              <a:ext uri="{FF2B5EF4-FFF2-40B4-BE49-F238E27FC236}">
                <a16:creationId xmlns:a16="http://schemas.microsoft.com/office/drawing/2014/main" id="{5322B1D4-95DE-4AAD-9C90-456609DDC0BF}"/>
              </a:ext>
            </a:extLst>
          </p:cNvPr>
          <p:cNvCxnSpPr>
            <a:cxnSpLocks/>
          </p:cNvCxnSpPr>
          <p:nvPr/>
        </p:nvCxnSpPr>
        <p:spPr>
          <a:xfrm rot="10800000">
            <a:off x="1960603" y="3872428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cxnSp>
        <p:nvCxnSpPr>
          <p:cNvPr id="46" name="Shape 248">
            <a:extLst>
              <a:ext uri="{FF2B5EF4-FFF2-40B4-BE49-F238E27FC236}">
                <a16:creationId xmlns:a16="http://schemas.microsoft.com/office/drawing/2014/main" id="{A81BCA0E-11B8-4853-B5E8-88047ED71582}"/>
              </a:ext>
            </a:extLst>
          </p:cNvPr>
          <p:cNvCxnSpPr>
            <a:cxnSpLocks/>
          </p:cNvCxnSpPr>
          <p:nvPr/>
        </p:nvCxnSpPr>
        <p:spPr>
          <a:xfrm rot="10800000">
            <a:off x="1960603" y="4257448"/>
            <a:ext cx="1111449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pic>
        <p:nvPicPr>
          <p:cNvPr id="47" name="圖片 46" descr="一張含有 室內, 遙遠, 遊戲, 影片 的圖片&#10;&#10;自動產生的描述">
            <a:extLst>
              <a:ext uri="{FF2B5EF4-FFF2-40B4-BE49-F238E27FC236}">
                <a16:creationId xmlns:a16="http://schemas.microsoft.com/office/drawing/2014/main" id="{91E50A4B-EE3E-4C21-83DE-A3D1015D5AB1}"/>
              </a:ext>
            </a:extLst>
          </p:cNvPr>
          <p:cNvPicPr>
            <a:picLocks noChangeAspect="1"/>
          </p:cNvPicPr>
          <p:nvPr/>
        </p:nvPicPr>
        <p:blipFill>
          <a:blip r:embed="rId5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6109714" y="3793999"/>
            <a:ext cx="1225542" cy="1002221"/>
          </a:xfrm>
          <a:prstGeom prst="rect">
            <a:avLst/>
          </a:prstGeom>
        </p:spPr>
      </p:pic>
      <p:cxnSp>
        <p:nvCxnSpPr>
          <p:cNvPr id="48" name="Shape 248">
            <a:extLst>
              <a:ext uri="{FF2B5EF4-FFF2-40B4-BE49-F238E27FC236}">
                <a16:creationId xmlns:a16="http://schemas.microsoft.com/office/drawing/2014/main" id="{7EF0627F-F938-4154-A952-B74F6090F127}"/>
              </a:ext>
            </a:extLst>
          </p:cNvPr>
          <p:cNvCxnSpPr>
            <a:cxnSpLocks/>
          </p:cNvCxnSpPr>
          <p:nvPr/>
        </p:nvCxnSpPr>
        <p:spPr>
          <a:xfrm flipV="1">
            <a:off x="5769921" y="3627739"/>
            <a:ext cx="1187802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oval" w="med" len="med"/>
            <a:tailEnd type="none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sp>
        <p:nvSpPr>
          <p:cNvPr id="50" name="圓角矩形 28">
            <a:extLst>
              <a:ext uri="{FF2B5EF4-FFF2-40B4-BE49-F238E27FC236}">
                <a16:creationId xmlns:a16="http://schemas.microsoft.com/office/drawing/2014/main" id="{CA727FB2-53F9-47C4-A28E-C3DAB57D96FB}"/>
              </a:ext>
            </a:extLst>
          </p:cNvPr>
          <p:cNvSpPr/>
          <p:nvPr/>
        </p:nvSpPr>
        <p:spPr>
          <a:xfrm>
            <a:off x="6476654" y="1041725"/>
            <a:ext cx="2500330" cy="1682201"/>
          </a:xfrm>
          <a:prstGeom prst="roundRect">
            <a:avLst>
              <a:gd name="adj" fmla="val 11155"/>
            </a:avLst>
          </a:prstGeom>
          <a:solidFill>
            <a:schemeClr val="tx2"/>
          </a:solidFill>
          <a:ln w="28575">
            <a:solidFill>
              <a:schemeClr val="accent5">
                <a:lumMod val="40000"/>
                <a:lumOff val="6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  <a:ea typeface="Microsoft JhengHei" panose="020B0604030504040204" pitchFamily="34" charset="-120"/>
            </a:endParaRPr>
          </a:p>
        </p:txBody>
      </p:sp>
      <p:pic>
        <p:nvPicPr>
          <p:cNvPr id="51" name="Picture 6">
            <a:extLst>
              <a:ext uri="{FF2B5EF4-FFF2-40B4-BE49-F238E27FC236}">
                <a16:creationId xmlns:a16="http://schemas.microsoft.com/office/drawing/2014/main" id="{93FB6A5B-6191-4AF7-92DA-C1540E574C20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7412068" y="1209097"/>
            <a:ext cx="1553856" cy="1433584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52" name="TextBox 7">
            <a:extLst>
              <a:ext uri="{FF2B5EF4-FFF2-40B4-BE49-F238E27FC236}">
                <a16:creationId xmlns:a16="http://schemas.microsoft.com/office/drawing/2014/main" id="{05E19F1D-CC29-4A97-B104-69DD888D9FDF}"/>
              </a:ext>
            </a:extLst>
          </p:cNvPr>
          <p:cNvSpPr txBox="1"/>
          <p:nvPr/>
        </p:nvSpPr>
        <p:spPr>
          <a:xfrm>
            <a:off x="6478406" y="1103004"/>
            <a:ext cx="1088703" cy="89255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ja-JP" sz="13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4x 3.5-inch</a:t>
            </a:r>
            <a:r>
              <a:rPr lang="en-US" altLang="zh-TW" sz="13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/2.5-inch</a:t>
            </a:r>
            <a:r>
              <a:rPr lang="zh-TW" altLang="en-US" sz="13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 </a:t>
            </a:r>
            <a:r>
              <a:rPr lang="en-US" altLang="ja-JP" sz="13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SATA 6Gb/s HDD bays</a:t>
            </a:r>
            <a:endParaRPr lang="en-US" altLang="zh-TW" sz="13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1" name="TextBox 8">
            <a:extLst>
              <a:ext uri="{FF2B5EF4-FFF2-40B4-BE49-F238E27FC236}">
                <a16:creationId xmlns:a16="http://schemas.microsoft.com/office/drawing/2014/main" id="{FD29E842-9BEE-4CEF-AA45-91628A3228D6}"/>
              </a:ext>
            </a:extLst>
          </p:cNvPr>
          <p:cNvSpPr txBox="1"/>
          <p:nvPr/>
        </p:nvSpPr>
        <p:spPr>
          <a:xfrm>
            <a:off x="7051485" y="3334573"/>
            <a:ext cx="1831258" cy="538289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pPr>
              <a:lnSpc>
                <a:spcPts val="1820"/>
              </a:lnSpc>
            </a:pP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Lockable drive trays with 2 keys provided</a:t>
            </a:r>
          </a:p>
        </p:txBody>
      </p:sp>
    </p:spTree>
    <p:extLst>
      <p:ext uri="{BB962C8B-B14F-4D97-AF65-F5344CB8AC3E}">
        <p14:creationId xmlns:p14="http://schemas.microsoft.com/office/powerpoint/2010/main" val="3952072905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圖片 19">
            <a:extLst>
              <a:ext uri="{FF2B5EF4-FFF2-40B4-BE49-F238E27FC236}">
                <a16:creationId xmlns:a16="http://schemas.microsoft.com/office/drawing/2014/main" id="{1D43B8B8-A5B3-4C61-8137-731E63A94AB9}"/>
              </a:ext>
            </a:extLst>
          </p:cNvPr>
          <p:cNvPicPr>
            <a:picLocks noChangeAspect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2824389" y="4686070"/>
            <a:ext cx="3418018" cy="353062"/>
          </a:xfrm>
          <a:prstGeom prst="rect">
            <a:avLst/>
          </a:prstGeom>
        </p:spPr>
      </p:pic>
      <p:pic>
        <p:nvPicPr>
          <p:cNvPr id="3" name="圖片 2">
            <a:extLst>
              <a:ext uri="{FF2B5EF4-FFF2-40B4-BE49-F238E27FC236}">
                <a16:creationId xmlns:a16="http://schemas.microsoft.com/office/drawing/2014/main" id="{D4DD741E-1E3C-44D0-9C4E-D8EB5CFB4BDB}"/>
              </a:ext>
            </a:extLst>
          </p:cNvPr>
          <p:cNvPicPr>
            <a:picLocks noChangeAspect="1"/>
          </p:cNvPicPr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778965" y="1006163"/>
            <a:ext cx="3490035" cy="3866959"/>
          </a:xfrm>
          <a:prstGeom prst="rect">
            <a:avLst/>
          </a:prstGeom>
        </p:spPr>
      </p:pic>
      <p:sp>
        <p:nvSpPr>
          <p:cNvPr id="5" name="標題 4">
            <a:extLst>
              <a:ext uri="{FF2B5EF4-FFF2-40B4-BE49-F238E27FC236}">
                <a16:creationId xmlns:a16="http://schemas.microsoft.com/office/drawing/2014/main" id="{0BB83377-E603-4FB0-9D7D-6B3E1D84467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" y="229845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  <a:ea typeface="Microsoft JhengHei" panose="020B0604030504040204" pitchFamily="34" charset="-120"/>
              </a:rPr>
              <a:t>TS-431KX rear view</a:t>
            </a:r>
          </a:p>
        </p:txBody>
      </p:sp>
      <p:sp>
        <p:nvSpPr>
          <p:cNvPr id="26" name="TextBox 13">
            <a:extLst>
              <a:ext uri="{FF2B5EF4-FFF2-40B4-BE49-F238E27FC236}">
                <a16:creationId xmlns:a16="http://schemas.microsoft.com/office/drawing/2014/main" id="{0AAE4039-E1FF-46AF-A957-4410FB8ECE96}"/>
              </a:ext>
            </a:extLst>
          </p:cNvPr>
          <p:cNvSpPr txBox="1"/>
          <p:nvPr/>
        </p:nvSpPr>
        <p:spPr>
          <a:xfrm>
            <a:off x="725920" y="2828369"/>
            <a:ext cx="1643399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r>
              <a:rPr lang="en-US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1 x 120mm </a:t>
            </a:r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smart fan</a:t>
            </a:r>
            <a:endParaRPr 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27" name="TextBox 45">
            <a:extLst>
              <a:ext uri="{FF2B5EF4-FFF2-40B4-BE49-F238E27FC236}">
                <a16:creationId xmlns:a16="http://schemas.microsoft.com/office/drawing/2014/main" id="{45CF74B3-8AF5-4668-AE8B-120596CB5397}"/>
              </a:ext>
            </a:extLst>
          </p:cNvPr>
          <p:cNvSpPr txBox="1"/>
          <p:nvPr/>
        </p:nvSpPr>
        <p:spPr>
          <a:xfrm>
            <a:off x="530438" y="4251528"/>
            <a:ext cx="1863011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Kensington </a:t>
            </a:r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security slot</a:t>
            </a:r>
            <a:endParaRPr 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28" name="直線接點 27">
            <a:extLst>
              <a:ext uri="{FF2B5EF4-FFF2-40B4-BE49-F238E27FC236}">
                <a16:creationId xmlns:a16="http://schemas.microsoft.com/office/drawing/2014/main" id="{CFD2C3B4-74CE-4268-95B0-1F39195C2007}"/>
              </a:ext>
            </a:extLst>
          </p:cNvPr>
          <p:cNvCxnSpPr>
            <a:cxnSpLocks/>
          </p:cNvCxnSpPr>
          <p:nvPr/>
        </p:nvCxnSpPr>
        <p:spPr>
          <a:xfrm>
            <a:off x="2333606" y="2982258"/>
            <a:ext cx="1958995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直線接點 33">
            <a:extLst>
              <a:ext uri="{FF2B5EF4-FFF2-40B4-BE49-F238E27FC236}">
                <a16:creationId xmlns:a16="http://schemas.microsoft.com/office/drawing/2014/main" id="{C6CDFC4C-456D-4FAD-A9B6-0389D15C4D91}"/>
              </a:ext>
            </a:extLst>
          </p:cNvPr>
          <p:cNvCxnSpPr>
            <a:cxnSpLocks/>
          </p:cNvCxnSpPr>
          <p:nvPr/>
        </p:nvCxnSpPr>
        <p:spPr>
          <a:xfrm>
            <a:off x="2369319" y="4405417"/>
            <a:ext cx="938704" cy="0"/>
          </a:xfrm>
          <a:prstGeom prst="line">
            <a:avLst/>
          </a:prstGeom>
          <a:ln w="19050">
            <a:solidFill>
              <a:srgbClr val="04DEFC"/>
            </a:solidFill>
            <a:headEnd type="none"/>
            <a:tailEnd type="oval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9">
            <a:extLst>
              <a:ext uri="{FF2B5EF4-FFF2-40B4-BE49-F238E27FC236}">
                <a16:creationId xmlns:a16="http://schemas.microsoft.com/office/drawing/2014/main" id="{757624EC-50E4-4C91-AB70-CEA84399F687}"/>
              </a:ext>
            </a:extLst>
          </p:cNvPr>
          <p:cNvSpPr txBox="1"/>
          <p:nvPr/>
        </p:nvSpPr>
        <p:spPr>
          <a:xfrm>
            <a:off x="6783525" y="4217898"/>
            <a:ext cx="1539204" cy="307777"/>
          </a:xfrm>
          <a:prstGeom prst="rect">
            <a:avLst/>
          </a:prstGeom>
          <a:noFill/>
        </p:spPr>
        <p:txBody>
          <a:bodyPr wrap="none" rtlCol="0" anchor="t">
            <a:spAutoFit/>
          </a:bodyPr>
          <a:lstStyle/>
          <a:p>
            <a:pPr algn="r"/>
            <a:r>
              <a:rPr lang="en-US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DC 12V </a:t>
            </a:r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power input</a:t>
            </a:r>
            <a:endParaRPr 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38" name="TextBox 10">
            <a:extLst>
              <a:ext uri="{FF2B5EF4-FFF2-40B4-BE49-F238E27FC236}">
                <a16:creationId xmlns:a16="http://schemas.microsoft.com/office/drawing/2014/main" id="{5E768FF3-052F-4295-9F43-2B95D969793D}"/>
              </a:ext>
            </a:extLst>
          </p:cNvPr>
          <p:cNvSpPr txBox="1"/>
          <p:nvPr/>
        </p:nvSpPr>
        <p:spPr>
          <a:xfrm>
            <a:off x="6744763" y="2333822"/>
            <a:ext cx="239923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1 x 10GbE SFP+ </a:t>
            </a:r>
            <a:r>
              <a:rPr lang="en-US" altLang="zh-CN" sz="14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LAN port</a:t>
            </a:r>
            <a:endParaRPr lang="en-US" altLang="zh-TW" sz="14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sp>
        <p:nvSpPr>
          <p:cNvPr id="41" name="TextBox 42">
            <a:extLst>
              <a:ext uri="{FF2B5EF4-FFF2-40B4-BE49-F238E27FC236}">
                <a16:creationId xmlns:a16="http://schemas.microsoft.com/office/drawing/2014/main" id="{A2778140-6C02-46DC-8F75-1B3BC0760A9A}"/>
              </a:ext>
            </a:extLst>
          </p:cNvPr>
          <p:cNvSpPr txBox="1"/>
          <p:nvPr/>
        </p:nvSpPr>
        <p:spPr>
          <a:xfrm>
            <a:off x="6744762" y="1605695"/>
            <a:ext cx="577402" cy="30777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Reset</a:t>
            </a:r>
            <a:endParaRPr lang="en-US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48" name="Shape 248">
            <a:extLst>
              <a:ext uri="{FF2B5EF4-FFF2-40B4-BE49-F238E27FC236}">
                <a16:creationId xmlns:a16="http://schemas.microsoft.com/office/drawing/2014/main" id="{67B2D2F2-F623-4DFD-8725-0E973E2491B7}"/>
              </a:ext>
            </a:extLst>
          </p:cNvPr>
          <p:cNvCxnSpPr>
            <a:cxnSpLocks/>
          </p:cNvCxnSpPr>
          <p:nvPr/>
        </p:nvCxnSpPr>
        <p:spPr>
          <a:xfrm rot="10800000" flipV="1">
            <a:off x="6008206" y="1758724"/>
            <a:ext cx="724988" cy="1"/>
          </a:xfrm>
          <a:prstGeom prst="bentConnector3">
            <a:avLst>
              <a:gd name="adj1" fmla="val 50000"/>
            </a:avLst>
          </a:prstGeom>
          <a:noFill/>
          <a:ln w="19050" cap="flat" cmpd="sng">
            <a:solidFill>
              <a:srgbClr val="04DEFC"/>
            </a:solidFill>
            <a:prstDash val="solid"/>
            <a:round/>
            <a:headEnd type="none" w="med" len="med"/>
            <a:tailEnd type="oval" w="med" len="med"/>
          </a:ln>
          <a:effectLst>
            <a:glow rad="63500">
              <a:srgbClr val="276AC3">
                <a:alpha val="40000"/>
              </a:srgbClr>
            </a:glow>
          </a:effectLst>
        </p:spPr>
      </p:cxnSp>
      <p:sp>
        <p:nvSpPr>
          <p:cNvPr id="49" name="矩形 48">
            <a:extLst>
              <a:ext uri="{FF2B5EF4-FFF2-40B4-BE49-F238E27FC236}">
                <a16:creationId xmlns:a16="http://schemas.microsoft.com/office/drawing/2014/main" id="{4F2CE472-2E38-4866-B182-D98CB50CF79C}"/>
              </a:ext>
            </a:extLst>
          </p:cNvPr>
          <p:cNvSpPr/>
          <p:nvPr/>
        </p:nvSpPr>
        <p:spPr>
          <a:xfrm>
            <a:off x="5610360" y="2752512"/>
            <a:ext cx="442958" cy="797747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</a:endParaRPr>
          </a:p>
        </p:txBody>
      </p:sp>
      <p:cxnSp>
        <p:nvCxnSpPr>
          <p:cNvPr id="50" name="直線接點 49">
            <a:extLst>
              <a:ext uri="{FF2B5EF4-FFF2-40B4-BE49-F238E27FC236}">
                <a16:creationId xmlns:a16="http://schemas.microsoft.com/office/drawing/2014/main" id="{B4C4B660-CD6A-4B23-961F-EAEBBDAF1E4C}"/>
              </a:ext>
            </a:extLst>
          </p:cNvPr>
          <p:cNvCxnSpPr>
            <a:cxnSpLocks/>
          </p:cNvCxnSpPr>
          <p:nvPr/>
        </p:nvCxnSpPr>
        <p:spPr>
          <a:xfrm>
            <a:off x="6008206" y="2485949"/>
            <a:ext cx="736557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矩形 50">
            <a:extLst>
              <a:ext uri="{FF2B5EF4-FFF2-40B4-BE49-F238E27FC236}">
                <a16:creationId xmlns:a16="http://schemas.microsoft.com/office/drawing/2014/main" id="{EEF30302-D0CD-4694-9AF9-D47586A00FFD}"/>
              </a:ext>
            </a:extLst>
          </p:cNvPr>
          <p:cNvSpPr/>
          <p:nvPr/>
        </p:nvSpPr>
        <p:spPr>
          <a:xfrm>
            <a:off x="5610360" y="3613969"/>
            <a:ext cx="442958" cy="343544"/>
          </a:xfrm>
          <a:prstGeom prst="rect">
            <a:avLst/>
          </a:prstGeom>
          <a:noFill/>
          <a:ln w="19050">
            <a:solidFill>
              <a:srgbClr val="04DEFC"/>
            </a:solidFill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zh-TW" altLang="en-US">
              <a:latin typeface="Oswald Medium" pitchFamily="2" charset="0"/>
            </a:endParaRPr>
          </a:p>
        </p:txBody>
      </p:sp>
      <p:sp>
        <p:nvSpPr>
          <p:cNvPr id="52" name="TextBox 10">
            <a:extLst>
              <a:ext uri="{FF2B5EF4-FFF2-40B4-BE49-F238E27FC236}">
                <a16:creationId xmlns:a16="http://schemas.microsoft.com/office/drawing/2014/main" id="{33455DA8-3D61-49A1-A7D6-A07955FE8808}"/>
              </a:ext>
            </a:extLst>
          </p:cNvPr>
          <p:cNvSpPr txBox="1"/>
          <p:nvPr/>
        </p:nvSpPr>
        <p:spPr>
          <a:xfrm>
            <a:off x="6789875" y="3639369"/>
            <a:ext cx="2369607" cy="523220"/>
          </a:xfrm>
          <a:prstGeom prst="rect">
            <a:avLst/>
          </a:prstGeom>
          <a:noFill/>
        </p:spPr>
        <p:txBody>
          <a:bodyPr wrap="square" rtlCol="0" anchor="t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2 x USB 3.2 Gen 1 ports</a:t>
            </a:r>
          </a:p>
          <a:p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/>
                <a:cs typeface="Arial"/>
              </a:rPr>
              <a:t>(5Gbps)</a:t>
            </a:r>
          </a:p>
        </p:txBody>
      </p:sp>
      <p:cxnSp>
        <p:nvCxnSpPr>
          <p:cNvPr id="53" name="直線接點 52">
            <a:extLst>
              <a:ext uri="{FF2B5EF4-FFF2-40B4-BE49-F238E27FC236}">
                <a16:creationId xmlns:a16="http://schemas.microsoft.com/office/drawing/2014/main" id="{0462712F-0DC9-4303-9198-E75445A1B52A}"/>
              </a:ext>
            </a:extLst>
          </p:cNvPr>
          <p:cNvCxnSpPr>
            <a:cxnSpLocks/>
          </p:cNvCxnSpPr>
          <p:nvPr/>
        </p:nvCxnSpPr>
        <p:spPr>
          <a:xfrm>
            <a:off x="6074877" y="3779793"/>
            <a:ext cx="699516" cy="5948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4" name="直線接點 53">
            <a:extLst>
              <a:ext uri="{FF2B5EF4-FFF2-40B4-BE49-F238E27FC236}">
                <a16:creationId xmlns:a16="http://schemas.microsoft.com/office/drawing/2014/main" id="{0F6EDB79-8B05-423E-A9D0-BC549C2A275C}"/>
              </a:ext>
            </a:extLst>
          </p:cNvPr>
          <p:cNvCxnSpPr>
            <a:cxnSpLocks/>
          </p:cNvCxnSpPr>
          <p:nvPr/>
        </p:nvCxnSpPr>
        <p:spPr>
          <a:xfrm>
            <a:off x="6019775" y="4365437"/>
            <a:ext cx="724988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5" name="TextBox 10">
            <a:extLst>
              <a:ext uri="{FF2B5EF4-FFF2-40B4-BE49-F238E27FC236}">
                <a16:creationId xmlns:a16="http://schemas.microsoft.com/office/drawing/2014/main" id="{D426DA71-F7DA-4E0C-B7C4-4B8830A26A78}"/>
              </a:ext>
            </a:extLst>
          </p:cNvPr>
          <p:cNvSpPr txBox="1"/>
          <p:nvPr/>
        </p:nvSpPr>
        <p:spPr>
          <a:xfrm>
            <a:off x="6774393" y="3022268"/>
            <a:ext cx="236960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2 x </a:t>
            </a:r>
            <a:r>
              <a:rPr lang="en-US" altLang="zh-TW" sz="1400" err="1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GbE</a:t>
            </a:r>
            <a:r>
              <a:rPr lang="en-US" altLang="zh-TW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 RJ45 </a:t>
            </a:r>
            <a:r>
              <a:rPr lang="en-US" altLang="zh-CN" sz="140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anose="020B0604020202020204" pitchFamily="34" charset="0"/>
              </a:rPr>
              <a:t>LAN ports</a:t>
            </a:r>
            <a:endParaRPr lang="en-US" altLang="zh-TW" sz="140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anose="020B0604020202020204" pitchFamily="34" charset="0"/>
            </a:endParaRPr>
          </a:p>
        </p:txBody>
      </p:sp>
      <p:cxnSp>
        <p:nvCxnSpPr>
          <p:cNvPr id="56" name="直線接點 55">
            <a:extLst>
              <a:ext uri="{FF2B5EF4-FFF2-40B4-BE49-F238E27FC236}">
                <a16:creationId xmlns:a16="http://schemas.microsoft.com/office/drawing/2014/main" id="{220913B6-A879-4446-A7EE-041BA583DF44}"/>
              </a:ext>
            </a:extLst>
          </p:cNvPr>
          <p:cNvCxnSpPr>
            <a:cxnSpLocks/>
          </p:cNvCxnSpPr>
          <p:nvPr/>
        </p:nvCxnSpPr>
        <p:spPr>
          <a:xfrm>
            <a:off x="6053318" y="3175372"/>
            <a:ext cx="736557" cy="0"/>
          </a:xfrm>
          <a:prstGeom prst="line">
            <a:avLst/>
          </a:prstGeom>
          <a:ln w="19050">
            <a:solidFill>
              <a:srgbClr val="04DEFC"/>
            </a:solidFill>
            <a:headEnd type="oval"/>
            <a:tailEnd type="none"/>
          </a:ln>
          <a:effectLst>
            <a:glow rad="63500">
              <a:srgbClr val="276AC3">
                <a:alpha val="40000"/>
              </a:srgbClr>
            </a:glow>
          </a:effectLst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971160710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28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" name="矩形 69">
            <a:extLst>
              <a:ext uri="{FF2B5EF4-FFF2-40B4-BE49-F238E27FC236}">
                <a16:creationId xmlns:a16="http://schemas.microsoft.com/office/drawing/2014/main" id="{E9392070-8C44-4171-9DFA-52500DCFA3CA}"/>
              </a:ext>
            </a:extLst>
          </p:cNvPr>
          <p:cNvSpPr/>
          <p:nvPr/>
        </p:nvSpPr>
        <p:spPr>
          <a:xfrm>
            <a:off x="524540" y="1765005"/>
            <a:ext cx="5699051" cy="791897"/>
          </a:xfrm>
          <a:prstGeom prst="rect">
            <a:avLst/>
          </a:prstGeom>
          <a:gradFill>
            <a:gsLst>
              <a:gs pos="0">
                <a:srgbClr val="D605E4"/>
              </a:gs>
              <a:gs pos="100000">
                <a:srgbClr val="DF0D74"/>
              </a:gs>
            </a:gsLst>
            <a:lin ang="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lIns="91431" tIns="45716" rIns="91431" bIns="45716" rtlCol="0" anchor="ctr"/>
          <a:lstStyle/>
          <a:p>
            <a:pPr algn="ctr"/>
            <a:endParaRPr lang="en-US" altLang="en-US" b="1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sp>
        <p:nvSpPr>
          <p:cNvPr id="11" name="TextBox 6">
            <a:extLst>
              <a:ext uri="{FF2B5EF4-FFF2-40B4-BE49-F238E27FC236}">
                <a16:creationId xmlns:a16="http://schemas.microsoft.com/office/drawing/2014/main" id="{8D863D1D-4660-084B-B618-A9A31CCD6243}"/>
              </a:ext>
            </a:extLst>
          </p:cNvPr>
          <p:cNvSpPr txBox="1"/>
          <p:nvPr/>
        </p:nvSpPr>
        <p:spPr>
          <a:xfrm>
            <a:off x="2462777" y="1801934"/>
            <a:ext cx="3497172" cy="707878"/>
          </a:xfrm>
          <a:prstGeom prst="rect">
            <a:avLst/>
          </a:prstGeom>
          <a:noFill/>
        </p:spPr>
        <p:txBody>
          <a:bodyPr wrap="square" lIns="91431" tIns="45716" rIns="91431" bIns="45716" anchor="t">
            <a:spAutoFit/>
          </a:bodyPr>
          <a:lstStyle/>
          <a:p>
            <a:pPr>
              <a:defRPr/>
            </a:pPr>
            <a:r>
              <a:rPr lang="en-US" altLang="zh-TW" sz="20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1 x DDR3L SO-DIMM RAM </a:t>
            </a:r>
            <a:r>
              <a:rPr lang="en-US" altLang="zh-TW" sz="20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slot</a:t>
            </a:r>
          </a:p>
          <a:p>
            <a:pPr>
              <a:defRPr/>
            </a:pPr>
            <a:r>
              <a:rPr lang="en-US" altLang="zh-TW" sz="20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/>
              </a:rPr>
              <a:t>Up to </a:t>
            </a:r>
            <a:r>
              <a:rPr lang="en-US" altLang="zh-TW" sz="2000" dirty="0">
                <a:solidFill>
                  <a:schemeClr val="bg1"/>
                </a:solidFill>
                <a:latin typeface="Oswald Medium" pitchFamily="2" charset="0"/>
                <a:ea typeface="微軟正黑體"/>
                <a:cs typeface="Arial" panose="020B0604020202020204" pitchFamily="34" charset="0"/>
              </a:rPr>
              <a:t>8 GB memory support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id="{6CA38045-AE33-5040-B807-89A48AD8F63F}"/>
              </a:ext>
            </a:extLst>
          </p:cNvPr>
          <p:cNvSpPr txBox="1"/>
          <p:nvPr/>
        </p:nvSpPr>
        <p:spPr>
          <a:xfrm>
            <a:off x="524852" y="3894062"/>
            <a:ext cx="1635366" cy="300074"/>
          </a:xfrm>
          <a:prstGeom prst="rect">
            <a:avLst/>
          </a:prstGeom>
          <a:noFill/>
        </p:spPr>
        <p:txBody>
          <a:bodyPr wrap="none" lIns="91431" tIns="45716" rIns="91431" bIns="45716" rtlCol="0" anchor="t">
            <a:spAutoFit/>
          </a:bodyPr>
          <a:lstStyle/>
          <a:p>
            <a:r>
              <a:rPr lang="en-US" altLang="ja-JP" sz="135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Ordering information:</a:t>
            </a:r>
            <a:endParaRPr lang="en-US" sz="135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</p:txBody>
      </p:sp>
      <p:pic>
        <p:nvPicPr>
          <p:cNvPr id="15" name="Shape 125" descr="\\172.17.31.222\File Repository\Graphics\TS-431X\TS-x31X_UG-10.jpg">
            <a:extLst>
              <a:ext uri="{FF2B5EF4-FFF2-40B4-BE49-F238E27FC236}">
                <a16:creationId xmlns:a16="http://schemas.microsoft.com/office/drawing/2014/main" id="{DF31BFC7-F88D-1643-8E09-9DDF49D8E5AF}"/>
              </a:ext>
            </a:extLst>
          </p:cNvPr>
          <p:cNvPicPr preferRelativeResize="0"/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676973" y="761135"/>
            <a:ext cx="3254085" cy="2220504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pic>
        <p:nvPicPr>
          <p:cNvPr id="16" name="Shape 124">
            <a:extLst>
              <a:ext uri="{FF2B5EF4-FFF2-40B4-BE49-F238E27FC236}">
                <a16:creationId xmlns:a16="http://schemas.microsoft.com/office/drawing/2014/main" id="{01AB4E3B-9764-FC4E-9974-0D23F519603D}"/>
              </a:ext>
            </a:extLst>
          </p:cNvPr>
          <p:cNvPicPr preferRelativeResize="0"/>
          <p:nvPr/>
        </p:nvPicPr>
        <p:blipFill>
          <a:blip r:embed="rId4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5764616" y="2923539"/>
            <a:ext cx="3227644" cy="2202461"/>
          </a:xfrm>
          <a:prstGeom prst="rect">
            <a:avLst/>
          </a:prstGeom>
          <a:noFill/>
          <a:ln>
            <a:noFill/>
          </a:ln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4" name="標題 3">
            <a:extLst>
              <a:ext uri="{FF2B5EF4-FFF2-40B4-BE49-F238E27FC236}">
                <a16:creationId xmlns:a16="http://schemas.microsoft.com/office/drawing/2014/main" id="{921B4798-9DF5-4338-8E42-BACD983439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0" y="209714"/>
            <a:ext cx="9144000" cy="493563"/>
          </a:xfrm>
        </p:spPr>
        <p:txBody>
          <a:bodyPr/>
          <a:lstStyle/>
          <a:p>
            <a:r>
              <a:rPr lang="en-US" altLang="zh-TW" sz="3600" b="0" dirty="0">
                <a:latin typeface="Oswald Medium" pitchFamily="2" charset="0"/>
              </a:rPr>
              <a:t>Upgrade TS-431KX</a:t>
            </a:r>
            <a:r>
              <a:rPr lang="zh-TW" altLang="en-US" sz="3600" b="0" dirty="0">
                <a:latin typeface="Oswald Medium" pitchFamily="2" charset="0"/>
              </a:rPr>
              <a:t> </a:t>
            </a:r>
            <a:r>
              <a:rPr lang="en-US" altLang="zh-TW" sz="3600" b="0" dirty="0">
                <a:latin typeface="Oswald Medium" pitchFamily="2" charset="0"/>
              </a:rPr>
              <a:t>memory up to 8GB</a:t>
            </a:r>
            <a:endParaRPr lang="zh-TW" altLang="en-US" sz="3600" b="0" dirty="0">
              <a:latin typeface="Oswald Medium" pitchFamily="2" charset="0"/>
            </a:endParaRPr>
          </a:p>
        </p:txBody>
      </p:sp>
      <p:grpSp>
        <p:nvGrpSpPr>
          <p:cNvPr id="7" name="群組 6">
            <a:extLst>
              <a:ext uri="{FF2B5EF4-FFF2-40B4-BE49-F238E27FC236}">
                <a16:creationId xmlns:a16="http://schemas.microsoft.com/office/drawing/2014/main" id="{F0915345-19B9-4818-A71E-54AF1650D4F0}"/>
              </a:ext>
            </a:extLst>
          </p:cNvPr>
          <p:cNvGrpSpPr/>
          <p:nvPr/>
        </p:nvGrpSpPr>
        <p:grpSpPr>
          <a:xfrm>
            <a:off x="2123997" y="2411214"/>
            <a:ext cx="3323888" cy="1321500"/>
            <a:chOff x="2341027" y="2414206"/>
            <a:chExt cx="3106808" cy="1235194"/>
          </a:xfrm>
        </p:grpSpPr>
        <p:pic>
          <p:nvPicPr>
            <p:cNvPr id="19" name="圖形 18">
              <a:extLst>
                <a:ext uri="{FF2B5EF4-FFF2-40B4-BE49-F238E27FC236}">
                  <a16:creationId xmlns:a16="http://schemas.microsoft.com/office/drawing/2014/main" id="{B4E27F61-14E8-46B6-92C3-33716F127039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 rot="5400000">
              <a:off x="3712735" y="2191526"/>
              <a:ext cx="300075" cy="2615673"/>
            </a:xfrm>
            <a:prstGeom prst="rect">
              <a:avLst/>
            </a:prstGeom>
          </p:spPr>
        </p:pic>
        <p:pic>
          <p:nvPicPr>
            <p:cNvPr id="9" name="Picture 2">
              <a:extLst>
                <a:ext uri="{FF2B5EF4-FFF2-40B4-BE49-F238E27FC236}">
                  <a16:creationId xmlns:a16="http://schemas.microsoft.com/office/drawing/2014/main" id="{39D1DE2B-2366-5C4E-910A-22E5882148E1}"/>
                </a:ext>
              </a:extLst>
            </p:cNvPr>
            <p:cNvPicPr>
              <a:picLocks noChangeAspect="1" noChangeArrowheads="1"/>
            </p:cNvPicPr>
            <p:nvPr/>
          </p:nvPicPr>
          <p:blipFill rotWithShape="1">
            <a:blip r:embed="rId7" cstate="print">
              <a:extLst>
                <a:ext uri="{28A0092B-C50C-407E-A947-70E740481C1C}">
                  <a14:useLocalDpi xmlns:a14="http://schemas.microsoft.com/office/drawing/2010/main"/>
                </a:ext>
              </a:extLst>
            </a:blip>
            <a:srcRect/>
            <a:stretch/>
          </p:blipFill>
          <p:spPr bwMode="auto">
            <a:xfrm>
              <a:off x="2341027" y="2414206"/>
              <a:ext cx="3106808" cy="1075947"/>
            </a:xfrm>
            <a:prstGeom prst="rect">
              <a:avLst/>
            </a:prstGeom>
            <a:noFill/>
            <a:effectLst>
              <a:reflection blurRad="6350" stA="50000" endA="300" endPos="38500" dist="50800" dir="5400000" sy="-100000" algn="bl" rotWithShape="0"/>
            </a:effectLst>
          </p:spPr>
        </p:pic>
      </p:grpSp>
      <p:pic>
        <p:nvPicPr>
          <p:cNvPr id="21" name="圖片 20">
            <a:extLst>
              <a:ext uri="{FF2B5EF4-FFF2-40B4-BE49-F238E27FC236}">
                <a16:creationId xmlns:a16="http://schemas.microsoft.com/office/drawing/2014/main" id="{4E490487-983E-4E3F-B99B-6B661FF92B9F}"/>
              </a:ext>
            </a:extLst>
          </p:cNvPr>
          <p:cNvPicPr>
            <a:picLocks noChangeAspect="1"/>
          </p:cNvPicPr>
          <p:nvPr/>
        </p:nvPicPr>
        <p:blipFill>
          <a:blip r:embed="rId8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tretch>
            <a:fillRect/>
          </a:stretch>
        </p:blipFill>
        <p:spPr>
          <a:xfrm>
            <a:off x="117822" y="2836806"/>
            <a:ext cx="2065273" cy="213331"/>
          </a:xfrm>
          <a:prstGeom prst="rect">
            <a:avLst/>
          </a:prstGeom>
        </p:spPr>
      </p:pic>
      <p:pic>
        <p:nvPicPr>
          <p:cNvPr id="6" name="圖片 5">
            <a:extLst>
              <a:ext uri="{FF2B5EF4-FFF2-40B4-BE49-F238E27FC236}">
                <a16:creationId xmlns:a16="http://schemas.microsoft.com/office/drawing/2014/main" id="{F1ADD680-FB78-4FC8-9AF1-F6E26CD0AA27}"/>
              </a:ext>
            </a:extLst>
          </p:cNvPr>
          <p:cNvPicPr>
            <a:picLocks noChangeAspect="1"/>
          </p:cNvPicPr>
          <p:nvPr/>
        </p:nvPicPr>
        <p:blipFill>
          <a:blip r:embed="rId9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269724" y="1267819"/>
            <a:ext cx="1854272" cy="1677510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" name="矩形 1">
            <a:extLst>
              <a:ext uri="{FF2B5EF4-FFF2-40B4-BE49-F238E27FC236}">
                <a16:creationId xmlns:a16="http://schemas.microsoft.com/office/drawing/2014/main" id="{211F3D1E-9229-4D16-8DA8-0FC13FEAB04A}"/>
              </a:ext>
            </a:extLst>
          </p:cNvPr>
          <p:cNvSpPr/>
          <p:nvPr/>
        </p:nvSpPr>
        <p:spPr>
          <a:xfrm>
            <a:off x="2396617" y="3894062"/>
            <a:ext cx="3100994" cy="880947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ts val="2100"/>
              </a:lnSpc>
            </a:pPr>
            <a:r>
              <a:rPr lang="da-DK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2GB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: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da-DK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RAM-2GDR3T0-SO-1600</a:t>
            </a:r>
          </a:p>
          <a:p>
            <a:pPr>
              <a:lnSpc>
                <a:spcPts val="2100"/>
              </a:lnSpc>
            </a:pPr>
            <a:r>
              <a:rPr lang="da-DK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4GB:</a:t>
            </a:r>
            <a:r>
              <a:rPr lang="zh-TW" altLang="en-US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 </a:t>
            </a:r>
            <a:r>
              <a:rPr lang="en-US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RAM-4GDR3-SO-1600</a:t>
            </a:r>
            <a:endParaRPr lang="da-DK" altLang="zh-TW" sz="1600" dirty="0">
              <a:solidFill>
                <a:schemeClr val="bg1"/>
              </a:solidFill>
              <a:latin typeface="Oswald Medium" pitchFamily="2" charset="0"/>
              <a:ea typeface="Microsoft JhengHei" panose="020B0604030504040204" pitchFamily="34" charset="-120"/>
              <a:cs typeface="Arial" pitchFamily="34" charset="0"/>
            </a:endParaRPr>
          </a:p>
          <a:p>
            <a:pPr>
              <a:lnSpc>
                <a:spcPts val="2100"/>
              </a:lnSpc>
            </a:pPr>
            <a:r>
              <a:rPr lang="da-DK" altLang="zh-TW" sz="1600" dirty="0">
                <a:solidFill>
                  <a:schemeClr val="bg1"/>
                </a:solidFill>
                <a:latin typeface="Oswald Medium" pitchFamily="2" charset="0"/>
                <a:ea typeface="Microsoft JhengHei" panose="020B0604030504040204" pitchFamily="34" charset="-120"/>
                <a:cs typeface="Arial" pitchFamily="34" charset="0"/>
              </a:rPr>
              <a:t>8GB: RAM-8GDR3-SO-1600</a:t>
            </a:r>
          </a:p>
        </p:txBody>
      </p:sp>
      <p:pic>
        <p:nvPicPr>
          <p:cNvPr id="20" name="圖片 19">
            <a:extLst>
              <a:ext uri="{FF2B5EF4-FFF2-40B4-BE49-F238E27FC236}">
                <a16:creationId xmlns:a16="http://schemas.microsoft.com/office/drawing/2014/main" id="{440CF6AB-CBF0-4907-AE7A-EC5520B5986A}"/>
              </a:ext>
            </a:extLst>
          </p:cNvPr>
          <p:cNvPicPr>
            <a:picLocks noChangeAspect="1"/>
          </p:cNvPicPr>
          <p:nvPr/>
        </p:nvPicPr>
        <p:blipFill>
          <a:blip r:embed="rId10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0032" y="830700"/>
            <a:ext cx="2229018" cy="5857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2" name="矩形 21">
            <a:extLst>
              <a:ext uri="{FF2B5EF4-FFF2-40B4-BE49-F238E27FC236}">
                <a16:creationId xmlns:a16="http://schemas.microsoft.com/office/drawing/2014/main" id="{02CAE7A1-01BA-2047-A896-904EF3ADF9C3}"/>
              </a:ext>
            </a:extLst>
          </p:cNvPr>
          <p:cNvSpPr/>
          <p:nvPr/>
        </p:nvSpPr>
        <p:spPr>
          <a:xfrm>
            <a:off x="5579089" y="940541"/>
            <a:ext cx="2656215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1. </a:t>
            </a:r>
            <a:r>
              <a:rPr lang="en-US" altLang="zh-CN" sz="1500" dirty="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Remove side cover</a:t>
            </a:r>
            <a:endParaRPr lang="da-DK" altLang="zh-TW" sz="1500" dirty="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itchFamily="34" charset="0"/>
            </a:endParaRPr>
          </a:p>
        </p:txBody>
      </p:sp>
      <p:pic>
        <p:nvPicPr>
          <p:cNvPr id="24" name="圖片 23">
            <a:extLst>
              <a:ext uri="{FF2B5EF4-FFF2-40B4-BE49-F238E27FC236}">
                <a16:creationId xmlns:a16="http://schemas.microsoft.com/office/drawing/2014/main" id="{762F0A0D-0A57-40F8-835C-C6E03A99E5EF}"/>
              </a:ext>
            </a:extLst>
          </p:cNvPr>
          <p:cNvPicPr>
            <a:picLocks noChangeAspect="1"/>
          </p:cNvPicPr>
          <p:nvPr/>
        </p:nvPicPr>
        <p:blipFill>
          <a:blip r:embed="rId11" cstate="screen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/>
        </p:blipFill>
        <p:spPr>
          <a:xfrm>
            <a:off x="5419758" y="2700320"/>
            <a:ext cx="2466942" cy="585772"/>
          </a:xfrm>
          <a:prstGeom prst="rect">
            <a:avLst/>
          </a:prstGeom>
          <a:effectLst>
            <a:outerShdw blurRad="50800" dist="38100" dir="2700000" algn="tl" rotWithShape="0">
              <a:prstClr val="black">
                <a:alpha val="40000"/>
              </a:prstClr>
            </a:outerShdw>
          </a:effectLst>
        </p:spPr>
      </p:pic>
      <p:sp>
        <p:nvSpPr>
          <p:cNvPr id="23" name="矩形 22">
            <a:extLst>
              <a:ext uri="{FF2B5EF4-FFF2-40B4-BE49-F238E27FC236}">
                <a16:creationId xmlns:a16="http://schemas.microsoft.com/office/drawing/2014/main" id="{DD0BF643-F6D6-7745-9FA5-6968985EFFE8}"/>
              </a:ext>
            </a:extLst>
          </p:cNvPr>
          <p:cNvSpPr/>
          <p:nvPr/>
        </p:nvSpPr>
        <p:spPr>
          <a:xfrm>
            <a:off x="5594501" y="2811035"/>
            <a:ext cx="2940633" cy="3231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en-US" altLang="zh-TW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2. </a:t>
            </a:r>
            <a:r>
              <a:rPr lang="en-US" altLang="zh-CN" sz="1500">
                <a:solidFill>
                  <a:schemeClr val="bg1"/>
                </a:solidFill>
                <a:latin typeface="Oswald Medium" pitchFamily="2" charset="0"/>
                <a:ea typeface="微軟正黑體" panose="020B0604030504040204" pitchFamily="34" charset="-120"/>
                <a:cs typeface="Arial" pitchFamily="34" charset="0"/>
              </a:rPr>
              <a:t>Remove HDD bracket</a:t>
            </a:r>
            <a:endParaRPr lang="da-DK" altLang="zh-TW" sz="1500">
              <a:solidFill>
                <a:schemeClr val="bg1"/>
              </a:solidFill>
              <a:latin typeface="Oswald Medium" pitchFamily="2" charset="0"/>
              <a:ea typeface="微軟正黑體" panose="020B0604030504040204" pitchFamily="34" charset="-12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514770265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>
        <a:gradFill>
          <a:gsLst>
            <a:gs pos="0">
              <a:srgbClr val="73E3F9">
                <a:alpha val="27000"/>
              </a:srgbClr>
            </a:gs>
            <a:gs pos="100000">
              <a:srgbClr val="73E3F9">
                <a:alpha val="11000"/>
              </a:srgbClr>
            </a:gs>
          </a:gsLst>
          <a:lin ang="0" scaled="0"/>
        </a:gradFill>
        <a:ln>
          <a:noFill/>
        </a:ln>
      </a:spPr>
      <a:bodyPr rtlCol="0" anchor="ctr"/>
      <a:lstStyle>
        <a:defPPr algn="ctr">
          <a:defRPr dirty="0"/>
        </a:defPPr>
      </a:lstStyle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佈景主題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5</TotalTime>
  <Words>1759</Words>
  <Application>Microsoft Office PowerPoint</Application>
  <PresentationFormat>如螢幕大小 (16:9)</PresentationFormat>
  <Paragraphs>403</Paragraphs>
  <Slides>39</Slides>
  <Notes>19</Notes>
  <HiddenSlides>0</HiddenSlides>
  <MMClips>0</MMClips>
  <ScaleCrop>false</ScaleCrop>
  <HeadingPairs>
    <vt:vector size="6" baseType="variant">
      <vt:variant>
        <vt:lpstr>使用字型</vt:lpstr>
      </vt:variant>
      <vt:variant>
        <vt:i4>9</vt:i4>
      </vt:variant>
      <vt:variant>
        <vt:lpstr>佈景主題</vt:lpstr>
      </vt:variant>
      <vt:variant>
        <vt:i4>1</vt:i4>
      </vt:variant>
      <vt:variant>
        <vt:lpstr>投影片標題</vt:lpstr>
      </vt:variant>
      <vt:variant>
        <vt:i4>39</vt:i4>
      </vt:variant>
    </vt:vector>
  </HeadingPairs>
  <TitlesOfParts>
    <vt:vector size="49" baseType="lpstr">
      <vt:lpstr>Oswald Medium</vt:lpstr>
      <vt:lpstr>Arial Nova Light</vt:lpstr>
      <vt:lpstr>Calibri</vt:lpstr>
      <vt:lpstr>Arial</vt:lpstr>
      <vt:lpstr>Arial Unicode MS</vt:lpstr>
      <vt:lpstr>Oswald Light</vt:lpstr>
      <vt:lpstr>Adobe 繁黑體 Std B</vt:lpstr>
      <vt:lpstr>Microsoft JhengHei</vt:lpstr>
      <vt:lpstr>Verdana</vt:lpstr>
      <vt:lpstr>Office 佈景主題</vt:lpstr>
      <vt:lpstr>PowerPoint 簡報</vt:lpstr>
      <vt:lpstr>Sharing data and entertainment all form home</vt:lpstr>
      <vt:lpstr>All models with a quad core 1.7GHz CPU</vt:lpstr>
      <vt:lpstr>Performance you can count on</vt:lpstr>
      <vt:lpstr>TS-131K, TS-231K, TS-431K front view</vt:lpstr>
      <vt:lpstr>TS-131K, TS-231K, TS-431K rear views</vt:lpstr>
      <vt:lpstr>TS-431KX front view</vt:lpstr>
      <vt:lpstr>TS-431KX rear view</vt:lpstr>
      <vt:lpstr>Upgrade TS-431KX memory up to 8GB</vt:lpstr>
      <vt:lpstr>Easy to install HDDs and SSDs</vt:lpstr>
      <vt:lpstr>Stream content without barriers, connect to data even when on the move</vt:lpstr>
      <vt:lpstr>How to manage tons of photos and videos at home?</vt:lpstr>
      <vt:lpstr>Set content sources for all multimedia applications</vt:lpstr>
      <vt:lpstr>QuMagie photo management</vt:lpstr>
      <vt:lpstr>Use Cinema28 for whole-home streaming</vt:lpstr>
      <vt:lpstr>PLEX Server for home media streaming</vt:lpstr>
      <vt:lpstr>Don't get kidnapped by the so-called free hosting sites</vt:lpstr>
      <vt:lpstr>Build your site with the free WordPress</vt:lpstr>
      <vt:lpstr>Connect to home NAS with myQNAPcloud and QNAP ID (QID)</vt:lpstr>
      <vt:lpstr>QNAP QVPN and QBelt protocol for anywhere access</vt:lpstr>
      <vt:lpstr>Easily back up data and share it securely to avoid data loss and hackers</vt:lpstr>
      <vt:lpstr>Not just Antivirus, QTS Security Circle！</vt:lpstr>
      <vt:lpstr>Fight against virus and ransomware</vt:lpstr>
      <vt:lpstr>HBS 3 for backup and recovery</vt:lpstr>
      <vt:lpstr>Free Mac Time Machine backup</vt:lpstr>
      <vt:lpstr>QNAP snapshot for file recovery</vt:lpstr>
      <vt:lpstr>Connect to Dropbox, One Drive,  Google Drive and more</vt:lpstr>
      <vt:lpstr>24x7 surveillance for home care and anti-theft</vt:lpstr>
      <vt:lpstr>QNAP mobiles apps for data on the go</vt:lpstr>
      <vt:lpstr>QNAP TR USB RAID &amp; TL USB JBOD  support 2 modes on NAS</vt:lpstr>
      <vt:lpstr>Deploy 10GbE in offices quickly</vt:lpstr>
      <vt:lpstr>TS-431KX integrates 10GbE SFP+ port</vt:lpstr>
      <vt:lpstr>Affordable QNAP unmanaged 10GbE switches</vt:lpstr>
      <vt:lpstr>Short distance SFP+ DAC cables</vt:lpstr>
      <vt:lpstr>TS-431KX 10GbE performance</vt:lpstr>
      <vt:lpstr>Use USB to 5GbE/2.5GbE to enhance the performance of PC/NAS</vt:lpstr>
      <vt:lpstr>Live Demo</vt:lpstr>
      <vt:lpstr>All the goodies for homes and offices</vt:lpstr>
      <vt:lpstr>PowerPoint 簡報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簡報</dc:title>
  <dc:creator>胡燕蓉</dc:creator>
  <cp:lastModifiedBy>QNAP_Han Tsai</cp:lastModifiedBy>
  <cp:revision>7</cp:revision>
  <dcterms:modified xsi:type="dcterms:W3CDTF">2020-02-26T01:45:50Z</dcterms:modified>
</cp:coreProperties>
</file>