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533" r:id="rId3"/>
    <p:sldId id="540" r:id="rId4"/>
    <p:sldId id="532" r:id="rId5"/>
    <p:sldId id="361" r:id="rId6"/>
    <p:sldId id="362" r:id="rId7"/>
    <p:sldId id="541" r:id="rId8"/>
    <p:sldId id="542" r:id="rId9"/>
    <p:sldId id="534" r:id="rId10"/>
    <p:sldId id="363" r:id="rId11"/>
    <p:sldId id="561" r:id="rId12"/>
    <p:sldId id="545" r:id="rId13"/>
    <p:sldId id="261" r:id="rId14"/>
    <p:sldId id="550" r:id="rId15"/>
    <p:sldId id="268" r:id="rId16"/>
    <p:sldId id="269" r:id="rId17"/>
    <p:sldId id="555" r:id="rId18"/>
    <p:sldId id="556" r:id="rId19"/>
    <p:sldId id="558" r:id="rId20"/>
    <p:sldId id="306" r:id="rId21"/>
    <p:sldId id="562" r:id="rId22"/>
    <p:sldId id="295" r:id="rId23"/>
    <p:sldId id="265" r:id="rId24"/>
    <p:sldId id="554" r:id="rId25"/>
    <p:sldId id="543" r:id="rId26"/>
    <p:sldId id="371" r:id="rId27"/>
    <p:sldId id="559" r:id="rId28"/>
    <p:sldId id="272" r:id="rId29"/>
    <p:sldId id="557" r:id="rId30"/>
    <p:sldId id="538" r:id="rId31"/>
    <p:sldId id="546" r:id="rId32"/>
    <p:sldId id="343" r:id="rId33"/>
    <p:sldId id="292" r:id="rId34"/>
    <p:sldId id="290" r:id="rId35"/>
    <p:sldId id="293" r:id="rId36"/>
    <p:sldId id="539" r:id="rId37"/>
    <p:sldId id="563" r:id="rId38"/>
    <p:sldId id="408" r:id="rId39"/>
    <p:sldId id="564" r:id="rId40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43"/>
      <p:bold r:id="rId44"/>
    </p:embeddedFont>
    <p:embeddedFont>
      <p:font typeface="Microsoft JhengHei" panose="020B0604030504040204" pitchFamily="34" charset="-120"/>
      <p:regular r:id="rId43"/>
      <p:bold r:id="rId44"/>
    </p:embeddedFont>
    <p:embeddedFont>
      <p:font typeface="Adobe 繁黑體 Std B" panose="020B0700000000000000" pitchFamily="34" charset="-120"/>
      <p:bold r:id="rId45"/>
    </p:embeddedFont>
    <p:embeddedFont>
      <p:font typeface="Arial Unicode MS" panose="020B0604020202020204" pitchFamily="34" charset="-12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icrosoft JhengHei UI" panose="020B0604030504040204" pitchFamily="34" charset="-120"/>
      <p:regular r:id="rId51"/>
      <p:bold r:id="rId52"/>
    </p:embeddedFont>
    <p:embeddedFont>
      <p:font typeface="Oswald" pitchFamily="2" charset="0"/>
      <p:regular r:id="rId53"/>
      <p:bold r:id="rId54"/>
    </p:embeddedFont>
    <p:embeddedFont>
      <p:font typeface="Oswald Medium" pitchFamily="2" charset="0"/>
      <p:regular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3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FFF"/>
    <a:srgbClr val="17F1BD"/>
    <a:srgbClr val="D605E4"/>
    <a:srgbClr val="DF0D79"/>
    <a:srgbClr val="717171"/>
    <a:srgbClr val="9BFFFD"/>
    <a:srgbClr val="73E3F9"/>
    <a:srgbClr val="18A493"/>
    <a:srgbClr val="1AAE9C"/>
    <a:srgbClr val="DA9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04" y="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90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網路上有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35%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的網站皆選用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WordPress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服務。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176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75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918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731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6019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978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3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5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4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4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48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0B78EB-6E3C-4F81-8E8F-F633347FF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723899" y="889764"/>
            <a:ext cx="3895140" cy="2456686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723899" y="897399"/>
            <a:ext cx="3895139" cy="2273194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723899" y="889764"/>
            <a:ext cx="3895139" cy="219633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846433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5" y="1073274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2091" y="554764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6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E7A793-D210-4F83-AB12-A97D5E1D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0CA41A-F80B-4F6A-82A6-11B903B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93E02CA-D453-44AC-A14D-68564392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F225173-180A-4381-98DA-675FB86B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DAF69DE-A136-4307-B89F-7FACF38A5D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4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3365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6053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3678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85963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62067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83915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7294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2F8988-A115-4119-8533-F2DEC97EB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8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" y="1042"/>
            <a:ext cx="9140297" cy="51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93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2F8988-A115-4119-8533-F2DEC97EB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7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0531" y="194608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4352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階段, 電腦 的圖片&#10;&#10;自動產生的描述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81" y="1363008"/>
            <a:ext cx="4366819" cy="10499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605271B-6781-4C8C-B7BF-7C952C922115}"/>
              </a:ext>
            </a:extLst>
          </p:cNvPr>
          <p:cNvCxnSpPr>
            <a:cxnSpLocks/>
          </p:cNvCxnSpPr>
          <p:nvPr userDrawn="1"/>
        </p:nvCxnSpPr>
        <p:spPr>
          <a:xfrm>
            <a:off x="696315" y="2413000"/>
            <a:ext cx="33295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3481" y="2673351"/>
            <a:ext cx="4414885" cy="1320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914" y="624379"/>
            <a:ext cx="3985819" cy="10499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8914" y="1674371"/>
            <a:ext cx="3985819" cy="967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747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" y="1"/>
            <a:ext cx="914222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23529" y="123478"/>
            <a:ext cx="716545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40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976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9" y="0"/>
            <a:ext cx="8782334" cy="85980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8F06-2D92-1346-B07A-58B358D5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09" y="859809"/>
            <a:ext cx="8782334" cy="38050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56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54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1620F9E-0721-4285-9F37-E69A9F94A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63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1045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050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1661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576364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536713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536713" y="1059154"/>
            <a:ext cx="4200939" cy="177375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651262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1171976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7" name="圖片 16" descr="一張含有 玩具 的圖片&#10;&#10;自動產生的描述">
            <a:extLst>
              <a:ext uri="{FF2B5EF4-FFF2-40B4-BE49-F238E27FC236}">
                <a16:creationId xmlns:a16="http://schemas.microsoft.com/office/drawing/2014/main" id="{E7AAD12A-29CE-45D3-A420-7BF182BA7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86" y="864537"/>
            <a:ext cx="4250560" cy="349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6391" y="688290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576364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536713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536713" y="1059154"/>
            <a:ext cx="4200939" cy="177375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651262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1171976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7AAD12A-29CE-45D3-A420-7BF182BA7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994" y="934319"/>
            <a:ext cx="3018490" cy="349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6391" y="688290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FDDF33-879D-464D-B7BF-2A0ACAA5A33F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154884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2020/2/26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9" r:id="rId3"/>
    <p:sldLayoutId id="2147483650" r:id="rId4"/>
    <p:sldLayoutId id="2147483675" r:id="rId5"/>
    <p:sldLayoutId id="2147483676" r:id="rId6"/>
    <p:sldLayoutId id="2147483682" r:id="rId7"/>
    <p:sldLayoutId id="2147483681" r:id="rId8"/>
    <p:sldLayoutId id="2147483685" r:id="rId9"/>
    <p:sldLayoutId id="2147483689" r:id="rId10"/>
    <p:sldLayoutId id="2147483679" r:id="rId11"/>
    <p:sldLayoutId id="2147483677" r:id="rId12"/>
    <p:sldLayoutId id="2147483680" r:id="rId13"/>
    <p:sldLayoutId id="2147483686" r:id="rId14"/>
    <p:sldLayoutId id="2147483687" r:id="rId15"/>
    <p:sldLayoutId id="2147483683" r:id="rId16"/>
    <p:sldLayoutId id="2147483688" r:id="rId17"/>
    <p:sldLayoutId id="2147483684" r:id="rId18"/>
    <p:sldLayoutId id="2147483674" r:id="rId19"/>
    <p:sldLayoutId id="2147483691" r:id="rId20"/>
    <p:sldLayoutId id="2147483654" r:id="rId21"/>
    <p:sldLayoutId id="2147483656" r:id="rId22"/>
    <p:sldLayoutId id="2147483690" r:id="rId23"/>
    <p:sldLayoutId id="2147483670" r:id="rId24"/>
    <p:sldLayoutId id="2147483671" r:id="rId25"/>
    <p:sldLayoutId id="2147483673" r:id="rId26"/>
    <p:sldLayoutId id="2147483678" r:id="rId2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image" Target="../media/image77.jpe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sv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microsoft.com/office/2007/relationships/hdphoto" Target="../media/hdphoto2.wdp"/><Relationship Id="rId9" Type="http://schemas.openxmlformats.org/officeDocument/2006/relationships/image" Target="../media/image15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1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11" Type="http://schemas.openxmlformats.org/officeDocument/2006/relationships/image" Target="../media/image169.png"/><Relationship Id="rId5" Type="http://schemas.openxmlformats.org/officeDocument/2006/relationships/image" Target="../media/image164.png"/><Relationship Id="rId10" Type="http://schemas.microsoft.com/office/2007/relationships/hdphoto" Target="../media/hdphoto3.wdp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jpeg"/><Relationship Id="rId7" Type="http://schemas.openxmlformats.org/officeDocument/2006/relationships/image" Target="../media/image176.emf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5.emf"/><Relationship Id="rId11" Type="http://schemas.openxmlformats.org/officeDocument/2006/relationships/image" Target="../media/image180.png"/><Relationship Id="rId5" Type="http://schemas.openxmlformats.org/officeDocument/2006/relationships/image" Target="../media/image174.emf"/><Relationship Id="rId10" Type="http://schemas.openxmlformats.org/officeDocument/2006/relationships/image" Target="../media/image179.png"/><Relationship Id="rId4" Type="http://schemas.openxmlformats.org/officeDocument/2006/relationships/image" Target="../media/image173.emf"/><Relationship Id="rId9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7.png"/><Relationship Id="rId11" Type="http://schemas.openxmlformats.org/officeDocument/2006/relationships/image" Target="../media/image190.png"/><Relationship Id="rId5" Type="http://schemas.openxmlformats.org/officeDocument/2006/relationships/image" Target="../media/image186.png"/><Relationship Id="rId10" Type="http://schemas.microsoft.com/office/2007/relationships/hdphoto" Target="../media/hdphoto6.wdp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jpe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18" Type="http://schemas.openxmlformats.org/officeDocument/2006/relationships/image" Target="../media/image215.png"/><Relationship Id="rId3" Type="http://schemas.openxmlformats.org/officeDocument/2006/relationships/image" Target="../media/image200.emf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17" Type="http://schemas.openxmlformats.org/officeDocument/2006/relationships/image" Target="../media/image21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emf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19" Type="http://schemas.openxmlformats.org/officeDocument/2006/relationships/image" Target="../media/image216.png"/><Relationship Id="rId4" Type="http://schemas.openxmlformats.org/officeDocument/2006/relationships/image" Target="../media/image201.emf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8.tiff"/><Relationship Id="rId7" Type="http://schemas.openxmlformats.org/officeDocument/2006/relationships/image" Target="../media/image22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hyperlink" Target="https://www.qnap.com/go/compatibility-expansion" TargetMode="External"/><Relationship Id="rId9" Type="http://schemas.openxmlformats.org/officeDocument/2006/relationships/image" Target="../media/image2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9.svg"/><Relationship Id="rId4" Type="http://schemas.openxmlformats.org/officeDocument/2006/relationships/image" Target="../media/image2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50.png"/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12" Type="http://schemas.openxmlformats.org/officeDocument/2006/relationships/image" Target="../media/image2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3.png"/><Relationship Id="rId11" Type="http://schemas.openxmlformats.org/officeDocument/2006/relationships/image" Target="../media/image248.png"/><Relationship Id="rId5" Type="http://schemas.openxmlformats.org/officeDocument/2006/relationships/image" Target="../media/image242.png"/><Relationship Id="rId10" Type="http://schemas.openxmlformats.org/officeDocument/2006/relationships/image" Target="../media/image247.png"/><Relationship Id="rId4" Type="http://schemas.microsoft.com/office/2007/relationships/hdphoto" Target="../media/hdphoto7.wdp"/><Relationship Id="rId9" Type="http://schemas.openxmlformats.org/officeDocument/2006/relationships/image" Target="../media/image246.png"/><Relationship Id="rId14" Type="http://schemas.openxmlformats.org/officeDocument/2006/relationships/image" Target="../media/image2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69"/>
          <p:cNvSpPr/>
          <p:nvPr/>
        </p:nvSpPr>
        <p:spPr>
          <a:xfrm>
            <a:off x="4850269" y="1109914"/>
            <a:ext cx="3838291" cy="369744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>
              <a:spcBef>
                <a:spcPct val="0"/>
              </a:spcBef>
            </a:pPr>
            <a:r>
              <a:rPr lang="en-US" altLang="zh-TW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2.5 吋 HDD/SSD</a:t>
            </a:r>
            <a:r>
              <a:rPr lang="zh-TW" altLang="en-US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：螺絲固定</a:t>
            </a:r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0" name="矩形 69">
            <a:extLst>
              <a:ext uri="{FF2B5EF4-FFF2-40B4-BE49-F238E27FC236}">
                <a16:creationId xmlns:a16="http://schemas.microsoft.com/office/drawing/2014/main" id="{03397EF9-AF04-4C85-BC8C-1662380DD33A}"/>
              </a:ext>
            </a:extLst>
          </p:cNvPr>
          <p:cNvSpPr/>
          <p:nvPr/>
        </p:nvSpPr>
        <p:spPr>
          <a:xfrm>
            <a:off x="508572" y="1114755"/>
            <a:ext cx="4023982" cy="369744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3.5 吋 HDD</a:t>
            </a:r>
            <a:r>
              <a:rPr lang="zh-TW" altLang="en-US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：免工具安裝</a:t>
            </a:r>
            <a:endParaRPr lang="en-US" altLang="en-US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46" name="圓角矩形 45">
            <a:extLst>
              <a:ext uri="{FF2B5EF4-FFF2-40B4-BE49-F238E27FC236}">
                <a16:creationId xmlns:a16="http://schemas.microsoft.com/office/drawing/2014/main" id="{DA00404B-65E6-4ED0-8091-BD64F0059381}"/>
              </a:ext>
            </a:extLst>
          </p:cNvPr>
          <p:cNvSpPr/>
          <p:nvPr/>
        </p:nvSpPr>
        <p:spPr>
          <a:xfrm>
            <a:off x="379761" y="1477617"/>
            <a:ext cx="4256968" cy="3327518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7">
            <a:extLst>
              <a:ext uri="{FF2B5EF4-FFF2-40B4-BE49-F238E27FC236}">
                <a16:creationId xmlns:a16="http://schemas.microsoft.com/office/drawing/2014/main" id="{EAC3D194-4721-417A-BD77-5DAAA467B60B}"/>
              </a:ext>
            </a:extLst>
          </p:cNvPr>
          <p:cNvSpPr/>
          <p:nvPr/>
        </p:nvSpPr>
        <p:spPr>
          <a:xfrm>
            <a:off x="4737530" y="1477617"/>
            <a:ext cx="4078893" cy="3327518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err="1"/>
              <a:t>快速</a:t>
            </a:r>
            <a:r>
              <a:rPr lang="zh-TW" altLang="en-US" sz="3600" dirty="0"/>
              <a:t>裝拆</a:t>
            </a:r>
            <a:r>
              <a:rPr lang="en-US" altLang="zh-TW" sz="3600" dirty="0"/>
              <a:t>的</a:t>
            </a:r>
            <a:r>
              <a:rPr lang="en-US" altLang="zh-TW" sz="3600" dirty="0">
                <a:latin typeface="Oswald Medium" pitchFamily="2" charset="0"/>
              </a:rPr>
              <a:t> </a:t>
            </a:r>
            <a:r>
              <a:rPr lang="en-US" altLang="zh-TW" sz="3600" b="0" dirty="0">
                <a:latin typeface="Oswald Medium" pitchFamily="2" charset="0"/>
              </a:rPr>
              <a:t>HDD</a:t>
            </a:r>
            <a:r>
              <a:rPr lang="en-US" altLang="zh-TW" sz="3600" dirty="0">
                <a:latin typeface="Oswald Medium" pitchFamily="2" charset="0"/>
              </a:rPr>
              <a:t> </a:t>
            </a:r>
            <a:r>
              <a:rPr lang="zh-TW" altLang="en-US" sz="3600" dirty="0"/>
              <a:t>與 </a:t>
            </a:r>
            <a:r>
              <a:rPr lang="en-US" altLang="zh-TW" sz="3600" b="0" dirty="0">
                <a:latin typeface="Oswald Medium" pitchFamily="2" charset="0"/>
              </a:rPr>
              <a:t>SSD</a:t>
            </a:r>
            <a:r>
              <a:rPr lang="en-US" altLang="zh-TW" sz="3600" dirty="0"/>
              <a:t> </a:t>
            </a:r>
            <a:r>
              <a:rPr lang="en-US" altLang="zh-TW" sz="3600" dirty="0" err="1"/>
              <a:t>安裝</a:t>
            </a:r>
            <a:endParaRPr lang="en-US" altLang="zh-TW" sz="36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0AB85F-B0C8-4B7A-93D4-41CF0FFE84F3}"/>
              </a:ext>
            </a:extLst>
          </p:cNvPr>
          <p:cNvSpPr/>
          <p:nvPr/>
        </p:nvSpPr>
        <p:spPr>
          <a:xfrm>
            <a:off x="336573" y="1363013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4125" b="1">
              <a:solidFill>
                <a:schemeClr val="bg1"/>
              </a:solidFill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7448EEE3-046E-4748-8886-5A10E155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57" y="1551674"/>
            <a:ext cx="2396538" cy="131104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B3E3C10E-1705-4A2C-852C-95BADEF13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454" y="2943150"/>
            <a:ext cx="1827290" cy="1861985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B9F2C1BF-2575-4B23-B56C-90F17411E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5011" y="3184543"/>
            <a:ext cx="2303074" cy="1589446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F7160DEE-67B2-4B10-99C7-480B69AB1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7290" y="1556298"/>
            <a:ext cx="1452783" cy="1311048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8487F4C1-C6B6-4C07-B96D-06D193262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7854" y="1705791"/>
            <a:ext cx="2554837" cy="1012061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C8089425-5290-4A7B-A0C7-3FDCFC7F5C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80525" y="2838400"/>
            <a:ext cx="2027761" cy="193559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74283EA3-EF63-4615-AE30-719F615D55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0583" y="3091477"/>
            <a:ext cx="2537035" cy="161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1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324618-617F-46BD-98E1-7BD8976B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" y="1112341"/>
            <a:ext cx="4161183" cy="1647412"/>
          </a:xfrm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zh-TW" altLang="en-US" sz="30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影音串流</a:t>
            </a:r>
            <a:r>
              <a:rPr lang="zh-CN" altLang="en-US" sz="30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無國界，真要出門也能隨時連回家</a:t>
            </a:r>
            <a:endParaRPr lang="en-US" altLang="zh-CN" sz="30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06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A853C05E-E894-4588-BF39-165DD91AD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圖片 16" descr="一張含有 螢幕擷取畫面, 畫畫 的圖片&#10;&#10;自動產生的描述">
            <a:extLst>
              <a:ext uri="{FF2B5EF4-FFF2-40B4-BE49-F238E27FC236}">
                <a16:creationId xmlns:a16="http://schemas.microsoft.com/office/drawing/2014/main" id="{F865D77F-212A-4483-A28F-D450F29005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721" y="997397"/>
            <a:ext cx="2143309" cy="376527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9C22CF-3C9C-4038-A968-52EE2A1E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4424" y="219905"/>
            <a:ext cx="9644517" cy="493563"/>
          </a:xfrm>
        </p:spPr>
        <p:txBody>
          <a:bodyPr/>
          <a:lstStyle/>
          <a:p>
            <a:r>
              <a:rPr lang="zh-TW" altLang="en-US" sz="2800"/>
              <a:t>大量照片跟影片，如何在家快速整理並分享給親朋好友？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3230340-CCBD-E74F-ABA2-2C0E5F393986}"/>
              </a:ext>
            </a:extLst>
          </p:cNvPr>
          <p:cNvGrpSpPr/>
          <p:nvPr/>
        </p:nvGrpSpPr>
        <p:grpSpPr>
          <a:xfrm>
            <a:off x="6385592" y="1518964"/>
            <a:ext cx="1781454" cy="2867506"/>
            <a:chOff x="4643438" y="2285998"/>
            <a:chExt cx="1643074" cy="2286016"/>
          </a:xfrm>
        </p:grpSpPr>
        <p:sp>
          <p:nvSpPr>
            <p:cNvPr id="6" name="Shape 867">
              <a:extLst>
                <a:ext uri="{FF2B5EF4-FFF2-40B4-BE49-F238E27FC236}">
                  <a16:creationId xmlns:a16="http://schemas.microsoft.com/office/drawing/2014/main" id="{51A14DFE-C971-6E48-A74F-192E6B143A65}"/>
                </a:ext>
              </a:extLst>
            </p:cNvPr>
            <p:cNvSpPr/>
            <p:nvPr/>
          </p:nvSpPr>
          <p:spPr>
            <a:xfrm>
              <a:off x="5087593" y="2970087"/>
              <a:ext cx="810894" cy="6641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AF43D82-FE37-9243-8D64-CBF4C836C3B9}"/>
                </a:ext>
              </a:extLst>
            </p:cNvPr>
            <p:cNvSpPr/>
            <p:nvPr/>
          </p:nvSpPr>
          <p:spPr>
            <a:xfrm>
              <a:off x="4643438" y="2285998"/>
              <a:ext cx="1643074" cy="2286016"/>
            </a:xfrm>
            <a:prstGeom prst="rect">
              <a:avLst/>
            </a:prstGeom>
            <a:solidFill>
              <a:srgbClr val="AED1EF"/>
            </a:solidFill>
            <a:ln w="889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rtlCol="0" anchor="ctr" anchorCtr="0">
              <a:noAutofit/>
            </a:bodyPr>
            <a:lstStyle/>
            <a:p>
              <a:pPr marL="0" marR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zh-TW" alt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圖片 17" descr="未命名-2.png">
            <a:extLst>
              <a:ext uri="{FF2B5EF4-FFF2-40B4-BE49-F238E27FC236}">
                <a16:creationId xmlns:a16="http://schemas.microsoft.com/office/drawing/2014/main" id="{42B603C2-DFC1-574F-9F89-526F5EFBA6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032" y="2293743"/>
            <a:ext cx="571872" cy="1071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C:\Users\Han Tsai\Desktop\Photo Station 5.6 直播\cry.png">
            <a:extLst>
              <a:ext uri="{FF2B5EF4-FFF2-40B4-BE49-F238E27FC236}">
                <a16:creationId xmlns:a16="http://schemas.microsoft.com/office/drawing/2014/main" id="{72931956-E613-6240-BA3F-7BC8C6DF7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314" y="3384019"/>
            <a:ext cx="785818" cy="777322"/>
          </a:xfrm>
          <a:prstGeom prst="rect">
            <a:avLst/>
          </a:prstGeom>
          <a:noFill/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B9E732D1-2E0E-4306-B570-632CC37BBA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91" y="1111216"/>
            <a:ext cx="2206782" cy="1167966"/>
          </a:xfrm>
          <a:prstGeom prst="rect">
            <a:avLst/>
          </a:prstGeom>
        </p:spPr>
      </p:pic>
      <p:sp>
        <p:nvSpPr>
          <p:cNvPr id="27" name="Shape 315">
            <a:extLst>
              <a:ext uri="{FF2B5EF4-FFF2-40B4-BE49-F238E27FC236}">
                <a16:creationId xmlns:a16="http://schemas.microsoft.com/office/drawing/2014/main" id="{C9717980-EA10-174E-9B25-82C9B9FF2F2C}"/>
              </a:ext>
            </a:extLst>
          </p:cNvPr>
          <p:cNvSpPr txBox="1">
            <a:spLocks/>
          </p:cNvSpPr>
          <p:nvPr/>
        </p:nvSpPr>
        <p:spPr>
          <a:xfrm>
            <a:off x="722149" y="1146564"/>
            <a:ext cx="2044876" cy="5185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  <a:tabLst/>
              <a:defRPr/>
            </a:pPr>
            <a:r>
              <a:rPr lang="zh-CN" altLang="en-US" sz="2000" b="1" ker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要拍的水水喔</a:t>
            </a:r>
            <a:r>
              <a:rPr kumimoji="0" lang="en-US" altLang="zh-TW" sz="2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~</a:t>
            </a:r>
            <a:endParaRPr kumimoji="0" lang="zh-TW" sz="2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0FE5D4A5-3EFC-478E-9B17-35CB939E69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7904" y="2436772"/>
            <a:ext cx="1970117" cy="714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9D0EE21-3E2F-4A53-AA7A-8BCB27AE13C9}"/>
              </a:ext>
            </a:extLst>
          </p:cNvPr>
          <p:cNvSpPr/>
          <p:nvPr/>
        </p:nvSpPr>
        <p:spPr>
          <a:xfrm>
            <a:off x="7102794" y="2445403"/>
            <a:ext cx="180870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lt1"/>
              </a:buClr>
              <a:buSzPct val="25000"/>
            </a:pPr>
            <a:r>
              <a:rPr lang="zh-TW" altLang="en-US" sz="13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疫情肆虐，不想出門冒險，宅在家也想</a:t>
            </a:r>
            <a:r>
              <a:rPr lang="zh-CN" altLang="en-US" sz="13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</a:t>
            </a:r>
            <a:r>
              <a:rPr lang="zh-TW" altLang="en-US" sz="13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之前拍的美美照片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75C32794-B434-41BC-B124-CF4A391464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17608" y="1605792"/>
            <a:ext cx="653957" cy="176953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347A49D8-468D-4BAF-BEA8-CAA4263C3C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92683" y="3389817"/>
            <a:ext cx="2048106" cy="701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92A1256-48EE-482A-98D9-07C53FAB6D49}"/>
              </a:ext>
            </a:extLst>
          </p:cNvPr>
          <p:cNvSpPr/>
          <p:nvPr/>
        </p:nvSpPr>
        <p:spPr>
          <a:xfrm>
            <a:off x="5399474" y="3444722"/>
            <a:ext cx="3065099" cy="63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100"/>
              </a:lnSpc>
              <a:buClr>
                <a:schemeClr val="lt1"/>
              </a:buClr>
              <a:buSzPct val="25000"/>
            </a:pPr>
            <a:r>
              <a:rPr lang="zh-TW" altLang="en-US" sz="15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拍那麼多有工具</a:t>
            </a:r>
            <a:endParaRPr lang="en-US" altLang="zh-TW" sz="1500" b="1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lnSpc>
                <a:spcPts val="2100"/>
              </a:lnSpc>
              <a:buClr>
                <a:schemeClr val="lt1"/>
              </a:buClr>
              <a:buSzPct val="25000"/>
            </a:pPr>
            <a:r>
              <a:rPr lang="zh-TW" altLang="en-US" sz="15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好整理嗎</a:t>
            </a:r>
            <a:r>
              <a:rPr lang="en-US" altLang="zh-TW" sz="1500" b="1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...?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38ADE9AA-BAD7-4304-843E-1A841FAC03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249" y="1626498"/>
            <a:ext cx="2365588" cy="752145"/>
          </a:xfrm>
          <a:prstGeom prst="rect">
            <a:avLst/>
          </a:prstGeom>
        </p:spPr>
      </p:pic>
      <p:sp>
        <p:nvSpPr>
          <p:cNvPr id="9" name="Shape 144">
            <a:extLst>
              <a:ext uri="{FF2B5EF4-FFF2-40B4-BE49-F238E27FC236}">
                <a16:creationId xmlns:a16="http://schemas.microsoft.com/office/drawing/2014/main" id="{0BD12E38-4A99-B44B-8D80-E45ED46EAF92}"/>
              </a:ext>
            </a:extLst>
          </p:cNvPr>
          <p:cNvSpPr txBox="1">
            <a:spLocks/>
          </p:cNvSpPr>
          <p:nvPr/>
        </p:nvSpPr>
        <p:spPr>
          <a:xfrm>
            <a:off x="5950284" y="1737132"/>
            <a:ext cx="1912340" cy="3571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在家就可處理完畢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en" sz="1600" b="1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" name="圖片 32" descr="一張含有 物件 的圖片&#10;&#10;描述是以高可信度產生">
            <a:extLst>
              <a:ext uri="{FF2B5EF4-FFF2-40B4-BE49-F238E27FC236}">
                <a16:creationId xmlns:a16="http://schemas.microsoft.com/office/drawing/2014/main" id="{7D279E50-F850-452B-924E-AC22C84CA27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338" y="1493115"/>
            <a:ext cx="859164" cy="859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標誌, 時鐘 的圖片&#10;&#10;自動產生的描述">
            <a:extLst>
              <a:ext uri="{FF2B5EF4-FFF2-40B4-BE49-F238E27FC236}">
                <a16:creationId xmlns:a16="http://schemas.microsoft.com/office/drawing/2014/main" id="{615D2AC6-71DF-435E-B51E-B0725CF0E19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138" y="1658499"/>
            <a:ext cx="525165" cy="493121"/>
          </a:xfrm>
          <a:prstGeom prst="rect">
            <a:avLst/>
          </a:prstGeom>
        </p:spPr>
      </p:pic>
      <p:pic>
        <p:nvPicPr>
          <p:cNvPr id="21" name="圖片 20" descr="一張含有 坐, 桌, 白色, 房間 的圖片&#10;&#10;自動產生的描述">
            <a:extLst>
              <a:ext uri="{FF2B5EF4-FFF2-40B4-BE49-F238E27FC236}">
                <a16:creationId xmlns:a16="http://schemas.microsoft.com/office/drawing/2014/main" id="{D8C4C5CB-679C-4269-809C-1DAFC0BDC01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24" y="2602376"/>
            <a:ext cx="460291" cy="279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182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F8C6C3-BADA-4CD7-9310-9C86BDF399C8}"/>
              </a:ext>
            </a:extLst>
          </p:cNvPr>
          <p:cNvCxnSpPr>
            <a:cxnSpLocks/>
          </p:cNvCxnSpPr>
          <p:nvPr/>
        </p:nvCxnSpPr>
        <p:spPr>
          <a:xfrm>
            <a:off x="398423" y="2680115"/>
            <a:ext cx="3220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C91C489-32EF-42F8-ABFE-69B2DD2CDD82}"/>
              </a:ext>
            </a:extLst>
          </p:cNvPr>
          <p:cNvGrpSpPr/>
          <p:nvPr/>
        </p:nvGrpSpPr>
        <p:grpSpPr>
          <a:xfrm>
            <a:off x="2758435" y="1156832"/>
            <a:ext cx="6405443" cy="3712530"/>
            <a:chOff x="847725" y="1568137"/>
            <a:chExt cx="7986713" cy="4629019"/>
          </a:xfrm>
        </p:grpSpPr>
        <p:pic>
          <p:nvPicPr>
            <p:cNvPr id="13" name="圖片 12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D3D0DA39-4510-4A8F-9066-03718F37C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47725" y="1568137"/>
              <a:ext cx="7986713" cy="4629019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104D3A0-DEAC-46D3-9FA8-0CDDFB260D32}"/>
                </a:ext>
              </a:extLst>
            </p:cNvPr>
            <p:cNvSpPr/>
            <p:nvPr/>
          </p:nvSpPr>
          <p:spPr>
            <a:xfrm>
              <a:off x="1978141" y="1794765"/>
              <a:ext cx="62484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Oswald Medium" pitchFamily="2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587" y="207973"/>
            <a:ext cx="8043469" cy="493563"/>
          </a:xfrm>
        </p:spPr>
        <p:txBody>
          <a:bodyPr/>
          <a:lstStyle/>
          <a:p>
            <a:r>
              <a:rPr lang="zh-CN" altLang="en-US" sz="3600" dirty="0">
                <a:latin typeface="Arial"/>
                <a:ea typeface="微軟正黑體"/>
                <a:cs typeface="Arial"/>
              </a:rPr>
              <a:t>一次</a:t>
            </a:r>
            <a:r>
              <a:rPr lang="zh-CN" sz="3600" dirty="0">
                <a:latin typeface="Arial"/>
                <a:ea typeface="微軟正黑體"/>
                <a:cs typeface="Arial"/>
              </a:rPr>
              <a:t>設定</a:t>
            </a:r>
            <a:r>
              <a:rPr lang="zh-CN" altLang="en-US" sz="3600" dirty="0">
                <a:latin typeface="Arial"/>
                <a:ea typeface="微軟正黑體"/>
                <a:cs typeface="Arial"/>
              </a:rPr>
              <a:t>各種多媒體 </a:t>
            </a:r>
            <a:r>
              <a:rPr lang="zh-CN" altLang="en-US" sz="3600" b="0" dirty="0">
                <a:latin typeface="Oswald Medium" pitchFamily="2" charset="0"/>
                <a:ea typeface="微軟正黑體"/>
                <a:cs typeface="Arial"/>
              </a:rPr>
              <a:t>App</a:t>
            </a:r>
            <a:r>
              <a:rPr lang="zh-CN" altLang="en-US" sz="3600" dirty="0">
                <a:latin typeface="Oswald Medium" pitchFamily="2" charset="0"/>
                <a:ea typeface="微軟正黑體"/>
                <a:cs typeface="Arial"/>
              </a:rPr>
              <a:t> </a:t>
            </a:r>
            <a:r>
              <a:rPr lang="zh-CN" altLang="en-US" sz="3600" dirty="0">
                <a:latin typeface="Arial"/>
                <a:ea typeface="微軟正黑體"/>
                <a:cs typeface="Arial"/>
              </a:rPr>
              <a:t>的內容來源</a:t>
            </a:r>
            <a:endParaRPr lang="en-US" sz="3600" dirty="0">
              <a:latin typeface="Arial"/>
              <a:ea typeface="微軟正黑體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35886" y="1680986"/>
            <a:ext cx="3289192" cy="941387"/>
          </a:xfrm>
        </p:spPr>
        <p:txBody>
          <a:bodyPr anchor="ctr">
            <a:no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CN" altLang="en-US" sz="24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打開</a:t>
            </a:r>
            <a:r>
              <a:rPr lang="zh-TW" altLang="en-US" sz="24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50" dirty="0"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 Console</a:t>
            </a:r>
            <a:r>
              <a:rPr lang="en-US" altLang="zh-TW" sz="2450" dirty="0">
                <a:latin typeface="Oswald Medium" pitchFamily="2" charset="0"/>
                <a:ea typeface="微軟正黑體" panose="020B0604030504040204" pitchFamily="34" charset="-120"/>
              </a:rPr>
              <a:t> </a:t>
            </a:r>
            <a:r>
              <a:rPr lang="zh-CN" altLang="en-US" sz="24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的「</a:t>
            </a:r>
            <a:r>
              <a:rPr lang="zh-TW" altLang="en-US" sz="24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內容管理」</a:t>
            </a:r>
            <a:endParaRPr lang="en-US" altLang="zh-TW" sz="24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306662" y="2775721"/>
            <a:ext cx="2873189" cy="65149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ts val="2000"/>
              </a:lnSpc>
              <a:spcBef>
                <a:spcPts val="750"/>
              </a:spcBef>
              <a:buNone/>
              <a:defRPr/>
            </a:pPr>
            <a:r>
              <a:rPr lang="zh-CN" altLang="en-US" sz="15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為各個多媒體</a:t>
            </a:r>
            <a:r>
              <a:rPr lang="zh-CN" altLang="en-US" sz="15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/>
              </a:rPr>
              <a:t> App </a:t>
            </a:r>
            <a:r>
              <a:rPr lang="zh-CN" altLang="en-US" sz="15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指定其內容來源資料夾</a:t>
            </a:r>
            <a:r>
              <a:rPr lang="zh-TW" altLang="en-US" sz="15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。</a:t>
            </a:r>
            <a:endParaRPr lang="en-US" sz="1500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B00A8451-9571-804D-A34E-F8B93E90A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2811" b="6680"/>
          <a:stretch/>
        </p:blipFill>
        <p:spPr>
          <a:xfrm>
            <a:off x="3638518" y="1306299"/>
            <a:ext cx="5011294" cy="3227195"/>
          </a:xfrm>
          <a:prstGeom prst="rect">
            <a:avLst/>
          </a:prstGeom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FFBAF1B-1139-4EB7-A513-661F612A14F4}"/>
              </a:ext>
            </a:extLst>
          </p:cNvPr>
          <p:cNvSpPr/>
          <p:nvPr/>
        </p:nvSpPr>
        <p:spPr>
          <a:xfrm>
            <a:off x="3657865" y="1950040"/>
            <a:ext cx="1135123" cy="237198"/>
          </a:xfrm>
          <a:prstGeom prst="rect">
            <a:avLst/>
          </a:prstGeom>
          <a:noFill/>
          <a:ln w="28575">
            <a:gradFill flip="none" rotWithShape="1">
              <a:gsLst>
                <a:gs pos="1000">
                  <a:srgbClr val="DF0D74"/>
                </a:gs>
                <a:gs pos="99000">
                  <a:srgbClr val="D605E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439275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37586"/>
            <a:ext cx="8043469" cy="493563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b="0" dirty="0" err="1">
                <a:latin typeface="Oswald Medium" pitchFamily="2" charset="0"/>
              </a:rPr>
              <a:t>QuMagie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/>
              <a:t>照片管理，珍藏與分享美好時光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02" y="1873075"/>
            <a:ext cx="6221954" cy="3190745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391" y="3861342"/>
            <a:ext cx="974748" cy="9747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1241530" y="1525095"/>
            <a:ext cx="2060408" cy="347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zh-CN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一般相簿與智慧相簿</a:t>
            </a:r>
            <a:endParaRPr kumimoji="1" lang="en-US" altLang="zh-CN" sz="15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492654D-7A5E-496B-B1C0-8B43A25BCF50}"/>
              </a:ext>
            </a:extLst>
          </p:cNvPr>
          <p:cNvSpPr/>
          <p:nvPr/>
        </p:nvSpPr>
        <p:spPr>
          <a:xfrm>
            <a:off x="5706800" y="1120515"/>
            <a:ext cx="2120900" cy="4108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9CE7C54-90AC-4AF5-AB4B-5FA01E8E2E13}"/>
              </a:ext>
            </a:extLst>
          </p:cNvPr>
          <p:cNvSpPr/>
          <p:nvPr/>
        </p:nvSpPr>
        <p:spPr>
          <a:xfrm>
            <a:off x="5706800" y="1164247"/>
            <a:ext cx="217275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資料夾瀏覽模式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366DD04-0E1D-4F5A-AF6E-8249611D5E5A}"/>
              </a:ext>
            </a:extLst>
          </p:cNvPr>
          <p:cNvSpPr/>
          <p:nvPr/>
        </p:nvSpPr>
        <p:spPr>
          <a:xfrm>
            <a:off x="1249100" y="1114288"/>
            <a:ext cx="2120900" cy="4108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9FF7F1D-4600-4D93-9CA4-37429BDE1D1C}"/>
              </a:ext>
            </a:extLst>
          </p:cNvPr>
          <p:cNvSpPr/>
          <p:nvPr/>
        </p:nvSpPr>
        <p:spPr>
          <a:xfrm>
            <a:off x="1291651" y="1164248"/>
            <a:ext cx="206040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zh-TW" altLang="en-US" sz="2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相簿瀏覽模式</a:t>
            </a:r>
          </a:p>
        </p:txBody>
      </p:sp>
    </p:spTree>
    <p:extLst>
      <p:ext uri="{BB962C8B-B14F-4D97-AF65-F5344CB8AC3E}">
        <p14:creationId xmlns:p14="http://schemas.microsoft.com/office/powerpoint/2010/main" val="199032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88FD7-A17A-44DB-9C26-013DBC50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640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  <a:ea typeface="微軟正黑體"/>
              </a:rPr>
              <a:t>Cinema28</a:t>
            </a:r>
            <a:r>
              <a:rPr lang="en-US" altLang="zh-TW" sz="3600" dirty="0">
                <a:latin typeface="微軟正黑體"/>
                <a:ea typeface="微軟正黑體"/>
              </a:rPr>
              <a:t> </a:t>
            </a:r>
            <a:r>
              <a:rPr lang="en-US" altLang="zh-TW" sz="3600" dirty="0" err="1">
                <a:latin typeface="微軟正黑體"/>
                <a:ea typeface="微軟正黑體"/>
              </a:rPr>
              <a:t>多房影音串流播放系統</a:t>
            </a:r>
            <a:endParaRPr lang="en-US" altLang="zh-TW" sz="3600" dirty="0">
              <a:latin typeface="微軟正黑體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65CB9-9BE3-49A0-AF3B-EBDD5391C6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4608" y="1052942"/>
            <a:ext cx="4200241" cy="115609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zh-TW" altLang="en-US" sz="17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將多種串流裝置、串流協定整合於單一介面集中管理，讓使用者可輕鬆地將數位多媒體檔案串流至家中各角落的影音裝置。</a:t>
            </a:r>
            <a:endParaRPr lang="zh-TW" altLang="en-US" sz="1750" b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pic>
        <p:nvPicPr>
          <p:cNvPr id="15" name="圖片 4" descr="一張含有 室內, 牆, 相片 的圖片&#10;&#10;描述是以高可信度產生">
            <a:extLst>
              <a:ext uri="{FF2B5EF4-FFF2-40B4-BE49-F238E27FC236}">
                <a16:creationId xmlns:a16="http://schemas.microsoft.com/office/drawing/2014/main" id="{15F58083-9AA9-4DAE-B07A-F8F46BCD73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02" y="1256667"/>
            <a:ext cx="7252458" cy="370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9753D83-8412-4AF7-ACCF-2304605DC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275" y="2968614"/>
            <a:ext cx="3813175" cy="1228830"/>
          </a:xfrm>
          <a:prstGeom prst="rect">
            <a:avLst/>
          </a:prstGeom>
        </p:spPr>
      </p:pic>
      <p:pic>
        <p:nvPicPr>
          <p:cNvPr id="12" name="圖片 11" descr="一張含有 監視器, 電腦, 室內, 白色 的圖片&#10;&#10;自動產生的描述">
            <a:extLst>
              <a:ext uri="{FF2B5EF4-FFF2-40B4-BE49-F238E27FC236}">
                <a16:creationId xmlns:a16="http://schemas.microsoft.com/office/drawing/2014/main" id="{AE071CA5-A500-4A44-B0AE-FCF3B2323D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36" y="3622600"/>
            <a:ext cx="830640" cy="90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9104168D-DE0E-40D6-B214-DD96E92431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714" y="4056703"/>
            <a:ext cx="505193" cy="505193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3031F082-BBA7-4DCC-9EFC-C7EE8D8C75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1158" y="4090558"/>
            <a:ext cx="1397234" cy="921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69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圖片 74">
            <a:extLst>
              <a:ext uri="{FF2B5EF4-FFF2-40B4-BE49-F238E27FC236}">
                <a16:creationId xmlns:a16="http://schemas.microsoft.com/office/drawing/2014/main" id="{05641EE5-2490-4CE9-8509-52398F868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866" y="4621339"/>
            <a:ext cx="2739246" cy="353062"/>
          </a:xfrm>
          <a:prstGeom prst="rect">
            <a:avLst/>
          </a:prstGeom>
        </p:spPr>
      </p:pic>
      <p:grpSp>
        <p:nvGrpSpPr>
          <p:cNvPr id="44" name="群組 43"/>
          <p:cNvGrpSpPr/>
          <p:nvPr/>
        </p:nvGrpSpPr>
        <p:grpSpPr>
          <a:xfrm>
            <a:off x="2258486" y="1768315"/>
            <a:ext cx="3206086" cy="3206086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44990" y="1631778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>
          <a:xfrm>
            <a:off x="632565" y="238949"/>
            <a:ext cx="8043469" cy="493563"/>
          </a:xfrm>
        </p:spPr>
        <p:txBody>
          <a:bodyPr/>
          <a:lstStyle/>
          <a:p>
            <a:r>
              <a:rPr lang="en-US" altLang="zh-TW" sz="3600" dirty="0" err="1">
                <a:latin typeface="Arial"/>
              </a:rPr>
              <a:t>使用</a:t>
            </a:r>
            <a:r>
              <a:rPr lang="en-US" altLang="zh-TW" sz="3600" dirty="0">
                <a:latin typeface="Arial"/>
              </a:rPr>
              <a:t> </a:t>
            </a:r>
            <a:r>
              <a:rPr lang="en-US" altLang="zh-TW" sz="3600" b="0" dirty="0">
                <a:latin typeface="Oswald Medium" pitchFamily="2" charset="0"/>
              </a:rPr>
              <a:t>PLEX</a:t>
            </a:r>
            <a:r>
              <a:rPr lang="en-US" altLang="zh-TW" sz="3600" dirty="0">
                <a:latin typeface="Arial"/>
              </a:rPr>
              <a:t> </a:t>
            </a:r>
            <a:r>
              <a:rPr lang="zh-TW" altLang="en-US" sz="3600" dirty="0"/>
              <a:t>建構個人媒體收藏指揮中心</a:t>
            </a:r>
          </a:p>
        </p:txBody>
      </p:sp>
      <p:sp>
        <p:nvSpPr>
          <p:cNvPr id="33" name="Shape 298"/>
          <p:cNvSpPr/>
          <p:nvPr/>
        </p:nvSpPr>
        <p:spPr>
          <a:xfrm>
            <a:off x="771681" y="2348390"/>
            <a:ext cx="590818" cy="493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684713" y="3302962"/>
            <a:ext cx="640681" cy="4210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747960" y="4138477"/>
            <a:ext cx="623557" cy="4689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30" name="Shape 400">
            <a:extLst>
              <a:ext uri="{FF2B5EF4-FFF2-40B4-BE49-F238E27FC236}">
                <a16:creationId xmlns:a16="http://schemas.microsoft.com/office/drawing/2014/main" id="{A4E4EDDC-7404-0C42-AE3D-CE7F0216EFA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1" y="1305196"/>
            <a:ext cx="1878398" cy="962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1">
            <a:extLst>
              <a:ext uri="{FF2B5EF4-FFF2-40B4-BE49-F238E27FC236}">
                <a16:creationId xmlns:a16="http://schemas.microsoft.com/office/drawing/2014/main" id="{B8A98EE4-93B0-8143-A1D5-20EF2315AB32}"/>
              </a:ext>
            </a:extLst>
          </p:cNvPr>
          <p:cNvSpPr/>
          <p:nvPr/>
        </p:nvSpPr>
        <p:spPr>
          <a:xfrm>
            <a:off x="3370336" y="1749812"/>
            <a:ext cx="141761" cy="103637"/>
          </a:xfrm>
          <a:prstGeom prst="roundRect">
            <a:avLst>
              <a:gd name="adj" fmla="val 14947"/>
            </a:avLst>
          </a:prstGeom>
          <a:noFill/>
          <a:ln w="1270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矩形 2">
            <a:extLst>
              <a:ext uri="{FF2B5EF4-FFF2-40B4-BE49-F238E27FC236}">
                <a16:creationId xmlns:a16="http://schemas.microsoft.com/office/drawing/2014/main" id="{14004F6E-50B0-5E4A-98F1-4172EEC8D41C}"/>
              </a:ext>
            </a:extLst>
          </p:cNvPr>
          <p:cNvSpPr/>
          <p:nvPr/>
        </p:nvSpPr>
        <p:spPr>
          <a:xfrm>
            <a:off x="3518363" y="1344974"/>
            <a:ext cx="362820" cy="98688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378" y="1230132"/>
            <a:ext cx="1906203" cy="1069773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57" y="854980"/>
            <a:ext cx="841528" cy="8415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551" y="2098260"/>
            <a:ext cx="2515323" cy="274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向右箭號 37"/>
          <p:cNvSpPr/>
          <p:nvPr/>
        </p:nvSpPr>
        <p:spPr>
          <a:xfrm rot="810592">
            <a:off x="1409152" y="2507033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362084" y="330296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416360" y="4004820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向右箭號 51"/>
          <p:cNvSpPr/>
          <p:nvPr/>
        </p:nvSpPr>
        <p:spPr>
          <a:xfrm rot="1704805">
            <a:off x="1614208" y="183508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00CCFF">
                  <a:alpha val="0"/>
                </a:srgbClr>
              </a:gs>
              <a:gs pos="61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8586921-AE3F-4EF8-8AF8-FD5A3E21E492}"/>
              </a:ext>
            </a:extLst>
          </p:cNvPr>
          <p:cNvGrpSpPr/>
          <p:nvPr/>
        </p:nvGrpSpPr>
        <p:grpSpPr>
          <a:xfrm>
            <a:off x="347998" y="1187896"/>
            <a:ext cx="1542009" cy="828890"/>
            <a:chOff x="6544554" y="7152998"/>
            <a:chExt cx="2689388" cy="1361416"/>
          </a:xfrm>
        </p:grpSpPr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6BDDD86D-41E5-42D4-A938-95A94FD11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4554" y="7152998"/>
              <a:ext cx="2665293" cy="1361001"/>
            </a:xfrm>
            <a:prstGeom prst="rect">
              <a:avLst/>
            </a:prstGeom>
          </p:spPr>
        </p:pic>
        <p:sp>
          <p:nvSpPr>
            <p:cNvPr id="61" name="圖形 52">
              <a:extLst>
                <a:ext uri="{FF2B5EF4-FFF2-40B4-BE49-F238E27FC236}">
                  <a16:creationId xmlns:a16="http://schemas.microsoft.com/office/drawing/2014/main" id="{5A6B2E1C-70DF-45B8-A182-8212D5691563}"/>
                </a:ext>
              </a:extLst>
            </p:cNvPr>
            <p:cNvSpPr/>
            <p:nvPr/>
          </p:nvSpPr>
          <p:spPr>
            <a:xfrm>
              <a:off x="6577836" y="7155662"/>
              <a:ext cx="2656106" cy="1358752"/>
            </a:xfrm>
            <a:custGeom>
              <a:avLst/>
              <a:gdLst>
                <a:gd name="connsiteX0" fmla="*/ 2013139 w 2286000"/>
                <a:gd name="connsiteY0" fmla="*/ 731890 h 1387754"/>
                <a:gd name="connsiteX1" fmla="*/ 1982497 w 2286000"/>
                <a:gd name="connsiteY1" fmla="*/ 734303 h 1387754"/>
                <a:gd name="connsiteX2" fmla="*/ 1625006 w 2286000"/>
                <a:gd name="connsiteY2" fmla="*/ 378917 h 1387754"/>
                <a:gd name="connsiteX3" fmla="*/ 1477632 w 2286000"/>
                <a:gd name="connsiteY3" fmla="*/ 417533 h 1387754"/>
                <a:gd name="connsiteX4" fmla="*/ 1010704 w 2286000"/>
                <a:gd name="connsiteY4" fmla="*/ 0 h 1387754"/>
                <a:gd name="connsiteX5" fmla="*/ 537453 w 2286000"/>
                <a:gd name="connsiteY5" fmla="*/ 443478 h 1387754"/>
                <a:gd name="connsiteX6" fmla="*/ 407103 w 2286000"/>
                <a:gd name="connsiteY6" fmla="*/ 416326 h 1387754"/>
                <a:gd name="connsiteX7" fmla="*/ 0 w 2286000"/>
                <a:gd name="connsiteY7" fmla="*/ 921349 h 1387754"/>
                <a:gd name="connsiteX8" fmla="*/ 356032 w 2286000"/>
                <a:gd name="connsiteY8" fmla="*/ 1422147 h 1387754"/>
                <a:gd name="connsiteX9" fmla="*/ 399320 w 2286000"/>
                <a:gd name="connsiteY9" fmla="*/ 1426371 h 1387754"/>
                <a:gd name="connsiteX10" fmla="*/ 407103 w 2286000"/>
                <a:gd name="connsiteY10" fmla="*/ 1426371 h 1387754"/>
                <a:gd name="connsiteX11" fmla="*/ 407589 w 2286000"/>
                <a:gd name="connsiteY11" fmla="*/ 1426371 h 1387754"/>
                <a:gd name="connsiteX12" fmla="*/ 408075 w 2286000"/>
                <a:gd name="connsiteY12" fmla="*/ 1426371 h 1387754"/>
                <a:gd name="connsiteX13" fmla="*/ 2002925 w 2286000"/>
                <a:gd name="connsiteY13" fmla="*/ 1426371 h 1387754"/>
                <a:gd name="connsiteX14" fmla="*/ 2007303 w 2286000"/>
                <a:gd name="connsiteY14" fmla="*/ 1426371 h 1387754"/>
                <a:gd name="connsiteX15" fmla="*/ 2013626 w 2286000"/>
                <a:gd name="connsiteY15" fmla="*/ 1426371 h 1387754"/>
                <a:gd name="connsiteX16" fmla="*/ 2296701 w 2286000"/>
                <a:gd name="connsiteY16" fmla="*/ 1079432 h 1387754"/>
                <a:gd name="connsiteX17" fmla="*/ 2013139 w 2286000"/>
                <a:gd name="connsiteY17" fmla="*/ 731890 h 1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6000" h="1387754">
                  <a:moveTo>
                    <a:pt x="2013139" y="731890"/>
                  </a:moveTo>
                  <a:cubicBezTo>
                    <a:pt x="2002439" y="731890"/>
                    <a:pt x="1992225" y="732493"/>
                    <a:pt x="1982497" y="734303"/>
                  </a:cubicBezTo>
                  <a:cubicBezTo>
                    <a:pt x="1946018" y="530967"/>
                    <a:pt x="1799617" y="378917"/>
                    <a:pt x="1625006" y="378917"/>
                  </a:cubicBezTo>
                  <a:cubicBezTo>
                    <a:pt x="1572476" y="378917"/>
                    <a:pt x="1522865" y="392795"/>
                    <a:pt x="1477632" y="417533"/>
                  </a:cubicBezTo>
                  <a:cubicBezTo>
                    <a:pt x="1412456" y="174978"/>
                    <a:pt x="1228117" y="0"/>
                    <a:pt x="1010704" y="0"/>
                  </a:cubicBezTo>
                  <a:cubicBezTo>
                    <a:pt x="785509" y="0"/>
                    <a:pt x="596306" y="187649"/>
                    <a:pt x="537453" y="443478"/>
                  </a:cubicBezTo>
                  <a:cubicBezTo>
                    <a:pt x="496597" y="425980"/>
                    <a:pt x="452823" y="416326"/>
                    <a:pt x="407103" y="416326"/>
                  </a:cubicBezTo>
                  <a:cubicBezTo>
                    <a:pt x="182394" y="416326"/>
                    <a:pt x="0" y="642591"/>
                    <a:pt x="0" y="921349"/>
                  </a:cubicBezTo>
                  <a:cubicBezTo>
                    <a:pt x="0" y="1178988"/>
                    <a:pt x="155156" y="1390772"/>
                    <a:pt x="356032" y="1422147"/>
                  </a:cubicBezTo>
                  <a:cubicBezTo>
                    <a:pt x="370137" y="1424561"/>
                    <a:pt x="384243" y="1426371"/>
                    <a:pt x="399320" y="1426371"/>
                  </a:cubicBezTo>
                  <a:lnTo>
                    <a:pt x="407103" y="1426371"/>
                  </a:lnTo>
                  <a:lnTo>
                    <a:pt x="407589" y="1426371"/>
                  </a:lnTo>
                  <a:lnTo>
                    <a:pt x="408075" y="1426371"/>
                  </a:lnTo>
                  <a:lnTo>
                    <a:pt x="2002925" y="1426371"/>
                  </a:lnTo>
                  <a:cubicBezTo>
                    <a:pt x="2004384" y="1426371"/>
                    <a:pt x="2005844" y="1426371"/>
                    <a:pt x="2007303" y="1426371"/>
                  </a:cubicBezTo>
                  <a:cubicBezTo>
                    <a:pt x="2009248" y="1426371"/>
                    <a:pt x="2011680" y="1426371"/>
                    <a:pt x="2013626" y="1426371"/>
                  </a:cubicBezTo>
                  <a:cubicBezTo>
                    <a:pt x="2170241" y="1426371"/>
                    <a:pt x="2296701" y="1270701"/>
                    <a:pt x="2296701" y="1079432"/>
                  </a:cubicBezTo>
                  <a:cubicBezTo>
                    <a:pt x="2296214" y="887560"/>
                    <a:pt x="2169755" y="731890"/>
                    <a:pt x="2013139" y="731890"/>
                  </a:cubicBezTo>
                  <a:close/>
                </a:path>
              </a:pathLst>
            </a:custGeom>
            <a:gradFill>
              <a:gsLst>
                <a:gs pos="71000">
                  <a:srgbClr val="0081E2">
                    <a:alpha val="29000"/>
                  </a:srgbClr>
                </a:gs>
                <a:gs pos="0">
                  <a:srgbClr val="002060">
                    <a:alpha val="0"/>
                  </a:srgbClr>
                </a:gs>
                <a:gs pos="99000">
                  <a:srgbClr val="00B0F0">
                    <a:alpha val="42000"/>
                  </a:srgbClr>
                </a:gs>
              </a:gsLst>
              <a:lin ang="5400000" scaled="1"/>
            </a:gradFill>
            <a:ln w="31750" cap="flat" cmpd="sng" algn="ctr">
              <a:gradFill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zh-TW" altLang="en-US" sz="1200" b="1"/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672A4B2E-8629-41DE-B460-E9A505BFEA05}"/>
              </a:ext>
            </a:extLst>
          </p:cNvPr>
          <p:cNvSpPr/>
          <p:nvPr/>
        </p:nvSpPr>
        <p:spPr>
          <a:xfrm>
            <a:off x="578647" y="1532892"/>
            <a:ext cx="114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Oswald Medium" pitchFamily="2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4765CA32-01A2-4566-AACE-8C3338C07C88}"/>
              </a:ext>
            </a:extLst>
          </p:cNvPr>
          <p:cNvSpPr/>
          <p:nvPr/>
        </p:nvSpPr>
        <p:spPr>
          <a:xfrm>
            <a:off x="5216350" y="2006073"/>
            <a:ext cx="3547759" cy="24035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Shape 369" descr="「streaming device icon png」的圖片搜尋結果">
            <a:extLst>
              <a:ext uri="{FF2B5EF4-FFF2-40B4-BE49-F238E27FC236}">
                <a16:creationId xmlns:a16="http://schemas.microsoft.com/office/drawing/2014/main" id="{8D575ED4-F288-46AB-96A4-EA0E13BB857B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054" y="2498076"/>
            <a:ext cx="3300539" cy="701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0FE3C9E8-BC01-4597-8922-900FD54F30C8}"/>
              </a:ext>
            </a:extLst>
          </p:cNvPr>
          <p:cNvGrpSpPr/>
          <p:nvPr/>
        </p:nvGrpSpPr>
        <p:grpSpPr>
          <a:xfrm>
            <a:off x="7510993" y="3356646"/>
            <a:ext cx="1069272" cy="870321"/>
            <a:chOff x="5147402" y="2663353"/>
            <a:chExt cx="1069272" cy="870321"/>
          </a:xfrm>
        </p:grpSpPr>
        <p:sp>
          <p:nvSpPr>
            <p:cNvPr id="55" name="Shape 372">
              <a:extLst>
                <a:ext uri="{FF2B5EF4-FFF2-40B4-BE49-F238E27FC236}">
                  <a16:creationId xmlns:a16="http://schemas.microsoft.com/office/drawing/2014/main" id="{70877E5A-4FC4-469A-852E-C5B304B20FC8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手機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6" name="Shape 65" descr="D:\Fullppt\PNG이미지\핸드폰2.png">
              <a:extLst>
                <a:ext uri="{FF2B5EF4-FFF2-40B4-BE49-F238E27FC236}">
                  <a16:creationId xmlns:a16="http://schemas.microsoft.com/office/drawing/2014/main" id="{7A58FB63-5B3C-44C8-9174-9DFA3535785C}"/>
                </a:ext>
              </a:extLst>
            </p:cNvPr>
            <p:cNvPicPr preferRelativeResize="0"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E5D8BAA-4CE1-4B83-9A0A-2FA83F361B93}"/>
                </a:ext>
              </a:extLst>
            </p:cNvPr>
            <p:cNvSpPr/>
            <p:nvPr/>
          </p:nvSpPr>
          <p:spPr>
            <a:xfrm>
              <a:off x="5775528" y="3245905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平板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63" name="Shape 65" descr="D:\Fullppt\PNG이미지\핸드폰2.png">
              <a:extLst>
                <a:ext uri="{FF2B5EF4-FFF2-40B4-BE49-F238E27FC236}">
                  <a16:creationId xmlns:a16="http://schemas.microsoft.com/office/drawing/2014/main" id="{59911CDF-D66B-4206-96AA-2DEE4FBB38C9}"/>
                </a:ext>
              </a:extLst>
            </p:cNvPr>
            <p:cNvPicPr preferRelativeResize="0"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Shape 373">
            <a:extLst>
              <a:ext uri="{FF2B5EF4-FFF2-40B4-BE49-F238E27FC236}">
                <a16:creationId xmlns:a16="http://schemas.microsoft.com/office/drawing/2014/main" id="{6F9E8061-9A45-4429-86EE-D2AA36D48789}"/>
              </a:ext>
            </a:extLst>
          </p:cNvPr>
          <p:cNvSpPr txBox="1"/>
          <p:nvPr/>
        </p:nvSpPr>
        <p:spPr>
          <a:xfrm>
            <a:off x="6750989" y="3886499"/>
            <a:ext cx="50543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sz="1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" name="Shape 376">
            <a:extLst>
              <a:ext uri="{FF2B5EF4-FFF2-40B4-BE49-F238E27FC236}">
                <a16:creationId xmlns:a16="http://schemas.microsoft.com/office/drawing/2014/main" id="{1BEDEB43-403E-4A55-8ABE-538A338FA316}"/>
              </a:ext>
            </a:extLst>
          </p:cNvPr>
          <p:cNvSpPr txBox="1"/>
          <p:nvPr/>
        </p:nvSpPr>
        <p:spPr>
          <a:xfrm>
            <a:off x="5243574" y="3899667"/>
            <a:ext cx="1644984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智慧電視</a:t>
            </a: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(Smart TV)</a:t>
            </a:r>
          </a:p>
        </p:txBody>
      </p:sp>
      <p:grpSp>
        <p:nvGrpSpPr>
          <p:cNvPr id="76" name="群組 7">
            <a:extLst>
              <a:ext uri="{FF2B5EF4-FFF2-40B4-BE49-F238E27FC236}">
                <a16:creationId xmlns:a16="http://schemas.microsoft.com/office/drawing/2014/main" id="{7E141D31-183F-4F1F-B3F3-15634DE0051F}"/>
              </a:ext>
            </a:extLst>
          </p:cNvPr>
          <p:cNvGrpSpPr/>
          <p:nvPr/>
        </p:nvGrpSpPr>
        <p:grpSpPr>
          <a:xfrm>
            <a:off x="6494741" y="3406847"/>
            <a:ext cx="969803" cy="573498"/>
            <a:chOff x="5669477" y="2620125"/>
            <a:chExt cx="3474523" cy="2256184"/>
          </a:xfrm>
        </p:grpSpPr>
        <p:pic>
          <p:nvPicPr>
            <p:cNvPr id="78" name="Picture 4" descr="相關圖片">
              <a:extLst>
                <a:ext uri="{FF2B5EF4-FFF2-40B4-BE49-F238E27FC236}">
                  <a16:creationId xmlns:a16="http://schemas.microsoft.com/office/drawing/2014/main" id="{DE50E43C-E318-4EFC-B5C1-D6FFFCC3F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45A0031E-40A3-4D5E-BC48-E26497AC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2"/>
              <a:ext cx="2240418" cy="1451593"/>
            </a:xfrm>
            <a:prstGeom prst="rect">
              <a:avLst/>
            </a:prstGeom>
          </p:spPr>
        </p:pic>
      </p:grpSp>
      <p:pic>
        <p:nvPicPr>
          <p:cNvPr id="77" name="Shape 215">
            <a:extLst>
              <a:ext uri="{FF2B5EF4-FFF2-40B4-BE49-F238E27FC236}">
                <a16:creationId xmlns:a16="http://schemas.microsoft.com/office/drawing/2014/main" id="{69EB04D9-620C-43BC-A0AE-A0A2E8EEF07C}"/>
              </a:ext>
            </a:extLst>
          </p:cNvPr>
          <p:cNvPicPr preferRelativeResize="0"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417140" y="3379759"/>
            <a:ext cx="1018140" cy="6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CB4993E6-2A85-4130-89B3-870045B19BA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93" y="1988465"/>
            <a:ext cx="1783957" cy="496664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115DC694-C8CC-4931-831F-617D665C8CC1}"/>
              </a:ext>
            </a:extLst>
          </p:cNvPr>
          <p:cNvSpPr/>
          <p:nvPr/>
        </p:nvSpPr>
        <p:spPr>
          <a:xfrm>
            <a:off x="5530139" y="1985820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09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482E43-574F-433B-BA1B-0A59ECAF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/>
              <a:t>別再被免費架站平台綁架了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2340DE7-B40A-42AB-9659-0705B5040710}"/>
              </a:ext>
            </a:extLst>
          </p:cNvPr>
          <p:cNvSpPr/>
          <p:nvPr/>
        </p:nvSpPr>
        <p:spPr>
          <a:xfrm>
            <a:off x="318012" y="2073768"/>
            <a:ext cx="2505664" cy="25056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96EE814-4404-45F6-8C9F-35787245F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55" y="2421624"/>
            <a:ext cx="2464180" cy="1760507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643E558-65B4-4758-8C86-39CEA6FA0C73}"/>
              </a:ext>
            </a:extLst>
          </p:cNvPr>
          <p:cNvSpPr/>
          <p:nvPr/>
        </p:nvSpPr>
        <p:spPr>
          <a:xfrm>
            <a:off x="266861" y="1349257"/>
            <a:ext cx="2678056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4ACC2277-75CD-42A4-B0CD-F6595D9DF78F}"/>
              </a:ext>
            </a:extLst>
          </p:cNvPr>
          <p:cNvSpPr/>
          <p:nvPr/>
        </p:nvSpPr>
        <p:spPr>
          <a:xfrm>
            <a:off x="299990" y="2053405"/>
            <a:ext cx="2549727" cy="2549727"/>
          </a:xfrm>
          <a:prstGeom prst="ellipse">
            <a:avLst/>
          </a:prstGeom>
          <a:noFill/>
          <a:ln w="63500">
            <a:gradFill>
              <a:gsLst>
                <a:gs pos="0">
                  <a:srgbClr val="DF0D92"/>
                </a:gs>
                <a:gs pos="100000">
                  <a:srgbClr val="DB0AD3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ED8D73A-FB58-4020-A67E-B8EBD941035A}"/>
              </a:ext>
            </a:extLst>
          </p:cNvPr>
          <p:cNvSpPr txBox="1">
            <a:spLocks/>
          </p:cNvSpPr>
          <p:nvPr/>
        </p:nvSpPr>
        <p:spPr>
          <a:xfrm>
            <a:off x="563561" y="1359521"/>
            <a:ext cx="2239374" cy="544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內建廣告，</a:t>
            </a:r>
            <a:b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降低用戶閱讀體驗</a:t>
            </a:r>
            <a:r>
              <a:rPr kumimoji="1"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en-US" altLang="zh-CN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CN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B33A116B-2B42-416A-A138-0755ED5D03AE}"/>
              </a:ext>
            </a:extLst>
          </p:cNvPr>
          <p:cNvSpPr/>
          <p:nvPr/>
        </p:nvSpPr>
        <p:spPr>
          <a:xfrm>
            <a:off x="3275786" y="2084031"/>
            <a:ext cx="2505664" cy="25056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1E3EA18-F1D6-43C7-AF66-A3F2CBC7BE35}"/>
              </a:ext>
            </a:extLst>
          </p:cNvPr>
          <p:cNvSpPr/>
          <p:nvPr/>
        </p:nvSpPr>
        <p:spPr>
          <a:xfrm>
            <a:off x="3215907" y="1359521"/>
            <a:ext cx="2678056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AF76FFD-41C9-45F5-86F8-45BE6968EBFF}"/>
              </a:ext>
            </a:extLst>
          </p:cNvPr>
          <p:cNvSpPr/>
          <p:nvPr/>
        </p:nvSpPr>
        <p:spPr>
          <a:xfrm>
            <a:off x="3257764" y="2063669"/>
            <a:ext cx="2549727" cy="2549727"/>
          </a:xfrm>
          <a:prstGeom prst="ellipse">
            <a:avLst/>
          </a:prstGeom>
          <a:noFill/>
          <a:ln w="63500">
            <a:gradFill>
              <a:gsLst>
                <a:gs pos="0">
                  <a:srgbClr val="DF0D92"/>
                </a:gs>
                <a:gs pos="100000">
                  <a:srgbClr val="DB0AD3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70B22EDB-3E77-464F-BD93-A54A4D60B003}"/>
              </a:ext>
            </a:extLst>
          </p:cNvPr>
          <p:cNvSpPr/>
          <p:nvPr/>
        </p:nvSpPr>
        <p:spPr>
          <a:xfrm>
            <a:off x="6273540" y="2094131"/>
            <a:ext cx="2505664" cy="25056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7F7D2FB-B1CC-44CD-9FFD-BEFEAEC0AFAD}"/>
              </a:ext>
            </a:extLst>
          </p:cNvPr>
          <p:cNvSpPr/>
          <p:nvPr/>
        </p:nvSpPr>
        <p:spPr>
          <a:xfrm>
            <a:off x="6164953" y="1349257"/>
            <a:ext cx="2678056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CBCF01F-F59D-4141-910F-68415CC3BA60}"/>
              </a:ext>
            </a:extLst>
          </p:cNvPr>
          <p:cNvSpPr/>
          <p:nvPr/>
        </p:nvSpPr>
        <p:spPr>
          <a:xfrm>
            <a:off x="6255518" y="2073768"/>
            <a:ext cx="2549727" cy="2549727"/>
          </a:xfrm>
          <a:prstGeom prst="ellipse">
            <a:avLst/>
          </a:prstGeom>
          <a:noFill/>
          <a:ln w="63500">
            <a:gradFill>
              <a:gsLst>
                <a:gs pos="0">
                  <a:srgbClr val="DF0D92"/>
                </a:gs>
                <a:gs pos="100000">
                  <a:srgbClr val="DB0AD3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0F715B-725E-4E4C-8AF4-2B63E64BB2AA}"/>
              </a:ext>
            </a:extLst>
          </p:cNvPr>
          <p:cNvSpPr/>
          <p:nvPr/>
        </p:nvSpPr>
        <p:spPr>
          <a:xfrm>
            <a:off x="3436997" y="1388586"/>
            <a:ext cx="2417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處理/搜尋多媒體檔案，讓新文章撰寫好沒效率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7C32517-0F51-4F46-B403-41F8405BB8A5}"/>
              </a:ext>
            </a:extLst>
          </p:cNvPr>
          <p:cNvSpPr/>
          <p:nvPr/>
        </p:nvSpPr>
        <p:spPr>
          <a:xfrm>
            <a:off x="6386043" y="1368034"/>
            <a:ext cx="2535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線上免費平台關閉，</a:t>
            </a:r>
            <a:endParaRPr kumimoji="1" lang="en-US" altLang="zh-CN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過去的文章來不及備份</a:t>
            </a:r>
            <a:endParaRPr lang="zh-TW" alt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7802D3F-A504-4E3A-9B53-E9F4C0A07F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0" y="2470562"/>
            <a:ext cx="2553749" cy="1642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C1094E5-D9E6-4B28-96AA-606AF51EB4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432" y="2326721"/>
            <a:ext cx="2469008" cy="1809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771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19CB13AD-BE60-4963-B92A-F3C6B6142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139" y="844426"/>
            <a:ext cx="3466289" cy="4403435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B89B4AB2-BC10-4A91-8E2D-7F22E19507C5}"/>
              </a:ext>
            </a:extLst>
          </p:cNvPr>
          <p:cNvSpPr/>
          <p:nvPr/>
        </p:nvSpPr>
        <p:spPr>
          <a:xfrm>
            <a:off x="5043054" y="2003222"/>
            <a:ext cx="2073362" cy="683948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31F4996-BF0B-4E26-95BF-3CA457FD0FCC}"/>
              </a:ext>
            </a:extLst>
          </p:cNvPr>
          <p:cNvSpPr/>
          <p:nvPr/>
        </p:nvSpPr>
        <p:spPr>
          <a:xfrm>
            <a:off x="101036" y="4109717"/>
            <a:ext cx="2039168" cy="670860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EFF2C83-A1B7-4C42-963D-677151465B7A}"/>
              </a:ext>
            </a:extLst>
          </p:cNvPr>
          <p:cNvSpPr/>
          <p:nvPr/>
        </p:nvSpPr>
        <p:spPr>
          <a:xfrm>
            <a:off x="101036" y="2021727"/>
            <a:ext cx="2039168" cy="670860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38ECAF7-42BE-4A28-A89B-E03223A4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" y="218603"/>
            <a:ext cx="9144000" cy="493563"/>
          </a:xfrm>
        </p:spPr>
        <p:txBody>
          <a:bodyPr/>
          <a:lstStyle/>
          <a:p>
            <a:r>
              <a:rPr lang="zh-TW" altLang="en-US" sz="3600" dirty="0"/>
              <a:t>利用 </a:t>
            </a:r>
            <a:r>
              <a:rPr lang="en-US" altLang="zh-TW" sz="3600" b="0" dirty="0">
                <a:latin typeface="Oswald Medium" pitchFamily="2" charset="0"/>
              </a:rPr>
              <a:t>WordPress</a:t>
            </a:r>
            <a:r>
              <a:rPr lang="en-US" altLang="zh-TW" sz="3600" dirty="0"/>
              <a:t> </a:t>
            </a:r>
            <a:r>
              <a:rPr lang="zh-TW" altLang="en-US" sz="3600" dirty="0"/>
              <a:t>打造自己專屬無廣告的網站</a:t>
            </a:r>
            <a:r>
              <a:rPr lang="en-US" altLang="zh-TW" sz="3600" dirty="0"/>
              <a:t> </a:t>
            </a:r>
            <a:endParaRPr lang="zh-TW" altLang="en-US" sz="36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8B6AE68-180E-4555-9AAA-3815BD1AF681}"/>
              </a:ext>
            </a:extLst>
          </p:cNvPr>
          <p:cNvSpPr txBox="1"/>
          <p:nvPr/>
        </p:nvSpPr>
        <p:spPr>
          <a:xfrm>
            <a:off x="893930" y="1005547"/>
            <a:ext cx="3924639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1.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啟動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SQL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伺服器</a:t>
            </a:r>
            <a:endParaRPr lang="en-US" altLang="zh-TW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  <a:p>
            <a:pPr>
              <a:lnSpc>
                <a:spcPts val="23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2.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phpMyAdmin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並建立資料庫</a:t>
            </a:r>
            <a:endParaRPr lang="en-US" altLang="zh-TW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3.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 App Center 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下載並安裝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WordPress</a:t>
            </a:r>
            <a:endParaRPr lang="zh-TW" altLang="en-US" sz="16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8BA68A-0580-40EE-9016-57D7B75DB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3" y="2141255"/>
            <a:ext cx="3924639" cy="253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DA07CC8-7995-4573-9D77-1948F69C2C83}"/>
              </a:ext>
            </a:extLst>
          </p:cNvPr>
          <p:cNvSpPr/>
          <p:nvPr/>
        </p:nvSpPr>
        <p:spPr>
          <a:xfrm>
            <a:off x="101036" y="2021727"/>
            <a:ext cx="2116325" cy="63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1470" b="1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QNAP</a:t>
            </a:r>
            <a:r>
              <a:rPr lang="en-US" altLang="zh-CN" sz="147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47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檔案管理軟體，提升網站內容發佈效率</a:t>
            </a:r>
            <a:endParaRPr lang="en-US" altLang="zh-CN" sz="147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C79E44-BA31-4439-BD71-9305BEF71F18}"/>
              </a:ext>
            </a:extLst>
          </p:cNvPr>
          <p:cNvSpPr/>
          <p:nvPr/>
        </p:nvSpPr>
        <p:spPr>
          <a:xfrm>
            <a:off x="52100" y="4121594"/>
            <a:ext cx="2204116" cy="630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</a:t>
            </a:r>
            <a:r>
              <a:rPr lang="zh-CN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網站架設</a:t>
            </a:r>
            <a:r>
              <a:rPr lang="en-US" altLang="zh-TW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內容備份</a:t>
            </a:r>
            <a:endParaRPr lang="en-US" altLang="zh-CN" sz="147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47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QNAP NAS </a:t>
            </a:r>
            <a:r>
              <a:rPr lang="zh-CN" altLang="en-US" sz="147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一</a:t>
            </a:r>
            <a:r>
              <a:rPr lang="zh-CN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機搞定</a:t>
            </a:r>
            <a:endParaRPr lang="en-US" altLang="zh-CN" sz="147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6EED92B-2D8D-488F-A25C-0A79D191D978}"/>
              </a:ext>
            </a:extLst>
          </p:cNvPr>
          <p:cNvSpPr/>
          <p:nvPr/>
        </p:nvSpPr>
        <p:spPr>
          <a:xfrm>
            <a:off x="5079267" y="2032703"/>
            <a:ext cx="2213631" cy="629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147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QNAP</a:t>
            </a:r>
            <a:r>
              <a:rPr lang="en-US" altLang="zh-CN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虛擬主機，一台</a:t>
            </a:r>
            <a:r>
              <a:rPr lang="zh-TW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7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</a:t>
            </a:r>
            <a:r>
              <a:rPr lang="en-US" altLang="zh-TW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47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就能架設多個網站</a:t>
            </a:r>
            <a:endParaRPr lang="en-US" altLang="zh-CN" sz="147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9D86456-414D-46B3-A379-FE963914F2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797" y="2998415"/>
            <a:ext cx="1058080" cy="6894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24FC9A-F9FC-4358-9FB2-E5D8216489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554" y="2946818"/>
            <a:ext cx="557393" cy="1022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309A8B-29AD-4787-A5E9-E2C5F22277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931" y="3069499"/>
            <a:ext cx="754636" cy="785126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3BC9C6BE-5607-4209-AFEE-45F19038DF79}"/>
              </a:ext>
            </a:extLst>
          </p:cNvPr>
          <p:cNvSpPr/>
          <p:nvPr/>
        </p:nvSpPr>
        <p:spPr>
          <a:xfrm>
            <a:off x="5043053" y="4109717"/>
            <a:ext cx="1844731" cy="683948"/>
          </a:xfrm>
          <a:prstGeom prst="roundRect">
            <a:avLst>
              <a:gd name="adj" fmla="val 25098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C0669DB-3810-4455-B186-3AAD13353845}"/>
              </a:ext>
            </a:extLst>
          </p:cNvPr>
          <p:cNvSpPr/>
          <p:nvPr/>
        </p:nvSpPr>
        <p:spPr>
          <a:xfrm>
            <a:off x="5043054" y="4129517"/>
            <a:ext cx="1807347" cy="630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免費擁有個人網址，快速啟用</a:t>
            </a: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500" b="1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SSL</a:t>
            </a:r>
            <a:r>
              <a:rPr lang="en-US" altLang="zh-TW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</a:t>
            </a:r>
            <a:endParaRPr lang="en-US" altLang="zh-CN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圖形 35">
            <a:extLst>
              <a:ext uri="{FF2B5EF4-FFF2-40B4-BE49-F238E27FC236}">
                <a16:creationId xmlns:a16="http://schemas.microsoft.com/office/drawing/2014/main" id="{B82074F9-8AF6-4296-9B72-14C163DBD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5015" y="1134688"/>
            <a:ext cx="766852" cy="68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392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A9B6077F-05C4-4A5F-9AA1-DFAE821F1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778" y="1123662"/>
            <a:ext cx="2124459" cy="897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89" y="2883791"/>
            <a:ext cx="6375355" cy="22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" y="279275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3600" dirty="0"/>
              <a:t>隨時利用 </a:t>
            </a:r>
            <a:r>
              <a:rPr lang="ja-JP" altLang="en-US" sz="3600" b="0" dirty="0">
                <a:latin typeface="Oswald Medium" pitchFamily="2" charset="0"/>
              </a:rPr>
              <a:t>myQNAPcloud</a:t>
            </a:r>
            <a:r>
              <a:rPr lang="ja-JP" altLang="en-US" sz="3600" dirty="0"/>
              <a:t> 與 </a:t>
            </a:r>
            <a:r>
              <a:rPr lang="ja-JP" altLang="en-US" sz="3600" b="0" dirty="0">
                <a:latin typeface="Oswald Medium" pitchFamily="2" charset="0"/>
              </a:rPr>
              <a:t>QNAP ID </a:t>
            </a:r>
            <a:r>
              <a:rPr lang="zh-TW" altLang="en-US" sz="3600" dirty="0"/>
              <a:t>連回家</a:t>
            </a:r>
            <a:endParaRPr lang="ja-JP" altLang="en-US" sz="3600" dirty="0"/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669" y="1244402"/>
            <a:ext cx="2160481" cy="1213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139">
            <a:extLst>
              <a:ext uri="{FF2B5EF4-FFF2-40B4-BE49-F238E27FC236}">
                <a16:creationId xmlns:a16="http://schemas.microsoft.com/office/drawing/2014/main" id="{B3C1FCFC-D393-4926-9B71-879A66B1161B}"/>
              </a:ext>
            </a:extLst>
          </p:cNvPr>
          <p:cNvSpPr/>
          <p:nvPr/>
        </p:nvSpPr>
        <p:spPr>
          <a:xfrm>
            <a:off x="1442553" y="1314281"/>
            <a:ext cx="1439294" cy="4358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chemeClr val="lt1"/>
              </a:buClr>
              <a:buSzPts val="2400"/>
            </a:pPr>
            <a:r>
              <a:rPr lang="zh-TW" altLang="en-US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遠端連線</a:t>
            </a:r>
            <a:endParaRPr lang="zh-TW" altLang="en-US" sz="2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6234583" y="1076335"/>
            <a:ext cx="2755778" cy="1549872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圖片 13" descr="一張含有 個人, 男人, 握住, 直立的 的圖片&#10;&#10;自動產生的描述">
            <a:extLst>
              <a:ext uri="{FF2B5EF4-FFF2-40B4-BE49-F238E27FC236}">
                <a16:creationId xmlns:a16="http://schemas.microsoft.com/office/drawing/2014/main" id="{A1B374D4-9417-470B-B6D2-32DA0C37A3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261" y="2585983"/>
            <a:ext cx="2277364" cy="2557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C7CC2842-8A09-407B-AE94-1E6D45A9A4BB}"/>
              </a:ext>
            </a:extLst>
          </p:cNvPr>
          <p:cNvSpPr/>
          <p:nvPr/>
        </p:nvSpPr>
        <p:spPr>
          <a:xfrm>
            <a:off x="640253" y="2021587"/>
            <a:ext cx="3026554" cy="6136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D6F"/>
              </a:gs>
              <a:gs pos="100000">
                <a:srgbClr val="D605E4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866551" y="2110512"/>
            <a:ext cx="2787556" cy="4358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200"/>
              </a:lnSpc>
              <a:buClr>
                <a:schemeClr val="lt1"/>
              </a:buClr>
              <a:buSzPts val="2400"/>
            </a:pPr>
            <a:r>
              <a:rPr lang="zh-TW" altLang="en-US" sz="1700" b="1" dirty="0">
                <a:solidFill>
                  <a:schemeClr val="bg1"/>
                </a:solidFill>
                <a:latin typeface="微軟正黑體"/>
                <a:ea typeface="微軟正黑體"/>
              </a:rPr>
              <a:t>除</a:t>
            </a:r>
            <a:r>
              <a:rPr lang="zh-TW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Email </a:t>
            </a:r>
            <a:r>
              <a:rPr lang="zh-TW" altLang="en-US" sz="1700" b="1" dirty="0">
                <a:solidFill>
                  <a:schemeClr val="bg1"/>
                </a:solidFill>
                <a:latin typeface="微軟正黑體"/>
                <a:ea typeface="微軟正黑體"/>
              </a:rPr>
              <a:t>外也支援</a:t>
            </a:r>
            <a:endParaRPr lang="zh-TW" altLang="en-US" sz="1700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lvl="0">
              <a:lnSpc>
                <a:spcPts val="2200"/>
              </a:lnSpc>
              <a:buClr>
                <a:schemeClr val="lt1"/>
              </a:buClr>
              <a:buSzPts val="2400"/>
            </a:pPr>
            <a:r>
              <a:rPr lang="zh-TW" altLang="en-US" sz="1700" b="1" dirty="0">
                <a:solidFill>
                  <a:schemeClr val="bg1"/>
                </a:solidFill>
                <a:latin typeface="微軟正黑體"/>
                <a:ea typeface="微軟正黑體"/>
              </a:rPr>
              <a:t>手機門號註冊與登入喔</a:t>
            </a:r>
            <a:endParaRPr lang="zh-TW" altLang="en-US" sz="1700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A097A729-40B1-4263-88C7-F0696ED50AC7}"/>
              </a:ext>
            </a:extLst>
          </p:cNvPr>
          <p:cNvGrpSpPr/>
          <p:nvPr/>
        </p:nvGrpSpPr>
        <p:grpSpPr>
          <a:xfrm>
            <a:off x="220323" y="1997083"/>
            <a:ext cx="638987" cy="638987"/>
            <a:chOff x="228678" y="3612186"/>
            <a:chExt cx="655970" cy="65597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714EE05A-F039-4186-A983-D687C24E046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4CF82FEB-DFB2-48AA-B105-EA99B3979B83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E55095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圖形 16">
            <a:extLst>
              <a:ext uri="{FF2B5EF4-FFF2-40B4-BE49-F238E27FC236}">
                <a16:creationId xmlns:a16="http://schemas.microsoft.com/office/drawing/2014/main" id="{8A18E643-5033-4D09-AB83-C605346C17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223" y="2145049"/>
            <a:ext cx="206030" cy="3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6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323528" y="2070131"/>
            <a:ext cx="6452978" cy="401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26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防毒防駭防疫情，趕緊來備份資料與安全分享</a:t>
            </a:r>
            <a:endParaRPr lang="en-US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323529" y="1036047"/>
            <a:ext cx="7054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全新四核心處理器與</a:t>
            </a:r>
            <a:r>
              <a:rPr lang="en-US" altLang="zh-CN" sz="2000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en-US" altLang="zh-CN" sz="2000" dirty="0">
                <a:solidFill>
                  <a:srgbClr val="333333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Gigabit</a:t>
            </a:r>
            <a:r>
              <a:rPr lang="en-US" altLang="zh-CN" sz="2000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zh-CN" altLang="en-US" sz="2000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網路埠讓多工任務一氣呵成</a:t>
            </a:r>
            <a:endParaRPr lang="en-US" altLang="zh-CN" sz="2000" b="1" dirty="0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6102C-65CC-4C6A-9922-256DD154E6F7}"/>
              </a:ext>
            </a:extLst>
          </p:cNvPr>
          <p:cNvSpPr/>
          <p:nvPr/>
        </p:nvSpPr>
        <p:spPr>
          <a:xfrm>
            <a:off x="323529" y="1573085"/>
            <a:ext cx="63691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影音串流</a:t>
            </a:r>
            <a:r>
              <a:rPr lang="zh-CN" altLang="en-US" sz="2000" b="1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無國界，真要出門也能隨時連回家</a:t>
            </a:r>
            <a:endParaRPr lang="en-US" altLang="zh-CN" sz="2000" b="1" dirty="0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56" y="215133"/>
            <a:ext cx="9596354" cy="493563"/>
          </a:xfrm>
        </p:spPr>
        <p:txBody>
          <a:bodyPr/>
          <a:lstStyle/>
          <a:p>
            <a:r>
              <a:rPr lang="zh-CN" altLang="en-US" sz="2900"/>
              <a:t>宅經濟發燒，不用出門即可分享資料</a:t>
            </a:r>
            <a:r>
              <a:rPr lang="zh-TW" altLang="en-US" sz="2900"/>
              <a:t>和影音串流娛樂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D29577C-0AAC-494A-8099-928923269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497" y="2892056"/>
            <a:ext cx="5131170" cy="198412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455996E-3413-1E40-A992-ADFE5126F176}"/>
              </a:ext>
            </a:extLst>
          </p:cNvPr>
          <p:cNvSpPr txBox="1"/>
          <p:nvPr/>
        </p:nvSpPr>
        <p:spPr>
          <a:xfrm>
            <a:off x="4806819" y="2672106"/>
            <a:ext cx="841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TS-431K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44C6A9-F7F3-6F48-8EA2-8BF49364C6FB}"/>
              </a:ext>
            </a:extLst>
          </p:cNvPr>
          <p:cNvSpPr txBox="1"/>
          <p:nvPr/>
        </p:nvSpPr>
        <p:spPr>
          <a:xfrm>
            <a:off x="5653550" y="2804741"/>
            <a:ext cx="841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TS-231K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B7BF66F-220B-C34F-8F69-42A36B3353FD}"/>
              </a:ext>
            </a:extLst>
          </p:cNvPr>
          <p:cNvSpPr txBox="1"/>
          <p:nvPr/>
        </p:nvSpPr>
        <p:spPr>
          <a:xfrm>
            <a:off x="6537392" y="2810575"/>
            <a:ext cx="841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TS-131K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998B46F-E917-F84F-8437-AC6B95CDE918}"/>
              </a:ext>
            </a:extLst>
          </p:cNvPr>
          <p:cNvSpPr txBox="1"/>
          <p:nvPr/>
        </p:nvSpPr>
        <p:spPr>
          <a:xfrm>
            <a:off x="8132264" y="2645835"/>
            <a:ext cx="11084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>
                <a:gradFill>
                  <a:gsLst>
                    <a:gs pos="0">
                      <a:schemeClr val="tx1"/>
                    </a:gs>
                    <a:gs pos="100000">
                      <a:srgbClr val="717171"/>
                    </a:gs>
                  </a:gsLst>
                  <a:lin ang="5400000" scaled="1"/>
                </a:gradFill>
                <a:latin typeface="Oswald Medium" pitchFamily="2" charset="0"/>
                <a:cs typeface="Arial" panose="020B0604020202020204" pitchFamily="34" charset="0"/>
              </a:rPr>
              <a:t>TS-431KX</a:t>
            </a:r>
            <a:endParaRPr kumimoji="1" lang="zh-TW" altLang="en-US" sz="1000">
              <a:gradFill>
                <a:gsLst>
                  <a:gs pos="0">
                    <a:schemeClr val="tx1"/>
                  </a:gs>
                  <a:gs pos="100000">
                    <a:srgbClr val="717171"/>
                  </a:gs>
                </a:gsLst>
                <a:lin ang="5400000" scaled="1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BDCE74D-479A-254E-9DF0-C00E89F5502E}"/>
              </a:ext>
            </a:extLst>
          </p:cNvPr>
          <p:cNvSpPr txBox="1"/>
          <p:nvPr/>
        </p:nvSpPr>
        <p:spPr>
          <a:xfrm>
            <a:off x="323528" y="2607169"/>
            <a:ext cx="3420247" cy="4012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26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辦公室</a:t>
            </a:r>
            <a:r>
              <a:rPr lang="en-US" altLang="zh-CN" sz="2000">
                <a:solidFill>
                  <a:srgbClr val="333333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 10GbE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超頻速成班</a:t>
            </a:r>
            <a:endParaRPr lang="en-US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0" y="162504"/>
            <a:ext cx="9144000" cy="627491"/>
          </a:xfrm>
        </p:spPr>
        <p:txBody>
          <a:bodyPr/>
          <a:lstStyle/>
          <a:p>
            <a:pPr lvl="0"/>
            <a:r>
              <a:rPr lang="en-US" altLang="zh-TW" sz="3600" b="0" dirty="0">
                <a:latin typeface="Oswald Medium" pitchFamily="2" charset="0"/>
                <a:ea typeface="Microsoft JhengHei" panose="020B0604030504040204" pitchFamily="34" charset="-120"/>
              </a:rPr>
              <a:t>QNAP QVPN </a:t>
            </a:r>
            <a:r>
              <a:rPr lang="zh-CN" altLang="en-US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與</a:t>
            </a:r>
            <a:r>
              <a:rPr lang="zh-TW" altLang="en-US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專屬</a:t>
            </a:r>
            <a:r>
              <a:rPr lang="en-US" altLang="zh-TW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600" b="0" dirty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VPN</a:t>
            </a:r>
            <a:r>
              <a:rPr lang="en-US" altLang="zh-TW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en-US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協定</a:t>
            </a:r>
            <a:r>
              <a:rPr lang="en-US" altLang="zh-TW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600" b="0" dirty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- </a:t>
            </a:r>
            <a:r>
              <a:rPr lang="en-US" altLang="zh-TW" sz="3600" b="0" dirty="0" err="1">
                <a:latin typeface="Oswald Medium" pitchFamily="2" charset="0"/>
                <a:ea typeface="Microsoft JhengHei" panose="020B0604030504040204" pitchFamily="34" charset="-120"/>
              </a:rPr>
              <a:t>QBelt</a:t>
            </a:r>
            <a:endParaRPr lang="zh-TW" altLang="en-US" sz="3600" b="0" dirty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68369" y="3292454"/>
            <a:ext cx="1954768" cy="1374796"/>
          </a:xfrm>
          <a:prstGeom prst="rect">
            <a:avLst/>
          </a:prstGeom>
          <a:solidFill>
            <a:srgbClr val="17F1BD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2305452" y="3292454"/>
            <a:ext cx="1969363" cy="137479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endParaRPr lang="zh-TW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7" name="Shape 213"/>
          <p:cNvSpPr txBox="1"/>
          <p:nvPr/>
        </p:nvSpPr>
        <p:spPr>
          <a:xfrm>
            <a:off x="4363409" y="3292454"/>
            <a:ext cx="1966271" cy="137479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53" y="1295401"/>
            <a:ext cx="1960826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8591" y="1295401"/>
            <a:ext cx="1969364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69" y="1295401"/>
            <a:ext cx="1952463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" name="Shape 20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40" y="1734417"/>
            <a:ext cx="1605725" cy="117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496" y="1851046"/>
            <a:ext cx="1816664" cy="1049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802" y="1571058"/>
            <a:ext cx="1755393" cy="13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37" y="2513625"/>
            <a:ext cx="587785" cy="6950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18" y="1142230"/>
            <a:ext cx="2367301" cy="1436567"/>
          </a:xfrm>
          <a:prstGeom prst="roundRect">
            <a:avLst>
              <a:gd name="adj" fmla="val 2232"/>
            </a:avLst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36" y="2795008"/>
            <a:ext cx="1139004" cy="206921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066" y="2795008"/>
            <a:ext cx="1095903" cy="206921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7EF74F7-C2F4-4AC8-ABE4-8CD6222A23EF}"/>
              </a:ext>
            </a:extLst>
          </p:cNvPr>
          <p:cNvSpPr/>
          <p:nvPr/>
        </p:nvSpPr>
        <p:spPr>
          <a:xfrm>
            <a:off x="315258" y="3442525"/>
            <a:ext cx="1874109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3F3F3"/>
              </a:buClr>
              <a:buSzPts val="1600"/>
            </a:pP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安全的加密連線</a:t>
            </a:r>
            <a:r>
              <a:rPr lang="en-US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: </a:t>
            </a:r>
            <a:endParaRPr lang="zh-TW" altLang="en-US" sz="1450" dirty="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lvl="0"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利用 </a:t>
            </a:r>
            <a:r>
              <a:rPr lang="en-US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DTLS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建立 </a:t>
            </a:r>
            <a:r>
              <a:rPr lang="en-US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SSL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連線</a:t>
            </a:r>
            <a:r>
              <a:rPr lang="en-US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,  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底層採用 </a:t>
            </a:r>
            <a:r>
              <a:rPr lang="en-US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AES-256 bit 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加密</a:t>
            </a:r>
            <a:endParaRPr lang="zh-TW" altLang="en-US" sz="1450" dirty="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E970DB-2D24-4FB8-A9C0-E9530B442D6B}"/>
              </a:ext>
            </a:extLst>
          </p:cNvPr>
          <p:cNvSpPr/>
          <p:nvPr/>
        </p:nvSpPr>
        <p:spPr>
          <a:xfrm>
            <a:off x="2277961" y="3442525"/>
            <a:ext cx="2121276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全新的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 dirty="0">
                <a:solidFill>
                  <a:srgbClr val="0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專屬協定: </a:t>
            </a:r>
          </a:p>
          <a:p>
            <a:pPr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減少既有的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 dirty="0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特徵值, 降低被偵測的機會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44F843-53F3-46C9-882A-027C75D9986D}"/>
              </a:ext>
            </a:extLst>
          </p:cNvPr>
          <p:cNvSpPr/>
          <p:nvPr/>
        </p:nvSpPr>
        <p:spPr>
          <a:xfrm>
            <a:off x="4357130" y="3554093"/>
            <a:ext cx="1952463" cy="62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各種裝置上的</a:t>
            </a:r>
            <a:endParaRPr lang="en-US" altLang="zh-TW" sz="145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專屬連線工具</a:t>
            </a:r>
          </a:p>
        </p:txBody>
      </p:sp>
    </p:spTree>
    <p:extLst>
      <p:ext uri="{BB962C8B-B14F-4D97-AF65-F5344CB8AC3E}">
        <p14:creationId xmlns:p14="http://schemas.microsoft.com/office/powerpoint/2010/main" val="4266065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324618-617F-46BD-98E1-7BD8976B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044976"/>
            <a:ext cx="4157041" cy="1647412"/>
          </a:xfrm>
        </p:spPr>
        <p:txBody>
          <a:bodyPr/>
          <a:lstStyle/>
          <a:p>
            <a:pPr algn="ctr">
              <a:lnSpc>
                <a:spcPts val="4000"/>
              </a:lnSpc>
            </a:pPr>
            <a:r>
              <a:rPr lang="zh-CN" altLang="en-US" sz="30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防毒防駭防疫情，趕緊來備份資料與安全分享</a:t>
            </a:r>
            <a:endParaRPr lang="en-US" altLang="zh-TW" sz="3000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151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14A5681-6E5F-4B04-9D80-D73EB82B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144" y="1498908"/>
            <a:ext cx="2966569" cy="2959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" y="221767"/>
            <a:ext cx="9144000" cy="493563"/>
          </a:xfrm>
        </p:spPr>
        <p:txBody>
          <a:bodyPr/>
          <a:lstStyle/>
          <a:p>
            <a:r>
              <a:rPr lang="en-US" altLang="zh-TW" sz="3600" b="0" dirty="0">
                <a:latin typeface="Oswald Medium" pitchFamily="2" charset="0"/>
              </a:rPr>
              <a:t>QTS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資安防護圈，</a:t>
            </a:r>
            <a:r>
              <a:rPr lang="zh-TW" altLang="en-US" sz="3600" dirty="0">
                <a:latin typeface="微軟正黑體" panose="020B0604030504040204" pitchFamily="34" charset="-120"/>
              </a:rPr>
              <a:t>守護您的資料安全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A9B4D90D-C96C-483A-97AA-CE03F7FCC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496" y="1174542"/>
            <a:ext cx="5022648" cy="1598613"/>
          </a:xfrm>
        </p:spPr>
        <p:txBody>
          <a:bodyPr>
            <a:noAutofit/>
          </a:bodyPr>
          <a:lstStyle/>
          <a:p>
            <a:pPr marL="450850" indent="-238125">
              <a:lnSpc>
                <a:spcPts val="2700"/>
              </a:lnSpc>
              <a:spcBef>
                <a:spcPts val="100"/>
              </a:spcBef>
            </a:pPr>
            <a:r>
              <a:rPr lang="en-US" altLang="zh-TW" sz="1800" dirty="0">
                <a:latin typeface="Oswald Medium" pitchFamily="2" charset="0"/>
                <a:ea typeface="微軟正黑體"/>
              </a:rPr>
              <a:t>NAS </a:t>
            </a:r>
            <a:r>
              <a:rPr lang="zh-TW" altLang="en-US" sz="1800" b="1" dirty="0">
                <a:latin typeface="微軟正黑體"/>
                <a:ea typeface="微軟正黑體"/>
              </a:rPr>
              <a:t>會接受來自不同來源的上傳檔案</a:t>
            </a:r>
            <a:r>
              <a:rPr lang="zh-TW" altLang="zh-TW" sz="1800" b="1" dirty="0">
                <a:latin typeface="Microsoft JhengHei"/>
                <a:ea typeface="Microsoft JhengHei"/>
              </a:rPr>
              <a:t>、</a:t>
            </a:r>
            <a:r>
              <a:rPr lang="zh-TW" altLang="en-US" sz="1800" b="1" dirty="0">
                <a:latin typeface="微軟正黑體"/>
                <a:ea typeface="微軟正黑體"/>
              </a:rPr>
              <a:t>照片、文件檔，都可能會夾帶病毒或惡意軟體。</a:t>
            </a:r>
            <a:endParaRPr lang="en-US" altLang="zh-TW" sz="1800" b="1" dirty="0">
              <a:latin typeface="微軟正黑體"/>
              <a:ea typeface="微軟正黑體"/>
            </a:endParaRPr>
          </a:p>
          <a:p>
            <a:pPr marL="450850" indent="-238125">
              <a:lnSpc>
                <a:spcPts val="2700"/>
              </a:lnSpc>
              <a:spcBef>
                <a:spcPts val="100"/>
              </a:spcBef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須要定期以防毒軟體來掃描，淨化上傳的檔案。以避免感染其他電腦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E11A11BC-1975-4FCA-9003-021720C63F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6060" y="2254559"/>
            <a:ext cx="807455" cy="80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E6B9FC-8526-473D-9D5F-1DB90D1E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141" y="3823423"/>
            <a:ext cx="807455" cy="819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EA643A7-ADFA-4561-99DB-26C8544632E6}"/>
              </a:ext>
            </a:extLst>
          </p:cNvPr>
          <p:cNvSpPr/>
          <p:nvPr/>
        </p:nvSpPr>
        <p:spPr>
          <a:xfrm>
            <a:off x="4951338" y="2808231"/>
            <a:ext cx="807455" cy="8074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45D02DA-D9C6-4D27-BD66-0CF7553AD0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838" y="2787707"/>
            <a:ext cx="993788" cy="807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4B831EC-9876-45F7-B64E-1D768B9DB945}"/>
              </a:ext>
            </a:extLst>
          </p:cNvPr>
          <p:cNvSpPr/>
          <p:nvPr/>
        </p:nvSpPr>
        <p:spPr>
          <a:xfrm>
            <a:off x="6099384" y="1277007"/>
            <a:ext cx="807455" cy="8074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D38481-91CA-4E3E-A533-DC6B74300EBC}"/>
              </a:ext>
            </a:extLst>
          </p:cNvPr>
          <p:cNvSpPr txBox="1"/>
          <p:nvPr/>
        </p:nvSpPr>
        <p:spPr>
          <a:xfrm>
            <a:off x="6142941" y="1314262"/>
            <a:ext cx="73770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TW" sz="2100" b="1">
                <a:solidFill>
                  <a:schemeClr val="tx1">
                    <a:lumMod val="85000"/>
                    <a:lumOff val="15000"/>
                  </a:schemeClr>
                </a:solidFill>
              </a:rPr>
              <a:t>QTS</a:t>
            </a:r>
          </a:p>
          <a:p>
            <a:pPr algn="ctr"/>
            <a:r>
              <a:rPr lang="en-US" altLang="zh-TW" sz="2100" b="1">
                <a:solidFill>
                  <a:schemeClr val="tx1">
                    <a:lumMod val="85000"/>
                    <a:lumOff val="15000"/>
                  </a:schemeClr>
                </a:solidFill>
              </a:rPr>
              <a:t>4.4.2</a:t>
            </a:r>
            <a:endParaRPr lang="zh-TW" altLang="en-US" sz="21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6" name="圖片 2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9F53CAFA-1E2A-4309-B9CC-C62331133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122" y="1729365"/>
            <a:ext cx="2060830" cy="2521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A83A867-3B63-456B-B1DE-B13ABDBCF6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87" y="2945591"/>
            <a:ext cx="4189257" cy="176954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Google Shape;106;p17">
            <a:extLst>
              <a:ext uri="{FF2B5EF4-FFF2-40B4-BE49-F238E27FC236}">
                <a16:creationId xmlns:a16="http://schemas.microsoft.com/office/drawing/2014/main" id="{D4AC53C7-2F87-420F-959F-7627474D2513}"/>
              </a:ext>
            </a:extLst>
          </p:cNvPr>
          <p:cNvSpPr txBox="1">
            <a:spLocks/>
          </p:cNvSpPr>
          <p:nvPr/>
        </p:nvSpPr>
        <p:spPr>
          <a:xfrm>
            <a:off x="4524070" y="3609712"/>
            <a:ext cx="1473953" cy="63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360" indent="0">
              <a:buNone/>
            </a:pPr>
            <a:r>
              <a:rPr lang="zh-TW" altLang="en-US" sz="1400">
                <a:latin typeface="微軟正黑體"/>
                <a:ea typeface="微軟正黑體"/>
              </a:rPr>
              <a:t>免費防毒軟體</a:t>
            </a:r>
            <a:endParaRPr lang="en-US" altLang="zh-TW" sz="1400">
              <a:latin typeface="微軟正黑體"/>
              <a:ea typeface="微軟正黑體"/>
            </a:endParaRPr>
          </a:p>
        </p:txBody>
      </p:sp>
      <p:sp>
        <p:nvSpPr>
          <p:cNvPr id="25" name="Google Shape;106;p17">
            <a:extLst>
              <a:ext uri="{FF2B5EF4-FFF2-40B4-BE49-F238E27FC236}">
                <a16:creationId xmlns:a16="http://schemas.microsoft.com/office/drawing/2014/main" id="{D351DB0E-E039-48C1-84D8-B7DB4E5BA66D}"/>
              </a:ext>
            </a:extLst>
          </p:cNvPr>
          <p:cNvSpPr txBox="1">
            <a:spLocks/>
          </p:cNvSpPr>
          <p:nvPr/>
        </p:nvSpPr>
        <p:spPr>
          <a:xfrm>
            <a:off x="7202172" y="4075663"/>
            <a:ext cx="1354402" cy="63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360" indent="0">
              <a:buNone/>
            </a:pP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Malware Remover</a:t>
            </a:r>
          </a:p>
          <a:p>
            <a:pPr marL="213360" indent="0">
              <a:buNone/>
            </a:pPr>
            <a:r>
              <a:rPr lang="zh-TW" altLang="en-US" sz="1400">
                <a:latin typeface="微軟正黑體"/>
                <a:ea typeface="微軟正黑體"/>
              </a:rPr>
              <a:t>防範惡意軟體</a:t>
            </a:r>
            <a:endParaRPr lang="en-US" altLang="zh-TW" sz="1400">
              <a:latin typeface="微軟正黑體"/>
              <a:ea typeface="微軟正黑體"/>
            </a:endParaRPr>
          </a:p>
        </p:txBody>
      </p:sp>
      <p:sp>
        <p:nvSpPr>
          <p:cNvPr id="27" name="Google Shape;106;p17">
            <a:extLst>
              <a:ext uri="{FF2B5EF4-FFF2-40B4-BE49-F238E27FC236}">
                <a16:creationId xmlns:a16="http://schemas.microsoft.com/office/drawing/2014/main" id="{874B18F0-3A73-44F5-A939-168299941850}"/>
              </a:ext>
            </a:extLst>
          </p:cNvPr>
          <p:cNvSpPr txBox="1">
            <a:spLocks/>
          </p:cNvSpPr>
          <p:nvPr/>
        </p:nvSpPr>
        <p:spPr>
          <a:xfrm>
            <a:off x="7766952" y="3044399"/>
            <a:ext cx="1354402" cy="639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360" indent="0">
              <a:buNone/>
            </a:pP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Security Counselor</a:t>
            </a:r>
          </a:p>
          <a:p>
            <a:pPr marL="213360" indent="0">
              <a:buNone/>
            </a:pPr>
            <a:r>
              <a:rPr lang="zh-TW" altLang="en-US" sz="1400">
                <a:latin typeface="微軟正黑體"/>
                <a:ea typeface="微軟正黑體"/>
              </a:rPr>
              <a:t>防護整合中心</a:t>
            </a:r>
            <a:endParaRPr lang="en-US" altLang="zh-TW" sz="14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01185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9">
            <a:extLst>
              <a:ext uri="{FF2B5EF4-FFF2-40B4-BE49-F238E27FC236}">
                <a16:creationId xmlns:a16="http://schemas.microsoft.com/office/drawing/2014/main" id="{249AF01A-1E1A-4FB7-9B0C-E5AFA0B90732}"/>
              </a:ext>
            </a:extLst>
          </p:cNvPr>
          <p:cNvSpPr/>
          <p:nvPr/>
        </p:nvSpPr>
        <p:spPr>
          <a:xfrm>
            <a:off x="5191790" y="2364429"/>
            <a:ext cx="3952210" cy="1363020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0" name="Shape 309">
            <a:extLst>
              <a:ext uri="{FF2B5EF4-FFF2-40B4-BE49-F238E27FC236}">
                <a16:creationId xmlns:a16="http://schemas.microsoft.com/office/drawing/2014/main" id="{98B99D68-B63F-4572-A02A-938982B69B9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59" y="1473113"/>
            <a:ext cx="2880320" cy="14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852517" y="3479834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 err="1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NetBak</a:t>
            </a: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Replicator </a:t>
            </a:r>
            <a:endParaRPr sz="1600" i="0" u="none" strike="noStrike" cap="none" dirty="0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50" y="3156327"/>
            <a:ext cx="2880320" cy="1492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60" y="1736076"/>
            <a:ext cx="1379212" cy="908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314">
            <a:extLst>
              <a:ext uri="{FF2B5EF4-FFF2-40B4-BE49-F238E27FC236}">
                <a16:creationId xmlns:a16="http://schemas.microsoft.com/office/drawing/2014/main" id="{40B0121C-ABD4-4BA3-83B0-06A90EFA9BBB}"/>
              </a:ext>
            </a:extLst>
          </p:cNvPr>
          <p:cNvSpPr/>
          <p:nvPr/>
        </p:nvSpPr>
        <p:spPr>
          <a:xfrm>
            <a:off x="2852517" y="1752553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Time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Machine</a:t>
            </a:r>
            <a:endParaRPr sz="1600" i="0" u="none" strike="noStrike" cap="none" dirty="0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1404000" y="1255724"/>
            <a:ext cx="9396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Mac O.S.</a:t>
            </a:r>
            <a:endParaRPr sz="1600" i="0" u="none" strike="noStrike" cap="none" dirty="0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1376749" y="2916833"/>
            <a:ext cx="9941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Windows</a:t>
            </a:r>
            <a:endParaRPr sz="1600" i="0" u="none" strike="noStrike" cap="none" dirty="0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7" name="Shape 317">
            <a:extLst>
              <a:ext uri="{FF2B5EF4-FFF2-40B4-BE49-F238E27FC236}">
                <a16:creationId xmlns:a16="http://schemas.microsoft.com/office/drawing/2014/main" id="{7428CFD4-BE2F-4117-97BA-786D9E0568D9}"/>
              </a:ext>
            </a:extLst>
          </p:cNvPr>
          <p:cNvSpPr/>
          <p:nvPr/>
        </p:nvSpPr>
        <p:spPr>
          <a:xfrm>
            <a:off x="6666900" y="2521140"/>
            <a:ext cx="2283829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900" b="1" u="none" strike="noStrike" cap="none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馬上建立排程或同步備份計畫來備份您的</a:t>
            </a:r>
            <a:r>
              <a:rPr lang="zh-TW" altLang="en-US" sz="1900" b="1" u="none" strike="noStrike" cap="none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電腦</a:t>
            </a:r>
            <a:r>
              <a:rPr lang="en-US" sz="1900" b="1" u="none" strike="noStrike" cap="none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資料</a:t>
            </a:r>
            <a:r>
              <a:rPr lang="en-US" sz="1900" b="1" u="none" strike="noStrike" cap="none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endParaRPr sz="1900" b="1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752270A-21EC-47AC-9217-7F40C774B6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680" y="1820443"/>
            <a:ext cx="2245950" cy="2450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431"/>
            <a:ext cx="9144000" cy="493563"/>
          </a:xfrm>
        </p:spPr>
        <p:txBody>
          <a:bodyPr/>
          <a:lstStyle/>
          <a:p>
            <a:r>
              <a:rPr lang="en-US" altLang="zh-TW" sz="360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對抗勒索病毒</a:t>
            </a:r>
            <a:r>
              <a:rPr lang="zh-TW" altLang="en-US" sz="36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的最佳電腦</a:t>
            </a:r>
            <a:r>
              <a:rPr lang="en-US" altLang="zh-TW" sz="360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備份方案</a:t>
            </a:r>
            <a:endParaRPr lang="zh-TW" altLang="en-US" sz="360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24E21BE6-58D2-4F93-9C7F-F59F4AF2A2AF}"/>
              </a:ext>
            </a:extLst>
          </p:cNvPr>
          <p:cNvCxnSpPr/>
          <p:nvPr/>
        </p:nvCxnSpPr>
        <p:spPr>
          <a:xfrm>
            <a:off x="2914650" y="24066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656C2B9-3C87-44B9-A904-E0DA91EF039A}"/>
              </a:ext>
            </a:extLst>
          </p:cNvPr>
          <p:cNvCxnSpPr/>
          <p:nvPr/>
        </p:nvCxnSpPr>
        <p:spPr>
          <a:xfrm>
            <a:off x="2901950" y="40957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CF08F9-E049-E440-B767-828C72F86CE8}"/>
              </a:ext>
            </a:extLst>
          </p:cNvPr>
          <p:cNvSpPr txBox="1"/>
          <p:nvPr/>
        </p:nvSpPr>
        <p:spPr>
          <a:xfrm>
            <a:off x="4990413" y="4281821"/>
            <a:ext cx="84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dirty="0">
                <a:gradFill>
                  <a:gsLst>
                    <a:gs pos="27000">
                      <a:srgbClr val="9BFFFD"/>
                    </a:gs>
                    <a:gs pos="100000">
                      <a:srgbClr val="9BFFFD">
                        <a:alpha val="23000"/>
                      </a:srgbClr>
                    </a:gs>
                  </a:gsLst>
                  <a:lin ang="5400000" scaled="0"/>
                </a:gradFill>
                <a:latin typeface="Oswald Medium" pitchFamily="2" charset="0"/>
                <a:cs typeface="Arial" panose="020B0604020202020204" pitchFamily="34" charset="0"/>
              </a:rPr>
              <a:t>TS-431K</a:t>
            </a:r>
            <a:endParaRPr kumimoji="1" lang="zh-TW" altLang="en-US" sz="1100" dirty="0">
              <a:gradFill>
                <a:gsLst>
                  <a:gs pos="27000">
                    <a:srgbClr val="9BFFFD"/>
                  </a:gs>
                  <a:gs pos="100000">
                    <a:srgbClr val="9BFFFD">
                      <a:alpha val="23000"/>
                    </a:srgbClr>
                  </a:gs>
                </a:gsLst>
                <a:lin ang="5400000" scaled="0"/>
              </a:gradFill>
              <a:latin typeface="Oswald Medium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600" b="0" dirty="0">
                <a:latin typeface="Oswald Medium" pitchFamily="2" charset="0"/>
              </a:rPr>
              <a:t>HBS 3 </a:t>
            </a:r>
            <a:r>
              <a:rPr lang="zh-TW" altLang="en-US" sz="3600" dirty="0"/>
              <a:t>資料備份與還原，隨處取用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AE4A4B8B-F95D-5842-AFFB-95A9BE1A70A8}"/>
              </a:ext>
            </a:extLst>
          </p:cNvPr>
          <p:cNvSpPr txBox="1">
            <a:spLocks/>
          </p:cNvSpPr>
          <p:nvPr/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en-US"/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83" y="1311492"/>
            <a:ext cx="5263705" cy="1819483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17F1BD">
                <a:alpha val="58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9" name="梯形 7">
            <a:extLst>
              <a:ext uri="{FF2B5EF4-FFF2-40B4-BE49-F238E27FC236}">
                <a16:creationId xmlns:a16="http://schemas.microsoft.com/office/drawing/2014/main" id="{469586AC-69B7-9540-BDC6-8AC33C9DDC97}"/>
              </a:ext>
            </a:extLst>
          </p:cNvPr>
          <p:cNvSpPr/>
          <p:nvPr/>
        </p:nvSpPr>
        <p:spPr>
          <a:xfrm>
            <a:off x="459544" y="1052113"/>
            <a:ext cx="5138241" cy="259379"/>
          </a:xfrm>
          <a:prstGeom prst="trapezoid">
            <a:avLst>
              <a:gd name="adj" fmla="val 164300"/>
            </a:avLst>
          </a:prstGeom>
          <a:gradFill>
            <a:gsLst>
              <a:gs pos="100000">
                <a:srgbClr val="17F1BD"/>
              </a:gs>
              <a:gs pos="0">
                <a:srgbClr val="17F1BD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7" y="3559657"/>
            <a:ext cx="960085" cy="960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449223" y="3498543"/>
            <a:ext cx="3865637" cy="1195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buClr>
                <a:srgbClr val="000000"/>
              </a:buClr>
              <a:buSzPts val="1400"/>
            </a:pPr>
            <a:r>
              <a:rPr kumimoji="1"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資料備份、復原、同步等功能整合到單一 </a:t>
            </a:r>
            <a:r>
              <a:rPr kumimoji="1" 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 </a:t>
            </a:r>
            <a:r>
              <a:rPr kumimoji="1"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應用中，讓您可輕鬆將 </a:t>
            </a:r>
            <a:r>
              <a:rPr kumimoji="1" 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 </a:t>
            </a:r>
            <a:r>
              <a:rPr kumimoji="1"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中的資料備份或同步到另一台 </a:t>
            </a:r>
            <a:r>
              <a:rPr kumimoji="1" 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NAS、</a:t>
            </a:r>
            <a:r>
              <a:rPr kumimoji="1" lang="zh-TW" altLang="en-US" sz="155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遠端伺服器或雲端備份空間中。</a:t>
            </a:r>
            <a:endParaRPr kumimoji="1" lang="en-US" sz="155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106" y="2474618"/>
            <a:ext cx="3571802" cy="217007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17F1BD">
                <a:alpha val="67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4" name="箭號: 向右 15">
            <a:extLst>
              <a:ext uri="{FF2B5EF4-FFF2-40B4-BE49-F238E27FC236}">
                <a16:creationId xmlns:a16="http://schemas.microsoft.com/office/drawing/2014/main" id="{8A174346-608B-4D47-8987-55E4E0525D78}"/>
              </a:ext>
            </a:extLst>
          </p:cNvPr>
          <p:cNvSpPr/>
          <p:nvPr/>
        </p:nvSpPr>
        <p:spPr>
          <a:xfrm>
            <a:off x="4348173" y="2860265"/>
            <a:ext cx="933035" cy="541419"/>
          </a:xfrm>
          <a:prstGeom prst="rightArrow">
            <a:avLst/>
          </a:prstGeom>
          <a:gradFill>
            <a:gsLst>
              <a:gs pos="74457">
                <a:srgbClr val="17F1BD"/>
              </a:gs>
              <a:gs pos="46000">
                <a:srgbClr val="17F1BD">
                  <a:alpha val="86000"/>
                </a:srgbClr>
              </a:gs>
              <a:gs pos="0">
                <a:srgbClr val="17F1BD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一張含有 房間 的圖片&#10;&#10;自動產生的描述">
            <a:extLst>
              <a:ext uri="{FF2B5EF4-FFF2-40B4-BE49-F238E27FC236}">
                <a16:creationId xmlns:a16="http://schemas.microsoft.com/office/drawing/2014/main" id="{49C4232B-C0FA-4C03-8F98-FB1100FB51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860" y="859229"/>
            <a:ext cx="1520366" cy="1615389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7E3631A2-73DD-4E67-A74B-7BFB1D434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6900" y="1752959"/>
            <a:ext cx="504825" cy="600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E1EE819-8551-47E9-915F-06F470F5D0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70923" y="1862052"/>
            <a:ext cx="142875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964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76D70E8D-B354-4FD3-A34F-34D4C835E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15704" y="3179361"/>
            <a:ext cx="1082618" cy="11182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5A9080-267F-4603-954D-CE73BAC2A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56017" y="3214576"/>
            <a:ext cx="1082618" cy="111828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603" y="2028779"/>
            <a:ext cx="984377" cy="1240217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188" y="2051412"/>
            <a:ext cx="1021128" cy="1231285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91" y="2015614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 dirty="0">
                <a:ea typeface="ＭＳ Ｐゴシック"/>
                <a:cs typeface="Calibri Light"/>
              </a:rPr>
              <a:t>有備無患，</a:t>
            </a:r>
            <a:r>
              <a:rPr lang="en-US" altLang="ja-JP" sz="3600" b="0" dirty="0">
                <a:latin typeface="Oswald Medium" pitchFamily="2" charset="0"/>
                <a:ea typeface="ＭＳ Ｐゴシック"/>
                <a:cs typeface="Calibri Light"/>
              </a:rPr>
              <a:t>Time Machine </a:t>
            </a:r>
            <a:r>
              <a:rPr lang="zh-TW" altLang="en-US" sz="3600" b="1" dirty="0">
                <a:ea typeface="ＭＳ Ｐゴシック"/>
                <a:cs typeface="Calibri Light"/>
              </a:rPr>
              <a:t>資料再備一份</a:t>
            </a:r>
            <a:endParaRPr lang="ja-JP" altLang="en-US" sz="3600" b="1" dirty="0">
              <a:ea typeface="ＭＳ Ｐゴシック"/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480" y="2635471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187795" y="3046942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sz="11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739" y="2597212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57" y="2051412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23" y="2641926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7031595" y="3214576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838138" y="3390279"/>
            <a:ext cx="312029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備份任務：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461563" y="1026026"/>
            <a:ext cx="8208493" cy="66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</a:t>
            </a:r>
            <a:r>
              <a:rPr lang="ja-JP" altLang="en-US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HBS 3 </a:t>
            </a:r>
            <a:r>
              <a:rPr lang="ja-JP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將 </a:t>
            </a:r>
            <a:r>
              <a:rPr lang="ja-JP" altLang="en-US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Time Machine </a:t>
            </a:r>
            <a:r>
              <a:rPr lang="ja-JP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備份檔案複製到</a:t>
            </a:r>
            <a:r>
              <a:rPr lang="en-US" altLang="ja-JP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ja-JP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，再將</a:t>
            </a:r>
            <a:r>
              <a:rPr lang="en-US" altLang="ja-JP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NAS Time Machine</a:t>
            </a:r>
            <a:r>
              <a:rPr lang="en-US" altLang="ja-JP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</a:t>
            </a:r>
            <a:r>
              <a:rPr lang="ja-JP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外接裝置</a:t>
            </a:r>
            <a:r>
              <a:rPr lang="ja-JP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例如 </a:t>
            </a:r>
            <a:r>
              <a:rPr lang="ja-JP" altLang="en-US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TR-004</a:t>
            </a:r>
            <a:r>
              <a:rPr lang="en-US" altLang="ja-JP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USB RAID 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 </a:t>
            </a:r>
            <a:r>
              <a:rPr lang="en-US" altLang="zh-TW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TL-D800C USB JBOD </a:t>
            </a:r>
            <a:r>
              <a:rPr lang="zh-CN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FED189A7-F1BD-464F-A4D4-46D9E75AFDDF}"/>
              </a:ext>
            </a:extLst>
          </p:cNvPr>
          <p:cNvSpPr/>
          <p:nvPr/>
        </p:nvSpPr>
        <p:spPr>
          <a:xfrm>
            <a:off x="3013330" y="4487838"/>
            <a:ext cx="798060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17F1BD">
                  <a:alpha val="0"/>
                </a:srgbClr>
              </a:gs>
              <a:gs pos="85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D7D4F3DD-FDC0-4B52-8B66-28F3A82D797F}"/>
              </a:ext>
            </a:extLst>
          </p:cNvPr>
          <p:cNvSpPr/>
          <p:nvPr/>
        </p:nvSpPr>
        <p:spPr>
          <a:xfrm>
            <a:off x="5624488" y="4486381"/>
            <a:ext cx="798060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17F1BD">
                  <a:alpha val="0"/>
                </a:srgbClr>
              </a:gs>
              <a:gs pos="85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E7BFC4E-CDD4-4D22-855D-E2DAB0D87A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26" y="3902613"/>
            <a:ext cx="2043578" cy="92160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0820FE1-E80B-4616-984B-5BAB4E43F9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811" y="3902612"/>
            <a:ext cx="2043579" cy="92160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2046BF80-50E8-4487-9466-DE4439E883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846" y="3896263"/>
            <a:ext cx="2043578" cy="921604"/>
          </a:xfrm>
          <a:prstGeom prst="rect">
            <a:avLst/>
          </a:prstGeom>
        </p:spPr>
      </p:pic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6014802" y="251813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7F1BD">
                  <a:alpha val="0"/>
                </a:srgbClr>
              </a:gs>
              <a:gs pos="70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926" y="1787748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34" y="1749800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220613" y="251813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17F1BD">
                  <a:alpha val="0"/>
                </a:srgbClr>
              </a:gs>
              <a:gs pos="70000">
                <a:srgbClr val="17F1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476B5A8-60FE-42CC-854D-6DBEFFAF0F78}"/>
              </a:ext>
            </a:extLst>
          </p:cNvPr>
          <p:cNvSpPr/>
          <p:nvPr/>
        </p:nvSpPr>
        <p:spPr>
          <a:xfrm>
            <a:off x="1403625" y="3986836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1332827" y="4103691"/>
            <a:ext cx="2013595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 sz="135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來源端選取 </a:t>
            </a:r>
            <a:r>
              <a:rPr lang="en-US" altLang="zh-TW" sz="135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Time Machine </a:t>
            </a:r>
            <a:r>
              <a:rPr lang="zh-TW" altLang="en-US" sz="1350" b="1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備份資料夾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C7F19669-5D28-4BDC-9ECC-D084568F7E8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74" y="3766579"/>
            <a:ext cx="760485" cy="760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8613A885-DF53-4BF0-80AE-7AE3FC77BE10}"/>
              </a:ext>
            </a:extLst>
          </p:cNvPr>
          <p:cNvSpPr/>
          <p:nvPr/>
        </p:nvSpPr>
        <p:spPr>
          <a:xfrm>
            <a:off x="4010358" y="3993185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A3E0B08B-57C7-4AAE-B9AA-ABF9CDE00220}"/>
              </a:ext>
            </a:extLst>
          </p:cNvPr>
          <p:cNvSpPr/>
          <p:nvPr/>
        </p:nvSpPr>
        <p:spPr>
          <a:xfrm>
            <a:off x="6629523" y="3992984"/>
            <a:ext cx="1854154" cy="740458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7669237E-7C35-42A4-BC84-18463E1A7B1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532" y="3766579"/>
            <a:ext cx="760485" cy="760486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4161910" y="4111241"/>
            <a:ext cx="1574926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zh-TW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目的端選取本地端 &gt; 選擇 </a:t>
            </a:r>
            <a:r>
              <a:rPr lang="zh-TW" altLang="en-US" sz="135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TR-004</a:t>
            </a: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8D8313CA-FB8F-4168-A6B6-D86145604D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518" y="3766579"/>
            <a:ext cx="760485" cy="760485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6965756" y="4049713"/>
            <a:ext cx="1457066" cy="66941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選擇排程定期備份</a:t>
            </a:r>
            <a:r>
              <a:rPr lang="en-US" altLang="zh-TW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Time Machine </a:t>
            </a:r>
            <a:r>
              <a:rPr lang="zh-CN" altLang="en-US" sz="1350" b="1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</a:t>
            </a:r>
            <a:endParaRPr lang="en-US" altLang="zh-TW" sz="1350" b="1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3" name="Google Shape;158;p22">
            <a:extLst>
              <a:ext uri="{FF2B5EF4-FFF2-40B4-BE49-F238E27FC236}">
                <a16:creationId xmlns:a16="http://schemas.microsoft.com/office/drawing/2014/main" id="{0A1908BB-A247-5C4E-B5DD-5BCE417A8278}"/>
              </a:ext>
            </a:extLst>
          </p:cNvPr>
          <p:cNvSpPr txBox="1"/>
          <p:nvPr/>
        </p:nvSpPr>
        <p:spPr>
          <a:xfrm>
            <a:off x="4469785" y="3227572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TS-231K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8852155-A698-4A64-A4B2-D4E9DC3EB01B}"/>
              </a:ext>
            </a:extLst>
          </p:cNvPr>
          <p:cNvSpPr/>
          <p:nvPr/>
        </p:nvSpPr>
        <p:spPr>
          <a:xfrm>
            <a:off x="3579628" y="3801465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>
                <a:solidFill>
                  <a:schemeClr val="bg1"/>
                </a:solidFill>
                <a:latin typeface="Oswald Medium" pitchFamily="2" charset="0"/>
              </a:rPr>
              <a:t>2</a:t>
            </a:r>
            <a:endParaRPr lang="zh-TW" altLang="en-US" sz="4125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EA74E1D-1D0C-4C93-8ECA-994F9DFA9F0C}"/>
              </a:ext>
            </a:extLst>
          </p:cNvPr>
          <p:cNvSpPr/>
          <p:nvPr/>
        </p:nvSpPr>
        <p:spPr>
          <a:xfrm>
            <a:off x="6207464" y="3801465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>
                <a:solidFill>
                  <a:schemeClr val="bg1"/>
                </a:solidFill>
                <a:latin typeface="Oswald Medium" pitchFamily="2" charset="0"/>
              </a:rPr>
              <a:t>3</a:t>
            </a:r>
            <a:endParaRPr lang="zh-TW" altLang="en-US" sz="4125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684EC77-A442-459E-B9BF-F15C0642915B}"/>
              </a:ext>
            </a:extLst>
          </p:cNvPr>
          <p:cNvSpPr/>
          <p:nvPr/>
        </p:nvSpPr>
        <p:spPr>
          <a:xfrm>
            <a:off x="1001903" y="3806014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4125">
                <a:solidFill>
                  <a:schemeClr val="bg1"/>
                </a:solidFill>
                <a:latin typeface="Oswald Medium" pitchFamily="2" charset="0"/>
              </a:rPr>
              <a:t>1</a:t>
            </a:r>
            <a:endParaRPr lang="zh-TW" altLang="en-US" sz="4125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51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BEA9D69-D0EC-4173-B7CD-80624FDB06AD}"/>
              </a:ext>
            </a:extLst>
          </p:cNvPr>
          <p:cNvSpPr/>
          <p:nvPr/>
        </p:nvSpPr>
        <p:spPr>
          <a:xfrm>
            <a:off x="394010" y="1747447"/>
            <a:ext cx="8222164" cy="1151311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66000">
                <a:srgbClr val="D9FFFF">
                  <a:alpha val="42745"/>
                </a:srgbClr>
              </a:gs>
              <a:gs pos="100000">
                <a:srgbClr val="BAF1FC">
                  <a:alpha val="1098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173229"/>
              </p:ext>
            </p:extLst>
          </p:nvPr>
        </p:nvGraphicFramePr>
        <p:xfrm>
          <a:off x="394010" y="1752155"/>
          <a:ext cx="8222164" cy="1147234"/>
        </p:xfrm>
        <a:graphic>
          <a:graphicData uri="http://schemas.openxmlformats.org/drawingml/2006/table">
            <a:tbl>
              <a:tblPr firstRow="1" bandRow="1"/>
              <a:tblGrid>
                <a:gridCol w="1017135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543821">
                  <a:extLst>
                    <a:ext uri="{9D8B030D-6E8A-4147-A177-3AD203B41FA5}">
                      <a16:colId xmlns:a16="http://schemas.microsoft.com/office/drawing/2014/main" val="2560171525"/>
                    </a:ext>
                  </a:extLst>
                </a:gridCol>
                <a:gridCol w="231201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34918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RAM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適用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 NAS </a:t>
                      </a:r>
                      <a:r>
                        <a:rPr lang="zh-CN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機型</a:t>
                      </a:r>
                      <a:endParaRPr lang="zh-TW" altLang="en-US" sz="1200" b="1" kern="120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可具有最大快照數量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每個 </a:t>
                      </a:r>
                      <a:r>
                        <a:rPr lang="en-US" altLang="zh-TW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200" b="1" kern="12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BBB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F0D74"/>
                        </a:gs>
                        <a:gs pos="100000">
                          <a:srgbClr val="D605E4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1GB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TS-131K, TS-231K, TS-431K</a:t>
                      </a:r>
                      <a:endParaRPr lang="zh-TW" altLang="en-US" sz="13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16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943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Microsoft JhengHei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TS-431KX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293764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zh-TW" altLang="en-US" sz="13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Arial" pitchFamily="34" charset="0"/>
                          <a:sym typeface="Microsoft JhengHei"/>
                        </a:rPr>
                        <a:t>及以上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TS-431KX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300" b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F0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1122583" y="3866319"/>
            <a:ext cx="3429985" cy="1010481"/>
          </a:xfrm>
          <a:prstGeom prst="rect">
            <a:avLst/>
          </a:prstGeom>
          <a:gradFill>
            <a:gsLst>
              <a:gs pos="0">
                <a:srgbClr val="31859B"/>
              </a:gs>
              <a:gs pos="100000">
                <a:srgbClr val="286D8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47065" y="221709"/>
            <a:ext cx="8043469" cy="493563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800"/>
            </a:pPr>
            <a:r>
              <a:rPr lang="zh-TW" altLang="en-US" sz="3600" b="0" dirty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QNAP</a:t>
            </a:r>
            <a:r>
              <a:rPr lang="zh-TW" altLang="en-US" sz="3600" dirty="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快照技術特色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1098848" y="985444"/>
            <a:ext cx="7200734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1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zh-TW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1. </a:t>
            </a:r>
            <a:r>
              <a:rPr lang="zh-TW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完整支援儲存池上的磁碟區 (及其檔案層級 LUN)，及區塊層級LUN。 </a:t>
            </a:r>
            <a:endParaRPr lang="zh-TW" altLang="en-US" sz="13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  <a:p>
            <a:pPr marL="0" marR="0" lvl="0" indent="0"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2. </a:t>
            </a:r>
            <a:r>
              <a:rPr lang="zh-TW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輕而易舉的快照擷取、管理與還原方式。</a:t>
            </a:r>
            <a:endParaRPr lang="zh-TW" altLang="en-US" sz="13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/>
            </a:endParaRPr>
          </a:p>
          <a:p>
            <a:pPr marL="0" marR="0" lvl="0" indent="0"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3. </a:t>
            </a:r>
            <a:r>
              <a:rPr lang="zh-TW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以市場上穩定的 </a:t>
            </a:r>
            <a:r>
              <a:rPr lang="af-ZA" altLang="zh-TW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EXT4 </a:t>
            </a:r>
            <a:r>
              <a:rPr lang="zh-TW" altLang="en-US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檔案系統開發「磁碟區外」快照。</a:t>
            </a:r>
            <a:endParaRPr lang="zh-TW" altLang="en-US" sz="13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1120249" y="3352543"/>
            <a:ext cx="3433859" cy="443536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rgbClr val="A20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1120249" y="3352543"/>
            <a:ext cx="1292652" cy="307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檔案層級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1129781" y="3873279"/>
            <a:ext cx="967920" cy="3078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區塊層級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019774" y="4351176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069951" y="4422350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550135" y="4422350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51990" y="441648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554381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51990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056772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549599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047206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550608" y="4416654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051357" y="4424915"/>
            <a:ext cx="404100" cy="3078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068501" y="3247013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599769" y="3244204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628" y="4193919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31" y="3478590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005452" y="3030221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867009" y="2912251"/>
            <a:ext cx="52046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TW" altLang="en-US" sz="12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經由使用者電腦或外接裝置入侵的勒索軟體，無法覆蓋快照</a:t>
            </a: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303466" y="3400424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876142" y="3685183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外接儲存裝置</a:t>
            </a:r>
            <a:endParaRPr lang="zh-TW" altLang="en-US" sz="900" b="1" err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782057" y="4256885"/>
            <a:ext cx="9762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電腦或伺服器上的硬碟空間</a:t>
            </a:r>
            <a:endParaRPr lang="en-US" altLang="zh-TW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345006" y="4201897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r>
              <a:rPr lang="en-US" altLang="zh-TW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 NAS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355740" y="3145671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698997" y="3193414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296504" y="3995671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4997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91" y="346616"/>
            <a:ext cx="8043469" cy="493563"/>
          </a:xfrm>
        </p:spPr>
        <p:txBody>
          <a:bodyPr/>
          <a:lstStyle/>
          <a:p>
            <a:pPr>
              <a:lnSpc>
                <a:spcPts val="3720"/>
              </a:lnSpc>
            </a:pPr>
            <a:r>
              <a:rPr lang="zh-TW" altLang="en-US" dirty="0"/>
              <a:t>連接 </a:t>
            </a:r>
            <a:r>
              <a:rPr lang="en-US" altLang="zh-TW" b="0" dirty="0">
                <a:latin typeface="Oswald Medium" pitchFamily="2" charset="0"/>
              </a:rPr>
              <a:t>Dropbox</a:t>
            </a:r>
            <a:r>
              <a:rPr lang="zh-TW" altLang="en-US" b="0" dirty="0">
                <a:latin typeface="Oswald Medium" pitchFamily="2" charset="0"/>
              </a:rPr>
              <a:t>、</a:t>
            </a:r>
            <a:r>
              <a:rPr lang="en-US" altLang="zh-TW" b="0" dirty="0">
                <a:latin typeface="Oswald Medium" pitchFamily="2" charset="0"/>
              </a:rPr>
              <a:t>One Drive</a:t>
            </a:r>
            <a:r>
              <a:rPr lang="zh-TW" altLang="en-US" b="0" dirty="0">
                <a:latin typeface="Oswald Medium" pitchFamily="2" charset="0"/>
              </a:rPr>
              <a:t>、</a:t>
            </a:r>
            <a:br>
              <a:rPr lang="en-US" altLang="zh-TW" b="0" dirty="0">
                <a:latin typeface="Oswald Medium" pitchFamily="2" charset="0"/>
              </a:rPr>
            </a:br>
            <a:r>
              <a:rPr lang="en-US" altLang="zh-TW" b="0" dirty="0">
                <a:latin typeface="Oswald Medium" pitchFamily="2" charset="0"/>
              </a:rPr>
              <a:t> Google Drive</a:t>
            </a:r>
            <a:r>
              <a:rPr lang="en-US" altLang="zh-TW" dirty="0"/>
              <a:t> </a:t>
            </a:r>
            <a:r>
              <a:rPr lang="zh-TW" altLang="en-US" dirty="0"/>
              <a:t>，檔案存取更便利</a:t>
            </a:r>
            <a:endParaRPr lang="zh-TW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C807FDF-2A93-40DA-A0DF-CC8FF5A7FF2D}"/>
              </a:ext>
            </a:extLst>
          </p:cNvPr>
          <p:cNvSpPr/>
          <p:nvPr/>
        </p:nvSpPr>
        <p:spPr>
          <a:xfrm>
            <a:off x="4225557" y="1741971"/>
            <a:ext cx="842534" cy="84253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50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網頁瀏覽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CE385FFC-C6E3-4757-9DD7-6F7EE5AE6D45}"/>
              </a:ext>
            </a:extLst>
          </p:cNvPr>
          <p:cNvSpPr/>
          <p:nvPr/>
        </p:nvSpPr>
        <p:spPr>
          <a:xfrm>
            <a:off x="350692" y="1731959"/>
            <a:ext cx="842534" cy="842534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5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endParaRPr lang="en-GB" altLang="zh-TW" sz="16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50"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911" y="1632813"/>
            <a:ext cx="3745230" cy="3232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76549" y="1488867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2" y="2817585"/>
            <a:ext cx="2049517" cy="1629999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268369" y="3047653"/>
            <a:ext cx="145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</a:t>
            </a:r>
            <a:endParaRPr lang="zh-TW" altLang="en-US" sz="16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296906" y="3872693"/>
            <a:ext cx="145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</a:t>
            </a:r>
            <a:endParaRPr lang="zh-TW" altLang="en-US" sz="16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293719" y="4184186"/>
            <a:ext cx="145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605" y="310460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116223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93428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71" y="3934288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4229172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484" y="4288195"/>
            <a:ext cx="842534" cy="23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9D1C061-8A91-412E-8D45-97AFDA7BBAB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247" y="1184853"/>
            <a:ext cx="1436336" cy="651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6973406-FAC0-4F27-A7FE-5DDB524250F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845" y="1184853"/>
            <a:ext cx="1436336" cy="651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792C1642-258E-45DA-B108-41C61B693E52}"/>
              </a:ext>
            </a:extLst>
          </p:cNvPr>
          <p:cNvSpPr/>
          <p:nvPr/>
        </p:nvSpPr>
        <p:spPr>
          <a:xfrm>
            <a:off x="1057414" y="1362490"/>
            <a:ext cx="1058002" cy="24695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sz="1500" dirty="0" err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Qfile</a:t>
            </a:r>
            <a:endParaRPr lang="en-GB" altLang="zh-TW" sz="1500" dirty="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CEFE8638-79AD-4EBB-A03F-149802E95E32}"/>
              </a:ext>
            </a:extLst>
          </p:cNvPr>
          <p:cNvSpPr/>
          <p:nvPr/>
        </p:nvSpPr>
        <p:spPr>
          <a:xfrm>
            <a:off x="4809155" y="1360463"/>
            <a:ext cx="1224523" cy="246950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File Station</a:t>
            </a:r>
          </a:p>
        </p:txBody>
      </p:sp>
    </p:spTree>
    <p:extLst>
      <p:ext uri="{BB962C8B-B14F-4D97-AF65-F5344CB8AC3E}">
        <p14:creationId xmlns:p14="http://schemas.microsoft.com/office/powerpoint/2010/main" val="1749847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電腦, 桌, 書桌 的圖片&#10;&#10;自動產生的描述">
            <a:extLst>
              <a:ext uri="{FF2B5EF4-FFF2-40B4-BE49-F238E27FC236}">
                <a16:creationId xmlns:a16="http://schemas.microsoft.com/office/drawing/2014/main" id="{FAFA7800-5DCA-4104-BB8D-A2D890630E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" y="0"/>
            <a:ext cx="9200455" cy="51435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24F6AD89-24CF-4207-8E21-25E8420E6B6C}"/>
              </a:ext>
            </a:extLst>
          </p:cNvPr>
          <p:cNvSpPr/>
          <p:nvPr/>
        </p:nvSpPr>
        <p:spPr>
          <a:xfrm>
            <a:off x="5640478" y="1263187"/>
            <a:ext cx="3289699" cy="424166"/>
          </a:xfrm>
          <a:prstGeom prst="rect">
            <a:avLst/>
          </a:prstGeom>
          <a:gradFill>
            <a:gsLst>
              <a:gs pos="0">
                <a:srgbClr val="0F8EB2"/>
              </a:gs>
              <a:gs pos="37000">
                <a:srgbClr val="0A639E"/>
              </a:gs>
              <a:gs pos="70000">
                <a:srgbClr val="0E5094"/>
              </a:gs>
              <a:gs pos="100000">
                <a:srgbClr val="10408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8FE6C0C-049F-4D5E-937E-2D76C590B77C}"/>
              </a:ext>
            </a:extLst>
          </p:cNvPr>
          <p:cNvSpPr/>
          <p:nvPr/>
        </p:nvSpPr>
        <p:spPr>
          <a:xfrm>
            <a:off x="5640479" y="1673038"/>
            <a:ext cx="3289698" cy="836662"/>
          </a:xfrm>
          <a:prstGeom prst="rect">
            <a:avLst/>
          </a:prstGeom>
          <a:gradFill>
            <a:gsLst>
              <a:gs pos="0">
                <a:srgbClr val="0096C2"/>
              </a:gs>
              <a:gs pos="37000">
                <a:srgbClr val="006CAE"/>
              </a:gs>
              <a:gs pos="70000">
                <a:srgbClr val="094E9E"/>
              </a:gs>
              <a:gs pos="100000">
                <a:srgbClr val="0A3C96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959" y="4578548"/>
            <a:ext cx="2378869" cy="436834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6350" y="143371"/>
            <a:ext cx="9194800" cy="7595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600" b="0" dirty="0">
                <a:latin typeface="Oswald Medium" pitchFamily="2" charset="0"/>
              </a:rPr>
              <a:t>Surveillance Station 24x7</a:t>
            </a:r>
            <a:r>
              <a:rPr lang="en-US" sz="3600" b="0" dirty="0">
                <a:latin typeface="Oswald Medium" pitchFamily="2" charset="0"/>
              </a:rPr>
              <a:t> </a:t>
            </a:r>
            <a:r>
              <a:rPr lang="zh-CN" altLang="en-US" sz="3600" dirty="0"/>
              <a:t>居家看護與防盜</a:t>
            </a:r>
            <a:endParaRPr lang="en-US" sz="3600" dirty="0"/>
          </a:p>
        </p:txBody>
      </p:sp>
      <p:sp>
        <p:nvSpPr>
          <p:cNvPr id="523" name="Shape 523"/>
          <p:cNvSpPr/>
          <p:nvPr/>
        </p:nvSpPr>
        <p:spPr>
          <a:xfrm>
            <a:off x="1655954" y="1329061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650" dirty="0">
                <a:solidFill>
                  <a:srgbClr val="FF0000"/>
                </a:solidFill>
                <a:latin typeface="Oswald Medium" pitchFamily="2" charset="0"/>
                <a:cs typeface="Arial" panose="020B0604020202020204" pitchFamily="34" charset="0"/>
              </a:rPr>
              <a:t>Surveillance Station</a:t>
            </a:r>
            <a:r>
              <a:rPr lang="en-US" sz="2650" i="0" u="none" strike="noStrike" cap="none" dirty="0">
                <a:solidFill>
                  <a:srgbClr val="FF00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139" y="1876545"/>
            <a:ext cx="4700526" cy="3071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67" y="1261124"/>
            <a:ext cx="878578" cy="8785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0" name="Shape 530"/>
          <p:cNvSpPr/>
          <p:nvPr/>
        </p:nvSpPr>
        <p:spPr>
          <a:xfrm>
            <a:off x="5711736" y="1687353"/>
            <a:ext cx="3137849" cy="9218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1800" i="0" u="none" strike="noStrike" cap="none" dirty="0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TS-131K/231K/431K/431KX</a:t>
            </a:r>
          </a:p>
        </p:txBody>
      </p:sp>
      <p:cxnSp>
        <p:nvCxnSpPr>
          <p:cNvPr id="534" name="Shape 534"/>
          <p:cNvCxnSpPr>
            <a:cxnSpLocks/>
          </p:cNvCxnSpPr>
          <p:nvPr/>
        </p:nvCxnSpPr>
        <p:spPr>
          <a:xfrm>
            <a:off x="5658417" y="2061432"/>
            <a:ext cx="3264616" cy="10568"/>
          </a:xfrm>
          <a:prstGeom prst="straightConnector1">
            <a:avLst/>
          </a:prstGeom>
          <a:noFill/>
          <a:ln w="12700" cap="flat" cmpd="sng">
            <a:solidFill>
              <a:srgbClr val="007DD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7" name="Shape 537"/>
          <p:cNvSpPr/>
          <p:nvPr/>
        </p:nvSpPr>
        <p:spPr>
          <a:xfrm>
            <a:off x="6185345" y="2041964"/>
            <a:ext cx="230312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r>
              <a:rPr lang="en-US" sz="1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 </a:t>
            </a:r>
            <a:r>
              <a:rPr lang="en-US" sz="1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lang="en-US" sz="1600" b="0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</a:t>
            </a:r>
            <a:r>
              <a:rPr lang="en-US"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4088047" y="4845392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err="1">
                <a:solidFill>
                  <a:srgbClr val="000000"/>
                </a:solidFill>
                <a:latin typeface="Oswald Medium" pitchFamily="2" charset="0"/>
                <a:cs typeface="Arial" panose="020B0604020202020204" pitchFamily="34" charset="0"/>
              </a:rPr>
              <a:t>Vmobile</a:t>
            </a:r>
            <a:endParaRPr kumimoji="1" lang="zh-TW" altLang="en-US" sz="1200">
              <a:solidFill>
                <a:srgbClr val="000000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634" y="4614529"/>
            <a:ext cx="1460166" cy="436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34" y="4756111"/>
            <a:ext cx="1460167" cy="26813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651" y="3552337"/>
            <a:ext cx="1460165" cy="1460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D0B35FC-A81A-4738-ABC2-094CB9B5E4F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483" y="2889918"/>
            <a:ext cx="1152210" cy="198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416B66F-0736-4E62-AE34-0B03745C4C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1301" y="987505"/>
            <a:ext cx="4064000" cy="954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1" name="Shape 531"/>
          <p:cNvSpPr/>
          <p:nvPr/>
        </p:nvSpPr>
        <p:spPr>
          <a:xfrm>
            <a:off x="5887619" y="1198197"/>
            <a:ext cx="2786082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支援頻道數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4076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23864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b="0" dirty="0">
                <a:latin typeface="Oswald Medium" pitchFamily="2" charset="0"/>
              </a:rPr>
              <a:t>QNAP</a:t>
            </a:r>
            <a:r>
              <a:rPr lang="ja-JP" altLang="en-US" dirty="0"/>
              <a:t> 行動陣線聯盟、 所有資料與應用帶著走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4B5B04A-88F9-4CAE-BAF1-F90BE94D3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00538" y="1386721"/>
            <a:ext cx="2214409" cy="317257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B6A26FF-589F-4490-A845-622CBA2D6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41981" y="1379324"/>
            <a:ext cx="3886302" cy="317914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C0F9266-0472-429A-AF3C-5119DC9DE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65864" y="1383275"/>
            <a:ext cx="2203861" cy="317519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D347C07-279F-4107-9AC1-6EE6B2D365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2004364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71A10B-9B7B-4A46-9A8A-55FFE28834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2530837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vector graphics, text&#10;&#10;Description generated with very high confidence">
            <a:extLst>
              <a:ext uri="{FF2B5EF4-FFF2-40B4-BE49-F238E27FC236}">
                <a16:creationId xmlns:a16="http://schemas.microsoft.com/office/drawing/2014/main" id="{6AC2B1AD-31FA-42A1-AF89-146A60FB4A6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2004364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41B7AEB-93C7-4CAD-89D6-25C300F61E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3130270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CC12EF-3C6A-4D57-802D-5351BDB36E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3057480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1C107-B110-4F09-8EEC-419A2DB2C68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2584660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488F77-D131-43DC-A86D-CA182781DEB3}"/>
              </a:ext>
            </a:extLst>
          </p:cNvPr>
          <p:cNvSpPr txBox="1"/>
          <p:nvPr/>
        </p:nvSpPr>
        <p:spPr>
          <a:xfrm>
            <a:off x="967280" y="1972710"/>
            <a:ext cx="1416188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Qfile</a:t>
            </a:r>
            <a:endParaRPr lang="en-US" sz="1050" dirty="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 dirty="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檔案</a:t>
            </a:r>
            <a:r>
              <a:rPr lang="ja-JP" altLang="en-US" sz="1050" dirty="0">
                <a:latin typeface="Arial" panose="020B0604020202020204" pitchFamily="34" charset="0"/>
                <a:ea typeface="微軟正黑體" panose="020B0604030504040204" pitchFamily="34" charset="-120"/>
              </a:rPr>
              <a:t>管理</a:t>
            </a:r>
            <a:endParaRPr lang="en-US" sz="1050" dirty="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3F64B2-D9DD-4F1C-87D5-BE0578D384F9}"/>
              </a:ext>
            </a:extLst>
          </p:cNvPr>
          <p:cNvSpPr txBox="1"/>
          <p:nvPr/>
        </p:nvSpPr>
        <p:spPr>
          <a:xfrm>
            <a:off x="967280" y="2553005"/>
            <a:ext cx="1416188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Qsync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檔案同步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A100-0B30-4900-8AFF-6204AA87E68F}"/>
              </a:ext>
            </a:extLst>
          </p:cNvPr>
          <p:cNvSpPr txBox="1"/>
          <p:nvPr/>
        </p:nvSpPr>
        <p:spPr>
          <a:xfrm>
            <a:off x="967280" y="3098615"/>
            <a:ext cx="1416188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</a:t>
            </a:r>
            <a:r>
              <a:rPr lang="zh-CN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manager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NAS系統管理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8C30192-8676-49F3-88B5-CF6B3202C566}"/>
              </a:ext>
            </a:extLst>
          </p:cNvPr>
          <p:cNvSpPr/>
          <p:nvPr/>
        </p:nvSpPr>
        <p:spPr>
          <a:xfrm>
            <a:off x="265864" y="1383277"/>
            <a:ext cx="2203862" cy="485746"/>
          </a:xfrm>
          <a:prstGeom prst="roundRect">
            <a:avLst/>
          </a:prstGeom>
          <a:gradFill>
            <a:gsLst>
              <a:gs pos="0">
                <a:srgbClr val="78B832"/>
              </a:gs>
              <a:gs pos="100000">
                <a:srgbClr val="63972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檔案與系統管理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89E5A-03E6-4895-9B88-8813D9DA2932}"/>
              </a:ext>
            </a:extLst>
          </p:cNvPr>
          <p:cNvSpPr txBox="1"/>
          <p:nvPr/>
        </p:nvSpPr>
        <p:spPr>
          <a:xfrm>
            <a:off x="7447235" y="1972710"/>
            <a:ext cx="1671365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QmailClient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郵件備份管理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30AAB-0F40-41CE-864B-4C488CBA76C2}"/>
              </a:ext>
            </a:extLst>
          </p:cNvPr>
          <p:cNvSpPr txBox="1"/>
          <p:nvPr/>
        </p:nvSpPr>
        <p:spPr>
          <a:xfrm>
            <a:off x="7447235" y="2499182"/>
            <a:ext cx="1671365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Qcontactz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海量通訊錄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5C9F43B-DCD6-420F-B8A0-1C32AB229220}"/>
              </a:ext>
            </a:extLst>
          </p:cNvPr>
          <p:cNvSpPr/>
          <p:nvPr/>
        </p:nvSpPr>
        <p:spPr>
          <a:xfrm>
            <a:off x="2641985" y="1383277"/>
            <a:ext cx="3886299" cy="485746"/>
          </a:xfrm>
          <a:prstGeom prst="roundRect">
            <a:avLst/>
          </a:prstGeom>
          <a:gradFill>
            <a:gsLst>
              <a:gs pos="100000">
                <a:srgbClr val="E59E11"/>
              </a:gs>
              <a:gs pos="0">
                <a:srgbClr val="DA971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多媒體應用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97D16E2-E0E0-4A65-BF6F-8AF12835799D}"/>
              </a:ext>
            </a:extLst>
          </p:cNvPr>
          <p:cNvSpPr/>
          <p:nvPr/>
        </p:nvSpPr>
        <p:spPr>
          <a:xfrm>
            <a:off x="6700537" y="1383277"/>
            <a:ext cx="2214410" cy="485746"/>
          </a:xfrm>
          <a:prstGeom prst="roundRect">
            <a:avLst/>
          </a:prstGeom>
          <a:gradFill>
            <a:gsLst>
              <a:gs pos="100000">
                <a:srgbClr val="1AAE9C"/>
              </a:gs>
              <a:gs pos="0">
                <a:srgbClr val="18A49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生產力工具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4F9CF5-9098-4A6C-9B70-337FD1C7A194}"/>
              </a:ext>
            </a:extLst>
          </p:cNvPr>
          <p:cNvSpPr txBox="1"/>
          <p:nvPr/>
        </p:nvSpPr>
        <p:spPr>
          <a:xfrm>
            <a:off x="7447235" y="3025825"/>
            <a:ext cx="1671365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Qnotes3</a:t>
            </a: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隨身筆記好幫手</a:t>
            </a:r>
          </a:p>
        </p:txBody>
      </p:sp>
      <p:sp>
        <p:nvSpPr>
          <p:cNvPr id="45" name="TextBox 52">
            <a:extLst>
              <a:ext uri="{FF2B5EF4-FFF2-40B4-BE49-F238E27FC236}">
                <a16:creationId xmlns:a16="http://schemas.microsoft.com/office/drawing/2014/main" id="{FB752317-9A28-4051-B274-3787A9F21F02}"/>
              </a:ext>
            </a:extLst>
          </p:cNvPr>
          <p:cNvSpPr txBox="1"/>
          <p:nvPr/>
        </p:nvSpPr>
        <p:spPr>
          <a:xfrm>
            <a:off x="7447235" y="3592034"/>
            <a:ext cx="1671365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Vmobile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行動監控程式</a:t>
            </a:r>
            <a:endParaRPr lang="ja-JP" altLang="en-US" sz="105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7659EA89-1A51-4051-8CA2-EAAE5FE1705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39" y="3602447"/>
            <a:ext cx="401227" cy="401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97753CB8-EB5E-4984-8FA4-65EDBF2354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202" y="3714130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27">
            <a:extLst>
              <a:ext uri="{FF2B5EF4-FFF2-40B4-BE49-F238E27FC236}">
                <a16:creationId xmlns:a16="http://schemas.microsoft.com/office/drawing/2014/main" id="{637330B0-A3F6-4E1F-82A3-2D56D5981A2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4" y="3178479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TextBox 40">
            <a:extLst>
              <a:ext uri="{FF2B5EF4-FFF2-40B4-BE49-F238E27FC236}">
                <a16:creationId xmlns:a16="http://schemas.microsoft.com/office/drawing/2014/main" id="{A0FEF545-5B33-42A3-B0CA-BE1A68D367B7}"/>
              </a:ext>
            </a:extLst>
          </p:cNvPr>
          <p:cNvSpPr txBox="1"/>
          <p:nvPr/>
        </p:nvSpPr>
        <p:spPr>
          <a:xfrm>
            <a:off x="3367381" y="3155832"/>
            <a:ext cx="1594284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Qvideo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影音媒體庫</a:t>
            </a: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6DBE8454-712B-40E8-B5DB-023ADAF1F7A8}"/>
              </a:ext>
            </a:extLst>
          </p:cNvPr>
          <p:cNvSpPr txBox="1"/>
          <p:nvPr/>
        </p:nvSpPr>
        <p:spPr>
          <a:xfrm>
            <a:off x="3367381" y="3682475"/>
            <a:ext cx="1671365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Qmusic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音樂管理與播放</a:t>
            </a: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8FC6681E-4236-4662-87A0-825D4A5B46A3}"/>
              </a:ext>
            </a:extLst>
          </p:cNvPr>
          <p:cNvSpPr txBox="1"/>
          <p:nvPr/>
        </p:nvSpPr>
        <p:spPr>
          <a:xfrm>
            <a:off x="5161863" y="2598969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Photo Tagger</a:t>
            </a:r>
          </a:p>
          <a:p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照片標記神器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5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246044B-3B3F-4C6F-A314-63D934D3F2B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777" y="2040602"/>
            <a:ext cx="406313" cy="413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7" name="TextBox 39">
            <a:extLst>
              <a:ext uri="{FF2B5EF4-FFF2-40B4-BE49-F238E27FC236}">
                <a16:creationId xmlns:a16="http://schemas.microsoft.com/office/drawing/2014/main" id="{2E7C0EE0-D2F3-4B99-A947-5EE779BA510E}"/>
              </a:ext>
            </a:extLst>
          </p:cNvPr>
          <p:cNvSpPr txBox="1"/>
          <p:nvPr/>
        </p:nvSpPr>
        <p:spPr>
          <a:xfrm>
            <a:off x="5157713" y="2013840"/>
            <a:ext cx="1594284" cy="4951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DJ2 Client</a:t>
            </a:r>
            <a:b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</a:b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私有雲直播</a:t>
            </a:r>
            <a:endParaRPr lang="ja-JP" altLang="en-US" sz="105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2AE5125D-7EB5-4DC5-B080-2676FEA795E7}"/>
              </a:ext>
            </a:extLst>
          </p:cNvPr>
          <p:cNvSpPr txBox="1"/>
          <p:nvPr/>
        </p:nvSpPr>
        <p:spPr>
          <a:xfrm>
            <a:off x="3343895" y="2598969"/>
            <a:ext cx="1182011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QuMagie</a:t>
            </a:r>
            <a:endParaRPr lang="en-US" altLang="zh-CN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照片管理與瀏覽</a:t>
            </a:r>
          </a:p>
        </p:txBody>
      </p:sp>
      <p:pic>
        <p:nvPicPr>
          <p:cNvPr id="59" name="Picture 3">
            <a:extLst>
              <a:ext uri="{FF2B5EF4-FFF2-40B4-BE49-F238E27FC236}">
                <a16:creationId xmlns:a16="http://schemas.microsoft.com/office/drawing/2014/main" id="{7D09DD4A-3C3E-48CB-8075-ED5CAB0BFE5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79" y="2602957"/>
            <a:ext cx="402162" cy="402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EFFD282-894C-4E29-9EAD-1584230658D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764" y="3219822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" name="TextBox 43">
            <a:extLst>
              <a:ext uri="{FF2B5EF4-FFF2-40B4-BE49-F238E27FC236}">
                <a16:creationId xmlns:a16="http://schemas.microsoft.com/office/drawing/2014/main" id="{79CFBF92-33F5-4E0B-8D99-4F0B9903A6F5}"/>
              </a:ext>
            </a:extLst>
          </p:cNvPr>
          <p:cNvSpPr txBox="1"/>
          <p:nvPr/>
        </p:nvSpPr>
        <p:spPr>
          <a:xfrm>
            <a:off x="5161863" y="3188167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Qget</a:t>
            </a:r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 (</a:t>
            </a:r>
            <a:r>
              <a:rPr lang="zh-CN" alt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僅</a:t>
            </a:r>
            <a:r>
              <a:rPr lang="en-US" altLang="zh-CN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Android)</a:t>
            </a:r>
            <a:endParaRPr lang="en-US" altLang="ja-JP" sz="105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下載任務管理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2" name="TextBox 40">
            <a:extLst>
              <a:ext uri="{FF2B5EF4-FFF2-40B4-BE49-F238E27FC236}">
                <a16:creationId xmlns:a16="http://schemas.microsoft.com/office/drawing/2014/main" id="{C5985DEA-F917-4DB5-9724-E64A0321A6EF}"/>
              </a:ext>
            </a:extLst>
          </p:cNvPr>
          <p:cNvSpPr txBox="1"/>
          <p:nvPr/>
        </p:nvSpPr>
        <p:spPr>
          <a:xfrm>
            <a:off x="3358643" y="2058066"/>
            <a:ext cx="1182011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Qphoto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latin typeface="Arial" panose="020B0604020202020204" pitchFamily="34" charset="0"/>
                <a:ea typeface="微軟正黑體" panose="020B0604030504040204" pitchFamily="34" charset="-120"/>
              </a:rPr>
              <a:t>照片管理與瀏覽</a:t>
            </a:r>
          </a:p>
        </p:txBody>
      </p:sp>
      <p:pic>
        <p:nvPicPr>
          <p:cNvPr id="63" name="圖片 62" descr="一張含有 畫畫 的圖片&#10;&#10;自動產生的描述">
            <a:extLst>
              <a:ext uri="{FF2B5EF4-FFF2-40B4-BE49-F238E27FC236}">
                <a16:creationId xmlns:a16="http://schemas.microsoft.com/office/drawing/2014/main" id="{65019197-D51F-4C77-A325-C3B927AD75B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403" y="2038964"/>
            <a:ext cx="447014" cy="4461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 descr="一張含有 畫畫, 時鐘 的圖片&#10;&#10;自動產生的描述">
            <a:extLst>
              <a:ext uri="{FF2B5EF4-FFF2-40B4-BE49-F238E27FC236}">
                <a16:creationId xmlns:a16="http://schemas.microsoft.com/office/drawing/2014/main" id="{AB183F25-DEF5-4D81-8510-FD95418C464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031" y="2602957"/>
            <a:ext cx="432620" cy="4330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61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7E619B1-5807-4E23-8118-1AEB65E0F475}"/>
              </a:ext>
            </a:extLst>
          </p:cNvPr>
          <p:cNvSpPr/>
          <p:nvPr/>
        </p:nvSpPr>
        <p:spPr>
          <a:xfrm>
            <a:off x="5487332" y="3329853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A0B830D-B449-4666-8841-7900965E83D6}"/>
              </a:ext>
            </a:extLst>
          </p:cNvPr>
          <p:cNvSpPr/>
          <p:nvPr/>
        </p:nvSpPr>
        <p:spPr>
          <a:xfrm>
            <a:off x="3289209" y="3323580"/>
            <a:ext cx="1449912" cy="333640"/>
          </a:xfrm>
          <a:prstGeom prst="roundRect">
            <a:avLst>
              <a:gd name="adj" fmla="val 20570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32040D5A-1D15-402C-8072-A7DC079343DB}"/>
              </a:ext>
            </a:extLst>
          </p:cNvPr>
          <p:cNvSpPr/>
          <p:nvPr/>
        </p:nvSpPr>
        <p:spPr>
          <a:xfrm>
            <a:off x="527741" y="1065667"/>
            <a:ext cx="2308238" cy="311053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36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4" descr="C:\Users\user\Desktop\21_PPT對稿QNAP AQC107 10G網卡\8-01.png">
            <a:extLst>
              <a:ext uri="{FF2B5EF4-FFF2-40B4-BE49-F238E27FC236}">
                <a16:creationId xmlns:a16="http://schemas.microsoft.com/office/drawing/2014/main" id="{B2B4FA67-BC51-4070-BC1D-497F2BCA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297" y="3091203"/>
            <a:ext cx="3439175" cy="177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19" y="238776"/>
            <a:ext cx="8043469" cy="493563"/>
          </a:xfrm>
        </p:spPr>
        <p:txBody>
          <a:bodyPr/>
          <a:lstStyle/>
          <a:p>
            <a:r>
              <a:rPr lang="zh-TW" altLang="en-US" sz="3600" dirty="0"/>
              <a:t>澎湃動力，全系搭載</a:t>
            </a:r>
            <a:r>
              <a:rPr lang="zh-CN" altLang="en-US" sz="3600" dirty="0"/>
              <a:t>四核心 </a:t>
            </a:r>
            <a:r>
              <a:rPr lang="en-US" altLang="zh-CN" sz="3600" b="0" dirty="0">
                <a:latin typeface="Oswald Medium" pitchFamily="2" charset="0"/>
              </a:rPr>
              <a:t>1.7GHz</a:t>
            </a:r>
            <a:endParaRPr lang="en-US" altLang="zh-TW" sz="3600" b="0" dirty="0">
              <a:latin typeface="Oswald Medium" pitchFamily="2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CEA4F55D-E8A8-F647-AE92-9D2E716C06E7}"/>
              </a:ext>
            </a:extLst>
          </p:cNvPr>
          <p:cNvSpPr txBox="1"/>
          <p:nvPr/>
        </p:nvSpPr>
        <p:spPr>
          <a:xfrm>
            <a:off x="7331408" y="3688793"/>
            <a:ext cx="100587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GB RAM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46BF1DE0-F1D3-F046-A2F2-572A5D8B6D17}"/>
              </a:ext>
            </a:extLst>
          </p:cNvPr>
          <p:cNvSpPr txBox="1"/>
          <p:nvPr/>
        </p:nvSpPr>
        <p:spPr>
          <a:xfrm>
            <a:off x="5590006" y="3708540"/>
            <a:ext cx="1014828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GB RAM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46472CC-E7F5-C44E-9CE9-2E7E4BE38F60}"/>
              </a:ext>
            </a:extLst>
          </p:cNvPr>
          <p:cNvSpPr txBox="1"/>
          <p:nvPr/>
        </p:nvSpPr>
        <p:spPr>
          <a:xfrm>
            <a:off x="3446451" y="3720780"/>
            <a:ext cx="1200078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GB RAM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E226FA9-0B10-8D47-A1BD-F29D8C618A40}"/>
              </a:ext>
            </a:extLst>
          </p:cNvPr>
          <p:cNvSpPr/>
          <p:nvPr/>
        </p:nvSpPr>
        <p:spPr>
          <a:xfrm>
            <a:off x="117781" y="4191649"/>
            <a:ext cx="3226185" cy="850271"/>
          </a:xfrm>
          <a:prstGeom prst="rect">
            <a:avLst/>
          </a:prstGeom>
          <a:gradFill>
            <a:gsLst>
              <a:gs pos="56000">
                <a:srgbClr val="1A314F">
                  <a:alpha val="52000"/>
                </a:srgbClr>
              </a:gs>
              <a:gs pos="0">
                <a:schemeClr val="accent1">
                  <a:lumMod val="50000"/>
                  <a:alpha val="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DB837E62-2EF8-7545-89E9-63619DFA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851" y="4226919"/>
            <a:ext cx="1270270" cy="6496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23">
            <a:extLst>
              <a:ext uri="{FF2B5EF4-FFF2-40B4-BE49-F238E27FC236}">
                <a16:creationId xmlns:a16="http://schemas.microsoft.com/office/drawing/2014/main" id="{99C26420-1A61-4A4F-BCC7-770AD3D58689}"/>
              </a:ext>
            </a:extLst>
          </p:cNvPr>
          <p:cNvSpPr txBox="1"/>
          <p:nvPr/>
        </p:nvSpPr>
        <p:spPr>
          <a:xfrm>
            <a:off x="1354676" y="4269081"/>
            <a:ext cx="1963485" cy="261602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r>
              <a:rPr lang="ja-JP" altLang="en-US" sz="11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記憶體模組訂購料號：</a:t>
            </a:r>
            <a:endParaRPr lang="en-US" sz="11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C1FFDEE8-11F5-F649-ADAA-E8A8AF14A724}"/>
              </a:ext>
            </a:extLst>
          </p:cNvPr>
          <p:cNvSpPr/>
          <p:nvPr/>
        </p:nvSpPr>
        <p:spPr>
          <a:xfrm>
            <a:off x="1370367" y="4493735"/>
            <a:ext cx="1675440" cy="553990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2GB</a:t>
            </a: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:</a:t>
            </a:r>
            <a:r>
              <a:rPr lang="zh-TW" altLang="en-US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RAM-2GDR3T0-SO-1600</a:t>
            </a:r>
          </a:p>
          <a:p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4GB:</a:t>
            </a:r>
            <a:r>
              <a:rPr lang="zh-TW" altLang="en-US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RAM-4GDR3-SO-1600</a:t>
            </a:r>
            <a:endParaRPr lang="da-DK" sz="10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lang="da-DK" sz="10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8GB: RAM-8GDR3-SO-1600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F7C6224-4C32-7A4E-A673-78ED24A4C469}"/>
              </a:ext>
            </a:extLst>
          </p:cNvPr>
          <p:cNvSpPr txBox="1"/>
          <p:nvPr/>
        </p:nvSpPr>
        <p:spPr>
          <a:xfrm>
            <a:off x="598554" y="3720780"/>
            <a:ext cx="262415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x 2 GB)</a:t>
            </a:r>
            <a:r>
              <a:rPr lang="zh-TW" altLang="en-US" sz="12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，可再擴充</a:t>
            </a:r>
            <a:r>
              <a:rPr lang="en-US" altLang="zh-TW" sz="12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!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1 x SODIMM DDR3L </a:t>
            </a:r>
            <a:r>
              <a:rPr lang="zh-CN" altLang="en-US" sz="12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記憶體插槽</a:t>
            </a:r>
            <a:endParaRPr lang="en-US" sz="12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70759A1B-696D-481F-B9B3-F945ACDBA71F}"/>
              </a:ext>
            </a:extLst>
          </p:cNvPr>
          <p:cNvSpPr/>
          <p:nvPr/>
        </p:nvSpPr>
        <p:spPr>
          <a:xfrm>
            <a:off x="955390" y="3323580"/>
            <a:ext cx="1449912" cy="333640"/>
          </a:xfrm>
          <a:prstGeom prst="roundRect">
            <a:avLst>
              <a:gd name="adj" fmla="val 20570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1E70848-183B-4695-9DAF-47B70A0919B7}"/>
              </a:ext>
            </a:extLst>
          </p:cNvPr>
          <p:cNvSpPr/>
          <p:nvPr/>
        </p:nvSpPr>
        <p:spPr>
          <a:xfrm>
            <a:off x="999821" y="3304192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TS-431KX-2G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60EA79A-E82C-4AFE-9E70-151F9BC9FCC9}"/>
              </a:ext>
            </a:extLst>
          </p:cNvPr>
          <p:cNvSpPr/>
          <p:nvPr/>
        </p:nvSpPr>
        <p:spPr>
          <a:xfrm>
            <a:off x="3584665" y="3307238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TS-431K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0A9A8955-7011-45DD-9B72-9731F0AFBAAA}"/>
              </a:ext>
            </a:extLst>
          </p:cNvPr>
          <p:cNvSpPr/>
          <p:nvPr/>
        </p:nvSpPr>
        <p:spPr>
          <a:xfrm>
            <a:off x="7192058" y="3329853"/>
            <a:ext cx="1229183" cy="333640"/>
          </a:xfrm>
          <a:prstGeom prst="roundRect">
            <a:avLst>
              <a:gd name="adj" fmla="val 15052"/>
            </a:avLst>
          </a:prstGeom>
          <a:gradFill>
            <a:gsLst>
              <a:gs pos="0">
                <a:srgbClr val="DF0D74"/>
              </a:gs>
              <a:gs pos="100000">
                <a:srgbClr val="D605E4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30487C2-39DC-40AE-948C-8FAC096E0010}"/>
              </a:ext>
            </a:extLst>
          </p:cNvPr>
          <p:cNvSpPr/>
          <p:nvPr/>
        </p:nvSpPr>
        <p:spPr>
          <a:xfrm>
            <a:off x="5619052" y="3318809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TS-231K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7C697A0-F6DB-4415-B1F9-07DCB0336548}"/>
              </a:ext>
            </a:extLst>
          </p:cNvPr>
          <p:cNvSpPr/>
          <p:nvPr/>
        </p:nvSpPr>
        <p:spPr>
          <a:xfrm>
            <a:off x="7340416" y="3311742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TS-131K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733E877A-55FE-4CEA-BB36-A26BD60EB3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879" y="3050184"/>
            <a:ext cx="1922670" cy="35306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5F77438-DFAD-4647-90F5-1E3CCFE34C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017" y="3023114"/>
            <a:ext cx="1922670" cy="35306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C6D477F-85DD-4E82-89D0-B4404A6D1C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725" y="3019052"/>
            <a:ext cx="1320035" cy="353062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6FFD78A8-571E-4051-8E8C-6A7A18544A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57" y="3016016"/>
            <a:ext cx="883586" cy="3530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2C8700-176C-4A1B-8075-4D2A9F3B7B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843" y="1371518"/>
            <a:ext cx="1676768" cy="1827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室內, 相片, 監視器, 差異 的圖片&#10;&#10;自動產生的描述">
            <a:extLst>
              <a:ext uri="{FF2B5EF4-FFF2-40B4-BE49-F238E27FC236}">
                <a16:creationId xmlns:a16="http://schemas.microsoft.com/office/drawing/2014/main" id="{4948BBBF-3923-4AD0-9ABF-7B8E126E20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028" y="1379538"/>
            <a:ext cx="797714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3881238F-663E-4B41-B06C-165A16EC0FF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004" y="1379539"/>
            <a:ext cx="110533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1D8B754-C554-486B-86C3-710556011E5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980" y="1374913"/>
            <a:ext cx="174486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58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8E96268E-8FF4-463F-84B9-17115B1B2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914513" y="4564173"/>
            <a:ext cx="1261041" cy="13025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73533DE3-9CEC-4052-90AB-49A38384B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66695" y="4492124"/>
            <a:ext cx="1261041" cy="130258"/>
          </a:xfrm>
          <a:prstGeom prst="rect">
            <a:avLst/>
          </a:prstGeom>
        </p:spPr>
      </p:pic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240633" y="2480456"/>
            <a:ext cx="4123267" cy="2136436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A6199"/>
                </a:gs>
                <a:gs pos="67000">
                  <a:srgbClr val="2A6199"/>
                </a:gs>
                <a:gs pos="100000">
                  <a:srgbClr val="2A6199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4538313" y="2495108"/>
            <a:ext cx="4365054" cy="17993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26572"/>
                </a:gs>
                <a:gs pos="67000">
                  <a:srgbClr val="426572"/>
                </a:gs>
                <a:gs pos="100000">
                  <a:srgbClr val="426572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4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52" y="2942119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9" y="2949403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014"/>
            <a:ext cx="9090068" cy="493563"/>
          </a:xfrm>
        </p:spPr>
        <p:txBody>
          <a:bodyPr/>
          <a:lstStyle/>
          <a:p>
            <a:r>
              <a:rPr lang="en-US" altLang="zh-CN" sz="3100" b="0" dirty="0">
                <a:latin typeface="Oswald Medium" pitchFamily="2" charset="0"/>
              </a:rPr>
              <a:t>TR USB RAID </a:t>
            </a:r>
            <a:r>
              <a:rPr lang="zh-CN" altLang="en-US" sz="3100" dirty="0"/>
              <a:t>與</a:t>
            </a:r>
            <a:r>
              <a:rPr lang="en-US" altLang="zh-CN" sz="3100" dirty="0"/>
              <a:t> </a:t>
            </a:r>
            <a:r>
              <a:rPr lang="en-US" altLang="zh-CN" sz="3100" b="0" dirty="0">
                <a:latin typeface="Oswald Medium" pitchFamily="2" charset="0"/>
              </a:rPr>
              <a:t>TL USB JBOD </a:t>
            </a:r>
            <a:r>
              <a:rPr lang="zh-CN" altLang="en-US" sz="3100" dirty="0"/>
              <a:t>外接盒恣意擴充</a:t>
            </a:r>
            <a:endParaRPr lang="en-US" sz="3100" dirty="0"/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D82CD07C-C2A5-AB4D-AFC9-20C95E2E0EEA}"/>
              </a:ext>
            </a:extLst>
          </p:cNvPr>
          <p:cNvSpPr txBox="1">
            <a:spLocks/>
          </p:cNvSpPr>
          <p:nvPr/>
        </p:nvSpPr>
        <p:spPr>
          <a:xfrm>
            <a:off x="415423" y="965368"/>
            <a:ext cx="8398377" cy="14172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177800" indent="-177800">
              <a:lnSpc>
                <a:spcPct val="1700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TR/TR </a:t>
            </a:r>
            <a:r>
              <a:rPr lang="zh-CN" altLang="en-US" b="1">
                <a:latin typeface="微軟正黑體"/>
                <a:ea typeface="微軟正黑體"/>
              </a:rPr>
              <a:t>系列</a:t>
            </a:r>
            <a:r>
              <a:rPr lang="en-US" altLang="zh-CN" b="1">
                <a:latin typeface="微軟正黑體"/>
                <a:ea typeface="微軟正黑體"/>
              </a:rPr>
              <a:t> </a:t>
            </a:r>
            <a:r>
              <a:rPr lang="en-US" altLang="zh-CN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</a:t>
            </a:r>
            <a:r>
              <a:rPr lang="en-US" altLang="zh-CN" b="1">
                <a:latin typeface="微軟正黑體"/>
                <a:ea typeface="微軟正黑體"/>
              </a:rPr>
              <a:t> </a:t>
            </a:r>
            <a:r>
              <a:rPr lang="zh-CN" altLang="en-US" b="1">
                <a:latin typeface="微軟正黑體"/>
                <a:ea typeface="微軟正黑體"/>
              </a:rPr>
              <a:t>外接盒</a:t>
            </a:r>
            <a:r>
              <a:rPr lang="zh-TW" sz="1800" b="1">
                <a:latin typeface="微軟正黑體"/>
                <a:ea typeface="微軟正黑體"/>
              </a:rPr>
              <a:t>可有效作為 </a:t>
            </a:r>
            <a:r>
              <a:rPr lang="zh-TW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zh-TW" altLang="en-US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zh-TW" altLang="en-US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800" b="1">
                <a:latin typeface="微軟正黑體"/>
                <a:ea typeface="微軟正黑體"/>
              </a:rPr>
              <a:t>擴充空間。每台</a:t>
            </a:r>
            <a:r>
              <a:rPr lang="en-US" altLang="zh-TW" sz="1800" b="1">
                <a:latin typeface="微軟正黑體"/>
                <a:ea typeface="微軟正黑體"/>
              </a:rPr>
              <a:t> </a:t>
            </a:r>
            <a:r>
              <a:rPr lang="en-US" altLang="zh-TW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</a:t>
            </a:r>
            <a:r>
              <a:rPr lang="zh-CN" altLang="en-US" sz="1800" b="1">
                <a:latin typeface="微軟正黑體"/>
                <a:ea typeface="微軟正黑體"/>
              </a:rPr>
              <a:t>支援最</a:t>
            </a:r>
            <a:r>
              <a:rPr lang="zh-CN" altLang="en-US" b="1">
                <a:latin typeface="微軟正黑體"/>
                <a:ea typeface="微軟正黑體"/>
              </a:rPr>
              <a:t>多</a:t>
            </a:r>
            <a:r>
              <a:rPr lang="zh-CN" altLang="en-US" sz="1800" b="1">
                <a:latin typeface="微軟正黑體"/>
                <a:ea typeface="微軟正黑體"/>
              </a:rPr>
              <a:t>兩台</a:t>
            </a:r>
            <a:r>
              <a:rPr lang="en-US" altLang="zh-CN" sz="1800" b="1">
                <a:latin typeface="微軟正黑體"/>
                <a:ea typeface="微軟正黑體"/>
              </a:rPr>
              <a:t> </a:t>
            </a:r>
            <a:r>
              <a:rPr lang="en-US" altLang="zh-CN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 RAID </a:t>
            </a:r>
            <a:r>
              <a:rPr lang="zh-CN" altLang="en-US" sz="1800" b="1">
                <a:latin typeface="微軟正黑體"/>
                <a:ea typeface="微軟正黑體"/>
              </a:rPr>
              <a:t>或</a:t>
            </a:r>
            <a:r>
              <a:rPr lang="en-US" altLang="zh-CN" sz="1800" b="1">
                <a:latin typeface="微軟正黑體"/>
                <a:ea typeface="微軟正黑體"/>
              </a:rPr>
              <a:t> </a:t>
            </a:r>
            <a:r>
              <a:rPr lang="en-US" altLang="zh-CN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TL JBOD </a:t>
            </a:r>
            <a:r>
              <a:rPr lang="zh-CN" altLang="en-US" sz="1800" b="1">
                <a:latin typeface="微軟正黑體"/>
                <a:ea typeface="微軟正黑體"/>
              </a:rPr>
              <a:t>裝置</a:t>
            </a:r>
            <a:r>
              <a:rPr lang="en-US" altLang="zh-CN" sz="1800" b="1">
                <a:latin typeface="微軟正黑體"/>
                <a:ea typeface="微軟正黑體"/>
              </a:rPr>
              <a:t> (</a:t>
            </a:r>
            <a:r>
              <a:rPr lang="zh-CN" altLang="en-US" sz="1800" b="1">
                <a:latin typeface="微軟正黑體"/>
                <a:ea typeface="微軟正黑體"/>
                <a:hlinkClick r:id="rId4"/>
              </a:rPr>
              <a:t>相容性列表</a:t>
            </a:r>
            <a:r>
              <a:rPr lang="en-US" altLang="zh-CN" b="1">
                <a:latin typeface="微軟正黑體"/>
                <a:ea typeface="微軟正黑體"/>
              </a:rPr>
              <a:t>)</a:t>
            </a:r>
            <a:r>
              <a:rPr lang="zh-TW" altLang="en-US" sz="1800" b="1">
                <a:ea typeface="微軟正黑體"/>
              </a:rPr>
              <a:t>。</a:t>
            </a:r>
            <a:endParaRPr lang="en-US" altLang="zh-TW" sz="1800">
              <a:latin typeface="微軟正黑體"/>
              <a:ea typeface="微軟正黑體"/>
            </a:endParaRPr>
          </a:p>
          <a:p>
            <a:pPr marL="177800" indent="-177800">
              <a:lnSpc>
                <a:spcPct val="170000"/>
              </a:lnSpc>
              <a:buClr>
                <a:srgbClr val="3333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800" b="1">
                <a:latin typeface="微軟正黑體"/>
                <a:ea typeface="微軟正黑體"/>
              </a:rPr>
              <a:t>支援所</a:t>
            </a:r>
            <a:r>
              <a:rPr lang="zh-TW" sz="1800" b="1">
                <a:latin typeface="微軟正黑體"/>
                <a:ea typeface="微軟正黑體"/>
              </a:rPr>
              <a:t>有一般儲存池可做的操作，例如</a:t>
            </a:r>
            <a:r>
              <a:rPr lang="zh-TW" altLang="en-US" sz="1800" b="1">
                <a:latin typeface="微軟正黑體"/>
                <a:ea typeface="微軟正黑體"/>
              </a:rPr>
              <a:t>建立磁碟區並且使用 </a:t>
            </a:r>
            <a:r>
              <a:rPr lang="zh-TW" altLang="en-US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Qfiling</a:t>
            </a:r>
            <a:r>
              <a:rPr lang="zh-TW" altLang="en-US" sz="1800" b="1">
                <a:latin typeface="微軟正黑體"/>
                <a:ea typeface="微軟正黑體"/>
              </a:rPr>
              <a:t> 進行檔案分類，或是建立</a:t>
            </a:r>
            <a:r>
              <a:rPr lang="zh-TW" sz="1800" b="1">
                <a:latin typeface="微軟正黑體"/>
                <a:ea typeface="微軟正黑體"/>
              </a:rPr>
              <a:t>快照備份任務將快照備份到 </a:t>
            </a:r>
            <a:r>
              <a:rPr lang="en-US" altLang="zh-TW" sz="18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TR/TL</a:t>
            </a:r>
            <a:r>
              <a:rPr lang="en-US" altLang="zh-TW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b="1">
                <a:latin typeface="微軟正黑體"/>
                <a:ea typeface="微軟正黑體"/>
              </a:rPr>
              <a:t>外接盒</a:t>
            </a:r>
            <a:r>
              <a:rPr lang="zh-TW" sz="1800" b="1">
                <a:latin typeface="微軟正黑體"/>
                <a:ea typeface="微軟正黑體"/>
              </a:rPr>
              <a:t>。</a:t>
            </a: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327" y="4139284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72" y="2907626"/>
            <a:ext cx="994830" cy="1010824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432795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813794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4194794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571445" y="3052665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747852" y="4600086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183912" y="4615894"/>
            <a:ext cx="5549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TS-231K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194" y="2999077"/>
            <a:ext cx="934347" cy="16096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6762580" y="4566079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307" y="4121524"/>
            <a:ext cx="734965" cy="66079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F451EC55-AD45-4377-B91D-BDB9C7130FD6}"/>
              </a:ext>
            </a:extLst>
          </p:cNvPr>
          <p:cNvSpPr/>
          <p:nvPr/>
        </p:nvSpPr>
        <p:spPr>
          <a:xfrm>
            <a:off x="552619" y="2487537"/>
            <a:ext cx="3559569" cy="34456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DB4FF"/>
              </a:gs>
              <a:gs pos="100000">
                <a:srgbClr val="0080C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模式一：作為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擴充儲存空間存放檔案</a:t>
            </a:r>
          </a:p>
        </p:txBody>
      </p:sp>
      <p:sp>
        <p:nvSpPr>
          <p:cNvPr id="36" name="Google Shape;1617;p84">
            <a:extLst>
              <a:ext uri="{FF2B5EF4-FFF2-40B4-BE49-F238E27FC236}">
                <a16:creationId xmlns:a16="http://schemas.microsoft.com/office/drawing/2014/main" id="{10336F8C-A1FE-47B9-9195-357BDD75088C}"/>
              </a:ext>
            </a:extLst>
          </p:cNvPr>
          <p:cNvSpPr/>
          <p:nvPr/>
        </p:nvSpPr>
        <p:spPr>
          <a:xfrm>
            <a:off x="5094822" y="2507518"/>
            <a:ext cx="3270959" cy="344566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E75FE"/>
              </a:gs>
              <a:gs pos="100000">
                <a:srgbClr val="0245BE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模式二：作為快照保險庫備份本機快照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4C70D0F2-1ADD-4BC7-851E-04916702E2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22190" y="4511762"/>
            <a:ext cx="1261041" cy="1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>
            <a:extLst>
              <a:ext uri="{FF2B5EF4-FFF2-40B4-BE49-F238E27FC236}">
                <a16:creationId xmlns:a16="http://schemas.microsoft.com/office/drawing/2014/main" id="{7DD284CF-26FC-4300-8656-765757FDC55F}"/>
              </a:ext>
            </a:extLst>
          </p:cNvPr>
          <p:cNvSpPr txBox="1">
            <a:spLocks/>
          </p:cNvSpPr>
          <p:nvPr/>
        </p:nvSpPr>
        <p:spPr>
          <a:xfrm>
            <a:off x="815662" y="2206430"/>
            <a:ext cx="3514243" cy="9084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200"/>
              </a:lnSpc>
              <a:buNone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一堆工作用的大小檔案，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只有一個 </a:t>
            </a:r>
            <a:r>
              <a:rPr lang="en-US" altLang="zh-CN" sz="1600">
                <a:latin typeface="Oswald Medium" pitchFamily="2" charset="0"/>
              </a:rPr>
              <a:t>1GbE</a:t>
            </a:r>
            <a:r>
              <a:rPr lang="en-US" altLang="zh-CN" sz="1600"/>
              <a:t> 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要傳好久好久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FCCB77-81C4-42B4-946D-6021DDD19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82" y="1085850"/>
            <a:ext cx="4738204" cy="1126930"/>
          </a:xfrm>
        </p:spPr>
        <p:txBody>
          <a:bodyPr/>
          <a:lstStyle/>
          <a:p>
            <a:pPr algn="ctr"/>
            <a:r>
              <a:rPr lang="zh-CN" altLang="en-US" sz="38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辦公室</a:t>
            </a:r>
            <a:r>
              <a:rPr lang="en-US" altLang="zh-CN" sz="38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en-US" altLang="zh-CN" sz="3800" b="0"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10GbE</a:t>
            </a:r>
            <a:r>
              <a:rPr lang="en-US" altLang="zh-CN" sz="38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br>
              <a:rPr lang="en-US" altLang="zh-CN" sz="38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</a:br>
            <a:r>
              <a:rPr lang="zh-CN" altLang="en-US" sz="3800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超頻速成班</a:t>
            </a:r>
            <a:endParaRPr lang="zh-TW" altLang="en-US" sz="3800"/>
          </a:p>
        </p:txBody>
      </p:sp>
    </p:spTree>
    <p:extLst>
      <p:ext uri="{BB962C8B-B14F-4D97-AF65-F5344CB8AC3E}">
        <p14:creationId xmlns:p14="http://schemas.microsoft.com/office/powerpoint/2010/main" val="249181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9">
            <a:extLst>
              <a:ext uri="{FF2B5EF4-FFF2-40B4-BE49-F238E27FC236}">
                <a16:creationId xmlns:a16="http://schemas.microsoft.com/office/drawing/2014/main" id="{EB22389A-4C69-4876-A3BE-C3D010C1FFB3}"/>
              </a:ext>
            </a:extLst>
          </p:cNvPr>
          <p:cNvSpPr/>
          <p:nvPr/>
        </p:nvSpPr>
        <p:spPr>
          <a:xfrm>
            <a:off x="3200401" y="1348190"/>
            <a:ext cx="5943600" cy="791897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6B8B98-738D-4C37-995C-EE1B508AE3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53" y="1174396"/>
            <a:ext cx="3301477" cy="3658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67" y="220926"/>
            <a:ext cx="8043469" cy="493563"/>
          </a:xfrm>
        </p:spPr>
        <p:txBody>
          <a:bodyPr/>
          <a:lstStyle/>
          <a:p>
            <a:r>
              <a:rPr lang="en-US" altLang="zh-TW" sz="3600" b="0">
                <a:latin typeface="Oswald Medium" pitchFamily="2" charset="0"/>
              </a:rPr>
              <a:t>TS-431KX</a:t>
            </a:r>
            <a:r>
              <a:rPr lang="en-US" altLang="zh-TW" sz="3600"/>
              <a:t> </a:t>
            </a:r>
            <a:r>
              <a:rPr lang="zh-TW" altLang="en-US" sz="3600"/>
              <a:t>內建 </a:t>
            </a:r>
            <a:r>
              <a:rPr lang="en-US" altLang="zh-TW" sz="3600" b="0">
                <a:latin typeface="Oswald Medium" pitchFamily="2" charset="0"/>
              </a:rPr>
              <a:t>10</a:t>
            </a:r>
            <a:r>
              <a:rPr lang="en-US" sz="3600" b="0">
                <a:latin typeface="Oswald Medium" pitchFamily="2" charset="0"/>
              </a:rPr>
              <a:t>GbE SFP+</a:t>
            </a:r>
            <a:r>
              <a:rPr lang="en-US" sz="3600"/>
              <a:t> </a:t>
            </a:r>
            <a:r>
              <a:rPr lang="zh-TW" altLang="en-US" sz="3600"/>
              <a:t>網路埠</a:t>
            </a:r>
            <a:endParaRPr lang="en-US" sz="3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82075-27E0-8A4F-8263-0D235C3ABD4C}"/>
              </a:ext>
            </a:extLst>
          </p:cNvPr>
          <p:cNvSpPr/>
          <p:nvPr/>
        </p:nvSpPr>
        <p:spPr>
          <a:xfrm>
            <a:off x="3864736" y="1432528"/>
            <a:ext cx="4880164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高速的資料吞吐能力，滿足辦公室環境對軟體容器應用、大量檔案存取、備份和復原等高頻寬作業的需求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7F4BE92-2914-4B34-8D09-256EC706A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451" y="1870059"/>
            <a:ext cx="3236169" cy="2022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53D17E-1868-4E71-BCE6-E912A5A4AFEA}"/>
              </a:ext>
            </a:extLst>
          </p:cNvPr>
          <p:cNvSpPr txBox="1"/>
          <p:nvPr/>
        </p:nvSpPr>
        <p:spPr>
          <a:xfrm>
            <a:off x="4995340" y="3318397"/>
            <a:ext cx="117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Oswald Medium" pitchFamily="2" charset="0"/>
              </a:rPr>
              <a:t>QSW-308S</a:t>
            </a:r>
            <a:endParaRPr lang="zh-TW" altLang="en-US">
              <a:solidFill>
                <a:schemeClr val="bg1"/>
              </a:solidFill>
              <a:latin typeface="Oswald Medium" pitchFamily="2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BDD8D02-B12B-474F-AA33-2AF6E856B7F9}"/>
              </a:ext>
            </a:extLst>
          </p:cNvPr>
          <p:cNvCxnSpPr>
            <a:cxnSpLocks/>
          </p:cNvCxnSpPr>
          <p:nvPr/>
        </p:nvCxnSpPr>
        <p:spPr>
          <a:xfrm>
            <a:off x="3475315" y="2571750"/>
            <a:ext cx="1542337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triangl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65C19B8-B512-49A3-BF78-0CCF2DCF6C3C}"/>
              </a:ext>
            </a:extLst>
          </p:cNvPr>
          <p:cNvSpPr/>
          <p:nvPr/>
        </p:nvSpPr>
        <p:spPr>
          <a:xfrm>
            <a:off x="3028275" y="2358072"/>
            <a:ext cx="447040" cy="435218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DD80A17D-00C3-4A36-8E1D-311F2C114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3635" y="3564509"/>
            <a:ext cx="2924175" cy="140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742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860DE5F0-6347-4A4B-B2D8-33CDFD6187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178" y="1190344"/>
            <a:ext cx="2096798" cy="3489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2652" y="241661"/>
            <a:ext cx="8043469" cy="493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>
                <a:latin typeface="Arial"/>
                <a:ea typeface="微軟正黑體"/>
                <a:cs typeface="Arial"/>
              </a:rPr>
              <a:t>經濟實惠</a:t>
            </a:r>
            <a:r>
              <a:rPr lang="en-US" altLang="zh-CN" sz="36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3600" b="0">
                <a:latin typeface="Oswald Medium"/>
                <a:ea typeface="微軟正黑體"/>
                <a:cs typeface="Arial"/>
              </a:rPr>
              <a:t>QNAP</a:t>
            </a:r>
            <a:r>
              <a:rPr lang="zh-TW" altLang="en-US" sz="3600">
                <a:latin typeface="新細明體"/>
                <a:ea typeface="微軟正黑體"/>
                <a:cs typeface="Arial"/>
              </a:rPr>
              <a:t> </a:t>
            </a:r>
            <a:r>
              <a:rPr lang="zh-TW" altLang="en-US" sz="3600">
                <a:latin typeface="Microsoft JhengHei UI"/>
                <a:ea typeface="Microsoft JhengHei UI"/>
                <a:cs typeface="Arial"/>
              </a:rPr>
              <a:t>非網管型 </a:t>
            </a:r>
            <a:r>
              <a:rPr lang="en-US" altLang="zh-TW" sz="3600" b="0">
                <a:latin typeface="Oswald Medium"/>
                <a:ea typeface="微軟正黑體"/>
                <a:cs typeface="Arial"/>
              </a:rPr>
              <a:t>10G</a:t>
            </a:r>
            <a:r>
              <a:rPr lang="en-US" altLang="zh-TW" sz="3600">
                <a:latin typeface="Microsoft JhengHei UI"/>
                <a:ea typeface="微軟正黑體"/>
                <a:cs typeface="Arial"/>
              </a:rPr>
              <a:t> </a:t>
            </a:r>
            <a:r>
              <a:rPr lang="zh-TW" altLang="en-US" sz="3600">
                <a:latin typeface="Microsoft JhengHei UI"/>
                <a:ea typeface="Microsoft JhengHei UI"/>
                <a:cs typeface="Arial"/>
              </a:rPr>
              <a:t>交換器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9134036-19A4-4261-AA70-5B6C5E5B9843}"/>
              </a:ext>
            </a:extLst>
          </p:cNvPr>
          <p:cNvGrpSpPr/>
          <p:nvPr/>
        </p:nvGrpSpPr>
        <p:grpSpPr>
          <a:xfrm>
            <a:off x="274227" y="1190344"/>
            <a:ext cx="6450106" cy="3489176"/>
            <a:chOff x="1268933" y="944152"/>
            <a:chExt cx="7791428" cy="413204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1555DA8-0CEC-4E22-8DBB-F08E58747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933" y="944152"/>
              <a:ext cx="2532835" cy="413204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0A57F6C-6A5C-4C42-A56E-638013C9E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705" y="944152"/>
              <a:ext cx="2532835" cy="413204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EB2232D-D95E-4078-88FC-A2FBB15F3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7526" y="944152"/>
              <a:ext cx="2532835" cy="4132045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8FFC748F-3AB5-435B-BDA6-DF3F7BB735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963" y="1069111"/>
            <a:ext cx="2438586" cy="90634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D7E67C5-DD2D-455E-832A-6153F135E7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505" y="1069111"/>
            <a:ext cx="2438586" cy="90634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8D2B8A5-4F28-4FEE-8827-55D452AE38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4" y="1064552"/>
            <a:ext cx="2438586" cy="90634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5D9DF83-09BA-4E9D-A5B6-AE79C98EF9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164" y="1069867"/>
            <a:ext cx="2438586" cy="906349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0F223D2-C98C-466E-A41E-CAADAC70CD3E}"/>
              </a:ext>
            </a:extLst>
          </p:cNvPr>
          <p:cNvSpPr/>
          <p:nvPr/>
        </p:nvSpPr>
        <p:spPr>
          <a:xfrm>
            <a:off x="7078633" y="1301783"/>
            <a:ext cx="1486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0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QSW-804-4C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9DFEE09-D72F-41D8-9071-79CA7BB6EC3B}"/>
              </a:ext>
            </a:extLst>
          </p:cNvPr>
          <p:cNvSpPr/>
          <p:nvPr/>
        </p:nvSpPr>
        <p:spPr>
          <a:xfrm>
            <a:off x="4868389" y="1301783"/>
            <a:ext cx="1587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0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QSW-1208-8C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86B8AB0-4176-4AAD-A12A-E5763C56D669}"/>
              </a:ext>
            </a:extLst>
          </p:cNvPr>
          <p:cNvSpPr/>
          <p:nvPr/>
        </p:nvSpPr>
        <p:spPr>
          <a:xfrm>
            <a:off x="2870003" y="1297809"/>
            <a:ext cx="1250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QSW-308S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74F7458-646D-465E-B33B-ADFD90B70A7C}"/>
              </a:ext>
            </a:extLst>
          </p:cNvPr>
          <p:cNvSpPr/>
          <p:nvPr/>
        </p:nvSpPr>
        <p:spPr>
          <a:xfrm>
            <a:off x="607225" y="1297809"/>
            <a:ext cx="14542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QSW-308-1C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75" y="1964917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803" y="1964917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487" y="1907480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660" y="1892508"/>
            <a:ext cx="2000250" cy="1250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C1FD22E3-ED91-4237-AF0C-82C91B7D565F}"/>
              </a:ext>
            </a:extLst>
          </p:cNvPr>
          <p:cNvSpPr/>
          <p:nvPr/>
        </p:nvSpPr>
        <p:spPr>
          <a:xfrm>
            <a:off x="370775" y="3187337"/>
            <a:ext cx="1942188" cy="1354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埠配置：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SFP+/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RJ-45 Combo * 1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 * 2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RJ45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EEF4720-26FB-4082-A347-AE84C016890C}"/>
              </a:ext>
            </a:extLst>
          </p:cNvPr>
          <p:cNvSpPr/>
          <p:nvPr/>
        </p:nvSpPr>
        <p:spPr>
          <a:xfrm>
            <a:off x="2553865" y="3187337"/>
            <a:ext cx="1942188" cy="8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埠配置：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 * 3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 RJ45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9C38AEB-57C7-4D1D-9C2D-F57191E468AB}"/>
              </a:ext>
            </a:extLst>
          </p:cNvPr>
          <p:cNvSpPr/>
          <p:nvPr/>
        </p:nvSpPr>
        <p:spPr>
          <a:xfrm>
            <a:off x="4661578" y="3187337"/>
            <a:ext cx="1942188" cy="10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埠配置：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SFP+/ RJ-45 Combo * 8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 * 4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E3C0B14-5C47-48A9-B301-F238604622FD}"/>
              </a:ext>
            </a:extLst>
          </p:cNvPr>
          <p:cNvSpPr/>
          <p:nvPr/>
        </p:nvSpPr>
        <p:spPr>
          <a:xfrm>
            <a:off x="6844668" y="3187337"/>
            <a:ext cx="1942188" cy="10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埠配置：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SFP+/ RJ-45 Combo * 4</a:t>
            </a:r>
          </a:p>
          <a:p>
            <a:pPr marL="88900" indent="-889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SFP+ * 4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12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595" y="229834"/>
            <a:ext cx="8043469" cy="493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>
                <a:latin typeface="Microsoft JhengHei UI"/>
                <a:ea typeface="Microsoft JhengHei UI"/>
                <a:cs typeface="Arial"/>
              </a:rPr>
              <a:t>一併購足短距離</a:t>
            </a:r>
            <a:r>
              <a:rPr lang="en-US" altLang="zh-TW" sz="3600">
                <a:latin typeface="新細明體"/>
                <a:ea typeface="微軟正黑體"/>
                <a:cs typeface="Arial"/>
              </a:rPr>
              <a:t> </a:t>
            </a:r>
            <a:r>
              <a:rPr lang="en-US" altLang="zh-TW" sz="3600" b="0">
                <a:latin typeface="Oswald Medium"/>
                <a:ea typeface="微軟正黑體"/>
                <a:cs typeface="Arial"/>
              </a:rPr>
              <a:t>SFP+ DAC </a:t>
            </a:r>
            <a:r>
              <a:rPr lang="zh-CN" altLang="en-US" sz="3600">
                <a:latin typeface="Arial"/>
                <a:ea typeface="微軟正黑體"/>
                <a:cs typeface="Arial"/>
              </a:rPr>
              <a:t>直連</a:t>
            </a:r>
            <a:r>
              <a:rPr lang="zh-TW" altLang="en-US" sz="3600">
                <a:latin typeface="Microsoft JhengHei UI"/>
                <a:ea typeface="Microsoft JhengHei UI"/>
                <a:cs typeface="Arial"/>
              </a:rPr>
              <a:t>線纜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457100C-2916-410E-9A3E-327989AE13D1}"/>
              </a:ext>
            </a:extLst>
          </p:cNvPr>
          <p:cNvGrpSpPr/>
          <p:nvPr/>
        </p:nvGrpSpPr>
        <p:grpSpPr>
          <a:xfrm>
            <a:off x="719965" y="1150318"/>
            <a:ext cx="7791428" cy="3607529"/>
            <a:chOff x="1268933" y="944152"/>
            <a:chExt cx="7791428" cy="413204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60F54E2-7690-4892-9897-598B6B864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933" y="944152"/>
              <a:ext cx="2532835" cy="413204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C4701B41-7F39-4B49-A8DE-822CAB542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705" y="944152"/>
              <a:ext cx="2532835" cy="4132045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F4C7275-0AE5-4132-8F4E-C8996E203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7526" y="944152"/>
              <a:ext cx="2532835" cy="4132045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090C79F-D3F1-4DDD-ABBB-0E1649DDCA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2663" y="1015967"/>
            <a:ext cx="2945699" cy="100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00A4018-4F6F-4F25-B227-5BA209EDD5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489" y="1015967"/>
            <a:ext cx="2945699" cy="100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27679F9-613F-462B-A205-3A313FA07C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440" y="1017052"/>
            <a:ext cx="2945699" cy="1004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1DEBB56A-E1A5-4D7E-A82B-07D13BC66CB0}"/>
              </a:ext>
            </a:extLst>
          </p:cNvPr>
          <p:cNvSpPr/>
          <p:nvPr/>
        </p:nvSpPr>
        <p:spPr>
          <a:xfrm>
            <a:off x="719965" y="1825132"/>
            <a:ext cx="7801643" cy="2932715"/>
          </a:xfrm>
          <a:prstGeom prst="rect">
            <a:avLst/>
          </a:prstGeom>
          <a:gradFill>
            <a:gsLst>
              <a:gs pos="0">
                <a:schemeClr val="bg1">
                  <a:alpha val="28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B6BA3EB-C850-4E95-ACD0-BDED2C1A55DB}"/>
              </a:ext>
            </a:extLst>
          </p:cNvPr>
          <p:cNvSpPr/>
          <p:nvPr/>
        </p:nvSpPr>
        <p:spPr>
          <a:xfrm>
            <a:off x="1164683" y="1227096"/>
            <a:ext cx="1643399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1.5M SFP+ 10GbE </a:t>
            </a:r>
          </a:p>
          <a:p>
            <a:pPr lvl="0" algn="ctr">
              <a:lnSpc>
                <a:spcPts val="1650"/>
              </a:lnSpc>
              <a:defRPr/>
            </a:pPr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sz="1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916" y="1885359"/>
            <a:ext cx="1976025" cy="1986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D7006-C544-4B70-90A6-16F550212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551" y="1885359"/>
            <a:ext cx="1976025" cy="1986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222" y="2030708"/>
            <a:ext cx="2219328" cy="1735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9DB43BF7-CF3F-4563-B74B-DE86BEE78A4E}"/>
              </a:ext>
            </a:extLst>
          </p:cNvPr>
          <p:cNvSpPr/>
          <p:nvPr/>
        </p:nvSpPr>
        <p:spPr>
          <a:xfrm>
            <a:off x="3844334" y="1223550"/>
            <a:ext cx="1596912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3.0M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F95A85D-E1D0-44AE-BD4E-5AF649F697D4}"/>
              </a:ext>
            </a:extLst>
          </p:cNvPr>
          <p:cNvSpPr/>
          <p:nvPr/>
        </p:nvSpPr>
        <p:spPr>
          <a:xfrm>
            <a:off x="6446518" y="1223550"/>
            <a:ext cx="1596912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cs typeface="Arial" panose="020B0604020202020204" pitchFamily="34" charset="0"/>
              </a:rPr>
              <a:t>5.0M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781334" y="3992875"/>
            <a:ext cx="268988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3398540" y="3991621"/>
            <a:ext cx="253919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CAB-DAC30M-SFPP-DEC02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7C9C200-ECB8-46F0-B680-CCED6FAF09DE}"/>
              </a:ext>
            </a:extLst>
          </p:cNvPr>
          <p:cNvSpPr/>
          <p:nvPr/>
        </p:nvSpPr>
        <p:spPr>
          <a:xfrm>
            <a:off x="6018130" y="4000433"/>
            <a:ext cx="2749057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CAB-DAC50M-SFPP-DEC02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05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圖片 109">
            <a:extLst>
              <a:ext uri="{FF2B5EF4-FFF2-40B4-BE49-F238E27FC236}">
                <a16:creationId xmlns:a16="http://schemas.microsoft.com/office/drawing/2014/main" id="{3FAE6638-CBAA-46CF-A22D-4DE3C7E94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262" y="876234"/>
            <a:ext cx="2706738" cy="2153574"/>
          </a:xfrm>
          <a:prstGeom prst="rect">
            <a:avLst/>
          </a:prstGeom>
        </p:spPr>
      </p:pic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203293" y="1323522"/>
            <a:ext cx="1955132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726701" y="1323522"/>
            <a:ext cx="2237280" cy="3105209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48351" y="1583857"/>
            <a:ext cx="5228490" cy="2006266"/>
            <a:chOff x="1928381" y="1345747"/>
            <a:chExt cx="4774715" cy="20062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Shape 89">
              <a:extLst>
                <a:ext uri="{FF2B5EF4-FFF2-40B4-BE49-F238E27FC236}">
                  <a16:creationId xmlns:a16="http://schemas.microsoft.com/office/drawing/2014/main" id="{AA373109-7827-4D6D-8DF2-0325AB747A9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13703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0">
              <a:extLst>
                <a:ext uri="{FF2B5EF4-FFF2-40B4-BE49-F238E27FC236}">
                  <a16:creationId xmlns:a16="http://schemas.microsoft.com/office/drawing/2014/main" id="{C25A649F-0932-42EE-A85D-1C5213AA8968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679725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Shape 89">
              <a:extLst>
                <a:ext uri="{FF2B5EF4-FFF2-40B4-BE49-F238E27FC236}">
                  <a16:creationId xmlns:a16="http://schemas.microsoft.com/office/drawing/2014/main" id="{2F6601BA-C459-436E-9A59-621633F961A0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1345747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755"/>
            <a:ext cx="9143999" cy="653083"/>
          </a:xfrm>
        </p:spPr>
        <p:txBody>
          <a:bodyPr/>
          <a:lstStyle/>
          <a:p>
            <a:r>
              <a:rPr lang="en-US" altLang="zh-TW" sz="3600" b="0">
                <a:latin typeface="Oswald Medium"/>
                <a:ea typeface="微軟正黑體"/>
                <a:cs typeface="Arial"/>
              </a:rPr>
              <a:t>TS-431KX 10GbE</a:t>
            </a:r>
            <a:r>
              <a:rPr lang="en-US" altLang="zh-TW" sz="3600" b="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3600">
                <a:latin typeface="Arial"/>
                <a:ea typeface="微軟正黑體"/>
                <a:cs typeface="Arial"/>
              </a:rPr>
              <a:t>傳輸效能</a:t>
            </a:r>
            <a:endParaRPr lang="en-US" sz="3600">
              <a:latin typeface="Arial"/>
              <a:ea typeface="微軟正黑體"/>
              <a:cs typeface="Arial"/>
            </a:endParaRPr>
          </a:p>
        </p:txBody>
      </p:sp>
      <p:sp>
        <p:nvSpPr>
          <p:cNvPr id="70" name="Shape 80">
            <a:extLst>
              <a:ext uri="{FF2B5EF4-FFF2-40B4-BE49-F238E27FC236}">
                <a16:creationId xmlns:a16="http://schemas.microsoft.com/office/drawing/2014/main" id="{A4E91623-0EC4-4257-9BDE-9C09F12E31ED}"/>
              </a:ext>
            </a:extLst>
          </p:cNvPr>
          <p:cNvSpPr/>
          <p:nvPr/>
        </p:nvSpPr>
        <p:spPr>
          <a:xfrm>
            <a:off x="2311420" y="2698532"/>
            <a:ext cx="631335" cy="88356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358306" y="3679242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227746" y="3679242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73" name="Shape 84">
            <a:extLst>
              <a:ext uri="{FF2B5EF4-FFF2-40B4-BE49-F238E27FC236}">
                <a16:creationId xmlns:a16="http://schemas.microsoft.com/office/drawing/2014/main" id="{3FD61AF3-F407-4E0A-95E8-B2E81CA44496}"/>
              </a:ext>
            </a:extLst>
          </p:cNvPr>
          <p:cNvSpPr txBox="1"/>
          <p:nvPr/>
        </p:nvSpPr>
        <p:spPr>
          <a:xfrm>
            <a:off x="2311420" y="2719407"/>
            <a:ext cx="631335" cy="3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454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56288" y="347948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9" name="Shape 94">
            <a:extLst>
              <a:ext uri="{FF2B5EF4-FFF2-40B4-BE49-F238E27FC236}">
                <a16:creationId xmlns:a16="http://schemas.microsoft.com/office/drawing/2014/main" id="{74ACB002-7E83-4AF8-BFAA-14E355A11D95}"/>
              </a:ext>
            </a:extLst>
          </p:cNvPr>
          <p:cNvSpPr/>
          <p:nvPr/>
        </p:nvSpPr>
        <p:spPr>
          <a:xfrm>
            <a:off x="4047387" y="2944646"/>
            <a:ext cx="660498" cy="634094"/>
          </a:xfrm>
          <a:prstGeom prst="rect">
            <a:avLst/>
          </a:prstGeom>
          <a:gradFill>
            <a:gsLst>
              <a:gs pos="100000">
                <a:srgbClr val="17F1BD"/>
              </a:gs>
              <a:gs pos="0">
                <a:srgbClr val="9DF275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95">
            <a:extLst>
              <a:ext uri="{FF2B5EF4-FFF2-40B4-BE49-F238E27FC236}">
                <a16:creationId xmlns:a16="http://schemas.microsoft.com/office/drawing/2014/main" id="{8616A1A8-7D01-4869-BA65-B61E8CE6148B}"/>
              </a:ext>
            </a:extLst>
          </p:cNvPr>
          <p:cNvSpPr/>
          <p:nvPr/>
        </p:nvSpPr>
        <p:spPr>
          <a:xfrm>
            <a:off x="5023353" y="3068288"/>
            <a:ext cx="660498" cy="50659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98">
            <a:extLst>
              <a:ext uri="{FF2B5EF4-FFF2-40B4-BE49-F238E27FC236}">
                <a16:creationId xmlns:a16="http://schemas.microsoft.com/office/drawing/2014/main" id="{E8E9E81C-1269-4F6F-8B7C-283896B2D3C8}"/>
              </a:ext>
            </a:extLst>
          </p:cNvPr>
          <p:cNvSpPr txBox="1"/>
          <p:nvPr/>
        </p:nvSpPr>
        <p:spPr>
          <a:xfrm>
            <a:off x="4047387" y="2930621"/>
            <a:ext cx="660498" cy="322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latin typeface="Arial"/>
                <a:ea typeface="Arial"/>
                <a:cs typeface="Arial"/>
                <a:sym typeface="Arial"/>
              </a:rPr>
              <a:t>388</a:t>
            </a:r>
            <a:endParaRPr lang="zh-TW" sz="12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99">
            <a:extLst>
              <a:ext uri="{FF2B5EF4-FFF2-40B4-BE49-F238E27FC236}">
                <a16:creationId xmlns:a16="http://schemas.microsoft.com/office/drawing/2014/main" id="{E973A99F-48AC-4BE7-9065-F8A1AD5D46B7}"/>
              </a:ext>
            </a:extLst>
          </p:cNvPr>
          <p:cNvSpPr txBox="1"/>
          <p:nvPr/>
        </p:nvSpPr>
        <p:spPr>
          <a:xfrm>
            <a:off x="5023353" y="3068288"/>
            <a:ext cx="660498" cy="332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258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id="{BF9DAC5C-7CED-4836-887C-DCA606B1893E}"/>
              </a:ext>
            </a:extLst>
          </p:cNvPr>
          <p:cNvSpPr txBox="1"/>
          <p:nvPr/>
        </p:nvSpPr>
        <p:spPr>
          <a:xfrm>
            <a:off x="3726731" y="3968702"/>
            <a:ext cx="2237032" cy="460031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Windows </a:t>
            </a:r>
            <a:r>
              <a:rPr lang="zh-CN" altLang="en-US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加密循序存取</a:t>
            </a:r>
            <a:endParaRPr lang="en-US" altLang="zh-CN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(1x 10GbE)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84" name="Shape 101">
            <a:extLst>
              <a:ext uri="{FF2B5EF4-FFF2-40B4-BE49-F238E27FC236}">
                <a16:creationId xmlns:a16="http://schemas.microsoft.com/office/drawing/2014/main" id="{B1A7CEDB-60FF-443A-9C7C-7C5FB747B4ED}"/>
              </a:ext>
            </a:extLst>
          </p:cNvPr>
          <p:cNvSpPr txBox="1"/>
          <p:nvPr/>
        </p:nvSpPr>
        <p:spPr>
          <a:xfrm>
            <a:off x="1203293" y="3968699"/>
            <a:ext cx="1955132" cy="460033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Windows </a:t>
            </a:r>
            <a:r>
              <a:rPr lang="zh-CN" altLang="en-US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循序存取</a:t>
            </a:r>
            <a:endParaRPr lang="en-US" altLang="zh-TW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(1x 10GbE)</a:t>
            </a:r>
            <a:endParaRPr lang="zh-TW" sz="1200" b="1" i="0" u="none" strike="noStrike" cap="none">
              <a:solidFill>
                <a:schemeClr val="bg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0FF41B5A-70A0-4531-9A7A-7B30A2E87EA7}"/>
              </a:ext>
            </a:extLst>
          </p:cNvPr>
          <p:cNvSpPr/>
          <p:nvPr/>
        </p:nvSpPr>
        <p:spPr>
          <a:xfrm>
            <a:off x="1441689" y="1830190"/>
            <a:ext cx="631335" cy="1756378"/>
          </a:xfrm>
          <a:prstGeom prst="rect">
            <a:avLst/>
          </a:prstGeom>
          <a:gradFill>
            <a:gsLst>
              <a:gs pos="100000">
                <a:srgbClr val="17F1BD"/>
              </a:gs>
              <a:gs pos="0">
                <a:srgbClr val="9DF275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3">
            <a:extLst>
              <a:ext uri="{FF2B5EF4-FFF2-40B4-BE49-F238E27FC236}">
                <a16:creationId xmlns:a16="http://schemas.microsoft.com/office/drawing/2014/main" id="{1A477A11-7D7A-48B8-9A45-78DE1DAE96D2}"/>
              </a:ext>
            </a:extLst>
          </p:cNvPr>
          <p:cNvSpPr txBox="1"/>
          <p:nvPr/>
        </p:nvSpPr>
        <p:spPr>
          <a:xfrm>
            <a:off x="1429415" y="1851489"/>
            <a:ext cx="631335" cy="442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latin typeface="Arial"/>
                <a:ea typeface="Arial"/>
                <a:cs typeface="Arial"/>
                <a:sym typeface="Arial"/>
              </a:rPr>
              <a:t>1050</a:t>
            </a:r>
            <a:endParaRPr lang="zh-TW" sz="12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994023" y="3679242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52528" y="3679242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334063" y="3744736"/>
            <a:ext cx="656460" cy="342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</a:rPr>
              <a:t>  </a:t>
            </a:r>
            <a:r>
              <a:rPr lang="en-US" altLang="zh-TW" sz="900" b="1">
                <a:solidFill>
                  <a:schemeClr val="bg1"/>
                </a:solidFill>
              </a:rPr>
              <a:t>(</a:t>
            </a:r>
            <a:r>
              <a:rPr lang="en-US" sz="900" b="1">
                <a:solidFill>
                  <a:schemeClr val="bg1"/>
                </a:solidFill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56288" y="3139339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56288" y="2799193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56288" y="245904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6" name="Shape 92">
            <a:extLst>
              <a:ext uri="{FF2B5EF4-FFF2-40B4-BE49-F238E27FC236}">
                <a16:creationId xmlns:a16="http://schemas.microsoft.com/office/drawing/2014/main" id="{9EDBCADC-9434-4359-A2EC-C2141D384F47}"/>
              </a:ext>
            </a:extLst>
          </p:cNvPr>
          <p:cNvSpPr txBox="1"/>
          <p:nvPr/>
        </p:nvSpPr>
        <p:spPr>
          <a:xfrm>
            <a:off x="356288" y="2118901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7" name="Shape 92">
            <a:extLst>
              <a:ext uri="{FF2B5EF4-FFF2-40B4-BE49-F238E27FC236}">
                <a16:creationId xmlns:a16="http://schemas.microsoft.com/office/drawing/2014/main" id="{E964B975-DF38-4229-8EA6-4E6E44460BAB}"/>
              </a:ext>
            </a:extLst>
          </p:cNvPr>
          <p:cNvSpPr txBox="1"/>
          <p:nvPr/>
        </p:nvSpPr>
        <p:spPr>
          <a:xfrm>
            <a:off x="356288" y="1778755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98" name="Shape 92">
            <a:extLst>
              <a:ext uri="{FF2B5EF4-FFF2-40B4-BE49-F238E27FC236}">
                <a16:creationId xmlns:a16="http://schemas.microsoft.com/office/drawing/2014/main" id="{9413E382-00BE-421F-BAC6-47E3B76B24AE}"/>
              </a:ext>
            </a:extLst>
          </p:cNvPr>
          <p:cNvSpPr txBox="1"/>
          <p:nvPr/>
        </p:nvSpPr>
        <p:spPr>
          <a:xfrm>
            <a:off x="356288" y="1438609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A78113-4C00-4961-B1BC-7BAB4722FDDE}"/>
              </a:ext>
            </a:extLst>
          </p:cNvPr>
          <p:cNvSpPr/>
          <p:nvPr/>
        </p:nvSpPr>
        <p:spPr>
          <a:xfrm>
            <a:off x="341087" y="4479713"/>
            <a:ext cx="2685341" cy="593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50"/>
              </a:lnSpc>
            </a:pP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實驗室。數據會因實際環境而有所不同。</a:t>
            </a:r>
            <a:br>
              <a:rPr lang="zh-TW" altLang="en-US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br>
              <a:rPr lang="zh-TW" altLang="en-US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TS-431KX</a:t>
            </a:r>
            <a:b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OS: QTS 4.4.2</a:t>
            </a:r>
            <a:endParaRPr lang="zh-TW" altLang="en-US" sz="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DCAF104-E5B0-4826-B67C-0C363BF31974}"/>
              </a:ext>
            </a:extLst>
          </p:cNvPr>
          <p:cNvSpPr/>
          <p:nvPr/>
        </p:nvSpPr>
        <p:spPr>
          <a:xfrm>
            <a:off x="3026428" y="441077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磁碟群組：</a:t>
            </a: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5; 4 x Samsung 850 Pro 512GB SSD</a:t>
            </a:r>
            <a:b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 </a:t>
            </a: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Core i7-6700 3.4 GHz; 64GB RAM; LAN-10G2SF-MLX; Microsoft Windows 10 64bit</a:t>
            </a:r>
            <a:endParaRPr lang="zh-TW" altLang="en-US" sz="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6CB1AE-E49E-45E0-B167-130A322A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766" y="1468325"/>
            <a:ext cx="3164707" cy="3204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294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圓角矩形 73">
            <a:extLst>
              <a:ext uri="{FF2B5EF4-FFF2-40B4-BE49-F238E27FC236}">
                <a16:creationId xmlns:a16="http://schemas.microsoft.com/office/drawing/2014/main" id="{EA329634-A518-4C13-9B40-6EB15BA6102F}"/>
              </a:ext>
            </a:extLst>
          </p:cNvPr>
          <p:cNvSpPr/>
          <p:nvPr/>
        </p:nvSpPr>
        <p:spPr>
          <a:xfrm>
            <a:off x="2090623" y="3576039"/>
            <a:ext cx="1954074" cy="1386570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/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718547D3-FDDD-4582-9645-8AE7EA6D8734}"/>
              </a:ext>
            </a:extLst>
          </p:cNvPr>
          <p:cNvGrpSpPr/>
          <p:nvPr/>
        </p:nvGrpSpPr>
        <p:grpSpPr>
          <a:xfrm>
            <a:off x="1854450" y="3750709"/>
            <a:ext cx="2098807" cy="670658"/>
            <a:chOff x="1928381" y="2347681"/>
            <a:chExt cx="4774715" cy="1004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4" name="Shape 90">
              <a:extLst>
                <a:ext uri="{FF2B5EF4-FFF2-40B4-BE49-F238E27FC236}">
                  <a16:creationId xmlns:a16="http://schemas.microsoft.com/office/drawing/2014/main" id="{0A6BB571-AE95-4933-88BA-C4B705BEB91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Shape 89">
              <a:extLst>
                <a:ext uri="{FF2B5EF4-FFF2-40B4-BE49-F238E27FC236}">
                  <a16:creationId xmlns:a16="http://schemas.microsoft.com/office/drawing/2014/main" id="{A031564E-7FDF-4E54-8DFE-749073B0724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Shape 93">
              <a:extLst>
                <a:ext uri="{FF2B5EF4-FFF2-40B4-BE49-F238E27FC236}">
                  <a16:creationId xmlns:a16="http://schemas.microsoft.com/office/drawing/2014/main" id="{3B194EDF-E80B-4CCD-95C5-1661BE3F2E3B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Shape 90">
              <a:extLst>
                <a:ext uri="{FF2B5EF4-FFF2-40B4-BE49-F238E27FC236}">
                  <a16:creationId xmlns:a16="http://schemas.microsoft.com/office/drawing/2014/main" id="{CA21E012-48A3-43E7-B8FF-8A8C7F54A687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11" y="366667"/>
            <a:ext cx="8043469" cy="493563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CN" altLang="en-US" sz="3000" dirty="0"/>
              <a:t>無</a:t>
            </a:r>
            <a:r>
              <a:rPr lang="en-US" altLang="zh-CN" sz="3000" b="0" dirty="0"/>
              <a:t> </a:t>
            </a:r>
            <a:r>
              <a:rPr lang="en-US" altLang="zh-CN" sz="3000" b="0" dirty="0">
                <a:latin typeface="Oswald Medium" pitchFamily="2" charset="0"/>
              </a:rPr>
              <a:t>10GbE</a:t>
            </a:r>
            <a:r>
              <a:rPr lang="en-US" altLang="zh-CN" sz="3000" b="0" dirty="0"/>
              <a:t> </a:t>
            </a:r>
            <a:r>
              <a:rPr lang="zh-CN" altLang="en-US" sz="3000" dirty="0"/>
              <a:t>的</a:t>
            </a:r>
            <a:r>
              <a:rPr lang="en-US" altLang="zh-CN" sz="3000" dirty="0"/>
              <a:t> </a:t>
            </a:r>
            <a:r>
              <a:rPr lang="en-US" altLang="zh-CN" sz="3000" b="0" dirty="0">
                <a:latin typeface="Oswald Medium" pitchFamily="2" charset="0"/>
              </a:rPr>
              <a:t>NAS/PC </a:t>
            </a:r>
            <a:r>
              <a:rPr lang="zh-CN" altLang="en-US" sz="3000" dirty="0"/>
              <a:t>也可用</a:t>
            </a:r>
            <a:br>
              <a:rPr lang="en-US" altLang="zh-CN" sz="3000" dirty="0"/>
            </a:br>
            <a:r>
              <a:rPr lang="en-US" altLang="zh-CN" sz="3000" b="0" dirty="0">
                <a:latin typeface="Oswald Medium" pitchFamily="2" charset="0"/>
              </a:rPr>
              <a:t>USB</a:t>
            </a:r>
            <a:r>
              <a:rPr lang="en-US" altLang="zh-CN" sz="3000" dirty="0"/>
              <a:t> </a:t>
            </a:r>
            <a:r>
              <a:rPr lang="zh-CN" altLang="en-US" sz="3000" dirty="0"/>
              <a:t>轉</a:t>
            </a:r>
            <a:r>
              <a:rPr lang="en-US" altLang="zh-CN" sz="3000" dirty="0"/>
              <a:t> </a:t>
            </a:r>
            <a:r>
              <a:rPr lang="en-US" altLang="zh-CN" sz="3000" b="0" dirty="0">
                <a:latin typeface="Oswald Medium" pitchFamily="2" charset="0"/>
              </a:rPr>
              <a:t>5GbE/2.5GbE</a:t>
            </a:r>
            <a:r>
              <a:rPr lang="en-US" altLang="zh-CN" sz="3000" dirty="0"/>
              <a:t> </a:t>
            </a:r>
            <a:r>
              <a:rPr lang="zh-CN" altLang="en-US" sz="3000" dirty="0"/>
              <a:t>以提升整體傳輸效能</a:t>
            </a:r>
            <a:endParaRPr lang="en-US" sz="3000" dirty="0"/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891" y="1279297"/>
            <a:ext cx="1765108" cy="26678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47562" y="2619755"/>
            <a:ext cx="1696182" cy="106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7148" y="3153348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29807" y="4222212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554148" y="2074692"/>
            <a:ext cx="1544652" cy="324064"/>
          </a:xfrm>
          <a:prstGeom prst="bentConnector3">
            <a:avLst>
              <a:gd name="adj1" fmla="val 32448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61568" y="2925325"/>
            <a:ext cx="1418687" cy="549903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077922" y="1923947"/>
            <a:ext cx="3260555" cy="154960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1383204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511668" y="1693417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66FFFF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sz="1100">
              <a:solidFill>
                <a:srgbClr val="66FF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54045" y="1693417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sz="1100">
              <a:solidFill>
                <a:srgbClr val="FFFF00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511668" y="2617030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66FFFF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sz="1100">
              <a:solidFill>
                <a:srgbClr val="66FF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54045" y="2617030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sz="1100">
              <a:solidFill>
                <a:srgbClr val="FFFF00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663544" y="3093139"/>
            <a:ext cx="2021501" cy="29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477899" y="2604954"/>
            <a:ext cx="1631744" cy="379834"/>
          </a:xfrm>
          <a:prstGeom prst="bentConnector3">
            <a:avLst>
              <a:gd name="adj1" fmla="val 3475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2492812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354038" y="2698942"/>
            <a:ext cx="2107809" cy="3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100">
              <a:solidFill>
                <a:schemeClr val="bg1"/>
              </a:solidFill>
              <a:latin typeface="Oswald Medium" pitchFamily="2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884" y="1741807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92" y="2679397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4" y="2211813"/>
            <a:ext cx="1903845" cy="491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150180" y="1623481"/>
            <a:ext cx="1365552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altLang="zh-TW" sz="1000" dirty="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069" y="1879303"/>
            <a:ext cx="686254" cy="739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288764" y="1648916"/>
            <a:ext cx="16209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5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3.0 </a:t>
            </a:r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對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網路轉換器</a:t>
            </a:r>
            <a:endParaRPr lang="en-US" altLang="zh-CN" sz="1200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434">
            <a:extLst>
              <a:ext uri="{FF2B5EF4-FFF2-40B4-BE49-F238E27FC236}">
                <a16:creationId xmlns:a16="http://schemas.microsoft.com/office/drawing/2014/main" id="{6183F561-060A-E145-ADFA-E8894D58ECF8}"/>
              </a:ext>
            </a:extLst>
          </p:cNvPr>
          <p:cNvSpPr txBox="1"/>
          <p:nvPr/>
        </p:nvSpPr>
        <p:spPr>
          <a:xfrm>
            <a:off x="7434888" y="3516580"/>
            <a:ext cx="70096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dirty="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TS-231K</a:t>
            </a: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9F96B83-0DD2-46C2-A92C-D180639D0D9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312" y="1503427"/>
            <a:ext cx="1148642" cy="1978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1155" y="3105965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Shape 80">
            <a:extLst>
              <a:ext uri="{FF2B5EF4-FFF2-40B4-BE49-F238E27FC236}">
                <a16:creationId xmlns:a16="http://schemas.microsoft.com/office/drawing/2014/main" id="{06C44EA7-10E0-42CD-BCFD-83D51D8014CB}"/>
              </a:ext>
            </a:extLst>
          </p:cNvPr>
          <p:cNvSpPr/>
          <p:nvPr/>
        </p:nvSpPr>
        <p:spPr>
          <a:xfrm>
            <a:off x="3135378" y="3868133"/>
            <a:ext cx="538375" cy="553264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81">
            <a:extLst>
              <a:ext uri="{FF2B5EF4-FFF2-40B4-BE49-F238E27FC236}">
                <a16:creationId xmlns:a16="http://schemas.microsoft.com/office/drawing/2014/main" id="{C7940D76-FF71-4A80-9F74-04AF41A1DC22}"/>
              </a:ext>
            </a:extLst>
          </p:cNvPr>
          <p:cNvSpPr txBox="1"/>
          <p:nvPr/>
        </p:nvSpPr>
        <p:spPr>
          <a:xfrm>
            <a:off x="2328573" y="4431994"/>
            <a:ext cx="538375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5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B3948DC8-713F-40D9-B19C-C1308787553D}"/>
              </a:ext>
            </a:extLst>
          </p:cNvPr>
          <p:cNvSpPr txBox="1"/>
          <p:nvPr/>
        </p:nvSpPr>
        <p:spPr>
          <a:xfrm>
            <a:off x="3140166" y="4431994"/>
            <a:ext cx="538375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5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41" name="Shape 84">
            <a:extLst>
              <a:ext uri="{FF2B5EF4-FFF2-40B4-BE49-F238E27FC236}">
                <a16:creationId xmlns:a16="http://schemas.microsoft.com/office/drawing/2014/main" id="{FCF1A744-2672-43DA-B138-27D82F13B692}"/>
              </a:ext>
            </a:extLst>
          </p:cNvPr>
          <p:cNvSpPr txBox="1"/>
          <p:nvPr/>
        </p:nvSpPr>
        <p:spPr>
          <a:xfrm>
            <a:off x="3199824" y="3871940"/>
            <a:ext cx="425570" cy="251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255</a:t>
            </a:r>
            <a:endParaRPr lang="zh-TW"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92">
            <a:extLst>
              <a:ext uri="{FF2B5EF4-FFF2-40B4-BE49-F238E27FC236}">
                <a16:creationId xmlns:a16="http://schemas.microsoft.com/office/drawing/2014/main" id="{41974575-3A63-4211-B27C-208059C5C914}"/>
              </a:ext>
            </a:extLst>
          </p:cNvPr>
          <p:cNvSpPr txBox="1"/>
          <p:nvPr/>
        </p:nvSpPr>
        <p:spPr>
          <a:xfrm>
            <a:off x="1483096" y="4322743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3" name="Shape 101">
            <a:extLst>
              <a:ext uri="{FF2B5EF4-FFF2-40B4-BE49-F238E27FC236}">
                <a16:creationId xmlns:a16="http://schemas.microsoft.com/office/drawing/2014/main" id="{A8A02555-FA22-4B7A-9473-2FBC3AD91619}"/>
              </a:ext>
            </a:extLst>
          </p:cNvPr>
          <p:cNvSpPr txBox="1"/>
          <p:nvPr/>
        </p:nvSpPr>
        <p:spPr>
          <a:xfrm>
            <a:off x="2090622" y="4652511"/>
            <a:ext cx="1954075" cy="407122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lnSpc>
                <a:spcPts val="1300"/>
              </a:lnSpc>
              <a:buClr>
                <a:srgbClr val="9F5900"/>
              </a:buClr>
              <a:buSzPct val="25000"/>
            </a:pPr>
            <a:r>
              <a:rPr kumimoji="1" lang="en-US" altLang="zh-CN" sz="1000" dirty="0">
                <a:solidFill>
                  <a:schemeClr val="bg1"/>
                </a:solidFill>
                <a:latin typeface="Oswald Medium" pitchFamily="2" charset="0"/>
              </a:rPr>
              <a:t>Windows </a:t>
            </a:r>
            <a:r>
              <a:rPr kumimoji="1" lang="zh-CN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檔案傳輸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ts val="1300"/>
              </a:lnSpc>
              <a:buClr>
                <a:srgbClr val="9F5900"/>
              </a:buClr>
              <a:buSzPct val="25000"/>
            </a:pPr>
            <a:r>
              <a:rPr lang="en-US" altLang="zh-TW" sz="1000" dirty="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</a:rPr>
              <a:t>QNA-UC5G1T + TS-231K RAID 1</a:t>
            </a: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A84C2260-2E1D-4AFD-8E3D-EC82E33F56D2}"/>
              </a:ext>
            </a:extLst>
          </p:cNvPr>
          <p:cNvSpPr/>
          <p:nvPr/>
        </p:nvSpPr>
        <p:spPr>
          <a:xfrm>
            <a:off x="2352662" y="3849713"/>
            <a:ext cx="538375" cy="574696"/>
          </a:xfrm>
          <a:prstGeom prst="rect">
            <a:avLst/>
          </a:prstGeom>
          <a:gradFill>
            <a:gsLst>
              <a:gs pos="100000">
                <a:srgbClr val="17F1BD"/>
              </a:gs>
              <a:gs pos="0">
                <a:srgbClr val="9DF275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83">
            <a:extLst>
              <a:ext uri="{FF2B5EF4-FFF2-40B4-BE49-F238E27FC236}">
                <a16:creationId xmlns:a16="http://schemas.microsoft.com/office/drawing/2014/main" id="{23327A3C-DE5F-4C20-8396-B8C04B480921}"/>
              </a:ext>
            </a:extLst>
          </p:cNvPr>
          <p:cNvSpPr txBox="1"/>
          <p:nvPr/>
        </p:nvSpPr>
        <p:spPr>
          <a:xfrm>
            <a:off x="2401829" y="3850382"/>
            <a:ext cx="425570" cy="29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 dirty="0">
                <a:latin typeface="Arial"/>
                <a:ea typeface="Arial"/>
                <a:cs typeface="Arial"/>
                <a:sym typeface="Arial"/>
              </a:rPr>
              <a:t>260</a:t>
            </a:r>
            <a:endParaRPr lang="zh-TW" sz="9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89">
            <a:extLst>
              <a:ext uri="{FF2B5EF4-FFF2-40B4-BE49-F238E27FC236}">
                <a16:creationId xmlns:a16="http://schemas.microsoft.com/office/drawing/2014/main" id="{1B9E5998-D080-4317-9664-A92270C7BB29}"/>
              </a:ext>
            </a:extLst>
          </p:cNvPr>
          <p:cNvSpPr txBox="1"/>
          <p:nvPr/>
        </p:nvSpPr>
        <p:spPr>
          <a:xfrm>
            <a:off x="1448234" y="4501542"/>
            <a:ext cx="538233" cy="230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b="1">
                <a:solidFill>
                  <a:schemeClr val="bg1"/>
                </a:solidFill>
              </a:rPr>
              <a:t>  </a:t>
            </a:r>
            <a:r>
              <a:rPr lang="en-US" altLang="zh-TW" sz="800" b="1">
                <a:solidFill>
                  <a:schemeClr val="bg1"/>
                </a:solidFill>
              </a:rPr>
              <a:t>(</a:t>
            </a:r>
            <a:r>
              <a:rPr lang="en-US" sz="800" b="1">
                <a:solidFill>
                  <a:schemeClr val="bg1"/>
                </a:solidFill>
              </a:rPr>
              <a:t>MB/s)</a:t>
            </a:r>
            <a:endParaRPr lang="en-US" sz="8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Shape 92">
            <a:extLst>
              <a:ext uri="{FF2B5EF4-FFF2-40B4-BE49-F238E27FC236}">
                <a16:creationId xmlns:a16="http://schemas.microsoft.com/office/drawing/2014/main" id="{B9768DE2-A499-437B-A936-DD3772702F82}"/>
              </a:ext>
            </a:extLst>
          </p:cNvPr>
          <p:cNvSpPr txBox="1"/>
          <p:nvPr/>
        </p:nvSpPr>
        <p:spPr>
          <a:xfrm>
            <a:off x="1483096" y="4093456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lang="zh-TW" sz="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92">
            <a:extLst>
              <a:ext uri="{FF2B5EF4-FFF2-40B4-BE49-F238E27FC236}">
                <a16:creationId xmlns:a16="http://schemas.microsoft.com/office/drawing/2014/main" id="{CA8A280C-2D36-425D-92B8-637B161F1A43}"/>
              </a:ext>
            </a:extLst>
          </p:cNvPr>
          <p:cNvSpPr txBox="1"/>
          <p:nvPr/>
        </p:nvSpPr>
        <p:spPr>
          <a:xfrm>
            <a:off x="1483096" y="3864171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altLang="zh-TW" sz="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zh-TW" sz="8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9" name="Shape 92">
            <a:extLst>
              <a:ext uri="{FF2B5EF4-FFF2-40B4-BE49-F238E27FC236}">
                <a16:creationId xmlns:a16="http://schemas.microsoft.com/office/drawing/2014/main" id="{6E1B043D-C02E-4E1E-B7CD-B605EAE4B932}"/>
              </a:ext>
            </a:extLst>
          </p:cNvPr>
          <p:cNvSpPr txBox="1"/>
          <p:nvPr/>
        </p:nvSpPr>
        <p:spPr>
          <a:xfrm>
            <a:off x="1483096" y="3634885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lang="zh-TW" sz="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0762BCA-7DF4-2149-8564-207945CEF9D3}"/>
              </a:ext>
            </a:extLst>
          </p:cNvPr>
          <p:cNvSpPr/>
          <p:nvPr/>
        </p:nvSpPr>
        <p:spPr>
          <a:xfrm>
            <a:off x="71090" y="3697006"/>
            <a:ext cx="1518607" cy="135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50"/>
              </a:lnSpc>
            </a:pP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實驗室。數據會因實際環境而有所不同。</a:t>
            </a:r>
            <a:br>
              <a:rPr lang="zh-TW" altLang="en-US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br>
              <a:rPr lang="zh-TW" altLang="en-US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TS-231K, </a:t>
            </a:r>
          </a:p>
          <a:p>
            <a:pPr>
              <a:lnSpc>
                <a:spcPts val="850"/>
              </a:lnSpc>
            </a:pP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4.4.2, RAID 1:  thick volume</a:t>
            </a:r>
          </a:p>
          <a:p>
            <a:pPr>
              <a:lnSpc>
                <a:spcPts val="850"/>
              </a:lnSpc>
            </a:pP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512GB Samsung 850 Pro</a:t>
            </a:r>
          </a:p>
          <a:p>
            <a:pPr>
              <a:lnSpc>
                <a:spcPts val="700"/>
              </a:lnSpc>
            </a:pPr>
            <a:endParaRPr lang="en-US" altLang="zh-TW" sz="5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50"/>
              </a:lnSpc>
            </a:pP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 </a:t>
            </a: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Core i7-6700 3.4 GHz; 64GB RAM; Intel X550 </a:t>
            </a:r>
            <a:r>
              <a:rPr lang="zh-CN" altLang="en-US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r>
              <a:rPr lang="en-US" altLang="zh-TW" sz="7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; Microsoft Windows 10 64bit</a:t>
            </a:r>
            <a:endParaRPr lang="zh-TW" altLang="en-US" sz="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7518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1186377" y="1996715"/>
            <a:ext cx="3623720" cy="630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zh-TW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如何升級</a:t>
            </a:r>
            <a:r>
              <a:rPr lang="en-US" altLang="zh-TW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TS-431KX</a:t>
            </a:r>
            <a:r>
              <a:rPr lang="en-US" altLang="zh-TW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zh-CN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記憶體</a:t>
            </a:r>
            <a:endParaRPr lang="en-US" altLang="zh-CN" sz="1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marL="179388" indent="-17938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5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TS-431KX 10GbE </a:t>
            </a:r>
            <a:r>
              <a:rPr lang="zh-CN" altLang="en-US" sz="15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效能實測</a:t>
            </a:r>
            <a:endParaRPr lang="en-US" altLang="zh-CN" sz="15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6" y="805671"/>
            <a:ext cx="3988904" cy="1647412"/>
          </a:xfrm>
        </p:spPr>
        <p:txBody>
          <a:bodyPr/>
          <a:lstStyle/>
          <a:p>
            <a:pPr algn="ctr"/>
            <a:r>
              <a:rPr lang="en-US" altLang="zh-CN" sz="6000" b="0">
                <a:latin typeface="Oswald Medium" pitchFamily="2" charset="0"/>
              </a:rPr>
              <a:t>Live Demo</a:t>
            </a:r>
            <a:endParaRPr lang="zh-TW" altLang="en-US" sz="6000" b="0"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666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: 圓角化同側角落 60">
            <a:extLst>
              <a:ext uri="{FF2B5EF4-FFF2-40B4-BE49-F238E27FC236}">
                <a16:creationId xmlns:a16="http://schemas.microsoft.com/office/drawing/2014/main" id="{02B32B6B-3AEE-4E08-BFF2-4CF17DCFFCAD}"/>
              </a:ext>
            </a:extLst>
          </p:cNvPr>
          <p:cNvSpPr/>
          <p:nvPr/>
        </p:nvSpPr>
        <p:spPr>
          <a:xfrm>
            <a:off x="274543" y="2063720"/>
            <a:ext cx="6444827" cy="2997182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0F8EB2">
                  <a:alpha val="81000"/>
                </a:srgbClr>
              </a:gs>
              <a:gs pos="37000">
                <a:srgbClr val="0A639E">
                  <a:alpha val="71000"/>
                </a:srgbClr>
              </a:gs>
              <a:gs pos="70000">
                <a:srgbClr val="0C437A">
                  <a:alpha val="58000"/>
                </a:srgbClr>
              </a:gs>
              <a:gs pos="100000">
                <a:srgbClr val="0B2C61">
                  <a:alpha val="75000"/>
                </a:srgbClr>
              </a:gs>
            </a:gsLst>
            <a:lin ang="5400000" scaled="0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9" name="矩形: 圓角化同側角落 58">
            <a:extLst>
              <a:ext uri="{FF2B5EF4-FFF2-40B4-BE49-F238E27FC236}">
                <a16:creationId xmlns:a16="http://schemas.microsoft.com/office/drawing/2014/main" id="{7FEFA232-6DEA-4DB7-9A1B-5022D2959FA2}"/>
              </a:ext>
            </a:extLst>
          </p:cNvPr>
          <p:cNvSpPr/>
          <p:nvPr/>
        </p:nvSpPr>
        <p:spPr>
          <a:xfrm>
            <a:off x="274545" y="2108462"/>
            <a:ext cx="6444825" cy="2685541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0F8EB2">
                  <a:alpha val="60000"/>
                </a:srgbClr>
              </a:gs>
              <a:gs pos="37000">
                <a:srgbClr val="0A639E">
                  <a:alpha val="50000"/>
                </a:srgbClr>
              </a:gs>
              <a:gs pos="70000">
                <a:srgbClr val="0E5094">
                  <a:alpha val="40000"/>
                </a:srgbClr>
              </a:gs>
              <a:gs pos="100000">
                <a:srgbClr val="10408B">
                  <a:alpha val="3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27"/>
            <a:ext cx="9101042" cy="804117"/>
          </a:xfrm>
        </p:spPr>
        <p:txBody>
          <a:bodyPr/>
          <a:lstStyle/>
          <a:p>
            <a:r>
              <a:rPr lang="zh-TW" altLang="en-US" sz="36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實實在在的好料，就等這一波</a:t>
            </a:r>
            <a:endParaRPr lang="en-US" sz="3600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561822"/>
              </p:ext>
            </p:extLst>
          </p:nvPr>
        </p:nvGraphicFramePr>
        <p:xfrm>
          <a:off x="274544" y="1722362"/>
          <a:ext cx="6444827" cy="3400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2784">
                  <a:extLst>
                    <a:ext uri="{9D8B030D-6E8A-4147-A177-3AD203B41FA5}">
                      <a16:colId xmlns:a16="http://schemas.microsoft.com/office/drawing/2014/main" val="425643682"/>
                    </a:ext>
                  </a:extLst>
                </a:gridCol>
                <a:gridCol w="1832784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1743263">
                  <a:extLst>
                    <a:ext uri="{9D8B030D-6E8A-4147-A177-3AD203B41FA5}">
                      <a16:colId xmlns:a16="http://schemas.microsoft.com/office/drawing/2014/main" val="3707945310"/>
                    </a:ext>
                  </a:extLst>
                </a:gridCol>
              </a:tblGrid>
              <a:tr h="401406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50" b="0">
                          <a:latin typeface="Oswald Medium" pitchFamily="2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NAS</a:t>
                      </a:r>
                      <a:r>
                        <a:rPr lang="en-US" altLang="zh-Hant" sz="115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Hant" altLang="en-US" sz="115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en-US" sz="115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F8EB2">
                            <a:alpha val="81000"/>
                          </a:srgbClr>
                        </a:gs>
                        <a:gs pos="37000">
                          <a:srgbClr val="0A639E">
                            <a:alpha val="71000"/>
                          </a:srgbClr>
                        </a:gs>
                        <a:gs pos="70000">
                          <a:srgbClr val="0C437A">
                            <a:alpha val="58000"/>
                          </a:srgbClr>
                        </a:gs>
                        <a:gs pos="100000">
                          <a:srgbClr val="0B2C61">
                            <a:alpha val="75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TS-431KX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F8EB2">
                            <a:alpha val="81000"/>
                          </a:srgbClr>
                        </a:gs>
                        <a:gs pos="37000">
                          <a:srgbClr val="0A639E">
                            <a:alpha val="71000"/>
                          </a:srgbClr>
                        </a:gs>
                        <a:gs pos="70000">
                          <a:srgbClr val="0C437A">
                            <a:alpha val="58000"/>
                          </a:srgbClr>
                        </a:gs>
                        <a:gs pos="100000">
                          <a:srgbClr val="0B2C61">
                            <a:alpha val="75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TS-431K/231K/131K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F8EB2">
                            <a:alpha val="81000"/>
                          </a:srgbClr>
                        </a:gs>
                        <a:gs pos="37000">
                          <a:srgbClr val="0A639E">
                            <a:alpha val="71000"/>
                          </a:srgbClr>
                        </a:gs>
                        <a:gs pos="70000">
                          <a:srgbClr val="0C437A">
                            <a:alpha val="58000"/>
                          </a:srgbClr>
                        </a:gs>
                        <a:gs pos="100000">
                          <a:srgbClr val="0B2C61">
                            <a:alpha val="75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友商</a:t>
                      </a:r>
                      <a:r>
                        <a:rPr lang="en-US" altLang="zh-CN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b="0"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DS420j</a:t>
                      </a:r>
                      <a:endParaRPr lang="en-US" sz="1400" b="0">
                        <a:latin typeface="Oswald Medium" pitchFamily="2" charset="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16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15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en-US" sz="115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四核 </a:t>
                      </a:r>
                      <a:r>
                        <a:rPr lang="en-US" altLang="zh-TW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1.7 GHz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四核 </a:t>
                      </a:r>
                      <a:r>
                        <a:rPr lang="en-US" altLang="zh-TW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1.7 GHz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3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四核 </a:t>
                      </a:r>
                      <a:r>
                        <a:rPr lang="en-US" altLang="zh-TW" sz="13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1.4 GHz</a:t>
                      </a:r>
                      <a:endParaRPr lang="en-US" sz="13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556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15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</a:t>
                      </a:r>
                      <a:endParaRPr lang="en-US" sz="115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2GB</a:t>
                      </a:r>
                      <a:r>
                        <a:rPr lang="zh-TW" altLang="en-US" sz="1300" b="1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，可升級至 </a:t>
                      </a:r>
                      <a:r>
                        <a:rPr lang="en-US" altLang="zh-TW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8GB </a:t>
                      </a:r>
                    </a:p>
                    <a:p>
                      <a:pPr algn="ctr"/>
                      <a:r>
                        <a:rPr lang="en-US" altLang="zh-TW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( </a:t>
                      </a:r>
                      <a:r>
                        <a:rPr lang="en-US" altLang="zh-TW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x SODIMM </a:t>
                      </a:r>
                    </a:p>
                    <a:p>
                      <a:pPr algn="ctr"/>
                      <a:r>
                        <a:rPr lang="en-US" altLang="zh-TW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DDR3L</a:t>
                      </a:r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插槽</a:t>
                      </a:r>
                      <a:r>
                        <a:rPr lang="en-US" altLang="zh-TW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)</a:t>
                      </a:r>
                      <a:endParaRPr lang="en-US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1GB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, </a:t>
                      </a:r>
                      <a:r>
                        <a:rPr lang="zh-TW" altLang="en-US" sz="13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無法升級</a:t>
                      </a:r>
                      <a:endParaRPr lang="en-US" sz="13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1GB, </a:t>
                      </a:r>
                      <a:r>
                        <a:rPr lang="zh-TW" altLang="en-US" sz="13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無法升級</a:t>
                      </a:r>
                      <a:endParaRPr lang="en-US" sz="1300" b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854">
                <a:tc>
                  <a:txBody>
                    <a:bodyPr/>
                    <a:lstStyle/>
                    <a:p>
                      <a:pPr algn="ctr"/>
                      <a:r>
                        <a:rPr lang="en-US" sz="115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</a:t>
                      </a:r>
                      <a:r>
                        <a:rPr lang="zh-CN" altLang="en-US" sz="115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</a:t>
                      </a:r>
                      <a:endParaRPr lang="en-US" sz="115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x 10GbE SFP+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3347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50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115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115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網路</a:t>
                      </a:r>
                      <a:endParaRPr lang="en-US" sz="115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(TS-131K: 1)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812324"/>
                  </a:ext>
                </a:extLst>
              </a:tr>
              <a:tr h="4227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5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讀寫效能 </a:t>
                      </a:r>
                      <a:r>
                        <a:rPr lang="en-US" altLang="zh-CN" sz="115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(MB/s)</a:t>
                      </a:r>
                      <a:endParaRPr lang="en-US" sz="115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1,050 / 454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221 / 195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112 / 112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311043">
                <a:tc>
                  <a:txBody>
                    <a:bodyPr/>
                    <a:lstStyle/>
                    <a:p>
                      <a:pPr algn="ctr"/>
                      <a:r>
                        <a:rPr lang="en-US" sz="115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USB 3.0 / 2.0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/ 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 / 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4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5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Arial"/>
                        </a:rPr>
                        <a:t>硬碟熱插拔</a:t>
                      </a:r>
                      <a:endParaRPr kumimoji="0" lang="en-US" sz="11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Arial"/>
                        </a:rPr>
                        <a:t>有</a:t>
                      </a:r>
                      <a:endParaRPr kumimoji="0" lang="en-US" sz="13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3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Arial"/>
                        </a:rPr>
                        <a:t>有</a:t>
                      </a:r>
                      <a:endParaRPr kumimoji="0" lang="en-US" sz="13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781" y="2013514"/>
            <a:ext cx="1787567" cy="1942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6979442" y="3947043"/>
            <a:ext cx="1890013" cy="42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LIC-NAS-EXTW-GREEN-3Y</a:t>
            </a:r>
          </a:p>
        </p:txBody>
      </p:sp>
      <p:sp>
        <p:nvSpPr>
          <p:cNvPr id="60" name="Shape 213">
            <a:extLst>
              <a:ext uri="{FF2B5EF4-FFF2-40B4-BE49-F238E27FC236}">
                <a16:creationId xmlns:a16="http://schemas.microsoft.com/office/drawing/2014/main" id="{EAD8BFB0-E4D8-4140-91C8-33DD91145FB6}"/>
              </a:ext>
            </a:extLst>
          </p:cNvPr>
          <p:cNvSpPr txBox="1"/>
          <p:nvPr/>
        </p:nvSpPr>
        <p:spPr>
          <a:xfrm>
            <a:off x="6868020" y="1121348"/>
            <a:ext cx="2112859" cy="902298"/>
          </a:xfrm>
          <a:prstGeom prst="rect">
            <a:avLst/>
          </a:prstGeom>
          <a:gradFill flip="none" rotWithShape="1">
            <a:gsLst>
              <a:gs pos="0">
                <a:srgbClr val="9AE575"/>
              </a:gs>
              <a:gs pos="100000">
                <a:srgbClr val="17F1BD"/>
              </a:gs>
            </a:gsLst>
            <a:lin ang="135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ts val="2700"/>
              </a:lnSpc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en-US" sz="15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可選三年超值延長</a:t>
            </a:r>
            <a:endParaRPr lang="en-US" altLang="zh-TW" sz="150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algn="ctr">
              <a:lnSpc>
                <a:spcPts val="2700"/>
              </a:lnSpc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en-US" sz="15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保固、共</a:t>
            </a:r>
            <a:r>
              <a:rPr lang="en-US" altLang="zh-TW" sz="20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5</a:t>
            </a:r>
            <a:r>
              <a:rPr lang="zh-TW" altLang="en-US" sz="20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年</a:t>
            </a:r>
            <a:r>
              <a:rPr lang="zh-TW" altLang="en-US" sz="15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保沒煩惱</a:t>
            </a:r>
            <a:endParaRPr lang="zh-TW" sz="150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CE76FF9-4416-4784-96B2-454D7EE0C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266" y="1527205"/>
            <a:ext cx="2207649" cy="804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0A36032-2B90-4CBE-B221-4FC3600598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940" y="1526853"/>
            <a:ext cx="2207649" cy="804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2336293-2F06-EA43-8543-B3E8484F50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8538" y="960387"/>
            <a:ext cx="723943" cy="789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室內, 相片, 監視器, 差異 的圖片&#10;&#10;自動產生的描述">
            <a:extLst>
              <a:ext uri="{FF2B5EF4-FFF2-40B4-BE49-F238E27FC236}">
                <a16:creationId xmlns:a16="http://schemas.microsoft.com/office/drawing/2014/main" id="{D437DD7D-B7AF-2A48-9C79-9D5CB7F781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043" y="1010205"/>
            <a:ext cx="324212" cy="73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2D8301AB-623C-B34E-A82F-3939DA8588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939" y="1010205"/>
            <a:ext cx="449237" cy="73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6A9B20-8AA0-FE4E-9B1E-4D2E3CD167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642" y="992902"/>
            <a:ext cx="723943" cy="750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175A1BE-2914-47FA-8463-2D9816793E8C}"/>
              </a:ext>
            </a:extLst>
          </p:cNvPr>
          <p:cNvSpPr/>
          <p:nvPr/>
        </p:nvSpPr>
        <p:spPr>
          <a:xfrm>
            <a:off x="1740530" y="1760761"/>
            <a:ext cx="8980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TS-431KX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DB713EC-4531-463C-9D98-79ADFAB2F61A}"/>
              </a:ext>
            </a:extLst>
          </p:cNvPr>
          <p:cNvSpPr/>
          <p:nvPr/>
        </p:nvSpPr>
        <p:spPr>
          <a:xfrm>
            <a:off x="3213346" y="1759695"/>
            <a:ext cx="16754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TW" sz="15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TS-431K/231K/131K</a:t>
            </a:r>
          </a:p>
        </p:txBody>
      </p:sp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4280C6-500E-4C8F-9BC6-D484C929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74" y="559860"/>
            <a:ext cx="4278816" cy="967229"/>
          </a:xfrm>
        </p:spPr>
        <p:txBody>
          <a:bodyPr/>
          <a:lstStyle/>
          <a:p>
            <a:r>
              <a:rPr lang="en-US" altLang="zh-TW" sz="4600" b="0">
                <a:latin typeface="Oswald Medium" pitchFamily="2" charset="0"/>
              </a:rPr>
              <a:t>TS-431KX</a:t>
            </a:r>
            <a:endParaRPr lang="zh-TW" altLang="en-US" sz="4600" b="0">
              <a:latin typeface="Oswald Medium" pitchFamily="2" charset="0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15E76F3-284C-4DC1-91DF-A9E2A22B0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8881" y="1952280"/>
            <a:ext cx="4166470" cy="767756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/>
              <a:t>是您最好的選擇</a:t>
            </a:r>
            <a:r>
              <a:rPr lang="en-US" altLang="zh-TW" sz="3600"/>
              <a:t>!</a:t>
            </a:r>
            <a:endParaRPr lang="zh-TW" altLang="en-US" sz="3600"/>
          </a:p>
        </p:txBody>
      </p:sp>
      <p:sp>
        <p:nvSpPr>
          <p:cNvPr id="8" name="Shape 748">
            <a:extLst>
              <a:ext uri="{FF2B5EF4-FFF2-40B4-BE49-F238E27FC236}">
                <a16:creationId xmlns:a16="http://schemas.microsoft.com/office/drawing/2014/main" id="{8FD2CA5F-9CEE-4D8A-94A9-F81449D01CC4}"/>
              </a:ext>
            </a:extLst>
          </p:cNvPr>
          <p:cNvSpPr txBox="1"/>
          <p:nvPr/>
        </p:nvSpPr>
        <p:spPr>
          <a:xfrm>
            <a:off x="7309573" y="4779546"/>
            <a:ext cx="1783627" cy="26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lnSpc>
                <a:spcPts val="64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</a:t>
            </a:r>
            <a:r>
              <a:rPr lang="en-US" altLang="zh-TW" sz="5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020</a:t>
            </a:r>
            <a:r>
              <a:rPr lang="zh-TW" sz="5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50">
              <a:solidFill>
                <a:schemeClr val="bg1"/>
              </a:solidFill>
            </a:endParaRPr>
          </a:p>
        </p:txBody>
      </p:sp>
      <p:sp>
        <p:nvSpPr>
          <p:cNvPr id="6" name="標題 2">
            <a:extLst>
              <a:ext uri="{FF2B5EF4-FFF2-40B4-BE49-F238E27FC236}">
                <a16:creationId xmlns:a16="http://schemas.microsoft.com/office/drawing/2014/main" id="{BC95DC70-9964-42E8-B72F-6BA50A95E700}"/>
              </a:ext>
            </a:extLst>
          </p:cNvPr>
          <p:cNvSpPr txBox="1">
            <a:spLocks/>
          </p:cNvSpPr>
          <p:nvPr/>
        </p:nvSpPr>
        <p:spPr>
          <a:xfrm>
            <a:off x="3170508" y="1242539"/>
            <a:ext cx="2698501" cy="967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pPr algn="l"/>
            <a:r>
              <a:rPr lang="en-US" altLang="zh-TW" sz="4600" b="0">
                <a:latin typeface="Oswald Medium" pitchFamily="2" charset="0"/>
              </a:rPr>
              <a:t>TS-x31K</a:t>
            </a:r>
            <a:endParaRPr lang="zh-TW" altLang="en-US" sz="4600" b="0">
              <a:latin typeface="Oswald Medium" pitchFamily="2" charset="0"/>
            </a:endParaRPr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932CEF8E-1617-42EE-8AF7-A69C9EEE35E1}"/>
              </a:ext>
            </a:extLst>
          </p:cNvPr>
          <p:cNvSpPr txBox="1">
            <a:spLocks/>
          </p:cNvSpPr>
          <p:nvPr/>
        </p:nvSpPr>
        <p:spPr>
          <a:xfrm>
            <a:off x="5085583" y="1287954"/>
            <a:ext cx="1118186" cy="967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pPr algn="l"/>
            <a:r>
              <a:rPr lang="zh-TW" altLang="en-US" sz="3000">
                <a:latin typeface="微軟正黑體" panose="020B0604030504040204" pitchFamily="34" charset="-120"/>
              </a:rPr>
              <a:t>系列</a:t>
            </a:r>
            <a:endParaRPr lang="zh-TW" altLang="en-US" sz="3000">
              <a:latin typeface="Oswald Medium" pitchFamily="2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C6E7170-E928-4969-B9ED-33FA4D3D52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596" y="1087120"/>
            <a:ext cx="177240" cy="1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6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DE91EAF-E5A2-435E-BC9F-C6EE86604245}"/>
              </a:ext>
            </a:extLst>
          </p:cNvPr>
          <p:cNvSpPr/>
          <p:nvPr/>
        </p:nvSpPr>
        <p:spPr>
          <a:xfrm>
            <a:off x="530162" y="1137738"/>
            <a:ext cx="3246955" cy="2071012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0CC16D-E9FE-42BD-A0D1-464C35AF27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-7433"/>
            <a:ext cx="9136160" cy="51434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1A71927-6EBE-46BD-910E-41854AAC6457}"/>
              </a:ext>
            </a:extLst>
          </p:cNvPr>
          <p:cNvSpPr/>
          <p:nvPr/>
        </p:nvSpPr>
        <p:spPr>
          <a:xfrm>
            <a:off x="517220" y="1146215"/>
            <a:ext cx="3272840" cy="2071013"/>
          </a:xfrm>
          <a:prstGeom prst="rect">
            <a:avLst/>
          </a:prstGeom>
          <a:gradFill>
            <a:gsLst>
              <a:gs pos="1000">
                <a:srgbClr val="153D97"/>
              </a:gs>
              <a:gs pos="100000">
                <a:srgbClr val="245CE0">
                  <a:alpha val="45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14" y="267690"/>
            <a:ext cx="9181213" cy="493563"/>
          </a:xfrm>
        </p:spPr>
        <p:txBody>
          <a:bodyPr/>
          <a:lstStyle/>
          <a:p>
            <a:r>
              <a:rPr lang="zh-CN" altLang="en-US" sz="3600"/>
              <a:t>表現即將遠遠超乎你的預期</a:t>
            </a:r>
            <a:endParaRPr lang="en-US" altLang="zh-TW" sz="360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3E43E58-D149-4D2D-95EE-0A0FDC1C40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6081" y="1401802"/>
            <a:ext cx="2450890" cy="4575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915B784-F709-4E07-A51D-3E074AFF6C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37" y="1875624"/>
            <a:ext cx="3198364" cy="1046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072291F-8D35-4BFC-A92C-243B8B8AF15C}"/>
              </a:ext>
            </a:extLst>
          </p:cNvPr>
          <p:cNvSpPr/>
          <p:nvPr/>
        </p:nvSpPr>
        <p:spPr>
          <a:xfrm>
            <a:off x="543105" y="3217228"/>
            <a:ext cx="3246955" cy="1287862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3C1E37A-4A61-4D50-8EB1-8AD1687B2334}"/>
              </a:ext>
            </a:extLst>
          </p:cNvPr>
          <p:cNvSpPr txBox="1"/>
          <p:nvPr/>
        </p:nvSpPr>
        <p:spPr>
          <a:xfrm>
            <a:off x="642034" y="3302869"/>
            <a:ext cx="3246956" cy="166429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zh-TW" altLang="en-US" sz="14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原生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4 x SATA</a:t>
            </a:r>
            <a:r>
              <a:rPr lang="zh-TW" altLang="en-US" sz="1450" dirty="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6 Gb/s</a:t>
            </a:r>
            <a:r>
              <a:rPr lang="zh-TW" altLang="en-US" sz="1450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en-US" sz="14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埠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，</a:t>
            </a:r>
            <a:endParaRPr lang="en-US" altLang="zh-TW"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defRPr/>
            </a:pPr>
            <a:r>
              <a:rPr lang="en-US" altLang="zh-TW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提供最佳化傳輸效能</a:t>
            </a:r>
            <a:endParaRPr lang="en-US" altLang="zh-TW"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內建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AES 256-bit</a:t>
            </a:r>
            <a:r>
              <a:rPr lang="zh-TW" altLang="en-US" sz="145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加密加速引擎，</a:t>
            </a:r>
            <a:endParaRPr lang="en-US" altLang="zh-TW"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lnSpc>
                <a:spcPts val="1900"/>
              </a:lnSpc>
              <a:spcBef>
                <a:spcPts val="200"/>
              </a:spcBef>
              <a:buSzPct val="70000"/>
              <a:defRPr/>
            </a:pPr>
            <a:r>
              <a:rPr lang="en-US" altLang="zh-TW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</a:t>
            </a:r>
            <a:r>
              <a:rPr lang="zh-TW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安全與效能面面俱到</a:t>
            </a:r>
            <a:r>
              <a:rPr lang="en-US" altLang="zh-TW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b="1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ARM </a:t>
            </a: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NEON v2 </a:t>
            </a:r>
            <a:r>
              <a:rPr lang="zh-CN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浮點運算加速引擎</a:t>
            </a:r>
            <a:endParaRPr lang="en-US" altLang="zh-CN"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dirty="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2MB</a:t>
            </a:r>
            <a:r>
              <a:rPr lang="en-US" altLang="zh-TW" sz="1450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 L2  </a:t>
            </a:r>
            <a:r>
              <a:rPr lang="zh-CN" altLang="en-US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快取，同級競品的兩倍大</a:t>
            </a:r>
            <a:r>
              <a:rPr lang="en-US" altLang="zh-CN" sz="14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!</a:t>
            </a:r>
            <a:endParaRPr lang="en-US" altLang="zh-TW" sz="145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8FAF83BC-E9C1-FD42-A5F5-3335D6C6108A}"/>
              </a:ext>
            </a:extLst>
          </p:cNvPr>
          <p:cNvSpPr txBox="1"/>
          <p:nvPr/>
        </p:nvSpPr>
        <p:spPr>
          <a:xfrm>
            <a:off x="1063650" y="2107285"/>
            <a:ext cx="2582475" cy="50372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zh-CN" altLang="en-US" sz="2500" b="1" dirty="0">
                <a:solidFill>
                  <a:srgbClr val="FFFF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四</a:t>
            </a:r>
            <a:r>
              <a:rPr lang="en-US" altLang="zh-TW" sz="2500" b="1" dirty="0" err="1">
                <a:solidFill>
                  <a:srgbClr val="FFFF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核心</a:t>
            </a:r>
            <a:r>
              <a:rPr lang="en-US" altLang="zh-TW" sz="2500" b="1" dirty="0">
                <a:solidFill>
                  <a:srgbClr val="FFFF2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500" dirty="0">
                <a:solidFill>
                  <a:srgbClr val="FFFF2D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1.7GHz </a:t>
            </a:r>
            <a:endParaRPr lang="en-US" altLang="zh-CN" sz="2500" dirty="0">
              <a:solidFill>
                <a:srgbClr val="FFFF2D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D6C459-02F6-4BDD-90FA-59E888011A18}"/>
              </a:ext>
            </a:extLst>
          </p:cNvPr>
          <p:cNvSpPr/>
          <p:nvPr/>
        </p:nvSpPr>
        <p:spPr>
          <a:xfrm>
            <a:off x="703328" y="2638116"/>
            <a:ext cx="2926507" cy="481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US" altLang="ja-JP" dirty="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Alpine AL-214 ARM v7 </a:t>
            </a:r>
            <a:r>
              <a:rPr lang="ja-JP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處理器</a:t>
            </a:r>
            <a:endParaRPr lang="en-US" altLang="zh-CN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DA0A0881-8BD4-4ABE-8398-6DD8782F2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455589"/>
            <a:ext cx="3418018" cy="35306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8438ADD-40FB-4E95-B60D-20E1F5798C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1254953"/>
            <a:ext cx="3255754" cy="3377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圓角矩形 28"/>
          <p:cNvSpPr/>
          <p:nvPr/>
        </p:nvSpPr>
        <p:spPr>
          <a:xfrm>
            <a:off x="6375646" y="1068450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950" y="1173586"/>
            <a:ext cx="1638026" cy="1534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>
                <a:latin typeface="Oswald Medium" pitchFamily="2" charset="0"/>
                <a:ea typeface="Microsoft JhengHei" panose="020B0604030504040204" pitchFamily="34" charset="-120"/>
              </a:rPr>
              <a:t>TS-131K, TS-231K, TS-431K </a:t>
            </a:r>
            <a:r>
              <a:rPr lang="ja-JP" altLang="en-US" sz="3600" dirty="0">
                <a:latin typeface="Arial" pitchFamily="34" charset="0"/>
                <a:ea typeface="Microsoft JhengHei" panose="020B0604030504040204" pitchFamily="34" charset="-120"/>
              </a:rPr>
              <a:t>前方配置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279C3-5A3A-EE48-B94E-9DAD46DDFC41}"/>
              </a:ext>
            </a:extLst>
          </p:cNvPr>
          <p:cNvSpPr txBox="1"/>
          <p:nvPr/>
        </p:nvSpPr>
        <p:spPr>
          <a:xfrm>
            <a:off x="227504" y="1675928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TW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系統、網路、</a:t>
            </a:r>
            <a:r>
              <a:rPr 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USB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A3A68-8868-5446-9C34-D1DF05127E39}"/>
              </a:ext>
            </a:extLst>
          </p:cNvPr>
          <p:cNvSpPr txBox="1"/>
          <p:nvPr/>
        </p:nvSpPr>
        <p:spPr>
          <a:xfrm>
            <a:off x="612225" y="2290380"/>
            <a:ext cx="12971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1,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2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3,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38C91-9F8B-7042-8A34-B3E59C01E72B}"/>
              </a:ext>
            </a:extLst>
          </p:cNvPr>
          <p:cNvSpPr txBox="1"/>
          <p:nvPr/>
        </p:nvSpPr>
        <p:spPr>
          <a:xfrm>
            <a:off x="407508" y="3911107"/>
            <a:ext cx="1694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USB 3.2 Gen1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埠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5058C-5ECA-9E4B-BAA1-021E92CBF9C8}"/>
              </a:ext>
            </a:extLst>
          </p:cNvPr>
          <p:cNvSpPr txBox="1"/>
          <p:nvPr/>
        </p:nvSpPr>
        <p:spPr>
          <a:xfrm>
            <a:off x="1206076" y="3574026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備份鍵</a:t>
            </a:r>
            <a:endParaRPr lang="ja-JP" alt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F1FDA-0BA7-B542-825F-76C2D0450489}"/>
              </a:ext>
            </a:extLst>
          </p:cNvPr>
          <p:cNvSpPr txBox="1"/>
          <p:nvPr/>
        </p:nvSpPr>
        <p:spPr>
          <a:xfrm>
            <a:off x="1213834" y="3215967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電源鍵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4" name="圖片 3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DCF9DCBE-3F96-4EAC-8716-A37F25EC2F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826" y="3541710"/>
            <a:ext cx="1225542" cy="1002221"/>
          </a:xfrm>
          <a:prstGeom prst="rect">
            <a:avLst/>
          </a:prstGeom>
        </p:spPr>
      </p:pic>
      <p:cxnSp>
        <p:nvCxnSpPr>
          <p:cNvPr id="28" name="Shape 248">
            <a:extLst>
              <a:ext uri="{FF2B5EF4-FFF2-40B4-BE49-F238E27FC236}">
                <a16:creationId xmlns:a16="http://schemas.microsoft.com/office/drawing/2014/main" id="{4E621D95-29F6-4C0B-A61A-3557A9BF8F06}"/>
              </a:ext>
            </a:extLst>
          </p:cNvPr>
          <p:cNvCxnSpPr>
            <a:cxnSpLocks/>
          </p:cNvCxnSpPr>
          <p:nvPr/>
        </p:nvCxnSpPr>
        <p:spPr>
          <a:xfrm rot="10800000">
            <a:off x="1967183" y="3369412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17" name="Shape 248">
            <a:extLst>
              <a:ext uri="{FF2B5EF4-FFF2-40B4-BE49-F238E27FC236}">
                <a16:creationId xmlns:a16="http://schemas.microsoft.com/office/drawing/2014/main" id="{BC4D1560-7CAC-45FA-8003-EBD180568371}"/>
              </a:ext>
            </a:extLst>
          </p:cNvPr>
          <p:cNvCxnSpPr>
            <a:cxnSpLocks/>
          </p:cNvCxnSpPr>
          <p:nvPr/>
        </p:nvCxnSpPr>
        <p:spPr>
          <a:xfrm rot="10800000">
            <a:off x="1959706" y="1929896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18" name="Shape 248">
            <a:extLst>
              <a:ext uri="{FF2B5EF4-FFF2-40B4-BE49-F238E27FC236}">
                <a16:creationId xmlns:a16="http://schemas.microsoft.com/office/drawing/2014/main" id="{C2964C00-C5AB-485A-88A4-370DEE253FE0}"/>
              </a:ext>
            </a:extLst>
          </p:cNvPr>
          <p:cNvCxnSpPr>
            <a:cxnSpLocks/>
          </p:cNvCxnSpPr>
          <p:nvPr/>
        </p:nvCxnSpPr>
        <p:spPr>
          <a:xfrm rot="10800000">
            <a:off x="1959705" y="2516749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19" name="Shape 248">
            <a:extLst>
              <a:ext uri="{FF2B5EF4-FFF2-40B4-BE49-F238E27FC236}">
                <a16:creationId xmlns:a16="http://schemas.microsoft.com/office/drawing/2014/main" id="{DA7F0919-6009-47ED-ABA2-053CD50A3155}"/>
              </a:ext>
            </a:extLst>
          </p:cNvPr>
          <p:cNvCxnSpPr>
            <a:cxnSpLocks/>
          </p:cNvCxnSpPr>
          <p:nvPr/>
        </p:nvCxnSpPr>
        <p:spPr>
          <a:xfrm rot="10800000">
            <a:off x="1979568" y="370296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20" name="Shape 248">
            <a:extLst>
              <a:ext uri="{FF2B5EF4-FFF2-40B4-BE49-F238E27FC236}">
                <a16:creationId xmlns:a16="http://schemas.microsoft.com/office/drawing/2014/main" id="{4E710432-8C22-48CB-8879-7182E9CCD5B9}"/>
              </a:ext>
            </a:extLst>
          </p:cNvPr>
          <p:cNvCxnSpPr>
            <a:cxnSpLocks/>
          </p:cNvCxnSpPr>
          <p:nvPr/>
        </p:nvCxnSpPr>
        <p:spPr>
          <a:xfrm rot="10800000">
            <a:off x="1979568" y="4063241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22" name="Shape 248">
            <a:extLst>
              <a:ext uri="{FF2B5EF4-FFF2-40B4-BE49-F238E27FC236}">
                <a16:creationId xmlns:a16="http://schemas.microsoft.com/office/drawing/2014/main" id="{55B50CE4-35A2-4D29-B145-5ECA482A8DC7}"/>
              </a:ext>
            </a:extLst>
          </p:cNvPr>
          <p:cNvCxnSpPr>
            <a:cxnSpLocks/>
          </p:cNvCxnSpPr>
          <p:nvPr/>
        </p:nvCxnSpPr>
        <p:spPr>
          <a:xfrm flipV="1">
            <a:off x="5774201" y="3436752"/>
            <a:ext cx="1187802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id="{B7B0CA14-8A26-4622-B3D1-51280BA80D30}"/>
              </a:ext>
            </a:extLst>
          </p:cNvPr>
          <p:cNvSpPr txBox="1"/>
          <p:nvPr/>
        </p:nvSpPr>
        <p:spPr>
          <a:xfrm>
            <a:off x="7032195" y="3120461"/>
            <a:ext cx="146065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並隨附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室內, 相片, 監視器, 差異 的圖片&#10;&#10;自動產生的描述">
            <a:extLst>
              <a:ext uri="{FF2B5EF4-FFF2-40B4-BE49-F238E27FC236}">
                <a16:creationId xmlns:a16="http://schemas.microsoft.com/office/drawing/2014/main" id="{BCBC2D91-3861-4C51-A2F4-BF377889605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08" y="4292102"/>
            <a:ext cx="321952" cy="768505"/>
          </a:xfrm>
          <a:prstGeom prst="rect">
            <a:avLst/>
          </a:prstGeom>
        </p:spPr>
      </p:pic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1F5B2D4-A4DE-4EFA-9BDE-E3A615CFA9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57" y="4292102"/>
            <a:ext cx="446104" cy="768505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1597CB87-6D80-4ADB-9CF3-EE1F7560DB02}"/>
              </a:ext>
            </a:extLst>
          </p:cNvPr>
          <p:cNvSpPr txBox="1"/>
          <p:nvPr/>
        </p:nvSpPr>
        <p:spPr>
          <a:xfrm>
            <a:off x="6430036" y="1121930"/>
            <a:ext cx="1088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4x 3.5</a:t>
            </a:r>
            <a:r>
              <a:rPr lang="zh-TW" alt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</a:t>
            </a:r>
            <a:r>
              <a:rPr lang="en-US" altLang="zh-TW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/2.5</a:t>
            </a:r>
            <a:r>
              <a:rPr lang="zh-TW" alt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 </a:t>
            </a:r>
            <a:r>
              <a:rPr lang="en-US" altLang="ja-JP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SATA 6Gb/s HDD </a:t>
            </a:r>
            <a:r>
              <a:rPr lang="zh-TW" altLang="en-US" sz="1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槽</a:t>
            </a:r>
            <a:endParaRPr lang="en-US" altLang="zh-TW" sz="1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3F2D725-6303-4E20-AFE4-7EAB69079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405826"/>
            <a:ext cx="3418018" cy="353062"/>
          </a:xfrm>
          <a:prstGeom prst="rect">
            <a:avLst/>
          </a:prstGeom>
        </p:spPr>
      </p:pic>
      <p:pic>
        <p:nvPicPr>
          <p:cNvPr id="8" name="圖片 7" descr="一張含有 烤箱, 白色 的圖片&#10;&#10;自動產生的描述">
            <a:extLst>
              <a:ext uri="{FF2B5EF4-FFF2-40B4-BE49-F238E27FC236}">
                <a16:creationId xmlns:a16="http://schemas.microsoft.com/office/drawing/2014/main" id="{524AC31C-F225-4CFD-951D-EA86A462A8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226" y="1127263"/>
            <a:ext cx="3103497" cy="3453613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 dirty="0">
                <a:latin typeface="Oswald Medium" pitchFamily="2" charset="0"/>
                <a:ea typeface="Microsoft JhengHei" panose="020B0604030504040204" pitchFamily="34" charset="-120"/>
              </a:rPr>
              <a:t>TS-131K, TS-231K, TS-431K </a:t>
            </a:r>
            <a:r>
              <a:rPr lang="en-US" altLang="zh-TW" sz="3600" dirty="0" err="1">
                <a:latin typeface="Arial" pitchFamily="34" charset="0"/>
                <a:ea typeface="Microsoft JhengHei" panose="020B0604030504040204" pitchFamily="34" charset="-120"/>
              </a:rPr>
              <a:t>後方配置</a:t>
            </a:r>
            <a:endParaRPr lang="en-US" altLang="zh-TW" sz="3600" dirty="0">
              <a:latin typeface="Arial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A812E-D0AD-FA48-9D2E-7CB0EADED7E5}"/>
              </a:ext>
            </a:extLst>
          </p:cNvPr>
          <p:cNvSpPr txBox="1"/>
          <p:nvPr/>
        </p:nvSpPr>
        <p:spPr>
          <a:xfrm>
            <a:off x="6563015" y="3947682"/>
            <a:ext cx="158088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電源輸入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0EA99-680C-C44F-9306-0B0531340FB7}"/>
              </a:ext>
            </a:extLst>
          </p:cNvPr>
          <p:cNvSpPr txBox="1"/>
          <p:nvPr/>
        </p:nvSpPr>
        <p:spPr>
          <a:xfrm>
            <a:off x="722762" y="2700180"/>
            <a:ext cx="1955985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智慧型風扇</a:t>
            </a:r>
            <a:endParaRPr lang="en-US" altLang="zh-CN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TS-431K: 1 x 120mm</a:t>
            </a:r>
          </a:p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TS-231K: 1 x 70mm</a:t>
            </a:r>
          </a:p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TS-131K: 1 x 50mm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DF32-8BE4-F948-B9E4-2AAA56CE01F6}"/>
              </a:ext>
            </a:extLst>
          </p:cNvPr>
          <p:cNvSpPr txBox="1"/>
          <p:nvPr/>
        </p:nvSpPr>
        <p:spPr>
          <a:xfrm>
            <a:off x="6551616" y="2229549"/>
            <a:ext cx="2008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x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CN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(TS-131K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為 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RJ45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739B12-0CA2-154A-8D89-28146ABD240A}"/>
              </a:ext>
            </a:extLst>
          </p:cNvPr>
          <p:cNvSpPr txBox="1"/>
          <p:nvPr/>
        </p:nvSpPr>
        <p:spPr>
          <a:xfrm>
            <a:off x="6557935" y="1578523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系統重設鍵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851C26-73DF-0948-9EAE-4D1DAB8C4D30}"/>
              </a:ext>
            </a:extLst>
          </p:cNvPr>
          <p:cNvSpPr txBox="1"/>
          <p:nvPr/>
        </p:nvSpPr>
        <p:spPr>
          <a:xfrm>
            <a:off x="654994" y="3960768"/>
            <a:ext cx="193835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防盜鎖孔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4" name="Shape 248">
            <a:extLst>
              <a:ext uri="{FF2B5EF4-FFF2-40B4-BE49-F238E27FC236}">
                <a16:creationId xmlns:a16="http://schemas.microsoft.com/office/drawing/2014/main" id="{C7625387-3ACC-42BE-B57E-3640867D23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59756" y="1732413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875721-7B64-4EE3-829A-A163A686F2FB}"/>
              </a:ext>
            </a:extLst>
          </p:cNvPr>
          <p:cNvCxnSpPr>
            <a:cxnSpLocks/>
          </p:cNvCxnSpPr>
          <p:nvPr/>
        </p:nvCxnSpPr>
        <p:spPr>
          <a:xfrm>
            <a:off x="1900871" y="2859427"/>
            <a:ext cx="2334875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B7BA64B3-8516-4FC6-986C-DB364E1D440F}"/>
              </a:ext>
            </a:extLst>
          </p:cNvPr>
          <p:cNvSpPr/>
          <p:nvPr/>
        </p:nvSpPr>
        <p:spPr>
          <a:xfrm>
            <a:off x="5457828" y="1943756"/>
            <a:ext cx="447040" cy="797747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2240DE2-A97F-4612-B84B-E67BB8E6CAD7}"/>
              </a:ext>
            </a:extLst>
          </p:cNvPr>
          <p:cNvCxnSpPr>
            <a:cxnSpLocks/>
          </p:cNvCxnSpPr>
          <p:nvPr/>
        </p:nvCxnSpPr>
        <p:spPr>
          <a:xfrm>
            <a:off x="5904868" y="2383438"/>
            <a:ext cx="64674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7D8B73A9-568E-4F82-96B6-F01B235D028C}"/>
              </a:ext>
            </a:extLst>
          </p:cNvPr>
          <p:cNvCxnSpPr>
            <a:cxnSpLocks/>
          </p:cNvCxnSpPr>
          <p:nvPr/>
        </p:nvCxnSpPr>
        <p:spPr>
          <a:xfrm flipV="1">
            <a:off x="2576624" y="4115233"/>
            <a:ext cx="756914" cy="8241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D142444F-597D-4A26-9A2A-7C998036E53D}"/>
              </a:ext>
            </a:extLst>
          </p:cNvPr>
          <p:cNvSpPr/>
          <p:nvPr/>
        </p:nvSpPr>
        <p:spPr>
          <a:xfrm>
            <a:off x="5470106" y="3522344"/>
            <a:ext cx="447040" cy="417772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6F409F55-23AE-489E-9C3B-942581E32EFB}"/>
              </a:ext>
            </a:extLst>
          </p:cNvPr>
          <p:cNvSpPr txBox="1"/>
          <p:nvPr/>
        </p:nvSpPr>
        <p:spPr>
          <a:xfrm>
            <a:off x="6563015" y="3594513"/>
            <a:ext cx="2390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x USB 3.2 Gen1 (5Gbps)</a:t>
            </a: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25620664-789C-4045-80D9-8E72AD8F8C5E}"/>
              </a:ext>
            </a:extLst>
          </p:cNvPr>
          <p:cNvCxnSpPr>
            <a:cxnSpLocks/>
          </p:cNvCxnSpPr>
          <p:nvPr/>
        </p:nvCxnSpPr>
        <p:spPr>
          <a:xfrm>
            <a:off x="5926427" y="3753482"/>
            <a:ext cx="64674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9AC2DD6-A8AD-43AA-88A5-F0F547EC030C}"/>
              </a:ext>
            </a:extLst>
          </p:cNvPr>
          <p:cNvCxnSpPr>
            <a:cxnSpLocks/>
          </p:cNvCxnSpPr>
          <p:nvPr/>
        </p:nvCxnSpPr>
        <p:spPr>
          <a:xfrm>
            <a:off x="5849596" y="4088250"/>
            <a:ext cx="72498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圖片 18">
            <a:extLst>
              <a:ext uri="{FF2B5EF4-FFF2-40B4-BE49-F238E27FC236}">
                <a16:creationId xmlns:a16="http://schemas.microsoft.com/office/drawing/2014/main" id="{CD4702AC-470D-4632-B2E7-CC7F4089D3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08" y="4292102"/>
            <a:ext cx="321952" cy="76850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56842F4-500C-46FC-9896-C2B36008C8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36" y="4292102"/>
            <a:ext cx="436945" cy="76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9A2DCA8D-FCDB-47A2-B042-C00A248CB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619689"/>
            <a:ext cx="3418018" cy="353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dirty="0">
                <a:latin typeface="Oswald Medium" pitchFamily="2" charset="0"/>
                <a:ea typeface="Microsoft JhengHei" panose="020B0604030504040204" pitchFamily="34" charset="-120"/>
              </a:rPr>
              <a:t>TS-431KX</a:t>
            </a:r>
            <a:r>
              <a:rPr lang="en-US" sz="3600" dirty="0">
                <a:latin typeface="Arial" pitchFamily="34" charset="0"/>
                <a:ea typeface="Microsoft JhengHei" panose="020B0604030504040204" pitchFamily="34" charset="-120"/>
              </a:rPr>
              <a:t> </a:t>
            </a:r>
            <a:r>
              <a:rPr lang="ja-JP" altLang="en-US" sz="3600" dirty="0">
                <a:latin typeface="Arial" pitchFamily="34" charset="0"/>
                <a:ea typeface="Microsoft JhengHei" panose="020B0604030504040204" pitchFamily="34" charset="-120"/>
              </a:rPr>
              <a:t>前方配置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38CFB32-3041-49E1-A9F0-1CA7B81EFF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710" y="1283500"/>
            <a:ext cx="3274658" cy="3569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F3E9B7E2-4FFB-47FD-B0B4-3BA8F221905A}"/>
              </a:ext>
            </a:extLst>
          </p:cNvPr>
          <p:cNvSpPr txBox="1"/>
          <p:nvPr/>
        </p:nvSpPr>
        <p:spPr>
          <a:xfrm>
            <a:off x="248722" y="177091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系統、網路、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USB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5451992E-D826-4B0C-867B-016A78506E7E}"/>
              </a:ext>
            </a:extLst>
          </p:cNvPr>
          <p:cNvSpPr txBox="1"/>
          <p:nvPr/>
        </p:nvSpPr>
        <p:spPr>
          <a:xfrm>
            <a:off x="628298" y="2344728"/>
            <a:ext cx="12972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1,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2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3,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4</a:t>
            </a:r>
          </a:p>
          <a:p>
            <a:pPr algn="r"/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B421C346-D074-49BB-A7A0-C1611CEE35F3}"/>
              </a:ext>
            </a:extLst>
          </p:cNvPr>
          <p:cNvSpPr txBox="1"/>
          <p:nvPr/>
        </p:nvSpPr>
        <p:spPr>
          <a:xfrm>
            <a:off x="436055" y="4114221"/>
            <a:ext cx="15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 x USB 3.2 Gen1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埠 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(5 Gbps)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1517FD70-A168-45E5-892E-A378EA28DF52}"/>
              </a:ext>
            </a:extLst>
          </p:cNvPr>
          <p:cNvSpPr txBox="1"/>
          <p:nvPr/>
        </p:nvSpPr>
        <p:spPr>
          <a:xfrm>
            <a:off x="1217134" y="3723166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備份鍵</a:t>
            </a:r>
            <a:endParaRPr lang="ja-JP" alt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06E7561C-69C0-4634-9088-FFD09C0D617F}"/>
              </a:ext>
            </a:extLst>
          </p:cNvPr>
          <p:cNvSpPr txBox="1"/>
          <p:nvPr/>
        </p:nvSpPr>
        <p:spPr>
          <a:xfrm>
            <a:off x="1224892" y="3386003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電源鍵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cxnSp>
        <p:nvCxnSpPr>
          <p:cNvPr id="37" name="Shape 248">
            <a:extLst>
              <a:ext uri="{FF2B5EF4-FFF2-40B4-BE49-F238E27FC236}">
                <a16:creationId xmlns:a16="http://schemas.microsoft.com/office/drawing/2014/main" id="{7DF9982C-BDC1-4FB6-A3E8-7232F1C3C9D8}"/>
              </a:ext>
            </a:extLst>
          </p:cNvPr>
          <p:cNvCxnSpPr>
            <a:cxnSpLocks/>
          </p:cNvCxnSpPr>
          <p:nvPr/>
        </p:nvCxnSpPr>
        <p:spPr>
          <a:xfrm rot="10800000">
            <a:off x="1948218" y="3539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3" name="Shape 248">
            <a:extLst>
              <a:ext uri="{FF2B5EF4-FFF2-40B4-BE49-F238E27FC236}">
                <a16:creationId xmlns:a16="http://schemas.microsoft.com/office/drawing/2014/main" id="{FC6644D1-3210-4F3E-9738-22BD526C9630}"/>
              </a:ext>
            </a:extLst>
          </p:cNvPr>
          <p:cNvCxnSpPr>
            <a:cxnSpLocks/>
          </p:cNvCxnSpPr>
          <p:nvPr/>
        </p:nvCxnSpPr>
        <p:spPr>
          <a:xfrm rot="10800000">
            <a:off x="1940741" y="2050284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4" name="Shape 248">
            <a:extLst>
              <a:ext uri="{FF2B5EF4-FFF2-40B4-BE49-F238E27FC236}">
                <a16:creationId xmlns:a16="http://schemas.microsoft.com/office/drawing/2014/main" id="{90B38287-E801-4CE4-BBD1-FDF0A3416749}"/>
              </a:ext>
            </a:extLst>
          </p:cNvPr>
          <p:cNvCxnSpPr>
            <a:cxnSpLocks/>
          </p:cNvCxnSpPr>
          <p:nvPr/>
        </p:nvCxnSpPr>
        <p:spPr>
          <a:xfrm rot="10800000">
            <a:off x="1940740" y="2657457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5" name="Shape 248">
            <a:extLst>
              <a:ext uri="{FF2B5EF4-FFF2-40B4-BE49-F238E27FC236}">
                <a16:creationId xmlns:a16="http://schemas.microsoft.com/office/drawing/2014/main" id="{5322B1D4-95DE-4AAD-9C90-456609DDC0BF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387242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cxnSp>
        <p:nvCxnSpPr>
          <p:cNvPr id="46" name="Shape 248">
            <a:extLst>
              <a:ext uri="{FF2B5EF4-FFF2-40B4-BE49-F238E27FC236}">
                <a16:creationId xmlns:a16="http://schemas.microsoft.com/office/drawing/2014/main" id="{A81BCA0E-11B8-4853-B5E8-88047ED71582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4257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pic>
        <p:nvPicPr>
          <p:cNvPr id="47" name="圖片 46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91E50A4B-EE3E-4C21-83DE-A3D1015D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14" y="3793999"/>
            <a:ext cx="1225542" cy="1002221"/>
          </a:xfrm>
          <a:prstGeom prst="rect">
            <a:avLst/>
          </a:prstGeom>
        </p:spPr>
      </p:pic>
      <p:cxnSp>
        <p:nvCxnSpPr>
          <p:cNvPr id="48" name="Shape 248">
            <a:extLst>
              <a:ext uri="{FF2B5EF4-FFF2-40B4-BE49-F238E27FC236}">
                <a16:creationId xmlns:a16="http://schemas.microsoft.com/office/drawing/2014/main" id="{7EF0627F-F938-4154-A952-B74F6090F127}"/>
              </a:ext>
            </a:extLst>
          </p:cNvPr>
          <p:cNvCxnSpPr>
            <a:cxnSpLocks/>
          </p:cNvCxnSpPr>
          <p:nvPr/>
        </p:nvCxnSpPr>
        <p:spPr>
          <a:xfrm flipV="1">
            <a:off x="5769921" y="3627739"/>
            <a:ext cx="1187802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50" name="圓角矩形 28">
            <a:extLst>
              <a:ext uri="{FF2B5EF4-FFF2-40B4-BE49-F238E27FC236}">
                <a16:creationId xmlns:a16="http://schemas.microsoft.com/office/drawing/2014/main" id="{CA727FB2-53F9-47C4-A28E-C3DAB57D96FB}"/>
              </a:ext>
            </a:extLst>
          </p:cNvPr>
          <p:cNvSpPr/>
          <p:nvPr/>
        </p:nvSpPr>
        <p:spPr>
          <a:xfrm>
            <a:off x="6476654" y="1041725"/>
            <a:ext cx="2500330" cy="1682201"/>
          </a:xfrm>
          <a:prstGeom prst="roundRect">
            <a:avLst>
              <a:gd name="adj" fmla="val 11155"/>
            </a:avLst>
          </a:prstGeom>
          <a:solidFill>
            <a:schemeClr val="tx2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93FB6A5B-6191-4AF7-92DA-C1540E57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5718" y="1209097"/>
            <a:ext cx="1553856" cy="1433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7">
            <a:extLst>
              <a:ext uri="{FF2B5EF4-FFF2-40B4-BE49-F238E27FC236}">
                <a16:creationId xmlns:a16="http://schemas.microsoft.com/office/drawing/2014/main" id="{05E19F1D-CC29-4A97-B104-69DD888D9FDF}"/>
              </a:ext>
            </a:extLst>
          </p:cNvPr>
          <p:cNvSpPr txBox="1"/>
          <p:nvPr/>
        </p:nvSpPr>
        <p:spPr>
          <a:xfrm>
            <a:off x="6516506" y="1103004"/>
            <a:ext cx="1088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4x 3.5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/2.5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 </a:t>
            </a:r>
            <a:r>
              <a:rPr lang="en-US" altLang="ja-JP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SATA 6Gb/s HDD 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槽</a:t>
            </a:r>
            <a:endParaRPr lang="en-US" altLang="zh-TW" sz="10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D29E842-9BEE-4CEF-AA45-91628A3228D6}"/>
              </a:ext>
            </a:extLst>
          </p:cNvPr>
          <p:cNvSpPr txBox="1"/>
          <p:nvPr/>
        </p:nvSpPr>
        <p:spPr>
          <a:xfrm>
            <a:off x="7051485" y="3334573"/>
            <a:ext cx="14414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72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1D43B8B8-A5B3-4C61-8137-731E63A94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89" y="4686070"/>
            <a:ext cx="3418018" cy="3530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4DD741E-1E3C-44D0-9C4E-D8EB5CFB4B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965" y="1006163"/>
            <a:ext cx="3490035" cy="386695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TS-431KX</a:t>
            </a:r>
            <a:r>
              <a:rPr lang="en-US" altLang="zh-TW" sz="3600" b="0">
                <a:ea typeface="Microsoft JhengHei" panose="020B0604030504040204" pitchFamily="34" charset="-120"/>
              </a:rPr>
              <a:t> </a:t>
            </a:r>
            <a:r>
              <a:rPr lang="en-US" altLang="zh-TW" sz="3600" err="1">
                <a:latin typeface="Arial" pitchFamily="34" charset="0"/>
                <a:ea typeface="Microsoft JhengHei" panose="020B0604030504040204" pitchFamily="34" charset="-120"/>
              </a:rPr>
              <a:t>後方配置</a:t>
            </a:r>
            <a:endParaRPr lang="en-US" altLang="zh-TW" sz="3600">
              <a:latin typeface="Arial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0AAE4039-E1FF-46AF-A957-4410FB8ECE96}"/>
              </a:ext>
            </a:extLst>
          </p:cNvPr>
          <p:cNvSpPr txBox="1"/>
          <p:nvPr/>
        </p:nvSpPr>
        <p:spPr>
          <a:xfrm>
            <a:off x="295056" y="2799007"/>
            <a:ext cx="208101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120mm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智慧型風扇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45CF74B3-8AF5-4668-AE8B-120596CB5397}"/>
              </a:ext>
            </a:extLst>
          </p:cNvPr>
          <p:cNvSpPr txBox="1"/>
          <p:nvPr/>
        </p:nvSpPr>
        <p:spPr>
          <a:xfrm>
            <a:off x="461448" y="4251528"/>
            <a:ext cx="193835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防盜鎖孔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FD2C3B4-74CE-4268-95B0-1F39195C2007}"/>
              </a:ext>
            </a:extLst>
          </p:cNvPr>
          <p:cNvCxnSpPr>
            <a:cxnSpLocks/>
          </p:cNvCxnSpPr>
          <p:nvPr/>
        </p:nvCxnSpPr>
        <p:spPr>
          <a:xfrm>
            <a:off x="2333606" y="2982258"/>
            <a:ext cx="1958995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6CDFC4C-456D-4FAD-A9B6-0389D15C4D91}"/>
              </a:ext>
            </a:extLst>
          </p:cNvPr>
          <p:cNvCxnSpPr>
            <a:cxnSpLocks/>
          </p:cNvCxnSpPr>
          <p:nvPr/>
        </p:nvCxnSpPr>
        <p:spPr>
          <a:xfrm>
            <a:off x="2369319" y="4405417"/>
            <a:ext cx="938704" cy="0"/>
          </a:xfrm>
          <a:prstGeom prst="line">
            <a:avLst/>
          </a:prstGeom>
          <a:ln w="19050">
            <a:solidFill>
              <a:srgbClr val="04DEFC"/>
            </a:solidFill>
            <a:headEnd type="none"/>
            <a:tailEnd type="oval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9">
            <a:extLst>
              <a:ext uri="{FF2B5EF4-FFF2-40B4-BE49-F238E27FC236}">
                <a16:creationId xmlns:a16="http://schemas.microsoft.com/office/drawing/2014/main" id="{757624EC-50E4-4C91-AB70-CEA84399F687}"/>
              </a:ext>
            </a:extLst>
          </p:cNvPr>
          <p:cNvSpPr txBox="1"/>
          <p:nvPr/>
        </p:nvSpPr>
        <p:spPr>
          <a:xfrm>
            <a:off x="6759154" y="4214709"/>
            <a:ext cx="158088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電源輸入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5E768FF3-052F-4295-9F43-2B95D969793D}"/>
              </a:ext>
            </a:extLst>
          </p:cNvPr>
          <p:cNvSpPr txBox="1"/>
          <p:nvPr/>
        </p:nvSpPr>
        <p:spPr>
          <a:xfrm>
            <a:off x="6744763" y="2311402"/>
            <a:ext cx="224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10GbE SFP+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id="{A2778140-6C02-46DC-8F75-1B3BC0760A9A}"/>
              </a:ext>
            </a:extLst>
          </p:cNvPr>
          <p:cNvSpPr txBox="1"/>
          <p:nvPr/>
        </p:nvSpPr>
        <p:spPr>
          <a:xfrm>
            <a:off x="6706385" y="160483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系統重設鍵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8" name="Shape 248">
            <a:extLst>
              <a:ext uri="{FF2B5EF4-FFF2-40B4-BE49-F238E27FC236}">
                <a16:creationId xmlns:a16="http://schemas.microsoft.com/office/drawing/2014/main" id="{67B2D2F2-F623-4DFD-8725-0E973E2491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8206" y="1758724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rgbClr val="276AC3">
                <a:alpha val="40000"/>
              </a:srgbClr>
            </a:glow>
          </a:effectLst>
        </p:spPr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4F2CE472-2E38-4866-B182-D98CB50CF79C}"/>
              </a:ext>
            </a:extLst>
          </p:cNvPr>
          <p:cNvSpPr/>
          <p:nvPr/>
        </p:nvSpPr>
        <p:spPr>
          <a:xfrm>
            <a:off x="5610360" y="2752512"/>
            <a:ext cx="442958" cy="797747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4C4B660-CD6A-4B23-961F-EAEBBDAF1E4C}"/>
              </a:ext>
            </a:extLst>
          </p:cNvPr>
          <p:cNvCxnSpPr>
            <a:cxnSpLocks/>
          </p:cNvCxnSpPr>
          <p:nvPr/>
        </p:nvCxnSpPr>
        <p:spPr>
          <a:xfrm>
            <a:off x="6008206" y="2485949"/>
            <a:ext cx="736557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EEF30302-D0CD-4694-9AF9-D47586A00FFD}"/>
              </a:ext>
            </a:extLst>
          </p:cNvPr>
          <p:cNvSpPr/>
          <p:nvPr/>
        </p:nvSpPr>
        <p:spPr>
          <a:xfrm>
            <a:off x="5610360" y="3613969"/>
            <a:ext cx="442958" cy="343544"/>
          </a:xfrm>
          <a:prstGeom prst="rect">
            <a:avLst/>
          </a:prstGeom>
          <a:noFill/>
          <a:ln w="19050">
            <a:solidFill>
              <a:srgbClr val="04DEFC"/>
            </a:solidFill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33455DA8-3D61-49A1-A7D6-A07955FE8808}"/>
              </a:ext>
            </a:extLst>
          </p:cNvPr>
          <p:cNvSpPr txBox="1"/>
          <p:nvPr/>
        </p:nvSpPr>
        <p:spPr>
          <a:xfrm>
            <a:off x="6774393" y="3620824"/>
            <a:ext cx="2008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x USB 3.2 Gen1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(5Gbps)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462712F-0DC9-4303-9198-E75445A1B52A}"/>
              </a:ext>
            </a:extLst>
          </p:cNvPr>
          <p:cNvCxnSpPr>
            <a:cxnSpLocks/>
          </p:cNvCxnSpPr>
          <p:nvPr/>
        </p:nvCxnSpPr>
        <p:spPr>
          <a:xfrm>
            <a:off x="6074877" y="3779793"/>
            <a:ext cx="699516" cy="5948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0F6EDB79-8B05-423E-A9D0-BC549C2A275C}"/>
              </a:ext>
            </a:extLst>
          </p:cNvPr>
          <p:cNvCxnSpPr>
            <a:cxnSpLocks/>
          </p:cNvCxnSpPr>
          <p:nvPr/>
        </p:nvCxnSpPr>
        <p:spPr>
          <a:xfrm>
            <a:off x="6019775" y="4365437"/>
            <a:ext cx="724988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0">
            <a:extLst>
              <a:ext uri="{FF2B5EF4-FFF2-40B4-BE49-F238E27FC236}">
                <a16:creationId xmlns:a16="http://schemas.microsoft.com/office/drawing/2014/main" id="{D426DA71-F7DA-4E0C-B7C4-4B8830A26A78}"/>
              </a:ext>
            </a:extLst>
          </p:cNvPr>
          <p:cNvSpPr txBox="1"/>
          <p:nvPr/>
        </p:nvSpPr>
        <p:spPr>
          <a:xfrm>
            <a:off x="6759154" y="3030292"/>
            <a:ext cx="2008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x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220913B6-A879-4446-A7EE-041BA583DF44}"/>
              </a:ext>
            </a:extLst>
          </p:cNvPr>
          <p:cNvCxnSpPr>
            <a:cxnSpLocks/>
          </p:cNvCxnSpPr>
          <p:nvPr/>
        </p:nvCxnSpPr>
        <p:spPr>
          <a:xfrm>
            <a:off x="6053318" y="3175372"/>
            <a:ext cx="736557" cy="0"/>
          </a:xfrm>
          <a:prstGeom prst="line">
            <a:avLst/>
          </a:prstGeom>
          <a:ln w="19050">
            <a:solidFill>
              <a:srgbClr val="04DEFC"/>
            </a:solidFill>
            <a:headEnd type="oval"/>
            <a:tailEnd type="none"/>
          </a:ln>
          <a:effectLst>
            <a:glow rad="63500">
              <a:srgbClr val="276AC3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6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69">
            <a:extLst>
              <a:ext uri="{FF2B5EF4-FFF2-40B4-BE49-F238E27FC236}">
                <a16:creationId xmlns:a16="http://schemas.microsoft.com/office/drawing/2014/main" id="{E9392070-8C44-4171-9DFA-52500DCFA3CA}"/>
              </a:ext>
            </a:extLst>
          </p:cNvPr>
          <p:cNvSpPr/>
          <p:nvPr/>
        </p:nvSpPr>
        <p:spPr>
          <a:xfrm>
            <a:off x="524540" y="1765005"/>
            <a:ext cx="5699051" cy="791897"/>
          </a:xfrm>
          <a:prstGeom prst="rect">
            <a:avLst/>
          </a:prstGeom>
          <a:gradFill>
            <a:gsLst>
              <a:gs pos="0">
                <a:srgbClr val="D605E4"/>
              </a:gs>
              <a:gs pos="100000">
                <a:srgbClr val="DF0D7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D863D1D-4660-084B-B618-A9A31CCD6243}"/>
              </a:ext>
            </a:extLst>
          </p:cNvPr>
          <p:cNvSpPr txBox="1"/>
          <p:nvPr/>
        </p:nvSpPr>
        <p:spPr>
          <a:xfrm>
            <a:off x="2462777" y="1801934"/>
            <a:ext cx="3497172" cy="70787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1 x DDR3L SO-DIMM 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插槽</a:t>
            </a:r>
            <a:endParaRPr lang="en-US" altLang="zh-TW" sz="2000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pPr>
              <a:defRPr/>
            </a:pPr>
            <a:r>
              <a:rPr lang="en-US" altLang="zh-TW" sz="2000" b="1" dirty="0" err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最高</a:t>
            </a:r>
            <a:r>
              <a:rPr lang="zh-TW" altLang="en-US" sz="20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支援</a:t>
            </a:r>
            <a:r>
              <a:rPr lang="en-US" altLang="zh-TW" sz="20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000" dirty="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8 GB 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記憶體</a:t>
            </a: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8045-AE33-5040-B807-89A48AD8F63F}"/>
              </a:ext>
            </a:extLst>
          </p:cNvPr>
          <p:cNvSpPr txBox="1"/>
          <p:nvPr/>
        </p:nvSpPr>
        <p:spPr>
          <a:xfrm>
            <a:off x="452831" y="3904907"/>
            <a:ext cx="1915891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ja-JP" altLang="en-US" sz="135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記憶體模組訂購料號：</a:t>
            </a:r>
            <a:endParaRPr lang="en-US" sz="135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15" name="Shape 125" descr="\\172.17.31.222\File Repository\Graphics\TS-431X\TS-x31X_UG-10.jpg">
            <a:extLst>
              <a:ext uri="{FF2B5EF4-FFF2-40B4-BE49-F238E27FC236}">
                <a16:creationId xmlns:a16="http://schemas.microsoft.com/office/drawing/2014/main" id="{DF31BFC7-F88D-1643-8E09-9DDF49D8E5AF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973" y="761135"/>
            <a:ext cx="3254085" cy="22205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124">
            <a:extLst>
              <a:ext uri="{FF2B5EF4-FFF2-40B4-BE49-F238E27FC236}">
                <a16:creationId xmlns:a16="http://schemas.microsoft.com/office/drawing/2014/main" id="{01AB4E3B-9764-FC4E-9974-0D23F519603D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16" y="2923539"/>
            <a:ext cx="3227644" cy="22024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21B4798-9DF5-4338-8E42-BACD9834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40" y="209714"/>
            <a:ext cx="8043469" cy="493563"/>
          </a:xfrm>
        </p:spPr>
        <p:txBody>
          <a:bodyPr/>
          <a:lstStyle/>
          <a:p>
            <a:r>
              <a:rPr lang="zh-TW" altLang="en-US" sz="3600" dirty="0"/>
              <a:t>輕鬆擴充 </a:t>
            </a:r>
            <a:r>
              <a:rPr lang="en-US" altLang="zh-TW" sz="3600" b="0" dirty="0">
                <a:latin typeface="Oswald Medium" pitchFamily="2" charset="0"/>
              </a:rPr>
              <a:t>TS-431KX</a:t>
            </a:r>
            <a:r>
              <a:rPr lang="zh-TW" altLang="en-US" sz="3600" dirty="0"/>
              <a:t> 記憶體達 </a:t>
            </a:r>
            <a:r>
              <a:rPr lang="en-US" altLang="zh-TW" sz="3600" b="0" dirty="0">
                <a:latin typeface="Oswald Medium" pitchFamily="2" charset="0"/>
              </a:rPr>
              <a:t>8GB</a:t>
            </a:r>
            <a:endParaRPr lang="zh-TW" altLang="en-US" sz="3600" b="0" dirty="0">
              <a:latin typeface="Oswald Medium" pitchFamily="2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0915345-19B9-4818-A71E-54AF1650D4F0}"/>
              </a:ext>
            </a:extLst>
          </p:cNvPr>
          <p:cNvGrpSpPr/>
          <p:nvPr/>
        </p:nvGrpSpPr>
        <p:grpSpPr>
          <a:xfrm>
            <a:off x="2123997" y="2411214"/>
            <a:ext cx="3323888" cy="1321500"/>
            <a:chOff x="2341027" y="2414206"/>
            <a:chExt cx="3106808" cy="1235194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B4E27F61-14E8-46B6-92C3-33716F127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3712735" y="2191526"/>
              <a:ext cx="300075" cy="2615673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9D1DE2B-2366-5C4E-910A-22E588214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41027" y="2414206"/>
              <a:ext cx="3106808" cy="1075947"/>
            </a:xfrm>
            <a:prstGeom prst="rect">
              <a:avLst/>
            </a:prstGeom>
            <a:noFill/>
            <a:effectLst>
              <a:reflection blurRad="6350" stA="50000" endA="300" endPos="38500" dist="50800" dir="5400000" sy="-100000" algn="bl" rotWithShape="0"/>
            </a:effectLst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4E490487-983E-4E3F-B99B-6B661FF92B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22" y="2836806"/>
            <a:ext cx="2065273" cy="2133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1ADD680-FB78-4FC8-9AF1-F6E26CD0AA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24" y="1267819"/>
            <a:ext cx="1854272" cy="1677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11F3D1E-9229-4D16-8DA8-0FC13FEAB04A}"/>
              </a:ext>
            </a:extLst>
          </p:cNvPr>
          <p:cNvSpPr/>
          <p:nvPr/>
        </p:nvSpPr>
        <p:spPr>
          <a:xfrm>
            <a:off x="2210001" y="3894062"/>
            <a:ext cx="31798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2GB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: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RAM-2GDR3T0-SO-1600</a:t>
            </a:r>
          </a:p>
          <a:p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4GB:</a:t>
            </a:r>
            <a:r>
              <a:rPr lang="zh-TW" altLang="en-US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RAM-4GDR3-SO-1600</a:t>
            </a:r>
            <a:endParaRPr lang="da-DK" altLang="zh-TW" sz="1600" dirty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lang="da-DK" altLang="zh-TW" sz="1600" dirty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8GB: RAM-8GDR3-SO-1600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40CF6AB-CBF0-4907-AE7A-EC5520B598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033" y="830700"/>
            <a:ext cx="1482426" cy="585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2CAE7A1-01BA-2047-A896-904EF3ADF9C3}"/>
              </a:ext>
            </a:extLst>
          </p:cNvPr>
          <p:cNvSpPr/>
          <p:nvPr/>
        </p:nvSpPr>
        <p:spPr>
          <a:xfrm>
            <a:off x="5554724" y="931533"/>
            <a:ext cx="1337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itchFamily="34" charset="0"/>
              </a:rPr>
              <a:t>1.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移除側蓋</a:t>
            </a:r>
            <a:endParaRPr lang="da-DK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62F0A0D-0A57-40F8-835C-C6E03A99E5E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758" y="2700320"/>
            <a:ext cx="1884258" cy="585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D0BF643-F6D6-7745-9FA5-6968985EFFE8}"/>
              </a:ext>
            </a:extLst>
          </p:cNvPr>
          <p:cNvSpPr/>
          <p:nvPr/>
        </p:nvSpPr>
        <p:spPr>
          <a:xfrm>
            <a:off x="5531563" y="2802027"/>
            <a:ext cx="1772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Oswald" pitchFamily="2" charset="0"/>
                <a:ea typeface="微軟正黑體" panose="020B0604030504040204" pitchFamily="34" charset="-120"/>
                <a:cs typeface="Arial" pitchFamily="34" charset="0"/>
              </a:rPr>
              <a:t>2.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移除硬碟支架</a:t>
            </a:r>
            <a:endParaRPr lang="da-DK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70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73E3F9">
                <a:alpha val="27000"/>
              </a:srgbClr>
            </a:gs>
            <a:gs pos="100000">
              <a:srgbClr val="73E3F9">
                <a:alpha val="11000"/>
              </a:srgbClr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2122</Words>
  <Application>Microsoft Office PowerPoint</Application>
  <PresentationFormat>如螢幕大小 (16:9)</PresentationFormat>
  <Paragraphs>415</Paragraphs>
  <Slides>39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1" baseType="lpstr">
      <vt:lpstr>Calibri</vt:lpstr>
      <vt:lpstr>新細明體</vt:lpstr>
      <vt:lpstr>Arial</vt:lpstr>
      <vt:lpstr>Arial Unicode MS</vt:lpstr>
      <vt:lpstr>Microsoft JhengHei</vt:lpstr>
      <vt:lpstr>Oswald Medium</vt:lpstr>
      <vt:lpstr>Microsoft JhengHei UI</vt:lpstr>
      <vt:lpstr>Microsoft JhengHei</vt:lpstr>
      <vt:lpstr>Adobe 繁黑體 Std B</vt:lpstr>
      <vt:lpstr>Oswald</vt:lpstr>
      <vt:lpstr>Verdana</vt:lpstr>
      <vt:lpstr>Office 佈景主題</vt:lpstr>
      <vt:lpstr>PowerPoint 簡報</vt:lpstr>
      <vt:lpstr>宅經濟發燒，不用出門即可分享資料和影音串流娛樂</vt:lpstr>
      <vt:lpstr>澎湃動力，全系搭載四核心 1.7GHz</vt:lpstr>
      <vt:lpstr>表現即將遠遠超乎你的預期</vt:lpstr>
      <vt:lpstr>TS-131K, TS-231K, TS-431K 前方配置</vt:lpstr>
      <vt:lpstr>TS-131K, TS-231K, TS-431K 後方配置</vt:lpstr>
      <vt:lpstr>TS-431KX 前方配置</vt:lpstr>
      <vt:lpstr>TS-431KX 後方配置</vt:lpstr>
      <vt:lpstr>輕鬆擴充 TS-431KX 記憶體達 8GB</vt:lpstr>
      <vt:lpstr>快速裝拆的 HDD 與 SSD 安裝</vt:lpstr>
      <vt:lpstr>影音串流無國界，真要出門也能隨時連回家</vt:lpstr>
      <vt:lpstr>大量照片跟影片，如何在家快速整理並分享給親朋好友？</vt:lpstr>
      <vt:lpstr>一次設定各種多媒體 App 的內容來源</vt:lpstr>
      <vt:lpstr>QuMagie 照片管理，珍藏與分享美好時光</vt:lpstr>
      <vt:lpstr>Cinema28 多房影音串流播放系統</vt:lpstr>
      <vt:lpstr>使用 PLEX 建構個人媒體收藏指揮中心</vt:lpstr>
      <vt:lpstr>別再被免費架站平台綁架了</vt:lpstr>
      <vt:lpstr>利用 WordPress 打造自己專屬無廣告的網站 </vt:lpstr>
      <vt:lpstr>隨時利用 myQNAPcloud 與 QNAP ID 連回家</vt:lpstr>
      <vt:lpstr>QNAP QVPN 與專屬 VPN 協定 - QBelt</vt:lpstr>
      <vt:lpstr>防毒防駭防疫情，趕緊來備份資料與安全分享</vt:lpstr>
      <vt:lpstr>QTS 資安防護圈，守護您的資料安全</vt:lpstr>
      <vt:lpstr>對抗勒索病毒的最佳電腦備份方案</vt:lpstr>
      <vt:lpstr>HBS 3 資料備份與還原，隨處取用</vt:lpstr>
      <vt:lpstr>有備無患，Time Machine 資料再備一份</vt:lpstr>
      <vt:lpstr>QNAP 快照技術特色</vt:lpstr>
      <vt:lpstr>連接 Dropbox、One Drive、  Google Drive ，檔案存取更便利</vt:lpstr>
      <vt:lpstr>Surveillance Station 24x7 居家看護與防盜</vt:lpstr>
      <vt:lpstr>QNAP 行動陣線聯盟、 所有資料與應用帶著走</vt:lpstr>
      <vt:lpstr>TR USB RAID 與 TL USB JBOD 外接盒恣意擴充</vt:lpstr>
      <vt:lpstr>辦公室 10GbE  超頻速成班</vt:lpstr>
      <vt:lpstr>TS-431KX 內建 10GbE SFP+ 網路埠</vt:lpstr>
      <vt:lpstr>經濟實惠 QNAP 非網管型 10G 交換器</vt:lpstr>
      <vt:lpstr>一併購足短距離 SFP+ DAC 直連線纜</vt:lpstr>
      <vt:lpstr>TS-431KX 10GbE 傳輸效能</vt:lpstr>
      <vt:lpstr>無 10GbE 的 NAS/PC 也可用 USB 轉 5GbE/2.5GbE 以提升整體傳輸效能</vt:lpstr>
      <vt:lpstr>Live Demo</vt:lpstr>
      <vt:lpstr>實實在在的好料，就等這一波</vt:lpstr>
      <vt:lpstr>TS-431KX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QNAP_Han Tsai</cp:lastModifiedBy>
  <cp:revision>3</cp:revision>
  <dcterms:modified xsi:type="dcterms:W3CDTF">2020-02-26T01:23:02Z</dcterms:modified>
</cp:coreProperties>
</file>