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7"/>
  </p:notesMasterIdLst>
  <p:handoutMasterIdLst>
    <p:handoutMasterId r:id="rId38"/>
  </p:handoutMasterIdLst>
  <p:sldIdLst>
    <p:sldId id="256" r:id="rId5"/>
    <p:sldId id="257" r:id="rId6"/>
    <p:sldId id="284" r:id="rId7"/>
    <p:sldId id="258" r:id="rId8"/>
    <p:sldId id="259" r:id="rId9"/>
    <p:sldId id="260" r:id="rId10"/>
    <p:sldId id="282" r:id="rId11"/>
    <p:sldId id="283" r:id="rId12"/>
    <p:sldId id="293" r:id="rId13"/>
    <p:sldId id="285" r:id="rId14"/>
    <p:sldId id="261" r:id="rId15"/>
    <p:sldId id="262" r:id="rId16"/>
    <p:sldId id="263" r:id="rId17"/>
    <p:sldId id="287" r:id="rId18"/>
    <p:sldId id="264" r:id="rId19"/>
    <p:sldId id="266" r:id="rId20"/>
    <p:sldId id="268" r:id="rId21"/>
    <p:sldId id="294" r:id="rId22"/>
    <p:sldId id="295" r:id="rId23"/>
    <p:sldId id="296" r:id="rId24"/>
    <p:sldId id="297" r:id="rId25"/>
    <p:sldId id="278" r:id="rId26"/>
    <p:sldId id="269" r:id="rId27"/>
    <p:sldId id="298" r:id="rId28"/>
    <p:sldId id="286" r:id="rId29"/>
    <p:sldId id="279" r:id="rId30"/>
    <p:sldId id="300" r:id="rId31"/>
    <p:sldId id="288" r:id="rId32"/>
    <p:sldId id="291" r:id="rId33"/>
    <p:sldId id="290" r:id="rId34"/>
    <p:sldId id="292" r:id="rId35"/>
    <p:sldId id="281" r:id="rId3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6D43F212-CDF1-408C-AB29-78B9696BA6B7}">
          <p14:sldIdLst>
            <p14:sldId id="256"/>
            <p14:sldId id="257"/>
            <p14:sldId id="284"/>
            <p14:sldId id="258"/>
            <p14:sldId id="259"/>
            <p14:sldId id="260"/>
            <p14:sldId id="282"/>
            <p14:sldId id="283"/>
            <p14:sldId id="293"/>
            <p14:sldId id="285"/>
            <p14:sldId id="261"/>
            <p14:sldId id="262"/>
            <p14:sldId id="263"/>
            <p14:sldId id="287"/>
            <p14:sldId id="264"/>
            <p14:sldId id="266"/>
            <p14:sldId id="268"/>
            <p14:sldId id="294"/>
            <p14:sldId id="295"/>
            <p14:sldId id="296"/>
            <p14:sldId id="297"/>
            <p14:sldId id="278"/>
            <p14:sldId id="269"/>
            <p14:sldId id="298"/>
            <p14:sldId id="286"/>
            <p14:sldId id="279"/>
            <p14:sldId id="300"/>
            <p14:sldId id="288"/>
            <p14:sldId id="291"/>
            <p14:sldId id="290"/>
            <p14:sldId id="292"/>
            <p14:sldId id="2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0" userDrawn="1">
          <p15:clr>
            <a:srgbClr val="A4A3A4"/>
          </p15:clr>
        </p15:guide>
        <p15:guide id="2" pos="506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orient="horz" pos="1162" userDrawn="1">
          <p15:clr>
            <a:srgbClr val="A4A3A4"/>
          </p15:clr>
        </p15:guide>
        <p15:guide id="5" orient="horz" pos="4269" userDrawn="1">
          <p15:clr>
            <a:srgbClr val="A4A3A4"/>
          </p15:clr>
        </p15:guide>
        <p15:guide id="6" pos="5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2E8A"/>
    <a:srgbClr val="FFFF00"/>
    <a:srgbClr val="DB09B4"/>
    <a:srgbClr val="CC00CC"/>
    <a:srgbClr val="2F5267"/>
    <a:srgbClr val="3C6681"/>
    <a:srgbClr val="4A7FA0"/>
    <a:srgbClr val="74A1BE"/>
    <a:srgbClr val="FF99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1F8107-4DCD-9B77-FEB8-39019DE464E6}" v="166" dt="2020-02-19T09:55:01.311"/>
    <p1510:client id="{8E64ED91-BEB4-4672-BA13-3D2E2D82189D}" v="448" dt="2020-02-20T07:59:31.661"/>
    <p1510:client id="{E6D0D0DA-5064-47FC-8999-1194736916C1}" v="43" dt="2020-02-20T07:45:17.7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696" y="101"/>
      </p:cViewPr>
      <p:guideLst>
        <p:guide orient="horz" pos="210"/>
        <p:guide pos="506"/>
        <p:guide pos="3840"/>
        <p:guide orient="horz" pos="1162"/>
        <p:guide orient="horz" pos="4269"/>
        <p:guide pos="57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C7AF14DE-BCBC-4EAC-B3D5-134F83549C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584C486-BED2-4365-86E3-77E646A115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7D7DE6-E51E-4905-AD73-6CC23AB9AEE7}" type="datetimeFigureOut">
              <a:rPr lang="zh-TW" altLang="en-US" smtClean="0"/>
              <a:t>2020/2/20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5B969A3-7186-42E6-935C-72DF0326B9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AAE487C-FF03-42C6-8D18-85AA5BE8C0B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A14F2E-BF37-4428-86C0-CDDA0BB643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69708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B1A05B-4599-45DC-B6BD-A39AAB9E1C9B}" type="datetimeFigureOut">
              <a:rPr lang="zh-TW" altLang="en-US" smtClean="0"/>
              <a:t>2020/2/20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9A1FD-6202-4283-A0FD-D58CF4D50DE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8445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A1FD-6202-4283-A0FD-D58CF4D50DE1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878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zh-TW" altLang="en-US"/>
              <a:t>逃避並不可恥，但每天都得面對網路好慢、不穩</a:t>
            </a:r>
            <a:r>
              <a:rPr lang="en-US" altLang="zh-TW"/>
              <a:t>… </a:t>
            </a:r>
            <a:r>
              <a:rPr lang="zh-TW" altLang="en-US"/>
              <a:t>真的好崩潰</a:t>
            </a:r>
            <a:endParaRPr lang="en-US" altLang="zh-TW"/>
          </a:p>
          <a:p>
            <a:pPr marL="228600" indent="-228600">
              <a:buAutoNum type="arabicPeriod"/>
            </a:pPr>
            <a:r>
              <a:rPr lang="zh-TW" altLang="en-US"/>
              <a:t>市面上的 </a:t>
            </a:r>
            <a:r>
              <a:rPr lang="en-US" altLang="zh-TW"/>
              <a:t>10GbE </a:t>
            </a:r>
            <a:r>
              <a:rPr lang="zh-TW" altLang="en-US"/>
              <a:t>機種往往是全 </a:t>
            </a:r>
            <a:r>
              <a:rPr lang="en-US" altLang="zh-TW"/>
              <a:t>10GbE</a:t>
            </a:r>
            <a:r>
              <a:rPr lang="zh-TW" altLang="en-US"/>
              <a:t>，作為大型網路末端聚合的一部份，那樣的埠配置對小型企業而言太昂貴且不實用。此外，網路速度快慢是相對的，</a:t>
            </a:r>
            <a:r>
              <a:rPr lang="en-US" altLang="zh-TW"/>
              <a:t>1GbE </a:t>
            </a:r>
            <a:r>
              <a:rPr lang="zh-TW" altLang="en-US"/>
              <a:t>拿來分享多媒體簡報、包裝設計圖檔、影音教學或是系統定期備份還是不夠</a:t>
            </a:r>
            <a:endParaRPr lang="en-US" altLang="zh-TW"/>
          </a:p>
          <a:p>
            <a:pPr marL="228600" indent="-228600">
              <a:buAutoNum type="arabicPeriod"/>
            </a:pPr>
            <a:r>
              <a:rPr lang="zh-TW" altLang="en-US"/>
              <a:t>非網管機種無法切割 </a:t>
            </a:r>
            <a:r>
              <a:rPr lang="en-US" altLang="zh-TW"/>
              <a:t>VLAN</a:t>
            </a:r>
            <a:r>
              <a:rPr lang="zh-TW" altLang="en-US"/>
              <a:t>、不支援 </a:t>
            </a:r>
            <a:r>
              <a:rPr lang="en-US" altLang="zh-TW"/>
              <a:t>RSTP, LAG, ACL </a:t>
            </a:r>
            <a:r>
              <a:rPr lang="zh-TW" altLang="en-US"/>
              <a:t>等重要功能，不能有效管理網路、保障資安</a:t>
            </a:r>
          </a:p>
          <a:p>
            <a:pPr marL="228600" indent="-228600">
              <a:buAutoNum type="arabicPeriod"/>
            </a:pPr>
            <a:r>
              <a:rPr lang="zh-TW" altLang="en-US"/>
              <a:t>「兼著做」或「幫忙做」的員工通常有其正職工作，沒有足夠時間研究網管型產品的功能、用法，因此該網管設備可能會因設定複雜，而不被確實利用</a:t>
            </a:r>
          </a:p>
          <a:p>
            <a:pPr marL="228600" indent="-228600">
              <a:buAutoNum type="arabicPeriod"/>
            </a:pPr>
            <a:endParaRPr lang="en-US" altLang="zh-TW"/>
          </a:p>
          <a:p>
            <a:pPr marL="228600" indent="-228600">
              <a:buAutoNum type="arabicPeriod"/>
            </a:pPr>
            <a:endParaRPr lang="en-US" altLang="zh-TW"/>
          </a:p>
          <a:p>
            <a:pPr marL="0" indent="0">
              <a:buNone/>
            </a:pPr>
            <a:endParaRPr lang="zh-TW" altLang="en-US"/>
          </a:p>
          <a:p>
            <a:pPr marL="228600" indent="-228600">
              <a:buAutoNum type="arabicPeriod"/>
            </a:pPr>
            <a:endParaRPr lang="en-US" altLang="zh-TW"/>
          </a:p>
          <a:p>
            <a:pPr marL="228600" indent="-228600">
              <a:buAutoNum type="arabicPeriod"/>
            </a:pPr>
            <a:endParaRPr lang="zh-TW" altLang="en-US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A1FD-6202-4283-A0FD-D58CF4D50DE1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0840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A1FD-6202-4283-A0FD-D58CF4D50DE1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1236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zh-TW" altLang="en-US"/>
              <a:t>智慧型調速，平衡系統溫度、能耗與噪音值。雙滾珠軸承確保長時使用壽命。</a:t>
            </a:r>
            <a:endParaRPr lang="en-US" altLang="zh-TW"/>
          </a:p>
          <a:p>
            <a:pPr marL="228600" indent="-228600">
              <a:buAutoNum type="arabicPeriod"/>
            </a:pPr>
            <a:r>
              <a:rPr lang="zh-TW" altLang="en-US"/>
              <a:t>急速導出所有元件的熱，促進引流使風扇發揮最大功效！</a:t>
            </a:r>
          </a:p>
          <a:p>
            <a:pPr marL="228600" indent="-228600">
              <a:buAutoNum type="arabicPeriod"/>
            </a:pPr>
            <a:r>
              <a:rPr lang="zh-TW" altLang="en-US"/>
              <a:t>壽命長、穩定度高、運作溫度範圍廣。杜絕液態電容電解液揮發、泄漏、易燃等風險。</a:t>
            </a:r>
          </a:p>
          <a:p>
            <a:pPr marL="228600" indent="-228600">
              <a:buAutoNum type="arabicPeriod"/>
            </a:pPr>
            <a:endParaRPr lang="en-US" altLang="zh-TW"/>
          </a:p>
          <a:p>
            <a:pPr marL="228600" indent="-228600">
              <a:buAutoNum type="arabicPeriod"/>
            </a:pPr>
            <a:endParaRPr lang="zh-TW" altLang="en-US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A1FD-6202-4283-A0FD-D58CF4D50DE1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6186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A1FD-6202-4283-A0FD-D58CF4D50DE1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0769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/>
              <a:t>VLAN</a:t>
            </a:r>
            <a:r>
              <a:rPr lang="en-US" altLang="zh-TW" baseline="0"/>
              <a:t> : </a:t>
            </a:r>
            <a:r>
              <a:rPr lang="zh-TW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對區網的裝置進行邏輯分群管理，降低網內因無用封包過多導致的壅塞。效率：減少廣播封包量、提升網路效率。彈性：區隔管理者與一般使用者、 不同部門或員工與訪客。</a:t>
            </a:r>
            <a:endParaRPr lang="en-US" altLang="zh-TW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>
                <a:solidFill>
                  <a:schemeClr val="tx1">
                    <a:lumMod val="75000"/>
                    <a:lumOff val="25000"/>
                  </a:schemeClr>
                </a:solidFill>
              </a:rPr>
              <a:t>LAG</a:t>
            </a:r>
            <a:r>
              <a:rPr lang="en-US" altLang="zh-TW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 :</a:t>
            </a:r>
            <a:r>
              <a:rPr lang="zh-TW" altLang="en-US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 將多個實體埠綁定成單一邏輯埠的作法。配置：打破實體埠的頻寬分割，依照實際需求整併、配置頻寬。擴充：綁定兩台以上 </a:t>
            </a:r>
            <a:r>
              <a:rPr lang="en-US" altLang="zh-TW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zh-TW" altLang="en-US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含兩台</a:t>
            </a:r>
            <a:r>
              <a:rPr lang="en-US" altLang="zh-TW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zh-TW" altLang="en-US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 交換器的對接埠以快速擴充網路規模。</a:t>
            </a:r>
            <a:endParaRPr lang="en-US" altLang="zh-TW" baseline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>
                <a:solidFill>
                  <a:schemeClr val="tx1">
                    <a:lumMod val="75000"/>
                    <a:lumOff val="25000"/>
                  </a:schemeClr>
                </a:solidFill>
              </a:rPr>
              <a:t>RSTP</a:t>
            </a:r>
            <a:r>
              <a:rPr lang="en-US" altLang="zh-TW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 :</a:t>
            </a:r>
            <a:r>
              <a:rPr lang="zh-TW" altLang="en-US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 迴圈：防堵交換機備援拓樸產生的迴圈，從而避免廣播風暴造成網路癱瘓。備援：自然產生備援線路 </a:t>
            </a:r>
            <a:r>
              <a:rPr lang="en-US" altLang="zh-TW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(Blocking Path)</a:t>
            </a:r>
            <a:r>
              <a:rPr lang="zh-TW" altLang="en-US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，能耐受一條實體線路斷線而通訊不中斷。</a:t>
            </a:r>
            <a:endParaRPr lang="en-US" altLang="zh-TW" baseline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aseline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ACL :</a:t>
            </a:r>
            <a:r>
              <a:rPr lang="zh-TW" altLang="en-US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 存取控制清單以 </a:t>
            </a:r>
            <a:r>
              <a:rPr lang="en-US" altLang="zh-TW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MAC </a:t>
            </a:r>
            <a:r>
              <a:rPr lang="zh-TW" altLang="en-US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或 </a:t>
            </a:r>
            <a:r>
              <a:rPr lang="en-US" altLang="zh-TW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IP Address </a:t>
            </a:r>
            <a:r>
              <a:rPr lang="zh-TW" altLang="en-US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描述用戶，以對其進行存取控制權限管理。控管：以建立、執行 </a:t>
            </a:r>
            <a:r>
              <a:rPr lang="en-US" altLang="zh-TW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ACL </a:t>
            </a:r>
            <a:r>
              <a:rPr lang="zh-TW" altLang="en-US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條目對進、出的網路存取進行有效管控。安全：經由有效的進、出存取管控操作，提升網路安全性。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A1FD-6202-4283-A0FD-D58CF4D50DE1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8567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IGMP</a:t>
            </a:r>
            <a:r>
              <a:rPr lang="en-US" altLang="zh-TW" baseline="0"/>
              <a:t> :</a:t>
            </a:r>
            <a:r>
              <a:rPr lang="zh-TW" altLang="en-US" baseline="0"/>
              <a:t> 用於管理網路多播群組成員的一種通訊協定。學習：</a:t>
            </a:r>
            <a:r>
              <a:rPr lang="en-US" altLang="zh-TW" baseline="0"/>
              <a:t>M408 </a:t>
            </a:r>
            <a:r>
              <a:rPr lang="zh-TW" altLang="en-US" baseline="0"/>
              <a:t>實際支援 </a:t>
            </a:r>
            <a:r>
              <a:rPr lang="en-US" altLang="zh-TW" baseline="0"/>
              <a:t>IGMP Snooping</a:t>
            </a:r>
            <a:r>
              <a:rPr lang="zh-TW" altLang="en-US" baseline="0"/>
              <a:t> 會學習每埠的多播群組參與狀態，並將每一群組封包僅傳送至參與該群組的埠。減量：大幅減少不必要的轉發流量，從而提升交換器與網路的整體效率。</a:t>
            </a:r>
          </a:p>
          <a:p>
            <a:endParaRPr lang="en-US" altLang="zh-TW" baseline="0"/>
          </a:p>
          <a:p>
            <a:r>
              <a:rPr lang="en-US" altLang="zh-TW" baseline="0"/>
              <a:t>LLDP :</a:t>
            </a:r>
            <a:r>
              <a:rPr lang="zh-TW" altLang="en-US" baseline="0"/>
              <a:t> 揭露：使網路中的裝置互相發現並通告彼此狀態及資訊。糾錯：網管人員會更瞭解整個網路拓樸，便於鑑別出可能有問題的裝置。</a:t>
            </a:r>
          </a:p>
          <a:p>
            <a:endParaRPr lang="en-US" altLang="zh-TW" baseline="0"/>
          </a:p>
          <a:p>
            <a:r>
              <a:rPr lang="en-US" altLang="zh-TW" baseline="0"/>
              <a:t>802.3x :</a:t>
            </a:r>
            <a:r>
              <a:rPr lang="zh-TW" altLang="en-US" baseline="0"/>
              <a:t> 流量控制，作用於背景的自動流量管控機制。預設開啟，不需設定。平衡：平衡傳送端與接收端的流量，以避免高速傳送端癱瘓了低速接收端。暢流：因平衡兩端流量，使網路暢流無阻。</a:t>
            </a:r>
          </a:p>
          <a:p>
            <a:endParaRPr lang="en-US" altLang="zh-TW" baseline="0"/>
          </a:p>
          <a:p>
            <a:r>
              <a:rPr lang="en-US" altLang="zh-TW" baseline="0"/>
              <a:t>802.3az :</a:t>
            </a:r>
            <a:r>
              <a:rPr lang="zh-TW" altLang="en-US" baseline="0"/>
              <a:t> 高能效乙太網路，作用於背景，是一套對雙絞線與標準乙太網路的背板增強，使其在低流量期間消耗較少的功率。預設開啟，不需設定。</a:t>
            </a:r>
            <a:r>
              <a:rPr lang="en-US" altLang="zh-TW" baseline="0"/>
              <a:t>Energy Efficient Ethernet </a:t>
            </a:r>
            <a:r>
              <a:rPr lang="zh-TW" altLang="en-US" baseline="0"/>
              <a:t>其目標是將功耗降低</a:t>
            </a:r>
            <a:r>
              <a:rPr lang="en-US" altLang="zh-TW" baseline="0"/>
              <a:t>50%</a:t>
            </a:r>
            <a:r>
              <a:rPr lang="zh-TW" altLang="en-US" baseline="0"/>
              <a:t>以上，同時保持與現有裝置的完全相容。節能減碳省荷包！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A1FD-6202-4283-A0FD-D58CF4D50DE1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7228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aseline="0"/>
              <a:t>QNAP</a:t>
            </a:r>
            <a:r>
              <a:rPr lang="zh-TW" altLang="en-US" baseline="0"/>
              <a:t> 是</a:t>
            </a:r>
            <a:r>
              <a:rPr lang="en-US" altLang="zh-TW" baseline="0"/>
              <a:t> NAS </a:t>
            </a:r>
            <a:r>
              <a:rPr lang="zh-TW" altLang="en-US" baseline="0"/>
              <a:t>起家，當我們發現</a:t>
            </a:r>
            <a:r>
              <a:rPr lang="en-US" altLang="zh-TW" baseline="0"/>
              <a:t> NAS </a:t>
            </a:r>
            <a:r>
              <a:rPr lang="zh-TW" altLang="en-US" baseline="0"/>
              <a:t>的使用者經驗好壞，不只是取決於 </a:t>
            </a:r>
            <a:r>
              <a:rPr lang="en-US" altLang="zh-TW" baseline="0"/>
              <a:t>NAS </a:t>
            </a:r>
            <a:r>
              <a:rPr lang="zh-TW" altLang="en-US" baseline="0"/>
              <a:t>本身，更是在網路的基礎建設。我們就立馬著手開發 </a:t>
            </a:r>
            <a:r>
              <a:rPr lang="en-US" altLang="zh-TW" baseline="0"/>
              <a:t>10GbE</a:t>
            </a:r>
            <a:r>
              <a:rPr lang="zh-TW" altLang="en-US" baseline="0"/>
              <a:t> 網路交換器，誓言要給我們的 </a:t>
            </a:r>
            <a:r>
              <a:rPr lang="en-US" altLang="zh-TW" baseline="0"/>
              <a:t>NAS </a:t>
            </a:r>
            <a:r>
              <a:rPr lang="zh-TW" altLang="en-US" baseline="0"/>
              <a:t>使用者一個快速、穩固的網路環境。如今，</a:t>
            </a:r>
            <a:r>
              <a:rPr lang="en-US" altLang="zh-TW" baseline="0"/>
              <a:t>QSW-M408</a:t>
            </a:r>
            <a:r>
              <a:rPr lang="zh-TW" altLang="en-US" baseline="0"/>
              <a:t> 簡易網管型交換器上市，</a:t>
            </a:r>
            <a:r>
              <a:rPr lang="en-US" altLang="zh-TW" baseline="0"/>
              <a:t>QNAP </a:t>
            </a:r>
            <a:r>
              <a:rPr lang="zh-TW" altLang="en-US" baseline="0"/>
              <a:t>的 </a:t>
            </a:r>
            <a:r>
              <a:rPr lang="en-US" altLang="zh-TW" baseline="0"/>
              <a:t>NAS </a:t>
            </a:r>
            <a:r>
              <a:rPr lang="zh-TW" altLang="en-US" baseline="0"/>
              <a:t>良駒終於有了可以暢快馳騁的跑道，看倌們的筆電、伺服器也有了最好的升級理由！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A1FD-6202-4283-A0FD-D58CF4D50DE1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0806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9A1FD-6202-4283-A0FD-D58CF4D50DE1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5537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F4010342-66BB-43FA-9D6D-FD08B85B7E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40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F4010342-66BB-43FA-9D6D-FD08B85B7E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02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F4010342-66BB-43FA-9D6D-FD08B85B7E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83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F4010342-66BB-43FA-9D6D-FD08B85B7E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3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F4010342-66BB-43FA-9D6D-FD08B85B7E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74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53AEAA1-DE32-4A4F-80CB-4C2529C52F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7999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1B5784B-54F0-4A7D-8B25-6B1A59079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133" y="459956"/>
            <a:ext cx="11404681" cy="4669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800">
                <a:effectLst>
                  <a:outerShdw blurRad="38100" dist="76200" dir="2700000" algn="tl" rotWithShape="0">
                    <a:prstClr val="black">
                      <a:alpha val="4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21A4F8E-6E9A-49D4-850D-5A0E1BBB2F4C}"/>
              </a:ext>
            </a:extLst>
          </p:cNvPr>
          <p:cNvSpPr/>
          <p:nvPr userDrawn="1"/>
        </p:nvSpPr>
        <p:spPr>
          <a:xfrm>
            <a:off x="526094" y="328433"/>
            <a:ext cx="100208" cy="686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0829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53AEAA1-DE32-4A4F-80CB-4C2529C52F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333"/>
            <a:ext cx="12189630" cy="6857333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1B5784B-54F0-4A7D-8B25-6B1A59079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133" y="459956"/>
            <a:ext cx="11404681" cy="4669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800" b="1" kern="1200" cap="all" spc="100" baseline="0" dirty="0">
                <a:solidFill>
                  <a:schemeClr val="bg1"/>
                </a:solidFill>
                <a:effectLst>
                  <a:outerShdw blurRad="38100" dist="76200" dir="2700000" algn="tl" rotWithShape="0">
                    <a:prstClr val="black">
                      <a:alpha val="45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21A4F8E-6E9A-49D4-850D-5A0E1BBB2F4C}"/>
              </a:ext>
            </a:extLst>
          </p:cNvPr>
          <p:cNvSpPr/>
          <p:nvPr userDrawn="1"/>
        </p:nvSpPr>
        <p:spPr>
          <a:xfrm>
            <a:off x="526094" y="328433"/>
            <a:ext cx="100208" cy="686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0141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176C1AE-CD30-43B5-BB0C-23A6B1AC1A75}" type="datetimeFigureOut">
              <a:rPr lang="zh-TW" altLang="en-US" smtClean="0"/>
              <a:t>2020/2/20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BA89B37-4B54-408F-8D0A-B12EAA230C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5547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8" r:id="rId2"/>
    <p:sldLayoutId id="2147483669" r:id="rId3"/>
    <p:sldLayoutId id="2147483670" r:id="rId4"/>
    <p:sldLayoutId id="2147483671" r:id="rId5"/>
    <p:sldLayoutId id="2147483667" r:id="rId6"/>
    <p:sldLayoutId id="2147483672" r:id="rId7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000" b="1" kern="1200" cap="all" spc="100" baseline="0">
          <a:solidFill>
            <a:schemeClr val="bg1"/>
          </a:solidFill>
          <a:latin typeface="+mj-ea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19.png"/><Relationship Id="rId4" Type="http://schemas.openxmlformats.org/officeDocument/2006/relationships/image" Target="../media/image29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25.png"/><Relationship Id="rId10" Type="http://schemas.openxmlformats.org/officeDocument/2006/relationships/image" Target="../media/image39.png"/><Relationship Id="rId4" Type="http://schemas.openxmlformats.org/officeDocument/2006/relationships/image" Target="../media/image18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522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C0589599-57B4-4210-BAC7-536E471660A1}"/>
              </a:ext>
            </a:extLst>
          </p:cNvPr>
          <p:cNvSpPr txBox="1">
            <a:spLocks/>
          </p:cNvSpPr>
          <p:nvPr/>
        </p:nvSpPr>
        <p:spPr>
          <a:xfrm>
            <a:off x="284205" y="5930255"/>
            <a:ext cx="11627709" cy="841248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4000" b="1">
                <a:solidFill>
                  <a:schemeClr val="bg1"/>
                </a:solidFill>
                <a:effectLst>
                  <a:outerShdw blurRad="38100" dist="76200" dir="2700000" algn="tl" rotWithShape="0">
                    <a:prstClr val="black">
                      <a:alpha val="60000"/>
                    </a:prstClr>
                  </a:outerShdw>
                </a:effectLst>
                <a:latin typeface="Arial"/>
                <a:ea typeface="微軟正黑體"/>
                <a:cs typeface="Arial"/>
              </a:rPr>
              <a:t>Major Theme: solution to the Problems</a:t>
            </a:r>
          </a:p>
        </p:txBody>
      </p:sp>
    </p:spTree>
    <p:extLst>
      <p:ext uri="{BB962C8B-B14F-4D97-AF65-F5344CB8AC3E}">
        <p14:creationId xmlns:p14="http://schemas.microsoft.com/office/powerpoint/2010/main" val="2526753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內容版面配置區 2">
            <a:extLst>
              <a:ext uri="{FF2B5EF4-FFF2-40B4-BE49-F238E27FC236}">
                <a16:creationId xmlns:a16="http://schemas.microsoft.com/office/drawing/2014/main" id="{1B9CFB3E-9943-48AA-9065-E26B510FA709}"/>
              </a:ext>
            </a:extLst>
          </p:cNvPr>
          <p:cNvSpPr txBox="1">
            <a:spLocks/>
          </p:cNvSpPr>
          <p:nvPr/>
        </p:nvSpPr>
        <p:spPr>
          <a:xfrm>
            <a:off x="581824" y="1359568"/>
            <a:ext cx="11153551" cy="2380933"/>
          </a:xfrm>
          <a:prstGeom prst="rect">
            <a:avLst/>
          </a:prstGeom>
        </p:spPr>
        <p:txBody>
          <a:bodyPr vert="horz" lIns="45720" tIns="45720" rIns="4572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19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◆</a:t>
            </a:r>
            <a:r>
              <a:rPr lang="en-US" altLang="zh-TW" sz="19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Transform your 1GbE network to 10GbE (5-speed) with affordable cost</a:t>
            </a:r>
          </a:p>
          <a:p>
            <a:pPr marL="0" indent="0">
              <a:buNone/>
            </a:pPr>
            <a:r>
              <a:rPr lang="zh-TW" altLang="en-US" sz="19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◆</a:t>
            </a:r>
            <a:r>
              <a:rPr lang="en-US" altLang="zh-TW" sz="19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10GbE * 4 for the most needed connections and you can feel the difference, worth every penny.</a:t>
            </a:r>
          </a:p>
          <a:p>
            <a:pPr marL="0" indent="0">
              <a:buNone/>
            </a:pPr>
            <a:r>
              <a:rPr lang="zh-TW" altLang="en-US" sz="19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◆</a:t>
            </a:r>
            <a:r>
              <a:rPr lang="en-US" altLang="zh-TW" sz="19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Optimized thermal design, quality components, solid reliability.</a:t>
            </a:r>
          </a:p>
          <a:p>
            <a:pPr marL="0" indent="0">
              <a:buNone/>
            </a:pPr>
            <a:r>
              <a:rPr lang="zh-TW" altLang="en-US" sz="19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◆ </a:t>
            </a:r>
            <a:r>
              <a:rPr lang="en-US" altLang="zh-TW" sz="19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Managed to improve the efficiency, safety and expendability significantly.</a:t>
            </a:r>
          </a:p>
          <a:p>
            <a:pPr marL="0" indent="0">
              <a:buNone/>
            </a:pPr>
            <a:r>
              <a:rPr lang="zh-TW" altLang="en-US" sz="19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◆ </a:t>
            </a:r>
            <a:r>
              <a:rPr lang="en-US" altLang="zh-TW" sz="19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Simple U/I, guiding in plain words, effortless management.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>
                <a:latin typeface="Arial"/>
                <a:ea typeface="微軟正黑體"/>
                <a:cs typeface="Arial"/>
              </a:rPr>
              <a:t>QSW-M408 Series – Based on the true demands of Small businesses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0BBE828-3314-48CC-94C2-993EC2B13359}"/>
              </a:ext>
            </a:extLst>
          </p:cNvPr>
          <p:cNvSpPr txBox="1"/>
          <p:nvPr/>
        </p:nvSpPr>
        <p:spPr>
          <a:xfrm>
            <a:off x="5764151" y="5806884"/>
            <a:ext cx="51728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50" b="1">
                <a:solidFill>
                  <a:schemeClr val="bg1"/>
                </a:solidFill>
                <a:latin typeface="+mj-ea"/>
                <a:ea typeface="+mj-ea"/>
              </a:rPr>
              <a:t>* </a:t>
            </a:r>
            <a:r>
              <a:rPr lang="en-US" altLang="zh-TW" sz="1050" b="1">
                <a:solidFill>
                  <a:schemeClr val="bg1"/>
                </a:solidFill>
                <a:latin typeface="+mj-ea"/>
                <a:ea typeface="+mj-ea"/>
              </a:rPr>
              <a:t>10</a:t>
            </a:r>
            <a:r>
              <a:rPr lang="zh-TW" altLang="en-US" sz="1050" b="1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TW" sz="1050" b="1">
                <a:solidFill>
                  <a:schemeClr val="bg1"/>
                </a:solidFill>
                <a:latin typeface="+mj-ea"/>
                <a:ea typeface="+mj-ea"/>
              </a:rPr>
              <a:t>Gigabit Ethernet</a:t>
            </a:r>
            <a:r>
              <a:rPr lang="zh-TW" altLang="en-US" sz="1050" b="1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TW" sz="1050" b="1">
                <a:solidFill>
                  <a:schemeClr val="bg1"/>
                </a:solidFill>
                <a:latin typeface="+mj-ea"/>
                <a:ea typeface="+mj-ea"/>
              </a:rPr>
              <a:t>abbreviation:</a:t>
            </a:r>
            <a:r>
              <a:rPr lang="zh-TW" altLang="en-US" sz="1050" b="1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TW" sz="1050" b="1">
                <a:solidFill>
                  <a:schemeClr val="bg1"/>
                </a:solidFill>
                <a:latin typeface="+mj-ea"/>
                <a:ea typeface="+mj-ea"/>
              </a:rPr>
              <a:t>10GE</a:t>
            </a:r>
            <a:r>
              <a:rPr lang="zh-TW" altLang="en-US" sz="1050" b="1">
                <a:solidFill>
                  <a:schemeClr val="bg1"/>
                </a:solidFill>
                <a:latin typeface="+mj-ea"/>
                <a:ea typeface="+mj-ea"/>
              </a:rPr>
              <a:t>、</a:t>
            </a:r>
            <a:r>
              <a:rPr lang="en-US" altLang="zh-TW" sz="1050" b="1">
                <a:solidFill>
                  <a:schemeClr val="bg1"/>
                </a:solidFill>
                <a:latin typeface="+mj-ea"/>
                <a:ea typeface="+mj-ea"/>
              </a:rPr>
              <a:t>10GbE</a:t>
            </a:r>
            <a:r>
              <a:rPr lang="zh-TW" altLang="en-US" sz="1050" b="1">
                <a:solidFill>
                  <a:schemeClr val="bg1"/>
                </a:solidFill>
                <a:latin typeface="+mj-ea"/>
                <a:ea typeface="+mj-ea"/>
              </a:rPr>
              <a:t>、</a:t>
            </a:r>
            <a:r>
              <a:rPr lang="en-US" altLang="zh-TW" sz="1050" b="1">
                <a:solidFill>
                  <a:schemeClr val="bg1"/>
                </a:solidFill>
                <a:latin typeface="+mj-ea"/>
                <a:ea typeface="+mj-ea"/>
              </a:rPr>
              <a:t>10</a:t>
            </a:r>
            <a:r>
              <a:rPr lang="zh-TW" altLang="en-US" sz="1050" b="1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TW" sz="1050" b="1">
                <a:solidFill>
                  <a:schemeClr val="bg1"/>
                </a:solidFill>
                <a:latin typeface="+mj-ea"/>
                <a:ea typeface="+mj-ea"/>
              </a:rPr>
              <a:t>GigE</a:t>
            </a:r>
            <a:r>
              <a:rPr lang="zh-TW" altLang="en-US" sz="1050" b="1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TW" sz="1050" b="1">
                <a:solidFill>
                  <a:schemeClr val="bg1"/>
                </a:solidFill>
                <a:latin typeface="+mj-ea"/>
                <a:ea typeface="+mj-ea"/>
              </a:rPr>
              <a:t>or 10GE</a:t>
            </a:r>
            <a:endParaRPr lang="zh-TW" altLang="en-US" sz="1050" b="1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74B3744A-E691-426B-804F-B1A71060EE66}"/>
              </a:ext>
            </a:extLst>
          </p:cNvPr>
          <p:cNvSpPr/>
          <p:nvPr/>
        </p:nvSpPr>
        <p:spPr>
          <a:xfrm>
            <a:off x="1047330" y="3635256"/>
            <a:ext cx="4055206" cy="638408"/>
          </a:xfrm>
          <a:prstGeom prst="rightArrow">
            <a:avLst>
              <a:gd name="adj1" fmla="val 50000"/>
              <a:gd name="adj2" fmla="val 59434"/>
            </a:avLst>
          </a:prstGeom>
          <a:gradFill flip="none" rotWithShape="1">
            <a:gsLst>
              <a:gs pos="0">
                <a:srgbClr val="DB09B4"/>
              </a:gs>
              <a:gs pos="50000">
                <a:srgbClr val="DB09B4">
                  <a:alpha val="70000"/>
                </a:srgbClr>
              </a:gs>
              <a:gs pos="100000">
                <a:srgbClr val="DB09B4">
                  <a:shade val="100000"/>
                  <a:satMod val="115000"/>
                  <a:alpha val="20000"/>
                </a:srgbClr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600" b="1">
                <a:latin typeface="+mj-ea"/>
                <a:ea typeface="+mj-ea"/>
              </a:rPr>
              <a:t>10Gbps Ethernet</a:t>
            </a:r>
            <a:endParaRPr lang="zh-TW" altLang="en-US" sz="1600" b="1">
              <a:latin typeface="+mj-ea"/>
              <a:ea typeface="+mj-ea"/>
            </a:endParaRPr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id="{3FE89FA2-8D57-454B-9FDE-2833492F8DB3}"/>
              </a:ext>
            </a:extLst>
          </p:cNvPr>
          <p:cNvSpPr/>
          <p:nvPr/>
        </p:nvSpPr>
        <p:spPr>
          <a:xfrm>
            <a:off x="1047331" y="4239023"/>
            <a:ext cx="2915759" cy="638408"/>
          </a:xfrm>
          <a:prstGeom prst="rightArrow">
            <a:avLst>
              <a:gd name="adj1" fmla="val 50000"/>
              <a:gd name="adj2" fmla="val 59434"/>
            </a:avLst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tx1">
                  <a:lumMod val="65000"/>
                  <a:lumOff val="35000"/>
                  <a:alpha val="70000"/>
                </a:schemeClr>
              </a:gs>
              <a:gs pos="100000">
                <a:schemeClr val="tx1">
                  <a:lumMod val="65000"/>
                  <a:lumOff val="35000"/>
                  <a:alpha val="20000"/>
                </a:schemeClr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600" b="1">
                <a:latin typeface="+mj-ea"/>
                <a:ea typeface="+mj-ea"/>
              </a:rPr>
              <a:t>1Gbps Ethernet</a:t>
            </a:r>
            <a:endParaRPr lang="zh-TW" altLang="en-US" sz="1600" b="1">
              <a:latin typeface="+mj-ea"/>
              <a:ea typeface="+mj-ea"/>
            </a:endParaRPr>
          </a:p>
        </p:txBody>
      </p:sp>
      <p:sp>
        <p:nvSpPr>
          <p:cNvPr id="8" name="箭號: 向右 7">
            <a:extLst>
              <a:ext uri="{FF2B5EF4-FFF2-40B4-BE49-F238E27FC236}">
                <a16:creationId xmlns:a16="http://schemas.microsoft.com/office/drawing/2014/main" id="{5F0A453F-3DEA-4D8F-B470-DD1EE2718BEB}"/>
              </a:ext>
            </a:extLst>
          </p:cNvPr>
          <p:cNvSpPr/>
          <p:nvPr/>
        </p:nvSpPr>
        <p:spPr>
          <a:xfrm>
            <a:off x="1047331" y="4829037"/>
            <a:ext cx="2360749" cy="638408"/>
          </a:xfrm>
          <a:prstGeom prst="rightArrow">
            <a:avLst>
              <a:gd name="adj1" fmla="val 50000"/>
              <a:gd name="adj2" fmla="val 59434"/>
            </a:avLst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50000"/>
                  <a:alpha val="70000"/>
                </a:schemeClr>
              </a:gs>
              <a:gs pos="100000">
                <a:schemeClr val="bg1">
                  <a:lumMod val="50000"/>
                  <a:alpha val="20000"/>
                </a:schemeClr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1600" b="1">
                <a:latin typeface="+mj-ea"/>
                <a:ea typeface="+mj-ea"/>
              </a:rPr>
              <a:t>100Mbps Ethernet</a:t>
            </a:r>
            <a:endParaRPr lang="zh-TW" altLang="en-US" sz="1600" b="1">
              <a:latin typeface="+mj-ea"/>
              <a:ea typeface="+mj-ea"/>
            </a:endParaRPr>
          </a:p>
        </p:txBody>
      </p:sp>
      <p:sp>
        <p:nvSpPr>
          <p:cNvPr id="9" name="箭號: 向右 8">
            <a:extLst>
              <a:ext uri="{FF2B5EF4-FFF2-40B4-BE49-F238E27FC236}">
                <a16:creationId xmlns:a16="http://schemas.microsoft.com/office/drawing/2014/main" id="{5E9613EF-2E14-40FF-BF99-E8DBA4BD6ED1}"/>
              </a:ext>
            </a:extLst>
          </p:cNvPr>
          <p:cNvSpPr/>
          <p:nvPr/>
        </p:nvSpPr>
        <p:spPr>
          <a:xfrm>
            <a:off x="1047331" y="5419055"/>
            <a:ext cx="2089148" cy="638408"/>
          </a:xfrm>
          <a:prstGeom prst="rightArrow">
            <a:avLst>
              <a:gd name="adj1" fmla="val 50000"/>
              <a:gd name="adj2" fmla="val 59434"/>
            </a:avLst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65000"/>
                  <a:alpha val="70000"/>
                </a:schemeClr>
              </a:gs>
              <a:gs pos="99000">
                <a:schemeClr val="bg1">
                  <a:lumMod val="65000"/>
                  <a:alpha val="20000"/>
                </a:schemeClr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1600" b="1">
                <a:latin typeface="+mj-ea"/>
                <a:ea typeface="+mj-ea"/>
              </a:rPr>
              <a:t>10Mbps Ethernet</a:t>
            </a:r>
            <a:endParaRPr lang="zh-TW" altLang="en-US" sz="1600" b="1">
              <a:latin typeface="+mj-ea"/>
              <a:ea typeface="+mj-ea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1535BA85-6B25-430C-9643-A9E85E207F16}"/>
              </a:ext>
            </a:extLst>
          </p:cNvPr>
          <p:cNvSpPr/>
          <p:nvPr/>
        </p:nvSpPr>
        <p:spPr>
          <a:xfrm>
            <a:off x="5820993" y="3795063"/>
            <a:ext cx="4055206" cy="1868839"/>
          </a:xfrm>
          <a:prstGeom prst="roundRect">
            <a:avLst>
              <a:gd name="adj" fmla="val 636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041110A-0E5A-481B-8ADD-C2D09DBF7770}"/>
              </a:ext>
            </a:extLst>
          </p:cNvPr>
          <p:cNvSpPr/>
          <p:nvPr/>
        </p:nvSpPr>
        <p:spPr>
          <a:xfrm>
            <a:off x="6360570" y="5192781"/>
            <a:ext cx="1171190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77E5BCA-CA03-4C30-A2CB-B01DC36F2498}"/>
              </a:ext>
            </a:extLst>
          </p:cNvPr>
          <p:cNvSpPr/>
          <p:nvPr/>
        </p:nvSpPr>
        <p:spPr>
          <a:xfrm>
            <a:off x="6346820" y="4615094"/>
            <a:ext cx="2241312" cy="522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平行四邊形 9">
            <a:extLst>
              <a:ext uri="{FF2B5EF4-FFF2-40B4-BE49-F238E27FC236}">
                <a16:creationId xmlns:a16="http://schemas.microsoft.com/office/drawing/2014/main" id="{0B0B61A8-321C-48B7-8ABE-AC20677B1CAD}"/>
              </a:ext>
            </a:extLst>
          </p:cNvPr>
          <p:cNvSpPr/>
          <p:nvPr/>
        </p:nvSpPr>
        <p:spPr>
          <a:xfrm>
            <a:off x="5999749" y="3922107"/>
            <a:ext cx="3643849" cy="501250"/>
          </a:xfrm>
          <a:prstGeom prst="parallelogram">
            <a:avLst>
              <a:gd name="adj" fmla="val 39545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2">
                    <a:lumMod val="25000"/>
                  </a:schemeClr>
                </a:solidFill>
                <a:latin typeface="+mn-ea"/>
              </a:rPr>
              <a:t>Time consumption of transferring </a:t>
            </a:r>
            <a:r>
              <a:rPr lang="zh-TW" altLang="en-US" sz="1400" b="1">
                <a:solidFill>
                  <a:schemeClr val="bg2">
                    <a:lumMod val="25000"/>
                  </a:schemeClr>
                </a:solidFill>
                <a:latin typeface="+mn-ea"/>
              </a:rPr>
              <a:t> </a:t>
            </a:r>
            <a:r>
              <a:rPr lang="en-US" altLang="zh-TW" sz="1400" b="1">
                <a:solidFill>
                  <a:srgbClr val="C00000"/>
                </a:solidFill>
                <a:latin typeface="+mn-ea"/>
              </a:rPr>
              <a:t>50GB</a:t>
            </a:r>
            <a:r>
              <a:rPr lang="zh-TW" altLang="en-US" sz="1400" b="1">
                <a:solidFill>
                  <a:srgbClr val="C00000"/>
                </a:solidFill>
                <a:latin typeface="+mn-ea"/>
              </a:rPr>
              <a:t> </a:t>
            </a:r>
            <a:r>
              <a:rPr lang="en-US" altLang="zh-TW" sz="1400" b="1">
                <a:solidFill>
                  <a:srgbClr val="C00000"/>
                </a:solidFill>
                <a:latin typeface="+mn-ea"/>
              </a:rPr>
              <a:t>Blu-ray Disc</a:t>
            </a:r>
            <a:endParaRPr lang="zh-TW" altLang="en-US" sz="1400" b="1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11" name="平行四邊形 10">
            <a:extLst>
              <a:ext uri="{FF2B5EF4-FFF2-40B4-BE49-F238E27FC236}">
                <a16:creationId xmlns:a16="http://schemas.microsoft.com/office/drawing/2014/main" id="{82429390-B092-4BC9-BA7B-CDD850CF0DBF}"/>
              </a:ext>
            </a:extLst>
          </p:cNvPr>
          <p:cNvSpPr/>
          <p:nvPr/>
        </p:nvSpPr>
        <p:spPr>
          <a:xfrm>
            <a:off x="5999749" y="4542663"/>
            <a:ext cx="1106720" cy="246221"/>
          </a:xfrm>
          <a:prstGeom prst="parallelogram">
            <a:avLst>
              <a:gd name="adj" fmla="val 39545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+mn-ea"/>
              </a:rPr>
              <a:t>1GbE</a:t>
            </a:r>
            <a:endParaRPr lang="zh-TW" altLang="en-US" sz="1400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" name="平行四邊形 11">
            <a:extLst>
              <a:ext uri="{FF2B5EF4-FFF2-40B4-BE49-F238E27FC236}">
                <a16:creationId xmlns:a16="http://schemas.microsoft.com/office/drawing/2014/main" id="{1CD8EF25-0B32-4798-9423-6D37EBBFD210}"/>
              </a:ext>
            </a:extLst>
          </p:cNvPr>
          <p:cNvSpPr/>
          <p:nvPr/>
        </p:nvSpPr>
        <p:spPr>
          <a:xfrm>
            <a:off x="5999749" y="5120348"/>
            <a:ext cx="1106720" cy="246221"/>
          </a:xfrm>
          <a:prstGeom prst="parallelogram">
            <a:avLst>
              <a:gd name="adj" fmla="val 39545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+mn-ea"/>
              </a:rPr>
              <a:t>10GbE</a:t>
            </a:r>
            <a:endParaRPr lang="zh-TW" altLang="en-US" sz="1400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66F331A-FE1A-4096-9B54-6E5CA2F2C402}"/>
              </a:ext>
            </a:extLst>
          </p:cNvPr>
          <p:cNvSpPr txBox="1"/>
          <p:nvPr/>
        </p:nvSpPr>
        <p:spPr>
          <a:xfrm>
            <a:off x="8591259" y="4487273"/>
            <a:ext cx="12849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+mn-ea"/>
              </a:rPr>
              <a:t>8mins20secs</a:t>
            </a:r>
            <a:endParaRPr lang="zh-TW" altLang="en-US" sz="1400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9003FE2-03BA-4CA3-ADBC-0540FE8E906D}"/>
              </a:ext>
            </a:extLst>
          </p:cNvPr>
          <p:cNvSpPr txBox="1"/>
          <p:nvPr/>
        </p:nvSpPr>
        <p:spPr>
          <a:xfrm>
            <a:off x="7518010" y="5058792"/>
            <a:ext cx="812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rgbClr val="FFFF00"/>
                </a:solidFill>
                <a:latin typeface="+mn-ea"/>
              </a:rPr>
              <a:t>50secs</a:t>
            </a:r>
            <a:endParaRPr lang="zh-TW" altLang="en-US" sz="1400" b="1">
              <a:solidFill>
                <a:srgbClr val="FFFF00"/>
              </a:solidFill>
              <a:latin typeface="+mn-ea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3B9E445C-0F42-45E9-8B38-E95D1A5798F6}"/>
              </a:ext>
            </a:extLst>
          </p:cNvPr>
          <p:cNvSpPr txBox="1"/>
          <p:nvPr/>
        </p:nvSpPr>
        <p:spPr>
          <a:xfrm>
            <a:off x="6158600" y="4783844"/>
            <a:ext cx="11067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>
                <a:solidFill>
                  <a:schemeClr val="bg1"/>
                </a:solidFill>
                <a:latin typeface="+mn-ea"/>
              </a:rPr>
              <a:t>100 MB/s</a:t>
            </a:r>
            <a:endParaRPr lang="zh-TW" altLang="en-US" sz="1000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45C2FE5F-598F-4479-92C1-A99178ECD5BD}"/>
              </a:ext>
            </a:extLst>
          </p:cNvPr>
          <p:cNvSpPr txBox="1"/>
          <p:nvPr/>
        </p:nvSpPr>
        <p:spPr>
          <a:xfrm>
            <a:off x="6075377" y="5341028"/>
            <a:ext cx="11067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>
                <a:solidFill>
                  <a:schemeClr val="bg1"/>
                </a:solidFill>
                <a:latin typeface="+mn-ea"/>
              </a:rPr>
              <a:t>1000 MB/s</a:t>
            </a:r>
            <a:endParaRPr lang="zh-TW" altLang="en-US" sz="1000" b="1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61213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圖片 40">
            <a:extLst>
              <a:ext uri="{FF2B5EF4-FFF2-40B4-BE49-F238E27FC236}">
                <a16:creationId xmlns:a16="http://schemas.microsoft.com/office/drawing/2014/main" id="{9B0D4AD8-6681-4BBF-842E-1D2AC3234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697" y="1395343"/>
            <a:ext cx="2600880" cy="242602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altLang="zh-TW"/>
              <a:t>Pragmatic port configuration, suitable for SB’s basic and expanded applications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9929247" y="2094459"/>
            <a:ext cx="180049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0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Backplane</a:t>
            </a:r>
          </a:p>
          <a:p>
            <a:pPr algn="ctr"/>
            <a:r>
              <a:rPr lang="en-US" altLang="zh-TW" sz="32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 Gbps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12B30AAD-B62B-451C-AA74-5B1182C655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76" y="3162559"/>
            <a:ext cx="5999783" cy="162000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07719F6E-A152-4C7A-B12D-31404FCAB2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585" y="1765388"/>
            <a:ext cx="5999783" cy="1620000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6776DB96-53C8-4170-9F34-E8C0F92BD6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304" y="4603891"/>
            <a:ext cx="5999784" cy="1620000"/>
          </a:xfrm>
          <a:prstGeom prst="rect">
            <a:avLst/>
          </a:prstGeom>
        </p:spPr>
      </p:pic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49DC7557-CE4E-4DA8-9061-DC687EE1AA4A}"/>
              </a:ext>
            </a:extLst>
          </p:cNvPr>
          <p:cNvSpPr/>
          <p:nvPr/>
        </p:nvSpPr>
        <p:spPr>
          <a:xfrm>
            <a:off x="496420" y="1926702"/>
            <a:ext cx="3350623" cy="1192831"/>
          </a:xfrm>
          <a:prstGeom prst="roundRect">
            <a:avLst>
              <a:gd name="adj" fmla="val 636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8F4A1092-4954-4AB1-B6EC-0AA5B2E457B3}"/>
              </a:ext>
            </a:extLst>
          </p:cNvPr>
          <p:cNvSpPr/>
          <p:nvPr/>
        </p:nvSpPr>
        <p:spPr>
          <a:xfrm>
            <a:off x="644054" y="2057462"/>
            <a:ext cx="3018062" cy="378135"/>
          </a:xfrm>
          <a:prstGeom prst="roundRect">
            <a:avLst>
              <a:gd name="adj" fmla="val 50000"/>
            </a:avLst>
          </a:prstGeom>
          <a:solidFill>
            <a:srgbClr val="3C668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QSW-M408-4C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B3FA0B3A-4293-4917-9B60-FB415716ABAE}"/>
              </a:ext>
            </a:extLst>
          </p:cNvPr>
          <p:cNvSpPr txBox="1"/>
          <p:nvPr/>
        </p:nvSpPr>
        <p:spPr>
          <a:xfrm>
            <a:off x="759365" y="2499305"/>
            <a:ext cx="3018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* 10G SFP+/ NBASE-T Combo</a:t>
            </a:r>
          </a:p>
          <a:p>
            <a:r>
              <a:rPr lang="fr-FR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* 10/100/1000T </a:t>
            </a: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6ACAD5B2-38DE-4AE5-BFB9-FABBFECFB281}"/>
              </a:ext>
            </a:extLst>
          </p:cNvPr>
          <p:cNvSpPr/>
          <p:nvPr/>
        </p:nvSpPr>
        <p:spPr>
          <a:xfrm>
            <a:off x="6165700" y="3330426"/>
            <a:ext cx="3350623" cy="1324329"/>
          </a:xfrm>
          <a:prstGeom prst="roundRect">
            <a:avLst>
              <a:gd name="adj" fmla="val 636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3EFE2459-E7AA-40FE-B030-C12DD16BC74E}"/>
              </a:ext>
            </a:extLst>
          </p:cNvPr>
          <p:cNvSpPr/>
          <p:nvPr/>
        </p:nvSpPr>
        <p:spPr>
          <a:xfrm>
            <a:off x="6313334" y="3454655"/>
            <a:ext cx="3018062" cy="378135"/>
          </a:xfrm>
          <a:prstGeom prst="roundRect">
            <a:avLst>
              <a:gd name="adj" fmla="val 50000"/>
            </a:avLst>
          </a:prstGeom>
          <a:solidFill>
            <a:srgbClr val="3C668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QSW-M408-2C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8A7B2107-A62A-442F-AA89-773C10C84625}"/>
              </a:ext>
            </a:extLst>
          </p:cNvPr>
          <p:cNvSpPr txBox="1"/>
          <p:nvPr/>
        </p:nvSpPr>
        <p:spPr>
          <a:xfrm>
            <a:off x="6428645" y="3896498"/>
            <a:ext cx="30180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* 10G SFP+/ NBASE-T Combo </a:t>
            </a:r>
          </a:p>
          <a:p>
            <a:r>
              <a:rPr lang="fr-FR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* 10G SFP+ </a:t>
            </a:r>
          </a:p>
          <a:p>
            <a:r>
              <a:rPr lang="fr-FR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* 10/100/1000T </a:t>
            </a: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35937E4A-0D3B-45D8-864C-D0CE698CC46D}"/>
              </a:ext>
            </a:extLst>
          </p:cNvPr>
          <p:cNvSpPr/>
          <p:nvPr/>
        </p:nvSpPr>
        <p:spPr>
          <a:xfrm>
            <a:off x="496420" y="4839357"/>
            <a:ext cx="3350623" cy="1192831"/>
          </a:xfrm>
          <a:prstGeom prst="roundRect">
            <a:avLst>
              <a:gd name="adj" fmla="val 636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2E94E05F-5FF5-434A-8A8F-392BF0643110}"/>
              </a:ext>
            </a:extLst>
          </p:cNvPr>
          <p:cNvSpPr/>
          <p:nvPr/>
        </p:nvSpPr>
        <p:spPr>
          <a:xfrm>
            <a:off x="644054" y="4970117"/>
            <a:ext cx="3018062" cy="378135"/>
          </a:xfrm>
          <a:prstGeom prst="roundRect">
            <a:avLst>
              <a:gd name="adj" fmla="val 50000"/>
            </a:avLst>
          </a:prstGeom>
          <a:solidFill>
            <a:srgbClr val="3C668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QSW-M408S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8B10EC70-35E7-49EE-8E69-FBC9D490B253}"/>
              </a:ext>
            </a:extLst>
          </p:cNvPr>
          <p:cNvSpPr txBox="1"/>
          <p:nvPr/>
        </p:nvSpPr>
        <p:spPr>
          <a:xfrm>
            <a:off x="759365" y="5411960"/>
            <a:ext cx="3018062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altLang="zh-TW" sz="1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4 * 10G SFP+</a:t>
            </a:r>
            <a:endParaRPr lang="fr-FR" altLang="zh-TW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altLang="zh-TW" sz="1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8 * 10/100/1000T </a:t>
            </a:r>
            <a:endParaRPr lang="fr-FR" altLang="zh-TW" sz="14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2BC991AF-AC33-45BD-BFCA-2B3C5C014499}"/>
              </a:ext>
            </a:extLst>
          </p:cNvPr>
          <p:cNvSpPr txBox="1"/>
          <p:nvPr/>
        </p:nvSpPr>
        <p:spPr>
          <a:xfrm>
            <a:off x="-13026" y="1295530"/>
            <a:ext cx="3241593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Hardware features and benefits</a:t>
            </a:r>
            <a:endParaRPr lang="zh-TW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583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圖片 67">
            <a:extLst>
              <a:ext uri="{FF2B5EF4-FFF2-40B4-BE49-F238E27FC236}">
                <a16:creationId xmlns:a16="http://schemas.microsoft.com/office/drawing/2014/main" id="{89839AB3-A7B2-4515-A7CA-B0C2421913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841" y="3576241"/>
            <a:ext cx="8738636" cy="235951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/>
              <a:t>10G NBASE-T downward compatible</a:t>
            </a:r>
          </a:p>
        </p:txBody>
      </p:sp>
      <p:sp>
        <p:nvSpPr>
          <p:cNvPr id="8" name="Shape 500">
            <a:extLst>
              <a:ext uri="{FF2B5EF4-FFF2-40B4-BE49-F238E27FC236}">
                <a16:creationId xmlns:a16="http://schemas.microsoft.com/office/drawing/2014/main" id="{9A66BFE0-E38A-4F89-A88E-2D45FC5532A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047754" y="1936927"/>
            <a:ext cx="478174" cy="478004"/>
          </a:xfrm>
          <a:prstGeom prst="rtTriangle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lIns="121900" tIns="60933" rIns="121900" bIns="60933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zh-TW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sym typeface="Arial" pitchFamily="34" charset="0"/>
            </a:endParaRPr>
          </a:p>
        </p:txBody>
      </p:sp>
      <p:grpSp>
        <p:nvGrpSpPr>
          <p:cNvPr id="35" name="群組 34"/>
          <p:cNvGrpSpPr/>
          <p:nvPr/>
        </p:nvGrpSpPr>
        <p:grpSpPr>
          <a:xfrm>
            <a:off x="974238" y="1856007"/>
            <a:ext cx="9619260" cy="2320590"/>
            <a:chOff x="1333467" y="2476493"/>
            <a:chExt cx="9619260" cy="2320590"/>
          </a:xfrm>
        </p:grpSpPr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E8B7F482-7D14-4B15-80C1-F6B106CD1587}"/>
                </a:ext>
              </a:extLst>
            </p:cNvPr>
            <p:cNvGrpSpPr/>
            <p:nvPr/>
          </p:nvGrpSpPr>
          <p:grpSpPr>
            <a:xfrm>
              <a:off x="1333467" y="2476493"/>
              <a:ext cx="1524011" cy="1524552"/>
              <a:chOff x="1390650" y="1376363"/>
              <a:chExt cx="4470400" cy="4471987"/>
            </a:xfrm>
          </p:grpSpPr>
          <p:sp>
            <p:nvSpPr>
              <p:cNvPr id="59" name="Shape 499">
                <a:extLst>
                  <a:ext uri="{FF2B5EF4-FFF2-40B4-BE49-F238E27FC236}">
                    <a16:creationId xmlns:a16="http://schemas.microsoft.com/office/drawing/2014/main" id="{E9D3E462-0106-4797-9A0F-1745F6C0A6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390650" y="1376363"/>
                <a:ext cx="4470400" cy="447198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9525">
                <a:noFill/>
                <a:miter lim="800000"/>
                <a:headEnd/>
                <a:tailEnd/>
              </a:ln>
            </p:spPr>
            <p:txBody>
              <a:bodyPr lIns="121900" tIns="60933" rIns="121900" bIns="60933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zh-TW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itchFamily="34" charset="0"/>
                </a:endParaRPr>
              </a:p>
            </p:txBody>
          </p:sp>
          <p:sp>
            <p:nvSpPr>
              <p:cNvPr id="60" name="Shape 500">
                <a:extLst>
                  <a:ext uri="{FF2B5EF4-FFF2-40B4-BE49-F238E27FC236}">
                    <a16:creationId xmlns:a16="http://schemas.microsoft.com/office/drawing/2014/main" id="{9A66BFE0-E38A-4F89-A88E-2D45FC5532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1667041" y="1613477"/>
                <a:ext cx="1055992" cy="1055992"/>
              </a:xfrm>
              <a:prstGeom prst="rtTriangle">
                <a:avLst/>
              </a:prstGeom>
              <a:solidFill>
                <a:sysClr val="window" lastClr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21900" tIns="60933" rIns="121900" bIns="60933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zh-TW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itchFamily="34" charset="0"/>
                </a:endParaRPr>
              </a:p>
            </p:txBody>
          </p:sp>
        </p:grpSp>
        <p:grpSp>
          <p:nvGrpSpPr>
            <p:cNvPr id="37" name="群組 36">
              <a:extLst>
                <a:ext uri="{FF2B5EF4-FFF2-40B4-BE49-F238E27FC236}">
                  <a16:creationId xmlns:a16="http://schemas.microsoft.com/office/drawing/2014/main" id="{430DE702-12BA-44EC-BD27-8431B0D21F68}"/>
                </a:ext>
              </a:extLst>
            </p:cNvPr>
            <p:cNvGrpSpPr/>
            <p:nvPr/>
          </p:nvGrpSpPr>
          <p:grpSpPr>
            <a:xfrm>
              <a:off x="3333731" y="2476493"/>
              <a:ext cx="1524011" cy="1524552"/>
              <a:chOff x="1390650" y="1376363"/>
              <a:chExt cx="4470400" cy="4471987"/>
            </a:xfrm>
          </p:grpSpPr>
          <p:sp>
            <p:nvSpPr>
              <p:cNvPr id="57" name="Shape 499">
                <a:extLst>
                  <a:ext uri="{FF2B5EF4-FFF2-40B4-BE49-F238E27FC236}">
                    <a16:creationId xmlns:a16="http://schemas.microsoft.com/office/drawing/2014/main" id="{EDFB4221-0F1A-404D-9351-0D502E02C7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390650" y="1376363"/>
                <a:ext cx="4470400" cy="447198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9525">
                <a:noFill/>
                <a:miter lim="800000"/>
                <a:headEnd/>
                <a:tailEnd/>
              </a:ln>
            </p:spPr>
            <p:txBody>
              <a:bodyPr lIns="121900" tIns="60933" rIns="121900" bIns="60933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zh-TW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itchFamily="34" charset="0"/>
                </a:endParaRPr>
              </a:p>
            </p:txBody>
          </p:sp>
          <p:sp>
            <p:nvSpPr>
              <p:cNvPr id="58" name="Shape 500">
                <a:extLst>
                  <a:ext uri="{FF2B5EF4-FFF2-40B4-BE49-F238E27FC236}">
                    <a16:creationId xmlns:a16="http://schemas.microsoft.com/office/drawing/2014/main" id="{BC3365C0-64B1-44B0-89A8-E73D04A230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1670359" y="1613477"/>
                <a:ext cx="1055992" cy="1055992"/>
              </a:xfrm>
              <a:prstGeom prst="rtTriangle">
                <a:avLst/>
              </a:prstGeom>
              <a:solidFill>
                <a:sysClr val="window" lastClr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21900" tIns="60933" rIns="121900" bIns="60933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zh-TW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itchFamily="34" charset="0"/>
                </a:endParaRPr>
              </a:p>
            </p:txBody>
          </p:sp>
        </p:grpSp>
        <p:grpSp>
          <p:nvGrpSpPr>
            <p:cNvPr id="38" name="群組 37">
              <a:extLst>
                <a:ext uri="{FF2B5EF4-FFF2-40B4-BE49-F238E27FC236}">
                  <a16:creationId xmlns:a16="http://schemas.microsoft.com/office/drawing/2014/main" id="{9AF49123-7E3C-4E4F-8C4F-C3C0ADCADD80}"/>
                </a:ext>
              </a:extLst>
            </p:cNvPr>
            <p:cNvGrpSpPr/>
            <p:nvPr/>
          </p:nvGrpSpPr>
          <p:grpSpPr>
            <a:xfrm>
              <a:off x="5333995" y="2476493"/>
              <a:ext cx="1524011" cy="1524552"/>
              <a:chOff x="1390650" y="1376363"/>
              <a:chExt cx="4470400" cy="4471987"/>
            </a:xfrm>
          </p:grpSpPr>
          <p:sp>
            <p:nvSpPr>
              <p:cNvPr id="55" name="Shape 499">
                <a:extLst>
                  <a:ext uri="{FF2B5EF4-FFF2-40B4-BE49-F238E27FC236}">
                    <a16:creationId xmlns:a16="http://schemas.microsoft.com/office/drawing/2014/main" id="{B71BE740-16EC-4AD0-B6FE-684F88D2BA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390650" y="1376363"/>
                <a:ext cx="4470400" cy="447198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9525">
                <a:noFill/>
                <a:miter lim="800000"/>
                <a:headEnd/>
                <a:tailEnd/>
              </a:ln>
            </p:spPr>
            <p:txBody>
              <a:bodyPr lIns="121900" tIns="60933" rIns="121900" bIns="60933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zh-TW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itchFamily="34" charset="0"/>
                </a:endParaRPr>
              </a:p>
            </p:txBody>
          </p:sp>
          <p:sp>
            <p:nvSpPr>
              <p:cNvPr id="56" name="Shape 500">
                <a:extLst>
                  <a:ext uri="{FF2B5EF4-FFF2-40B4-BE49-F238E27FC236}">
                    <a16:creationId xmlns:a16="http://schemas.microsoft.com/office/drawing/2014/main" id="{A28627BE-EFDF-4366-A0F3-46D156DCF6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1690525" y="1613477"/>
                <a:ext cx="1055992" cy="1055992"/>
              </a:xfrm>
              <a:prstGeom prst="rtTriangle">
                <a:avLst/>
              </a:prstGeom>
              <a:solidFill>
                <a:sysClr val="window" lastClr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21900" tIns="60933" rIns="121900" bIns="60933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zh-TW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itchFamily="34" charset="0"/>
                </a:endParaRPr>
              </a:p>
            </p:txBody>
          </p:sp>
        </p:grpSp>
        <p:grpSp>
          <p:nvGrpSpPr>
            <p:cNvPr id="39" name="群組 38">
              <a:extLst>
                <a:ext uri="{FF2B5EF4-FFF2-40B4-BE49-F238E27FC236}">
                  <a16:creationId xmlns:a16="http://schemas.microsoft.com/office/drawing/2014/main" id="{3055FE1B-02C1-454E-AE80-98B16A018B6F}"/>
                </a:ext>
              </a:extLst>
            </p:cNvPr>
            <p:cNvGrpSpPr/>
            <p:nvPr/>
          </p:nvGrpSpPr>
          <p:grpSpPr>
            <a:xfrm>
              <a:off x="7334259" y="2476493"/>
              <a:ext cx="1524011" cy="1524552"/>
              <a:chOff x="1390650" y="1376363"/>
              <a:chExt cx="4470400" cy="4471987"/>
            </a:xfrm>
          </p:grpSpPr>
          <p:sp>
            <p:nvSpPr>
              <p:cNvPr id="53" name="Shape 499">
                <a:extLst>
                  <a:ext uri="{FF2B5EF4-FFF2-40B4-BE49-F238E27FC236}">
                    <a16:creationId xmlns:a16="http://schemas.microsoft.com/office/drawing/2014/main" id="{29A1151C-7907-4679-B1B4-9C8CB5D8A7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390650" y="1376363"/>
                <a:ext cx="4470400" cy="447198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9525">
                <a:noFill/>
                <a:miter lim="800000"/>
                <a:headEnd/>
                <a:tailEnd/>
              </a:ln>
            </p:spPr>
            <p:txBody>
              <a:bodyPr lIns="121900" tIns="60933" rIns="121900" bIns="60933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zh-TW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itchFamily="34" charset="0"/>
                </a:endParaRPr>
              </a:p>
            </p:txBody>
          </p:sp>
          <p:sp>
            <p:nvSpPr>
              <p:cNvPr id="54" name="Shape 500">
                <a:extLst>
                  <a:ext uri="{FF2B5EF4-FFF2-40B4-BE49-F238E27FC236}">
                    <a16:creationId xmlns:a16="http://schemas.microsoft.com/office/drawing/2014/main" id="{0D3E8BA6-ABA6-4B55-892B-1429920954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1671157" y="1613477"/>
                <a:ext cx="1055992" cy="1055992"/>
              </a:xfrm>
              <a:prstGeom prst="rtTriangle">
                <a:avLst/>
              </a:prstGeom>
              <a:solidFill>
                <a:sysClr val="window" lastClr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21900" tIns="60933" rIns="121900" bIns="60933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TW" altLang="zh-TW">
                  <a:latin typeface="Arial" panose="020B0604020202020204" pitchFamily="34" charset="0"/>
                  <a:cs typeface="Arial" panose="020B0604020202020204" pitchFamily="34" charset="0"/>
                  <a:sym typeface="Arial" pitchFamily="34" charset="0"/>
                </a:endParaRPr>
              </a:p>
            </p:txBody>
          </p:sp>
        </p:grpSp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id="{F9604AF0-482E-412B-9FE2-3D6BC72C6626}"/>
                </a:ext>
              </a:extLst>
            </p:cNvPr>
            <p:cNvGrpSpPr/>
            <p:nvPr/>
          </p:nvGrpSpPr>
          <p:grpSpPr>
            <a:xfrm>
              <a:off x="9334523" y="2476493"/>
              <a:ext cx="1524011" cy="1524552"/>
              <a:chOff x="1390650" y="1376363"/>
              <a:chExt cx="4470400" cy="4471987"/>
            </a:xfrm>
          </p:grpSpPr>
          <p:sp>
            <p:nvSpPr>
              <p:cNvPr id="51" name="Shape 499">
                <a:extLst>
                  <a:ext uri="{FF2B5EF4-FFF2-40B4-BE49-F238E27FC236}">
                    <a16:creationId xmlns:a16="http://schemas.microsoft.com/office/drawing/2014/main" id="{A38301A3-4436-4B8F-9A06-05F479C0E1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390650" y="1376363"/>
                <a:ext cx="4470400" cy="447198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9525">
                <a:noFill/>
                <a:miter lim="800000"/>
                <a:headEnd/>
                <a:tailEnd/>
              </a:ln>
            </p:spPr>
            <p:txBody>
              <a:bodyPr lIns="121900" tIns="60933" rIns="121900" bIns="60933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zh-TW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itchFamily="34" charset="0"/>
                </a:endParaRPr>
              </a:p>
            </p:txBody>
          </p:sp>
          <p:sp>
            <p:nvSpPr>
              <p:cNvPr id="52" name="Shape 500">
                <a:extLst>
                  <a:ext uri="{FF2B5EF4-FFF2-40B4-BE49-F238E27FC236}">
                    <a16:creationId xmlns:a16="http://schemas.microsoft.com/office/drawing/2014/main" id="{BF912698-CD7C-4976-8AA2-20F18569AA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1617049" y="1613477"/>
                <a:ext cx="1055992" cy="1055992"/>
              </a:xfrm>
              <a:prstGeom prst="rtTriangle">
                <a:avLst/>
              </a:prstGeom>
              <a:solidFill>
                <a:sysClr val="window" lastClr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21900" tIns="60933" rIns="121900" bIns="60933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zh-TW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 pitchFamily="34" charset="0"/>
                </a:endParaRPr>
              </a:p>
            </p:txBody>
          </p:sp>
        </p:grpSp>
        <p:sp>
          <p:nvSpPr>
            <p:cNvPr id="41" name="Shape 412">
              <a:extLst>
                <a:ext uri="{FF2B5EF4-FFF2-40B4-BE49-F238E27FC236}">
                  <a16:creationId xmlns:a16="http://schemas.microsoft.com/office/drawing/2014/main" id="{8608F81C-DD84-4B2E-9B1E-9A649C6D5ABA}"/>
                </a:ext>
              </a:extLst>
            </p:cNvPr>
            <p:cNvSpPr/>
            <p:nvPr/>
          </p:nvSpPr>
          <p:spPr>
            <a:xfrm rot="3193098">
              <a:off x="2085940" y="4098683"/>
              <a:ext cx="788000" cy="608800"/>
            </a:xfrm>
            <a:prstGeom prst="right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C00000"/>
                </a:gs>
                <a:gs pos="100000">
                  <a:srgbClr val="002060">
                    <a:alpha val="0"/>
                  </a:srgbClr>
                </a:gs>
                <a:gs pos="100000">
                  <a:srgbClr val="9ACD4C">
                    <a:tint val="23500"/>
                    <a:satMod val="160000"/>
                  </a:srgbClr>
                </a:gs>
              </a:gsLst>
              <a:lin ang="10800000" scaled="0"/>
            </a:gradFill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42" name="Shape 412">
              <a:extLst>
                <a:ext uri="{FF2B5EF4-FFF2-40B4-BE49-F238E27FC236}">
                  <a16:creationId xmlns:a16="http://schemas.microsoft.com/office/drawing/2014/main" id="{D1A2592C-0687-407F-94AB-4D1BFD1CC55D}"/>
                </a:ext>
              </a:extLst>
            </p:cNvPr>
            <p:cNvSpPr/>
            <p:nvPr/>
          </p:nvSpPr>
          <p:spPr>
            <a:xfrm rot="8100000">
              <a:off x="9339117" y="4098680"/>
              <a:ext cx="788000" cy="608800"/>
            </a:xfrm>
            <a:prstGeom prst="right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C00000"/>
                </a:gs>
                <a:gs pos="100000">
                  <a:srgbClr val="002060">
                    <a:alpha val="0"/>
                  </a:srgbClr>
                </a:gs>
                <a:gs pos="100000">
                  <a:srgbClr val="9ACD4C">
                    <a:tint val="23500"/>
                    <a:satMod val="160000"/>
                  </a:srgbClr>
                </a:gs>
              </a:gsLst>
              <a:lin ang="10800000" scaled="0"/>
            </a:gradFill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43" name="Shape 412">
              <a:extLst>
                <a:ext uri="{FF2B5EF4-FFF2-40B4-BE49-F238E27FC236}">
                  <a16:creationId xmlns:a16="http://schemas.microsoft.com/office/drawing/2014/main" id="{55BC3762-4E7C-45C5-A0F9-39F72E8A09CC}"/>
                </a:ext>
              </a:extLst>
            </p:cNvPr>
            <p:cNvSpPr/>
            <p:nvPr/>
          </p:nvSpPr>
          <p:spPr>
            <a:xfrm rot="5400000">
              <a:off x="7720912" y="3804352"/>
              <a:ext cx="788000" cy="608800"/>
            </a:xfrm>
            <a:prstGeom prst="right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C00000"/>
                </a:gs>
                <a:gs pos="100000">
                  <a:srgbClr val="002060">
                    <a:alpha val="0"/>
                  </a:srgbClr>
                </a:gs>
                <a:gs pos="100000">
                  <a:srgbClr val="9ACD4C">
                    <a:tint val="23500"/>
                    <a:satMod val="160000"/>
                  </a:srgbClr>
                </a:gs>
              </a:gsLst>
              <a:lin ang="10800000" scaled="0"/>
            </a:gradFill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44" name="Shape 412">
              <a:extLst>
                <a:ext uri="{FF2B5EF4-FFF2-40B4-BE49-F238E27FC236}">
                  <a16:creationId xmlns:a16="http://schemas.microsoft.com/office/drawing/2014/main" id="{1D30B9D1-A52C-4DC0-9E3E-7792DB939D71}"/>
                </a:ext>
              </a:extLst>
            </p:cNvPr>
            <p:cNvSpPr/>
            <p:nvPr/>
          </p:nvSpPr>
          <p:spPr>
            <a:xfrm rot="5400000">
              <a:off x="3720384" y="3804352"/>
              <a:ext cx="788000" cy="608800"/>
            </a:xfrm>
            <a:prstGeom prst="right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C00000"/>
                </a:gs>
                <a:gs pos="100000">
                  <a:srgbClr val="002060">
                    <a:alpha val="0"/>
                  </a:srgbClr>
                </a:gs>
                <a:gs pos="100000">
                  <a:srgbClr val="9ACD4C">
                    <a:tint val="23500"/>
                    <a:satMod val="160000"/>
                  </a:srgbClr>
                </a:gs>
              </a:gsLst>
              <a:lin ang="10800000" scaled="0"/>
            </a:gradFill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45" name="Shape 412">
              <a:extLst>
                <a:ext uri="{FF2B5EF4-FFF2-40B4-BE49-F238E27FC236}">
                  <a16:creationId xmlns:a16="http://schemas.microsoft.com/office/drawing/2014/main" id="{541C651D-1A89-4AE6-B169-4122E578E6BB}"/>
                </a:ext>
              </a:extLst>
            </p:cNvPr>
            <p:cNvSpPr/>
            <p:nvPr/>
          </p:nvSpPr>
          <p:spPr>
            <a:xfrm rot="5400000">
              <a:off x="5720648" y="3804352"/>
              <a:ext cx="788000" cy="608800"/>
            </a:xfrm>
            <a:prstGeom prst="right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C00000"/>
                </a:gs>
                <a:gs pos="100000">
                  <a:srgbClr val="002060">
                    <a:alpha val="0"/>
                  </a:srgbClr>
                </a:gs>
                <a:gs pos="100000">
                  <a:srgbClr val="9ACD4C">
                    <a:tint val="23500"/>
                    <a:satMod val="160000"/>
                  </a:srgbClr>
                </a:gs>
              </a:gsLst>
              <a:lin ang="10800000" scaled="0"/>
            </a:gradFill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46" name="文字方塊 45">
              <a:extLst>
                <a:ext uri="{FF2B5EF4-FFF2-40B4-BE49-F238E27FC236}">
                  <a16:creationId xmlns:a16="http://schemas.microsoft.com/office/drawing/2014/main" id="{9E0C3902-8D36-444F-A371-BB4A98C59F75}"/>
                </a:ext>
              </a:extLst>
            </p:cNvPr>
            <p:cNvSpPr txBox="1"/>
            <p:nvPr/>
          </p:nvSpPr>
          <p:spPr>
            <a:xfrm>
              <a:off x="1333467" y="2857496"/>
              <a:ext cx="15240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4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10G</a:t>
              </a:r>
              <a:endParaRPr kumimoji="0" lang="zh-TW" altLang="en-US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文字方塊 46">
              <a:extLst>
                <a:ext uri="{FF2B5EF4-FFF2-40B4-BE49-F238E27FC236}">
                  <a16:creationId xmlns:a16="http://schemas.microsoft.com/office/drawing/2014/main" id="{BAA59CF7-897A-4466-9C3B-708B97E7D972}"/>
                </a:ext>
              </a:extLst>
            </p:cNvPr>
            <p:cNvSpPr txBox="1"/>
            <p:nvPr/>
          </p:nvSpPr>
          <p:spPr>
            <a:xfrm>
              <a:off x="3333731" y="2857496"/>
              <a:ext cx="15240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4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5G</a:t>
              </a:r>
              <a:endParaRPr kumimoji="0" lang="zh-TW" altLang="en-US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文字方塊 47">
              <a:extLst>
                <a:ext uri="{FF2B5EF4-FFF2-40B4-BE49-F238E27FC236}">
                  <a16:creationId xmlns:a16="http://schemas.microsoft.com/office/drawing/2014/main" id="{1E82B6F7-4C36-4BA3-A398-536220E036C2}"/>
                </a:ext>
              </a:extLst>
            </p:cNvPr>
            <p:cNvSpPr txBox="1"/>
            <p:nvPr/>
          </p:nvSpPr>
          <p:spPr>
            <a:xfrm>
              <a:off x="5333995" y="2857497"/>
              <a:ext cx="15240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4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2.5G</a:t>
              </a:r>
              <a:endParaRPr kumimoji="0" lang="zh-TW" altLang="en-US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文字方塊 48">
              <a:extLst>
                <a:ext uri="{FF2B5EF4-FFF2-40B4-BE49-F238E27FC236}">
                  <a16:creationId xmlns:a16="http://schemas.microsoft.com/office/drawing/2014/main" id="{A12C2E9A-13D2-491D-A4A5-E4C4339B5F7B}"/>
                </a:ext>
              </a:extLst>
            </p:cNvPr>
            <p:cNvSpPr txBox="1"/>
            <p:nvPr/>
          </p:nvSpPr>
          <p:spPr>
            <a:xfrm>
              <a:off x="7334259" y="2857496"/>
              <a:ext cx="15240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4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1G</a:t>
              </a:r>
              <a:endParaRPr kumimoji="0" lang="zh-TW" altLang="en-US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文字方塊 49">
              <a:extLst>
                <a:ext uri="{FF2B5EF4-FFF2-40B4-BE49-F238E27FC236}">
                  <a16:creationId xmlns:a16="http://schemas.microsoft.com/office/drawing/2014/main" id="{1DCF8277-DC2B-4FE5-8BBC-579F5112CD9C}"/>
                </a:ext>
              </a:extLst>
            </p:cNvPr>
            <p:cNvSpPr txBox="1"/>
            <p:nvPr/>
          </p:nvSpPr>
          <p:spPr>
            <a:xfrm>
              <a:off x="9240328" y="2857496"/>
              <a:ext cx="17123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4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100M</a:t>
              </a:r>
              <a:endParaRPr kumimoji="0" lang="zh-TW" altLang="en-US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8F2823B6-58C3-423F-8658-2BA6D396468B}"/>
              </a:ext>
            </a:extLst>
          </p:cNvPr>
          <p:cNvSpPr/>
          <p:nvPr/>
        </p:nvSpPr>
        <p:spPr>
          <a:xfrm>
            <a:off x="5218611" y="4754232"/>
            <a:ext cx="518160" cy="67338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ECE1C652-41FB-4431-A4D5-2B221C00FBEF}"/>
              </a:ext>
            </a:extLst>
          </p:cNvPr>
          <p:cNvSpPr/>
          <p:nvPr/>
        </p:nvSpPr>
        <p:spPr>
          <a:xfrm>
            <a:off x="6335485" y="4754232"/>
            <a:ext cx="518160" cy="67338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7727D97D-DE94-495D-AC4E-A9D459253101}"/>
              </a:ext>
            </a:extLst>
          </p:cNvPr>
          <p:cNvSpPr/>
          <p:nvPr/>
        </p:nvSpPr>
        <p:spPr>
          <a:xfrm>
            <a:off x="7439731" y="4754232"/>
            <a:ext cx="518160" cy="67338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FCFF2B31-9F79-4377-814B-3A78DA6F3588}"/>
              </a:ext>
            </a:extLst>
          </p:cNvPr>
          <p:cNvSpPr/>
          <p:nvPr/>
        </p:nvSpPr>
        <p:spPr>
          <a:xfrm>
            <a:off x="8556605" y="4754232"/>
            <a:ext cx="518160" cy="67338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2BA063CB-B08F-4FF7-8699-911A2188F470}"/>
              </a:ext>
            </a:extLst>
          </p:cNvPr>
          <p:cNvSpPr txBox="1"/>
          <p:nvPr/>
        </p:nvSpPr>
        <p:spPr>
          <a:xfrm>
            <a:off x="-13026" y="1295530"/>
            <a:ext cx="3241593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Hardware features and benefits</a:t>
            </a:r>
            <a:endParaRPr lang="zh-TW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690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/>
              <a:t>10G NBASE-T downward compatible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C1DC59B-87DE-49B5-9E1F-C71A722439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093" y="1373765"/>
            <a:ext cx="750944" cy="620948"/>
          </a:xfrm>
          <a:prstGeom prst="rect">
            <a:avLst/>
          </a:prstGeom>
        </p:spPr>
      </p:pic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03F5E777-B4DA-4B15-A17F-1369DAB12427}"/>
              </a:ext>
            </a:extLst>
          </p:cNvPr>
          <p:cNvGraphicFramePr>
            <a:graphicFrameLocks noGrp="1"/>
          </p:cNvGraphicFramePr>
          <p:nvPr/>
        </p:nvGraphicFramePr>
        <p:xfrm>
          <a:off x="650371" y="3510425"/>
          <a:ext cx="5156392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1279">
                  <a:extLst>
                    <a:ext uri="{9D8B030D-6E8A-4147-A177-3AD203B41FA5}">
                      <a16:colId xmlns:a16="http://schemas.microsoft.com/office/drawing/2014/main" val="1697047918"/>
                    </a:ext>
                  </a:extLst>
                </a:gridCol>
                <a:gridCol w="1072529">
                  <a:extLst>
                    <a:ext uri="{9D8B030D-6E8A-4147-A177-3AD203B41FA5}">
                      <a16:colId xmlns:a16="http://schemas.microsoft.com/office/drawing/2014/main" val="1947945064"/>
                    </a:ext>
                  </a:extLst>
                </a:gridCol>
                <a:gridCol w="1127051">
                  <a:extLst>
                    <a:ext uri="{9D8B030D-6E8A-4147-A177-3AD203B41FA5}">
                      <a16:colId xmlns:a16="http://schemas.microsoft.com/office/drawing/2014/main" val="1093606140"/>
                    </a:ext>
                  </a:extLst>
                </a:gridCol>
                <a:gridCol w="1925533">
                  <a:extLst>
                    <a:ext uri="{9D8B030D-6E8A-4147-A177-3AD203B41FA5}">
                      <a16:colId xmlns:a16="http://schemas.microsoft.com/office/drawing/2014/main" val="3890173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 5e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 6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 6A</a:t>
                      </a:r>
                      <a:r>
                        <a:rPr lang="zh-TW" alt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&amp;</a:t>
                      </a:r>
                      <a:r>
                        <a:rPr lang="zh-TW" alt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 7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4464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100M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1007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1G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2099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2.5G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7302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5G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6159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10G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V(55m)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8353392"/>
                  </a:ext>
                </a:extLst>
              </a:tr>
            </a:tbl>
          </a:graphicData>
        </a:graphic>
      </p:graphicFrame>
      <p:sp>
        <p:nvSpPr>
          <p:cNvPr id="8" name="文字方塊 7">
            <a:extLst>
              <a:ext uri="{FF2B5EF4-FFF2-40B4-BE49-F238E27FC236}">
                <a16:creationId xmlns:a16="http://schemas.microsoft.com/office/drawing/2014/main" id="{8B760C7E-50C2-40C3-A203-F59D5F876193}"/>
              </a:ext>
            </a:extLst>
          </p:cNvPr>
          <p:cNvSpPr txBox="1"/>
          <p:nvPr/>
        </p:nvSpPr>
        <p:spPr>
          <a:xfrm>
            <a:off x="-13026" y="1295530"/>
            <a:ext cx="3241593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Hardware features and benefits</a:t>
            </a:r>
            <a:endParaRPr lang="zh-TW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509">
            <a:extLst>
              <a:ext uri="{FF2B5EF4-FFF2-40B4-BE49-F238E27FC236}">
                <a16:creationId xmlns:a16="http://schemas.microsoft.com/office/drawing/2014/main" id="{585B4932-E36E-4734-BDB7-8EB2D75AE27B}"/>
              </a:ext>
            </a:extLst>
          </p:cNvPr>
          <p:cNvSpPr txBox="1"/>
          <p:nvPr/>
        </p:nvSpPr>
        <p:spPr>
          <a:xfrm>
            <a:off x="-13026" y="1862255"/>
            <a:ext cx="10822400" cy="935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189"/>
            <a:r>
              <a:rPr lang="en-GB" sz="2900" b="1" i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Upgrade the network based on original cabling</a:t>
            </a:r>
            <a:endParaRPr sz="2900" b="1" i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Shape 510">
            <a:extLst>
              <a:ext uri="{FF2B5EF4-FFF2-40B4-BE49-F238E27FC236}">
                <a16:creationId xmlns:a16="http://schemas.microsoft.com/office/drawing/2014/main" id="{2A473444-36FE-4982-BEE8-0D264E72631C}"/>
              </a:ext>
            </a:extLst>
          </p:cNvPr>
          <p:cNvSpPr txBox="1"/>
          <p:nvPr/>
        </p:nvSpPr>
        <p:spPr>
          <a:xfrm>
            <a:off x="444087" y="2668841"/>
            <a:ext cx="8478217" cy="4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457200"/>
            <a:r>
              <a:rPr lang="en-GB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Re-cabling is not required, enjoy &gt; 1Gbps with the original Cat5e cabling.</a:t>
            </a:r>
            <a:endParaRPr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781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FD11DE7D-D26F-4D85-819C-9647A910BE91}"/>
              </a:ext>
            </a:extLst>
          </p:cNvPr>
          <p:cNvSpPr/>
          <p:nvPr/>
        </p:nvSpPr>
        <p:spPr>
          <a:xfrm>
            <a:off x="681040" y="1890584"/>
            <a:ext cx="3344527" cy="4243516"/>
          </a:xfrm>
          <a:prstGeom prst="roundRect">
            <a:avLst>
              <a:gd name="adj" fmla="val 636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0A9B85A4-4A29-4589-BBC7-625C62CFD7CC}"/>
              </a:ext>
            </a:extLst>
          </p:cNvPr>
          <p:cNvSpPr/>
          <p:nvPr/>
        </p:nvSpPr>
        <p:spPr>
          <a:xfrm>
            <a:off x="4441982" y="1890584"/>
            <a:ext cx="3344527" cy="4243516"/>
          </a:xfrm>
          <a:prstGeom prst="roundRect">
            <a:avLst>
              <a:gd name="adj" fmla="val 636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638FF98B-8846-44D5-B7CE-B7B42883A034}"/>
              </a:ext>
            </a:extLst>
          </p:cNvPr>
          <p:cNvSpPr/>
          <p:nvPr/>
        </p:nvSpPr>
        <p:spPr>
          <a:xfrm>
            <a:off x="8200910" y="1890584"/>
            <a:ext cx="3344527" cy="4243516"/>
          </a:xfrm>
          <a:prstGeom prst="roundRect">
            <a:avLst>
              <a:gd name="adj" fmla="val 636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6134" y="459956"/>
            <a:ext cx="11405866" cy="46697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>
                <a:latin typeface="Arial"/>
                <a:ea typeface="微軟正黑體"/>
                <a:cs typeface="Arial"/>
              </a:rPr>
              <a:t>optimized thermal design &amp; quality components </a:t>
            </a:r>
            <a:endParaRPr lang="en-US" altLang="zh-TW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CE235B04-3C40-4762-9DFA-91B46F5137BE}"/>
              </a:ext>
            </a:extLst>
          </p:cNvPr>
          <p:cNvSpPr txBox="1"/>
          <p:nvPr/>
        </p:nvSpPr>
        <p:spPr>
          <a:xfrm>
            <a:off x="-13026" y="1295530"/>
            <a:ext cx="3241593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Hardware features and benefits</a:t>
            </a:r>
            <a:endParaRPr lang="zh-TW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3B34646B-6D3E-4531-8EBF-862119596FC1}"/>
              </a:ext>
            </a:extLst>
          </p:cNvPr>
          <p:cNvSpPr txBox="1"/>
          <p:nvPr/>
        </p:nvSpPr>
        <p:spPr>
          <a:xfrm>
            <a:off x="8224081" y="2186086"/>
            <a:ext cx="3321356" cy="3687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solid capacitors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210A12A-7690-4781-A1C8-625E10309F36}"/>
              </a:ext>
            </a:extLst>
          </p:cNvPr>
          <p:cNvSpPr txBox="1"/>
          <p:nvPr/>
        </p:nvSpPr>
        <p:spPr>
          <a:xfrm>
            <a:off x="611604" y="2185513"/>
            <a:ext cx="3483397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PWM</a:t>
            </a:r>
            <a:r>
              <a:rPr lang="zh-TW" altLang="en-US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ball bearing fan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FE8A8FC-55BD-4C96-B84E-4A1516D5D93E}"/>
              </a:ext>
            </a:extLst>
          </p:cNvPr>
          <p:cNvSpPr txBox="1"/>
          <p:nvPr/>
        </p:nvSpPr>
        <p:spPr>
          <a:xfrm>
            <a:off x="4345658" y="2185522"/>
            <a:ext cx="353621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conductive and directive heatsink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78" y="2903624"/>
            <a:ext cx="3200400" cy="240243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431" y="2903624"/>
            <a:ext cx="3204667" cy="240243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415" y="2910467"/>
            <a:ext cx="3202208" cy="24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5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6133" y="459956"/>
            <a:ext cx="11404681" cy="46697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/>
              <a:t>Refined design for elegant desktop placement 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833260" y="1779283"/>
            <a:ext cx="10642459" cy="785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Distinguish 1GbE and 10GbE interfaces by  matt and glossy surface treatments which also present the richness of white. Match with 90° rotatable stone blue power jack, QSW-M408 series brings 10GbE network speed and functional, aesthetic design to the office.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4FBE876-3841-4659-8BE4-D94A9C65C6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7"/>
          <a:stretch/>
        </p:blipFill>
        <p:spPr>
          <a:xfrm>
            <a:off x="1056315" y="2528452"/>
            <a:ext cx="9945192" cy="3526013"/>
          </a:xfrm>
          <a:prstGeom prst="rect">
            <a:avLst/>
          </a:prstGeom>
          <a:effectLst>
            <a:reflection blurRad="25400" stA="39000" endPos="15000" dir="5400000" sy="-100000" algn="bl" rotWithShape="0"/>
          </a:effec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CCEDF2A9-5632-417D-8A8A-49A28A18EE3F}"/>
              </a:ext>
            </a:extLst>
          </p:cNvPr>
          <p:cNvSpPr txBox="1"/>
          <p:nvPr/>
        </p:nvSpPr>
        <p:spPr>
          <a:xfrm>
            <a:off x="-13026" y="1295530"/>
            <a:ext cx="3241593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Hardware features and benefits</a:t>
            </a:r>
            <a:endParaRPr lang="zh-TW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578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/>
              <a:t>Super user friendly Web U/I 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311681" y="1806920"/>
            <a:ext cx="11669082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800" b="1">
                <a:solidFill>
                  <a:srgbClr val="FFFF00"/>
                </a:solidFill>
                <a:latin typeface="Arial"/>
                <a:ea typeface="微軟正黑體"/>
                <a:cs typeface="Arial"/>
              </a:rPr>
              <a:t>Walk the user through to quickly and correctly set up the switch!</a:t>
            </a: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C9EF34CB-BE20-4FAF-989C-7AB1E6AC8B69}"/>
              </a:ext>
            </a:extLst>
          </p:cNvPr>
          <p:cNvSpPr/>
          <p:nvPr/>
        </p:nvSpPr>
        <p:spPr>
          <a:xfrm>
            <a:off x="915323" y="2499021"/>
            <a:ext cx="9489989" cy="728629"/>
          </a:xfrm>
          <a:prstGeom prst="roundRect">
            <a:avLst>
              <a:gd name="adj" fmla="val 5583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C384B9A-ECAB-4966-9712-E485227F709E}"/>
              </a:ext>
            </a:extLst>
          </p:cNvPr>
          <p:cNvSpPr/>
          <p:nvPr/>
        </p:nvSpPr>
        <p:spPr>
          <a:xfrm>
            <a:off x="1146441" y="2618059"/>
            <a:ext cx="19303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◆ </a:t>
            </a:r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AC3AAF0-1F88-49ED-8ED5-CBE0E72F87C8}"/>
              </a:ext>
            </a:extLst>
          </p:cNvPr>
          <p:cNvSpPr/>
          <p:nvPr/>
        </p:nvSpPr>
        <p:spPr>
          <a:xfrm>
            <a:off x="3905065" y="2684479"/>
            <a:ext cx="65002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Clear function display, one click for setting</a:t>
            </a: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5C63DA19-3B69-4CE6-AEE7-49913D9FA07F}"/>
              </a:ext>
            </a:extLst>
          </p:cNvPr>
          <p:cNvSpPr/>
          <p:nvPr/>
        </p:nvSpPr>
        <p:spPr>
          <a:xfrm>
            <a:off x="915323" y="3419524"/>
            <a:ext cx="9489989" cy="728629"/>
          </a:xfrm>
          <a:prstGeom prst="roundRect">
            <a:avLst>
              <a:gd name="adj" fmla="val 5583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519156A-E5A6-4D74-961F-BFC08F440102}"/>
              </a:ext>
            </a:extLst>
          </p:cNvPr>
          <p:cNvSpPr/>
          <p:nvPr/>
        </p:nvSpPr>
        <p:spPr>
          <a:xfrm>
            <a:off x="1146442" y="3538562"/>
            <a:ext cx="19303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◆ </a:t>
            </a:r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Intuitive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E0E33DE-0F2C-4697-9143-11AF4CE68D50}"/>
              </a:ext>
            </a:extLst>
          </p:cNvPr>
          <p:cNvSpPr/>
          <p:nvPr/>
        </p:nvSpPr>
        <p:spPr>
          <a:xfrm>
            <a:off x="3905065" y="3604982"/>
            <a:ext cx="65002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GUI illustration matches to the real interface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8D500E31-0723-472E-8D32-4B7C4449A2E6}"/>
              </a:ext>
            </a:extLst>
          </p:cNvPr>
          <p:cNvSpPr/>
          <p:nvPr/>
        </p:nvSpPr>
        <p:spPr>
          <a:xfrm>
            <a:off x="915323" y="4340027"/>
            <a:ext cx="9489989" cy="728629"/>
          </a:xfrm>
          <a:prstGeom prst="roundRect">
            <a:avLst>
              <a:gd name="adj" fmla="val 5583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432570D2-00FC-46DD-8A9D-3602865972FA}"/>
              </a:ext>
            </a:extLst>
          </p:cNvPr>
          <p:cNvSpPr/>
          <p:nvPr/>
        </p:nvSpPr>
        <p:spPr>
          <a:xfrm>
            <a:off x="1146442" y="4459065"/>
            <a:ext cx="26470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◆ </a:t>
            </a:r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Referencing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F4DB527-DD01-4B5E-B254-C4A11108DFED}"/>
              </a:ext>
            </a:extLst>
          </p:cNvPr>
          <p:cNvSpPr/>
          <p:nvPr/>
        </p:nvSpPr>
        <p:spPr>
          <a:xfrm>
            <a:off x="3905065" y="4525485"/>
            <a:ext cx="65002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 charts stand by for setting reference</a:t>
            </a: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528D0888-582C-4048-9EFD-3B1D3BB29F18}"/>
              </a:ext>
            </a:extLst>
          </p:cNvPr>
          <p:cNvSpPr/>
          <p:nvPr/>
        </p:nvSpPr>
        <p:spPr>
          <a:xfrm>
            <a:off x="915323" y="5225037"/>
            <a:ext cx="9489989" cy="728629"/>
          </a:xfrm>
          <a:prstGeom prst="roundRect">
            <a:avLst>
              <a:gd name="adj" fmla="val 5583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B118069-807D-4A22-A71B-C5C930A4B66B}"/>
              </a:ext>
            </a:extLst>
          </p:cNvPr>
          <p:cNvSpPr/>
          <p:nvPr/>
        </p:nvSpPr>
        <p:spPr>
          <a:xfrm>
            <a:off x="1146442" y="5344075"/>
            <a:ext cx="19303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◆ </a:t>
            </a:r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Guiding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6D9721CB-EDB0-4E25-A02E-733F5A98C6B4}"/>
              </a:ext>
            </a:extLst>
          </p:cNvPr>
          <p:cNvSpPr/>
          <p:nvPr/>
        </p:nvSpPr>
        <p:spPr>
          <a:xfrm>
            <a:off x="3905065" y="5410495"/>
            <a:ext cx="62521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Functions and settings are guided in plain words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A25AB4BD-096D-4C0E-8D20-0240274CAB37}"/>
              </a:ext>
            </a:extLst>
          </p:cNvPr>
          <p:cNvSpPr txBox="1"/>
          <p:nvPr/>
        </p:nvSpPr>
        <p:spPr>
          <a:xfrm>
            <a:off x="0" y="1289466"/>
            <a:ext cx="3180743" cy="36933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b="1"/>
              <a:t>Software features and benefits</a:t>
            </a:r>
            <a:endParaRPr lang="zh-TW" altLang="en-US" b="1"/>
          </a:p>
        </p:txBody>
      </p:sp>
    </p:spTree>
    <p:extLst>
      <p:ext uri="{BB962C8B-B14F-4D97-AF65-F5344CB8AC3E}">
        <p14:creationId xmlns:p14="http://schemas.microsoft.com/office/powerpoint/2010/main" val="947587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640F6B91-6D99-458A-8A11-4710F3CBE297}"/>
              </a:ext>
            </a:extLst>
          </p:cNvPr>
          <p:cNvSpPr/>
          <p:nvPr/>
        </p:nvSpPr>
        <p:spPr>
          <a:xfrm>
            <a:off x="803275" y="348761"/>
            <a:ext cx="10156078" cy="728629"/>
          </a:xfrm>
          <a:prstGeom prst="roundRect">
            <a:avLst>
              <a:gd name="adj" fmla="val 5583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F623C81E-EF21-43F3-B356-12D21F4B88D9}"/>
              </a:ext>
            </a:extLst>
          </p:cNvPr>
          <p:cNvSpPr txBox="1"/>
          <p:nvPr/>
        </p:nvSpPr>
        <p:spPr>
          <a:xfrm>
            <a:off x="3793854" y="1170619"/>
            <a:ext cx="6500247" cy="60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2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the setting work simple by reducing the complex control layers and parameters.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D2BADD5-EA60-47D4-9F4C-0E754D210FE5}"/>
              </a:ext>
            </a:extLst>
          </p:cNvPr>
          <p:cNvSpPr txBox="1"/>
          <p:nvPr/>
        </p:nvSpPr>
        <p:spPr>
          <a:xfrm>
            <a:off x="0" y="1289466"/>
            <a:ext cx="3180743" cy="36933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b="1"/>
              <a:t>Software features and benefits</a:t>
            </a:r>
            <a:endParaRPr lang="zh-TW" altLang="en-US" b="1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56A816D-53EA-4315-A1A4-50EE87D217C5}"/>
              </a:ext>
            </a:extLst>
          </p:cNvPr>
          <p:cNvSpPr/>
          <p:nvPr/>
        </p:nvSpPr>
        <p:spPr>
          <a:xfrm>
            <a:off x="804112" y="343374"/>
            <a:ext cx="255513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3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◆ </a:t>
            </a:r>
            <a:r>
              <a:rPr lang="en-US" altLang="zh-TW" sz="3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87DF8C4-5958-4FD0-BF33-B2F89AE1D9A1}"/>
              </a:ext>
            </a:extLst>
          </p:cNvPr>
          <p:cNvSpPr/>
          <p:nvPr/>
        </p:nvSpPr>
        <p:spPr>
          <a:xfrm>
            <a:off x="3235800" y="453036"/>
            <a:ext cx="67822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Clear function display, one click for setting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58" y="1777645"/>
            <a:ext cx="9739201" cy="441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10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2CF2F71C-B9BC-47BF-8136-790088BF10B4}"/>
              </a:ext>
            </a:extLst>
          </p:cNvPr>
          <p:cNvSpPr/>
          <p:nvPr/>
        </p:nvSpPr>
        <p:spPr>
          <a:xfrm>
            <a:off x="803275" y="348761"/>
            <a:ext cx="10156078" cy="728629"/>
          </a:xfrm>
          <a:prstGeom prst="roundRect">
            <a:avLst>
              <a:gd name="adj" fmla="val 5583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5163B5E-0A13-46C2-BAE2-081C18B9D22B}"/>
              </a:ext>
            </a:extLst>
          </p:cNvPr>
          <p:cNvSpPr txBox="1"/>
          <p:nvPr/>
        </p:nvSpPr>
        <p:spPr>
          <a:xfrm>
            <a:off x="0" y="1289466"/>
            <a:ext cx="3180743" cy="36933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b="1"/>
              <a:t>Software features and benefits</a:t>
            </a:r>
            <a:endParaRPr lang="zh-TW" altLang="en-US" b="1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E10A3A1-9693-4194-9462-C2F0BC0459ED}"/>
              </a:ext>
            </a:extLst>
          </p:cNvPr>
          <p:cNvSpPr/>
          <p:nvPr/>
        </p:nvSpPr>
        <p:spPr>
          <a:xfrm>
            <a:off x="818961" y="360108"/>
            <a:ext cx="281146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◆ </a:t>
            </a:r>
            <a:r>
              <a:rPr lang="en-US" altLang="zh-TW" sz="3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Intuitive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2833E88-100F-4467-A97A-CDFC94B5B18C}"/>
              </a:ext>
            </a:extLst>
          </p:cNvPr>
          <p:cNvSpPr/>
          <p:nvPr/>
        </p:nvSpPr>
        <p:spPr>
          <a:xfrm>
            <a:off x="3445205" y="468941"/>
            <a:ext cx="69762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GUI illustration matches to the real interface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FA7CF80E-C358-471E-8AD9-5F7A2846D378}"/>
              </a:ext>
            </a:extLst>
          </p:cNvPr>
          <p:cNvSpPr txBox="1"/>
          <p:nvPr/>
        </p:nvSpPr>
        <p:spPr>
          <a:xfrm>
            <a:off x="3793854" y="1170619"/>
            <a:ext cx="6500247" cy="60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2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 interacts with user and switch to enhance the experience.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33" y="1844675"/>
            <a:ext cx="8892240" cy="429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97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9">
            <a:extLst>
              <a:ext uri="{FF2B5EF4-FFF2-40B4-BE49-F238E27FC236}">
                <a16:creationId xmlns:a16="http://schemas.microsoft.com/office/drawing/2014/main" id="{15DCB3D1-89A0-4B3F-A310-33CF2A31DB4A}"/>
              </a:ext>
            </a:extLst>
          </p:cNvPr>
          <p:cNvSpPr/>
          <p:nvPr/>
        </p:nvSpPr>
        <p:spPr>
          <a:xfrm>
            <a:off x="803275" y="2825735"/>
            <a:ext cx="10010073" cy="1310172"/>
          </a:xfrm>
          <a:prstGeom prst="roundRect">
            <a:avLst>
              <a:gd name="adj" fmla="val 5583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202FC128-0F3A-4998-AF15-A2173B93130D}"/>
              </a:ext>
            </a:extLst>
          </p:cNvPr>
          <p:cNvSpPr/>
          <p:nvPr/>
        </p:nvSpPr>
        <p:spPr>
          <a:xfrm>
            <a:off x="803275" y="1328801"/>
            <a:ext cx="10010073" cy="1310172"/>
          </a:xfrm>
          <a:prstGeom prst="roundRect">
            <a:avLst>
              <a:gd name="adj" fmla="val 5583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6716DE74-B97F-4E6C-BEDF-E721BDF8C028}"/>
              </a:ext>
            </a:extLst>
          </p:cNvPr>
          <p:cNvSpPr/>
          <p:nvPr/>
        </p:nvSpPr>
        <p:spPr>
          <a:xfrm>
            <a:off x="803275" y="4322669"/>
            <a:ext cx="10010073" cy="1310172"/>
          </a:xfrm>
          <a:prstGeom prst="roundRect">
            <a:avLst>
              <a:gd name="adj" fmla="val 5583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Agenda</a:t>
            </a:r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4EDE095-D953-44A2-8BD9-592C83FEC092}"/>
              </a:ext>
            </a:extLst>
          </p:cNvPr>
          <p:cNvSpPr/>
          <p:nvPr/>
        </p:nvSpPr>
        <p:spPr>
          <a:xfrm>
            <a:off x="940458" y="1460667"/>
            <a:ext cx="203517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◆ </a:t>
            </a:r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Overture</a:t>
            </a:r>
          </a:p>
          <a:p>
            <a:pPr lvl="0"/>
            <a:endParaRPr lang="en-US" altLang="zh-TW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26CBBD7-BF2F-488F-B1A4-B6ADABFD8BEE}"/>
              </a:ext>
            </a:extLst>
          </p:cNvPr>
          <p:cNvSpPr/>
          <p:nvPr/>
        </p:nvSpPr>
        <p:spPr>
          <a:xfrm>
            <a:off x="2956364" y="1481846"/>
            <a:ext cx="730841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buFontTx/>
              <a:buChar char="-"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problems of network infrastructure for small businesses</a:t>
            </a:r>
          </a:p>
          <a:p>
            <a:pPr marL="342900" lvl="0" indent="-342900">
              <a:buFontTx/>
              <a:buChar char="-"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issues of current solution</a:t>
            </a:r>
          </a:p>
          <a:p>
            <a:pPr marL="342900" lvl="0" indent="-342900">
              <a:buFontTx/>
              <a:buChar char="-"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demands of small businesses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9DDA9B7-6393-46B7-8B75-C3078651D934}"/>
              </a:ext>
            </a:extLst>
          </p:cNvPr>
          <p:cNvSpPr/>
          <p:nvPr/>
        </p:nvSpPr>
        <p:spPr>
          <a:xfrm>
            <a:off x="1660367" y="2980477"/>
            <a:ext cx="27158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◆ </a:t>
            </a:r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Theme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48CDFBA-BEFD-471C-81B1-CD16861CF22B}"/>
              </a:ext>
            </a:extLst>
          </p:cNvPr>
          <p:cNvSpPr/>
          <p:nvPr/>
        </p:nvSpPr>
        <p:spPr>
          <a:xfrm>
            <a:off x="4437061" y="2983508"/>
            <a:ext cx="613360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buFontTx/>
              <a:buChar char="-"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QSW-M408 Series for the true demands of SMBs</a:t>
            </a:r>
          </a:p>
          <a:p>
            <a:pPr marL="342900" lvl="0" indent="-342900">
              <a:buFontTx/>
              <a:buChar char="-"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 features and benefits</a:t>
            </a:r>
          </a:p>
          <a:p>
            <a:pPr marL="342900" lvl="0" indent="-342900">
              <a:buFontTx/>
              <a:buChar char="-"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features and benefits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D4D6D388-2F45-4843-A3A1-1A3E313A2A91}"/>
              </a:ext>
            </a:extLst>
          </p:cNvPr>
          <p:cNvSpPr/>
          <p:nvPr/>
        </p:nvSpPr>
        <p:spPr>
          <a:xfrm>
            <a:off x="940458" y="4477411"/>
            <a:ext cx="20778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◆ </a:t>
            </a:r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Concerto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133B2CF3-91A1-461D-B294-EB8964195874}"/>
              </a:ext>
            </a:extLst>
          </p:cNvPr>
          <p:cNvSpPr/>
          <p:nvPr/>
        </p:nvSpPr>
        <p:spPr>
          <a:xfrm>
            <a:off x="2956364" y="4538966"/>
            <a:ext cx="7102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buFontTx/>
              <a:buChar char="-"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QSW-M408 series collaborates with other QNAP products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2BDCDB18-41EC-416F-B995-3ED7557FE3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58373" y="145190"/>
            <a:ext cx="1925907" cy="2159350"/>
          </a:xfrm>
          <a:prstGeom prst="rect">
            <a:avLst/>
          </a:prstGeom>
        </p:spPr>
      </p:pic>
      <p:grpSp>
        <p:nvGrpSpPr>
          <p:cNvPr id="35" name="群組 34">
            <a:extLst>
              <a:ext uri="{FF2B5EF4-FFF2-40B4-BE49-F238E27FC236}">
                <a16:creationId xmlns:a16="http://schemas.microsoft.com/office/drawing/2014/main" id="{90D4E963-B9A9-4047-B45B-DAF5C530C68A}"/>
              </a:ext>
            </a:extLst>
          </p:cNvPr>
          <p:cNvGrpSpPr/>
          <p:nvPr/>
        </p:nvGrpSpPr>
        <p:grpSpPr>
          <a:xfrm>
            <a:off x="6795057" y="5000632"/>
            <a:ext cx="1770719" cy="1840565"/>
            <a:chOff x="6936707" y="4162608"/>
            <a:chExt cx="1901521" cy="1976527"/>
          </a:xfrm>
        </p:grpSpPr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886CDEC3-64A2-48E7-B88D-4D4A0A96F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5920" y="4162608"/>
              <a:ext cx="1842308" cy="1751939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8234C457-0439-450F-A657-7DD70DBBF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6707" y="4203082"/>
              <a:ext cx="699520" cy="750050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D1B9DD40-F7F8-486A-A239-A16941093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5711" y="4378052"/>
              <a:ext cx="510823" cy="900849"/>
            </a:xfrm>
            <a:prstGeom prst="rect">
              <a:avLst/>
            </a:prstGeom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D2F1C1D2-C402-40BA-ADFA-DCBFBE68E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0184" y="5252497"/>
              <a:ext cx="304757" cy="886638"/>
            </a:xfrm>
            <a:prstGeom prst="rect">
              <a:avLst/>
            </a:prstGeom>
          </p:spPr>
        </p:pic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5F6F3056-3E49-498C-95B9-DEC9356DAE3C}"/>
              </a:ext>
            </a:extLst>
          </p:cNvPr>
          <p:cNvGrpSpPr/>
          <p:nvPr/>
        </p:nvGrpSpPr>
        <p:grpSpPr>
          <a:xfrm>
            <a:off x="443174" y="1957546"/>
            <a:ext cx="1462845" cy="2353199"/>
            <a:chOff x="1241997" y="2520740"/>
            <a:chExt cx="1170140" cy="1882340"/>
          </a:xfrm>
        </p:grpSpPr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ED2476A3-D3DE-42C4-B005-939CCC812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5882" y="3516442"/>
              <a:ext cx="1026255" cy="886638"/>
            </a:xfrm>
            <a:prstGeom prst="rect">
              <a:avLst/>
            </a:prstGeom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44C471C1-7A5A-4BA7-B4D5-95F0F1760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1997" y="2520740"/>
              <a:ext cx="738179" cy="15078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6703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9">
            <a:extLst>
              <a:ext uri="{FF2B5EF4-FFF2-40B4-BE49-F238E27FC236}">
                <a16:creationId xmlns:a16="http://schemas.microsoft.com/office/drawing/2014/main" id="{08DBA07C-EA0B-4A4C-8F7A-6C3812C3FE2E}"/>
              </a:ext>
            </a:extLst>
          </p:cNvPr>
          <p:cNvSpPr/>
          <p:nvPr/>
        </p:nvSpPr>
        <p:spPr>
          <a:xfrm>
            <a:off x="803275" y="348761"/>
            <a:ext cx="10156078" cy="728629"/>
          </a:xfrm>
          <a:prstGeom prst="roundRect">
            <a:avLst>
              <a:gd name="adj" fmla="val 5583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204F14A-557B-43EF-BF58-AB7B4CA20720}"/>
              </a:ext>
            </a:extLst>
          </p:cNvPr>
          <p:cNvSpPr/>
          <p:nvPr/>
        </p:nvSpPr>
        <p:spPr>
          <a:xfrm>
            <a:off x="803275" y="355859"/>
            <a:ext cx="359811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3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◆ </a:t>
            </a:r>
            <a:r>
              <a:rPr lang="en-US" altLang="zh-TW" sz="3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Referencing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EBEA40E-6DBE-4044-8F56-E5FCE040E340}"/>
              </a:ext>
            </a:extLst>
          </p:cNvPr>
          <p:cNvSpPr/>
          <p:nvPr/>
        </p:nvSpPr>
        <p:spPr>
          <a:xfrm>
            <a:off x="4198173" y="489463"/>
            <a:ext cx="67818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 charts stand by for setting reference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AD2BBFA2-7389-4C96-885B-87713DA3302A}"/>
              </a:ext>
            </a:extLst>
          </p:cNvPr>
          <p:cNvSpPr txBox="1"/>
          <p:nvPr/>
        </p:nvSpPr>
        <p:spPr>
          <a:xfrm>
            <a:off x="0" y="1289466"/>
            <a:ext cx="3180743" cy="36933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b="1"/>
              <a:t>Software features and benefits</a:t>
            </a:r>
            <a:endParaRPr lang="zh-TW" altLang="en-US" b="1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08" y="1970247"/>
            <a:ext cx="9786612" cy="4424364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10668746" y="849888"/>
            <a:ext cx="1541010" cy="1437412"/>
            <a:chOff x="10668746" y="849888"/>
            <a:chExt cx="1541010" cy="1437412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15DE17C3-E369-4F32-B907-0FBDA04BE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746" y="849888"/>
              <a:ext cx="1541010" cy="1437412"/>
            </a:xfrm>
            <a:prstGeom prst="rect">
              <a:avLst/>
            </a:prstGeom>
          </p:spPr>
        </p:pic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BEFAC767-96B3-448A-BB74-A6B78F8006BC}"/>
                </a:ext>
              </a:extLst>
            </p:cNvPr>
            <p:cNvSpPr txBox="1"/>
            <p:nvPr/>
          </p:nvSpPr>
          <p:spPr>
            <a:xfrm>
              <a:off x="10833273" y="1190002"/>
              <a:ext cx="12119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QNAP</a:t>
              </a:r>
              <a:br>
                <a:rPr lang="en-US" altLang="zh-TW" sz="24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zh-TW" sz="24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altLang="zh-TW" sz="2400" b="1" baseline="3000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</a:t>
              </a:r>
              <a:r>
                <a:rPr lang="en-US" altLang="zh-TW" sz="24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zh-TW" altLang="en-US" sz="24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zh-TW" altLang="en-US" sz="3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F4E12D0E-8530-4420-89C7-48CAAD4E0CD7}"/>
              </a:ext>
            </a:extLst>
          </p:cNvPr>
          <p:cNvSpPr txBox="1"/>
          <p:nvPr/>
        </p:nvSpPr>
        <p:spPr>
          <a:xfrm>
            <a:off x="3793854" y="1108473"/>
            <a:ext cx="65002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2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avoid going back and forth between different setting pages, four major status charts can be called aside for reference during the configuration.</a:t>
            </a:r>
          </a:p>
        </p:txBody>
      </p:sp>
    </p:spTree>
    <p:extLst>
      <p:ext uri="{BB962C8B-B14F-4D97-AF65-F5344CB8AC3E}">
        <p14:creationId xmlns:p14="http://schemas.microsoft.com/office/powerpoint/2010/main" val="751688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752E810A-6038-451B-8D76-5FC7DAF42A30}"/>
              </a:ext>
            </a:extLst>
          </p:cNvPr>
          <p:cNvSpPr/>
          <p:nvPr/>
        </p:nvSpPr>
        <p:spPr>
          <a:xfrm>
            <a:off x="803275" y="348761"/>
            <a:ext cx="10156078" cy="728629"/>
          </a:xfrm>
          <a:prstGeom prst="roundRect">
            <a:avLst>
              <a:gd name="adj" fmla="val 5583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82B045E-06CF-4ED3-ABC7-1288ECD472FB}"/>
              </a:ext>
            </a:extLst>
          </p:cNvPr>
          <p:cNvSpPr/>
          <p:nvPr/>
        </p:nvSpPr>
        <p:spPr>
          <a:xfrm>
            <a:off x="803275" y="353547"/>
            <a:ext cx="262320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3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◆ </a:t>
            </a:r>
            <a:r>
              <a:rPr lang="en-US" altLang="zh-TW" sz="3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Guiding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BD0EB69-2774-485E-B811-3887B4D244CF}"/>
              </a:ext>
            </a:extLst>
          </p:cNvPr>
          <p:cNvSpPr/>
          <p:nvPr/>
        </p:nvSpPr>
        <p:spPr>
          <a:xfrm>
            <a:off x="3350101" y="483238"/>
            <a:ext cx="77781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Functions and settings are guided in plain words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A7C8F94F-92F8-4002-BAFA-D6C1C3B8692D}"/>
              </a:ext>
            </a:extLst>
          </p:cNvPr>
          <p:cNvSpPr txBox="1"/>
          <p:nvPr/>
        </p:nvSpPr>
        <p:spPr>
          <a:xfrm>
            <a:off x="0" y="1289466"/>
            <a:ext cx="3180743" cy="36933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b="1"/>
              <a:t>Software features and benefits</a:t>
            </a:r>
            <a:endParaRPr lang="zh-TW" altLang="en-US" b="1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E5A14C7-9D69-4A0B-A719-D4F32017C5D2}"/>
              </a:ext>
            </a:extLst>
          </p:cNvPr>
          <p:cNvSpPr txBox="1"/>
          <p:nvPr/>
        </p:nvSpPr>
        <p:spPr>
          <a:xfrm>
            <a:off x="3793854" y="1170619"/>
            <a:ext cx="672174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2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Web U/I has introduction and setting guide for each function which allows for studying by practicing.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75" y="1879980"/>
            <a:ext cx="9456831" cy="429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069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6133" y="459956"/>
            <a:ext cx="11405867" cy="46697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>
                <a:latin typeface="Arial"/>
                <a:ea typeface="微軟正黑體"/>
                <a:cs typeface="Arial"/>
              </a:rPr>
              <a:t>Firmware live update support</a:t>
            </a:r>
            <a:endParaRPr 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6E1870E-8130-4B72-89F0-61C1524F2B42}"/>
              </a:ext>
            </a:extLst>
          </p:cNvPr>
          <p:cNvSpPr txBox="1"/>
          <p:nvPr/>
        </p:nvSpPr>
        <p:spPr>
          <a:xfrm>
            <a:off x="0" y="1289466"/>
            <a:ext cx="3180743" cy="36933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b="1"/>
              <a:t>Software features and benefits</a:t>
            </a:r>
            <a:endParaRPr lang="zh-TW" altLang="en-US" b="1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3" y="1844675"/>
            <a:ext cx="9695849" cy="438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99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C1FD21D7-6176-4160-A173-FC4E50A0B6D3}"/>
              </a:ext>
            </a:extLst>
          </p:cNvPr>
          <p:cNvSpPr/>
          <p:nvPr/>
        </p:nvSpPr>
        <p:spPr>
          <a:xfrm>
            <a:off x="6096000" y="1846306"/>
            <a:ext cx="4945637" cy="1807572"/>
          </a:xfrm>
          <a:prstGeom prst="roundRect">
            <a:avLst>
              <a:gd name="adj" fmla="val 636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74F8A9F7-6E4A-4085-804B-5EFF21EE75AA}"/>
              </a:ext>
            </a:extLst>
          </p:cNvPr>
          <p:cNvSpPr/>
          <p:nvPr/>
        </p:nvSpPr>
        <p:spPr>
          <a:xfrm>
            <a:off x="8186749" y="2186998"/>
            <a:ext cx="225574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Allocation</a:t>
            </a:r>
          </a:p>
          <a:p>
            <a:pPr lvl="0" algn="ctr"/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Expansion</a:t>
            </a: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E3BB87C9-BDE8-4927-BFDD-F7E4777ACBF5}"/>
              </a:ext>
            </a:extLst>
          </p:cNvPr>
          <p:cNvSpPr/>
          <p:nvPr/>
        </p:nvSpPr>
        <p:spPr>
          <a:xfrm>
            <a:off x="6096000" y="3915498"/>
            <a:ext cx="4945637" cy="1807572"/>
          </a:xfrm>
          <a:prstGeom prst="roundRect">
            <a:avLst>
              <a:gd name="adj" fmla="val 636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9BEE4A8C-E237-4E34-BD33-09A98059E3DD}"/>
              </a:ext>
            </a:extLst>
          </p:cNvPr>
          <p:cNvSpPr/>
          <p:nvPr/>
        </p:nvSpPr>
        <p:spPr>
          <a:xfrm>
            <a:off x="7685008" y="4256190"/>
            <a:ext cx="325922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control</a:t>
            </a:r>
          </a:p>
          <a:p>
            <a:pPr lvl="0" algn="ctr"/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security</a:t>
            </a: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C60D2209-FBE0-4CD5-88F3-BC9D789657A2}"/>
              </a:ext>
            </a:extLst>
          </p:cNvPr>
          <p:cNvSpPr/>
          <p:nvPr/>
        </p:nvSpPr>
        <p:spPr>
          <a:xfrm>
            <a:off x="965200" y="3915498"/>
            <a:ext cx="4945637" cy="1807572"/>
          </a:xfrm>
          <a:prstGeom prst="roundRect">
            <a:avLst>
              <a:gd name="adj" fmla="val 636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7C2088BE-4281-45A2-9B3F-C24003E4E2DF}"/>
              </a:ext>
            </a:extLst>
          </p:cNvPr>
          <p:cNvSpPr/>
          <p:nvPr/>
        </p:nvSpPr>
        <p:spPr>
          <a:xfrm>
            <a:off x="1362985" y="4256190"/>
            <a:ext cx="264207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Anti-loop</a:t>
            </a:r>
          </a:p>
          <a:p>
            <a:pPr lvl="0" algn="ctr"/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Backup path</a:t>
            </a: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B084CA73-A729-4A60-B4A9-10A8BB278F06}"/>
              </a:ext>
            </a:extLst>
          </p:cNvPr>
          <p:cNvSpPr/>
          <p:nvPr/>
        </p:nvSpPr>
        <p:spPr>
          <a:xfrm>
            <a:off x="965200" y="1846306"/>
            <a:ext cx="4945637" cy="1807572"/>
          </a:xfrm>
          <a:prstGeom prst="roundRect">
            <a:avLst>
              <a:gd name="adj" fmla="val 636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/>
              <a:t>Support Ethernet management protocols (I)</a:t>
            </a:r>
          </a:p>
        </p:txBody>
      </p:sp>
      <p:sp>
        <p:nvSpPr>
          <p:cNvPr id="6" name="圓角矩形 5"/>
          <p:cNvSpPr/>
          <p:nvPr/>
        </p:nvSpPr>
        <p:spPr>
          <a:xfrm>
            <a:off x="4330195" y="2107926"/>
            <a:ext cx="1320800" cy="13208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423835" y="2491327"/>
            <a:ext cx="1162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VLAN</a:t>
            </a:r>
            <a:endParaRPr lang="zh-TW" alt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6370577" y="2107926"/>
            <a:ext cx="1320800" cy="13208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592685" y="2491327"/>
            <a:ext cx="942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</a:t>
            </a:r>
            <a:endParaRPr lang="zh-TW" alt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4368985" y="4158883"/>
            <a:ext cx="1320800" cy="13208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4483464" y="4549765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RSTP</a:t>
            </a:r>
            <a:endParaRPr lang="zh-TW" alt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6367021" y="4150975"/>
            <a:ext cx="1320800" cy="13208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612112" y="4534376"/>
            <a:ext cx="923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ACL</a:t>
            </a:r>
            <a:endParaRPr lang="zh-TW" alt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0D6AE70-F0C4-4D28-8127-D9ED0A918E09}"/>
              </a:ext>
            </a:extLst>
          </p:cNvPr>
          <p:cNvSpPr/>
          <p:nvPr/>
        </p:nvSpPr>
        <p:spPr>
          <a:xfrm>
            <a:off x="1180244" y="2186998"/>
            <a:ext cx="300755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Segmentation </a:t>
            </a:r>
          </a:p>
          <a:p>
            <a:pPr lvl="0" algn="ctr"/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 </a:t>
            </a:r>
            <a:endParaRPr lang="zh-TW" alt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35D249A-0BDD-4C0B-8502-925147292B96}"/>
              </a:ext>
            </a:extLst>
          </p:cNvPr>
          <p:cNvSpPr txBox="1"/>
          <p:nvPr/>
        </p:nvSpPr>
        <p:spPr>
          <a:xfrm>
            <a:off x="0" y="1289466"/>
            <a:ext cx="3180743" cy="36933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b="1"/>
              <a:t>Software features and benefits</a:t>
            </a:r>
            <a:endParaRPr lang="zh-TW" altLang="en-US" b="1"/>
          </a:p>
        </p:txBody>
      </p:sp>
    </p:spTree>
    <p:extLst>
      <p:ext uri="{BB962C8B-B14F-4D97-AF65-F5344CB8AC3E}">
        <p14:creationId xmlns:p14="http://schemas.microsoft.com/office/powerpoint/2010/main" val="35324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F31380AA-1E9F-4172-945A-AFC66E21B3B4}"/>
              </a:ext>
            </a:extLst>
          </p:cNvPr>
          <p:cNvSpPr/>
          <p:nvPr/>
        </p:nvSpPr>
        <p:spPr>
          <a:xfrm>
            <a:off x="6096000" y="1844675"/>
            <a:ext cx="4945637" cy="1807572"/>
          </a:xfrm>
          <a:prstGeom prst="roundRect">
            <a:avLst>
              <a:gd name="adj" fmla="val 636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1502CDB2-931F-47D3-96D5-BDFEC322C927}"/>
              </a:ext>
            </a:extLst>
          </p:cNvPr>
          <p:cNvSpPr/>
          <p:nvPr/>
        </p:nvSpPr>
        <p:spPr>
          <a:xfrm>
            <a:off x="7784394" y="2271866"/>
            <a:ext cx="306045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 disclose</a:t>
            </a:r>
          </a:p>
          <a:p>
            <a:pPr lvl="0" algn="ctr"/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Aid troubleshoot</a:t>
            </a:r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4B03D953-0B9A-4941-A488-D87C604510A3}"/>
              </a:ext>
            </a:extLst>
          </p:cNvPr>
          <p:cNvSpPr/>
          <p:nvPr/>
        </p:nvSpPr>
        <p:spPr>
          <a:xfrm>
            <a:off x="6096000" y="3913867"/>
            <a:ext cx="4945637" cy="1807572"/>
          </a:xfrm>
          <a:prstGeom prst="roundRect">
            <a:avLst>
              <a:gd name="adj" fmla="val 636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DA3E09-1867-4B4D-8F4D-CF9A04BE6115}"/>
              </a:ext>
            </a:extLst>
          </p:cNvPr>
          <p:cNvSpPr/>
          <p:nvPr/>
        </p:nvSpPr>
        <p:spPr>
          <a:xfrm>
            <a:off x="7872984" y="4341058"/>
            <a:ext cx="29718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</a:p>
          <a:p>
            <a:pPr lvl="0" algn="ctr"/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saving</a:t>
            </a: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8B90AE96-888F-4E8E-AA15-CB424C5E4525}"/>
              </a:ext>
            </a:extLst>
          </p:cNvPr>
          <p:cNvSpPr/>
          <p:nvPr/>
        </p:nvSpPr>
        <p:spPr>
          <a:xfrm>
            <a:off x="965200" y="3913867"/>
            <a:ext cx="4945637" cy="1807572"/>
          </a:xfrm>
          <a:prstGeom prst="roundRect">
            <a:avLst>
              <a:gd name="adj" fmla="val 636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C0964416-2FA6-422B-8FA6-3ADA3FEB703E}"/>
              </a:ext>
            </a:extLst>
          </p:cNvPr>
          <p:cNvSpPr/>
          <p:nvPr/>
        </p:nvSpPr>
        <p:spPr>
          <a:xfrm>
            <a:off x="1262798" y="4341058"/>
            <a:ext cx="284244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Balance speed</a:t>
            </a:r>
          </a:p>
          <a:p>
            <a:pPr lvl="0" algn="ctr"/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 prevention</a:t>
            </a: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00EABC48-1698-4EF9-8E1D-4A74518425BF}"/>
              </a:ext>
            </a:extLst>
          </p:cNvPr>
          <p:cNvSpPr/>
          <p:nvPr/>
        </p:nvSpPr>
        <p:spPr>
          <a:xfrm>
            <a:off x="965200" y="1844675"/>
            <a:ext cx="4945637" cy="1807572"/>
          </a:xfrm>
          <a:prstGeom prst="roundRect">
            <a:avLst>
              <a:gd name="adj" fmla="val 636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圓角矩形 5">
            <a:extLst>
              <a:ext uri="{FF2B5EF4-FFF2-40B4-BE49-F238E27FC236}">
                <a16:creationId xmlns:a16="http://schemas.microsoft.com/office/drawing/2014/main" id="{579CC61F-21F9-4839-9335-FD41C2B97AE3}"/>
              </a:ext>
            </a:extLst>
          </p:cNvPr>
          <p:cNvSpPr/>
          <p:nvPr/>
        </p:nvSpPr>
        <p:spPr>
          <a:xfrm>
            <a:off x="4330195" y="2106295"/>
            <a:ext cx="1320800" cy="13208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圓角矩形 6">
            <a:extLst>
              <a:ext uri="{FF2B5EF4-FFF2-40B4-BE49-F238E27FC236}">
                <a16:creationId xmlns:a16="http://schemas.microsoft.com/office/drawing/2014/main" id="{12587D02-9EBD-493C-BE87-5CA80EB0CC47}"/>
              </a:ext>
            </a:extLst>
          </p:cNvPr>
          <p:cNvSpPr/>
          <p:nvPr/>
        </p:nvSpPr>
        <p:spPr>
          <a:xfrm>
            <a:off x="6370577" y="2106295"/>
            <a:ext cx="1320800" cy="13208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圓角矩形 9">
            <a:extLst>
              <a:ext uri="{FF2B5EF4-FFF2-40B4-BE49-F238E27FC236}">
                <a16:creationId xmlns:a16="http://schemas.microsoft.com/office/drawing/2014/main" id="{481DDCEA-06BB-444A-B628-A24AD0B92AA3}"/>
              </a:ext>
            </a:extLst>
          </p:cNvPr>
          <p:cNvSpPr/>
          <p:nvPr/>
        </p:nvSpPr>
        <p:spPr>
          <a:xfrm>
            <a:off x="4368985" y="4157252"/>
            <a:ext cx="1320800" cy="13208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圓角矩形 11">
            <a:extLst>
              <a:ext uri="{FF2B5EF4-FFF2-40B4-BE49-F238E27FC236}">
                <a16:creationId xmlns:a16="http://schemas.microsoft.com/office/drawing/2014/main" id="{F7BEB2E0-303E-424B-AA90-BDD76076B256}"/>
              </a:ext>
            </a:extLst>
          </p:cNvPr>
          <p:cNvSpPr/>
          <p:nvPr/>
        </p:nvSpPr>
        <p:spPr>
          <a:xfrm>
            <a:off x="6367021" y="4149344"/>
            <a:ext cx="1320800" cy="13208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7F45821F-1C38-4225-9036-795B6E910249}"/>
              </a:ext>
            </a:extLst>
          </p:cNvPr>
          <p:cNvSpPr/>
          <p:nvPr/>
        </p:nvSpPr>
        <p:spPr>
          <a:xfrm>
            <a:off x="1182935" y="2271866"/>
            <a:ext cx="300216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 snooping</a:t>
            </a:r>
          </a:p>
          <a:p>
            <a:pPr lvl="0" algn="ctr"/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 reduction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6134" y="459956"/>
            <a:ext cx="10506706" cy="46697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/>
              <a:t>Support Ethernet management protocols (II)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4420166" y="2535862"/>
            <a:ext cx="1140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IGMP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6532122" y="2517627"/>
            <a:ext cx="1054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LLDP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4409191" y="4488136"/>
            <a:ext cx="1231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802.3x</a:t>
            </a:r>
          </a:p>
          <a:p>
            <a:pPr algn="ctr"/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(Flow Control)</a:t>
            </a:r>
            <a:endParaRPr lang="zh-TW" altLang="en-US" sz="1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6333687" y="4395802"/>
            <a:ext cx="14077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802.3az</a:t>
            </a:r>
          </a:p>
          <a:p>
            <a:pPr algn="ctr"/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(Energy Efficient</a:t>
            </a:r>
          </a:p>
          <a:p>
            <a:pPr algn="ctr"/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Ethernet)</a:t>
            </a:r>
            <a:endParaRPr lang="zh-TW" altLang="en-US" sz="1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D55B731-DDFB-4D70-A0EB-950C7F05B62F}"/>
              </a:ext>
            </a:extLst>
          </p:cNvPr>
          <p:cNvSpPr txBox="1"/>
          <p:nvPr/>
        </p:nvSpPr>
        <p:spPr>
          <a:xfrm>
            <a:off x="0" y="1289466"/>
            <a:ext cx="3180743" cy="36933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b="1"/>
              <a:t>Software features and benefits</a:t>
            </a:r>
            <a:endParaRPr lang="zh-TW" altLang="en-US" b="1"/>
          </a:p>
        </p:txBody>
      </p:sp>
    </p:spTree>
    <p:extLst>
      <p:ext uri="{BB962C8B-B14F-4D97-AF65-F5344CB8AC3E}">
        <p14:creationId xmlns:p14="http://schemas.microsoft.com/office/powerpoint/2010/main" val="2390307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43B020BB-3CD6-4FA0-B5E5-06A4D9282A7B}"/>
              </a:ext>
            </a:extLst>
          </p:cNvPr>
          <p:cNvSpPr txBox="1">
            <a:spLocks/>
          </p:cNvSpPr>
          <p:nvPr/>
        </p:nvSpPr>
        <p:spPr>
          <a:xfrm>
            <a:off x="1844040" y="5930253"/>
            <a:ext cx="8503920" cy="8412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4000" b="1">
                <a:solidFill>
                  <a:schemeClr val="bg1"/>
                </a:solidFill>
                <a:effectLst>
                  <a:outerShdw blurRad="38100" dist="76200" dir="2700000" algn="tl" rotWithShape="0">
                    <a:prstClr val="black">
                      <a:alpha val="6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Concerto: Collaboration</a:t>
            </a:r>
          </a:p>
        </p:txBody>
      </p:sp>
    </p:spTree>
    <p:extLst>
      <p:ext uri="{BB962C8B-B14F-4D97-AF65-F5344CB8AC3E}">
        <p14:creationId xmlns:p14="http://schemas.microsoft.com/office/powerpoint/2010/main" val="10509987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/>
              <a:t>QSW-M408 series</a:t>
            </a:r>
            <a:r>
              <a:rPr lang="zh-TW" altLang="en-US"/>
              <a:t> </a:t>
            </a:r>
            <a:r>
              <a:rPr lang="en-US" altLang="zh-TW"/>
              <a:t>+</a:t>
            </a:r>
            <a:r>
              <a:rPr lang="zh-TW" altLang="en-US"/>
              <a:t> </a:t>
            </a:r>
            <a:r>
              <a:rPr lang="en-US" altLang="zh-TW"/>
              <a:t>QNAP 10Gb NAS</a:t>
            </a:r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4" y="4952947"/>
            <a:ext cx="1905000" cy="119062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937" y="4947404"/>
            <a:ext cx="1905000" cy="119062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996" y="4947403"/>
            <a:ext cx="1905000" cy="119062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056" y="4947404"/>
            <a:ext cx="1905000" cy="119062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003" y="4952947"/>
            <a:ext cx="1905000" cy="1190625"/>
          </a:xfrm>
          <a:prstGeom prst="rect">
            <a:avLst/>
          </a:prstGeom>
        </p:spPr>
      </p:pic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B30D3B98-2781-4A38-8AE9-B8AC6485350F}"/>
              </a:ext>
            </a:extLst>
          </p:cNvPr>
          <p:cNvGraphicFramePr>
            <a:graphicFrameLocks noGrp="1"/>
          </p:cNvGraphicFramePr>
          <p:nvPr/>
        </p:nvGraphicFramePr>
        <p:xfrm>
          <a:off x="778638" y="1369351"/>
          <a:ext cx="10634725" cy="34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4331">
                  <a:extLst>
                    <a:ext uri="{9D8B030D-6E8A-4147-A177-3AD203B41FA5}">
                      <a16:colId xmlns:a16="http://schemas.microsoft.com/office/drawing/2014/main" val="4185776225"/>
                    </a:ext>
                  </a:extLst>
                </a:gridCol>
                <a:gridCol w="8220394">
                  <a:extLst>
                    <a:ext uri="{9D8B030D-6E8A-4147-A177-3AD203B41FA5}">
                      <a16:colId xmlns:a16="http://schemas.microsoft.com/office/drawing/2014/main" val="273823255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QNAP</a:t>
                      </a:r>
                      <a:r>
                        <a:rPr lang="en-US" altLang="zh-TW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10GbE NAS</a:t>
                      </a:r>
                      <a:endParaRPr lang="zh-TW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809344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r>
                        <a:rPr lang="en-US" altLang="zh-TW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Built-in</a:t>
                      </a:r>
                      <a:r>
                        <a:rPr lang="zh-TW" altLang="en-U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10GbE</a:t>
                      </a:r>
                      <a:endParaRPr lang="zh-TW" altLang="en-US"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SFP+</a:t>
                      </a:r>
                      <a:endParaRPr lang="zh-TW" altLang="en-US"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181194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TES-X85U series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、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TDS-16489U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、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TVS-x80U series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、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TS-x73U series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、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TS-x63U series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、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TS-1635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、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TS-932X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、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TS-x31X series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、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TS-x31XU series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2151112"/>
                  </a:ext>
                </a:extLst>
              </a:tr>
              <a:tr h="428400">
                <a:tc vMerge="1">
                  <a:txBody>
                    <a:bodyPr/>
                    <a:lstStyle/>
                    <a:p>
                      <a:endParaRPr lang="zh-TW" altLang="en-US" sz="2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RJ45 (BASE-T)</a:t>
                      </a:r>
                      <a:endParaRPr lang="zh-TW" altLang="en-US"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722435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TS-1685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、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TS-1677X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、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TVS-x82T series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、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TVS-x71T series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、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TVS-863+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763948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altLang="zh-TW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Expandable to</a:t>
                      </a:r>
                      <a:r>
                        <a:rPr lang="zh-TW" altLang="en-U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10GbE</a:t>
                      </a:r>
                      <a:endParaRPr lang="zh-TW" altLang="en-US"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SFP+</a:t>
                      </a:r>
                      <a:r>
                        <a:rPr lang="en-US" altLang="zh-TW" sz="18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altLang="zh-TW" sz="1800" b="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RJ45 (BASE-T)</a:t>
                      </a:r>
                      <a:endParaRPr lang="zh-TW" altLang="en-US"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573517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TVS-x82 series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、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TS-x77 series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、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TVS-x71U-RP series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、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TVS-x71 series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、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TVS-x73 series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、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TVS-x73e series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、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TS-x73 series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、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TS-563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、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TS-x53BU series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、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TS-x53B series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、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TS-x53Be series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、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TS-X32x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series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7390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83063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539751" y="1332358"/>
          <a:ext cx="11112498" cy="43870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4166">
                  <a:extLst>
                    <a:ext uri="{9D8B030D-6E8A-4147-A177-3AD203B41FA5}">
                      <a16:colId xmlns:a16="http://schemas.microsoft.com/office/drawing/2014/main" val="279363848"/>
                    </a:ext>
                  </a:extLst>
                </a:gridCol>
                <a:gridCol w="3704166">
                  <a:extLst>
                    <a:ext uri="{9D8B030D-6E8A-4147-A177-3AD203B41FA5}">
                      <a16:colId xmlns:a16="http://schemas.microsoft.com/office/drawing/2014/main" val="1756956637"/>
                    </a:ext>
                  </a:extLst>
                </a:gridCol>
                <a:gridCol w="3704166">
                  <a:extLst>
                    <a:ext uri="{9D8B030D-6E8A-4147-A177-3AD203B41FA5}">
                      <a16:colId xmlns:a16="http://schemas.microsoft.com/office/drawing/2014/main" val="2920353311"/>
                    </a:ext>
                  </a:extLst>
                </a:gridCol>
              </a:tblGrid>
              <a:tr h="574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TVS-882ST3</a:t>
                      </a:r>
                      <a:endParaRPr lang="zh-TW" altLang="en-US" sz="280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TVS-472XT</a:t>
                      </a:r>
                      <a:endParaRPr lang="zh-TW" altLang="en-US" sz="280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TS-453BT3</a:t>
                      </a:r>
                      <a:endParaRPr lang="zh-TW" altLang="en-US" sz="280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1223153"/>
                  </a:ext>
                </a:extLst>
              </a:tr>
              <a:tr h="3812247">
                <a:tc>
                  <a:txBody>
                    <a:bodyPr/>
                    <a:lstStyle/>
                    <a:p>
                      <a:endParaRPr lang="zh-TW" altLang="en-US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584993"/>
                  </a:ext>
                </a:extLst>
              </a:tr>
            </a:tbl>
          </a:graphicData>
        </a:graphic>
      </p:graphicFrame>
      <p:sp>
        <p:nvSpPr>
          <p:cNvPr id="2" name="標題 1">
            <a:extLst>
              <a:ext uri="{FF2B5EF4-FFF2-40B4-BE49-F238E27FC236}">
                <a16:creationId xmlns:a16="http://schemas.microsoft.com/office/drawing/2014/main" id="{543DB7EC-06CC-447A-A9E9-B1FF52905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/>
              <a:t>QSW-M408 series</a:t>
            </a:r>
            <a:r>
              <a:rPr lang="zh-TW" altLang="en-US"/>
              <a:t> </a:t>
            </a:r>
            <a:r>
              <a:rPr lang="en-US" altLang="zh-TW"/>
              <a:t>+</a:t>
            </a:r>
            <a:r>
              <a:rPr lang="zh-TW" altLang="en-US"/>
              <a:t> </a:t>
            </a:r>
            <a:r>
              <a:rPr lang="en-US" altLang="zh-TW"/>
              <a:t>Thunderbolt 3 NAS</a:t>
            </a:r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6" y="2256264"/>
            <a:ext cx="3810000" cy="2381250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1345385" y="4637514"/>
            <a:ext cx="20399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Thunderbolt 3 </a:t>
            </a:r>
          </a:p>
          <a:p>
            <a:r>
              <a:rPr lang="en-US" altLang="zh-TW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10GBASE-T</a:t>
            </a:r>
          </a:p>
          <a:p>
            <a:r>
              <a:rPr lang="en-US" altLang="zh-TW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1GbE RJ45</a:t>
            </a:r>
            <a:endParaRPr lang="zh-TW" altLang="en-US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35276"/>
            <a:ext cx="3810000" cy="2381250"/>
          </a:xfrm>
          <a:prstGeom prst="rect">
            <a:avLst/>
          </a:prstGeom>
        </p:spPr>
      </p:pic>
      <p:sp>
        <p:nvSpPr>
          <p:cNvPr id="21" name="文字方塊 20"/>
          <p:cNvSpPr txBox="1"/>
          <p:nvPr/>
        </p:nvSpPr>
        <p:spPr>
          <a:xfrm>
            <a:off x="5076010" y="4637514"/>
            <a:ext cx="20399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Thunderbolt 3 </a:t>
            </a:r>
          </a:p>
          <a:p>
            <a:r>
              <a:rPr lang="en-US" altLang="zh-TW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x 10GBASE-T</a:t>
            </a:r>
          </a:p>
          <a:p>
            <a:r>
              <a:rPr lang="en-US" altLang="zh-TW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1GbE RJ45</a:t>
            </a:r>
            <a:endParaRPr lang="zh-TW" altLang="en-US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625" y="2335276"/>
            <a:ext cx="3810000" cy="2381250"/>
          </a:xfrm>
          <a:prstGeom prst="rect">
            <a:avLst/>
          </a:prstGeom>
        </p:spPr>
      </p:pic>
      <p:sp>
        <p:nvSpPr>
          <p:cNvPr id="22" name="文字方塊 21"/>
          <p:cNvSpPr txBox="1"/>
          <p:nvPr/>
        </p:nvSpPr>
        <p:spPr>
          <a:xfrm>
            <a:off x="8806634" y="4637514"/>
            <a:ext cx="20399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Thunderbolt 3 </a:t>
            </a:r>
          </a:p>
          <a:p>
            <a:r>
              <a:rPr lang="en-US" altLang="zh-TW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x 10GBASE-T</a:t>
            </a:r>
          </a:p>
          <a:p>
            <a:r>
              <a:rPr lang="en-US" altLang="zh-TW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1GbE RJ45</a:t>
            </a:r>
            <a:endParaRPr lang="zh-TW" altLang="en-US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727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/>
              <a:t>Your notebook</a:t>
            </a:r>
            <a:r>
              <a:rPr lang="zh-TW" altLang="en-US"/>
              <a:t> </a:t>
            </a:r>
            <a:r>
              <a:rPr lang="en-US" altLang="zh-TW"/>
              <a:t>+</a:t>
            </a:r>
            <a:r>
              <a:rPr lang="zh-TW" altLang="en-US"/>
              <a:t> </a:t>
            </a:r>
            <a:r>
              <a:rPr lang="en-US" altLang="zh-TW"/>
              <a:t>QNA Adapter</a:t>
            </a:r>
            <a:endParaRPr lang="zh-TW" altLang="en-US"/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774701" y="1702288"/>
          <a:ext cx="10642599" cy="39716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7533">
                  <a:extLst>
                    <a:ext uri="{9D8B030D-6E8A-4147-A177-3AD203B41FA5}">
                      <a16:colId xmlns:a16="http://schemas.microsoft.com/office/drawing/2014/main" val="279363848"/>
                    </a:ext>
                  </a:extLst>
                </a:gridCol>
                <a:gridCol w="3547533">
                  <a:extLst>
                    <a:ext uri="{9D8B030D-6E8A-4147-A177-3AD203B41FA5}">
                      <a16:colId xmlns:a16="http://schemas.microsoft.com/office/drawing/2014/main" val="1756956637"/>
                    </a:ext>
                  </a:extLst>
                </a:gridCol>
                <a:gridCol w="3547533">
                  <a:extLst>
                    <a:ext uri="{9D8B030D-6E8A-4147-A177-3AD203B41FA5}">
                      <a16:colId xmlns:a16="http://schemas.microsoft.com/office/drawing/2014/main" val="2920353311"/>
                    </a:ext>
                  </a:extLst>
                </a:gridCol>
              </a:tblGrid>
              <a:tr h="44589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QNA</a:t>
                      </a:r>
                      <a:r>
                        <a:rPr lang="en-US" altLang="zh-TW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-UC5G1T</a:t>
                      </a:r>
                      <a:endParaRPr lang="zh-TW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QNA-T310G1S</a:t>
                      </a:r>
                      <a:endParaRPr lang="zh-TW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QNA-T310G1T</a:t>
                      </a:r>
                      <a:endParaRPr lang="zh-TW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1223153"/>
                  </a:ext>
                </a:extLst>
              </a:tr>
              <a:tr h="3514477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584993"/>
                  </a:ext>
                </a:extLst>
              </a:tr>
            </a:tbl>
          </a:graphicData>
        </a:graphic>
      </p:graphicFrame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2190835"/>
            <a:ext cx="3285995" cy="205374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203" y="2350538"/>
            <a:ext cx="2920884" cy="1825553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016" y="2350538"/>
            <a:ext cx="2920884" cy="182555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087" y="4274914"/>
            <a:ext cx="429673" cy="515608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75DDDCBA-4560-4AB4-A1BE-D69EEB19B7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652" y="4274914"/>
            <a:ext cx="429673" cy="515608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313CF2D5-2AC8-452A-9C2B-39280FDD94BE}"/>
              </a:ext>
            </a:extLst>
          </p:cNvPr>
          <p:cNvSpPr txBox="1"/>
          <p:nvPr/>
        </p:nvSpPr>
        <p:spPr>
          <a:xfrm>
            <a:off x="4318701" y="926926"/>
            <a:ext cx="7872113" cy="4770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25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(USB 3.2 Gen 1/Thunderbolt 3 to</a:t>
            </a:r>
            <a:r>
              <a:rPr lang="zh-TW" altLang="en-US" sz="25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5/</a:t>
            </a:r>
            <a:r>
              <a:rPr lang="en-US" altLang="zh-TW" sz="25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10GbE adapter)</a:t>
            </a:r>
            <a:endParaRPr lang="zh-TW" altLang="en-US" sz="25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6D0C3791-7F0A-440F-8D3B-2ED0B83FF6FC}"/>
              </a:ext>
            </a:extLst>
          </p:cNvPr>
          <p:cNvSpPr txBox="1"/>
          <p:nvPr/>
        </p:nvSpPr>
        <p:spPr>
          <a:xfrm>
            <a:off x="1406268" y="4343405"/>
            <a:ext cx="2036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>
                <a:latin typeface="Arial" panose="020B0604020202020204" pitchFamily="34" charset="0"/>
                <a:cs typeface="Arial" panose="020B0604020202020204" pitchFamily="34" charset="0"/>
              </a:rPr>
              <a:t>Built-in</a:t>
            </a:r>
            <a:r>
              <a:rPr lang="zh-TW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000" b="1">
                <a:latin typeface="Arial" panose="020B0604020202020204" pitchFamily="34" charset="0"/>
                <a:cs typeface="Arial" panose="020B0604020202020204" pitchFamily="34" charset="0"/>
              </a:rPr>
              <a:t>USB3.0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EB63AF72-2519-453C-9CF4-6AC4B26BB5F7}"/>
              </a:ext>
            </a:extLst>
          </p:cNvPr>
          <p:cNvSpPr txBox="1"/>
          <p:nvPr/>
        </p:nvSpPr>
        <p:spPr>
          <a:xfrm>
            <a:off x="1248756" y="4838761"/>
            <a:ext cx="2550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5G, 2.5G, 1G, 100M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RJ45 NBASE-T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116790AF-8350-4C44-969C-3877317DCB0E}"/>
              </a:ext>
            </a:extLst>
          </p:cNvPr>
          <p:cNvSpPr txBox="1"/>
          <p:nvPr/>
        </p:nvSpPr>
        <p:spPr>
          <a:xfrm>
            <a:off x="4520889" y="4343405"/>
            <a:ext cx="2847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>
                <a:latin typeface="Arial" panose="020B0604020202020204" pitchFamily="34" charset="0"/>
                <a:cs typeface="Arial" panose="020B0604020202020204" pitchFamily="34" charset="0"/>
              </a:rPr>
              <a:t>Built-in</a:t>
            </a:r>
            <a:r>
              <a:rPr lang="zh-TW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000" b="1">
                <a:latin typeface="Arial" panose="020B0604020202020204" pitchFamily="34" charset="0"/>
                <a:cs typeface="Arial" panose="020B0604020202020204" pitchFamily="34" charset="0"/>
              </a:rPr>
              <a:t>Thunderbolt 3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5DF80173-9600-4CF8-BF53-1F8A56A47F0F}"/>
              </a:ext>
            </a:extLst>
          </p:cNvPr>
          <p:cNvSpPr txBox="1"/>
          <p:nvPr/>
        </p:nvSpPr>
        <p:spPr>
          <a:xfrm>
            <a:off x="4651245" y="4838761"/>
            <a:ext cx="3114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10G, 5G, 2.5G, 1G, 100M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RJ45 NBASE-T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AA030E18-6021-4A73-89AF-C43586CC868E}"/>
              </a:ext>
            </a:extLst>
          </p:cNvPr>
          <p:cNvSpPr txBox="1"/>
          <p:nvPr/>
        </p:nvSpPr>
        <p:spPr>
          <a:xfrm>
            <a:off x="8064423" y="4343405"/>
            <a:ext cx="2847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>
                <a:latin typeface="Arial" panose="020B0604020202020204" pitchFamily="34" charset="0"/>
                <a:cs typeface="Arial" panose="020B0604020202020204" pitchFamily="34" charset="0"/>
              </a:rPr>
              <a:t>Built-in</a:t>
            </a:r>
            <a:r>
              <a:rPr lang="zh-TW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000" b="1">
                <a:latin typeface="Arial" panose="020B0604020202020204" pitchFamily="34" charset="0"/>
                <a:cs typeface="Arial" panose="020B0604020202020204" pitchFamily="34" charset="0"/>
              </a:rPr>
              <a:t>Thunderbolt 3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5798DAD6-7C1E-4374-BB31-6B3ABE5AE587}"/>
              </a:ext>
            </a:extLst>
          </p:cNvPr>
          <p:cNvSpPr txBox="1"/>
          <p:nvPr/>
        </p:nvSpPr>
        <p:spPr>
          <a:xfrm>
            <a:off x="8073895" y="4838760"/>
            <a:ext cx="3114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10G, 5G, 2.5G, 1G, 100M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RJ45 NBASE-T</a:t>
            </a:r>
          </a:p>
        </p:txBody>
      </p:sp>
    </p:spTree>
    <p:extLst>
      <p:ext uri="{BB962C8B-B14F-4D97-AF65-F5344CB8AC3E}">
        <p14:creationId xmlns:p14="http://schemas.microsoft.com/office/powerpoint/2010/main" val="30609070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/>
              <a:t>Your server or NAS + QNAP Network Expansion Card</a:t>
            </a:r>
          </a:p>
        </p:txBody>
      </p:sp>
      <p:graphicFrame>
        <p:nvGraphicFramePr>
          <p:cNvPr id="13" name="表格 12"/>
          <p:cNvGraphicFramePr>
            <a:graphicFrameLocks noGrp="1"/>
          </p:cNvGraphicFramePr>
          <p:nvPr/>
        </p:nvGraphicFramePr>
        <p:xfrm>
          <a:off x="2135487" y="1363529"/>
          <a:ext cx="6864822" cy="48607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6005">
                  <a:extLst>
                    <a:ext uri="{9D8B030D-6E8A-4147-A177-3AD203B41FA5}">
                      <a16:colId xmlns:a16="http://schemas.microsoft.com/office/drawing/2014/main" val="279363848"/>
                    </a:ext>
                  </a:extLst>
                </a:gridCol>
                <a:gridCol w="3598817">
                  <a:extLst>
                    <a:ext uri="{9D8B030D-6E8A-4147-A177-3AD203B41FA5}">
                      <a16:colId xmlns:a16="http://schemas.microsoft.com/office/drawing/2014/main" val="1756956637"/>
                    </a:ext>
                  </a:extLst>
                </a:gridCol>
              </a:tblGrid>
              <a:tr h="80394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en-US" altLang="zh-TW" sz="24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GbE</a:t>
                      </a:r>
                      <a:r>
                        <a:rPr lang="en-US" altLang="zh-TW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Network Expansion Card</a:t>
                      </a:r>
                      <a:endParaRPr lang="zh-TW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QM2 M.2 SSD/10GbE PCIe</a:t>
                      </a:r>
                      <a:r>
                        <a:rPr lang="en-US" altLang="zh-TW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Expansion Card</a:t>
                      </a:r>
                      <a:endParaRPr lang="zh-TW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1223153"/>
                  </a:ext>
                </a:extLst>
              </a:tr>
              <a:tr h="4037782">
                <a:tc>
                  <a:txBody>
                    <a:bodyPr/>
                    <a:lstStyle/>
                    <a:p>
                      <a:endParaRPr lang="zh-TW" altLang="en-US"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400" b="1">
                        <a:latin typeface="+mj-ea"/>
                        <a:ea typeface="+mj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584993"/>
                  </a:ext>
                </a:extLst>
              </a:tr>
            </a:tbl>
          </a:graphicData>
        </a:graphic>
      </p:graphicFrame>
      <p:sp>
        <p:nvSpPr>
          <p:cNvPr id="22" name="Shape 297">
            <a:extLst>
              <a:ext uri="{FF2B5EF4-FFF2-40B4-BE49-F238E27FC236}">
                <a16:creationId xmlns:a16="http://schemas.microsoft.com/office/drawing/2014/main" id="{43B68B24-658C-45D8-9EAB-10AE5556E53C}"/>
              </a:ext>
            </a:extLst>
          </p:cNvPr>
          <p:cNvSpPr txBox="1"/>
          <p:nvPr/>
        </p:nvSpPr>
        <p:spPr>
          <a:xfrm>
            <a:off x="5947455" y="4927971"/>
            <a:ext cx="2522244" cy="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86262">
              <a:buSzPts val="1400"/>
            </a:pPr>
            <a:r>
              <a:rPr lang="en-GB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- QM2-2S10G1TA</a:t>
            </a:r>
          </a:p>
          <a:p>
            <a:pPr marL="186262">
              <a:buSzPts val="1400"/>
            </a:pPr>
            <a:r>
              <a:rPr lang="en-GB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- QM2-2P10G1TA</a:t>
            </a:r>
          </a:p>
        </p:txBody>
      </p:sp>
      <p:pic>
        <p:nvPicPr>
          <p:cNvPr id="23" name="Shape 156" descr="C:\Users\user\Desktop\21_PPT對稿QNAP AQC107 10G網卡\_DSC1587.png">
            <a:extLst>
              <a:ext uri="{FF2B5EF4-FFF2-40B4-BE49-F238E27FC236}">
                <a16:creationId xmlns:a16="http://schemas.microsoft.com/office/drawing/2014/main" id="{42821488-5B16-4676-8368-F861529B51B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71286" y="2226795"/>
            <a:ext cx="4077515" cy="2548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圖片 23" descr="QM2-2P10G1T_Front_left-angle.png">
            <a:extLst>
              <a:ext uri="{FF2B5EF4-FFF2-40B4-BE49-F238E27FC236}">
                <a16:creationId xmlns:a16="http://schemas.microsoft.com/office/drawing/2014/main" id="{D67022CE-3C84-4F60-AE66-62F561C67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150" y="2338495"/>
            <a:ext cx="4262855" cy="2664757"/>
          </a:xfrm>
          <a:prstGeom prst="rect">
            <a:avLst/>
          </a:prstGeom>
        </p:spPr>
      </p:pic>
      <p:sp>
        <p:nvSpPr>
          <p:cNvPr id="8" name="Shape 300">
            <a:extLst>
              <a:ext uri="{FF2B5EF4-FFF2-40B4-BE49-F238E27FC236}">
                <a16:creationId xmlns:a16="http://schemas.microsoft.com/office/drawing/2014/main" id="{A9FAC236-88CC-48A2-B6B3-E608631E6A1C}"/>
              </a:ext>
            </a:extLst>
          </p:cNvPr>
          <p:cNvSpPr txBox="1"/>
          <p:nvPr/>
        </p:nvSpPr>
        <p:spPr>
          <a:xfrm>
            <a:off x="2542937" y="4409110"/>
            <a:ext cx="2763520" cy="1981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86262">
              <a:buSzPts val="1400"/>
            </a:pPr>
            <a:r>
              <a:rPr lang="en-GB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- QXG-10G1T</a:t>
            </a:r>
          </a:p>
          <a:p>
            <a:pPr marL="186262">
              <a:buSzPts val="1400"/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- QXG-10G2T-107</a:t>
            </a:r>
            <a:endParaRPr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186262">
              <a:buSzPts val="1400"/>
            </a:pPr>
            <a:r>
              <a:rPr lang="en-GB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- LAN-10G2T-X550</a:t>
            </a:r>
          </a:p>
          <a:p>
            <a:pPr marL="186262">
              <a:buSzPts val="1400"/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- QXG-5G1T-111C</a:t>
            </a:r>
            <a:endParaRPr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186262">
              <a:buSzPts val="1400"/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- QXG-10G2SF-CX4</a:t>
            </a:r>
            <a:endParaRPr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186262">
              <a:buSzPts val="1400"/>
            </a:pPr>
            <a:r>
              <a:rPr lang="en-GB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- LAN-10G2SF-MLX</a:t>
            </a:r>
            <a:endParaRPr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539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308919" y="5930253"/>
            <a:ext cx="11689492" cy="8412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4000" b="1">
                <a:solidFill>
                  <a:schemeClr val="bg1"/>
                </a:solidFill>
                <a:effectLst>
                  <a:outerShdw blurRad="38100" dist="76200" dir="2700000" algn="tl" rotWithShape="0">
                    <a:prstClr val="black">
                      <a:alpha val="6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Overture: Look into the problems</a:t>
            </a:r>
          </a:p>
        </p:txBody>
      </p:sp>
    </p:spTree>
    <p:extLst>
      <p:ext uri="{BB962C8B-B14F-4D97-AF65-F5344CB8AC3E}">
        <p14:creationId xmlns:p14="http://schemas.microsoft.com/office/powerpoint/2010/main" val="19513841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/>
              <a:t>Get the cables for immediate start </a:t>
            </a:r>
          </a:p>
        </p:txBody>
      </p:sp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803275" y="1752592"/>
          <a:ext cx="10492740" cy="3988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7580">
                  <a:extLst>
                    <a:ext uri="{9D8B030D-6E8A-4147-A177-3AD203B41FA5}">
                      <a16:colId xmlns:a16="http://schemas.microsoft.com/office/drawing/2014/main" val="279363848"/>
                    </a:ext>
                  </a:extLst>
                </a:gridCol>
                <a:gridCol w="3497580">
                  <a:extLst>
                    <a:ext uri="{9D8B030D-6E8A-4147-A177-3AD203B41FA5}">
                      <a16:colId xmlns:a16="http://schemas.microsoft.com/office/drawing/2014/main" val="1756956637"/>
                    </a:ext>
                  </a:extLst>
                </a:gridCol>
                <a:gridCol w="3497580">
                  <a:extLst>
                    <a:ext uri="{9D8B030D-6E8A-4147-A177-3AD203B41FA5}">
                      <a16:colId xmlns:a16="http://schemas.microsoft.com/office/drawing/2014/main" val="2920353311"/>
                    </a:ext>
                  </a:extLst>
                </a:gridCol>
              </a:tblGrid>
              <a:tr h="84232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i="0" u="none" strike="noStrike" kern="1200" baseline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1.5M SFP+ 10GbE Direct Attach Cable</a:t>
                      </a:r>
                      <a:endParaRPr lang="zh-TW" altLang="en-US" sz="1800" b="1" i="0" u="none" strike="noStrike" kern="1200" baseline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i="0" u="none" strike="noStrike" kern="1200" baseline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3.0M SFP+ 10GbE Direct Attach Cable</a:t>
                      </a:r>
                      <a:endParaRPr lang="zh-TW" altLang="en-US" sz="1800" b="1" i="0" u="none" strike="noStrike" kern="1200" baseline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i="0" u="none" strike="noStrike" kern="1200" baseline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5.0M SFP+ 10GbE Direct Attach Cable</a:t>
                      </a:r>
                      <a:endParaRPr lang="zh-TW" altLang="en-US" sz="1800" b="1" i="0" u="none" strike="noStrike" kern="1200" baseline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1223153"/>
                  </a:ext>
                </a:extLst>
              </a:tr>
              <a:tr h="3146423">
                <a:tc>
                  <a:txBody>
                    <a:bodyPr/>
                    <a:lstStyle/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altLang="zh-TW" sz="1600" b="0" i="0" u="none" strike="noStrike" kern="1200" baseline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Ordering code:</a:t>
                      </a:r>
                    </a:p>
                    <a:p>
                      <a:r>
                        <a:rPr lang="en-US" altLang="zh-TW" sz="1600" b="1" i="0" u="none" strike="noStrike" kern="1200" baseline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CAB-DAC15M-SFPP-DEC02</a:t>
                      </a:r>
                      <a:endParaRPr lang="zh-TW" altLang="en-US" sz="160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altLang="zh-TW" sz="1600" b="0" i="0" u="none" strike="noStrike" kern="1200" baseline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Ordering code:</a:t>
                      </a:r>
                    </a:p>
                    <a:p>
                      <a:r>
                        <a:rPr lang="en-US" altLang="zh-TW" sz="1600" b="1" i="0" u="none" strike="noStrike" kern="1200" baseline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CAB-DAC30M-SFPP-DEC02</a:t>
                      </a:r>
                      <a:endParaRPr lang="zh-TW" altLang="en-US" sz="160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altLang="zh-TW" sz="1600" b="0" i="0" u="none" strike="noStrike" kern="1200" baseline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Ordering code:</a:t>
                      </a:r>
                    </a:p>
                    <a:p>
                      <a:r>
                        <a:rPr lang="en-US" altLang="zh-TW" sz="1600" b="1" i="0" u="none" strike="noStrike" kern="1200" baseline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CAB-DAC50M-SFPP-DEC02</a:t>
                      </a:r>
                      <a:endParaRPr lang="zh-TW" altLang="en-US" sz="160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584993"/>
                  </a:ext>
                </a:extLst>
              </a:tr>
            </a:tbl>
          </a:graphicData>
        </a:graphic>
      </p:graphicFrame>
      <p:pic>
        <p:nvPicPr>
          <p:cNvPr id="5" name="圖片 4">
            <a:extLst>
              <a:ext uri="{FF2B5EF4-FFF2-40B4-BE49-F238E27FC236}">
                <a16:creationId xmlns:a16="http://schemas.microsoft.com/office/drawing/2014/main" id="{1C71565E-5478-420A-B965-FE7731FF87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154" y="2616706"/>
            <a:ext cx="2634700" cy="264811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D7D7006-C544-4B70-90A6-16F5502122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334" y="2616706"/>
            <a:ext cx="2634700" cy="264811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B863489-93DD-4EC7-BA9F-F2523D7729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0" t="4904" r="7401" b="9734"/>
          <a:stretch/>
        </p:blipFill>
        <p:spPr>
          <a:xfrm>
            <a:off x="1071563" y="2616706"/>
            <a:ext cx="2959104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60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/>
              <a:t>Easter eggs ~ QNAP Unmanaged 10GbE Ethernet Switches</a:t>
            </a: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188348"/>
              </p:ext>
            </p:extLst>
          </p:nvPr>
        </p:nvGraphicFramePr>
        <p:xfrm>
          <a:off x="467361" y="1872342"/>
          <a:ext cx="11348724" cy="3439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7181">
                  <a:extLst>
                    <a:ext uri="{9D8B030D-6E8A-4147-A177-3AD203B41FA5}">
                      <a16:colId xmlns:a16="http://schemas.microsoft.com/office/drawing/2014/main" val="279363848"/>
                    </a:ext>
                  </a:extLst>
                </a:gridCol>
                <a:gridCol w="2837181">
                  <a:extLst>
                    <a:ext uri="{9D8B030D-6E8A-4147-A177-3AD203B41FA5}">
                      <a16:colId xmlns:a16="http://schemas.microsoft.com/office/drawing/2014/main" val="1756956637"/>
                    </a:ext>
                  </a:extLst>
                </a:gridCol>
                <a:gridCol w="2837181">
                  <a:extLst>
                    <a:ext uri="{9D8B030D-6E8A-4147-A177-3AD203B41FA5}">
                      <a16:colId xmlns:a16="http://schemas.microsoft.com/office/drawing/2014/main" val="2920353311"/>
                    </a:ext>
                  </a:extLst>
                </a:gridCol>
                <a:gridCol w="2837181">
                  <a:extLst>
                    <a:ext uri="{9D8B030D-6E8A-4147-A177-3AD203B41FA5}">
                      <a16:colId xmlns:a16="http://schemas.microsoft.com/office/drawing/2014/main" val="2589749996"/>
                    </a:ext>
                  </a:extLst>
                </a:gridCol>
              </a:tblGrid>
              <a:tr h="6656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>
                          <a:latin typeface="Arial"/>
                          <a:cs typeface="Arial"/>
                        </a:rPr>
                        <a:t>QSW-308-1C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>
                          <a:latin typeface="Arial"/>
                          <a:cs typeface="Arial"/>
                        </a:rPr>
                        <a:t>QSW-308S</a:t>
                      </a: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4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QSW-1208-8C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4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QSW-804-4C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1223153"/>
                  </a:ext>
                </a:extLst>
              </a:tr>
              <a:tr h="2693655">
                <a:tc>
                  <a:txBody>
                    <a:bodyPr/>
                    <a:lstStyle/>
                    <a:p>
                      <a:endParaRPr lang="en-US" altLang="zh-TW" sz="1800" b="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altLang="zh-TW" sz="140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altLang="zh-TW" sz="140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altLang="zh-TW" sz="140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altLang="zh-TW" sz="140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altLang="zh-TW" sz="140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altLang="zh-TW" sz="140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altLang="zh-TW" sz="140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altLang="zh-TW" sz="1400">
                          <a:latin typeface="Arial"/>
                          <a:cs typeface="Arial"/>
                        </a:rPr>
                        <a:t>Port</a:t>
                      </a:r>
                      <a:r>
                        <a:rPr lang="en-US" altLang="zh-TW" sz="1400" baseline="0">
                          <a:latin typeface="Arial"/>
                          <a:cs typeface="Arial"/>
                        </a:rPr>
                        <a:t> Configuration:</a:t>
                      </a:r>
                      <a:endParaRPr lang="en-US" altLang="zh-TW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altLang="zh-TW" sz="1400">
                          <a:latin typeface="Arial"/>
                          <a:ea typeface="+mn-ea"/>
                          <a:cs typeface="Arial"/>
                        </a:rPr>
                        <a:t>10GbE SFP+/</a:t>
                      </a:r>
                      <a:r>
                        <a:rPr lang="zh-TW" altLang="en-US" sz="1400"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TW" sz="1400">
                          <a:latin typeface="Arial"/>
                          <a:ea typeface="+mn-ea"/>
                          <a:cs typeface="Arial"/>
                        </a:rPr>
                        <a:t>RJ-45 Combo * 1</a:t>
                      </a:r>
                    </a:p>
                    <a:p>
                      <a:r>
                        <a:rPr lang="en-US" altLang="zh-TW" sz="1400">
                          <a:latin typeface="Arial"/>
                          <a:ea typeface="+mn-ea"/>
                          <a:cs typeface="Arial"/>
                        </a:rPr>
                        <a:t>10GbE SFP+</a:t>
                      </a:r>
                      <a:r>
                        <a:rPr lang="en-US" altLang="zh-TW" sz="1400" baseline="0">
                          <a:latin typeface="Arial"/>
                          <a:ea typeface="+mn-ea"/>
                          <a:cs typeface="Arial"/>
                        </a:rPr>
                        <a:t> * 2</a:t>
                      </a:r>
                    </a:p>
                    <a:p>
                      <a:r>
                        <a:rPr lang="en-US" altLang="zh-TW" sz="1400">
                          <a:latin typeface="Arial"/>
                          <a:ea typeface="+mn-ea"/>
                          <a:cs typeface="Arial"/>
                        </a:rPr>
                        <a:t>1GbE RJ45</a:t>
                      </a:r>
                      <a:r>
                        <a:rPr lang="zh-TW" altLang="en-US" sz="1400">
                          <a:latin typeface="Arial"/>
                          <a:ea typeface="+mn-ea"/>
                          <a:cs typeface="Arial"/>
                        </a:rPr>
                        <a:t> * </a:t>
                      </a:r>
                      <a:r>
                        <a:rPr lang="en-US" altLang="zh-TW" sz="1400">
                          <a:latin typeface="Arial"/>
                          <a:ea typeface="+mn-ea"/>
                          <a:cs typeface="Arial"/>
                        </a:rPr>
                        <a:t>8</a:t>
                      </a:r>
                      <a:endParaRPr lang="zh-TW" altLang="en-US" sz="140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sz="1800" b="1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altLang="zh-TW" sz="1800" b="1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altLang="zh-TW" sz="140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altLang="zh-TW" sz="140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altLang="zh-TW" sz="140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altLang="zh-TW" sz="140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altLang="zh-TW" sz="140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altLang="zh-TW" sz="140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altLang="zh-TW" sz="1400">
                          <a:latin typeface="Arial"/>
                          <a:cs typeface="Arial"/>
                        </a:rPr>
                        <a:t>Port</a:t>
                      </a:r>
                      <a:r>
                        <a:rPr lang="en-US" altLang="zh-TW" sz="1400" baseline="0">
                          <a:latin typeface="Arial"/>
                          <a:cs typeface="Arial"/>
                        </a:rPr>
                        <a:t> Configuration:</a:t>
                      </a:r>
                      <a:endParaRPr lang="en-US" altLang="zh-TW" sz="1400">
                        <a:latin typeface="Arial"/>
                        <a:cs typeface="Arial"/>
                      </a:endParaRPr>
                    </a:p>
                    <a:p>
                      <a:r>
                        <a:rPr lang="en-US" altLang="zh-TW" sz="1400">
                          <a:latin typeface="Arial"/>
                          <a:ea typeface="+mn-ea"/>
                          <a:cs typeface="Arial"/>
                        </a:rPr>
                        <a:t>10GbE SFP+/</a:t>
                      </a:r>
                      <a:r>
                        <a:rPr lang="zh-TW" altLang="en-US" sz="1400"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en-US" altLang="zh-TW" sz="1400">
                          <a:latin typeface="Arial"/>
                          <a:ea typeface="+mn-ea"/>
                          <a:cs typeface="Arial"/>
                        </a:rPr>
                        <a:t>RJ-45 Combo * 1</a:t>
                      </a:r>
                    </a:p>
                    <a:p>
                      <a:r>
                        <a:rPr lang="en-US" altLang="zh-TW" sz="1400">
                          <a:latin typeface="Arial"/>
                          <a:ea typeface="+mn-ea"/>
                          <a:cs typeface="Arial"/>
                        </a:rPr>
                        <a:t>10GbE SFP+</a:t>
                      </a:r>
                      <a:r>
                        <a:rPr lang="en-US" altLang="zh-TW" sz="1400" baseline="0">
                          <a:latin typeface="Arial"/>
                          <a:ea typeface="+mn-ea"/>
                          <a:cs typeface="Arial"/>
                        </a:rPr>
                        <a:t> * 2</a:t>
                      </a:r>
                    </a:p>
                    <a:p>
                      <a:r>
                        <a:rPr lang="en-US" altLang="zh-TW" sz="1400">
                          <a:latin typeface="Arial"/>
                          <a:ea typeface="+mn-ea"/>
                          <a:cs typeface="Arial"/>
                        </a:rPr>
                        <a:t>1GbE RJ45</a:t>
                      </a:r>
                      <a:r>
                        <a:rPr lang="zh-TW" altLang="en-US" sz="1400">
                          <a:latin typeface="Arial"/>
                          <a:ea typeface="+mn-ea"/>
                          <a:cs typeface="Arial"/>
                        </a:rPr>
                        <a:t> * </a:t>
                      </a:r>
                      <a:r>
                        <a:rPr lang="en-US" altLang="zh-TW" sz="1400">
                          <a:latin typeface="Arial"/>
                          <a:ea typeface="+mn-ea"/>
                          <a:cs typeface="Arial"/>
                        </a:rPr>
                        <a:t>8</a:t>
                      </a:r>
                      <a:endParaRPr lang="zh-TW" altLang="en-US" sz="1400"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altLang="zh-TW" sz="1400">
                          <a:latin typeface="Arial"/>
                          <a:cs typeface="Arial"/>
                        </a:rPr>
                        <a:t>Port</a:t>
                      </a:r>
                      <a:r>
                        <a:rPr lang="en-US" altLang="zh-TW" sz="1400" baseline="0">
                          <a:latin typeface="Arial"/>
                          <a:cs typeface="Arial"/>
                        </a:rPr>
                        <a:t> Configuration:</a:t>
                      </a:r>
                      <a:endParaRPr lang="en-US" altLang="zh-TW" sz="1400">
                        <a:latin typeface="Arial"/>
                        <a:cs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10GbE SFP+/</a:t>
                      </a:r>
                      <a:r>
                        <a:rPr kumimoji="0" lang="zh-TW" altLang="en-US" sz="14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altLang="zh-TW" sz="14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RJ-45 Combo * 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10GbE SFP+ *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altLang="zh-TW" sz="1400">
                          <a:latin typeface="Arial"/>
                          <a:cs typeface="Arial"/>
                        </a:rPr>
                        <a:t>Port</a:t>
                      </a:r>
                      <a:r>
                        <a:rPr lang="en-US" altLang="zh-TW" sz="1400" baseline="0">
                          <a:latin typeface="Arial"/>
                          <a:cs typeface="Arial"/>
                        </a:rPr>
                        <a:t> Configuration:</a:t>
                      </a:r>
                      <a:endParaRPr lang="en-US" altLang="zh-TW" sz="1400">
                        <a:latin typeface="Arial"/>
                        <a:cs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10GbE SFP+/</a:t>
                      </a:r>
                      <a:r>
                        <a:rPr kumimoji="0" lang="zh-TW" altLang="en-US" sz="14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altLang="zh-TW" sz="14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RJ-45 Combo * 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10GbE SFP+ *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584993"/>
                  </a:ext>
                </a:extLst>
              </a:tr>
            </a:tbl>
          </a:graphicData>
        </a:graphic>
      </p:graphicFrame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2595562"/>
            <a:ext cx="2667000" cy="166687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870" y="2595562"/>
            <a:ext cx="2667000" cy="166687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240" y="2518979"/>
            <a:ext cx="2667000" cy="166687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2499016"/>
            <a:ext cx="266700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635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16">
            <a:extLst>
              <a:ext uri="{FF2B5EF4-FFF2-40B4-BE49-F238E27FC236}">
                <a16:creationId xmlns:a16="http://schemas.microsoft.com/office/drawing/2014/main" id="{A889969E-69BD-427F-A36D-CF40E27CBC39}"/>
              </a:ext>
            </a:extLst>
          </p:cNvPr>
          <p:cNvSpPr txBox="1">
            <a:spLocks/>
          </p:cNvSpPr>
          <p:nvPr/>
        </p:nvSpPr>
        <p:spPr>
          <a:xfrm>
            <a:off x="660062" y="6405924"/>
            <a:ext cx="11112837" cy="3711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7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2020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70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711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23B1C587-EDB0-4A0C-8995-58DACEE69D70}"/>
              </a:ext>
            </a:extLst>
          </p:cNvPr>
          <p:cNvSpPr/>
          <p:nvPr/>
        </p:nvSpPr>
        <p:spPr>
          <a:xfrm>
            <a:off x="3879056" y="1962216"/>
            <a:ext cx="7794891" cy="4052874"/>
          </a:xfrm>
          <a:prstGeom prst="roundRect">
            <a:avLst>
              <a:gd name="adj" fmla="val 5583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/>
              <a:t>The problems of network infrastructure for small businesses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808012" y="1221751"/>
            <a:ext cx="5515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◆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Small Business: Staff &lt; 50 people (Small Businesses, SBs)</a:t>
            </a:r>
          </a:p>
          <a:p>
            <a:endParaRPr lang="en-US" altLang="zh-TW" sz="1400" b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3093D75-E6E3-42CA-B42D-05C18E12F1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16" y="2021681"/>
            <a:ext cx="3019281" cy="37957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189E9068-4C65-4784-844E-E266AFF38E23}"/>
              </a:ext>
            </a:extLst>
          </p:cNvPr>
          <p:cNvSpPr/>
          <p:nvPr/>
        </p:nvSpPr>
        <p:spPr>
          <a:xfrm>
            <a:off x="4138806" y="2184015"/>
            <a:ext cx="33137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◆ </a:t>
            </a:r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 LAN speed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E0EEB70-9CBF-434E-B8A2-5FCA6D689F13}"/>
              </a:ext>
            </a:extLst>
          </p:cNvPr>
          <p:cNvSpPr/>
          <p:nvPr/>
        </p:nvSpPr>
        <p:spPr>
          <a:xfrm>
            <a:off x="4407826" y="2697027"/>
            <a:ext cx="7182579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-</a:t>
            </a:r>
            <a:r>
              <a:rPr lang="zh-TW" altLang="en-US" sz="2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It is particularly a headache on sharing large files or making </a:t>
            </a:r>
            <a:b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2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  system backup.</a:t>
            </a:r>
            <a:endParaRPr lang="zh-TW" altLang="en-US" sz="20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D2197E8-853F-4FED-8B20-F6609805BE9A}"/>
              </a:ext>
            </a:extLst>
          </p:cNvPr>
          <p:cNvSpPr/>
          <p:nvPr/>
        </p:nvSpPr>
        <p:spPr>
          <a:xfrm>
            <a:off x="4138806" y="3402170"/>
            <a:ext cx="30748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◆ </a:t>
            </a:r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 budget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0415F59-05C9-4A36-9BC1-D06D071A80B2}"/>
              </a:ext>
            </a:extLst>
          </p:cNvPr>
          <p:cNvSpPr/>
          <p:nvPr/>
        </p:nvSpPr>
        <p:spPr>
          <a:xfrm>
            <a:off x="4404137" y="3859693"/>
            <a:ext cx="71000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SBs want to upgrade their network infrastructure but there is </a:t>
            </a:r>
            <a:b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no suitable product at affordable price for them to choose.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94C1E7B-6F42-4B25-BE20-59A2A8B8952F}"/>
              </a:ext>
            </a:extLst>
          </p:cNvPr>
          <p:cNvSpPr/>
          <p:nvPr/>
        </p:nvSpPr>
        <p:spPr>
          <a:xfrm>
            <a:off x="4138806" y="4626911"/>
            <a:ext cx="4911922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28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◆ </a:t>
            </a:r>
            <a:r>
              <a:rPr lang="en-US" altLang="zh-TW" sz="28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No dedicated IT Engineer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03A6818-105F-41DF-987C-4EA337273B19}"/>
              </a:ext>
            </a:extLst>
          </p:cNvPr>
          <p:cNvSpPr/>
          <p:nvPr/>
        </p:nvSpPr>
        <p:spPr>
          <a:xfrm>
            <a:off x="4404137" y="5096791"/>
            <a:ext cx="71106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IT helper might have limited time and professional background to configure a managed Ethernet switch properly.</a:t>
            </a:r>
          </a:p>
        </p:txBody>
      </p:sp>
    </p:spTree>
    <p:extLst>
      <p:ext uri="{BB962C8B-B14F-4D97-AF65-F5344CB8AC3E}">
        <p14:creationId xmlns:p14="http://schemas.microsoft.com/office/powerpoint/2010/main" val="832703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A79E1BA4-84C9-41F7-BA65-06EFEDD7A582}"/>
              </a:ext>
            </a:extLst>
          </p:cNvPr>
          <p:cNvSpPr/>
          <p:nvPr/>
        </p:nvSpPr>
        <p:spPr>
          <a:xfrm>
            <a:off x="592930" y="1775403"/>
            <a:ext cx="11001375" cy="3624500"/>
          </a:xfrm>
          <a:prstGeom prst="roundRect">
            <a:avLst>
              <a:gd name="adj" fmla="val 636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/>
              <a:t>Barely acceptable solutions…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726281" y="2074850"/>
            <a:ext cx="10753146" cy="635646"/>
          </a:xfrm>
        </p:spPr>
        <p:txBody>
          <a:bodyPr vert="horz" lIns="45720" tIns="45720" rIns="45720" bIns="45720" rtlCol="0" anchor="t">
            <a:noAutofit/>
          </a:bodyPr>
          <a:lstStyle/>
          <a:p>
            <a:r>
              <a:rPr lang="zh-TW" altLang="en-US" sz="26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◆ </a:t>
            </a:r>
            <a:r>
              <a:rPr lang="en-US" altLang="zh-TW" sz="26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Constrained by budget and lack of dedicated IT engineers, SBs would try to solve the problem by </a:t>
            </a:r>
            <a:endParaRPr lang="en-US" altLang="zh-TW" sz="2600" b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endParaRPr lang="zh-TW" altLang="en-US" sz="2600" b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136AAC3-841E-4393-9757-1A547B20CDA1}"/>
              </a:ext>
            </a:extLst>
          </p:cNvPr>
          <p:cNvSpPr/>
          <p:nvPr/>
        </p:nvSpPr>
        <p:spPr>
          <a:xfrm>
            <a:off x="1088991" y="3006891"/>
            <a:ext cx="9530045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2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1. Avoiding upgrade network and waiting until something goes down.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81963FB-DBCE-4834-880B-A92284DA23B7}"/>
              </a:ext>
            </a:extLst>
          </p:cNvPr>
          <p:cNvSpPr/>
          <p:nvPr/>
        </p:nvSpPr>
        <p:spPr>
          <a:xfrm>
            <a:off x="1088991" y="3552563"/>
            <a:ext cx="84312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Upgrading network with 1GbE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instead of 10GbE Ethernet switch.</a:t>
            </a:r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96C4793-0D12-409C-9D81-CDC68B35F556}"/>
              </a:ext>
            </a:extLst>
          </p:cNvPr>
          <p:cNvSpPr/>
          <p:nvPr/>
        </p:nvSpPr>
        <p:spPr>
          <a:xfrm>
            <a:off x="1088991" y="4098235"/>
            <a:ext cx="88328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Choosing unmanaged instead of managed Ethernet switch.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ED01C90-ED61-42CE-91C0-AA5FA0F79EBA}"/>
              </a:ext>
            </a:extLst>
          </p:cNvPr>
          <p:cNvSpPr/>
          <p:nvPr/>
        </p:nvSpPr>
        <p:spPr>
          <a:xfrm>
            <a:off x="1088991" y="4643907"/>
            <a:ext cx="104076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Assigning non-dedicated helper to configure managed Ethernet switches.</a:t>
            </a:r>
          </a:p>
        </p:txBody>
      </p:sp>
    </p:spTree>
    <p:extLst>
      <p:ext uri="{BB962C8B-B14F-4D97-AF65-F5344CB8AC3E}">
        <p14:creationId xmlns:p14="http://schemas.microsoft.com/office/powerpoint/2010/main" val="1371174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9">
            <a:extLst>
              <a:ext uri="{FF2B5EF4-FFF2-40B4-BE49-F238E27FC236}">
                <a16:creationId xmlns:a16="http://schemas.microsoft.com/office/drawing/2014/main" id="{9B487D6A-5D9E-463A-8BC9-48BF3ECA4A27}"/>
              </a:ext>
            </a:extLst>
          </p:cNvPr>
          <p:cNvSpPr/>
          <p:nvPr/>
        </p:nvSpPr>
        <p:spPr>
          <a:xfrm>
            <a:off x="369098" y="1824477"/>
            <a:ext cx="3546989" cy="1327215"/>
          </a:xfrm>
          <a:prstGeom prst="roundRect">
            <a:avLst>
              <a:gd name="adj" fmla="val 636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E865FA7-90E3-4E7D-860D-6154777397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78" y="1587010"/>
            <a:ext cx="3639319" cy="4215393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4958099" y="2867487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 reliability</a:t>
            </a:r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36779AA0-3737-4B66-89FF-076113BB2CFE}"/>
              </a:ext>
            </a:extLst>
          </p:cNvPr>
          <p:cNvSpPr txBox="1">
            <a:spLocks/>
          </p:cNvSpPr>
          <p:nvPr/>
        </p:nvSpPr>
        <p:spPr>
          <a:xfrm>
            <a:off x="369098" y="1959882"/>
            <a:ext cx="2954870" cy="406098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◆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 speed</a:t>
            </a:r>
          </a:p>
          <a:p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C34B0E3-6516-44AE-A5CD-B30B0C97BE48}"/>
              </a:ext>
            </a:extLst>
          </p:cNvPr>
          <p:cNvSpPr/>
          <p:nvPr/>
        </p:nvSpPr>
        <p:spPr>
          <a:xfrm>
            <a:off x="674209" y="2365980"/>
            <a:ext cx="32418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Upgraded infrastructure, reinforce the strengths of SBs.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49509590-2F77-45B8-B980-E33AC8DCE8B5}"/>
              </a:ext>
            </a:extLst>
          </p:cNvPr>
          <p:cNvSpPr/>
          <p:nvPr/>
        </p:nvSpPr>
        <p:spPr>
          <a:xfrm>
            <a:off x="369098" y="4044216"/>
            <a:ext cx="3546989" cy="1327215"/>
          </a:xfrm>
          <a:prstGeom prst="roundRect">
            <a:avLst>
              <a:gd name="adj" fmla="val 636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538247A1-429A-45AA-BFEE-0DA1D4AED502}"/>
              </a:ext>
            </a:extLst>
          </p:cNvPr>
          <p:cNvSpPr txBox="1">
            <a:spLocks/>
          </p:cNvSpPr>
          <p:nvPr/>
        </p:nvSpPr>
        <p:spPr>
          <a:xfrm>
            <a:off x="369098" y="4179621"/>
            <a:ext cx="2954870" cy="287555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◆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Simple to set up</a:t>
            </a:r>
          </a:p>
          <a:p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FE2ECE1-DF87-45AF-BFB8-AC48179FC2A5}"/>
              </a:ext>
            </a:extLst>
          </p:cNvPr>
          <p:cNvSpPr/>
          <p:nvPr/>
        </p:nvSpPr>
        <p:spPr>
          <a:xfrm>
            <a:off x="674209" y="4585719"/>
            <a:ext cx="31896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 non-dedicated IT helper can handle it effortlessly.</a:t>
            </a: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11F6041C-8337-4A15-8D80-AFCA78369F55}"/>
              </a:ext>
            </a:extLst>
          </p:cNvPr>
          <p:cNvSpPr/>
          <p:nvPr/>
        </p:nvSpPr>
        <p:spPr>
          <a:xfrm>
            <a:off x="7872834" y="1824477"/>
            <a:ext cx="3940226" cy="1327215"/>
          </a:xfrm>
          <a:prstGeom prst="roundRect">
            <a:avLst>
              <a:gd name="adj" fmla="val 636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內容版面配置區 2">
            <a:extLst>
              <a:ext uri="{FF2B5EF4-FFF2-40B4-BE49-F238E27FC236}">
                <a16:creationId xmlns:a16="http://schemas.microsoft.com/office/drawing/2014/main" id="{188B0E8A-1A07-4F86-A5CC-126B1CEFD843}"/>
              </a:ext>
            </a:extLst>
          </p:cNvPr>
          <p:cNvSpPr txBox="1">
            <a:spLocks/>
          </p:cNvSpPr>
          <p:nvPr/>
        </p:nvSpPr>
        <p:spPr>
          <a:xfrm>
            <a:off x="7872833" y="1959882"/>
            <a:ext cx="3177313" cy="406098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◆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Affordable price</a:t>
            </a:r>
          </a:p>
          <a:p>
            <a:pPr marL="0" indent="0">
              <a:buNone/>
            </a:pP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EF5D80F-C262-4F2A-ADBF-728219467D4F}"/>
              </a:ext>
            </a:extLst>
          </p:cNvPr>
          <p:cNvSpPr/>
          <p:nvPr/>
        </p:nvSpPr>
        <p:spPr>
          <a:xfrm>
            <a:off x="8177945" y="2365980"/>
            <a:ext cx="2779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spec., price and high value.</a:t>
            </a: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7473C937-04B2-4932-8953-3DC57790CA2F}"/>
              </a:ext>
            </a:extLst>
          </p:cNvPr>
          <p:cNvSpPr/>
          <p:nvPr/>
        </p:nvSpPr>
        <p:spPr>
          <a:xfrm>
            <a:off x="7872834" y="4044216"/>
            <a:ext cx="3940226" cy="1327215"/>
          </a:xfrm>
          <a:prstGeom prst="roundRect">
            <a:avLst>
              <a:gd name="adj" fmla="val 636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內容版面配置區 2">
            <a:extLst>
              <a:ext uri="{FF2B5EF4-FFF2-40B4-BE49-F238E27FC236}">
                <a16:creationId xmlns:a16="http://schemas.microsoft.com/office/drawing/2014/main" id="{69FD0A87-937C-473E-99EA-4A6AD562CC43}"/>
              </a:ext>
            </a:extLst>
          </p:cNvPr>
          <p:cNvSpPr txBox="1">
            <a:spLocks/>
          </p:cNvSpPr>
          <p:nvPr/>
        </p:nvSpPr>
        <p:spPr>
          <a:xfrm>
            <a:off x="7872834" y="4179621"/>
            <a:ext cx="4121458" cy="466970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◆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Must-have management</a:t>
            </a:r>
          </a:p>
          <a:p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A46C5A4-4401-411F-A033-C5D393C70A04}"/>
              </a:ext>
            </a:extLst>
          </p:cNvPr>
          <p:cNvSpPr/>
          <p:nvPr/>
        </p:nvSpPr>
        <p:spPr>
          <a:xfrm>
            <a:off x="8177945" y="4585719"/>
            <a:ext cx="2779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the efficiency, safety and expandability.</a:t>
            </a:r>
          </a:p>
        </p:txBody>
      </p:sp>
      <p:sp>
        <p:nvSpPr>
          <p:cNvPr id="6" name="標題 5">
            <a:extLst>
              <a:ext uri="{FF2B5EF4-FFF2-40B4-BE49-F238E27FC236}">
                <a16:creationId xmlns:a16="http://schemas.microsoft.com/office/drawing/2014/main" id="{FC8267DF-E5E9-414D-BB3C-2250127B4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SB’s true demands for Ethernet switch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0972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B72C9D3-6E70-4DE2-BF28-1CE25AE92A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439" y="1808092"/>
            <a:ext cx="1107996" cy="81043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D38E545-9495-4BA5-A074-1FA4C126FF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887" y="2957221"/>
            <a:ext cx="1742853" cy="1161344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B2F376D1-470A-4C16-96BD-966D663CC1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06" y="1791792"/>
            <a:ext cx="1813515" cy="147587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6133" y="459956"/>
            <a:ext cx="11224635" cy="466970"/>
          </a:xfrm>
        </p:spPr>
        <p:txBody>
          <a:bodyPr>
            <a:noAutofit/>
          </a:bodyPr>
          <a:lstStyle/>
          <a:p>
            <a:r>
              <a:rPr lang="en-US" altLang="zh-TW"/>
              <a:t>SB’s true demands by application – Basic</a:t>
            </a:r>
          </a:p>
        </p:txBody>
      </p:sp>
      <p:pic>
        <p:nvPicPr>
          <p:cNvPr id="37" name="圖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500" y="3192370"/>
            <a:ext cx="6171763" cy="878397"/>
          </a:xfrm>
          <a:prstGeom prst="rect">
            <a:avLst/>
          </a:prstGeom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ADA062E5-A92D-46CC-AAAF-B772B7D3E285}"/>
              </a:ext>
            </a:extLst>
          </p:cNvPr>
          <p:cNvSpPr txBox="1"/>
          <p:nvPr/>
        </p:nvSpPr>
        <p:spPr>
          <a:xfrm>
            <a:off x="540751" y="2213010"/>
            <a:ext cx="2119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70927" algn="ctr" defTabSz="457200">
              <a:buClr>
                <a:prstClr val="white"/>
              </a:buClr>
              <a:buSzPct val="100000"/>
            </a:pPr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Internet</a:t>
            </a:r>
            <a:endParaRPr lang="zh-TW" altLang="en-US" sz="2800" b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49" name="肘形接點 48"/>
          <p:cNvCxnSpPr>
            <a:cxnSpLocks/>
          </p:cNvCxnSpPr>
          <p:nvPr/>
        </p:nvCxnSpPr>
        <p:spPr>
          <a:xfrm flipV="1">
            <a:off x="8157838" y="2095893"/>
            <a:ext cx="1630336" cy="1579163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0" name="肘形接點 49"/>
          <p:cNvCxnSpPr>
            <a:cxnSpLocks/>
          </p:cNvCxnSpPr>
          <p:nvPr/>
        </p:nvCxnSpPr>
        <p:spPr>
          <a:xfrm>
            <a:off x="7395025" y="3672506"/>
            <a:ext cx="2451730" cy="1492189"/>
          </a:xfrm>
          <a:prstGeom prst="bentConnector3">
            <a:avLst>
              <a:gd name="adj1" fmla="val 64245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3" name="肘形接點 52"/>
          <p:cNvCxnSpPr>
            <a:cxnSpLocks/>
          </p:cNvCxnSpPr>
          <p:nvPr/>
        </p:nvCxnSpPr>
        <p:spPr>
          <a:xfrm rot="5400000">
            <a:off x="3352341" y="4020154"/>
            <a:ext cx="746790" cy="597080"/>
          </a:xfrm>
          <a:prstGeom prst="bentConnector3">
            <a:avLst>
              <a:gd name="adj1" fmla="val 41254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" name="肘形接點 53"/>
          <p:cNvCxnSpPr/>
          <p:nvPr/>
        </p:nvCxnSpPr>
        <p:spPr>
          <a:xfrm>
            <a:off x="3779127" y="4252112"/>
            <a:ext cx="3048174" cy="487684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5" name="肘形接點 54"/>
          <p:cNvCxnSpPr>
            <a:cxnSpLocks/>
          </p:cNvCxnSpPr>
          <p:nvPr/>
        </p:nvCxnSpPr>
        <p:spPr>
          <a:xfrm>
            <a:off x="3779127" y="4262272"/>
            <a:ext cx="1739228" cy="487683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7" name="肘形接點 56"/>
          <p:cNvCxnSpPr>
            <a:cxnSpLocks/>
          </p:cNvCxnSpPr>
          <p:nvPr/>
        </p:nvCxnSpPr>
        <p:spPr>
          <a:xfrm rot="5400000" flipH="1" flipV="1">
            <a:off x="3552510" y="2659022"/>
            <a:ext cx="752927" cy="464369"/>
          </a:xfrm>
          <a:prstGeom prst="bentConnector3">
            <a:avLst>
              <a:gd name="adj1" fmla="val 31783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8" name="肘形接點 57"/>
          <p:cNvCxnSpPr>
            <a:cxnSpLocks/>
          </p:cNvCxnSpPr>
          <p:nvPr/>
        </p:nvCxnSpPr>
        <p:spPr>
          <a:xfrm rot="10800000" flipV="1">
            <a:off x="2345246" y="3905250"/>
            <a:ext cx="880555" cy="95250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92D05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1" name="肘形接點 60"/>
          <p:cNvCxnSpPr/>
          <p:nvPr/>
        </p:nvCxnSpPr>
        <p:spPr>
          <a:xfrm flipV="1">
            <a:off x="4289061" y="2535465"/>
            <a:ext cx="534440" cy="494420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2" name="肘形接點 61"/>
          <p:cNvCxnSpPr>
            <a:cxnSpLocks/>
          </p:cNvCxnSpPr>
          <p:nvPr/>
        </p:nvCxnSpPr>
        <p:spPr>
          <a:xfrm flipV="1">
            <a:off x="4288315" y="2529731"/>
            <a:ext cx="1776551" cy="510892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3" name="肘形接點 62"/>
          <p:cNvCxnSpPr>
            <a:cxnSpLocks/>
          </p:cNvCxnSpPr>
          <p:nvPr/>
        </p:nvCxnSpPr>
        <p:spPr>
          <a:xfrm flipV="1">
            <a:off x="4311882" y="2529731"/>
            <a:ext cx="2973572" cy="510892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5" name="圓角矩形 46">
            <a:extLst>
              <a:ext uri="{FF2B5EF4-FFF2-40B4-BE49-F238E27FC236}">
                <a16:creationId xmlns:a16="http://schemas.microsoft.com/office/drawing/2014/main" id="{322B84FE-520A-41B2-8AB3-171E0E7E7A48}"/>
              </a:ext>
            </a:extLst>
          </p:cNvPr>
          <p:cNvSpPr/>
          <p:nvPr/>
        </p:nvSpPr>
        <p:spPr>
          <a:xfrm>
            <a:off x="3967436" y="2887691"/>
            <a:ext cx="1006376" cy="246814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rgbClr val="2F52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 * 4</a:t>
            </a:r>
            <a:endParaRPr lang="zh-TW" altLang="en-US" sz="1400" b="1">
              <a:solidFill>
                <a:srgbClr val="2F52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圖片 6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515" y="4692090"/>
            <a:ext cx="1109752" cy="1090530"/>
          </a:xfrm>
          <a:prstGeom prst="rect">
            <a:avLst/>
          </a:prstGeom>
        </p:spPr>
      </p:pic>
      <p:sp>
        <p:nvSpPr>
          <p:cNvPr id="67" name="文字方塊 66"/>
          <p:cNvSpPr txBox="1"/>
          <p:nvPr/>
        </p:nvSpPr>
        <p:spPr>
          <a:xfrm>
            <a:off x="9901708" y="1409819"/>
            <a:ext cx="1154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Marketing</a:t>
            </a:r>
          </a:p>
        </p:txBody>
      </p:sp>
      <p:sp>
        <p:nvSpPr>
          <p:cNvPr id="68" name="文字方塊 67"/>
          <p:cNvSpPr txBox="1"/>
          <p:nvPr/>
        </p:nvSpPr>
        <p:spPr>
          <a:xfrm>
            <a:off x="9901708" y="2903220"/>
            <a:ext cx="822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Server</a:t>
            </a:r>
          </a:p>
        </p:txBody>
      </p:sp>
      <p:sp>
        <p:nvSpPr>
          <p:cNvPr id="69" name="文字方塊 68"/>
          <p:cNvSpPr txBox="1"/>
          <p:nvPr/>
        </p:nvSpPr>
        <p:spPr>
          <a:xfrm>
            <a:off x="10094067" y="4373282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NAS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EC9034C-DD75-4FEE-A1A0-55B49F0A94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221" y="4846946"/>
            <a:ext cx="1202604" cy="10646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DA9B96A-66B3-4E33-B72A-F884DD1B57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701" y="4725615"/>
            <a:ext cx="1404394" cy="121488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1628138-5466-4BD4-BD42-92A35D5222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383" y="1684679"/>
            <a:ext cx="1344432" cy="778087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C8AB7F73-613A-4782-A14E-E045CD3559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769" y="1684679"/>
            <a:ext cx="1344432" cy="778087"/>
          </a:xfrm>
          <a:prstGeom prst="rect">
            <a:avLst/>
          </a:prstGeom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id="{695DD286-797C-4035-8707-DB2A2018A7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593" y="1684679"/>
            <a:ext cx="1344432" cy="778087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B167FC6B-74F8-4DE0-AFA6-81BEF8151D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79" y="1684679"/>
            <a:ext cx="1344432" cy="778087"/>
          </a:xfrm>
          <a:prstGeom prst="rect">
            <a:avLst/>
          </a:prstGeom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E21A47C1-4FB8-4FD4-A303-CCA4EF3C82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474" y="4725615"/>
            <a:ext cx="1404394" cy="121488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5E67E21-EB9A-438F-92DB-F450854A5F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84" y="3113441"/>
            <a:ext cx="1124376" cy="1020588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33930B99-2165-45D6-9FEC-2F77179B28B3}"/>
              </a:ext>
            </a:extLst>
          </p:cNvPr>
          <p:cNvSpPr/>
          <p:nvPr/>
        </p:nvSpPr>
        <p:spPr>
          <a:xfrm>
            <a:off x="3260534" y="3294230"/>
            <a:ext cx="1415971" cy="33977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BC8ACA1C-CEEE-46FC-A183-842581B62282}"/>
              </a:ext>
            </a:extLst>
          </p:cNvPr>
          <p:cNvSpPr/>
          <p:nvPr/>
        </p:nvSpPr>
        <p:spPr>
          <a:xfrm>
            <a:off x="3639081" y="3664445"/>
            <a:ext cx="1041795" cy="29460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圓角矩形 46">
            <a:extLst>
              <a:ext uri="{FF2B5EF4-FFF2-40B4-BE49-F238E27FC236}">
                <a16:creationId xmlns:a16="http://schemas.microsoft.com/office/drawing/2014/main" id="{5498B8FE-7EEA-4868-81EB-D2EDCE0B915F}"/>
              </a:ext>
            </a:extLst>
          </p:cNvPr>
          <p:cNvSpPr/>
          <p:nvPr/>
        </p:nvSpPr>
        <p:spPr>
          <a:xfrm>
            <a:off x="3670129" y="4173642"/>
            <a:ext cx="1006376" cy="246814"/>
          </a:xfrm>
          <a:prstGeom prst="roundRect">
            <a:avLst/>
          </a:prstGeom>
          <a:solidFill>
            <a:srgbClr val="FFC000"/>
          </a:solidFill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rgbClr val="2F52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 * 3</a:t>
            </a:r>
            <a:endParaRPr lang="zh-TW" altLang="en-US" sz="1400" b="1">
              <a:solidFill>
                <a:srgbClr val="2F52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B4C09D68-B185-49BC-8E14-30460AB1B0AD}"/>
              </a:ext>
            </a:extLst>
          </p:cNvPr>
          <p:cNvSpPr/>
          <p:nvPr/>
        </p:nvSpPr>
        <p:spPr>
          <a:xfrm>
            <a:off x="3251172" y="3664445"/>
            <a:ext cx="332956" cy="29460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92D05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圓角矩形 46">
            <a:extLst>
              <a:ext uri="{FF2B5EF4-FFF2-40B4-BE49-F238E27FC236}">
                <a16:creationId xmlns:a16="http://schemas.microsoft.com/office/drawing/2014/main" id="{F5F14052-35D7-476F-A744-2D5D1239B033}"/>
              </a:ext>
            </a:extLst>
          </p:cNvPr>
          <p:cNvSpPr/>
          <p:nvPr/>
        </p:nvSpPr>
        <p:spPr>
          <a:xfrm>
            <a:off x="2501472" y="3853627"/>
            <a:ext cx="565940" cy="24681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bg1"/>
            </a:solidFill>
          </a:ln>
          <a:effectLst>
            <a:glow rad="38100">
              <a:srgbClr val="92D05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1G</a:t>
            </a:r>
            <a:endParaRPr lang="zh-TW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圓角矩形 46">
            <a:extLst>
              <a:ext uri="{FF2B5EF4-FFF2-40B4-BE49-F238E27FC236}">
                <a16:creationId xmlns:a16="http://schemas.microsoft.com/office/drawing/2014/main" id="{21C30855-EDA6-4725-BD97-EB965919877D}"/>
              </a:ext>
            </a:extLst>
          </p:cNvPr>
          <p:cNvSpPr/>
          <p:nvPr/>
        </p:nvSpPr>
        <p:spPr>
          <a:xfrm>
            <a:off x="7760182" y="3540204"/>
            <a:ext cx="1006376" cy="246814"/>
          </a:xfrm>
          <a:prstGeom prst="roundRect">
            <a:avLst/>
          </a:prstGeom>
          <a:solidFill>
            <a:srgbClr val="CC00CC"/>
          </a:solidFill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 * 3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5F3C1EC6-9A0E-4047-8462-86B921859B13}"/>
              </a:ext>
            </a:extLst>
          </p:cNvPr>
          <p:cNvSpPr/>
          <p:nvPr/>
        </p:nvSpPr>
        <p:spPr>
          <a:xfrm>
            <a:off x="4808663" y="3537893"/>
            <a:ext cx="2586362" cy="40740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直線單箭頭接點 50"/>
          <p:cNvCxnSpPr/>
          <p:nvPr/>
        </p:nvCxnSpPr>
        <p:spPr>
          <a:xfrm flipV="1">
            <a:off x="8793373" y="3662356"/>
            <a:ext cx="768846" cy="1"/>
          </a:xfrm>
          <a:prstGeom prst="straightConnector1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273973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圖片 129">
            <a:extLst>
              <a:ext uri="{FF2B5EF4-FFF2-40B4-BE49-F238E27FC236}">
                <a16:creationId xmlns:a16="http://schemas.microsoft.com/office/drawing/2014/main" id="{EEBEB285-6C76-421A-97B4-885194EF84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829" y="5464777"/>
            <a:ext cx="877225" cy="758852"/>
          </a:xfrm>
          <a:prstGeom prst="rect">
            <a:avLst/>
          </a:prstGeom>
        </p:spPr>
      </p:pic>
      <p:pic>
        <p:nvPicPr>
          <p:cNvPr id="131" name="圖片 130">
            <a:extLst>
              <a:ext uri="{FF2B5EF4-FFF2-40B4-BE49-F238E27FC236}">
                <a16:creationId xmlns:a16="http://schemas.microsoft.com/office/drawing/2014/main" id="{2C33D8B1-158E-4667-8A9D-D8BA8801C4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124" y="5653987"/>
            <a:ext cx="929203" cy="537774"/>
          </a:xfrm>
          <a:prstGeom prst="rect">
            <a:avLst/>
          </a:prstGeom>
        </p:spPr>
      </p:pic>
      <p:pic>
        <p:nvPicPr>
          <p:cNvPr id="132" name="圖片 131">
            <a:extLst>
              <a:ext uri="{FF2B5EF4-FFF2-40B4-BE49-F238E27FC236}">
                <a16:creationId xmlns:a16="http://schemas.microsoft.com/office/drawing/2014/main" id="{B420EF23-F606-473F-8E41-DF733162D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277" y="5464777"/>
            <a:ext cx="877225" cy="758852"/>
          </a:xfrm>
          <a:prstGeom prst="rect">
            <a:avLst/>
          </a:prstGeom>
        </p:spPr>
      </p:pic>
      <p:pic>
        <p:nvPicPr>
          <p:cNvPr id="133" name="圖片 132">
            <a:extLst>
              <a:ext uri="{FF2B5EF4-FFF2-40B4-BE49-F238E27FC236}">
                <a16:creationId xmlns:a16="http://schemas.microsoft.com/office/drawing/2014/main" id="{E69CCC0A-2A10-4B16-94FE-0F9856060B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387" y="5653987"/>
            <a:ext cx="929203" cy="537774"/>
          </a:xfrm>
          <a:prstGeom prst="rect">
            <a:avLst/>
          </a:prstGeom>
        </p:spPr>
      </p:pic>
      <p:pic>
        <p:nvPicPr>
          <p:cNvPr id="134" name="圖片 133">
            <a:extLst>
              <a:ext uri="{FF2B5EF4-FFF2-40B4-BE49-F238E27FC236}">
                <a16:creationId xmlns:a16="http://schemas.microsoft.com/office/drawing/2014/main" id="{0F213C00-4366-4C36-91C2-FB14BB07F4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364" y="5464777"/>
            <a:ext cx="877225" cy="75885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/>
              <a:t>SB’s true demands by application – Expanded </a:t>
            </a:r>
          </a:p>
        </p:txBody>
      </p:sp>
      <p:pic>
        <p:nvPicPr>
          <p:cNvPr id="57" name="圖片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532" y="2462927"/>
            <a:ext cx="6159284" cy="879535"/>
          </a:xfrm>
          <a:prstGeom prst="rect">
            <a:avLst/>
          </a:prstGeom>
        </p:spPr>
      </p:pic>
      <p:pic>
        <p:nvPicPr>
          <p:cNvPr id="58" name="圖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404" y="3749112"/>
            <a:ext cx="6144030" cy="874451"/>
          </a:xfrm>
          <a:prstGeom prst="rect">
            <a:avLst/>
          </a:prstGeom>
        </p:spPr>
      </p:pic>
      <p:pic>
        <p:nvPicPr>
          <p:cNvPr id="73" name="圖片 7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255" y="5157865"/>
            <a:ext cx="1192530" cy="1083092"/>
          </a:xfrm>
          <a:prstGeom prst="rect">
            <a:avLst/>
          </a:prstGeom>
        </p:spPr>
      </p:pic>
      <p:cxnSp>
        <p:nvCxnSpPr>
          <p:cNvPr id="79" name="肘形接點 78"/>
          <p:cNvCxnSpPr>
            <a:cxnSpLocks/>
          </p:cNvCxnSpPr>
          <p:nvPr/>
        </p:nvCxnSpPr>
        <p:spPr>
          <a:xfrm flipV="1">
            <a:off x="7702550" y="2293009"/>
            <a:ext cx="2186436" cy="739641"/>
          </a:xfrm>
          <a:prstGeom prst="bentConnector3">
            <a:avLst>
              <a:gd name="adj1" fmla="val 80204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422E8A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1" name="肘形接點 80"/>
          <p:cNvCxnSpPr>
            <a:cxnSpLocks/>
          </p:cNvCxnSpPr>
          <p:nvPr/>
        </p:nvCxnSpPr>
        <p:spPr>
          <a:xfrm>
            <a:off x="8436984" y="4075546"/>
            <a:ext cx="1154168" cy="1026189"/>
          </a:xfrm>
          <a:prstGeom prst="bentConnector3">
            <a:avLst>
              <a:gd name="adj1" fmla="val 87962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422E8A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3" name="肘形接點 82"/>
          <p:cNvCxnSpPr>
            <a:cxnSpLocks/>
          </p:cNvCxnSpPr>
          <p:nvPr/>
        </p:nvCxnSpPr>
        <p:spPr>
          <a:xfrm rot="5400000" flipH="1" flipV="1">
            <a:off x="9271798" y="3754716"/>
            <a:ext cx="506124" cy="135537"/>
          </a:xfrm>
          <a:prstGeom prst="bentConnector3">
            <a:avLst>
              <a:gd name="adj1" fmla="val 98931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422E8A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9" name="群組 8">
            <a:extLst>
              <a:ext uri="{FF2B5EF4-FFF2-40B4-BE49-F238E27FC236}">
                <a16:creationId xmlns:a16="http://schemas.microsoft.com/office/drawing/2014/main" id="{E71A81EA-2388-4548-92AC-72FF0539235B}"/>
              </a:ext>
            </a:extLst>
          </p:cNvPr>
          <p:cNvGrpSpPr/>
          <p:nvPr/>
        </p:nvGrpSpPr>
        <p:grpSpPr>
          <a:xfrm>
            <a:off x="4442052" y="2148608"/>
            <a:ext cx="4485773" cy="462772"/>
            <a:chOff x="4714989" y="2271494"/>
            <a:chExt cx="4485773" cy="659808"/>
          </a:xfrm>
        </p:grpSpPr>
        <p:cxnSp>
          <p:nvCxnSpPr>
            <p:cNvPr id="85" name="肘形接點 84"/>
            <p:cNvCxnSpPr/>
            <p:nvPr/>
          </p:nvCxnSpPr>
          <p:spPr>
            <a:xfrm rot="10800000">
              <a:off x="4714989" y="2319405"/>
              <a:ext cx="1533515" cy="611897"/>
            </a:xfrm>
            <a:prstGeom prst="bentConnector2">
              <a:avLst/>
            </a:prstGeom>
            <a:noFill/>
            <a:ln w="12700">
              <a:solidFill>
                <a:schemeClr val="bg1"/>
              </a:solidFill>
            </a:ln>
            <a:effectLst>
              <a:glow rad="38100">
                <a:srgbClr val="DB09B4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4" name="肘形接點 83"/>
            <p:cNvCxnSpPr>
              <a:cxnSpLocks/>
            </p:cNvCxnSpPr>
            <p:nvPr/>
          </p:nvCxnSpPr>
          <p:spPr>
            <a:xfrm flipV="1">
              <a:off x="6248503" y="2271494"/>
              <a:ext cx="2952259" cy="654917"/>
            </a:xfrm>
            <a:prstGeom prst="bentConnector2">
              <a:avLst/>
            </a:prstGeom>
            <a:noFill/>
            <a:ln w="12700">
              <a:solidFill>
                <a:schemeClr val="bg1"/>
              </a:solidFill>
            </a:ln>
            <a:effectLst>
              <a:glow rad="38100">
                <a:srgbClr val="DB09B4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6" name="肘形接點 85"/>
            <p:cNvCxnSpPr>
              <a:cxnSpLocks/>
            </p:cNvCxnSpPr>
            <p:nvPr/>
          </p:nvCxnSpPr>
          <p:spPr>
            <a:xfrm flipV="1">
              <a:off x="6248503" y="2271494"/>
              <a:ext cx="2067919" cy="654917"/>
            </a:xfrm>
            <a:prstGeom prst="bentConnector2">
              <a:avLst/>
            </a:prstGeom>
            <a:noFill/>
            <a:ln w="12700">
              <a:solidFill>
                <a:schemeClr val="bg1"/>
              </a:solidFill>
            </a:ln>
            <a:effectLst>
              <a:glow rad="38100">
                <a:srgbClr val="DB09B4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8" name="肘形接點 87"/>
            <p:cNvCxnSpPr>
              <a:cxnSpLocks/>
            </p:cNvCxnSpPr>
            <p:nvPr/>
          </p:nvCxnSpPr>
          <p:spPr>
            <a:xfrm flipV="1">
              <a:off x="6248503" y="2320113"/>
              <a:ext cx="1207330" cy="606298"/>
            </a:xfrm>
            <a:prstGeom prst="bentConnector2">
              <a:avLst/>
            </a:prstGeom>
            <a:noFill/>
            <a:ln w="12700">
              <a:solidFill>
                <a:schemeClr val="bg1"/>
              </a:solidFill>
            </a:ln>
            <a:effectLst>
              <a:glow rad="38100">
                <a:srgbClr val="DB09B4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9" name="直線單箭頭接點 88"/>
            <p:cNvCxnSpPr>
              <a:cxnSpLocks/>
            </p:cNvCxnSpPr>
            <p:nvPr/>
          </p:nvCxnSpPr>
          <p:spPr>
            <a:xfrm flipV="1">
              <a:off x="6542216" y="2320113"/>
              <a:ext cx="2" cy="606298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</a:ln>
            <a:effectLst>
              <a:glow rad="38100">
                <a:srgbClr val="DB09B4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0" name="直線單箭頭接點 89"/>
            <p:cNvCxnSpPr>
              <a:cxnSpLocks/>
            </p:cNvCxnSpPr>
            <p:nvPr/>
          </p:nvCxnSpPr>
          <p:spPr>
            <a:xfrm flipV="1">
              <a:off x="5628601" y="2320113"/>
              <a:ext cx="2" cy="606298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</a:ln>
            <a:effectLst>
              <a:glow rad="38100">
                <a:srgbClr val="DB09B4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99" name="肘形接點 98"/>
          <p:cNvCxnSpPr>
            <a:cxnSpLocks/>
          </p:cNvCxnSpPr>
          <p:nvPr/>
        </p:nvCxnSpPr>
        <p:spPr>
          <a:xfrm rot="10800000">
            <a:off x="2685659" y="2246557"/>
            <a:ext cx="786223" cy="490499"/>
          </a:xfrm>
          <a:prstGeom prst="bentConnector3">
            <a:avLst>
              <a:gd name="adj1" fmla="val 99267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7" name="肘形接點 106"/>
          <p:cNvCxnSpPr>
            <a:cxnSpLocks/>
          </p:cNvCxnSpPr>
          <p:nvPr/>
        </p:nvCxnSpPr>
        <p:spPr>
          <a:xfrm>
            <a:off x="4701705" y="4930386"/>
            <a:ext cx="2952259" cy="535047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8" name="肘形接點 107"/>
          <p:cNvCxnSpPr>
            <a:endCxn id="73" idx="0"/>
          </p:cNvCxnSpPr>
          <p:nvPr/>
        </p:nvCxnSpPr>
        <p:spPr>
          <a:xfrm rot="10800000" flipV="1">
            <a:off x="2482521" y="4924810"/>
            <a:ext cx="2357841" cy="178336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9" name="肘形接點 108"/>
          <p:cNvCxnSpPr>
            <a:cxnSpLocks/>
          </p:cNvCxnSpPr>
          <p:nvPr/>
        </p:nvCxnSpPr>
        <p:spPr>
          <a:xfrm>
            <a:off x="4701705" y="4930386"/>
            <a:ext cx="1934296" cy="535047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0" name="肘形接點 109"/>
          <p:cNvCxnSpPr>
            <a:cxnSpLocks/>
          </p:cNvCxnSpPr>
          <p:nvPr/>
        </p:nvCxnSpPr>
        <p:spPr>
          <a:xfrm>
            <a:off x="4701705" y="4930386"/>
            <a:ext cx="916311" cy="535047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1" name="直線單箭頭接點 110"/>
          <p:cNvCxnSpPr>
            <a:cxnSpLocks/>
          </p:cNvCxnSpPr>
          <p:nvPr/>
        </p:nvCxnSpPr>
        <p:spPr>
          <a:xfrm>
            <a:off x="4701704" y="4930386"/>
            <a:ext cx="2" cy="633631"/>
          </a:xfrm>
          <a:prstGeom prst="straightConnector1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2" name="肘形接點 111"/>
          <p:cNvCxnSpPr>
            <a:cxnSpLocks/>
          </p:cNvCxnSpPr>
          <p:nvPr/>
        </p:nvCxnSpPr>
        <p:spPr>
          <a:xfrm rot="10800000" flipV="1">
            <a:off x="3728554" y="4930385"/>
            <a:ext cx="973151" cy="633631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3" name="直線單箭頭接點 112"/>
          <p:cNvCxnSpPr/>
          <p:nvPr/>
        </p:nvCxnSpPr>
        <p:spPr>
          <a:xfrm flipV="1">
            <a:off x="4701704" y="4446766"/>
            <a:ext cx="0" cy="483619"/>
          </a:xfrm>
          <a:prstGeom prst="straightConnector1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7" name="直線單箭頭接點 116"/>
          <p:cNvCxnSpPr>
            <a:cxnSpLocks/>
          </p:cNvCxnSpPr>
          <p:nvPr/>
        </p:nvCxnSpPr>
        <p:spPr>
          <a:xfrm>
            <a:off x="6281876" y="3219289"/>
            <a:ext cx="0" cy="839084"/>
          </a:xfrm>
          <a:prstGeom prst="straightConnector1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3">
                <a:lumMod val="75000"/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2" name="圓角矩形 46">
            <a:extLst>
              <a:ext uri="{FF2B5EF4-FFF2-40B4-BE49-F238E27FC236}">
                <a16:creationId xmlns:a16="http://schemas.microsoft.com/office/drawing/2014/main" id="{322B84FE-520A-41B2-8AB3-171E0E7E7A48}"/>
              </a:ext>
            </a:extLst>
          </p:cNvPr>
          <p:cNvSpPr/>
          <p:nvPr/>
        </p:nvSpPr>
        <p:spPr>
          <a:xfrm>
            <a:off x="5785046" y="3445618"/>
            <a:ext cx="904124" cy="21784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">
            <a:solidFill>
              <a:schemeClr val="bg1"/>
            </a:solidFill>
          </a:ln>
          <a:effectLst>
            <a:glow rad="38100">
              <a:schemeClr val="accent3">
                <a:lumMod val="75000"/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 * 2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45FCFE35-F643-40C3-89B8-25EE5337D838}"/>
              </a:ext>
            </a:extLst>
          </p:cNvPr>
          <p:cNvGrpSpPr/>
          <p:nvPr/>
        </p:nvGrpSpPr>
        <p:grpSpPr>
          <a:xfrm>
            <a:off x="665483" y="2901911"/>
            <a:ext cx="1596660" cy="1764820"/>
            <a:chOff x="514988" y="2429751"/>
            <a:chExt cx="2119059" cy="2342237"/>
          </a:xfrm>
        </p:grpSpPr>
        <p:pic>
          <p:nvPicPr>
            <p:cNvPr id="96" name="圖片 95">
              <a:extLst>
                <a:ext uri="{FF2B5EF4-FFF2-40B4-BE49-F238E27FC236}">
                  <a16:creationId xmlns:a16="http://schemas.microsoft.com/office/drawing/2014/main" id="{6E7FCE11-7326-4B09-96D3-3683CAA55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643" y="2429751"/>
              <a:ext cx="1813515" cy="1475877"/>
            </a:xfrm>
            <a:prstGeom prst="rect">
              <a:avLst/>
            </a:prstGeom>
          </p:spPr>
        </p:pic>
        <p:sp>
          <p:nvSpPr>
            <p:cNvPr id="97" name="文字方塊 96">
              <a:extLst>
                <a:ext uri="{FF2B5EF4-FFF2-40B4-BE49-F238E27FC236}">
                  <a16:creationId xmlns:a16="http://schemas.microsoft.com/office/drawing/2014/main" id="{962ACC45-F461-4D9D-B089-8B4852E8B554}"/>
                </a:ext>
              </a:extLst>
            </p:cNvPr>
            <p:cNvSpPr txBox="1"/>
            <p:nvPr/>
          </p:nvSpPr>
          <p:spPr>
            <a:xfrm>
              <a:off x="514988" y="2850969"/>
              <a:ext cx="2119059" cy="530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-270927" algn="ctr" defTabSz="457200">
                <a:buClr>
                  <a:prstClr val="white"/>
                </a:buClr>
                <a:buSzPct val="100000"/>
              </a:pPr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Internet</a:t>
              </a:r>
              <a:endPara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  <p:pic>
          <p:nvPicPr>
            <p:cNvPr id="98" name="圖片 97">
              <a:extLst>
                <a:ext uri="{FF2B5EF4-FFF2-40B4-BE49-F238E27FC236}">
                  <a16:creationId xmlns:a16="http://schemas.microsoft.com/office/drawing/2014/main" id="{7FCEA128-6F33-4192-9135-DB21F96EF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21" y="3751400"/>
              <a:ext cx="1124376" cy="1020588"/>
            </a:xfrm>
            <a:prstGeom prst="rect">
              <a:avLst/>
            </a:prstGeom>
          </p:spPr>
        </p:pic>
      </p:grpSp>
      <p:pic>
        <p:nvPicPr>
          <p:cNvPr id="100" name="圖片 99">
            <a:extLst>
              <a:ext uri="{FF2B5EF4-FFF2-40B4-BE49-F238E27FC236}">
                <a16:creationId xmlns:a16="http://schemas.microsoft.com/office/drawing/2014/main" id="{763B0F2A-FB50-4720-904D-CA57B5610C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674" y="1701464"/>
            <a:ext cx="1107996" cy="810438"/>
          </a:xfrm>
          <a:prstGeom prst="rect">
            <a:avLst/>
          </a:prstGeom>
        </p:spPr>
      </p:pic>
      <p:pic>
        <p:nvPicPr>
          <p:cNvPr id="101" name="圖片 100">
            <a:extLst>
              <a:ext uri="{FF2B5EF4-FFF2-40B4-BE49-F238E27FC236}">
                <a16:creationId xmlns:a16="http://schemas.microsoft.com/office/drawing/2014/main" id="{8B158815-029F-4AB7-8A9E-8F566337A4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122" y="2850593"/>
            <a:ext cx="1742853" cy="1161344"/>
          </a:xfrm>
          <a:prstGeom prst="rect">
            <a:avLst/>
          </a:prstGeom>
        </p:spPr>
      </p:pic>
      <p:pic>
        <p:nvPicPr>
          <p:cNvPr id="103" name="圖片 102">
            <a:extLst>
              <a:ext uri="{FF2B5EF4-FFF2-40B4-BE49-F238E27FC236}">
                <a16:creationId xmlns:a16="http://schemas.microsoft.com/office/drawing/2014/main" id="{42CC215A-5942-4F13-86E2-ECEC3AF0AD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373" y="4568864"/>
            <a:ext cx="1372145" cy="1033691"/>
          </a:xfrm>
          <a:prstGeom prst="rect">
            <a:avLst/>
          </a:prstGeom>
        </p:spPr>
      </p:pic>
      <p:sp>
        <p:nvSpPr>
          <p:cNvPr id="116" name="文字方塊 115">
            <a:extLst>
              <a:ext uri="{FF2B5EF4-FFF2-40B4-BE49-F238E27FC236}">
                <a16:creationId xmlns:a16="http://schemas.microsoft.com/office/drawing/2014/main" id="{8B7B4DDF-E4A4-4CD7-9E5E-45BBB8A89137}"/>
              </a:ext>
            </a:extLst>
          </p:cNvPr>
          <p:cNvSpPr txBox="1"/>
          <p:nvPr/>
        </p:nvSpPr>
        <p:spPr>
          <a:xfrm>
            <a:off x="9798943" y="1303191"/>
            <a:ext cx="1154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Marketing</a:t>
            </a:r>
          </a:p>
        </p:txBody>
      </p:sp>
      <p:sp>
        <p:nvSpPr>
          <p:cNvPr id="118" name="文字方塊 117">
            <a:extLst>
              <a:ext uri="{FF2B5EF4-FFF2-40B4-BE49-F238E27FC236}">
                <a16:creationId xmlns:a16="http://schemas.microsoft.com/office/drawing/2014/main" id="{4D935EFD-71E3-4ADE-8040-A408FA2F3BD7}"/>
              </a:ext>
            </a:extLst>
          </p:cNvPr>
          <p:cNvSpPr txBox="1"/>
          <p:nvPr/>
        </p:nvSpPr>
        <p:spPr>
          <a:xfrm>
            <a:off x="9798943" y="2796592"/>
            <a:ext cx="822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Server</a:t>
            </a:r>
          </a:p>
        </p:txBody>
      </p:sp>
      <p:sp>
        <p:nvSpPr>
          <p:cNvPr id="119" name="文字方塊 118">
            <a:extLst>
              <a:ext uri="{FF2B5EF4-FFF2-40B4-BE49-F238E27FC236}">
                <a16:creationId xmlns:a16="http://schemas.microsoft.com/office/drawing/2014/main" id="{221042F3-B46D-4E2C-800F-6A4C0D6FBBE6}"/>
              </a:ext>
            </a:extLst>
          </p:cNvPr>
          <p:cNvSpPr txBox="1"/>
          <p:nvPr/>
        </p:nvSpPr>
        <p:spPr>
          <a:xfrm>
            <a:off x="9798943" y="4155644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NAS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20" name="圖片 119">
            <a:extLst>
              <a:ext uri="{FF2B5EF4-FFF2-40B4-BE49-F238E27FC236}">
                <a16:creationId xmlns:a16="http://schemas.microsoft.com/office/drawing/2014/main" id="{3C7805B8-0AE6-4CEC-A8CF-F1D1E5CCAF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774" y="1338165"/>
            <a:ext cx="877225" cy="758852"/>
          </a:xfrm>
          <a:prstGeom prst="rect">
            <a:avLst/>
          </a:prstGeom>
        </p:spPr>
      </p:pic>
      <p:pic>
        <p:nvPicPr>
          <p:cNvPr id="125" name="圖片 124">
            <a:extLst>
              <a:ext uri="{FF2B5EF4-FFF2-40B4-BE49-F238E27FC236}">
                <a16:creationId xmlns:a16="http://schemas.microsoft.com/office/drawing/2014/main" id="{0C3C131B-F16A-4013-922C-00A9BEAF46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069" y="1554452"/>
            <a:ext cx="929203" cy="537774"/>
          </a:xfrm>
          <a:prstGeom prst="rect">
            <a:avLst/>
          </a:prstGeom>
        </p:spPr>
      </p:pic>
      <p:pic>
        <p:nvPicPr>
          <p:cNvPr id="126" name="圖片 125">
            <a:extLst>
              <a:ext uri="{FF2B5EF4-FFF2-40B4-BE49-F238E27FC236}">
                <a16:creationId xmlns:a16="http://schemas.microsoft.com/office/drawing/2014/main" id="{F299B38D-DFF6-42A4-BE60-3FCA6355A0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22" y="1338165"/>
            <a:ext cx="877225" cy="758852"/>
          </a:xfrm>
          <a:prstGeom prst="rect">
            <a:avLst/>
          </a:prstGeom>
        </p:spPr>
      </p:pic>
      <p:pic>
        <p:nvPicPr>
          <p:cNvPr id="127" name="圖片 126">
            <a:extLst>
              <a:ext uri="{FF2B5EF4-FFF2-40B4-BE49-F238E27FC236}">
                <a16:creationId xmlns:a16="http://schemas.microsoft.com/office/drawing/2014/main" id="{ACFF18BF-3C3A-4FF3-BAC4-37C61F387C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332" y="1554452"/>
            <a:ext cx="929203" cy="537774"/>
          </a:xfrm>
          <a:prstGeom prst="rect">
            <a:avLst/>
          </a:prstGeom>
        </p:spPr>
      </p:pic>
      <p:pic>
        <p:nvPicPr>
          <p:cNvPr id="128" name="圖片 127">
            <a:extLst>
              <a:ext uri="{FF2B5EF4-FFF2-40B4-BE49-F238E27FC236}">
                <a16:creationId xmlns:a16="http://schemas.microsoft.com/office/drawing/2014/main" id="{FE638B88-873C-4E1F-98DE-6D142AE414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467" y="1554452"/>
            <a:ext cx="929203" cy="537774"/>
          </a:xfrm>
          <a:prstGeom prst="rect">
            <a:avLst/>
          </a:prstGeom>
        </p:spPr>
      </p:pic>
      <p:pic>
        <p:nvPicPr>
          <p:cNvPr id="129" name="圖片 128">
            <a:extLst>
              <a:ext uri="{FF2B5EF4-FFF2-40B4-BE49-F238E27FC236}">
                <a16:creationId xmlns:a16="http://schemas.microsoft.com/office/drawing/2014/main" id="{7A369665-9D98-44A4-9D89-601F5CB9BB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730" y="1554452"/>
            <a:ext cx="929203" cy="537774"/>
          </a:xfrm>
          <a:prstGeom prst="rect">
            <a:avLst/>
          </a:prstGeom>
        </p:spPr>
      </p:pic>
      <p:cxnSp>
        <p:nvCxnSpPr>
          <p:cNvPr id="135" name="肘形接點 57">
            <a:extLst>
              <a:ext uri="{FF2B5EF4-FFF2-40B4-BE49-F238E27FC236}">
                <a16:creationId xmlns:a16="http://schemas.microsoft.com/office/drawing/2014/main" id="{B0D56049-931E-4B31-925B-69813227ACDB}"/>
              </a:ext>
            </a:extLst>
          </p:cNvPr>
          <p:cNvCxnSpPr>
            <a:cxnSpLocks/>
            <a:stCxn id="136" idx="1"/>
          </p:cNvCxnSpPr>
          <p:nvPr/>
        </p:nvCxnSpPr>
        <p:spPr>
          <a:xfrm rot="10800000" flipV="1">
            <a:off x="2024877" y="4301675"/>
            <a:ext cx="1509776" cy="158932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92D05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6" name="矩形 135">
            <a:extLst>
              <a:ext uri="{FF2B5EF4-FFF2-40B4-BE49-F238E27FC236}">
                <a16:creationId xmlns:a16="http://schemas.microsoft.com/office/drawing/2014/main" id="{92ABA832-D379-4856-9652-71B2CC304E0C}"/>
              </a:ext>
            </a:extLst>
          </p:cNvPr>
          <p:cNvSpPr/>
          <p:nvPr/>
        </p:nvSpPr>
        <p:spPr>
          <a:xfrm>
            <a:off x="3534653" y="4185884"/>
            <a:ext cx="332956" cy="231581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92D05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圓角矩形 46">
            <a:extLst>
              <a:ext uri="{FF2B5EF4-FFF2-40B4-BE49-F238E27FC236}">
                <a16:creationId xmlns:a16="http://schemas.microsoft.com/office/drawing/2014/main" id="{40348325-5FED-445A-91EE-53DF9103CAFD}"/>
              </a:ext>
            </a:extLst>
          </p:cNvPr>
          <p:cNvSpPr/>
          <p:nvPr/>
        </p:nvSpPr>
        <p:spPr>
          <a:xfrm>
            <a:off x="2476562" y="4268875"/>
            <a:ext cx="565940" cy="24681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bg1"/>
            </a:solidFill>
          </a:ln>
          <a:effectLst>
            <a:glow rad="38100">
              <a:srgbClr val="92D05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1G</a:t>
            </a:r>
            <a:endParaRPr lang="zh-TW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矩形 138">
            <a:extLst>
              <a:ext uri="{FF2B5EF4-FFF2-40B4-BE49-F238E27FC236}">
                <a16:creationId xmlns:a16="http://schemas.microsoft.com/office/drawing/2014/main" id="{EB46B6E3-28D0-4FD6-8E32-83C901B5E6B2}"/>
              </a:ext>
            </a:extLst>
          </p:cNvPr>
          <p:cNvSpPr/>
          <p:nvPr/>
        </p:nvSpPr>
        <p:spPr>
          <a:xfrm>
            <a:off x="3533560" y="3893964"/>
            <a:ext cx="1348945" cy="26503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圓角矩形 46">
            <a:extLst>
              <a:ext uri="{FF2B5EF4-FFF2-40B4-BE49-F238E27FC236}">
                <a16:creationId xmlns:a16="http://schemas.microsoft.com/office/drawing/2014/main" id="{189AB575-0A89-4719-AE5E-126FFEE7F8D2}"/>
              </a:ext>
            </a:extLst>
          </p:cNvPr>
          <p:cNvSpPr/>
          <p:nvPr/>
        </p:nvSpPr>
        <p:spPr>
          <a:xfrm>
            <a:off x="4304101" y="4827203"/>
            <a:ext cx="722073" cy="246814"/>
          </a:xfrm>
          <a:prstGeom prst="roundRect">
            <a:avLst/>
          </a:prstGeom>
          <a:solidFill>
            <a:srgbClr val="FFC000"/>
          </a:solidFill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rgbClr val="2F52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</a:t>
            </a:r>
            <a:r>
              <a:rPr lang="zh-TW" altLang="en-US" sz="1400" b="1">
                <a:solidFill>
                  <a:srgbClr val="2F52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* </a:t>
            </a:r>
            <a:r>
              <a:rPr lang="en-US" altLang="zh-TW" sz="1400" b="1">
                <a:solidFill>
                  <a:srgbClr val="2F52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endParaRPr lang="zh-TW" altLang="en-US" sz="1400" b="1">
              <a:solidFill>
                <a:srgbClr val="2F52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矩形 140">
            <a:extLst>
              <a:ext uri="{FF2B5EF4-FFF2-40B4-BE49-F238E27FC236}">
                <a16:creationId xmlns:a16="http://schemas.microsoft.com/office/drawing/2014/main" id="{5AB7E09C-615B-4C68-9AD0-6248DA1BB46A}"/>
              </a:ext>
            </a:extLst>
          </p:cNvPr>
          <p:cNvSpPr/>
          <p:nvPr/>
        </p:nvSpPr>
        <p:spPr>
          <a:xfrm>
            <a:off x="4192124" y="4136360"/>
            <a:ext cx="690381" cy="26503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5D422AB9-3D04-4F13-8555-1DB681DFC95C}"/>
              </a:ext>
            </a:extLst>
          </p:cNvPr>
          <p:cNvSpPr/>
          <p:nvPr/>
        </p:nvSpPr>
        <p:spPr>
          <a:xfrm>
            <a:off x="3515086" y="2593984"/>
            <a:ext cx="352521" cy="606298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圓角矩形 46">
            <a:extLst>
              <a:ext uri="{FF2B5EF4-FFF2-40B4-BE49-F238E27FC236}">
                <a16:creationId xmlns:a16="http://schemas.microsoft.com/office/drawing/2014/main" id="{66BABE75-718A-4BA7-AE91-59B922A7D5F3}"/>
              </a:ext>
            </a:extLst>
          </p:cNvPr>
          <p:cNvSpPr/>
          <p:nvPr/>
        </p:nvSpPr>
        <p:spPr>
          <a:xfrm>
            <a:off x="5767933" y="2406545"/>
            <a:ext cx="1006376" cy="246814"/>
          </a:xfrm>
          <a:prstGeom prst="roundRect">
            <a:avLst/>
          </a:prstGeom>
          <a:solidFill>
            <a:srgbClr val="CC00CC"/>
          </a:solidFill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1G * 6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45" name="矩形 144">
            <a:extLst>
              <a:ext uri="{FF2B5EF4-FFF2-40B4-BE49-F238E27FC236}">
                <a16:creationId xmlns:a16="http://schemas.microsoft.com/office/drawing/2014/main" id="{D6CEB5A2-96D6-4032-AF03-C547227FDE3D}"/>
              </a:ext>
            </a:extLst>
          </p:cNvPr>
          <p:cNvSpPr/>
          <p:nvPr/>
        </p:nvSpPr>
        <p:spPr>
          <a:xfrm>
            <a:off x="3906079" y="2602267"/>
            <a:ext cx="1042067" cy="606297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圓角矩形 46">
            <a:extLst>
              <a:ext uri="{FF2B5EF4-FFF2-40B4-BE49-F238E27FC236}">
                <a16:creationId xmlns:a16="http://schemas.microsoft.com/office/drawing/2014/main" id="{A48B4E71-DAE8-4B38-B88A-9038692854C6}"/>
              </a:ext>
            </a:extLst>
          </p:cNvPr>
          <p:cNvSpPr/>
          <p:nvPr/>
        </p:nvSpPr>
        <p:spPr>
          <a:xfrm>
            <a:off x="8688636" y="3930863"/>
            <a:ext cx="869298" cy="255021"/>
          </a:xfrm>
          <a:prstGeom prst="roundRect">
            <a:avLst/>
          </a:prstGeom>
          <a:solidFill>
            <a:srgbClr val="422E8A"/>
          </a:solidFill>
          <a:ln w="12700">
            <a:solidFill>
              <a:schemeClr val="bg1"/>
            </a:solidFill>
          </a:ln>
          <a:effectLst>
            <a:glow rad="38100">
              <a:srgbClr val="422E8A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 * 2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矩形 147">
            <a:extLst>
              <a:ext uri="{FF2B5EF4-FFF2-40B4-BE49-F238E27FC236}">
                <a16:creationId xmlns:a16="http://schemas.microsoft.com/office/drawing/2014/main" id="{735F2261-7BB3-4B69-8CC7-9A0B114F6FB4}"/>
              </a:ext>
            </a:extLst>
          </p:cNvPr>
          <p:cNvSpPr/>
          <p:nvPr/>
        </p:nvSpPr>
        <p:spPr>
          <a:xfrm>
            <a:off x="6761048" y="4075546"/>
            <a:ext cx="1677950" cy="37122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422E8A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圓角矩形 46">
            <a:extLst>
              <a:ext uri="{FF2B5EF4-FFF2-40B4-BE49-F238E27FC236}">
                <a16:creationId xmlns:a16="http://schemas.microsoft.com/office/drawing/2014/main" id="{F8BCDDA6-4BD7-4D56-B87D-BE47FFE17614}"/>
              </a:ext>
            </a:extLst>
          </p:cNvPr>
          <p:cNvSpPr/>
          <p:nvPr/>
        </p:nvSpPr>
        <p:spPr>
          <a:xfrm>
            <a:off x="8521697" y="2905415"/>
            <a:ext cx="684341" cy="270370"/>
          </a:xfrm>
          <a:prstGeom prst="roundRect">
            <a:avLst/>
          </a:prstGeom>
          <a:solidFill>
            <a:srgbClr val="422E8A"/>
          </a:solidFill>
          <a:ln w="12700">
            <a:solidFill>
              <a:schemeClr val="bg1"/>
            </a:solidFill>
          </a:ln>
          <a:effectLst>
            <a:glow rad="38100">
              <a:srgbClr val="422E8A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矩形 149">
            <a:extLst>
              <a:ext uri="{FF2B5EF4-FFF2-40B4-BE49-F238E27FC236}">
                <a16:creationId xmlns:a16="http://schemas.microsoft.com/office/drawing/2014/main" id="{7BCFDDC4-9922-4107-AB43-D1AB9BB32124}"/>
              </a:ext>
            </a:extLst>
          </p:cNvPr>
          <p:cNvSpPr/>
          <p:nvPr/>
        </p:nvSpPr>
        <p:spPr>
          <a:xfrm>
            <a:off x="6761047" y="2811188"/>
            <a:ext cx="911429" cy="37122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422E8A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矩形 150">
            <a:extLst>
              <a:ext uri="{FF2B5EF4-FFF2-40B4-BE49-F238E27FC236}">
                <a16:creationId xmlns:a16="http://schemas.microsoft.com/office/drawing/2014/main" id="{D4A5993E-DCC5-4FB4-9925-074938701BAE}"/>
              </a:ext>
            </a:extLst>
          </p:cNvPr>
          <p:cNvSpPr/>
          <p:nvPr/>
        </p:nvSpPr>
        <p:spPr>
          <a:xfrm>
            <a:off x="5052910" y="4075546"/>
            <a:ext cx="1677950" cy="37122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3">
                <a:lumMod val="75000"/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矩形 151">
            <a:extLst>
              <a:ext uri="{FF2B5EF4-FFF2-40B4-BE49-F238E27FC236}">
                <a16:creationId xmlns:a16="http://schemas.microsoft.com/office/drawing/2014/main" id="{07C25462-6479-4832-8A33-3682FC462B72}"/>
              </a:ext>
            </a:extLst>
          </p:cNvPr>
          <p:cNvSpPr/>
          <p:nvPr/>
        </p:nvSpPr>
        <p:spPr>
          <a:xfrm>
            <a:off x="5088922" y="2811188"/>
            <a:ext cx="1636071" cy="37122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3">
                <a:lumMod val="75000"/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4" name="肘形接點 98">
            <a:extLst>
              <a:ext uri="{FF2B5EF4-FFF2-40B4-BE49-F238E27FC236}">
                <a16:creationId xmlns:a16="http://schemas.microsoft.com/office/drawing/2014/main" id="{A210C0D2-0C0B-4395-B760-8F83A423B989}"/>
              </a:ext>
            </a:extLst>
          </p:cNvPr>
          <p:cNvCxnSpPr>
            <a:cxnSpLocks/>
          </p:cNvCxnSpPr>
          <p:nvPr/>
        </p:nvCxnSpPr>
        <p:spPr>
          <a:xfrm rot="10800000">
            <a:off x="2038878" y="2246557"/>
            <a:ext cx="786223" cy="490499"/>
          </a:xfrm>
          <a:prstGeom prst="bentConnector3">
            <a:avLst>
              <a:gd name="adj1" fmla="val 99267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2" name="圓角矩形 46">
            <a:extLst>
              <a:ext uri="{FF2B5EF4-FFF2-40B4-BE49-F238E27FC236}">
                <a16:creationId xmlns:a16="http://schemas.microsoft.com/office/drawing/2014/main" id="{72280D63-FF95-42FF-8378-4184242617D3}"/>
              </a:ext>
            </a:extLst>
          </p:cNvPr>
          <p:cNvSpPr/>
          <p:nvPr/>
        </p:nvSpPr>
        <p:spPr>
          <a:xfrm>
            <a:off x="2204505" y="2626806"/>
            <a:ext cx="791081" cy="246814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rgbClr val="2F52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 * 2</a:t>
            </a:r>
            <a:endParaRPr lang="zh-TW" altLang="en-US" sz="1400" b="1">
              <a:solidFill>
                <a:srgbClr val="2F52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A027F3F0-E020-467F-A680-73AD2091F968}"/>
              </a:ext>
            </a:extLst>
          </p:cNvPr>
          <p:cNvGrpSpPr/>
          <p:nvPr/>
        </p:nvGrpSpPr>
        <p:grpSpPr>
          <a:xfrm>
            <a:off x="1828695" y="1303191"/>
            <a:ext cx="1275654" cy="894423"/>
            <a:chOff x="1828695" y="1114927"/>
            <a:chExt cx="1275654" cy="894423"/>
          </a:xfrm>
        </p:grpSpPr>
        <p:pic>
          <p:nvPicPr>
            <p:cNvPr id="71" name="Picture 2">
              <a:extLst>
                <a:ext uri="{FF2B5EF4-FFF2-40B4-BE49-F238E27FC236}">
                  <a16:creationId xmlns:a16="http://schemas.microsoft.com/office/drawing/2014/main" id="{283CBCB1-586B-4346-8EFE-C4D8838045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87880" y="1542379"/>
              <a:ext cx="616469" cy="466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" name="Picture 2">
              <a:extLst>
                <a:ext uri="{FF2B5EF4-FFF2-40B4-BE49-F238E27FC236}">
                  <a16:creationId xmlns:a16="http://schemas.microsoft.com/office/drawing/2014/main" id="{DC6CDC68-5027-4654-A454-E929F7404C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28695" y="1542379"/>
              <a:ext cx="616469" cy="466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5ABD174D-89AB-439E-AA80-E2099772F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3601" y="1114927"/>
              <a:ext cx="612720" cy="4231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7370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肘形接點 59"/>
          <p:cNvCxnSpPr/>
          <p:nvPr/>
        </p:nvCxnSpPr>
        <p:spPr>
          <a:xfrm>
            <a:off x="6576342" y="2833309"/>
            <a:ext cx="2721803" cy="410040"/>
          </a:xfrm>
          <a:prstGeom prst="bentConnector3">
            <a:avLst>
              <a:gd name="adj1" fmla="val 83129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3" name="肘形接點 62"/>
          <p:cNvCxnSpPr>
            <a:cxnSpLocks/>
            <a:endCxn id="73" idx="0"/>
          </p:cNvCxnSpPr>
          <p:nvPr/>
        </p:nvCxnSpPr>
        <p:spPr>
          <a:xfrm>
            <a:off x="7195960" y="4177767"/>
            <a:ext cx="666358" cy="453024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88" name="圖片 87">
            <a:extLst>
              <a:ext uri="{FF2B5EF4-FFF2-40B4-BE49-F238E27FC236}">
                <a16:creationId xmlns:a16="http://schemas.microsoft.com/office/drawing/2014/main" id="{429D1F24-41B8-4C01-AAA2-9BDF4518D2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651" y="3024557"/>
            <a:ext cx="6171763" cy="878397"/>
          </a:xfrm>
          <a:prstGeom prst="rect">
            <a:avLst/>
          </a:prstGeom>
        </p:spPr>
      </p:pic>
      <p:cxnSp>
        <p:nvCxnSpPr>
          <p:cNvPr id="91" name="肘形接點 52">
            <a:extLst>
              <a:ext uri="{FF2B5EF4-FFF2-40B4-BE49-F238E27FC236}">
                <a16:creationId xmlns:a16="http://schemas.microsoft.com/office/drawing/2014/main" id="{0070EC96-67AF-428D-9C29-0AC152688AF2}"/>
              </a:ext>
            </a:extLst>
          </p:cNvPr>
          <p:cNvCxnSpPr>
            <a:cxnSpLocks/>
          </p:cNvCxnSpPr>
          <p:nvPr/>
        </p:nvCxnSpPr>
        <p:spPr>
          <a:xfrm rot="5400000">
            <a:off x="3347492" y="3852341"/>
            <a:ext cx="746790" cy="597080"/>
          </a:xfrm>
          <a:prstGeom prst="bentConnector3">
            <a:avLst>
              <a:gd name="adj1" fmla="val 41254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5" name="肘形接點 57">
            <a:extLst>
              <a:ext uri="{FF2B5EF4-FFF2-40B4-BE49-F238E27FC236}">
                <a16:creationId xmlns:a16="http://schemas.microsoft.com/office/drawing/2014/main" id="{ACBCE1CC-29AB-431E-84C1-2ACC6F3AB390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60389" y="3737436"/>
            <a:ext cx="1060564" cy="96939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92D05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0" name="矩形 99">
            <a:extLst>
              <a:ext uri="{FF2B5EF4-FFF2-40B4-BE49-F238E27FC236}">
                <a16:creationId xmlns:a16="http://schemas.microsoft.com/office/drawing/2014/main" id="{6611DBF3-F6AD-46B2-8025-AEA57076213A}"/>
              </a:ext>
            </a:extLst>
          </p:cNvPr>
          <p:cNvSpPr/>
          <p:nvPr/>
        </p:nvSpPr>
        <p:spPr>
          <a:xfrm>
            <a:off x="3255685" y="3126417"/>
            <a:ext cx="1415971" cy="33977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23FB5952-AFBF-4000-9935-7F3E4CEA7704}"/>
              </a:ext>
            </a:extLst>
          </p:cNvPr>
          <p:cNvSpPr/>
          <p:nvPr/>
        </p:nvSpPr>
        <p:spPr>
          <a:xfrm>
            <a:off x="3634233" y="3496632"/>
            <a:ext cx="358256" cy="29460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圓角矩形 46">
            <a:extLst>
              <a:ext uri="{FF2B5EF4-FFF2-40B4-BE49-F238E27FC236}">
                <a16:creationId xmlns:a16="http://schemas.microsoft.com/office/drawing/2014/main" id="{00E17D16-84E2-4D4D-8D67-8B9CBBD52371}"/>
              </a:ext>
            </a:extLst>
          </p:cNvPr>
          <p:cNvSpPr/>
          <p:nvPr/>
        </p:nvSpPr>
        <p:spPr>
          <a:xfrm>
            <a:off x="3665280" y="4005829"/>
            <a:ext cx="491029" cy="246814"/>
          </a:xfrm>
          <a:prstGeom prst="roundRect">
            <a:avLst/>
          </a:prstGeom>
          <a:solidFill>
            <a:srgbClr val="FFC000"/>
          </a:solidFill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rgbClr val="2F52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 </a:t>
            </a:r>
            <a:endParaRPr lang="zh-TW" altLang="en-US" sz="1400" b="1">
              <a:solidFill>
                <a:srgbClr val="2F52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矩形 102">
            <a:extLst>
              <a:ext uri="{FF2B5EF4-FFF2-40B4-BE49-F238E27FC236}">
                <a16:creationId xmlns:a16="http://schemas.microsoft.com/office/drawing/2014/main" id="{C99B2E50-EB8A-43AC-829C-71FEF659904D}"/>
              </a:ext>
            </a:extLst>
          </p:cNvPr>
          <p:cNvSpPr/>
          <p:nvPr/>
        </p:nvSpPr>
        <p:spPr>
          <a:xfrm>
            <a:off x="3246323" y="3496632"/>
            <a:ext cx="332956" cy="29460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92D05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圓角矩形 46">
            <a:extLst>
              <a:ext uri="{FF2B5EF4-FFF2-40B4-BE49-F238E27FC236}">
                <a16:creationId xmlns:a16="http://schemas.microsoft.com/office/drawing/2014/main" id="{5E17ECBD-A856-424E-8D6E-06DCD2214A31}"/>
              </a:ext>
            </a:extLst>
          </p:cNvPr>
          <p:cNvSpPr/>
          <p:nvPr/>
        </p:nvSpPr>
        <p:spPr>
          <a:xfrm>
            <a:off x="2496623" y="3685814"/>
            <a:ext cx="565940" cy="24681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bg1"/>
            </a:solidFill>
          </a:ln>
          <a:effectLst>
            <a:glow rad="38100">
              <a:srgbClr val="92D05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1G</a:t>
            </a:r>
            <a:endParaRPr lang="zh-TW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id="{F1DF3FCE-A2C9-40A7-8895-D5B2BAA2AD55}"/>
              </a:ext>
            </a:extLst>
          </p:cNvPr>
          <p:cNvSpPr/>
          <p:nvPr/>
        </p:nvSpPr>
        <p:spPr>
          <a:xfrm>
            <a:off x="4873051" y="3370080"/>
            <a:ext cx="2529162" cy="40740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477118FD-6716-431B-8655-B00BDA19FE7B}"/>
              </a:ext>
            </a:extLst>
          </p:cNvPr>
          <p:cNvSpPr/>
          <p:nvPr/>
        </p:nvSpPr>
        <p:spPr>
          <a:xfrm>
            <a:off x="4046242" y="3474295"/>
            <a:ext cx="625414" cy="30318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3" name="圖片 82">
            <a:extLst>
              <a:ext uri="{FF2B5EF4-FFF2-40B4-BE49-F238E27FC236}">
                <a16:creationId xmlns:a16="http://schemas.microsoft.com/office/drawing/2014/main" id="{D28772E2-383E-4734-9D46-F09E72B7AE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000" y="1707986"/>
            <a:ext cx="1107996" cy="810438"/>
          </a:xfrm>
          <a:prstGeom prst="rect">
            <a:avLst/>
          </a:prstGeom>
        </p:spPr>
      </p:pic>
      <p:pic>
        <p:nvPicPr>
          <p:cNvPr id="85" name="圖片 84">
            <a:extLst>
              <a:ext uri="{FF2B5EF4-FFF2-40B4-BE49-F238E27FC236}">
                <a16:creationId xmlns:a16="http://schemas.microsoft.com/office/drawing/2014/main" id="{0DC323C0-248B-47EE-A9AC-8697464530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000" y="2923687"/>
            <a:ext cx="1107996" cy="810438"/>
          </a:xfrm>
          <a:prstGeom prst="rect">
            <a:avLst/>
          </a:prstGeom>
        </p:spPr>
      </p:pic>
      <p:pic>
        <p:nvPicPr>
          <p:cNvPr id="75" name="圖片 74">
            <a:extLst>
              <a:ext uri="{FF2B5EF4-FFF2-40B4-BE49-F238E27FC236}">
                <a16:creationId xmlns:a16="http://schemas.microsoft.com/office/drawing/2014/main" id="{7CF89041-B405-4934-800F-D67791C49D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092" y="1530765"/>
            <a:ext cx="1238194" cy="716602"/>
          </a:xfrm>
          <a:prstGeom prst="rect">
            <a:avLst/>
          </a:prstGeom>
        </p:spPr>
      </p:pic>
      <p:pic>
        <p:nvPicPr>
          <p:cNvPr id="81" name="圖片 80">
            <a:extLst>
              <a:ext uri="{FF2B5EF4-FFF2-40B4-BE49-F238E27FC236}">
                <a16:creationId xmlns:a16="http://schemas.microsoft.com/office/drawing/2014/main" id="{C3A1A369-08D7-479C-AA8D-FF54D06D1C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996" y="1530765"/>
            <a:ext cx="1238194" cy="716602"/>
          </a:xfrm>
          <a:prstGeom prst="rect">
            <a:avLst/>
          </a:prstGeom>
        </p:spPr>
      </p:pic>
      <p:pic>
        <p:nvPicPr>
          <p:cNvPr id="82" name="圖片 81">
            <a:extLst>
              <a:ext uri="{FF2B5EF4-FFF2-40B4-BE49-F238E27FC236}">
                <a16:creationId xmlns:a16="http://schemas.microsoft.com/office/drawing/2014/main" id="{EA65A212-5B5A-4068-81B5-381C1B1711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816" y="1530765"/>
            <a:ext cx="1238194" cy="71660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/>
              <a:t>SB’s true demands by application – Studio</a:t>
            </a:r>
          </a:p>
        </p:txBody>
      </p:sp>
      <p:cxnSp>
        <p:nvCxnSpPr>
          <p:cNvPr id="52" name="肘形接點 51"/>
          <p:cNvCxnSpPr/>
          <p:nvPr/>
        </p:nvCxnSpPr>
        <p:spPr>
          <a:xfrm flipV="1">
            <a:off x="4800538" y="2329574"/>
            <a:ext cx="534440" cy="494420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" name="肘形接點 53"/>
          <p:cNvCxnSpPr>
            <a:cxnSpLocks/>
          </p:cNvCxnSpPr>
          <p:nvPr/>
        </p:nvCxnSpPr>
        <p:spPr>
          <a:xfrm flipV="1">
            <a:off x="4799792" y="2323840"/>
            <a:ext cx="1776551" cy="510892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6" name="肘形接點 55"/>
          <p:cNvCxnSpPr>
            <a:cxnSpLocks/>
          </p:cNvCxnSpPr>
          <p:nvPr/>
        </p:nvCxnSpPr>
        <p:spPr>
          <a:xfrm>
            <a:off x="10513934" y="2075307"/>
            <a:ext cx="6411" cy="2861383"/>
          </a:xfrm>
          <a:prstGeom prst="bentConnector3">
            <a:avLst>
              <a:gd name="adj1" fmla="val 10797224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422E8A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8" name="直線單箭頭接點 57"/>
          <p:cNvCxnSpPr/>
          <p:nvPr/>
        </p:nvCxnSpPr>
        <p:spPr>
          <a:xfrm flipH="1">
            <a:off x="10318773" y="3292777"/>
            <a:ext cx="399665" cy="0"/>
          </a:xfrm>
          <a:prstGeom prst="straightConnector1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422E8A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9" name="圓角矩形 46">
            <a:extLst>
              <a:ext uri="{FF2B5EF4-FFF2-40B4-BE49-F238E27FC236}">
                <a16:creationId xmlns:a16="http://schemas.microsoft.com/office/drawing/2014/main" id="{322B84FE-520A-41B2-8AB3-171E0E7E7A48}"/>
              </a:ext>
            </a:extLst>
          </p:cNvPr>
          <p:cNvSpPr/>
          <p:nvPr/>
        </p:nvSpPr>
        <p:spPr>
          <a:xfrm>
            <a:off x="10526291" y="3125507"/>
            <a:ext cx="869298" cy="303493"/>
          </a:xfrm>
          <a:prstGeom prst="roundRect">
            <a:avLst/>
          </a:prstGeom>
          <a:solidFill>
            <a:srgbClr val="422E8A"/>
          </a:solidFill>
          <a:ln w="12700">
            <a:solidFill>
              <a:schemeClr val="bg1"/>
            </a:solidFill>
          </a:ln>
          <a:effectLst>
            <a:glow rad="38100">
              <a:srgbClr val="422E8A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TBT * 2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肘形接點 60"/>
          <p:cNvCxnSpPr/>
          <p:nvPr/>
        </p:nvCxnSpPr>
        <p:spPr>
          <a:xfrm rot="5400000" flipH="1" flipV="1">
            <a:off x="8473588" y="2428955"/>
            <a:ext cx="1183743" cy="445051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5" name="肘形接點 64"/>
          <p:cNvCxnSpPr>
            <a:cxnSpLocks/>
          </p:cNvCxnSpPr>
          <p:nvPr/>
        </p:nvCxnSpPr>
        <p:spPr>
          <a:xfrm flipV="1">
            <a:off x="4373771" y="2311141"/>
            <a:ext cx="3423160" cy="527302"/>
          </a:xfrm>
          <a:prstGeom prst="bentConnector3">
            <a:avLst>
              <a:gd name="adj1" fmla="val 100085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7" name="肘形接點 66"/>
          <p:cNvCxnSpPr>
            <a:cxnSpLocks/>
          </p:cNvCxnSpPr>
          <p:nvPr/>
        </p:nvCxnSpPr>
        <p:spPr>
          <a:xfrm rot="16200000" flipV="1">
            <a:off x="3886436" y="2603639"/>
            <a:ext cx="761730" cy="235653"/>
          </a:xfrm>
          <a:prstGeom prst="bentConnector3">
            <a:avLst>
              <a:gd name="adj1" fmla="val 34994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72" name="圖片 7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104" y="1644417"/>
            <a:ext cx="1155064" cy="603407"/>
          </a:xfrm>
          <a:prstGeom prst="rect">
            <a:avLst/>
          </a:prstGeom>
        </p:spPr>
      </p:pic>
      <p:sp>
        <p:nvSpPr>
          <p:cNvPr id="76" name="文字方塊 75"/>
          <p:cNvSpPr txBox="1"/>
          <p:nvPr/>
        </p:nvSpPr>
        <p:spPr>
          <a:xfrm>
            <a:off x="8803620" y="1362732"/>
            <a:ext cx="2319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Multi-media Designer 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7" name="文字方塊 76"/>
          <p:cNvSpPr txBox="1"/>
          <p:nvPr/>
        </p:nvSpPr>
        <p:spPr>
          <a:xfrm>
            <a:off x="9616865" y="4180093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NAS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9" name="文字方塊 78"/>
          <p:cNvSpPr txBox="1"/>
          <p:nvPr/>
        </p:nvSpPr>
        <p:spPr>
          <a:xfrm>
            <a:off x="5819764" y="5561949"/>
            <a:ext cx="1471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1600" b="1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Sound Editor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文字方塊 79"/>
          <p:cNvSpPr txBox="1"/>
          <p:nvPr/>
        </p:nvSpPr>
        <p:spPr>
          <a:xfrm>
            <a:off x="7424537" y="5560823"/>
            <a:ext cx="1176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1600" b="1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3D Drafter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圖片 52">
            <a:extLst>
              <a:ext uri="{FF2B5EF4-FFF2-40B4-BE49-F238E27FC236}">
                <a16:creationId xmlns:a16="http://schemas.microsoft.com/office/drawing/2014/main" id="{5687C2C9-9EF2-4B50-B347-AD36962F65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21" y="2113205"/>
            <a:ext cx="1813515" cy="1475877"/>
          </a:xfrm>
          <a:prstGeom prst="rect">
            <a:avLst/>
          </a:prstGeom>
        </p:spPr>
      </p:pic>
      <p:sp>
        <p:nvSpPr>
          <p:cNvPr id="57" name="文字方塊 56">
            <a:extLst>
              <a:ext uri="{FF2B5EF4-FFF2-40B4-BE49-F238E27FC236}">
                <a16:creationId xmlns:a16="http://schemas.microsoft.com/office/drawing/2014/main" id="{9216EEB1-C5F6-4CA0-BDC1-CA389AA387D6}"/>
              </a:ext>
            </a:extLst>
          </p:cNvPr>
          <p:cNvSpPr txBox="1"/>
          <p:nvPr/>
        </p:nvSpPr>
        <p:spPr>
          <a:xfrm>
            <a:off x="457366" y="2534423"/>
            <a:ext cx="2119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70927" algn="ctr" defTabSz="457200">
              <a:buClr>
                <a:prstClr val="white"/>
              </a:buClr>
              <a:buSzPct val="100000"/>
            </a:pPr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Internet</a:t>
            </a:r>
            <a:endParaRPr lang="zh-TW" altLang="en-US" sz="2800" b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4" name="圖片 63">
            <a:extLst>
              <a:ext uri="{FF2B5EF4-FFF2-40B4-BE49-F238E27FC236}">
                <a16:creationId xmlns:a16="http://schemas.microsoft.com/office/drawing/2014/main" id="{93E64C36-BA8E-4F79-8CD7-17AE9736FC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9" y="3434854"/>
            <a:ext cx="1124376" cy="1020588"/>
          </a:xfrm>
          <a:prstGeom prst="rect">
            <a:avLst/>
          </a:prstGeom>
        </p:spPr>
      </p:pic>
      <p:pic>
        <p:nvPicPr>
          <p:cNvPr id="73" name="圖片 72">
            <a:extLst>
              <a:ext uri="{FF2B5EF4-FFF2-40B4-BE49-F238E27FC236}">
                <a16:creationId xmlns:a16="http://schemas.microsoft.com/office/drawing/2014/main" id="{0D823773-F7F4-47BF-8373-4F2EEA0C7C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721" y="4630791"/>
            <a:ext cx="997194" cy="862632"/>
          </a:xfrm>
          <a:prstGeom prst="rect">
            <a:avLst/>
          </a:prstGeom>
        </p:spPr>
      </p:pic>
      <p:pic>
        <p:nvPicPr>
          <p:cNvPr id="78" name="圖片 77">
            <a:extLst>
              <a:ext uri="{FF2B5EF4-FFF2-40B4-BE49-F238E27FC236}">
                <a16:creationId xmlns:a16="http://schemas.microsoft.com/office/drawing/2014/main" id="{2BE0E180-9D55-45A9-96DB-2970541AE2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106" y="4630791"/>
            <a:ext cx="997194" cy="862632"/>
          </a:xfrm>
          <a:prstGeom prst="rect">
            <a:avLst/>
          </a:prstGeom>
        </p:spPr>
      </p:pic>
      <p:pic>
        <p:nvPicPr>
          <p:cNvPr id="84" name="圖片 83">
            <a:extLst>
              <a:ext uri="{FF2B5EF4-FFF2-40B4-BE49-F238E27FC236}">
                <a16:creationId xmlns:a16="http://schemas.microsoft.com/office/drawing/2014/main" id="{F175310C-8285-4228-B46E-997C831E81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558" y="4515569"/>
            <a:ext cx="943849" cy="918037"/>
          </a:xfrm>
          <a:prstGeom prst="rect">
            <a:avLst/>
          </a:prstGeom>
        </p:spPr>
      </p:pic>
      <p:pic>
        <p:nvPicPr>
          <p:cNvPr id="86" name="圖片 85">
            <a:extLst>
              <a:ext uri="{FF2B5EF4-FFF2-40B4-BE49-F238E27FC236}">
                <a16:creationId xmlns:a16="http://schemas.microsoft.com/office/drawing/2014/main" id="{BF053FDE-BC00-459F-A7D1-56534DC3AA4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738" y="4630791"/>
            <a:ext cx="974455" cy="862632"/>
          </a:xfrm>
          <a:prstGeom prst="rect">
            <a:avLst/>
          </a:prstGeom>
        </p:spPr>
      </p:pic>
      <p:sp>
        <p:nvSpPr>
          <p:cNvPr id="87" name="文字方塊 86">
            <a:extLst>
              <a:ext uri="{FF2B5EF4-FFF2-40B4-BE49-F238E27FC236}">
                <a16:creationId xmlns:a16="http://schemas.microsoft.com/office/drawing/2014/main" id="{825DA136-FC4F-4172-975D-DEE41176AFF7}"/>
              </a:ext>
            </a:extLst>
          </p:cNvPr>
          <p:cNvSpPr txBox="1"/>
          <p:nvPr/>
        </p:nvSpPr>
        <p:spPr>
          <a:xfrm>
            <a:off x="8885985" y="2617703"/>
            <a:ext cx="2319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Multi-media Designer </a:t>
            </a:r>
          </a:p>
        </p:txBody>
      </p:sp>
      <p:sp>
        <p:nvSpPr>
          <p:cNvPr id="99" name="圓角矩形 46">
            <a:extLst>
              <a:ext uri="{FF2B5EF4-FFF2-40B4-BE49-F238E27FC236}">
                <a16:creationId xmlns:a16="http://schemas.microsoft.com/office/drawing/2014/main" id="{B8D0B1F7-66CC-4A76-8EF4-F7BA9508680D}"/>
              </a:ext>
            </a:extLst>
          </p:cNvPr>
          <p:cNvSpPr/>
          <p:nvPr/>
        </p:nvSpPr>
        <p:spPr>
          <a:xfrm>
            <a:off x="4602933" y="2700036"/>
            <a:ext cx="1006376" cy="246814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rgbClr val="2F52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 * 6</a:t>
            </a:r>
            <a:endParaRPr lang="zh-TW" altLang="en-US" sz="1400" b="1">
              <a:solidFill>
                <a:srgbClr val="2F52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2" name="肘形接點 61"/>
          <p:cNvCxnSpPr>
            <a:cxnSpLocks/>
          </p:cNvCxnSpPr>
          <p:nvPr/>
        </p:nvCxnSpPr>
        <p:spPr>
          <a:xfrm rot="5400000">
            <a:off x="6513312" y="3860745"/>
            <a:ext cx="732594" cy="634045"/>
          </a:xfrm>
          <a:prstGeom prst="bentConnector3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" name="肘形接點 47"/>
          <p:cNvCxnSpPr>
            <a:cxnSpLocks/>
          </p:cNvCxnSpPr>
          <p:nvPr/>
        </p:nvCxnSpPr>
        <p:spPr>
          <a:xfrm>
            <a:off x="7862317" y="4177767"/>
            <a:ext cx="1515462" cy="790406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5" name="圓角矩形 46">
            <a:extLst>
              <a:ext uri="{FF2B5EF4-FFF2-40B4-BE49-F238E27FC236}">
                <a16:creationId xmlns:a16="http://schemas.microsoft.com/office/drawing/2014/main" id="{B19DD8CB-5066-4D04-958E-FCA15DA4BFA0}"/>
              </a:ext>
            </a:extLst>
          </p:cNvPr>
          <p:cNvSpPr/>
          <p:nvPr/>
        </p:nvSpPr>
        <p:spPr>
          <a:xfrm>
            <a:off x="6731834" y="4008676"/>
            <a:ext cx="1006376" cy="246814"/>
          </a:xfrm>
          <a:prstGeom prst="roundRect">
            <a:avLst/>
          </a:prstGeom>
          <a:solidFill>
            <a:srgbClr val="CC00CC"/>
          </a:solidFill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 * 3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8547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積分">
  <a:themeElements>
    <a:clrScheme name="積分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積分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積分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D00B5B16CADC9C41AAC669950B711D09" ma:contentTypeVersion="5" ma:contentTypeDescription="建立新的文件。" ma:contentTypeScope="" ma:versionID="8b49436f3f381587a4037135b2983353">
  <xsd:schema xmlns:xsd="http://www.w3.org/2001/XMLSchema" xmlns:xs="http://www.w3.org/2001/XMLSchema" xmlns:p="http://schemas.microsoft.com/office/2006/metadata/properties" xmlns:ns3="b34e6fea-14f5-4f37-b9fe-f5a851c25db8" xmlns:ns4="6dc88e19-759c-4c61-82d8-95451385a57a" targetNamespace="http://schemas.microsoft.com/office/2006/metadata/properties" ma:root="true" ma:fieldsID="480861c86aa8613c44e5a68428d38ba6" ns3:_="" ns4:_="">
    <xsd:import namespace="b34e6fea-14f5-4f37-b9fe-f5a851c25db8"/>
    <xsd:import namespace="6dc88e19-759c-4c61-82d8-95451385a57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4e6fea-14f5-4f37-b9fe-f5a851c25d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88e19-759c-4c61-82d8-95451385a57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共用提示雜湊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1E05DD-5711-4BE3-AE8D-F4081C230008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6dc88e19-759c-4c61-82d8-95451385a57a"/>
    <ds:schemaRef ds:uri="http://purl.org/dc/terms/"/>
    <ds:schemaRef ds:uri="http://schemas.openxmlformats.org/package/2006/metadata/core-properties"/>
    <ds:schemaRef ds:uri="http://purl.org/dc/dcmitype/"/>
    <ds:schemaRef ds:uri="b34e6fea-14f5-4f37-b9fe-f5a851c25db8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F04FBE5-022A-46F6-ABE6-F9A8C5C05AA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9877961-152C-49F7-B895-B5D3D15EDE26}">
  <ds:schemaRefs>
    <ds:schemaRef ds:uri="6dc88e19-759c-4c61-82d8-95451385a57a"/>
    <ds:schemaRef ds:uri="b34e6fea-14f5-4f37-b9fe-f5a851c25db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0</TotalTime>
  <Words>2102</Words>
  <Application>Microsoft Office PowerPoint</Application>
  <PresentationFormat>寬螢幕</PresentationFormat>
  <Paragraphs>382</Paragraphs>
  <Slides>32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9" baseType="lpstr">
      <vt:lpstr>微軟正黑體</vt:lpstr>
      <vt:lpstr>Arial</vt:lpstr>
      <vt:lpstr>Calibri</vt:lpstr>
      <vt:lpstr>Tw Cen MT</vt:lpstr>
      <vt:lpstr>Tw Cen MT Condensed</vt:lpstr>
      <vt:lpstr>Wingdings 3</vt:lpstr>
      <vt:lpstr>積分</vt:lpstr>
      <vt:lpstr>PowerPoint 簡報</vt:lpstr>
      <vt:lpstr>Agenda</vt:lpstr>
      <vt:lpstr>PowerPoint 簡報</vt:lpstr>
      <vt:lpstr>The problems of network infrastructure for small businesses</vt:lpstr>
      <vt:lpstr>Barely acceptable solutions…</vt:lpstr>
      <vt:lpstr>SB’s true demands for Ethernet switch</vt:lpstr>
      <vt:lpstr>SB’s true demands by application – Basic</vt:lpstr>
      <vt:lpstr>SB’s true demands by application – Expanded </vt:lpstr>
      <vt:lpstr>SB’s true demands by application – Studio</vt:lpstr>
      <vt:lpstr>PowerPoint 簡報</vt:lpstr>
      <vt:lpstr>QSW-M408 Series – Based on the true demands of Small businesses</vt:lpstr>
      <vt:lpstr>Pragmatic port configuration, suitable for SB’s basic and expanded applications</vt:lpstr>
      <vt:lpstr>10G NBASE-T downward compatible</vt:lpstr>
      <vt:lpstr>10G NBASE-T downward compatible</vt:lpstr>
      <vt:lpstr>optimized thermal design &amp; quality components </vt:lpstr>
      <vt:lpstr>Refined design for elegant desktop placement </vt:lpstr>
      <vt:lpstr>Super user friendly Web U/I </vt:lpstr>
      <vt:lpstr>PowerPoint 簡報</vt:lpstr>
      <vt:lpstr>PowerPoint 簡報</vt:lpstr>
      <vt:lpstr>PowerPoint 簡報</vt:lpstr>
      <vt:lpstr>PowerPoint 簡報</vt:lpstr>
      <vt:lpstr>Firmware live update support</vt:lpstr>
      <vt:lpstr>Support Ethernet management protocols (I)</vt:lpstr>
      <vt:lpstr>Support Ethernet management protocols (II)</vt:lpstr>
      <vt:lpstr>PowerPoint 簡報</vt:lpstr>
      <vt:lpstr>QSW-M408 series + QNAP 10Gb NAS</vt:lpstr>
      <vt:lpstr>QSW-M408 series + Thunderbolt 3 NAS</vt:lpstr>
      <vt:lpstr>Your notebook + QNA Adapter</vt:lpstr>
      <vt:lpstr>Your server or NAS + QNAP Network Expansion Card</vt:lpstr>
      <vt:lpstr>Get the cables for immediate start </vt:lpstr>
      <vt:lpstr>Easter eggs ~ QNAP Unmanaged 10GbE Ethernet Switches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qsw-m408 簡易管理型交換器小型企業即刻升級10g網路</dc:title>
  <dc:creator>CARA</dc:creator>
  <cp:lastModifiedBy>QNAP_Yvonne Tsai</cp:lastModifiedBy>
  <cp:revision>2</cp:revision>
  <dcterms:created xsi:type="dcterms:W3CDTF">2019-08-05T06:11:37Z</dcterms:created>
  <dcterms:modified xsi:type="dcterms:W3CDTF">2020-02-20T08:00:53Z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0x010100D00B5B16CADC9C41AAC669950B711D09</vt:lpwstr>
  </property>
</Properties>
</file>