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84" r:id="rId4"/>
    <p:sldId id="258" r:id="rId5"/>
    <p:sldId id="259" r:id="rId6"/>
    <p:sldId id="260" r:id="rId7"/>
    <p:sldId id="282" r:id="rId8"/>
    <p:sldId id="283" r:id="rId9"/>
    <p:sldId id="293" r:id="rId10"/>
    <p:sldId id="285" r:id="rId11"/>
    <p:sldId id="261" r:id="rId12"/>
    <p:sldId id="262" r:id="rId13"/>
    <p:sldId id="263" r:id="rId14"/>
    <p:sldId id="287" r:id="rId15"/>
    <p:sldId id="300" r:id="rId16"/>
    <p:sldId id="266" r:id="rId17"/>
    <p:sldId id="268" r:id="rId18"/>
    <p:sldId id="294" r:id="rId19"/>
    <p:sldId id="295" r:id="rId20"/>
    <p:sldId id="296" r:id="rId21"/>
    <p:sldId id="297" r:id="rId22"/>
    <p:sldId id="278" r:id="rId23"/>
    <p:sldId id="269" r:id="rId24"/>
    <p:sldId id="298" r:id="rId25"/>
    <p:sldId id="286" r:id="rId26"/>
    <p:sldId id="279" r:id="rId27"/>
    <p:sldId id="299" r:id="rId28"/>
    <p:sldId id="288" r:id="rId29"/>
    <p:sldId id="291" r:id="rId30"/>
    <p:sldId id="290" r:id="rId31"/>
    <p:sldId id="292" r:id="rId32"/>
    <p:sldId id="281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6D43F212-CDF1-408C-AB29-78B9696BA6B7}">
          <p14:sldIdLst>
            <p14:sldId id="256"/>
            <p14:sldId id="257"/>
            <p14:sldId id="284"/>
            <p14:sldId id="258"/>
            <p14:sldId id="259"/>
            <p14:sldId id="260"/>
            <p14:sldId id="282"/>
            <p14:sldId id="283"/>
            <p14:sldId id="293"/>
            <p14:sldId id="285"/>
            <p14:sldId id="261"/>
            <p14:sldId id="262"/>
            <p14:sldId id="263"/>
            <p14:sldId id="287"/>
            <p14:sldId id="300"/>
            <p14:sldId id="266"/>
            <p14:sldId id="268"/>
            <p14:sldId id="294"/>
            <p14:sldId id="295"/>
            <p14:sldId id="296"/>
            <p14:sldId id="297"/>
            <p14:sldId id="278"/>
            <p14:sldId id="269"/>
            <p14:sldId id="298"/>
            <p14:sldId id="286"/>
            <p14:sldId id="279"/>
            <p14:sldId id="299"/>
            <p14:sldId id="288"/>
            <p14:sldId id="291"/>
            <p14:sldId id="290"/>
            <p14:sldId id="292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E8A"/>
    <a:srgbClr val="FFFF00"/>
    <a:srgbClr val="DB09B4"/>
    <a:srgbClr val="CC00CC"/>
    <a:srgbClr val="2F5267"/>
    <a:srgbClr val="3C6681"/>
    <a:srgbClr val="4A7FA0"/>
    <a:srgbClr val="74A1BE"/>
    <a:srgbClr val="FF99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E0D0BB-EF34-550C-222B-C97C5A3014C0}" v="16" dt="2020-02-19T09:46:04.091"/>
    <p1510:client id="{EE1C25FF-8674-02BF-AEE1-E71315024D61}" v="62" dt="2020-02-20T05:37:38.382"/>
    <p1510:client id="{EC556948-6EDF-4D75-818D-28AE109EBFF5}" v="71" dt="2020-02-20T05:59:59.9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96"/>
      </p:cViewPr>
      <p:guideLst>
        <p:guide orient="horz" pos="3906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7AF14DE-BCBC-4EAC-B3D5-134F83549C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84C486-BED2-4365-86E3-77E646A115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D7DE6-E51E-4905-AD73-6CC23AB9AEE7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5B969A3-7186-42E6-935C-72DF0326B9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AAE487C-FF03-42C6-8D18-85AA5BE8C0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14F2E-BF37-4428-86C0-CDDA0BB643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6970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1A05B-4599-45DC-B6BD-A39AAB9E1C9B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9A1FD-6202-4283-A0FD-D58CF4D50D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844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87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/>
              <a:t>逃避並不可恥，但每天都得面對網路好慢、不穩</a:t>
            </a:r>
            <a:r>
              <a:rPr lang="en-US" altLang="zh-TW"/>
              <a:t>… </a:t>
            </a:r>
            <a:r>
              <a:rPr lang="zh-TW" altLang="en-US"/>
              <a:t>真的好崩潰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市面上的 </a:t>
            </a:r>
            <a:r>
              <a:rPr lang="en-US" altLang="zh-TW"/>
              <a:t>10GbE </a:t>
            </a:r>
            <a:r>
              <a:rPr lang="zh-TW" altLang="en-US"/>
              <a:t>機種往往是全 </a:t>
            </a:r>
            <a:r>
              <a:rPr lang="en-US" altLang="zh-TW"/>
              <a:t>10GbE</a:t>
            </a:r>
            <a:r>
              <a:rPr lang="zh-TW" altLang="en-US"/>
              <a:t>，作為大型網路末端聚合的一部份，那樣的埠配置對小型企業而言太昂貴且不實用。此外，網路速度快慢是相對的，</a:t>
            </a:r>
            <a:r>
              <a:rPr lang="en-US" altLang="zh-TW"/>
              <a:t>1GbE </a:t>
            </a:r>
            <a:r>
              <a:rPr lang="zh-TW" altLang="en-US"/>
              <a:t>拿來分享多媒體簡報、包裝設計圖檔、影音教學或是系統定期備份還是不夠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非網管機種無法切割 </a:t>
            </a:r>
            <a:r>
              <a:rPr lang="en-US" altLang="zh-TW"/>
              <a:t>VLAN</a:t>
            </a:r>
            <a:r>
              <a:rPr lang="zh-TW" altLang="en-US"/>
              <a:t>、不支援 </a:t>
            </a:r>
            <a:r>
              <a:rPr lang="en-US" altLang="zh-TW"/>
              <a:t>RSTP, LAG, ACL </a:t>
            </a:r>
            <a:r>
              <a:rPr lang="zh-TW" altLang="en-US"/>
              <a:t>等重要功能，不能有效管理網路、保障資安</a:t>
            </a:r>
          </a:p>
          <a:p>
            <a:pPr marL="228600" indent="-228600">
              <a:buAutoNum type="arabicPeriod"/>
            </a:pPr>
            <a:r>
              <a:rPr lang="zh-TW" altLang="en-US"/>
              <a:t>「兼著做」或「幫忙做」的員工通常有其正職工作，沒有足夠時間研究網管型產品的功能、用法，因此該網管設備可能會因設定複雜，而不被確實利用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en-US" altLang="zh-TW"/>
          </a:p>
          <a:p>
            <a:pPr marL="0" indent="0">
              <a:buNone/>
            </a:pPr>
            <a:endParaRPr lang="zh-TW" altLang="en-US"/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0840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123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TW" altLang="en-US"/>
              <a:t>智慧型調速，平衡系統溫度、能耗與噪音值。雙滾珠軸承確保長時使用壽命。</a:t>
            </a:r>
            <a:endParaRPr lang="en-US" altLang="zh-TW"/>
          </a:p>
          <a:p>
            <a:pPr marL="228600" indent="-228600">
              <a:buAutoNum type="arabicPeriod"/>
            </a:pPr>
            <a:r>
              <a:rPr lang="zh-TW" altLang="en-US"/>
              <a:t>急速導出所有元件的熱，促進引流使風扇發揮最大功效！</a:t>
            </a:r>
          </a:p>
          <a:p>
            <a:pPr marL="228600" indent="-228600">
              <a:buAutoNum type="arabicPeriod"/>
            </a:pPr>
            <a:r>
              <a:rPr lang="zh-TW" altLang="en-US"/>
              <a:t>壽命長、穩定度高、運作溫度範圍廣。杜絕液態電容電解液揮發、泄漏、易燃等風險。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9683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273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VLAN</a:t>
            </a:r>
            <a:r>
              <a:rPr lang="en-US" altLang="zh-TW" baseline="0"/>
              <a:t> : </a:t>
            </a:r>
            <a:r>
              <a:rPr lang="zh-TW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對區網的裝置進行邏輯分群管理，降低網內因無用封包過多導致的壅塞。效率：減少廣播封包量、提升網路效率。彈性：區隔管理者與一般使用者、 不同部門或員工與訪客。</a:t>
            </a:r>
            <a:endParaRPr lang="en-US" altLang="zh-TW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LAG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: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將多個實體埠綁定成單一邏輯埠的作法。配置：打破實體埠的頻寬分割，依照實際需求整併、配置頻寬。擴充：綁定兩台以上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含兩台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交換器的對接埠以快速擴充網路規模。</a:t>
            </a:r>
            <a:endParaRPr lang="en-US" altLang="zh-TW" baseline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</a:rPr>
              <a:t>RSTP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: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迴圈：防堵交換機備援拓樸產生的迴圈，從而避免廣播風暴造成網路癱瘓。備援：自然產生備援線路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(Blocking Path)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，能耐受一條實體線路斷線而通訊不中斷。</a:t>
            </a:r>
            <a:endParaRPr lang="en-US" altLang="zh-TW" baseline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baseline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ACL :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 存取控制清單以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MAC 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或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IP Address 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描述用戶，以對其進行存取控制權限管理。控管：以建立、執行 </a:t>
            </a:r>
            <a:r>
              <a:rPr lang="en-US" altLang="zh-TW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ACL </a:t>
            </a:r>
            <a:r>
              <a:rPr lang="zh-TW" altLang="en-US" baseline="0">
                <a:solidFill>
                  <a:schemeClr val="tx1">
                    <a:lumMod val="75000"/>
                    <a:lumOff val="25000"/>
                  </a:schemeClr>
                </a:solidFill>
              </a:rPr>
              <a:t>條目對進、出的網路存取進行有效管控。安全：經由有效的進、出存取管控操作，提升網路安全性。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56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IGMP</a:t>
            </a:r>
            <a:r>
              <a:rPr lang="en-US" altLang="zh-TW" baseline="0"/>
              <a:t> :</a:t>
            </a:r>
            <a:r>
              <a:rPr lang="zh-TW" altLang="en-US" baseline="0"/>
              <a:t> 用於管理網路多播群組成員的一種通訊協定。學習：</a:t>
            </a:r>
            <a:r>
              <a:rPr lang="en-US" altLang="zh-TW" baseline="0"/>
              <a:t>M408 </a:t>
            </a:r>
            <a:r>
              <a:rPr lang="zh-TW" altLang="en-US" baseline="0"/>
              <a:t>實際支援 </a:t>
            </a:r>
            <a:r>
              <a:rPr lang="en-US" altLang="zh-TW" baseline="0"/>
              <a:t>IGMP Snooping</a:t>
            </a:r>
            <a:r>
              <a:rPr lang="zh-TW" altLang="en-US" baseline="0"/>
              <a:t> 會學習每埠的多播群組參與狀態，並將每一群組封包僅傳送至參與該群組的埠。減量：大幅減少不必要的轉發流量，從而提升交換器與網路的整體效率。</a:t>
            </a:r>
          </a:p>
          <a:p>
            <a:endParaRPr lang="en-US" altLang="zh-TW" baseline="0"/>
          </a:p>
          <a:p>
            <a:r>
              <a:rPr lang="en-US" altLang="zh-TW" baseline="0"/>
              <a:t>LLDP :</a:t>
            </a:r>
            <a:r>
              <a:rPr lang="zh-TW" altLang="en-US" baseline="0"/>
              <a:t> 揭露：使網路中的裝置互相發現並通告彼此狀態及資訊。糾錯：網管人員會更瞭解整個網路拓樸，便於鑑別出可能有問題的裝置。</a:t>
            </a:r>
          </a:p>
          <a:p>
            <a:endParaRPr lang="en-US" altLang="zh-TW" baseline="0"/>
          </a:p>
          <a:p>
            <a:r>
              <a:rPr lang="en-US" altLang="zh-TW" baseline="0"/>
              <a:t>802.3x :</a:t>
            </a:r>
            <a:r>
              <a:rPr lang="zh-TW" altLang="en-US" baseline="0"/>
              <a:t> 流量控制，作用於背景的自動流量管控機制。預設開啟，不需設定。平衡：平衡傳送端與接收端的流量，以避免高速傳送端癱瘓了低速接收端。暢流：因平衡兩端流量，使網路暢流無阻。</a:t>
            </a:r>
          </a:p>
          <a:p>
            <a:endParaRPr lang="en-US" altLang="zh-TW" baseline="0"/>
          </a:p>
          <a:p>
            <a:r>
              <a:rPr lang="en-US" altLang="zh-TW" baseline="0"/>
              <a:t>802.3az :</a:t>
            </a:r>
            <a:r>
              <a:rPr lang="zh-TW" altLang="en-US" baseline="0"/>
              <a:t> 高能效乙太網路，作用於背景，是一套對雙絞線與標準乙太網路的背板增強，使其在低流量期間消耗較少的功率。預設開啟，不需設定。</a:t>
            </a:r>
            <a:r>
              <a:rPr lang="en-US" altLang="zh-TW" baseline="0"/>
              <a:t>Energy Efficient Ethernet </a:t>
            </a:r>
            <a:r>
              <a:rPr lang="zh-TW" altLang="en-US" baseline="0"/>
              <a:t>其目標是將功耗降低</a:t>
            </a:r>
            <a:r>
              <a:rPr lang="en-US" altLang="zh-TW" baseline="0"/>
              <a:t>50%</a:t>
            </a:r>
            <a:r>
              <a:rPr lang="zh-TW" altLang="en-US" baseline="0"/>
              <a:t>以上，同時保持與現有裝置的完全相容。節能減碳省荷包！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7228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aseline="0"/>
              <a:t>QNAP</a:t>
            </a:r>
            <a:r>
              <a:rPr lang="zh-TW" altLang="en-US" baseline="0"/>
              <a:t> 是</a:t>
            </a:r>
            <a:r>
              <a:rPr lang="en-US" altLang="zh-TW" baseline="0"/>
              <a:t> NAS </a:t>
            </a:r>
            <a:r>
              <a:rPr lang="zh-TW" altLang="en-US" baseline="0"/>
              <a:t>起家，當我們發現</a:t>
            </a:r>
            <a:r>
              <a:rPr lang="en-US" altLang="zh-TW" baseline="0"/>
              <a:t> NAS </a:t>
            </a:r>
            <a:r>
              <a:rPr lang="zh-TW" altLang="en-US" baseline="0"/>
              <a:t>的使用者經驗好壞，不只是取決於 </a:t>
            </a:r>
            <a:r>
              <a:rPr lang="en-US" altLang="zh-TW" baseline="0"/>
              <a:t>NAS </a:t>
            </a:r>
            <a:r>
              <a:rPr lang="zh-TW" altLang="en-US" baseline="0"/>
              <a:t>本身，更是在網路的基礎建設。我們就立馬著手開發 </a:t>
            </a:r>
            <a:r>
              <a:rPr lang="en-US" altLang="zh-TW" baseline="0"/>
              <a:t>10GbE</a:t>
            </a:r>
            <a:r>
              <a:rPr lang="zh-TW" altLang="en-US" baseline="0"/>
              <a:t> 網路交換器，誓言要給我們的 </a:t>
            </a:r>
            <a:r>
              <a:rPr lang="en-US" altLang="zh-TW" baseline="0"/>
              <a:t>NAS </a:t>
            </a:r>
            <a:r>
              <a:rPr lang="zh-TW" altLang="en-US" baseline="0"/>
              <a:t>使用者一個快速、穩固的網路環境。如今，</a:t>
            </a:r>
            <a:r>
              <a:rPr lang="en-US" altLang="zh-TW" baseline="0"/>
              <a:t>QSW-M408</a:t>
            </a:r>
            <a:r>
              <a:rPr lang="zh-TW" altLang="en-US" baseline="0"/>
              <a:t> 簡易網管型交換器上市，</a:t>
            </a:r>
            <a:r>
              <a:rPr lang="en-US" altLang="zh-TW" baseline="0"/>
              <a:t>QNAP </a:t>
            </a:r>
            <a:r>
              <a:rPr lang="zh-TW" altLang="en-US" baseline="0"/>
              <a:t>的 </a:t>
            </a:r>
            <a:r>
              <a:rPr lang="en-US" altLang="zh-TW" baseline="0"/>
              <a:t>NAS </a:t>
            </a:r>
            <a:r>
              <a:rPr lang="zh-TW" altLang="en-US" baseline="0"/>
              <a:t>良駒終於有了可以暢快馳騁的跑道，看倌們的筆電、伺服器也有了最好的升級理由！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0806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553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4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0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8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4010342-66BB-43FA-9D6D-FD08B85B7E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7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C1AE-CD30-43B5-BB0C-23A6B1AC1A75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9B37-4B54-408F-8D0A-B12EAA230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001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C1AE-CD30-43B5-BB0C-23A6B1AC1A75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9B37-4B54-408F-8D0A-B12EAA230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5692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3" y="459956"/>
            <a:ext cx="11404681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1A4F8E-6E9A-49D4-850D-5A0E1BBB2F4C}"/>
              </a:ext>
            </a:extLst>
          </p:cNvPr>
          <p:cNvSpPr/>
          <p:nvPr userDrawn="1"/>
        </p:nvSpPr>
        <p:spPr>
          <a:xfrm>
            <a:off x="526094" y="328433"/>
            <a:ext cx="100208" cy="686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082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53AEAA1-DE32-4A4F-80CB-4C2529C52F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333"/>
            <a:ext cx="12189630" cy="685733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1B5784B-54F0-4A7D-8B25-6B1A5907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33" y="459956"/>
            <a:ext cx="11404681" cy="466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21A4F8E-6E9A-49D4-850D-5A0E1BBB2F4C}"/>
              </a:ext>
            </a:extLst>
          </p:cNvPr>
          <p:cNvSpPr/>
          <p:nvPr userDrawn="1"/>
        </p:nvSpPr>
        <p:spPr>
          <a:xfrm>
            <a:off x="526094" y="328433"/>
            <a:ext cx="100208" cy="686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014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176C1AE-CD30-43B5-BB0C-23A6B1AC1A75}" type="datetimeFigureOut">
              <a:rPr lang="zh-TW" altLang="en-US" smtClean="0"/>
              <a:t>2020/2/20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BA89B37-4B54-408F-8D0A-B12EAA230C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54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9" r:id="rId3"/>
    <p:sldLayoutId id="2147483670" r:id="rId4"/>
    <p:sldLayoutId id="2147483671" r:id="rId5"/>
    <p:sldLayoutId id="2147483662" r:id="rId6"/>
    <p:sldLayoutId id="2147483666" r:id="rId7"/>
    <p:sldLayoutId id="2147483667" r:id="rId8"/>
    <p:sldLayoutId id="2147483672" r:id="rId9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kern="1200" cap="all" spc="100" baseline="0">
          <a:solidFill>
            <a:schemeClr val="bg1"/>
          </a:solidFill>
          <a:latin typeface="+mj-ea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19.png"/><Relationship Id="rId4" Type="http://schemas.openxmlformats.org/officeDocument/2006/relationships/image" Target="../media/image29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image" Target="../media/image18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522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C0589599-57B4-4210-BAC7-536E471660A1}"/>
              </a:ext>
            </a:extLst>
          </p:cNvPr>
          <p:cNvSpPr txBox="1">
            <a:spLocks/>
          </p:cNvSpPr>
          <p:nvPr/>
        </p:nvSpPr>
        <p:spPr>
          <a:xfrm>
            <a:off x="1844040" y="5969684"/>
            <a:ext cx="8503920" cy="8412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500" b="1" dirty="0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+mj-ea"/>
              </a:rPr>
              <a:t>主題曲：解決問題的方法</a:t>
            </a:r>
          </a:p>
        </p:txBody>
      </p:sp>
    </p:spTree>
    <p:extLst>
      <p:ext uri="{BB962C8B-B14F-4D97-AF65-F5344CB8AC3E}">
        <p14:creationId xmlns:p14="http://schemas.microsoft.com/office/powerpoint/2010/main" val="252675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1B9CFB3E-9943-48AA-9065-E26B510FA709}"/>
              </a:ext>
            </a:extLst>
          </p:cNvPr>
          <p:cNvSpPr txBox="1">
            <a:spLocks/>
          </p:cNvSpPr>
          <p:nvPr/>
        </p:nvSpPr>
        <p:spPr>
          <a:xfrm>
            <a:off x="857217" y="1161860"/>
            <a:ext cx="10477566" cy="238093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+mj-ea"/>
              </a:rPr>
              <a:t>◆</a:t>
            </a:r>
            <a:r>
              <a:rPr lang="en-US" altLang="zh-TW" sz="2000" b="1">
                <a:solidFill>
                  <a:schemeClr val="bg1"/>
                </a:solidFill>
                <a:latin typeface="+mj-ea"/>
              </a:rPr>
              <a:t> </a:t>
            </a:r>
            <a:r>
              <a:rPr lang="zh-TW" altLang="en-US" sz="2000" b="1">
                <a:solidFill>
                  <a:schemeClr val="bg1"/>
                </a:solidFill>
                <a:latin typeface="+mj-ea"/>
                <a:ea typeface="+mj-ea"/>
              </a:rPr>
              <a:t>企業核心內網直升</a:t>
            </a:r>
            <a:r>
              <a:rPr lang="en-US" altLang="zh-TW" sz="2000" b="1">
                <a:solidFill>
                  <a:schemeClr val="bg1"/>
                </a:solidFill>
                <a:latin typeface="+mj-ea"/>
                <a:ea typeface="+mj-ea"/>
              </a:rPr>
              <a:t>10GbE</a:t>
            </a:r>
          </a:p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+mj-ea"/>
              </a:rPr>
              <a:t>◆</a:t>
            </a:r>
            <a:r>
              <a:rPr lang="en-US" altLang="zh-TW" sz="2000" b="1">
                <a:solidFill>
                  <a:schemeClr val="bg1"/>
                </a:solidFill>
                <a:latin typeface="+mj-ea"/>
              </a:rPr>
              <a:t> </a:t>
            </a:r>
            <a:r>
              <a:rPr lang="zh-TW" altLang="en-US" sz="2000" b="1">
                <a:solidFill>
                  <a:schemeClr val="bg1"/>
                </a:solidFill>
                <a:latin typeface="+mj-ea"/>
              </a:rPr>
              <a:t>實用埠數配置，在最需要的連結上真正享用</a:t>
            </a:r>
            <a:r>
              <a:rPr lang="en-US" altLang="zh-TW" sz="2000" b="1">
                <a:solidFill>
                  <a:schemeClr val="bg1"/>
                </a:solidFill>
                <a:latin typeface="+mj-ea"/>
              </a:rPr>
              <a:t>10GbE</a:t>
            </a:r>
            <a:r>
              <a:rPr lang="zh-TW" altLang="en-US" sz="2000" b="1">
                <a:solidFill>
                  <a:schemeClr val="bg1"/>
                </a:solidFill>
                <a:latin typeface="+mj-ea"/>
              </a:rPr>
              <a:t>，減少不必支出，沒有浪費！</a:t>
            </a:r>
            <a:endParaRPr lang="en-US" altLang="zh-TW" sz="2000" b="1">
              <a:solidFill>
                <a:schemeClr val="bg1"/>
              </a:solidFill>
              <a:latin typeface="+mj-ea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+mj-ea"/>
              </a:rPr>
              <a:t>◆</a:t>
            </a:r>
            <a:r>
              <a:rPr lang="en-US" altLang="zh-TW" sz="2000" b="1">
                <a:solidFill>
                  <a:schemeClr val="bg1"/>
                </a:solidFill>
                <a:latin typeface="+mj-ea"/>
              </a:rPr>
              <a:t> </a:t>
            </a:r>
            <a:r>
              <a:rPr lang="zh-TW" altLang="en-US" sz="2000" b="1">
                <a:solidFill>
                  <a:schemeClr val="bg1"/>
                </a:solidFill>
                <a:latin typeface="+mj-ea"/>
              </a:rPr>
              <a:t>高品質元件與優化散熱設計，保障穩定度與使用壽命</a:t>
            </a:r>
            <a:endParaRPr lang="en-US" altLang="zh-TW" sz="2000" b="1">
              <a:solidFill>
                <a:schemeClr val="bg1"/>
              </a:solidFill>
              <a:latin typeface="+mj-ea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+mj-ea"/>
              </a:rPr>
              <a:t>◆ 支援乙太網路最實用、必要的管理功能，大幅提升網路效率、安全性與擴充能力。</a:t>
            </a:r>
            <a:endParaRPr lang="en-US" altLang="zh-TW" sz="2000" b="1">
              <a:solidFill>
                <a:schemeClr val="bg1"/>
              </a:solidFill>
              <a:latin typeface="+mj-ea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chemeClr val="bg1"/>
                </a:solidFill>
                <a:latin typeface="+mj-ea"/>
              </a:rPr>
              <a:t>◆ 操作介面簡單，清楚介紹、引導各項功能的作用與設定，使用者省時省力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4500">
                <a:latin typeface="+mj-ea"/>
              </a:rPr>
              <a:t>QSW-M408</a:t>
            </a:r>
            <a:r>
              <a:rPr lang="zh-TW" altLang="en-US" sz="4500">
                <a:latin typeface="+mj-ea"/>
              </a:rPr>
              <a:t> </a:t>
            </a:r>
            <a:r>
              <a:rPr lang="zh-TW" altLang="en-US" sz="4500"/>
              <a:t>系列：基於真實需求的解決之道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0BBE828-3314-48CC-94C2-993EC2B13359}"/>
              </a:ext>
            </a:extLst>
          </p:cNvPr>
          <p:cNvSpPr txBox="1"/>
          <p:nvPr/>
        </p:nvSpPr>
        <p:spPr>
          <a:xfrm>
            <a:off x="5764151" y="5525286"/>
            <a:ext cx="5172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*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10G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 乙太網路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英語：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Gigabit Ethernet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，縮寫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10GE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10GbE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、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GigE</a:t>
            </a:r>
            <a:r>
              <a:rPr lang="zh-TW" altLang="en-US" sz="1050" b="1">
                <a:solidFill>
                  <a:schemeClr val="bg1"/>
                </a:solidFill>
                <a:latin typeface="+mj-ea"/>
                <a:ea typeface="+mj-ea"/>
              </a:rPr>
              <a:t>或</a:t>
            </a:r>
            <a:r>
              <a:rPr lang="en-US" altLang="zh-TW" sz="1050" b="1">
                <a:solidFill>
                  <a:schemeClr val="bg1"/>
                </a:solidFill>
                <a:latin typeface="+mj-ea"/>
                <a:ea typeface="+mj-ea"/>
              </a:rPr>
              <a:t>10GE</a:t>
            </a:r>
            <a:endParaRPr lang="zh-TW" altLang="en-US" sz="105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74B3744A-E691-426B-804F-B1A71060EE66}"/>
              </a:ext>
            </a:extLst>
          </p:cNvPr>
          <p:cNvSpPr/>
          <p:nvPr/>
        </p:nvSpPr>
        <p:spPr>
          <a:xfrm>
            <a:off x="1047330" y="3437548"/>
            <a:ext cx="4055206" cy="638408"/>
          </a:xfrm>
          <a:prstGeom prst="rightArrow">
            <a:avLst>
              <a:gd name="adj1" fmla="val 50000"/>
              <a:gd name="adj2" fmla="val 59434"/>
            </a:avLst>
          </a:prstGeom>
          <a:gradFill flip="none" rotWithShape="1">
            <a:gsLst>
              <a:gs pos="0">
                <a:srgbClr val="DB09B4"/>
              </a:gs>
              <a:gs pos="50000">
                <a:srgbClr val="DB09B4">
                  <a:alpha val="70000"/>
                </a:srgbClr>
              </a:gs>
              <a:gs pos="100000">
                <a:srgbClr val="DB09B4">
                  <a:shade val="100000"/>
                  <a:satMod val="115000"/>
                  <a:alpha val="2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>
                <a:latin typeface="+mj-ea"/>
                <a:ea typeface="+mj-ea"/>
              </a:rPr>
              <a:t>10Gbps </a:t>
            </a:r>
            <a:r>
              <a:rPr lang="zh-TW" altLang="en-US" sz="1600" b="1">
                <a:latin typeface="+mj-ea"/>
                <a:ea typeface="+mj-ea"/>
              </a:rPr>
              <a:t>乙太網路</a:t>
            </a:r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3FE89FA2-8D57-454B-9FDE-2833492F8DB3}"/>
              </a:ext>
            </a:extLst>
          </p:cNvPr>
          <p:cNvSpPr/>
          <p:nvPr/>
        </p:nvSpPr>
        <p:spPr>
          <a:xfrm>
            <a:off x="1047331" y="4041315"/>
            <a:ext cx="2915759" cy="638408"/>
          </a:xfrm>
          <a:prstGeom prst="rightArrow">
            <a:avLst>
              <a:gd name="adj1" fmla="val 50000"/>
              <a:gd name="adj2" fmla="val 59434"/>
            </a:avLst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tx1">
                  <a:lumMod val="65000"/>
                  <a:lumOff val="35000"/>
                  <a:alpha val="70000"/>
                </a:schemeClr>
              </a:gs>
              <a:gs pos="100000">
                <a:schemeClr val="tx1">
                  <a:lumMod val="65000"/>
                  <a:lumOff val="35000"/>
                  <a:alpha val="20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>
                <a:latin typeface="+mj-ea"/>
                <a:ea typeface="+mj-ea"/>
              </a:rPr>
              <a:t>1Gbps </a:t>
            </a:r>
            <a:r>
              <a:rPr lang="zh-TW" altLang="en-US" sz="1600" b="1">
                <a:latin typeface="+mj-ea"/>
                <a:ea typeface="+mj-ea"/>
              </a:rPr>
              <a:t>乙太網路</a:t>
            </a:r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5F0A453F-3DEA-4D8F-B470-DD1EE2718BEB}"/>
              </a:ext>
            </a:extLst>
          </p:cNvPr>
          <p:cNvSpPr/>
          <p:nvPr/>
        </p:nvSpPr>
        <p:spPr>
          <a:xfrm>
            <a:off x="1047331" y="4631329"/>
            <a:ext cx="2360749" cy="638408"/>
          </a:xfrm>
          <a:prstGeom prst="rightArrow">
            <a:avLst>
              <a:gd name="adj1" fmla="val 50000"/>
              <a:gd name="adj2" fmla="val 59434"/>
            </a:avLst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>
                  <a:lumMod val="50000"/>
                  <a:alpha val="70000"/>
                </a:schemeClr>
              </a:gs>
              <a:gs pos="100000">
                <a:schemeClr val="bg1">
                  <a:lumMod val="50000"/>
                  <a:alpha val="20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600" b="1">
                <a:latin typeface="+mj-ea"/>
                <a:ea typeface="+mj-ea"/>
              </a:rPr>
              <a:t>100Mbps </a:t>
            </a:r>
            <a:r>
              <a:rPr lang="zh-TW" altLang="en-US" sz="1600" b="1">
                <a:latin typeface="+mj-ea"/>
                <a:ea typeface="+mj-ea"/>
              </a:rPr>
              <a:t>乙太網路</a:t>
            </a: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5E9613EF-2E14-40FF-BF99-E8DBA4BD6ED1}"/>
              </a:ext>
            </a:extLst>
          </p:cNvPr>
          <p:cNvSpPr/>
          <p:nvPr/>
        </p:nvSpPr>
        <p:spPr>
          <a:xfrm>
            <a:off x="1047331" y="5221347"/>
            <a:ext cx="2089148" cy="638408"/>
          </a:xfrm>
          <a:prstGeom prst="rightArrow">
            <a:avLst>
              <a:gd name="adj1" fmla="val 50000"/>
              <a:gd name="adj2" fmla="val 59434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65000"/>
                  <a:alpha val="70000"/>
                </a:schemeClr>
              </a:gs>
              <a:gs pos="99000">
                <a:schemeClr val="bg1">
                  <a:lumMod val="65000"/>
                  <a:alpha val="20000"/>
                </a:scheme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zh-TW" sz="1600" b="1">
                <a:latin typeface="+mj-ea"/>
                <a:ea typeface="+mj-ea"/>
              </a:rPr>
              <a:t>10Mbps </a:t>
            </a:r>
            <a:r>
              <a:rPr lang="zh-TW" altLang="en-US" sz="1600" b="1">
                <a:latin typeface="+mj-ea"/>
                <a:ea typeface="+mj-ea"/>
              </a:rPr>
              <a:t>乙太網路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1535BA85-6B25-430C-9643-A9E85E207F16}"/>
              </a:ext>
            </a:extLst>
          </p:cNvPr>
          <p:cNvSpPr/>
          <p:nvPr/>
        </p:nvSpPr>
        <p:spPr>
          <a:xfrm>
            <a:off x="5820993" y="3597355"/>
            <a:ext cx="4055206" cy="1868839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041110A-0E5A-481B-8ADD-C2D09DBF7770}"/>
              </a:ext>
            </a:extLst>
          </p:cNvPr>
          <p:cNvSpPr/>
          <p:nvPr/>
        </p:nvSpPr>
        <p:spPr>
          <a:xfrm>
            <a:off x="6360570" y="4995073"/>
            <a:ext cx="1171190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7E5BCA-CA03-4C30-A2CB-B01DC36F2498}"/>
              </a:ext>
            </a:extLst>
          </p:cNvPr>
          <p:cNvSpPr/>
          <p:nvPr/>
        </p:nvSpPr>
        <p:spPr>
          <a:xfrm>
            <a:off x="6346820" y="4417386"/>
            <a:ext cx="2241312" cy="52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0B0B61A8-321C-48B7-8ABE-AC20677B1CAD}"/>
              </a:ext>
            </a:extLst>
          </p:cNvPr>
          <p:cNvSpPr/>
          <p:nvPr/>
        </p:nvSpPr>
        <p:spPr>
          <a:xfrm>
            <a:off x="5999749" y="3741177"/>
            <a:ext cx="3643849" cy="378135"/>
          </a:xfrm>
          <a:prstGeom prst="parallelogram">
            <a:avLst>
              <a:gd name="adj" fmla="val 39545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>
                <a:solidFill>
                  <a:schemeClr val="bg2">
                    <a:lumMod val="25000"/>
                  </a:schemeClr>
                </a:solidFill>
                <a:latin typeface="+mn-ea"/>
              </a:rPr>
              <a:t>傳輸 </a:t>
            </a:r>
            <a:r>
              <a:rPr lang="en-US" altLang="zh-TW" sz="1400" b="1">
                <a:solidFill>
                  <a:srgbClr val="C00000"/>
                </a:solidFill>
                <a:latin typeface="+mn-ea"/>
              </a:rPr>
              <a:t>50GB</a:t>
            </a:r>
            <a:r>
              <a:rPr lang="zh-TW" altLang="en-US" sz="1400" b="1">
                <a:solidFill>
                  <a:srgbClr val="C00000"/>
                </a:solidFill>
                <a:latin typeface="+mn-ea"/>
              </a:rPr>
              <a:t> </a:t>
            </a:r>
            <a:r>
              <a:rPr lang="zh-TW" altLang="en-US" sz="1400" b="1">
                <a:solidFill>
                  <a:schemeClr val="bg2">
                    <a:lumMod val="25000"/>
                  </a:schemeClr>
                </a:solidFill>
                <a:latin typeface="+mn-ea"/>
              </a:rPr>
              <a:t>藍光影片資料所需時間</a:t>
            </a:r>
          </a:p>
        </p:txBody>
      </p:sp>
      <p:sp>
        <p:nvSpPr>
          <p:cNvPr id="11" name="平行四邊形 10">
            <a:extLst>
              <a:ext uri="{FF2B5EF4-FFF2-40B4-BE49-F238E27FC236}">
                <a16:creationId xmlns:a16="http://schemas.microsoft.com/office/drawing/2014/main" id="{82429390-B092-4BC9-BA7B-CDD850CF0DBF}"/>
              </a:ext>
            </a:extLst>
          </p:cNvPr>
          <p:cNvSpPr/>
          <p:nvPr/>
        </p:nvSpPr>
        <p:spPr>
          <a:xfrm>
            <a:off x="5999749" y="4344955"/>
            <a:ext cx="1106720" cy="246221"/>
          </a:xfrm>
          <a:prstGeom prst="parallelogram">
            <a:avLst>
              <a:gd name="adj" fmla="val 3954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</a:rPr>
              <a:t>1GbE</a:t>
            </a:r>
            <a:endParaRPr lang="zh-TW" altLang="en-US" sz="1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平行四邊形 11">
            <a:extLst>
              <a:ext uri="{FF2B5EF4-FFF2-40B4-BE49-F238E27FC236}">
                <a16:creationId xmlns:a16="http://schemas.microsoft.com/office/drawing/2014/main" id="{1CD8EF25-0B32-4798-9423-6D37EBBFD210}"/>
              </a:ext>
            </a:extLst>
          </p:cNvPr>
          <p:cNvSpPr/>
          <p:nvPr/>
        </p:nvSpPr>
        <p:spPr>
          <a:xfrm>
            <a:off x="5999749" y="4922640"/>
            <a:ext cx="1106720" cy="246221"/>
          </a:xfrm>
          <a:prstGeom prst="parallelogram">
            <a:avLst>
              <a:gd name="adj" fmla="val 39545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+mn-ea"/>
              </a:rPr>
              <a:t>10GbE</a:t>
            </a:r>
            <a:endParaRPr lang="zh-TW" altLang="en-US" sz="14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66F331A-FE1A-4096-9B54-6E5CA2F2C402}"/>
              </a:ext>
            </a:extLst>
          </p:cNvPr>
          <p:cNvSpPr txBox="1"/>
          <p:nvPr/>
        </p:nvSpPr>
        <p:spPr>
          <a:xfrm>
            <a:off x="8591259" y="4289565"/>
            <a:ext cx="866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+mn-ea"/>
              </a:rPr>
              <a:t>8</a:t>
            </a:r>
            <a:r>
              <a:rPr lang="zh-TW" altLang="en-US" sz="1400" b="1">
                <a:solidFill>
                  <a:schemeClr val="bg1"/>
                </a:solidFill>
                <a:latin typeface="+mn-ea"/>
              </a:rPr>
              <a:t>分</a:t>
            </a:r>
            <a:r>
              <a:rPr lang="en-US" altLang="zh-TW" sz="1400" b="1">
                <a:solidFill>
                  <a:schemeClr val="bg1"/>
                </a:solidFill>
                <a:latin typeface="+mn-ea"/>
              </a:rPr>
              <a:t>20</a:t>
            </a:r>
            <a:r>
              <a:rPr lang="zh-TW" altLang="en-US" sz="1400" b="1">
                <a:solidFill>
                  <a:schemeClr val="bg1"/>
                </a:solidFill>
                <a:latin typeface="+mn-ea"/>
              </a:rPr>
              <a:t>秒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003FE2-03BA-4CA3-ADBC-0540FE8E906D}"/>
              </a:ext>
            </a:extLst>
          </p:cNvPr>
          <p:cNvSpPr txBox="1"/>
          <p:nvPr/>
        </p:nvSpPr>
        <p:spPr>
          <a:xfrm>
            <a:off x="7518010" y="4861084"/>
            <a:ext cx="67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rgbClr val="FFFF00"/>
                </a:solidFill>
                <a:latin typeface="+mn-ea"/>
              </a:rPr>
              <a:t>50</a:t>
            </a:r>
            <a:r>
              <a:rPr lang="zh-TW" altLang="en-US" sz="1400" b="1">
                <a:solidFill>
                  <a:srgbClr val="FFFF00"/>
                </a:solidFill>
                <a:latin typeface="+mn-ea"/>
              </a:rPr>
              <a:t>秒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B9E445C-0F42-45E9-8B38-E95D1A5798F6}"/>
              </a:ext>
            </a:extLst>
          </p:cNvPr>
          <p:cNvSpPr txBox="1"/>
          <p:nvPr/>
        </p:nvSpPr>
        <p:spPr>
          <a:xfrm>
            <a:off x="6158600" y="4586136"/>
            <a:ext cx="1106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+mn-ea"/>
              </a:rPr>
              <a:t>100 MB/s</a:t>
            </a:r>
            <a:endParaRPr lang="zh-TW" altLang="en-US" sz="10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5C2FE5F-598F-4479-92C1-A99178ECD5BD}"/>
              </a:ext>
            </a:extLst>
          </p:cNvPr>
          <p:cNvSpPr txBox="1"/>
          <p:nvPr/>
        </p:nvSpPr>
        <p:spPr>
          <a:xfrm>
            <a:off x="6075377" y="5143320"/>
            <a:ext cx="1106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+mn-ea"/>
              </a:rPr>
              <a:t>1000 MB/s</a:t>
            </a:r>
            <a:endParaRPr lang="zh-TW" altLang="en-US" sz="1000" b="1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1213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>
            <a:extLst>
              <a:ext uri="{FF2B5EF4-FFF2-40B4-BE49-F238E27FC236}">
                <a16:creationId xmlns:a16="http://schemas.microsoft.com/office/drawing/2014/main" id="{9B0D4AD8-6681-4BBF-842E-1D2AC3234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697" y="830916"/>
            <a:ext cx="2600880" cy="24260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>
                <a:latin typeface="微軟正黑體"/>
                <a:ea typeface="微軟正黑體"/>
              </a:rPr>
              <a:t>硬體優勢與價值：最實用的</a:t>
            </a:r>
            <a:r>
              <a:rPr lang="en-US" altLang="zh-TW" sz="4500">
                <a:latin typeface="微軟正黑體"/>
                <a:ea typeface="微軟正黑體"/>
              </a:rPr>
              <a:t>10g</a:t>
            </a:r>
            <a:r>
              <a:rPr lang="zh-TW" altLang="en-US" sz="4500">
                <a:latin typeface="微軟正黑體"/>
                <a:ea typeface="微軟正黑體"/>
              </a:rPr>
              <a:t>埠配置</a:t>
            </a:r>
            <a:br>
              <a:rPr lang="en-US" altLang="zh-TW" sz="4500"/>
            </a:br>
            <a:r>
              <a:rPr lang="zh-TW" altLang="en-US" sz="3500">
                <a:latin typeface="微軟正黑體"/>
                <a:ea typeface="微軟正黑體"/>
              </a:rPr>
              <a:t>符合小型企業基本或擴充應用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9936928" y="1480604"/>
            <a:ext cx="176041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>
                <a:solidFill>
                  <a:schemeClr val="accent1">
                    <a:lumMod val="50000"/>
                  </a:schemeClr>
                </a:solidFill>
              </a:rPr>
              <a:t>交換器頻寬</a:t>
            </a:r>
            <a:endParaRPr lang="en-US" altLang="zh-TW" sz="200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altLang="zh-TW" sz="3500" b="1">
                <a:solidFill>
                  <a:schemeClr val="accent1">
                    <a:lumMod val="50000"/>
                  </a:schemeClr>
                </a:solidFill>
              </a:rPr>
              <a:t>96 Gbps</a:t>
            </a:r>
            <a:endParaRPr lang="zh-TW" altLang="en-US" sz="35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2B30AAD-B62B-451C-AA74-5B1182C65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6" y="2964849"/>
            <a:ext cx="5999783" cy="1620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7719F6E-A152-4C7A-B12D-31404FCAB2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85" y="1468823"/>
            <a:ext cx="5999783" cy="16200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776DB96-53C8-4170-9F34-E8C0F92BD6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04" y="4579177"/>
            <a:ext cx="5999784" cy="1620000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9DC7557-CE4E-4DA8-9061-DC687EE1AA4A}"/>
              </a:ext>
            </a:extLst>
          </p:cNvPr>
          <p:cNvSpPr/>
          <p:nvPr/>
        </p:nvSpPr>
        <p:spPr>
          <a:xfrm>
            <a:off x="496420" y="1630137"/>
            <a:ext cx="3350623" cy="1192831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8F4A1092-4954-4AB1-B6EC-0AA5B2E457B3}"/>
              </a:ext>
            </a:extLst>
          </p:cNvPr>
          <p:cNvSpPr/>
          <p:nvPr/>
        </p:nvSpPr>
        <p:spPr>
          <a:xfrm>
            <a:off x="644054" y="1760897"/>
            <a:ext cx="3018062" cy="378135"/>
          </a:xfrm>
          <a:prstGeom prst="roundRect">
            <a:avLst>
              <a:gd name="adj" fmla="val 50000"/>
            </a:avLst>
          </a:prstGeom>
          <a:solidFill>
            <a:srgbClr val="3C668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QSW-M408-4C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B3FA0B3A-4293-4917-9B60-FB415716ABAE}"/>
              </a:ext>
            </a:extLst>
          </p:cNvPr>
          <p:cNvSpPr txBox="1"/>
          <p:nvPr/>
        </p:nvSpPr>
        <p:spPr>
          <a:xfrm>
            <a:off x="759365" y="2202740"/>
            <a:ext cx="3018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* 10G SFP+/ NBASE-T Combo</a:t>
            </a:r>
          </a:p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* 10/100/1000T </a:t>
            </a: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6ACAD5B2-38DE-4AE5-BFB9-FABBFECFB281}"/>
              </a:ext>
            </a:extLst>
          </p:cNvPr>
          <p:cNvSpPr/>
          <p:nvPr/>
        </p:nvSpPr>
        <p:spPr>
          <a:xfrm>
            <a:off x="6165700" y="3132716"/>
            <a:ext cx="3350623" cy="1324329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3EFE2459-E7AA-40FE-B030-C12DD16BC74E}"/>
              </a:ext>
            </a:extLst>
          </p:cNvPr>
          <p:cNvSpPr/>
          <p:nvPr/>
        </p:nvSpPr>
        <p:spPr>
          <a:xfrm>
            <a:off x="6313334" y="3256945"/>
            <a:ext cx="3018062" cy="378135"/>
          </a:xfrm>
          <a:prstGeom prst="roundRect">
            <a:avLst>
              <a:gd name="adj" fmla="val 50000"/>
            </a:avLst>
          </a:prstGeom>
          <a:solidFill>
            <a:srgbClr val="3C668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QSW-M408-2C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A7B2107-A62A-442F-AA89-773C10C84625}"/>
              </a:ext>
            </a:extLst>
          </p:cNvPr>
          <p:cNvSpPr txBox="1"/>
          <p:nvPr/>
        </p:nvSpPr>
        <p:spPr>
          <a:xfrm>
            <a:off x="6428645" y="3698788"/>
            <a:ext cx="30180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* 10G SFP+/ NBASE-T Combo </a:t>
            </a:r>
          </a:p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* 10G SFP+ </a:t>
            </a:r>
          </a:p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* 10/100/1000T 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35937E4A-0D3B-45D8-864C-D0CE698CC46D}"/>
              </a:ext>
            </a:extLst>
          </p:cNvPr>
          <p:cNvSpPr/>
          <p:nvPr/>
        </p:nvSpPr>
        <p:spPr>
          <a:xfrm>
            <a:off x="496420" y="4814643"/>
            <a:ext cx="3350623" cy="1192831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2E94E05F-5FF5-434A-8A8F-392BF0643110}"/>
              </a:ext>
            </a:extLst>
          </p:cNvPr>
          <p:cNvSpPr/>
          <p:nvPr/>
        </p:nvSpPr>
        <p:spPr>
          <a:xfrm>
            <a:off x="644054" y="4945403"/>
            <a:ext cx="3018062" cy="378135"/>
          </a:xfrm>
          <a:prstGeom prst="roundRect">
            <a:avLst>
              <a:gd name="adj" fmla="val 50000"/>
            </a:avLst>
          </a:prstGeom>
          <a:solidFill>
            <a:srgbClr val="3C668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QSW-M408S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8B10EC70-35E7-49EE-8E69-FBC9D490B253}"/>
              </a:ext>
            </a:extLst>
          </p:cNvPr>
          <p:cNvSpPr txBox="1"/>
          <p:nvPr/>
        </p:nvSpPr>
        <p:spPr>
          <a:xfrm>
            <a:off x="759365" y="5387246"/>
            <a:ext cx="3018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* 10G SFP</a:t>
            </a:r>
          </a:p>
          <a:p>
            <a:r>
              <a:rPr lang="fr-FR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* 10/100/1000T </a:t>
            </a:r>
          </a:p>
        </p:txBody>
      </p:sp>
    </p:spTree>
    <p:extLst>
      <p:ext uri="{BB962C8B-B14F-4D97-AF65-F5344CB8AC3E}">
        <p14:creationId xmlns:p14="http://schemas.microsoft.com/office/powerpoint/2010/main" val="48658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圖片 67">
            <a:extLst>
              <a:ext uri="{FF2B5EF4-FFF2-40B4-BE49-F238E27FC236}">
                <a16:creationId xmlns:a16="http://schemas.microsoft.com/office/drawing/2014/main" id="{89839AB3-A7B2-4515-A7CA-B0C242191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41" y="3576241"/>
            <a:ext cx="8738636" cy="235951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>
                <a:latin typeface="+mj-ea"/>
              </a:rPr>
              <a:t>硬體優勢與價值：</a:t>
            </a:r>
            <a:r>
              <a:rPr lang="en-US" altLang="zh-TW" sz="4000">
                <a:latin typeface="+mj-ea"/>
              </a:rPr>
              <a:t>10g NBASE-T</a:t>
            </a:r>
            <a:r>
              <a:rPr lang="zh-TW" altLang="en-US" sz="4000">
                <a:latin typeface="+mj-ea"/>
              </a:rPr>
              <a:t> </a:t>
            </a:r>
            <a:r>
              <a:rPr lang="zh-TW" altLang="en-US" sz="4500">
                <a:latin typeface="+mj-ea"/>
              </a:rPr>
              <a:t>向下相容</a:t>
            </a:r>
          </a:p>
        </p:txBody>
      </p:sp>
      <p:sp>
        <p:nvSpPr>
          <p:cNvPr id="8" name="Shape 500">
            <a:extLst>
              <a:ext uri="{FF2B5EF4-FFF2-40B4-BE49-F238E27FC236}">
                <a16:creationId xmlns:a16="http://schemas.microsoft.com/office/drawing/2014/main" id="{9A66BFE0-E38A-4F89-A88E-2D45FC5532A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47754" y="1936927"/>
            <a:ext cx="478174" cy="478004"/>
          </a:xfrm>
          <a:prstGeom prst="rtTriangle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lIns="121900" tIns="60933" rIns="121900" bIns="60933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zh-TW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sym typeface="Arial" pitchFamily="34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8B7F482-7D14-4B15-80C1-F6B106CD1587}"/>
              </a:ext>
            </a:extLst>
          </p:cNvPr>
          <p:cNvGrpSpPr/>
          <p:nvPr/>
        </p:nvGrpSpPr>
        <p:grpSpPr>
          <a:xfrm>
            <a:off x="974238" y="1856007"/>
            <a:ext cx="1524011" cy="1524552"/>
            <a:chOff x="1390650" y="1376363"/>
            <a:chExt cx="4470400" cy="4471987"/>
          </a:xfrm>
        </p:grpSpPr>
        <p:sp>
          <p:nvSpPr>
            <p:cNvPr id="59" name="Shape 499">
              <a:extLst>
                <a:ext uri="{FF2B5EF4-FFF2-40B4-BE49-F238E27FC236}">
                  <a16:creationId xmlns:a16="http://schemas.microsoft.com/office/drawing/2014/main" id="{E9D3E462-0106-4797-9A0F-1745F6C0A6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60" name="Shape 500">
              <a:extLst>
                <a:ext uri="{FF2B5EF4-FFF2-40B4-BE49-F238E27FC236}">
                  <a16:creationId xmlns:a16="http://schemas.microsoft.com/office/drawing/2014/main" id="{9A66BFE0-E38A-4F89-A88E-2D45FC5532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67041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430DE702-12BA-44EC-BD27-8431B0D21F68}"/>
              </a:ext>
            </a:extLst>
          </p:cNvPr>
          <p:cNvGrpSpPr/>
          <p:nvPr/>
        </p:nvGrpSpPr>
        <p:grpSpPr>
          <a:xfrm>
            <a:off x="2974502" y="1856007"/>
            <a:ext cx="1524011" cy="1524552"/>
            <a:chOff x="1390650" y="1376363"/>
            <a:chExt cx="4470400" cy="4471987"/>
          </a:xfrm>
        </p:grpSpPr>
        <p:sp>
          <p:nvSpPr>
            <p:cNvPr id="57" name="Shape 499">
              <a:extLst>
                <a:ext uri="{FF2B5EF4-FFF2-40B4-BE49-F238E27FC236}">
                  <a16:creationId xmlns:a16="http://schemas.microsoft.com/office/drawing/2014/main" id="{EDFB4221-0F1A-404D-9351-0D502E02C7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8" name="Shape 500">
              <a:extLst>
                <a:ext uri="{FF2B5EF4-FFF2-40B4-BE49-F238E27FC236}">
                  <a16:creationId xmlns:a16="http://schemas.microsoft.com/office/drawing/2014/main" id="{BC3365C0-64B1-44B0-89A8-E73D04A230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035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9AF49123-7E3C-4E4F-8C4F-C3C0ADCADD80}"/>
              </a:ext>
            </a:extLst>
          </p:cNvPr>
          <p:cNvGrpSpPr/>
          <p:nvPr/>
        </p:nvGrpSpPr>
        <p:grpSpPr>
          <a:xfrm>
            <a:off x="4974766" y="1856007"/>
            <a:ext cx="1524011" cy="1524552"/>
            <a:chOff x="1390650" y="1376363"/>
            <a:chExt cx="4470400" cy="4471987"/>
          </a:xfrm>
        </p:grpSpPr>
        <p:sp>
          <p:nvSpPr>
            <p:cNvPr id="55" name="Shape 499">
              <a:extLst>
                <a:ext uri="{FF2B5EF4-FFF2-40B4-BE49-F238E27FC236}">
                  <a16:creationId xmlns:a16="http://schemas.microsoft.com/office/drawing/2014/main" id="{B71BE740-16EC-4AD0-B6FE-684F88D2BA4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6" name="Shape 500">
              <a:extLst>
                <a:ext uri="{FF2B5EF4-FFF2-40B4-BE49-F238E27FC236}">
                  <a16:creationId xmlns:a16="http://schemas.microsoft.com/office/drawing/2014/main" id="{A28627BE-EFDF-4366-A0F3-46D156DCF6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90525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3055FE1B-02C1-454E-AE80-98B16A018B6F}"/>
              </a:ext>
            </a:extLst>
          </p:cNvPr>
          <p:cNvGrpSpPr/>
          <p:nvPr/>
        </p:nvGrpSpPr>
        <p:grpSpPr>
          <a:xfrm>
            <a:off x="6975030" y="1856007"/>
            <a:ext cx="1524011" cy="1524552"/>
            <a:chOff x="1390650" y="1376363"/>
            <a:chExt cx="4470400" cy="4471987"/>
          </a:xfrm>
        </p:grpSpPr>
        <p:sp>
          <p:nvSpPr>
            <p:cNvPr id="53" name="Shape 499">
              <a:extLst>
                <a:ext uri="{FF2B5EF4-FFF2-40B4-BE49-F238E27FC236}">
                  <a16:creationId xmlns:a16="http://schemas.microsoft.com/office/drawing/2014/main" id="{29A1151C-7907-4679-B1B4-9C8CB5D8A7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4" name="Shape 500">
              <a:extLst>
                <a:ext uri="{FF2B5EF4-FFF2-40B4-BE49-F238E27FC236}">
                  <a16:creationId xmlns:a16="http://schemas.microsoft.com/office/drawing/2014/main" id="{0D3E8BA6-ABA6-4B55-892B-1429920954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71157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zh-TW" altLang="zh-TW"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F9604AF0-482E-412B-9FE2-3D6BC72C6626}"/>
              </a:ext>
            </a:extLst>
          </p:cNvPr>
          <p:cNvGrpSpPr/>
          <p:nvPr/>
        </p:nvGrpSpPr>
        <p:grpSpPr>
          <a:xfrm>
            <a:off x="8975294" y="1856007"/>
            <a:ext cx="1524011" cy="1524552"/>
            <a:chOff x="1390650" y="1376363"/>
            <a:chExt cx="4470400" cy="4471987"/>
          </a:xfrm>
        </p:grpSpPr>
        <p:sp>
          <p:nvSpPr>
            <p:cNvPr id="51" name="Shape 499">
              <a:extLst>
                <a:ext uri="{FF2B5EF4-FFF2-40B4-BE49-F238E27FC236}">
                  <a16:creationId xmlns:a16="http://schemas.microsoft.com/office/drawing/2014/main" id="{A38301A3-4436-4B8F-9A06-05F479C0E1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90650" y="1376363"/>
              <a:ext cx="4470400" cy="447198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  <p:sp>
          <p:nvSpPr>
            <p:cNvPr id="52" name="Shape 500">
              <a:extLst>
                <a:ext uri="{FF2B5EF4-FFF2-40B4-BE49-F238E27FC236}">
                  <a16:creationId xmlns:a16="http://schemas.microsoft.com/office/drawing/2014/main" id="{BF912698-CD7C-4976-8AA2-20F18569AA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17049" y="1613477"/>
              <a:ext cx="1055992" cy="1055992"/>
            </a:xfrm>
            <a:prstGeom prst="rtTriangle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lIns="121900" tIns="60933" rIns="121900" bIns="60933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zh-TW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itchFamily="34" charset="0"/>
              </a:endParaRPr>
            </a:p>
          </p:txBody>
        </p:sp>
      </p:grpSp>
      <p:sp>
        <p:nvSpPr>
          <p:cNvPr id="41" name="Shape 412">
            <a:extLst>
              <a:ext uri="{FF2B5EF4-FFF2-40B4-BE49-F238E27FC236}">
                <a16:creationId xmlns:a16="http://schemas.microsoft.com/office/drawing/2014/main" id="{8608F81C-DD84-4B2E-9B1E-9A649C6D5ABA}"/>
              </a:ext>
            </a:extLst>
          </p:cNvPr>
          <p:cNvSpPr/>
          <p:nvPr/>
        </p:nvSpPr>
        <p:spPr>
          <a:xfrm rot="3193098">
            <a:off x="1726711" y="3478197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Shape 412">
            <a:extLst>
              <a:ext uri="{FF2B5EF4-FFF2-40B4-BE49-F238E27FC236}">
                <a16:creationId xmlns:a16="http://schemas.microsoft.com/office/drawing/2014/main" id="{D1A2592C-0687-407F-94AB-4D1BFD1CC55D}"/>
              </a:ext>
            </a:extLst>
          </p:cNvPr>
          <p:cNvSpPr/>
          <p:nvPr/>
        </p:nvSpPr>
        <p:spPr>
          <a:xfrm rot="8100000">
            <a:off x="8979888" y="3478194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Shape 412">
            <a:extLst>
              <a:ext uri="{FF2B5EF4-FFF2-40B4-BE49-F238E27FC236}">
                <a16:creationId xmlns:a16="http://schemas.microsoft.com/office/drawing/2014/main" id="{55BC3762-4E7C-45C5-A0F9-39F72E8A09CC}"/>
              </a:ext>
            </a:extLst>
          </p:cNvPr>
          <p:cNvSpPr/>
          <p:nvPr/>
        </p:nvSpPr>
        <p:spPr>
          <a:xfrm rot="5400000">
            <a:off x="7361683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Shape 412">
            <a:extLst>
              <a:ext uri="{FF2B5EF4-FFF2-40B4-BE49-F238E27FC236}">
                <a16:creationId xmlns:a16="http://schemas.microsoft.com/office/drawing/2014/main" id="{1D30B9D1-A52C-4DC0-9E3E-7792DB939D71}"/>
              </a:ext>
            </a:extLst>
          </p:cNvPr>
          <p:cNvSpPr/>
          <p:nvPr/>
        </p:nvSpPr>
        <p:spPr>
          <a:xfrm rot="5400000">
            <a:off x="3361155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Shape 412">
            <a:extLst>
              <a:ext uri="{FF2B5EF4-FFF2-40B4-BE49-F238E27FC236}">
                <a16:creationId xmlns:a16="http://schemas.microsoft.com/office/drawing/2014/main" id="{541C651D-1A89-4AE6-B169-4122E578E6BB}"/>
              </a:ext>
            </a:extLst>
          </p:cNvPr>
          <p:cNvSpPr/>
          <p:nvPr/>
        </p:nvSpPr>
        <p:spPr>
          <a:xfrm rot="5400000">
            <a:off x="5361419" y="3183866"/>
            <a:ext cx="788000" cy="6088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C00000"/>
              </a:gs>
              <a:gs pos="100000">
                <a:srgbClr val="002060">
                  <a:alpha val="0"/>
                </a:srgbClr>
              </a:gs>
              <a:gs pos="100000">
                <a:srgbClr val="9ACD4C">
                  <a:tint val="23500"/>
                  <a:satMod val="160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E0C3902-8D36-444F-A371-BB4A98C59F75}"/>
              </a:ext>
            </a:extLst>
          </p:cNvPr>
          <p:cNvSpPr txBox="1"/>
          <p:nvPr/>
        </p:nvSpPr>
        <p:spPr>
          <a:xfrm>
            <a:off x="974238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AA59CF7-897A-4466-9C3B-708B97E7D972}"/>
              </a:ext>
            </a:extLst>
          </p:cNvPr>
          <p:cNvSpPr txBox="1"/>
          <p:nvPr/>
        </p:nvSpPr>
        <p:spPr>
          <a:xfrm>
            <a:off x="2974502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E82B6F7-4C36-4BA3-A398-536220E036C2}"/>
              </a:ext>
            </a:extLst>
          </p:cNvPr>
          <p:cNvSpPr txBox="1"/>
          <p:nvPr/>
        </p:nvSpPr>
        <p:spPr>
          <a:xfrm>
            <a:off x="4974766" y="2237011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2.5G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A12C2E9A-13D2-491D-A4A5-E4C4339B5F7B}"/>
              </a:ext>
            </a:extLst>
          </p:cNvPr>
          <p:cNvSpPr txBox="1"/>
          <p:nvPr/>
        </p:nvSpPr>
        <p:spPr>
          <a:xfrm>
            <a:off x="6975030" y="2237010"/>
            <a:ext cx="1524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DCF8277-DC2B-4FE5-8BBC-579F5112CD9C}"/>
              </a:ext>
            </a:extLst>
          </p:cNvPr>
          <p:cNvSpPr txBox="1"/>
          <p:nvPr/>
        </p:nvSpPr>
        <p:spPr>
          <a:xfrm>
            <a:off x="8881099" y="2237010"/>
            <a:ext cx="171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100M</a:t>
            </a:r>
            <a:endParaRPr kumimoji="0" lang="zh-TW" altLang="en-US" sz="4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F2823B6-58C3-423F-8658-2BA6D396468B}"/>
              </a:ext>
            </a:extLst>
          </p:cNvPr>
          <p:cNvSpPr/>
          <p:nvPr/>
        </p:nvSpPr>
        <p:spPr>
          <a:xfrm>
            <a:off x="5218611" y="4754232"/>
            <a:ext cx="518160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CE1C652-41FB-4431-A4D5-2B221C00FBEF}"/>
              </a:ext>
            </a:extLst>
          </p:cNvPr>
          <p:cNvSpPr/>
          <p:nvPr/>
        </p:nvSpPr>
        <p:spPr>
          <a:xfrm>
            <a:off x="6335485" y="4754232"/>
            <a:ext cx="518160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727D97D-DE94-495D-AC4E-A9D459253101}"/>
              </a:ext>
            </a:extLst>
          </p:cNvPr>
          <p:cNvSpPr/>
          <p:nvPr/>
        </p:nvSpPr>
        <p:spPr>
          <a:xfrm>
            <a:off x="7439731" y="4754232"/>
            <a:ext cx="518160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FCFF2B31-9F79-4377-814B-3A78DA6F3588}"/>
              </a:ext>
            </a:extLst>
          </p:cNvPr>
          <p:cNvSpPr/>
          <p:nvPr/>
        </p:nvSpPr>
        <p:spPr>
          <a:xfrm>
            <a:off x="8556605" y="4754232"/>
            <a:ext cx="518160" cy="673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690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>
                <a:latin typeface="+mj-ea"/>
              </a:rPr>
              <a:t>硬體優勢與價值：</a:t>
            </a:r>
            <a:r>
              <a:rPr lang="en-US" altLang="zh-TW" sz="4000">
                <a:latin typeface="+mj-ea"/>
              </a:rPr>
              <a:t>10g NBASE-T</a:t>
            </a:r>
            <a:r>
              <a:rPr lang="zh-TW" altLang="en-US" sz="4000">
                <a:latin typeface="+mj-ea"/>
              </a:rPr>
              <a:t> </a:t>
            </a:r>
            <a:r>
              <a:rPr lang="zh-TW" altLang="en-US" sz="4500">
                <a:latin typeface="+mj-ea"/>
              </a:rPr>
              <a:t>向下相容</a:t>
            </a:r>
          </a:p>
        </p:txBody>
      </p:sp>
      <p:sp>
        <p:nvSpPr>
          <p:cNvPr id="34" name="Shape 509">
            <a:extLst>
              <a:ext uri="{FF2B5EF4-FFF2-40B4-BE49-F238E27FC236}">
                <a16:creationId xmlns:a16="http://schemas.microsoft.com/office/drawing/2014/main" id="{F499A7FB-B708-43E3-A594-F0C62CFF5B98}"/>
              </a:ext>
            </a:extLst>
          </p:cNvPr>
          <p:cNvSpPr txBox="1"/>
          <p:nvPr/>
        </p:nvSpPr>
        <p:spPr>
          <a:xfrm>
            <a:off x="291969" y="1373765"/>
            <a:ext cx="10822400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189"/>
            <a:r>
              <a:rPr lang="en-GB" sz="2400" b="1" i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原有網路線環境升級</a:t>
            </a:r>
            <a:r>
              <a:rPr lang="en-GB" sz="2400" b="1" i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sz="2400" b="1" i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89"/>
            <a:r>
              <a:rPr lang="en-GB" sz="2400" b="1" i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GB" sz="2400" b="1" i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Multi-Gigabit </a:t>
            </a:r>
            <a:r>
              <a:rPr lang="en-GB" sz="2400" b="1" i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NBASE-T </a:t>
            </a:r>
            <a:r>
              <a:rPr lang="en-GB" sz="2400" b="1" i="1" err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業界標準</a:t>
            </a:r>
            <a:endParaRPr sz="2400" b="1" i="1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Shape 510">
            <a:extLst>
              <a:ext uri="{FF2B5EF4-FFF2-40B4-BE49-F238E27FC236}">
                <a16:creationId xmlns:a16="http://schemas.microsoft.com/office/drawing/2014/main" id="{8927D1B1-5E51-452D-AF66-FF4FBBAC35C0}"/>
              </a:ext>
            </a:extLst>
          </p:cNvPr>
          <p:cNvSpPr txBox="1"/>
          <p:nvPr/>
        </p:nvSpPr>
        <p:spPr>
          <a:xfrm>
            <a:off x="734568" y="2315973"/>
            <a:ext cx="7794949" cy="4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457200"/>
            <a:r>
              <a:rPr lang="en-GB" err="1">
                <a:solidFill>
                  <a:schemeClr val="bg1"/>
                </a:solidFill>
                <a:latin typeface="+mn-ea"/>
                <a:sym typeface="Calibri"/>
              </a:rPr>
              <a:t>無需重新部署網路環境，原有網路線直接升級為高於</a:t>
            </a:r>
            <a:r>
              <a:rPr lang="en-GB">
                <a:solidFill>
                  <a:schemeClr val="bg1"/>
                </a:solidFill>
                <a:latin typeface="+mn-ea"/>
                <a:sym typeface="Calibri"/>
              </a:rPr>
              <a:t> 1Gbps </a:t>
            </a:r>
            <a:r>
              <a:rPr lang="en-GB" err="1">
                <a:solidFill>
                  <a:schemeClr val="bg1"/>
                </a:solidFill>
                <a:latin typeface="+mn-ea"/>
                <a:sym typeface="Calibri"/>
              </a:rPr>
              <a:t>傳輸速率</a:t>
            </a:r>
            <a:endParaRPr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C1DC59B-87DE-49B5-9E1F-C71A722439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093" y="1373765"/>
            <a:ext cx="750944" cy="620948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03F5E777-B4DA-4B15-A17F-1369DAB12427}"/>
              </a:ext>
            </a:extLst>
          </p:cNvPr>
          <p:cNvGraphicFramePr>
            <a:graphicFrameLocks noGrp="1"/>
          </p:cNvGraphicFramePr>
          <p:nvPr/>
        </p:nvGraphicFramePr>
        <p:xfrm>
          <a:off x="900648" y="3050128"/>
          <a:ext cx="515639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279">
                  <a:extLst>
                    <a:ext uri="{9D8B030D-6E8A-4147-A177-3AD203B41FA5}">
                      <a16:colId xmlns:a16="http://schemas.microsoft.com/office/drawing/2014/main" val="1697047918"/>
                    </a:ext>
                  </a:extLst>
                </a:gridCol>
                <a:gridCol w="1072529">
                  <a:extLst>
                    <a:ext uri="{9D8B030D-6E8A-4147-A177-3AD203B41FA5}">
                      <a16:colId xmlns:a16="http://schemas.microsoft.com/office/drawing/2014/main" val="1947945064"/>
                    </a:ext>
                  </a:extLst>
                </a:gridCol>
                <a:gridCol w="1127051">
                  <a:extLst>
                    <a:ext uri="{9D8B030D-6E8A-4147-A177-3AD203B41FA5}">
                      <a16:colId xmlns:a16="http://schemas.microsoft.com/office/drawing/2014/main" val="1093606140"/>
                    </a:ext>
                  </a:extLst>
                </a:gridCol>
                <a:gridCol w="1925533">
                  <a:extLst>
                    <a:ext uri="{9D8B030D-6E8A-4147-A177-3AD203B41FA5}">
                      <a16:colId xmlns:a16="http://schemas.microsoft.com/office/drawing/2014/main" val="389017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5e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6A</a:t>
                      </a:r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r>
                        <a:rPr lang="zh-TW" alt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 7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4464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1007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09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730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61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V(55m)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zh-TW" altLang="en-US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8353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3781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FD11DE7D-D26F-4D85-819C-9647A910BE91}"/>
              </a:ext>
            </a:extLst>
          </p:cNvPr>
          <p:cNvSpPr/>
          <p:nvPr/>
        </p:nvSpPr>
        <p:spPr>
          <a:xfrm>
            <a:off x="681040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0A9B85A4-4A29-4589-BBC7-625C62CFD7CC}"/>
              </a:ext>
            </a:extLst>
          </p:cNvPr>
          <p:cNvSpPr/>
          <p:nvPr/>
        </p:nvSpPr>
        <p:spPr>
          <a:xfrm>
            <a:off x="4441982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638FF98B-8846-44D5-B7CE-B7B42883A034}"/>
              </a:ext>
            </a:extLst>
          </p:cNvPr>
          <p:cNvSpPr/>
          <p:nvPr/>
        </p:nvSpPr>
        <p:spPr>
          <a:xfrm>
            <a:off x="8200910" y="1689248"/>
            <a:ext cx="3344527" cy="4243516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6134" y="459956"/>
            <a:ext cx="11405866" cy="4669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/>
              <a:t>硬體優勢與價值：</a:t>
            </a:r>
            <a:r>
              <a:rPr lang="en-US" altLang="zh-TW" err="1"/>
              <a:t>pwm</a:t>
            </a:r>
            <a:r>
              <a:rPr lang="zh-TW" altLang="en-US"/>
              <a:t>雙滾珠軸承風扇、</a:t>
            </a:r>
            <a:br>
              <a:rPr lang="zh-TW" altLang="en-US"/>
            </a:br>
            <a:r>
              <a:rPr lang="zh-TW" altLang="en-US"/>
              <a:t>大面積全覆蓋散熱片、固態電容</a:t>
            </a:r>
            <a:endParaRPr lang="en-US" altLang="zh-TW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B34646B-6D3E-4531-8EBF-862119596FC1}"/>
              </a:ext>
            </a:extLst>
          </p:cNvPr>
          <p:cNvSpPr txBox="1"/>
          <p:nvPr/>
        </p:nvSpPr>
        <p:spPr>
          <a:xfrm>
            <a:off x="8224081" y="1984750"/>
            <a:ext cx="3321356" cy="368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固態電容</a:t>
            </a:r>
            <a:endParaRPr lang="en-US" altLang="zh-TW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210A12A-7690-4781-A1C8-625E10309F36}"/>
              </a:ext>
            </a:extLst>
          </p:cNvPr>
          <p:cNvSpPr txBox="1"/>
          <p:nvPr/>
        </p:nvSpPr>
        <p:spPr>
          <a:xfrm>
            <a:off x="611604" y="1984177"/>
            <a:ext cx="348339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PWM </a:t>
            </a:r>
            <a:r>
              <a:rPr lang="zh-TW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雙滾珠軸承風扇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FE8A8FC-55BD-4C96-B84E-4A1516D5D93E}"/>
              </a:ext>
            </a:extLst>
          </p:cNvPr>
          <p:cNvSpPr txBox="1"/>
          <p:nvPr/>
        </p:nvSpPr>
        <p:spPr>
          <a:xfrm>
            <a:off x="4345658" y="1984186"/>
            <a:ext cx="35362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大面積、全覆蓋散熱片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8" y="2702288"/>
            <a:ext cx="3200400" cy="24024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31" y="2702288"/>
            <a:ext cx="3204667" cy="240243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15" y="2709131"/>
            <a:ext cx="3202208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84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硬體優勢與價值：洗鍊設計與配色</a:t>
            </a:r>
            <a:endParaRPr lang="zh-TW" altLang="en-US" sz="4500">
              <a:latin typeface="+mj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833260" y="1235586"/>
            <a:ext cx="10642459" cy="791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zh-TW" altLang="en-US" sz="2000" b="1" i="1">
                <a:solidFill>
                  <a:schemeClr val="bg1"/>
                </a:solidFill>
                <a:latin typeface="+mj-ea"/>
                <a:ea typeface="+mj-ea"/>
              </a:rPr>
              <a:t>以兩種表面處理凸顯純白機身的層次感 、巧妙分野 </a:t>
            </a:r>
            <a:r>
              <a:rPr lang="en-US" altLang="zh-TW" sz="2000" b="1" i="1">
                <a:solidFill>
                  <a:schemeClr val="bg1"/>
                </a:solidFill>
                <a:latin typeface="+mj-ea"/>
                <a:ea typeface="+mj-ea"/>
              </a:rPr>
              <a:t>1GbE </a:t>
            </a:r>
            <a:r>
              <a:rPr lang="zh-TW" altLang="en-US" sz="2000" b="1" i="1">
                <a:solidFill>
                  <a:schemeClr val="bg1"/>
                </a:solidFill>
                <a:latin typeface="+mj-ea"/>
                <a:ea typeface="+mj-ea"/>
              </a:rPr>
              <a:t>與 </a:t>
            </a:r>
            <a:r>
              <a:rPr lang="en-US" altLang="zh-TW" sz="2000" b="1" i="1">
                <a:solidFill>
                  <a:schemeClr val="bg1"/>
                </a:solidFill>
                <a:latin typeface="+mj-ea"/>
                <a:ea typeface="+mj-ea"/>
              </a:rPr>
              <a:t>10GbE</a:t>
            </a:r>
            <a:r>
              <a:rPr lang="zh-TW" altLang="en-US" sz="2000" b="1" i="1">
                <a:solidFill>
                  <a:schemeClr val="bg1"/>
                </a:solidFill>
                <a:latin typeface="+mj-ea"/>
                <a:ea typeface="+mj-ea"/>
              </a:rPr>
              <a:t> 介面 </a:t>
            </a:r>
            <a:endParaRPr lang="en-US" altLang="zh-TW" sz="2000" b="1" i="1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ts val="1800"/>
              </a:lnSpc>
            </a:pPr>
            <a:endParaRPr lang="en-US" altLang="zh-TW" sz="2000" b="1" i="1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ts val="1800"/>
              </a:lnSpc>
            </a:pPr>
            <a:r>
              <a:rPr lang="zh-TW" altLang="en-US" sz="2000" b="1" i="1">
                <a:solidFill>
                  <a:schemeClr val="bg1"/>
                </a:solidFill>
                <a:latin typeface="+mj-ea"/>
                <a:ea typeface="+mj-ea"/>
              </a:rPr>
              <a:t>搭配灰藍色造型電源接頭  不只為辦公空間帶來 </a:t>
            </a:r>
            <a:r>
              <a:rPr lang="en-US" altLang="zh-TW" sz="2000" b="1" i="1">
                <a:solidFill>
                  <a:schemeClr val="bg1"/>
                </a:solidFill>
                <a:latin typeface="+mj-ea"/>
                <a:ea typeface="+mj-ea"/>
              </a:rPr>
              <a:t>10GbE</a:t>
            </a:r>
            <a:r>
              <a:rPr lang="zh-TW" altLang="en-US" sz="2000" b="1" i="1">
                <a:solidFill>
                  <a:schemeClr val="bg1"/>
                </a:solidFill>
                <a:latin typeface="+mj-ea"/>
                <a:ea typeface="+mj-ea"/>
              </a:rPr>
              <a:t> 效率   也帶來體現功能與美感的設計 ！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4FBE876-3841-4659-8BE4-D94A9C65C6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7"/>
          <a:stretch/>
        </p:blipFill>
        <p:spPr>
          <a:xfrm>
            <a:off x="833260" y="2129499"/>
            <a:ext cx="10168247" cy="3605096"/>
          </a:xfrm>
          <a:prstGeom prst="rect">
            <a:avLst/>
          </a:prstGeom>
          <a:effectLst>
            <a:reflection blurRad="25400" stA="39000" endPos="1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8578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軟體優勢與價值：超友善 </a:t>
            </a:r>
            <a:r>
              <a:rPr lang="en-US" altLang="zh-TW" sz="4500">
                <a:latin typeface="+mj-ea"/>
              </a:rPr>
              <a:t>Web</a:t>
            </a:r>
            <a:r>
              <a:rPr lang="zh-TW" altLang="en-US" sz="4500">
                <a:latin typeface="+mj-ea"/>
              </a:rPr>
              <a:t> </a:t>
            </a:r>
            <a:r>
              <a:rPr lang="en-US" altLang="zh-TW" sz="4500">
                <a:latin typeface="+mj-ea"/>
              </a:rPr>
              <a:t>u/</a:t>
            </a:r>
            <a:r>
              <a:rPr lang="en-US" altLang="zh-TW" sz="4500" err="1">
                <a:latin typeface="+mj-ea"/>
              </a:rPr>
              <a:t>i</a:t>
            </a:r>
            <a:r>
              <a:rPr lang="en-US" altLang="zh-TW" sz="4500">
                <a:latin typeface="+mj-ea"/>
              </a:rPr>
              <a:t>  </a:t>
            </a:r>
            <a:endParaRPr lang="zh-TW" altLang="en-US" sz="4500">
              <a:latin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151099" y="5645079"/>
            <a:ext cx="520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sz="2800" b="1">
                <a:solidFill>
                  <a:srgbClr val="FFFF00"/>
                </a:solidFill>
                <a:latin typeface="+mn-ea"/>
              </a:rPr>
              <a:t>協助使用者快速且正確完成設定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2525100" y="1385131"/>
            <a:ext cx="6441124" cy="3948655"/>
            <a:chOff x="2525100" y="1938805"/>
            <a:chExt cx="6441124" cy="394865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C384B9A-ECAB-4966-9712-E485227F709E}"/>
                </a:ext>
              </a:extLst>
            </p:cNvPr>
            <p:cNvSpPr/>
            <p:nvPr/>
          </p:nvSpPr>
          <p:spPr>
            <a:xfrm>
              <a:off x="2680741" y="2057843"/>
              <a:ext cx="1207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800" b="1">
                  <a:solidFill>
                    <a:schemeClr val="bg1"/>
                  </a:solidFill>
                  <a:latin typeface="+mn-ea"/>
                </a:rPr>
                <a:t>◆ 簡明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519156A-E5A6-4D74-961F-BFC08F440102}"/>
                </a:ext>
              </a:extLst>
            </p:cNvPr>
            <p:cNvSpPr/>
            <p:nvPr/>
          </p:nvSpPr>
          <p:spPr>
            <a:xfrm>
              <a:off x="2680741" y="3116622"/>
              <a:ext cx="1207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800" b="1">
                  <a:solidFill>
                    <a:schemeClr val="bg1"/>
                  </a:solidFill>
                  <a:latin typeface="+mn-ea"/>
                </a:rPr>
                <a:t>◆ 圖像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32570D2-00FC-46DD-8A9D-3602865972FA}"/>
                </a:ext>
              </a:extLst>
            </p:cNvPr>
            <p:cNvSpPr/>
            <p:nvPr/>
          </p:nvSpPr>
          <p:spPr>
            <a:xfrm>
              <a:off x="2680741" y="4175401"/>
              <a:ext cx="1207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800" b="1">
                  <a:solidFill>
                    <a:schemeClr val="bg1"/>
                  </a:solidFill>
                  <a:latin typeface="+mn-ea"/>
                </a:rPr>
                <a:t>◆ 參照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B118069-807D-4A22-A71B-C5C930A4B66B}"/>
                </a:ext>
              </a:extLst>
            </p:cNvPr>
            <p:cNvSpPr/>
            <p:nvPr/>
          </p:nvSpPr>
          <p:spPr>
            <a:xfrm>
              <a:off x="2680741" y="5230994"/>
              <a:ext cx="1207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800" b="1">
                  <a:solidFill>
                    <a:schemeClr val="bg1"/>
                  </a:solidFill>
                  <a:latin typeface="+mn-ea"/>
                </a:rPr>
                <a:t>◆ 引導</a:t>
              </a:r>
            </a:p>
          </p:txBody>
        </p:sp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C9EF34CB-BE20-4FAF-989C-7AB1E6AC8B69}"/>
                </a:ext>
              </a:extLst>
            </p:cNvPr>
            <p:cNvSpPr/>
            <p:nvPr/>
          </p:nvSpPr>
          <p:spPr>
            <a:xfrm>
              <a:off x="2525100" y="1938805"/>
              <a:ext cx="6441124" cy="775504"/>
            </a:xfrm>
            <a:prstGeom prst="roundRect">
              <a:avLst>
                <a:gd name="adj" fmla="val 5583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AC3AAF0-1F88-49ED-8ED5-CBE0E72F87C8}"/>
                </a:ext>
              </a:extLst>
            </p:cNvPr>
            <p:cNvSpPr/>
            <p:nvPr/>
          </p:nvSpPr>
          <p:spPr>
            <a:xfrm>
              <a:off x="3888123" y="2124263"/>
              <a:ext cx="47195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2000">
                  <a:solidFill>
                    <a:schemeClr val="bg1"/>
                  </a:solidFill>
                  <a:latin typeface="+mn-ea"/>
                </a:rPr>
                <a:t>- </a:t>
              </a:r>
              <a:r>
                <a:rPr lang="zh-TW" altLang="en-US" sz="2000">
                  <a:solidFill>
                    <a:schemeClr val="bg1"/>
                  </a:solidFill>
                  <a:latin typeface="+mn-ea"/>
                </a:rPr>
                <a:t>重點功能一目瞭然、一鍵進入設定頁面</a:t>
              </a:r>
            </a:p>
          </p:txBody>
        </p:sp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5C63DA19-3B69-4CE6-AEE7-49913D9FA07F}"/>
                </a:ext>
              </a:extLst>
            </p:cNvPr>
            <p:cNvSpPr/>
            <p:nvPr/>
          </p:nvSpPr>
          <p:spPr>
            <a:xfrm>
              <a:off x="2525100" y="2997584"/>
              <a:ext cx="6441124" cy="775504"/>
            </a:xfrm>
            <a:prstGeom prst="roundRect">
              <a:avLst>
                <a:gd name="adj" fmla="val 5583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E0E33DE-0F2C-4697-9143-11AF4CE68D50}"/>
                </a:ext>
              </a:extLst>
            </p:cNvPr>
            <p:cNvSpPr/>
            <p:nvPr/>
          </p:nvSpPr>
          <p:spPr>
            <a:xfrm>
              <a:off x="3888123" y="3183042"/>
              <a:ext cx="49776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2000">
                  <a:solidFill>
                    <a:schemeClr val="bg1"/>
                  </a:solidFill>
                  <a:latin typeface="+mn-ea"/>
                </a:rPr>
                <a:t>- GUI </a:t>
              </a:r>
              <a:r>
                <a:rPr lang="zh-TW" altLang="en-US" sz="2000">
                  <a:solidFill>
                    <a:schemeClr val="bg1"/>
                  </a:solidFill>
                  <a:latin typeface="+mn-ea"/>
                </a:rPr>
                <a:t>產品線圖與實品全對應，設定更直覺</a:t>
              </a:r>
            </a:p>
          </p:txBody>
        </p:sp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8D500E31-0723-472E-8D32-4B7C4449A2E6}"/>
                </a:ext>
              </a:extLst>
            </p:cNvPr>
            <p:cNvSpPr/>
            <p:nvPr/>
          </p:nvSpPr>
          <p:spPr>
            <a:xfrm>
              <a:off x="2525100" y="4056363"/>
              <a:ext cx="6441124" cy="775504"/>
            </a:xfrm>
            <a:prstGeom prst="roundRect">
              <a:avLst>
                <a:gd name="adj" fmla="val 5583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0F4DB527-DD01-4B5E-B254-C4A11108DFED}"/>
                </a:ext>
              </a:extLst>
            </p:cNvPr>
            <p:cNvSpPr/>
            <p:nvPr/>
          </p:nvSpPr>
          <p:spPr>
            <a:xfrm>
              <a:off x="3888123" y="4241821"/>
              <a:ext cx="44630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2000">
                  <a:solidFill>
                    <a:schemeClr val="bg1"/>
                  </a:solidFill>
                  <a:latin typeface="+mn-ea"/>
                </a:rPr>
                <a:t>-</a:t>
              </a:r>
              <a:r>
                <a:rPr lang="zh-TW" altLang="en-US" sz="2000">
                  <a:solidFill>
                    <a:schemeClr val="bg1"/>
                  </a:solidFill>
                  <a:latin typeface="+mn-ea"/>
                </a:rPr>
                <a:t> 常用圖表可從主頁喚出作為設定參照</a:t>
              </a:r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528D0888-582C-4048-9EFD-3B1D3BB29F18}"/>
                </a:ext>
              </a:extLst>
            </p:cNvPr>
            <p:cNvSpPr/>
            <p:nvPr/>
          </p:nvSpPr>
          <p:spPr>
            <a:xfrm>
              <a:off x="2525100" y="5111956"/>
              <a:ext cx="6441124" cy="775504"/>
            </a:xfrm>
            <a:prstGeom prst="roundRect">
              <a:avLst>
                <a:gd name="adj" fmla="val 5583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D9721CB-EDB0-4E25-A02E-733F5A98C6B4}"/>
                </a:ext>
              </a:extLst>
            </p:cNvPr>
            <p:cNvSpPr/>
            <p:nvPr/>
          </p:nvSpPr>
          <p:spPr>
            <a:xfrm>
              <a:off x="3888123" y="5297414"/>
              <a:ext cx="42066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2000">
                  <a:solidFill>
                    <a:schemeClr val="bg1"/>
                  </a:solidFill>
                  <a:latin typeface="+mn-ea"/>
                </a:rPr>
                <a:t>-</a:t>
              </a:r>
              <a:r>
                <a:rPr lang="zh-TW" altLang="en-US" sz="2000">
                  <a:solidFill>
                    <a:schemeClr val="bg1"/>
                  </a:solidFill>
                  <a:latin typeface="+mn-ea"/>
                </a:rPr>
                <a:t> 每一功能均有作用介紹與設定引導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587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軟體優勢與價值：</a:t>
            </a:r>
            <a:r>
              <a:rPr lang="en-US" altLang="zh-TW" sz="4500">
                <a:latin typeface="+mj-ea"/>
              </a:rPr>
              <a:t>Web u/I  </a:t>
            </a:r>
            <a:endParaRPr lang="zh-TW" altLang="en-US" sz="4500">
              <a:latin typeface="+mj-ea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623C81E-EF21-43F3-B356-12D21F4B88D9}"/>
              </a:ext>
            </a:extLst>
          </p:cNvPr>
          <p:cNvSpPr txBox="1"/>
          <p:nvPr/>
        </p:nvSpPr>
        <p:spPr>
          <a:xfrm>
            <a:off x="7502071" y="1319015"/>
            <a:ext cx="3496855" cy="34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2000" b="1" i="1">
                <a:solidFill>
                  <a:schemeClr val="bg1"/>
                </a:solidFill>
              </a:rPr>
              <a:t>管理層級扁平，設定操作簡單</a:t>
            </a:r>
            <a:endParaRPr lang="en-US" altLang="zh-TW" sz="2000" b="1" i="1">
              <a:solidFill>
                <a:schemeClr val="bg1"/>
              </a:solidFill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905306" y="1082517"/>
            <a:ext cx="6441124" cy="775504"/>
            <a:chOff x="905306" y="1208288"/>
            <a:chExt cx="6441124" cy="775504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4631BCD2-7F4C-4B3F-A1C8-70132C37A082}"/>
                </a:ext>
              </a:extLst>
            </p:cNvPr>
            <p:cNvSpPr/>
            <p:nvPr/>
          </p:nvSpPr>
          <p:spPr>
            <a:xfrm>
              <a:off x="905306" y="1208288"/>
              <a:ext cx="6441124" cy="775504"/>
            </a:xfrm>
            <a:prstGeom prst="roundRect">
              <a:avLst>
                <a:gd name="adj" fmla="val 5583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5BFE1C8-CDB5-496A-8E0D-348CDB78305E}"/>
                </a:ext>
              </a:extLst>
            </p:cNvPr>
            <p:cNvSpPr/>
            <p:nvPr/>
          </p:nvSpPr>
          <p:spPr>
            <a:xfrm>
              <a:off x="1060947" y="1327326"/>
              <a:ext cx="1207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800" b="1">
                  <a:solidFill>
                    <a:schemeClr val="bg1"/>
                  </a:solidFill>
                  <a:latin typeface="+mn-ea"/>
                </a:rPr>
                <a:t>◆ 簡明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F5A5448-E968-461B-A3A4-2E4CC79A787E}"/>
                </a:ext>
              </a:extLst>
            </p:cNvPr>
            <p:cNvSpPr/>
            <p:nvPr/>
          </p:nvSpPr>
          <p:spPr>
            <a:xfrm>
              <a:off x="2268329" y="1393746"/>
              <a:ext cx="471956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2000">
                  <a:solidFill>
                    <a:schemeClr val="bg1"/>
                  </a:solidFill>
                  <a:latin typeface="+mn-ea"/>
                </a:rPr>
                <a:t>-</a:t>
              </a:r>
              <a:r>
                <a:rPr lang="zh-TW" altLang="en-US" sz="2000">
                  <a:solidFill>
                    <a:schemeClr val="bg1"/>
                  </a:solidFill>
                  <a:latin typeface="+mn-ea"/>
                </a:rPr>
                <a:t> 重點功能一目瞭然、一鍵進入設定頁面</a:t>
              </a: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6" y="1992934"/>
            <a:ext cx="9274118" cy="42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10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軟體優勢與價值：</a:t>
            </a:r>
            <a:r>
              <a:rPr lang="en-US" altLang="zh-TW" sz="4500">
                <a:latin typeface="+mj-ea"/>
              </a:rPr>
              <a:t>Web u/I  </a:t>
            </a:r>
            <a:endParaRPr lang="zh-TW" altLang="en-US" sz="4500">
              <a:latin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502072" y="1318951"/>
            <a:ext cx="4620260" cy="34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2000" b="1" i="1">
                <a:solidFill>
                  <a:schemeClr val="bg1"/>
                </a:solidFill>
              </a:rPr>
              <a:t>圖形化介面人機互動，提升使用者經驗</a:t>
            </a:r>
            <a:endParaRPr lang="en-US" altLang="zh-TW" sz="2000" b="1" i="1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905306" y="1082453"/>
            <a:ext cx="6441124" cy="775504"/>
            <a:chOff x="905306" y="1208288"/>
            <a:chExt cx="6441124" cy="775504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7A058BB8-FD6D-45AD-9B71-0FFD53C6CE0A}"/>
                </a:ext>
              </a:extLst>
            </p:cNvPr>
            <p:cNvSpPr/>
            <p:nvPr/>
          </p:nvSpPr>
          <p:spPr>
            <a:xfrm>
              <a:off x="905306" y="1208288"/>
              <a:ext cx="6441124" cy="775504"/>
            </a:xfrm>
            <a:prstGeom prst="roundRect">
              <a:avLst>
                <a:gd name="adj" fmla="val 5583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2222284B-00B4-4B4D-8866-0132DA26D7E3}"/>
                </a:ext>
              </a:extLst>
            </p:cNvPr>
            <p:cNvSpPr/>
            <p:nvPr/>
          </p:nvSpPr>
          <p:spPr>
            <a:xfrm>
              <a:off x="1060947" y="1327326"/>
              <a:ext cx="1207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800" b="1">
                  <a:solidFill>
                    <a:schemeClr val="bg1"/>
                  </a:solidFill>
                  <a:latin typeface="+mn-ea"/>
                </a:rPr>
                <a:t>◆ 圖像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350B199-05DB-4D8E-BE54-38A6FFF6F10A}"/>
                </a:ext>
              </a:extLst>
            </p:cNvPr>
            <p:cNvSpPr/>
            <p:nvPr/>
          </p:nvSpPr>
          <p:spPr>
            <a:xfrm>
              <a:off x="2268329" y="1393746"/>
              <a:ext cx="49776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2000">
                  <a:solidFill>
                    <a:schemeClr val="bg1"/>
                  </a:solidFill>
                  <a:latin typeface="+mn-ea"/>
                </a:rPr>
                <a:t>- GUI </a:t>
              </a:r>
              <a:r>
                <a:rPr lang="zh-TW" altLang="en-US" sz="2000">
                  <a:solidFill>
                    <a:schemeClr val="bg1"/>
                  </a:solidFill>
                  <a:latin typeface="+mn-ea"/>
                </a:rPr>
                <a:t>產品線圖與實品全對應，設定更直覺</a:t>
              </a: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6" y="2000036"/>
            <a:ext cx="8702618" cy="419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97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5DCB3D1-89A0-4B3F-A310-33CF2A31DB4A}"/>
              </a:ext>
            </a:extLst>
          </p:cNvPr>
          <p:cNvSpPr/>
          <p:nvPr/>
        </p:nvSpPr>
        <p:spPr>
          <a:xfrm>
            <a:off x="1469354" y="2825735"/>
            <a:ext cx="8855746" cy="1310172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202FC128-0F3A-4998-AF15-A2173B93130D}"/>
              </a:ext>
            </a:extLst>
          </p:cNvPr>
          <p:cNvSpPr/>
          <p:nvPr/>
        </p:nvSpPr>
        <p:spPr>
          <a:xfrm>
            <a:off x="1469354" y="1328801"/>
            <a:ext cx="8855746" cy="1310172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6716DE74-B97F-4E6C-BEDF-E721BDF8C028}"/>
              </a:ext>
            </a:extLst>
          </p:cNvPr>
          <p:cNvSpPr/>
          <p:nvPr/>
        </p:nvSpPr>
        <p:spPr>
          <a:xfrm>
            <a:off x="1469354" y="4322669"/>
            <a:ext cx="8855746" cy="1310172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/>
              <a:t>大綱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4EDE095-D953-44A2-8BD9-592C83FEC092}"/>
              </a:ext>
            </a:extLst>
          </p:cNvPr>
          <p:cNvSpPr/>
          <p:nvPr/>
        </p:nvSpPr>
        <p:spPr>
          <a:xfrm>
            <a:off x="1606536" y="1460667"/>
            <a:ext cx="1195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+mn-ea"/>
              </a:rPr>
              <a:t>◆ 序曲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6CBBD7-BF2F-488F-B1A4-B6ADABFD8BEE}"/>
              </a:ext>
            </a:extLst>
          </p:cNvPr>
          <p:cNvSpPr/>
          <p:nvPr/>
        </p:nvSpPr>
        <p:spPr>
          <a:xfrm>
            <a:off x="2939676" y="1481846"/>
            <a:ext cx="33204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zh-TW" altLang="en-US" sz="2000">
                <a:solidFill>
                  <a:schemeClr val="bg1"/>
                </a:solidFill>
                <a:latin typeface="+mn-ea"/>
              </a:rPr>
              <a:t>小型企業的網路建設難題</a:t>
            </a:r>
          </a:p>
          <a:p>
            <a:pPr marL="342900" lvl="0" indent="-342900">
              <a:buFontTx/>
              <a:buChar char="-"/>
            </a:pPr>
            <a:r>
              <a:rPr lang="zh-TW" altLang="en-US" sz="2000">
                <a:solidFill>
                  <a:schemeClr val="bg1"/>
                </a:solidFill>
                <a:latin typeface="+mn-ea"/>
              </a:rPr>
              <a:t>危機四伏的解決之道</a:t>
            </a:r>
          </a:p>
          <a:p>
            <a:pPr marL="342900" lvl="0" indent="-342900">
              <a:buFontTx/>
              <a:buChar char="-"/>
            </a:pPr>
            <a:r>
              <a:rPr lang="zh-TW" altLang="en-US" sz="2000">
                <a:solidFill>
                  <a:schemeClr val="bg1"/>
                </a:solidFill>
                <a:latin typeface="+mn-ea"/>
              </a:rPr>
              <a:t>小型企業的真實需求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9DDA9B7-6393-46B7-8B75-C3078651D934}"/>
              </a:ext>
            </a:extLst>
          </p:cNvPr>
          <p:cNvSpPr/>
          <p:nvPr/>
        </p:nvSpPr>
        <p:spPr>
          <a:xfrm>
            <a:off x="2534334" y="2980477"/>
            <a:ext cx="156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+mn-ea"/>
              </a:rPr>
              <a:t>◆ 主題曲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48CDFBA-BEFD-471C-81B1-CD16861CF22B}"/>
              </a:ext>
            </a:extLst>
          </p:cNvPr>
          <p:cNvSpPr/>
          <p:nvPr/>
        </p:nvSpPr>
        <p:spPr>
          <a:xfrm>
            <a:off x="4100788" y="2995865"/>
            <a:ext cx="56669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+mn-ea"/>
              </a:rPr>
              <a:t>QSW-M408 </a:t>
            </a:r>
            <a:r>
              <a:rPr lang="zh-TW" altLang="en-US" sz="2000">
                <a:solidFill>
                  <a:schemeClr val="bg1"/>
                </a:solidFill>
                <a:latin typeface="+mn-ea"/>
              </a:rPr>
              <a:t>系列：基於真實需求的解決之道</a:t>
            </a:r>
          </a:p>
          <a:p>
            <a:pPr marL="342900" lvl="0" indent="-342900">
              <a:buFontTx/>
              <a:buChar char="-"/>
            </a:pPr>
            <a:r>
              <a:rPr lang="zh-TW" altLang="en-US" sz="2000">
                <a:solidFill>
                  <a:schemeClr val="bg1"/>
                </a:solidFill>
                <a:latin typeface="+mn-ea"/>
              </a:rPr>
              <a:t>硬體優勢與價值</a:t>
            </a:r>
          </a:p>
          <a:p>
            <a:pPr marL="342900" lvl="0" indent="-342900">
              <a:buFontTx/>
              <a:buChar char="-"/>
            </a:pPr>
            <a:r>
              <a:rPr lang="zh-TW" altLang="en-US" sz="2000">
                <a:solidFill>
                  <a:schemeClr val="bg1"/>
                </a:solidFill>
                <a:latin typeface="+mn-ea"/>
              </a:rPr>
              <a:t>軟體優勢與價值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D4D6D388-2F45-4843-A3A1-1A3E313A2A91}"/>
              </a:ext>
            </a:extLst>
          </p:cNvPr>
          <p:cNvSpPr/>
          <p:nvPr/>
        </p:nvSpPr>
        <p:spPr>
          <a:xfrm>
            <a:off x="1606536" y="4477411"/>
            <a:ext cx="156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+mn-ea"/>
              </a:rPr>
              <a:t>◆ 協奏曲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33B2CF3-91A1-461D-B294-EB8964195874}"/>
              </a:ext>
            </a:extLst>
          </p:cNvPr>
          <p:cNvSpPr/>
          <p:nvPr/>
        </p:nvSpPr>
        <p:spPr>
          <a:xfrm>
            <a:off x="3172990" y="4492799"/>
            <a:ext cx="3550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altLang="zh-TW" sz="2000">
                <a:solidFill>
                  <a:schemeClr val="bg1"/>
                </a:solidFill>
                <a:latin typeface="+mn-ea"/>
              </a:rPr>
              <a:t>QSW-M408 </a:t>
            </a:r>
            <a:r>
              <a:rPr lang="zh-TW" altLang="en-US" sz="2000">
                <a:solidFill>
                  <a:schemeClr val="bg1"/>
                </a:solidFill>
                <a:latin typeface="+mn-ea"/>
              </a:rPr>
              <a:t>系列搭配應用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BDCDB18-41EC-416F-B995-3ED7557FE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15" y="227367"/>
            <a:ext cx="1742854" cy="1954109"/>
          </a:xfrm>
          <a:prstGeom prst="rect">
            <a:avLst/>
          </a:prstGeom>
        </p:spPr>
      </p:pic>
      <p:grpSp>
        <p:nvGrpSpPr>
          <p:cNvPr id="35" name="群組 34">
            <a:extLst>
              <a:ext uri="{FF2B5EF4-FFF2-40B4-BE49-F238E27FC236}">
                <a16:creationId xmlns:a16="http://schemas.microsoft.com/office/drawing/2014/main" id="{90D4E963-B9A9-4047-B45B-DAF5C530C68A}"/>
              </a:ext>
            </a:extLst>
          </p:cNvPr>
          <p:cNvGrpSpPr/>
          <p:nvPr/>
        </p:nvGrpSpPr>
        <p:grpSpPr>
          <a:xfrm>
            <a:off x="7048556" y="4181658"/>
            <a:ext cx="2069128" cy="2150745"/>
            <a:chOff x="6936707" y="4162608"/>
            <a:chExt cx="1901521" cy="1976527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886CDEC3-64A2-48E7-B88D-4D4A0A96F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5920" y="4162608"/>
              <a:ext cx="1842308" cy="175193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234C457-0439-450F-A657-7DD70DBB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707" y="4203082"/>
              <a:ext cx="699520" cy="75005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D1B9DD40-F7F8-486A-A239-A16941093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5711" y="4378052"/>
              <a:ext cx="510823" cy="90084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D2F1C1D2-C402-40BA-ADFA-DCBFBE68E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184" y="5252497"/>
              <a:ext cx="304757" cy="886638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F6F3056-3E49-498C-95B9-DEC9356DAE3C}"/>
              </a:ext>
            </a:extLst>
          </p:cNvPr>
          <p:cNvGrpSpPr/>
          <p:nvPr/>
        </p:nvGrpSpPr>
        <p:grpSpPr>
          <a:xfrm>
            <a:off x="863601" y="2224146"/>
            <a:ext cx="1297116" cy="2086600"/>
            <a:chOff x="1241997" y="2520740"/>
            <a:chExt cx="1170140" cy="1882340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ED2476A3-D3DE-42C4-B005-939CCC812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882" y="3516442"/>
              <a:ext cx="1026255" cy="886638"/>
            </a:xfrm>
            <a:prstGeom prst="rect">
              <a:avLst/>
            </a:prstGeom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44C471C1-7A5A-4BA7-B4D5-95F0F1760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1997" y="2520740"/>
              <a:ext cx="738179" cy="1507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6703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軟體優勢與價值：</a:t>
            </a:r>
            <a:r>
              <a:rPr lang="en-US" altLang="zh-TW" sz="4500">
                <a:latin typeface="+mj-ea"/>
              </a:rPr>
              <a:t>Web u/I  </a:t>
            </a:r>
            <a:endParaRPr lang="zh-TW" altLang="en-US" sz="4500">
              <a:latin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0D9731F-B031-4F8D-AEED-AE44D8D9FE6D}"/>
              </a:ext>
            </a:extLst>
          </p:cNvPr>
          <p:cNvSpPr txBox="1"/>
          <p:nvPr/>
        </p:nvSpPr>
        <p:spPr>
          <a:xfrm>
            <a:off x="7502071" y="1324666"/>
            <a:ext cx="425743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2000" b="1" i="1">
                <a:solidFill>
                  <a:schemeClr val="bg1"/>
                </a:solidFill>
              </a:rPr>
              <a:t>避免往返於不同功能介面查詢的麻煩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905306" y="1082453"/>
            <a:ext cx="6441124" cy="775504"/>
            <a:chOff x="905306" y="1208288"/>
            <a:chExt cx="6441124" cy="775504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83F56454-E6B1-4EBC-8B96-082454BCD21A}"/>
                </a:ext>
              </a:extLst>
            </p:cNvPr>
            <p:cNvSpPr/>
            <p:nvPr/>
          </p:nvSpPr>
          <p:spPr>
            <a:xfrm>
              <a:off x="905306" y="1208288"/>
              <a:ext cx="6441124" cy="775504"/>
            </a:xfrm>
            <a:prstGeom prst="roundRect">
              <a:avLst>
                <a:gd name="adj" fmla="val 5583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7F74317-1589-4232-A4BD-8816DD60D292}"/>
                </a:ext>
              </a:extLst>
            </p:cNvPr>
            <p:cNvSpPr/>
            <p:nvPr/>
          </p:nvSpPr>
          <p:spPr>
            <a:xfrm>
              <a:off x="1060947" y="1327326"/>
              <a:ext cx="1207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800" b="1">
                  <a:solidFill>
                    <a:schemeClr val="bg1"/>
                  </a:solidFill>
                  <a:latin typeface="+mn-ea"/>
                </a:rPr>
                <a:t>◆ 參照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4CBDD2-F0A3-4DF9-8647-C16052CFE698}"/>
                </a:ext>
              </a:extLst>
            </p:cNvPr>
            <p:cNvSpPr/>
            <p:nvPr/>
          </p:nvSpPr>
          <p:spPr>
            <a:xfrm>
              <a:off x="2268329" y="1393746"/>
              <a:ext cx="446308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2000">
                  <a:solidFill>
                    <a:schemeClr val="bg1"/>
                  </a:solidFill>
                  <a:latin typeface="+mn-ea"/>
                </a:rPr>
                <a:t>-</a:t>
              </a:r>
              <a:r>
                <a:rPr lang="zh-TW" altLang="en-US" sz="2000">
                  <a:solidFill>
                    <a:schemeClr val="bg1"/>
                  </a:solidFill>
                  <a:latin typeface="+mn-ea"/>
                </a:rPr>
                <a:t> 常用圖表可從主頁喚出作為設定參照</a:t>
              </a: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7" y="2006761"/>
            <a:ext cx="9274118" cy="4192674"/>
          </a:xfrm>
          <a:prstGeom prst="rect">
            <a:avLst/>
          </a:prstGeom>
        </p:spPr>
      </p:pic>
      <p:grpSp>
        <p:nvGrpSpPr>
          <p:cNvPr id="3" name="群組 2"/>
          <p:cNvGrpSpPr/>
          <p:nvPr/>
        </p:nvGrpSpPr>
        <p:grpSpPr>
          <a:xfrm>
            <a:off x="9745683" y="1724711"/>
            <a:ext cx="1541010" cy="1437412"/>
            <a:chOff x="6731566" y="998039"/>
            <a:chExt cx="1541010" cy="1437412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5DE17C3-E369-4F32-B907-0FBDA04BE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566" y="998039"/>
              <a:ext cx="1541010" cy="1437412"/>
            </a:xfrm>
            <a:prstGeom prst="rect">
              <a:avLst/>
            </a:prstGeom>
          </p:spPr>
        </p:pic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EFAC767-96B3-448A-BB74-A6B78F8006BC}"/>
                </a:ext>
              </a:extLst>
            </p:cNvPr>
            <p:cNvSpPr txBox="1"/>
            <p:nvPr/>
          </p:nvSpPr>
          <p:spPr>
            <a:xfrm>
              <a:off x="7060620" y="1270499"/>
              <a:ext cx="8959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>
                  <a:solidFill>
                    <a:schemeClr val="accent1">
                      <a:lumMod val="50000"/>
                    </a:schemeClr>
                  </a:solidFill>
                  <a:latin typeface="+mn-ea"/>
                </a:rPr>
                <a:t>業界首創 </a:t>
              </a:r>
              <a:endParaRPr lang="zh-TW" altLang="en-US" sz="3600" b="1">
                <a:solidFill>
                  <a:schemeClr val="accent1">
                    <a:lumMod val="50000"/>
                  </a:schemeClr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88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軟體優勢與價值：</a:t>
            </a:r>
            <a:r>
              <a:rPr lang="en-US" altLang="zh-TW" sz="4500">
                <a:latin typeface="+mj-ea"/>
              </a:rPr>
              <a:t>Web u/I  </a:t>
            </a:r>
            <a:endParaRPr lang="zh-TW" altLang="en-US" sz="4500">
              <a:latin typeface="+mj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3BAF37-E896-4249-8DD4-21B15DAACCF3}"/>
              </a:ext>
            </a:extLst>
          </p:cNvPr>
          <p:cNvSpPr txBox="1"/>
          <p:nvPr/>
        </p:nvSpPr>
        <p:spPr>
          <a:xfrm>
            <a:off x="7502071" y="1310562"/>
            <a:ext cx="3993243" cy="34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TW" altLang="en-US" sz="2000" b="1" i="1">
                <a:solidFill>
                  <a:schemeClr val="bg1"/>
                </a:solidFill>
              </a:rPr>
              <a:t>邊用邊熟悉，降低使用者學習成本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905306" y="1074064"/>
            <a:ext cx="6441124" cy="775504"/>
            <a:chOff x="905306" y="1208288"/>
            <a:chExt cx="6441124" cy="775504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DECF686B-24B8-4E70-9CC6-BD087984CB7D}"/>
                </a:ext>
              </a:extLst>
            </p:cNvPr>
            <p:cNvSpPr/>
            <p:nvPr/>
          </p:nvSpPr>
          <p:spPr>
            <a:xfrm>
              <a:off x="905306" y="1208288"/>
              <a:ext cx="6441124" cy="775504"/>
            </a:xfrm>
            <a:prstGeom prst="roundRect">
              <a:avLst>
                <a:gd name="adj" fmla="val 5583"/>
              </a:avLst>
            </a:prstGeom>
            <a:solidFill>
              <a:schemeClr val="bg1">
                <a:alpha val="1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9635313-86F4-4E3E-AE21-30077ABCDE44}"/>
                </a:ext>
              </a:extLst>
            </p:cNvPr>
            <p:cNvSpPr/>
            <p:nvPr/>
          </p:nvSpPr>
          <p:spPr>
            <a:xfrm>
              <a:off x="1060947" y="1327326"/>
              <a:ext cx="12073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TW" altLang="en-US" sz="2800" b="1">
                  <a:solidFill>
                    <a:schemeClr val="bg1"/>
                  </a:solidFill>
                  <a:latin typeface="+mn-ea"/>
                </a:rPr>
                <a:t>◆ 引導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B34E434-0819-418A-B721-7481EE325F4D}"/>
                </a:ext>
              </a:extLst>
            </p:cNvPr>
            <p:cNvSpPr/>
            <p:nvPr/>
          </p:nvSpPr>
          <p:spPr>
            <a:xfrm>
              <a:off x="2268329" y="1393746"/>
              <a:ext cx="42066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2000">
                  <a:solidFill>
                    <a:schemeClr val="bg1"/>
                  </a:solidFill>
                  <a:latin typeface="+mn-ea"/>
                </a:rPr>
                <a:t>-</a:t>
              </a:r>
              <a:r>
                <a:rPr lang="zh-TW" altLang="en-US" sz="2000">
                  <a:solidFill>
                    <a:schemeClr val="bg1"/>
                  </a:solidFill>
                  <a:latin typeface="+mn-ea"/>
                </a:rPr>
                <a:t> 每一功能均有作用介紹與設定引導</a:t>
              </a:r>
            </a:p>
          </p:txBody>
        </p:sp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6" y="1996707"/>
            <a:ext cx="9253947" cy="420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06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6133" y="459956"/>
            <a:ext cx="10447923" cy="4669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軟體優勢與價值：</a:t>
            </a:r>
            <a:r>
              <a:rPr lang="zh-TW" altLang="en-US" sz="4500">
                <a:latin typeface="+mj-ea"/>
              </a:rPr>
              <a:t>支援線上軟體檢查更新</a:t>
            </a:r>
            <a:r>
              <a:rPr lang="en-US" altLang="zh-TW" sz="4500">
                <a:latin typeface="+mj-ea"/>
              </a:rPr>
              <a:t> </a:t>
            </a:r>
            <a:endParaRPr lang="zh-TW" altLang="en-US" sz="4500">
              <a:latin typeface="+mj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86133" y="1180957"/>
            <a:ext cx="4059497" cy="387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zh-TW" altLang="en-US" sz="2400" b="1" i="1">
                <a:solidFill>
                  <a:schemeClr val="bg1"/>
                </a:solidFill>
                <a:latin typeface="+mn-ea"/>
              </a:rPr>
              <a:t>簡單、快速，線上立馬完成！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52" y="1645674"/>
            <a:ext cx="10096978" cy="45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9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C1FD21D7-6176-4160-A173-FC4E50A0B6D3}"/>
              </a:ext>
            </a:extLst>
          </p:cNvPr>
          <p:cNvSpPr/>
          <p:nvPr/>
        </p:nvSpPr>
        <p:spPr>
          <a:xfrm>
            <a:off x="6096000" y="1562100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4F8A9F7-6E4A-4085-804B-5EFF21EE75AA}"/>
              </a:ext>
            </a:extLst>
          </p:cNvPr>
          <p:cNvSpPr/>
          <p:nvPr/>
        </p:nvSpPr>
        <p:spPr>
          <a:xfrm>
            <a:off x="8298959" y="1865721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配置頻寬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擴充規模</a:t>
            </a: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E3BB87C9-BDE8-4927-BFDD-F7E4777ACBF5}"/>
              </a:ext>
            </a:extLst>
          </p:cNvPr>
          <p:cNvSpPr/>
          <p:nvPr/>
        </p:nvSpPr>
        <p:spPr>
          <a:xfrm>
            <a:off x="6096000" y="3631292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BEE4A8C-E237-4E34-BD33-09A98059E3DD}"/>
              </a:ext>
            </a:extLst>
          </p:cNvPr>
          <p:cNvSpPr/>
          <p:nvPr/>
        </p:nvSpPr>
        <p:spPr>
          <a:xfrm>
            <a:off x="8298959" y="3934913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管控存取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安全保障</a:t>
            </a: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C60D2209-FBE0-4CD5-88F3-BC9D789657A2}"/>
              </a:ext>
            </a:extLst>
          </p:cNvPr>
          <p:cNvSpPr/>
          <p:nvPr/>
        </p:nvSpPr>
        <p:spPr>
          <a:xfrm>
            <a:off x="965200" y="3631292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C2088BE-4281-45A2-9B3F-C24003E4E2DF}"/>
              </a:ext>
            </a:extLst>
          </p:cNvPr>
          <p:cNvSpPr/>
          <p:nvPr/>
        </p:nvSpPr>
        <p:spPr>
          <a:xfrm>
            <a:off x="1668358" y="3934913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防堵迴圈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備援線路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B084CA73-A729-4A60-B4A9-10A8BB278F06}"/>
              </a:ext>
            </a:extLst>
          </p:cNvPr>
          <p:cNvSpPr/>
          <p:nvPr/>
        </p:nvSpPr>
        <p:spPr>
          <a:xfrm>
            <a:off x="965200" y="1562100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軟體優勢與價值：</a:t>
            </a:r>
            <a:r>
              <a:rPr lang="zh-TW" altLang="en-US" sz="4500">
                <a:latin typeface="+mj-ea"/>
              </a:rPr>
              <a:t>支援乙太網管理協定 </a:t>
            </a:r>
            <a:r>
              <a:rPr lang="en-US" altLang="zh-TW" sz="4500">
                <a:latin typeface="+mj-ea"/>
              </a:rPr>
              <a:t>I</a:t>
            </a:r>
            <a:endParaRPr lang="zh-TW" altLang="en-US" sz="4500">
              <a:latin typeface="+mj-ea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330195" y="1823720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426319" y="2224439"/>
            <a:ext cx="1162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VLAN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6370577" y="1823720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586510" y="2207121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LAG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368985" y="3874677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466631" y="4265559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RSTP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6367021" y="3866769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543325" y="4276147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0D6AE70-F0C4-4D28-8127-D9ED0A918E09}"/>
              </a:ext>
            </a:extLst>
          </p:cNvPr>
          <p:cNvSpPr/>
          <p:nvPr/>
        </p:nvSpPr>
        <p:spPr>
          <a:xfrm>
            <a:off x="1668358" y="1865721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效率通訊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彈性區隔</a:t>
            </a:r>
          </a:p>
        </p:txBody>
      </p:sp>
    </p:spTree>
    <p:extLst>
      <p:ext uri="{BB962C8B-B14F-4D97-AF65-F5344CB8AC3E}">
        <p14:creationId xmlns:p14="http://schemas.microsoft.com/office/powerpoint/2010/main" val="35324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31380AA-1E9F-4172-945A-AFC66E21B3B4}"/>
              </a:ext>
            </a:extLst>
          </p:cNvPr>
          <p:cNvSpPr/>
          <p:nvPr/>
        </p:nvSpPr>
        <p:spPr>
          <a:xfrm>
            <a:off x="6096000" y="1562100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502CDB2-931F-47D3-96D5-BDFEC322C927}"/>
              </a:ext>
            </a:extLst>
          </p:cNvPr>
          <p:cNvSpPr/>
          <p:nvPr/>
        </p:nvSpPr>
        <p:spPr>
          <a:xfrm>
            <a:off x="8298959" y="1865721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裝置揭露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全覽糾錯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4B03D953-0B9A-4941-A488-D87C604510A3}"/>
              </a:ext>
            </a:extLst>
          </p:cNvPr>
          <p:cNvSpPr/>
          <p:nvPr/>
        </p:nvSpPr>
        <p:spPr>
          <a:xfrm>
            <a:off x="6096000" y="3631292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B9DA3E09-1867-4B4D-8F4D-CF9A04BE6115}"/>
              </a:ext>
            </a:extLst>
          </p:cNvPr>
          <p:cNvSpPr/>
          <p:nvPr/>
        </p:nvSpPr>
        <p:spPr>
          <a:xfrm>
            <a:off x="8298959" y="3934913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節能減碳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大省荷包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B90AE96-888F-4E8E-AA15-CB424C5E4525}"/>
              </a:ext>
            </a:extLst>
          </p:cNvPr>
          <p:cNvSpPr/>
          <p:nvPr/>
        </p:nvSpPr>
        <p:spPr>
          <a:xfrm>
            <a:off x="965200" y="3631292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C0964416-2FA6-422B-8FA6-3ADA3FEB703E}"/>
              </a:ext>
            </a:extLst>
          </p:cNvPr>
          <p:cNvSpPr/>
          <p:nvPr/>
        </p:nvSpPr>
        <p:spPr>
          <a:xfrm>
            <a:off x="1668358" y="3934913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平衡流速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暢通網路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00EABC48-1698-4EF9-8E1D-4A74518425BF}"/>
              </a:ext>
            </a:extLst>
          </p:cNvPr>
          <p:cNvSpPr/>
          <p:nvPr/>
        </p:nvSpPr>
        <p:spPr>
          <a:xfrm>
            <a:off x="965200" y="1562100"/>
            <a:ext cx="4945637" cy="18075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圓角矩形 5">
            <a:extLst>
              <a:ext uri="{FF2B5EF4-FFF2-40B4-BE49-F238E27FC236}">
                <a16:creationId xmlns:a16="http://schemas.microsoft.com/office/drawing/2014/main" id="{579CC61F-21F9-4839-9335-FD41C2B97AE3}"/>
              </a:ext>
            </a:extLst>
          </p:cNvPr>
          <p:cNvSpPr/>
          <p:nvPr/>
        </p:nvSpPr>
        <p:spPr>
          <a:xfrm>
            <a:off x="4330195" y="1823720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圓角矩形 6">
            <a:extLst>
              <a:ext uri="{FF2B5EF4-FFF2-40B4-BE49-F238E27FC236}">
                <a16:creationId xmlns:a16="http://schemas.microsoft.com/office/drawing/2014/main" id="{12587D02-9EBD-493C-BE87-5CA80EB0CC47}"/>
              </a:ext>
            </a:extLst>
          </p:cNvPr>
          <p:cNvSpPr/>
          <p:nvPr/>
        </p:nvSpPr>
        <p:spPr>
          <a:xfrm>
            <a:off x="6370577" y="1823720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圓角矩形 9">
            <a:extLst>
              <a:ext uri="{FF2B5EF4-FFF2-40B4-BE49-F238E27FC236}">
                <a16:creationId xmlns:a16="http://schemas.microsoft.com/office/drawing/2014/main" id="{481DDCEA-06BB-444A-B628-A24AD0B92AA3}"/>
              </a:ext>
            </a:extLst>
          </p:cNvPr>
          <p:cNvSpPr/>
          <p:nvPr/>
        </p:nvSpPr>
        <p:spPr>
          <a:xfrm>
            <a:off x="4368985" y="3874677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圓角矩形 11">
            <a:extLst>
              <a:ext uri="{FF2B5EF4-FFF2-40B4-BE49-F238E27FC236}">
                <a16:creationId xmlns:a16="http://schemas.microsoft.com/office/drawing/2014/main" id="{F7BEB2E0-303E-424B-AA90-BDD76076B256}"/>
              </a:ext>
            </a:extLst>
          </p:cNvPr>
          <p:cNvSpPr/>
          <p:nvPr/>
        </p:nvSpPr>
        <p:spPr>
          <a:xfrm>
            <a:off x="6367021" y="3866769"/>
            <a:ext cx="1320800" cy="1320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F45821F-1C38-4225-9036-795B6E910249}"/>
              </a:ext>
            </a:extLst>
          </p:cNvPr>
          <p:cNvSpPr/>
          <p:nvPr/>
        </p:nvSpPr>
        <p:spPr>
          <a:xfrm>
            <a:off x="1668358" y="1865721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狀態學習</a:t>
            </a:r>
            <a:endParaRPr lang="en-US" altLang="zh-TW" sz="3600" b="1">
              <a:solidFill>
                <a:schemeClr val="bg1"/>
              </a:solidFill>
              <a:latin typeface="微軟正黑體" panose="020B0604030504040204" pitchFamily="34" charset="-120"/>
            </a:endParaRPr>
          </a:p>
          <a:p>
            <a:pPr lvl="0" algn="ctr"/>
            <a:r>
              <a:rPr lang="zh-TW" altLang="en-US" sz="3600" b="1">
                <a:solidFill>
                  <a:schemeClr val="bg1"/>
                </a:solidFill>
                <a:latin typeface="微軟正黑體" panose="020B0604030504040204" pitchFamily="34" charset="-120"/>
              </a:rPr>
              <a:t>封包減量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6134" y="459956"/>
            <a:ext cx="10506706" cy="4669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/>
              <a:t>軟體優勢與價值：</a:t>
            </a:r>
            <a:r>
              <a:rPr lang="zh-TW" altLang="en-US" sz="4500">
                <a:latin typeface="+mj-ea"/>
              </a:rPr>
              <a:t>支援乙太網管理協定 </a:t>
            </a:r>
            <a:r>
              <a:rPr lang="en-US" altLang="zh-TW" sz="4500">
                <a:latin typeface="+mj-ea"/>
              </a:rPr>
              <a:t>II</a:t>
            </a:r>
            <a:endParaRPr lang="zh-TW" altLang="en-US" sz="4500">
              <a:latin typeface="+mj-ea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421550" y="2253287"/>
            <a:ext cx="114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IGMP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533506" y="2252370"/>
            <a:ext cx="105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LLDP</a:t>
            </a:r>
            <a:endParaRPr lang="zh-TW" alt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4419568" y="4196902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802.3x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(Flow Control)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326746" y="4182500"/>
            <a:ext cx="1407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802.3az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(Energy Efficient</a:t>
            </a:r>
          </a:p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Ethernet)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07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43B020BB-3CD6-4FA0-B5E5-06A4D9282A7B}"/>
              </a:ext>
            </a:extLst>
          </p:cNvPr>
          <p:cNvSpPr txBox="1">
            <a:spLocks/>
          </p:cNvSpPr>
          <p:nvPr/>
        </p:nvSpPr>
        <p:spPr>
          <a:xfrm>
            <a:off x="1844040" y="6016752"/>
            <a:ext cx="8503920" cy="8412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500" b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+mj-ea"/>
              </a:rPr>
              <a:t>協奏曲：更完整的協同解決方案</a:t>
            </a:r>
          </a:p>
        </p:txBody>
      </p:sp>
    </p:spTree>
    <p:extLst>
      <p:ext uri="{BB962C8B-B14F-4D97-AF65-F5344CB8AC3E}">
        <p14:creationId xmlns:p14="http://schemas.microsoft.com/office/powerpoint/2010/main" val="1050998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TW" sz="4500">
                <a:latin typeface="+mj-ea"/>
              </a:rPr>
              <a:t>QSW-M408</a:t>
            </a:r>
            <a:r>
              <a:rPr lang="zh-TW" altLang="en-US" sz="4500">
                <a:latin typeface="+mj-ea"/>
              </a:rPr>
              <a:t> 系列 </a:t>
            </a:r>
            <a:r>
              <a:rPr lang="en-US" altLang="zh-TW" sz="4500">
                <a:latin typeface="+mj-ea"/>
              </a:rPr>
              <a:t>+ QNAP 10G </a:t>
            </a:r>
            <a:r>
              <a:rPr lang="en-US" altLang="zh-TW" sz="4500" err="1">
                <a:latin typeface="+mj-ea"/>
              </a:rPr>
              <a:t>nas</a:t>
            </a:r>
            <a:endParaRPr lang="zh-TW" altLang="en-US" sz="4500">
              <a:latin typeface="+mj-ea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526837" y="1396951"/>
          <a:ext cx="11153317" cy="321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157">
                  <a:extLst>
                    <a:ext uri="{9D8B030D-6E8A-4147-A177-3AD203B41FA5}">
                      <a16:colId xmlns:a16="http://schemas.microsoft.com/office/drawing/2014/main" val="4185776225"/>
                    </a:ext>
                  </a:extLst>
                </a:gridCol>
                <a:gridCol w="8859160">
                  <a:extLst>
                    <a:ext uri="{9D8B030D-6E8A-4147-A177-3AD203B41FA5}">
                      <a16:colId xmlns:a16="http://schemas.microsoft.com/office/drawing/2014/main" val="273823255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2800"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QNAP</a:t>
                      </a:r>
                      <a:r>
                        <a:rPr lang="en-US" altLang="zh-TW" sz="2800" baseline="0">
                          <a:latin typeface="Arial" panose="020B0604020202020204" pitchFamily="34" charset="0"/>
                          <a:ea typeface="+mj-ea"/>
                          <a:cs typeface="Arial" panose="020B0604020202020204" pitchFamily="34" charset="0"/>
                        </a:rPr>
                        <a:t> 10GbE NAS</a:t>
                      </a:r>
                      <a:endParaRPr lang="zh-TW" altLang="en-US" sz="2800">
                        <a:latin typeface="Arial" panose="020B0604020202020204" pitchFamily="34" charset="0"/>
                        <a:ea typeface="+mj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09344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zh-TW" altLang="en-US" sz="1800" b="1">
                          <a:latin typeface="+mj-ea"/>
                          <a:ea typeface="+mj-ea"/>
                        </a:rPr>
                        <a:t>內建 </a:t>
                      </a:r>
                      <a:r>
                        <a:rPr lang="en-US" altLang="zh-TW" sz="1800" b="1">
                          <a:latin typeface="+mj-ea"/>
                          <a:ea typeface="+mj-ea"/>
                        </a:rPr>
                        <a:t>10GbE </a:t>
                      </a:r>
                      <a:r>
                        <a:rPr lang="zh-TW" altLang="en-US" sz="1800" b="1">
                          <a:latin typeface="+mj-ea"/>
                          <a:ea typeface="+mj-ea"/>
                        </a:rPr>
                        <a:t>機種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b="1">
                          <a:latin typeface="+mj-ea"/>
                          <a:ea typeface="+mj-ea"/>
                        </a:rPr>
                        <a:t>SFP+</a:t>
                      </a:r>
                      <a:endParaRPr lang="zh-TW" altLang="en-US" sz="1800" b="1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181194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+mj-ea"/>
                          <a:ea typeface="+mj-ea"/>
                        </a:rPr>
                        <a:t>TES-X85U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TDS-16489U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TVS-x80U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TS-x73U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TS-x63U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TS-1635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TS-932X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TS-x31X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TS-x31XU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151112"/>
                  </a:ext>
                </a:extLst>
              </a:tr>
              <a:tr h="428400">
                <a:tc vMerge="1">
                  <a:txBody>
                    <a:bodyPr/>
                    <a:lstStyle/>
                    <a:p>
                      <a:endParaRPr lang="zh-TW" alt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800" b="1">
                          <a:latin typeface="+mj-ea"/>
                          <a:ea typeface="+mj-ea"/>
                        </a:rPr>
                        <a:t>RJ45 (BASE-T)</a:t>
                      </a:r>
                      <a:endParaRPr lang="zh-TW" altLang="en-US" sz="1800" b="1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72243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+mj-ea"/>
                          <a:ea typeface="+mj-ea"/>
                        </a:rPr>
                        <a:t>TS-1685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TS-1677X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TVS-x82T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TVS-x71T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TVS-863+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63948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zh-TW" altLang="en-US" sz="1800" b="1">
                          <a:latin typeface="+mj-ea"/>
                          <a:ea typeface="+mj-ea"/>
                        </a:rPr>
                        <a:t>可擴充 </a:t>
                      </a:r>
                      <a:r>
                        <a:rPr lang="en-US" altLang="zh-TW" sz="1800" b="1">
                          <a:latin typeface="+mj-ea"/>
                          <a:ea typeface="+mj-ea"/>
                        </a:rPr>
                        <a:t>10GbE </a:t>
                      </a:r>
                      <a:r>
                        <a:rPr lang="zh-TW" altLang="en-US" sz="1800" b="1">
                          <a:latin typeface="+mj-ea"/>
                          <a:ea typeface="+mj-ea"/>
                        </a:rPr>
                        <a:t>機種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>
                          <a:latin typeface="+mj-ea"/>
                          <a:ea typeface="+mj-ea"/>
                        </a:rPr>
                        <a:t>SFP+</a:t>
                      </a:r>
                      <a:r>
                        <a:rPr lang="en-US" altLang="zh-TW" sz="1800" b="0">
                          <a:latin typeface="+mj-ea"/>
                          <a:ea typeface="+mj-ea"/>
                        </a:rPr>
                        <a:t>/</a:t>
                      </a:r>
                      <a:r>
                        <a:rPr lang="en-US" altLang="zh-TW" sz="1800" b="0" baseline="0"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zh-TW" sz="1800" b="1">
                          <a:latin typeface="+mj-ea"/>
                          <a:ea typeface="+mj-ea"/>
                        </a:rPr>
                        <a:t>RJ45 (BASE-T)</a:t>
                      </a:r>
                      <a:endParaRPr lang="zh-TW" altLang="en-US" sz="1800" b="1"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7351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+mj-ea"/>
                          <a:ea typeface="+mj-ea"/>
                        </a:rPr>
                        <a:t>TVS-x82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TS-x77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TVS-x71U-RP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TVS-x71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TVS-x73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TVS-x73e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TS-x73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TS-563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TS-x53BU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TS-x53B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TS-x53Be 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系列、</a:t>
                      </a:r>
                      <a:r>
                        <a:rPr lang="en-US" altLang="zh-TW" sz="1600">
                          <a:latin typeface="+mj-ea"/>
                          <a:ea typeface="+mj-ea"/>
                        </a:rPr>
                        <a:t>TS-X32x</a:t>
                      </a:r>
                      <a:r>
                        <a:rPr lang="zh-TW" altLang="en-US" sz="1600">
                          <a:latin typeface="+mj-ea"/>
                          <a:ea typeface="+mj-ea"/>
                        </a:rPr>
                        <a:t> 系列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7390768"/>
                  </a:ext>
                </a:extLst>
              </a:tr>
            </a:tbl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4" y="4779949"/>
            <a:ext cx="1905000" cy="11906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37" y="4774406"/>
            <a:ext cx="1905000" cy="119062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96" y="4774405"/>
            <a:ext cx="1905000" cy="119062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056" y="4774406"/>
            <a:ext cx="1905000" cy="119062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859" y="4779949"/>
            <a:ext cx="19050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06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539751" y="1332358"/>
          <a:ext cx="11112498" cy="4387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166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3704166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  <a:gridCol w="3704166">
                  <a:extLst>
                    <a:ext uri="{9D8B030D-6E8A-4147-A177-3AD203B41FA5}">
                      <a16:colId xmlns:a16="http://schemas.microsoft.com/office/drawing/2014/main" val="2920353311"/>
                    </a:ext>
                  </a:extLst>
                </a:gridCol>
              </a:tblGrid>
              <a:tr h="574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TVS-882ST3</a:t>
                      </a:r>
                      <a:endParaRPr lang="zh-TW" altLang="en-US" sz="28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TVS-472XT</a:t>
                      </a:r>
                      <a:endParaRPr lang="zh-TW" altLang="en-US" sz="28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TS-453BT3</a:t>
                      </a:r>
                      <a:endParaRPr lang="zh-TW" altLang="en-US" sz="2800"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3812247">
                <a:tc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543DB7EC-06CC-447A-A9E9-B1FF5290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QSW-M408 </a:t>
            </a:r>
            <a:r>
              <a:rPr lang="zh-TW" altLang="en-US"/>
              <a:t>系列 </a:t>
            </a:r>
            <a:r>
              <a:rPr lang="en-US" altLang="zh-TW"/>
              <a:t>+</a:t>
            </a:r>
            <a:r>
              <a:rPr lang="zh-TW" altLang="en-US"/>
              <a:t> </a:t>
            </a:r>
            <a:r>
              <a:rPr lang="en-US" altLang="zh-TW"/>
              <a:t>Thunderbolt 3 NAS</a:t>
            </a:r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6" y="2256264"/>
            <a:ext cx="3810000" cy="2381250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345385" y="4637514"/>
            <a:ext cx="2039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Thunderbolt 3 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10GBASE-T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1GbE RJ45</a:t>
            </a:r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35276"/>
            <a:ext cx="3810000" cy="2381250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5076010" y="4637514"/>
            <a:ext cx="2039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Thunderbolt 3 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10GBASE-T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1GbE RJ45</a:t>
            </a:r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25" y="2335276"/>
            <a:ext cx="3810000" cy="2381250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8806634" y="4637514"/>
            <a:ext cx="2039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Thunderbolt 3 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10GBASE-T</a:t>
            </a:r>
          </a:p>
          <a:p>
            <a:r>
              <a:rPr lang="en-US" altLang="zh-TW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1GbE RJ45</a:t>
            </a:r>
            <a:endParaRPr lang="zh-TW" altLang="en-US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68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>
                <a:latin typeface="微軟正黑體"/>
                <a:ea typeface="微軟正黑體"/>
              </a:rPr>
              <a:t>你的筆電 </a:t>
            </a:r>
            <a:r>
              <a:rPr lang="en-US" altLang="zh-TW" sz="4500">
                <a:latin typeface="微軟正黑體"/>
                <a:ea typeface="微軟正黑體"/>
              </a:rPr>
              <a:t>+ QNA</a:t>
            </a:r>
            <a:r>
              <a:rPr lang="zh-TW" altLang="en-US" sz="4500">
                <a:latin typeface="微軟正黑體"/>
                <a:ea typeface="微軟正黑體"/>
              </a:rPr>
              <a:t>網路轉換器</a:t>
            </a:r>
            <a:br>
              <a:rPr lang="en-US" altLang="zh-TW" sz="4500"/>
            </a:br>
            <a:endParaRPr lang="zh-TW" altLang="en-US" sz="2300">
              <a:latin typeface="微軟正黑體"/>
              <a:ea typeface="微軟正黑體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774701" y="1418083"/>
          <a:ext cx="10642599" cy="3971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7533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3547533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  <a:gridCol w="3547533">
                  <a:extLst>
                    <a:ext uri="{9D8B030D-6E8A-4147-A177-3AD203B41FA5}">
                      <a16:colId xmlns:a16="http://schemas.microsoft.com/office/drawing/2014/main" val="2920353311"/>
                    </a:ext>
                  </a:extLst>
                </a:gridCol>
              </a:tblGrid>
              <a:tr h="44589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QNA</a:t>
                      </a:r>
                      <a:r>
                        <a:rPr lang="en-US" altLang="zh-TW" sz="2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-UC5G1T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QNA-T310G1S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QNA-T310G1T</a:t>
                      </a:r>
                      <a:endParaRPr lang="zh-TW" alt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3514477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906630"/>
            <a:ext cx="3285995" cy="2053747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03" y="2066333"/>
            <a:ext cx="2920884" cy="1825553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16" y="2066333"/>
            <a:ext cx="2920884" cy="1825553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1287132" y="4094765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>
                <a:latin typeface="+mj-ea"/>
                <a:ea typeface="+mj-ea"/>
              </a:rPr>
              <a:t>主機具備 </a:t>
            </a:r>
            <a:r>
              <a:rPr lang="en-US" altLang="zh-TW" sz="2000" b="1">
                <a:latin typeface="+mj-ea"/>
                <a:ea typeface="+mj-ea"/>
              </a:rPr>
              <a:t>USB3.0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1033043" y="4672437"/>
            <a:ext cx="297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latin typeface="+mj-ea"/>
                <a:ea typeface="+mj-ea"/>
              </a:rPr>
              <a:t>5G, 2.5G, 1G, 100M </a:t>
            </a:r>
            <a:r>
              <a:rPr lang="zh-TW" altLang="en-US" sz="1600">
                <a:latin typeface="+mj-ea"/>
                <a:ea typeface="+mj-ea"/>
              </a:rPr>
              <a:t>四網速</a:t>
            </a:r>
            <a:endParaRPr lang="en-US" altLang="zh-TW" sz="1600"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latin typeface="+mj-ea"/>
                <a:ea typeface="+mj-ea"/>
              </a:rPr>
              <a:t>RJ45 NBASE-T </a:t>
            </a:r>
            <a:r>
              <a:rPr lang="zh-TW" altLang="en-US" sz="1600">
                <a:latin typeface="+mj-ea"/>
                <a:ea typeface="+mj-ea"/>
              </a:rPr>
              <a:t>網路接口</a:t>
            </a:r>
            <a:endParaRPr lang="en-US" altLang="zh-TW" sz="1600">
              <a:latin typeface="+mj-ea"/>
              <a:ea typeface="+mj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324232" y="4094765"/>
            <a:ext cx="303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>
                <a:latin typeface="+mj-ea"/>
                <a:ea typeface="+mj-ea"/>
              </a:rPr>
              <a:t>主機具備 </a:t>
            </a:r>
            <a:r>
              <a:rPr lang="en-US" altLang="zh-TW" sz="2000" b="1">
                <a:latin typeface="+mj-ea"/>
                <a:ea typeface="+mj-ea"/>
              </a:rPr>
              <a:t>Thunderbolt 3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324232" y="4672438"/>
            <a:ext cx="3461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latin typeface="+mj-ea"/>
                <a:ea typeface="+mj-ea"/>
              </a:rPr>
              <a:t>10G, 5G, 2.5G, 1G, 100M </a:t>
            </a:r>
            <a:r>
              <a:rPr lang="zh-TW" altLang="en-US" sz="1600">
                <a:latin typeface="+mj-ea"/>
                <a:ea typeface="+mj-ea"/>
              </a:rPr>
              <a:t>五網速</a:t>
            </a:r>
            <a:endParaRPr lang="en-US" altLang="zh-TW" sz="1600"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latin typeface="+mj-ea"/>
                <a:ea typeface="+mj-ea"/>
              </a:rPr>
              <a:t>RJ45 NBASE-T </a:t>
            </a:r>
            <a:r>
              <a:rPr lang="zh-TW" altLang="en-US" sz="1600">
                <a:latin typeface="+mj-ea"/>
                <a:ea typeface="+mj-ea"/>
              </a:rPr>
              <a:t>網路接口</a:t>
            </a:r>
            <a:endParaRPr lang="en-US" altLang="zh-TW" sz="1600">
              <a:latin typeface="+mj-ea"/>
              <a:ea typeface="+mj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866857" y="4094765"/>
            <a:ext cx="303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>
                <a:latin typeface="+mj-ea"/>
                <a:ea typeface="+mj-ea"/>
              </a:rPr>
              <a:t>主機具備 </a:t>
            </a:r>
            <a:r>
              <a:rPr lang="en-US" altLang="zh-TW" sz="2000" b="1">
                <a:latin typeface="+mj-ea"/>
                <a:ea typeface="+mj-ea"/>
              </a:rPr>
              <a:t>Thunderbolt 3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7867766" y="4672438"/>
            <a:ext cx="3461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latin typeface="+mj-ea"/>
                <a:ea typeface="+mj-ea"/>
              </a:rPr>
              <a:t>10G, 5G, 2.5G, 1G, 100M </a:t>
            </a:r>
            <a:r>
              <a:rPr lang="zh-TW" altLang="en-US" sz="1600">
                <a:latin typeface="+mj-ea"/>
                <a:ea typeface="+mj-ea"/>
              </a:rPr>
              <a:t>五網速</a:t>
            </a:r>
            <a:endParaRPr lang="en-US" altLang="zh-TW" sz="1600">
              <a:latin typeface="+mj-ea"/>
              <a:ea typeface="+mj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>
                <a:latin typeface="+mj-ea"/>
                <a:ea typeface="+mj-ea"/>
              </a:rPr>
              <a:t>RJ45 NBASE-T </a:t>
            </a:r>
            <a:r>
              <a:rPr lang="zh-TW" altLang="en-US" sz="1600">
                <a:latin typeface="+mj-ea"/>
                <a:ea typeface="+mj-ea"/>
              </a:rPr>
              <a:t>網路接口</a:t>
            </a:r>
            <a:endParaRPr lang="en-US" altLang="zh-TW" sz="1600">
              <a:latin typeface="+mj-ea"/>
              <a:ea typeface="+mj-ea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087" y="3990709"/>
            <a:ext cx="429673" cy="51560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5DDDCBA-4560-4AB4-A1BE-D69EEB19B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652" y="3990709"/>
            <a:ext cx="429673" cy="51560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82B7A2C-0082-4665-9214-61D26D6CEA79}"/>
              </a:ext>
            </a:extLst>
          </p:cNvPr>
          <p:cNvSpPr/>
          <p:nvPr/>
        </p:nvSpPr>
        <p:spPr>
          <a:xfrm>
            <a:off x="3974776" y="789839"/>
            <a:ext cx="778416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500" b="1" cap="all" spc="100">
                <a:solidFill>
                  <a:schemeClr val="bg1"/>
                </a:solidFill>
                <a:latin typeface="微軟正黑體"/>
                <a:ea typeface="微軟正黑體"/>
                <a:cs typeface="+mj-cs"/>
              </a:rPr>
              <a:t>             </a:t>
            </a:r>
            <a:r>
              <a:rPr lang="en-US" altLang="zh-TW" b="1">
                <a:solidFill>
                  <a:schemeClr val="bg1"/>
                </a:solidFill>
              </a:rPr>
              <a:t>                   </a:t>
            </a:r>
            <a:r>
              <a:rPr lang="en-US" altLang="zh-TW" b="1">
                <a:solidFill>
                  <a:schemeClr val="bg1"/>
                </a:solidFill>
                <a:latin typeface="+mj-ea"/>
                <a:ea typeface="+mj-ea"/>
              </a:rPr>
              <a:t> (USB3.0/ Thunderbolt 3 </a:t>
            </a:r>
            <a:r>
              <a:rPr lang="zh-TW" altLang="en-US" b="1">
                <a:solidFill>
                  <a:schemeClr val="bg1"/>
                </a:solidFill>
                <a:latin typeface="+mj-ea"/>
                <a:ea typeface="+mj-ea"/>
              </a:rPr>
              <a:t>對 </a:t>
            </a:r>
            <a:r>
              <a:rPr lang="en-US" altLang="zh-TW" b="1">
                <a:solidFill>
                  <a:schemeClr val="bg1"/>
                </a:solidFill>
                <a:latin typeface="+mj-ea"/>
                <a:ea typeface="+mj-ea"/>
              </a:rPr>
              <a:t>10GbE </a:t>
            </a:r>
            <a:r>
              <a:rPr lang="zh-TW" altLang="en-US" b="1">
                <a:solidFill>
                  <a:schemeClr val="bg1"/>
                </a:solidFill>
                <a:latin typeface="+mj-ea"/>
                <a:ea typeface="+mj-ea"/>
              </a:rPr>
              <a:t>網路轉換器</a:t>
            </a:r>
            <a:r>
              <a:rPr lang="en-US" altLang="zh-TW" b="1">
                <a:solidFill>
                  <a:schemeClr val="bg1"/>
                </a:solidFill>
                <a:latin typeface="+mj-ea"/>
                <a:ea typeface="+mj-ea"/>
              </a:rPr>
              <a:t>)</a:t>
            </a:r>
            <a:endParaRPr lang="zh-TW" altLang="en-US" b="1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60907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>
                <a:latin typeface="+mj-ea"/>
              </a:rPr>
              <a:t>你的伺服器或</a:t>
            </a:r>
            <a:r>
              <a:rPr lang="en-US" altLang="zh-TW" sz="4500">
                <a:latin typeface="+mj-ea"/>
              </a:rPr>
              <a:t>NAS + QNAP 10G</a:t>
            </a:r>
            <a:r>
              <a:rPr lang="zh-TW" altLang="en-US" sz="4500">
                <a:latin typeface="+mj-ea"/>
              </a:rPr>
              <a:t> 網卡</a:t>
            </a:r>
            <a:endParaRPr lang="zh-TW" altLang="en-US" sz="2300">
              <a:latin typeface="+mj-ea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2135487" y="1232506"/>
          <a:ext cx="6864822" cy="4860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6005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3598817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</a:tblGrid>
              <a:tr h="80394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+mn-ea"/>
                          <a:ea typeface="+mn-ea"/>
                        </a:rPr>
                        <a:t>10 GbE </a:t>
                      </a:r>
                      <a:r>
                        <a:rPr lang="zh-TW" altLang="en-US" sz="2400">
                          <a:latin typeface="+mn-ea"/>
                          <a:ea typeface="+mn-ea"/>
                        </a:rPr>
                        <a:t>網路擴充卡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>
                          <a:latin typeface="+mn-ea"/>
                          <a:ea typeface="+mn-ea"/>
                        </a:rPr>
                        <a:t>QM2 M.2 SSD/</a:t>
                      </a:r>
                    </a:p>
                    <a:p>
                      <a:pPr algn="ctr"/>
                      <a:r>
                        <a:rPr lang="en-US" altLang="zh-TW" sz="2400">
                          <a:latin typeface="+mn-ea"/>
                          <a:ea typeface="+mn-ea"/>
                        </a:rPr>
                        <a:t>10GbE PCIe </a:t>
                      </a:r>
                      <a:r>
                        <a:rPr lang="zh-TW" altLang="en-US" sz="2400">
                          <a:latin typeface="+mn-ea"/>
                          <a:ea typeface="+mn-ea"/>
                        </a:rPr>
                        <a:t>擴充卡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4037782">
                <a:tc>
                  <a:txBody>
                    <a:bodyPr/>
                    <a:lstStyle/>
                    <a:p>
                      <a:endParaRPr lang="zh-TW" altLang="en-US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b="1">
                        <a:latin typeface="+mj-ea"/>
                        <a:ea typeface="+mj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sp>
        <p:nvSpPr>
          <p:cNvPr id="21" name="Shape 300">
            <a:extLst>
              <a:ext uri="{FF2B5EF4-FFF2-40B4-BE49-F238E27FC236}">
                <a16:creationId xmlns:a16="http://schemas.microsoft.com/office/drawing/2014/main" id="{A9FAC236-88CC-48A2-B6B3-E608631E6A1C}"/>
              </a:ext>
            </a:extLst>
          </p:cNvPr>
          <p:cNvSpPr txBox="1"/>
          <p:nvPr/>
        </p:nvSpPr>
        <p:spPr>
          <a:xfrm>
            <a:off x="2542937" y="4285822"/>
            <a:ext cx="2763520" cy="198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QXG-10G1T</a:t>
            </a:r>
          </a:p>
          <a:p>
            <a:pPr marL="186262">
              <a:buSzPts val="1400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QXG-10G2T-107</a:t>
            </a:r>
            <a:endParaRPr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LAN-10G2T-X550</a:t>
            </a:r>
          </a:p>
          <a:p>
            <a:pPr marL="186262">
              <a:buSzPts val="1400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QXG-5G1T-111C</a:t>
            </a:r>
            <a:endParaRPr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86262">
              <a:buSzPts val="1400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QXG-10G2SF-CX4</a:t>
            </a:r>
            <a:endParaRPr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LAN-10G2SF-MLX</a:t>
            </a:r>
            <a:endParaRPr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2" name="Shape 297">
            <a:extLst>
              <a:ext uri="{FF2B5EF4-FFF2-40B4-BE49-F238E27FC236}">
                <a16:creationId xmlns:a16="http://schemas.microsoft.com/office/drawing/2014/main" id="{43B68B24-658C-45D8-9EAB-10AE5556E53C}"/>
              </a:ext>
            </a:extLst>
          </p:cNvPr>
          <p:cNvSpPr txBox="1"/>
          <p:nvPr/>
        </p:nvSpPr>
        <p:spPr>
          <a:xfrm>
            <a:off x="5947455" y="4796948"/>
            <a:ext cx="2522244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QM2-2S10G1TA</a:t>
            </a:r>
          </a:p>
          <a:p>
            <a:pPr marL="186262">
              <a:buSzPts val="1400"/>
            </a:pPr>
            <a:r>
              <a:rPr lang="en-GB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- QM2-2P10G1TA </a:t>
            </a:r>
          </a:p>
        </p:txBody>
      </p:sp>
      <p:pic>
        <p:nvPicPr>
          <p:cNvPr id="23" name="Shape 156" descr="C:\Users\user\Desktop\21_PPT對稿QNAP AQC107 10G網卡\_DSC1587.png">
            <a:extLst>
              <a:ext uri="{FF2B5EF4-FFF2-40B4-BE49-F238E27FC236}">
                <a16:creationId xmlns:a16="http://schemas.microsoft.com/office/drawing/2014/main" id="{42821488-5B16-4676-8368-F861529B51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71286" y="2095772"/>
            <a:ext cx="4077515" cy="2548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圖片 23" descr="QM2-2P10G1T_Front_left-angle.png">
            <a:extLst>
              <a:ext uri="{FF2B5EF4-FFF2-40B4-BE49-F238E27FC236}">
                <a16:creationId xmlns:a16="http://schemas.microsoft.com/office/drawing/2014/main" id="{D67022CE-3C84-4F60-AE66-62F561C67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150" y="2207472"/>
            <a:ext cx="4262855" cy="26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3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1844040" y="6016752"/>
            <a:ext cx="8503920" cy="84124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500" b="1">
                <a:solidFill>
                  <a:schemeClr val="bg1"/>
                </a:solidFill>
                <a:effectLst>
                  <a:outerShdw blurRad="38100" dist="76200" dir="2700000" algn="tl" rotWithShape="0">
                    <a:prstClr val="black">
                      <a:alpha val="60000"/>
                    </a:prstClr>
                  </a:outerShdw>
                </a:effectLst>
                <a:latin typeface="+mj-ea"/>
              </a:rPr>
              <a:t>序曲：解決問題 從了解問題開始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071614CE-4731-48CC-AA06-BE038A3B4ADC}"/>
              </a:ext>
            </a:extLst>
          </p:cNvPr>
          <p:cNvSpPr txBox="1"/>
          <p:nvPr/>
        </p:nvSpPr>
        <p:spPr>
          <a:xfrm>
            <a:off x="5623560" y="4937762"/>
            <a:ext cx="3422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roblems</a:t>
            </a:r>
            <a:endParaRPr lang="zh-TW" alt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84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>
                <a:latin typeface="+mj-ea"/>
              </a:rPr>
              <a:t>一併購足</a:t>
            </a:r>
            <a:r>
              <a:rPr lang="en-US" altLang="zh-TW" sz="4500">
                <a:latin typeface="+mj-ea"/>
              </a:rPr>
              <a:t>SFP</a:t>
            </a:r>
            <a:r>
              <a:rPr lang="zh-TW" altLang="en-US" sz="4500">
                <a:latin typeface="+mj-ea"/>
              </a:rPr>
              <a:t>線纜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/>
        </p:nvGraphicFramePr>
        <p:xfrm>
          <a:off x="786134" y="1657249"/>
          <a:ext cx="10492740" cy="3620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580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  <a:gridCol w="3497580">
                  <a:extLst>
                    <a:ext uri="{9D8B030D-6E8A-4147-A177-3AD203B41FA5}">
                      <a16:colId xmlns:a16="http://schemas.microsoft.com/office/drawing/2014/main" val="2920353311"/>
                    </a:ext>
                  </a:extLst>
                </a:gridCol>
              </a:tblGrid>
              <a:tr h="4742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1.5M SFP+ 10GbE </a:t>
                      </a:r>
                      <a:r>
                        <a:rPr lang="zh-TW" altLang="en-US" sz="18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高速線纜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3.0M SFP+ 10GbE </a:t>
                      </a:r>
                      <a:r>
                        <a:rPr lang="zh-TW" altLang="en-US" sz="18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高速線纜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5.0M SFP+ 10GbE </a:t>
                      </a:r>
                      <a:r>
                        <a:rPr lang="zh-TW" altLang="en-US" sz="18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高速線纜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3146423">
                <a:tc>
                  <a:txBody>
                    <a:bodyPr/>
                    <a:lstStyle/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600" b="0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訂購料號：</a:t>
                      </a:r>
                    </a:p>
                    <a:p>
                      <a:r>
                        <a:rPr lang="en-US" altLang="zh-TW" sz="16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CAB-DAC15M-SFPP-DEC02</a:t>
                      </a:r>
                      <a:endParaRPr lang="zh-TW" altLang="en-US" sz="16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600" b="0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訂購料號：</a:t>
                      </a:r>
                    </a:p>
                    <a:p>
                      <a:r>
                        <a:rPr lang="en-US" altLang="zh-TW" sz="16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CAB-DAC30M-SFPP-DEC02</a:t>
                      </a:r>
                      <a:endParaRPr lang="zh-TW" altLang="en-US" sz="16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endParaRPr lang="en-US" altLang="zh-TW" sz="1600" b="0" i="0" u="none" strike="noStrike" kern="1200" baseline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lang="zh-TW" altLang="en-US" sz="1600" b="0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訂購料號：</a:t>
                      </a:r>
                    </a:p>
                    <a:p>
                      <a:r>
                        <a:rPr lang="en-US" altLang="zh-TW" sz="1600" b="1" i="0" u="none" strike="noStrike" kern="1200" baseline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CAB-DAC50M-SFPP-DEC02</a:t>
                      </a:r>
                      <a:endParaRPr lang="zh-TW" altLang="en-US" sz="160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1C71565E-5478-420A-B965-FE7731FF8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54" y="2171190"/>
            <a:ext cx="2634700" cy="26481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D7D7006-C544-4B70-90A6-16F5502122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334" y="2171190"/>
            <a:ext cx="2634700" cy="264811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B863489-93DD-4EC7-BA9F-F2523D77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t="4904" r="7401" b="9734"/>
          <a:stretch/>
        </p:blipFill>
        <p:spPr>
          <a:xfrm>
            <a:off x="1071563" y="2364989"/>
            <a:ext cx="2959104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60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TW" altLang="en-US" sz="4500">
                <a:latin typeface="+mj-ea"/>
              </a:rPr>
              <a:t>同場彩蛋：</a:t>
            </a:r>
            <a:r>
              <a:rPr lang="en-US" altLang="zh-TW" sz="4500" err="1">
                <a:latin typeface="+mj-ea"/>
              </a:rPr>
              <a:t>Qnap</a:t>
            </a:r>
            <a:r>
              <a:rPr lang="zh-TW" altLang="en-US" sz="4500">
                <a:latin typeface="+mj-ea"/>
              </a:rPr>
              <a:t> 非網管型 </a:t>
            </a:r>
            <a:r>
              <a:rPr lang="en-US" altLang="zh-TW" sz="4500">
                <a:latin typeface="+mj-ea"/>
              </a:rPr>
              <a:t>10g </a:t>
            </a:r>
            <a:r>
              <a:rPr lang="zh-TW" altLang="en-US" sz="4500">
                <a:latin typeface="+mj-ea"/>
              </a:rPr>
              <a:t>交換器</a:t>
            </a: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729867"/>
              </p:ext>
            </p:extLst>
          </p:nvPr>
        </p:nvGraphicFramePr>
        <p:xfrm>
          <a:off x="467361" y="1872342"/>
          <a:ext cx="11348724" cy="3439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7181">
                  <a:extLst>
                    <a:ext uri="{9D8B030D-6E8A-4147-A177-3AD203B41FA5}">
                      <a16:colId xmlns:a16="http://schemas.microsoft.com/office/drawing/2014/main" val="279363848"/>
                    </a:ext>
                  </a:extLst>
                </a:gridCol>
                <a:gridCol w="2837181">
                  <a:extLst>
                    <a:ext uri="{9D8B030D-6E8A-4147-A177-3AD203B41FA5}">
                      <a16:colId xmlns:a16="http://schemas.microsoft.com/office/drawing/2014/main" val="1756956637"/>
                    </a:ext>
                  </a:extLst>
                </a:gridCol>
                <a:gridCol w="2837181">
                  <a:extLst>
                    <a:ext uri="{9D8B030D-6E8A-4147-A177-3AD203B41FA5}">
                      <a16:colId xmlns:a16="http://schemas.microsoft.com/office/drawing/2014/main" val="2920353311"/>
                    </a:ext>
                  </a:extLst>
                </a:gridCol>
                <a:gridCol w="2837181">
                  <a:extLst>
                    <a:ext uri="{9D8B030D-6E8A-4147-A177-3AD203B41FA5}">
                      <a16:colId xmlns:a16="http://schemas.microsoft.com/office/drawing/2014/main" val="2589749996"/>
                    </a:ext>
                  </a:extLst>
                </a:gridCol>
              </a:tblGrid>
              <a:tr h="6656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QSW-308-1C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QSW-308S</a:t>
                      </a:r>
                      <a:endParaRPr lang="en-US" altLang="zh-TW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QSW-1208-8C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QSW-804-4C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223153"/>
                  </a:ext>
                </a:extLst>
              </a:tr>
              <a:tr h="2693655">
                <a:tc>
                  <a:txBody>
                    <a:bodyPr/>
                    <a:lstStyle/>
                    <a:p>
                      <a:endParaRPr lang="en-US" altLang="zh-TW" sz="1800" b="0">
                        <a:latin typeface="+mn-ea"/>
                        <a:ea typeface="+mn-ea"/>
                      </a:endParaRPr>
                    </a:p>
                    <a:p>
                      <a:endParaRPr lang="en-US" altLang="zh-TW" sz="1400">
                        <a:latin typeface="+mn-ea"/>
                        <a:ea typeface="+mn-ea"/>
                      </a:endParaRPr>
                    </a:p>
                    <a:p>
                      <a:endParaRPr lang="en-US" altLang="zh-TW" sz="1400">
                        <a:latin typeface="+mn-ea"/>
                        <a:ea typeface="+mn-ea"/>
                      </a:endParaRPr>
                    </a:p>
                    <a:p>
                      <a:endParaRPr lang="en-US" altLang="zh-TW" sz="1400">
                        <a:latin typeface="+mn-ea"/>
                        <a:ea typeface="+mn-ea"/>
                      </a:endParaRPr>
                    </a:p>
                    <a:p>
                      <a:endParaRPr lang="en-US" altLang="zh-TW" sz="1400">
                        <a:latin typeface="+mn-ea"/>
                        <a:ea typeface="+mn-ea"/>
                      </a:endParaRPr>
                    </a:p>
                    <a:p>
                      <a:endParaRPr lang="en-US" altLang="zh-TW" sz="1400">
                        <a:latin typeface="+mn-ea"/>
                        <a:ea typeface="+mn-ea"/>
                      </a:endParaRPr>
                    </a:p>
                    <a:p>
                      <a:endParaRPr lang="en-US" altLang="zh-TW" sz="1400">
                        <a:latin typeface="+mn-ea"/>
                        <a:ea typeface="+mn-ea"/>
                      </a:endParaRPr>
                    </a:p>
                    <a:p>
                      <a:endParaRPr lang="en-US" altLang="zh-TW" sz="140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400">
                          <a:latin typeface="+mn-ea"/>
                          <a:ea typeface="+mn-ea"/>
                        </a:rPr>
                        <a:t>埠配置：</a:t>
                      </a:r>
                      <a:endParaRPr lang="en-US" altLang="zh-TW" sz="140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1400">
                          <a:latin typeface="+mn-ea"/>
                          <a:ea typeface="+mn-ea"/>
                        </a:rPr>
                        <a:t>10GbE SFP+/</a:t>
                      </a:r>
                      <a:r>
                        <a:rPr lang="zh-TW" altLang="en-US" sz="140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400">
                          <a:latin typeface="+mn-ea"/>
                          <a:ea typeface="+mn-ea"/>
                        </a:rPr>
                        <a:t>RJ-45 Combo * 1</a:t>
                      </a:r>
                    </a:p>
                    <a:p>
                      <a:r>
                        <a:rPr lang="en-US" altLang="zh-TW" sz="1400">
                          <a:latin typeface="+mn-ea"/>
                          <a:ea typeface="+mn-ea"/>
                        </a:rPr>
                        <a:t>10GbE SFP+</a:t>
                      </a:r>
                      <a:r>
                        <a:rPr lang="en-US" altLang="zh-TW" sz="1400" baseline="0">
                          <a:latin typeface="+mn-ea"/>
                          <a:ea typeface="+mn-ea"/>
                        </a:rPr>
                        <a:t> * 2</a:t>
                      </a:r>
                    </a:p>
                    <a:p>
                      <a:r>
                        <a:rPr lang="en-US" altLang="zh-TW" sz="1400">
                          <a:latin typeface="+mn-ea"/>
                          <a:ea typeface="+mn-ea"/>
                        </a:rPr>
                        <a:t>1GbE RJ45</a:t>
                      </a:r>
                      <a:r>
                        <a:rPr lang="zh-TW" altLang="en-US" sz="1400">
                          <a:latin typeface="+mn-ea"/>
                          <a:ea typeface="+mn-ea"/>
                        </a:rPr>
                        <a:t> * </a:t>
                      </a:r>
                      <a:r>
                        <a:rPr lang="en-US" altLang="zh-TW" sz="1400">
                          <a:latin typeface="+mn-ea"/>
                          <a:ea typeface="+mn-ea"/>
                        </a:rPr>
                        <a:t>8</a:t>
                      </a:r>
                      <a:endParaRPr lang="zh-TW" altLang="en-US" sz="140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TW" sz="1800" b="1" dirty="0">
                        <a:latin typeface="+mn-ea"/>
                        <a:ea typeface="+mn-ea"/>
                      </a:endParaRPr>
                    </a:p>
                    <a:p>
                      <a:endParaRPr lang="en-US" altLang="zh-TW" sz="1800" b="1" dirty="0">
                        <a:latin typeface="+mn-ea"/>
                        <a:ea typeface="+mn-ea"/>
                      </a:endParaRPr>
                    </a:p>
                    <a:p>
                      <a:endParaRPr lang="en-US" altLang="zh-TW" sz="1400" dirty="0">
                        <a:latin typeface="+mn-ea"/>
                        <a:ea typeface="+mn-ea"/>
                      </a:endParaRPr>
                    </a:p>
                    <a:p>
                      <a:endParaRPr lang="en-US" altLang="zh-TW" sz="1400" dirty="0">
                        <a:latin typeface="+mn-ea"/>
                        <a:ea typeface="+mn-ea"/>
                      </a:endParaRPr>
                    </a:p>
                    <a:p>
                      <a:endParaRPr lang="en-US" altLang="zh-TW" sz="1400" dirty="0">
                        <a:latin typeface="+mn-ea"/>
                        <a:ea typeface="+mn-ea"/>
                      </a:endParaRPr>
                    </a:p>
                    <a:p>
                      <a:endParaRPr lang="en-US" altLang="zh-TW" sz="1400" dirty="0">
                        <a:latin typeface="+mn-ea"/>
                        <a:ea typeface="+mn-ea"/>
                      </a:endParaRPr>
                    </a:p>
                    <a:p>
                      <a:endParaRPr lang="en-US" altLang="zh-TW" sz="1400" dirty="0">
                        <a:latin typeface="+mn-ea"/>
                        <a:ea typeface="+mn-ea"/>
                      </a:endParaRPr>
                    </a:p>
                    <a:p>
                      <a:endParaRPr lang="en-US" altLang="zh-TW" sz="1400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sz="1400" dirty="0">
                          <a:latin typeface="+mn-ea"/>
                          <a:ea typeface="+mn-ea"/>
                        </a:rPr>
                        <a:t>埠配置：</a:t>
                      </a:r>
                      <a:endParaRPr lang="en-US" altLang="zh-TW" sz="1400" dirty="0">
                        <a:latin typeface="+mn-ea"/>
                        <a:ea typeface="+mn-ea"/>
                      </a:endParaRPr>
                    </a:p>
                    <a:p>
                      <a:r>
                        <a:rPr lang="en-US" altLang="zh-TW" sz="1400" dirty="0">
                          <a:latin typeface="+mn-ea"/>
                          <a:ea typeface="+mn-ea"/>
                        </a:rPr>
                        <a:t>10GbE SFP+/</a:t>
                      </a:r>
                      <a:r>
                        <a:rPr lang="zh-TW" altLang="en-US" sz="1400" dirty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TW" sz="1400" dirty="0">
                          <a:latin typeface="+mn-ea"/>
                          <a:ea typeface="+mn-ea"/>
                        </a:rPr>
                        <a:t>RJ-45 Combo * 1</a:t>
                      </a:r>
                    </a:p>
                    <a:p>
                      <a:r>
                        <a:rPr lang="en-US" altLang="zh-TW" sz="1400" dirty="0">
                          <a:latin typeface="+mn-ea"/>
                          <a:ea typeface="+mn-ea"/>
                        </a:rPr>
                        <a:t>10GbE SFP+</a:t>
                      </a:r>
                      <a:r>
                        <a:rPr lang="en-US" altLang="zh-TW" sz="1400" baseline="0" dirty="0">
                          <a:latin typeface="+mn-ea"/>
                          <a:ea typeface="+mn-ea"/>
                        </a:rPr>
                        <a:t> * 2</a:t>
                      </a:r>
                    </a:p>
                    <a:p>
                      <a:r>
                        <a:rPr lang="en-US" altLang="zh-TW" sz="1400" dirty="0">
                          <a:latin typeface="+mn-ea"/>
                          <a:ea typeface="+mn-ea"/>
                        </a:rPr>
                        <a:t>1GbE RJ45</a:t>
                      </a:r>
                      <a:r>
                        <a:rPr lang="zh-TW" altLang="en-US" sz="1400" dirty="0">
                          <a:latin typeface="+mn-ea"/>
                          <a:ea typeface="+mn-ea"/>
                        </a:rPr>
                        <a:t> * </a:t>
                      </a:r>
                      <a:r>
                        <a:rPr lang="en-US" altLang="zh-TW" sz="1400" dirty="0">
                          <a:latin typeface="+mn-ea"/>
                          <a:ea typeface="+mn-ea"/>
                        </a:rPr>
                        <a:t>8</a:t>
                      </a:r>
                      <a:endParaRPr lang="zh-TW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埠配置：</a:t>
                      </a:r>
                      <a:endParaRPr kumimoji="0" lang="en-US" altLang="zh-TW" sz="1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10GbE SFP+/</a:t>
                      </a:r>
                      <a:r>
                        <a:rPr kumimoji="0" lang="zh-TW" alt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RJ-45 Combo * 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10GbE SFP+ *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埠配置：</a:t>
                      </a:r>
                      <a:endParaRPr kumimoji="0" lang="en-US" altLang="zh-TW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10GbE SFP+/</a:t>
                      </a:r>
                      <a:r>
                        <a:rPr kumimoji="0" lang="zh-TW" alt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RJ-45 Combo * 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+mn-cs"/>
                        </a:rPr>
                        <a:t>10GbE SFP+ *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84993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595562"/>
            <a:ext cx="2667000" cy="166687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70" y="2595562"/>
            <a:ext cx="2667000" cy="166687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40" y="2518979"/>
            <a:ext cx="2667000" cy="16668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2499016"/>
            <a:ext cx="26670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63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6">
            <a:extLst>
              <a:ext uri="{FF2B5EF4-FFF2-40B4-BE49-F238E27FC236}">
                <a16:creationId xmlns:a16="http://schemas.microsoft.com/office/drawing/2014/main" id="{93B6C4E5-3946-43EA-A3AD-B20FB349FBEA}"/>
              </a:ext>
            </a:extLst>
          </p:cNvPr>
          <p:cNvSpPr txBox="1">
            <a:spLocks/>
          </p:cNvSpPr>
          <p:nvPr/>
        </p:nvSpPr>
        <p:spPr>
          <a:xfrm>
            <a:off x="715928" y="6291483"/>
            <a:ext cx="7949441" cy="39506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en-US" sz="70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sz="360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1711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23B1C587-EDB0-4A0C-8995-58DACEE69D70}"/>
              </a:ext>
            </a:extLst>
          </p:cNvPr>
          <p:cNvSpPr/>
          <p:nvPr/>
        </p:nvSpPr>
        <p:spPr>
          <a:xfrm>
            <a:off x="3879056" y="1764507"/>
            <a:ext cx="7794891" cy="4052874"/>
          </a:xfrm>
          <a:prstGeom prst="roundRect">
            <a:avLst>
              <a:gd name="adj" fmla="val 5583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500"/>
              <a:t>小型企業網路的建設難題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886896" y="619149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+mj-ea"/>
                <a:ea typeface="+mj-ea"/>
              </a:rPr>
              <a:t>◆ 小型企業：總員工數 </a:t>
            </a:r>
            <a:r>
              <a:rPr lang="en-US" altLang="zh-TW" sz="1400" b="1">
                <a:solidFill>
                  <a:schemeClr val="bg1"/>
                </a:solidFill>
                <a:latin typeface="+mj-ea"/>
                <a:ea typeface="+mj-ea"/>
              </a:rPr>
              <a:t>&lt;</a:t>
            </a:r>
            <a:r>
              <a:rPr lang="zh-TW" altLang="en-US" sz="1400" b="1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+mj-ea"/>
                <a:ea typeface="+mj-ea"/>
              </a:rPr>
              <a:t>50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3093D75-E6E3-42CA-B42D-05C18E12F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6" y="2021681"/>
            <a:ext cx="3019281" cy="37957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89E9068-4C65-4784-844E-E266AFF38E23}"/>
              </a:ext>
            </a:extLst>
          </p:cNvPr>
          <p:cNvSpPr/>
          <p:nvPr/>
        </p:nvSpPr>
        <p:spPr>
          <a:xfrm>
            <a:off x="4138806" y="1949235"/>
            <a:ext cx="3002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+mn-ea"/>
              </a:rPr>
              <a:t>◆ 網速跟不上需求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0EEB70-9CBF-434E-B8A2-5FCA6D689F13}"/>
              </a:ext>
            </a:extLst>
          </p:cNvPr>
          <p:cNvSpPr/>
          <p:nvPr/>
        </p:nvSpPr>
        <p:spPr>
          <a:xfrm>
            <a:off x="4404138" y="2419115"/>
            <a:ext cx="67714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>
                <a:solidFill>
                  <a:schemeClr val="bg1"/>
                </a:solidFill>
                <a:latin typeface="+mn-ea"/>
              </a:rPr>
              <a:t>-</a:t>
            </a:r>
            <a:r>
              <a:rPr lang="zh-TW" altLang="en-US" sz="2000">
                <a:solidFill>
                  <a:schemeClr val="bg1"/>
                </a:solidFill>
                <a:latin typeface="+mn-ea"/>
              </a:rPr>
              <a:t> 內網存取大型檔案或進行系統備份時速度緩慢、效率低落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D2197E8-853F-4FED-8B20-F6609805BE9A}"/>
              </a:ext>
            </a:extLst>
          </p:cNvPr>
          <p:cNvSpPr/>
          <p:nvPr/>
        </p:nvSpPr>
        <p:spPr>
          <a:xfrm>
            <a:off x="4138806" y="3167390"/>
            <a:ext cx="1925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+mn-ea"/>
              </a:rPr>
              <a:t>◆ 預算有限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415F59-05C9-4A36-9BC1-D06D071A80B2}"/>
              </a:ext>
            </a:extLst>
          </p:cNvPr>
          <p:cNvSpPr/>
          <p:nvPr/>
        </p:nvSpPr>
        <p:spPr>
          <a:xfrm>
            <a:off x="4404138" y="3637270"/>
            <a:ext cx="6963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>
                <a:solidFill>
                  <a:schemeClr val="bg1"/>
                </a:solidFill>
                <a:latin typeface="+mn-ea"/>
              </a:rPr>
              <a:t>-</a:t>
            </a:r>
            <a:r>
              <a:rPr lang="zh-TW" altLang="en-US" sz="2000">
                <a:solidFill>
                  <a:schemeClr val="bg1"/>
                </a:solidFill>
                <a:latin typeface="+mn-ea"/>
              </a:rPr>
              <a:t>想升級網路，但市面上沒有價位對、又符合升級需要的選擇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94C1E7B-6F42-4B25-BE20-59A2A8B8952F}"/>
              </a:ext>
            </a:extLst>
          </p:cNvPr>
          <p:cNvSpPr/>
          <p:nvPr/>
        </p:nvSpPr>
        <p:spPr>
          <a:xfrm>
            <a:off x="4138806" y="4342703"/>
            <a:ext cx="30027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b="1">
                <a:solidFill>
                  <a:schemeClr val="bg1"/>
                </a:solidFill>
                <a:latin typeface="+mn-ea"/>
              </a:rPr>
              <a:t>◆ 無專職網管人員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03A6818-105F-41DF-987C-4EA337273B19}"/>
              </a:ext>
            </a:extLst>
          </p:cNvPr>
          <p:cNvSpPr/>
          <p:nvPr/>
        </p:nvSpPr>
        <p:spPr>
          <a:xfrm>
            <a:off x="4404138" y="4812583"/>
            <a:ext cx="6963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2000">
                <a:solidFill>
                  <a:schemeClr val="bg1"/>
                </a:solidFill>
                <a:latin typeface="+mn-ea"/>
              </a:rPr>
              <a:t>-</a:t>
            </a:r>
            <a:r>
              <a:rPr lang="zh-TW" altLang="en-US" sz="2000">
                <a:solidFill>
                  <a:schemeClr val="bg1"/>
                </a:solidFill>
                <a:latin typeface="+mn-ea"/>
              </a:rPr>
              <a:t> 非專職人員對網管型產品的功能、設定方式所知有限</a:t>
            </a:r>
          </a:p>
          <a:p>
            <a:pPr lvl="0"/>
            <a:r>
              <a:rPr lang="en-US" altLang="zh-TW" sz="2000">
                <a:solidFill>
                  <a:schemeClr val="bg1"/>
                </a:solidFill>
                <a:latin typeface="+mn-ea"/>
              </a:rPr>
              <a:t>-</a:t>
            </a:r>
            <a:r>
              <a:rPr lang="zh-TW" altLang="en-US" sz="2000">
                <a:solidFill>
                  <a:schemeClr val="bg1"/>
                </a:solidFill>
                <a:latin typeface="+mn-ea"/>
              </a:rPr>
              <a:t>「兼著做」或「幫忙做」的網管人員，時間有限，無法專責</a:t>
            </a:r>
          </a:p>
        </p:txBody>
      </p:sp>
    </p:spTree>
    <p:extLst>
      <p:ext uri="{BB962C8B-B14F-4D97-AF65-F5344CB8AC3E}">
        <p14:creationId xmlns:p14="http://schemas.microsoft.com/office/powerpoint/2010/main" val="83270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79E1BA4-84C9-41F7-BA65-06EFEDD7A582}"/>
              </a:ext>
            </a:extLst>
          </p:cNvPr>
          <p:cNvSpPr/>
          <p:nvPr/>
        </p:nvSpPr>
        <p:spPr>
          <a:xfrm>
            <a:off x="592930" y="1775403"/>
            <a:ext cx="11001375" cy="3510972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500"/>
              <a:t>危機四伏的解決之道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26281" y="2074850"/>
            <a:ext cx="10467975" cy="635646"/>
          </a:xfrm>
        </p:spPr>
        <p:txBody>
          <a:bodyPr>
            <a:noAutofit/>
          </a:bodyPr>
          <a:lstStyle/>
          <a:p>
            <a:r>
              <a:rPr lang="zh-TW" altLang="en-US" sz="2600" b="1">
                <a:solidFill>
                  <a:schemeClr val="bg1"/>
                </a:solidFill>
                <a:latin typeface="+mj-ea"/>
                <a:ea typeface="+mj-ea"/>
              </a:rPr>
              <a:t>◆ 由於預算有限、沒有專職網管人員，小型企業往往採取下列解決之道：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136AAC3-841E-4393-9757-1A547B20CDA1}"/>
              </a:ext>
            </a:extLst>
          </p:cNvPr>
          <p:cNvSpPr/>
          <p:nvPr/>
        </p:nvSpPr>
        <p:spPr>
          <a:xfrm>
            <a:off x="1088991" y="2710496"/>
            <a:ext cx="6370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+mn-ea"/>
              </a:rPr>
              <a:t>1. </a:t>
            </a:r>
            <a:r>
              <a:rPr lang="zh-TW" altLang="en-US" sz="2400">
                <a:solidFill>
                  <a:schemeClr val="bg1"/>
                </a:solidFill>
                <a:latin typeface="+mn-ea"/>
              </a:rPr>
              <a:t>平時不考慮升級網路建設，等設備壞了再說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81963FB-DBCE-4834-880B-A92284DA23B7}"/>
              </a:ext>
            </a:extLst>
          </p:cNvPr>
          <p:cNvSpPr/>
          <p:nvPr/>
        </p:nvSpPr>
        <p:spPr>
          <a:xfrm>
            <a:off x="1088991" y="3256168"/>
            <a:ext cx="93522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+mn-ea"/>
              </a:rPr>
              <a:t>2. </a:t>
            </a:r>
            <a:r>
              <a:rPr lang="zh-TW" altLang="en-US" sz="2400">
                <a:solidFill>
                  <a:schemeClr val="bg1"/>
                </a:solidFill>
                <a:latin typeface="+mn-ea"/>
              </a:rPr>
              <a:t>決定升級網路，但市面上 </a:t>
            </a:r>
            <a:r>
              <a:rPr lang="en-US" altLang="zh-TW" sz="2400">
                <a:solidFill>
                  <a:schemeClr val="bg1"/>
                </a:solidFill>
                <a:latin typeface="+mn-ea"/>
              </a:rPr>
              <a:t>10GbE </a:t>
            </a:r>
            <a:r>
              <a:rPr lang="zh-TW" altLang="en-US" sz="2400">
                <a:solidFill>
                  <a:schemeClr val="bg1"/>
                </a:solidFill>
                <a:latin typeface="+mn-ea"/>
              </a:rPr>
              <a:t>機種好貴，於是將就 </a:t>
            </a:r>
            <a:r>
              <a:rPr lang="en-US" altLang="zh-TW" sz="2400">
                <a:solidFill>
                  <a:schemeClr val="bg1"/>
                </a:solidFill>
                <a:latin typeface="+mn-ea"/>
              </a:rPr>
              <a:t>1GbE </a:t>
            </a:r>
            <a:r>
              <a:rPr lang="zh-TW" altLang="en-US" sz="2400">
                <a:solidFill>
                  <a:schemeClr val="bg1"/>
                </a:solidFill>
                <a:latin typeface="+mn-ea"/>
              </a:rPr>
              <a:t>機種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96C4793-0D12-409C-9D81-CDC68B35F556}"/>
              </a:ext>
            </a:extLst>
          </p:cNvPr>
          <p:cNvSpPr/>
          <p:nvPr/>
        </p:nvSpPr>
        <p:spPr>
          <a:xfrm>
            <a:off x="1088991" y="3801840"/>
            <a:ext cx="8832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+mn-ea"/>
              </a:rPr>
              <a:t>3. </a:t>
            </a:r>
            <a:r>
              <a:rPr lang="zh-TW" altLang="en-US" sz="2400">
                <a:solidFill>
                  <a:schemeClr val="bg1"/>
                </a:solidFill>
                <a:latin typeface="+mn-ea"/>
              </a:rPr>
              <a:t>因為欠缺對網管型產品的設定能力，所以選用非網管型的機種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ED01C90-ED61-42CE-91C0-AA5FA0F79EBA}"/>
              </a:ext>
            </a:extLst>
          </p:cNvPr>
          <p:cNvSpPr/>
          <p:nvPr/>
        </p:nvSpPr>
        <p:spPr>
          <a:xfrm>
            <a:off x="1088991" y="4347512"/>
            <a:ext cx="8832867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>
                <a:solidFill>
                  <a:schemeClr val="bg1"/>
                </a:solidFill>
                <a:latin typeface="微軟正黑體"/>
                <a:ea typeface="微軟正黑體"/>
              </a:rPr>
              <a:t>4. 撥</a:t>
            </a:r>
            <a:r>
              <a:rPr lang="zh-TW" altLang="en-US" sz="2400">
                <a:solidFill>
                  <a:schemeClr val="bg1"/>
                </a:solidFill>
                <a:latin typeface="微軟正黑體"/>
                <a:ea typeface="微軟正黑體"/>
              </a:rPr>
              <a:t>款買網管型的設備，讓「兼著做」或「幫忙做」的員工架設</a:t>
            </a:r>
          </a:p>
        </p:txBody>
      </p:sp>
    </p:spTree>
    <p:extLst>
      <p:ext uri="{BB962C8B-B14F-4D97-AF65-F5344CB8AC3E}">
        <p14:creationId xmlns:p14="http://schemas.microsoft.com/office/powerpoint/2010/main" val="137117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B487D6A-5D9E-463A-8BC9-48BF3ECA4A27}"/>
              </a:ext>
            </a:extLst>
          </p:cNvPr>
          <p:cNvSpPr/>
          <p:nvPr/>
        </p:nvSpPr>
        <p:spPr>
          <a:xfrm>
            <a:off x="566806" y="1700907"/>
            <a:ext cx="3177313" cy="1327215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500">
                <a:latin typeface="+mj-ea"/>
              </a:rPr>
              <a:t>小型企業的真實需求</a:t>
            </a:r>
            <a:r>
              <a:rPr lang="en-US" altLang="zh-TW" sz="4500">
                <a:latin typeface="+mj-ea"/>
              </a:rPr>
              <a:t>_</a:t>
            </a:r>
            <a:r>
              <a:rPr lang="zh-TW" altLang="en-US" sz="4500">
                <a:latin typeface="+mj-ea"/>
              </a:rPr>
              <a:t>產品需求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E865FA7-90E3-4E7D-860D-615477739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95" y="1747645"/>
            <a:ext cx="3639319" cy="421539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92930" y="327056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>
                <a:solidFill>
                  <a:schemeClr val="accent2">
                    <a:lumMod val="50000"/>
                  </a:schemeClr>
                </a:solidFill>
              </a:rPr>
              <a:t>品質耐久</a:t>
            </a: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36779AA0-3737-4B66-89FF-076113BB2CFE}"/>
              </a:ext>
            </a:extLst>
          </p:cNvPr>
          <p:cNvSpPr txBox="1">
            <a:spLocks/>
          </p:cNvSpPr>
          <p:nvPr/>
        </p:nvSpPr>
        <p:spPr>
          <a:xfrm>
            <a:off x="566806" y="1836312"/>
            <a:ext cx="1747824" cy="27069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chemeClr val="bg1"/>
                </a:solidFill>
                <a:latin typeface="+mj-ea"/>
                <a:ea typeface="+mj-ea"/>
              </a:rPr>
              <a:t>◆ </a:t>
            </a:r>
            <a:r>
              <a:rPr lang="zh-TW" altLang="en-US" sz="2400" b="1">
                <a:solidFill>
                  <a:schemeClr val="bg1"/>
                </a:solidFill>
                <a:latin typeface="+mj-ea"/>
              </a:rPr>
              <a:t>網速升級</a:t>
            </a:r>
            <a:endParaRPr lang="zh-TW" altLang="en-US" sz="24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C34B0E3-6516-44AE-A5CD-B30B0C97BE48}"/>
              </a:ext>
            </a:extLst>
          </p:cNvPr>
          <p:cNvSpPr/>
          <p:nvPr/>
        </p:nvSpPr>
        <p:spPr>
          <a:xfrm>
            <a:off x="871917" y="2242410"/>
            <a:ext cx="277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+mn-ea"/>
              </a:rPr>
              <a:t>提升網速，強化 </a:t>
            </a:r>
            <a:r>
              <a:rPr lang="en-US" altLang="zh-TW">
                <a:solidFill>
                  <a:schemeClr val="bg1"/>
                </a:solidFill>
                <a:latin typeface="+mn-ea"/>
              </a:rPr>
              <a:t>SMBs </a:t>
            </a:r>
            <a:r>
              <a:rPr lang="zh-TW" altLang="en-US">
                <a:solidFill>
                  <a:schemeClr val="bg1"/>
                </a:solidFill>
                <a:latin typeface="+mn-ea"/>
              </a:rPr>
              <a:t>優勢：反應迅速、充滿彈性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9509590-2F77-45B8-B980-E33AC8DCE8B5}"/>
              </a:ext>
            </a:extLst>
          </p:cNvPr>
          <p:cNvSpPr/>
          <p:nvPr/>
        </p:nvSpPr>
        <p:spPr>
          <a:xfrm>
            <a:off x="566806" y="3920646"/>
            <a:ext cx="3177313" cy="1327215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538247A1-429A-45AA-BFEE-0DA1D4AED502}"/>
              </a:ext>
            </a:extLst>
          </p:cNvPr>
          <p:cNvSpPr txBox="1">
            <a:spLocks/>
          </p:cNvSpPr>
          <p:nvPr/>
        </p:nvSpPr>
        <p:spPr>
          <a:xfrm>
            <a:off x="566806" y="4056051"/>
            <a:ext cx="1747824" cy="27069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chemeClr val="bg1"/>
                </a:solidFill>
                <a:latin typeface="+mj-ea"/>
                <a:ea typeface="+mj-ea"/>
              </a:rPr>
              <a:t>◆ 操作簡單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FE2ECE1-DF87-45AF-BFB8-AC48179FC2A5}"/>
              </a:ext>
            </a:extLst>
          </p:cNvPr>
          <p:cNvSpPr/>
          <p:nvPr/>
        </p:nvSpPr>
        <p:spPr>
          <a:xfrm>
            <a:off x="871917" y="4462149"/>
            <a:ext cx="277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+mn-ea"/>
              </a:rPr>
              <a:t>非專職網管人員也能輕易上手、省時省力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11F6041C-8337-4A15-8D80-AFCA78369F55}"/>
              </a:ext>
            </a:extLst>
          </p:cNvPr>
          <p:cNvSpPr/>
          <p:nvPr/>
        </p:nvSpPr>
        <p:spPr>
          <a:xfrm>
            <a:off x="8070542" y="1700907"/>
            <a:ext cx="3177313" cy="1327215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188B0E8A-1A07-4F86-A5CC-126B1CEFD843}"/>
              </a:ext>
            </a:extLst>
          </p:cNvPr>
          <p:cNvSpPr txBox="1">
            <a:spLocks/>
          </p:cNvSpPr>
          <p:nvPr/>
        </p:nvSpPr>
        <p:spPr>
          <a:xfrm>
            <a:off x="8070542" y="1836312"/>
            <a:ext cx="1747824" cy="27069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chemeClr val="bg1"/>
                </a:solidFill>
                <a:latin typeface="+mj-ea"/>
                <a:ea typeface="+mj-ea"/>
              </a:rPr>
              <a:t>◆ 成本合理</a:t>
            </a:r>
          </a:p>
          <a:p>
            <a:pPr marL="0" indent="0">
              <a:buNone/>
            </a:pPr>
            <a:endParaRPr lang="zh-TW" altLang="en-US" sz="24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EF5D80F-C262-4F2A-ADBF-728219467D4F}"/>
              </a:ext>
            </a:extLst>
          </p:cNvPr>
          <p:cNvSpPr/>
          <p:nvPr/>
        </p:nvSpPr>
        <p:spPr>
          <a:xfrm>
            <a:off x="8375653" y="2242410"/>
            <a:ext cx="277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+mn-ea"/>
              </a:rPr>
              <a:t>資金有限，必須買到超值、價格合理的網路設備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473C937-04B2-4932-8953-3DC57790CA2F}"/>
              </a:ext>
            </a:extLst>
          </p:cNvPr>
          <p:cNvSpPr/>
          <p:nvPr/>
        </p:nvSpPr>
        <p:spPr>
          <a:xfrm>
            <a:off x="8070542" y="3920646"/>
            <a:ext cx="3177313" cy="1327215"/>
          </a:xfrm>
          <a:prstGeom prst="roundRect">
            <a:avLst>
              <a:gd name="adj" fmla="val 6368"/>
            </a:avLst>
          </a:prstGeom>
          <a:solidFill>
            <a:schemeClr val="bg1">
              <a:alpha val="1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69FD0A87-937C-473E-99EA-4A6AD562CC43}"/>
              </a:ext>
            </a:extLst>
          </p:cNvPr>
          <p:cNvSpPr txBox="1">
            <a:spLocks/>
          </p:cNvSpPr>
          <p:nvPr/>
        </p:nvSpPr>
        <p:spPr>
          <a:xfrm>
            <a:off x="8070542" y="4056051"/>
            <a:ext cx="1747824" cy="270693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>
                <a:solidFill>
                  <a:schemeClr val="bg1"/>
                </a:solidFill>
                <a:latin typeface="+mj-ea"/>
                <a:ea typeface="+mj-ea"/>
              </a:rPr>
              <a:t>◆ 功能實用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A46C5A4-4401-411F-A033-C5D393C70A04}"/>
              </a:ext>
            </a:extLst>
          </p:cNvPr>
          <p:cNvSpPr/>
          <p:nvPr/>
        </p:nvSpPr>
        <p:spPr>
          <a:xfrm>
            <a:off x="8375653" y="4462149"/>
            <a:ext cx="2779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+mn-ea"/>
              </a:rPr>
              <a:t>有效管理網路效率、提升安全、方便延展擴充</a:t>
            </a:r>
          </a:p>
        </p:txBody>
      </p:sp>
    </p:spTree>
    <p:extLst>
      <p:ext uri="{BB962C8B-B14F-4D97-AF65-F5344CB8AC3E}">
        <p14:creationId xmlns:p14="http://schemas.microsoft.com/office/powerpoint/2010/main" val="1770972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B72C9D3-6E70-4DE2-BF28-1CE25AE92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439" y="1808092"/>
            <a:ext cx="1107996" cy="81043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D38E545-9495-4BA5-A074-1FA4C126F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87" y="2957221"/>
            <a:ext cx="1742853" cy="116134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B2F376D1-470A-4C16-96BD-966D663CC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06" y="1791792"/>
            <a:ext cx="1813515" cy="14758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500"/>
              <a:t>小型企業的真實需求</a:t>
            </a:r>
            <a:r>
              <a:rPr lang="en-US" altLang="zh-TW" sz="4500"/>
              <a:t>_</a:t>
            </a:r>
            <a:r>
              <a:rPr lang="zh-TW" altLang="en-US" sz="4500"/>
              <a:t>基本應用</a:t>
            </a:r>
          </a:p>
        </p:txBody>
      </p:sp>
      <p:pic>
        <p:nvPicPr>
          <p:cNvPr id="37" name="圖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500" y="3192370"/>
            <a:ext cx="6171763" cy="878397"/>
          </a:xfrm>
          <a:prstGeom prst="rect">
            <a:avLst/>
          </a:prstGeom>
        </p:spPr>
      </p:pic>
      <p:sp>
        <p:nvSpPr>
          <p:cNvPr id="41" name="文字方塊 40">
            <a:extLst>
              <a:ext uri="{FF2B5EF4-FFF2-40B4-BE49-F238E27FC236}">
                <a16:creationId xmlns:a16="http://schemas.microsoft.com/office/drawing/2014/main" id="{ADA062E5-A92D-46CC-AAAF-B772B7D3E285}"/>
              </a:ext>
            </a:extLst>
          </p:cNvPr>
          <p:cNvSpPr txBox="1"/>
          <p:nvPr/>
        </p:nvSpPr>
        <p:spPr>
          <a:xfrm>
            <a:off x="540751" y="2213010"/>
            <a:ext cx="21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927" algn="ctr" defTabSz="457200">
              <a:buClr>
                <a:prstClr val="white"/>
              </a:buClr>
              <a:buSzPct val="100000"/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Internet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49" name="肘形接點 48"/>
          <p:cNvCxnSpPr>
            <a:cxnSpLocks/>
          </p:cNvCxnSpPr>
          <p:nvPr/>
        </p:nvCxnSpPr>
        <p:spPr>
          <a:xfrm flipV="1">
            <a:off x="8157838" y="2095893"/>
            <a:ext cx="1630336" cy="1579163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肘形接點 49"/>
          <p:cNvCxnSpPr>
            <a:cxnSpLocks/>
          </p:cNvCxnSpPr>
          <p:nvPr/>
        </p:nvCxnSpPr>
        <p:spPr>
          <a:xfrm>
            <a:off x="7395025" y="3672506"/>
            <a:ext cx="2451730" cy="1492189"/>
          </a:xfrm>
          <a:prstGeom prst="bentConnector3">
            <a:avLst>
              <a:gd name="adj1" fmla="val 64245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肘形接點 52"/>
          <p:cNvCxnSpPr>
            <a:cxnSpLocks/>
          </p:cNvCxnSpPr>
          <p:nvPr/>
        </p:nvCxnSpPr>
        <p:spPr>
          <a:xfrm rot="5400000">
            <a:off x="3352341" y="4020154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/>
          <p:nvPr/>
        </p:nvCxnSpPr>
        <p:spPr>
          <a:xfrm>
            <a:off x="3779127" y="4252112"/>
            <a:ext cx="3048174" cy="487684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5" name="肘形接點 54"/>
          <p:cNvCxnSpPr>
            <a:cxnSpLocks/>
          </p:cNvCxnSpPr>
          <p:nvPr/>
        </p:nvCxnSpPr>
        <p:spPr>
          <a:xfrm>
            <a:off x="3779127" y="4262272"/>
            <a:ext cx="1739228" cy="487683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7" name="肘形接點 56"/>
          <p:cNvCxnSpPr>
            <a:cxnSpLocks/>
          </p:cNvCxnSpPr>
          <p:nvPr/>
        </p:nvCxnSpPr>
        <p:spPr>
          <a:xfrm rot="5400000" flipH="1" flipV="1">
            <a:off x="3552510" y="2659022"/>
            <a:ext cx="752927" cy="464369"/>
          </a:xfrm>
          <a:prstGeom prst="bentConnector3">
            <a:avLst>
              <a:gd name="adj1" fmla="val 31783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肘形接點 57"/>
          <p:cNvCxnSpPr>
            <a:cxnSpLocks/>
          </p:cNvCxnSpPr>
          <p:nvPr/>
        </p:nvCxnSpPr>
        <p:spPr>
          <a:xfrm rot="10800000" flipV="1">
            <a:off x="2345246" y="3905250"/>
            <a:ext cx="880555" cy="95250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肘形接點 60"/>
          <p:cNvCxnSpPr/>
          <p:nvPr/>
        </p:nvCxnSpPr>
        <p:spPr>
          <a:xfrm flipV="1">
            <a:off x="4289061" y="2535465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肘形接點 61"/>
          <p:cNvCxnSpPr>
            <a:cxnSpLocks/>
          </p:cNvCxnSpPr>
          <p:nvPr/>
        </p:nvCxnSpPr>
        <p:spPr>
          <a:xfrm flipV="1">
            <a:off x="4288315" y="2529731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</p:cNvCxnSpPr>
          <p:nvPr/>
        </p:nvCxnSpPr>
        <p:spPr>
          <a:xfrm flipV="1">
            <a:off x="4311882" y="2529731"/>
            <a:ext cx="2973572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5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3967436" y="2887691"/>
            <a:ext cx="1006376" cy="24681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4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圖片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515" y="4692090"/>
            <a:ext cx="1109752" cy="1090530"/>
          </a:xfrm>
          <a:prstGeom prst="rect">
            <a:avLst/>
          </a:prstGeom>
        </p:spPr>
      </p:pic>
      <p:sp>
        <p:nvSpPr>
          <p:cNvPr id="67" name="文字方塊 66"/>
          <p:cNvSpPr txBox="1"/>
          <p:nvPr/>
        </p:nvSpPr>
        <p:spPr>
          <a:xfrm>
            <a:off x="9901708" y="1409819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+mj-ea"/>
                <a:ea typeface="+mj-ea"/>
              </a:rPr>
              <a:t>行銷</a:t>
            </a:r>
            <a:r>
              <a:rPr lang="en-US" altLang="zh-TW" sz="1600" b="1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TW" altLang="en-US" sz="1600" b="1">
                <a:solidFill>
                  <a:schemeClr val="bg1"/>
                </a:solidFill>
                <a:latin typeface="+mj-ea"/>
                <a:ea typeface="+mj-ea"/>
              </a:rPr>
              <a:t>美工</a:t>
            </a:r>
          </a:p>
        </p:txBody>
      </p:sp>
      <p:sp>
        <p:nvSpPr>
          <p:cNvPr id="68" name="文字方塊 67"/>
          <p:cNvSpPr txBox="1"/>
          <p:nvPr/>
        </p:nvSpPr>
        <p:spPr>
          <a:xfrm>
            <a:off x="9901708" y="290322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+mj-ea"/>
                <a:ea typeface="+mj-ea"/>
              </a:rPr>
              <a:t>檔案伺服</a:t>
            </a:r>
          </a:p>
        </p:txBody>
      </p:sp>
      <p:sp>
        <p:nvSpPr>
          <p:cNvPr id="69" name="文字方塊 68"/>
          <p:cNvSpPr txBox="1"/>
          <p:nvPr/>
        </p:nvSpPr>
        <p:spPr>
          <a:xfrm>
            <a:off x="10094067" y="4373282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ea"/>
                <a:ea typeface="+mj-ea"/>
              </a:rPr>
              <a:t>NAS</a:t>
            </a:r>
            <a:endParaRPr lang="zh-TW" altLang="en-US" sz="16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EC9034C-DD75-4FEE-A1A0-55B49F0A94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21" y="4846946"/>
            <a:ext cx="1202604" cy="1064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DA9B96A-66B3-4E33-B72A-F884DD1B57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01" y="4725615"/>
            <a:ext cx="1404394" cy="121488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1628138-5466-4BD4-BD42-92A35D5222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3" y="1684679"/>
            <a:ext cx="1344432" cy="778087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8AB7F73-613A-4782-A14E-E045CD3559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69" y="1684679"/>
            <a:ext cx="1344432" cy="778087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695DD286-797C-4035-8707-DB2A2018A7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593" y="1684679"/>
            <a:ext cx="1344432" cy="778087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B167FC6B-74F8-4DE0-AFA6-81BEF8151D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79" y="1684679"/>
            <a:ext cx="1344432" cy="778087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21A47C1-4FB8-4FD4-A303-CCA4EF3C82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74" y="4725615"/>
            <a:ext cx="1404394" cy="12148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5E67E21-EB9A-438F-92DB-F450854A5F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4" y="3113441"/>
            <a:ext cx="1124376" cy="1020588"/>
          </a:xfrm>
          <a:prstGeom prst="rect">
            <a:avLst/>
          </a:prstGeom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33930B99-2165-45D6-9FEC-2F77179B28B3}"/>
              </a:ext>
            </a:extLst>
          </p:cNvPr>
          <p:cNvSpPr/>
          <p:nvPr/>
        </p:nvSpPr>
        <p:spPr>
          <a:xfrm>
            <a:off x="3260534" y="3294230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C8ACA1C-CEEE-46FC-A183-842581B62282}"/>
              </a:ext>
            </a:extLst>
          </p:cNvPr>
          <p:cNvSpPr/>
          <p:nvPr/>
        </p:nvSpPr>
        <p:spPr>
          <a:xfrm>
            <a:off x="3639081" y="3664445"/>
            <a:ext cx="1041795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60" name="圓角矩形 46">
            <a:extLst>
              <a:ext uri="{FF2B5EF4-FFF2-40B4-BE49-F238E27FC236}">
                <a16:creationId xmlns:a16="http://schemas.microsoft.com/office/drawing/2014/main" id="{5498B8FE-7EEA-4868-81EB-D2EDCE0B915F}"/>
              </a:ext>
            </a:extLst>
          </p:cNvPr>
          <p:cNvSpPr/>
          <p:nvPr/>
        </p:nvSpPr>
        <p:spPr>
          <a:xfrm>
            <a:off x="3670129" y="4173642"/>
            <a:ext cx="1006376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3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B4C09D68-B185-49BC-8E14-30460AB1B0AD}"/>
              </a:ext>
            </a:extLst>
          </p:cNvPr>
          <p:cNvSpPr/>
          <p:nvPr/>
        </p:nvSpPr>
        <p:spPr>
          <a:xfrm>
            <a:off x="3251172" y="3664445"/>
            <a:ext cx="3329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74" name="圓角矩形 46">
            <a:extLst>
              <a:ext uri="{FF2B5EF4-FFF2-40B4-BE49-F238E27FC236}">
                <a16:creationId xmlns:a16="http://schemas.microsoft.com/office/drawing/2014/main" id="{F5F14052-35D7-476F-A744-2D5D1239B033}"/>
              </a:ext>
            </a:extLst>
          </p:cNvPr>
          <p:cNvSpPr/>
          <p:nvPr/>
        </p:nvSpPr>
        <p:spPr>
          <a:xfrm>
            <a:off x="2501472" y="3853627"/>
            <a:ext cx="565940" cy="2468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圓角矩形 46">
            <a:extLst>
              <a:ext uri="{FF2B5EF4-FFF2-40B4-BE49-F238E27FC236}">
                <a16:creationId xmlns:a16="http://schemas.microsoft.com/office/drawing/2014/main" id="{21C30855-EDA6-4725-BD97-EB965919877D}"/>
              </a:ext>
            </a:extLst>
          </p:cNvPr>
          <p:cNvSpPr/>
          <p:nvPr/>
        </p:nvSpPr>
        <p:spPr>
          <a:xfrm>
            <a:off x="7760182" y="3540204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3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5F3C1EC6-9A0E-4047-8462-86B921859B13}"/>
              </a:ext>
            </a:extLst>
          </p:cNvPr>
          <p:cNvSpPr/>
          <p:nvPr/>
        </p:nvSpPr>
        <p:spPr>
          <a:xfrm>
            <a:off x="4808663" y="3537893"/>
            <a:ext cx="2586362" cy="40740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51" name="直線單箭頭接點 50"/>
          <p:cNvCxnSpPr/>
          <p:nvPr/>
        </p:nvCxnSpPr>
        <p:spPr>
          <a:xfrm flipV="1">
            <a:off x="8793373" y="3662356"/>
            <a:ext cx="768846" cy="1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7397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圖片 129">
            <a:extLst>
              <a:ext uri="{FF2B5EF4-FFF2-40B4-BE49-F238E27FC236}">
                <a16:creationId xmlns:a16="http://schemas.microsoft.com/office/drawing/2014/main" id="{EEBEB285-6C76-421A-97B4-885194EF8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29" y="5276513"/>
            <a:ext cx="877225" cy="758852"/>
          </a:xfrm>
          <a:prstGeom prst="rect">
            <a:avLst/>
          </a:prstGeom>
        </p:spPr>
      </p:pic>
      <p:pic>
        <p:nvPicPr>
          <p:cNvPr id="131" name="圖片 130">
            <a:extLst>
              <a:ext uri="{FF2B5EF4-FFF2-40B4-BE49-F238E27FC236}">
                <a16:creationId xmlns:a16="http://schemas.microsoft.com/office/drawing/2014/main" id="{2C33D8B1-158E-4667-8A9D-D8BA8801C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24" y="5465723"/>
            <a:ext cx="929203" cy="537774"/>
          </a:xfrm>
          <a:prstGeom prst="rect">
            <a:avLst/>
          </a:prstGeom>
        </p:spPr>
      </p:pic>
      <p:pic>
        <p:nvPicPr>
          <p:cNvPr id="132" name="圖片 131">
            <a:extLst>
              <a:ext uri="{FF2B5EF4-FFF2-40B4-BE49-F238E27FC236}">
                <a16:creationId xmlns:a16="http://schemas.microsoft.com/office/drawing/2014/main" id="{B420EF23-F606-473F-8E41-DF733162D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77" y="5276513"/>
            <a:ext cx="877225" cy="758852"/>
          </a:xfrm>
          <a:prstGeom prst="rect">
            <a:avLst/>
          </a:prstGeom>
        </p:spPr>
      </p:pic>
      <p:pic>
        <p:nvPicPr>
          <p:cNvPr id="133" name="圖片 132">
            <a:extLst>
              <a:ext uri="{FF2B5EF4-FFF2-40B4-BE49-F238E27FC236}">
                <a16:creationId xmlns:a16="http://schemas.microsoft.com/office/drawing/2014/main" id="{E69CCC0A-2A10-4B16-94FE-0F9856060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387" y="5465723"/>
            <a:ext cx="929203" cy="537774"/>
          </a:xfrm>
          <a:prstGeom prst="rect">
            <a:avLst/>
          </a:prstGeom>
        </p:spPr>
      </p:pic>
      <p:pic>
        <p:nvPicPr>
          <p:cNvPr id="134" name="圖片 133">
            <a:extLst>
              <a:ext uri="{FF2B5EF4-FFF2-40B4-BE49-F238E27FC236}">
                <a16:creationId xmlns:a16="http://schemas.microsoft.com/office/drawing/2014/main" id="{0F213C00-4366-4C36-91C2-FB14BB07F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64" y="5276513"/>
            <a:ext cx="877225" cy="7588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500"/>
              <a:t>小型企業的真實需求</a:t>
            </a:r>
            <a:r>
              <a:rPr lang="en-US" altLang="zh-TW" sz="4500"/>
              <a:t>_</a:t>
            </a:r>
            <a:r>
              <a:rPr lang="zh-TW" altLang="en-US" sz="4500"/>
              <a:t>擴充應用</a:t>
            </a:r>
          </a:p>
        </p:txBody>
      </p:sp>
      <p:pic>
        <p:nvPicPr>
          <p:cNvPr id="57" name="圖片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32" y="2274663"/>
            <a:ext cx="6159284" cy="879535"/>
          </a:xfrm>
          <a:prstGeom prst="rect">
            <a:avLst/>
          </a:prstGeom>
        </p:spPr>
      </p:pic>
      <p:pic>
        <p:nvPicPr>
          <p:cNvPr id="58" name="圖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404" y="3560848"/>
            <a:ext cx="6144030" cy="874451"/>
          </a:xfrm>
          <a:prstGeom prst="rect">
            <a:avLst/>
          </a:prstGeom>
        </p:spPr>
      </p:pic>
      <p:pic>
        <p:nvPicPr>
          <p:cNvPr id="73" name="圖片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255" y="4969601"/>
            <a:ext cx="1192530" cy="1083092"/>
          </a:xfrm>
          <a:prstGeom prst="rect">
            <a:avLst/>
          </a:prstGeom>
        </p:spPr>
      </p:pic>
      <p:cxnSp>
        <p:nvCxnSpPr>
          <p:cNvPr id="79" name="肘形接點 78"/>
          <p:cNvCxnSpPr>
            <a:cxnSpLocks/>
          </p:cNvCxnSpPr>
          <p:nvPr/>
        </p:nvCxnSpPr>
        <p:spPr>
          <a:xfrm flipV="1">
            <a:off x="7702550" y="2104745"/>
            <a:ext cx="2186436" cy="739641"/>
          </a:xfrm>
          <a:prstGeom prst="bentConnector3">
            <a:avLst>
              <a:gd name="adj1" fmla="val 8020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1" name="肘形接點 80"/>
          <p:cNvCxnSpPr>
            <a:cxnSpLocks/>
          </p:cNvCxnSpPr>
          <p:nvPr/>
        </p:nvCxnSpPr>
        <p:spPr>
          <a:xfrm>
            <a:off x="8436984" y="3887282"/>
            <a:ext cx="1154168" cy="1026189"/>
          </a:xfrm>
          <a:prstGeom prst="bentConnector3">
            <a:avLst>
              <a:gd name="adj1" fmla="val 87962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3" name="肘形接點 82"/>
          <p:cNvCxnSpPr>
            <a:cxnSpLocks/>
          </p:cNvCxnSpPr>
          <p:nvPr/>
        </p:nvCxnSpPr>
        <p:spPr>
          <a:xfrm rot="5400000" flipH="1" flipV="1">
            <a:off x="9271798" y="3566452"/>
            <a:ext cx="506124" cy="135537"/>
          </a:xfrm>
          <a:prstGeom prst="bentConnector3">
            <a:avLst>
              <a:gd name="adj1" fmla="val 98931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E71A81EA-2388-4548-92AC-72FF0539235B}"/>
              </a:ext>
            </a:extLst>
          </p:cNvPr>
          <p:cNvGrpSpPr/>
          <p:nvPr/>
        </p:nvGrpSpPr>
        <p:grpSpPr>
          <a:xfrm>
            <a:off x="4442052" y="1960344"/>
            <a:ext cx="4485773" cy="462772"/>
            <a:chOff x="4714989" y="2271494"/>
            <a:chExt cx="4485773" cy="659808"/>
          </a:xfrm>
        </p:grpSpPr>
        <p:cxnSp>
          <p:nvCxnSpPr>
            <p:cNvPr id="85" name="肘形接點 84"/>
            <p:cNvCxnSpPr/>
            <p:nvPr/>
          </p:nvCxnSpPr>
          <p:spPr>
            <a:xfrm rot="10800000">
              <a:off x="4714989" y="2319405"/>
              <a:ext cx="1533515" cy="611897"/>
            </a:xfrm>
            <a:prstGeom prst="bentConnector2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肘形接點 83"/>
            <p:cNvCxnSpPr>
              <a:cxnSpLocks/>
            </p:cNvCxnSpPr>
            <p:nvPr/>
          </p:nvCxnSpPr>
          <p:spPr>
            <a:xfrm flipV="1">
              <a:off x="6248503" y="2271494"/>
              <a:ext cx="2952259" cy="654917"/>
            </a:xfrm>
            <a:prstGeom prst="bentConnector2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肘形接點 85"/>
            <p:cNvCxnSpPr>
              <a:cxnSpLocks/>
            </p:cNvCxnSpPr>
            <p:nvPr/>
          </p:nvCxnSpPr>
          <p:spPr>
            <a:xfrm flipV="1">
              <a:off x="6248503" y="2271494"/>
              <a:ext cx="2067919" cy="654917"/>
            </a:xfrm>
            <a:prstGeom prst="bentConnector2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肘形接點 87"/>
            <p:cNvCxnSpPr>
              <a:cxnSpLocks/>
            </p:cNvCxnSpPr>
            <p:nvPr/>
          </p:nvCxnSpPr>
          <p:spPr>
            <a:xfrm flipV="1">
              <a:off x="6248503" y="2320113"/>
              <a:ext cx="1207330" cy="606298"/>
            </a:xfrm>
            <a:prstGeom prst="bentConnector2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直線單箭頭接點 88"/>
            <p:cNvCxnSpPr>
              <a:cxnSpLocks/>
            </p:cNvCxnSpPr>
            <p:nvPr/>
          </p:nvCxnSpPr>
          <p:spPr>
            <a:xfrm flipV="1">
              <a:off x="6542216" y="2320113"/>
              <a:ext cx="2" cy="606298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0" name="直線單箭頭接點 89"/>
            <p:cNvCxnSpPr>
              <a:cxnSpLocks/>
            </p:cNvCxnSpPr>
            <p:nvPr/>
          </p:nvCxnSpPr>
          <p:spPr>
            <a:xfrm flipV="1">
              <a:off x="5628601" y="2320113"/>
              <a:ext cx="2" cy="606298"/>
            </a:xfrm>
            <a:prstGeom prst="straightConnector1">
              <a:avLst/>
            </a:prstGeom>
            <a:noFill/>
            <a:ln w="12700">
              <a:solidFill>
                <a:schemeClr val="bg1"/>
              </a:solidFill>
            </a:ln>
            <a:effectLst>
              <a:glow rad="38100">
                <a:srgbClr val="DB09B4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99" name="肘形接點 98"/>
          <p:cNvCxnSpPr>
            <a:cxnSpLocks/>
          </p:cNvCxnSpPr>
          <p:nvPr/>
        </p:nvCxnSpPr>
        <p:spPr>
          <a:xfrm rot="10800000">
            <a:off x="2685659" y="2058293"/>
            <a:ext cx="786223" cy="490499"/>
          </a:xfrm>
          <a:prstGeom prst="bentConnector3">
            <a:avLst>
              <a:gd name="adj1" fmla="val 9926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7" name="肘形接點 106"/>
          <p:cNvCxnSpPr>
            <a:cxnSpLocks/>
          </p:cNvCxnSpPr>
          <p:nvPr/>
        </p:nvCxnSpPr>
        <p:spPr>
          <a:xfrm>
            <a:off x="4701705" y="4742122"/>
            <a:ext cx="2952259" cy="535047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8" name="肘形接點 107"/>
          <p:cNvCxnSpPr>
            <a:endCxn id="73" idx="0"/>
          </p:cNvCxnSpPr>
          <p:nvPr/>
        </p:nvCxnSpPr>
        <p:spPr>
          <a:xfrm rot="10800000" flipV="1">
            <a:off x="2482521" y="4736546"/>
            <a:ext cx="2357841" cy="178336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9" name="肘形接點 108"/>
          <p:cNvCxnSpPr>
            <a:cxnSpLocks/>
          </p:cNvCxnSpPr>
          <p:nvPr/>
        </p:nvCxnSpPr>
        <p:spPr>
          <a:xfrm>
            <a:off x="4701705" y="4742122"/>
            <a:ext cx="1934296" cy="535047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0" name="肘形接點 109"/>
          <p:cNvCxnSpPr>
            <a:cxnSpLocks/>
          </p:cNvCxnSpPr>
          <p:nvPr/>
        </p:nvCxnSpPr>
        <p:spPr>
          <a:xfrm>
            <a:off x="4701705" y="4742122"/>
            <a:ext cx="916311" cy="535047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1" name="直線單箭頭接點 110"/>
          <p:cNvCxnSpPr>
            <a:cxnSpLocks/>
          </p:cNvCxnSpPr>
          <p:nvPr/>
        </p:nvCxnSpPr>
        <p:spPr>
          <a:xfrm>
            <a:off x="4701704" y="4742122"/>
            <a:ext cx="2" cy="633631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2" name="肘形接點 111"/>
          <p:cNvCxnSpPr>
            <a:cxnSpLocks/>
          </p:cNvCxnSpPr>
          <p:nvPr/>
        </p:nvCxnSpPr>
        <p:spPr>
          <a:xfrm rot="10800000" flipV="1">
            <a:off x="3728554" y="4742121"/>
            <a:ext cx="973151" cy="633631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3" name="直線單箭頭接點 112"/>
          <p:cNvCxnSpPr/>
          <p:nvPr/>
        </p:nvCxnSpPr>
        <p:spPr>
          <a:xfrm flipV="1">
            <a:off x="4701704" y="4258502"/>
            <a:ext cx="0" cy="483619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7" name="直線單箭頭接點 116"/>
          <p:cNvCxnSpPr>
            <a:cxnSpLocks/>
          </p:cNvCxnSpPr>
          <p:nvPr/>
        </p:nvCxnSpPr>
        <p:spPr>
          <a:xfrm>
            <a:off x="6281876" y="3031025"/>
            <a:ext cx="0" cy="839084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3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2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5785046" y="3257354"/>
            <a:ext cx="904124" cy="217849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1"/>
            </a:solidFill>
          </a:ln>
          <a:effectLst>
            <a:glow rad="38100">
              <a:schemeClr val="accent3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45FCFE35-F643-40C3-89B8-25EE5337D838}"/>
              </a:ext>
            </a:extLst>
          </p:cNvPr>
          <p:cNvGrpSpPr/>
          <p:nvPr/>
        </p:nvGrpSpPr>
        <p:grpSpPr>
          <a:xfrm>
            <a:off x="665483" y="2713647"/>
            <a:ext cx="1596660" cy="1764820"/>
            <a:chOff x="514988" y="2429751"/>
            <a:chExt cx="2119059" cy="2342237"/>
          </a:xfrm>
        </p:grpSpPr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6E7FCE11-7326-4B09-96D3-3683CAA55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43" y="2429751"/>
              <a:ext cx="1813515" cy="1475877"/>
            </a:xfrm>
            <a:prstGeom prst="rect">
              <a:avLst/>
            </a:prstGeom>
          </p:spPr>
        </p:pic>
        <p:sp>
          <p:nvSpPr>
            <p:cNvPr id="97" name="文字方塊 96">
              <a:extLst>
                <a:ext uri="{FF2B5EF4-FFF2-40B4-BE49-F238E27FC236}">
                  <a16:creationId xmlns:a16="http://schemas.microsoft.com/office/drawing/2014/main" id="{962ACC45-F461-4D9D-B089-8B4852E8B554}"/>
                </a:ext>
              </a:extLst>
            </p:cNvPr>
            <p:cNvSpPr txBox="1"/>
            <p:nvPr/>
          </p:nvSpPr>
          <p:spPr>
            <a:xfrm>
              <a:off x="514988" y="2850969"/>
              <a:ext cx="2119059" cy="53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70927" algn="ctr" defTabSz="457200">
                <a:buClr>
                  <a:prstClr val="white"/>
                </a:buClr>
                <a:buSzPct val="100000"/>
              </a:pPr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Internet</a:t>
              </a:r>
              <a:endPara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7FCEA128-6F33-4192-9135-DB21F96EF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21" y="3751400"/>
              <a:ext cx="1124376" cy="1020588"/>
            </a:xfrm>
            <a:prstGeom prst="rect">
              <a:avLst/>
            </a:prstGeom>
          </p:spPr>
        </p:pic>
      </p:grpSp>
      <p:pic>
        <p:nvPicPr>
          <p:cNvPr id="100" name="圖片 99">
            <a:extLst>
              <a:ext uri="{FF2B5EF4-FFF2-40B4-BE49-F238E27FC236}">
                <a16:creationId xmlns:a16="http://schemas.microsoft.com/office/drawing/2014/main" id="{763B0F2A-FB50-4720-904D-CA57B5610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674" y="1513200"/>
            <a:ext cx="1107996" cy="810438"/>
          </a:xfrm>
          <a:prstGeom prst="rect">
            <a:avLst/>
          </a:prstGeom>
        </p:spPr>
      </p:pic>
      <p:pic>
        <p:nvPicPr>
          <p:cNvPr id="101" name="圖片 100">
            <a:extLst>
              <a:ext uri="{FF2B5EF4-FFF2-40B4-BE49-F238E27FC236}">
                <a16:creationId xmlns:a16="http://schemas.microsoft.com/office/drawing/2014/main" id="{8B158815-029F-4AB7-8A9E-8F566337A4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122" y="2662329"/>
            <a:ext cx="1742853" cy="1161344"/>
          </a:xfrm>
          <a:prstGeom prst="rect">
            <a:avLst/>
          </a:prstGeom>
        </p:spPr>
      </p:pic>
      <p:pic>
        <p:nvPicPr>
          <p:cNvPr id="103" name="圖片 102">
            <a:extLst>
              <a:ext uri="{FF2B5EF4-FFF2-40B4-BE49-F238E27FC236}">
                <a16:creationId xmlns:a16="http://schemas.microsoft.com/office/drawing/2014/main" id="{42CC215A-5942-4F13-86E2-ECEC3AF0AD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73" y="4380600"/>
            <a:ext cx="1372145" cy="1033691"/>
          </a:xfrm>
          <a:prstGeom prst="rect">
            <a:avLst/>
          </a:prstGeom>
        </p:spPr>
      </p:pic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8B7B4DDF-E4A4-4CD7-9E5E-45BBB8A89137}"/>
              </a:ext>
            </a:extLst>
          </p:cNvPr>
          <p:cNvSpPr txBox="1"/>
          <p:nvPr/>
        </p:nvSpPr>
        <p:spPr>
          <a:xfrm>
            <a:off x="9798943" y="1114927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+mj-ea"/>
                <a:ea typeface="+mj-ea"/>
              </a:rPr>
              <a:t>行銷</a:t>
            </a:r>
            <a:r>
              <a:rPr lang="en-US" altLang="zh-TW" sz="1600" b="1">
                <a:solidFill>
                  <a:schemeClr val="bg1"/>
                </a:solidFill>
                <a:latin typeface="+mj-ea"/>
                <a:ea typeface="+mj-ea"/>
              </a:rPr>
              <a:t>/</a:t>
            </a:r>
            <a:r>
              <a:rPr lang="zh-TW" altLang="en-US" sz="1600" b="1">
                <a:solidFill>
                  <a:schemeClr val="bg1"/>
                </a:solidFill>
                <a:latin typeface="+mj-ea"/>
                <a:ea typeface="+mj-ea"/>
              </a:rPr>
              <a:t>美工</a:t>
            </a: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4D935EFD-71E3-4ADE-8040-A408FA2F3BD7}"/>
              </a:ext>
            </a:extLst>
          </p:cNvPr>
          <p:cNvSpPr txBox="1"/>
          <p:nvPr/>
        </p:nvSpPr>
        <p:spPr>
          <a:xfrm>
            <a:off x="9798943" y="260832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+mj-ea"/>
                <a:ea typeface="+mj-ea"/>
              </a:rPr>
              <a:t>檔案伺服</a:t>
            </a:r>
          </a:p>
        </p:txBody>
      </p: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221042F3-B46D-4E2C-800F-6A4C0D6FBBE6}"/>
              </a:ext>
            </a:extLst>
          </p:cNvPr>
          <p:cNvSpPr txBox="1"/>
          <p:nvPr/>
        </p:nvSpPr>
        <p:spPr>
          <a:xfrm>
            <a:off x="9798943" y="3967380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ea"/>
                <a:ea typeface="+mj-ea"/>
              </a:rPr>
              <a:t>NAS</a:t>
            </a:r>
            <a:endParaRPr lang="zh-TW" altLang="en-US" sz="16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20" name="圖片 119">
            <a:extLst>
              <a:ext uri="{FF2B5EF4-FFF2-40B4-BE49-F238E27FC236}">
                <a16:creationId xmlns:a16="http://schemas.microsoft.com/office/drawing/2014/main" id="{3C7805B8-0AE6-4CEC-A8CF-F1D1E5CCAF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74" y="1149901"/>
            <a:ext cx="877225" cy="758852"/>
          </a:xfrm>
          <a:prstGeom prst="rect">
            <a:avLst/>
          </a:prstGeom>
        </p:spPr>
      </p:pic>
      <p:pic>
        <p:nvPicPr>
          <p:cNvPr id="125" name="圖片 124">
            <a:extLst>
              <a:ext uri="{FF2B5EF4-FFF2-40B4-BE49-F238E27FC236}">
                <a16:creationId xmlns:a16="http://schemas.microsoft.com/office/drawing/2014/main" id="{0C3C131B-F16A-4013-922C-00A9BEAF4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069" y="1366188"/>
            <a:ext cx="929203" cy="537774"/>
          </a:xfrm>
          <a:prstGeom prst="rect">
            <a:avLst/>
          </a:prstGeom>
        </p:spPr>
      </p:pic>
      <p:pic>
        <p:nvPicPr>
          <p:cNvPr id="126" name="圖片 125">
            <a:extLst>
              <a:ext uri="{FF2B5EF4-FFF2-40B4-BE49-F238E27FC236}">
                <a16:creationId xmlns:a16="http://schemas.microsoft.com/office/drawing/2014/main" id="{F299B38D-DFF6-42A4-BE60-3FCA6355A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22" y="1149901"/>
            <a:ext cx="877225" cy="758852"/>
          </a:xfrm>
          <a:prstGeom prst="rect">
            <a:avLst/>
          </a:prstGeom>
        </p:spPr>
      </p:pic>
      <p:pic>
        <p:nvPicPr>
          <p:cNvPr id="127" name="圖片 126">
            <a:extLst>
              <a:ext uri="{FF2B5EF4-FFF2-40B4-BE49-F238E27FC236}">
                <a16:creationId xmlns:a16="http://schemas.microsoft.com/office/drawing/2014/main" id="{ACFF18BF-3C3A-4FF3-BAC4-37C61F387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332" y="1366188"/>
            <a:ext cx="929203" cy="537774"/>
          </a:xfrm>
          <a:prstGeom prst="rect">
            <a:avLst/>
          </a:prstGeom>
        </p:spPr>
      </p:pic>
      <p:pic>
        <p:nvPicPr>
          <p:cNvPr id="128" name="圖片 127">
            <a:extLst>
              <a:ext uri="{FF2B5EF4-FFF2-40B4-BE49-F238E27FC236}">
                <a16:creationId xmlns:a16="http://schemas.microsoft.com/office/drawing/2014/main" id="{FE638B88-873C-4E1F-98DE-6D142AE41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67" y="1366188"/>
            <a:ext cx="929203" cy="537774"/>
          </a:xfrm>
          <a:prstGeom prst="rect">
            <a:avLst/>
          </a:prstGeom>
        </p:spPr>
      </p:pic>
      <p:pic>
        <p:nvPicPr>
          <p:cNvPr id="129" name="圖片 128">
            <a:extLst>
              <a:ext uri="{FF2B5EF4-FFF2-40B4-BE49-F238E27FC236}">
                <a16:creationId xmlns:a16="http://schemas.microsoft.com/office/drawing/2014/main" id="{7A369665-9D98-44A4-9D89-601F5CB9B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30" y="1366188"/>
            <a:ext cx="929203" cy="537774"/>
          </a:xfrm>
          <a:prstGeom prst="rect">
            <a:avLst/>
          </a:prstGeom>
        </p:spPr>
      </p:pic>
      <p:cxnSp>
        <p:nvCxnSpPr>
          <p:cNvPr id="135" name="肘形接點 57">
            <a:extLst>
              <a:ext uri="{FF2B5EF4-FFF2-40B4-BE49-F238E27FC236}">
                <a16:creationId xmlns:a16="http://schemas.microsoft.com/office/drawing/2014/main" id="{B0D56049-931E-4B31-925B-69813227ACDB}"/>
              </a:ext>
            </a:extLst>
          </p:cNvPr>
          <p:cNvCxnSpPr>
            <a:cxnSpLocks/>
            <a:stCxn id="136" idx="1"/>
          </p:cNvCxnSpPr>
          <p:nvPr/>
        </p:nvCxnSpPr>
        <p:spPr>
          <a:xfrm rot="10800000" flipV="1">
            <a:off x="2024877" y="4113411"/>
            <a:ext cx="1509776" cy="158932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6" name="矩形 135">
            <a:extLst>
              <a:ext uri="{FF2B5EF4-FFF2-40B4-BE49-F238E27FC236}">
                <a16:creationId xmlns:a16="http://schemas.microsoft.com/office/drawing/2014/main" id="{92ABA832-D379-4856-9652-71B2CC304E0C}"/>
              </a:ext>
            </a:extLst>
          </p:cNvPr>
          <p:cNvSpPr/>
          <p:nvPr/>
        </p:nvSpPr>
        <p:spPr>
          <a:xfrm>
            <a:off x="3534653" y="3997620"/>
            <a:ext cx="332956" cy="23158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37" name="圓角矩形 46">
            <a:extLst>
              <a:ext uri="{FF2B5EF4-FFF2-40B4-BE49-F238E27FC236}">
                <a16:creationId xmlns:a16="http://schemas.microsoft.com/office/drawing/2014/main" id="{40348325-5FED-445A-91EE-53DF9103CAFD}"/>
              </a:ext>
            </a:extLst>
          </p:cNvPr>
          <p:cNvSpPr/>
          <p:nvPr/>
        </p:nvSpPr>
        <p:spPr>
          <a:xfrm>
            <a:off x="2476562" y="4080611"/>
            <a:ext cx="565940" cy="2468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EB46B6E3-28D0-4FD6-8E32-83C901B5E6B2}"/>
              </a:ext>
            </a:extLst>
          </p:cNvPr>
          <p:cNvSpPr/>
          <p:nvPr/>
        </p:nvSpPr>
        <p:spPr>
          <a:xfrm>
            <a:off x="3533560" y="3705700"/>
            <a:ext cx="1348945" cy="26503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0" name="圓角矩形 46">
            <a:extLst>
              <a:ext uri="{FF2B5EF4-FFF2-40B4-BE49-F238E27FC236}">
                <a16:creationId xmlns:a16="http://schemas.microsoft.com/office/drawing/2014/main" id="{189AB575-0A89-4719-AE5E-126FFEE7F8D2}"/>
              </a:ext>
            </a:extLst>
          </p:cNvPr>
          <p:cNvSpPr/>
          <p:nvPr/>
        </p:nvSpPr>
        <p:spPr>
          <a:xfrm>
            <a:off x="4304101" y="4638939"/>
            <a:ext cx="722073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r>
              <a:rPr lang="zh-TW" altLang="en-US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</a:t>
            </a:r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5AB7E09C-615B-4C68-9AD0-6248DA1BB46A}"/>
              </a:ext>
            </a:extLst>
          </p:cNvPr>
          <p:cNvSpPr/>
          <p:nvPr/>
        </p:nvSpPr>
        <p:spPr>
          <a:xfrm>
            <a:off x="4192124" y="3948096"/>
            <a:ext cx="690381" cy="26503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5D422AB9-3D04-4F13-8555-1DB681DFC95C}"/>
              </a:ext>
            </a:extLst>
          </p:cNvPr>
          <p:cNvSpPr/>
          <p:nvPr/>
        </p:nvSpPr>
        <p:spPr>
          <a:xfrm>
            <a:off x="3515086" y="2405720"/>
            <a:ext cx="352521" cy="60629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4" name="圓角矩形 46">
            <a:extLst>
              <a:ext uri="{FF2B5EF4-FFF2-40B4-BE49-F238E27FC236}">
                <a16:creationId xmlns:a16="http://schemas.microsoft.com/office/drawing/2014/main" id="{66BABE75-718A-4BA7-AE91-59B922A7D5F3}"/>
              </a:ext>
            </a:extLst>
          </p:cNvPr>
          <p:cNvSpPr/>
          <p:nvPr/>
        </p:nvSpPr>
        <p:spPr>
          <a:xfrm>
            <a:off x="5767933" y="2218281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1G * 6</a:t>
            </a:r>
            <a:endParaRPr lang="zh-TW" altLang="en-US" sz="1400" b="1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D6CEB5A2-96D6-4032-AF03-C547227FDE3D}"/>
              </a:ext>
            </a:extLst>
          </p:cNvPr>
          <p:cNvSpPr/>
          <p:nvPr/>
        </p:nvSpPr>
        <p:spPr>
          <a:xfrm>
            <a:off x="3906079" y="2414003"/>
            <a:ext cx="1042067" cy="60629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7" name="圓角矩形 46">
            <a:extLst>
              <a:ext uri="{FF2B5EF4-FFF2-40B4-BE49-F238E27FC236}">
                <a16:creationId xmlns:a16="http://schemas.microsoft.com/office/drawing/2014/main" id="{A48B4E71-DAE8-4B38-B88A-9038692854C6}"/>
              </a:ext>
            </a:extLst>
          </p:cNvPr>
          <p:cNvSpPr/>
          <p:nvPr/>
        </p:nvSpPr>
        <p:spPr>
          <a:xfrm>
            <a:off x="8688636" y="3742599"/>
            <a:ext cx="869298" cy="255021"/>
          </a:xfrm>
          <a:prstGeom prst="roundRect">
            <a:avLst/>
          </a:prstGeom>
          <a:solidFill>
            <a:srgbClr val="422E8A"/>
          </a:solidFill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735F2261-7BB3-4B69-8CC7-9A0B114F6FB4}"/>
              </a:ext>
            </a:extLst>
          </p:cNvPr>
          <p:cNvSpPr/>
          <p:nvPr/>
        </p:nvSpPr>
        <p:spPr>
          <a:xfrm>
            <a:off x="6761048" y="3887282"/>
            <a:ext cx="1677950" cy="371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49" name="圓角矩形 46">
            <a:extLst>
              <a:ext uri="{FF2B5EF4-FFF2-40B4-BE49-F238E27FC236}">
                <a16:creationId xmlns:a16="http://schemas.microsoft.com/office/drawing/2014/main" id="{F8BCDDA6-4BD7-4D56-B87D-BE47FFE17614}"/>
              </a:ext>
            </a:extLst>
          </p:cNvPr>
          <p:cNvSpPr/>
          <p:nvPr/>
        </p:nvSpPr>
        <p:spPr>
          <a:xfrm>
            <a:off x="8521697" y="2717151"/>
            <a:ext cx="684341" cy="270370"/>
          </a:xfrm>
          <a:prstGeom prst="roundRect">
            <a:avLst/>
          </a:prstGeom>
          <a:solidFill>
            <a:srgbClr val="422E8A"/>
          </a:solidFill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矩形 149">
            <a:extLst>
              <a:ext uri="{FF2B5EF4-FFF2-40B4-BE49-F238E27FC236}">
                <a16:creationId xmlns:a16="http://schemas.microsoft.com/office/drawing/2014/main" id="{7BCFDDC4-9922-4107-AB43-D1AB9BB32124}"/>
              </a:ext>
            </a:extLst>
          </p:cNvPr>
          <p:cNvSpPr/>
          <p:nvPr/>
        </p:nvSpPr>
        <p:spPr>
          <a:xfrm>
            <a:off x="6761047" y="2622924"/>
            <a:ext cx="911429" cy="371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D4A5993E-DCC5-4FB4-9925-074938701BAE}"/>
              </a:ext>
            </a:extLst>
          </p:cNvPr>
          <p:cNvSpPr/>
          <p:nvPr/>
        </p:nvSpPr>
        <p:spPr>
          <a:xfrm>
            <a:off x="5052910" y="3887282"/>
            <a:ext cx="1677950" cy="371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3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52" name="矩形 151">
            <a:extLst>
              <a:ext uri="{FF2B5EF4-FFF2-40B4-BE49-F238E27FC236}">
                <a16:creationId xmlns:a16="http://schemas.microsoft.com/office/drawing/2014/main" id="{07C25462-6479-4832-8A33-3682FC462B72}"/>
              </a:ext>
            </a:extLst>
          </p:cNvPr>
          <p:cNvSpPr/>
          <p:nvPr/>
        </p:nvSpPr>
        <p:spPr>
          <a:xfrm>
            <a:off x="5088922" y="2622924"/>
            <a:ext cx="1636071" cy="37122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3">
                <a:lumMod val="75000"/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cxnSp>
        <p:nvCxnSpPr>
          <p:cNvPr id="154" name="肘形接點 98">
            <a:extLst>
              <a:ext uri="{FF2B5EF4-FFF2-40B4-BE49-F238E27FC236}">
                <a16:creationId xmlns:a16="http://schemas.microsoft.com/office/drawing/2014/main" id="{A210C0D2-0C0B-4395-B760-8F83A423B989}"/>
              </a:ext>
            </a:extLst>
          </p:cNvPr>
          <p:cNvCxnSpPr>
            <a:cxnSpLocks/>
          </p:cNvCxnSpPr>
          <p:nvPr/>
        </p:nvCxnSpPr>
        <p:spPr>
          <a:xfrm rot="10800000">
            <a:off x="2038878" y="2058293"/>
            <a:ext cx="786223" cy="490499"/>
          </a:xfrm>
          <a:prstGeom prst="bentConnector3">
            <a:avLst>
              <a:gd name="adj1" fmla="val 99267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2" name="圓角矩形 46">
            <a:extLst>
              <a:ext uri="{FF2B5EF4-FFF2-40B4-BE49-F238E27FC236}">
                <a16:creationId xmlns:a16="http://schemas.microsoft.com/office/drawing/2014/main" id="{72280D63-FF95-42FF-8378-4184242617D3}"/>
              </a:ext>
            </a:extLst>
          </p:cNvPr>
          <p:cNvSpPr/>
          <p:nvPr/>
        </p:nvSpPr>
        <p:spPr>
          <a:xfrm>
            <a:off x="2204505" y="2438542"/>
            <a:ext cx="791081" cy="24681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2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A027F3F0-E020-467F-A680-73AD2091F968}"/>
              </a:ext>
            </a:extLst>
          </p:cNvPr>
          <p:cNvGrpSpPr/>
          <p:nvPr/>
        </p:nvGrpSpPr>
        <p:grpSpPr>
          <a:xfrm>
            <a:off x="1828695" y="1114927"/>
            <a:ext cx="1275654" cy="894423"/>
            <a:chOff x="1828695" y="1114927"/>
            <a:chExt cx="1275654" cy="894423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283CBCB1-586B-4346-8EFE-C4D883804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880" y="1542379"/>
              <a:ext cx="616469" cy="46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" name="Picture 2">
              <a:extLst>
                <a:ext uri="{FF2B5EF4-FFF2-40B4-BE49-F238E27FC236}">
                  <a16:creationId xmlns:a16="http://schemas.microsoft.com/office/drawing/2014/main" id="{DC6CDC68-5027-4654-A454-E929F7404C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828695" y="1542379"/>
              <a:ext cx="616469" cy="466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ABD174D-89AB-439E-AA80-E2099772F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601" y="1114927"/>
              <a:ext cx="612720" cy="423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7370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肘形接點 59"/>
          <p:cNvCxnSpPr/>
          <p:nvPr/>
        </p:nvCxnSpPr>
        <p:spPr>
          <a:xfrm>
            <a:off x="6576342" y="2833309"/>
            <a:ext cx="2721803" cy="410040"/>
          </a:xfrm>
          <a:prstGeom prst="bentConnector3">
            <a:avLst>
              <a:gd name="adj1" fmla="val 83129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肘形接點 62"/>
          <p:cNvCxnSpPr>
            <a:cxnSpLocks/>
            <a:endCxn id="73" idx="0"/>
          </p:cNvCxnSpPr>
          <p:nvPr/>
        </p:nvCxnSpPr>
        <p:spPr>
          <a:xfrm>
            <a:off x="7195960" y="4177767"/>
            <a:ext cx="666358" cy="453024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88" name="圖片 87">
            <a:extLst>
              <a:ext uri="{FF2B5EF4-FFF2-40B4-BE49-F238E27FC236}">
                <a16:creationId xmlns:a16="http://schemas.microsoft.com/office/drawing/2014/main" id="{429D1F24-41B8-4C01-AAA2-9BDF4518D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51" y="3024557"/>
            <a:ext cx="6171763" cy="878397"/>
          </a:xfrm>
          <a:prstGeom prst="rect">
            <a:avLst/>
          </a:prstGeom>
        </p:spPr>
      </p:pic>
      <p:cxnSp>
        <p:nvCxnSpPr>
          <p:cNvPr id="91" name="肘形接點 52">
            <a:extLst>
              <a:ext uri="{FF2B5EF4-FFF2-40B4-BE49-F238E27FC236}">
                <a16:creationId xmlns:a16="http://schemas.microsoft.com/office/drawing/2014/main" id="{0070EC96-67AF-428D-9C29-0AC152688AF2}"/>
              </a:ext>
            </a:extLst>
          </p:cNvPr>
          <p:cNvCxnSpPr>
            <a:cxnSpLocks/>
          </p:cNvCxnSpPr>
          <p:nvPr/>
        </p:nvCxnSpPr>
        <p:spPr>
          <a:xfrm rot="5400000">
            <a:off x="3347492" y="3852341"/>
            <a:ext cx="746790" cy="597080"/>
          </a:xfrm>
          <a:prstGeom prst="bentConnector3">
            <a:avLst>
              <a:gd name="adj1" fmla="val 4125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5" name="肘形接點 57">
            <a:extLst>
              <a:ext uri="{FF2B5EF4-FFF2-40B4-BE49-F238E27FC236}">
                <a16:creationId xmlns:a16="http://schemas.microsoft.com/office/drawing/2014/main" id="{ACBCE1CC-29AB-431E-84C1-2ACC6F3AB390}"/>
              </a:ext>
            </a:extLst>
          </p:cNvPr>
          <p:cNvCxnSpPr>
            <a:cxnSpLocks/>
          </p:cNvCxnSpPr>
          <p:nvPr/>
        </p:nvCxnSpPr>
        <p:spPr>
          <a:xfrm rot="10800000" flipV="1">
            <a:off x="2160389" y="3737436"/>
            <a:ext cx="1060564" cy="96939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0" name="矩形 99">
            <a:extLst>
              <a:ext uri="{FF2B5EF4-FFF2-40B4-BE49-F238E27FC236}">
                <a16:creationId xmlns:a16="http://schemas.microsoft.com/office/drawing/2014/main" id="{6611DBF3-F6AD-46B2-8025-AEA57076213A}"/>
              </a:ext>
            </a:extLst>
          </p:cNvPr>
          <p:cNvSpPr/>
          <p:nvPr/>
        </p:nvSpPr>
        <p:spPr>
          <a:xfrm>
            <a:off x="3255685" y="3126417"/>
            <a:ext cx="1415971" cy="33977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23FB5952-AFBF-4000-9935-7F3E4CEA7704}"/>
              </a:ext>
            </a:extLst>
          </p:cNvPr>
          <p:cNvSpPr/>
          <p:nvPr/>
        </p:nvSpPr>
        <p:spPr>
          <a:xfrm>
            <a:off x="3634233" y="3496632"/>
            <a:ext cx="3582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02" name="圓角矩形 46">
            <a:extLst>
              <a:ext uri="{FF2B5EF4-FFF2-40B4-BE49-F238E27FC236}">
                <a16:creationId xmlns:a16="http://schemas.microsoft.com/office/drawing/2014/main" id="{00E17D16-84E2-4D4D-8D67-8B9CBBD52371}"/>
              </a:ext>
            </a:extLst>
          </p:cNvPr>
          <p:cNvSpPr/>
          <p:nvPr/>
        </p:nvSpPr>
        <p:spPr>
          <a:xfrm>
            <a:off x="3665280" y="4005829"/>
            <a:ext cx="491029" cy="246814"/>
          </a:xfrm>
          <a:prstGeom prst="roundRect">
            <a:avLst/>
          </a:prstGeom>
          <a:solidFill>
            <a:srgbClr val="FFC000"/>
          </a:solidFill>
          <a:ln w="12700">
            <a:solidFill>
              <a:schemeClr val="bg1"/>
            </a:solidFill>
          </a:ln>
          <a:effectLst>
            <a:glow rad="38100">
              <a:srgbClr val="FFC0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C99B2E50-EB8A-43AC-829C-71FEF659904D}"/>
              </a:ext>
            </a:extLst>
          </p:cNvPr>
          <p:cNvSpPr/>
          <p:nvPr/>
        </p:nvSpPr>
        <p:spPr>
          <a:xfrm>
            <a:off x="3246323" y="3496632"/>
            <a:ext cx="332956" cy="29460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04" name="圓角矩形 46">
            <a:extLst>
              <a:ext uri="{FF2B5EF4-FFF2-40B4-BE49-F238E27FC236}">
                <a16:creationId xmlns:a16="http://schemas.microsoft.com/office/drawing/2014/main" id="{5E17ECBD-A856-424E-8D6E-06DCD2214A31}"/>
              </a:ext>
            </a:extLst>
          </p:cNvPr>
          <p:cNvSpPr/>
          <p:nvPr/>
        </p:nvSpPr>
        <p:spPr>
          <a:xfrm>
            <a:off x="2496623" y="3685814"/>
            <a:ext cx="565940" cy="24681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bg1"/>
            </a:solidFill>
          </a:ln>
          <a:effectLst>
            <a:glow rad="38100">
              <a:srgbClr val="92D05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cs typeface="Arial" panose="020B0604020202020204" pitchFamily="34" charset="0"/>
              </a:rPr>
              <a:t>1G</a:t>
            </a:r>
            <a:endParaRPr lang="zh-TW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F1DF3FCE-A2C9-40A7-8895-D5B2BAA2AD55}"/>
              </a:ext>
            </a:extLst>
          </p:cNvPr>
          <p:cNvSpPr/>
          <p:nvPr/>
        </p:nvSpPr>
        <p:spPr>
          <a:xfrm>
            <a:off x="4873051" y="3370080"/>
            <a:ext cx="2529162" cy="40740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477118FD-6716-431B-8655-B00BDA19FE7B}"/>
              </a:ext>
            </a:extLst>
          </p:cNvPr>
          <p:cNvSpPr/>
          <p:nvPr/>
        </p:nvSpPr>
        <p:spPr>
          <a:xfrm>
            <a:off x="4046242" y="3474295"/>
            <a:ext cx="625414" cy="30318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D28772E2-383E-4734-9D46-F09E72B7A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00" y="1707986"/>
            <a:ext cx="1107996" cy="810438"/>
          </a:xfrm>
          <a:prstGeom prst="rect">
            <a:avLst/>
          </a:prstGeom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0DC323C0-248B-47EE-A9AC-869746453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000" y="2923687"/>
            <a:ext cx="1107996" cy="810438"/>
          </a:xfrm>
          <a:prstGeom prst="rect">
            <a:avLst/>
          </a:prstGeom>
        </p:spPr>
      </p:pic>
      <p:pic>
        <p:nvPicPr>
          <p:cNvPr id="75" name="圖片 74">
            <a:extLst>
              <a:ext uri="{FF2B5EF4-FFF2-40B4-BE49-F238E27FC236}">
                <a16:creationId xmlns:a16="http://schemas.microsoft.com/office/drawing/2014/main" id="{7CF89041-B405-4934-800F-D67791C49D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92" y="1530765"/>
            <a:ext cx="1238194" cy="716602"/>
          </a:xfrm>
          <a:prstGeom prst="rect">
            <a:avLst/>
          </a:prstGeom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C3A1A369-08D7-479C-AA8D-FF54D06D1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996" y="1530765"/>
            <a:ext cx="1238194" cy="716602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EA65A212-5B5A-4068-81B5-381C1B171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816" y="1530765"/>
            <a:ext cx="1238194" cy="7166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500"/>
              <a:t>小型企業的真實需求</a:t>
            </a:r>
            <a:r>
              <a:rPr lang="en-US" altLang="zh-TW" sz="4500"/>
              <a:t>_</a:t>
            </a:r>
            <a:r>
              <a:rPr lang="zh-TW" altLang="en-US" sz="4500"/>
              <a:t>影音工作室</a:t>
            </a:r>
          </a:p>
        </p:txBody>
      </p:sp>
      <p:cxnSp>
        <p:nvCxnSpPr>
          <p:cNvPr id="52" name="肘形接點 51"/>
          <p:cNvCxnSpPr/>
          <p:nvPr/>
        </p:nvCxnSpPr>
        <p:spPr>
          <a:xfrm flipV="1">
            <a:off x="4800538" y="2329574"/>
            <a:ext cx="534440" cy="494420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肘形接點 53"/>
          <p:cNvCxnSpPr>
            <a:cxnSpLocks/>
          </p:cNvCxnSpPr>
          <p:nvPr/>
        </p:nvCxnSpPr>
        <p:spPr>
          <a:xfrm flipV="1">
            <a:off x="4799792" y="2323840"/>
            <a:ext cx="1776551" cy="510892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6" name="肘形接點 55"/>
          <p:cNvCxnSpPr/>
          <p:nvPr/>
        </p:nvCxnSpPr>
        <p:spPr>
          <a:xfrm>
            <a:off x="10318773" y="2079928"/>
            <a:ext cx="170503" cy="2916000"/>
          </a:xfrm>
          <a:prstGeom prst="bentConnector3">
            <a:avLst>
              <a:gd name="adj1" fmla="val 23407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直線單箭頭接點 57"/>
          <p:cNvCxnSpPr/>
          <p:nvPr/>
        </p:nvCxnSpPr>
        <p:spPr>
          <a:xfrm flipH="1">
            <a:off x="10318773" y="3243349"/>
            <a:ext cx="399665" cy="0"/>
          </a:xfrm>
          <a:prstGeom prst="straightConnector1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圓角矩形 46">
            <a:extLst>
              <a:ext uri="{FF2B5EF4-FFF2-40B4-BE49-F238E27FC236}">
                <a16:creationId xmlns:a16="http://schemas.microsoft.com/office/drawing/2014/main" id="{322B84FE-520A-41B2-8AB3-171E0E7E7A48}"/>
              </a:ext>
            </a:extLst>
          </p:cNvPr>
          <p:cNvSpPr/>
          <p:nvPr/>
        </p:nvSpPr>
        <p:spPr>
          <a:xfrm>
            <a:off x="10526291" y="3125507"/>
            <a:ext cx="869298" cy="303493"/>
          </a:xfrm>
          <a:prstGeom prst="roundRect">
            <a:avLst/>
          </a:prstGeom>
          <a:solidFill>
            <a:srgbClr val="422E8A"/>
          </a:solidFill>
          <a:ln w="12700">
            <a:solidFill>
              <a:schemeClr val="bg1"/>
            </a:solidFill>
          </a:ln>
          <a:effectLst>
            <a:glow rad="38100">
              <a:srgbClr val="422E8A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TBT * 2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肘形接點 60"/>
          <p:cNvCxnSpPr/>
          <p:nvPr/>
        </p:nvCxnSpPr>
        <p:spPr>
          <a:xfrm rot="5400000" flipH="1" flipV="1">
            <a:off x="8473588" y="2428955"/>
            <a:ext cx="1183743" cy="445051"/>
          </a:xfrm>
          <a:prstGeom prst="bentConnector2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肘形接點 64"/>
          <p:cNvCxnSpPr>
            <a:cxnSpLocks/>
          </p:cNvCxnSpPr>
          <p:nvPr/>
        </p:nvCxnSpPr>
        <p:spPr>
          <a:xfrm flipV="1">
            <a:off x="4373771" y="2311141"/>
            <a:ext cx="3423160" cy="527302"/>
          </a:xfrm>
          <a:prstGeom prst="bentConnector3">
            <a:avLst>
              <a:gd name="adj1" fmla="val 100085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7" name="肘形接點 66"/>
          <p:cNvCxnSpPr>
            <a:cxnSpLocks/>
          </p:cNvCxnSpPr>
          <p:nvPr/>
        </p:nvCxnSpPr>
        <p:spPr>
          <a:xfrm rot="16200000" flipV="1">
            <a:off x="3886436" y="2603639"/>
            <a:ext cx="761730" cy="235653"/>
          </a:xfrm>
          <a:prstGeom prst="bentConnector3">
            <a:avLst>
              <a:gd name="adj1" fmla="val 34994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72" name="圖片 7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04" y="1644417"/>
            <a:ext cx="1155064" cy="603407"/>
          </a:xfrm>
          <a:prstGeom prst="rect">
            <a:avLst/>
          </a:prstGeom>
        </p:spPr>
      </p:pic>
      <p:sp>
        <p:nvSpPr>
          <p:cNvPr id="76" name="文字方塊 75"/>
          <p:cNvSpPr txBox="1"/>
          <p:nvPr/>
        </p:nvSpPr>
        <p:spPr>
          <a:xfrm>
            <a:off x="9110519" y="136273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+mj-ea"/>
                <a:ea typeface="+mj-ea"/>
              </a:rPr>
              <a:t>多媒體設計師</a:t>
            </a:r>
          </a:p>
        </p:txBody>
      </p:sp>
      <p:sp>
        <p:nvSpPr>
          <p:cNvPr id="77" name="文字方塊 76"/>
          <p:cNvSpPr txBox="1"/>
          <p:nvPr/>
        </p:nvSpPr>
        <p:spPr>
          <a:xfrm>
            <a:off x="9616865" y="4180093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ea"/>
                <a:ea typeface="+mj-ea"/>
              </a:rPr>
              <a:t>NAS</a:t>
            </a:r>
            <a:endParaRPr lang="zh-TW" altLang="en-US" sz="16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9" name="文字方塊 78"/>
          <p:cNvSpPr txBox="1"/>
          <p:nvPr/>
        </p:nvSpPr>
        <p:spPr>
          <a:xfrm>
            <a:off x="6059884" y="5561949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/>
              <a:t>音效編輯</a:t>
            </a:r>
          </a:p>
        </p:txBody>
      </p:sp>
      <p:sp>
        <p:nvSpPr>
          <p:cNvPr id="80" name="文字方塊 79"/>
          <p:cNvSpPr txBox="1"/>
          <p:nvPr/>
        </p:nvSpPr>
        <p:spPr>
          <a:xfrm>
            <a:off x="7424537" y="5560823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6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en-US" altLang="zh-TW"/>
              <a:t>3D</a:t>
            </a:r>
            <a:r>
              <a:rPr lang="zh-TW" altLang="en-US"/>
              <a:t>繪圖</a:t>
            </a: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5687C2C9-9EF2-4B50-B347-AD36962F6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1" y="2113205"/>
            <a:ext cx="1813515" cy="1475877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9216EEB1-C5F6-4CA0-BDC1-CA389AA387D6}"/>
              </a:ext>
            </a:extLst>
          </p:cNvPr>
          <p:cNvSpPr txBox="1"/>
          <p:nvPr/>
        </p:nvSpPr>
        <p:spPr>
          <a:xfrm>
            <a:off x="457366" y="2534423"/>
            <a:ext cx="211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0927" algn="ctr" defTabSz="457200">
              <a:buClr>
                <a:prstClr val="white"/>
              </a:buClr>
              <a:buSzPct val="100000"/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Internet</a:t>
            </a:r>
            <a:endParaRPr lang="zh-TW" altLang="en-US" sz="2800" b="1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4" name="圖片 63">
            <a:extLst>
              <a:ext uri="{FF2B5EF4-FFF2-40B4-BE49-F238E27FC236}">
                <a16:creationId xmlns:a16="http://schemas.microsoft.com/office/drawing/2014/main" id="{93E64C36-BA8E-4F79-8CD7-17AE9736FC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9" y="3434854"/>
            <a:ext cx="1124376" cy="1020588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0D823773-F7F4-47BF-8373-4F2EEA0C7C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21" y="4630791"/>
            <a:ext cx="997194" cy="862632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2BE0E180-9D55-45A9-96DB-2970541AE2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06" y="4630791"/>
            <a:ext cx="997194" cy="862632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F175310C-8285-4228-B46E-997C831E81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558" y="4515569"/>
            <a:ext cx="943849" cy="918037"/>
          </a:xfrm>
          <a:prstGeom prst="rect">
            <a:avLst/>
          </a:prstGeom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BF053FDE-BC00-459F-A7D1-56534DC3AA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38" y="4630791"/>
            <a:ext cx="974455" cy="862632"/>
          </a:xfrm>
          <a:prstGeom prst="rect">
            <a:avLst/>
          </a:prstGeom>
        </p:spPr>
      </p:pic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5DA136-FC4F-4172-975D-DEE41176AFF7}"/>
              </a:ext>
            </a:extLst>
          </p:cNvPr>
          <p:cNvSpPr txBox="1"/>
          <p:nvPr/>
        </p:nvSpPr>
        <p:spPr>
          <a:xfrm>
            <a:off x="9110519" y="261770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+mj-ea"/>
                <a:ea typeface="+mj-ea"/>
              </a:rPr>
              <a:t>多媒體設計師</a:t>
            </a:r>
          </a:p>
        </p:txBody>
      </p:sp>
      <p:sp>
        <p:nvSpPr>
          <p:cNvPr id="99" name="圓角矩形 46">
            <a:extLst>
              <a:ext uri="{FF2B5EF4-FFF2-40B4-BE49-F238E27FC236}">
                <a16:creationId xmlns:a16="http://schemas.microsoft.com/office/drawing/2014/main" id="{B8D0B1F7-66CC-4A76-8EF4-F7BA9508680D}"/>
              </a:ext>
            </a:extLst>
          </p:cNvPr>
          <p:cNvSpPr/>
          <p:nvPr/>
        </p:nvSpPr>
        <p:spPr>
          <a:xfrm>
            <a:off x="4602933" y="2700036"/>
            <a:ext cx="1006376" cy="246814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ffectLst>
            <a:glow rad="38100">
              <a:schemeClr val="accent2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rgbClr val="2F52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 * 6</a:t>
            </a:r>
            <a:endParaRPr lang="zh-TW" altLang="en-US" sz="1400" b="1">
              <a:solidFill>
                <a:srgbClr val="2F52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肘形接點 61"/>
          <p:cNvCxnSpPr>
            <a:cxnSpLocks/>
          </p:cNvCxnSpPr>
          <p:nvPr/>
        </p:nvCxnSpPr>
        <p:spPr>
          <a:xfrm rot="5400000">
            <a:off x="6513312" y="3860745"/>
            <a:ext cx="732594" cy="634045"/>
          </a:xfrm>
          <a:prstGeom prst="bentConnector3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肘形接點 47"/>
          <p:cNvCxnSpPr>
            <a:cxnSpLocks/>
          </p:cNvCxnSpPr>
          <p:nvPr/>
        </p:nvCxnSpPr>
        <p:spPr>
          <a:xfrm>
            <a:off x="7862317" y="4177767"/>
            <a:ext cx="1515462" cy="790406"/>
          </a:xfrm>
          <a:prstGeom prst="bentConnector3">
            <a:avLst>
              <a:gd name="adj1" fmla="val 50000"/>
            </a:avLst>
          </a:prstGeom>
          <a:noFill/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5" name="圓角矩形 46">
            <a:extLst>
              <a:ext uri="{FF2B5EF4-FFF2-40B4-BE49-F238E27FC236}">
                <a16:creationId xmlns:a16="http://schemas.microsoft.com/office/drawing/2014/main" id="{B19DD8CB-5066-4D04-958E-FCA15DA4BFA0}"/>
              </a:ext>
            </a:extLst>
          </p:cNvPr>
          <p:cNvSpPr/>
          <p:nvPr/>
        </p:nvSpPr>
        <p:spPr>
          <a:xfrm>
            <a:off x="6731834" y="4008676"/>
            <a:ext cx="1006376" cy="246814"/>
          </a:xfrm>
          <a:prstGeom prst="roundRect">
            <a:avLst/>
          </a:prstGeom>
          <a:solidFill>
            <a:srgbClr val="CC00CC"/>
          </a:solidFill>
          <a:ln w="12700">
            <a:solidFill>
              <a:schemeClr val="bg1"/>
            </a:solidFill>
          </a:ln>
          <a:effectLst>
            <a:glow rad="38100">
              <a:srgbClr val="DB09B4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 * 3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547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積分">
  <a:themeElements>
    <a:clrScheme name="積分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積分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積分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2279</Words>
  <Application>Microsoft Office PowerPoint</Application>
  <PresentationFormat>寬螢幕</PresentationFormat>
  <Paragraphs>380</Paragraphs>
  <Slides>32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0" baseType="lpstr">
      <vt:lpstr>微軟正黑體</vt:lpstr>
      <vt:lpstr>新細明體</vt:lpstr>
      <vt:lpstr>Arial</vt:lpstr>
      <vt:lpstr>Calibri</vt:lpstr>
      <vt:lpstr>Tw Cen MT</vt:lpstr>
      <vt:lpstr>Tw Cen MT Condensed</vt:lpstr>
      <vt:lpstr>Wingdings 3</vt:lpstr>
      <vt:lpstr>積分</vt:lpstr>
      <vt:lpstr>PowerPoint 簡報</vt:lpstr>
      <vt:lpstr>大綱</vt:lpstr>
      <vt:lpstr>PowerPoint 簡報</vt:lpstr>
      <vt:lpstr>小型企業網路的建設難題</vt:lpstr>
      <vt:lpstr>危機四伏的解決之道</vt:lpstr>
      <vt:lpstr>小型企業的真實需求_產品需求</vt:lpstr>
      <vt:lpstr>小型企業的真實需求_基本應用</vt:lpstr>
      <vt:lpstr>小型企業的真實需求_擴充應用</vt:lpstr>
      <vt:lpstr>小型企業的真實需求_影音工作室</vt:lpstr>
      <vt:lpstr>PowerPoint 簡報</vt:lpstr>
      <vt:lpstr>QSW-M408 系列：基於真實需求的解決之道</vt:lpstr>
      <vt:lpstr>硬體優勢與價值：最實用的10g埠配置 符合小型企業基本或擴充應用</vt:lpstr>
      <vt:lpstr>硬體優勢與價值：10g NBASE-T 向下相容</vt:lpstr>
      <vt:lpstr>硬體優勢與價值：10g NBASE-T 向下相容</vt:lpstr>
      <vt:lpstr>硬體優勢與價值：pwm雙滾珠軸承風扇、 大面積全覆蓋散熱片、固態電容</vt:lpstr>
      <vt:lpstr>硬體優勢與價值：洗鍊設計與配色</vt:lpstr>
      <vt:lpstr>軟體優勢與價值：超友善 Web u/i  </vt:lpstr>
      <vt:lpstr>軟體優勢與價值：Web u/I  </vt:lpstr>
      <vt:lpstr>軟體優勢與價值：Web u/I  </vt:lpstr>
      <vt:lpstr>軟體優勢與價值：Web u/I  </vt:lpstr>
      <vt:lpstr>軟體優勢與價值：Web u/I  </vt:lpstr>
      <vt:lpstr>軟體優勢與價值：支援線上軟體檢查更新 </vt:lpstr>
      <vt:lpstr>軟體優勢與價值：支援乙太網管理協定 I</vt:lpstr>
      <vt:lpstr>軟體優勢與價值：支援乙太網管理協定 II</vt:lpstr>
      <vt:lpstr>PowerPoint 簡報</vt:lpstr>
      <vt:lpstr>QSW-M408 系列 + QNAP 10G nas</vt:lpstr>
      <vt:lpstr>QSW-M408 系列 + Thunderbolt 3 NAS</vt:lpstr>
      <vt:lpstr>你的筆電 + QNA網路轉換器 </vt:lpstr>
      <vt:lpstr>你的伺服器或NAS + QNAP 10G 網卡</vt:lpstr>
      <vt:lpstr>一併購足SFP線纜</vt:lpstr>
      <vt:lpstr>同場彩蛋：Qnap 非網管型 10g 交換器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qsw-m408 簡易管理型交換器小型企業即刻升級10g網路</dc:title>
  <dc:creator>CARA</dc:creator>
  <cp:lastModifiedBy>QNAP_Sam Jen</cp:lastModifiedBy>
  <cp:revision>3</cp:revision>
  <dcterms:created xsi:type="dcterms:W3CDTF">2019-08-05T06:11:37Z</dcterms:created>
  <dcterms:modified xsi:type="dcterms:W3CDTF">2020-02-20T09:52:24Z</dcterms:modified>
</cp:coreProperties>
</file>