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4"/>
  </p:sldMasterIdLst>
  <p:notesMasterIdLst>
    <p:notesMasterId r:id="rId37"/>
  </p:notesMasterIdLst>
  <p:sldIdLst>
    <p:sldId id="540" r:id="rId5"/>
    <p:sldId id="555" r:id="rId6"/>
    <p:sldId id="543" r:id="rId7"/>
    <p:sldId id="282" r:id="rId8"/>
    <p:sldId id="284" r:id="rId9"/>
    <p:sldId id="275" r:id="rId10"/>
    <p:sldId id="314" r:id="rId11"/>
    <p:sldId id="352" r:id="rId12"/>
    <p:sldId id="313" r:id="rId13"/>
    <p:sldId id="545" r:id="rId14"/>
    <p:sldId id="274" r:id="rId15"/>
    <p:sldId id="276" r:id="rId16"/>
    <p:sldId id="260" r:id="rId17"/>
    <p:sldId id="315" r:id="rId18"/>
    <p:sldId id="552" r:id="rId19"/>
    <p:sldId id="316" r:id="rId20"/>
    <p:sldId id="548" r:id="rId21"/>
    <p:sldId id="364" r:id="rId22"/>
    <p:sldId id="553" r:id="rId23"/>
    <p:sldId id="371" r:id="rId24"/>
    <p:sldId id="295" r:id="rId25"/>
    <p:sldId id="554" r:id="rId26"/>
    <p:sldId id="288" r:id="rId27"/>
    <p:sldId id="531" r:id="rId28"/>
    <p:sldId id="306" r:id="rId29"/>
    <p:sldId id="273" r:id="rId30"/>
    <p:sldId id="544" r:id="rId31"/>
    <p:sldId id="368" r:id="rId32"/>
    <p:sldId id="550" r:id="rId33"/>
    <p:sldId id="549" r:id="rId34"/>
    <p:sldId id="428" r:id="rId35"/>
    <p:sldId id="547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172"/>
    <a:srgbClr val="000000"/>
    <a:srgbClr val="6E6F70"/>
    <a:srgbClr val="0FBAEF"/>
    <a:srgbClr val="4FA9DD"/>
    <a:srgbClr val="E80C19"/>
    <a:srgbClr val="696A6D"/>
    <a:srgbClr val="FA0D5D"/>
    <a:srgbClr val="1D4775"/>
    <a:srgbClr val="307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3FEBE-DF9B-2055-D07C-49A68240F517}" v="38" dt="2020-02-13T06:18:34.224"/>
    <p1510:client id="{1D13E260-14C3-45D9-AE4E-76F503AEC31D}" v="239" dt="2020-02-13T06:55:37.781"/>
    <p1510:client id="{6D2F9182-1455-1F74-DAB0-3A84FD995559}" v="157" dt="2020-02-13T05:59:12.437"/>
    <p1510:client id="{A75C9C46-D10F-A8B3-275E-A18CDF25FC18}" v="3" dt="2020-02-13T06:18:45.459"/>
    <p1510:client id="{CB3ECAB6-14A1-44F3-E35F-1DBA7808D092}" v="7" dt="2020-02-13T06:52:34.657"/>
    <p1510:client id="{E6842D37-ACB9-4E8B-B02A-3C2C6DAAF157}" v="3142" dt="2020-02-13T08:12:05.982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3" y="23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86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21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8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zh-TW" altLang="en-US" sz="1200" b="0" i="0" u="none" strike="noStrike" cap="non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1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939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3332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5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zh-TW" altLang="en-US"/>
              <a:t>業界首發</a:t>
            </a:r>
          </a:p>
        </p:txBody>
      </p:sp>
    </p:spTree>
    <p:extLst>
      <p:ext uri="{BB962C8B-B14F-4D97-AF65-F5344CB8AC3E}">
        <p14:creationId xmlns:p14="http://schemas.microsoft.com/office/powerpoint/2010/main" val="355528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zh-TW" altLang="en-US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27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09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55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07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19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 b="0">
                <a:effectLst/>
              </a:rPr>
            </a:br>
            <a:br>
              <a:rPr lang="zh-TW" altLang="en-US" b="0">
                <a:effectLst/>
              </a:rPr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23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A6D95C-A8B4-4DF9-93E5-1C7B0F548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330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79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1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TS-x32XU新品介紹PPT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16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3075" name="Picture 3" descr="C:\Users\user\Desktop\TS-x32XU新品介紹PPT\02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5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38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冰箱, 白色, 水, 門 的圖片&#10;&#10;自動產生的描述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3C44B6AB-E18D-40BA-9EB9-A6753F644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91031"/>
            <a:ext cx="9144000" cy="1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1" r:id="rId4"/>
    <p:sldLayoutId id="2147483666" r:id="rId5"/>
    <p:sldLayoutId id="2147483668" r:id="rId6"/>
    <p:sldLayoutId id="2147483670" r:id="rId7"/>
    <p:sldLayoutId id="2147483669" r:id="rId8"/>
    <p:sldLayoutId id="2147483667" r:id="rId9"/>
    <p:sldLayoutId id="2147483673" r:id="rId10"/>
    <p:sldLayoutId id="2147483672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61" r:id="rId17"/>
    <p:sldLayoutId id="2147483662" r:id="rId18"/>
    <p:sldLayoutId id="214748366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3.png"/><Relationship Id="rId7" Type="http://schemas.openxmlformats.org/officeDocument/2006/relationships/image" Target="../media/image7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jpeg"/><Relationship Id="rId7" Type="http://schemas.openxmlformats.org/officeDocument/2006/relationships/image" Target="../media/image90.emf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emf"/><Relationship Id="rId10" Type="http://schemas.openxmlformats.org/officeDocument/2006/relationships/image" Target="../media/image93.png"/><Relationship Id="rId4" Type="http://schemas.openxmlformats.org/officeDocument/2006/relationships/image" Target="../media/image87.emf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5.wdp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5.svg"/><Relationship Id="rId18" Type="http://schemas.openxmlformats.org/officeDocument/2006/relationships/image" Target="../media/image120.png"/><Relationship Id="rId3" Type="http://schemas.openxmlformats.org/officeDocument/2006/relationships/image" Target="../media/image108.png"/><Relationship Id="rId21" Type="http://schemas.openxmlformats.org/officeDocument/2006/relationships/image" Target="../media/image123.svg"/><Relationship Id="rId7" Type="http://schemas.openxmlformats.org/officeDocument/2006/relationships/image" Target="../media/image112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microsoft.com/office/2007/relationships/hdphoto" Target="../media/hdphoto5.wdp"/><Relationship Id="rId5" Type="http://schemas.openxmlformats.org/officeDocument/2006/relationships/image" Target="../media/image110.png"/><Relationship Id="rId15" Type="http://schemas.openxmlformats.org/officeDocument/2006/relationships/image" Target="../media/image117.svg"/><Relationship Id="rId10" Type="http://schemas.openxmlformats.org/officeDocument/2006/relationships/image" Target="../media/image107.png"/><Relationship Id="rId19" Type="http://schemas.openxmlformats.org/officeDocument/2006/relationships/image" Target="../media/image121.png"/><Relationship Id="rId4" Type="http://schemas.openxmlformats.org/officeDocument/2006/relationships/image" Target="../media/image109.sv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tiff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22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07.png"/><Relationship Id="rId4" Type="http://schemas.openxmlformats.org/officeDocument/2006/relationships/image" Target="../media/image169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3.png"/><Relationship Id="rId7" Type="http://schemas.microsoft.com/office/2007/relationships/hdphoto" Target="../media/hdphoto5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2.png"/><Relationship Id="rId10" Type="http://schemas.openxmlformats.org/officeDocument/2006/relationships/image" Target="../media/image106.png"/><Relationship Id="rId4" Type="http://schemas.openxmlformats.org/officeDocument/2006/relationships/image" Target="../media/image174.png"/><Relationship Id="rId9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7F3779D8-EC35-4ED5-8C5C-34AB86D18471}"/>
              </a:ext>
            </a:extLst>
          </p:cNvPr>
          <p:cNvSpPr txBox="1"/>
          <p:nvPr/>
        </p:nvSpPr>
        <p:spPr>
          <a:xfrm>
            <a:off x="8554189" y="-967112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4" name="標題 1">
            <a:extLst>
              <a:ext uri="{FF2B5EF4-FFF2-40B4-BE49-F238E27FC236}">
                <a16:creationId xmlns:a16="http://schemas.microsoft.com/office/drawing/2014/main" id="{0F18EF6A-EE4A-4E49-B864-70907493BAF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rgbClr val="5F6167"/>
                </a:solidFill>
                <a:latin typeface="+mj-lt"/>
                <a:ea typeface="微軟正黑體"/>
              </a:rPr>
              <a:t>Multiple USB</a:t>
            </a:r>
            <a:r>
              <a:rPr lang="zh-TW" altLang="en-US" sz="3200">
                <a:solidFill>
                  <a:srgbClr val="5F6167"/>
                </a:solidFill>
                <a:latin typeface="+mj-lt"/>
                <a:ea typeface="微軟正黑體"/>
              </a:rPr>
              <a:t> </a:t>
            </a:r>
            <a:r>
              <a:rPr lang="en-US" altLang="zh-TW" sz="3200">
                <a:solidFill>
                  <a:srgbClr val="5F6167"/>
                </a:solidFill>
                <a:latin typeface="+mj-lt"/>
                <a:ea typeface="微軟正黑體"/>
              </a:rPr>
              <a:t>ports for disks, </a:t>
            </a:r>
            <a:br>
              <a:rPr lang="en-US" altLang="zh-TW" sz="3200">
                <a:latin typeface="+mj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rgbClr val="5F6167"/>
                </a:solidFill>
                <a:latin typeface="+mj-lt"/>
                <a:ea typeface="微軟正黑體"/>
              </a:rPr>
              <a:t>UPS and other </a:t>
            </a:r>
            <a:r>
              <a:rPr lang="en-US" sz="3200">
                <a:solidFill>
                  <a:srgbClr val="5F6167"/>
                </a:solidFill>
                <a:latin typeface="+mj-lt"/>
                <a:ea typeface="微軟正黑體"/>
              </a:rPr>
              <a:t>peripherals</a:t>
            </a:r>
            <a:endParaRPr lang="zh-TW" altLang="en-US" sz="3200">
              <a:solidFill>
                <a:srgbClr val="5F6167"/>
              </a:solidFill>
              <a:latin typeface="+mj-lt"/>
              <a:ea typeface="微軟正黑體"/>
            </a:endParaRP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0195407C-58FA-4A30-BF35-2B000D8330EC}"/>
              </a:ext>
            </a:extLst>
          </p:cNvPr>
          <p:cNvSpPr/>
          <p:nvPr/>
        </p:nvSpPr>
        <p:spPr>
          <a:xfrm>
            <a:off x="2613991" y="1943922"/>
            <a:ext cx="4527274" cy="1176965"/>
          </a:xfrm>
          <a:custGeom>
            <a:avLst/>
            <a:gdLst>
              <a:gd name="connsiteX0" fmla="*/ 0 w 4527274"/>
              <a:gd name="connsiteY0" fmla="*/ 849796 h 849796"/>
              <a:gd name="connsiteX1" fmla="*/ 0 w 4527274"/>
              <a:gd name="connsiteY1" fmla="*/ 0 h 849796"/>
              <a:gd name="connsiteX2" fmla="*/ 4527274 w 4527274"/>
              <a:gd name="connsiteY2" fmla="*/ 0 h 849796"/>
              <a:gd name="connsiteX3" fmla="*/ 4527274 w 4527274"/>
              <a:gd name="connsiteY3" fmla="*/ 824948 h 8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7274" h="849796">
                <a:moveTo>
                  <a:pt x="0" y="849796"/>
                </a:moveTo>
                <a:lnTo>
                  <a:pt x="0" y="0"/>
                </a:lnTo>
                <a:lnTo>
                  <a:pt x="4527274" y="0"/>
                </a:lnTo>
                <a:lnTo>
                  <a:pt x="4527274" y="824948"/>
                </a:lnTo>
              </a:path>
            </a:pathLst>
          </a:cu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F809B61-BD02-454C-8914-F5A53A846F96}"/>
              </a:ext>
            </a:extLst>
          </p:cNvPr>
          <p:cNvCxnSpPr>
            <a:cxnSpLocks/>
          </p:cNvCxnSpPr>
          <p:nvPr/>
        </p:nvCxnSpPr>
        <p:spPr>
          <a:xfrm>
            <a:off x="5029812" y="1943922"/>
            <a:ext cx="0" cy="1160125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hape 195">
            <a:extLst>
              <a:ext uri="{FF2B5EF4-FFF2-40B4-BE49-F238E27FC236}">
                <a16:creationId xmlns:a16="http://schemas.microsoft.com/office/drawing/2014/main" id="{554A054F-A3C8-4BF2-9947-3007427646FC}"/>
              </a:ext>
            </a:extLst>
          </p:cNvPr>
          <p:cNvSpPr txBox="1"/>
          <p:nvPr/>
        </p:nvSpPr>
        <p:spPr>
          <a:xfrm>
            <a:off x="5691459" y="4234558"/>
            <a:ext cx="2209314" cy="436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Kensington lock slot</a:t>
            </a:r>
            <a:endParaRPr lang="zh-TW" altLang="en-US" sz="120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9" name="Shape 195">
            <a:extLst>
              <a:ext uri="{FF2B5EF4-FFF2-40B4-BE49-F238E27FC236}">
                <a16:creationId xmlns:a16="http://schemas.microsoft.com/office/drawing/2014/main" id="{4F71D360-663E-430F-8F87-E9E7DE04FCB7}"/>
              </a:ext>
            </a:extLst>
          </p:cNvPr>
          <p:cNvSpPr txBox="1"/>
          <p:nvPr/>
        </p:nvSpPr>
        <p:spPr>
          <a:xfrm>
            <a:off x="4262528" y="1641191"/>
            <a:ext cx="1768908" cy="219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微軟正黑體"/>
              </a:rPr>
              <a:t>3 x 40m</a:t>
            </a:r>
            <a:r>
              <a:rPr lang="en-US" altLang="zh-TW" sz="1200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微軟正黑體"/>
                <a:sym typeface="Arial"/>
              </a:rPr>
              <a:t>m system fan</a:t>
            </a:r>
            <a:endParaRPr lang="zh-TW" sz="1200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  <p:sp>
        <p:nvSpPr>
          <p:cNvPr id="61" name="Shape 195">
            <a:extLst>
              <a:ext uri="{FF2B5EF4-FFF2-40B4-BE49-F238E27FC236}">
                <a16:creationId xmlns:a16="http://schemas.microsoft.com/office/drawing/2014/main" id="{3F9B5C2C-45A6-4A3B-A118-A7278D483F4A}"/>
              </a:ext>
            </a:extLst>
          </p:cNvPr>
          <p:cNvSpPr txBox="1"/>
          <p:nvPr/>
        </p:nvSpPr>
        <p:spPr>
          <a:xfrm>
            <a:off x="279278" y="4225234"/>
            <a:ext cx="1169960" cy="2973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sym typeface="Arial"/>
              </a:rPr>
              <a:t>Reset button</a:t>
            </a:r>
            <a:endParaRPr lang="zh-TW" sz="1200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3" name="Shape 195">
            <a:extLst>
              <a:ext uri="{FF2B5EF4-FFF2-40B4-BE49-F238E27FC236}">
                <a16:creationId xmlns:a16="http://schemas.microsoft.com/office/drawing/2014/main" id="{A518C3CE-6D09-4578-A31C-B33BD33AD3B1}"/>
              </a:ext>
            </a:extLst>
          </p:cNvPr>
          <p:cNvSpPr txBox="1"/>
          <p:nvPr/>
        </p:nvSpPr>
        <p:spPr>
          <a:xfrm>
            <a:off x="2706675" y="2130426"/>
            <a:ext cx="2222066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2 x USB 3.2 Gen 1 (5Gbps)</a:t>
            </a:r>
            <a:endParaRPr lang="zh-TW" sz="1200" i="0" u="none" strike="noStrike" cap="none">
              <a:solidFill>
                <a:schemeClr val="bg1"/>
              </a:solidFill>
              <a:latin typeface="+mj-lt"/>
              <a:ea typeface="微軟正黑體"/>
              <a:cs typeface="微軟正黑體"/>
              <a:sym typeface="Arial"/>
            </a:endParaRPr>
          </a:p>
        </p:txBody>
      </p:sp>
      <p:sp>
        <p:nvSpPr>
          <p:cNvPr id="64" name="Shape 195">
            <a:extLst>
              <a:ext uri="{FF2B5EF4-FFF2-40B4-BE49-F238E27FC236}">
                <a16:creationId xmlns:a16="http://schemas.microsoft.com/office/drawing/2014/main" id="{A63CBD86-069D-4418-9C3B-E4B64E38B546}"/>
              </a:ext>
            </a:extLst>
          </p:cNvPr>
          <p:cNvSpPr txBox="1"/>
          <p:nvPr/>
        </p:nvSpPr>
        <p:spPr>
          <a:xfrm>
            <a:off x="3243747" y="4234558"/>
            <a:ext cx="2176401" cy="436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微軟正黑體"/>
              </a:rPr>
              <a:t>2 x 2.5G/1G/100M/10M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微軟正黑體"/>
              </a:rPr>
              <a:t>network ports</a:t>
            </a:r>
            <a:endParaRPr lang="zh-TW" sz="1200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EB7EB93-7F14-480E-A8A2-727734F676FF}"/>
              </a:ext>
            </a:extLst>
          </p:cNvPr>
          <p:cNvGrpSpPr/>
          <p:nvPr/>
        </p:nvGrpSpPr>
        <p:grpSpPr>
          <a:xfrm>
            <a:off x="844628" y="2506322"/>
            <a:ext cx="6742869" cy="1661687"/>
            <a:chOff x="844628" y="2506322"/>
            <a:chExt cx="6742869" cy="1661687"/>
          </a:xfrm>
        </p:grpSpPr>
        <p:sp>
          <p:nvSpPr>
            <p:cNvPr id="35" name="圓角矩形 21">
              <a:extLst>
                <a:ext uri="{FF2B5EF4-FFF2-40B4-BE49-F238E27FC236}">
                  <a16:creationId xmlns:a16="http://schemas.microsoft.com/office/drawing/2014/main" id="{72B2D64F-D8F4-4946-A0A1-339C1B688699}"/>
                </a:ext>
              </a:extLst>
            </p:cNvPr>
            <p:cNvSpPr/>
            <p:nvPr/>
          </p:nvSpPr>
          <p:spPr>
            <a:xfrm>
              <a:off x="1792002" y="3293312"/>
              <a:ext cx="342211" cy="36524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6" name="圓角矩形 21">
              <a:extLst>
                <a:ext uri="{FF2B5EF4-FFF2-40B4-BE49-F238E27FC236}">
                  <a16:creationId xmlns:a16="http://schemas.microsoft.com/office/drawing/2014/main" id="{9701C7B8-4BD5-4938-B954-4395AF5111BE}"/>
                </a:ext>
              </a:extLst>
            </p:cNvPr>
            <p:cNvSpPr/>
            <p:nvPr/>
          </p:nvSpPr>
          <p:spPr>
            <a:xfrm>
              <a:off x="3083262" y="3293312"/>
              <a:ext cx="342211" cy="388206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7" name="圓角矩形 21">
              <a:extLst>
                <a:ext uri="{FF2B5EF4-FFF2-40B4-BE49-F238E27FC236}">
                  <a16:creationId xmlns:a16="http://schemas.microsoft.com/office/drawing/2014/main" id="{82F38277-AAEA-49A1-98ED-9E4D89452F54}"/>
                </a:ext>
              </a:extLst>
            </p:cNvPr>
            <p:cNvSpPr/>
            <p:nvPr/>
          </p:nvSpPr>
          <p:spPr>
            <a:xfrm>
              <a:off x="3454603" y="3293312"/>
              <a:ext cx="780706" cy="388206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8" name="圓角矩形 21">
              <a:extLst>
                <a:ext uri="{FF2B5EF4-FFF2-40B4-BE49-F238E27FC236}">
                  <a16:creationId xmlns:a16="http://schemas.microsoft.com/office/drawing/2014/main" id="{D8D25ABB-461D-4B24-BA9D-540EE7CC9FCD}"/>
                </a:ext>
              </a:extLst>
            </p:cNvPr>
            <p:cNvSpPr/>
            <p:nvPr/>
          </p:nvSpPr>
          <p:spPr>
            <a:xfrm>
              <a:off x="2227737" y="3110691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9" name="圓角矩形 21">
              <a:extLst>
                <a:ext uri="{FF2B5EF4-FFF2-40B4-BE49-F238E27FC236}">
                  <a16:creationId xmlns:a16="http://schemas.microsoft.com/office/drawing/2014/main" id="{7709DEBA-E05A-466C-B836-6AFA535903FD}"/>
                </a:ext>
              </a:extLst>
            </p:cNvPr>
            <p:cNvSpPr/>
            <p:nvPr/>
          </p:nvSpPr>
          <p:spPr>
            <a:xfrm>
              <a:off x="4639459" y="3104047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43" name="圓角矩形 21">
              <a:extLst>
                <a:ext uri="{FF2B5EF4-FFF2-40B4-BE49-F238E27FC236}">
                  <a16:creationId xmlns:a16="http://schemas.microsoft.com/office/drawing/2014/main" id="{2763B0B4-EEE2-47AD-92A6-ED727EBD64A2}"/>
                </a:ext>
              </a:extLst>
            </p:cNvPr>
            <p:cNvSpPr/>
            <p:nvPr/>
          </p:nvSpPr>
          <p:spPr>
            <a:xfrm>
              <a:off x="6806791" y="3104047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C0999908-D92E-4094-8063-8C19F36511B8}"/>
                </a:ext>
              </a:extLst>
            </p:cNvPr>
            <p:cNvCxnSpPr>
              <a:cxnSpLocks/>
            </p:cNvCxnSpPr>
            <p:nvPr/>
          </p:nvCxnSpPr>
          <p:spPr>
            <a:xfrm>
              <a:off x="3824579" y="3681518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636B98F9-15FB-4AED-BE21-D65D46C59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3987" y="2506322"/>
              <a:ext cx="0" cy="786990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C652CADC-57FF-411E-A69A-85EBC487CCB1}"/>
                </a:ext>
              </a:extLst>
            </p:cNvPr>
            <p:cNvCxnSpPr>
              <a:cxnSpLocks/>
            </p:cNvCxnSpPr>
            <p:nvPr/>
          </p:nvCxnSpPr>
          <p:spPr>
            <a:xfrm>
              <a:off x="1969883" y="3658554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47539D89-67C6-4131-A30F-C2ABCBBCEE8C}"/>
                </a:ext>
              </a:extLst>
            </p:cNvPr>
            <p:cNvCxnSpPr>
              <a:cxnSpLocks/>
            </p:cNvCxnSpPr>
            <p:nvPr/>
          </p:nvCxnSpPr>
          <p:spPr>
            <a:xfrm>
              <a:off x="6126710" y="3558994"/>
              <a:ext cx="0" cy="577650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7D08C766-4924-4080-A819-C74439E7F4D8}"/>
                </a:ext>
              </a:extLst>
            </p:cNvPr>
            <p:cNvCxnSpPr>
              <a:cxnSpLocks/>
            </p:cNvCxnSpPr>
            <p:nvPr/>
          </p:nvCxnSpPr>
          <p:spPr>
            <a:xfrm>
              <a:off x="934879" y="3650153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AB433CD-3ED4-4B60-8EEB-8BE383EDC841}"/>
                </a:ext>
              </a:extLst>
            </p:cNvPr>
            <p:cNvSpPr/>
            <p:nvPr/>
          </p:nvSpPr>
          <p:spPr>
            <a:xfrm>
              <a:off x="844628" y="3469652"/>
              <a:ext cx="180501" cy="180501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67" name="圓角矩形 21">
              <a:extLst>
                <a:ext uri="{FF2B5EF4-FFF2-40B4-BE49-F238E27FC236}">
                  <a16:creationId xmlns:a16="http://schemas.microsoft.com/office/drawing/2014/main" id="{625BDD4B-D85A-4225-880A-CB361CC18DEE}"/>
                </a:ext>
              </a:extLst>
            </p:cNvPr>
            <p:cNvSpPr/>
            <p:nvPr/>
          </p:nvSpPr>
          <p:spPr>
            <a:xfrm>
              <a:off x="5961552" y="3368286"/>
              <a:ext cx="320988" cy="190708"/>
            </a:xfrm>
            <a:prstGeom prst="roundRect">
              <a:avLst>
                <a:gd name="adj" fmla="val 50000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40" name="Shape 195">
            <a:extLst>
              <a:ext uri="{FF2B5EF4-FFF2-40B4-BE49-F238E27FC236}">
                <a16:creationId xmlns:a16="http://schemas.microsoft.com/office/drawing/2014/main" id="{6148D41F-0EC2-4034-85C6-905F11F4156F}"/>
              </a:ext>
            </a:extLst>
          </p:cNvPr>
          <p:cNvSpPr txBox="1"/>
          <p:nvPr/>
        </p:nvSpPr>
        <p:spPr>
          <a:xfrm>
            <a:off x="1512765" y="4219705"/>
            <a:ext cx="1063551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微軟正黑體"/>
              </a:rPr>
              <a:t>2 x USB 2.0</a:t>
            </a:r>
            <a:endParaRPr lang="zh-TW" sz="1200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77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1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7176" y="1036900"/>
            <a:ext cx="4857752" cy="4058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群組 38"/>
          <p:cNvGrpSpPr/>
          <p:nvPr/>
        </p:nvGrpSpPr>
        <p:grpSpPr>
          <a:xfrm>
            <a:off x="2119293" y="3165443"/>
            <a:ext cx="2138010" cy="1357322"/>
            <a:chOff x="1693390" y="1216708"/>
            <a:chExt cx="2138010" cy="1357322"/>
          </a:xfrm>
        </p:grpSpPr>
        <p:sp>
          <p:nvSpPr>
            <p:cNvPr id="38" name="圓角矩形 37"/>
            <p:cNvSpPr/>
            <p:nvPr/>
          </p:nvSpPr>
          <p:spPr>
            <a:xfrm>
              <a:off x="1693390" y="1216708"/>
              <a:ext cx="2138010" cy="1357322"/>
            </a:xfrm>
            <a:prstGeom prst="roundRect">
              <a:avLst>
                <a:gd name="adj" fmla="val 10972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693390" y="1288716"/>
              <a:ext cx="213801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latin typeface="+mj-lt"/>
                </a:rPr>
                <a:t>Compatible with standard ANSI/EIA-RS-310-D 19-inch rack</a:t>
              </a:r>
            </a:p>
            <a:p>
              <a:r>
                <a:rPr lang="en-US" altLang="zh-TW" b="1">
                  <a:latin typeface="+mj-lt"/>
                </a:rPr>
                <a:t>With optional </a:t>
              </a:r>
            </a:p>
            <a:p>
              <a:r>
                <a:rPr lang="en-US" altLang="zh-TW" b="1">
                  <a:solidFill>
                    <a:srgbClr val="303F97"/>
                  </a:solidFill>
                  <a:latin typeface="+mj-lt"/>
                </a:rPr>
                <a:t>RAIL-B02 Rail Kits</a:t>
              </a:r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圖片 2" descr="TS-431XeU_俯角尺寸-去底_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11" y="1430892"/>
            <a:ext cx="5353069" cy="34821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DF7942A-18B7-4FD5-9D61-F3B7D54675F7}"/>
              </a:ext>
            </a:extLst>
          </p:cNvPr>
          <p:cNvSpPr txBox="1"/>
          <p:nvPr/>
        </p:nvSpPr>
        <p:spPr>
          <a:xfrm>
            <a:off x="8554189" y="-500041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D329442-6B73-4EBC-82FE-E6B2CA4BD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73" y="4276480"/>
            <a:ext cx="2507049" cy="63658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F3358ED-124E-4C73-BF3B-C0BD4526A2D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Flexibly deployable </a:t>
            </a:r>
            <a:br>
              <a:rPr lang="en-US" altLang="zh-TW" sz="3200">
                <a:latin typeface="+mj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short-depth chassis TS-451DeU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348B31-5017-4BA8-A4DE-1805405CA922}"/>
              </a:ext>
            </a:extLst>
          </p:cNvPr>
          <p:cNvSpPr/>
          <p:nvPr/>
        </p:nvSpPr>
        <p:spPr>
          <a:xfrm>
            <a:off x="6038152" y="3437164"/>
            <a:ext cx="2214026" cy="277586"/>
          </a:xfrm>
          <a:prstGeom prst="rect">
            <a:avLst/>
          </a:prstGeom>
          <a:solidFill>
            <a:srgbClr val="E80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+mj-lt"/>
                <a:ea typeface="微軟正黑體" panose="020B0604030504040204" pitchFamily="34" charset="-120"/>
              </a:rPr>
              <a:t> 295 mm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E0C4FF9-B992-4053-B6B2-C8295FA6895A}"/>
              </a:ext>
            </a:extLst>
          </p:cNvPr>
          <p:cNvSpPr txBox="1"/>
          <p:nvPr/>
        </p:nvSpPr>
        <p:spPr>
          <a:xfrm>
            <a:off x="4854309" y="4006130"/>
            <a:ext cx="1914307" cy="307777"/>
          </a:xfrm>
          <a:prstGeom prst="rect">
            <a:avLst/>
          </a:prstGeom>
          <a:solidFill>
            <a:srgbClr val="0FBAEF"/>
          </a:solidFill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+mj-lt"/>
              </a:rPr>
              <a:t>499 mm (19.6 inches)</a:t>
            </a:r>
            <a:endParaRPr lang="zh-TW" alt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9EF148-C3A4-4B8B-9709-4DC798072B06}"/>
              </a:ext>
            </a:extLst>
          </p:cNvPr>
          <p:cNvSpPr/>
          <p:nvPr/>
        </p:nvSpPr>
        <p:spPr>
          <a:xfrm>
            <a:off x="4346762" y="1727947"/>
            <a:ext cx="4207427" cy="730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41ED10F-D603-4DC2-A2E1-5D3BA5D6D86B}"/>
              </a:ext>
            </a:extLst>
          </p:cNvPr>
          <p:cNvSpPr txBox="1"/>
          <p:nvPr/>
        </p:nvSpPr>
        <p:spPr>
          <a:xfrm>
            <a:off x="4411566" y="1457727"/>
            <a:ext cx="43460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b="1">
                <a:solidFill>
                  <a:srgbClr val="FF0000"/>
                </a:solidFill>
                <a:latin typeface="+mj-lt"/>
              </a:rPr>
              <a:t>12-inch depth, </a:t>
            </a:r>
            <a:br>
              <a:rPr lang="en-US" altLang="zh-TW" sz="2500" b="1">
                <a:solidFill>
                  <a:srgbClr val="FF0000"/>
                </a:solidFill>
                <a:latin typeface="+mj-lt"/>
              </a:rPr>
            </a:br>
            <a:r>
              <a:rPr lang="en-US" altLang="zh-TW" sz="2500" b="1">
                <a:solidFill>
                  <a:srgbClr val="FF0000"/>
                </a:solidFill>
                <a:latin typeface="+mj-lt"/>
              </a:rPr>
              <a:t>40% </a:t>
            </a:r>
            <a:r>
              <a:rPr lang="en-US" altLang="zh-TW" sz="2000" b="1">
                <a:solidFill>
                  <a:srgbClr val="FF0000"/>
                </a:solidFill>
                <a:latin typeface="+mj-lt"/>
              </a:rPr>
              <a:t>less than traditional chassis</a:t>
            </a:r>
            <a:endParaRPr lang="zh-TW" altLang="en-US" sz="20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9"/>
          <p:cNvSpPr/>
          <p:nvPr/>
        </p:nvSpPr>
        <p:spPr>
          <a:xfrm>
            <a:off x="3923927" y="2928940"/>
            <a:ext cx="4783043" cy="107157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3923928" y="1264985"/>
            <a:ext cx="4752528" cy="1394277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" name="Shape 187"/>
          <p:cNvSpPr txBox="1"/>
          <p:nvPr/>
        </p:nvSpPr>
        <p:spPr>
          <a:xfrm>
            <a:off x="408236" y="1354964"/>
            <a:ext cx="2392224" cy="5811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rgbClr val="0C0C0C"/>
                </a:solidFill>
                <a:latin typeface="+mj-lt"/>
              </a:rPr>
              <a:t>100W open frame, noise-reduced, </a:t>
            </a:r>
            <a:r>
              <a:rPr lang="en-US" altLang="zh-TW" sz="1200" err="1">
                <a:solidFill>
                  <a:srgbClr val="0C0C0C"/>
                </a:solidFill>
                <a:latin typeface="+mj-lt"/>
              </a:rPr>
              <a:t>fanless</a:t>
            </a:r>
            <a:r>
              <a:rPr lang="en-US" altLang="zh-TW" sz="1200">
                <a:solidFill>
                  <a:srgbClr val="0C0C0C"/>
                </a:solidFill>
                <a:latin typeface="+mj-lt"/>
              </a:rPr>
              <a:t> PSU</a:t>
            </a:r>
          </a:p>
        </p:txBody>
      </p:sp>
      <p:sp>
        <p:nvSpPr>
          <p:cNvPr id="21" name="Shape 353"/>
          <p:cNvSpPr txBox="1"/>
          <p:nvPr/>
        </p:nvSpPr>
        <p:spPr>
          <a:xfrm>
            <a:off x="2508969" y="1355594"/>
            <a:ext cx="1501116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rgbClr val="0C0C0C"/>
                </a:solidFill>
                <a:latin typeface="+mj-lt"/>
              </a:rPr>
              <a:t>Three 40mm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rgbClr val="0C0C0C"/>
                </a:solidFill>
                <a:latin typeface="+mj-lt"/>
              </a:rPr>
              <a:t>quiet system fans</a:t>
            </a:r>
          </a:p>
        </p:txBody>
      </p:sp>
      <p:sp>
        <p:nvSpPr>
          <p:cNvPr id="27" name="Shape 348"/>
          <p:cNvSpPr txBox="1"/>
          <p:nvPr/>
        </p:nvSpPr>
        <p:spPr>
          <a:xfrm>
            <a:off x="504796" y="4259557"/>
            <a:ext cx="5787898" cy="8839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000">
                <a:solidFill>
                  <a:srgbClr val="262626"/>
                </a:solidFill>
                <a:latin typeface="+mj-lt"/>
              </a:rPr>
              <a:t>Power consumption is measured when fully loaded with 1TB NAS drives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000">
                <a:solidFill>
                  <a:srgbClr val="262626"/>
                </a:solidFill>
                <a:latin typeface="+mj-lt"/>
              </a:rPr>
              <a:t>Noise level test environment: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900">
                <a:solidFill>
                  <a:srgbClr val="262222"/>
                </a:solidFill>
                <a:latin typeface="+mj-lt"/>
              </a:rPr>
              <a:t>Refer to ISO 7779 ; Maximum HDD loaded ; Bystander Position ; Average data from 1 meter in front of operating NAS.</a:t>
            </a:r>
            <a:r>
              <a:rPr lang="en-US" altLang="zh-TW" sz="1000">
                <a:solidFill>
                  <a:srgbClr val="262626"/>
                </a:solidFill>
                <a:latin typeface="+mj-lt"/>
              </a:rPr>
              <a:t>(Using TS-453BU as reference of 1U single-PSU rackmount server)</a:t>
            </a:r>
          </a:p>
        </p:txBody>
      </p:sp>
      <p:sp>
        <p:nvSpPr>
          <p:cNvPr id="35" name="矩形 34"/>
          <p:cNvSpPr/>
          <p:nvPr/>
        </p:nvSpPr>
        <p:spPr>
          <a:xfrm>
            <a:off x="3980142" y="3269927"/>
            <a:ext cx="226193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2500" b="1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Noise level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6886893" y="1328399"/>
            <a:ext cx="1728192" cy="887261"/>
            <a:chOff x="6732240" y="1563638"/>
            <a:chExt cx="1728192" cy="887261"/>
          </a:xfrm>
        </p:grpSpPr>
        <p:sp>
          <p:nvSpPr>
            <p:cNvPr id="49" name="Shape 232"/>
            <p:cNvSpPr/>
            <p:nvPr/>
          </p:nvSpPr>
          <p:spPr>
            <a:xfrm>
              <a:off x="6732240" y="1563638"/>
              <a:ext cx="1728192" cy="865236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747630" y="1566886"/>
              <a:ext cx="16974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HDD sleep</a:t>
              </a:r>
              <a:endParaRPr lang="zh-TW" altLang="en-US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881956" y="1835936"/>
              <a:ext cx="14287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303F97"/>
                  </a:solidFill>
                  <a:latin typeface="+mj-lt"/>
                  <a:ea typeface="微軟正黑體" panose="020B0604030504040204" pitchFamily="34" charset="-120"/>
                </a:rPr>
                <a:t>13.18 W</a:t>
              </a:r>
              <a:endParaRPr lang="zh-TW" altLang="en-US" sz="1800">
                <a:solidFill>
                  <a:srgbClr val="303F97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000892" y="2143122"/>
              <a:ext cx="13573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21.3W</a:t>
              </a:r>
              <a:r>
                <a:rPr lang="zh-TW" altLang="en-US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 *</a:t>
              </a:r>
              <a:endParaRPr lang="zh-TW" altLang="en-US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Shape 232"/>
          <p:cNvSpPr/>
          <p:nvPr/>
        </p:nvSpPr>
        <p:spPr>
          <a:xfrm>
            <a:off x="5512471" y="1328399"/>
            <a:ext cx="1252886" cy="865236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413208" y="1305401"/>
            <a:ext cx="1489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 operation</a:t>
            </a:r>
            <a:endParaRPr lang="zh-TW" altLang="en-US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621786" y="1609989"/>
            <a:ext cx="97975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303F97"/>
                </a:solidFill>
                <a:latin typeface="+mj-lt"/>
                <a:ea typeface="微軟正黑體" panose="020B0604030504040204" pitchFamily="34" charset="-120"/>
              </a:rPr>
              <a:t>28.02W</a:t>
            </a:r>
            <a:endParaRPr lang="zh-TW" altLang="en-US" sz="1800">
              <a:solidFill>
                <a:srgbClr val="303F97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55347" y="1934587"/>
            <a:ext cx="1000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33.72W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*</a:t>
            </a:r>
          </a:p>
          <a:p>
            <a:pPr algn="ctr"/>
            <a:endParaRPr lang="zh-TW" altLang="en-US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6298289" y="3029594"/>
            <a:ext cx="1714512" cy="717387"/>
            <a:chOff x="5500694" y="2643188"/>
            <a:chExt cx="1564796" cy="717387"/>
          </a:xfrm>
        </p:grpSpPr>
        <p:sp>
          <p:nvSpPr>
            <p:cNvPr id="32" name="Shape 232"/>
            <p:cNvSpPr/>
            <p:nvPr/>
          </p:nvSpPr>
          <p:spPr>
            <a:xfrm>
              <a:off x="5500694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669938" y="2728200"/>
              <a:ext cx="12263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21.6 dB(A)</a:t>
              </a:r>
              <a:endParaRPr lang="zh-TW" altLang="en-US" sz="1800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500694" y="3052798"/>
              <a:ext cx="1564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37.7 dB (A)</a:t>
              </a:r>
              <a:r>
                <a:rPr lang="zh-TW" altLang="en-US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*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933690" y="1898552"/>
            <a:ext cx="2196435" cy="7335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altLang="zh-TW" sz="2500" b="1">
                <a:solidFill>
                  <a:srgbClr val="303F97"/>
                </a:solidFill>
                <a:latin typeface="+mj-lt"/>
                <a:ea typeface="微軟正黑體" panose="020B0604030504040204" pitchFamily="34" charset="-120"/>
              </a:rPr>
              <a:t>Power </a:t>
            </a:r>
            <a:br>
              <a:rPr lang="en-US" altLang="zh-TW" sz="2500" b="1">
                <a:solidFill>
                  <a:srgbClr val="303F97"/>
                </a:solidFill>
                <a:latin typeface="+mj-lt"/>
                <a:ea typeface="微軟正黑體" panose="020B0604030504040204" pitchFamily="34" charset="-120"/>
              </a:rPr>
            </a:br>
            <a:r>
              <a:rPr lang="en-US" altLang="zh-TW" sz="2500" b="1">
                <a:solidFill>
                  <a:srgbClr val="303F97"/>
                </a:solidFill>
                <a:latin typeface="+mj-lt"/>
                <a:ea typeface="微軟正黑體" panose="020B0604030504040204" pitchFamily="34" charset="-120"/>
              </a:rPr>
              <a:t>consumption</a:t>
            </a:r>
            <a:endParaRPr lang="zh-TW" altLang="en-US" sz="2500" b="1">
              <a:solidFill>
                <a:srgbClr val="303F97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857620" y="1202668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857620" y="2865325"/>
            <a:ext cx="256338" cy="25633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04234" y="4330995"/>
            <a:ext cx="72000" cy="720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34" y="4494813"/>
            <a:ext cx="72000" cy="72000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727049" y="1979321"/>
            <a:ext cx="714380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lang="zh-TW" altLang="en-US" sz="9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407460" y="2202927"/>
            <a:ext cx="1264528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(1U server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reference)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500963" y="3718573"/>
            <a:ext cx="1582579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</a:rPr>
              <a:t>(1U server reference)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91D7658-06E3-4F20-B096-18DEA1ADC9A4}"/>
              </a:ext>
            </a:extLst>
          </p:cNvPr>
          <p:cNvSpPr txBox="1"/>
          <p:nvPr/>
        </p:nvSpPr>
        <p:spPr>
          <a:xfrm>
            <a:off x="8554189" y="-587697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2" name="標題 1">
            <a:extLst>
              <a:ext uri="{FF2B5EF4-FFF2-40B4-BE49-F238E27FC236}">
                <a16:creationId xmlns:a16="http://schemas.microsoft.com/office/drawing/2014/main" id="{35BD879B-DBC8-4474-927D-157A31D5327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j-lt"/>
              </a:rPr>
              <a:t>Environmentally friendly design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34619F8-2F8E-4C50-BFD7-50C36E6A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17" y="1971877"/>
            <a:ext cx="3278921" cy="2014540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8841FE5-8BBF-46B6-8A98-062B04944551}"/>
              </a:ext>
            </a:extLst>
          </p:cNvPr>
          <p:cNvCxnSpPr>
            <a:cxnSpLocks/>
          </p:cNvCxnSpPr>
          <p:nvPr/>
        </p:nvCxnSpPr>
        <p:spPr>
          <a:xfrm>
            <a:off x="823913" y="1835936"/>
            <a:ext cx="0" cy="336966"/>
          </a:xfrm>
          <a:prstGeom prst="line">
            <a:avLst/>
          </a:prstGeom>
          <a:ln>
            <a:solidFill>
              <a:srgbClr val="FA0D5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E017214B-73F4-4430-A3F6-585A0410D681}"/>
              </a:ext>
            </a:extLst>
          </p:cNvPr>
          <p:cNvCxnSpPr>
            <a:cxnSpLocks/>
          </p:cNvCxnSpPr>
          <p:nvPr/>
        </p:nvCxnSpPr>
        <p:spPr>
          <a:xfrm flipV="1">
            <a:off x="2928219" y="1802103"/>
            <a:ext cx="493117" cy="265021"/>
          </a:xfrm>
          <a:prstGeom prst="bentConnector2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890B6F19-276F-48A9-9716-ABC0F14D9BF4}"/>
              </a:ext>
            </a:extLst>
          </p:cNvPr>
          <p:cNvGrpSpPr/>
          <p:nvPr/>
        </p:nvGrpSpPr>
        <p:grpSpPr>
          <a:xfrm>
            <a:off x="244280" y="1366717"/>
            <a:ext cx="8616454" cy="2691980"/>
            <a:chOff x="244280" y="1366717"/>
            <a:chExt cx="8616454" cy="2691980"/>
          </a:xfrm>
          <a:effectLst>
            <a:outerShdw blurRad="241300" dist="241300" dir="2040000" algn="l" rotWithShape="0">
              <a:prstClr val="black">
                <a:alpha val="40000"/>
              </a:prstClr>
            </a:outerShdw>
          </a:effectLst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1AF56A0E-2E18-4F74-8D7A-1AC3FB9E08E4}"/>
                </a:ext>
              </a:extLst>
            </p:cNvPr>
            <p:cNvGrpSpPr/>
            <p:nvPr/>
          </p:nvGrpSpPr>
          <p:grpSpPr>
            <a:xfrm>
              <a:off x="244280" y="3121766"/>
              <a:ext cx="8616454" cy="936931"/>
              <a:chOff x="244280" y="1366717"/>
              <a:chExt cx="8616454" cy="936931"/>
            </a:xfrm>
          </p:grpSpPr>
          <p:sp>
            <p:nvSpPr>
              <p:cNvPr id="53" name="矩形: 圓角 52">
                <a:extLst>
                  <a:ext uri="{FF2B5EF4-FFF2-40B4-BE49-F238E27FC236}">
                    <a16:creationId xmlns:a16="http://schemas.microsoft.com/office/drawing/2014/main" id="{6674A4CE-9E9B-44D0-BF61-7815E08EF08E}"/>
                  </a:ext>
                </a:extLst>
              </p:cNvPr>
              <p:cNvSpPr/>
              <p:nvPr/>
            </p:nvSpPr>
            <p:spPr>
              <a:xfrm>
                <a:off x="5434873" y="1366717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4" name="矩形: 圓角 53">
                <a:extLst>
                  <a:ext uri="{FF2B5EF4-FFF2-40B4-BE49-F238E27FC236}">
                    <a16:creationId xmlns:a16="http://schemas.microsoft.com/office/drawing/2014/main" id="{2C219F7F-4E76-42D1-A3C0-4E32E5030F1B}"/>
                  </a:ext>
                </a:extLst>
              </p:cNvPr>
              <p:cNvSpPr/>
              <p:nvPr/>
            </p:nvSpPr>
            <p:spPr>
              <a:xfrm>
                <a:off x="244280" y="1367726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+mj-lt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DB4125D-A15D-4CE0-8FF3-60E67C1A0DCD}"/>
                </a:ext>
              </a:extLst>
            </p:cNvPr>
            <p:cNvGrpSpPr/>
            <p:nvPr/>
          </p:nvGrpSpPr>
          <p:grpSpPr>
            <a:xfrm>
              <a:off x="244280" y="1366717"/>
              <a:ext cx="8616454" cy="936931"/>
              <a:chOff x="244280" y="1366717"/>
              <a:chExt cx="8616454" cy="936931"/>
            </a:xfrm>
          </p:grpSpPr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4C2C3074-594C-419D-8B52-381C11AACF31}"/>
                  </a:ext>
                </a:extLst>
              </p:cNvPr>
              <p:cNvSpPr/>
              <p:nvPr/>
            </p:nvSpPr>
            <p:spPr>
              <a:xfrm>
                <a:off x="5434873" y="1366717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1" name="矩形: 圓角 50">
                <a:extLst>
                  <a:ext uri="{FF2B5EF4-FFF2-40B4-BE49-F238E27FC236}">
                    <a16:creationId xmlns:a16="http://schemas.microsoft.com/office/drawing/2014/main" id="{93B90C1F-F150-41E1-8FE4-7BBCF2907C0D}"/>
                  </a:ext>
                </a:extLst>
              </p:cNvPr>
              <p:cNvSpPr/>
              <p:nvPr/>
            </p:nvSpPr>
            <p:spPr>
              <a:xfrm>
                <a:off x="244280" y="1367726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+mj-lt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5FE9E6C-C556-4A5A-BE95-2633E928C372}"/>
                </a:ext>
              </a:extLst>
            </p:cNvPr>
            <p:cNvGrpSpPr/>
            <p:nvPr/>
          </p:nvGrpSpPr>
          <p:grpSpPr>
            <a:xfrm>
              <a:off x="2940345" y="1882908"/>
              <a:ext cx="3330465" cy="1743441"/>
              <a:chOff x="2940345" y="1882908"/>
              <a:chExt cx="3330465" cy="1743441"/>
            </a:xfrm>
          </p:grpSpPr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3389B73-0D5E-47AB-8D58-E668AB7ED4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5167" y="1882908"/>
                <a:ext cx="0" cy="52831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D289137D-AC5A-4953-B995-2172B37AB5DC}"/>
                  </a:ext>
                </a:extLst>
              </p:cNvPr>
              <p:cNvCxnSpPr/>
              <p:nvPr/>
            </p:nvCxnSpPr>
            <p:spPr>
              <a:xfrm>
                <a:off x="2940345" y="1882908"/>
                <a:ext cx="333046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7F333423-C77A-4BBC-B480-384E25C361C7}"/>
                  </a:ext>
                </a:extLst>
              </p:cNvPr>
              <p:cNvCxnSpPr/>
              <p:nvPr/>
            </p:nvCxnSpPr>
            <p:spPr>
              <a:xfrm>
                <a:off x="2940345" y="3618246"/>
                <a:ext cx="333046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CF39C32A-A730-41B6-9999-B8608C49FD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8366" y="3286130"/>
                <a:ext cx="0" cy="34021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461EA6D-8339-4D2F-8D4A-1C1BD170C46F}"/>
              </a:ext>
            </a:extLst>
          </p:cNvPr>
          <p:cNvGrpSpPr/>
          <p:nvPr/>
        </p:nvGrpSpPr>
        <p:grpSpPr>
          <a:xfrm>
            <a:off x="814432" y="2968315"/>
            <a:ext cx="1471552" cy="1226656"/>
            <a:chOff x="814432" y="2968315"/>
            <a:chExt cx="1471552" cy="1226656"/>
          </a:xfrm>
        </p:grpSpPr>
        <p:pic>
          <p:nvPicPr>
            <p:cNvPr id="48" name="Shape 57" descr="D:\Fullppt\005-PNG이미지\모니터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4432" y="2968315"/>
              <a:ext cx="1457966" cy="1226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橢圓 56"/>
            <p:cNvSpPr/>
            <p:nvPr/>
          </p:nvSpPr>
          <p:spPr>
            <a:xfrm>
              <a:off x="1624790" y="3356013"/>
              <a:ext cx="608008" cy="616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59" name="Shape 183" descr="C:\Users\user\Desktop\21_PPT對稿QNAP AQC107 10G網卡\3-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1604" y="3286130"/>
              <a:ext cx="714380" cy="756000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5122" name="Picture 2" descr="TS-832XU-RP">
            <a:extLst>
              <a:ext uri="{FF2B5EF4-FFF2-40B4-BE49-F238E27FC236}">
                <a16:creationId xmlns:a16="http://schemas.microsoft.com/office/drawing/2014/main" id="{CBA915EB-4B3D-46B1-BE60-722FB0427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0" b="25710"/>
          <a:stretch/>
        </p:blipFill>
        <p:spPr bwMode="auto">
          <a:xfrm>
            <a:off x="840751" y="1279358"/>
            <a:ext cx="2232917" cy="6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6E87279F-DE99-41F1-A305-1A4473291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431" y="1581004"/>
            <a:ext cx="2526008" cy="389005"/>
          </a:xfrm>
          <a:prstGeom prst="rect">
            <a:avLst/>
          </a:prstGeom>
        </p:spPr>
      </p:pic>
      <p:sp>
        <p:nvSpPr>
          <p:cNvPr id="27" name="Shape 164"/>
          <p:cNvSpPr txBox="1"/>
          <p:nvPr/>
        </p:nvSpPr>
        <p:spPr>
          <a:xfrm>
            <a:off x="2054395" y="3221199"/>
            <a:ext cx="1635546" cy="88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    10GBASE-T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    </a:t>
            </a:r>
            <a:r>
              <a:rPr lang="en-US" altLang="zh-TW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computer/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    server</a:t>
            </a:r>
            <a:endParaRPr sz="1500">
              <a:solidFill>
                <a:schemeClr val="bg2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Shape 165"/>
          <p:cNvSpPr txBox="1"/>
          <p:nvPr/>
        </p:nvSpPr>
        <p:spPr>
          <a:xfrm>
            <a:off x="1267744" y="2311325"/>
            <a:ext cx="1559346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TS-832XU-RP</a:t>
            </a:r>
          </a:p>
        </p:txBody>
      </p:sp>
      <p:sp>
        <p:nvSpPr>
          <p:cNvPr id="31" name="Shape 169"/>
          <p:cNvSpPr txBox="1"/>
          <p:nvPr/>
        </p:nvSpPr>
        <p:spPr>
          <a:xfrm>
            <a:off x="6602385" y="4042130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TVS-872XT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6" name="Shape 176"/>
          <p:cNvSpPr txBox="1"/>
          <p:nvPr/>
        </p:nvSpPr>
        <p:spPr>
          <a:xfrm>
            <a:off x="3492436" y="2670981"/>
            <a:ext cx="2120142" cy="56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b="1">
                <a:solidFill>
                  <a:schemeClr val="bg1"/>
                </a:solidFill>
                <a:latin typeface="+mj-lt"/>
                <a:ea typeface="微軟正黑體"/>
              </a:rPr>
              <a:t>1GbE </a:t>
            </a:r>
            <a:r>
              <a:rPr lang="en-US" b="1">
                <a:solidFill>
                  <a:schemeClr val="bg1"/>
                </a:solidFill>
                <a:latin typeface="+mj-lt"/>
                <a:ea typeface="微軟正黑體"/>
              </a:rPr>
              <a:t>switch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(limited to max 1Gbps!)</a:t>
            </a:r>
            <a:endParaRPr lang="zh-TW" altLang="en-US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37" name="Shape 177"/>
          <p:cNvSpPr txBox="1"/>
          <p:nvPr/>
        </p:nvSpPr>
        <p:spPr>
          <a:xfrm>
            <a:off x="1088639" y="1905707"/>
            <a:ext cx="1784595" cy="61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 10G SFP+ NAS</a:t>
            </a:r>
            <a:endParaRPr sz="1500">
              <a:solidFill>
                <a:schemeClr val="bg2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Shape 178"/>
          <p:cNvSpPr txBox="1"/>
          <p:nvPr/>
        </p:nvSpPr>
        <p:spPr>
          <a:xfrm>
            <a:off x="5629695" y="3254396"/>
            <a:ext cx="1300409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10GBASE-T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NAS</a:t>
            </a:r>
            <a:endParaRPr sz="1500">
              <a:solidFill>
                <a:schemeClr val="bg2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5" name="Shape 181"/>
          <p:cNvSpPr txBox="1"/>
          <p:nvPr/>
        </p:nvSpPr>
        <p:spPr>
          <a:xfrm>
            <a:off x="1219515" y="4241731"/>
            <a:ext cx="178595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Apple iMac Pro</a:t>
            </a:r>
          </a:p>
        </p:txBody>
      </p:sp>
      <p:sp>
        <p:nvSpPr>
          <p:cNvPr id="30" name="Shape 168"/>
          <p:cNvSpPr txBox="1"/>
          <p:nvPr/>
        </p:nvSpPr>
        <p:spPr>
          <a:xfrm>
            <a:off x="6336615" y="1912391"/>
            <a:ext cx="2255776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+mj-lt"/>
                <a:ea typeface="微軟正黑體" panose="020B0604030504040204" pitchFamily="34" charset="-120"/>
              </a:rPr>
              <a:t>2.5GBASE-T NAS</a:t>
            </a:r>
            <a:endParaRPr sz="1500">
              <a:solidFill>
                <a:schemeClr val="bg2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4" name="圖片 23" descr="交換器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290" y="2214560"/>
            <a:ext cx="1143008" cy="516074"/>
          </a:xfrm>
          <a:prstGeom prst="rect">
            <a:avLst/>
          </a:prstGeom>
        </p:spPr>
      </p:pic>
      <p:pic>
        <p:nvPicPr>
          <p:cNvPr id="5124" name="Picture 4" descr="TVS-872XT">
            <a:extLst>
              <a:ext uri="{FF2B5EF4-FFF2-40B4-BE49-F238E27FC236}">
                <a16:creationId xmlns:a16="http://schemas.microsoft.com/office/drawing/2014/main" id="{03A02A28-F598-478F-8678-740D268E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84" y="2896877"/>
            <a:ext cx="1686395" cy="10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165">
            <a:extLst>
              <a:ext uri="{FF2B5EF4-FFF2-40B4-BE49-F238E27FC236}">
                <a16:creationId xmlns:a16="http://schemas.microsoft.com/office/drawing/2014/main" id="{F13B1773-D2E3-41FD-A7DD-89EB8F5B5669}"/>
              </a:ext>
            </a:extLst>
          </p:cNvPr>
          <p:cNvSpPr txBox="1"/>
          <p:nvPr/>
        </p:nvSpPr>
        <p:spPr>
          <a:xfrm>
            <a:off x="6602385" y="2298546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TS-451DeU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3E8A46-D6E2-45F7-8496-73687C6DE066}"/>
              </a:ext>
            </a:extLst>
          </p:cNvPr>
          <p:cNvSpPr txBox="1"/>
          <p:nvPr/>
        </p:nvSpPr>
        <p:spPr>
          <a:xfrm>
            <a:off x="8650799" y="-372500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1" name="標題 1">
            <a:extLst>
              <a:ext uri="{FF2B5EF4-FFF2-40B4-BE49-F238E27FC236}">
                <a16:creationId xmlns:a16="http://schemas.microsoft.com/office/drawing/2014/main" id="{8851C8DB-23AE-4248-BB65-FC19E7E98F02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>
                <a:solidFill>
                  <a:srgbClr val="5F6167"/>
                </a:solidFill>
                <a:latin typeface="+mn-lt"/>
                <a:ea typeface="微軟正黑體"/>
              </a:rPr>
              <a:t>Don’t let the switch slow down </a:t>
            </a:r>
            <a:br>
              <a:rPr lang="en-US" altLang="zh-TW" sz="3200">
                <a:latin typeface="+mn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rgbClr val="5F6167"/>
                </a:solidFill>
                <a:latin typeface="+mn-lt"/>
                <a:ea typeface="微軟正黑體"/>
              </a:rPr>
              <a:t>your entire network</a:t>
            </a:r>
            <a:endParaRPr lang="zh-TW" altLang="en-US" sz="3200">
              <a:solidFill>
                <a:srgbClr val="5F6167"/>
              </a:solidFill>
              <a:latin typeface="+mn-lt"/>
              <a:ea typeface="微軟正黑體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224C470E-2E31-42CA-8C41-68FE55C2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2" y="964021"/>
            <a:ext cx="8368830" cy="2958623"/>
          </a:xfrm>
          <a:prstGeom prst="rect">
            <a:avLst/>
          </a:prstGeom>
        </p:spPr>
      </p:pic>
      <p:pic>
        <p:nvPicPr>
          <p:cNvPr id="14" name="圖片 13" descr="一張含有 紅色, 坐, 白色, 桌 的圖片&#10;&#10;自動產生的描述">
            <a:extLst>
              <a:ext uri="{FF2B5EF4-FFF2-40B4-BE49-F238E27FC236}">
                <a16:creationId xmlns:a16="http://schemas.microsoft.com/office/drawing/2014/main" id="{0918DFF3-F4D7-4B1E-BC1E-045EE364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159" y="2035644"/>
            <a:ext cx="1919619" cy="2058306"/>
          </a:xfrm>
          <a:prstGeom prst="rect">
            <a:avLst/>
          </a:prstGeom>
        </p:spPr>
      </p:pic>
      <p:pic>
        <p:nvPicPr>
          <p:cNvPr id="11" name="圖片 10" descr="一張含有 電子用品 的圖片&#10;&#10;自動產生的描述">
            <a:extLst>
              <a:ext uri="{FF2B5EF4-FFF2-40B4-BE49-F238E27FC236}">
                <a16:creationId xmlns:a16="http://schemas.microsoft.com/office/drawing/2014/main" id="{509BC601-8144-4B23-82D6-ED02E02FF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" t="28132" r="28099"/>
          <a:stretch/>
        </p:blipFill>
        <p:spPr>
          <a:xfrm>
            <a:off x="1563882" y="4055679"/>
            <a:ext cx="7580118" cy="1582932"/>
          </a:xfrm>
          <a:prstGeom prst="rect">
            <a:avLst/>
          </a:prstGeom>
          <a:effectLst>
            <a:outerShdw blurRad="317500" dist="2413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9FD78072-CF1B-496E-89C2-F9960A693A34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rgbClr val="73777C"/>
                </a:solidFill>
                <a:latin typeface="+mn-lt"/>
                <a:ea typeface="微軟正黑體" panose="020B0604030504040204" pitchFamily="34" charset="-120"/>
              </a:rPr>
              <a:t>Rule #1: Get a fast NAS with 2.5GbE+</a:t>
            </a:r>
            <a:endParaRPr lang="zh-TW" altLang="en-US" sz="3200">
              <a:solidFill>
                <a:srgbClr val="73777C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9" name="Picture 30" descr="C:\Users\user\Desktop\21_PPT對稿QNAP AQC107 10G網卡\29384737_xxl.png">
            <a:extLst>
              <a:ext uri="{FF2B5EF4-FFF2-40B4-BE49-F238E27FC236}">
                <a16:creationId xmlns:a16="http://schemas.microsoft.com/office/drawing/2014/main" id="{5208CFFD-5BD6-4483-81C1-AC96058A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 contrast="26000"/>
                    </a14:imgEffect>
                  </a14:imgLayer>
                </a14:imgProps>
              </a:ext>
            </a:extLst>
          </a:blip>
          <a:srcRect l="25926" t="29630" r="9877" b="10906"/>
          <a:stretch>
            <a:fillRect/>
          </a:stretch>
        </p:blipFill>
        <p:spPr bwMode="auto">
          <a:xfrm>
            <a:off x="5975975" y="4055679"/>
            <a:ext cx="1592061" cy="1240321"/>
          </a:xfrm>
          <a:prstGeom prst="rect">
            <a:avLst/>
          </a:prstGeom>
          <a:ln>
            <a:noFill/>
          </a:ln>
          <a:effectLst>
            <a:outerShdw blurRad="2159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2CBB7BD-AD9D-49E2-B1D0-72E59792D12F}"/>
              </a:ext>
            </a:extLst>
          </p:cNvPr>
          <p:cNvSpPr txBox="1"/>
          <p:nvPr/>
        </p:nvSpPr>
        <p:spPr>
          <a:xfrm>
            <a:off x="0" y="4055679"/>
            <a:ext cx="2034862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+mn-lt"/>
              </a:rPr>
              <a:t>Tested in QNAP Labs. Figures may vary by environment.</a:t>
            </a:r>
            <a:br>
              <a:rPr lang="zh-TW" altLang="en-US" sz="100">
                <a:latin typeface="+mn-lt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NAS: TS-451DeU-2G</a:t>
            </a:r>
            <a:br>
              <a:rPr lang="en-US" altLang="zh-TW" sz="600">
                <a:latin typeface="+mn-lt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OS: QTS 4.4.2, MTU-9000</a:t>
            </a:r>
            <a:br>
              <a:rPr lang="en-US" altLang="zh-TW" sz="600">
                <a:latin typeface="+mn-lt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Disks: </a:t>
            </a:r>
            <a:r>
              <a:rPr lang="en-US" altLang="zh-TW" sz="600" err="1">
                <a:solidFill>
                  <a:schemeClr val="bg1"/>
                </a:solidFill>
                <a:latin typeface="+mn-lt"/>
                <a:ea typeface="微軟正黑體"/>
              </a:rPr>
              <a:t>Qtier</a:t>
            </a: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, RAID 5: 4 x Seagate 1TB ES.3 HDD + RAID 1: 2 x Samsung 1TB M.2 860 EVO SSD</a:t>
            </a:r>
          </a:p>
          <a:p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Client PC: Intel® Core TM i7-6700 3.40GHz CPU; 32GB RAM; Intel X550 </a:t>
            </a:r>
            <a:r>
              <a:rPr lang="zh-TW" altLang="en-US" sz="600">
                <a:solidFill>
                  <a:schemeClr val="bg1"/>
                </a:solidFill>
                <a:latin typeface="+mn-lt"/>
                <a:ea typeface="微軟正黑體"/>
              </a:rPr>
              <a:t>NIC</a:t>
            </a: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, MTU-9000; Windows® 10 Pro</a:t>
            </a:r>
          </a:p>
          <a:p>
            <a:r>
              <a:rPr lang="en-US" altLang="zh-TW" sz="600" err="1">
                <a:solidFill>
                  <a:schemeClr val="bg1"/>
                </a:solidFill>
                <a:latin typeface="+mn-lt"/>
                <a:ea typeface="微軟正黑體"/>
              </a:rPr>
              <a:t>Iometer</a:t>
            </a:r>
            <a:r>
              <a:rPr lang="en-US" altLang="zh-TW" sz="600">
                <a:solidFill>
                  <a:schemeClr val="bg1"/>
                </a:solidFill>
                <a:latin typeface="+mn-lt"/>
                <a:ea typeface="微軟正黑體"/>
              </a:rPr>
              <a:t> SMB sequential throughput: 3 minutes / 2 workers / 64 outstanding / 30 sec ramp up time</a:t>
            </a:r>
            <a:endParaRPr lang="zh-TW" altLang="en-US" sz="600">
              <a:solidFill>
                <a:schemeClr val="bg1"/>
              </a:solidFill>
              <a:latin typeface="+mn-lt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F6ECB8-2EB0-48EA-9934-FAA02D0A5421}"/>
              </a:ext>
            </a:extLst>
          </p:cNvPr>
          <p:cNvSpPr txBox="1"/>
          <p:nvPr/>
        </p:nvSpPr>
        <p:spPr>
          <a:xfrm>
            <a:off x="5231251" y="2007243"/>
            <a:ext cx="2675633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Transfer</a:t>
            </a:r>
            <a:r>
              <a:rPr lang="zh-TW" altLang="en-US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a 10GB file:</a:t>
            </a:r>
          </a:p>
          <a:p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23 sec</a:t>
            </a:r>
            <a:r>
              <a:rPr lang="zh-TW" altLang="en-US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(2 x 2.5GbE)</a:t>
            </a:r>
            <a:r>
              <a:rPr lang="zh-TW" altLang="en-US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1600" b="1" i="1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r>
              <a:rPr lang="en-US" altLang="zh-TW" sz="1600" b="1" i="1" err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v.s</a:t>
            </a:r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. </a:t>
            </a:r>
          </a:p>
          <a:p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89 sec</a:t>
            </a:r>
            <a:r>
              <a:rPr lang="zh-TW" altLang="en-US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(1 x 1GbE)</a:t>
            </a:r>
          </a:p>
          <a:p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reduces</a:t>
            </a:r>
            <a:r>
              <a:rPr lang="zh-TW" altLang="en-US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400" b="1" i="1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75% </a:t>
            </a:r>
          </a:p>
          <a:p>
            <a:r>
              <a:rPr lang="en-US" altLang="zh-TW" sz="1600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backup time! 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EB6284-4C4A-4753-9D37-871216B2EF55}"/>
              </a:ext>
            </a:extLst>
          </p:cNvPr>
          <p:cNvSpPr/>
          <p:nvPr/>
        </p:nvSpPr>
        <p:spPr>
          <a:xfrm>
            <a:off x="7342194" y="3616896"/>
            <a:ext cx="19030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TS-451DeU</a:t>
            </a:r>
            <a:endParaRPr lang="zh-TW" altLang="en-US" sz="25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407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1">
            <a:extLst>
              <a:ext uri="{FF2B5EF4-FFF2-40B4-BE49-F238E27FC236}">
                <a16:creationId xmlns:a16="http://schemas.microsoft.com/office/drawing/2014/main" id="{D32B6BB2-7E67-4105-B1D4-EF1A3901B0EB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zh-TW" altLang="en-US" sz="3200">
                <a:solidFill>
                  <a:srgbClr val="73777C"/>
                </a:solidFill>
                <a:latin typeface="+mj-lt"/>
                <a:ea typeface="微軟正黑體"/>
              </a:rPr>
              <a:t> </a:t>
            </a:r>
            <a:r>
              <a:rPr lang="en-US" altLang="zh-TW" sz="3200">
                <a:solidFill>
                  <a:srgbClr val="73777C"/>
                </a:solidFill>
                <a:latin typeface="+mj-lt"/>
                <a:ea typeface="微軟正黑體"/>
              </a:rPr>
              <a:t>Rule #2-1: Upgrade the computers and servers with a PCIe NIC</a:t>
            </a:r>
            <a:endParaRPr lang="zh-TW" altLang="en-US" sz="3200">
              <a:solidFill>
                <a:srgbClr val="73777C"/>
              </a:solidFill>
              <a:latin typeface="+mj-lt"/>
              <a:ea typeface="微軟正黑體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9D20DE5-7E47-49D2-946A-C5FA237AA55E}"/>
              </a:ext>
            </a:extLst>
          </p:cNvPr>
          <p:cNvGrpSpPr/>
          <p:nvPr/>
        </p:nvGrpSpPr>
        <p:grpSpPr>
          <a:xfrm>
            <a:off x="153017" y="1212045"/>
            <a:ext cx="4544697" cy="3498866"/>
            <a:chOff x="250509" y="1212045"/>
            <a:chExt cx="3651456" cy="3498866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F8E8D55B-D801-4DEC-8B75-72BADB9A913D}"/>
                </a:ext>
              </a:extLst>
            </p:cNvPr>
            <p:cNvSpPr/>
            <p:nvPr/>
          </p:nvSpPr>
          <p:spPr>
            <a:xfrm>
              <a:off x="397741" y="1407073"/>
              <a:ext cx="3504224" cy="3303838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15000"/>
              </a:schemeClr>
            </a:solidFill>
            <a:ln w="12700">
              <a:gradFill>
                <a:gsLst>
                  <a:gs pos="0">
                    <a:srgbClr val="7030A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AFF5B2CC-846E-411E-B1E0-2E7CC636AC93}"/>
                </a:ext>
              </a:extLst>
            </p:cNvPr>
            <p:cNvSpPr/>
            <p:nvPr/>
          </p:nvSpPr>
          <p:spPr>
            <a:xfrm>
              <a:off x="470469" y="2624958"/>
              <a:ext cx="3368434" cy="2014045"/>
            </a:xfrm>
            <a:prstGeom prst="roundRect">
              <a:avLst>
                <a:gd name="adj" fmla="val 3442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6" name="平行四邊形 35">
              <a:extLst>
                <a:ext uri="{FF2B5EF4-FFF2-40B4-BE49-F238E27FC236}">
                  <a16:creationId xmlns:a16="http://schemas.microsoft.com/office/drawing/2014/main" id="{6BAD8D58-4BD8-40EB-9BD2-56CD4C9F75F9}"/>
                </a:ext>
              </a:extLst>
            </p:cNvPr>
            <p:cNvSpPr/>
            <p:nvPr/>
          </p:nvSpPr>
          <p:spPr>
            <a:xfrm>
              <a:off x="250509" y="1212045"/>
              <a:ext cx="3444527" cy="390056"/>
            </a:xfrm>
            <a:prstGeom prst="parallelogram">
              <a:avLst>
                <a:gd name="adj" fmla="val 5806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430D0C5A-34CF-4E3D-8654-808DEA8354F9}"/>
                </a:ext>
              </a:extLst>
            </p:cNvPr>
            <p:cNvSpPr txBox="1"/>
            <p:nvPr/>
          </p:nvSpPr>
          <p:spPr>
            <a:xfrm>
              <a:off x="470469" y="1236318"/>
              <a:ext cx="3324594" cy="3231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altLang="zh-TW" sz="1500">
                  <a:solidFill>
                    <a:schemeClr val="bg1"/>
                  </a:solidFill>
                  <a:latin typeface="+mj-lt"/>
                  <a:ea typeface="微軟正黑體"/>
                </a:rPr>
                <a:t>Support</a:t>
              </a:r>
              <a:r>
                <a:rPr lang="zh-TW" altLang="en-US" sz="1500">
                  <a:solidFill>
                    <a:schemeClr val="bg1"/>
                  </a:solidFill>
                  <a:latin typeface="+mj-lt"/>
                  <a:ea typeface="微軟正黑體"/>
                </a:rPr>
                <a:t> </a:t>
              </a:r>
              <a:r>
                <a:rPr lang="en-US" altLang="zh-TW" sz="1500">
                  <a:solidFill>
                    <a:schemeClr val="bg1"/>
                  </a:solidFill>
                  <a:latin typeface="+mj-lt"/>
                  <a:ea typeface="微軟正黑體"/>
                </a:rPr>
                <a:t>10G/5G/2.5G/1G/100M </a:t>
              </a:r>
              <a:r>
                <a:rPr lang="en-US" altLang="zh-CN" sz="1500">
                  <a:solidFill>
                    <a:schemeClr val="bg1"/>
                  </a:solidFill>
                  <a:latin typeface="+mj-lt"/>
                  <a:ea typeface="微軟正黑體"/>
                </a:rPr>
                <a:t>Multi-</a:t>
              </a:r>
              <a:r>
                <a:rPr lang="en-US" altLang="zh-TW" sz="1500">
                  <a:solidFill>
                    <a:schemeClr val="bg1"/>
                  </a:solidFill>
                  <a:latin typeface="+mj-lt"/>
                  <a:ea typeface="微軟正黑體"/>
                </a:rPr>
                <a:t>G</a:t>
              </a:r>
              <a:r>
                <a:rPr lang="en-US" altLang="zh-CN" sz="1500">
                  <a:solidFill>
                    <a:schemeClr val="bg1"/>
                  </a:solidFill>
                  <a:latin typeface="+mj-lt"/>
                  <a:ea typeface="微軟正黑體"/>
                </a:rPr>
                <a:t>ig</a:t>
              </a:r>
              <a:endParaRPr lang="en-US" altLang="zh-CN" sz="15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39" name="TextBox 23">
            <a:extLst>
              <a:ext uri="{FF2B5EF4-FFF2-40B4-BE49-F238E27FC236}">
                <a16:creationId xmlns:a16="http://schemas.microsoft.com/office/drawing/2014/main" id="{4416C3AA-3A10-446D-9DEB-E6908B786511}"/>
              </a:ext>
            </a:extLst>
          </p:cNvPr>
          <p:cNvSpPr txBox="1"/>
          <p:nvPr/>
        </p:nvSpPr>
        <p:spPr>
          <a:xfrm>
            <a:off x="695130" y="2953282"/>
            <a:ext cx="149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68639D3D-D9A6-4916-8C2D-0AE1EF09457E}"/>
              </a:ext>
            </a:extLst>
          </p:cNvPr>
          <p:cNvSpPr txBox="1"/>
          <p:nvPr/>
        </p:nvSpPr>
        <p:spPr>
          <a:xfrm>
            <a:off x="2289581" y="2953282"/>
            <a:ext cx="197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  <a:ea typeface="微軟正黑體" panose="020B0604030504040204" pitchFamily="34" charset="-120"/>
              </a:rPr>
              <a:t>QXG-10G2T-107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8C150897-E034-4BA0-BDD3-65BF4765731B}"/>
              </a:ext>
            </a:extLst>
          </p:cNvPr>
          <p:cNvSpPr txBox="1"/>
          <p:nvPr/>
        </p:nvSpPr>
        <p:spPr>
          <a:xfrm>
            <a:off x="529124" y="3394375"/>
            <a:ext cx="2135578" cy="828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Marvell AQC107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2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zh-CN" sz="1200">
                <a:latin typeface="+mj-lt"/>
                <a:ea typeface="微軟正黑體" panose="020B0604030504040204" pitchFamily="34" charset="-120"/>
              </a:rPr>
              <a:t>1 x </a:t>
            </a:r>
            <a:r>
              <a:rPr lang="en-US" sz="1200">
                <a:latin typeface="+mj-lt"/>
                <a:ea typeface="微軟正黑體" panose="020B0604030504040204" pitchFamily="34" charset="-120"/>
              </a:rPr>
              <a:t>10GbE NBASE-T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Low Profile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A44625C3-871E-44B2-8838-3CBAF6CAA943}"/>
              </a:ext>
            </a:extLst>
          </p:cNvPr>
          <p:cNvSpPr txBox="1"/>
          <p:nvPr/>
        </p:nvSpPr>
        <p:spPr>
          <a:xfrm>
            <a:off x="2304988" y="3394375"/>
            <a:ext cx="1794375" cy="828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Marvell AQC107S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2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zh-CN" sz="1200">
                <a:latin typeface="+mj-lt"/>
                <a:ea typeface="微軟正黑體" panose="020B0604030504040204" pitchFamily="34" charset="-120"/>
              </a:rPr>
              <a:t>2 x </a:t>
            </a:r>
            <a:r>
              <a:rPr lang="en-US" sz="1200">
                <a:latin typeface="+mj-lt"/>
                <a:ea typeface="微軟正黑體" panose="020B0604030504040204" pitchFamily="34" charset="-120"/>
              </a:rPr>
              <a:t>10GbE NBASE-T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Low Profile</a:t>
            </a:r>
          </a:p>
        </p:txBody>
      </p:sp>
      <p:pic>
        <p:nvPicPr>
          <p:cNvPr id="43" name="圖片 42" descr="一張含有 電子用品 的圖片&#10;&#10;自動產生的描述">
            <a:extLst>
              <a:ext uri="{FF2B5EF4-FFF2-40B4-BE49-F238E27FC236}">
                <a16:creationId xmlns:a16="http://schemas.microsoft.com/office/drawing/2014/main" id="{A23881E7-78F8-451F-9953-F11499569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3" y="1766932"/>
            <a:ext cx="1887063" cy="1179625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C023EF03-3AA1-4CA9-A5AA-00AE4F988622}"/>
              </a:ext>
            </a:extLst>
          </p:cNvPr>
          <p:cNvCxnSpPr>
            <a:cxnSpLocks/>
          </p:cNvCxnSpPr>
          <p:nvPr/>
        </p:nvCxnSpPr>
        <p:spPr>
          <a:xfrm>
            <a:off x="529124" y="3331367"/>
            <a:ext cx="153878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B7B06852-B6E8-48E2-A368-60C029E3AE85}"/>
              </a:ext>
            </a:extLst>
          </p:cNvPr>
          <p:cNvCxnSpPr>
            <a:cxnSpLocks/>
          </p:cNvCxnSpPr>
          <p:nvPr/>
        </p:nvCxnSpPr>
        <p:spPr>
          <a:xfrm>
            <a:off x="2371488" y="3331367"/>
            <a:ext cx="15838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FF6D1F3-20B4-4E31-A368-79C3C492562F}"/>
              </a:ext>
            </a:extLst>
          </p:cNvPr>
          <p:cNvGrpSpPr/>
          <p:nvPr/>
        </p:nvGrpSpPr>
        <p:grpSpPr>
          <a:xfrm>
            <a:off x="3754403" y="3721986"/>
            <a:ext cx="1193917" cy="1049131"/>
            <a:chOff x="3736693" y="3906049"/>
            <a:chExt cx="1193917" cy="1049131"/>
          </a:xfrm>
        </p:grpSpPr>
        <p:sp>
          <p:nvSpPr>
            <p:cNvPr id="52" name="直角三角形 51">
              <a:extLst>
                <a:ext uri="{FF2B5EF4-FFF2-40B4-BE49-F238E27FC236}">
                  <a16:creationId xmlns:a16="http://schemas.microsoft.com/office/drawing/2014/main" id="{CDB0B617-63F7-43CF-A10A-7B468D4C9C33}"/>
                </a:ext>
              </a:extLst>
            </p:cNvPr>
            <p:cNvSpPr/>
            <p:nvPr/>
          </p:nvSpPr>
          <p:spPr>
            <a:xfrm rot="16200000">
              <a:off x="3736693" y="3906049"/>
              <a:ext cx="1049131" cy="1049131"/>
            </a:xfrm>
            <a:prstGeom prst="rtTriangl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CE03CDB8-81BE-4A50-B84B-DE51DE1A6AFE}"/>
                </a:ext>
              </a:extLst>
            </p:cNvPr>
            <p:cNvSpPr txBox="1"/>
            <p:nvPr/>
          </p:nvSpPr>
          <p:spPr>
            <a:xfrm rot="18900000">
              <a:off x="3972667" y="4383757"/>
              <a:ext cx="9579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10GbE</a:t>
              </a: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BCCBFAB-0C7A-417E-B5C9-4F33510D2E4C}"/>
              </a:ext>
            </a:extLst>
          </p:cNvPr>
          <p:cNvGrpSpPr/>
          <p:nvPr/>
        </p:nvGrpSpPr>
        <p:grpSpPr>
          <a:xfrm>
            <a:off x="5087658" y="1203849"/>
            <a:ext cx="3810122" cy="3498866"/>
            <a:chOff x="250509" y="1212045"/>
            <a:chExt cx="3315390" cy="3498866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4A5D48FB-4B02-48AA-9058-19D85D03C598}"/>
                </a:ext>
              </a:extLst>
            </p:cNvPr>
            <p:cNvSpPr/>
            <p:nvPr/>
          </p:nvSpPr>
          <p:spPr>
            <a:xfrm>
              <a:off x="397741" y="1407073"/>
              <a:ext cx="3086900" cy="3303838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15000"/>
              </a:schemeClr>
            </a:solidFill>
            <a:ln w="12700">
              <a:gradFill>
                <a:gsLst>
                  <a:gs pos="0">
                    <a:srgbClr val="7030A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2D2DF548-0981-4833-9F0C-5AD4A62F570B}"/>
                </a:ext>
              </a:extLst>
            </p:cNvPr>
            <p:cNvSpPr/>
            <p:nvPr/>
          </p:nvSpPr>
          <p:spPr>
            <a:xfrm>
              <a:off x="470469" y="2357258"/>
              <a:ext cx="2945015" cy="2281745"/>
            </a:xfrm>
            <a:prstGeom prst="roundRect">
              <a:avLst>
                <a:gd name="adj" fmla="val 3442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7" name="平行四邊形 56">
              <a:extLst>
                <a:ext uri="{FF2B5EF4-FFF2-40B4-BE49-F238E27FC236}">
                  <a16:creationId xmlns:a16="http://schemas.microsoft.com/office/drawing/2014/main" id="{0286F421-C6DC-42CB-8F25-611659B556E8}"/>
                </a:ext>
              </a:extLst>
            </p:cNvPr>
            <p:cNvSpPr/>
            <p:nvPr/>
          </p:nvSpPr>
          <p:spPr>
            <a:xfrm>
              <a:off x="250509" y="1212045"/>
              <a:ext cx="3315390" cy="390056"/>
            </a:xfrm>
            <a:prstGeom prst="parallelogram">
              <a:avLst>
                <a:gd name="adj" fmla="val 5806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8" name="TextBox 5">
              <a:extLst>
                <a:ext uri="{FF2B5EF4-FFF2-40B4-BE49-F238E27FC236}">
                  <a16:creationId xmlns:a16="http://schemas.microsoft.com/office/drawing/2014/main" id="{AD938E9A-7560-487B-BC7F-9311CC96DB07}"/>
                </a:ext>
              </a:extLst>
            </p:cNvPr>
            <p:cNvSpPr txBox="1"/>
            <p:nvPr/>
          </p:nvSpPr>
          <p:spPr>
            <a:xfrm>
              <a:off x="470469" y="1236318"/>
              <a:ext cx="3095430" cy="3231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altLang="zh-TW" sz="1500">
                  <a:solidFill>
                    <a:schemeClr val="bg1"/>
                  </a:solidFill>
                  <a:latin typeface="+mj-lt"/>
                  <a:ea typeface="微軟正黑體"/>
                </a:rPr>
                <a:t>Support 5G/2.5G/1G/100M </a:t>
              </a:r>
              <a:r>
                <a:rPr lang="en-US" altLang="zh-CN" sz="1500">
                  <a:solidFill>
                    <a:schemeClr val="bg1"/>
                  </a:solidFill>
                  <a:latin typeface="+mj-lt"/>
                  <a:ea typeface="微軟正黑體"/>
                </a:rPr>
                <a:t>Multi-</a:t>
              </a:r>
              <a:r>
                <a:rPr lang="en-US" altLang="zh-TW" sz="1500">
                  <a:solidFill>
                    <a:schemeClr val="bg1"/>
                  </a:solidFill>
                  <a:latin typeface="+mj-lt"/>
                  <a:ea typeface="微軟正黑體"/>
                </a:rPr>
                <a:t>G</a:t>
              </a:r>
              <a:r>
                <a:rPr lang="en-US" altLang="zh-CN" sz="1500">
                  <a:solidFill>
                    <a:schemeClr val="bg1"/>
                  </a:solidFill>
                  <a:latin typeface="+mj-lt"/>
                  <a:ea typeface="微軟正黑體"/>
                </a:rPr>
                <a:t>ig</a:t>
              </a:r>
              <a:endParaRPr lang="en-US" altLang="zh-CN" sz="15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F259B1AE-844B-4C49-A6F9-0CDC4616CFB3}"/>
              </a:ext>
            </a:extLst>
          </p:cNvPr>
          <p:cNvGrpSpPr/>
          <p:nvPr/>
        </p:nvGrpSpPr>
        <p:grpSpPr>
          <a:xfrm>
            <a:off x="7848649" y="3713790"/>
            <a:ext cx="1193917" cy="1049131"/>
            <a:chOff x="3736693" y="3906049"/>
            <a:chExt cx="1193917" cy="1049131"/>
          </a:xfrm>
        </p:grpSpPr>
        <p:sp>
          <p:nvSpPr>
            <p:cNvPr id="68" name="直角三角形 67">
              <a:extLst>
                <a:ext uri="{FF2B5EF4-FFF2-40B4-BE49-F238E27FC236}">
                  <a16:creationId xmlns:a16="http://schemas.microsoft.com/office/drawing/2014/main" id="{78E897EF-B14E-4508-9CE2-74CAD2F125EC}"/>
                </a:ext>
              </a:extLst>
            </p:cNvPr>
            <p:cNvSpPr/>
            <p:nvPr/>
          </p:nvSpPr>
          <p:spPr>
            <a:xfrm rot="16200000">
              <a:off x="3736693" y="3906049"/>
              <a:ext cx="1049131" cy="1049131"/>
            </a:xfrm>
            <a:prstGeom prst="rtTriangl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69" name="TextBox 10">
              <a:extLst>
                <a:ext uri="{FF2B5EF4-FFF2-40B4-BE49-F238E27FC236}">
                  <a16:creationId xmlns:a16="http://schemas.microsoft.com/office/drawing/2014/main" id="{43B5722D-357B-423A-AFA2-3D3AD4E15B91}"/>
                </a:ext>
              </a:extLst>
            </p:cNvPr>
            <p:cNvSpPr txBox="1"/>
            <p:nvPr/>
          </p:nvSpPr>
          <p:spPr>
            <a:xfrm rot="18900000">
              <a:off x="3972667" y="4383757"/>
              <a:ext cx="9579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5</a:t>
              </a:r>
              <a:r>
                <a:rPr lang="en-US" sz="15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GbE</a:t>
              </a:r>
            </a:p>
          </p:txBody>
        </p:sp>
      </p:grpSp>
      <p:pic>
        <p:nvPicPr>
          <p:cNvPr id="70" name="圖片 69" descr="一張含有 電子用品 的圖片&#10;&#10;自動產生的描述">
            <a:extLst>
              <a:ext uri="{FF2B5EF4-FFF2-40B4-BE49-F238E27FC236}">
                <a16:creationId xmlns:a16="http://schemas.microsoft.com/office/drawing/2014/main" id="{81BA085B-6928-44D9-875C-281EA9930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961" y="1757311"/>
            <a:ext cx="2378617" cy="1486900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  <p:sp>
        <p:nvSpPr>
          <p:cNvPr id="71" name="TextBox 41">
            <a:extLst>
              <a:ext uri="{FF2B5EF4-FFF2-40B4-BE49-F238E27FC236}">
                <a16:creationId xmlns:a16="http://schemas.microsoft.com/office/drawing/2014/main" id="{C448561F-F061-4161-A1C0-A71050CC8907}"/>
              </a:ext>
            </a:extLst>
          </p:cNvPr>
          <p:cNvSpPr txBox="1"/>
          <p:nvPr/>
        </p:nvSpPr>
        <p:spPr>
          <a:xfrm>
            <a:off x="5582820" y="2456729"/>
            <a:ext cx="2109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  <a:ea typeface="微軟正黑體" panose="020B0604030504040204" pitchFamily="34" charset="-120"/>
              </a:rPr>
              <a:t>QXG-5G1T-111C</a:t>
            </a:r>
          </a:p>
          <a:p>
            <a:r>
              <a:rPr lang="en-US" b="1">
                <a:latin typeface="+mj-lt"/>
                <a:ea typeface="微軟正黑體" panose="020B0604030504040204" pitchFamily="34" charset="-120"/>
              </a:rPr>
              <a:t>QXG-5G2T-111C</a:t>
            </a:r>
          </a:p>
          <a:p>
            <a:r>
              <a:rPr lang="en-US" b="1">
                <a:latin typeface="+mj-lt"/>
                <a:ea typeface="微軟正黑體" panose="020B0604030504040204" pitchFamily="34" charset="-120"/>
              </a:rPr>
              <a:t>QXG-5G4T-111C</a:t>
            </a:r>
          </a:p>
        </p:txBody>
      </p:sp>
      <p:sp>
        <p:nvSpPr>
          <p:cNvPr id="72" name="TextBox 47">
            <a:extLst>
              <a:ext uri="{FF2B5EF4-FFF2-40B4-BE49-F238E27FC236}">
                <a16:creationId xmlns:a16="http://schemas.microsoft.com/office/drawing/2014/main" id="{45DA9A6C-776A-4C87-827E-CB8883328A24}"/>
              </a:ext>
            </a:extLst>
          </p:cNvPr>
          <p:cNvSpPr txBox="1"/>
          <p:nvPr/>
        </p:nvSpPr>
        <p:spPr>
          <a:xfrm>
            <a:off x="5582820" y="3380059"/>
            <a:ext cx="322157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Marvell AQC111C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zh-CN" sz="1200">
                <a:latin typeface="+mj-lt"/>
                <a:ea typeface="微軟正黑體" panose="020B0604030504040204" pitchFamily="34" charset="-120"/>
              </a:rPr>
              <a:t>1/2/4 x 5</a:t>
            </a:r>
            <a:r>
              <a:rPr lang="en-US" sz="1200">
                <a:latin typeface="+mj-lt"/>
                <a:ea typeface="微軟正黑體" panose="020B0604030504040204" pitchFamily="34" charset="-120"/>
              </a:rPr>
              <a:t>GbE NBASE-T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PCIe Gen2 x1, Gen3 x2, Gen3 x4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j-lt"/>
                <a:ea typeface="微軟正黑體" panose="020B0604030504040204" pitchFamily="34" charset="-120"/>
              </a:rPr>
              <a:t> Low Profile</a:t>
            </a: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E50212D2-B3B0-4656-9719-5A67DC03DEE0}"/>
              </a:ext>
            </a:extLst>
          </p:cNvPr>
          <p:cNvCxnSpPr>
            <a:cxnSpLocks/>
          </p:cNvCxnSpPr>
          <p:nvPr/>
        </p:nvCxnSpPr>
        <p:spPr>
          <a:xfrm>
            <a:off x="5636234" y="3322287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07EBFE12-010F-4782-B993-3A2A9B7C27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443" y="1973161"/>
            <a:ext cx="1195371" cy="2022330"/>
          </a:xfrm>
          <a:prstGeom prst="rect">
            <a:avLst/>
          </a:prstGeom>
        </p:spPr>
      </p:pic>
      <p:pic>
        <p:nvPicPr>
          <p:cNvPr id="75" name="圖片 7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6378C97-059F-4621-9B79-7BC2111E9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08" y="1781215"/>
            <a:ext cx="1877080" cy="1173801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83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5B967F70-854B-4F72-B983-61A666C16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03"/>
          <a:stretch/>
        </p:blipFill>
        <p:spPr>
          <a:xfrm>
            <a:off x="-681493" y="2516547"/>
            <a:ext cx="4048802" cy="2626953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F13DCD9C-4322-48CA-84B5-D8592D115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0329" y="1517213"/>
            <a:ext cx="4810009" cy="3183094"/>
          </a:xfrm>
          <a:prstGeom prst="rect">
            <a:avLst/>
          </a:prstGeom>
        </p:spPr>
      </p:pic>
      <p:pic>
        <p:nvPicPr>
          <p:cNvPr id="31" name="圖片 3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C034CE0-8A3B-4963-BEC0-69DA128D29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867" y="2790838"/>
            <a:ext cx="2066712" cy="1639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666D593-65FC-4AD0-A6E7-DDAB2E711401}"/>
              </a:ext>
            </a:extLst>
          </p:cNvPr>
          <p:cNvSpPr txBox="1"/>
          <p:nvPr/>
        </p:nvSpPr>
        <p:spPr>
          <a:xfrm>
            <a:off x="361519" y="1154133"/>
            <a:ext cx="3377651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800">
                <a:latin typeface="+mj-lt"/>
                <a:ea typeface="微軟正黑體"/>
              </a:rPr>
              <a:t>QNAP</a:t>
            </a:r>
            <a:r>
              <a:rPr lang="zh-TW" altLang="en-US" sz="1800">
                <a:latin typeface="+mj-lt"/>
                <a:ea typeface="微軟正黑體"/>
              </a:rPr>
              <a:t> </a:t>
            </a:r>
            <a:r>
              <a:rPr lang="en-US" altLang="zh-TW" sz="1800" b="1">
                <a:latin typeface="+mj-lt"/>
                <a:ea typeface="微軟正黑體"/>
              </a:rPr>
              <a:t>QNA-UC5G1T:</a:t>
            </a:r>
          </a:p>
          <a:p>
            <a:r>
              <a:rPr lang="en-US" altLang="zh-TW" sz="1600">
                <a:latin typeface="+mj-lt"/>
                <a:ea typeface="微軟正黑體"/>
              </a:rPr>
              <a:t>USB 3.2 Gen 1 Type-C to</a:t>
            </a:r>
            <a:r>
              <a:rPr lang="zh-TW" altLang="en-US" sz="1600">
                <a:latin typeface="+mj-lt"/>
                <a:ea typeface="微軟正黑體"/>
              </a:rPr>
              <a:t> </a:t>
            </a:r>
          </a:p>
          <a:p>
            <a:r>
              <a:rPr lang="en-US" altLang="zh-TW" sz="1600">
                <a:latin typeface="+mj-lt"/>
                <a:ea typeface="微軟正黑體"/>
              </a:rPr>
              <a:t>5G/2.5G/1G/100M network adapter</a:t>
            </a:r>
            <a:endParaRPr lang="zh-TW" altLang="en-US" sz="1600">
              <a:latin typeface="+mj-lt"/>
              <a:ea typeface="微軟正黑體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349E00-240B-4CBD-BF36-F19199B5AE10}"/>
              </a:ext>
            </a:extLst>
          </p:cNvPr>
          <p:cNvSpPr/>
          <p:nvPr/>
        </p:nvSpPr>
        <p:spPr>
          <a:xfrm>
            <a:off x="660510" y="3287587"/>
            <a:ext cx="7649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9.98</a:t>
            </a:r>
            <a:r>
              <a:rPr lang="en-US" altLang="zh-CN" sz="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7E72787-9D20-4EC7-BBD0-DE78872D07B7}"/>
              </a:ext>
            </a:extLst>
          </p:cNvPr>
          <p:cNvSpPr/>
          <p:nvPr/>
        </p:nvSpPr>
        <p:spPr>
          <a:xfrm rot="21113554">
            <a:off x="1421941" y="2121085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2.8</a:t>
            </a:r>
            <a:r>
              <a:rPr lang="en-US" altLang="zh-CN" sz="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4916EB7-E3CB-46EF-98EB-BEF19FE0D9C8}"/>
              </a:ext>
            </a:extLst>
          </p:cNvPr>
          <p:cNvSpPr/>
          <p:nvPr/>
        </p:nvSpPr>
        <p:spPr>
          <a:xfrm rot="3550194">
            <a:off x="2045287" y="2395971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2.8</a:t>
            </a:r>
            <a:r>
              <a:rPr lang="en-US" altLang="zh-CN" sz="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6" name="矩形 27">
            <a:extLst>
              <a:ext uri="{FF2B5EF4-FFF2-40B4-BE49-F238E27FC236}">
                <a16:creationId xmlns:a16="http://schemas.microsoft.com/office/drawing/2014/main" id="{BB93D149-CEE2-4BB2-AE68-C3BCB0E8A556}"/>
              </a:ext>
            </a:extLst>
          </p:cNvPr>
          <p:cNvSpPr/>
          <p:nvPr/>
        </p:nvSpPr>
        <p:spPr>
          <a:xfrm>
            <a:off x="2254210" y="3354883"/>
            <a:ext cx="5950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111</a:t>
            </a:r>
            <a:r>
              <a:rPr lang="en-US" altLang="zh-CN" sz="5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g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CB1A0E8-BAD0-4474-A609-D1F56EBE2839}"/>
              </a:ext>
            </a:extLst>
          </p:cNvPr>
          <p:cNvCxnSpPr>
            <a:cxnSpLocks/>
          </p:cNvCxnSpPr>
          <p:nvPr/>
        </p:nvCxnSpPr>
        <p:spPr>
          <a:xfrm flipV="1">
            <a:off x="1458562" y="2378012"/>
            <a:ext cx="610514" cy="9194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B4FE007-014E-4027-A282-9D095B676264}"/>
              </a:ext>
            </a:extLst>
          </p:cNvPr>
          <p:cNvCxnSpPr>
            <a:cxnSpLocks/>
          </p:cNvCxnSpPr>
          <p:nvPr/>
        </p:nvCxnSpPr>
        <p:spPr>
          <a:xfrm>
            <a:off x="1392605" y="2574179"/>
            <a:ext cx="0" cy="185987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E886F52-F369-441A-AF85-3EF27FF7BA88}"/>
              </a:ext>
            </a:extLst>
          </p:cNvPr>
          <p:cNvCxnSpPr>
            <a:cxnSpLocks/>
          </p:cNvCxnSpPr>
          <p:nvPr/>
        </p:nvCxnSpPr>
        <p:spPr>
          <a:xfrm>
            <a:off x="2090121" y="2466372"/>
            <a:ext cx="130498" cy="23442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標題 1">
            <a:extLst>
              <a:ext uri="{FF2B5EF4-FFF2-40B4-BE49-F238E27FC236}">
                <a16:creationId xmlns:a16="http://schemas.microsoft.com/office/drawing/2014/main" id="{4D71033A-14D3-4249-8A33-89CBF6A71970}"/>
              </a:ext>
            </a:extLst>
          </p:cNvPr>
          <p:cNvSpPr txBox="1">
            <a:spLocks/>
          </p:cNvSpPr>
          <p:nvPr/>
        </p:nvSpPr>
        <p:spPr>
          <a:xfrm>
            <a:off x="0" y="48510"/>
            <a:ext cx="9143999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zh-TW" altLang="en-US" sz="3800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Rule #2-2: Upgrade computer network speed with a</a:t>
            </a:r>
            <a:r>
              <a:rPr lang="zh-TW" altLang="en-US" sz="3200">
                <a:solidFill>
                  <a:schemeClr val="bg1"/>
                </a:solidFill>
                <a:latin typeface="+mj-lt"/>
                <a:ea typeface="微軟正黑體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USB 3.2 Gen 1 adapter</a:t>
            </a:r>
          </a:p>
        </p:txBody>
      </p:sp>
      <p:pic>
        <p:nvPicPr>
          <p:cNvPr id="15" name="圖片 14" descr="一張含有 坐 的圖片&#10;&#10;描述是以高可信度產生">
            <a:extLst>
              <a:ext uri="{FF2B5EF4-FFF2-40B4-BE49-F238E27FC236}">
                <a16:creationId xmlns:a16="http://schemas.microsoft.com/office/drawing/2014/main" id="{7A54BB0F-8703-4CFC-AD1D-344CE8540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702" y="3881717"/>
            <a:ext cx="871409" cy="121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E98DC8-3245-4EE8-ABB5-7D7120C9E7C1}"/>
              </a:ext>
            </a:extLst>
          </p:cNvPr>
          <p:cNvSpPr/>
          <p:nvPr/>
        </p:nvSpPr>
        <p:spPr>
          <a:xfrm>
            <a:off x="2726914" y="4538186"/>
            <a:ext cx="2635656" cy="5089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725"/>
              </a:lnSpc>
            </a:pPr>
            <a:r>
              <a:rPr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Includes a </a:t>
            </a:r>
            <a:r>
              <a:rPr lang="en-US" altLang="zh-CN" sz="1200" b="1">
                <a:solidFill>
                  <a:schemeClr val="tx1"/>
                </a:solidFill>
                <a:latin typeface="+mj-lt"/>
                <a:ea typeface="微軟正黑體"/>
              </a:rPr>
              <a:t>20cm</a:t>
            </a:r>
            <a:r>
              <a:rPr lang="zh-CN" altLang="en-US" sz="1200" b="1">
                <a:solidFill>
                  <a:schemeClr val="tx1"/>
                </a:solidFill>
                <a:latin typeface="+mj-lt"/>
                <a:ea typeface="微軟正黑體"/>
              </a:rPr>
              <a:t> </a:t>
            </a:r>
            <a:r>
              <a:rPr lang="en-US" altLang="zh-CN" sz="1200" b="1">
                <a:solidFill>
                  <a:schemeClr val="tx1"/>
                </a:solidFill>
                <a:latin typeface="+mj-lt"/>
                <a:ea typeface="微軟正黑體"/>
              </a:rPr>
              <a:t>USB 3.2 Gen 1 Type-C to Type-A cable</a:t>
            </a:r>
          </a:p>
        </p:txBody>
      </p:sp>
    </p:spTree>
    <p:extLst>
      <p:ext uri="{BB962C8B-B14F-4D97-AF65-F5344CB8AC3E}">
        <p14:creationId xmlns:p14="http://schemas.microsoft.com/office/powerpoint/2010/main" val="298707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B8574ED-AB07-41E5-B3A5-1D8DB7042B21}"/>
              </a:ext>
            </a:extLst>
          </p:cNvPr>
          <p:cNvSpPr txBox="1">
            <a:spLocks/>
          </p:cNvSpPr>
          <p:nvPr/>
        </p:nvSpPr>
        <p:spPr>
          <a:xfrm>
            <a:off x="0" y="48510"/>
            <a:ext cx="9019615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zh-TW" altLang="en-US" sz="3500">
                <a:solidFill>
                  <a:srgbClr val="696A6D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3200">
                <a:solidFill>
                  <a:srgbClr val="696A6D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Rule #3: Future-proof your network by upgrading to a Multi-Gig switch</a:t>
            </a:r>
            <a:endParaRPr lang="en-US" altLang="zh-TW" sz="3200">
              <a:solidFill>
                <a:srgbClr val="696A6D"/>
              </a:solidFill>
              <a:latin typeface="+mn-lt"/>
              <a:ea typeface="Microsoft JhengHei"/>
            </a:endParaRPr>
          </a:p>
        </p:txBody>
      </p:sp>
      <p:pic>
        <p:nvPicPr>
          <p:cNvPr id="10" name="圖片 9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174B9195-DFE5-4E62-BCCB-C4940B442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1019198"/>
            <a:ext cx="8599901" cy="412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9DC9AC5-B8C9-4736-BA13-1D67CCA62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774" y="1188737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522B2BC7-50CD-4A8E-B3B7-5E1D4F4C2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41814"/>
              </p:ext>
            </p:extLst>
          </p:nvPr>
        </p:nvGraphicFramePr>
        <p:xfrm>
          <a:off x="552322" y="1724473"/>
          <a:ext cx="7935028" cy="285355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04368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2238286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837189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755185">
                  <a:extLst>
                    <a:ext uri="{9D8B030D-6E8A-4147-A177-3AD203B41FA5}">
                      <a16:colId xmlns:a16="http://schemas.microsoft.com/office/drawing/2014/main" val="2525696341"/>
                    </a:ext>
                  </a:extLst>
                </a:gridCol>
              </a:tblGrid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9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1G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10G/5G/2.5G/1G/100M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(Combo port)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/>
                          <a:cs typeface="Arial"/>
                        </a:rPr>
                        <a:t>8 </a:t>
                      </a:r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16682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SFP+ 10G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 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Weight: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36W,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50W,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41W,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zh-TW" alt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 design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Type</a:t>
                      </a:r>
                      <a:endParaRPr lang="en-US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13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807DBBFE-4557-4DBB-986E-59B7C926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241" y="1188737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FF7A221C-1DF7-48CA-A564-52764094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179" y="1026825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8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78" y="3838289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  <a:sym typeface="Arial"/>
              </a:rPr>
              <a:t> </a:t>
            </a:r>
            <a:endParaRPr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6165" y="1075041"/>
            <a:ext cx="5140588" cy="1267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92075" fontAlgn="base">
              <a:spcAft>
                <a:spcPts val="0"/>
              </a:spcAft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The Remote Snapshot Vault Recovering is based on the Ethernet service. </a:t>
            </a:r>
          </a:p>
          <a:p>
            <a:pPr marL="180975" indent="-92075" fontAlgn="base">
              <a:spcAft>
                <a:spcPts val="0"/>
              </a:spcAft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Using 1GbE network, recovering large data still takes hours.</a:t>
            </a:r>
          </a:p>
          <a:p>
            <a:pPr marL="180975" indent="-92075" fontAlgn="base">
              <a:spcAft>
                <a:spcPts val="0"/>
              </a:spcAft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Pair the Snapshot Replica Solution with 2.5GbE interfaces to increase both the backup and recovery speed !</a:t>
            </a: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5522562" y="1307808"/>
            <a:ext cx="3850271" cy="1684493"/>
            <a:chOff x="4148775" y="2855994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775" y="2855994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76458" y="3225585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dramatically.</a:t>
              </a:r>
              <a:endParaRPr lang="en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" y="3718455"/>
            <a:ext cx="3107673" cy="341658"/>
          </a:xfrm>
          <a:prstGeom prst="rect">
            <a:avLst/>
          </a:prstGeom>
        </p:spPr>
      </p:pic>
      <p:pic>
        <p:nvPicPr>
          <p:cNvPr id="19" name="圖片 18" descr="P12.png">
            <a:extLst>
              <a:ext uri="{FF2B5EF4-FFF2-40B4-BE49-F238E27FC236}">
                <a16:creationId xmlns:a16="http://schemas.microsoft.com/office/drawing/2014/main" id="{3C9C2F0E-D326-459C-8431-981B1209B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80602" b="-1708"/>
          <a:stretch/>
        </p:blipFill>
        <p:spPr>
          <a:xfrm>
            <a:off x="2972310" y="4560346"/>
            <a:ext cx="2671454" cy="502543"/>
          </a:xfrm>
          <a:prstGeom prst="rect">
            <a:avLst/>
          </a:prstGeom>
        </p:spPr>
      </p:pic>
      <p:pic>
        <p:nvPicPr>
          <p:cNvPr id="25" name="圖片 24" descr="P12.png">
            <a:extLst>
              <a:ext uri="{FF2B5EF4-FFF2-40B4-BE49-F238E27FC236}">
                <a16:creationId xmlns:a16="http://schemas.microsoft.com/office/drawing/2014/main" id="{540A69FF-8AFB-41CC-B97D-E08CDA948D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-6624" b="63420"/>
          <a:stretch/>
        </p:blipFill>
        <p:spPr>
          <a:xfrm>
            <a:off x="2851108" y="2419305"/>
            <a:ext cx="2671454" cy="102869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A415949-F63C-4170-82CF-A0FFC971E023}"/>
              </a:ext>
            </a:extLst>
          </p:cNvPr>
          <p:cNvGrpSpPr/>
          <p:nvPr/>
        </p:nvGrpSpPr>
        <p:grpSpPr>
          <a:xfrm>
            <a:off x="358829" y="3515964"/>
            <a:ext cx="7751738" cy="673202"/>
            <a:chOff x="358830" y="3570992"/>
            <a:chExt cx="7118094" cy="618173"/>
          </a:xfrm>
        </p:grpSpPr>
        <p:pic>
          <p:nvPicPr>
            <p:cNvPr id="20" name="圖片 19" descr="P12.png">
              <a:extLst>
                <a:ext uri="{FF2B5EF4-FFF2-40B4-BE49-F238E27FC236}">
                  <a16:creationId xmlns:a16="http://schemas.microsoft.com/office/drawing/2014/main" id="{D6DF3D74-1FE6-4412-BE6F-9705E2D8E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50000" b="24037"/>
            <a:stretch/>
          </p:blipFill>
          <p:spPr>
            <a:xfrm>
              <a:off x="2588020" y="3570992"/>
              <a:ext cx="2671454" cy="618173"/>
            </a:xfrm>
            <a:prstGeom prst="rect">
              <a:avLst/>
            </a:prstGeom>
          </p:spPr>
        </p:pic>
        <p:pic>
          <p:nvPicPr>
            <p:cNvPr id="23" name="Picture 10" descr="Picture 10">
              <a:extLst>
                <a:ext uri="{FF2B5EF4-FFF2-40B4-BE49-F238E27FC236}">
                  <a16:creationId xmlns:a16="http://schemas.microsoft.com/office/drawing/2014/main" id="{37ED6DE3-E852-472D-8E45-8F2643C7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39217" b="27026"/>
            <a:stretch>
              <a:fillRect/>
            </a:stretch>
          </p:blipFill>
          <p:spPr>
            <a:xfrm>
              <a:off x="4805470" y="3570992"/>
              <a:ext cx="2671454" cy="5636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圖片 25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FB9DD892-0E5A-4A25-9934-C31BFE2F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830" y="3612524"/>
              <a:ext cx="2526008" cy="389005"/>
            </a:xfrm>
            <a:prstGeom prst="rect">
              <a:avLst/>
            </a:prstGeom>
          </p:spPr>
        </p:pic>
      </p:grpSp>
      <p:sp>
        <p:nvSpPr>
          <p:cNvPr id="28" name="標題 1">
            <a:extLst>
              <a:ext uri="{FF2B5EF4-FFF2-40B4-BE49-F238E27FC236}">
                <a16:creationId xmlns:a16="http://schemas.microsoft.com/office/drawing/2014/main" id="{FB3B8F9C-960C-46D0-8E2D-8BC0EEB813F3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 dirty="0">
                <a:solidFill>
                  <a:srgbClr val="71717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Use 2.5</a:t>
            </a:r>
            <a:r>
              <a:rPr lang="zh-TW" altLang="zh-TW" sz="3200" dirty="0">
                <a:solidFill>
                  <a:srgbClr val="71717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GbE </a:t>
            </a:r>
            <a:r>
              <a:rPr lang="en-US" altLang="zh-TW" sz="3200" dirty="0">
                <a:solidFill>
                  <a:srgbClr val="71717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to reduce backup </a:t>
            </a:r>
          </a:p>
          <a:p>
            <a:pPr>
              <a:lnSpc>
                <a:spcPts val="3200"/>
              </a:lnSpc>
            </a:pPr>
            <a:r>
              <a:rPr lang="en-US" altLang="zh-TW" sz="3200" dirty="0">
                <a:solidFill>
                  <a:srgbClr val="71717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&amp; recovery time</a:t>
            </a:r>
            <a:endParaRPr lang="zh-TW" altLang="en-US" sz="3200" dirty="0">
              <a:solidFill>
                <a:srgbClr val="717172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9" name="Shape 98">
            <a:extLst>
              <a:ext uri="{FF2B5EF4-FFF2-40B4-BE49-F238E27FC236}">
                <a16:creationId xmlns:a16="http://schemas.microsoft.com/office/drawing/2014/main" id="{F99AB122-C13B-4C67-ABD2-940F93103D28}"/>
              </a:ext>
            </a:extLst>
          </p:cNvPr>
          <p:cNvSpPr txBox="1"/>
          <p:nvPr/>
        </p:nvSpPr>
        <p:spPr>
          <a:xfrm>
            <a:off x="3557310" y="3118401"/>
            <a:ext cx="1170663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2000" b="1">
                <a:solidFill>
                  <a:srgbClr val="C00000"/>
                </a:solidFill>
                <a:latin typeface="+mn-lt"/>
                <a:ea typeface="微軟正黑體" panose="020B0604030504040204" pitchFamily="34" charset="-120"/>
              </a:rPr>
              <a:t>Backup</a:t>
            </a:r>
            <a:endParaRPr lang="zh-TW" sz="2000" b="1">
              <a:solidFill>
                <a:srgbClr val="C00000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0" name="Shape 98">
            <a:extLst>
              <a:ext uri="{FF2B5EF4-FFF2-40B4-BE49-F238E27FC236}">
                <a16:creationId xmlns:a16="http://schemas.microsoft.com/office/drawing/2014/main" id="{C9170D13-5C7B-4B6F-B297-F284C0A93014}"/>
              </a:ext>
            </a:extLst>
          </p:cNvPr>
          <p:cNvSpPr txBox="1"/>
          <p:nvPr/>
        </p:nvSpPr>
        <p:spPr>
          <a:xfrm>
            <a:off x="3109699" y="4269671"/>
            <a:ext cx="2534065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2000" b="1">
                <a:solidFill>
                  <a:srgbClr val="C00000"/>
                </a:solidFill>
                <a:latin typeface="+mn-lt"/>
                <a:ea typeface="微軟正黑體" panose="020B0604030504040204" pitchFamily="34" charset="-120"/>
              </a:rPr>
              <a:t>Disaster recovery</a:t>
            </a:r>
            <a:endParaRPr lang="zh-TW" sz="2000" b="1">
              <a:solidFill>
                <a:srgbClr val="C00000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1" name="Google Shape;157;p22">
            <a:extLst>
              <a:ext uri="{FF2B5EF4-FFF2-40B4-BE49-F238E27FC236}">
                <a16:creationId xmlns:a16="http://schemas.microsoft.com/office/drawing/2014/main" id="{6DA8D991-E9CD-48F8-AC75-83772042AC07}"/>
              </a:ext>
            </a:extLst>
          </p:cNvPr>
          <p:cNvSpPr txBox="1"/>
          <p:nvPr/>
        </p:nvSpPr>
        <p:spPr>
          <a:xfrm>
            <a:off x="775266" y="3200179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TS-451DeU</a:t>
            </a:r>
            <a:endParaRPr sz="1050" b="1">
              <a:ea typeface="微軟正黑體" panose="020B0604030504040204" pitchFamily="34" charset="-120"/>
            </a:endParaRPr>
          </a:p>
        </p:txBody>
      </p:sp>
      <p:sp>
        <p:nvSpPr>
          <p:cNvPr id="22" name="Google Shape;157;p22">
            <a:extLst>
              <a:ext uri="{FF2B5EF4-FFF2-40B4-BE49-F238E27FC236}">
                <a16:creationId xmlns:a16="http://schemas.microsoft.com/office/drawing/2014/main" id="{8971A1E2-7498-4225-A6A8-5C736010E35A}"/>
              </a:ext>
            </a:extLst>
          </p:cNvPr>
          <p:cNvSpPr txBox="1"/>
          <p:nvPr/>
        </p:nvSpPr>
        <p:spPr>
          <a:xfrm>
            <a:off x="5498824" y="3175288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TS-1232XU-RP</a:t>
            </a:r>
            <a:endParaRPr sz="1050" b="1">
              <a:ea typeface="微軟正黑體" panose="020B0604030504040204" pitchFamily="34" charset="-120"/>
            </a:endParaRPr>
          </a:p>
        </p:txBody>
      </p:sp>
      <p:sp>
        <p:nvSpPr>
          <p:cNvPr id="24" name="Google Shape;157;p22">
            <a:extLst>
              <a:ext uri="{FF2B5EF4-FFF2-40B4-BE49-F238E27FC236}">
                <a16:creationId xmlns:a16="http://schemas.microsoft.com/office/drawing/2014/main" id="{161F0891-BB03-413E-B6EC-B9A1F41369B6}"/>
              </a:ext>
            </a:extLst>
          </p:cNvPr>
          <p:cNvSpPr txBox="1"/>
          <p:nvPr/>
        </p:nvSpPr>
        <p:spPr>
          <a:xfrm>
            <a:off x="3473670" y="4097854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QSW-1208-8C</a:t>
            </a:r>
            <a:endParaRPr sz="1050" b="1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166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66AF84D-C0ED-477D-80BD-9640F6DCFA4A}"/>
              </a:ext>
            </a:extLst>
          </p:cNvPr>
          <p:cNvGrpSpPr/>
          <p:nvPr/>
        </p:nvGrpSpPr>
        <p:grpSpPr>
          <a:xfrm>
            <a:off x="4058199" y="1698661"/>
            <a:ext cx="5006973" cy="2754841"/>
            <a:chOff x="3896767" y="1103869"/>
            <a:chExt cx="7920317" cy="435776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289235C-B732-43F7-8F00-54F21411D8B8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17" name="箭號: 圓形 16">
                <a:extLst>
                  <a:ext uri="{FF2B5EF4-FFF2-40B4-BE49-F238E27FC236}">
                    <a16:creationId xmlns:a16="http://schemas.microsoft.com/office/drawing/2014/main" id="{375914FF-A700-4F7E-BA24-C65E3F05E30C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箭號: 圓形 17">
                <a:extLst>
                  <a:ext uri="{FF2B5EF4-FFF2-40B4-BE49-F238E27FC236}">
                    <a16:creationId xmlns:a16="http://schemas.microsoft.com/office/drawing/2014/main" id="{ECB82EF7-3B59-4413-A455-C650121C8815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5A861B0-7D7C-47FD-B6B4-357CA968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85CC93B-D7E2-4E63-859F-AAB28F321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3D3B02B-4AC9-4EEF-AEC9-CF19F66DD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03E8432-773F-4037-8764-0F5D1165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2B35E63-271B-4001-A52D-77A9638D2F0E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385F9B49-DA96-43A9-9126-A6ACFA7A2739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8F602C7C-8E19-4850-B554-E9632E384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7C7A1E3-3B55-4C42-B973-9CF2152A4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4D5EE944-9111-4017-B6CE-D80E0FE09B87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3" name="圖片 15">
                  <a:extLst>
                    <a:ext uri="{FF2B5EF4-FFF2-40B4-BE49-F238E27FC236}">
                      <a16:creationId xmlns:a16="http://schemas.microsoft.com/office/drawing/2014/main" id="{E7149E7F-5FE8-419C-8E39-83596D512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0798A0CF-B03A-4882-AF61-7EBC581DA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B412C3F6-925B-4364-9328-FA6B29156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F04CE267-F0AC-40DA-89A1-2406CC857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A3F05B6B-8528-446D-A309-3244093CAA1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 err="1">
                <a:solidFill>
                  <a:schemeClr val="bg1"/>
                </a:solidFill>
                <a:latin typeface="+mn-lt"/>
                <a:ea typeface="微軟正黑體"/>
              </a:rPr>
              <a:t>Qsync</a:t>
            </a:r>
            <a:r>
              <a:rPr lang="en-US" altLang="zh-TW" sz="3200">
                <a:solidFill>
                  <a:schemeClr val="bg1"/>
                </a:solidFill>
                <a:latin typeface="+mn-lt"/>
                <a:ea typeface="微軟正黑體"/>
              </a:rPr>
              <a:t> for teamwork and productivity improvements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446A68-B9B7-4800-87F1-5C9885C77EFC}"/>
              </a:ext>
            </a:extLst>
          </p:cNvPr>
          <p:cNvSpPr txBox="1"/>
          <p:nvPr/>
        </p:nvSpPr>
        <p:spPr>
          <a:xfrm>
            <a:off x="487341" y="1273879"/>
            <a:ext cx="3497594" cy="357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微軟正黑體"/>
              </a:rPr>
              <a:t>Windows/Mac/Linux </a:t>
            </a:r>
            <a:r>
              <a:rPr lang="en-US" altLang="zh-TW" sz="1600" err="1">
                <a:latin typeface="+mn-lt"/>
                <a:ea typeface="微軟正黑體"/>
              </a:rPr>
              <a:t>Qsync</a:t>
            </a:r>
            <a:r>
              <a:rPr lang="en-US" altLang="zh-TW" sz="1600">
                <a:latin typeface="+mn-lt"/>
                <a:ea typeface="微軟正黑體"/>
              </a:rPr>
              <a:t> </a:t>
            </a:r>
            <a:endParaRPr lang="en-US" altLang="zh-TW" sz="1600">
              <a:latin typeface="+mn-lt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1600">
                <a:latin typeface="+mn-lt"/>
                <a:ea typeface="微軟正黑體" panose="020B0604030504040204" pitchFamily="34" charset="-120"/>
              </a:rPr>
              <a:t>   synchronization utilities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微軟正黑體"/>
              </a:rPr>
              <a:t>Use </a:t>
            </a:r>
            <a:r>
              <a:rPr lang="en-US" altLang="zh-TW" sz="1600" err="1">
                <a:latin typeface="+mn-lt"/>
                <a:ea typeface="微軟正黑體"/>
              </a:rPr>
              <a:t>Qsync</a:t>
            </a:r>
            <a:r>
              <a:rPr lang="en-US" altLang="zh-TW" sz="1600">
                <a:latin typeface="+mn-lt"/>
                <a:ea typeface="微軟正黑體"/>
              </a:rPr>
              <a:t> mobile app to access the data anytime, anywhere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微軟正黑體" panose="020B0604030504040204" pitchFamily="34" charset="-120"/>
              </a:rPr>
              <a:t>Central Management Mode &amp; User Customization Mode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微軟正黑體" panose="020B0604030504040204" pitchFamily="34" charset="-120"/>
              </a:rPr>
              <a:t>Version control with up to 64 versions for data recovery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 err="1">
                <a:ea typeface="微軟正黑體"/>
              </a:rPr>
              <a:t>Admi</a:t>
            </a:r>
            <a:r>
              <a:rPr lang="zh-TW" altLang="zh-TW" sz="1600">
                <a:ea typeface="微軟正黑體"/>
              </a:rPr>
              <a:t>n</a:t>
            </a:r>
            <a:r>
              <a:rPr lang="en-US" altLang="zh-TW" sz="1600" err="1">
                <a:ea typeface="微軟正黑體"/>
              </a:rPr>
              <a:t>istr</a:t>
            </a:r>
            <a:r>
              <a:rPr lang="zh-TW" altLang="zh-TW" sz="1600">
                <a:ea typeface="微軟正黑體"/>
              </a:rPr>
              <a:t>a</a:t>
            </a:r>
            <a:r>
              <a:rPr lang="en-US" altLang="zh-TW" sz="1600">
                <a:ea typeface="微軟正黑體"/>
              </a:rPr>
              <a:t>to</a:t>
            </a:r>
            <a:r>
              <a:rPr lang="zh-TW" altLang="zh-TW" sz="1600">
                <a:ea typeface="微軟正黑體"/>
              </a:rPr>
              <a:t>rs can e</a:t>
            </a:r>
            <a:r>
              <a:rPr lang="en-US" altLang="zh-TW" sz="1600" err="1">
                <a:ea typeface="微軟正黑體"/>
              </a:rPr>
              <a:t>ras</a:t>
            </a:r>
            <a:r>
              <a:rPr lang="zh-TW" altLang="zh-TW" sz="1600">
                <a:ea typeface="微軟正黑體"/>
              </a:rPr>
              <a:t>e </a:t>
            </a:r>
            <a:r>
              <a:rPr lang="en-US" altLang="zh-TW" sz="1600">
                <a:ea typeface="微軟正黑體"/>
              </a:rPr>
              <a:t>the data on remote d</a:t>
            </a:r>
            <a:r>
              <a:rPr lang="zh-TW" altLang="zh-TW" sz="1600">
                <a:ea typeface="微軟正黑體"/>
              </a:rPr>
              <a:t>e</a:t>
            </a:r>
            <a:r>
              <a:rPr lang="en-US" altLang="zh-TW" sz="1600">
                <a:ea typeface="微軟正黑體"/>
              </a:rPr>
              <a:t>vic</a:t>
            </a:r>
            <a:r>
              <a:rPr lang="zh-TW" altLang="zh-TW" sz="1600">
                <a:ea typeface="微軟正黑體"/>
              </a:rPr>
              <a:t>e</a:t>
            </a:r>
            <a:r>
              <a:rPr lang="en-US" altLang="zh-TW" sz="1600">
                <a:ea typeface="微軟正黑體"/>
              </a:rPr>
              <a:t>s</a:t>
            </a:r>
            <a:r>
              <a:rPr lang="zh-TW" altLang="zh-TW" sz="1600">
                <a:ea typeface="微軟正黑體"/>
              </a:rPr>
              <a:t> </a:t>
            </a:r>
            <a:r>
              <a:rPr lang="en-US" altLang="zh-TW" sz="1600">
                <a:ea typeface="微軟正黑體"/>
              </a:rPr>
              <a:t>when a linked device is stolen</a:t>
            </a:r>
            <a:endParaRPr lang="zh-TW" altLang="zh-TW" sz="160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3512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CDC612-8434-4AF0-8801-5D07EB1B8912}"/>
              </a:ext>
            </a:extLst>
          </p:cNvPr>
          <p:cNvSpPr txBox="1">
            <a:spLocks/>
          </p:cNvSpPr>
          <p:nvPr/>
        </p:nvSpPr>
        <p:spPr>
          <a:xfrm>
            <a:off x="641128" y="753266"/>
            <a:ext cx="4925955" cy="286031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177800" indent="-177800" algn="l">
              <a:lnSpc>
                <a:spcPts val="2200"/>
              </a:lnSpc>
              <a:spcBef>
                <a:spcPts val="1200"/>
              </a:spcBef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000" b="0">
                <a:solidFill>
                  <a:srgbClr val="717172"/>
                </a:solidFill>
                <a:latin typeface="+mn-lt"/>
                <a:ea typeface="微軟正黑體" panose="020B0604030504040204" pitchFamily="34" charset="-120"/>
              </a:rPr>
              <a:t>The beginning of the 2.5GbE wave: </a:t>
            </a:r>
            <a:br>
              <a:rPr lang="en-US" altLang="zh-TW" sz="2000" b="0">
                <a:solidFill>
                  <a:srgbClr val="717172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en-US" altLang="zh-TW" sz="2000" b="0">
                <a:solidFill>
                  <a:srgbClr val="717172"/>
                </a:solidFill>
                <a:latin typeface="+mn-lt"/>
                <a:ea typeface="微軟正黑體" panose="020B0604030504040204" pitchFamily="34" charset="-120"/>
              </a:rPr>
              <a:t>the affordable TS-451DeU with extensive hardware features</a:t>
            </a:r>
          </a:p>
          <a:p>
            <a:pPr marL="177800" indent="-177800" algn="l">
              <a:lnSpc>
                <a:spcPts val="2200"/>
              </a:lnSpc>
              <a:spcBef>
                <a:spcPts val="1200"/>
              </a:spcBef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000" b="0">
                <a:solidFill>
                  <a:srgbClr val="717172"/>
                </a:solidFill>
                <a:latin typeface="+mn-lt"/>
                <a:ea typeface="微軟正黑體" panose="020B0604030504040204" pitchFamily="34" charset="-120"/>
              </a:rPr>
              <a:t>TS-451DeU for high performance backup and business applications</a:t>
            </a:r>
          </a:p>
          <a:p>
            <a:pPr marL="177800" indent="-177800" algn="l">
              <a:lnSpc>
                <a:spcPts val="2200"/>
              </a:lnSpc>
              <a:spcBef>
                <a:spcPts val="1200"/>
              </a:spcBef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000" b="0">
                <a:solidFill>
                  <a:srgbClr val="717172"/>
                </a:solidFill>
                <a:latin typeface="+mn-lt"/>
                <a:ea typeface="微軟正黑體" panose="020B0604030504040204" pitchFamily="34" charset="-120"/>
              </a:rPr>
              <a:t>Parts upgrade and performance demo</a:t>
            </a:r>
            <a:endParaRPr lang="zh-TW" altLang="en-US" sz="2000" b="0">
              <a:solidFill>
                <a:srgbClr val="717172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FBA61EC-D893-442B-98AC-DF99DB41D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905" y="282389"/>
            <a:ext cx="2942465" cy="6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672096" y="1102081"/>
            <a:ext cx="7309854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245" lvl="0" indent="-182245">
              <a:lnSpc>
                <a:spcPct val="100000"/>
              </a:lnSpc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1. Fully supports all storage configurations at the storage pool level.</a:t>
            </a:r>
            <a:endParaRPr lang="en-US"/>
          </a:p>
          <a:p>
            <a:pPr marL="182245" lvl="0" indent="-182245">
              <a:lnSpc>
                <a:spcPct val="100000"/>
              </a:lnSpc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2. Easily take, manage and restore snapshots.</a:t>
            </a:r>
            <a:endParaRPr lang="en-US" altLang="zh-TW" sz="1200" b="1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2245" lvl="0" indent="-182245">
              <a:lnSpc>
                <a:spcPct val="100000"/>
              </a:lnSpc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/>
                <a:ea typeface="Microsoft JhengHei"/>
                <a:cs typeface="Arial"/>
                <a:sym typeface="Microsoft JhengHei"/>
              </a:rPr>
              <a:t>3. Using the ext4 file system for "out of volume" snapshots</a:t>
            </a:r>
            <a:endParaRPr lang="en-US" altLang="zh-TW" sz="1200" b="1">
              <a:solidFill>
                <a:schemeClr val="tx1"/>
              </a:solidFill>
              <a:latin typeface="Arial"/>
              <a:ea typeface="Microsoft JhengHei"/>
              <a:cs typeface="Arial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44928"/>
              </p:ext>
            </p:extLst>
          </p:nvPr>
        </p:nvGraphicFramePr>
        <p:xfrm>
          <a:off x="753839" y="1772898"/>
          <a:ext cx="7728175" cy="1025304"/>
        </p:xfrm>
        <a:graphic>
          <a:graphicData uri="http://schemas.openxmlformats.org/drawingml/2006/table">
            <a:tbl>
              <a:tblPr firstRow="1" bandRow="1"/>
              <a:tblGrid>
                <a:gridCol w="1646568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76417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317428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RAM Size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 Total Snapshot Number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</a:t>
                      </a:r>
                      <a:r>
                        <a:rPr lang="en-US" altLang="zh-TW" sz="1200" b="1" kern="1200" baseline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 Snapshot Number per Volume/LUN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and more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693331" y="3963872"/>
            <a:ext cx="3429985" cy="1055472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690997" y="3411996"/>
            <a:ext cx="3433859" cy="4435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690997" y="3411996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File Level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700529" y="3970832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Block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Level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590522" y="4448729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640699" y="4519903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120883" y="4519903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2622738" y="4514038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125129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2622738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627520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120347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3617954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121356" y="4514207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3622105" y="4522468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+mn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639249" y="3306466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170517" y="3303657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018" y="4240757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307" y="3504749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117428" y="3056380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86764" y="2896652"/>
            <a:ext cx="58127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Ransomware cannot overwrite snapshots which are stored out of volume.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415442" y="3426583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988118" y="3711342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n-lt"/>
                <a:ea typeface="Microsoft JhengHei" panose="020B0604030504040204" pitchFamily="34" charset="-120"/>
              </a:rPr>
              <a:t>Removeable drives</a:t>
            </a:r>
            <a:endParaRPr lang="zh-TW" altLang="en-US" sz="900" b="1">
              <a:solidFill>
                <a:srgbClr val="002060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003315" y="4315294"/>
            <a:ext cx="97629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n-lt"/>
                <a:ea typeface="Microsoft JhengHei" panose="020B0604030504040204" pitchFamily="34" charset="-120"/>
              </a:rPr>
              <a:t>Local drives</a:t>
            </a: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456982" y="4228056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n-lt"/>
                <a:ea typeface="Microsoft JhengHei" panose="020B0604030504040204" pitchFamily="34" charset="-120"/>
              </a:rPr>
              <a:t>Cloud / NAS</a:t>
            </a:r>
            <a:endParaRPr lang="zh-TW" altLang="en-US" sz="900" b="1">
              <a:solidFill>
                <a:srgbClr val="002060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467716" y="3171830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810973" y="3219573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365936" y="4001688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ea typeface="Microsoft JhengHei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9197115-8F5E-4BC1-BDE7-CCB891AF958D}"/>
              </a:ext>
            </a:extLst>
          </p:cNvPr>
          <p:cNvSpPr txBox="1"/>
          <p:nvPr/>
        </p:nvSpPr>
        <p:spPr>
          <a:xfrm>
            <a:off x="8334463" y="-572361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9" name="標題 1">
            <a:extLst>
              <a:ext uri="{FF2B5EF4-FFF2-40B4-BE49-F238E27FC236}">
                <a16:creationId xmlns:a16="http://schemas.microsoft.com/office/drawing/2014/main" id="{E0121A5A-EFFC-4C5B-AD11-EE680658EE36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Up to 1024 snapshots for file recovery</a:t>
            </a:r>
            <a:endParaRPr lang="zh-TW" altLang="en-US" sz="3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51" y="1553731"/>
            <a:ext cx="1910237" cy="1074682"/>
          </a:xfrm>
          <a:prstGeom prst="rect">
            <a:avLst/>
          </a:prstGeom>
        </p:spPr>
      </p:pic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740" y="2173588"/>
            <a:ext cx="489585" cy="466249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966423" y="2555757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050" b="1">
              <a:ea typeface="微軟正黑體" panose="020B0604030504040204" pitchFamily="34" charset="-12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81493" y="1861816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28" y="1589529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659" y="1777949"/>
            <a:ext cx="489585" cy="466249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621495" y="3235633"/>
            <a:ext cx="312029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微軟正黑體" panose="020B0604030504040204" pitchFamily="34" charset="-120"/>
                <a:cs typeface="Calibri"/>
              </a:rPr>
              <a:t>Create the NAS backup job</a:t>
            </a:r>
            <a:endParaRPr lang="zh-TW" altLang="en-US" b="1">
              <a:solidFill>
                <a:schemeClr val="accent2">
                  <a:lumMod val="90000"/>
                  <a:lumOff val="10000"/>
                </a:schemeClr>
              </a:solidFill>
              <a:latin typeface="+mn-lt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40B1C9-D64A-4F19-962D-060FCEF3D6EF}"/>
              </a:ext>
            </a:extLst>
          </p:cNvPr>
          <p:cNvGrpSpPr/>
          <p:nvPr/>
        </p:nvGrpSpPr>
        <p:grpSpPr>
          <a:xfrm>
            <a:off x="621814" y="3488015"/>
            <a:ext cx="7971360" cy="1065371"/>
            <a:chOff x="1349934" y="1060129"/>
            <a:chExt cx="10628479" cy="1420493"/>
          </a:xfrm>
        </p:grpSpPr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FED189A7-F1BD-464F-A4D4-46D9E75AFDDF}"/>
                </a:ext>
              </a:extLst>
            </p:cNvPr>
            <p:cNvSpPr/>
            <p:nvPr/>
          </p:nvSpPr>
          <p:spPr>
            <a:xfrm>
              <a:off x="4290970" y="2024392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D7D4F3DD-FDC0-4B52-8B66-28F3A82D797F}"/>
                </a:ext>
              </a:extLst>
            </p:cNvPr>
            <p:cNvSpPr/>
            <p:nvPr/>
          </p:nvSpPr>
          <p:spPr>
            <a:xfrm>
              <a:off x="7772514" y="2022449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54FAD3C-6801-473B-AC68-64A6C702D681}"/>
                </a:ext>
              </a:extLst>
            </p:cNvPr>
            <p:cNvGrpSpPr/>
            <p:nvPr/>
          </p:nvGrpSpPr>
          <p:grpSpPr>
            <a:xfrm>
              <a:off x="4837906" y="1060129"/>
              <a:ext cx="3385162" cy="1412767"/>
              <a:chOff x="4919989" y="1388714"/>
              <a:chExt cx="2988427" cy="1247193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E7BFC4E-CDD4-4D22-855D-E2DAB0D87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2984" y="1551117"/>
                <a:ext cx="2405432" cy="1084790"/>
              </a:xfrm>
              <a:prstGeom prst="rect">
                <a:avLst/>
              </a:prstGeom>
            </p:spPr>
          </p:pic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7AA2B8A1-A703-4CC0-8454-5932A16EC596}"/>
                  </a:ext>
                </a:extLst>
              </p:cNvPr>
              <p:cNvGrpSpPr/>
              <p:nvPr/>
            </p:nvGrpSpPr>
            <p:grpSpPr>
              <a:xfrm>
                <a:off x="491998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1" name="圖片 40">
                  <a:extLst>
                    <a:ext uri="{FF2B5EF4-FFF2-40B4-BE49-F238E27FC236}">
                      <a16:creationId xmlns:a16="http://schemas.microsoft.com/office/drawing/2014/main" id="{7669237E-7C35-42A4-BC84-18463E1A7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9B0C6D1D-67B4-4C90-9881-44666D00552B}"/>
                    </a:ext>
                  </a:extLst>
                </p:cNvPr>
                <p:cNvSpPr/>
                <p:nvPr/>
              </p:nvSpPr>
              <p:spPr>
                <a:xfrm>
                  <a:off x="8179499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  <a:latin typeface="+mn-lt"/>
                    </a:rPr>
                    <a:t>2</a:t>
                  </a:r>
                  <a:endParaRPr lang="zh-TW" altLang="en-US" sz="4125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FFCD79A-9ADA-4678-BB9D-9B6521F6E9AA}"/>
                  </a:ext>
                </a:extLst>
              </p:cNvPr>
              <p:cNvSpPr/>
              <p:nvPr/>
            </p:nvSpPr>
            <p:spPr>
              <a:xfrm>
                <a:off x="5751031" y="1778796"/>
                <a:ext cx="2101561" cy="548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Select </a:t>
                </a:r>
                <a:r>
                  <a:rPr lang="zh-TW" altLang="en-US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TR-004</a:t>
                </a:r>
                <a:r>
                  <a:rPr lang="en-US" altLang="zh-TW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U as the destination</a:t>
                </a:r>
                <a:endParaRPr lang="zh-TW" altLang="en-US" sz="1350" b="1" dirty="0">
                  <a:solidFill>
                    <a:schemeClr val="lt1"/>
                  </a:solidFill>
                  <a:latin typeface="+mn-lt"/>
                  <a:ea typeface="微軟正黑體" panose="020B0604030504040204" pitchFamily="34" charset="-120"/>
                  <a:cs typeface="Calibri"/>
                </a:endParaRPr>
              </a:p>
            </p:txBody>
          </p: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C76BAC83-2D0B-4DB0-B283-25AAE55B1C21}"/>
                </a:ext>
              </a:extLst>
            </p:cNvPr>
            <p:cNvGrpSpPr/>
            <p:nvPr/>
          </p:nvGrpSpPr>
          <p:grpSpPr>
            <a:xfrm>
              <a:off x="8325887" y="1060129"/>
              <a:ext cx="3652526" cy="1412767"/>
              <a:chOff x="8301828" y="1388714"/>
              <a:chExt cx="3224455" cy="1247194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80820FE1-E80B-4616-984B-5BAB4E43F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822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68F2B4AB-E483-440B-A07C-1C6A937B0982}"/>
                  </a:ext>
                </a:extLst>
              </p:cNvPr>
              <p:cNvGrpSpPr/>
              <p:nvPr/>
            </p:nvGrpSpPr>
            <p:grpSpPr>
              <a:xfrm>
                <a:off x="8301828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7" name="圖片 46">
                  <a:extLst>
                    <a:ext uri="{FF2B5EF4-FFF2-40B4-BE49-F238E27FC236}">
                      <a16:creationId xmlns:a16="http://schemas.microsoft.com/office/drawing/2014/main" id="{8D8313CA-FB8F-4168-A6B6-D86145604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0DB27176-654F-45C5-9669-36FA21D068D3}"/>
                    </a:ext>
                  </a:extLst>
                </p:cNvPr>
                <p:cNvSpPr/>
                <p:nvPr/>
              </p:nvSpPr>
              <p:spPr>
                <a:xfrm>
                  <a:off x="8170560" y="3968954"/>
                  <a:ext cx="831661" cy="120472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  <a:latin typeface="+mn-lt"/>
                    </a:rPr>
                    <a:t>3</a:t>
                  </a:r>
                  <a:endParaRPr lang="zh-TW" altLang="en-US" sz="4125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EDE6805C-1A47-4776-8C99-472AC363FC19}"/>
                  </a:ext>
                </a:extLst>
              </p:cNvPr>
              <p:cNvSpPr/>
              <p:nvPr/>
            </p:nvSpPr>
            <p:spPr>
              <a:xfrm>
                <a:off x="9288083" y="1691808"/>
                <a:ext cx="2238200" cy="874892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- Set up the schedule</a:t>
                </a:r>
              </a:p>
              <a:p>
                <a:pPr>
                  <a:lnSpc>
                    <a:spcPct val="90000"/>
                  </a:lnSpc>
                </a:pPr>
                <a:r>
                  <a:rPr lang="zh-TW" altLang="en-US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- </a:t>
                </a:r>
                <a:r>
                  <a:rPr lang="en-US" altLang="zh-TW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Enable </a:t>
                </a:r>
                <a:r>
                  <a:rPr lang="zh-TW" altLang="en-US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</a:rPr>
                  <a:t>QuDedup</a:t>
                </a:r>
                <a:r>
                  <a:rPr lang="zh-TW" altLang="en-US" sz="200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  <a:sym typeface="Calibri"/>
                  </a:rPr>
                  <a:t>  </a:t>
                </a:r>
                <a:endParaRPr lang="zh-TW" altLang="en-US" dirty="0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D6B00A86-653D-4A28-A59A-2A055409487F}"/>
                </a:ext>
              </a:extLst>
            </p:cNvPr>
            <p:cNvGrpSpPr/>
            <p:nvPr/>
          </p:nvGrpSpPr>
          <p:grpSpPr>
            <a:xfrm>
              <a:off x="1349934" y="1060129"/>
              <a:ext cx="3385161" cy="1412768"/>
              <a:chOff x="1325879" y="1388714"/>
              <a:chExt cx="2988426" cy="1247194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2046BF80-50E8-4487-9466-DE4439E88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8873" y="1551117"/>
                <a:ext cx="2405432" cy="1084791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74200DA-ABAA-4C3F-A69B-C47A79610EC3}"/>
                  </a:ext>
                </a:extLst>
              </p:cNvPr>
              <p:cNvSpPr/>
              <p:nvPr/>
            </p:nvSpPr>
            <p:spPr>
              <a:xfrm>
                <a:off x="2228178" y="1729555"/>
                <a:ext cx="1879222" cy="768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350" b="1" dirty="0">
                    <a:solidFill>
                      <a:schemeClr val="lt1"/>
                    </a:solidFill>
                    <a:latin typeface="+mn-lt"/>
                    <a:ea typeface="微軟正黑體" panose="020B0604030504040204" pitchFamily="34" charset="-120"/>
                    <a:cs typeface="Calibri"/>
                    <a:sym typeface="Calibri"/>
                  </a:rPr>
                  <a:t>Select Time Machine Backup as the source</a:t>
                </a:r>
                <a:endParaRPr lang="zh-TW" altLang="en-US" sz="1350" b="1" dirty="0">
                  <a:solidFill>
                    <a:schemeClr val="lt1"/>
                  </a:solidFill>
                  <a:latin typeface="+mn-lt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grpSp>
            <p:nvGrpSpPr>
              <p:cNvPr id="52" name="群組 51">
                <a:extLst>
                  <a:ext uri="{FF2B5EF4-FFF2-40B4-BE49-F238E27FC236}">
                    <a16:creationId xmlns:a16="http://schemas.microsoft.com/office/drawing/2014/main" id="{EDE67668-8A3E-4CEF-822D-A637154CC9B5}"/>
                  </a:ext>
                </a:extLst>
              </p:cNvPr>
              <p:cNvGrpSpPr/>
              <p:nvPr/>
            </p:nvGrpSpPr>
            <p:grpSpPr>
              <a:xfrm>
                <a:off x="132587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53" name="圖片 52">
                  <a:extLst>
                    <a:ext uri="{FF2B5EF4-FFF2-40B4-BE49-F238E27FC236}">
                      <a16:creationId xmlns:a16="http://schemas.microsoft.com/office/drawing/2014/main" id="{C7F19669-5D28-4BDC-9ECC-D084568F7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CA280B03-FA9D-4AFE-A74C-737A6D61029A}"/>
                    </a:ext>
                  </a:extLst>
                </p:cNvPr>
                <p:cNvSpPr/>
                <p:nvPr/>
              </p:nvSpPr>
              <p:spPr>
                <a:xfrm>
                  <a:off x="8146765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  <a:latin typeface="+mn-lt"/>
                    </a:rPr>
                    <a:t>1</a:t>
                  </a:r>
                  <a:endParaRPr lang="zh-TW" altLang="en-US" sz="4125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706074" y="2056253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60" y="1765650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98894" y="1287917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034873" y="2056253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DDBDABE-746F-4AAF-9E40-D18DE623324E}"/>
              </a:ext>
            </a:extLst>
          </p:cNvPr>
          <p:cNvSpPr txBox="1"/>
          <p:nvPr/>
        </p:nvSpPr>
        <p:spPr>
          <a:xfrm>
            <a:off x="8664613" y="-432287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7" name="標題 1">
            <a:extLst>
              <a:ext uri="{FF2B5EF4-FFF2-40B4-BE49-F238E27FC236}">
                <a16:creationId xmlns:a16="http://schemas.microsoft.com/office/drawing/2014/main" id="{9DEDD42E-05BC-46E4-B067-433A17DC8136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Mac Time Machine backup</a:t>
            </a:r>
            <a:endParaRPr lang="zh-TW" altLang="en-US" sz="3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投影機, 電子用品, 監視器, 室內 的圖片&#10;&#10;自動產生的描述">
            <a:extLst>
              <a:ext uri="{FF2B5EF4-FFF2-40B4-BE49-F238E27FC236}">
                <a16:creationId xmlns:a16="http://schemas.microsoft.com/office/drawing/2014/main" id="{F287E1BB-1EEE-4031-A62B-4A2061C17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5480" y="2307408"/>
            <a:ext cx="2365658" cy="374957"/>
          </a:xfrm>
          <a:prstGeom prst="rect">
            <a:avLst/>
          </a:prstGeom>
        </p:spPr>
      </p:pic>
      <p:pic>
        <p:nvPicPr>
          <p:cNvPr id="66" name="圖片 65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2EAB68EF-A0CE-4B65-A08F-061C358F51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b="12671"/>
          <a:stretch/>
        </p:blipFill>
        <p:spPr>
          <a:xfrm>
            <a:off x="3609656" y="2338967"/>
            <a:ext cx="2318741" cy="311840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7164ACAD-60A0-44A1-A664-828BA249C5AC}"/>
              </a:ext>
            </a:extLst>
          </p:cNvPr>
          <p:cNvSpPr txBox="1"/>
          <p:nvPr/>
        </p:nvSpPr>
        <p:spPr>
          <a:xfrm>
            <a:off x="3835516" y="2610634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TS-451DeU</a:t>
            </a:r>
            <a:endParaRPr sz="1050" b="1">
              <a:ea typeface="微軟正黑體" panose="020B0604030504040204" pitchFamily="34" charset="-120"/>
            </a:endParaRPr>
          </a:p>
        </p:txBody>
      </p:sp>
      <p:sp>
        <p:nvSpPr>
          <p:cNvPr id="69" name="Google Shape;157;p22">
            <a:extLst>
              <a:ext uri="{FF2B5EF4-FFF2-40B4-BE49-F238E27FC236}">
                <a16:creationId xmlns:a16="http://schemas.microsoft.com/office/drawing/2014/main" id="{6E5CE537-2292-4F9A-9F74-8A71C0C1836D}"/>
              </a:ext>
            </a:extLst>
          </p:cNvPr>
          <p:cNvSpPr txBox="1"/>
          <p:nvPr/>
        </p:nvSpPr>
        <p:spPr>
          <a:xfrm>
            <a:off x="6704609" y="2631738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ea typeface="微軟正黑體" panose="020B0604030504040204" pitchFamily="34" charset="-120"/>
                <a:cs typeface="Arial"/>
                <a:sym typeface="Arial"/>
              </a:rPr>
              <a:t>TR-004U</a:t>
            </a:r>
            <a:endParaRPr sz="1050" b="1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02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C8C134F8-401D-4F86-8AAE-D69DF04BD5F1}"/>
              </a:ext>
            </a:extLst>
          </p:cNvPr>
          <p:cNvGrpSpPr/>
          <p:nvPr/>
        </p:nvGrpSpPr>
        <p:grpSpPr>
          <a:xfrm>
            <a:off x="577631" y="1710733"/>
            <a:ext cx="7988737" cy="3239814"/>
            <a:chOff x="651477" y="1710733"/>
            <a:chExt cx="7988737" cy="3239814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B076A5A4-BD65-45B5-A9BB-134153F7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477" y="1710733"/>
              <a:ext cx="2572572" cy="3239814"/>
            </a:xfrm>
            <a:prstGeom prst="rect">
              <a:avLst/>
            </a:prstGeom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04913D32-19E5-4E82-940C-73881C41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9559" y="1710733"/>
              <a:ext cx="2572572" cy="3239814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02A4CC23-7895-4159-90F8-9FE573086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7642" y="1710733"/>
              <a:ext cx="2572572" cy="3239814"/>
            </a:xfrm>
            <a:prstGeom prst="rect">
              <a:avLst/>
            </a:prstGeom>
          </p:spPr>
        </p:pic>
      </p:grpSp>
      <p:grpSp>
        <p:nvGrpSpPr>
          <p:cNvPr id="2059" name="群組 2058">
            <a:extLst>
              <a:ext uri="{FF2B5EF4-FFF2-40B4-BE49-F238E27FC236}">
                <a16:creationId xmlns:a16="http://schemas.microsoft.com/office/drawing/2014/main" id="{8E9A5427-6445-4133-9283-19FE1C36C400}"/>
              </a:ext>
            </a:extLst>
          </p:cNvPr>
          <p:cNvGrpSpPr/>
          <p:nvPr/>
        </p:nvGrpSpPr>
        <p:grpSpPr>
          <a:xfrm>
            <a:off x="6558356" y="2307484"/>
            <a:ext cx="1797212" cy="725960"/>
            <a:chOff x="6456721" y="2307484"/>
            <a:chExt cx="1797212" cy="725960"/>
          </a:xfrm>
        </p:grpSpPr>
        <p:pic>
          <p:nvPicPr>
            <p:cNvPr id="2057" name="圖片 2056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336A7F04-90F3-470A-BE33-9CCD977B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09" name="圖片 108">
              <a:extLst>
                <a:ext uri="{FF2B5EF4-FFF2-40B4-BE49-F238E27FC236}">
                  <a16:creationId xmlns:a16="http://schemas.microsoft.com/office/drawing/2014/main" id="{08B6F80B-D768-48C9-A8E4-508CF3BCB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0" name="文字方塊 109">
              <a:extLst>
                <a:ext uri="{FF2B5EF4-FFF2-40B4-BE49-F238E27FC236}">
                  <a16:creationId xmlns:a16="http://schemas.microsoft.com/office/drawing/2014/main" id="{D4997EE7-8EBC-40D7-A127-870D185A0C23}"/>
                </a:ext>
              </a:extLst>
            </p:cNvPr>
            <p:cNvSpPr txBox="1"/>
            <p:nvPr/>
          </p:nvSpPr>
          <p:spPr>
            <a:xfrm>
              <a:off x="7656897" y="2802612"/>
              <a:ext cx="597036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>
                  <a:latin typeface="+mn-lt"/>
                  <a:ea typeface="Microsoft JhengHei"/>
                </a:rPr>
                <a:t>Tokyo</a:t>
              </a:r>
              <a:endParaRPr lang="zh-TW" altLang="en-US" sz="900" b="1">
                <a:latin typeface="+mn-lt"/>
                <a:ea typeface="Microsoft JhengHei"/>
              </a:endParaRPr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30C80C58-52F9-4EA0-A4D2-11670211FD5F}"/>
              </a:ext>
            </a:extLst>
          </p:cNvPr>
          <p:cNvGrpSpPr/>
          <p:nvPr/>
        </p:nvGrpSpPr>
        <p:grpSpPr>
          <a:xfrm>
            <a:off x="6558356" y="3246363"/>
            <a:ext cx="1791031" cy="725960"/>
            <a:chOff x="6456721" y="2307484"/>
            <a:chExt cx="1791031" cy="725960"/>
          </a:xfrm>
        </p:grpSpPr>
        <p:pic>
          <p:nvPicPr>
            <p:cNvPr id="113" name="圖片 112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6C27E3D5-8B3B-438C-B7FA-0EDD7639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FFA07000-24DE-4BD5-8046-58B53EF4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3A9F6852-16E2-45AA-B33B-D7E2CB5163A5}"/>
                </a:ext>
              </a:extLst>
            </p:cNvPr>
            <p:cNvSpPr txBox="1"/>
            <p:nvPr/>
          </p:nvSpPr>
          <p:spPr>
            <a:xfrm>
              <a:off x="7656897" y="2802612"/>
              <a:ext cx="515012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>
                  <a:latin typeface="+mn-lt"/>
                  <a:ea typeface="Microsoft JhengHei"/>
                  <a:cs typeface="Calibri"/>
                </a:rPr>
                <a:t>NYC</a:t>
              </a: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F62A9DA-3D9B-41CE-85AB-ADCC4A052915}"/>
              </a:ext>
            </a:extLst>
          </p:cNvPr>
          <p:cNvGrpSpPr/>
          <p:nvPr/>
        </p:nvGrpSpPr>
        <p:grpSpPr>
          <a:xfrm>
            <a:off x="6558355" y="4198927"/>
            <a:ext cx="1807250" cy="725960"/>
            <a:chOff x="6456721" y="2307484"/>
            <a:chExt cx="1807250" cy="725960"/>
          </a:xfrm>
        </p:grpSpPr>
        <p:pic>
          <p:nvPicPr>
            <p:cNvPr id="117" name="圖片 116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5727E1AE-EC9F-46FE-9AB6-D4B3F9FD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18" name="圖片 117">
              <a:extLst>
                <a:ext uri="{FF2B5EF4-FFF2-40B4-BE49-F238E27FC236}">
                  <a16:creationId xmlns:a16="http://schemas.microsoft.com/office/drawing/2014/main" id="{A3237642-6A02-4FBD-AAC1-97C834C7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B4F0E155-B072-40D9-B522-DBB700272C14}"/>
                </a:ext>
              </a:extLst>
            </p:cNvPr>
            <p:cNvSpPr txBox="1"/>
            <p:nvPr/>
          </p:nvSpPr>
          <p:spPr>
            <a:xfrm>
              <a:off x="7656896" y="2802612"/>
              <a:ext cx="607075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>
                  <a:latin typeface="+mn-lt"/>
                  <a:ea typeface="Microsoft JhengHei"/>
                </a:rPr>
                <a:t>London</a:t>
              </a:r>
              <a:endParaRPr lang="zh-TW" altLang="en-US" sz="900" b="1">
                <a:latin typeface="+mn-lt"/>
                <a:ea typeface="Microsoft JhengHei"/>
              </a:endParaRPr>
            </a:p>
          </p:txBody>
        </p:sp>
      </p:grpSp>
      <p:pic>
        <p:nvPicPr>
          <p:cNvPr id="17" name="圖形 16">
            <a:extLst>
              <a:ext uri="{FF2B5EF4-FFF2-40B4-BE49-F238E27FC236}">
                <a16:creationId xmlns:a16="http://schemas.microsoft.com/office/drawing/2014/main" id="{740E4AEA-D19F-4BBE-9A69-74D07024B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4041" y="2449828"/>
            <a:ext cx="257175" cy="800100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1EBC662-F16D-426E-B21C-9CF3E612AFD0}"/>
              </a:ext>
            </a:extLst>
          </p:cNvPr>
          <p:cNvGrpSpPr/>
          <p:nvPr/>
        </p:nvGrpSpPr>
        <p:grpSpPr>
          <a:xfrm>
            <a:off x="640978" y="3047838"/>
            <a:ext cx="2335976" cy="457561"/>
            <a:chOff x="3581247" y="-632931"/>
            <a:chExt cx="2335976" cy="457561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08DDFF2-F101-4461-A270-9E70F59F2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37" name="圖片 36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E24B48FC-EE8A-4A61-AF43-9C41301EA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9CD16A8-190E-4CEF-8E13-26D8B23D6AEB}"/>
              </a:ext>
            </a:extLst>
          </p:cNvPr>
          <p:cNvSpPr txBox="1"/>
          <p:nvPr/>
        </p:nvSpPr>
        <p:spPr>
          <a:xfrm>
            <a:off x="8334463" y="-780199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id="{6FE97E64-AC8E-4B23-B33B-6FCF0D5DF7E3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Backup data with deduplication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1DB1235-7343-4A1D-BE7B-6257E5CF3E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709" y="2307484"/>
            <a:ext cx="1009650" cy="8001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24676D-BA20-4C3C-B3A7-AE773C42C98A}"/>
              </a:ext>
            </a:extLst>
          </p:cNvPr>
          <p:cNvSpPr/>
          <p:nvPr/>
        </p:nvSpPr>
        <p:spPr>
          <a:xfrm>
            <a:off x="2004251" y="2859082"/>
            <a:ext cx="601447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</a:rPr>
              <a:t>Taipei</a:t>
            </a:r>
            <a:endParaRPr lang="zh-TW" alt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8E95050-387E-4649-A8E1-BD76DE3F9D22}"/>
              </a:ext>
            </a:extLst>
          </p:cNvPr>
          <p:cNvSpPr txBox="1"/>
          <p:nvPr/>
        </p:nvSpPr>
        <p:spPr>
          <a:xfrm>
            <a:off x="543161" y="1754437"/>
            <a:ext cx="264151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tx1"/>
                </a:solidFill>
                <a:latin typeface="+mn-lt"/>
              </a:rPr>
              <a:t>From local NAS</a:t>
            </a:r>
          </a:p>
          <a:p>
            <a:pPr algn="ctr"/>
            <a:r>
              <a:rPr lang="en-US" altLang="zh-TW" sz="1100" b="1">
                <a:solidFill>
                  <a:schemeClr val="tx1"/>
                </a:solidFill>
                <a:latin typeface="+mn-lt"/>
              </a:rPr>
              <a:t>(via HBS 3)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58A6946-F9ED-4649-8B54-E38BB9E7B975}"/>
              </a:ext>
            </a:extLst>
          </p:cNvPr>
          <p:cNvCxnSpPr>
            <a:cxnSpLocks/>
          </p:cNvCxnSpPr>
          <p:nvPr/>
        </p:nvCxnSpPr>
        <p:spPr>
          <a:xfrm>
            <a:off x="1623849" y="3503499"/>
            <a:ext cx="0" cy="689741"/>
          </a:xfrm>
          <a:prstGeom prst="line">
            <a:avLst/>
          </a:prstGeom>
          <a:ln w="38100">
            <a:gradFill>
              <a:gsLst>
                <a:gs pos="0">
                  <a:srgbClr val="FA0D5D"/>
                </a:gs>
                <a:gs pos="100000">
                  <a:srgbClr val="4FA9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C215ECE-72F4-4346-995B-55F82DF6D35D}"/>
              </a:ext>
            </a:extLst>
          </p:cNvPr>
          <p:cNvCxnSpPr>
            <a:cxnSpLocks/>
          </p:cNvCxnSpPr>
          <p:nvPr/>
        </p:nvCxnSpPr>
        <p:spPr>
          <a:xfrm>
            <a:off x="2784106" y="2976650"/>
            <a:ext cx="932615" cy="0"/>
          </a:xfrm>
          <a:prstGeom prst="line">
            <a:avLst/>
          </a:prstGeom>
          <a:ln w="38100">
            <a:gradFill>
              <a:gsLst>
                <a:gs pos="0">
                  <a:srgbClr val="FA0D5D"/>
                </a:gs>
                <a:gs pos="100000">
                  <a:srgbClr val="4FA9DD"/>
                </a:gs>
              </a:gsLst>
              <a:lin ang="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7572EB76-A6AD-4CA5-8725-FC2B9366D622}"/>
              </a:ext>
            </a:extLst>
          </p:cNvPr>
          <p:cNvGrpSpPr/>
          <p:nvPr/>
        </p:nvGrpSpPr>
        <p:grpSpPr>
          <a:xfrm>
            <a:off x="3437826" y="3045938"/>
            <a:ext cx="2335976" cy="457561"/>
            <a:chOff x="3581247" y="-632931"/>
            <a:chExt cx="2335976" cy="457561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3A408DCE-0246-41B5-968F-174EE5F6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59" name="圖片 58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3F45F9FB-E516-4F60-BDE5-EB0A1918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80F338D-DC1B-436B-9457-FA914DDB0DDD}"/>
              </a:ext>
            </a:extLst>
          </p:cNvPr>
          <p:cNvSpPr txBox="1"/>
          <p:nvPr/>
        </p:nvSpPr>
        <p:spPr>
          <a:xfrm>
            <a:off x="3251243" y="1754437"/>
            <a:ext cx="264151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remote NAS </a:t>
            </a:r>
          </a:p>
          <a:p>
            <a:pPr algn="ctr"/>
            <a:r>
              <a:rPr lang="en-US" altLang="zh-TW" sz="11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(via File Station)</a:t>
            </a:r>
            <a:endParaRPr lang="zh-TW" altLang="en-US" sz="1100" b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AB532AAD-91DA-49DB-99B7-B7376C1FBC86}"/>
              </a:ext>
            </a:extLst>
          </p:cNvPr>
          <p:cNvSpPr txBox="1"/>
          <p:nvPr/>
        </p:nvSpPr>
        <p:spPr>
          <a:xfrm>
            <a:off x="5959325" y="1751499"/>
            <a:ext cx="2641511" cy="438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125" b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 </a:t>
            </a:r>
            <a:r>
              <a:rPr lang="en-US" altLang="zh-TW" sz="1125" b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Carry and use</a:t>
            </a:r>
            <a:br>
              <a:rPr lang="en-US" altLang="zh-TW" sz="1125" b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en-US" altLang="zh-TW" sz="1125" b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</a:t>
            </a:r>
            <a:r>
              <a:rPr lang="en-US" altLang="zh-TW" sz="1125" b="1" err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QuDedup</a:t>
            </a:r>
            <a:r>
              <a:rPr lang="en-US" altLang="zh-TW" sz="1125" b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 Extract Tool)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490A02F-4AA3-40DC-A3C7-CFFAB016107F}"/>
              </a:ext>
            </a:extLst>
          </p:cNvPr>
          <p:cNvGrpSpPr/>
          <p:nvPr/>
        </p:nvGrpSpPr>
        <p:grpSpPr>
          <a:xfrm>
            <a:off x="679078" y="4202804"/>
            <a:ext cx="2335976" cy="457561"/>
            <a:chOff x="3581247" y="-632931"/>
            <a:chExt cx="2335976" cy="457561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53EF3297-69EC-4823-967A-727DBA47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64" name="圖片 63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069FE3D6-794C-46A5-8D65-0DD476ACB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DC157655-2810-4CBA-98EA-F2D66F3EBBF6}"/>
              </a:ext>
            </a:extLst>
          </p:cNvPr>
          <p:cNvSpPr/>
          <p:nvPr/>
        </p:nvSpPr>
        <p:spPr>
          <a:xfrm>
            <a:off x="2004251" y="4014048"/>
            <a:ext cx="601447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</a:rPr>
              <a:t>Taipei</a:t>
            </a:r>
            <a:endParaRPr lang="zh-TW" alt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FDD55F0-FF79-47F4-949F-830F8AAD49EC}"/>
              </a:ext>
            </a:extLst>
          </p:cNvPr>
          <p:cNvSpPr/>
          <p:nvPr/>
        </p:nvSpPr>
        <p:spPr>
          <a:xfrm>
            <a:off x="1073293" y="4638803"/>
            <a:ext cx="246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/>
              <a:t>File Station with </a:t>
            </a:r>
            <a:r>
              <a:rPr lang="en-US" altLang="zh-TW" sz="800" b="1" err="1"/>
              <a:t>QuDedup</a:t>
            </a:r>
            <a:r>
              <a:rPr lang="en-US" altLang="zh-TW" sz="800" b="1"/>
              <a:t> (soon)</a:t>
            </a:r>
            <a:endParaRPr lang="zh-TW" altLang="en-US" sz="800" b="1"/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38B874CB-CFF7-4AB9-AFEF-158C788885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39931" y="3835105"/>
            <a:ext cx="1461540" cy="632899"/>
          </a:xfrm>
          <a:prstGeom prst="rect">
            <a:avLst/>
          </a:prstGeom>
        </p:spPr>
      </p:pic>
      <p:pic>
        <p:nvPicPr>
          <p:cNvPr id="28" name="圖片 27" descr="一張含有 畫畫 的圖片&#10;&#10;自動產生的描述">
            <a:extLst>
              <a:ext uri="{FF2B5EF4-FFF2-40B4-BE49-F238E27FC236}">
                <a16:creationId xmlns:a16="http://schemas.microsoft.com/office/drawing/2014/main" id="{DACBE4D0-B9DB-417F-B1B4-944F0987B8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3458" y="2543893"/>
            <a:ext cx="596941" cy="596941"/>
          </a:xfrm>
          <a:prstGeom prst="rect">
            <a:avLst/>
          </a:prstGeom>
        </p:spPr>
      </p:pic>
      <p:cxnSp>
        <p:nvCxnSpPr>
          <p:cNvPr id="2049" name="接點: 肘形 2048">
            <a:extLst>
              <a:ext uri="{FF2B5EF4-FFF2-40B4-BE49-F238E27FC236}">
                <a16:creationId xmlns:a16="http://schemas.microsoft.com/office/drawing/2014/main" id="{D019E7E8-E6ED-4205-A365-7E6F51EFA9E1}"/>
              </a:ext>
            </a:extLst>
          </p:cNvPr>
          <p:cNvCxnSpPr>
            <a:cxnSpLocks/>
          </p:cNvCxnSpPr>
          <p:nvPr/>
        </p:nvCxnSpPr>
        <p:spPr>
          <a:xfrm>
            <a:off x="2937338" y="3277317"/>
            <a:ext cx="865794" cy="756067"/>
          </a:xfrm>
          <a:prstGeom prst="bentConnector3">
            <a:avLst>
              <a:gd name="adj1" fmla="val 32701"/>
            </a:avLst>
          </a:prstGeom>
          <a:ln w="34925">
            <a:gradFill>
              <a:gsLst>
                <a:gs pos="100000">
                  <a:srgbClr val="FA0D5D"/>
                </a:gs>
                <a:gs pos="1000">
                  <a:srgbClr val="4FA9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866CE49A-280B-44C1-A6BA-6F693B8930B3}"/>
              </a:ext>
            </a:extLst>
          </p:cNvPr>
          <p:cNvSpPr txBox="1"/>
          <p:nvPr/>
        </p:nvSpPr>
        <p:spPr>
          <a:xfrm>
            <a:off x="2768708" y="2640161"/>
            <a:ext cx="940842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Backup/Restore</a:t>
            </a:r>
            <a:endParaRPr lang="zh-TW" altLang="en-US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962E435-0B32-43E8-AB3D-95F2E6BB5EE0}"/>
              </a:ext>
            </a:extLst>
          </p:cNvPr>
          <p:cNvSpPr/>
          <p:nvPr/>
        </p:nvSpPr>
        <p:spPr>
          <a:xfrm>
            <a:off x="3385239" y="3422774"/>
            <a:ext cx="246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/>
              <a:t>File Station with </a:t>
            </a:r>
            <a:r>
              <a:rPr lang="en-US" altLang="zh-TW" sz="800" b="1" dirty="0" err="1"/>
              <a:t>QuDedup</a:t>
            </a:r>
            <a:r>
              <a:rPr lang="en-US" altLang="zh-TW" sz="800" b="1" dirty="0"/>
              <a:t> (soon)</a:t>
            </a:r>
            <a:endParaRPr lang="zh-TW" altLang="en-US" sz="800" b="1" dirty="0"/>
          </a:p>
        </p:txBody>
      </p:sp>
      <p:pic>
        <p:nvPicPr>
          <p:cNvPr id="84" name="圖片 83" descr="一張含有 畫畫 的圖片&#10;&#10;自動產生的描述">
            <a:extLst>
              <a:ext uri="{FF2B5EF4-FFF2-40B4-BE49-F238E27FC236}">
                <a16:creationId xmlns:a16="http://schemas.microsoft.com/office/drawing/2014/main" id="{EAA3B04F-BE2A-4F5E-B6CA-962512BC7E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8870" y="3900946"/>
            <a:ext cx="385328" cy="385328"/>
          </a:xfrm>
          <a:prstGeom prst="rect">
            <a:avLst/>
          </a:prstGeom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685A469A-C8B3-46F0-A913-FA039D788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11" y="4106217"/>
            <a:ext cx="373793" cy="373793"/>
          </a:xfrm>
          <a:prstGeom prst="rect">
            <a:avLst/>
          </a:prstGeom>
        </p:spPr>
      </p:pic>
      <p:sp>
        <p:nvSpPr>
          <p:cNvPr id="104" name="矩形 103">
            <a:extLst>
              <a:ext uri="{FF2B5EF4-FFF2-40B4-BE49-F238E27FC236}">
                <a16:creationId xmlns:a16="http://schemas.microsoft.com/office/drawing/2014/main" id="{A77EC54E-E081-4BFE-BFAC-6D62DCAFCE40}"/>
              </a:ext>
            </a:extLst>
          </p:cNvPr>
          <p:cNvSpPr/>
          <p:nvPr/>
        </p:nvSpPr>
        <p:spPr>
          <a:xfrm>
            <a:off x="3340317" y="4638803"/>
            <a:ext cx="246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latin typeface="+mn-lt"/>
                <a:ea typeface="Microsoft JhengHei"/>
                <a:cs typeface="Calibri"/>
              </a:rPr>
              <a:t>Access from the cloud</a:t>
            </a:r>
            <a:endParaRPr lang="zh-TW" altLang="en-US" sz="800" b="1">
              <a:latin typeface="+mn-lt"/>
              <a:ea typeface="Microsoft JhengHei"/>
              <a:cs typeface="Calibri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D8B681FD-3742-4B33-9C92-829640606AEB}"/>
              </a:ext>
            </a:extLst>
          </p:cNvPr>
          <p:cNvSpPr txBox="1"/>
          <p:nvPr/>
        </p:nvSpPr>
        <p:spPr>
          <a:xfrm>
            <a:off x="2768708" y="3573963"/>
            <a:ext cx="65293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TCP BBR</a:t>
            </a:r>
          </a:p>
        </p:txBody>
      </p:sp>
      <p:pic>
        <p:nvPicPr>
          <p:cNvPr id="106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0D9E712-84C1-45C3-A960-16ACCA6D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01" y="2252504"/>
            <a:ext cx="603101" cy="6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ç¸éåç">
            <a:extLst>
              <a:ext uri="{FF2B5EF4-FFF2-40B4-BE49-F238E27FC236}">
                <a16:creationId xmlns:a16="http://schemas.microsoft.com/office/drawing/2014/main" id="{AD3C3DB5-AF0D-4250-9A26-38785824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88" y="3302291"/>
            <a:ext cx="603101" cy="4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DEED8517-47CD-4468-8E90-9F2BAFB2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28" y="4181670"/>
            <a:ext cx="524854" cy="5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圖形 2059">
            <a:extLst>
              <a:ext uri="{FF2B5EF4-FFF2-40B4-BE49-F238E27FC236}">
                <a16:creationId xmlns:a16="http://schemas.microsoft.com/office/drawing/2014/main" id="{0EC1C94D-684B-4617-951A-F64DE25C44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31387" y="3549690"/>
            <a:ext cx="1325333" cy="732177"/>
          </a:xfrm>
          <a:prstGeom prst="rect">
            <a:avLst/>
          </a:prstGeom>
        </p:spPr>
      </p:pic>
      <p:pic>
        <p:nvPicPr>
          <p:cNvPr id="120" name="圖片 119">
            <a:extLst>
              <a:ext uri="{FF2B5EF4-FFF2-40B4-BE49-F238E27FC236}">
                <a16:creationId xmlns:a16="http://schemas.microsoft.com/office/drawing/2014/main" id="{11E4B67A-E450-4103-ABDF-19C38C66F3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19" y="2781275"/>
            <a:ext cx="373793" cy="373793"/>
          </a:xfrm>
          <a:prstGeom prst="rect">
            <a:avLst/>
          </a:prstGeom>
        </p:spPr>
      </p:pic>
      <p:sp>
        <p:nvSpPr>
          <p:cNvPr id="2061" name="矩形 2060">
            <a:extLst>
              <a:ext uri="{FF2B5EF4-FFF2-40B4-BE49-F238E27FC236}">
                <a16:creationId xmlns:a16="http://schemas.microsoft.com/office/drawing/2014/main" id="{9DC04386-ECBA-4F42-80B7-388065529852}"/>
              </a:ext>
            </a:extLst>
          </p:cNvPr>
          <p:cNvSpPr/>
          <p:nvPr/>
        </p:nvSpPr>
        <p:spPr>
          <a:xfrm>
            <a:off x="5147007" y="4350460"/>
            <a:ext cx="1357305" cy="261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+mn-lt"/>
                <a:cs typeface="Calibri"/>
              </a:rPr>
              <a:t>CIFS / NFS / FTP</a:t>
            </a:r>
          </a:p>
        </p:txBody>
      </p:sp>
      <p:pic>
        <p:nvPicPr>
          <p:cNvPr id="121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64DD7F3D-5557-4791-9857-7140450F43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7631" y="1172109"/>
            <a:ext cx="657549" cy="652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" name="矩形 34">
            <a:extLst>
              <a:ext uri="{FF2B5EF4-FFF2-40B4-BE49-F238E27FC236}">
                <a16:creationId xmlns:a16="http://schemas.microsoft.com/office/drawing/2014/main" id="{3EE3C476-8D35-4E1A-A903-0CF4048A47FB}"/>
              </a:ext>
            </a:extLst>
          </p:cNvPr>
          <p:cNvSpPr/>
          <p:nvPr/>
        </p:nvSpPr>
        <p:spPr>
          <a:xfrm>
            <a:off x="1136091" y="1326138"/>
            <a:ext cx="2998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333333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b="1">
              <a:solidFill>
                <a:srgbClr val="333333"/>
              </a:solidFill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9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07CBA00-0F63-4614-B8AD-6F16EA0386BE}"/>
              </a:ext>
            </a:extLst>
          </p:cNvPr>
          <p:cNvGrpSpPr/>
          <p:nvPr/>
        </p:nvGrpSpPr>
        <p:grpSpPr>
          <a:xfrm>
            <a:off x="440551" y="1224025"/>
            <a:ext cx="7134207" cy="2364176"/>
            <a:chOff x="591573" y="1126271"/>
            <a:chExt cx="7711467" cy="255547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4A0762F-EC1C-1E4D-92BA-C74A64EF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391" y="1187666"/>
              <a:ext cx="4120649" cy="249407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流程圖: 換頁接點 64">
              <a:extLst>
                <a:ext uri="{FF2B5EF4-FFF2-40B4-BE49-F238E27FC236}">
                  <a16:creationId xmlns:a16="http://schemas.microsoft.com/office/drawing/2014/main" id="{3C5F6446-D57E-44AE-B046-E40FAC02B343}"/>
                </a:ext>
              </a:extLst>
            </p:cNvPr>
            <p:cNvSpPr/>
            <p:nvPr/>
          </p:nvSpPr>
          <p:spPr>
            <a:xfrm>
              <a:off x="5374780" y="1148313"/>
              <a:ext cx="1664460" cy="448076"/>
            </a:xfrm>
            <a:prstGeom prst="flowChartOffpageConnector">
              <a:avLst/>
            </a:prstGeom>
            <a:solidFill>
              <a:srgbClr val="D0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18FFEA7-26FD-B748-B412-01D2DBBFE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" r="616"/>
            <a:stretch/>
          </p:blipFill>
          <p:spPr>
            <a:xfrm>
              <a:off x="591573" y="1187666"/>
              <a:ext cx="3504011" cy="24915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流程圖: 換頁接點 2">
              <a:extLst>
                <a:ext uri="{FF2B5EF4-FFF2-40B4-BE49-F238E27FC236}">
                  <a16:creationId xmlns:a16="http://schemas.microsoft.com/office/drawing/2014/main" id="{6DA3681B-AC39-4741-B70E-2D64F7241E24}"/>
                </a:ext>
              </a:extLst>
            </p:cNvPr>
            <p:cNvSpPr/>
            <p:nvPr/>
          </p:nvSpPr>
          <p:spPr>
            <a:xfrm>
              <a:off x="1536183" y="1164643"/>
              <a:ext cx="1459688" cy="402089"/>
            </a:xfrm>
            <a:prstGeom prst="flowChartOffpageConnector">
              <a:avLst/>
            </a:prstGeom>
            <a:solidFill>
              <a:srgbClr val="D0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91B7235-9B68-4824-8114-8D80006C3BFF}"/>
                </a:ext>
              </a:extLst>
            </p:cNvPr>
            <p:cNvSpPr/>
            <p:nvPr/>
          </p:nvSpPr>
          <p:spPr>
            <a:xfrm>
              <a:off x="1577997" y="1145252"/>
              <a:ext cx="1331067" cy="349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Note taking</a:t>
              </a:r>
              <a:endParaRPr lang="zh-TW" altLang="en-US" sz="15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10EBCB0-C650-48D0-B57D-1C5AE4C669C7}"/>
                </a:ext>
              </a:extLst>
            </p:cNvPr>
            <p:cNvSpPr/>
            <p:nvPr/>
          </p:nvSpPr>
          <p:spPr>
            <a:xfrm>
              <a:off x="5420202" y="1126271"/>
              <a:ext cx="1537260" cy="349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Image editing</a:t>
              </a:r>
              <a:endParaRPr lang="zh-TW" altLang="en-US" sz="15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endParaRPr>
            </a:p>
          </p:txBody>
        </p:sp>
      </p:grpSp>
      <p:pic>
        <p:nvPicPr>
          <p:cNvPr id="61" name="圖片 3">
            <a:extLst>
              <a:ext uri="{FF2B5EF4-FFF2-40B4-BE49-F238E27FC236}">
                <a16:creationId xmlns:a16="http://schemas.microsoft.com/office/drawing/2014/main" id="{194C9333-D1A9-6E44-A9B2-4F4C21C0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399" y="2348642"/>
            <a:ext cx="803110" cy="803111"/>
          </a:xfrm>
          <a:prstGeom prst="rect">
            <a:avLst/>
          </a:prstGeom>
        </p:spPr>
      </p:pic>
      <p:sp>
        <p:nvSpPr>
          <p:cNvPr id="72" name="矩形 34">
            <a:extLst>
              <a:ext uri="{FF2B5EF4-FFF2-40B4-BE49-F238E27FC236}">
                <a16:creationId xmlns:a16="http://schemas.microsoft.com/office/drawing/2014/main" id="{E969B44B-90C6-B948-8D2C-43101B974813}"/>
              </a:ext>
            </a:extLst>
          </p:cNvPr>
          <p:cNvSpPr/>
          <p:nvPr/>
        </p:nvSpPr>
        <p:spPr>
          <a:xfrm>
            <a:off x="7908435" y="3167547"/>
            <a:ext cx="723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000" b="1">
              <a:solidFill>
                <a:srgbClr val="333333"/>
              </a:solidFill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6BBDB99-5D4B-4EA1-88C9-1EB203C1EC3B}"/>
              </a:ext>
            </a:extLst>
          </p:cNvPr>
          <p:cNvGrpSpPr/>
          <p:nvPr/>
        </p:nvGrpSpPr>
        <p:grpSpPr>
          <a:xfrm>
            <a:off x="550069" y="3905825"/>
            <a:ext cx="8043862" cy="904664"/>
            <a:chOff x="254722" y="3690251"/>
            <a:chExt cx="8694303" cy="977821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F68711F2-44F3-49CA-9D4F-CFB8F02828C7}"/>
                </a:ext>
              </a:extLst>
            </p:cNvPr>
            <p:cNvSpPr/>
            <p:nvPr/>
          </p:nvSpPr>
          <p:spPr>
            <a:xfrm>
              <a:off x="3926107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7747A0FF-2FDE-472C-A6B5-F86CDAE2173D}"/>
                </a:ext>
              </a:extLst>
            </p:cNvPr>
            <p:cNvSpPr/>
            <p:nvPr/>
          </p:nvSpPr>
          <p:spPr>
            <a:xfrm>
              <a:off x="3926107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A4165DF5-3588-4A93-859E-6C033B28AA41}"/>
                </a:ext>
              </a:extLst>
            </p:cNvPr>
            <p:cNvSpPr/>
            <p:nvPr/>
          </p:nvSpPr>
          <p:spPr>
            <a:xfrm>
              <a:off x="5119746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6DED737F-6FE1-418B-813D-586D90762F92}"/>
                </a:ext>
              </a:extLst>
            </p:cNvPr>
            <p:cNvSpPr/>
            <p:nvPr/>
          </p:nvSpPr>
          <p:spPr>
            <a:xfrm>
              <a:off x="5119746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C414E5DA-3CA0-4441-8501-520E94A8840F}"/>
                </a:ext>
              </a:extLst>
            </p:cNvPr>
            <p:cNvSpPr/>
            <p:nvPr/>
          </p:nvSpPr>
          <p:spPr>
            <a:xfrm>
              <a:off x="6368262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22672F71-6911-4C38-8E43-B5C5E9B18CF9}"/>
                </a:ext>
              </a:extLst>
            </p:cNvPr>
            <p:cNvSpPr/>
            <p:nvPr/>
          </p:nvSpPr>
          <p:spPr>
            <a:xfrm>
              <a:off x="6368262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6E5D5251-755F-4B4A-A354-189DF1D95C75}"/>
                </a:ext>
              </a:extLst>
            </p:cNvPr>
            <p:cNvSpPr/>
            <p:nvPr/>
          </p:nvSpPr>
          <p:spPr>
            <a:xfrm>
              <a:off x="254722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C41A3E17-B726-4432-A85E-DF0A9E215C0D}"/>
                </a:ext>
              </a:extLst>
            </p:cNvPr>
            <p:cNvSpPr/>
            <p:nvPr/>
          </p:nvSpPr>
          <p:spPr>
            <a:xfrm>
              <a:off x="254722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3A6C68FB-D9D0-4E1F-A7A9-AAA8A241A892}"/>
                </a:ext>
              </a:extLst>
            </p:cNvPr>
            <p:cNvSpPr/>
            <p:nvPr/>
          </p:nvSpPr>
          <p:spPr>
            <a:xfrm>
              <a:off x="1468329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F50D8B81-FFBD-4143-B983-BAE836A230B8}"/>
                </a:ext>
              </a:extLst>
            </p:cNvPr>
            <p:cNvSpPr/>
            <p:nvPr/>
          </p:nvSpPr>
          <p:spPr>
            <a:xfrm>
              <a:off x="1468329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288783FE-C2F9-4FBB-8455-A5F444973FF3}"/>
                </a:ext>
              </a:extLst>
            </p:cNvPr>
            <p:cNvSpPr/>
            <p:nvPr/>
          </p:nvSpPr>
          <p:spPr>
            <a:xfrm>
              <a:off x="2637641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96850051-90A2-4AC0-9C4B-EC496D756001}"/>
                </a:ext>
              </a:extLst>
            </p:cNvPr>
            <p:cNvSpPr/>
            <p:nvPr/>
          </p:nvSpPr>
          <p:spPr>
            <a:xfrm>
              <a:off x="2637641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DAEEE94-8CBB-5447-908B-4EED410C52A9}"/>
                </a:ext>
              </a:extLst>
            </p:cNvPr>
            <p:cNvSpPr txBox="1"/>
            <p:nvPr/>
          </p:nvSpPr>
          <p:spPr>
            <a:xfrm>
              <a:off x="637587" y="3836879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Link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95870C9-C75D-DE46-94EF-8B56D212C6D1}"/>
                </a:ext>
              </a:extLst>
            </p:cNvPr>
            <p:cNvSpPr txBox="1"/>
            <p:nvPr/>
          </p:nvSpPr>
          <p:spPr>
            <a:xfrm>
              <a:off x="540687" y="4287807"/>
              <a:ext cx="1079358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 dirty="0">
                  <a:latin typeface="+mn-lt"/>
                  <a:ea typeface="微軟正黑體" panose="020B0604030504040204" pitchFamily="34" charset="-120"/>
                </a:rPr>
                <a:t>Attachment</a:t>
              </a:r>
              <a:endParaRPr kumimoji="1" lang="zh-TW" altLang="en-US" sz="1050" b="1" dirty="0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F55D859E-E232-4843-8AB3-E45292F28C8B}"/>
                </a:ext>
              </a:extLst>
            </p:cNvPr>
            <p:cNvSpPr txBox="1"/>
            <p:nvPr/>
          </p:nvSpPr>
          <p:spPr>
            <a:xfrm>
              <a:off x="6757030" y="3836879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Cut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F055827A-8C27-C143-AF66-C2B5E34FDB72}"/>
                </a:ext>
              </a:extLst>
            </p:cNvPr>
            <p:cNvSpPr txBox="1"/>
            <p:nvPr/>
          </p:nvSpPr>
          <p:spPr>
            <a:xfrm>
              <a:off x="6746298" y="4218976"/>
              <a:ext cx="808830" cy="44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Draw tool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E5EE95E9-3F52-534D-B91A-3F7832C40C8B}"/>
                </a:ext>
              </a:extLst>
            </p:cNvPr>
            <p:cNvSpPr txBox="1"/>
            <p:nvPr/>
          </p:nvSpPr>
          <p:spPr>
            <a:xfrm>
              <a:off x="5496709" y="3836879"/>
              <a:ext cx="981148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Pixilation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53A21A38-7A4A-FC4B-B779-8414626E8F2E}"/>
                </a:ext>
              </a:extLst>
            </p:cNvPr>
            <p:cNvSpPr txBox="1"/>
            <p:nvPr/>
          </p:nvSpPr>
          <p:spPr>
            <a:xfrm>
              <a:off x="5490015" y="4309686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Shapes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69BF1B21-3D70-A04C-ABC8-D79C0401F85E}"/>
                </a:ext>
              </a:extLst>
            </p:cNvPr>
            <p:cNvSpPr txBox="1"/>
            <p:nvPr/>
          </p:nvSpPr>
          <p:spPr>
            <a:xfrm>
              <a:off x="4336661" y="3836879"/>
              <a:ext cx="808830" cy="44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Rotate/</a:t>
              </a:r>
            </a:p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Flip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58F0239B-EFEF-2B43-B1B8-6F4E7486173A}"/>
                </a:ext>
              </a:extLst>
            </p:cNvPr>
            <p:cNvSpPr txBox="1"/>
            <p:nvPr/>
          </p:nvSpPr>
          <p:spPr>
            <a:xfrm>
              <a:off x="4340320" y="4309686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Text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F94A80B1-CFD5-7449-A424-F1876D565568}"/>
                </a:ext>
              </a:extLst>
            </p:cNvPr>
            <p:cNvSpPr txBox="1"/>
            <p:nvPr/>
          </p:nvSpPr>
          <p:spPr>
            <a:xfrm>
              <a:off x="1858182" y="4309686"/>
              <a:ext cx="1019784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YouTube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9ACB1B13-A62E-0046-823B-EE426854163C}"/>
                </a:ext>
              </a:extLst>
            </p:cNvPr>
            <p:cNvSpPr txBox="1"/>
            <p:nvPr/>
          </p:nvSpPr>
          <p:spPr>
            <a:xfrm>
              <a:off x="1854780" y="3836879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Image</a:t>
              </a: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7C6A6A11-E7DD-8749-A37C-BB8F6522BB4D}"/>
                </a:ext>
              </a:extLst>
            </p:cNvPr>
            <p:cNvSpPr txBox="1"/>
            <p:nvPr/>
          </p:nvSpPr>
          <p:spPr>
            <a:xfrm>
              <a:off x="3005688" y="4309685"/>
              <a:ext cx="912092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Checklist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A053302-3B89-6C4D-81CA-DE4A6FB4B59B}"/>
                </a:ext>
              </a:extLst>
            </p:cNvPr>
            <p:cNvSpPr txBox="1"/>
            <p:nvPr/>
          </p:nvSpPr>
          <p:spPr>
            <a:xfrm>
              <a:off x="3017603" y="3836879"/>
              <a:ext cx="808830" cy="2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Table</a:t>
              </a: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3E1EA1C-BA04-4CF6-9EB2-AD0EB355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0" y="4278863"/>
              <a:ext cx="264859" cy="26485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468F9C3-EB99-41B4-8EFD-1F4B3B9EE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7695" y="3812086"/>
              <a:ext cx="270000" cy="27000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572FB60-DCB7-467F-94CC-012079E32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389" y="3802560"/>
              <a:ext cx="297000" cy="29700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6489AE7-7B91-41DE-8804-F3147ED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3311" y="3804244"/>
              <a:ext cx="284834" cy="28483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1C3538D-F39F-44C1-BD30-353391232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7381" y="4273259"/>
              <a:ext cx="297402" cy="297402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29E0CDF3-B5B9-4CC9-BDB2-6BF327013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2223" y="4307284"/>
              <a:ext cx="230834" cy="23083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13B38CB-F16C-40BF-BA53-FE5CC2CF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8785" y="4169907"/>
              <a:ext cx="486000" cy="486000"/>
            </a:xfrm>
            <a:prstGeom prst="rect">
              <a:avLst/>
            </a:prstGeom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D2B830D2-6BB0-498D-BC6F-8F893253D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1430" y="4154777"/>
              <a:ext cx="513000" cy="513000"/>
            </a:xfrm>
            <a:prstGeom prst="rect">
              <a:avLst/>
            </a:prstGeom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914997A-C2D3-4B57-9484-6212E91B6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8240" y="3716080"/>
              <a:ext cx="486000" cy="486000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6FA91D0C-A92C-40D8-8D11-0A29701E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5924" y="4177641"/>
              <a:ext cx="486000" cy="486000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A19BA671-9B90-48F9-B061-2046A7AE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91733" y="3736448"/>
              <a:ext cx="432000" cy="432000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658BBE75-829B-437D-B3E5-B88BB436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65891" y="3690251"/>
              <a:ext cx="486000" cy="486000"/>
            </a:xfrm>
            <a:prstGeom prst="rect">
              <a:avLst/>
            </a:prstGeom>
          </p:spPr>
        </p:pic>
        <p:sp>
          <p:nvSpPr>
            <p:cNvPr id="67" name="橢圓 57">
              <a:extLst>
                <a:ext uri="{FF2B5EF4-FFF2-40B4-BE49-F238E27FC236}">
                  <a16:creationId xmlns:a16="http://schemas.microsoft.com/office/drawing/2014/main" id="{7168D2A3-E999-1444-9686-4A55921F5A0E}"/>
                </a:ext>
              </a:extLst>
            </p:cNvPr>
            <p:cNvSpPr/>
            <p:nvPr/>
          </p:nvSpPr>
          <p:spPr>
            <a:xfrm>
              <a:off x="7523460" y="3758796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69" name="文字方塊 38">
              <a:extLst>
                <a:ext uri="{FF2B5EF4-FFF2-40B4-BE49-F238E27FC236}">
                  <a16:creationId xmlns:a16="http://schemas.microsoft.com/office/drawing/2014/main" id="{D86F7D5A-F8AE-5341-8AD5-49BB13A03BC2}"/>
                </a:ext>
              </a:extLst>
            </p:cNvPr>
            <p:cNvSpPr txBox="1"/>
            <p:nvPr/>
          </p:nvSpPr>
          <p:spPr>
            <a:xfrm>
              <a:off x="7890028" y="3739279"/>
              <a:ext cx="913428" cy="44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+mn-lt"/>
                  <a:ea typeface="微軟正黑體" panose="020B0604030504040204" pitchFamily="34" charset="-120"/>
                </a:rPr>
                <a:t>Chrome </a:t>
              </a:r>
              <a:r>
                <a:rPr kumimoji="1" lang="en-US" altLang="zh-CN" sz="1050" b="1">
                  <a:latin typeface="+mn-lt"/>
                  <a:ea typeface="微軟正黑體" panose="020B0604030504040204" pitchFamily="34" charset="-120"/>
                </a:rPr>
                <a:t>extension</a:t>
              </a:r>
              <a:endParaRPr kumimoji="1" lang="zh-TW" altLang="en-US" sz="1050" b="1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70" name="橢圓 57">
              <a:extLst>
                <a:ext uri="{FF2B5EF4-FFF2-40B4-BE49-F238E27FC236}">
                  <a16:creationId xmlns:a16="http://schemas.microsoft.com/office/drawing/2014/main" id="{DA9B3153-0CC7-0540-BDA9-8195D7D5F3B0}"/>
                </a:ext>
              </a:extLst>
            </p:cNvPr>
            <p:cNvSpPr/>
            <p:nvPr/>
          </p:nvSpPr>
          <p:spPr>
            <a:xfrm>
              <a:off x="7523460" y="4231111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71" name="文字方塊 38">
              <a:extLst>
                <a:ext uri="{FF2B5EF4-FFF2-40B4-BE49-F238E27FC236}">
                  <a16:creationId xmlns:a16="http://schemas.microsoft.com/office/drawing/2014/main" id="{F41C1412-DC59-FA45-BBED-3D51F6AED11F}"/>
                </a:ext>
              </a:extLst>
            </p:cNvPr>
            <p:cNvSpPr txBox="1"/>
            <p:nvPr/>
          </p:nvSpPr>
          <p:spPr>
            <a:xfrm>
              <a:off x="7890028" y="4293683"/>
              <a:ext cx="1058997" cy="2744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en-US" altLang="zh-CN" sz="1050" b="1">
                  <a:latin typeface="+mn-lt"/>
                  <a:ea typeface="微軟正黑體"/>
                </a:rPr>
                <a:t>Mobile a</a:t>
              </a:r>
              <a:r>
                <a:rPr kumimoji="1" lang="en-US" altLang="zh-TW" sz="1050" b="1">
                  <a:latin typeface="+mn-lt"/>
                  <a:ea typeface="微軟正黑體"/>
                </a:rPr>
                <a:t>pp</a:t>
              </a:r>
              <a:endParaRPr kumimoji="1" lang="zh-TW" altLang="en-US" sz="1050" b="1">
                <a:latin typeface="+mn-lt"/>
                <a:ea typeface="微軟正黑體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CFEDD55-52D6-4558-93B6-95F9ECFD6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biLevel thresh="25000"/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046" y="3812086"/>
              <a:ext cx="274919" cy="274919"/>
            </a:xfrm>
            <a:prstGeom prst="rect">
              <a:avLst/>
            </a:prstGeom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7930EF3-7DE9-48B9-9C9C-F5CA5FDC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biLevel thresh="75000"/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046" y="4310232"/>
              <a:ext cx="311982" cy="224844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9BB8D741-AFB5-4D35-A726-58D86D8D8E79}"/>
              </a:ext>
            </a:extLst>
          </p:cNvPr>
          <p:cNvSpPr txBox="1"/>
          <p:nvPr/>
        </p:nvSpPr>
        <p:spPr>
          <a:xfrm>
            <a:off x="7776971" y="-819767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4" name="標題 1">
            <a:extLst>
              <a:ext uri="{FF2B5EF4-FFF2-40B4-BE49-F238E27FC236}">
                <a16:creationId xmlns:a16="http://schemas.microsoft.com/office/drawing/2014/main" id="{10A78BC9-ABA7-498F-88DF-8153A8E62CB0}"/>
              </a:ext>
            </a:extLst>
          </p:cNvPr>
          <p:cNvSpPr txBox="1">
            <a:spLocks/>
          </p:cNvSpPr>
          <p:nvPr/>
        </p:nvSpPr>
        <p:spPr>
          <a:xfrm>
            <a:off x="124385" y="4893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n-lt"/>
              </a:rPr>
              <a:t>Enhance efficiency with online collaboration</a:t>
            </a:r>
            <a:endParaRPr lang="zh-TW" altLang="en-US" sz="3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390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CA7E09A-8132-4218-BA85-84A95CEA91BD}"/>
              </a:ext>
            </a:extLst>
          </p:cNvPr>
          <p:cNvSpPr/>
          <p:nvPr/>
        </p:nvSpPr>
        <p:spPr>
          <a:xfrm>
            <a:off x="3111009" y="1056535"/>
            <a:ext cx="5236832" cy="2127663"/>
          </a:xfrm>
          <a:prstGeom prst="rect">
            <a:avLst/>
          </a:prstGeom>
          <a:gradFill>
            <a:gsLst>
              <a:gs pos="0">
                <a:srgbClr val="4FA9DD"/>
              </a:gs>
              <a:gs pos="92683">
                <a:srgbClr val="1D4775"/>
              </a:gs>
              <a:gs pos="57000">
                <a:srgbClr val="3072BE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ED0FFC2-462C-4F1B-95CE-207B4DA00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6" y="3557244"/>
            <a:ext cx="1367053" cy="136705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EDA235C-BC84-452A-BFB6-410084B39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41" y="3557244"/>
            <a:ext cx="1367053" cy="136705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51BA219-49BB-402F-BB8A-4CA0EC32E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54" y="3557244"/>
            <a:ext cx="1367053" cy="136705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394A77A3-7DE9-4972-A0A2-56B966240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06" y="3557244"/>
            <a:ext cx="1367053" cy="1367053"/>
          </a:xfrm>
          <a:prstGeom prst="rect">
            <a:avLst/>
          </a:prstGeom>
        </p:spPr>
      </p:pic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675909" y="3618053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JhengHei" charset="0"/>
                <a:cs typeface="Microsoft JhengHei" charset="0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5045953" y="3642198"/>
            <a:ext cx="779733" cy="31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+mn-lt"/>
                <a:ea typeface="Microsoft JhengHei" charset="0"/>
                <a:cs typeface="Microsoft JhengHei" charset="0"/>
                <a:sym typeface="Arial"/>
              </a:rPr>
              <a:t>Mac Finder</a:t>
            </a: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5107621" y="4037015"/>
            <a:ext cx="779733" cy="573032"/>
            <a:chOff x="8300580" y="4510178"/>
            <a:chExt cx="1777171" cy="1302965"/>
          </a:xfrm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+mn-lt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3929" t="22917" r="25873" b="23957"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2679" y="4355548"/>
            <a:ext cx="426116" cy="4324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930085" y="3618054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JhengHei" charset="0"/>
                <a:cs typeface="Microsoft JhengHei" charset="0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196963" y="4028109"/>
            <a:ext cx="903634" cy="610345"/>
            <a:chOff x="492692" y="2324099"/>
            <a:chExt cx="1383594" cy="858295"/>
          </a:xfrm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166" t="22917" r="20556" b="23957"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401896" y="3710791"/>
            <a:ext cx="698701" cy="2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b="1" kern="0">
                <a:latin typeface="+mn-lt"/>
                <a:ea typeface="Microsoft JhengHei" charset="0"/>
                <a:cs typeface="Microsoft JhengHei" charset="0"/>
                <a:sym typeface="Arial"/>
              </a:rPr>
              <a:t>Web</a:t>
            </a: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6619067" y="3618053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JhengHei" charset="0"/>
                <a:cs typeface="Microsoft JhengHei" charset="0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6910751" y="4053530"/>
            <a:ext cx="1027565" cy="573967"/>
            <a:chOff x="2825839" y="2459833"/>
            <a:chExt cx="1692636" cy="880229"/>
          </a:xfrm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+mn-lt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9166" t="22917" r="20556" b="23957"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6959283" y="3684733"/>
            <a:ext cx="947112" cy="2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+mn-lt"/>
                <a:ea typeface="Microsoft JhengHei" charset="0"/>
                <a:cs typeface="Microsoft JhengHei" charset="0"/>
                <a:sym typeface="Arial"/>
              </a:rPr>
              <a:t>Browser extension</a:t>
            </a:r>
            <a:endParaRPr lang="en-US" sz="1200" b="1">
              <a:latin typeface="+mn-lt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795110" y="3618054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+mn-lt"/>
                <a:ea typeface="Microsoft JhengHei" charset="0"/>
                <a:cs typeface="Microsoft JhengHei" charset="0"/>
                <a:sym typeface="Arial"/>
              </a:rPr>
              <a:t>2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044717" y="3973061"/>
            <a:ext cx="920924" cy="700495"/>
            <a:chOff x="2193920" y="4048547"/>
            <a:chExt cx="1410427" cy="1012500"/>
          </a:xfrm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4110" t="33492" r="34109" b="34624"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8316" r="27490" b="9689"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4414" t="33492" r="34109" b="34624"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3713" r="10979"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129322" y="3723324"/>
            <a:ext cx="801797" cy="17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+mn-lt"/>
                <a:ea typeface="Microsoft JhengHei" charset="0"/>
                <a:cs typeface="Microsoft JhengHei" charset="0"/>
                <a:sym typeface="Arial"/>
              </a:rPr>
              <a:t>Mobile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513710" y="1330982"/>
            <a:ext cx="37460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lvl="0" indent="-87313">
              <a:lnSpc>
                <a:spcPts val="1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Search within NAS and on the Internet</a:t>
            </a:r>
          </a:p>
          <a:p>
            <a:pPr marL="87313" lvl="0" indent="-87313">
              <a:lnSpc>
                <a:spcPts val="1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Large file preview window</a:t>
            </a:r>
          </a:p>
          <a:p>
            <a:pPr marL="87313" lvl="0" indent="-87313">
              <a:lnSpc>
                <a:spcPts val="1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  <a:p>
            <a:pPr marL="87313" indent="-87313">
              <a:lnSpc>
                <a:spcPts val="1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CN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b="1">
              <a:solidFill>
                <a:schemeClr val="bg1"/>
              </a:solidFill>
              <a:latin typeface="+mn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79C7A18-F656-42C3-841D-00D38E52AAF7}"/>
              </a:ext>
            </a:extLst>
          </p:cNvPr>
          <p:cNvSpPr txBox="1"/>
          <p:nvPr/>
        </p:nvSpPr>
        <p:spPr>
          <a:xfrm>
            <a:off x="8409278" y="-516682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B998E054-599E-45B7-9A44-5CD0DC0893B7}"/>
              </a:ext>
            </a:extLst>
          </p:cNvPr>
          <p:cNvSpPr txBox="1">
            <a:spLocks/>
          </p:cNvSpPr>
          <p:nvPr/>
        </p:nvSpPr>
        <p:spPr>
          <a:xfrm>
            <a:off x="124385" y="4893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err="1">
                <a:solidFill>
                  <a:schemeClr val="bg1"/>
                </a:solidFill>
                <a:latin typeface="+mj-lt"/>
              </a:rPr>
              <a:t>Qsirch</a:t>
            </a:r>
            <a:r>
              <a:rPr lang="en-US" altLang="zh-TW" sz="3200">
                <a:solidFill>
                  <a:schemeClr val="bg1"/>
                </a:solidFill>
                <a:latin typeface="+mj-lt"/>
              </a:rPr>
              <a:t> 4.0</a:t>
            </a:r>
            <a:r>
              <a:rPr lang="zh-TW" altLang="en-US" sz="320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3200">
                <a:solidFill>
                  <a:schemeClr val="bg1"/>
                </a:solidFill>
                <a:latin typeface="+mj-lt"/>
              </a:rPr>
              <a:t>makes it easy to search files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50" name="圖片 3">
            <a:extLst>
              <a:ext uri="{FF2B5EF4-FFF2-40B4-BE49-F238E27FC236}">
                <a16:creationId xmlns:a16="http://schemas.microsoft.com/office/drawing/2014/main" id="{B06D6750-5592-44EC-A8B4-B22D282F5E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7003" r="98" b="11846"/>
          <a:stretch/>
        </p:blipFill>
        <p:spPr>
          <a:xfrm>
            <a:off x="632054" y="1050742"/>
            <a:ext cx="3612610" cy="22814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32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55" b="36551"/>
          <a:stretch/>
        </p:blipFill>
        <p:spPr>
          <a:xfrm>
            <a:off x="4509621" y="1305097"/>
            <a:ext cx="192935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 b="36551"/>
          <a:stretch/>
        </p:blipFill>
        <p:spPr>
          <a:xfrm>
            <a:off x="2497149" y="1305097"/>
            <a:ext cx="193775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7" b="36551"/>
          <a:stretch/>
        </p:blipFill>
        <p:spPr>
          <a:xfrm>
            <a:off x="474955" y="1305097"/>
            <a:ext cx="192112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99" name="Shape 199"/>
          <p:cNvSpPr txBox="1"/>
          <p:nvPr/>
        </p:nvSpPr>
        <p:spPr>
          <a:xfrm>
            <a:off x="468994" y="3449782"/>
            <a:ext cx="19293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6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>
              <a:buSzPts val="1600"/>
            </a:pPr>
            <a:r>
              <a:rPr lang="en-US" altLang="zh-TW" sz="9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900">
                <a:solidFill>
                  <a:srgbClr val="F3F3F3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DTLS + SSL + AES-256 encryption</a:t>
            </a:r>
            <a:endParaRPr lang="en-US" altLang="zh-TW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24328" y="1989076"/>
            <a:ext cx="1361100" cy="10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672319" y="1927086"/>
            <a:ext cx="1703972" cy="10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494061" y="3449782"/>
            <a:ext cx="19377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6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New </a:t>
            </a:r>
            <a:r>
              <a:rPr lang="en-US" altLang="zh-TW" b="1" err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QBelt</a:t>
            </a: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protocol:</a:t>
            </a:r>
          </a:p>
          <a:p>
            <a:pPr>
              <a:buSzPts val="1600"/>
            </a:pPr>
            <a:r>
              <a:rPr lang="en-US" altLang="zh-TW" sz="9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  <a:p>
            <a:pPr lvl="0">
              <a:buSzPts val="1600"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1582B19-E0F4-4B7E-A2A6-D00E0D882F4D}"/>
              </a:ext>
            </a:extLst>
          </p:cNvPr>
          <p:cNvGrpSpPr/>
          <p:nvPr/>
        </p:nvGrpSpPr>
        <p:grpSpPr>
          <a:xfrm>
            <a:off x="2659222" y="1681863"/>
            <a:ext cx="1597210" cy="1498853"/>
            <a:chOff x="2353560" y="1639544"/>
            <a:chExt cx="1687907" cy="1583965"/>
          </a:xfrm>
        </p:grpSpPr>
        <p:pic>
          <p:nvPicPr>
            <p:cNvPr id="212" name="Shape 212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353560" y="1639544"/>
              <a:ext cx="1684186" cy="1351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Shape 214" descr="P10-1-11.png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3577697" y="2647445"/>
              <a:ext cx="463770" cy="5760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213"/>
          <p:cNvSpPr txBox="1"/>
          <p:nvPr/>
        </p:nvSpPr>
        <p:spPr>
          <a:xfrm>
            <a:off x="4509621" y="3449782"/>
            <a:ext cx="19293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6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Works on many desktop and mobile devices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0678B6C-B33A-4D5F-B69C-2141EF1BA1D8}"/>
              </a:ext>
            </a:extLst>
          </p:cNvPr>
          <p:cNvGrpSpPr/>
          <p:nvPr/>
        </p:nvGrpSpPr>
        <p:grpSpPr>
          <a:xfrm>
            <a:off x="6601672" y="1338777"/>
            <a:ext cx="2143239" cy="3266992"/>
            <a:chOff x="6525806" y="859505"/>
            <a:chExt cx="2449135" cy="3733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6B98FD-0C7F-A74F-848F-F84123C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5806" y="859505"/>
              <a:ext cx="2449135" cy="1486227"/>
            </a:xfrm>
            <a:prstGeom prst="roundRect">
              <a:avLst>
                <a:gd name="adj" fmla="val 2232"/>
              </a:avLst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hape 446">
              <a:extLst>
                <a:ext uri="{FF2B5EF4-FFF2-40B4-BE49-F238E27FC236}">
                  <a16:creationId xmlns:a16="http://schemas.microsoft.com/office/drawing/2014/main" id="{1372C69A-7564-6D46-A558-F3457F4A5E22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6529119" y="2442517"/>
              <a:ext cx="1183617" cy="2150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68">
              <a:extLst>
                <a:ext uri="{FF2B5EF4-FFF2-40B4-BE49-F238E27FC236}">
                  <a16:creationId xmlns:a16="http://schemas.microsoft.com/office/drawing/2014/main" id="{371117DA-CDF6-3343-8C65-D070C6DAF26E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7836113" y="2442517"/>
              <a:ext cx="1138828" cy="2150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EE3BBC0-FA10-4369-B1C0-699AD6DF01D9}"/>
              </a:ext>
            </a:extLst>
          </p:cNvPr>
          <p:cNvSpPr txBox="1"/>
          <p:nvPr/>
        </p:nvSpPr>
        <p:spPr>
          <a:xfrm>
            <a:off x="8397444" y="-562202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39923F13-00B7-4164-8CB4-5D73E324BEAF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sym typeface="Microsoft JhengHei"/>
              </a:rPr>
              <a:t>QNAP VPN and </a:t>
            </a:r>
            <a:r>
              <a:rPr lang="en-US" altLang="zh-TW" sz="3200" err="1">
                <a:solidFill>
                  <a:schemeClr val="bg1"/>
                </a:solidFill>
                <a:sym typeface="Microsoft JhengHei"/>
              </a:rPr>
              <a:t>QBelt</a:t>
            </a:r>
            <a:r>
              <a:rPr lang="en-US" altLang="zh-TW" sz="3200">
                <a:solidFill>
                  <a:schemeClr val="bg1"/>
                </a:solidFill>
                <a:sym typeface="Microsoft JhengHei"/>
              </a:rPr>
              <a:t> VPN protocol</a:t>
            </a:r>
            <a:endParaRPr lang="zh-TW" altLang="en-US" sz="3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3976886" y="4286772"/>
            <a:ext cx="4662627" cy="801867"/>
          </a:xfrm>
          <a:prstGeom prst="roundRect">
            <a:avLst>
              <a:gd name="adj" fmla="val 1054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4310688" y="4296892"/>
            <a:ext cx="4023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Surveillance Station 5.1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free channels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 channels max. (optional license)</a:t>
            </a:r>
            <a:endParaRPr lang="en-US" altLang="zh-TW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3996298" y="1699478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3" name="五邊形 42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5,000+ compatible IP cameras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3996298" y="2280290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6" name="五邊形 45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8 free camera channels</a:t>
              </a: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996298" y="2861102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9" name="五邊形 48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Hant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30 </a:t>
              </a:r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channels max. (optional license)</a:t>
              </a: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3996298" y="3441913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52" name="五邊形 51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QUSBCam2 for webcam recording</a:t>
              </a:r>
              <a:endParaRPr lang="en-US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4270862" y="1301084"/>
            <a:ext cx="292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NAS with 4GB RAM or more</a:t>
            </a:r>
            <a:endParaRPr lang="en-US" altLang="zh-TW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7F13-44DB-F644-8A3C-E4B12FAE2D95}"/>
              </a:ext>
            </a:extLst>
          </p:cNvPr>
          <p:cNvSpPr txBox="1"/>
          <p:nvPr/>
        </p:nvSpPr>
        <p:spPr>
          <a:xfrm>
            <a:off x="4270862" y="3936032"/>
            <a:ext cx="2768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NAS with 2GB RAM</a:t>
            </a:r>
            <a:endParaRPr lang="en-US" altLang="zh-TW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5B500FE-7833-4CA7-9265-3E077FBFFB29}"/>
              </a:ext>
            </a:extLst>
          </p:cNvPr>
          <p:cNvSpPr txBox="1"/>
          <p:nvPr/>
        </p:nvSpPr>
        <p:spPr>
          <a:xfrm>
            <a:off x="8334463" y="-671280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0155EA2D-39BF-456D-A2BC-A408C298B309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</a:rPr>
              <a:t>QVR Pro surveillance solution</a:t>
            </a:r>
            <a:endParaRPr lang="zh-TW" altLang="en-US" sz="3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6536AD5E-0FA0-4B69-91F5-1409E8025A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09" y="1338435"/>
            <a:ext cx="3507603" cy="3164469"/>
          </a:xfrm>
          <a:prstGeom prst="rect">
            <a:avLst/>
          </a:prstGeom>
        </p:spPr>
      </p:pic>
      <p:pic>
        <p:nvPicPr>
          <p:cNvPr id="27" name="圖片 26" descr="003.png">
            <a:extLst>
              <a:ext uri="{FF2B5EF4-FFF2-40B4-BE49-F238E27FC236}">
                <a16:creationId xmlns:a16="http://schemas.microsoft.com/office/drawing/2014/main" id="{8E92ADE0-3AB3-4A84-B4AF-9DA7FD9F0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574" y="1418009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002.png">
            <a:extLst>
              <a:ext uri="{FF2B5EF4-FFF2-40B4-BE49-F238E27FC236}">
                <a16:creationId xmlns:a16="http://schemas.microsoft.com/office/drawing/2014/main" id="{45A049B6-B586-47C2-AF38-A935F0B0E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961" y="4282166"/>
            <a:ext cx="791433" cy="7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15">
            <a:extLst>
              <a:ext uri="{FF2B5EF4-FFF2-40B4-BE49-F238E27FC236}">
                <a16:creationId xmlns:a16="http://schemas.microsoft.com/office/drawing/2014/main" id="{38EDF853-8E87-4D35-9450-C77A6A9D6C42}"/>
              </a:ext>
            </a:extLst>
          </p:cNvPr>
          <p:cNvSpPr/>
          <p:nvPr/>
        </p:nvSpPr>
        <p:spPr>
          <a:xfrm>
            <a:off x="677603" y="2810594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7" name="圓角矩形 15">
            <a:extLst>
              <a:ext uri="{FF2B5EF4-FFF2-40B4-BE49-F238E27FC236}">
                <a16:creationId xmlns:a16="http://schemas.microsoft.com/office/drawing/2014/main" id="{FE44DE80-4D35-453F-BE0B-5DCEEBCA8302}"/>
              </a:ext>
            </a:extLst>
          </p:cNvPr>
          <p:cNvSpPr/>
          <p:nvPr/>
        </p:nvSpPr>
        <p:spPr>
          <a:xfrm>
            <a:off x="677603" y="2010175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38691C-0E78-4E4C-9F5B-1BFBDCFFC5EE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bg1"/>
                </a:solidFill>
                <a:latin typeface="+mn-lt"/>
                <a:ea typeface="微軟正黑體"/>
              </a:rPr>
              <a:t>Rackmount NAS for multimedia streaming </a:t>
            </a:r>
            <a:endParaRPr lang="zh-TW" altLang="en-US" sz="3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" name="圓角矩形 19">
            <a:extLst>
              <a:ext uri="{FF2B5EF4-FFF2-40B4-BE49-F238E27FC236}">
                <a16:creationId xmlns:a16="http://schemas.microsoft.com/office/drawing/2014/main" id="{A2AA2E7B-6415-4140-90D1-3626DA56756A}"/>
              </a:ext>
            </a:extLst>
          </p:cNvPr>
          <p:cNvSpPr/>
          <p:nvPr/>
        </p:nvSpPr>
        <p:spPr>
          <a:xfrm>
            <a:off x="674335" y="4311202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" name="圓角矩形 15">
            <a:extLst>
              <a:ext uri="{FF2B5EF4-FFF2-40B4-BE49-F238E27FC236}">
                <a16:creationId xmlns:a16="http://schemas.microsoft.com/office/drawing/2014/main" id="{A8E24DB3-9DA9-4A99-AA13-018159790568}"/>
              </a:ext>
            </a:extLst>
          </p:cNvPr>
          <p:cNvSpPr/>
          <p:nvPr/>
        </p:nvSpPr>
        <p:spPr>
          <a:xfrm>
            <a:off x="677603" y="1223694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34E2D89-9563-4685-BA34-B2B8FE0974BB}"/>
              </a:ext>
            </a:extLst>
          </p:cNvPr>
          <p:cNvSpPr txBox="1"/>
          <p:nvPr/>
        </p:nvSpPr>
        <p:spPr>
          <a:xfrm>
            <a:off x="1400576" y="4311202"/>
            <a:ext cx="29168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Integrated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GPU for max </a:t>
            </a:r>
          </a:p>
          <a:p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2-ch 4K video transcoding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+mn-lt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96B1C8B-636E-4EC1-A315-A35EC71A1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14" y="4311202"/>
            <a:ext cx="628246" cy="628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32DA0096-8F43-453D-8849-F40A8239ABD1}"/>
              </a:ext>
            </a:extLst>
          </p:cNvPr>
          <p:cNvSpPr txBox="1"/>
          <p:nvPr/>
        </p:nvSpPr>
        <p:spPr>
          <a:xfrm>
            <a:off x="1364983" y="1214983"/>
            <a:ext cx="31021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Use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Cinema28 for multi-room streaming</a:t>
            </a:r>
          </a:p>
        </p:txBody>
      </p:sp>
      <p:pic>
        <p:nvPicPr>
          <p:cNvPr id="8" name="圖片 7" descr="Cinema28_512.png">
            <a:extLst>
              <a:ext uri="{FF2B5EF4-FFF2-40B4-BE49-F238E27FC236}">
                <a16:creationId xmlns:a16="http://schemas.microsoft.com/office/drawing/2014/main" id="{8DDBD78A-7373-4B71-98FF-C7F76587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78" y="1162435"/>
            <a:ext cx="635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328">
            <a:extLst>
              <a:ext uri="{FF2B5EF4-FFF2-40B4-BE49-F238E27FC236}">
                <a16:creationId xmlns:a16="http://schemas.microsoft.com/office/drawing/2014/main" id="{5E4E37F9-0569-42AA-97F5-90C1A9D4C6E7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78" y="2001464"/>
            <a:ext cx="635000" cy="6282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AB3C5785-5D01-4746-9C43-E6273D2B4A4C}"/>
              </a:ext>
            </a:extLst>
          </p:cNvPr>
          <p:cNvSpPr txBox="1"/>
          <p:nvPr/>
        </p:nvSpPr>
        <p:spPr>
          <a:xfrm>
            <a:off x="1364983" y="2001464"/>
            <a:ext cx="301407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Use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Plex server to stream or transcode media files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0CA16-A3C2-42D7-A9F3-02ED17603551}"/>
              </a:ext>
            </a:extLst>
          </p:cNvPr>
          <p:cNvSpPr txBox="1"/>
          <p:nvPr/>
        </p:nvSpPr>
        <p:spPr>
          <a:xfrm>
            <a:off x="1364983" y="2801883"/>
            <a:ext cx="30644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Use 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Qmedia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app on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Apple TV/Fire TV/Roku/Android TV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+mn-lt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3" name="圖形 13">
            <a:extLst>
              <a:ext uri="{FF2B5EF4-FFF2-40B4-BE49-F238E27FC236}">
                <a16:creationId xmlns:a16="http://schemas.microsoft.com/office/drawing/2014/main" id="{CD97B3D1-03C0-4B93-8490-E4355F460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1" y="2629710"/>
            <a:ext cx="925733" cy="921708"/>
          </a:xfrm>
          <a:prstGeom prst="rect">
            <a:avLst/>
          </a:prstGeom>
        </p:spPr>
      </p:pic>
      <p:sp>
        <p:nvSpPr>
          <p:cNvPr id="32" name="圓角矩形 15">
            <a:extLst>
              <a:ext uri="{FF2B5EF4-FFF2-40B4-BE49-F238E27FC236}">
                <a16:creationId xmlns:a16="http://schemas.microsoft.com/office/drawing/2014/main" id="{43F6FDCD-73A7-4FF8-8532-5360CA0E695C}"/>
              </a:ext>
            </a:extLst>
          </p:cNvPr>
          <p:cNvSpPr/>
          <p:nvPr/>
        </p:nvSpPr>
        <p:spPr>
          <a:xfrm>
            <a:off x="677603" y="3602185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AF2E7738-6CAD-42BB-AC48-065C0BB020BF}"/>
              </a:ext>
            </a:extLst>
          </p:cNvPr>
          <p:cNvSpPr txBox="1"/>
          <p:nvPr/>
        </p:nvSpPr>
        <p:spPr>
          <a:xfrm>
            <a:off x="1364983" y="3593474"/>
            <a:ext cx="30644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QuMagie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 AI smart albums for object/face classification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+mn-lt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4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36F4A43-A52C-43ED-BABB-AA8C4FD12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72" y="3593474"/>
            <a:ext cx="617088" cy="617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8">
            <a:extLst>
              <a:ext uri="{FF2B5EF4-FFF2-40B4-BE49-F238E27FC236}">
                <a16:creationId xmlns:a16="http://schemas.microsoft.com/office/drawing/2014/main" id="{C1A30250-F67B-4F0C-89DD-5BEBDBEB9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34" y="2911703"/>
            <a:ext cx="4260298" cy="223179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2A1D178D-8701-4154-BBF3-09F98F5B5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040" y="1095331"/>
            <a:ext cx="3305692" cy="2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6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7225F70F-6458-462C-853A-A74264FDBC2C}"/>
              </a:ext>
            </a:extLst>
          </p:cNvPr>
          <p:cNvSpPr/>
          <p:nvPr/>
        </p:nvSpPr>
        <p:spPr>
          <a:xfrm>
            <a:off x="394711" y="1646968"/>
            <a:ext cx="3560940" cy="400110"/>
          </a:xfrm>
          <a:prstGeom prst="rect">
            <a:avLst/>
          </a:prstGeom>
          <a:solidFill>
            <a:schemeClr val="bg2">
              <a:lumMod val="20000"/>
              <a:lumOff val="80000"/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Max 8 VJBOD connections</a:t>
            </a:r>
            <a:endParaRPr lang="zh-TW" altLang="en-US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67794E4-66EE-469B-9EC5-5CDD8841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91" y="2176711"/>
            <a:ext cx="2807921" cy="37308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3B8012B-9C9F-4068-AC18-09359333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51" y="4117305"/>
            <a:ext cx="2807921" cy="373089"/>
          </a:xfrm>
          <a:prstGeom prst="rect">
            <a:avLst/>
          </a:prstGeom>
        </p:spPr>
      </p:pic>
      <p:cxnSp>
        <p:nvCxnSpPr>
          <p:cNvPr id="23" name="肘形接點 22"/>
          <p:cNvCxnSpPr>
            <a:cxnSpLocks/>
          </p:cNvCxnSpPr>
          <p:nvPr/>
        </p:nvCxnSpPr>
        <p:spPr>
          <a:xfrm>
            <a:off x="2699845" y="3439448"/>
            <a:ext cx="4093901" cy="505005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124238" y="2139402"/>
            <a:ext cx="3229530" cy="1120910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1911" y="2176711"/>
            <a:ext cx="2088232" cy="646323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2.5GbE</a:t>
            </a:r>
          </a:p>
          <a:p>
            <a:r>
              <a:rPr lang="en-US" sz="1200" b="1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iSCSI VJBOD </a:t>
            </a:r>
            <a:r>
              <a:rPr lang="en-US" altLang="zh-CN" sz="1200" b="1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connections</a:t>
            </a:r>
            <a:endParaRPr lang="en-US" sz="1200" b="1">
              <a:solidFill>
                <a:schemeClr val="accent4"/>
              </a:solidFill>
              <a:latin typeface="+mn-lt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6951036" y="4361753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TVS-672N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6925539" y="2407539"/>
            <a:ext cx="1771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rPr>
              <a:t>TS-1263XU-RP</a:t>
            </a:r>
          </a:p>
        </p:txBody>
      </p:sp>
      <p:grpSp>
        <p:nvGrpSpPr>
          <p:cNvPr id="4" name="群組 10"/>
          <p:cNvGrpSpPr/>
          <p:nvPr/>
        </p:nvGrpSpPr>
        <p:grpSpPr>
          <a:xfrm>
            <a:off x="1546179" y="2163893"/>
            <a:ext cx="771713" cy="771813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2A61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AB5C046-AB73-4CE5-8B41-7F1D65904E62}"/>
              </a:ext>
            </a:extLst>
          </p:cNvPr>
          <p:cNvGrpSpPr/>
          <p:nvPr/>
        </p:nvGrpSpPr>
        <p:grpSpPr>
          <a:xfrm>
            <a:off x="-98130" y="3096125"/>
            <a:ext cx="4369855" cy="686645"/>
            <a:chOff x="69992" y="2877804"/>
            <a:chExt cx="4018654" cy="63146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25EF195D-C5B1-49B8-B568-9CFD4EAE5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92" y="3136175"/>
              <a:ext cx="4018654" cy="373089"/>
            </a:xfrm>
            <a:prstGeom prst="rect">
              <a:avLst/>
            </a:prstGeom>
          </p:spPr>
        </p:pic>
        <p:pic>
          <p:nvPicPr>
            <p:cNvPr id="17" name="圖片 16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CC909279-A221-41B0-A45C-DE8740E15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91831" y="2877804"/>
              <a:ext cx="3211974" cy="431968"/>
            </a:xfrm>
            <a:prstGeom prst="rect">
              <a:avLst/>
            </a:prstGeom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9C67AB-7DD9-486C-96A9-F1F07E9401BF}"/>
              </a:ext>
            </a:extLst>
          </p:cNvPr>
          <p:cNvSpPr txBox="1"/>
          <p:nvPr/>
        </p:nvSpPr>
        <p:spPr>
          <a:xfrm>
            <a:off x="8675285" y="-434498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F48E217F-D270-486C-8500-F98D225E37E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rgbClr val="717172"/>
                </a:solidFill>
                <a:latin typeface="+mn-lt"/>
                <a:ea typeface="Microsoft JhengHei" panose="020B0604030504040204" pitchFamily="34" charset="-120"/>
              </a:rPr>
              <a:t>Use Virtual JBOD to expand NAS capacity</a:t>
            </a:r>
            <a:endParaRPr lang="zh-TW" altLang="en-US" sz="3200">
              <a:solidFill>
                <a:srgbClr val="717172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A484BA3-7321-4433-945E-AB9F4BD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49" y="3509153"/>
            <a:ext cx="2222222" cy="373089"/>
          </a:xfrm>
          <a:prstGeom prst="rect">
            <a:avLst/>
          </a:prstGeom>
        </p:spPr>
      </p:pic>
      <p:pic>
        <p:nvPicPr>
          <p:cNvPr id="1026" name="Picture 2" descr="TVS-672N">
            <a:extLst>
              <a:ext uri="{FF2B5EF4-FFF2-40B4-BE49-F238E27FC236}">
                <a16:creationId xmlns:a16="http://schemas.microsoft.com/office/drawing/2014/main" id="{707AD5C3-AD21-4560-B3AE-17634762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81" y="3148465"/>
            <a:ext cx="1793428" cy="12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qnap.com/i/_images/product/items/311_s.png?t=1572423060">
            <a:extLst>
              <a:ext uri="{FF2B5EF4-FFF2-40B4-BE49-F238E27FC236}">
                <a16:creationId xmlns:a16="http://schemas.microsoft.com/office/drawing/2014/main" id="{3AB6BF2A-E0EE-4CAE-BD24-00C8D82A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02" y="1195256"/>
            <a:ext cx="2632491" cy="16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A35D439F-4A9F-4874-AE17-08D0B1A8E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4" b="33063"/>
          <a:stretch/>
        </p:blipFill>
        <p:spPr bwMode="auto">
          <a:xfrm>
            <a:off x="3835435" y="3061900"/>
            <a:ext cx="1956936" cy="5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1C976D-D93D-4AD1-9EE3-A8EF218689E9}"/>
              </a:ext>
            </a:extLst>
          </p:cNvPr>
          <p:cNvSpPr txBox="1"/>
          <p:nvPr/>
        </p:nvSpPr>
        <p:spPr>
          <a:xfrm>
            <a:off x="1573816" y="3875094"/>
            <a:ext cx="145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TS-451DeU</a:t>
            </a:r>
            <a:endParaRPr lang="zh-TW" altLang="en-US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EF0DF1D-9FA9-44C0-93EB-90F6C3E50DFD}"/>
              </a:ext>
            </a:extLst>
          </p:cNvPr>
          <p:cNvSpPr txBox="1"/>
          <p:nvPr/>
        </p:nvSpPr>
        <p:spPr>
          <a:xfrm>
            <a:off x="4862870" y="3546344"/>
            <a:ext cx="145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QSW-1208-8C</a:t>
            </a:r>
            <a:endParaRPr lang="zh-TW" altLang="en-US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>
            <a:extLst>
              <a:ext uri="{FF2B5EF4-FFF2-40B4-BE49-F238E27FC236}">
                <a16:creationId xmlns:a16="http://schemas.microsoft.com/office/drawing/2014/main" id="{D3ECB44B-F7C0-4CBD-9E41-D2BD0AA14FA8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>
                <a:solidFill>
                  <a:srgbClr val="696A6D"/>
                </a:solidFill>
                <a:latin typeface="+mn-lt"/>
                <a:ea typeface="微軟正黑體"/>
              </a:rPr>
              <a:t>QNAP TR USB RAID &amp; TL USB JBOD </a:t>
            </a:r>
            <a:br>
              <a:rPr lang="en-US" altLang="zh-TW" sz="3200">
                <a:latin typeface="+mn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rgbClr val="696A6D"/>
                </a:solidFill>
                <a:latin typeface="+mn-lt"/>
                <a:ea typeface="微軟正黑體"/>
              </a:rPr>
              <a:t>support 2 modes on NAS</a:t>
            </a:r>
            <a:endParaRPr lang="zh-TW" altLang="en-US" sz="3200">
              <a:solidFill>
                <a:srgbClr val="696A6D"/>
              </a:solidFill>
              <a:latin typeface="+mn-lt"/>
              <a:ea typeface="微軟正黑體"/>
            </a:endParaRPr>
          </a:p>
        </p:txBody>
      </p:sp>
      <p:sp>
        <p:nvSpPr>
          <p:cNvPr id="33" name="內容版面配置區 1">
            <a:extLst>
              <a:ext uri="{FF2B5EF4-FFF2-40B4-BE49-F238E27FC236}">
                <a16:creationId xmlns:a16="http://schemas.microsoft.com/office/drawing/2014/main" id="{EB321415-BF76-4F83-83D3-83D137C9AFC0}"/>
              </a:ext>
            </a:extLst>
          </p:cNvPr>
          <p:cNvSpPr txBox="1">
            <a:spLocks/>
          </p:cNvSpPr>
          <p:nvPr/>
        </p:nvSpPr>
        <p:spPr>
          <a:xfrm>
            <a:off x="230179" y="1163594"/>
            <a:ext cx="8523625" cy="1142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>
              <a:lnSpc>
                <a:spcPts val="16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200" b="1">
                <a:solidFill>
                  <a:schemeClr val="bg1"/>
                </a:solidFill>
                <a:latin typeface="+mn-lt"/>
                <a:ea typeface="微軟正黑體"/>
                <a:cs typeface="Arial" panose="020B0604020202020204" pitchFamily="34" charset="0"/>
              </a:rPr>
              <a:t>TS-451DeU supports maximum two QNAP TR RAID enclosures or one TL-R1200C-RP USB JBOD enclosure.</a:t>
            </a:r>
            <a:endParaRPr lang="en-US" altLang="zh-TW" sz="1200">
              <a:solidFill>
                <a:schemeClr val="bg1"/>
              </a:solidFill>
              <a:latin typeface="+mn-lt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lnSpc>
                <a:spcPts val="16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200" b="1">
                <a:solidFill>
                  <a:schemeClr val="bg1"/>
                </a:solidFill>
                <a:latin typeface="+mn-lt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sz="12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E19E227-7A7D-45F3-B482-F557754D78E4}"/>
              </a:ext>
            </a:extLst>
          </p:cNvPr>
          <p:cNvGrpSpPr/>
          <p:nvPr/>
        </p:nvGrpSpPr>
        <p:grpSpPr>
          <a:xfrm>
            <a:off x="335017" y="2337238"/>
            <a:ext cx="3720662" cy="2502776"/>
            <a:chOff x="335017" y="2337238"/>
            <a:chExt cx="3720662" cy="225841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EB1D05B-8411-42DB-AEE6-4F3CA74DFED3}"/>
                </a:ext>
              </a:extLst>
            </p:cNvPr>
            <p:cNvSpPr/>
            <p:nvPr/>
          </p:nvSpPr>
          <p:spPr>
            <a:xfrm>
              <a:off x="335017" y="2337238"/>
              <a:ext cx="3720662" cy="225841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63500" dist="88900" dir="20400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2820B4D-3AB7-4CA8-9991-6ADCACCCB054}"/>
                </a:ext>
              </a:extLst>
            </p:cNvPr>
            <p:cNvSpPr/>
            <p:nvPr/>
          </p:nvSpPr>
          <p:spPr>
            <a:xfrm>
              <a:off x="335017" y="2337238"/>
              <a:ext cx="3720662" cy="5005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Shape 465">
            <a:extLst>
              <a:ext uri="{FF2B5EF4-FFF2-40B4-BE49-F238E27FC236}">
                <a16:creationId xmlns:a16="http://schemas.microsoft.com/office/drawing/2014/main" id="{4257F4D6-6C5E-4EC6-B077-188DFB7FF51F}"/>
              </a:ext>
            </a:extLst>
          </p:cNvPr>
          <p:cNvSpPr txBox="1"/>
          <p:nvPr/>
        </p:nvSpPr>
        <p:spPr>
          <a:xfrm>
            <a:off x="415563" y="2491080"/>
            <a:ext cx="3559569" cy="27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ea typeface="Microsoft JhengHei"/>
                <a:cs typeface="Microsoft JhengHei"/>
                <a:sym typeface="Microsoft JhengHei"/>
              </a:rPr>
              <a:t>Mode 1: Expanding the NAS with new volume</a:t>
            </a:r>
            <a:endParaRPr lang="zh-TW" altLang="zh-TW" sz="1100" b="1">
              <a:ea typeface="Microsoft JhengHei"/>
              <a:cs typeface="Microsoft JhengHei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8B27D0CC-7C57-4AFA-91D4-3FEB562DF6D9}"/>
              </a:ext>
            </a:extLst>
          </p:cNvPr>
          <p:cNvGrpSpPr/>
          <p:nvPr/>
        </p:nvGrpSpPr>
        <p:grpSpPr>
          <a:xfrm>
            <a:off x="4953000" y="2337238"/>
            <a:ext cx="3720662" cy="2502776"/>
            <a:chOff x="335017" y="2337238"/>
            <a:chExt cx="3720662" cy="2258410"/>
          </a:xfrm>
          <a:solidFill>
            <a:schemeClr val="accent6"/>
          </a:solidFill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D67E8B4-9BC6-45A4-9CCF-53BACDF7B935}"/>
                </a:ext>
              </a:extLst>
            </p:cNvPr>
            <p:cNvSpPr/>
            <p:nvPr/>
          </p:nvSpPr>
          <p:spPr>
            <a:xfrm>
              <a:off x="335017" y="2337238"/>
              <a:ext cx="3720662" cy="2258410"/>
            </a:xfrm>
            <a:prstGeom prst="rect">
              <a:avLst/>
            </a:prstGeom>
            <a:solidFill>
              <a:schemeClr val="accent6">
                <a:alpha val="19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  <a:effectLst>
              <a:outerShdw blurRad="63500" dist="88900" dir="20400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F7673D4-2501-4C07-8C3A-51ABAB0FD282}"/>
                </a:ext>
              </a:extLst>
            </p:cNvPr>
            <p:cNvSpPr/>
            <p:nvPr/>
          </p:nvSpPr>
          <p:spPr>
            <a:xfrm>
              <a:off x="335017" y="2337238"/>
              <a:ext cx="3720662" cy="500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</p:grpSp>
      <p:sp>
        <p:nvSpPr>
          <p:cNvPr id="42" name="Shape 465">
            <a:extLst>
              <a:ext uri="{FF2B5EF4-FFF2-40B4-BE49-F238E27FC236}">
                <a16:creationId xmlns:a16="http://schemas.microsoft.com/office/drawing/2014/main" id="{C14C91DA-5914-4CE5-8C4C-A276B6D675B9}"/>
              </a:ext>
            </a:extLst>
          </p:cNvPr>
          <p:cNvSpPr txBox="1"/>
          <p:nvPr/>
        </p:nvSpPr>
        <p:spPr>
          <a:xfrm>
            <a:off x="5033546" y="2491080"/>
            <a:ext cx="3559569" cy="27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TW" sz="1400" b="1">
                <a:ea typeface="Microsoft JhengHei"/>
                <a:cs typeface="Microsoft JhengHei"/>
              </a:rPr>
              <a:t>Mode 2: Work as backup destination for snapshot replica</a:t>
            </a:r>
            <a:endParaRPr lang="zh-TW" altLang="zh-TW" sz="1400" b="1">
              <a:ea typeface="Microsoft JhengHei"/>
              <a:cs typeface="Microsoft JhengHei"/>
            </a:endParaRPr>
          </a:p>
        </p:txBody>
      </p:sp>
      <p:grpSp>
        <p:nvGrpSpPr>
          <p:cNvPr id="43" name="群組 2">
            <a:extLst>
              <a:ext uri="{FF2B5EF4-FFF2-40B4-BE49-F238E27FC236}">
                <a16:creationId xmlns:a16="http://schemas.microsoft.com/office/drawing/2014/main" id="{2627CB19-6EE1-4B5F-88DD-A2DF89ACA5A8}"/>
              </a:ext>
            </a:extLst>
          </p:cNvPr>
          <p:cNvGrpSpPr/>
          <p:nvPr/>
        </p:nvGrpSpPr>
        <p:grpSpPr>
          <a:xfrm>
            <a:off x="470338" y="3010428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4" name="圖片 33">
              <a:extLst>
                <a:ext uri="{FF2B5EF4-FFF2-40B4-BE49-F238E27FC236}">
                  <a16:creationId xmlns:a16="http://schemas.microsoft.com/office/drawing/2014/main" id="{3DE2FA90-205B-4351-8D41-A59CA5D7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45" name="圖片 35">
              <a:extLst>
                <a:ext uri="{FF2B5EF4-FFF2-40B4-BE49-F238E27FC236}">
                  <a16:creationId xmlns:a16="http://schemas.microsoft.com/office/drawing/2014/main" id="{2BF5EF9E-631E-4735-8E8F-09C6BD76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pic>
        <p:nvPicPr>
          <p:cNvPr id="48" name="Shape 749">
            <a:extLst>
              <a:ext uri="{FF2B5EF4-FFF2-40B4-BE49-F238E27FC236}">
                <a16:creationId xmlns:a16="http://schemas.microsoft.com/office/drawing/2014/main" id="{F6E3B15B-6B9B-4E09-9065-730B96EC05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0212" y="3885629"/>
            <a:ext cx="1064095" cy="792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B583A159-A91F-434D-8249-EB2BE614015C}"/>
              </a:ext>
            </a:extLst>
          </p:cNvPr>
          <p:cNvGrpSpPr/>
          <p:nvPr/>
        </p:nvGrpSpPr>
        <p:grpSpPr>
          <a:xfrm>
            <a:off x="2037363" y="2990000"/>
            <a:ext cx="5241915" cy="841911"/>
            <a:chOff x="69992" y="2877804"/>
            <a:chExt cx="4018654" cy="631460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A60104F3-325A-404E-988B-9652160D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92" y="3136175"/>
              <a:ext cx="4018654" cy="373089"/>
            </a:xfrm>
            <a:prstGeom prst="rect">
              <a:avLst/>
            </a:prstGeom>
          </p:spPr>
        </p:pic>
        <p:pic>
          <p:nvPicPr>
            <p:cNvPr id="51" name="圖片 50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525613BA-F373-413D-B08B-8D5433180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91831" y="2877804"/>
              <a:ext cx="3211974" cy="431968"/>
            </a:xfrm>
            <a:prstGeom prst="rect">
              <a:avLst/>
            </a:prstGeom>
          </p:spPr>
        </p:pic>
      </p:grpSp>
      <p:pic>
        <p:nvPicPr>
          <p:cNvPr id="5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386ACAD-B8CE-4A38-B005-2B003A8017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3441" y="3979906"/>
            <a:ext cx="846478" cy="761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61C335C1-118A-4D6F-91DD-16E59D84D10D}"/>
              </a:ext>
            </a:extLst>
          </p:cNvPr>
          <p:cNvGrpSpPr/>
          <p:nvPr/>
        </p:nvGrpSpPr>
        <p:grpSpPr>
          <a:xfrm>
            <a:off x="470338" y="3624219"/>
            <a:ext cx="2017986" cy="1171885"/>
            <a:chOff x="415563" y="3692188"/>
            <a:chExt cx="2017986" cy="1171885"/>
          </a:xfrm>
        </p:grpSpPr>
        <p:pic>
          <p:nvPicPr>
            <p:cNvPr id="46" name="圖片 45" descr="一張含有 室內, 電腦, 坐, 黑色 的圖片&#10;&#10;自動產生的描述">
              <a:extLst>
                <a:ext uri="{FF2B5EF4-FFF2-40B4-BE49-F238E27FC236}">
                  <a16:creationId xmlns:a16="http://schemas.microsoft.com/office/drawing/2014/main" id="{790A8B94-3C90-4A47-B175-7E903854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563" y="4143182"/>
              <a:ext cx="2017986" cy="534766"/>
            </a:xfrm>
            <a:prstGeom prst="rect">
              <a:avLst/>
            </a:prstGeom>
          </p:spPr>
        </p:pic>
        <p:pic>
          <p:nvPicPr>
            <p:cNvPr id="47" name="圖片 46" descr="一張含有 投影機, 電子用品, 監視器, 室內 的圖片&#10;&#10;自動產生的描述">
              <a:extLst>
                <a:ext uri="{FF2B5EF4-FFF2-40B4-BE49-F238E27FC236}">
                  <a16:creationId xmlns:a16="http://schemas.microsoft.com/office/drawing/2014/main" id="{75E00932-F7BF-4293-B045-7855CFF01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563" y="3692188"/>
              <a:ext cx="1969376" cy="312146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99ABDFC8-EA6C-4463-88A5-CC99F10F34AC}"/>
                </a:ext>
              </a:extLst>
            </p:cNvPr>
            <p:cNvGrpSpPr/>
            <p:nvPr/>
          </p:nvGrpSpPr>
          <p:grpSpPr>
            <a:xfrm>
              <a:off x="943794" y="3938700"/>
              <a:ext cx="1066318" cy="925373"/>
              <a:chOff x="1021240" y="3939453"/>
              <a:chExt cx="1066318" cy="925373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EEF757-864A-41DD-A082-5CB0DFDDBEDA}"/>
                  </a:ext>
                </a:extLst>
              </p:cNvPr>
              <p:cNvSpPr/>
              <p:nvPr/>
            </p:nvSpPr>
            <p:spPr>
              <a:xfrm>
                <a:off x="1202380" y="3939453"/>
                <a:ext cx="70403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</a:rPr>
                  <a:t>TR-004U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DD17BBE-8A20-411B-BA8B-43EFBCDDD200}"/>
                  </a:ext>
                </a:extLst>
              </p:cNvPr>
              <p:cNvSpPr/>
              <p:nvPr/>
            </p:nvSpPr>
            <p:spPr>
              <a:xfrm>
                <a:off x="1021240" y="4618605"/>
                <a:ext cx="106631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</a:rPr>
                  <a:t>TL-R1200C-RP</a:t>
                </a:r>
              </a:p>
            </p:txBody>
          </p:sp>
        </p:grp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3E988D0C-174E-47FF-BBD9-162AB9A191D9}"/>
              </a:ext>
            </a:extLst>
          </p:cNvPr>
          <p:cNvGrpSpPr/>
          <p:nvPr/>
        </p:nvGrpSpPr>
        <p:grpSpPr>
          <a:xfrm>
            <a:off x="6569907" y="3577793"/>
            <a:ext cx="2017986" cy="1163497"/>
            <a:chOff x="415563" y="3700576"/>
            <a:chExt cx="2017986" cy="1163497"/>
          </a:xfrm>
        </p:grpSpPr>
        <p:pic>
          <p:nvPicPr>
            <p:cNvPr id="55" name="圖片 54" descr="一張含有 室內, 電腦, 坐, 黑色 的圖片&#10;&#10;自動產生的描述">
              <a:extLst>
                <a:ext uri="{FF2B5EF4-FFF2-40B4-BE49-F238E27FC236}">
                  <a16:creationId xmlns:a16="http://schemas.microsoft.com/office/drawing/2014/main" id="{DFD0140C-AEA6-4599-BD54-40A82E1E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563" y="4143182"/>
              <a:ext cx="2017986" cy="534766"/>
            </a:xfrm>
            <a:prstGeom prst="rect">
              <a:avLst/>
            </a:prstGeom>
          </p:spPr>
        </p:pic>
        <p:pic>
          <p:nvPicPr>
            <p:cNvPr id="56" name="圖片 55" descr="一張含有 投影機, 電子用品, 監視器, 室內 的圖片&#10;&#10;自動產生的描述">
              <a:extLst>
                <a:ext uri="{FF2B5EF4-FFF2-40B4-BE49-F238E27FC236}">
                  <a16:creationId xmlns:a16="http://schemas.microsoft.com/office/drawing/2014/main" id="{21981422-557B-4700-83BF-F66EE215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563" y="3700576"/>
              <a:ext cx="1969376" cy="312146"/>
            </a:xfrm>
            <a:prstGeom prst="rect">
              <a:avLst/>
            </a:prstGeom>
          </p:spPr>
        </p:pic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2F97D07-EF86-4EA9-9518-216B9B2CB937}"/>
                </a:ext>
              </a:extLst>
            </p:cNvPr>
            <p:cNvGrpSpPr/>
            <p:nvPr/>
          </p:nvGrpSpPr>
          <p:grpSpPr>
            <a:xfrm>
              <a:off x="943794" y="3938700"/>
              <a:ext cx="1066318" cy="925373"/>
              <a:chOff x="1021240" y="3939453"/>
              <a:chExt cx="1066318" cy="925373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4BD7EB9B-C5E6-4E2F-A13E-6E6D4DB5EB52}"/>
                  </a:ext>
                </a:extLst>
              </p:cNvPr>
              <p:cNvSpPr/>
              <p:nvPr/>
            </p:nvSpPr>
            <p:spPr>
              <a:xfrm>
                <a:off x="1202380" y="3939453"/>
                <a:ext cx="70403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</a:rPr>
                  <a:t>TR-004U</a:t>
                </a: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7AB5F896-46B9-41A2-BE41-2555D3F57A8E}"/>
                  </a:ext>
                </a:extLst>
              </p:cNvPr>
              <p:cNvSpPr/>
              <p:nvPr/>
            </p:nvSpPr>
            <p:spPr>
              <a:xfrm>
                <a:off x="1021240" y="4618605"/>
                <a:ext cx="106631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</a:rPr>
                  <a:t>TL-R1200C-RP</a:t>
                </a:r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7004EF4-2D81-45DD-AA52-CB1344302C87}"/>
              </a:ext>
            </a:extLst>
          </p:cNvPr>
          <p:cNvSpPr/>
          <p:nvPr/>
        </p:nvSpPr>
        <p:spPr>
          <a:xfrm>
            <a:off x="4056615" y="3637386"/>
            <a:ext cx="8707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TS-451DeU</a:t>
            </a:r>
          </a:p>
        </p:txBody>
      </p:sp>
    </p:spTree>
    <p:extLst>
      <p:ext uri="{BB962C8B-B14F-4D97-AF65-F5344CB8AC3E}">
        <p14:creationId xmlns:p14="http://schemas.microsoft.com/office/powerpoint/2010/main" val="16215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6141855-681D-4C92-B72C-A151F8028C69}"/>
              </a:ext>
            </a:extLst>
          </p:cNvPr>
          <p:cNvSpPr/>
          <p:nvPr/>
        </p:nvSpPr>
        <p:spPr>
          <a:xfrm>
            <a:off x="575240" y="2250668"/>
            <a:ext cx="4216150" cy="2486447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A7991B9-B3A1-4C47-8F76-068D8D70BFF6}"/>
              </a:ext>
            </a:extLst>
          </p:cNvPr>
          <p:cNvSpPr txBox="1">
            <a:spLocks/>
          </p:cNvSpPr>
          <p:nvPr/>
        </p:nvSpPr>
        <p:spPr>
          <a:xfrm>
            <a:off x="400051" y="0"/>
            <a:ext cx="8354508" cy="11015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000">
                <a:solidFill>
                  <a:srgbClr val="696A6D"/>
                </a:solidFill>
                <a:latin typeface="+mn-lt"/>
                <a:ea typeface="微軟正黑體"/>
              </a:rPr>
              <a:t>Time to upgrade the old Gigabit network </a:t>
            </a:r>
            <a:endParaRPr lang="zh-TW" altLang="en-US" sz="3000">
              <a:solidFill>
                <a:srgbClr val="696A6D"/>
              </a:solidFill>
              <a:latin typeface="+mn-lt"/>
              <a:ea typeface="微軟正黑體" panose="020B0604030504040204" pitchFamily="34" charset="-120"/>
            </a:endParaRPr>
          </a:p>
          <a:p>
            <a:r>
              <a:rPr lang="en-US" altLang="zh-TW" sz="3000">
                <a:solidFill>
                  <a:srgbClr val="696A6D"/>
                </a:solidFill>
                <a:latin typeface="+mn-lt"/>
                <a:ea typeface="微軟正黑體"/>
              </a:rPr>
              <a:t>to match the rising Wi-Fi 6 (802.11ax)</a:t>
            </a:r>
            <a:endParaRPr lang="zh-TW" altLang="en-US" sz="3000">
              <a:solidFill>
                <a:srgbClr val="696A6D"/>
              </a:solidFill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0903E3F-64FB-49C3-9198-A15DB89D3E10}"/>
              </a:ext>
            </a:extLst>
          </p:cNvPr>
          <p:cNvGrpSpPr/>
          <p:nvPr/>
        </p:nvGrpSpPr>
        <p:grpSpPr>
          <a:xfrm>
            <a:off x="687798" y="2828580"/>
            <a:ext cx="3991032" cy="1346200"/>
            <a:chOff x="744972" y="3434300"/>
            <a:chExt cx="3464522" cy="1168606"/>
          </a:xfrm>
        </p:grpSpPr>
        <p:pic>
          <p:nvPicPr>
            <p:cNvPr id="4098" name="Picture 2" descr="https://www.qnap.com/i/_images/product/items/407_s.png?t=1570086655">
              <a:extLst>
                <a:ext uri="{FF2B5EF4-FFF2-40B4-BE49-F238E27FC236}">
                  <a16:creationId xmlns:a16="http://schemas.microsoft.com/office/drawing/2014/main" id="{16F73F98-332E-4822-A1B6-DAAC512CA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6" b="33135"/>
            <a:stretch/>
          </p:blipFill>
          <p:spPr bwMode="auto">
            <a:xfrm>
              <a:off x="1722421" y="3434300"/>
              <a:ext cx="1442644" cy="420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www.qnap.com/i/_images/product/items/331_s.png?t=1560145758">
              <a:extLst>
                <a:ext uri="{FF2B5EF4-FFF2-40B4-BE49-F238E27FC236}">
                  <a16:creationId xmlns:a16="http://schemas.microsoft.com/office/drawing/2014/main" id="{36FAD779-9CF6-4049-9AE9-E0EDC1DED1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20" b="32720"/>
            <a:stretch/>
          </p:blipFill>
          <p:spPr bwMode="auto">
            <a:xfrm>
              <a:off x="2544541" y="4092972"/>
              <a:ext cx="1664953" cy="49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www.qnap.com/i/_images/product/items/327_s.png?t=1560145787">
              <a:extLst>
                <a:ext uri="{FF2B5EF4-FFF2-40B4-BE49-F238E27FC236}">
                  <a16:creationId xmlns:a16="http://schemas.microsoft.com/office/drawing/2014/main" id="{077E8321-C9B8-4A99-ACF9-F776FF328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4" b="33063"/>
            <a:stretch/>
          </p:blipFill>
          <p:spPr bwMode="auto">
            <a:xfrm>
              <a:off x="744972" y="4102927"/>
              <a:ext cx="1698771" cy="49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BBC6A6-A373-4881-9CC5-012AE731EFBE}"/>
              </a:ext>
            </a:extLst>
          </p:cNvPr>
          <p:cNvSpPr txBox="1"/>
          <p:nvPr/>
        </p:nvSpPr>
        <p:spPr>
          <a:xfrm>
            <a:off x="5305382" y="2263973"/>
            <a:ext cx="2929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Keep existing wiring for 2.5GbE</a:t>
            </a:r>
            <a:endParaRPr lang="zh-TW" altLang="en-US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46AC01-F847-478F-87B0-70796EFFF11B}"/>
              </a:ext>
            </a:extLst>
          </p:cNvPr>
          <p:cNvSpPr txBox="1"/>
          <p:nvPr/>
        </p:nvSpPr>
        <p:spPr>
          <a:xfrm>
            <a:off x="841304" y="2392618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QNAP 10G switches supporting 2.5GbE</a:t>
            </a:r>
            <a:endParaRPr lang="zh-TW" altLang="en-US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graphicFrame>
        <p:nvGraphicFramePr>
          <p:cNvPr id="8" name="Shape 253">
            <a:extLst>
              <a:ext uri="{FF2B5EF4-FFF2-40B4-BE49-F238E27FC236}">
                <a16:creationId xmlns:a16="http://schemas.microsoft.com/office/drawing/2014/main" id="{CD290534-3430-4C77-BEBC-E41B9EC8F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180839"/>
              </p:ext>
            </p:extLst>
          </p:nvPr>
        </p:nvGraphicFramePr>
        <p:xfrm>
          <a:off x="5057454" y="2600632"/>
          <a:ext cx="3464364" cy="2136483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400" b="1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87C522A0-7ECD-461E-92C2-B76D10A2F1C5}"/>
              </a:ext>
            </a:extLst>
          </p:cNvPr>
          <p:cNvSpPr/>
          <p:nvPr/>
        </p:nvSpPr>
        <p:spPr>
          <a:xfrm>
            <a:off x="432960" y="1222060"/>
            <a:ext cx="835450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+mn-lt"/>
                <a:ea typeface="微軟正黑體"/>
              </a:rPr>
              <a:t>With the release of Wi-Fi 6 (802.11ax) routers, and their 160MHz large bandwidth throughput and higher wireless performance, it is inevitable to upgrade the Gigabit wired speed to 2.5GbE or higher</a:t>
            </a:r>
            <a:r>
              <a:rPr lang="zh-TW" altLang="en-US" sz="1600">
                <a:solidFill>
                  <a:schemeClr val="bg1"/>
                </a:solidFill>
                <a:latin typeface="+mn-lt"/>
                <a:ea typeface="微軟正黑體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+mn-lt"/>
                <a:ea typeface="微軟正黑體"/>
              </a:rPr>
              <a:t>in businesses!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9DD3A8C-10C0-4E43-BBA5-91A6B3F1C1FC}"/>
              </a:ext>
            </a:extLst>
          </p:cNvPr>
          <p:cNvSpPr txBox="1"/>
          <p:nvPr/>
        </p:nvSpPr>
        <p:spPr>
          <a:xfrm>
            <a:off x="2041368" y="3274085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QSW-308-1C</a:t>
            </a:r>
            <a:endParaRPr lang="zh-TW" altLang="en-US" sz="1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99953DE-6321-4AB1-BED8-B5CB3B863427}"/>
              </a:ext>
            </a:extLst>
          </p:cNvPr>
          <p:cNvSpPr txBox="1"/>
          <p:nvPr/>
        </p:nvSpPr>
        <p:spPr>
          <a:xfrm>
            <a:off x="1041425" y="4084015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QSW-1208-8C</a:t>
            </a:r>
            <a:endParaRPr lang="zh-TW" altLang="en-US" sz="1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9DA15F-84C6-4B68-87EC-03C8B64B3D59}"/>
              </a:ext>
            </a:extLst>
          </p:cNvPr>
          <p:cNvSpPr txBox="1"/>
          <p:nvPr/>
        </p:nvSpPr>
        <p:spPr>
          <a:xfrm>
            <a:off x="3188080" y="408260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QSW-804-4C</a:t>
            </a:r>
            <a:endParaRPr lang="zh-TW" altLang="en-US" sz="12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599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BCD5CC6-A056-49A8-8BD8-8A466E54D9E4}"/>
              </a:ext>
            </a:extLst>
          </p:cNvPr>
          <p:cNvSpPr/>
          <p:nvPr/>
        </p:nvSpPr>
        <p:spPr>
          <a:xfrm>
            <a:off x="271617" y="421728"/>
            <a:ext cx="3417514" cy="1021883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087263-B9F8-45CD-9552-33207DDAA311}"/>
              </a:ext>
            </a:extLst>
          </p:cNvPr>
          <p:cNvSpPr txBox="1"/>
          <p:nvPr/>
        </p:nvSpPr>
        <p:spPr>
          <a:xfrm>
            <a:off x="397158" y="558788"/>
            <a:ext cx="3108543" cy="699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Upgrade RAM &amp; M.2 SATA SSD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performance test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9555264-8A36-435C-B91F-4DF95D09F732}"/>
              </a:ext>
            </a:extLst>
          </p:cNvPr>
          <p:cNvGrpSpPr/>
          <p:nvPr/>
        </p:nvGrpSpPr>
        <p:grpSpPr>
          <a:xfrm>
            <a:off x="271617" y="2420931"/>
            <a:ext cx="2022624" cy="711859"/>
            <a:chOff x="185869" y="4169766"/>
            <a:chExt cx="2022624" cy="711859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0E8B36D8-0D40-475B-80EF-E5629F4B13BD}"/>
                </a:ext>
              </a:extLst>
            </p:cNvPr>
            <p:cNvSpPr txBox="1"/>
            <p:nvPr/>
          </p:nvSpPr>
          <p:spPr>
            <a:xfrm>
              <a:off x="185869" y="4169766"/>
              <a:ext cx="1539186" cy="300074"/>
            </a:xfrm>
            <a:prstGeom prst="rect">
              <a:avLst/>
            </a:prstGeom>
            <a:noFill/>
          </p:spPr>
          <p:txBody>
            <a:bodyPr wrap="none" lIns="91431" tIns="45716" rIns="91431" bIns="45716" rtlCol="0" anchor="t">
              <a:spAutoFit/>
            </a:bodyPr>
            <a:lstStyle/>
            <a:p>
              <a:r>
                <a:rPr lang="en-US" altLang="ja-JP" sz="13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RAM modules</a:t>
              </a:r>
              <a:r>
                <a:rPr lang="ja-JP" altLang="en-US" sz="13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：</a:t>
              </a:r>
              <a:endParaRPr lang="en-US" sz="13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4F6084B5-3935-4DA9-BCB6-5423272A8C19}"/>
                </a:ext>
              </a:extLst>
            </p:cNvPr>
            <p:cNvSpPr/>
            <p:nvPr/>
          </p:nvSpPr>
          <p:spPr>
            <a:xfrm>
              <a:off x="199628" y="4421098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4GB: RAM-4GDR4A0-SO-2400</a:t>
              </a: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BF3E41A6-C66F-4C35-8AE1-A5F05CBFC7B1}"/>
                </a:ext>
              </a:extLst>
            </p:cNvPr>
            <p:cNvSpPr/>
            <p:nvPr/>
          </p:nvSpPr>
          <p:spPr>
            <a:xfrm>
              <a:off x="199628" y="4635412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2GB: RAM-2GDR4A0-SO-2400</a:t>
              </a:r>
            </a:p>
          </p:txBody>
        </p:sp>
      </p:grpSp>
      <p:pic>
        <p:nvPicPr>
          <p:cNvPr id="10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D470B97-6062-4A4D-9DBA-5933D69A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78" y="1698332"/>
            <a:ext cx="1500355" cy="64255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107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33A23701-E9BB-4F75-BFA7-BD009FD0CBBF}"/>
              </a:ext>
            </a:extLst>
          </p:cNvPr>
          <p:cNvSpPr/>
          <p:nvPr/>
        </p:nvSpPr>
        <p:spPr>
          <a:xfrm>
            <a:off x="339151" y="2829705"/>
            <a:ext cx="4094901" cy="2054837"/>
          </a:xfrm>
          <a:prstGeom prst="roundRect">
            <a:avLst>
              <a:gd name="adj" fmla="val 6316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reflection blurRad="1270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B8449B9-EEB7-4D2F-B199-CD552A7A192F}"/>
              </a:ext>
            </a:extLst>
          </p:cNvPr>
          <p:cNvGrpSpPr/>
          <p:nvPr/>
        </p:nvGrpSpPr>
        <p:grpSpPr>
          <a:xfrm>
            <a:off x="358422" y="1683902"/>
            <a:ext cx="8151259" cy="658077"/>
            <a:chOff x="339151" y="1651889"/>
            <a:chExt cx="7023086" cy="5669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C6475EB-59CE-4811-8DA6-4223F72A2DDF}"/>
                </a:ext>
              </a:extLst>
            </p:cNvPr>
            <p:cNvGrpSpPr/>
            <p:nvPr/>
          </p:nvGrpSpPr>
          <p:grpSpPr>
            <a:xfrm>
              <a:off x="339151" y="1651889"/>
              <a:ext cx="7023086" cy="566996"/>
              <a:chOff x="372207" y="1736213"/>
              <a:chExt cx="7023086" cy="566996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2FE59046-10F5-49E7-BC16-7B68CC513888}"/>
                  </a:ext>
                </a:extLst>
              </p:cNvPr>
              <p:cNvSpPr/>
              <p:nvPr/>
            </p:nvSpPr>
            <p:spPr>
              <a:xfrm>
                <a:off x="372207" y="1742006"/>
                <a:ext cx="6994113" cy="553998"/>
              </a:xfrm>
              <a:prstGeom prst="roundRect">
                <a:avLst>
                  <a:gd name="adj" fmla="val 292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+mj-lt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BCB9161B-7311-4EC1-A6E9-773180AB0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650098" y="1736213"/>
                <a:ext cx="745195" cy="566996"/>
              </a:xfrm>
              <a:prstGeom prst="rect">
                <a:avLst/>
              </a:prstGeom>
            </p:spPr>
          </p:pic>
        </p:grpSp>
        <p:sp>
          <p:nvSpPr>
            <p:cNvPr id="3" name="Google Shape;126;p20">
              <a:extLst>
                <a:ext uri="{FF2B5EF4-FFF2-40B4-BE49-F238E27FC236}">
                  <a16:creationId xmlns:a16="http://schemas.microsoft.com/office/drawing/2014/main" id="{84307F2E-F74E-483C-A119-F4C91C4B500B}"/>
                </a:ext>
              </a:extLst>
            </p:cNvPr>
            <p:cNvSpPr txBox="1"/>
            <p:nvPr/>
          </p:nvSpPr>
          <p:spPr>
            <a:xfrm>
              <a:off x="339151" y="1700408"/>
              <a:ext cx="6363741" cy="468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+mj-lt"/>
                  <a:ea typeface="微軟正黑體" panose="020B0604030504040204" pitchFamily="34" charset="-120"/>
                </a:rPr>
                <a:t>https://www.qnap.com/service/product-warranty/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86BE738-89A1-41DA-9B1B-41F84C2703EB}"/>
              </a:ext>
            </a:extLst>
          </p:cNvPr>
          <p:cNvSpPr txBox="1"/>
          <p:nvPr/>
        </p:nvSpPr>
        <p:spPr>
          <a:xfrm>
            <a:off x="244231" y="1163843"/>
            <a:ext cx="865553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3-year standard warranty</a:t>
            </a:r>
            <a:r>
              <a:rPr lang="zh-CN" altLang="en-US" sz="200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＋</a:t>
            </a:r>
            <a:r>
              <a:rPr lang="en-US" altLang="zh-CN" sz="200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2-year extended warranty</a:t>
            </a:r>
            <a:r>
              <a:rPr lang="zh-CN" altLang="en-US" sz="200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= </a:t>
            </a:r>
            <a:r>
              <a:rPr lang="en-US" altLang="zh-CN" sz="200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5 years of warranty</a:t>
            </a:r>
            <a:endParaRPr lang="zh-CN" altLang="en-US" sz="2000" b="1">
              <a:solidFill>
                <a:srgbClr val="FFFF00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7182CEA-0153-4D91-AD71-CA8DAA29C2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52" y="2571750"/>
            <a:ext cx="1130589" cy="1199110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D67FA856-436C-41F2-BC64-F28B9FB44649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rgbClr val="696A6D"/>
                </a:solidFill>
                <a:latin typeface="+mj-lt"/>
                <a:ea typeface="微軟正黑體" panose="020B0604030504040204" pitchFamily="34" charset="-120"/>
              </a:rPr>
              <a:t>Up to 5 years of warranty option available</a:t>
            </a:r>
            <a:endParaRPr lang="zh-TW" altLang="en-US" sz="3200">
              <a:solidFill>
                <a:srgbClr val="696A6D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62F9CDE-DF18-479E-A0BC-E54D229A5386}"/>
              </a:ext>
            </a:extLst>
          </p:cNvPr>
          <p:cNvSpPr/>
          <p:nvPr/>
        </p:nvSpPr>
        <p:spPr>
          <a:xfrm>
            <a:off x="1292772" y="2661189"/>
            <a:ext cx="3226808" cy="45744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80500"/>
              </a:gs>
              <a:gs pos="18000">
                <a:srgbClr val="EC69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Google Shape;97;p18">
            <a:extLst>
              <a:ext uri="{FF2B5EF4-FFF2-40B4-BE49-F238E27FC236}">
                <a16:creationId xmlns:a16="http://schemas.microsoft.com/office/drawing/2014/main" id="{1241B221-A89D-4BE9-993E-DEFA6B2CF6C8}"/>
              </a:ext>
            </a:extLst>
          </p:cNvPr>
          <p:cNvSpPr txBox="1"/>
          <p:nvPr/>
        </p:nvSpPr>
        <p:spPr>
          <a:xfrm>
            <a:off x="1915778" y="2682734"/>
            <a:ext cx="2551360" cy="43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Ordering P/N:</a:t>
            </a:r>
          </a:p>
          <a:p>
            <a:pPr algn="ctr">
              <a:lnSpc>
                <a:spcPct val="115000"/>
              </a:lnSpc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E97956D-602C-4313-9AC3-84F9A33B0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52" y="2279621"/>
            <a:ext cx="2314805" cy="2515483"/>
          </a:xfrm>
          <a:prstGeom prst="rect">
            <a:avLst/>
          </a:prstGeom>
        </p:spPr>
      </p:pic>
      <p:sp>
        <p:nvSpPr>
          <p:cNvPr id="22" name="文本框 10">
            <a:extLst>
              <a:ext uri="{FF2B5EF4-FFF2-40B4-BE49-F238E27FC236}">
                <a16:creationId xmlns:a16="http://schemas.microsoft.com/office/drawing/2014/main" id="{79A3B2DC-F39E-DC46-BCF8-E8529F866D9F}"/>
              </a:ext>
            </a:extLst>
          </p:cNvPr>
          <p:cNvSpPr txBox="1"/>
          <p:nvPr/>
        </p:nvSpPr>
        <p:spPr>
          <a:xfrm>
            <a:off x="5594007" y="2641754"/>
            <a:ext cx="3115393" cy="147732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b="1">
                <a:solidFill>
                  <a:srgbClr val="66FFFF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Standard Warranty</a:t>
            </a:r>
            <a:endParaRPr lang="zh-TW" altLang="en-US" b="1">
              <a:solidFill>
                <a:srgbClr val="66FFFF"/>
              </a:solidFill>
              <a:latin typeface="+mj-lt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Warranty service that comes in effect at the time of purchase.</a:t>
            </a:r>
            <a:endParaRPr lang="zh-TW" sz="120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200" b="1">
                <a:solidFill>
                  <a:srgbClr val="FFFF66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Free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repair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and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part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replacement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for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products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under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normal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use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during</a:t>
            </a:r>
            <a:r>
              <a:rPr lang="zh-CN" altLang="en-US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warranty</a:t>
            </a:r>
            <a:r>
              <a:rPr lang="en-US" alt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period. (Spare parts and consumables are excluded)</a:t>
            </a: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3BD44777-83C0-9649-A69B-3D9A79F1ED26}"/>
              </a:ext>
            </a:extLst>
          </p:cNvPr>
          <p:cNvSpPr txBox="1"/>
          <p:nvPr/>
        </p:nvSpPr>
        <p:spPr>
          <a:xfrm>
            <a:off x="1721036" y="3198954"/>
            <a:ext cx="2621238" cy="156966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b="1">
                <a:solidFill>
                  <a:srgbClr val="66FFFF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Extended Warranty (</a:t>
            </a:r>
            <a:r>
              <a:rPr lang="en-US" altLang="zh-CN" b="1">
                <a:solidFill>
                  <a:srgbClr val="66FFFF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optional</a:t>
            </a:r>
            <a:r>
              <a:rPr lang="zh-CN" b="1">
                <a:solidFill>
                  <a:srgbClr val="66FFFF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b="1">
              <a:solidFill>
                <a:srgbClr val="66FFFF"/>
              </a:solidFill>
              <a:latin typeface="+mj-lt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Extending your warranty, available within </a:t>
            </a:r>
            <a:r>
              <a:rPr lang="en-US" altLang="zh-CN" sz="1200" b="1">
                <a:solidFill>
                  <a:srgbClr val="FFFF66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90</a:t>
            </a:r>
            <a:r>
              <a:rPr lang="zh-CN" sz="1200" b="1">
                <a:solidFill>
                  <a:srgbClr val="FFFF66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days </a:t>
            </a:r>
            <a:r>
              <a:rPr 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of the initial unit purchase.</a:t>
            </a:r>
            <a:endParaRPr lang="zh-CN" sz="120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sz="1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Offers identical service to standard warranty.</a:t>
            </a:r>
            <a:endParaRPr lang="zh-CN" sz="120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6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FFAAC1-A02F-432F-A067-6E8964EC6AF6}"/>
              </a:ext>
            </a:extLst>
          </p:cNvPr>
          <p:cNvSpPr/>
          <p:nvPr/>
        </p:nvSpPr>
        <p:spPr>
          <a:xfrm>
            <a:off x="1628253" y="2467535"/>
            <a:ext cx="5825938" cy="25482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CAF7F83-7F4C-4E48-B437-052EA964EFFD}"/>
              </a:ext>
            </a:extLst>
          </p:cNvPr>
          <p:cNvSpPr txBox="1">
            <a:spLocks/>
          </p:cNvSpPr>
          <p:nvPr/>
        </p:nvSpPr>
        <p:spPr>
          <a:xfrm>
            <a:off x="1341213" y="2506116"/>
            <a:ext cx="6874874" cy="1773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51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  <a:endParaRPr lang="zh-TW" altLang="en-US" sz="1800" spc="3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C1BF41D-5568-4692-8755-EA64BAD42BC2}"/>
              </a:ext>
            </a:extLst>
          </p:cNvPr>
          <p:cNvSpPr/>
          <p:nvPr/>
        </p:nvSpPr>
        <p:spPr>
          <a:xfrm>
            <a:off x="2576492" y="3318748"/>
            <a:ext cx="4459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2 x 2.5GbE, 4 x 3.5”/2.5” SATA + 2 x M.2 2280 SATA 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4ADA904-B5E4-4F08-B523-308F2884BD38}"/>
              </a:ext>
            </a:extLst>
          </p:cNvPr>
          <p:cNvSpPr txBox="1"/>
          <p:nvPr/>
        </p:nvSpPr>
        <p:spPr>
          <a:xfrm>
            <a:off x="2355235" y="4165820"/>
            <a:ext cx="4704736" cy="87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  <a:p>
            <a:pPr algn="ctr" fontAlgn="base">
              <a:lnSpc>
                <a:spcPct val="150000"/>
              </a:lnSpc>
            </a:pPr>
            <a:endParaRPr lang="en-US" altLang="zh-TW" sz="7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6729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F823892D-4237-46FD-B9E9-5FDEC0E5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" y="3972830"/>
            <a:ext cx="8809858" cy="3780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38501"/>
            <a:ext cx="8912993" cy="1101581"/>
          </a:xfrm>
        </p:spPr>
        <p:txBody>
          <a:bodyPr anchor="ctr">
            <a:noAutofit/>
          </a:bodyPr>
          <a:lstStyle/>
          <a:p>
            <a:r>
              <a:rPr lang="en-US" altLang="zh-TW" sz="3200">
                <a:solidFill>
                  <a:srgbClr val="5F6167"/>
                </a:solidFill>
                <a:latin typeface="+mn-lt"/>
                <a:ea typeface="微軟正黑體" panose="020B0604030504040204" pitchFamily="34" charset="-120"/>
              </a:rPr>
              <a:t>Affordable and fast storage for start-ups</a:t>
            </a:r>
            <a:endParaRPr lang="zh-TW" altLang="en-US" sz="3200">
              <a:solidFill>
                <a:srgbClr val="5F6167"/>
              </a:solidFill>
              <a:latin typeface="+mn-lt"/>
              <a:ea typeface="微軟正黑體" panose="020B0604030504040204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4466768" y="1314245"/>
            <a:ext cx="0" cy="2086602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55FE79AD-5DFE-4B58-9E75-F87805D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4440"/>
            <a:ext cx="9144000" cy="1408176"/>
          </a:xfrm>
          <a:prstGeom prst="rect">
            <a:avLst/>
          </a:prstGeom>
        </p:spPr>
      </p:pic>
      <p:pic>
        <p:nvPicPr>
          <p:cNvPr id="13" name="圖片 17" descr="cp_k_ww_4c_075.png">
            <a:extLst>
              <a:ext uri="{FF2B5EF4-FFF2-40B4-BE49-F238E27FC236}">
                <a16:creationId xmlns:a16="http://schemas.microsoft.com/office/drawing/2014/main" id="{F598B714-19C4-41FF-ACFA-E485DA4B60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608" y="3552155"/>
            <a:ext cx="841242" cy="841350"/>
          </a:xfrm>
          <a:prstGeom prst="rect">
            <a:avLst/>
          </a:prstGeom>
          <a:effectLst>
            <a:outerShdw blurRad="114300" dist="25400" dir="5400000" sx="90000" sy="-19000" rotWithShape="0">
              <a:prstClr val="black">
                <a:alpha val="29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1228147" y="1314245"/>
            <a:ext cx="2743196" cy="1879623"/>
            <a:chOff x="837399" y="1313374"/>
            <a:chExt cx="2743196" cy="1879623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Font typeface="Arial"/>
                <a:buNone/>
              </a:pPr>
              <a:r>
                <a:rPr lang="en-US" altLang="zh-TW" sz="4400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2.0</a:t>
              </a:r>
              <a:r>
                <a:rPr lang="zh-TW" sz="4400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GHz base</a:t>
              </a:r>
            </a:p>
            <a:p>
              <a:pPr>
                <a:buClr>
                  <a:srgbClr val="595959"/>
                </a:buClr>
              </a:pPr>
              <a:r>
                <a:rPr lang="en-US" altLang="zh-TW" sz="44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2.9</a:t>
              </a:r>
              <a:r>
                <a:rPr lang="zh-TW" altLang="zh-TW" sz="44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GHz burst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13374"/>
              <a:ext cx="2743196" cy="40011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altLang="zh-TW" sz="20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Dual-core J4025</a:t>
              </a:r>
              <a:endParaRPr lang="zh-TW" altLang="zh-TW" sz="20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4828187" y="1266451"/>
            <a:ext cx="4102405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anose="020B0604030504040204" pitchFamily="34" charset="-120"/>
              </a:rPr>
              <a:t>Intel UHD Graphics 600 </a:t>
            </a:r>
            <a:r>
              <a:rPr lang="en-US" altLang="zh-TW" sz="200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anose="020B0604030504040204" pitchFamily="34" charset="-120"/>
              </a:rPr>
              <a:t>integrated</a:t>
            </a:r>
          </a:p>
          <a:p>
            <a:endParaRPr lang="en-US" altLang="zh-TW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微軟正黑體" panose="020B0604030504040204" pitchFamily="34" charset="-12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250</a:t>
            </a:r>
            <a:r>
              <a:rPr lang="zh-TW" altLang="zh-TW" sz="44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MHz base</a:t>
            </a:r>
          </a:p>
          <a:p>
            <a:pPr>
              <a:buClr>
                <a:srgbClr val="595959"/>
              </a:buClr>
            </a:pPr>
            <a:r>
              <a:rPr lang="en-US" altLang="zh-TW" sz="44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750</a:t>
            </a:r>
            <a:r>
              <a:rPr lang="zh-TW" altLang="zh-TW" sz="44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MHz burst</a:t>
            </a:r>
            <a:endParaRPr lang="en-US" altLang="zh-TW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微軟正黑體" panose="020B0604030504040204" pitchFamily="34" charset="-120"/>
            </a:endParaRPr>
          </a:p>
          <a:p>
            <a:endParaRPr lang="zh-TW" altLang="en-US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DE697753-CCAF-4528-8BD9-A3D25C676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0593" y="4408288"/>
            <a:ext cx="1690674" cy="5017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9E7C497-5F7C-46F3-95C4-49DE147183E8}"/>
              </a:ext>
            </a:extLst>
          </p:cNvPr>
          <p:cNvSpPr/>
          <p:nvPr/>
        </p:nvSpPr>
        <p:spPr>
          <a:xfrm>
            <a:off x="271617" y="1328526"/>
            <a:ext cx="8629144" cy="3279909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37786F0-F2A6-4798-BDBD-926FF1FA2F02}"/>
              </a:ext>
            </a:extLst>
          </p:cNvPr>
          <p:cNvSpPr/>
          <p:nvPr/>
        </p:nvSpPr>
        <p:spPr>
          <a:xfrm>
            <a:off x="386495" y="1620241"/>
            <a:ext cx="2553828" cy="16312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zh-TW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4" name="Shape 133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14593"/>
          <a:stretch/>
        </p:blipFill>
        <p:spPr>
          <a:xfrm>
            <a:off x="400155" y="1077764"/>
            <a:ext cx="2894096" cy="20614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25"/>
          <p:cNvSpPr txBox="1"/>
          <p:nvPr/>
        </p:nvSpPr>
        <p:spPr>
          <a:xfrm>
            <a:off x="4273473" y="-3710807"/>
            <a:ext cx="2344345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bg1"/>
                </a:solidFill>
                <a:sym typeface="Arial"/>
              </a:rPr>
              <a:t>QNAP</a:t>
            </a:r>
            <a:r>
              <a:rPr lang="zh-TW" altLang="en-US" sz="2400" b="1" i="0" u="none" strike="noStrike" cap="none">
                <a:solidFill>
                  <a:schemeClr val="bg1"/>
                </a:solidFill>
                <a:sym typeface="Arial"/>
              </a:rPr>
              <a:t> 記憶體</a:t>
            </a:r>
            <a:endParaRPr lang="en-US" altLang="zh-TW" sz="2400" b="1" i="0" u="none" strike="noStrike" cap="none">
              <a:solidFill>
                <a:schemeClr val="bg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選購配件</a:t>
            </a:r>
          </a:p>
        </p:txBody>
      </p:sp>
      <p:sp>
        <p:nvSpPr>
          <p:cNvPr id="14" name="Shape 134"/>
          <p:cNvSpPr txBox="1"/>
          <p:nvPr/>
        </p:nvSpPr>
        <p:spPr>
          <a:xfrm>
            <a:off x="453653" y="3337136"/>
            <a:ext cx="2500330" cy="46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sym typeface="Arial"/>
              </a:rPr>
              <a:t>* Requiring removing some screws on the top cover</a:t>
            </a:r>
            <a:endParaRPr lang="zh-TW" sz="1100" b="1" i="0" u="none" strike="noStrike" cap="none">
              <a:solidFill>
                <a:schemeClr val="tx1"/>
              </a:solidFill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E4E2FED-0649-46DE-B0C2-C5607B2BD4B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軟正黑體"/>
              </a:rPr>
              <a:t>Upgrade to max. 8GB memory</a:t>
            </a:r>
            <a:endParaRPr lang="zh-TW" altLang="en-US"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軟正黑體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E488FC6-5C37-4A1F-932B-36768A521A3A}"/>
              </a:ext>
            </a:extLst>
          </p:cNvPr>
          <p:cNvGrpSpPr/>
          <p:nvPr/>
        </p:nvGrpSpPr>
        <p:grpSpPr>
          <a:xfrm>
            <a:off x="124385" y="3835857"/>
            <a:ext cx="8809858" cy="1343246"/>
            <a:chOff x="61839" y="3007633"/>
            <a:chExt cx="8809858" cy="134324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83E7E04-798C-4E29-B379-47D9D79A3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39" y="3972830"/>
              <a:ext cx="8809858" cy="378049"/>
            </a:xfrm>
            <a:prstGeom prst="rect">
              <a:avLst/>
            </a:prstGeom>
          </p:spPr>
        </p:pic>
        <p:pic>
          <p:nvPicPr>
            <p:cNvPr id="19" name="圖片 18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90D046BA-9CFA-4DE4-9EBB-672AB8275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671"/>
            <a:stretch/>
          </p:blipFill>
          <p:spPr>
            <a:xfrm>
              <a:off x="316006" y="3007633"/>
              <a:ext cx="8555691" cy="1150627"/>
            </a:xfrm>
            <a:prstGeom prst="rect">
              <a:avLst/>
            </a:prstGeom>
          </p:spPr>
        </p:pic>
      </p:grpSp>
      <p:sp>
        <p:nvSpPr>
          <p:cNvPr id="29" name="TextBox 6">
            <a:extLst>
              <a:ext uri="{FF2B5EF4-FFF2-40B4-BE49-F238E27FC236}">
                <a16:creationId xmlns:a16="http://schemas.microsoft.com/office/drawing/2014/main" id="{A5B24B00-EE93-4237-927D-7C977DCE5670}"/>
              </a:ext>
            </a:extLst>
          </p:cNvPr>
          <p:cNvSpPr txBox="1"/>
          <p:nvPr/>
        </p:nvSpPr>
        <p:spPr>
          <a:xfrm>
            <a:off x="3035664" y="1581203"/>
            <a:ext cx="5628173" cy="83098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2 x DDR4 SO-DIMM </a:t>
            </a:r>
            <a:br>
              <a:rPr lang="en-US" altLang="zh-TW" sz="2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en-US" altLang="zh-CN" sz="2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Dual-channel, max</a:t>
            </a:r>
            <a:r>
              <a:rPr lang="en-US" altLang="zh-TW" sz="2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8 GB </a:t>
            </a:r>
            <a:r>
              <a:rPr lang="en-US" altLang="zh-TW" sz="24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total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36FB193-188A-4D72-9571-1EC180098BF1}"/>
              </a:ext>
            </a:extLst>
          </p:cNvPr>
          <p:cNvGrpSpPr/>
          <p:nvPr/>
        </p:nvGrpSpPr>
        <p:grpSpPr>
          <a:xfrm>
            <a:off x="5994047" y="3173021"/>
            <a:ext cx="2157945" cy="711859"/>
            <a:chOff x="185869" y="4169766"/>
            <a:chExt cx="2157945" cy="711859"/>
          </a:xfrm>
        </p:grpSpPr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EE9C0601-D04F-4FA1-B7B8-5B4C03B6E10D}"/>
                </a:ext>
              </a:extLst>
            </p:cNvPr>
            <p:cNvSpPr txBox="1"/>
            <p:nvPr/>
          </p:nvSpPr>
          <p:spPr>
            <a:xfrm>
              <a:off x="185869" y="4169766"/>
              <a:ext cx="2157945" cy="300074"/>
            </a:xfrm>
            <a:prstGeom prst="rect">
              <a:avLst/>
            </a:prstGeom>
            <a:noFill/>
          </p:spPr>
          <p:txBody>
            <a:bodyPr wrap="none" lIns="91431" tIns="45716" rIns="91431" bIns="45716" rtlCol="0" anchor="t">
              <a:spAutoFit/>
            </a:bodyPr>
            <a:lstStyle/>
            <a:p>
              <a:r>
                <a:rPr lang="en-US" altLang="ja-JP" sz="135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Arial" pitchFamily="34" charset="0"/>
                </a:rPr>
                <a:t>Ordering information</a:t>
              </a:r>
              <a:r>
                <a:rPr lang="ja-JP" altLang="en-US" sz="135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Arial" pitchFamily="34" charset="0"/>
                </a:rPr>
                <a:t>：</a:t>
              </a:r>
              <a:endParaRPr lang="en-US" sz="135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512CAE7D-B810-4134-BE0E-AC49D94FA7F2}"/>
                </a:ext>
              </a:extLst>
            </p:cNvPr>
            <p:cNvSpPr/>
            <p:nvPr/>
          </p:nvSpPr>
          <p:spPr>
            <a:xfrm>
              <a:off x="199628" y="4421098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Arial" pitchFamily="34" charset="0"/>
                </a:rPr>
                <a:t>4GB: RAM-4GDR4A0-SO-2400</a:t>
              </a:r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EE44D77F-103E-4757-83EB-D1FED8A23C01}"/>
                </a:ext>
              </a:extLst>
            </p:cNvPr>
            <p:cNvSpPr/>
            <p:nvPr/>
          </p:nvSpPr>
          <p:spPr>
            <a:xfrm>
              <a:off x="199628" y="4635412"/>
              <a:ext cx="1973599" cy="246213"/>
            </a:xfrm>
            <a:prstGeom prst="rect">
              <a:avLst/>
            </a:prstGeom>
          </p:spPr>
          <p:txBody>
            <a:bodyPr wrap="none" lIns="91431" tIns="45716" rIns="91431" bIns="45716" anchor="t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2GB: RAM-2GDR4T0-SO-2400</a:t>
              </a:r>
              <a:endParaRPr lang="da-DK" sz="10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846246C-CD47-49F9-A027-7F4B5DA21522}"/>
              </a:ext>
            </a:extLst>
          </p:cNvPr>
          <p:cNvGrpSpPr/>
          <p:nvPr/>
        </p:nvGrpSpPr>
        <p:grpSpPr>
          <a:xfrm>
            <a:off x="3144665" y="2640042"/>
            <a:ext cx="2553828" cy="982847"/>
            <a:chOff x="-169377" y="1618449"/>
            <a:chExt cx="1985833" cy="1395228"/>
          </a:xfrm>
        </p:grpSpPr>
        <p:sp>
          <p:nvSpPr>
            <p:cNvPr id="34" name="Shape 65">
              <a:extLst>
                <a:ext uri="{FF2B5EF4-FFF2-40B4-BE49-F238E27FC236}">
                  <a16:creationId xmlns:a16="http://schemas.microsoft.com/office/drawing/2014/main" id="{74DB7E9B-1A62-42CF-B717-FD7197F40923}"/>
                </a:ext>
              </a:extLst>
            </p:cNvPr>
            <p:cNvSpPr/>
            <p:nvPr/>
          </p:nvSpPr>
          <p:spPr>
            <a:xfrm>
              <a:off x="-169377" y="2015381"/>
              <a:ext cx="1985833" cy="9982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Font typeface="Arial"/>
                <a:buNone/>
              </a:pPr>
              <a:r>
                <a:rPr lang="en-US" altLang="zh-TW" sz="40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2</a:t>
              </a:r>
              <a:r>
                <a:rPr lang="zh-TW" sz="4000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GB </a:t>
              </a:r>
              <a:r>
                <a:rPr lang="zh-TW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RAM</a:t>
              </a:r>
              <a:r>
                <a:rPr lang="en-US" altLang="zh-TW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(1 x 2GB)</a:t>
              </a:r>
              <a:r>
                <a:rPr lang="zh-TW" b="0" i="0" u="none" strike="noStrike" cap="none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sym typeface="Arial"/>
                </a:rPr>
                <a:t> 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A92BF37-A7DB-40ED-8678-3F9F925F37F8}"/>
                </a:ext>
              </a:extLst>
            </p:cNvPr>
            <p:cNvSpPr/>
            <p:nvPr/>
          </p:nvSpPr>
          <p:spPr>
            <a:xfrm>
              <a:off x="-157143" y="1618449"/>
              <a:ext cx="1631922" cy="480604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zh-TW" sz="16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TS-4</a:t>
              </a:r>
              <a:r>
                <a:rPr lang="en-US" altLang="zh-TW" sz="16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51D</a:t>
              </a:r>
              <a:r>
                <a:rPr lang="zh-TW" altLang="zh-TW" sz="16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eU-</a:t>
              </a:r>
              <a:r>
                <a:rPr lang="en-US" altLang="zh-TW" sz="16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2</a:t>
              </a:r>
              <a:r>
                <a:rPr lang="zh-TW" altLang="zh-TW" sz="1600" b="1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G</a:t>
              </a:r>
            </a:p>
          </p:txBody>
        </p:sp>
      </p:grpSp>
      <p:pic>
        <p:nvPicPr>
          <p:cNvPr id="3" name="圖片 2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42D43E5-FF81-47D9-BA75-540D267C2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4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0221" y="2496656"/>
            <a:ext cx="1500355" cy="64255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72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3E1116F6-EA94-4B69-B8AA-7960AC338FEE}"/>
              </a:ext>
            </a:extLst>
          </p:cNvPr>
          <p:cNvGrpSpPr/>
          <p:nvPr/>
        </p:nvGrpSpPr>
        <p:grpSpPr>
          <a:xfrm>
            <a:off x="124385" y="3378657"/>
            <a:ext cx="8809858" cy="1343246"/>
            <a:chOff x="61839" y="3007633"/>
            <a:chExt cx="8809858" cy="134324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C1D84D4-B0E4-4B13-812A-AEBED6FF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9" y="3972830"/>
              <a:ext cx="8809858" cy="378049"/>
            </a:xfrm>
            <a:prstGeom prst="rect">
              <a:avLst/>
            </a:prstGeom>
          </p:spPr>
        </p:pic>
        <p:pic>
          <p:nvPicPr>
            <p:cNvPr id="28" name="圖片 27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B8D58701-7E13-47EE-BDB1-80A46176A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671"/>
            <a:stretch/>
          </p:blipFill>
          <p:spPr>
            <a:xfrm>
              <a:off x="316006" y="3007633"/>
              <a:ext cx="8555691" cy="1150627"/>
            </a:xfrm>
            <a:prstGeom prst="rect">
              <a:avLst/>
            </a:prstGeom>
          </p:spPr>
        </p:pic>
      </p:grpSp>
      <p:sp>
        <p:nvSpPr>
          <p:cNvPr id="42" name="手繪多邊形: 圖案 41">
            <a:extLst>
              <a:ext uri="{FF2B5EF4-FFF2-40B4-BE49-F238E27FC236}">
                <a16:creationId xmlns:a16="http://schemas.microsoft.com/office/drawing/2014/main" id="{7C7F8668-0C0B-4E18-9805-ACB7126D9628}"/>
              </a:ext>
            </a:extLst>
          </p:cNvPr>
          <p:cNvSpPr/>
          <p:nvPr/>
        </p:nvSpPr>
        <p:spPr>
          <a:xfrm>
            <a:off x="3750755" y="3597755"/>
            <a:ext cx="1676400" cy="105345"/>
          </a:xfrm>
          <a:custGeom>
            <a:avLst/>
            <a:gdLst>
              <a:gd name="connsiteX0" fmla="*/ 239211 w 1859666"/>
              <a:gd name="connsiteY0" fmla="*/ 0 h 148541"/>
              <a:gd name="connsiteX1" fmla="*/ 0 w 1859666"/>
              <a:gd name="connsiteY1" fmla="*/ 148541 h 148541"/>
              <a:gd name="connsiteX2" fmla="*/ 1859666 w 1859666"/>
              <a:gd name="connsiteY2" fmla="*/ 148541 h 148541"/>
              <a:gd name="connsiteX3" fmla="*/ 1626243 w 1859666"/>
              <a:gd name="connsiteY3" fmla="*/ 0 h 148541"/>
              <a:gd name="connsiteX4" fmla="*/ 239211 w 1859666"/>
              <a:gd name="connsiteY4" fmla="*/ 0 h 14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666" h="148541">
                <a:moveTo>
                  <a:pt x="239211" y="0"/>
                </a:moveTo>
                <a:lnTo>
                  <a:pt x="0" y="148541"/>
                </a:lnTo>
                <a:lnTo>
                  <a:pt x="1859666" y="148541"/>
                </a:lnTo>
                <a:lnTo>
                  <a:pt x="1626243" y="0"/>
                </a:lnTo>
                <a:lnTo>
                  <a:pt x="23921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9" name="矩形圖說文字 15">
            <a:extLst>
              <a:ext uri="{FF2B5EF4-FFF2-40B4-BE49-F238E27FC236}">
                <a16:creationId xmlns:a16="http://schemas.microsoft.com/office/drawing/2014/main" id="{869CD24E-E8D8-458B-8FF3-003010530A3D}"/>
              </a:ext>
            </a:extLst>
          </p:cNvPr>
          <p:cNvSpPr/>
          <p:nvPr/>
        </p:nvSpPr>
        <p:spPr>
          <a:xfrm>
            <a:off x="685800" y="1402852"/>
            <a:ext cx="4385155" cy="1929129"/>
          </a:xfrm>
          <a:prstGeom prst="wedgeRectCallout">
            <a:avLst>
              <a:gd name="adj1" fmla="val 41836"/>
              <a:gd name="adj2" fmla="val 66695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ea typeface="微軟正黑體" panose="020B0604030504040204" pitchFamily="34" charset="-120"/>
            </a:endParaRPr>
          </a:p>
        </p:txBody>
      </p:sp>
      <p:sp>
        <p:nvSpPr>
          <p:cNvPr id="6" name="Shape 167"/>
          <p:cNvSpPr txBox="1">
            <a:spLocks/>
          </p:cNvSpPr>
          <p:nvPr/>
        </p:nvSpPr>
        <p:spPr>
          <a:xfrm>
            <a:off x="285720" y="-714300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zh-TW" sz="4000" b="1" i="0" u="none" strike="noStrike" kern="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01762872-E59E-4A46-937F-357F4E2DB21A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>
                <a:solidFill>
                  <a:srgbClr val="606569"/>
                </a:solidFill>
                <a:latin typeface="+mn-lt"/>
                <a:ea typeface="微軟正黑體" panose="020B0604030504040204" pitchFamily="34" charset="-120"/>
              </a:rPr>
              <a:t>1U rackmount NAS for </a:t>
            </a:r>
            <a:r>
              <a:rPr lang="en-US" altLang="zh-TW" sz="3200" err="1">
                <a:solidFill>
                  <a:srgbClr val="606569"/>
                </a:solidFill>
                <a:latin typeface="+mn-lt"/>
                <a:ea typeface="微軟正黑體" panose="020B0604030504040204" pitchFamily="34" charset="-120"/>
              </a:rPr>
              <a:t>Qtier</a:t>
            </a:r>
            <a:r>
              <a:rPr lang="en-US" altLang="zh-TW" sz="3200">
                <a:solidFill>
                  <a:srgbClr val="606569"/>
                </a:solidFill>
                <a:latin typeface="+mn-lt"/>
                <a:ea typeface="微軟正黑體" panose="020B0604030504040204" pitchFamily="34" charset="-120"/>
              </a:rPr>
              <a:t> &amp;</a:t>
            </a:r>
            <a:r>
              <a:rPr lang="zh-TW" altLang="en-US" sz="3200">
                <a:solidFill>
                  <a:srgbClr val="606569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200">
                <a:solidFill>
                  <a:srgbClr val="606569"/>
                </a:solidFill>
                <a:latin typeface="+mn-lt"/>
                <a:ea typeface="微軟正黑體" panose="020B0604030504040204" pitchFamily="34" charset="-120"/>
              </a:rPr>
              <a:t>SSD Cache</a:t>
            </a:r>
            <a:endParaRPr lang="zh-TW" altLang="en-US" sz="3200">
              <a:solidFill>
                <a:srgbClr val="606569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8" name="Shape 183">
            <a:extLst>
              <a:ext uri="{FF2B5EF4-FFF2-40B4-BE49-F238E27FC236}">
                <a16:creationId xmlns:a16="http://schemas.microsoft.com/office/drawing/2014/main" id="{6B7B64F4-B319-42F8-9BB8-BACF70E28AB3}"/>
              </a:ext>
            </a:extLst>
          </p:cNvPr>
          <p:cNvSpPr txBox="1"/>
          <p:nvPr/>
        </p:nvSpPr>
        <p:spPr>
          <a:xfrm flipH="1">
            <a:off x="2491854" y="4475311"/>
            <a:ext cx="4736437" cy="3628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x 3.5-inch/2.5</a:t>
            </a:r>
            <a:r>
              <a:rPr lang="en-US" altLang="zh-TW" sz="1500" b="1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-inch</a:t>
            </a:r>
            <a:r>
              <a:rPr lang="zh-TW" altLang="en-US" sz="1500" b="1" i="0" u="none" strike="noStrike" cap="none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500" b="1" i="0" u="none" strike="noStrike" cap="none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SATA 6Gb/s HDD/SSD </a:t>
            </a:r>
            <a:r>
              <a:rPr lang="en-US" altLang="zh-CN" sz="1500" b="1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bays</a:t>
            </a:r>
            <a:endParaRPr lang="zh-TW" sz="1500" b="1" i="0" u="none" strike="noStrike" cap="none">
              <a:latin typeface="+mn-lt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7ADE64C3-ADE4-4284-A0E8-B24B1D137EB5}"/>
              </a:ext>
            </a:extLst>
          </p:cNvPr>
          <p:cNvSpPr/>
          <p:nvPr/>
        </p:nvSpPr>
        <p:spPr>
          <a:xfrm>
            <a:off x="1015662" y="3982966"/>
            <a:ext cx="7258050" cy="492554"/>
          </a:xfrm>
          <a:prstGeom prst="roundRect">
            <a:avLst>
              <a:gd name="adj" fmla="val 4902"/>
            </a:avLst>
          </a:prstGeom>
          <a:noFill/>
          <a:ln w="12700">
            <a:solidFill>
              <a:srgbClr val="FFC000"/>
            </a:solidFill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0" name="圓角矩形 21">
            <a:extLst>
              <a:ext uri="{FF2B5EF4-FFF2-40B4-BE49-F238E27FC236}">
                <a16:creationId xmlns:a16="http://schemas.microsoft.com/office/drawing/2014/main" id="{9EC62D1C-1ED4-47AD-BCEF-84436DAC7838}"/>
              </a:ext>
            </a:extLst>
          </p:cNvPr>
          <p:cNvSpPr/>
          <p:nvPr/>
        </p:nvSpPr>
        <p:spPr>
          <a:xfrm>
            <a:off x="5836839" y="3762505"/>
            <a:ext cx="1260662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1" name="矩形圖說文字 15">
            <a:extLst>
              <a:ext uri="{FF2B5EF4-FFF2-40B4-BE49-F238E27FC236}">
                <a16:creationId xmlns:a16="http://schemas.microsoft.com/office/drawing/2014/main" id="{EEF16B73-79B8-42A6-A82A-F9900330D318}"/>
              </a:ext>
            </a:extLst>
          </p:cNvPr>
          <p:cNvSpPr/>
          <p:nvPr/>
        </p:nvSpPr>
        <p:spPr>
          <a:xfrm>
            <a:off x="5164971" y="1402852"/>
            <a:ext cx="3521866" cy="1342654"/>
          </a:xfrm>
          <a:prstGeom prst="wedgeRectCallout">
            <a:avLst>
              <a:gd name="adj1" fmla="val -14472"/>
              <a:gd name="adj2" fmla="val 118083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6190A264-857F-48CC-9069-AC73EB7B02D8}"/>
              </a:ext>
            </a:extLst>
          </p:cNvPr>
          <p:cNvSpPr txBox="1"/>
          <p:nvPr/>
        </p:nvSpPr>
        <p:spPr>
          <a:xfrm flipH="1">
            <a:off x="5275832" y="1493121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solidFill>
                  <a:srgbClr val="E7FC20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en-US" altLang="zh-CN" sz="1500" b="1" i="0" u="none" strike="noStrike" cap="none">
                <a:solidFill>
                  <a:srgbClr val="E7FC20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>
                <a:solidFill>
                  <a:srgbClr val="E7FC20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CN" sz="1200" b="1">
                <a:solidFill>
                  <a:srgbClr val="E7FC20"/>
                </a:solidFill>
                <a:latin typeface="+mn-lt"/>
                <a:ea typeface="微軟正黑體"/>
                <a:sym typeface="Arial"/>
              </a:rPr>
              <a:t>Disks</a:t>
            </a:r>
            <a:r>
              <a:rPr lang="zh-TW" altLang="en-US" sz="1200" b="1">
                <a:solidFill>
                  <a:srgbClr val="E7FC20"/>
                </a:solidFill>
                <a:latin typeface="+mn-lt"/>
                <a:ea typeface="微軟正黑體"/>
              </a:rPr>
              <a:t>, </a:t>
            </a:r>
            <a:r>
              <a:rPr lang="en-US" altLang="zh-TW" sz="1200" b="1">
                <a:solidFill>
                  <a:srgbClr val="E7FC20"/>
                </a:solidFill>
                <a:latin typeface="+mn-lt"/>
                <a:ea typeface="微軟正黑體"/>
                <a:sym typeface="Arial"/>
              </a:rPr>
              <a:t>M.2 </a:t>
            </a:r>
            <a:r>
              <a:rPr lang="en-US" altLang="zh-TW" sz="1200" b="1">
                <a:solidFill>
                  <a:srgbClr val="E7FC20"/>
                </a:solidFill>
                <a:latin typeface="+mn-lt"/>
                <a:ea typeface="微軟正黑體"/>
              </a:rPr>
              <a:t>SSDs</a:t>
            </a:r>
            <a:r>
              <a:rPr lang="zh-TW" altLang="en-US" sz="1200" b="1">
                <a:solidFill>
                  <a:srgbClr val="E7FC20"/>
                </a:solidFill>
                <a:latin typeface="+mn-lt"/>
                <a:ea typeface="微軟正黑體"/>
              </a:rPr>
              <a:t>, Network, </a:t>
            </a:r>
            <a:r>
              <a:rPr lang="en-US" altLang="zh-TW" sz="1200" b="1">
                <a:solidFill>
                  <a:srgbClr val="E7FC20"/>
                </a:solidFill>
                <a:latin typeface="+mn-lt"/>
                <a:ea typeface="微軟正黑體"/>
                <a:sym typeface="Arial"/>
              </a:rPr>
              <a:t>Expansion</a:t>
            </a:r>
            <a:r>
              <a:rPr lang="zh-TW" altLang="en-US" sz="1200" b="1">
                <a:solidFill>
                  <a:srgbClr val="E7FC20"/>
                </a:solidFill>
                <a:latin typeface="+mn-lt"/>
                <a:ea typeface="微軟正黑體"/>
              </a:rPr>
              <a:t>, </a:t>
            </a:r>
            <a:r>
              <a:rPr lang="en-US" altLang="zh-TW" sz="1200" b="1">
                <a:solidFill>
                  <a:srgbClr val="E7FC20"/>
                </a:solidFill>
                <a:latin typeface="+mn-lt"/>
                <a:ea typeface="微軟正黑體"/>
                <a:sym typeface="Arial"/>
              </a:rPr>
              <a:t>Status</a:t>
            </a:r>
            <a:endParaRPr lang="zh-TW" sz="1200" b="1" i="0" u="none" strike="noStrike" cap="none">
              <a:solidFill>
                <a:srgbClr val="E7FC20"/>
              </a:solidFill>
              <a:latin typeface="+mn-lt"/>
              <a:ea typeface="微軟正黑體"/>
              <a:sym typeface="Arial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456F90D-1E61-4107-B022-AEAD844EDCAD}"/>
              </a:ext>
            </a:extLst>
          </p:cNvPr>
          <p:cNvSpPr/>
          <p:nvPr/>
        </p:nvSpPr>
        <p:spPr>
          <a:xfrm>
            <a:off x="7007033" y="2893956"/>
            <a:ext cx="1513296" cy="410061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9" name="Shape 195">
            <a:extLst>
              <a:ext uri="{FF2B5EF4-FFF2-40B4-BE49-F238E27FC236}">
                <a16:creationId xmlns:a16="http://schemas.microsoft.com/office/drawing/2014/main" id="{BEF39DDA-07B7-4DDF-8FD5-91FCBB29E716}"/>
              </a:ext>
            </a:extLst>
          </p:cNvPr>
          <p:cNvSpPr txBox="1"/>
          <p:nvPr/>
        </p:nvSpPr>
        <p:spPr>
          <a:xfrm>
            <a:off x="6998198" y="2967172"/>
            <a:ext cx="1176808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Power button</a:t>
            </a:r>
            <a:endParaRPr lang="zh-TW" altLang="en-US" sz="1200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52CE3B9-C396-4721-A1E6-8B7CA0E7C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9776" y="2972758"/>
            <a:ext cx="259197" cy="259197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577C05C-3177-4301-85B3-8EC12D63AE7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326585" y="3304017"/>
            <a:ext cx="437096" cy="5383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圖形 42">
            <a:extLst>
              <a:ext uri="{FF2B5EF4-FFF2-40B4-BE49-F238E27FC236}">
                <a16:creationId xmlns:a16="http://schemas.microsoft.com/office/drawing/2014/main" id="{29E8AA83-D740-47C1-B231-1D43B5C861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645" t="1942" r="18073" b="40293"/>
          <a:stretch/>
        </p:blipFill>
        <p:spPr>
          <a:xfrm>
            <a:off x="2372756" y="1584469"/>
            <a:ext cx="2566588" cy="158703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98D3B34-AE0E-4440-BC44-30ADC346E823}"/>
              </a:ext>
            </a:extLst>
          </p:cNvPr>
          <p:cNvSpPr/>
          <p:nvPr/>
        </p:nvSpPr>
        <p:spPr>
          <a:xfrm>
            <a:off x="993142" y="2673780"/>
            <a:ext cx="1152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2 x </a:t>
            </a:r>
            <a:r>
              <a:rPr lang="zh-TW" altLang="en-US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M.2 </a:t>
            </a:r>
            <a:r>
              <a:rPr lang="en-US" altLang="zh-TW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2280</a:t>
            </a:r>
            <a:r>
              <a:rPr lang="zh-TW" altLang="en-US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sz="1200" b="1">
              <a:solidFill>
                <a:schemeClr val="accent6"/>
              </a:solidFill>
              <a:latin typeface="+mn-lt"/>
              <a:ea typeface="微軟正黑體" panose="020B0604030504040204" pitchFamily="34" charset="-120"/>
            </a:endParaRPr>
          </a:p>
          <a:p>
            <a:r>
              <a:rPr lang="en-US" altLang="zh-TW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SATA</a:t>
            </a:r>
            <a:r>
              <a:rPr lang="zh-TW" altLang="en-US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6Gb/s </a:t>
            </a:r>
          </a:p>
          <a:p>
            <a:r>
              <a:rPr lang="zh-TW" altLang="en-US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SSD </a:t>
            </a:r>
            <a:r>
              <a:rPr lang="en-US" altLang="zh-TW" sz="1200" b="1">
                <a:solidFill>
                  <a:schemeClr val="accent6"/>
                </a:solidFill>
                <a:latin typeface="+mn-lt"/>
                <a:ea typeface="微軟正黑體" panose="020B0604030504040204" pitchFamily="34" charset="-120"/>
              </a:rPr>
              <a:t>ports</a:t>
            </a:r>
            <a:endParaRPr lang="zh-TW" altLang="en-US" sz="1200" b="1">
              <a:solidFill>
                <a:schemeClr val="accent6"/>
              </a:solidFill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B3ED06F-BD4C-4487-B7EF-FBA7FBC42BFC}"/>
              </a:ext>
            </a:extLst>
          </p:cNvPr>
          <p:cNvGrpSpPr/>
          <p:nvPr/>
        </p:nvGrpSpPr>
        <p:grpSpPr>
          <a:xfrm>
            <a:off x="900022" y="1667144"/>
            <a:ext cx="1240401" cy="969651"/>
            <a:chOff x="3620816" y="1391850"/>
            <a:chExt cx="1832246" cy="1432312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A0883185-54AC-4E16-8E35-CD71C5EF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90937" y="2319337"/>
              <a:ext cx="1762125" cy="504825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D7E8F6ED-DF14-4E48-88BC-5F86BF42C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43048"/>
            <a:stretch/>
          </p:blipFill>
          <p:spPr>
            <a:xfrm>
              <a:off x="3620816" y="1391850"/>
              <a:ext cx="1571625" cy="895063"/>
            </a:xfrm>
            <a:prstGeom prst="rect">
              <a:avLst/>
            </a:prstGeom>
          </p:spPr>
        </p:pic>
      </p:grpSp>
      <p:pic>
        <p:nvPicPr>
          <p:cNvPr id="57" name="圖形 56">
            <a:extLst>
              <a:ext uri="{FF2B5EF4-FFF2-40B4-BE49-F238E27FC236}">
                <a16:creationId xmlns:a16="http://schemas.microsoft.com/office/drawing/2014/main" id="{8E1A6A36-CFD1-4756-BAB3-3157E04054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32648" y="2212285"/>
            <a:ext cx="3228491" cy="337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04D84BA-5EBF-4D68-BA74-41ED1C0B69A0}"/>
              </a:ext>
            </a:extLst>
          </p:cNvPr>
          <p:cNvSpPr txBox="1"/>
          <p:nvPr/>
        </p:nvSpPr>
        <p:spPr>
          <a:xfrm>
            <a:off x="8554189" y="-480952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5" name="Picture 33" descr="\\MARKETING\Marketing\TO 明俐\直播PPT\20171208_SATA M.2 SSD 與 NVMe M.2 SSD 有什麼不一樣\素材\P13.jpg">
            <a:extLst>
              <a:ext uri="{FF2B5EF4-FFF2-40B4-BE49-F238E27FC236}">
                <a16:creationId xmlns:a16="http://schemas.microsoft.com/office/drawing/2014/main" id="{920F8D7D-8516-4D74-9960-84BEC6C5E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 bwMode="auto">
          <a:xfrm>
            <a:off x="5349586" y="3628684"/>
            <a:ext cx="3396971" cy="89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83">
            <a:extLst>
              <a:ext uri="{FF2B5EF4-FFF2-40B4-BE49-F238E27FC236}">
                <a16:creationId xmlns:a16="http://schemas.microsoft.com/office/drawing/2014/main" id="{1875729B-E26A-4307-BAB7-F1518373539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498" y="3678495"/>
            <a:ext cx="3842086" cy="93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87215217-BFF0-4EA3-9AB9-21261127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147" y="3676550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五邊形 36">
            <a:extLst>
              <a:ext uri="{FF2B5EF4-FFF2-40B4-BE49-F238E27FC236}">
                <a16:creationId xmlns:a16="http://schemas.microsoft.com/office/drawing/2014/main" id="{0043BA39-92F2-4D6E-BE17-6E016178345A}"/>
              </a:ext>
            </a:extLst>
          </p:cNvPr>
          <p:cNvSpPr/>
          <p:nvPr/>
        </p:nvSpPr>
        <p:spPr>
          <a:xfrm>
            <a:off x="170317" y="3025588"/>
            <a:ext cx="4032448" cy="467503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Choice 1:</a:t>
            </a:r>
            <a:r>
              <a:rPr kumimoji="1" lang="zh-TW" altLang="en-US" sz="1200" b="1">
                <a:solidFill>
                  <a:schemeClr val="tx1"/>
                </a:solidFill>
                <a:latin typeface="+mj-lt"/>
                <a:ea typeface="微軟正黑體"/>
              </a:rPr>
              <a:t> </a:t>
            </a:r>
            <a:r>
              <a:rPr kumimoji="1"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SSD</a:t>
            </a:r>
            <a:r>
              <a:rPr kumimoji="1" lang="zh-TW" altLang="en-US" sz="1200" b="1">
                <a:solidFill>
                  <a:schemeClr val="tx1"/>
                </a:solidFill>
                <a:latin typeface="+mj-lt"/>
                <a:ea typeface="微軟正黑體"/>
              </a:rPr>
              <a:t> </a:t>
            </a:r>
            <a:r>
              <a:rPr kumimoji="1"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cache</a:t>
            </a:r>
            <a:r>
              <a:rPr kumimoji="1" lang="zh-TW" altLang="en-US" sz="1200" b="1">
                <a:solidFill>
                  <a:schemeClr val="bg1"/>
                </a:solidFill>
                <a:latin typeface="+mj-lt"/>
                <a:ea typeface="微軟正黑體"/>
              </a:rPr>
              <a:t>  </a:t>
            </a:r>
            <a:endParaRPr kumimoji="1" lang="zh-TW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r>
              <a:rPr kumimoji="1" lang="en-US" altLang="zh-TW" sz="1200" b="1">
                <a:solidFill>
                  <a:schemeClr val="bg1"/>
                </a:solidFill>
                <a:latin typeface="+mj-lt"/>
                <a:ea typeface="微軟正黑體"/>
              </a:rPr>
              <a:t>Improves random access performance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/>
              <a:cs typeface="Arial"/>
            </a:endParaRPr>
          </a:p>
        </p:txBody>
      </p:sp>
      <p:sp>
        <p:nvSpPr>
          <p:cNvPr id="11" name="五邊形 41">
            <a:extLst>
              <a:ext uri="{FF2B5EF4-FFF2-40B4-BE49-F238E27FC236}">
                <a16:creationId xmlns:a16="http://schemas.microsoft.com/office/drawing/2014/main" id="{413A1E02-7A11-4F7F-A7C0-30BE322F59F9}"/>
              </a:ext>
            </a:extLst>
          </p:cNvPr>
          <p:cNvSpPr/>
          <p:nvPr/>
        </p:nvSpPr>
        <p:spPr>
          <a:xfrm>
            <a:off x="4630147" y="3025588"/>
            <a:ext cx="4181130" cy="467503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Choice 2: </a:t>
            </a:r>
            <a:r>
              <a:rPr kumimoji="1" lang="en-US" altLang="zh-TW" sz="1200" b="1" err="1">
                <a:solidFill>
                  <a:schemeClr val="tx1"/>
                </a:solidFill>
                <a:latin typeface="+mj-lt"/>
                <a:ea typeface="微軟正黑體"/>
              </a:rPr>
              <a:t>Qtier</a:t>
            </a:r>
            <a:r>
              <a:rPr kumimoji="1" lang="en-US" altLang="zh-TW" sz="1200" b="1">
                <a:solidFill>
                  <a:schemeClr val="tx1"/>
                </a:solidFill>
                <a:latin typeface="+mj-lt"/>
                <a:ea typeface="微軟正黑體"/>
              </a:rPr>
              <a:t> </a:t>
            </a:r>
            <a:endParaRPr lang="zh-TW" altLang="en-US" sz="1200" b="1">
              <a:solidFill>
                <a:schemeClr val="tx1"/>
              </a:solidFill>
              <a:latin typeface="+mj-lt"/>
              <a:ea typeface="微軟正黑體"/>
            </a:endParaRPr>
          </a:p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/>
              </a:rPr>
              <a:t>Performance and capacity benefits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/>
              <a:cs typeface="Arial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2216777F-9FA6-450A-A9F4-A7337CFBFDCA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Dual</a:t>
            </a:r>
            <a:r>
              <a:rPr lang="zh-TW" altLang="en-US" sz="3200">
                <a:solidFill>
                  <a:schemeClr val="bg1"/>
                </a:solidFill>
                <a:latin typeface="+mj-lt"/>
                <a:ea typeface="微軟正黑體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M.2 2280 SATA SSD slots </a:t>
            </a:r>
            <a:br>
              <a:rPr lang="en-US" altLang="zh-TW" sz="3200">
                <a:latin typeface="+mj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chemeClr val="bg1"/>
                </a:solidFill>
                <a:latin typeface="+mj-lt"/>
                <a:ea typeface="微軟正黑體"/>
              </a:rPr>
              <a:t>for performance enhancement</a:t>
            </a:r>
            <a:endParaRPr lang="zh-TW" altLang="en-US" sz="3200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3F83F91-CE02-4C89-9F85-A1B712016F89}"/>
              </a:ext>
            </a:extLst>
          </p:cNvPr>
          <p:cNvSpPr txBox="1"/>
          <p:nvPr/>
        </p:nvSpPr>
        <p:spPr>
          <a:xfrm>
            <a:off x="1994920" y="1257527"/>
            <a:ext cx="1943161" cy="24622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000" b="1">
                <a:latin typeface="+mj-lt"/>
                <a:ea typeface="微軟正黑體"/>
              </a:rPr>
              <a:t>2 x M.2 2280 SATA SSD slots</a:t>
            </a:r>
            <a:endParaRPr lang="zh-TW" altLang="en-US" sz="1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8CF728C-82F9-4D73-A37D-705A30236133}"/>
              </a:ext>
            </a:extLst>
          </p:cNvPr>
          <p:cNvSpPr/>
          <p:nvPr/>
        </p:nvSpPr>
        <p:spPr>
          <a:xfrm>
            <a:off x="3010486" y="1779563"/>
            <a:ext cx="675249" cy="5134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9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2875499"/>
            <a:ext cx="9143999" cy="2286499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grpSp>
        <p:nvGrpSpPr>
          <p:cNvPr id="20" name="Shape 147"/>
          <p:cNvGrpSpPr/>
          <p:nvPr/>
        </p:nvGrpSpPr>
        <p:grpSpPr>
          <a:xfrm>
            <a:off x="3109315" y="1072356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+mj-lt"/>
                  <a:ea typeface="微軟正黑體" panose="020B0604030504040204" pitchFamily="34" charset="-120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Hot data</a:t>
              </a:r>
              <a:endParaRPr lang="zh-TW" sz="1200" b="1"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Warm data</a:t>
              </a:r>
              <a:endParaRPr lang="zh-TW" sz="1200" b="1"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Cold data</a:t>
              </a:r>
              <a:endParaRPr lang="zh-TW" sz="1200" b="1"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72950" y="414893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Data access pattern changed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914249" y="3151935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Before tiering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Start 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After tiering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24074" y="4610989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algn="l" rotWithShape="0">
                <a:prstClr val="black"/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AFE02"/>
                  </a:solidFill>
                  <a:latin typeface="+mj-lt"/>
                  <a:ea typeface="微軟正黑體" panose="020B0604030504040204" pitchFamily="34" charset="-120"/>
                </a:rPr>
                <a:t>Qtier</a:t>
              </a:r>
              <a:r>
                <a:rPr lang="zh-TW" sz="2400">
                  <a:solidFill>
                    <a:srgbClr val="DAFE02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endParaRPr lang="en-US" altLang="zh-TW" sz="2400">
                <a:solidFill>
                  <a:srgbClr val="DAFE02"/>
                </a:solidFill>
                <a:latin typeface="+mj-lt"/>
                <a:ea typeface="微軟正黑體" panose="020B0604030504040204" pitchFamily="34" charset="-120"/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rgbClr val="DAFE02"/>
                  </a:solidFill>
                  <a:latin typeface="+mj-lt"/>
                  <a:ea typeface="微軟正黑體" panose="020B0604030504040204" pitchFamily="34" charset="-120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rgbClr val="DAFE02"/>
                </a:solidFill>
                <a:latin typeface="+mj-lt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402567" y="1403652"/>
            <a:ext cx="2622748" cy="259178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68288" indent="-192088">
              <a:lnSpc>
                <a:spcPts val="2000"/>
              </a:lnSpc>
              <a:spcBef>
                <a:spcPts val="1200"/>
              </a:spcBef>
              <a:buClr>
                <a:srgbClr val="04498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QNAP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NAS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allows the combination of SSD and HDD RAID into the same pool and migrate data automatically based on accessing pattern.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268288" indent="-192088">
              <a:lnSpc>
                <a:spcPts val="2000"/>
              </a:lnSpc>
              <a:spcBef>
                <a:spcPts val="1200"/>
              </a:spcBef>
              <a:buClr>
                <a:srgbClr val="04498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Provide higher capacity as SSD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s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can be used to store data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7BC2BC9-9D1A-4D4F-883A-F6012960922D}"/>
              </a:ext>
            </a:extLst>
          </p:cNvPr>
          <p:cNvSpPr txBox="1"/>
          <p:nvPr/>
        </p:nvSpPr>
        <p:spPr>
          <a:xfrm>
            <a:off x="8554189" y="-631336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79A74DD3-4367-45A1-BF18-F68FED0C1F3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 err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Qtier</a:t>
            </a:r>
            <a:r>
              <a:rPr lang="zh-TW" altLang="en-US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(Auto-Tiering) </a:t>
            </a:r>
            <a:b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combines performance &amp; capacity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3668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4511D05-1CBC-4206-888A-1999C2E8D531}"/>
              </a:ext>
            </a:extLst>
          </p:cNvPr>
          <p:cNvSpPr txBox="1"/>
          <p:nvPr/>
        </p:nvSpPr>
        <p:spPr>
          <a:xfrm>
            <a:off x="8675285" y="-414616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+mj-lt"/>
              </a:rPr>
              <a:t>OK</a:t>
            </a:r>
            <a:endParaRPr lang="zh-TW" alt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3F906D0-771C-4557-A605-2F0126F35EFE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Easy to install HDD/SSD </a:t>
            </a:r>
            <a:b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</a:br>
            <a:r>
              <a:rPr lang="en-US" altLang="zh-TW" sz="3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with hot-swappable design</a:t>
            </a:r>
            <a:endParaRPr lang="zh-TW" altLang="en-US" sz="32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78852EE-65D0-4D1E-9174-FB273DE0F180}"/>
              </a:ext>
            </a:extLst>
          </p:cNvPr>
          <p:cNvGrpSpPr/>
          <p:nvPr/>
        </p:nvGrpSpPr>
        <p:grpSpPr>
          <a:xfrm>
            <a:off x="3900071" y="1205480"/>
            <a:ext cx="1260910" cy="329841"/>
            <a:chOff x="6217920" y="1477477"/>
            <a:chExt cx="1260910" cy="32984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569A7D-10A7-4189-A394-2D46DA6F3C1B}"/>
                </a:ext>
              </a:extLst>
            </p:cNvPr>
            <p:cNvSpPr/>
            <p:nvPr/>
          </p:nvSpPr>
          <p:spPr>
            <a:xfrm>
              <a:off x="6217920" y="1477477"/>
              <a:ext cx="1260910" cy="29901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092ECF7-2F0A-4447-9AE6-29FA27DBDCD9}"/>
                </a:ext>
              </a:extLst>
            </p:cNvPr>
            <p:cNvSpPr txBox="1"/>
            <p:nvPr/>
          </p:nvSpPr>
          <p:spPr>
            <a:xfrm>
              <a:off x="6282891" y="1571356"/>
              <a:ext cx="1130968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aseline="30000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3.5-inch HDD</a:t>
              </a:r>
              <a:endParaRPr lang="zh-TW" altLang="en-US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14CE444-CB0E-4CEC-B3C0-AB4392060195}"/>
              </a:ext>
            </a:extLst>
          </p:cNvPr>
          <p:cNvGrpSpPr/>
          <p:nvPr/>
        </p:nvGrpSpPr>
        <p:grpSpPr>
          <a:xfrm>
            <a:off x="3893598" y="3240690"/>
            <a:ext cx="1267383" cy="329841"/>
            <a:chOff x="6211447" y="1477477"/>
            <a:chExt cx="1267383" cy="3298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0EF98F-88C3-4A61-97A8-FEE132DCB729}"/>
                </a:ext>
              </a:extLst>
            </p:cNvPr>
            <p:cNvSpPr/>
            <p:nvPr/>
          </p:nvSpPr>
          <p:spPr>
            <a:xfrm>
              <a:off x="6217920" y="1477477"/>
              <a:ext cx="1260910" cy="29901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C976D5-FD20-4CB4-BFF8-9C4496A8A4A4}"/>
                </a:ext>
              </a:extLst>
            </p:cNvPr>
            <p:cNvSpPr txBox="1"/>
            <p:nvPr/>
          </p:nvSpPr>
          <p:spPr>
            <a:xfrm>
              <a:off x="6211447" y="1571356"/>
              <a:ext cx="1260909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aseline="30000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2.5-inch HDD / SSD</a:t>
              </a:r>
              <a:endParaRPr lang="zh-TW" altLang="en-US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7077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A8D8BB5594DE2499415B717143E0FAC" ma:contentTypeVersion="5" ma:contentTypeDescription="建立新的文件。" ma:contentTypeScope="" ma:versionID="6d60073f8a7458a2335f66f1769da68a">
  <xsd:schema xmlns:xsd="http://www.w3.org/2001/XMLSchema" xmlns:xs="http://www.w3.org/2001/XMLSchema" xmlns:p="http://schemas.microsoft.com/office/2006/metadata/properties" xmlns:ns3="20afb1f2-8a49-4766-bfc3-e3cb0ec73361" xmlns:ns4="559c92af-1974-4599-8a39-e10e8152f06b" targetNamespace="http://schemas.microsoft.com/office/2006/metadata/properties" ma:root="true" ma:fieldsID="6edd2138794b4d0399edff4666b2d095" ns3:_="" ns4:_="">
    <xsd:import namespace="20afb1f2-8a49-4766-bfc3-e3cb0ec73361"/>
    <xsd:import namespace="559c92af-1974-4599-8a39-e10e8152f0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fb1f2-8a49-4766-bfc3-e3cb0ec733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c92af-1974-4599-8a39-e10e8152f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0D85C4-2DF8-405C-9AFB-655A7C78543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581186-F891-4805-99B6-D0DCD445C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afb1f2-8a49-4766-bfc3-e3cb0ec73361"/>
    <ds:schemaRef ds:uri="559c92af-1974-4599-8a39-e10e8152f0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AF4CB5-51AF-4D7F-8374-5536232B1E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1925</Words>
  <Application>Microsoft Office PowerPoint</Application>
  <PresentationFormat>如螢幕大小 (16:9)</PresentationFormat>
  <Paragraphs>414</Paragraphs>
  <Slides>32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Simple Light</vt:lpstr>
      <vt:lpstr>PowerPoint 簡報</vt:lpstr>
      <vt:lpstr>PowerPoint 簡報</vt:lpstr>
      <vt:lpstr>PowerPoint 簡報</vt:lpstr>
      <vt:lpstr>Affordable and fast storage for start-ups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QNAP_JASON HSU</cp:lastModifiedBy>
  <cp:revision>2</cp:revision>
  <dcterms:modified xsi:type="dcterms:W3CDTF">2020-02-13T08:37:25Z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0x010100AA8D8BB5594DE2499415B717143E0FAC</vt:lpwstr>
  </property>
</Properties>
</file>