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34"/>
  </p:notesMasterIdLst>
  <p:sldIdLst>
    <p:sldId id="311" r:id="rId2"/>
    <p:sldId id="555" r:id="rId3"/>
    <p:sldId id="543" r:id="rId4"/>
    <p:sldId id="282" r:id="rId5"/>
    <p:sldId id="284" r:id="rId6"/>
    <p:sldId id="275" r:id="rId7"/>
    <p:sldId id="314" r:id="rId8"/>
    <p:sldId id="352" r:id="rId9"/>
    <p:sldId id="313" r:id="rId10"/>
    <p:sldId id="545" r:id="rId11"/>
    <p:sldId id="274" r:id="rId12"/>
    <p:sldId id="276" r:id="rId13"/>
    <p:sldId id="260" r:id="rId14"/>
    <p:sldId id="315" r:id="rId15"/>
    <p:sldId id="552" r:id="rId16"/>
    <p:sldId id="316" r:id="rId17"/>
    <p:sldId id="548" r:id="rId18"/>
    <p:sldId id="364" r:id="rId19"/>
    <p:sldId id="553" r:id="rId20"/>
    <p:sldId id="371" r:id="rId21"/>
    <p:sldId id="295" r:id="rId22"/>
    <p:sldId id="554" r:id="rId23"/>
    <p:sldId id="288" r:id="rId24"/>
    <p:sldId id="531" r:id="rId25"/>
    <p:sldId id="306" r:id="rId26"/>
    <p:sldId id="273" r:id="rId27"/>
    <p:sldId id="544" r:id="rId28"/>
    <p:sldId id="368" r:id="rId29"/>
    <p:sldId id="550" r:id="rId30"/>
    <p:sldId id="549" r:id="rId31"/>
    <p:sldId id="428" r:id="rId32"/>
    <p:sldId id="546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777C"/>
    <a:srgbClr val="000000"/>
    <a:srgbClr val="E80C19"/>
    <a:srgbClr val="696A6D"/>
    <a:srgbClr val="4FA9DD"/>
    <a:srgbClr val="FA0D5D"/>
    <a:srgbClr val="1D4775"/>
    <a:srgbClr val="3072BE"/>
    <a:srgbClr val="EC6900"/>
    <a:srgbClr val="080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3DCF2A-7848-EF2F-F6F5-ED40185F424F}" v="8" dt="2020-02-13T06:08:16.857"/>
    <p1510:client id="{403E46A9-AF4E-D1F7-5BDC-8041533CE7FB}" v="83" dt="2020-02-12T10:21:37.900"/>
    <p1510:client id="{5D728F3F-02A2-463A-5A54-F54F675B9E2D}" v="14" dt="2020-02-13T07:50:16.848"/>
    <p1510:client id="{7A50092F-DCCD-4D3F-AED4-7A20D197690B}" v="4384" dt="2020-02-13T06:34:13.541"/>
    <p1510:client id="{9F414DF9-9B66-BFE3-32C4-A52C378B1C7B}" v="37" dt="2020-02-13T06:30:38.201"/>
    <p1510:client id="{C0627F86-BE47-58E0-6AFA-F71015685C16}" v="24" dt="2020-02-13T07:58:45.472"/>
    <p1510:client id="{ECCEFAF5-5B9E-4011-A1C9-A96C235EF566}" v="310" dt="2020-02-13T05:44:14.467"/>
    <p1510:client id="{FE0D68DF-399D-4D49-8C1E-653528C7D8C0}" v="5662" dt="2020-02-12T10:51:31.284"/>
  </p1510:revLst>
</p1510:revInfo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深色樣式 1 - 輔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79542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7944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7210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882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18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Shape 4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3" name="Shape 48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indent="0">
              <a:buClr>
                <a:schemeClr val="dk1"/>
              </a:buClr>
              <a:buSzPts val="1100"/>
              <a:buNone/>
            </a:pPr>
            <a:endParaRPr lang="zh-TW" b="1" i="0" u="none" strike="noStrike" cap="none">
              <a:latin typeface="新細明體"/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7718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6755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Carry and use 在不同地點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9939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DA55-AC97-664A-80F2-B8CEF9EB4553}" type="slidenum">
              <a:rPr kumimoji="1" lang="zh-TW" altLang="en-US" smtClean="0"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23332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4753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8840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31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6951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5284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zh-TW" altLang="en-US"/>
            </a:b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1272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1094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8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93325809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2552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2072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zh-TW" altLang="en-US"/>
            </a:b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7195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zh-TW" altLang="en-US" b="0">
                <a:effectLst/>
              </a:rPr>
            </a:br>
            <a:br>
              <a:rPr lang="zh-TW" altLang="en-US" b="0">
                <a:effectLst/>
              </a:rPr>
            </a:b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0230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3A6D95C-A8B4-4DF9-93E5-1C7B0F548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9E3E21F-9116-46E0-A801-E21760C62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95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9E3E21F-9116-46E0-A801-E21760C62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29" y="0"/>
            <a:ext cx="9135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08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9E3E21F-9116-46E0-A801-E21760C62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05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3730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214428"/>
            <a:ext cx="2807999" cy="33545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body">
  <p:cSld name="1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0330_16比9_內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1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3800" b="1" i="0" u="none" strike="noStrike" cap="none">
                <a:solidFill>
                  <a:schemeClr val="lt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5797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2379"/>
            <a:ext cx="9135537" cy="51387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1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3A6D95C-A8B4-4DF9-93E5-1C7B0F548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03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TS-x32XU新品介紹PPT\TS-x32XU新品介紹PPT-0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2162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3075" name="Picture 3" descr="C:\Users\user\Desktop\TS-x32XU新品介紹PPT\02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5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738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冰箱, 白色, 水, 門 的圖片&#10;&#10;自動產生的描述">
            <a:extLst>
              <a:ext uri="{FF2B5EF4-FFF2-40B4-BE49-F238E27FC236}">
                <a16:creationId xmlns:a16="http://schemas.microsoft.com/office/drawing/2014/main" id="{A9E3E21F-9116-46E0-A801-E21760C62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31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9E3E21F-9116-46E0-A801-E21760C62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09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9E3E21F-9116-46E0-A801-E21760C62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圖片 2" descr="一張含有 電子用品 的圖片&#10;&#10;自動產生的描述">
            <a:extLst>
              <a:ext uri="{FF2B5EF4-FFF2-40B4-BE49-F238E27FC236}">
                <a16:creationId xmlns:a16="http://schemas.microsoft.com/office/drawing/2014/main" id="{3C44B6AB-E18D-40BA-9EB9-A6753F6447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391031"/>
            <a:ext cx="9144000" cy="189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66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9E3E21F-9116-46E0-A801-E21760C62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85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9E3E21F-9116-46E0-A801-E21760C62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2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9E3E21F-9116-46E0-A801-E21760C62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18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9E3E21F-9116-46E0-A801-E21760C62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29" y="0"/>
            <a:ext cx="9135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80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6" r:id="rId2"/>
    <p:sldLayoutId id="2147483658" r:id="rId3"/>
    <p:sldLayoutId id="2147483665" r:id="rId4"/>
    <p:sldLayoutId id="2147483671" r:id="rId5"/>
    <p:sldLayoutId id="2147483666" r:id="rId6"/>
    <p:sldLayoutId id="2147483668" r:id="rId7"/>
    <p:sldLayoutId id="2147483670" r:id="rId8"/>
    <p:sldLayoutId id="2147483669" r:id="rId9"/>
    <p:sldLayoutId id="2147483667" r:id="rId10"/>
    <p:sldLayoutId id="2147483673" r:id="rId11"/>
    <p:sldLayoutId id="2147483672" r:id="rId12"/>
    <p:sldLayoutId id="2147483649" r:id="rId13"/>
    <p:sldLayoutId id="2147483650" r:id="rId14"/>
    <p:sldLayoutId id="2147483651" r:id="rId15"/>
    <p:sldLayoutId id="2147483652" r:id="rId16"/>
    <p:sldLayoutId id="2147483653" r:id="rId17"/>
    <p:sldLayoutId id="2147483661" r:id="rId18"/>
    <p:sldLayoutId id="2147483662" r:id="rId19"/>
    <p:sldLayoutId id="2147483664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4000" b="0" i="0" u="none" strike="noStrike" cap="none">
          <a:solidFill>
            <a:schemeClr val="bg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6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4.png"/><Relationship Id="rId7" Type="http://schemas.openxmlformats.org/officeDocument/2006/relationships/image" Target="../media/image7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jpeg"/><Relationship Id="rId7" Type="http://schemas.openxmlformats.org/officeDocument/2006/relationships/image" Target="../media/image91.emf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emf"/><Relationship Id="rId11" Type="http://schemas.openxmlformats.org/officeDocument/2006/relationships/image" Target="../media/image95.png"/><Relationship Id="rId5" Type="http://schemas.openxmlformats.org/officeDocument/2006/relationships/image" Target="../media/image89.emf"/><Relationship Id="rId10" Type="http://schemas.openxmlformats.org/officeDocument/2006/relationships/image" Target="../media/image94.png"/><Relationship Id="rId4" Type="http://schemas.openxmlformats.org/officeDocument/2006/relationships/image" Target="../media/image88.emf"/><Relationship Id="rId9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microsoft.com/office/2007/relationships/hdphoto" Target="../media/hdphoto5.wdp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13" Type="http://schemas.openxmlformats.org/officeDocument/2006/relationships/image" Target="../media/image116.svg"/><Relationship Id="rId18" Type="http://schemas.openxmlformats.org/officeDocument/2006/relationships/image" Target="../media/image121.png"/><Relationship Id="rId3" Type="http://schemas.openxmlformats.org/officeDocument/2006/relationships/image" Target="../media/image109.png"/><Relationship Id="rId21" Type="http://schemas.openxmlformats.org/officeDocument/2006/relationships/image" Target="../media/image124.svg"/><Relationship Id="rId7" Type="http://schemas.openxmlformats.org/officeDocument/2006/relationships/image" Target="../media/image113.png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19.png"/><Relationship Id="rId20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png"/><Relationship Id="rId11" Type="http://schemas.microsoft.com/office/2007/relationships/hdphoto" Target="../media/hdphoto5.wdp"/><Relationship Id="rId5" Type="http://schemas.openxmlformats.org/officeDocument/2006/relationships/image" Target="../media/image111.png"/><Relationship Id="rId15" Type="http://schemas.openxmlformats.org/officeDocument/2006/relationships/image" Target="../media/image118.svg"/><Relationship Id="rId10" Type="http://schemas.openxmlformats.org/officeDocument/2006/relationships/image" Target="../media/image108.png"/><Relationship Id="rId19" Type="http://schemas.openxmlformats.org/officeDocument/2006/relationships/image" Target="../media/image122.png"/><Relationship Id="rId4" Type="http://schemas.openxmlformats.org/officeDocument/2006/relationships/image" Target="../media/image110.svg"/><Relationship Id="rId9" Type="http://schemas.openxmlformats.org/officeDocument/2006/relationships/image" Target="../media/image23.png"/><Relationship Id="rId14" Type="http://schemas.openxmlformats.org/officeDocument/2006/relationships/image" Target="../media/image117.png"/><Relationship Id="rId22" Type="http://schemas.openxmlformats.org/officeDocument/2006/relationships/image" Target="../media/image1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" Type="http://schemas.openxmlformats.org/officeDocument/2006/relationships/image" Target="../media/image126.png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10" Type="http://schemas.openxmlformats.org/officeDocument/2006/relationships/image" Target="../media/image159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tiff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16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23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08.png"/><Relationship Id="rId4" Type="http://schemas.openxmlformats.org/officeDocument/2006/relationships/image" Target="../media/image170.png"/><Relationship Id="rId9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4.png"/><Relationship Id="rId7" Type="http://schemas.microsoft.com/office/2007/relationships/hdphoto" Target="../media/hdphoto5.wdp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png"/><Relationship Id="rId5" Type="http://schemas.openxmlformats.org/officeDocument/2006/relationships/image" Target="../media/image23.png"/><Relationship Id="rId10" Type="http://schemas.openxmlformats.org/officeDocument/2006/relationships/image" Target="../media/image107.png"/><Relationship Id="rId4" Type="http://schemas.openxmlformats.org/officeDocument/2006/relationships/image" Target="../media/image175.png"/><Relationship Id="rId9" Type="http://schemas.openxmlformats.org/officeDocument/2006/relationships/image" Target="../media/image1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4.pn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370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字方塊 32">
            <a:extLst>
              <a:ext uri="{FF2B5EF4-FFF2-40B4-BE49-F238E27FC236}">
                <a16:creationId xmlns:a16="http://schemas.microsoft.com/office/drawing/2014/main" id="{7F3779D8-EC35-4ED5-8C5C-34AB86D18471}"/>
              </a:ext>
            </a:extLst>
          </p:cNvPr>
          <p:cNvSpPr txBox="1"/>
          <p:nvPr/>
        </p:nvSpPr>
        <p:spPr>
          <a:xfrm>
            <a:off x="8554189" y="-967112"/>
            <a:ext cx="468715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4" name="標題 1">
            <a:extLst>
              <a:ext uri="{FF2B5EF4-FFF2-40B4-BE49-F238E27FC236}">
                <a16:creationId xmlns:a16="http://schemas.microsoft.com/office/drawing/2014/main" id="{0F18EF6A-EE4A-4E49-B864-70907493BAFD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 sz="3600">
                <a:solidFill>
                  <a:srgbClr val="5F616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多個 </a:t>
            </a:r>
            <a:r>
              <a:rPr lang="en-US" altLang="zh-TW" sz="3600">
                <a:solidFill>
                  <a:srgbClr val="5F616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</a:t>
            </a:r>
            <a:r>
              <a:rPr lang="zh-TW" altLang="en-US" sz="3600">
                <a:solidFill>
                  <a:srgbClr val="5F616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埠支援外接碟與</a:t>
            </a:r>
            <a:r>
              <a:rPr lang="en-US" altLang="zh-TW" sz="3600">
                <a:solidFill>
                  <a:srgbClr val="5F616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UPS</a:t>
            </a:r>
            <a:r>
              <a:rPr lang="zh-TW" altLang="en-US" sz="3600">
                <a:solidFill>
                  <a:srgbClr val="5F616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等各式周邊</a:t>
            </a:r>
          </a:p>
        </p:txBody>
      </p:sp>
      <p:sp>
        <p:nvSpPr>
          <p:cNvPr id="15" name="手繪多邊形: 圖案 14">
            <a:extLst>
              <a:ext uri="{FF2B5EF4-FFF2-40B4-BE49-F238E27FC236}">
                <a16:creationId xmlns:a16="http://schemas.microsoft.com/office/drawing/2014/main" id="{0195407C-58FA-4A30-BF35-2B000D8330EC}"/>
              </a:ext>
            </a:extLst>
          </p:cNvPr>
          <p:cNvSpPr/>
          <p:nvPr/>
        </p:nvSpPr>
        <p:spPr>
          <a:xfrm>
            <a:off x="2613991" y="1943922"/>
            <a:ext cx="4527274" cy="1176965"/>
          </a:xfrm>
          <a:custGeom>
            <a:avLst/>
            <a:gdLst>
              <a:gd name="connsiteX0" fmla="*/ 0 w 4527274"/>
              <a:gd name="connsiteY0" fmla="*/ 849796 h 849796"/>
              <a:gd name="connsiteX1" fmla="*/ 0 w 4527274"/>
              <a:gd name="connsiteY1" fmla="*/ 0 h 849796"/>
              <a:gd name="connsiteX2" fmla="*/ 4527274 w 4527274"/>
              <a:gd name="connsiteY2" fmla="*/ 0 h 849796"/>
              <a:gd name="connsiteX3" fmla="*/ 4527274 w 4527274"/>
              <a:gd name="connsiteY3" fmla="*/ 824948 h 8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7274" h="849796">
                <a:moveTo>
                  <a:pt x="0" y="849796"/>
                </a:moveTo>
                <a:lnTo>
                  <a:pt x="0" y="0"/>
                </a:lnTo>
                <a:lnTo>
                  <a:pt x="4527274" y="0"/>
                </a:lnTo>
                <a:lnTo>
                  <a:pt x="4527274" y="824948"/>
                </a:lnTo>
              </a:path>
            </a:pathLst>
          </a:cu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5F809B61-BD02-454C-8914-F5A53A846F96}"/>
              </a:ext>
            </a:extLst>
          </p:cNvPr>
          <p:cNvCxnSpPr>
            <a:cxnSpLocks/>
          </p:cNvCxnSpPr>
          <p:nvPr/>
        </p:nvCxnSpPr>
        <p:spPr>
          <a:xfrm>
            <a:off x="5029812" y="1943922"/>
            <a:ext cx="0" cy="1160125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Shape 195">
            <a:extLst>
              <a:ext uri="{FF2B5EF4-FFF2-40B4-BE49-F238E27FC236}">
                <a16:creationId xmlns:a16="http://schemas.microsoft.com/office/drawing/2014/main" id="{554A054F-A3C8-4BF2-9947-3007427646FC}"/>
              </a:ext>
            </a:extLst>
          </p:cNvPr>
          <p:cNvSpPr txBox="1"/>
          <p:nvPr/>
        </p:nvSpPr>
        <p:spPr>
          <a:xfrm>
            <a:off x="5691459" y="4234558"/>
            <a:ext cx="1187509" cy="2880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Kensington </a:t>
            </a:r>
            <a:r>
              <a:rPr lang="zh-TW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安全鎖</a:t>
            </a:r>
            <a:endParaRPr lang="zh-TW" altLang="en-US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sp>
        <p:nvSpPr>
          <p:cNvPr id="59" name="Shape 195">
            <a:extLst>
              <a:ext uri="{FF2B5EF4-FFF2-40B4-BE49-F238E27FC236}">
                <a16:creationId xmlns:a16="http://schemas.microsoft.com/office/drawing/2014/main" id="{4F71D360-663E-430F-8F87-E9E7DE04FCB7}"/>
              </a:ext>
            </a:extLst>
          </p:cNvPr>
          <p:cNvSpPr txBox="1"/>
          <p:nvPr/>
        </p:nvSpPr>
        <p:spPr>
          <a:xfrm>
            <a:off x="4262528" y="1641192"/>
            <a:ext cx="1534567" cy="2049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3 x 40m</a:t>
            </a:r>
            <a:r>
              <a:rPr lang="en-US" altLang="zh-TW" sz="1200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Arial"/>
              </a:rPr>
              <a:t>m </a:t>
            </a:r>
            <a:r>
              <a:rPr lang="zh-TW" altLang="en-US" sz="1200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  <a:sym typeface="Arial"/>
              </a:rPr>
              <a:t>系統風扇</a:t>
            </a:r>
            <a:endParaRPr lang="zh-TW" sz="1200" i="0" u="none" strike="noStrike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  <a:sym typeface="Arial"/>
            </a:endParaRPr>
          </a:p>
        </p:txBody>
      </p:sp>
      <p:sp>
        <p:nvSpPr>
          <p:cNvPr id="61" name="Shape 195">
            <a:extLst>
              <a:ext uri="{FF2B5EF4-FFF2-40B4-BE49-F238E27FC236}">
                <a16:creationId xmlns:a16="http://schemas.microsoft.com/office/drawing/2014/main" id="{3F9B5C2C-45A6-4A3B-A118-A7278D483F4A}"/>
              </a:ext>
            </a:extLst>
          </p:cNvPr>
          <p:cNvSpPr txBox="1"/>
          <p:nvPr/>
        </p:nvSpPr>
        <p:spPr>
          <a:xfrm>
            <a:off x="520576" y="4225234"/>
            <a:ext cx="928662" cy="2143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altLang="en-US" sz="1200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系統重置</a:t>
            </a:r>
            <a:endParaRPr lang="zh-TW" sz="1200" i="0" u="none" strike="noStrike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63" name="Shape 195">
            <a:extLst>
              <a:ext uri="{FF2B5EF4-FFF2-40B4-BE49-F238E27FC236}">
                <a16:creationId xmlns:a16="http://schemas.microsoft.com/office/drawing/2014/main" id="{A518C3CE-6D09-4578-A31C-B33BD33AD3B1}"/>
              </a:ext>
            </a:extLst>
          </p:cNvPr>
          <p:cNvSpPr txBox="1"/>
          <p:nvPr/>
        </p:nvSpPr>
        <p:spPr>
          <a:xfrm>
            <a:off x="2706675" y="2130426"/>
            <a:ext cx="2222066" cy="2049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2 x USB 3.2 Gen1 (5Gb/s)</a:t>
            </a:r>
            <a:endParaRPr lang="zh-TW" sz="1200" i="0" u="none" strike="noStrike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  <a:sym typeface="Arial"/>
            </a:endParaRPr>
          </a:p>
        </p:txBody>
      </p:sp>
      <p:sp>
        <p:nvSpPr>
          <p:cNvPr id="64" name="Shape 195">
            <a:extLst>
              <a:ext uri="{FF2B5EF4-FFF2-40B4-BE49-F238E27FC236}">
                <a16:creationId xmlns:a16="http://schemas.microsoft.com/office/drawing/2014/main" id="{A63CBD86-069D-4418-9C3B-E4B64E38B546}"/>
              </a:ext>
            </a:extLst>
          </p:cNvPr>
          <p:cNvSpPr txBox="1"/>
          <p:nvPr/>
        </p:nvSpPr>
        <p:spPr>
          <a:xfrm>
            <a:off x="3243747" y="4234558"/>
            <a:ext cx="2176401" cy="2049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2 x 2.5G/1G/100M/10M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網路埠</a:t>
            </a:r>
            <a:endParaRPr lang="zh-TW" sz="1200" i="0" u="none" strike="noStrike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  <a:sym typeface="Arial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DEB7EB93-7F14-480E-A8A2-727734F676FF}"/>
              </a:ext>
            </a:extLst>
          </p:cNvPr>
          <p:cNvGrpSpPr/>
          <p:nvPr/>
        </p:nvGrpSpPr>
        <p:grpSpPr>
          <a:xfrm>
            <a:off x="844628" y="2506322"/>
            <a:ext cx="6742869" cy="1661687"/>
            <a:chOff x="844628" y="2506322"/>
            <a:chExt cx="6742869" cy="1661687"/>
          </a:xfrm>
        </p:grpSpPr>
        <p:sp>
          <p:nvSpPr>
            <p:cNvPr id="35" name="圓角矩形 21">
              <a:extLst>
                <a:ext uri="{FF2B5EF4-FFF2-40B4-BE49-F238E27FC236}">
                  <a16:creationId xmlns:a16="http://schemas.microsoft.com/office/drawing/2014/main" id="{72B2D64F-D8F4-4946-A0A1-339C1B688699}"/>
                </a:ext>
              </a:extLst>
            </p:cNvPr>
            <p:cNvSpPr/>
            <p:nvPr/>
          </p:nvSpPr>
          <p:spPr>
            <a:xfrm>
              <a:off x="1792002" y="3293312"/>
              <a:ext cx="342211" cy="365242"/>
            </a:xfrm>
            <a:prstGeom prst="roundRect">
              <a:avLst>
                <a:gd name="adj" fmla="val 8065"/>
              </a:avLst>
            </a:prstGeom>
            <a:noFill/>
            <a:ln w="222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6" name="圓角矩形 21">
              <a:extLst>
                <a:ext uri="{FF2B5EF4-FFF2-40B4-BE49-F238E27FC236}">
                  <a16:creationId xmlns:a16="http://schemas.microsoft.com/office/drawing/2014/main" id="{9701C7B8-4BD5-4938-B954-4395AF5111BE}"/>
                </a:ext>
              </a:extLst>
            </p:cNvPr>
            <p:cNvSpPr/>
            <p:nvPr/>
          </p:nvSpPr>
          <p:spPr>
            <a:xfrm>
              <a:off x="3083262" y="3293312"/>
              <a:ext cx="342211" cy="388206"/>
            </a:xfrm>
            <a:prstGeom prst="roundRect">
              <a:avLst>
                <a:gd name="adj" fmla="val 8065"/>
              </a:avLst>
            </a:prstGeom>
            <a:noFill/>
            <a:ln w="222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圓角矩形 21">
              <a:extLst>
                <a:ext uri="{FF2B5EF4-FFF2-40B4-BE49-F238E27FC236}">
                  <a16:creationId xmlns:a16="http://schemas.microsoft.com/office/drawing/2014/main" id="{82F38277-AAEA-49A1-98ED-9E4D89452F54}"/>
                </a:ext>
              </a:extLst>
            </p:cNvPr>
            <p:cNvSpPr/>
            <p:nvPr/>
          </p:nvSpPr>
          <p:spPr>
            <a:xfrm>
              <a:off x="3454603" y="3293312"/>
              <a:ext cx="780706" cy="388206"/>
            </a:xfrm>
            <a:prstGeom prst="roundRect">
              <a:avLst>
                <a:gd name="adj" fmla="val 8065"/>
              </a:avLst>
            </a:prstGeom>
            <a:noFill/>
            <a:ln w="222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圓角矩形 21">
              <a:extLst>
                <a:ext uri="{FF2B5EF4-FFF2-40B4-BE49-F238E27FC236}">
                  <a16:creationId xmlns:a16="http://schemas.microsoft.com/office/drawing/2014/main" id="{D8D25ABB-461D-4B24-BA9D-540EE7CC9FCD}"/>
                </a:ext>
              </a:extLst>
            </p:cNvPr>
            <p:cNvSpPr/>
            <p:nvPr/>
          </p:nvSpPr>
          <p:spPr>
            <a:xfrm>
              <a:off x="2227737" y="3110691"/>
              <a:ext cx="780706" cy="743772"/>
            </a:xfrm>
            <a:prstGeom prst="roundRect">
              <a:avLst>
                <a:gd name="adj" fmla="val 8065"/>
              </a:avLst>
            </a:prstGeom>
            <a:noFill/>
            <a:ln w="222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9" name="圓角矩形 21">
              <a:extLst>
                <a:ext uri="{FF2B5EF4-FFF2-40B4-BE49-F238E27FC236}">
                  <a16:creationId xmlns:a16="http://schemas.microsoft.com/office/drawing/2014/main" id="{7709DEBA-E05A-466C-B836-6AFA535903FD}"/>
                </a:ext>
              </a:extLst>
            </p:cNvPr>
            <p:cNvSpPr/>
            <p:nvPr/>
          </p:nvSpPr>
          <p:spPr>
            <a:xfrm>
              <a:off x="4639459" y="3104047"/>
              <a:ext cx="780706" cy="743772"/>
            </a:xfrm>
            <a:prstGeom prst="roundRect">
              <a:avLst>
                <a:gd name="adj" fmla="val 8065"/>
              </a:avLst>
            </a:prstGeom>
            <a:noFill/>
            <a:ln w="222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3" name="圓角矩形 21">
              <a:extLst>
                <a:ext uri="{FF2B5EF4-FFF2-40B4-BE49-F238E27FC236}">
                  <a16:creationId xmlns:a16="http://schemas.microsoft.com/office/drawing/2014/main" id="{2763B0B4-EEE2-47AD-92A6-ED727EBD64A2}"/>
                </a:ext>
              </a:extLst>
            </p:cNvPr>
            <p:cNvSpPr/>
            <p:nvPr/>
          </p:nvSpPr>
          <p:spPr>
            <a:xfrm>
              <a:off x="6806791" y="3104047"/>
              <a:ext cx="780706" cy="743772"/>
            </a:xfrm>
            <a:prstGeom prst="roundRect">
              <a:avLst>
                <a:gd name="adj" fmla="val 8065"/>
              </a:avLst>
            </a:prstGeom>
            <a:noFill/>
            <a:ln w="222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C0999908-D92E-4094-8063-8C19F36511B8}"/>
                </a:ext>
              </a:extLst>
            </p:cNvPr>
            <p:cNvCxnSpPr>
              <a:cxnSpLocks/>
            </p:cNvCxnSpPr>
            <p:nvPr/>
          </p:nvCxnSpPr>
          <p:spPr>
            <a:xfrm>
              <a:off x="3824579" y="3681518"/>
              <a:ext cx="0" cy="486491"/>
            </a:xfrm>
            <a:prstGeom prst="line">
              <a:avLst/>
            </a:prstGeom>
            <a:ln w="22225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接點 43">
              <a:extLst>
                <a:ext uri="{FF2B5EF4-FFF2-40B4-BE49-F238E27FC236}">
                  <a16:creationId xmlns:a16="http://schemas.microsoft.com/office/drawing/2014/main" id="{636B98F9-15FB-4AED-BE21-D65D46C59E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3987" y="2506322"/>
              <a:ext cx="0" cy="786990"/>
            </a:xfrm>
            <a:prstGeom prst="line">
              <a:avLst/>
            </a:prstGeom>
            <a:ln w="22225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接點 45">
              <a:extLst>
                <a:ext uri="{FF2B5EF4-FFF2-40B4-BE49-F238E27FC236}">
                  <a16:creationId xmlns:a16="http://schemas.microsoft.com/office/drawing/2014/main" id="{C652CADC-57FF-411E-A69A-85EBC487CCB1}"/>
                </a:ext>
              </a:extLst>
            </p:cNvPr>
            <p:cNvCxnSpPr>
              <a:cxnSpLocks/>
            </p:cNvCxnSpPr>
            <p:nvPr/>
          </p:nvCxnSpPr>
          <p:spPr>
            <a:xfrm>
              <a:off x="1969883" y="3658554"/>
              <a:ext cx="0" cy="486491"/>
            </a:xfrm>
            <a:prstGeom prst="line">
              <a:avLst/>
            </a:prstGeom>
            <a:ln w="22225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47539D89-67C6-4131-A30F-C2ABCBBCEE8C}"/>
                </a:ext>
              </a:extLst>
            </p:cNvPr>
            <p:cNvCxnSpPr>
              <a:cxnSpLocks/>
            </p:cNvCxnSpPr>
            <p:nvPr/>
          </p:nvCxnSpPr>
          <p:spPr>
            <a:xfrm>
              <a:off x="6126710" y="3558994"/>
              <a:ext cx="0" cy="577650"/>
            </a:xfrm>
            <a:prstGeom prst="line">
              <a:avLst/>
            </a:prstGeom>
            <a:ln w="22225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7D08C766-4924-4080-A819-C74439E7F4D8}"/>
                </a:ext>
              </a:extLst>
            </p:cNvPr>
            <p:cNvCxnSpPr>
              <a:cxnSpLocks/>
            </p:cNvCxnSpPr>
            <p:nvPr/>
          </p:nvCxnSpPr>
          <p:spPr>
            <a:xfrm>
              <a:off x="934879" y="3650153"/>
              <a:ext cx="0" cy="486491"/>
            </a:xfrm>
            <a:prstGeom prst="line">
              <a:avLst/>
            </a:prstGeom>
            <a:ln w="22225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AAB433CD-3ED4-4B60-8EEB-8BE383EDC841}"/>
                </a:ext>
              </a:extLst>
            </p:cNvPr>
            <p:cNvSpPr/>
            <p:nvPr/>
          </p:nvSpPr>
          <p:spPr>
            <a:xfrm>
              <a:off x="844628" y="3469652"/>
              <a:ext cx="180501" cy="180501"/>
            </a:xfrm>
            <a:prstGeom prst="ellipse">
              <a:avLst/>
            </a:prstGeom>
            <a:noFill/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7" name="圓角矩形 21">
              <a:extLst>
                <a:ext uri="{FF2B5EF4-FFF2-40B4-BE49-F238E27FC236}">
                  <a16:creationId xmlns:a16="http://schemas.microsoft.com/office/drawing/2014/main" id="{625BDD4B-D85A-4225-880A-CB361CC18DEE}"/>
                </a:ext>
              </a:extLst>
            </p:cNvPr>
            <p:cNvSpPr/>
            <p:nvPr/>
          </p:nvSpPr>
          <p:spPr>
            <a:xfrm>
              <a:off x="5961552" y="3368286"/>
              <a:ext cx="320988" cy="190708"/>
            </a:xfrm>
            <a:prstGeom prst="roundRect">
              <a:avLst>
                <a:gd name="adj" fmla="val 50000"/>
              </a:avLst>
            </a:prstGeom>
            <a:noFill/>
            <a:ln w="222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40" name="Shape 195">
            <a:extLst>
              <a:ext uri="{FF2B5EF4-FFF2-40B4-BE49-F238E27FC236}">
                <a16:creationId xmlns:a16="http://schemas.microsoft.com/office/drawing/2014/main" id="{6148D41F-0EC2-4034-85C6-905F11F4156F}"/>
              </a:ext>
            </a:extLst>
          </p:cNvPr>
          <p:cNvSpPr txBox="1"/>
          <p:nvPr/>
        </p:nvSpPr>
        <p:spPr>
          <a:xfrm>
            <a:off x="1512765" y="4219705"/>
            <a:ext cx="1063551" cy="2049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2 x USB 2.0</a:t>
            </a:r>
            <a:endParaRPr lang="zh-TW" sz="1200" i="0" u="none" strike="noStrike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4775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Shape 14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57176" y="1036900"/>
            <a:ext cx="4857752" cy="40580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群組 38"/>
          <p:cNvGrpSpPr/>
          <p:nvPr/>
        </p:nvGrpSpPr>
        <p:grpSpPr>
          <a:xfrm>
            <a:off x="2119293" y="3165443"/>
            <a:ext cx="2138010" cy="1457003"/>
            <a:chOff x="1693390" y="1216708"/>
            <a:chExt cx="2138010" cy="1457003"/>
          </a:xfrm>
        </p:grpSpPr>
        <p:sp>
          <p:nvSpPr>
            <p:cNvPr id="38" name="圓角矩形 37"/>
            <p:cNvSpPr/>
            <p:nvPr/>
          </p:nvSpPr>
          <p:spPr>
            <a:xfrm>
              <a:off x="1693390" y="1216708"/>
              <a:ext cx="2138010" cy="1357322"/>
            </a:xfrm>
            <a:prstGeom prst="roundRect">
              <a:avLst>
                <a:gd name="adj" fmla="val 10972"/>
              </a:avLst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693390" y="1288716"/>
              <a:ext cx="21380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lvl="0" indent="-381000">
                <a:buSzPct val="25000"/>
              </a:pPr>
              <a:r>
                <a: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  <a:cs typeface="Arimo"/>
                  <a:sym typeface="Arimo"/>
                </a:rPr>
                <a:t>搭配選購 </a:t>
              </a:r>
              <a:endPara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mo"/>
                <a:sym typeface="Arimo"/>
              </a:endParaRPr>
            </a:p>
            <a:p>
              <a:pPr marL="457200" lvl="0" indent="-381000">
                <a:buSzPct val="25000"/>
              </a:pPr>
              <a:r>
                <a:rPr lang="en-US" altLang="zh-TW" b="1">
                  <a:solidFill>
                    <a:srgbClr val="00009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mo"/>
                  <a:sym typeface="Arimo"/>
                </a:rPr>
                <a:t>RAIL-B02 </a:t>
              </a:r>
              <a:r>
                <a:rPr lang="zh-TW" altLang="en-US" b="1">
                  <a:solidFill>
                    <a:srgbClr val="00009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mo"/>
                  <a:sym typeface="Arimo"/>
                </a:rPr>
                <a:t>滑軌套件組</a:t>
              </a:r>
              <a:r>
                <a: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</a:p>
            <a:p>
              <a:pPr marL="457200" lvl="0" indent="-381000">
                <a:buSzPct val="25000"/>
              </a:pPr>
              <a:r>
                <a: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  <a:cs typeface="Arimo"/>
                  <a:sym typeface="Arimo"/>
                </a:rPr>
                <a:t>即可安裝於各式符合 </a:t>
              </a:r>
              <a:endParaRPr lang="en-US" altLang="zh-TW" b="1">
                <a:latin typeface="微軟正黑體" pitchFamily="34" charset="-120"/>
                <a:ea typeface="微軟正黑體" pitchFamily="34" charset="-120"/>
                <a:cs typeface="Arimo"/>
                <a:sym typeface="Arimo"/>
              </a:endParaRPr>
            </a:p>
            <a:p>
              <a:pPr marL="457200" lvl="0" indent="-381000">
                <a:buSzPct val="25000"/>
              </a:pPr>
              <a:r>
                <a:rPr lang="en-US" altLang="zh-TW" b="1">
                  <a:latin typeface="微軟正黑體" pitchFamily="34" charset="-120"/>
                  <a:ea typeface="微軟正黑體" pitchFamily="34" charset="-120"/>
                  <a:cs typeface="Arimo"/>
                  <a:sym typeface="Arimo"/>
                </a:rPr>
                <a:t>ANSI/EIA-RS-310-D </a:t>
              </a:r>
            </a:p>
            <a:p>
              <a:pPr marL="457200" lvl="0" indent="-381000">
                <a:buSzPct val="25000"/>
              </a:pPr>
              <a:r>
                <a: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  <a:cs typeface="Arimo"/>
                  <a:sym typeface="Arimo"/>
                </a:rPr>
                <a:t>標準 </a:t>
              </a:r>
              <a:r>
                <a:rPr lang="en-US" altLang="zh-TW" b="1">
                  <a:solidFill>
                    <a:srgbClr val="303F9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mo"/>
                  <a:sym typeface="Arimo"/>
                </a:rPr>
                <a:t>19</a:t>
              </a:r>
              <a:r>
                <a: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  <a:cs typeface="Arimo"/>
                  <a:sym typeface="Arimo"/>
                </a:rPr>
                <a:t> 吋機櫃</a:t>
              </a:r>
            </a:p>
            <a:p>
              <a:pPr marL="457200" lvl="0" indent="-381000">
                <a:buSzPct val="133333"/>
              </a:pPr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3" name="圖片 2" descr="TS-431XeU_俯角尺寸-去底_W1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411" y="1430892"/>
            <a:ext cx="5353069" cy="348217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9DF7942A-18B7-4FD5-9D61-F3B7D54675F7}"/>
              </a:ext>
            </a:extLst>
          </p:cNvPr>
          <p:cNvSpPr txBox="1"/>
          <p:nvPr/>
        </p:nvSpPr>
        <p:spPr>
          <a:xfrm>
            <a:off x="8554189" y="-500041"/>
            <a:ext cx="468715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3D329442-6B73-4EBC-82FE-E6B2CA4BDB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773" y="4276480"/>
            <a:ext cx="2507049" cy="636585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0F3358ED-124E-4C73-BF3B-C0BD4526A2D0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可靈活部署的 </a:t>
            </a:r>
            <a:r>
              <a:rPr lang="en-US" altLang="zh-TW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TS-451DeU</a:t>
            </a:r>
            <a:r>
              <a:rPr lang="zh-TW" altLang="en-US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短機箱設計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7348B31-5017-4BA8-A4DE-1805405CA922}"/>
              </a:ext>
            </a:extLst>
          </p:cNvPr>
          <p:cNvSpPr/>
          <p:nvPr/>
        </p:nvSpPr>
        <p:spPr>
          <a:xfrm>
            <a:off x="6038152" y="3437164"/>
            <a:ext cx="2214026" cy="277586"/>
          </a:xfrm>
          <a:prstGeom prst="rect">
            <a:avLst/>
          </a:prstGeom>
          <a:solidFill>
            <a:srgbClr val="E80C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微軟正黑體"/>
                <a:ea typeface="微軟正黑體"/>
              </a:rPr>
              <a:t> 295 mm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圓角矩形 49"/>
          <p:cNvSpPr/>
          <p:nvPr/>
        </p:nvSpPr>
        <p:spPr>
          <a:xfrm>
            <a:off x="3923928" y="2928940"/>
            <a:ext cx="3648468" cy="1071570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  <a:alpha val="14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圓角矩形 44"/>
          <p:cNvSpPr/>
          <p:nvPr/>
        </p:nvSpPr>
        <p:spPr>
          <a:xfrm>
            <a:off x="3923928" y="1419622"/>
            <a:ext cx="4752528" cy="1295004"/>
          </a:xfrm>
          <a:prstGeom prst="roundRect">
            <a:avLst>
              <a:gd name="adj" fmla="val 0"/>
            </a:avLst>
          </a:prstGeom>
          <a:solidFill>
            <a:srgbClr val="06C0D4">
              <a:alpha val="28000"/>
            </a:srgb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Shape 187"/>
          <p:cNvSpPr txBox="1"/>
          <p:nvPr/>
        </p:nvSpPr>
        <p:spPr>
          <a:xfrm>
            <a:off x="408236" y="1354964"/>
            <a:ext cx="2392224" cy="5811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zh-TW" altLang="en-US" sz="12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內建 </a:t>
            </a:r>
            <a:r>
              <a:rPr lang="en-US" altLang="zh-TW" sz="12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100W </a:t>
            </a:r>
            <a:r>
              <a:rPr lang="zh-TW" altLang="en-US" sz="12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開放式 </a:t>
            </a:r>
            <a:r>
              <a:rPr lang="en-US" altLang="zh-TW" sz="12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(open frame) </a:t>
            </a:r>
            <a:r>
              <a:rPr lang="zh-TW" altLang="en-US" sz="12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低噪音無風扇電源供應器</a:t>
            </a:r>
          </a:p>
        </p:txBody>
      </p:sp>
      <p:sp>
        <p:nvSpPr>
          <p:cNvPr id="21" name="Shape 353"/>
          <p:cNvSpPr txBox="1"/>
          <p:nvPr/>
        </p:nvSpPr>
        <p:spPr>
          <a:xfrm>
            <a:off x="2929725" y="1355594"/>
            <a:ext cx="1080360" cy="4320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個 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40mm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靜音風扇</a:t>
            </a:r>
            <a:endParaRPr lang="zh-TW" sz="1200" b="0" i="0" u="none" strike="noStrike" cap="none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7" name="Shape 348"/>
          <p:cNvSpPr txBox="1"/>
          <p:nvPr/>
        </p:nvSpPr>
        <p:spPr>
          <a:xfrm>
            <a:off x="504796" y="4259557"/>
            <a:ext cx="5078938" cy="11909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0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耗電量測試環境：安裝四顆 </a:t>
            </a:r>
            <a:r>
              <a:rPr lang="en-US" altLang="zh-TW" sz="10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sz="10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TB </a:t>
            </a:r>
            <a:r>
              <a:rPr lang="en-US" altLang="zh-TW" sz="10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NAS</a:t>
            </a:r>
            <a:r>
              <a:rPr lang="zh-TW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級</a:t>
            </a:r>
            <a:r>
              <a:rPr lang="zh-TW" sz="10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硬碟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0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噪音值測試環境：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0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參考標準: ISO 7779 ; 依 Bay 數裝載最多數量硬碟 ; </a:t>
            </a:r>
            <a:r>
              <a:rPr lang="en-US" altLang="zh-TW" sz="10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10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以 Bystander Position 測量 ; </a:t>
            </a:r>
            <a:endParaRPr lang="en-US" altLang="zh-TW" sz="1000" b="0" i="0" u="none" strike="noStrike" cap="none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0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取機器運行中前方一米處平均數據(1U單電源機架伺服器參考值來自於 TS-4</a:t>
            </a:r>
            <a:r>
              <a:rPr lang="en-US" altLang="zh-TW" sz="10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51De</a:t>
            </a:r>
            <a:r>
              <a:rPr lang="zh-TW" sz="10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U)</a:t>
            </a:r>
          </a:p>
        </p:txBody>
      </p:sp>
      <p:sp>
        <p:nvSpPr>
          <p:cNvPr id="35" name="矩形 34"/>
          <p:cNvSpPr/>
          <p:nvPr/>
        </p:nvSpPr>
        <p:spPr>
          <a:xfrm>
            <a:off x="4143372" y="3071816"/>
            <a:ext cx="1296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zh-TW" altLang="en-US" sz="2800" b="1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噪音</a:t>
            </a:r>
            <a:endParaRPr lang="en-US" altLang="zh-TW" sz="2800" b="1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4" name="群組 43"/>
          <p:cNvGrpSpPr/>
          <p:nvPr/>
        </p:nvGrpSpPr>
        <p:grpSpPr>
          <a:xfrm>
            <a:off x="6732240" y="1563638"/>
            <a:ext cx="1728192" cy="914050"/>
            <a:chOff x="6732240" y="1563638"/>
            <a:chExt cx="1728192" cy="914050"/>
          </a:xfrm>
        </p:grpSpPr>
        <p:sp>
          <p:nvSpPr>
            <p:cNvPr id="49" name="Shape 232"/>
            <p:cNvSpPr/>
            <p:nvPr/>
          </p:nvSpPr>
          <p:spPr>
            <a:xfrm>
              <a:off x="6732240" y="1563638"/>
              <a:ext cx="1728192" cy="865236"/>
            </a:xfrm>
            <a:prstGeom prst="roundRect">
              <a:avLst>
                <a:gd name="adj" fmla="val 13182"/>
              </a:avLst>
            </a:prstGeom>
            <a:solidFill>
              <a:srgbClr val="06B4C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6747630" y="1566886"/>
              <a:ext cx="169741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硬碟休眠</a:t>
              </a:r>
              <a:endPara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6881956" y="1835936"/>
              <a:ext cx="142876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>
                  <a:solidFill>
                    <a:srgbClr val="303F9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13.18 W</a:t>
              </a:r>
              <a:endParaRPr lang="zh-TW" altLang="en-US" sz="1800">
                <a:solidFill>
                  <a:srgbClr val="303F9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983033" y="2169911"/>
              <a:ext cx="1357322" cy="307777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b="1">
                  <a:solidFill>
                    <a:schemeClr val="bg1"/>
                  </a:solidFill>
                  <a:latin typeface="微軟正黑體"/>
                  <a:ea typeface="微軟正黑體"/>
                </a:rPr>
                <a:t>21.3 W</a:t>
              </a:r>
              <a:r>
                <a:rPr lang="zh-TW" altLang="en-US" b="1">
                  <a:solidFill>
                    <a:schemeClr val="bg1"/>
                  </a:solidFill>
                  <a:latin typeface="微軟正黑體"/>
                  <a:ea typeface="微軟正黑體"/>
                </a:rPr>
                <a:t> *</a:t>
              </a:r>
              <a:endParaRPr lang="zh-TW" altLang="en-US">
                <a:solidFill>
                  <a:schemeClr val="bg1"/>
                </a:solidFill>
                <a:latin typeface="微軟正黑體"/>
                <a:ea typeface="微軟正黑體"/>
              </a:endParaRPr>
            </a:p>
          </p:txBody>
        </p:sp>
      </p:grpSp>
      <p:sp>
        <p:nvSpPr>
          <p:cNvPr id="47" name="Shape 232"/>
          <p:cNvSpPr/>
          <p:nvPr/>
        </p:nvSpPr>
        <p:spPr>
          <a:xfrm>
            <a:off x="5357818" y="1563638"/>
            <a:ext cx="1252886" cy="865236"/>
          </a:xfrm>
          <a:prstGeom prst="roundRect">
            <a:avLst>
              <a:gd name="adj" fmla="val 13182"/>
            </a:avLst>
          </a:prstGeom>
          <a:solidFill>
            <a:srgbClr val="06B4C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624221" y="1564036"/>
            <a:ext cx="7200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運行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411027" y="1845228"/>
            <a:ext cx="1091967" cy="369332"/>
          </a:xfrm>
          <a:prstGeom prst="rect">
            <a:avLst/>
          </a:prstGeom>
          <a:solidFill>
            <a:srgbClr val="FFFFFF"/>
          </a:solidFill>
        </p:spPr>
        <p:txBody>
          <a:bodyPr wrap="none" anchor="t">
            <a:spAutoFit/>
          </a:bodyPr>
          <a:lstStyle/>
          <a:p>
            <a:pPr algn="ctr"/>
            <a:r>
              <a:rPr lang="en-US" sz="1800" b="1">
                <a:solidFill>
                  <a:srgbClr val="303F97"/>
                </a:solidFill>
                <a:latin typeface="微軟正黑體"/>
                <a:ea typeface="微軟正黑體"/>
              </a:rPr>
              <a:t>28.02 W</a:t>
            </a:r>
            <a:endParaRPr lang="zh-TW" altLang="en-US" sz="1800">
              <a:solidFill>
                <a:srgbClr val="303F9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464975" y="2174290"/>
            <a:ext cx="1187655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33.72 W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 *</a:t>
            </a:r>
          </a:p>
        </p:txBody>
      </p:sp>
      <p:grpSp>
        <p:nvGrpSpPr>
          <p:cNvPr id="48" name="群組 47"/>
          <p:cNvGrpSpPr/>
          <p:nvPr/>
        </p:nvGrpSpPr>
        <p:grpSpPr>
          <a:xfrm>
            <a:off x="5357818" y="3071816"/>
            <a:ext cx="1714512" cy="717387"/>
            <a:chOff x="5500694" y="2643188"/>
            <a:chExt cx="1564796" cy="717387"/>
          </a:xfrm>
        </p:grpSpPr>
        <p:sp>
          <p:nvSpPr>
            <p:cNvPr id="32" name="Shape 232"/>
            <p:cNvSpPr/>
            <p:nvPr/>
          </p:nvSpPr>
          <p:spPr>
            <a:xfrm>
              <a:off x="5500694" y="2643188"/>
              <a:ext cx="1564796" cy="668658"/>
            </a:xfrm>
            <a:prstGeom prst="roundRect">
              <a:avLst>
                <a:gd name="adj" fmla="val 13182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5669938" y="2728200"/>
              <a:ext cx="122630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21.6 dB(A)</a:t>
              </a:r>
              <a:endParaRPr lang="zh-TW" altLang="en-US" sz="180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5500694" y="3052798"/>
              <a:ext cx="15647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37.7 dB (A)</a:t>
              </a:r>
              <a:r>
                <a:rPr lang="zh-TW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*</a:t>
              </a:r>
            </a:p>
          </p:txBody>
        </p:sp>
      </p:grpSp>
      <p:sp>
        <p:nvSpPr>
          <p:cNvPr id="42" name="矩形 41"/>
          <p:cNvSpPr/>
          <p:nvPr/>
        </p:nvSpPr>
        <p:spPr>
          <a:xfrm>
            <a:off x="4143372" y="1571618"/>
            <a:ext cx="90281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buClr>
                <a:srgbClr val="595959"/>
              </a:buClr>
              <a:buSzPct val="25000"/>
            </a:pPr>
            <a:r>
              <a:rPr lang="zh-TW" sz="2800" b="1">
                <a:solidFill>
                  <a:srgbClr val="303F9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</a:t>
            </a:r>
            <a:r>
              <a:rPr lang="zh-TW" altLang="en-US" sz="2800" b="1">
                <a:solidFill>
                  <a:srgbClr val="303F9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源</a:t>
            </a:r>
            <a:endParaRPr lang="en-US" altLang="zh-TW" sz="2800" b="1">
              <a:solidFill>
                <a:srgbClr val="303F9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buClr>
                <a:srgbClr val="595959"/>
              </a:buClr>
              <a:buSzPct val="25000"/>
            </a:pPr>
            <a:r>
              <a:rPr lang="zh-TW" altLang="en-US" sz="2800" b="1">
                <a:solidFill>
                  <a:srgbClr val="303F9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消耗</a:t>
            </a:r>
          </a:p>
        </p:txBody>
      </p:sp>
      <p:sp>
        <p:nvSpPr>
          <p:cNvPr id="51" name="矩形 50"/>
          <p:cNvSpPr/>
          <p:nvPr/>
        </p:nvSpPr>
        <p:spPr>
          <a:xfrm>
            <a:off x="3857620" y="1357304"/>
            <a:ext cx="256338" cy="256338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3857620" y="2865325"/>
            <a:ext cx="256338" cy="256338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504234" y="4330995"/>
            <a:ext cx="72000" cy="72000"/>
          </a:xfrm>
          <a:prstGeom prst="rect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4234" y="4494813"/>
            <a:ext cx="72000" cy="72000"/>
          </a:xfrm>
          <a:prstGeom prst="rect">
            <a:avLst/>
          </a:prstGeom>
          <a:solidFill>
            <a:schemeClr val="accent4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7572396" y="2214560"/>
            <a:ext cx="714380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TW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9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329269" y="2492759"/>
            <a:ext cx="1264528" cy="21544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(1U </a:t>
            </a:r>
            <a:r>
              <a:rPr lang="zh-TW" alt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單電源機型參考值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80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5972961" y="3786196"/>
            <a:ext cx="1582579" cy="21544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(1U</a:t>
            </a:r>
            <a:r>
              <a:rPr lang="zh-TW" alt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單電源機型參考值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80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391D7658-06E3-4F20-B096-18DEA1ADC9A4}"/>
              </a:ext>
            </a:extLst>
          </p:cNvPr>
          <p:cNvSpPr txBox="1"/>
          <p:nvPr/>
        </p:nvSpPr>
        <p:spPr>
          <a:xfrm>
            <a:off x="8554189" y="-587697"/>
            <a:ext cx="468715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52" name="標題 1">
            <a:extLst>
              <a:ext uri="{FF2B5EF4-FFF2-40B4-BE49-F238E27FC236}">
                <a16:creationId xmlns:a16="http://schemas.microsoft.com/office/drawing/2014/main" id="{35BD879B-DBC8-4474-927D-157A31D5327D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精巧機身 ─ 高效節能，低噪寧靜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034619F8-2F8E-4C50-BFD7-50C36E6AE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117" y="1971877"/>
            <a:ext cx="3278921" cy="2014540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58841FE5-8BBF-46B6-8A98-062B04944551}"/>
              </a:ext>
            </a:extLst>
          </p:cNvPr>
          <p:cNvCxnSpPr>
            <a:cxnSpLocks/>
          </p:cNvCxnSpPr>
          <p:nvPr/>
        </p:nvCxnSpPr>
        <p:spPr>
          <a:xfrm>
            <a:off x="823913" y="1835936"/>
            <a:ext cx="0" cy="336966"/>
          </a:xfrm>
          <a:prstGeom prst="line">
            <a:avLst/>
          </a:prstGeom>
          <a:ln>
            <a:solidFill>
              <a:srgbClr val="FA0D5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接點: 肘形 11">
            <a:extLst>
              <a:ext uri="{FF2B5EF4-FFF2-40B4-BE49-F238E27FC236}">
                <a16:creationId xmlns:a16="http://schemas.microsoft.com/office/drawing/2014/main" id="{E017214B-73F4-4430-A3F6-585A0410D681}"/>
              </a:ext>
            </a:extLst>
          </p:cNvPr>
          <p:cNvCxnSpPr>
            <a:cxnSpLocks/>
          </p:cNvCxnSpPr>
          <p:nvPr/>
        </p:nvCxnSpPr>
        <p:spPr>
          <a:xfrm flipV="1">
            <a:off x="2928219" y="1802103"/>
            <a:ext cx="493117" cy="265021"/>
          </a:xfrm>
          <a:prstGeom prst="bentConnector2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890B6F19-276F-48A9-9716-ABC0F14D9BF4}"/>
              </a:ext>
            </a:extLst>
          </p:cNvPr>
          <p:cNvGrpSpPr/>
          <p:nvPr/>
        </p:nvGrpSpPr>
        <p:grpSpPr>
          <a:xfrm>
            <a:off x="244280" y="1366717"/>
            <a:ext cx="8616454" cy="2691980"/>
            <a:chOff x="244280" y="1366717"/>
            <a:chExt cx="8616454" cy="2691980"/>
          </a:xfrm>
          <a:effectLst>
            <a:outerShdw blurRad="241300" dist="241300" dir="2040000" algn="l" rotWithShape="0">
              <a:prstClr val="black">
                <a:alpha val="40000"/>
              </a:prstClr>
            </a:outerShdw>
          </a:effectLst>
        </p:grpSpPr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1AF56A0E-2E18-4F74-8D7A-1AC3FB9E08E4}"/>
                </a:ext>
              </a:extLst>
            </p:cNvPr>
            <p:cNvGrpSpPr/>
            <p:nvPr/>
          </p:nvGrpSpPr>
          <p:grpSpPr>
            <a:xfrm>
              <a:off x="244280" y="3121766"/>
              <a:ext cx="8616454" cy="936931"/>
              <a:chOff x="244280" y="1366717"/>
              <a:chExt cx="8616454" cy="936931"/>
            </a:xfrm>
          </p:grpSpPr>
          <p:sp>
            <p:nvSpPr>
              <p:cNvPr id="53" name="矩形: 圓角 52">
                <a:extLst>
                  <a:ext uri="{FF2B5EF4-FFF2-40B4-BE49-F238E27FC236}">
                    <a16:creationId xmlns:a16="http://schemas.microsoft.com/office/drawing/2014/main" id="{6674A4CE-9E9B-44D0-BF61-7815E08EF08E}"/>
                  </a:ext>
                </a:extLst>
              </p:cNvPr>
              <p:cNvSpPr/>
              <p:nvPr/>
            </p:nvSpPr>
            <p:spPr>
              <a:xfrm>
                <a:off x="5434873" y="1366717"/>
                <a:ext cx="3425861" cy="935922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4" name="矩形: 圓角 53">
                <a:extLst>
                  <a:ext uri="{FF2B5EF4-FFF2-40B4-BE49-F238E27FC236}">
                    <a16:creationId xmlns:a16="http://schemas.microsoft.com/office/drawing/2014/main" id="{2C219F7F-4E76-42D1-A3C0-4E32E5030F1B}"/>
                  </a:ext>
                </a:extLst>
              </p:cNvPr>
              <p:cNvSpPr/>
              <p:nvPr/>
            </p:nvSpPr>
            <p:spPr>
              <a:xfrm>
                <a:off x="244280" y="1367726"/>
                <a:ext cx="3425861" cy="935922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CDB4125D-A15D-4CE0-8FF3-60E67C1A0DCD}"/>
                </a:ext>
              </a:extLst>
            </p:cNvPr>
            <p:cNvGrpSpPr/>
            <p:nvPr/>
          </p:nvGrpSpPr>
          <p:grpSpPr>
            <a:xfrm>
              <a:off x="244280" y="1366717"/>
              <a:ext cx="8616454" cy="936931"/>
              <a:chOff x="244280" y="1366717"/>
              <a:chExt cx="8616454" cy="936931"/>
            </a:xfrm>
          </p:grpSpPr>
          <p:sp>
            <p:nvSpPr>
              <p:cNvPr id="50" name="矩形: 圓角 49">
                <a:extLst>
                  <a:ext uri="{FF2B5EF4-FFF2-40B4-BE49-F238E27FC236}">
                    <a16:creationId xmlns:a16="http://schemas.microsoft.com/office/drawing/2014/main" id="{4C2C3074-594C-419D-8B52-381C11AACF31}"/>
                  </a:ext>
                </a:extLst>
              </p:cNvPr>
              <p:cNvSpPr/>
              <p:nvPr/>
            </p:nvSpPr>
            <p:spPr>
              <a:xfrm>
                <a:off x="5434873" y="1366717"/>
                <a:ext cx="3425861" cy="935922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1" name="矩形: 圓角 50">
                <a:extLst>
                  <a:ext uri="{FF2B5EF4-FFF2-40B4-BE49-F238E27FC236}">
                    <a16:creationId xmlns:a16="http://schemas.microsoft.com/office/drawing/2014/main" id="{93B90C1F-F150-41E1-8FE4-7BBCF2907C0D}"/>
                  </a:ext>
                </a:extLst>
              </p:cNvPr>
              <p:cNvSpPr/>
              <p:nvPr/>
            </p:nvSpPr>
            <p:spPr>
              <a:xfrm>
                <a:off x="244280" y="1367726"/>
                <a:ext cx="3425861" cy="935922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35FE9E6C-C556-4A5A-BE95-2633E928C372}"/>
                </a:ext>
              </a:extLst>
            </p:cNvPr>
            <p:cNvGrpSpPr/>
            <p:nvPr/>
          </p:nvGrpSpPr>
          <p:grpSpPr>
            <a:xfrm>
              <a:off x="2940345" y="1882908"/>
              <a:ext cx="3330465" cy="1743441"/>
              <a:chOff x="2940345" y="1882908"/>
              <a:chExt cx="3330465" cy="1743441"/>
            </a:xfrm>
          </p:grpSpPr>
          <p:cxnSp>
            <p:nvCxnSpPr>
              <p:cNvPr id="49" name="直線接點 48">
                <a:extLst>
                  <a:ext uri="{FF2B5EF4-FFF2-40B4-BE49-F238E27FC236}">
                    <a16:creationId xmlns:a16="http://schemas.microsoft.com/office/drawing/2014/main" id="{D3389B73-0D5E-47AB-8D58-E668AB7ED4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15167" y="1882908"/>
                <a:ext cx="0" cy="528319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直線接點 3">
                <a:extLst>
                  <a:ext uri="{FF2B5EF4-FFF2-40B4-BE49-F238E27FC236}">
                    <a16:creationId xmlns:a16="http://schemas.microsoft.com/office/drawing/2014/main" id="{D289137D-AC5A-4953-B995-2172B37AB5DC}"/>
                  </a:ext>
                </a:extLst>
              </p:cNvPr>
              <p:cNvCxnSpPr/>
              <p:nvPr/>
            </p:nvCxnSpPr>
            <p:spPr>
              <a:xfrm>
                <a:off x="2940345" y="1882908"/>
                <a:ext cx="3330465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接點 42">
                <a:extLst>
                  <a:ext uri="{FF2B5EF4-FFF2-40B4-BE49-F238E27FC236}">
                    <a16:creationId xmlns:a16="http://schemas.microsoft.com/office/drawing/2014/main" id="{7F333423-C77A-4BBC-B480-384E25C361C7}"/>
                  </a:ext>
                </a:extLst>
              </p:cNvPr>
              <p:cNvCxnSpPr/>
              <p:nvPr/>
            </p:nvCxnSpPr>
            <p:spPr>
              <a:xfrm>
                <a:off x="2940345" y="3618246"/>
                <a:ext cx="3330465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>
                <a:extLst>
                  <a:ext uri="{FF2B5EF4-FFF2-40B4-BE49-F238E27FC236}">
                    <a16:creationId xmlns:a16="http://schemas.microsoft.com/office/drawing/2014/main" id="{CF39C32A-A730-41B6-9999-B8608C49FD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28366" y="3286130"/>
                <a:ext cx="0" cy="340219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4461EA6D-8339-4D2F-8D4A-1C1BD170C46F}"/>
              </a:ext>
            </a:extLst>
          </p:cNvPr>
          <p:cNvGrpSpPr/>
          <p:nvPr/>
        </p:nvGrpSpPr>
        <p:grpSpPr>
          <a:xfrm>
            <a:off x="814432" y="2968315"/>
            <a:ext cx="1471552" cy="1226656"/>
            <a:chOff x="814432" y="2968315"/>
            <a:chExt cx="1471552" cy="1226656"/>
          </a:xfrm>
        </p:grpSpPr>
        <p:pic>
          <p:nvPicPr>
            <p:cNvPr id="48" name="Shape 57" descr="D:\Fullppt\005-PNG이미지\모니터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4432" y="2968315"/>
              <a:ext cx="1457966" cy="12266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橢圓 56"/>
            <p:cNvSpPr/>
            <p:nvPr/>
          </p:nvSpPr>
          <p:spPr>
            <a:xfrm>
              <a:off x="1624790" y="3356013"/>
              <a:ext cx="608008" cy="6162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59" name="Shape 183" descr="C:\Users\user\Desktop\21_PPT對稿QNAP AQC107 10G網卡\3-01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71604" y="3286130"/>
              <a:ext cx="714380" cy="756000"/>
            </a:xfrm>
            <a:prstGeom prst="ellipse">
              <a:avLst/>
            </a:prstGeom>
            <a:noFill/>
            <a:ln>
              <a:noFill/>
            </a:ln>
            <a:effectLst/>
          </p:spPr>
        </p:pic>
      </p:grpSp>
      <p:pic>
        <p:nvPicPr>
          <p:cNvPr id="5122" name="Picture 2" descr="TS-832XU-RP">
            <a:extLst>
              <a:ext uri="{FF2B5EF4-FFF2-40B4-BE49-F238E27FC236}">
                <a16:creationId xmlns:a16="http://schemas.microsoft.com/office/drawing/2014/main" id="{CBA915EB-4B3D-46B1-BE60-722FB0427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0" b="25710"/>
          <a:stretch/>
        </p:blipFill>
        <p:spPr bwMode="auto">
          <a:xfrm>
            <a:off x="840751" y="1279358"/>
            <a:ext cx="2232917" cy="6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圖片 25" descr="一張含有 監視器, 電子用品, 坐, 白色 的圖片&#10;&#10;自動產生的描述">
            <a:extLst>
              <a:ext uri="{FF2B5EF4-FFF2-40B4-BE49-F238E27FC236}">
                <a16:creationId xmlns:a16="http://schemas.microsoft.com/office/drawing/2014/main" id="{6E87279F-DE99-41F1-A305-1A4473291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431" y="1581004"/>
            <a:ext cx="2526008" cy="389005"/>
          </a:xfrm>
          <a:prstGeom prst="rect">
            <a:avLst/>
          </a:prstGeom>
        </p:spPr>
      </p:pic>
      <p:sp>
        <p:nvSpPr>
          <p:cNvPr id="27" name="Shape 164"/>
          <p:cNvSpPr txBox="1"/>
          <p:nvPr/>
        </p:nvSpPr>
        <p:spPr>
          <a:xfrm>
            <a:off x="2054395" y="3221200"/>
            <a:ext cx="1635546" cy="64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10GBASE-T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150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</a:t>
            </a:r>
            <a:r>
              <a:rPr lang="en-US" altLang="zh-TW" sz="150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50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伺服器</a:t>
            </a:r>
            <a:endParaRPr sz="150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Shape 165"/>
          <p:cNvSpPr txBox="1"/>
          <p:nvPr/>
        </p:nvSpPr>
        <p:spPr>
          <a:xfrm>
            <a:off x="1267744" y="2311325"/>
            <a:ext cx="1559346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TS-832XU-RP</a:t>
            </a:r>
          </a:p>
        </p:txBody>
      </p:sp>
      <p:sp>
        <p:nvSpPr>
          <p:cNvPr id="31" name="Shape 169"/>
          <p:cNvSpPr txBox="1"/>
          <p:nvPr/>
        </p:nvSpPr>
        <p:spPr>
          <a:xfrm>
            <a:off x="6602385" y="4042130"/>
            <a:ext cx="13221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TVS-872XT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Shape 176"/>
          <p:cNvSpPr txBox="1"/>
          <p:nvPr/>
        </p:nvSpPr>
        <p:spPr>
          <a:xfrm>
            <a:off x="3492436" y="2728291"/>
            <a:ext cx="2120142" cy="566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GB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1GbE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網路交換器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網速上限瓶頸卡在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1Gb/s!)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Shape 177"/>
          <p:cNvSpPr txBox="1"/>
          <p:nvPr/>
        </p:nvSpPr>
        <p:spPr>
          <a:xfrm>
            <a:off x="1088639" y="1905707"/>
            <a:ext cx="1784595" cy="617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GB" sz="150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10G SFP+ NAS</a:t>
            </a:r>
            <a:endParaRPr sz="150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Shape 178"/>
          <p:cNvSpPr txBox="1"/>
          <p:nvPr/>
        </p:nvSpPr>
        <p:spPr>
          <a:xfrm>
            <a:off x="5629695" y="3254396"/>
            <a:ext cx="1300409" cy="64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10GBASE-T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endParaRPr sz="150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Shape 181"/>
          <p:cNvSpPr txBox="1"/>
          <p:nvPr/>
        </p:nvSpPr>
        <p:spPr>
          <a:xfrm>
            <a:off x="1219515" y="4241731"/>
            <a:ext cx="178595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Apple iMac Pro</a:t>
            </a:r>
          </a:p>
        </p:txBody>
      </p:sp>
      <p:sp>
        <p:nvSpPr>
          <p:cNvPr id="30" name="Shape 168"/>
          <p:cNvSpPr txBox="1"/>
          <p:nvPr/>
        </p:nvSpPr>
        <p:spPr>
          <a:xfrm>
            <a:off x="6336615" y="1912391"/>
            <a:ext cx="2255776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2.5GBASE-T NAS</a:t>
            </a:r>
            <a:endParaRPr sz="150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圖片 23" descr="交換器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0290" y="2214560"/>
            <a:ext cx="1143008" cy="516074"/>
          </a:xfrm>
          <a:prstGeom prst="rect">
            <a:avLst/>
          </a:prstGeom>
        </p:spPr>
      </p:pic>
      <p:pic>
        <p:nvPicPr>
          <p:cNvPr id="5124" name="Picture 4" descr="TVS-872XT">
            <a:extLst>
              <a:ext uri="{FF2B5EF4-FFF2-40B4-BE49-F238E27FC236}">
                <a16:creationId xmlns:a16="http://schemas.microsoft.com/office/drawing/2014/main" id="{03A02A28-F598-478F-8678-740D268ED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684" y="2896877"/>
            <a:ext cx="1686395" cy="105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hape 165">
            <a:extLst>
              <a:ext uri="{FF2B5EF4-FFF2-40B4-BE49-F238E27FC236}">
                <a16:creationId xmlns:a16="http://schemas.microsoft.com/office/drawing/2014/main" id="{F13B1773-D2E3-41FD-A7DD-89EB8F5B5669}"/>
              </a:ext>
            </a:extLst>
          </p:cNvPr>
          <p:cNvSpPr txBox="1"/>
          <p:nvPr/>
        </p:nvSpPr>
        <p:spPr>
          <a:xfrm>
            <a:off x="6602385" y="2298546"/>
            <a:ext cx="13221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TS-451DeU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C53E8A46-D6E2-45F7-8496-73687C6DE066}"/>
              </a:ext>
            </a:extLst>
          </p:cNvPr>
          <p:cNvSpPr txBox="1"/>
          <p:nvPr/>
        </p:nvSpPr>
        <p:spPr>
          <a:xfrm>
            <a:off x="8650799" y="-372500"/>
            <a:ext cx="468715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41" name="標題 1">
            <a:extLst>
              <a:ext uri="{FF2B5EF4-FFF2-40B4-BE49-F238E27FC236}">
                <a16:creationId xmlns:a16="http://schemas.microsoft.com/office/drawing/2014/main" id="{8851C8DB-23AE-4248-BB65-FC19E7E98F02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600">
                <a:solidFill>
                  <a:srgbClr val="5F616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HELLO!? </a:t>
            </a:r>
            <a:r>
              <a:rPr lang="zh-TW" altLang="en-US" sz="3600">
                <a:solidFill>
                  <a:srgbClr val="5F616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是在哈囉</a:t>
            </a:r>
            <a:r>
              <a:rPr lang="en-US" altLang="zh-TW" sz="3600">
                <a:solidFill>
                  <a:srgbClr val="5F616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r>
              <a:rPr lang="zh-TW" altLang="en-US" sz="3600">
                <a:solidFill>
                  <a:srgbClr val="5F616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別再被拖慢速度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螢幕擷取畫面 的圖片&#10;&#10;自動產生的描述">
            <a:extLst>
              <a:ext uri="{FF2B5EF4-FFF2-40B4-BE49-F238E27FC236}">
                <a16:creationId xmlns:a16="http://schemas.microsoft.com/office/drawing/2014/main" id="{224C470E-2E31-42CA-8C41-68FE55C24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52" y="964021"/>
            <a:ext cx="8368830" cy="2958623"/>
          </a:xfrm>
          <a:prstGeom prst="rect">
            <a:avLst/>
          </a:prstGeom>
        </p:spPr>
      </p:pic>
      <p:pic>
        <p:nvPicPr>
          <p:cNvPr id="14" name="圖片 13" descr="一張含有 紅色, 坐, 白色, 桌 的圖片&#10;&#10;自動產生的描述">
            <a:extLst>
              <a:ext uri="{FF2B5EF4-FFF2-40B4-BE49-F238E27FC236}">
                <a16:creationId xmlns:a16="http://schemas.microsoft.com/office/drawing/2014/main" id="{0918DFF3-F4D7-4B1E-BC1E-045EE3642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159" y="2035644"/>
            <a:ext cx="1919619" cy="2058306"/>
          </a:xfrm>
          <a:prstGeom prst="rect">
            <a:avLst/>
          </a:prstGeom>
        </p:spPr>
      </p:pic>
      <p:pic>
        <p:nvPicPr>
          <p:cNvPr id="11" name="圖片 10" descr="一張含有 電子用品 的圖片&#10;&#10;自動產生的描述">
            <a:extLst>
              <a:ext uri="{FF2B5EF4-FFF2-40B4-BE49-F238E27FC236}">
                <a16:creationId xmlns:a16="http://schemas.microsoft.com/office/drawing/2014/main" id="{509BC601-8144-4B23-82D6-ED02E02FFD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0" t="28132" r="28099"/>
          <a:stretch/>
        </p:blipFill>
        <p:spPr>
          <a:xfrm>
            <a:off x="1563882" y="4055679"/>
            <a:ext cx="7580118" cy="1582932"/>
          </a:xfrm>
          <a:prstGeom prst="rect">
            <a:avLst/>
          </a:prstGeom>
          <a:effectLst>
            <a:outerShdw blurRad="317500" dist="2413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9FD78072-CF1B-496E-89C2-F9960A693A34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 sz="3800">
                <a:solidFill>
                  <a:srgbClr val="7377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高速條件 </a:t>
            </a:r>
            <a:r>
              <a:rPr lang="en-US" altLang="zh-TW" sz="3800">
                <a:solidFill>
                  <a:srgbClr val="7377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1: </a:t>
            </a:r>
            <a:r>
              <a:rPr lang="zh-TW" altLang="en-US" sz="3800">
                <a:solidFill>
                  <a:srgbClr val="7377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 </a:t>
            </a:r>
            <a:r>
              <a:rPr lang="en-US" altLang="zh-TW" sz="3800">
                <a:solidFill>
                  <a:srgbClr val="7377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2.5GbE </a:t>
            </a:r>
            <a:r>
              <a:rPr lang="zh-TW" altLang="en-US" sz="3800">
                <a:solidFill>
                  <a:srgbClr val="7377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埠大幅提升效能 </a:t>
            </a:r>
          </a:p>
        </p:txBody>
      </p:sp>
      <p:pic>
        <p:nvPicPr>
          <p:cNvPr id="9" name="Picture 30" descr="C:\Users\user\Desktop\21_PPT對稿QNAP AQC107 10G網卡\29384737_xxl.png">
            <a:extLst>
              <a:ext uri="{FF2B5EF4-FFF2-40B4-BE49-F238E27FC236}">
                <a16:creationId xmlns:a16="http://schemas.microsoft.com/office/drawing/2014/main" id="{5208CFFD-5BD6-4483-81C1-AC96058A7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" contrast="26000"/>
                    </a14:imgEffect>
                  </a14:imgLayer>
                </a14:imgProps>
              </a:ext>
            </a:extLst>
          </a:blip>
          <a:srcRect l="25926" t="29630" r="9877" b="10906"/>
          <a:stretch>
            <a:fillRect/>
          </a:stretch>
        </p:blipFill>
        <p:spPr bwMode="auto">
          <a:xfrm>
            <a:off x="5975975" y="4055679"/>
            <a:ext cx="1592061" cy="1240321"/>
          </a:xfrm>
          <a:prstGeom prst="rect">
            <a:avLst/>
          </a:prstGeom>
          <a:ln>
            <a:noFill/>
          </a:ln>
          <a:effectLst>
            <a:outerShdw blurRad="215900" dist="228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2CBB7BD-AD9D-49E2-B1D0-72E59792D12F}"/>
              </a:ext>
            </a:extLst>
          </p:cNvPr>
          <p:cNvSpPr txBox="1"/>
          <p:nvPr/>
        </p:nvSpPr>
        <p:spPr>
          <a:xfrm>
            <a:off x="0" y="4055679"/>
            <a:ext cx="2034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測試於 </a:t>
            </a:r>
            <a:r>
              <a:rPr lang="en-US" altLang="zh-TW" sz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TW" altLang="en-US" sz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實驗室，數據會因實際環境而有所不同。</a:t>
            </a:r>
            <a:br>
              <a:rPr lang="zh-TW" altLang="en-US" sz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zh-TW" altLang="en-US" sz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測試環境：</a:t>
            </a:r>
            <a:br>
              <a:rPr lang="zh-TW" altLang="en-US" sz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NAS: TS-451DeU-2G</a:t>
            </a:r>
            <a:br>
              <a:rPr lang="en-US" altLang="zh-TW" sz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OS: QTS 4.4.2, MTU-9000</a:t>
            </a:r>
            <a:br>
              <a:rPr lang="en-US" altLang="zh-TW" sz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磁碟群組</a:t>
            </a:r>
            <a:r>
              <a:rPr lang="en-US" altLang="zh-TW" sz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6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Qtier</a:t>
            </a:r>
            <a:r>
              <a:rPr lang="en-US" altLang="zh-TW" sz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RAID 5: 4 x Seagate 1TB ES.3 HDD + RAID 1: 2 x Samsung 1TB M.2 860 EVO SSD</a:t>
            </a:r>
          </a:p>
          <a:p>
            <a:r>
              <a:rPr lang="zh-TW" altLang="en-US" sz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客戶端 </a:t>
            </a:r>
            <a:r>
              <a:rPr lang="en-US" altLang="zh-TW" sz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PC: Intel® Core TM i7-6700 3.40GHz CPU; 32GB RAM; Intel X550 </a:t>
            </a:r>
            <a:r>
              <a:rPr lang="zh-TW" altLang="en-US" sz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網卡</a:t>
            </a:r>
            <a:r>
              <a:rPr lang="en-US" altLang="zh-TW" sz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MTU-9000; Windows® 10 Pro</a:t>
            </a:r>
            <a:endParaRPr lang="zh-TW" altLang="en-US" sz="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2F6ECB8-2EB0-48EA-9934-FAA02D0A5421}"/>
              </a:ext>
            </a:extLst>
          </p:cNvPr>
          <p:cNvSpPr txBox="1"/>
          <p:nvPr/>
        </p:nvSpPr>
        <p:spPr>
          <a:xfrm>
            <a:off x="5166376" y="2221475"/>
            <a:ext cx="2240709" cy="12926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b="1" i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 </a:t>
            </a:r>
            <a:r>
              <a:rPr lang="en-US" altLang="zh-TW" b="1" i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 </a:t>
            </a:r>
            <a:r>
              <a:rPr lang="zh-TW" altLang="en-US" b="1" i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</a:t>
            </a:r>
            <a:endParaRPr lang="en-US" altLang="zh-TW" b="1" i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i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23 </a:t>
            </a:r>
            <a:r>
              <a:rPr lang="zh-TW" altLang="en-US" b="1" i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秒 </a:t>
            </a:r>
            <a:r>
              <a:rPr lang="en-US" altLang="zh-TW" b="1" i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(2 x 2.5GbE)</a:t>
            </a:r>
            <a:r>
              <a:rPr lang="zh-TW" altLang="en-US" b="1" i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 </a:t>
            </a:r>
            <a:endParaRPr lang="en-US" altLang="zh-TW" b="1" i="1">
              <a:solidFill>
                <a:schemeClr val="tx1"/>
              </a:solidFill>
              <a:latin typeface="+mn-lt"/>
              <a:ea typeface="微軟正黑體" panose="020B0604030504040204" pitchFamily="34" charset="-120"/>
            </a:endParaRPr>
          </a:p>
          <a:p>
            <a:r>
              <a:rPr lang="en-US" altLang="zh-TW" b="1" i="1" err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v.s</a:t>
            </a:r>
            <a:r>
              <a:rPr lang="en-US" altLang="zh-TW" b="1" i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. </a:t>
            </a:r>
          </a:p>
          <a:p>
            <a:r>
              <a:rPr lang="en-US" altLang="zh-TW" b="1" i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89 </a:t>
            </a:r>
            <a:r>
              <a:rPr lang="zh-TW" altLang="en-US" b="1" i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秒 </a:t>
            </a:r>
            <a:r>
              <a:rPr lang="en-US" altLang="zh-TW" b="1" i="1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(1 x 1GbE)</a:t>
            </a:r>
          </a:p>
          <a:p>
            <a:r>
              <a:rPr lang="zh-TW" altLang="en-US" b="1" i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節省 </a:t>
            </a:r>
            <a:r>
              <a:rPr lang="en-US" altLang="zh-TW" sz="2000" b="1" i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75% </a:t>
            </a:r>
            <a:r>
              <a:rPr lang="zh-TW" altLang="en-US" b="1" i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備份時間</a:t>
            </a:r>
            <a:r>
              <a:rPr lang="en-US" altLang="zh-TW" b="1" i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 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61E265B-62CE-425C-8C69-E7FCEA12A43D}"/>
              </a:ext>
            </a:extLst>
          </p:cNvPr>
          <p:cNvSpPr/>
          <p:nvPr/>
        </p:nvSpPr>
        <p:spPr>
          <a:xfrm>
            <a:off x="7342194" y="3616896"/>
            <a:ext cx="190308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TS-451DeU</a:t>
            </a:r>
            <a:endParaRPr lang="zh-TW" altLang="en-US" sz="25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4071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1">
            <a:extLst>
              <a:ext uri="{FF2B5EF4-FFF2-40B4-BE49-F238E27FC236}">
                <a16:creationId xmlns:a16="http://schemas.microsoft.com/office/drawing/2014/main" id="{D32B6BB2-7E67-4105-B1D4-EF1A3901B0EB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 sz="3200">
                <a:solidFill>
                  <a:srgbClr val="73777C"/>
                </a:solidFill>
                <a:latin typeface="微軟正黑體"/>
                <a:ea typeface="微軟正黑體"/>
              </a:rPr>
              <a:t> </a:t>
            </a:r>
            <a:r>
              <a:rPr lang="zh-TW" altLang="en-US" sz="3300">
                <a:solidFill>
                  <a:srgbClr val="73777C"/>
                </a:solidFill>
                <a:latin typeface="微軟正黑體"/>
                <a:ea typeface="微軟正黑體"/>
              </a:rPr>
              <a:t>高速條件 </a:t>
            </a:r>
            <a:r>
              <a:rPr lang="en-US" altLang="zh-TW" sz="3300">
                <a:solidFill>
                  <a:srgbClr val="73777C"/>
                </a:solidFill>
                <a:latin typeface="微軟正黑體"/>
                <a:ea typeface="微軟正黑體"/>
              </a:rPr>
              <a:t>2-1: </a:t>
            </a:r>
            <a:r>
              <a:rPr lang="zh-TW" altLang="en-US" sz="3300">
                <a:solidFill>
                  <a:srgbClr val="73777C"/>
                </a:solidFill>
                <a:latin typeface="微軟正黑體"/>
                <a:ea typeface="微軟正黑體"/>
              </a:rPr>
              <a:t>具 </a:t>
            </a:r>
            <a:r>
              <a:rPr lang="en-US" altLang="zh-TW" sz="3300">
                <a:solidFill>
                  <a:srgbClr val="73777C"/>
                </a:solidFill>
                <a:latin typeface="微軟正黑體"/>
                <a:ea typeface="微軟正黑體"/>
              </a:rPr>
              <a:t>PCIe </a:t>
            </a:r>
            <a:r>
              <a:rPr lang="zh-TW" altLang="en-US" sz="3300">
                <a:solidFill>
                  <a:srgbClr val="73777C"/>
                </a:solidFill>
                <a:latin typeface="微軟正黑體"/>
                <a:ea typeface="微軟正黑體"/>
              </a:rPr>
              <a:t>插槽的電腦</a:t>
            </a:r>
            <a:br>
              <a:rPr lang="en-US" altLang="zh-TW" sz="33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300">
                <a:solidFill>
                  <a:srgbClr val="73777C"/>
                </a:solidFill>
                <a:latin typeface="微軟正黑體"/>
                <a:ea typeface="微軟正黑體"/>
              </a:rPr>
              <a:t>與伺服器也要升速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09D20DE5-7E47-49D2-946A-C5FA237AA55E}"/>
              </a:ext>
            </a:extLst>
          </p:cNvPr>
          <p:cNvGrpSpPr/>
          <p:nvPr/>
        </p:nvGrpSpPr>
        <p:grpSpPr>
          <a:xfrm>
            <a:off x="186634" y="1212045"/>
            <a:ext cx="4544697" cy="3498866"/>
            <a:chOff x="250509" y="1212045"/>
            <a:chExt cx="3651456" cy="3498866"/>
          </a:xfrm>
        </p:grpSpPr>
        <p:sp>
          <p:nvSpPr>
            <p:cNvPr id="31" name="矩形: 圓角 30">
              <a:extLst>
                <a:ext uri="{FF2B5EF4-FFF2-40B4-BE49-F238E27FC236}">
                  <a16:creationId xmlns:a16="http://schemas.microsoft.com/office/drawing/2014/main" id="{F8E8D55B-D801-4DEC-8B75-72BADB9A913D}"/>
                </a:ext>
              </a:extLst>
            </p:cNvPr>
            <p:cNvSpPr/>
            <p:nvPr/>
          </p:nvSpPr>
          <p:spPr>
            <a:xfrm>
              <a:off x="397741" y="1407073"/>
              <a:ext cx="3504224" cy="3303838"/>
            </a:xfrm>
            <a:prstGeom prst="roundRect">
              <a:avLst>
                <a:gd name="adj" fmla="val 3442"/>
              </a:avLst>
            </a:prstGeom>
            <a:solidFill>
              <a:schemeClr val="bg1">
                <a:alpha val="15000"/>
              </a:schemeClr>
            </a:solidFill>
            <a:ln w="12700">
              <a:gradFill>
                <a:gsLst>
                  <a:gs pos="0">
                    <a:srgbClr val="7030A0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AFF5B2CC-846E-411E-B1E0-2E7CC636AC93}"/>
                </a:ext>
              </a:extLst>
            </p:cNvPr>
            <p:cNvSpPr/>
            <p:nvPr/>
          </p:nvSpPr>
          <p:spPr>
            <a:xfrm>
              <a:off x="470469" y="2624958"/>
              <a:ext cx="3368434" cy="2014045"/>
            </a:xfrm>
            <a:prstGeom prst="roundRect">
              <a:avLst>
                <a:gd name="adj" fmla="val 3442"/>
              </a:avLst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6" name="平行四邊形 35">
              <a:extLst>
                <a:ext uri="{FF2B5EF4-FFF2-40B4-BE49-F238E27FC236}">
                  <a16:creationId xmlns:a16="http://schemas.microsoft.com/office/drawing/2014/main" id="{6BAD8D58-4BD8-40EB-9BD2-56CD4C9F75F9}"/>
                </a:ext>
              </a:extLst>
            </p:cNvPr>
            <p:cNvSpPr/>
            <p:nvPr/>
          </p:nvSpPr>
          <p:spPr>
            <a:xfrm>
              <a:off x="250509" y="1212045"/>
              <a:ext cx="3444527" cy="390056"/>
            </a:xfrm>
            <a:prstGeom prst="parallelogram">
              <a:avLst>
                <a:gd name="adj" fmla="val 58060"/>
              </a:avLst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430D0C5A-34CF-4E3D-8654-808DEA8354F9}"/>
                </a:ext>
              </a:extLst>
            </p:cNvPr>
            <p:cNvSpPr txBox="1"/>
            <p:nvPr/>
          </p:nvSpPr>
          <p:spPr>
            <a:xfrm>
              <a:off x="434596" y="1236318"/>
              <a:ext cx="3324594" cy="338554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16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支援 </a:t>
              </a:r>
              <a:r>
                <a:rPr lang="en-US" altLang="zh-TW" sz="16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10G/5G/2.5G/1G/100M </a:t>
              </a:r>
              <a:r>
                <a:rPr lang="en-US" altLang="zh-CN" sz="16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Multi-</a:t>
              </a:r>
              <a:r>
                <a:rPr lang="zh-TW" altLang="en-US" sz="16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6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</a:t>
              </a:r>
              <a:r>
                <a:rPr lang="en-US" altLang="zh-CN" sz="16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ig</a:t>
              </a:r>
            </a:p>
          </p:txBody>
        </p:sp>
      </p:grpSp>
      <p:sp>
        <p:nvSpPr>
          <p:cNvPr id="39" name="TextBox 23">
            <a:extLst>
              <a:ext uri="{FF2B5EF4-FFF2-40B4-BE49-F238E27FC236}">
                <a16:creationId xmlns:a16="http://schemas.microsoft.com/office/drawing/2014/main" id="{4416C3AA-3A10-446D-9DEB-E6908B786511}"/>
              </a:ext>
            </a:extLst>
          </p:cNvPr>
          <p:cNvSpPr txBox="1"/>
          <p:nvPr/>
        </p:nvSpPr>
        <p:spPr>
          <a:xfrm>
            <a:off x="728747" y="2953282"/>
            <a:ext cx="1494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QXG-10G1T</a:t>
            </a:r>
          </a:p>
        </p:txBody>
      </p:sp>
      <p:sp>
        <p:nvSpPr>
          <p:cNvPr id="40" name="TextBox 24">
            <a:extLst>
              <a:ext uri="{FF2B5EF4-FFF2-40B4-BE49-F238E27FC236}">
                <a16:creationId xmlns:a16="http://schemas.microsoft.com/office/drawing/2014/main" id="{68639D3D-D9A6-4916-8C2D-0AE1EF09457E}"/>
              </a:ext>
            </a:extLst>
          </p:cNvPr>
          <p:cNvSpPr txBox="1"/>
          <p:nvPr/>
        </p:nvSpPr>
        <p:spPr>
          <a:xfrm>
            <a:off x="2323198" y="2953282"/>
            <a:ext cx="1972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QXG-10G2T-107</a:t>
            </a:r>
          </a:p>
        </p:txBody>
      </p:sp>
      <p:sp>
        <p:nvSpPr>
          <p:cNvPr id="41" name="TextBox 27">
            <a:extLst>
              <a:ext uri="{FF2B5EF4-FFF2-40B4-BE49-F238E27FC236}">
                <a16:creationId xmlns:a16="http://schemas.microsoft.com/office/drawing/2014/main" id="{8C150897-E034-4BA0-BDD3-65BF4765731B}"/>
              </a:ext>
            </a:extLst>
          </p:cNvPr>
          <p:cNvSpPr txBox="1"/>
          <p:nvPr/>
        </p:nvSpPr>
        <p:spPr>
          <a:xfrm>
            <a:off x="562741" y="3394375"/>
            <a:ext cx="2135578" cy="8284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 Marvell AQC107</a:t>
            </a:r>
            <a:endParaRPr lang="zh-TW" alt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 單埠</a:t>
            </a: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10GbE NBase-T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 PCIe Gen3 x8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 Low Profile</a:t>
            </a:r>
          </a:p>
        </p:txBody>
      </p:sp>
      <p:sp>
        <p:nvSpPr>
          <p:cNvPr id="42" name="TextBox 28">
            <a:extLst>
              <a:ext uri="{FF2B5EF4-FFF2-40B4-BE49-F238E27FC236}">
                <a16:creationId xmlns:a16="http://schemas.microsoft.com/office/drawing/2014/main" id="{A44625C3-871E-44B2-8838-3CBAF6CAA943}"/>
              </a:ext>
            </a:extLst>
          </p:cNvPr>
          <p:cNvSpPr txBox="1"/>
          <p:nvPr/>
        </p:nvSpPr>
        <p:spPr>
          <a:xfrm>
            <a:off x="2338605" y="3394375"/>
            <a:ext cx="1794375" cy="8284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 Marvell AQC107S</a:t>
            </a:r>
            <a:endParaRPr lang="zh-TW" alt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 雙埠</a:t>
            </a: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10GbE NBase-T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 PCIe Gen3 x8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 Low Profile</a:t>
            </a:r>
          </a:p>
        </p:txBody>
      </p:sp>
      <p:pic>
        <p:nvPicPr>
          <p:cNvPr id="43" name="圖片 42" descr="一張含有 電子用品 的圖片&#10;&#10;自動產生的描述">
            <a:extLst>
              <a:ext uri="{FF2B5EF4-FFF2-40B4-BE49-F238E27FC236}">
                <a16:creationId xmlns:a16="http://schemas.microsoft.com/office/drawing/2014/main" id="{A23881E7-78F8-451F-9953-F114995696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3120" y="1766932"/>
            <a:ext cx="1887063" cy="1179625"/>
          </a:xfrm>
          <a:prstGeom prst="rect">
            <a:avLst/>
          </a:prstGeom>
          <a:effectLst>
            <a:outerShdw blurRad="127000" dist="127000" dir="3180000" sx="102000" sy="102000" algn="ctr" rotWithShape="0">
              <a:prstClr val="black">
                <a:alpha val="22000"/>
              </a:prstClr>
            </a:outerShdw>
          </a:effectLst>
        </p:spPr>
      </p:pic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C023EF03-3AA1-4CA9-A5AA-00AE4F988622}"/>
              </a:ext>
            </a:extLst>
          </p:cNvPr>
          <p:cNvCxnSpPr>
            <a:cxnSpLocks/>
          </p:cNvCxnSpPr>
          <p:nvPr/>
        </p:nvCxnSpPr>
        <p:spPr>
          <a:xfrm>
            <a:off x="562741" y="3331367"/>
            <a:ext cx="153878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B7B06852-B6E8-48E2-A368-60C029E3AE85}"/>
              </a:ext>
            </a:extLst>
          </p:cNvPr>
          <p:cNvCxnSpPr>
            <a:cxnSpLocks/>
          </p:cNvCxnSpPr>
          <p:nvPr/>
        </p:nvCxnSpPr>
        <p:spPr>
          <a:xfrm>
            <a:off x="2405105" y="3331367"/>
            <a:ext cx="158385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3FF6D1F3-20B4-4E31-A368-79C3C492562F}"/>
              </a:ext>
            </a:extLst>
          </p:cNvPr>
          <p:cNvGrpSpPr/>
          <p:nvPr/>
        </p:nvGrpSpPr>
        <p:grpSpPr>
          <a:xfrm>
            <a:off x="3788020" y="3721986"/>
            <a:ext cx="1193917" cy="1049131"/>
            <a:chOff x="3736693" y="3906049"/>
            <a:chExt cx="1193917" cy="1049131"/>
          </a:xfrm>
        </p:grpSpPr>
        <p:sp>
          <p:nvSpPr>
            <p:cNvPr id="52" name="直角三角形 51">
              <a:extLst>
                <a:ext uri="{FF2B5EF4-FFF2-40B4-BE49-F238E27FC236}">
                  <a16:creationId xmlns:a16="http://schemas.microsoft.com/office/drawing/2014/main" id="{CDB0B617-63F7-43CF-A10A-7B468D4C9C33}"/>
                </a:ext>
              </a:extLst>
            </p:cNvPr>
            <p:cNvSpPr/>
            <p:nvPr/>
          </p:nvSpPr>
          <p:spPr>
            <a:xfrm rot="16200000">
              <a:off x="3736693" y="3906049"/>
              <a:ext cx="1049131" cy="1049131"/>
            </a:xfrm>
            <a:prstGeom prst="rtTriangl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3" name="TextBox 10">
              <a:extLst>
                <a:ext uri="{FF2B5EF4-FFF2-40B4-BE49-F238E27FC236}">
                  <a16:creationId xmlns:a16="http://schemas.microsoft.com/office/drawing/2014/main" id="{CE03CDB8-81BE-4A50-B84B-DE51DE1A6AFE}"/>
                </a:ext>
              </a:extLst>
            </p:cNvPr>
            <p:cNvSpPr txBox="1"/>
            <p:nvPr/>
          </p:nvSpPr>
          <p:spPr>
            <a:xfrm rot="18900000">
              <a:off x="3972667" y="4383757"/>
              <a:ext cx="95794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10GbE</a:t>
              </a:r>
            </a:p>
          </p:txBody>
        </p:sp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6BCCBFAB-0C7A-417E-B5C9-4F33510D2E4C}"/>
              </a:ext>
            </a:extLst>
          </p:cNvPr>
          <p:cNvGrpSpPr/>
          <p:nvPr/>
        </p:nvGrpSpPr>
        <p:grpSpPr>
          <a:xfrm>
            <a:off x="5121275" y="1203849"/>
            <a:ext cx="3810122" cy="3498866"/>
            <a:chOff x="250509" y="1212045"/>
            <a:chExt cx="3315390" cy="3498866"/>
          </a:xfrm>
        </p:grpSpPr>
        <p:sp>
          <p:nvSpPr>
            <p:cNvPr id="55" name="矩形: 圓角 54">
              <a:extLst>
                <a:ext uri="{FF2B5EF4-FFF2-40B4-BE49-F238E27FC236}">
                  <a16:creationId xmlns:a16="http://schemas.microsoft.com/office/drawing/2014/main" id="{4A5D48FB-4B02-48AA-9058-19D85D03C598}"/>
                </a:ext>
              </a:extLst>
            </p:cNvPr>
            <p:cNvSpPr/>
            <p:nvPr/>
          </p:nvSpPr>
          <p:spPr>
            <a:xfrm>
              <a:off x="397741" y="1407073"/>
              <a:ext cx="3086900" cy="3303838"/>
            </a:xfrm>
            <a:prstGeom prst="roundRect">
              <a:avLst>
                <a:gd name="adj" fmla="val 3442"/>
              </a:avLst>
            </a:prstGeom>
            <a:solidFill>
              <a:schemeClr val="bg1">
                <a:alpha val="15000"/>
              </a:schemeClr>
            </a:solidFill>
            <a:ln w="12700">
              <a:gradFill>
                <a:gsLst>
                  <a:gs pos="0">
                    <a:srgbClr val="7030A0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1"/>
              </a:gradFill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6" name="矩形: 圓角 55">
              <a:extLst>
                <a:ext uri="{FF2B5EF4-FFF2-40B4-BE49-F238E27FC236}">
                  <a16:creationId xmlns:a16="http://schemas.microsoft.com/office/drawing/2014/main" id="{2D2DF548-0981-4833-9F0C-5AD4A62F570B}"/>
                </a:ext>
              </a:extLst>
            </p:cNvPr>
            <p:cNvSpPr/>
            <p:nvPr/>
          </p:nvSpPr>
          <p:spPr>
            <a:xfrm>
              <a:off x="470469" y="2357258"/>
              <a:ext cx="2945015" cy="2281745"/>
            </a:xfrm>
            <a:prstGeom prst="roundRect">
              <a:avLst>
                <a:gd name="adj" fmla="val 3442"/>
              </a:avLst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7" name="平行四邊形 56">
              <a:extLst>
                <a:ext uri="{FF2B5EF4-FFF2-40B4-BE49-F238E27FC236}">
                  <a16:creationId xmlns:a16="http://schemas.microsoft.com/office/drawing/2014/main" id="{0286F421-C6DC-42CB-8F25-611659B556E8}"/>
                </a:ext>
              </a:extLst>
            </p:cNvPr>
            <p:cNvSpPr/>
            <p:nvPr/>
          </p:nvSpPr>
          <p:spPr>
            <a:xfrm>
              <a:off x="250509" y="1212045"/>
              <a:ext cx="3315390" cy="390056"/>
            </a:xfrm>
            <a:prstGeom prst="parallelogram">
              <a:avLst>
                <a:gd name="adj" fmla="val 58060"/>
              </a:avLst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8" name="TextBox 5">
              <a:extLst>
                <a:ext uri="{FF2B5EF4-FFF2-40B4-BE49-F238E27FC236}">
                  <a16:creationId xmlns:a16="http://schemas.microsoft.com/office/drawing/2014/main" id="{AD938E9A-7560-487B-BC7F-9311CC96DB07}"/>
                </a:ext>
              </a:extLst>
            </p:cNvPr>
            <p:cNvSpPr txBox="1"/>
            <p:nvPr/>
          </p:nvSpPr>
          <p:spPr>
            <a:xfrm>
              <a:off x="431618" y="1236318"/>
              <a:ext cx="3095430" cy="338554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16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支援</a:t>
              </a:r>
              <a:r>
                <a:rPr lang="en-US" altLang="zh-TW" sz="16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5G/2.5G/1G/100M </a:t>
              </a:r>
              <a:r>
                <a:rPr lang="en-US" altLang="zh-CN" sz="16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Multi-</a:t>
              </a:r>
              <a:r>
                <a:rPr lang="zh-TW" altLang="en-US" sz="16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6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</a:t>
              </a:r>
              <a:r>
                <a:rPr lang="en-US" altLang="zh-CN" sz="16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ig</a:t>
              </a:r>
            </a:p>
          </p:txBody>
        </p:sp>
      </p:grp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F259B1AE-844B-4C49-A6F9-0CDC4616CFB3}"/>
              </a:ext>
            </a:extLst>
          </p:cNvPr>
          <p:cNvGrpSpPr/>
          <p:nvPr/>
        </p:nvGrpSpPr>
        <p:grpSpPr>
          <a:xfrm>
            <a:off x="7882266" y="3713790"/>
            <a:ext cx="1193917" cy="1049131"/>
            <a:chOff x="3736693" y="3906049"/>
            <a:chExt cx="1193917" cy="1049131"/>
          </a:xfrm>
        </p:grpSpPr>
        <p:sp>
          <p:nvSpPr>
            <p:cNvPr id="68" name="直角三角形 67">
              <a:extLst>
                <a:ext uri="{FF2B5EF4-FFF2-40B4-BE49-F238E27FC236}">
                  <a16:creationId xmlns:a16="http://schemas.microsoft.com/office/drawing/2014/main" id="{78E897EF-B14E-4508-9CE2-74CAD2F125EC}"/>
                </a:ext>
              </a:extLst>
            </p:cNvPr>
            <p:cNvSpPr/>
            <p:nvPr/>
          </p:nvSpPr>
          <p:spPr>
            <a:xfrm rot="16200000">
              <a:off x="3736693" y="3906049"/>
              <a:ext cx="1049131" cy="1049131"/>
            </a:xfrm>
            <a:prstGeom prst="rtTriangl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9" name="TextBox 10">
              <a:extLst>
                <a:ext uri="{FF2B5EF4-FFF2-40B4-BE49-F238E27FC236}">
                  <a16:creationId xmlns:a16="http://schemas.microsoft.com/office/drawing/2014/main" id="{43B5722D-357B-423A-AFA2-3D3AD4E15B91}"/>
                </a:ext>
              </a:extLst>
            </p:cNvPr>
            <p:cNvSpPr txBox="1"/>
            <p:nvPr/>
          </p:nvSpPr>
          <p:spPr>
            <a:xfrm rot="18900000">
              <a:off x="3972667" y="4383757"/>
              <a:ext cx="95794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5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r>
                <a:rPr lang="en-US" sz="15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GbE</a:t>
              </a:r>
            </a:p>
          </p:txBody>
        </p:sp>
      </p:grpSp>
      <p:pic>
        <p:nvPicPr>
          <p:cNvPr id="70" name="圖片 69" descr="一張含有 電子用品 的圖片&#10;&#10;自動產生的描述">
            <a:extLst>
              <a:ext uri="{FF2B5EF4-FFF2-40B4-BE49-F238E27FC236}">
                <a16:creationId xmlns:a16="http://schemas.microsoft.com/office/drawing/2014/main" id="{81BA085B-6928-44D9-875C-281EA9930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3578" y="1757311"/>
            <a:ext cx="2378617" cy="1486900"/>
          </a:xfrm>
          <a:prstGeom prst="rect">
            <a:avLst/>
          </a:prstGeom>
          <a:effectLst>
            <a:outerShdw blurRad="127000" dist="127000" dir="3180000" sx="102000" sy="102000" algn="ctr" rotWithShape="0">
              <a:prstClr val="black">
                <a:alpha val="22000"/>
              </a:prstClr>
            </a:outerShdw>
          </a:effectLst>
        </p:spPr>
      </p:pic>
      <p:sp>
        <p:nvSpPr>
          <p:cNvPr id="71" name="TextBox 41">
            <a:extLst>
              <a:ext uri="{FF2B5EF4-FFF2-40B4-BE49-F238E27FC236}">
                <a16:creationId xmlns:a16="http://schemas.microsoft.com/office/drawing/2014/main" id="{C448561F-F061-4161-A1C0-A71050CC8907}"/>
              </a:ext>
            </a:extLst>
          </p:cNvPr>
          <p:cNvSpPr txBox="1"/>
          <p:nvPr/>
        </p:nvSpPr>
        <p:spPr>
          <a:xfrm>
            <a:off x="5616437" y="2456729"/>
            <a:ext cx="21092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QXG-5G1T-111C</a:t>
            </a:r>
          </a:p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QXG-5G2T-111C</a:t>
            </a:r>
          </a:p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QXG-5G4T-111C</a:t>
            </a:r>
          </a:p>
        </p:txBody>
      </p:sp>
      <p:sp>
        <p:nvSpPr>
          <p:cNvPr id="72" name="TextBox 47">
            <a:extLst>
              <a:ext uri="{FF2B5EF4-FFF2-40B4-BE49-F238E27FC236}">
                <a16:creationId xmlns:a16="http://schemas.microsoft.com/office/drawing/2014/main" id="{45DA9A6C-776A-4C87-827E-CB8883328A24}"/>
              </a:ext>
            </a:extLst>
          </p:cNvPr>
          <p:cNvSpPr txBox="1"/>
          <p:nvPr/>
        </p:nvSpPr>
        <p:spPr>
          <a:xfrm>
            <a:off x="5616437" y="3380059"/>
            <a:ext cx="3221575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 Marvell AQC111C</a:t>
            </a:r>
            <a:endParaRPr lang="zh-TW" alt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" indent="-3556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 單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雙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四埠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GbE NBase-T</a:t>
            </a:r>
          </a:p>
          <a:p>
            <a:pPr marL="35560" indent="-3556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 PCIe Gen2 x1, Gen3 x2, Gen3 x4</a:t>
            </a:r>
          </a:p>
          <a:p>
            <a:pPr marL="35560" indent="-3556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 Low Profile</a:t>
            </a:r>
          </a:p>
        </p:txBody>
      </p:sp>
      <p:cxnSp>
        <p:nvCxnSpPr>
          <p:cNvPr id="73" name="直線接點 72">
            <a:extLst>
              <a:ext uri="{FF2B5EF4-FFF2-40B4-BE49-F238E27FC236}">
                <a16:creationId xmlns:a16="http://schemas.microsoft.com/office/drawing/2014/main" id="{E50212D2-B3B0-4656-9719-5A67DC03DEE0}"/>
              </a:ext>
            </a:extLst>
          </p:cNvPr>
          <p:cNvCxnSpPr>
            <a:cxnSpLocks/>
          </p:cNvCxnSpPr>
          <p:nvPr/>
        </p:nvCxnSpPr>
        <p:spPr>
          <a:xfrm>
            <a:off x="5669851" y="3322287"/>
            <a:ext cx="214067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07EBFE12-010F-4782-B993-3A2A9B7C27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060" y="1973161"/>
            <a:ext cx="1195371" cy="2022330"/>
          </a:xfrm>
          <a:prstGeom prst="rect">
            <a:avLst/>
          </a:prstGeom>
        </p:spPr>
      </p:pic>
      <p:pic>
        <p:nvPicPr>
          <p:cNvPr id="75" name="圖片 74" descr="一張含有 電子用品, 電路 的圖片&#10;&#10;自動產生的描述">
            <a:extLst>
              <a:ext uri="{FF2B5EF4-FFF2-40B4-BE49-F238E27FC236}">
                <a16:creationId xmlns:a16="http://schemas.microsoft.com/office/drawing/2014/main" id="{96378C97-059F-4621-9B79-7BC2111E94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025" y="1781215"/>
            <a:ext cx="1877080" cy="1173801"/>
          </a:xfrm>
          <a:prstGeom prst="rect">
            <a:avLst/>
          </a:prstGeom>
          <a:effectLst>
            <a:outerShdw blurRad="127000" dist="127000" dir="3180000" sx="102000" sy="102000" algn="ctr" rotWithShape="0">
              <a:prstClr val="black">
                <a:alpha val="2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0832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5B967F70-854B-4F72-B983-61A666C16C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403"/>
          <a:stretch/>
        </p:blipFill>
        <p:spPr>
          <a:xfrm>
            <a:off x="-681493" y="2516547"/>
            <a:ext cx="4048802" cy="2626953"/>
          </a:xfrm>
          <a:prstGeom prst="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F13DCD9C-4322-48CA-84B5-D8592D115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40329" y="1517213"/>
            <a:ext cx="4810009" cy="3183094"/>
          </a:xfrm>
          <a:prstGeom prst="rect">
            <a:avLst/>
          </a:prstGeom>
        </p:spPr>
      </p:pic>
      <p:pic>
        <p:nvPicPr>
          <p:cNvPr id="31" name="圖片 30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FC034CE0-8A3B-4963-BEC0-69DA128D29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867" y="2790838"/>
            <a:ext cx="2066712" cy="1639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A666D593-65FC-4AD0-A6E7-DDAB2E711401}"/>
              </a:ext>
            </a:extLst>
          </p:cNvPr>
          <p:cNvSpPr txBox="1"/>
          <p:nvPr/>
        </p:nvSpPr>
        <p:spPr>
          <a:xfrm>
            <a:off x="361519" y="1154133"/>
            <a:ext cx="33776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QNA-UC5G1T:</a:t>
            </a:r>
          </a:p>
          <a:p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USB 3.2 Gen1 Type-C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對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5G/2.5G/1G/100M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網路轉換器 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0349E00-240B-4CBD-BF36-F19199B5AE10}"/>
              </a:ext>
            </a:extLst>
          </p:cNvPr>
          <p:cNvSpPr/>
          <p:nvPr/>
        </p:nvSpPr>
        <p:spPr>
          <a:xfrm>
            <a:off x="660510" y="3287587"/>
            <a:ext cx="76495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>
                <a:solidFill>
                  <a:srgbClr val="2862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9.98</a:t>
            </a:r>
            <a:r>
              <a:rPr lang="en-US" altLang="zh-CN" sz="500">
                <a:solidFill>
                  <a:srgbClr val="2862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000">
                <a:solidFill>
                  <a:srgbClr val="2862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cm</a:t>
            </a:r>
            <a:endParaRPr lang="zh-TW" alt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E7E72787-9D20-4EC7-BBD0-DE78872D07B7}"/>
              </a:ext>
            </a:extLst>
          </p:cNvPr>
          <p:cNvSpPr/>
          <p:nvPr/>
        </p:nvSpPr>
        <p:spPr>
          <a:xfrm rot="21113554">
            <a:off x="1421941" y="2121085"/>
            <a:ext cx="65274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>
                <a:solidFill>
                  <a:srgbClr val="2862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2.8</a:t>
            </a:r>
            <a:r>
              <a:rPr lang="en-US" altLang="zh-CN" sz="500">
                <a:solidFill>
                  <a:srgbClr val="2862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000">
                <a:solidFill>
                  <a:srgbClr val="2862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cm</a:t>
            </a:r>
            <a:endParaRPr lang="zh-TW" alt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44916EB7-E3CB-46EF-98EB-BEF19FE0D9C8}"/>
              </a:ext>
            </a:extLst>
          </p:cNvPr>
          <p:cNvSpPr/>
          <p:nvPr/>
        </p:nvSpPr>
        <p:spPr>
          <a:xfrm rot="3550194">
            <a:off x="2045287" y="2395971"/>
            <a:ext cx="65274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>
                <a:solidFill>
                  <a:srgbClr val="2862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2.8</a:t>
            </a:r>
            <a:r>
              <a:rPr lang="en-US" altLang="zh-CN" sz="500">
                <a:solidFill>
                  <a:srgbClr val="2862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000">
                <a:solidFill>
                  <a:srgbClr val="2862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cm</a:t>
            </a:r>
            <a:endParaRPr lang="zh-TW" alt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矩形 27">
            <a:extLst>
              <a:ext uri="{FF2B5EF4-FFF2-40B4-BE49-F238E27FC236}">
                <a16:creationId xmlns:a16="http://schemas.microsoft.com/office/drawing/2014/main" id="{BB93D149-CEE2-4BB2-AE68-C3BCB0E8A556}"/>
              </a:ext>
            </a:extLst>
          </p:cNvPr>
          <p:cNvSpPr/>
          <p:nvPr/>
        </p:nvSpPr>
        <p:spPr>
          <a:xfrm>
            <a:off x="2254210" y="3354883"/>
            <a:ext cx="61908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>
                <a:solidFill>
                  <a:srgbClr val="2862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111</a:t>
            </a:r>
            <a:r>
              <a:rPr lang="en-US" altLang="zh-CN" sz="500">
                <a:solidFill>
                  <a:srgbClr val="2862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CN" sz="1000">
                <a:solidFill>
                  <a:srgbClr val="2862C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g</a:t>
            </a:r>
            <a:endParaRPr lang="zh-TW" alt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6CB1A0E8-BAD0-4474-A609-D1F56EBE2839}"/>
              </a:ext>
            </a:extLst>
          </p:cNvPr>
          <p:cNvCxnSpPr>
            <a:cxnSpLocks/>
          </p:cNvCxnSpPr>
          <p:nvPr/>
        </p:nvCxnSpPr>
        <p:spPr>
          <a:xfrm flipV="1">
            <a:off x="1458562" y="2378012"/>
            <a:ext cx="610514" cy="91944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1B4FE007-014E-4027-A282-9D095B676264}"/>
              </a:ext>
            </a:extLst>
          </p:cNvPr>
          <p:cNvCxnSpPr>
            <a:cxnSpLocks/>
          </p:cNvCxnSpPr>
          <p:nvPr/>
        </p:nvCxnSpPr>
        <p:spPr>
          <a:xfrm>
            <a:off x="1392605" y="2574179"/>
            <a:ext cx="0" cy="1859873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DE886F52-F369-441A-AF85-3EF27FF7BA88}"/>
              </a:ext>
            </a:extLst>
          </p:cNvPr>
          <p:cNvCxnSpPr>
            <a:cxnSpLocks/>
          </p:cNvCxnSpPr>
          <p:nvPr/>
        </p:nvCxnSpPr>
        <p:spPr>
          <a:xfrm>
            <a:off x="2090121" y="2466372"/>
            <a:ext cx="130498" cy="23442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標題 1">
            <a:extLst>
              <a:ext uri="{FF2B5EF4-FFF2-40B4-BE49-F238E27FC236}">
                <a16:creationId xmlns:a16="http://schemas.microsoft.com/office/drawing/2014/main" id="{4D71033A-14D3-4249-8A33-89CBF6A71970}"/>
              </a:ext>
            </a:extLst>
          </p:cNvPr>
          <p:cNvSpPr txBox="1">
            <a:spLocks/>
          </p:cNvSpPr>
          <p:nvPr/>
        </p:nvSpPr>
        <p:spPr>
          <a:xfrm>
            <a:off x="0" y="48510"/>
            <a:ext cx="9143999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lnSpc>
                <a:spcPts val="3800"/>
              </a:lnSpc>
            </a:pPr>
            <a:r>
              <a:rPr lang="zh-TW" altLang="en-US" sz="3800">
                <a:solidFill>
                  <a:schemeClr val="bg1"/>
                </a:solidFill>
                <a:latin typeface="微軟正黑體"/>
                <a:ea typeface="微軟正黑體"/>
              </a:rPr>
              <a:t> 高速條件 </a:t>
            </a:r>
            <a:r>
              <a:rPr lang="en-US" altLang="zh-TW" sz="3800">
                <a:solidFill>
                  <a:schemeClr val="bg1"/>
                </a:solidFill>
                <a:latin typeface="微軟正黑體"/>
                <a:ea typeface="微軟正黑體"/>
              </a:rPr>
              <a:t>2-2: </a:t>
            </a:r>
            <a:r>
              <a:rPr lang="zh-TW" altLang="en-US" sz="3800">
                <a:solidFill>
                  <a:schemeClr val="bg1"/>
                </a:solidFill>
                <a:latin typeface="微軟正黑體"/>
                <a:ea typeface="微軟正黑體"/>
              </a:rPr>
              <a:t>透過 </a:t>
            </a:r>
            <a:r>
              <a:rPr lang="en-US" altLang="zh-TW" sz="3800">
                <a:solidFill>
                  <a:schemeClr val="bg1"/>
                </a:solidFill>
                <a:latin typeface="微軟正黑體"/>
                <a:ea typeface="微軟正黑體"/>
              </a:rPr>
              <a:t>USB 3.2 Gen1 </a:t>
            </a:r>
            <a:r>
              <a:rPr lang="zh-TW" altLang="en-US" sz="3800">
                <a:solidFill>
                  <a:schemeClr val="bg1"/>
                </a:solidFill>
                <a:latin typeface="微軟正黑體"/>
                <a:ea typeface="微軟正黑體"/>
              </a:rPr>
              <a:t>埠</a:t>
            </a:r>
            <a:endParaRPr lang="en-US" altLang="zh-TW" sz="38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>
              <a:lnSpc>
                <a:spcPts val="3800"/>
              </a:lnSpc>
            </a:pPr>
            <a:r>
              <a:rPr lang="zh-TW" altLang="en-US" sz="3800">
                <a:solidFill>
                  <a:schemeClr val="bg1"/>
                </a:solidFill>
                <a:latin typeface="微軟正黑體"/>
                <a:ea typeface="微軟正黑體"/>
              </a:rPr>
              <a:t>讓 </a:t>
            </a:r>
            <a:r>
              <a:rPr lang="en-US" altLang="zh-TW" sz="3800">
                <a:solidFill>
                  <a:schemeClr val="bg1"/>
                </a:solidFill>
                <a:latin typeface="微軟正黑體"/>
                <a:ea typeface="微軟正黑體"/>
              </a:rPr>
              <a:t>PC/NB </a:t>
            </a:r>
            <a:r>
              <a:rPr lang="zh-TW" altLang="en-US" sz="3800">
                <a:solidFill>
                  <a:schemeClr val="bg1"/>
                </a:solidFill>
                <a:latin typeface="微軟正黑體"/>
                <a:ea typeface="微軟正黑體"/>
              </a:rPr>
              <a:t>升速</a:t>
            </a:r>
            <a:endParaRPr lang="en-US" altLang="zh-TW" sz="38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15" name="圖片 14" descr="一張含有 坐 的圖片&#10;&#10;描述是以高可信度產生">
            <a:extLst>
              <a:ext uri="{FF2B5EF4-FFF2-40B4-BE49-F238E27FC236}">
                <a16:creationId xmlns:a16="http://schemas.microsoft.com/office/drawing/2014/main" id="{7A54BB0F-8703-4CFC-AD1D-344CE8540A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702" y="3881717"/>
            <a:ext cx="871409" cy="1213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9E98DC8-3245-4EE8-ABB5-7D7120C9E7C1}"/>
              </a:ext>
            </a:extLst>
          </p:cNvPr>
          <p:cNvSpPr/>
          <p:nvPr/>
        </p:nvSpPr>
        <p:spPr>
          <a:xfrm>
            <a:off x="3009867" y="4538186"/>
            <a:ext cx="2244713" cy="509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25"/>
              </a:lnSpc>
            </a:pPr>
            <a:r>
              <a:rPr lang="zh-TW" altLang="en-US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附贈 </a:t>
            </a:r>
            <a:r>
              <a:rPr lang="en-US" altLang="zh-CN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20cm</a:t>
            </a:r>
            <a:r>
              <a:rPr lang="zh-CN" altLang="en-US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CN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USB 3.2 Gen1 </a:t>
            </a:r>
          </a:p>
          <a:p>
            <a:pPr>
              <a:lnSpc>
                <a:spcPts val="1725"/>
              </a:lnSpc>
            </a:pPr>
            <a:r>
              <a:rPr lang="en-US" altLang="zh-CN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Type-C </a:t>
            </a:r>
            <a:r>
              <a:rPr lang="zh-CN" altLang="en-US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</a:t>
            </a:r>
            <a:r>
              <a:rPr lang="en-US" altLang="zh-CN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Type-A</a:t>
            </a:r>
            <a:r>
              <a:rPr lang="en-US" altLang="zh-CN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CN" altLang="en-US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傳輸線</a:t>
            </a:r>
            <a:endParaRPr lang="en-US" altLang="zh-CN" sz="1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7076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9B8574ED-AB07-41E5-B3A5-1D8DB7042B21}"/>
              </a:ext>
            </a:extLst>
          </p:cNvPr>
          <p:cNvSpPr txBox="1">
            <a:spLocks/>
          </p:cNvSpPr>
          <p:nvPr/>
        </p:nvSpPr>
        <p:spPr>
          <a:xfrm>
            <a:off x="0" y="48510"/>
            <a:ext cx="9019615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 sz="3500">
                <a:solidFill>
                  <a:srgbClr val="696A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3200">
                <a:solidFill>
                  <a:srgbClr val="696A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高速條件 </a:t>
            </a:r>
            <a:r>
              <a:rPr lang="en-US" altLang="zh-TW" sz="3200">
                <a:solidFill>
                  <a:srgbClr val="696A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3: </a:t>
            </a:r>
            <a:r>
              <a:rPr lang="zh-TW" altLang="en-US" sz="3200">
                <a:solidFill>
                  <a:srgbClr val="696A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搭配支援 </a:t>
            </a:r>
            <a:r>
              <a:rPr lang="en-US" altLang="zh-TW" sz="3200">
                <a:solidFill>
                  <a:srgbClr val="696A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2.5GbE </a:t>
            </a:r>
            <a:r>
              <a:rPr lang="zh-TW" altLang="en-US" sz="3200">
                <a:solidFill>
                  <a:srgbClr val="696A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交換器相得益彰</a:t>
            </a:r>
            <a:endParaRPr lang="zh-TW" altLang="en-US" sz="3500">
              <a:solidFill>
                <a:srgbClr val="696A6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174B9195-DFE5-4E62-BCCB-C4940B442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76" y="1019198"/>
            <a:ext cx="8599901" cy="41202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9DC9AC5-B8C9-4736-BA13-1D67CCA62B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774" y="1188737"/>
            <a:ext cx="1290953" cy="41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522B2BC7-50CD-4A8E-B3B7-5E1D4F4C2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941814"/>
              </p:ext>
            </p:extLst>
          </p:nvPr>
        </p:nvGraphicFramePr>
        <p:xfrm>
          <a:off x="552322" y="1724473"/>
          <a:ext cx="7935028" cy="2853551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2104368">
                  <a:extLst>
                    <a:ext uri="{9D8B030D-6E8A-4147-A177-3AD203B41FA5}">
                      <a16:colId xmlns:a16="http://schemas.microsoft.com/office/drawing/2014/main" val="3899190790"/>
                    </a:ext>
                  </a:extLst>
                </a:gridCol>
                <a:gridCol w="2238286">
                  <a:extLst>
                    <a:ext uri="{9D8B030D-6E8A-4147-A177-3AD203B41FA5}">
                      <a16:colId xmlns:a16="http://schemas.microsoft.com/office/drawing/2014/main" val="4230936882"/>
                    </a:ext>
                  </a:extLst>
                </a:gridCol>
                <a:gridCol w="1837189">
                  <a:extLst>
                    <a:ext uri="{9D8B030D-6E8A-4147-A177-3AD203B41FA5}">
                      <a16:colId xmlns:a16="http://schemas.microsoft.com/office/drawing/2014/main" val="1034140484"/>
                    </a:ext>
                  </a:extLst>
                </a:gridCol>
                <a:gridCol w="1755185">
                  <a:extLst>
                    <a:ext uri="{9D8B030D-6E8A-4147-A177-3AD203B41FA5}">
                      <a16:colId xmlns:a16="http://schemas.microsoft.com/office/drawing/2014/main" val="2525696341"/>
                    </a:ext>
                  </a:extLst>
                </a:gridCol>
              </a:tblGrid>
              <a:tr h="254765"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endParaRPr lang="en-US" altLang="zh-TW" sz="900" b="1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1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QSW-308-1C</a:t>
                      </a:r>
                      <a:endParaRPr kumimoji="0" lang="en-US" altLang="zh-TW" sz="11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1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QSW-1208-8C</a:t>
                      </a:r>
                      <a:endParaRPr kumimoji="0" lang="en-US" altLang="zh-TW" sz="11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1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QSW-804-4C</a:t>
                      </a:r>
                      <a:endParaRPr kumimoji="0" lang="en-US" altLang="zh-TW" sz="11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4175854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RJ45 1G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81129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RJ45 10G/5G/2.5G/1G/100M</a:t>
                      </a: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TW" sz="10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(Combo port)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TW" sz="1000">
                          <a:effectLst/>
                          <a:latin typeface="Arial"/>
                          <a:cs typeface="Arial"/>
                        </a:rPr>
                        <a:t>8 </a:t>
                      </a:r>
                      <a:r>
                        <a:rPr lang="en-US" altLang="zh-TW" sz="10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(Combo port)</a:t>
                      </a:r>
                      <a:endParaRPr lang="en-US" altLang="zh-TW" sz="1000"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en-US" altLang="zh-TW" sz="10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(Combo port)</a:t>
                      </a:r>
                      <a:endParaRPr lang="en-US" altLang="zh-TW" sz="1000"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0540833"/>
                  </a:ext>
                </a:extLst>
              </a:tr>
              <a:tr h="216682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SFP+ 10G</a:t>
                      </a:r>
                      <a:r>
                        <a:rPr lang="en-US" altLang="zh-TW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/>
                          <a:cs typeface="Arial"/>
                        </a:rPr>
                        <a:t>12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000"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0242853"/>
                  </a:ext>
                </a:extLst>
              </a:tr>
              <a:tr h="424608">
                <a:tc>
                  <a:txBody>
                    <a:bodyPr/>
                    <a:lstStyle/>
                    <a:p>
                      <a:pPr marL="0" algn="l" rtl="0" eaLnBrk="1" fontAlgn="base" latinLnBrk="0" hangingPunct="1"/>
                      <a:r>
                        <a:rPr lang="en-US" altLang="zh-TW" sz="1000" b="1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Dimensions </a:t>
                      </a:r>
                      <a:endParaRPr lang="en-US" altLang="zh-TW" sz="1000" b="1" i="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 x 50 x 42.5 mm </a:t>
                      </a:r>
                    </a:p>
                    <a:p>
                      <a:pPr algn="ctr" fontAlgn="auto"/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(11.4 x 2.0 x 16.7 in)</a:t>
                      </a:r>
                      <a:endParaRPr lang="zh-TW" altLang="en-US" sz="10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 x 43 x 233 mm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(11.2x 1.7 x 9.2 in)</a:t>
                      </a:r>
                      <a:endParaRPr lang="zh-TW" altLang="en-US" sz="10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549724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r>
                        <a:rPr lang="en-US" altLang="zh-TW" sz="1000" b="1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 Weight:</a:t>
                      </a:r>
                      <a:endParaRPr lang="en-US" altLang="zh-TW" sz="1000" b="1" i="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TW" sz="1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820g</a:t>
                      </a:r>
                      <a:endParaRPr lang="zh-TW" altLang="en-US" sz="10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TW" sz="1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2150g</a:t>
                      </a:r>
                      <a:endParaRPr lang="zh-TW" altLang="en-US" sz="10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TW" sz="1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2100g</a:t>
                      </a:r>
                      <a:endParaRPr lang="zh-TW" altLang="en-US" sz="10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318360"/>
                  </a:ext>
                </a:extLst>
              </a:tr>
              <a:tr h="424608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</a:t>
                      </a:r>
                      <a:r>
                        <a:rPr lang="en-US" altLang="zh-TW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af-ZA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adapter, 36W, 100 - 240V​</a:t>
                      </a:r>
                      <a:endParaRPr lang="af-ZA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af-ZA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adapter, 50W, 100 - 240V​</a:t>
                      </a:r>
                      <a:endParaRPr lang="af-ZA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af-ZA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adapter, 41W, 100 - 240V​</a:t>
                      </a:r>
                      <a:endParaRPr lang="af-ZA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633877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fontAlgn="base"/>
                      <a:r>
                        <a:rPr lang="en-US" altLang="zh-TW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Operating temperature</a:t>
                      </a: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0°C to 40°C (32°F to 104°F)</a:t>
                      </a:r>
                      <a:endParaRPr lang="af-ZA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0°C to 40°C (32°F to 104°F)</a:t>
                      </a:r>
                      <a:endParaRPr lang="af-ZA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812066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</a:t>
                      </a:r>
                      <a:endParaRPr lang="zh-TW" altLang="en-US" sz="1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 less design</a:t>
                      </a:r>
                      <a:endParaRPr lang="af-ZA" sz="1000" b="1" i="0" u="none" strike="noStrike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4cm fan (12V DC)</a:t>
                      </a:r>
                      <a:endParaRPr lang="af-ZA" sz="1000" b="1" i="0" u="none" strike="noStrike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323131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 Type</a:t>
                      </a:r>
                      <a:endParaRPr lang="en-US" sz="1000" b="1" i="0" u="none" strike="noStrike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Unmanaged switch</a:t>
                      </a:r>
                      <a:endParaRPr lang="af-ZA" sz="1000" b="1" i="0" u="none" strike="noStrike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Unmanaged switch</a:t>
                      </a:r>
                      <a:endParaRPr lang="af-ZA" sz="1000" b="1" i="0" u="none" strike="noStrike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380103"/>
                  </a:ext>
                </a:extLst>
              </a:tr>
            </a:tbl>
          </a:graphicData>
        </a:graphic>
      </p:graphicFrame>
      <p:pic>
        <p:nvPicPr>
          <p:cNvPr id="13" name="Picture 2" descr="ã1208-8cãçåçæå°çµæ">
            <a:extLst>
              <a:ext uri="{FF2B5EF4-FFF2-40B4-BE49-F238E27FC236}">
                <a16:creationId xmlns:a16="http://schemas.microsoft.com/office/drawing/2014/main" id="{807DBBFE-4557-4DBB-986E-59B7C926A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241" y="1188737"/>
            <a:ext cx="1168424" cy="4868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ãQSW-804-4Cãçåçæå°çµæ">
            <a:extLst>
              <a:ext uri="{FF2B5EF4-FFF2-40B4-BE49-F238E27FC236}">
                <a16:creationId xmlns:a16="http://schemas.microsoft.com/office/drawing/2014/main" id="{FF7A221C-1DF7-48CA-A564-527640942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4179" y="1026825"/>
            <a:ext cx="1178919" cy="7369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185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圖片 37">
            <a:extLst>
              <a:ext uri="{FF2B5EF4-FFF2-40B4-BE49-F238E27FC236}">
                <a16:creationId xmlns:a16="http://schemas.microsoft.com/office/drawing/2014/main" id="{211C2FA3-8D18-1E46-86BB-5B71420DB8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1" y="1846468"/>
            <a:ext cx="9150681" cy="3304195"/>
          </a:xfrm>
          <a:prstGeom prst="rect">
            <a:avLst/>
          </a:prstGeom>
          <a:ln>
            <a:noFill/>
          </a:ln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2AB549C4-E410-4466-8BE3-1F4B09C07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778" y="3838289"/>
            <a:ext cx="3452502" cy="461856"/>
          </a:xfrm>
          <a:prstGeom prst="rect">
            <a:avLst/>
          </a:prstGeom>
        </p:spPr>
      </p:pic>
      <p:sp>
        <p:nvSpPr>
          <p:cNvPr id="486" name="Shape 486"/>
          <p:cNvSpPr/>
          <p:nvPr/>
        </p:nvSpPr>
        <p:spPr>
          <a:xfrm>
            <a:off x="5306468" y="2470662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 </a:t>
            </a: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B7850EFB-6F7A-DB4F-B708-BAEA277C76A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5800" y="1254216"/>
            <a:ext cx="8229600" cy="126777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buClr>
                <a:srgbClr val="E7FC20"/>
              </a:buClr>
              <a:buFont typeface="Arial" panose="020B0604020202020204" pitchFamily="34" charset="0"/>
              <a:buChar char="•"/>
            </a:pPr>
            <a:r>
              <a:rPr kumimoji="1"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「快照備份保險庫來源端還原」是基於網路的應用技術</a:t>
            </a:r>
            <a:endParaRPr lang="zh-TW" alt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buClr>
                <a:srgbClr val="E7FC20"/>
              </a:buClr>
              <a:buFont typeface="Arial" panose="020B0604020202020204" pitchFamily="34" charset="0"/>
              <a:buChar char="•"/>
            </a:pPr>
            <a:r>
              <a:rPr kumimoji="1"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當使用 </a:t>
            </a:r>
            <a:r>
              <a:rPr kumimoji="1"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1" lang="en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GbE </a:t>
            </a:r>
            <a:r>
              <a:rPr kumimoji="1"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網路時，還原大型檔案將可能花費數小時之久</a:t>
            </a:r>
            <a:endParaRPr lang="zh-TW" alt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buClr>
                <a:srgbClr val="E7FC20"/>
              </a:buClr>
              <a:buFont typeface="Arial" panose="020B0604020202020204" pitchFamily="34" charset="0"/>
              <a:buChar char="•"/>
            </a:pPr>
            <a:r>
              <a:rPr kumimoji="1"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選用 </a:t>
            </a:r>
            <a:r>
              <a:rPr kumimoji="1"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</a:t>
            </a:r>
            <a:r>
              <a:rPr kumimoji="1" lang="en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GbE </a:t>
            </a:r>
            <a:r>
              <a:rPr kumimoji="1"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網路搭配快照備份任務，提升備份與還原速度</a:t>
            </a:r>
            <a:b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en-US" altLang="zh-TW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5D06B09E-A88F-4876-B45A-149801596B83}"/>
              </a:ext>
            </a:extLst>
          </p:cNvPr>
          <p:cNvGrpSpPr/>
          <p:nvPr/>
        </p:nvGrpSpPr>
        <p:grpSpPr>
          <a:xfrm>
            <a:off x="5522562" y="1307808"/>
            <a:ext cx="3850271" cy="1684493"/>
            <a:chOff x="4148775" y="2855994"/>
            <a:chExt cx="3850271" cy="1684493"/>
          </a:xfrm>
        </p:grpSpPr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5CBEAF11-2729-4174-BA24-F6E850B3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775" y="2855994"/>
              <a:ext cx="3850271" cy="1684493"/>
            </a:xfrm>
            <a:prstGeom prst="rect">
              <a:avLst/>
            </a:prstGeom>
          </p:spPr>
        </p:pic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F484FF1B-E584-4193-850A-57E58B33A40E}"/>
                </a:ext>
              </a:extLst>
            </p:cNvPr>
            <p:cNvSpPr/>
            <p:nvPr/>
          </p:nvSpPr>
          <p:spPr>
            <a:xfrm>
              <a:off x="4776458" y="3225585"/>
              <a:ext cx="2008468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300">
                  <a:latin typeface="Microsoft YaHei" panose="020B0503020204020204" pitchFamily="34" charset="-122"/>
                  <a:ea typeface="Microsoft YaHei" panose="020B0503020204020204" pitchFamily="34" charset="-122"/>
                  <a:cs typeface="Microsoft JhengHei"/>
                </a:rPr>
                <a:t>使用 </a:t>
              </a:r>
              <a:r>
                <a:rPr lang="en" altLang="zh-TW" sz="1300">
                  <a:latin typeface="Microsoft YaHei" panose="020B0503020204020204" pitchFamily="34" charset="-122"/>
                  <a:ea typeface="Microsoft YaHei" panose="020B0503020204020204" pitchFamily="34" charset="-122"/>
                  <a:cs typeface="Microsoft JhengHei"/>
                </a:rPr>
                <a:t>QNAP 10GbE </a:t>
              </a:r>
              <a:br>
                <a:rPr lang="en" altLang="zh-TW" sz="1300">
                  <a:latin typeface="Microsoft YaHei" panose="020B0503020204020204" pitchFamily="34" charset="-122"/>
                  <a:ea typeface="Microsoft YaHei" panose="020B0503020204020204" pitchFamily="34" charset="-122"/>
                  <a:cs typeface="Microsoft JhengHei"/>
                </a:rPr>
              </a:br>
              <a:r>
                <a:rPr lang="zh-TW" altLang="en-US" sz="1300">
                  <a:latin typeface="Microsoft YaHei" panose="020B0503020204020204" pitchFamily="34" charset="-122"/>
                  <a:ea typeface="Microsoft YaHei" panose="020B0503020204020204" pitchFamily="34" charset="-122"/>
                  <a:cs typeface="Microsoft JhengHei"/>
                </a:rPr>
                <a:t>非網管型交換器取代</a:t>
              </a:r>
              <a:r>
                <a:rPr lang="en-US" altLang="zh-TW" sz="1300">
                  <a:latin typeface="Microsoft YaHei" panose="020B0503020204020204" pitchFamily="34" charset="-122"/>
                  <a:ea typeface="Microsoft YaHei" panose="020B0503020204020204" pitchFamily="34" charset="-122"/>
                  <a:cs typeface="Microsoft JhengHei"/>
                </a:rPr>
                <a:t> </a:t>
              </a:r>
              <a:br>
                <a:rPr lang="en-US" altLang="zh-TW" sz="1300">
                  <a:latin typeface="Microsoft YaHei" panose="020B0503020204020204" pitchFamily="34" charset="-122"/>
                  <a:ea typeface="Microsoft YaHei" panose="020B0503020204020204" pitchFamily="34" charset="-122"/>
                  <a:cs typeface="Microsoft JhengHei"/>
                </a:rPr>
              </a:br>
              <a:r>
                <a:rPr lang="en-US" altLang="zh-TW" sz="1300">
                  <a:latin typeface="Microsoft YaHei" panose="020B0503020204020204" pitchFamily="34" charset="-122"/>
                  <a:ea typeface="Microsoft YaHei" panose="020B0503020204020204" pitchFamily="34" charset="-122"/>
                  <a:cs typeface="Microsoft JhengHei"/>
                </a:rPr>
                <a:t>1</a:t>
              </a:r>
              <a:r>
                <a:rPr lang="en" altLang="zh-TW" sz="1300">
                  <a:latin typeface="Microsoft YaHei" panose="020B0503020204020204" pitchFamily="34" charset="-122"/>
                  <a:ea typeface="Microsoft YaHei" panose="020B0503020204020204" pitchFamily="34" charset="-122"/>
                  <a:cs typeface="Microsoft JhengHei"/>
                </a:rPr>
                <a:t>GbE </a:t>
              </a:r>
              <a:r>
                <a:rPr lang="zh-TW" altLang="en-US" sz="1300">
                  <a:latin typeface="Microsoft YaHei" panose="020B0503020204020204" pitchFamily="34" charset="-122"/>
                  <a:ea typeface="Microsoft YaHei" panose="020B0503020204020204" pitchFamily="34" charset="-122"/>
                  <a:cs typeface="Microsoft JhengHei"/>
                </a:rPr>
                <a:t>傳統交換器來</a:t>
              </a:r>
              <a:r>
                <a:rPr lang="en-US" altLang="zh-TW" sz="1300">
                  <a:latin typeface="Microsoft YaHei" panose="020B0503020204020204" pitchFamily="34" charset="-122"/>
                  <a:ea typeface="Microsoft YaHei" panose="020B0503020204020204" pitchFamily="34" charset="-122"/>
                  <a:cs typeface="Microsoft JhengHei"/>
                </a:rPr>
                <a:t> </a:t>
              </a:r>
              <a:br>
                <a:rPr lang="en-US" altLang="zh-TW" sz="1300">
                  <a:latin typeface="Microsoft YaHei" panose="020B0503020204020204" pitchFamily="34" charset="-122"/>
                  <a:ea typeface="Microsoft YaHei" panose="020B0503020204020204" pitchFamily="34" charset="-122"/>
                  <a:cs typeface="Microsoft JhengHei"/>
                </a:rPr>
              </a:br>
              <a:r>
                <a:rPr lang="zh-TW" altLang="en-US" sz="2000" b="1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JhengHei"/>
                </a:rPr>
                <a:t>大幅降低 </a:t>
              </a:r>
              <a:r>
                <a:rPr lang="en" altLang="zh-TW" sz="2000" b="1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JhengHei"/>
                </a:rPr>
                <a:t>RTO</a:t>
              </a:r>
            </a:p>
          </p:txBody>
        </p:sp>
      </p:grpSp>
      <p:pic>
        <p:nvPicPr>
          <p:cNvPr id="71" name="圖片 70">
            <a:extLst>
              <a:ext uri="{FF2B5EF4-FFF2-40B4-BE49-F238E27FC236}">
                <a16:creationId xmlns:a16="http://schemas.microsoft.com/office/drawing/2014/main" id="{66746594-21FC-4137-A14E-4309FC2D7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5" y="3718455"/>
            <a:ext cx="3107673" cy="34165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F0681F9-B234-4D5E-BADB-552378AB8C4B}"/>
              </a:ext>
            </a:extLst>
          </p:cNvPr>
          <p:cNvSpPr/>
          <p:nvPr/>
        </p:nvSpPr>
        <p:spPr>
          <a:xfrm>
            <a:off x="168886" y="4064666"/>
            <a:ext cx="62175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65" lvl="0" indent="-304765">
              <a:buClr>
                <a:srgbClr val="000000"/>
              </a:buClr>
            </a:pPr>
            <a:r>
              <a:rPr lang="zh-TW" altLang="en-US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經濟實惠的企業級災難復原解決方案</a:t>
            </a:r>
            <a:endParaRPr lang="en-US" altLang="zh-TW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  <a:p>
            <a:pPr marL="268288" lvl="0" indent="-230188">
              <a:buClr>
                <a:srgbClr val="000000"/>
              </a:buClr>
              <a:buFont typeface="Wingdings" pitchFamily="2" charset="2"/>
              <a:buChar char="ü"/>
            </a:pP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高效的資料備份</a:t>
            </a:r>
            <a:endParaRPr lang="en-US" altLang="zh-TW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  <a:p>
            <a:pPr marL="268288" lvl="0" indent="-230188">
              <a:buClr>
                <a:srgbClr val="000000"/>
              </a:buClr>
              <a:buFont typeface="Wingdings" pitchFamily="2" charset="2"/>
              <a:buChar char="ü"/>
            </a:pP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及時的災難復原</a:t>
            </a:r>
            <a:endParaRPr lang="en-US" altLang="zh-TW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  <a:p>
            <a:pPr marL="268288" lvl="0" indent="-230188">
              <a:buClr>
                <a:srgbClr val="000000"/>
              </a:buClr>
              <a:buFont typeface="Wingdings" pitchFamily="2" charset="2"/>
              <a:buChar char="ü"/>
            </a:pP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妥善保存機密及敏感性資料</a:t>
            </a:r>
            <a:endParaRPr lang="zh-TW" altLang="en-US" sz="120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</p:txBody>
      </p:sp>
      <p:pic>
        <p:nvPicPr>
          <p:cNvPr id="19" name="圖片 18" descr="P12.png">
            <a:extLst>
              <a:ext uri="{FF2B5EF4-FFF2-40B4-BE49-F238E27FC236}">
                <a16:creationId xmlns:a16="http://schemas.microsoft.com/office/drawing/2014/main" id="{3C9C2F0E-D326-459C-8431-981B1209B1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80602" b="-1708"/>
          <a:stretch/>
        </p:blipFill>
        <p:spPr>
          <a:xfrm>
            <a:off x="2879798" y="4560346"/>
            <a:ext cx="2671454" cy="502543"/>
          </a:xfrm>
          <a:prstGeom prst="rect">
            <a:avLst/>
          </a:prstGeom>
        </p:spPr>
      </p:pic>
      <p:pic>
        <p:nvPicPr>
          <p:cNvPr id="25" name="圖片 24" descr="P12.png">
            <a:extLst>
              <a:ext uri="{FF2B5EF4-FFF2-40B4-BE49-F238E27FC236}">
                <a16:creationId xmlns:a16="http://schemas.microsoft.com/office/drawing/2014/main" id="{540A69FF-8AFB-41CC-B97D-E08CDA948D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-6624" b="63420"/>
          <a:stretch/>
        </p:blipFill>
        <p:spPr>
          <a:xfrm>
            <a:off x="2851108" y="2419305"/>
            <a:ext cx="2671454" cy="1028699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2A415949-F63C-4170-82CF-A0FFC971E023}"/>
              </a:ext>
            </a:extLst>
          </p:cNvPr>
          <p:cNvGrpSpPr/>
          <p:nvPr/>
        </p:nvGrpSpPr>
        <p:grpSpPr>
          <a:xfrm>
            <a:off x="358829" y="3515964"/>
            <a:ext cx="7751738" cy="673202"/>
            <a:chOff x="358830" y="3570992"/>
            <a:chExt cx="7118094" cy="618173"/>
          </a:xfrm>
        </p:grpSpPr>
        <p:pic>
          <p:nvPicPr>
            <p:cNvPr id="20" name="圖片 19" descr="P12.png">
              <a:extLst>
                <a:ext uri="{FF2B5EF4-FFF2-40B4-BE49-F238E27FC236}">
                  <a16:creationId xmlns:a16="http://schemas.microsoft.com/office/drawing/2014/main" id="{D6DF3D74-1FE6-4412-BE6F-9705E2D8E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t="50000" b="24037"/>
            <a:stretch/>
          </p:blipFill>
          <p:spPr>
            <a:xfrm>
              <a:off x="2588020" y="3570992"/>
              <a:ext cx="2671454" cy="618173"/>
            </a:xfrm>
            <a:prstGeom prst="rect">
              <a:avLst/>
            </a:prstGeom>
          </p:spPr>
        </p:pic>
        <p:pic>
          <p:nvPicPr>
            <p:cNvPr id="23" name="Picture 10" descr="Picture 10">
              <a:extLst>
                <a:ext uri="{FF2B5EF4-FFF2-40B4-BE49-F238E27FC236}">
                  <a16:creationId xmlns:a16="http://schemas.microsoft.com/office/drawing/2014/main" id="{37ED6DE3-E852-472D-8E45-8F2643C75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 t="39217" b="27026"/>
            <a:stretch>
              <a:fillRect/>
            </a:stretch>
          </p:blipFill>
          <p:spPr>
            <a:xfrm>
              <a:off x="4805470" y="3570992"/>
              <a:ext cx="2671454" cy="56360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6" name="圖片 25" descr="一張含有 監視器, 電子用品, 坐, 白色 的圖片&#10;&#10;自動產生的描述">
              <a:extLst>
                <a:ext uri="{FF2B5EF4-FFF2-40B4-BE49-F238E27FC236}">
                  <a16:creationId xmlns:a16="http://schemas.microsoft.com/office/drawing/2014/main" id="{FB9DD892-0E5A-4A25-9934-C31BFE2F8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8830" y="3612524"/>
              <a:ext cx="2526008" cy="389005"/>
            </a:xfrm>
            <a:prstGeom prst="rect">
              <a:avLst/>
            </a:prstGeom>
          </p:spPr>
        </p:pic>
      </p:grpSp>
      <p:sp>
        <p:nvSpPr>
          <p:cNvPr id="28" name="標題 1">
            <a:extLst>
              <a:ext uri="{FF2B5EF4-FFF2-40B4-BE49-F238E27FC236}">
                <a16:creationId xmlns:a16="http://schemas.microsoft.com/office/drawing/2014/main" id="{FB3B8F9C-960C-46D0-8E2D-8BC0EEB813F3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zh-TW" sz="4000">
                <a:solidFill>
                  <a:srgbClr val="696A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 </a:t>
            </a:r>
            <a:r>
              <a:rPr lang="en-US" altLang="zh-TW" sz="4000">
                <a:solidFill>
                  <a:srgbClr val="696A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2.5</a:t>
            </a:r>
            <a:r>
              <a:rPr lang="zh-TW" altLang="zh-TW" sz="4000">
                <a:solidFill>
                  <a:srgbClr val="696A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GbE 網路大幅降低還原時間</a:t>
            </a:r>
            <a:endParaRPr lang="zh-TW" altLang="en-US" sz="3800">
              <a:solidFill>
                <a:srgbClr val="696A6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Shape 98">
            <a:extLst>
              <a:ext uri="{FF2B5EF4-FFF2-40B4-BE49-F238E27FC236}">
                <a16:creationId xmlns:a16="http://schemas.microsoft.com/office/drawing/2014/main" id="{F99AB122-C13B-4C67-ABD2-940F93103D28}"/>
              </a:ext>
            </a:extLst>
          </p:cNvPr>
          <p:cNvSpPr txBox="1"/>
          <p:nvPr/>
        </p:nvSpPr>
        <p:spPr>
          <a:xfrm>
            <a:off x="3849224" y="3118401"/>
            <a:ext cx="928694" cy="4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altLang="en-US" sz="20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</a:t>
            </a:r>
            <a:endParaRPr lang="zh-TW" sz="2000" b="1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Shape 98">
            <a:extLst>
              <a:ext uri="{FF2B5EF4-FFF2-40B4-BE49-F238E27FC236}">
                <a16:creationId xmlns:a16="http://schemas.microsoft.com/office/drawing/2014/main" id="{C9170D13-5C7B-4B6F-B297-F284C0A93014}"/>
              </a:ext>
            </a:extLst>
          </p:cNvPr>
          <p:cNvSpPr txBox="1"/>
          <p:nvPr/>
        </p:nvSpPr>
        <p:spPr>
          <a:xfrm>
            <a:off x="3519689" y="4169749"/>
            <a:ext cx="1500198" cy="4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altLang="en-US" sz="20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災難復原</a:t>
            </a:r>
            <a:endParaRPr lang="zh-TW" sz="2000" b="1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Google Shape;157;p22">
            <a:extLst>
              <a:ext uri="{FF2B5EF4-FFF2-40B4-BE49-F238E27FC236}">
                <a16:creationId xmlns:a16="http://schemas.microsoft.com/office/drawing/2014/main" id="{6DA8D991-E9CD-48F8-AC75-83772042AC07}"/>
              </a:ext>
            </a:extLst>
          </p:cNvPr>
          <p:cNvSpPr txBox="1"/>
          <p:nvPr/>
        </p:nvSpPr>
        <p:spPr>
          <a:xfrm>
            <a:off x="775266" y="3200179"/>
            <a:ext cx="17166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05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TS-451DeU</a:t>
            </a:r>
            <a:endParaRPr sz="10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Google Shape;157;p22">
            <a:extLst>
              <a:ext uri="{FF2B5EF4-FFF2-40B4-BE49-F238E27FC236}">
                <a16:creationId xmlns:a16="http://schemas.microsoft.com/office/drawing/2014/main" id="{8971A1E2-7498-4225-A6A8-5C736010E35A}"/>
              </a:ext>
            </a:extLst>
          </p:cNvPr>
          <p:cNvSpPr txBox="1"/>
          <p:nvPr/>
        </p:nvSpPr>
        <p:spPr>
          <a:xfrm>
            <a:off x="5498824" y="3175288"/>
            <a:ext cx="17166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05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TS-1232XU-RP</a:t>
            </a:r>
            <a:endParaRPr sz="10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Google Shape;157;p22">
            <a:extLst>
              <a:ext uri="{FF2B5EF4-FFF2-40B4-BE49-F238E27FC236}">
                <a16:creationId xmlns:a16="http://schemas.microsoft.com/office/drawing/2014/main" id="{161F0891-BB03-413E-B6EC-B9A1F41369B6}"/>
              </a:ext>
            </a:extLst>
          </p:cNvPr>
          <p:cNvSpPr txBox="1"/>
          <p:nvPr/>
        </p:nvSpPr>
        <p:spPr>
          <a:xfrm>
            <a:off x="4337154" y="4097790"/>
            <a:ext cx="17166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05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QSW-1208-8C</a:t>
            </a:r>
            <a:endParaRPr sz="10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1668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766AF84D-C0ED-477D-80BD-9640F6DCFA4A}"/>
              </a:ext>
            </a:extLst>
          </p:cNvPr>
          <p:cNvGrpSpPr/>
          <p:nvPr/>
        </p:nvGrpSpPr>
        <p:grpSpPr>
          <a:xfrm>
            <a:off x="4058199" y="1698661"/>
            <a:ext cx="5006973" cy="2754841"/>
            <a:chOff x="3896767" y="1103869"/>
            <a:chExt cx="7920317" cy="4357767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D289235C-B732-43F7-8F00-54F21411D8B8}"/>
                </a:ext>
              </a:extLst>
            </p:cNvPr>
            <p:cNvGrpSpPr/>
            <p:nvPr/>
          </p:nvGrpSpPr>
          <p:grpSpPr>
            <a:xfrm>
              <a:off x="4743975" y="2578126"/>
              <a:ext cx="6439859" cy="1946216"/>
              <a:chOff x="4636869" y="3011918"/>
              <a:chExt cx="6439859" cy="1946216"/>
            </a:xfrm>
          </p:grpSpPr>
          <p:sp>
            <p:nvSpPr>
              <p:cNvPr id="17" name="箭號: 圓形 16">
                <a:extLst>
                  <a:ext uri="{FF2B5EF4-FFF2-40B4-BE49-F238E27FC236}">
                    <a16:creationId xmlns:a16="http://schemas.microsoft.com/office/drawing/2014/main" id="{375914FF-A700-4F7E-BA24-C65E3F05E30C}"/>
                  </a:ext>
                </a:extLst>
              </p:cNvPr>
              <p:cNvSpPr/>
              <p:nvPr/>
            </p:nvSpPr>
            <p:spPr>
              <a:xfrm flipH="1">
                <a:off x="4636869" y="3011918"/>
                <a:ext cx="2203719" cy="1946216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2305505"/>
                  <a:gd name="adj5" fmla="val 12421"/>
                </a:avLst>
              </a:prstGeom>
              <a:solidFill>
                <a:srgbClr val="FFAA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箭號: 圓形 17">
                <a:extLst>
                  <a:ext uri="{FF2B5EF4-FFF2-40B4-BE49-F238E27FC236}">
                    <a16:creationId xmlns:a16="http://schemas.microsoft.com/office/drawing/2014/main" id="{ECB82EF7-3B59-4413-A455-C650121C8815}"/>
                  </a:ext>
                </a:extLst>
              </p:cNvPr>
              <p:cNvSpPr/>
              <p:nvPr/>
            </p:nvSpPr>
            <p:spPr>
              <a:xfrm>
                <a:off x="9016359" y="3011918"/>
                <a:ext cx="2060369" cy="1946216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2305505"/>
                  <a:gd name="adj5" fmla="val 12421"/>
                </a:avLst>
              </a:prstGeom>
              <a:solidFill>
                <a:srgbClr val="BE65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D5A861B0-7D7C-47FD-B6B4-357CA968E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365" y="1103869"/>
              <a:ext cx="5906430" cy="3732864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885CC93B-D7E2-4E63-859F-AAB28F321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3065" y="1774148"/>
              <a:ext cx="812526" cy="109953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E3D3B02B-4AC9-4EEF-AEC9-CF19F66DD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158" y="1830738"/>
              <a:ext cx="910613" cy="98969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603E8432-773F-4037-8764-0F5D1165F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6747" y="2204621"/>
              <a:ext cx="1262030" cy="137129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92B35E63-271B-4001-A52D-77A9638D2F0E}"/>
                </a:ext>
              </a:extLst>
            </p:cNvPr>
            <p:cNvGrpSpPr/>
            <p:nvPr/>
          </p:nvGrpSpPr>
          <p:grpSpPr>
            <a:xfrm>
              <a:off x="3896767" y="3661492"/>
              <a:ext cx="7920317" cy="1800144"/>
              <a:chOff x="3789661" y="3796807"/>
              <a:chExt cx="7920317" cy="1800144"/>
            </a:xfrm>
          </p:grpSpPr>
          <p:grpSp>
            <p:nvGrpSpPr>
              <p:cNvPr id="9" name="群組 8">
                <a:extLst>
                  <a:ext uri="{FF2B5EF4-FFF2-40B4-BE49-F238E27FC236}">
                    <a16:creationId xmlns:a16="http://schemas.microsoft.com/office/drawing/2014/main" id="{385F9B49-DA96-43A9-9126-A6ACFA7A2739}"/>
                  </a:ext>
                </a:extLst>
              </p:cNvPr>
              <p:cNvGrpSpPr/>
              <p:nvPr/>
            </p:nvGrpSpPr>
            <p:grpSpPr>
              <a:xfrm>
                <a:off x="4224424" y="3796807"/>
                <a:ext cx="1955575" cy="1797122"/>
                <a:chOff x="5092314" y="3929145"/>
                <a:chExt cx="1955575" cy="1797122"/>
              </a:xfrm>
            </p:grpSpPr>
            <p:pic>
              <p:nvPicPr>
                <p:cNvPr id="15" name="圖片 15">
                  <a:extLst>
                    <a:ext uri="{FF2B5EF4-FFF2-40B4-BE49-F238E27FC236}">
                      <a16:creationId xmlns:a16="http://schemas.microsoft.com/office/drawing/2014/main" id="{8F602C7C-8E19-4850-B554-E9632E384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92314" y="3929145"/>
                  <a:ext cx="1815688" cy="1797122"/>
                </a:xfrm>
                <a:prstGeom prst="rect">
                  <a:avLst/>
                </a:prstGeom>
              </p:spPr>
            </p:pic>
            <p:pic>
              <p:nvPicPr>
                <p:cNvPr id="16" name="圖片 15">
                  <a:extLst>
                    <a:ext uri="{FF2B5EF4-FFF2-40B4-BE49-F238E27FC236}">
                      <a16:creationId xmlns:a16="http://schemas.microsoft.com/office/drawing/2014/main" id="{57C7A1E3-3B55-4C42-B973-9CF2152A42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00687" y="4584289"/>
                  <a:ext cx="947202" cy="947202"/>
                </a:xfrm>
                <a:prstGeom prst="rect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0" name="群組 9">
                <a:extLst>
                  <a:ext uri="{FF2B5EF4-FFF2-40B4-BE49-F238E27FC236}">
                    <a16:creationId xmlns:a16="http://schemas.microsoft.com/office/drawing/2014/main" id="{4D5EE944-9111-4017-B6CE-D80E0FE09B87}"/>
                  </a:ext>
                </a:extLst>
              </p:cNvPr>
              <p:cNvGrpSpPr/>
              <p:nvPr/>
            </p:nvGrpSpPr>
            <p:grpSpPr>
              <a:xfrm>
                <a:off x="9754403" y="3796807"/>
                <a:ext cx="1955575" cy="1797122"/>
                <a:chOff x="5362725" y="3929145"/>
                <a:chExt cx="1955575" cy="1797122"/>
              </a:xfrm>
            </p:grpSpPr>
            <p:pic>
              <p:nvPicPr>
                <p:cNvPr id="13" name="圖片 15">
                  <a:extLst>
                    <a:ext uri="{FF2B5EF4-FFF2-40B4-BE49-F238E27FC236}">
                      <a16:creationId xmlns:a16="http://schemas.microsoft.com/office/drawing/2014/main" id="{E7149E7F-5FE8-419C-8E39-83596D512C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5362725" y="3929145"/>
                  <a:ext cx="1815688" cy="1797122"/>
                </a:xfrm>
                <a:prstGeom prst="rect">
                  <a:avLst/>
                </a:prstGeom>
              </p:spPr>
            </p:pic>
            <p:pic>
              <p:nvPicPr>
                <p:cNvPr id="14" name="圖片 13">
                  <a:extLst>
                    <a:ext uri="{FF2B5EF4-FFF2-40B4-BE49-F238E27FC236}">
                      <a16:creationId xmlns:a16="http://schemas.microsoft.com/office/drawing/2014/main" id="{0798A0CF-B03A-4882-AF61-7EBC581DA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71098" y="4584289"/>
                  <a:ext cx="947202" cy="947202"/>
                </a:xfrm>
                <a:prstGeom prst="rect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B412C3F6-925B-4364-9328-FA6B29156A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9661" y="4717299"/>
                <a:ext cx="863251" cy="875336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F04CE267-F0AC-40DA-89A1-2406CC857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9204" y="4712983"/>
                <a:ext cx="864977" cy="883968"/>
              </a:xfrm>
              <a:prstGeom prst="rect">
                <a:avLst/>
              </a:prstGeom>
            </p:spPr>
          </p:pic>
        </p:grpSp>
      </p:grpSp>
      <p:sp>
        <p:nvSpPr>
          <p:cNvPr id="19" name="標題 1">
            <a:extLst>
              <a:ext uri="{FF2B5EF4-FFF2-40B4-BE49-F238E27FC236}">
                <a16:creationId xmlns:a16="http://schemas.microsoft.com/office/drawing/2014/main" id="{A3F05B6B-8528-446D-A309-3244093CAA1D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8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Qsync</a:t>
            </a:r>
            <a:r>
              <a:rPr lang="en-US" altLang="zh-TW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-  </a:t>
            </a:r>
            <a:r>
              <a:rPr lang="zh-TW" altLang="en-US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團隊集中式檔案同步方案</a:t>
            </a:r>
            <a:endParaRPr lang="en-US" altLang="zh-TW" sz="3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4446A68-B9B7-4800-87F1-5C9885C77EFC}"/>
              </a:ext>
            </a:extLst>
          </p:cNvPr>
          <p:cNvSpPr txBox="1"/>
          <p:nvPr/>
        </p:nvSpPr>
        <p:spPr>
          <a:xfrm>
            <a:off x="568451" y="1512004"/>
            <a:ext cx="326513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Windows/Mac/Linux </a:t>
            </a:r>
            <a:r>
              <a:rPr lang="en-US" altLang="zh-TW" sz="16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Qsync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>
              <a:spcBef>
                <a:spcPts val="1200"/>
              </a:spcBef>
            </a:pP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同步工具軟體</a:t>
            </a:r>
            <a:endParaRPr lang="en-US" altLang="zh-TW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利用行動裝置 </a:t>
            </a:r>
            <a:r>
              <a:rPr lang="en-US" altLang="zh-TW" sz="16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Qsync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App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隨時存取與分享</a:t>
            </a:r>
            <a:endParaRPr lang="en-US" altLang="zh-TW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中央控管設定模式與使用者自訂模式彈性配置</a:t>
            </a:r>
            <a:endParaRPr lang="en-US" altLang="zh-TW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高達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64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個版本控制、隨時回溯資料</a:t>
            </a:r>
            <a:endParaRPr lang="en-US" altLang="zh-TW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遠端抹除機制可刪除遺失設備裡的同步檔案</a:t>
            </a:r>
          </a:p>
        </p:txBody>
      </p:sp>
    </p:spTree>
    <p:extLst>
      <p:ext uri="{BB962C8B-B14F-4D97-AF65-F5344CB8AC3E}">
        <p14:creationId xmlns:p14="http://schemas.microsoft.com/office/powerpoint/2010/main" val="3835121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CDC612-8434-4AF0-8801-5D07EB1B8912}"/>
              </a:ext>
            </a:extLst>
          </p:cNvPr>
          <p:cNvSpPr txBox="1">
            <a:spLocks/>
          </p:cNvSpPr>
          <p:nvPr/>
        </p:nvSpPr>
        <p:spPr>
          <a:xfrm>
            <a:off x="771837" y="1118653"/>
            <a:ext cx="4288203" cy="22170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marL="177800" indent="-177800" algn="l">
              <a:spcBef>
                <a:spcPts val="1200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TW" sz="2200">
                <a:solidFill>
                  <a:srgbClr val="73777C"/>
                </a:solidFill>
                <a:latin typeface="微軟正黑體"/>
                <a:ea typeface="微軟正黑體"/>
              </a:rPr>
              <a:t>2.5GbE </a:t>
            </a:r>
            <a:r>
              <a:rPr lang="zh-TW" altLang="en-US" sz="2200">
                <a:solidFill>
                  <a:srgbClr val="73777C"/>
                </a:solidFill>
                <a:latin typeface="微軟正黑體"/>
                <a:ea typeface="微軟正黑體"/>
              </a:rPr>
              <a:t>前哨戰</a:t>
            </a:r>
            <a:r>
              <a:rPr lang="en-US" altLang="zh-TW" sz="2200">
                <a:solidFill>
                  <a:srgbClr val="73777C"/>
                </a:solidFill>
                <a:latin typeface="微軟正黑體"/>
                <a:ea typeface="微軟正黑體"/>
              </a:rPr>
              <a:t>: TS-451DeU </a:t>
            </a:r>
          </a:p>
          <a:p>
            <a:pPr algn="l">
              <a:spcBef>
                <a:spcPts val="1200"/>
              </a:spcBef>
              <a:buClr>
                <a:schemeClr val="bg2">
                  <a:lumMod val="75000"/>
                </a:schemeClr>
              </a:buClr>
            </a:pPr>
            <a:r>
              <a:rPr lang="zh-TW" altLang="en-US" sz="2200">
                <a:solidFill>
                  <a:srgbClr val="73777C"/>
                </a:solidFill>
                <a:latin typeface="微軟正黑體"/>
                <a:ea typeface="微軟正黑體"/>
              </a:rPr>
              <a:t>  超值硬體規格</a:t>
            </a:r>
            <a:endParaRPr lang="en-US" altLang="zh-TW" sz="2200">
              <a:solidFill>
                <a:srgbClr val="73777C"/>
              </a:solidFill>
              <a:latin typeface="微軟正黑體"/>
              <a:ea typeface="微軟正黑體"/>
            </a:endParaRPr>
          </a:p>
          <a:p>
            <a:pPr marL="177800" indent="-177800" algn="l">
              <a:spcBef>
                <a:spcPts val="1200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TW" sz="2200">
                <a:solidFill>
                  <a:srgbClr val="73777C"/>
                </a:solidFill>
                <a:latin typeface="微軟正黑體"/>
                <a:ea typeface="微軟正黑體"/>
              </a:rPr>
              <a:t>TS-451DeU </a:t>
            </a:r>
            <a:r>
              <a:rPr lang="zh-TW" altLang="en-US" sz="2200">
                <a:solidFill>
                  <a:srgbClr val="73777C"/>
                </a:solidFill>
                <a:latin typeface="微軟正黑體"/>
                <a:ea typeface="微軟正黑體"/>
              </a:rPr>
              <a:t>高速傳輸備份與多元商業應用</a:t>
            </a:r>
            <a:endParaRPr lang="en-US" altLang="zh-TW" sz="2200">
              <a:solidFill>
                <a:srgbClr val="73777C"/>
              </a:solidFill>
              <a:latin typeface="微軟正黑體"/>
              <a:ea typeface="微軟正黑體"/>
            </a:endParaRPr>
          </a:p>
          <a:p>
            <a:pPr marL="177800" indent="-177800" algn="l">
              <a:spcBef>
                <a:spcPts val="1200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200">
                <a:solidFill>
                  <a:srgbClr val="73777C"/>
                </a:solidFill>
                <a:latin typeface="微軟正黑體"/>
                <a:ea typeface="微軟正黑體"/>
              </a:rPr>
              <a:t>實機展示、安裝教學與效能測試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717D8DB4-A1AC-4F7A-86E7-B94830F06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034" y="295836"/>
            <a:ext cx="2942465" cy="69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idx="4294967295"/>
          </p:nvPr>
        </p:nvSpPr>
        <p:spPr>
          <a:xfrm>
            <a:off x="672096" y="1140992"/>
            <a:ext cx="5241925" cy="72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3F3F3F"/>
              </a:buClr>
              <a:buSzPts val="1700"/>
              <a:buNone/>
            </a:pPr>
            <a:r>
              <a:rPr lang="zh-TW" altLang="en-US" sz="1200" b="1">
                <a:solidFill>
                  <a:srgbClr val="333333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1. 完整支援儲存池上的磁碟區 (及其檔案層級 LUN)，及區塊層級LUN。 </a:t>
            </a:r>
            <a:br>
              <a:rPr lang="en-US" altLang="zh-TW" sz="12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</a:br>
            <a:r>
              <a:rPr lang="en-US" altLang="zh-TW" sz="1200" b="1">
                <a:solidFill>
                  <a:srgbClr val="333333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2. </a:t>
            </a:r>
            <a:r>
              <a:rPr lang="zh-TW" altLang="en-US" sz="1200" b="1">
                <a:solidFill>
                  <a:srgbClr val="333333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輕而易舉的快照擷取、管理與還原方式。</a:t>
            </a:r>
            <a:br>
              <a:rPr lang="en-US" altLang="zh-TW" sz="1200" b="1">
                <a:solidFill>
                  <a:srgbClr val="333333"/>
                </a:solidFill>
                <a:latin typeface="Microsoft JhengHei"/>
                <a:ea typeface="Microsoft JhengHei"/>
                <a:cs typeface="Arial"/>
              </a:rPr>
            </a:br>
            <a:r>
              <a:rPr lang="en-US" altLang="zh-TW" sz="1200" b="1">
                <a:solidFill>
                  <a:srgbClr val="333333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3. </a:t>
            </a:r>
            <a:r>
              <a:rPr lang="zh-TW" altLang="en-US" sz="1200" b="1">
                <a:solidFill>
                  <a:srgbClr val="333333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以市場上穩定的 </a:t>
            </a:r>
            <a:r>
              <a:rPr lang="af-ZA" altLang="zh-TW" sz="1200" b="1">
                <a:solidFill>
                  <a:srgbClr val="333333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EXT4 </a:t>
            </a:r>
            <a:r>
              <a:rPr lang="zh-TW" altLang="en-US" sz="1200" b="1">
                <a:solidFill>
                  <a:srgbClr val="333333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檔案系統開發「磁碟區外」快照。</a:t>
            </a:r>
            <a:endParaRPr lang="zh-TW" altLang="en-US" sz="1200" b="1">
              <a:solidFill>
                <a:srgbClr val="333333"/>
              </a:solidFill>
              <a:latin typeface="Microsoft JhengHei"/>
              <a:ea typeface="Microsoft JhengHei"/>
              <a:cs typeface="Arial"/>
            </a:endParaRPr>
          </a:p>
        </p:txBody>
      </p:sp>
      <p:graphicFrame>
        <p:nvGraphicFramePr>
          <p:cNvPr id="5" name="表格 3">
            <a:extLst>
              <a:ext uri="{FF2B5EF4-FFF2-40B4-BE49-F238E27FC236}">
                <a16:creationId xmlns:a16="http://schemas.microsoft.com/office/drawing/2014/main" id="{533F84D9-32DD-47A6-85C1-EFCD373FB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918139"/>
              </p:ext>
            </p:extLst>
          </p:nvPr>
        </p:nvGraphicFramePr>
        <p:xfrm>
          <a:off x="714375" y="1954690"/>
          <a:ext cx="6076326" cy="842424"/>
        </p:xfrm>
        <a:graphic>
          <a:graphicData uri="http://schemas.openxmlformats.org/drawingml/2006/table">
            <a:tbl>
              <a:tblPr firstRow="1" bandRow="1"/>
              <a:tblGrid>
                <a:gridCol w="1073604">
                  <a:extLst>
                    <a:ext uri="{9D8B030D-6E8A-4147-A177-3AD203B41FA5}">
                      <a16:colId xmlns:a16="http://schemas.microsoft.com/office/drawing/2014/main" val="2714073669"/>
                    </a:ext>
                  </a:extLst>
                </a:gridCol>
                <a:gridCol w="2273810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2728912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effectLst/>
                          <a:latin typeface="Microsoft JhengHei"/>
                          <a:ea typeface="Microsoft JhengHei"/>
                          <a:cs typeface="Arial"/>
                          <a:sym typeface="Microsoft JhengHei"/>
                        </a:rPr>
                        <a:t>RAM </a:t>
                      </a: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Microsoft JhengHei"/>
                          <a:ea typeface="Microsoft JhengHei"/>
                          <a:cs typeface="Arial"/>
                          <a:sym typeface="Microsoft JhengHei"/>
                        </a:rPr>
                        <a:t>大小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1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Microsoft JhengHei"/>
                          <a:ea typeface="Microsoft JhengHei"/>
                          <a:cs typeface="Arial"/>
                          <a:sym typeface="Microsoft JhengHei"/>
                        </a:rPr>
                        <a:t>整台 </a:t>
                      </a: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effectLst/>
                          <a:latin typeface="Microsoft JhengHei"/>
                          <a:ea typeface="Microsoft JhengHei"/>
                          <a:cs typeface="Arial"/>
                          <a:sym typeface="Microsoft JhengHei"/>
                        </a:rPr>
                        <a:t>NAS </a:t>
                      </a: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Microsoft JhengHei"/>
                          <a:ea typeface="Microsoft JhengHei"/>
                          <a:cs typeface="Arial"/>
                          <a:sym typeface="Microsoft JhengHei"/>
                        </a:rPr>
                        <a:t>可具有快照數量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1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Microsoft JhengHei"/>
                          <a:ea typeface="Microsoft JhengHei"/>
                          <a:cs typeface="Arial"/>
                          <a:sym typeface="Microsoft JhengHei"/>
                        </a:rPr>
                        <a:t>每個 </a:t>
                      </a: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effectLst/>
                          <a:latin typeface="Microsoft JhengHei"/>
                          <a:ea typeface="Microsoft JhengHei"/>
                          <a:cs typeface="Arial"/>
                          <a:sym typeface="Microsoft JhengHei"/>
                        </a:rPr>
                        <a:t>Volume/LUN </a:t>
                      </a: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Microsoft JhengHei"/>
                          <a:ea typeface="Microsoft JhengHei"/>
                          <a:cs typeface="Arial"/>
                          <a:sym typeface="Microsoft JhengHei"/>
                        </a:rPr>
                        <a:t>快照數量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1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Arial"/>
                          <a:sym typeface="Microsoft JhengHei"/>
                        </a:rPr>
                        <a:t>2GB</a:t>
                      </a:r>
                      <a:endParaRPr lang="en-US" altLang="en-US" sz="1200" b="1" kern="120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Arial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Arial"/>
                          <a:sym typeface="Microsoft JhengHei"/>
                        </a:rPr>
                        <a:t>64</a:t>
                      </a:r>
                      <a:endParaRPr lang="zh-TW" altLang="en-US" sz="1200" b="1" kern="120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Arial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Arial"/>
                          <a:sym typeface="Microsoft JhengHei"/>
                        </a:rPr>
                        <a:t>32</a:t>
                      </a:r>
                      <a:endParaRPr lang="zh-TW" altLang="en-US" sz="1200" b="1" kern="120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Arial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663603"/>
                  </a:ext>
                </a:extLst>
              </a:tr>
              <a:tr h="293764">
                <a:tc>
                  <a:txBody>
                    <a:bodyPr/>
                    <a:lstStyle/>
                    <a:p>
                      <a:pPr marL="0" marR="0" lvl="0" indent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Arial"/>
                          <a:sym typeface="Microsoft JhengHei"/>
                        </a:rPr>
                        <a:t>4GB</a:t>
                      </a:r>
                      <a:r>
                        <a:rPr lang="zh-TW" altLang="en-US" sz="1200" b="1" kern="120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altLang="en-US" sz="1200" b="1" kern="120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Arial"/>
                          <a:sym typeface="Microsoft JhengHei"/>
                        </a:rPr>
                        <a:t>及以上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Arial"/>
                          <a:sym typeface="Microsoft JhengHei"/>
                        </a:rPr>
                        <a:t>1024</a:t>
                      </a:r>
                      <a:endParaRPr lang="zh-TW" altLang="en-US" sz="1200" b="1" kern="120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Arial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Arial"/>
                          <a:sym typeface="Microsoft JhengHei"/>
                        </a:rPr>
                        <a:t>256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</a:tbl>
          </a:graphicData>
        </a:graphic>
      </p:graphicFrame>
      <p:sp>
        <p:nvSpPr>
          <p:cNvPr id="9" name="Shape 225">
            <a:extLst>
              <a:ext uri="{FF2B5EF4-FFF2-40B4-BE49-F238E27FC236}">
                <a16:creationId xmlns:a16="http://schemas.microsoft.com/office/drawing/2014/main" id="{2195B3B7-0ACC-DB46-9BC1-E56147C18175}"/>
              </a:ext>
            </a:extLst>
          </p:cNvPr>
          <p:cNvSpPr/>
          <p:nvPr/>
        </p:nvSpPr>
        <p:spPr>
          <a:xfrm>
            <a:off x="693331" y="3963872"/>
            <a:ext cx="3429985" cy="1055472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6" name="Shape 226">
            <a:extLst>
              <a:ext uri="{FF2B5EF4-FFF2-40B4-BE49-F238E27FC236}">
                <a16:creationId xmlns:a16="http://schemas.microsoft.com/office/drawing/2014/main" id="{861CE3D7-6BDE-C24B-9297-52D426776790}"/>
              </a:ext>
            </a:extLst>
          </p:cNvPr>
          <p:cNvSpPr txBox="1"/>
          <p:nvPr/>
        </p:nvSpPr>
        <p:spPr>
          <a:xfrm>
            <a:off x="690997" y="3411996"/>
            <a:ext cx="3433859" cy="4435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7" name="Shape 226">
            <a:extLst>
              <a:ext uri="{FF2B5EF4-FFF2-40B4-BE49-F238E27FC236}">
                <a16:creationId xmlns:a16="http://schemas.microsoft.com/office/drawing/2014/main" id="{547DEC95-2079-5B42-B158-A660B55408E1}"/>
              </a:ext>
            </a:extLst>
          </p:cNvPr>
          <p:cNvSpPr txBox="1"/>
          <p:nvPr/>
        </p:nvSpPr>
        <p:spPr>
          <a:xfrm>
            <a:off x="690997" y="3411996"/>
            <a:ext cx="1292652" cy="307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檔案層級</a:t>
            </a:r>
            <a:endParaRPr sz="1400" b="1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8" name="Shape 236">
            <a:extLst>
              <a:ext uri="{FF2B5EF4-FFF2-40B4-BE49-F238E27FC236}">
                <a16:creationId xmlns:a16="http://schemas.microsoft.com/office/drawing/2014/main" id="{8D0FAA9B-4F93-B747-BA5A-33492A80A350}"/>
              </a:ext>
            </a:extLst>
          </p:cNvPr>
          <p:cNvSpPr txBox="1"/>
          <p:nvPr/>
        </p:nvSpPr>
        <p:spPr>
          <a:xfrm>
            <a:off x="700529" y="3970832"/>
            <a:ext cx="967920" cy="307800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區塊層級</a:t>
            </a:r>
            <a:endParaRPr sz="1400" b="1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10" name="Shape 227">
            <a:extLst>
              <a:ext uri="{FF2B5EF4-FFF2-40B4-BE49-F238E27FC236}">
                <a16:creationId xmlns:a16="http://schemas.microsoft.com/office/drawing/2014/main" id="{1F19076C-D68B-B744-97CB-0F7169EE184A}"/>
              </a:ext>
            </a:extLst>
          </p:cNvPr>
          <p:cNvSpPr/>
          <p:nvPr/>
        </p:nvSpPr>
        <p:spPr>
          <a:xfrm>
            <a:off x="1590522" y="4448729"/>
            <a:ext cx="2487765" cy="474628"/>
          </a:xfrm>
          <a:prstGeom prst="rect">
            <a:avLst/>
          </a:prstGeom>
          <a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1" name="Shape 229">
            <a:extLst>
              <a:ext uri="{FF2B5EF4-FFF2-40B4-BE49-F238E27FC236}">
                <a16:creationId xmlns:a16="http://schemas.microsoft.com/office/drawing/2014/main" id="{CE05D924-EA7E-744A-92EE-66F411B0466E}"/>
              </a:ext>
            </a:extLst>
          </p:cNvPr>
          <p:cNvSpPr/>
          <p:nvPr/>
        </p:nvSpPr>
        <p:spPr>
          <a:xfrm>
            <a:off x="1640699" y="4519903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A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2" name="Shape 230">
            <a:extLst>
              <a:ext uri="{FF2B5EF4-FFF2-40B4-BE49-F238E27FC236}">
                <a16:creationId xmlns:a16="http://schemas.microsoft.com/office/drawing/2014/main" id="{6B40B39D-7F88-EB44-95BD-6EE4CE8A5D7D}"/>
              </a:ext>
            </a:extLst>
          </p:cNvPr>
          <p:cNvSpPr/>
          <p:nvPr/>
        </p:nvSpPr>
        <p:spPr>
          <a:xfrm>
            <a:off x="2120883" y="4519903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B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3" name="Shape 231">
            <a:extLst>
              <a:ext uri="{FF2B5EF4-FFF2-40B4-BE49-F238E27FC236}">
                <a16:creationId xmlns:a16="http://schemas.microsoft.com/office/drawing/2014/main" id="{5C79C40E-ECCB-7149-9A84-BF472F16AA68}"/>
              </a:ext>
            </a:extLst>
          </p:cNvPr>
          <p:cNvSpPr/>
          <p:nvPr/>
        </p:nvSpPr>
        <p:spPr>
          <a:xfrm>
            <a:off x="2622738" y="4514038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C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4" name="Shape 233">
            <a:extLst>
              <a:ext uri="{FF2B5EF4-FFF2-40B4-BE49-F238E27FC236}">
                <a16:creationId xmlns:a16="http://schemas.microsoft.com/office/drawing/2014/main" id="{9D4C6FAC-5590-3A44-9DAB-3F61E1D0F7B7}"/>
              </a:ext>
            </a:extLst>
          </p:cNvPr>
          <p:cNvSpPr/>
          <p:nvPr/>
        </p:nvSpPr>
        <p:spPr>
          <a:xfrm>
            <a:off x="2125129" y="4050103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B’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5" name="Shape 234">
            <a:extLst>
              <a:ext uri="{FF2B5EF4-FFF2-40B4-BE49-F238E27FC236}">
                <a16:creationId xmlns:a16="http://schemas.microsoft.com/office/drawing/2014/main" id="{8EA05C06-98E0-2044-BEE9-A57E353A3C9D}"/>
              </a:ext>
            </a:extLst>
          </p:cNvPr>
          <p:cNvSpPr/>
          <p:nvPr/>
        </p:nvSpPr>
        <p:spPr>
          <a:xfrm>
            <a:off x="2622738" y="4050103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C’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6" name="Shape 235">
            <a:extLst>
              <a:ext uri="{FF2B5EF4-FFF2-40B4-BE49-F238E27FC236}">
                <a16:creationId xmlns:a16="http://schemas.microsoft.com/office/drawing/2014/main" id="{38C82518-FF38-1546-873B-5A78D42A0965}"/>
              </a:ext>
            </a:extLst>
          </p:cNvPr>
          <p:cNvSpPr/>
          <p:nvPr/>
        </p:nvSpPr>
        <p:spPr>
          <a:xfrm>
            <a:off x="1627520" y="4050103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A’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7" name="Shape 237">
            <a:extLst>
              <a:ext uri="{FF2B5EF4-FFF2-40B4-BE49-F238E27FC236}">
                <a16:creationId xmlns:a16="http://schemas.microsoft.com/office/drawing/2014/main" id="{A7A00C77-BCB9-AE41-BF64-89DE25CC588D}"/>
              </a:ext>
            </a:extLst>
          </p:cNvPr>
          <p:cNvSpPr/>
          <p:nvPr/>
        </p:nvSpPr>
        <p:spPr>
          <a:xfrm>
            <a:off x="3120347" y="4050103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D’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8" name="Shape 238">
            <a:extLst>
              <a:ext uri="{FF2B5EF4-FFF2-40B4-BE49-F238E27FC236}">
                <a16:creationId xmlns:a16="http://schemas.microsoft.com/office/drawing/2014/main" id="{C388A9E0-250A-894E-B0AC-5C65F865259E}"/>
              </a:ext>
            </a:extLst>
          </p:cNvPr>
          <p:cNvSpPr/>
          <p:nvPr/>
        </p:nvSpPr>
        <p:spPr>
          <a:xfrm>
            <a:off x="3617954" y="4050103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E’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9" name="Shape 242">
            <a:extLst>
              <a:ext uri="{FF2B5EF4-FFF2-40B4-BE49-F238E27FC236}">
                <a16:creationId xmlns:a16="http://schemas.microsoft.com/office/drawing/2014/main" id="{7F994910-AB80-5240-87A5-F5236CC45324}"/>
              </a:ext>
            </a:extLst>
          </p:cNvPr>
          <p:cNvSpPr/>
          <p:nvPr/>
        </p:nvSpPr>
        <p:spPr>
          <a:xfrm>
            <a:off x="3121356" y="4514207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D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20" name="Shape 243">
            <a:extLst>
              <a:ext uri="{FF2B5EF4-FFF2-40B4-BE49-F238E27FC236}">
                <a16:creationId xmlns:a16="http://schemas.microsoft.com/office/drawing/2014/main" id="{8CA173B4-F264-864D-AD68-E0ED74C6D0A6}"/>
              </a:ext>
            </a:extLst>
          </p:cNvPr>
          <p:cNvSpPr/>
          <p:nvPr/>
        </p:nvSpPr>
        <p:spPr>
          <a:xfrm>
            <a:off x="3622105" y="4522468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E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22" name="群組 8">
            <a:extLst>
              <a:ext uri="{FF2B5EF4-FFF2-40B4-BE49-F238E27FC236}">
                <a16:creationId xmlns:a16="http://schemas.microsoft.com/office/drawing/2014/main" id="{46C6B108-202D-DF4D-B5E1-F2EBB19FCA1C}"/>
              </a:ext>
            </a:extLst>
          </p:cNvPr>
          <p:cNvGrpSpPr/>
          <p:nvPr/>
        </p:nvGrpSpPr>
        <p:grpSpPr>
          <a:xfrm>
            <a:off x="1639249" y="3306466"/>
            <a:ext cx="468863" cy="468863"/>
            <a:chOff x="889317" y="2537938"/>
            <a:chExt cx="556036" cy="556036"/>
          </a:xfrm>
        </p:grpSpPr>
        <p:sp>
          <p:nvSpPr>
            <p:cNvPr id="23" name="橢圓 7">
              <a:extLst>
                <a:ext uri="{FF2B5EF4-FFF2-40B4-BE49-F238E27FC236}">
                  <a16:creationId xmlns:a16="http://schemas.microsoft.com/office/drawing/2014/main" id="{19C09694-E0D1-5441-9AA0-F36C2C124F4C}"/>
                </a:ext>
              </a:extLst>
            </p:cNvPr>
            <p:cNvSpPr/>
            <p:nvPr/>
          </p:nvSpPr>
          <p:spPr>
            <a:xfrm>
              <a:off x="889317" y="2537938"/>
              <a:ext cx="556036" cy="55603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24" name="圖片 6">
              <a:extLst>
                <a:ext uri="{FF2B5EF4-FFF2-40B4-BE49-F238E27FC236}">
                  <a16:creationId xmlns:a16="http://schemas.microsoft.com/office/drawing/2014/main" id="{28C79BF1-8038-0D46-87CC-38A2716CB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60" y="2663193"/>
              <a:ext cx="386386" cy="305526"/>
            </a:xfrm>
            <a:prstGeom prst="rect">
              <a:avLst/>
            </a:prstGeom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5A62382-4201-42AF-996C-CE021C0081EF}"/>
              </a:ext>
            </a:extLst>
          </p:cNvPr>
          <p:cNvGrpSpPr/>
          <p:nvPr/>
        </p:nvGrpSpPr>
        <p:grpSpPr>
          <a:xfrm>
            <a:off x="2170517" y="3303657"/>
            <a:ext cx="1848413" cy="468863"/>
            <a:chOff x="1762903" y="3085494"/>
            <a:chExt cx="2396981" cy="608011"/>
          </a:xfrm>
        </p:grpSpPr>
        <p:pic>
          <p:nvPicPr>
            <p:cNvPr id="21" name="圖片 5">
              <a:extLst>
                <a:ext uri="{FF2B5EF4-FFF2-40B4-BE49-F238E27FC236}">
                  <a16:creationId xmlns:a16="http://schemas.microsoft.com/office/drawing/2014/main" id="{8B904A2D-A73B-C54E-9659-BD041FCF5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2903" y="3085494"/>
              <a:ext cx="699186" cy="526749"/>
            </a:xfrm>
            <a:prstGeom prst="rect">
              <a:avLst/>
            </a:prstGeom>
          </p:spPr>
        </p:pic>
        <p:pic>
          <p:nvPicPr>
            <p:cNvPr id="25" name="圖片 9">
              <a:extLst>
                <a:ext uri="{FF2B5EF4-FFF2-40B4-BE49-F238E27FC236}">
                  <a16:creationId xmlns:a16="http://schemas.microsoft.com/office/drawing/2014/main" id="{457F28C0-840D-7A4A-B214-8ABCE6B59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2416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圖片 34">
              <a:extLst>
                <a:ext uri="{FF2B5EF4-FFF2-40B4-BE49-F238E27FC236}">
                  <a16:creationId xmlns:a16="http://schemas.microsoft.com/office/drawing/2014/main" id="{B0962F5F-F881-674A-9C52-6DCB7D098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3708" y="3085494"/>
              <a:ext cx="699186" cy="526749"/>
            </a:xfrm>
            <a:prstGeom prst="rect">
              <a:avLst/>
            </a:prstGeom>
          </p:spPr>
        </p:pic>
        <p:pic>
          <p:nvPicPr>
            <p:cNvPr id="27" name="圖片 35">
              <a:extLst>
                <a:ext uri="{FF2B5EF4-FFF2-40B4-BE49-F238E27FC236}">
                  <a16:creationId xmlns:a16="http://schemas.microsoft.com/office/drawing/2014/main" id="{9EC42781-D259-BE44-BB03-769B0037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322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圖片 36">
              <a:extLst>
                <a:ext uri="{FF2B5EF4-FFF2-40B4-BE49-F238E27FC236}">
                  <a16:creationId xmlns:a16="http://schemas.microsoft.com/office/drawing/2014/main" id="{C5E66FF4-1B29-1542-A500-E0F399CA1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0698" y="3085494"/>
              <a:ext cx="699186" cy="526749"/>
            </a:xfrm>
            <a:prstGeom prst="rect">
              <a:avLst/>
            </a:prstGeom>
          </p:spPr>
        </p:pic>
        <p:pic>
          <p:nvPicPr>
            <p:cNvPr id="29" name="圖片 37">
              <a:extLst>
                <a:ext uri="{FF2B5EF4-FFF2-40B4-BE49-F238E27FC236}">
                  <a16:creationId xmlns:a16="http://schemas.microsoft.com/office/drawing/2014/main" id="{A828CE6A-5FD9-3348-B733-22F2D18C8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021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圖片 11">
            <a:extLst>
              <a:ext uri="{FF2B5EF4-FFF2-40B4-BE49-F238E27FC236}">
                <a16:creationId xmlns:a16="http://schemas.microsoft.com/office/drawing/2014/main" id="{033AD60F-2F54-6845-A930-762548946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3595" y="4211954"/>
            <a:ext cx="1172039" cy="804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18">
            <a:extLst>
              <a:ext uri="{FF2B5EF4-FFF2-40B4-BE49-F238E27FC236}">
                <a16:creationId xmlns:a16="http://schemas.microsoft.com/office/drawing/2014/main" id="{87A7F279-B940-7D44-9D61-4252C71C1A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298" y="3496625"/>
            <a:ext cx="651730" cy="811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群組 21">
            <a:extLst>
              <a:ext uri="{FF2B5EF4-FFF2-40B4-BE49-F238E27FC236}">
                <a16:creationId xmlns:a16="http://schemas.microsoft.com/office/drawing/2014/main" id="{C04E883D-6D4E-534B-96B4-01F50F57185C}"/>
              </a:ext>
            </a:extLst>
          </p:cNvPr>
          <p:cNvGrpSpPr/>
          <p:nvPr/>
        </p:nvGrpSpPr>
        <p:grpSpPr>
          <a:xfrm>
            <a:off x="5607419" y="3048256"/>
            <a:ext cx="1087182" cy="671519"/>
            <a:chOff x="5296072" y="2438860"/>
            <a:chExt cx="1269089" cy="783879"/>
          </a:xfrm>
        </p:grpSpPr>
        <p:pic>
          <p:nvPicPr>
            <p:cNvPr id="33" name="圖片 20">
              <a:extLst>
                <a:ext uri="{FF2B5EF4-FFF2-40B4-BE49-F238E27FC236}">
                  <a16:creationId xmlns:a16="http://schemas.microsoft.com/office/drawing/2014/main" id="{A04EC1DD-D387-904F-A0B1-62A202A09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75235" y="2359697"/>
              <a:ext cx="769403" cy="927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圖片 16">
              <a:extLst>
                <a:ext uri="{FF2B5EF4-FFF2-40B4-BE49-F238E27FC236}">
                  <a16:creationId xmlns:a16="http://schemas.microsoft.com/office/drawing/2014/main" id="{C1810225-CF4E-1949-BB64-84F556F6B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996" y="2800807"/>
              <a:ext cx="461165" cy="42193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6" name="Shape 241">
            <a:extLst>
              <a:ext uri="{FF2B5EF4-FFF2-40B4-BE49-F238E27FC236}">
                <a16:creationId xmlns:a16="http://schemas.microsoft.com/office/drawing/2014/main" id="{A6425107-F9FD-2548-9BFB-8A2BF3604905}"/>
              </a:ext>
            </a:extLst>
          </p:cNvPr>
          <p:cNvSpPr txBox="1"/>
          <p:nvPr/>
        </p:nvSpPr>
        <p:spPr>
          <a:xfrm>
            <a:off x="486765" y="2896652"/>
            <a:ext cx="52046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zh-TW" sz="1200" b="1" i="0" u="none" strike="noStrike" cap="none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經由使用者電腦或外接裝置入侵的勒索軟體，無法覆蓋快照</a:t>
            </a:r>
            <a:endParaRPr sz="1200" b="1" i="0" u="none" strike="noStrike" cap="none">
              <a:solidFill>
                <a:srgbClr val="333333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grpSp>
        <p:nvGrpSpPr>
          <p:cNvPr id="37" name="群組 30">
            <a:extLst>
              <a:ext uri="{FF2B5EF4-FFF2-40B4-BE49-F238E27FC236}">
                <a16:creationId xmlns:a16="http://schemas.microsoft.com/office/drawing/2014/main" id="{C9BF72C8-7B8F-144F-9DDE-BFE8965578A1}"/>
              </a:ext>
            </a:extLst>
          </p:cNvPr>
          <p:cNvGrpSpPr/>
          <p:nvPr/>
        </p:nvGrpSpPr>
        <p:grpSpPr>
          <a:xfrm>
            <a:off x="6905433" y="3418459"/>
            <a:ext cx="1227669" cy="800349"/>
            <a:chOff x="7307786" y="3362271"/>
            <a:chExt cx="1168039" cy="761474"/>
          </a:xfrm>
        </p:grpSpPr>
        <p:grpSp>
          <p:nvGrpSpPr>
            <p:cNvPr id="38" name="群組 29">
              <a:extLst>
                <a:ext uri="{FF2B5EF4-FFF2-40B4-BE49-F238E27FC236}">
                  <a16:creationId xmlns:a16="http://schemas.microsoft.com/office/drawing/2014/main" id="{35FA5C7B-15AB-E242-93C4-4673513EE3DD}"/>
                </a:ext>
              </a:extLst>
            </p:cNvPr>
            <p:cNvGrpSpPr/>
            <p:nvPr/>
          </p:nvGrpSpPr>
          <p:grpSpPr>
            <a:xfrm>
              <a:off x="7307786" y="3556203"/>
              <a:ext cx="1168039" cy="567542"/>
              <a:chOff x="6990085" y="3443536"/>
              <a:chExt cx="1525161" cy="741066"/>
            </a:xfrm>
          </p:grpSpPr>
          <p:pic>
            <p:nvPicPr>
              <p:cNvPr id="40" name="圖片 26">
                <a:extLst>
                  <a:ext uri="{FF2B5EF4-FFF2-40B4-BE49-F238E27FC236}">
                    <a16:creationId xmlns:a16="http://schemas.microsoft.com/office/drawing/2014/main" id="{B8826ECB-793E-E64E-B849-F5DD981D4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90085" y="3443536"/>
                <a:ext cx="962151" cy="64826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圖片 28">
                <a:extLst>
                  <a:ext uri="{FF2B5EF4-FFF2-40B4-BE49-F238E27FC236}">
                    <a16:creationId xmlns:a16="http://schemas.microsoft.com/office/drawing/2014/main" id="{4C26412B-87FA-3849-A925-0A14BDE9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571636" y="3549643"/>
                <a:ext cx="943610" cy="63495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9" name="圖片 23">
              <a:extLst>
                <a:ext uri="{FF2B5EF4-FFF2-40B4-BE49-F238E27FC236}">
                  <a16:creationId xmlns:a16="http://schemas.microsoft.com/office/drawing/2014/main" id="{39378E24-2D30-6146-97C8-5C4D58FD2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3534" y="3362271"/>
              <a:ext cx="664567" cy="664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2" name="文字方塊 243">
            <a:extLst>
              <a:ext uri="{FF2B5EF4-FFF2-40B4-BE49-F238E27FC236}">
                <a16:creationId xmlns:a16="http://schemas.microsoft.com/office/drawing/2014/main" id="{E6064A48-CB6C-B546-9EBB-F5C7470D42D3}"/>
              </a:ext>
            </a:extLst>
          </p:cNvPr>
          <p:cNvSpPr txBox="1"/>
          <p:nvPr/>
        </p:nvSpPr>
        <p:spPr>
          <a:xfrm>
            <a:off x="5478109" y="3703218"/>
            <a:ext cx="1347743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 err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外接儲存裝置</a:t>
            </a:r>
            <a:endParaRPr lang="zh-TW" altLang="en-US" sz="900" b="1" err="1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3" name="文字方塊 59">
            <a:extLst>
              <a:ext uri="{FF2B5EF4-FFF2-40B4-BE49-F238E27FC236}">
                <a16:creationId xmlns:a16="http://schemas.microsoft.com/office/drawing/2014/main" id="{A4A2498C-2429-3844-A39A-6A62802C25A6}"/>
              </a:ext>
            </a:extLst>
          </p:cNvPr>
          <p:cNvSpPr txBox="1"/>
          <p:nvPr/>
        </p:nvSpPr>
        <p:spPr>
          <a:xfrm>
            <a:off x="4384024" y="4274920"/>
            <a:ext cx="97629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 err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電腦或伺服器上的硬碟空間</a:t>
            </a:r>
            <a:endParaRPr lang="en-US" altLang="zh-TW" sz="900" b="1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4" name="文字方塊 60">
            <a:extLst>
              <a:ext uri="{FF2B5EF4-FFF2-40B4-BE49-F238E27FC236}">
                <a16:creationId xmlns:a16="http://schemas.microsoft.com/office/drawing/2014/main" id="{5F46BC92-5F8F-7442-BB13-53ED05091F71}"/>
              </a:ext>
            </a:extLst>
          </p:cNvPr>
          <p:cNvSpPr txBox="1"/>
          <p:nvPr/>
        </p:nvSpPr>
        <p:spPr>
          <a:xfrm>
            <a:off x="6946973" y="4219932"/>
            <a:ext cx="1199216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 err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雲端空間</a:t>
            </a:r>
            <a:r>
              <a:rPr lang="en-US" altLang="zh-TW" sz="900" b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/ NAS</a:t>
            </a:r>
            <a:endParaRPr lang="zh-TW" altLang="en-US" sz="900" b="1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5" name="弧形 244">
            <a:extLst>
              <a:ext uri="{FF2B5EF4-FFF2-40B4-BE49-F238E27FC236}">
                <a16:creationId xmlns:a16="http://schemas.microsoft.com/office/drawing/2014/main" id="{B4B58D24-AFED-304A-863B-45A9D7A896BE}"/>
              </a:ext>
            </a:extLst>
          </p:cNvPr>
          <p:cNvSpPr/>
          <p:nvPr/>
        </p:nvSpPr>
        <p:spPr>
          <a:xfrm rot="17557318">
            <a:off x="4957707" y="3163706"/>
            <a:ext cx="914400" cy="914400"/>
          </a:xfrm>
          <a:prstGeom prst="arc">
            <a:avLst>
              <a:gd name="adj1" fmla="val 16323179"/>
              <a:gd name="adj2" fmla="val 736492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6" name="弧形 62">
            <a:extLst>
              <a:ext uri="{FF2B5EF4-FFF2-40B4-BE49-F238E27FC236}">
                <a16:creationId xmlns:a16="http://schemas.microsoft.com/office/drawing/2014/main" id="{99843927-50EC-3F4D-97DD-CC0B39B84903}"/>
              </a:ext>
            </a:extLst>
          </p:cNvPr>
          <p:cNvSpPr/>
          <p:nvPr/>
        </p:nvSpPr>
        <p:spPr>
          <a:xfrm rot="20575507">
            <a:off x="6300964" y="3211449"/>
            <a:ext cx="914400" cy="914400"/>
          </a:xfrm>
          <a:prstGeom prst="arc">
            <a:avLst>
              <a:gd name="adj1" fmla="val 16200000"/>
              <a:gd name="adj2" fmla="val 21582801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7" name="弧形 63">
            <a:extLst>
              <a:ext uri="{FF2B5EF4-FFF2-40B4-BE49-F238E27FC236}">
                <a16:creationId xmlns:a16="http://schemas.microsoft.com/office/drawing/2014/main" id="{E1111368-112F-C442-B94E-5CB24D530E2C}"/>
              </a:ext>
            </a:extLst>
          </p:cNvPr>
          <p:cNvSpPr/>
          <p:nvPr/>
        </p:nvSpPr>
        <p:spPr>
          <a:xfrm rot="9448614">
            <a:off x="4898471" y="4013706"/>
            <a:ext cx="914400" cy="914400"/>
          </a:xfrm>
          <a:prstGeom prst="arc">
            <a:avLst>
              <a:gd name="adj1" fmla="val 16200000"/>
              <a:gd name="adj2" fmla="val 21582801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A9197115-8F5E-4BC1-BDE7-CCB891AF958D}"/>
              </a:ext>
            </a:extLst>
          </p:cNvPr>
          <p:cNvSpPr txBox="1"/>
          <p:nvPr/>
        </p:nvSpPr>
        <p:spPr>
          <a:xfrm>
            <a:off x="8334463" y="-572361"/>
            <a:ext cx="492989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49" name="標題 1">
            <a:extLst>
              <a:ext uri="{FF2B5EF4-FFF2-40B4-BE49-F238E27FC236}">
                <a16:creationId xmlns:a16="http://schemas.microsoft.com/office/drawing/2014/main" id="{E0121A5A-EFFC-4C5B-AD11-EE680658EE36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高達 </a:t>
            </a:r>
            <a:r>
              <a:rPr lang="en-US" altLang="zh-TW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1024 </a:t>
            </a:r>
            <a:r>
              <a:rPr lang="zh-TW" altLang="en-US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個快照資料備份</a:t>
            </a:r>
          </a:p>
        </p:txBody>
      </p:sp>
    </p:spTree>
    <p:extLst>
      <p:ext uri="{BB962C8B-B14F-4D97-AF65-F5344CB8AC3E}">
        <p14:creationId xmlns:p14="http://schemas.microsoft.com/office/powerpoint/2010/main" val="2811402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圖片 5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B1C126B-2C4C-46B9-86F7-6774E741A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91" y="2121977"/>
            <a:ext cx="1910237" cy="1074682"/>
          </a:xfrm>
          <a:prstGeom prst="rect">
            <a:avLst/>
          </a:prstGeom>
        </p:spPr>
      </p:pic>
      <p:pic>
        <p:nvPicPr>
          <p:cNvPr id="6" name="圖片 26">
            <a:extLst>
              <a:ext uri="{FF2B5EF4-FFF2-40B4-BE49-F238E27FC236}">
                <a16:creationId xmlns:a16="http://schemas.microsoft.com/office/drawing/2014/main" id="{5DCAAC18-5BFB-46FB-82B2-B354B08AF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180" y="2741834"/>
            <a:ext cx="489585" cy="466249"/>
          </a:xfrm>
          <a:prstGeom prst="rect">
            <a:avLst/>
          </a:prstGeom>
        </p:spPr>
      </p:pic>
      <p:sp>
        <p:nvSpPr>
          <p:cNvPr id="11" name="Google Shape;157;p22">
            <a:extLst>
              <a:ext uri="{FF2B5EF4-FFF2-40B4-BE49-F238E27FC236}">
                <a16:creationId xmlns:a16="http://schemas.microsoft.com/office/drawing/2014/main" id="{E746D52E-C7EA-48C6-B548-AEEC9E6A6484}"/>
              </a:ext>
            </a:extLst>
          </p:cNvPr>
          <p:cNvSpPr txBox="1"/>
          <p:nvPr/>
        </p:nvSpPr>
        <p:spPr>
          <a:xfrm>
            <a:off x="1037863" y="3124003"/>
            <a:ext cx="17166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05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Mac Time Machine</a:t>
            </a:r>
            <a:endParaRPr sz="10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43C317B2-95E1-4522-8461-6CC9DF460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552933" y="2430062"/>
            <a:ext cx="119539" cy="731044"/>
          </a:xfrm>
          <a:prstGeom prst="rect">
            <a:avLst/>
          </a:prstGeom>
        </p:spPr>
      </p:pic>
      <p:pic>
        <p:nvPicPr>
          <p:cNvPr id="15" name="圖片 80">
            <a:extLst>
              <a:ext uri="{FF2B5EF4-FFF2-40B4-BE49-F238E27FC236}">
                <a16:creationId xmlns:a16="http://schemas.microsoft.com/office/drawing/2014/main" id="{D9DF6543-ADA7-45BD-9851-F806477948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268" y="2157775"/>
            <a:ext cx="331975" cy="497963"/>
          </a:xfrm>
          <a:prstGeom prst="rect">
            <a:avLst/>
          </a:prstGeom>
        </p:spPr>
      </p:pic>
      <p:pic>
        <p:nvPicPr>
          <p:cNvPr id="16" name="圖片 26">
            <a:extLst>
              <a:ext uri="{FF2B5EF4-FFF2-40B4-BE49-F238E27FC236}">
                <a16:creationId xmlns:a16="http://schemas.microsoft.com/office/drawing/2014/main" id="{D648D5E0-3689-4F8D-9DA5-4078F49E7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099" y="2346195"/>
            <a:ext cx="489585" cy="466249"/>
          </a:xfrm>
          <a:prstGeom prst="rect">
            <a:avLst/>
          </a:prstGeom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E15F83E9-D1D2-4774-89B4-8D004C35EAEE}"/>
              </a:ext>
            </a:extLst>
          </p:cNvPr>
          <p:cNvSpPr txBox="1"/>
          <p:nvPr/>
        </p:nvSpPr>
        <p:spPr>
          <a:xfrm>
            <a:off x="692935" y="3573776"/>
            <a:ext cx="3120291" cy="2846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accent2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建立</a:t>
            </a:r>
            <a:r>
              <a:rPr lang="en-US" altLang="zh-TW" b="1">
                <a:solidFill>
                  <a:schemeClr val="accent2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NAS </a:t>
            </a:r>
            <a:r>
              <a:rPr lang="zh-TW" altLang="en-US" b="1">
                <a:solidFill>
                  <a:schemeClr val="accent2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備份任務：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49B1178-9553-44D8-9E65-FDD3E521E128}"/>
              </a:ext>
            </a:extLst>
          </p:cNvPr>
          <p:cNvSpPr txBox="1"/>
          <p:nvPr/>
        </p:nvSpPr>
        <p:spPr>
          <a:xfrm>
            <a:off x="941577" y="1208862"/>
            <a:ext cx="7260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透過 HBS 3 將 Time Machine 備份檔案複製到</a:t>
            </a:r>
            <a:r>
              <a:rPr lang="en-US" altLang="ja-JP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 TS-451DeU</a:t>
            </a:r>
            <a:r>
              <a:rPr lang="ja-JP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，再將</a:t>
            </a:r>
            <a:r>
              <a:rPr lang="en-US" altLang="ja-JP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 NAS Time Machine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資料備份到</a:t>
            </a:r>
            <a:r>
              <a:rPr lang="ja-JP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外接裝置例如 TR-004</a:t>
            </a:r>
            <a:r>
              <a:rPr lang="en-US" altLang="ja-JP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U USB RAID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外接盒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440B1C9-D64A-4F19-962D-060FCEF3D6EF}"/>
              </a:ext>
            </a:extLst>
          </p:cNvPr>
          <p:cNvGrpSpPr/>
          <p:nvPr/>
        </p:nvGrpSpPr>
        <p:grpSpPr>
          <a:xfrm>
            <a:off x="693254" y="3826158"/>
            <a:ext cx="7971360" cy="1065371"/>
            <a:chOff x="1349934" y="1060129"/>
            <a:chExt cx="10628479" cy="1420493"/>
          </a:xfrm>
        </p:grpSpPr>
        <p:sp>
          <p:nvSpPr>
            <p:cNvPr id="35" name="箭號: 向右 34">
              <a:extLst>
                <a:ext uri="{FF2B5EF4-FFF2-40B4-BE49-F238E27FC236}">
                  <a16:creationId xmlns:a16="http://schemas.microsoft.com/office/drawing/2014/main" id="{FED189A7-F1BD-464F-A4D4-46D9E75AFDDF}"/>
                </a:ext>
              </a:extLst>
            </p:cNvPr>
            <p:cNvSpPr/>
            <p:nvPr/>
          </p:nvSpPr>
          <p:spPr>
            <a:xfrm>
              <a:off x="4290970" y="2024392"/>
              <a:ext cx="1064080" cy="456230"/>
            </a:xfrm>
            <a:prstGeom prst="rightArrow">
              <a:avLst>
                <a:gd name="adj1" fmla="val 50000"/>
                <a:gd name="adj2" fmla="val 87117"/>
              </a:avLst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36" name="箭號: 向右 35">
              <a:extLst>
                <a:ext uri="{FF2B5EF4-FFF2-40B4-BE49-F238E27FC236}">
                  <a16:creationId xmlns:a16="http://schemas.microsoft.com/office/drawing/2014/main" id="{D7D4F3DD-FDC0-4B52-8B66-28F3A82D797F}"/>
                </a:ext>
              </a:extLst>
            </p:cNvPr>
            <p:cNvSpPr/>
            <p:nvPr/>
          </p:nvSpPr>
          <p:spPr>
            <a:xfrm>
              <a:off x="7772514" y="2022449"/>
              <a:ext cx="1064080" cy="456230"/>
            </a:xfrm>
            <a:prstGeom prst="rightArrow">
              <a:avLst>
                <a:gd name="adj1" fmla="val 50000"/>
                <a:gd name="adj2" fmla="val 87117"/>
              </a:avLst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E54FAD3C-6801-473B-AC68-64A6C702D681}"/>
                </a:ext>
              </a:extLst>
            </p:cNvPr>
            <p:cNvGrpSpPr/>
            <p:nvPr/>
          </p:nvGrpSpPr>
          <p:grpSpPr>
            <a:xfrm>
              <a:off x="4837907" y="1060129"/>
              <a:ext cx="3385161" cy="1412768"/>
              <a:chOff x="4919989" y="1388714"/>
              <a:chExt cx="2988426" cy="1247194"/>
            </a:xfrm>
          </p:grpSpPr>
          <p:pic>
            <p:nvPicPr>
              <p:cNvPr id="38" name="圖片 37">
                <a:extLst>
                  <a:ext uri="{FF2B5EF4-FFF2-40B4-BE49-F238E27FC236}">
                    <a16:creationId xmlns:a16="http://schemas.microsoft.com/office/drawing/2014/main" id="{1E7BFC4E-CDD4-4D22-855D-E2DAB0D87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2983" y="1551117"/>
                <a:ext cx="2405432" cy="1084791"/>
              </a:xfrm>
              <a:prstGeom prst="rect">
                <a:avLst/>
              </a:prstGeom>
            </p:spPr>
          </p:pic>
          <p:grpSp>
            <p:nvGrpSpPr>
              <p:cNvPr id="39" name="群組 38">
                <a:extLst>
                  <a:ext uri="{FF2B5EF4-FFF2-40B4-BE49-F238E27FC236}">
                    <a16:creationId xmlns:a16="http://schemas.microsoft.com/office/drawing/2014/main" id="{7AA2B8A1-A703-4CC0-8454-5932A16EC596}"/>
                  </a:ext>
                </a:extLst>
              </p:cNvPr>
              <p:cNvGrpSpPr/>
              <p:nvPr/>
            </p:nvGrpSpPr>
            <p:grpSpPr>
              <a:xfrm>
                <a:off x="4919989" y="1388714"/>
                <a:ext cx="895143" cy="897426"/>
                <a:chOff x="7930695" y="3968954"/>
                <a:chExt cx="1260000" cy="1263213"/>
              </a:xfrm>
            </p:grpSpPr>
            <p:pic>
              <p:nvPicPr>
                <p:cNvPr id="41" name="圖片 40">
                  <a:extLst>
                    <a:ext uri="{FF2B5EF4-FFF2-40B4-BE49-F238E27FC236}">
                      <a16:creationId xmlns:a16="http://schemas.microsoft.com/office/drawing/2014/main" id="{7669237E-7C35-42A4-BC84-18463E1A7B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0695" y="3972167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42" name="矩形 41">
                  <a:extLst>
                    <a:ext uri="{FF2B5EF4-FFF2-40B4-BE49-F238E27FC236}">
                      <a16:creationId xmlns:a16="http://schemas.microsoft.com/office/drawing/2014/main" id="{9B0C6D1D-67B4-4C90-9881-44666D00552B}"/>
                    </a:ext>
                  </a:extLst>
                </p:cNvPr>
                <p:cNvSpPr/>
                <p:nvPr/>
              </p:nvSpPr>
              <p:spPr>
                <a:xfrm>
                  <a:off x="8179499" y="3968954"/>
                  <a:ext cx="831661" cy="1204723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r>
                    <a:rPr lang="en-US" altLang="zh-TW" sz="4125" b="1">
                      <a:solidFill>
                        <a:schemeClr val="bg1"/>
                      </a:solidFill>
                    </a:rPr>
                    <a:t>2</a:t>
                  </a:r>
                  <a:endParaRPr lang="zh-TW" altLang="en-US" sz="4125" b="1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6FFCD79A-9ADA-4678-BB9D-9B6521F6E9AA}"/>
                  </a:ext>
                </a:extLst>
              </p:cNvPr>
              <p:cNvSpPr/>
              <p:nvPr/>
            </p:nvSpPr>
            <p:spPr>
              <a:xfrm>
                <a:off x="5795459" y="1850119"/>
                <a:ext cx="1853796" cy="5488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lang="zh-TW" altLang="en-US" sz="1350" b="1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</a:rPr>
                  <a:t>目的端選取本地端 &gt; 選擇 TR-004</a:t>
                </a:r>
                <a:r>
                  <a:rPr lang="en-US" altLang="zh-TW" sz="1350" b="1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</a:rPr>
                  <a:t>U</a:t>
                </a:r>
                <a:endParaRPr lang="zh-TW" altLang="en-US" sz="1350" b="1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endParaRPr>
              </a:p>
            </p:txBody>
          </p:sp>
        </p:grpSp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C76BAC83-2D0B-4DB0-B283-25AAE55B1C21}"/>
                </a:ext>
              </a:extLst>
            </p:cNvPr>
            <p:cNvGrpSpPr/>
            <p:nvPr/>
          </p:nvGrpSpPr>
          <p:grpSpPr>
            <a:xfrm>
              <a:off x="8325887" y="1060129"/>
              <a:ext cx="3652526" cy="1412767"/>
              <a:chOff x="8301828" y="1388714"/>
              <a:chExt cx="3224455" cy="1247194"/>
            </a:xfrm>
          </p:grpSpPr>
          <p:pic>
            <p:nvPicPr>
              <p:cNvPr id="44" name="圖片 43">
                <a:extLst>
                  <a:ext uri="{FF2B5EF4-FFF2-40B4-BE49-F238E27FC236}">
                    <a16:creationId xmlns:a16="http://schemas.microsoft.com/office/drawing/2014/main" id="{80820FE1-E80B-4616-984B-5BAB4E43F9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4822" y="1551117"/>
                <a:ext cx="2405432" cy="1084791"/>
              </a:xfrm>
              <a:prstGeom prst="rect">
                <a:avLst/>
              </a:prstGeom>
            </p:spPr>
          </p:pic>
          <p:grpSp>
            <p:nvGrpSpPr>
              <p:cNvPr id="45" name="群組 44">
                <a:extLst>
                  <a:ext uri="{FF2B5EF4-FFF2-40B4-BE49-F238E27FC236}">
                    <a16:creationId xmlns:a16="http://schemas.microsoft.com/office/drawing/2014/main" id="{68F2B4AB-E483-440B-A07C-1C6A937B0982}"/>
                  </a:ext>
                </a:extLst>
              </p:cNvPr>
              <p:cNvGrpSpPr/>
              <p:nvPr/>
            </p:nvGrpSpPr>
            <p:grpSpPr>
              <a:xfrm>
                <a:off x="8301828" y="1388714"/>
                <a:ext cx="895143" cy="897426"/>
                <a:chOff x="7930695" y="3968954"/>
                <a:chExt cx="1260000" cy="1263213"/>
              </a:xfrm>
            </p:grpSpPr>
            <p:pic>
              <p:nvPicPr>
                <p:cNvPr id="47" name="圖片 46">
                  <a:extLst>
                    <a:ext uri="{FF2B5EF4-FFF2-40B4-BE49-F238E27FC236}">
                      <a16:creationId xmlns:a16="http://schemas.microsoft.com/office/drawing/2014/main" id="{8D8313CA-FB8F-4168-A6B6-D86145604D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0695" y="3972167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48" name="矩形 47">
                  <a:extLst>
                    <a:ext uri="{FF2B5EF4-FFF2-40B4-BE49-F238E27FC236}">
                      <a16:creationId xmlns:a16="http://schemas.microsoft.com/office/drawing/2014/main" id="{0DB27176-654F-45C5-9669-36FA21D068D3}"/>
                    </a:ext>
                  </a:extLst>
                </p:cNvPr>
                <p:cNvSpPr/>
                <p:nvPr/>
              </p:nvSpPr>
              <p:spPr>
                <a:xfrm>
                  <a:off x="8170560" y="3968954"/>
                  <a:ext cx="831661" cy="1204725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r>
                    <a:rPr lang="en-US" altLang="zh-TW" sz="4125" b="1">
                      <a:solidFill>
                        <a:schemeClr val="bg1"/>
                      </a:solidFill>
                    </a:rPr>
                    <a:t>3</a:t>
                  </a:r>
                  <a:endParaRPr lang="zh-TW" altLang="en-US" sz="4125" b="1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EDE6805C-1A47-4776-8C99-472AC363FC19}"/>
                  </a:ext>
                </a:extLst>
              </p:cNvPr>
              <p:cNvSpPr/>
              <p:nvPr/>
            </p:nvSpPr>
            <p:spPr>
              <a:xfrm>
                <a:off x="9288083" y="1691808"/>
                <a:ext cx="2238200" cy="874893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en-US" altLang="zh-TW" sz="1350" b="1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</a:rPr>
                  <a:t>- </a:t>
                </a:r>
                <a:r>
                  <a:rPr lang="zh-TW" altLang="en-US" sz="1350" b="1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</a:rPr>
                  <a:t>選擇排程</a:t>
                </a:r>
                <a:endParaRPr lang="en-US" altLang="zh-TW" sz="1350" b="1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zh-TW" altLang="en-US" sz="1350" b="1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</a:rPr>
                  <a:t>- 選擇使用QuDedup</a:t>
                </a:r>
                <a:r>
                  <a:rPr lang="zh-TW" altLang="en-US" sz="2000" b="1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  <a:sym typeface="Calibri"/>
                  </a:rPr>
                  <a:t>  </a:t>
                </a:r>
                <a:endParaRPr lang="zh-TW" altLang="en-US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49" name="群組 48">
              <a:extLst>
                <a:ext uri="{FF2B5EF4-FFF2-40B4-BE49-F238E27FC236}">
                  <a16:creationId xmlns:a16="http://schemas.microsoft.com/office/drawing/2014/main" id="{D6B00A86-653D-4A28-A59A-2A055409487F}"/>
                </a:ext>
              </a:extLst>
            </p:cNvPr>
            <p:cNvGrpSpPr/>
            <p:nvPr/>
          </p:nvGrpSpPr>
          <p:grpSpPr>
            <a:xfrm>
              <a:off x="1349934" y="1060129"/>
              <a:ext cx="3385161" cy="1412768"/>
              <a:chOff x="1325879" y="1388714"/>
              <a:chExt cx="2988426" cy="1247194"/>
            </a:xfrm>
          </p:grpSpPr>
          <p:pic>
            <p:nvPicPr>
              <p:cNvPr id="50" name="圖片 49">
                <a:extLst>
                  <a:ext uri="{FF2B5EF4-FFF2-40B4-BE49-F238E27FC236}">
                    <a16:creationId xmlns:a16="http://schemas.microsoft.com/office/drawing/2014/main" id="{2046BF80-50E8-4487-9466-DE4439E88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8873" y="1551117"/>
                <a:ext cx="2405432" cy="1084791"/>
              </a:xfrm>
              <a:prstGeom prst="rect">
                <a:avLst/>
              </a:prstGeom>
            </p:spPr>
          </p:pic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C74200DA-ABAA-4C3F-A69B-C47A79610EC3}"/>
                  </a:ext>
                </a:extLst>
              </p:cNvPr>
              <p:cNvSpPr/>
              <p:nvPr/>
            </p:nvSpPr>
            <p:spPr>
              <a:xfrm>
                <a:off x="1944163" y="1817698"/>
                <a:ext cx="2370140" cy="5488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lang="zh-TW" altLang="en-US" sz="1350" b="1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  <a:sym typeface="Calibri"/>
                  </a:rPr>
                  <a:t>來源端選取 </a:t>
                </a:r>
                <a:r>
                  <a:rPr lang="en-US" altLang="zh-TW" sz="1350" b="1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  <a:sym typeface="Calibri"/>
                  </a:rPr>
                  <a:t>Time Machine </a:t>
                </a:r>
                <a:r>
                  <a:rPr lang="zh-TW" altLang="en-US" sz="1350" b="1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  <a:sym typeface="Calibri"/>
                  </a:rPr>
                  <a:t>備份資料夾</a:t>
                </a:r>
              </a:p>
            </p:txBody>
          </p:sp>
          <p:grpSp>
            <p:nvGrpSpPr>
              <p:cNvPr id="52" name="群組 51">
                <a:extLst>
                  <a:ext uri="{FF2B5EF4-FFF2-40B4-BE49-F238E27FC236}">
                    <a16:creationId xmlns:a16="http://schemas.microsoft.com/office/drawing/2014/main" id="{EDE67668-8A3E-4CEF-822D-A637154CC9B5}"/>
                  </a:ext>
                </a:extLst>
              </p:cNvPr>
              <p:cNvGrpSpPr/>
              <p:nvPr/>
            </p:nvGrpSpPr>
            <p:grpSpPr>
              <a:xfrm>
                <a:off x="1325879" y="1388714"/>
                <a:ext cx="895143" cy="897426"/>
                <a:chOff x="7930695" y="3968954"/>
                <a:chExt cx="1260000" cy="1263213"/>
              </a:xfrm>
            </p:grpSpPr>
            <p:pic>
              <p:nvPicPr>
                <p:cNvPr id="53" name="圖片 52">
                  <a:extLst>
                    <a:ext uri="{FF2B5EF4-FFF2-40B4-BE49-F238E27FC236}">
                      <a16:creationId xmlns:a16="http://schemas.microsoft.com/office/drawing/2014/main" id="{C7F19669-5D28-4BDC-9ECC-D084568F7E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0695" y="3972167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54" name="矩形 53">
                  <a:extLst>
                    <a:ext uri="{FF2B5EF4-FFF2-40B4-BE49-F238E27FC236}">
                      <a16:creationId xmlns:a16="http://schemas.microsoft.com/office/drawing/2014/main" id="{CA280B03-FA9D-4AFE-A74C-737A6D61029A}"/>
                    </a:ext>
                  </a:extLst>
                </p:cNvPr>
                <p:cNvSpPr/>
                <p:nvPr/>
              </p:nvSpPr>
              <p:spPr>
                <a:xfrm>
                  <a:off x="8146765" y="3968954"/>
                  <a:ext cx="831661" cy="1204723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r>
                    <a:rPr lang="en-US" altLang="zh-TW" sz="4125" b="1">
                      <a:solidFill>
                        <a:schemeClr val="bg1"/>
                      </a:solidFill>
                    </a:rPr>
                    <a:t>1</a:t>
                  </a:r>
                  <a:endParaRPr lang="zh-TW" altLang="en-US" sz="4125" b="1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2" name="箭號: 向右 61">
            <a:extLst>
              <a:ext uri="{FF2B5EF4-FFF2-40B4-BE49-F238E27FC236}">
                <a16:creationId xmlns:a16="http://schemas.microsoft.com/office/drawing/2014/main" id="{0CBCBC3E-99D5-473C-A6B9-E94E913C6781}"/>
              </a:ext>
            </a:extLst>
          </p:cNvPr>
          <p:cNvSpPr/>
          <p:nvPr/>
        </p:nvSpPr>
        <p:spPr>
          <a:xfrm>
            <a:off x="5777514" y="2624499"/>
            <a:ext cx="853971" cy="342173"/>
          </a:xfrm>
          <a:prstGeom prst="rightArrow">
            <a:avLst>
              <a:gd name="adj1" fmla="val 50000"/>
              <a:gd name="adj2" fmla="val 8711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11CBF5F3-D55B-4F0E-8A8B-CED8F983CC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000" y="2333896"/>
            <a:ext cx="486000" cy="486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64" name="Google Shape;127;p18">
            <a:extLst>
              <a:ext uri="{FF2B5EF4-FFF2-40B4-BE49-F238E27FC236}">
                <a16:creationId xmlns:a16="http://schemas.microsoft.com/office/drawing/2014/main" id="{779DB80B-BE8F-4482-8108-1D662DC38778}"/>
              </a:ext>
            </a:extLst>
          </p:cNvPr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970334" y="1856163"/>
            <a:ext cx="540000" cy="54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" name="箭號: 向右 64">
            <a:extLst>
              <a:ext uri="{FF2B5EF4-FFF2-40B4-BE49-F238E27FC236}">
                <a16:creationId xmlns:a16="http://schemas.microsoft.com/office/drawing/2014/main" id="{1986CC13-1D22-45B1-A568-4E3ACAA99BBF}"/>
              </a:ext>
            </a:extLst>
          </p:cNvPr>
          <p:cNvSpPr/>
          <p:nvPr/>
        </p:nvSpPr>
        <p:spPr>
          <a:xfrm>
            <a:off x="3106313" y="2624499"/>
            <a:ext cx="853971" cy="342173"/>
          </a:xfrm>
          <a:prstGeom prst="rightArrow">
            <a:avLst>
              <a:gd name="adj1" fmla="val 50000"/>
              <a:gd name="adj2" fmla="val 8711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DDDBDABE-746F-4AAF-9E40-D18DE623324E}"/>
              </a:ext>
            </a:extLst>
          </p:cNvPr>
          <p:cNvSpPr txBox="1"/>
          <p:nvPr/>
        </p:nvSpPr>
        <p:spPr>
          <a:xfrm>
            <a:off x="8664613" y="-432287"/>
            <a:ext cx="492989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57" name="標題 1">
            <a:extLst>
              <a:ext uri="{FF2B5EF4-FFF2-40B4-BE49-F238E27FC236}">
                <a16:creationId xmlns:a16="http://schemas.microsoft.com/office/drawing/2014/main" id="{9DEDD42E-05BC-46E4-B067-433A17DC8136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Mac Time Machine </a:t>
            </a:r>
            <a:r>
              <a:rPr lang="zh-TW" altLang="en-US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備份中心</a:t>
            </a:r>
          </a:p>
        </p:txBody>
      </p:sp>
      <p:pic>
        <p:nvPicPr>
          <p:cNvPr id="4" name="圖片 3" descr="一張含有 投影機, 電子用品, 監視器, 室內 的圖片&#10;&#10;自動產生的描述">
            <a:extLst>
              <a:ext uri="{FF2B5EF4-FFF2-40B4-BE49-F238E27FC236}">
                <a16:creationId xmlns:a16="http://schemas.microsoft.com/office/drawing/2014/main" id="{F287E1BB-1EEE-4031-A62B-4A2061C178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86920" y="2875654"/>
            <a:ext cx="2365658" cy="374957"/>
          </a:xfrm>
          <a:prstGeom prst="rect">
            <a:avLst/>
          </a:prstGeom>
        </p:spPr>
      </p:pic>
      <p:pic>
        <p:nvPicPr>
          <p:cNvPr id="66" name="圖片 65" descr="一張含有 監視器, 電子用品, 坐, 白色 的圖片&#10;&#10;自動產生的描述">
            <a:extLst>
              <a:ext uri="{FF2B5EF4-FFF2-40B4-BE49-F238E27FC236}">
                <a16:creationId xmlns:a16="http://schemas.microsoft.com/office/drawing/2014/main" id="{2EAB68EF-A0CE-4B65-A08F-061C358F51B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b="12671"/>
          <a:stretch/>
        </p:blipFill>
        <p:spPr>
          <a:xfrm>
            <a:off x="3681096" y="2907213"/>
            <a:ext cx="2318741" cy="311840"/>
          </a:xfrm>
          <a:prstGeom prst="rect">
            <a:avLst/>
          </a:prstGeom>
        </p:spPr>
      </p:pic>
      <p:sp>
        <p:nvSpPr>
          <p:cNvPr id="68" name="Google Shape;157;p22">
            <a:extLst>
              <a:ext uri="{FF2B5EF4-FFF2-40B4-BE49-F238E27FC236}">
                <a16:creationId xmlns:a16="http://schemas.microsoft.com/office/drawing/2014/main" id="{7164ACAD-60A0-44A1-A664-828BA249C5AC}"/>
              </a:ext>
            </a:extLst>
          </p:cNvPr>
          <p:cNvSpPr txBox="1"/>
          <p:nvPr/>
        </p:nvSpPr>
        <p:spPr>
          <a:xfrm>
            <a:off x="3906956" y="3178880"/>
            <a:ext cx="17166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05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TS-451DeU</a:t>
            </a:r>
            <a:endParaRPr sz="10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9" name="Google Shape;157;p22">
            <a:extLst>
              <a:ext uri="{FF2B5EF4-FFF2-40B4-BE49-F238E27FC236}">
                <a16:creationId xmlns:a16="http://schemas.microsoft.com/office/drawing/2014/main" id="{6E5CE537-2292-4F9A-9F74-8A71C0C1836D}"/>
              </a:ext>
            </a:extLst>
          </p:cNvPr>
          <p:cNvSpPr txBox="1"/>
          <p:nvPr/>
        </p:nvSpPr>
        <p:spPr>
          <a:xfrm>
            <a:off x="6776049" y="3199984"/>
            <a:ext cx="17166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05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TR-004U</a:t>
            </a:r>
            <a:endParaRPr sz="10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0023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>
            <a:extLst>
              <a:ext uri="{FF2B5EF4-FFF2-40B4-BE49-F238E27FC236}">
                <a16:creationId xmlns:a16="http://schemas.microsoft.com/office/drawing/2014/main" id="{C8C134F8-401D-4F86-8AAE-D69DF04BD5F1}"/>
              </a:ext>
            </a:extLst>
          </p:cNvPr>
          <p:cNvGrpSpPr/>
          <p:nvPr/>
        </p:nvGrpSpPr>
        <p:grpSpPr>
          <a:xfrm>
            <a:off x="577631" y="1710733"/>
            <a:ext cx="7988737" cy="3239814"/>
            <a:chOff x="651477" y="1710733"/>
            <a:chExt cx="7988737" cy="3239814"/>
          </a:xfrm>
        </p:grpSpPr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B076A5A4-BD65-45B5-A9BB-134153F75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1477" y="1710733"/>
              <a:ext cx="2572572" cy="3239814"/>
            </a:xfrm>
            <a:prstGeom prst="rect">
              <a:avLst/>
            </a:prstGeom>
          </p:spPr>
        </p:pic>
        <p:pic>
          <p:nvPicPr>
            <p:cNvPr id="46" name="圖形 45">
              <a:extLst>
                <a:ext uri="{FF2B5EF4-FFF2-40B4-BE49-F238E27FC236}">
                  <a16:creationId xmlns:a16="http://schemas.microsoft.com/office/drawing/2014/main" id="{04913D32-19E5-4E82-940C-73881C419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59559" y="1710733"/>
              <a:ext cx="2572572" cy="3239814"/>
            </a:xfrm>
            <a:prstGeom prst="rect">
              <a:avLst/>
            </a:prstGeom>
          </p:spPr>
        </p:pic>
        <p:pic>
          <p:nvPicPr>
            <p:cNvPr id="47" name="圖形 46">
              <a:extLst>
                <a:ext uri="{FF2B5EF4-FFF2-40B4-BE49-F238E27FC236}">
                  <a16:creationId xmlns:a16="http://schemas.microsoft.com/office/drawing/2014/main" id="{02A4CC23-7895-4159-90F8-9FE573086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67642" y="1710733"/>
              <a:ext cx="2572572" cy="3239814"/>
            </a:xfrm>
            <a:prstGeom prst="rect">
              <a:avLst/>
            </a:prstGeom>
          </p:spPr>
        </p:pic>
      </p:grpSp>
      <p:grpSp>
        <p:nvGrpSpPr>
          <p:cNvPr id="2059" name="群組 2058">
            <a:extLst>
              <a:ext uri="{FF2B5EF4-FFF2-40B4-BE49-F238E27FC236}">
                <a16:creationId xmlns:a16="http://schemas.microsoft.com/office/drawing/2014/main" id="{8E9A5427-6445-4133-9283-19FE1C36C400}"/>
              </a:ext>
            </a:extLst>
          </p:cNvPr>
          <p:cNvGrpSpPr/>
          <p:nvPr/>
        </p:nvGrpSpPr>
        <p:grpSpPr>
          <a:xfrm>
            <a:off x="6558356" y="2307484"/>
            <a:ext cx="1791031" cy="725960"/>
            <a:chOff x="6456721" y="2307484"/>
            <a:chExt cx="1791031" cy="725960"/>
          </a:xfrm>
        </p:grpSpPr>
        <p:pic>
          <p:nvPicPr>
            <p:cNvPr id="2057" name="圖片 2056" descr="一張含有 螢幕擷取畫面, 膝上型電腦, 電腦, 監視器 的圖片&#10;&#10;自動產生的描述">
              <a:extLst>
                <a:ext uri="{FF2B5EF4-FFF2-40B4-BE49-F238E27FC236}">
                  <a16:creationId xmlns:a16="http://schemas.microsoft.com/office/drawing/2014/main" id="{336A7F04-90F3-470A-BE33-9CCD977BD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6721" y="2307484"/>
              <a:ext cx="1791031" cy="698502"/>
            </a:xfrm>
            <a:prstGeom prst="rect">
              <a:avLst/>
            </a:prstGeom>
          </p:spPr>
        </p:pic>
        <p:pic>
          <p:nvPicPr>
            <p:cNvPr id="109" name="圖片 108">
              <a:extLst>
                <a:ext uri="{FF2B5EF4-FFF2-40B4-BE49-F238E27FC236}">
                  <a16:creationId xmlns:a16="http://schemas.microsoft.com/office/drawing/2014/main" id="{08B6F80B-D768-48C9-A8E4-508CF3BCB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907" y="2635318"/>
              <a:ext cx="373793" cy="373793"/>
            </a:xfrm>
            <a:prstGeom prst="rect">
              <a:avLst/>
            </a:prstGeom>
          </p:spPr>
        </p:pic>
        <p:sp>
          <p:nvSpPr>
            <p:cNvPr id="110" name="文字方塊 109">
              <a:extLst>
                <a:ext uri="{FF2B5EF4-FFF2-40B4-BE49-F238E27FC236}">
                  <a16:creationId xmlns:a16="http://schemas.microsoft.com/office/drawing/2014/main" id="{D4997EE7-8EBC-40D7-A127-870D185A0C23}"/>
                </a:ext>
              </a:extLst>
            </p:cNvPr>
            <p:cNvSpPr txBox="1"/>
            <p:nvPr/>
          </p:nvSpPr>
          <p:spPr>
            <a:xfrm>
              <a:off x="7656897" y="2802612"/>
              <a:ext cx="515012" cy="2308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900" b="1" err="1">
                  <a:latin typeface="Microsoft JhengHei"/>
                  <a:ea typeface="Microsoft JhengHei"/>
                </a:rPr>
                <a:t>東京</a:t>
              </a:r>
              <a:endParaRPr lang="zh-TW" altLang="en-US" sz="900" b="1" err="1">
                <a:latin typeface="Microsoft JhengHei"/>
                <a:ea typeface="Microsoft JhengHei"/>
              </a:endParaRPr>
            </a:p>
          </p:txBody>
        </p:sp>
      </p:grpSp>
      <p:grpSp>
        <p:nvGrpSpPr>
          <p:cNvPr id="112" name="群組 111">
            <a:extLst>
              <a:ext uri="{FF2B5EF4-FFF2-40B4-BE49-F238E27FC236}">
                <a16:creationId xmlns:a16="http://schemas.microsoft.com/office/drawing/2014/main" id="{30C80C58-52F9-4EA0-A4D2-11670211FD5F}"/>
              </a:ext>
            </a:extLst>
          </p:cNvPr>
          <p:cNvGrpSpPr/>
          <p:nvPr/>
        </p:nvGrpSpPr>
        <p:grpSpPr>
          <a:xfrm>
            <a:off x="6558356" y="3246363"/>
            <a:ext cx="1791031" cy="725960"/>
            <a:chOff x="6456721" y="2307484"/>
            <a:chExt cx="1791031" cy="725960"/>
          </a:xfrm>
        </p:grpSpPr>
        <p:pic>
          <p:nvPicPr>
            <p:cNvPr id="113" name="圖片 112" descr="一張含有 螢幕擷取畫面, 膝上型電腦, 電腦, 監視器 的圖片&#10;&#10;自動產生的描述">
              <a:extLst>
                <a:ext uri="{FF2B5EF4-FFF2-40B4-BE49-F238E27FC236}">
                  <a16:creationId xmlns:a16="http://schemas.microsoft.com/office/drawing/2014/main" id="{6C27E3D5-8B3B-438C-B7FA-0EDD76398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6721" y="2307484"/>
              <a:ext cx="1791031" cy="698502"/>
            </a:xfrm>
            <a:prstGeom prst="rect">
              <a:avLst/>
            </a:prstGeom>
          </p:spPr>
        </p:pic>
        <p:pic>
          <p:nvPicPr>
            <p:cNvPr id="114" name="圖片 113">
              <a:extLst>
                <a:ext uri="{FF2B5EF4-FFF2-40B4-BE49-F238E27FC236}">
                  <a16:creationId xmlns:a16="http://schemas.microsoft.com/office/drawing/2014/main" id="{FFA07000-24DE-4BD5-8046-58B53EF45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907" y="2635318"/>
              <a:ext cx="373793" cy="373793"/>
            </a:xfrm>
            <a:prstGeom prst="rect">
              <a:avLst/>
            </a:prstGeom>
          </p:spPr>
        </p:pic>
        <p:sp>
          <p:nvSpPr>
            <p:cNvPr id="115" name="文字方塊 114">
              <a:extLst>
                <a:ext uri="{FF2B5EF4-FFF2-40B4-BE49-F238E27FC236}">
                  <a16:creationId xmlns:a16="http://schemas.microsoft.com/office/drawing/2014/main" id="{3A9F6852-16E2-45AA-B33B-D7E2CB5163A5}"/>
                </a:ext>
              </a:extLst>
            </p:cNvPr>
            <p:cNvSpPr txBox="1"/>
            <p:nvPr/>
          </p:nvSpPr>
          <p:spPr>
            <a:xfrm>
              <a:off x="7656897" y="2802612"/>
              <a:ext cx="515012" cy="2308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900" b="1" err="1">
                  <a:latin typeface="Microsoft JhengHei"/>
                  <a:ea typeface="Microsoft JhengHei"/>
                  <a:cs typeface="Calibri"/>
                </a:rPr>
                <a:t>紐約</a:t>
              </a:r>
              <a:endParaRPr lang="en-US" altLang="zh-TW" sz="900" b="1">
                <a:latin typeface="Microsoft JhengHei"/>
                <a:ea typeface="Microsoft JhengHei"/>
                <a:cs typeface="Calibri"/>
              </a:endParaRPr>
            </a:p>
          </p:txBody>
        </p:sp>
      </p:grpSp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7F62A9DA-3D9B-41CE-85AB-ADCC4A052915}"/>
              </a:ext>
            </a:extLst>
          </p:cNvPr>
          <p:cNvGrpSpPr/>
          <p:nvPr/>
        </p:nvGrpSpPr>
        <p:grpSpPr>
          <a:xfrm>
            <a:off x="6558355" y="4198927"/>
            <a:ext cx="1791031" cy="725960"/>
            <a:chOff x="6456721" y="2307484"/>
            <a:chExt cx="1791031" cy="725960"/>
          </a:xfrm>
        </p:grpSpPr>
        <p:pic>
          <p:nvPicPr>
            <p:cNvPr id="117" name="圖片 116" descr="一張含有 螢幕擷取畫面, 膝上型電腦, 電腦, 監視器 的圖片&#10;&#10;自動產生的描述">
              <a:extLst>
                <a:ext uri="{FF2B5EF4-FFF2-40B4-BE49-F238E27FC236}">
                  <a16:creationId xmlns:a16="http://schemas.microsoft.com/office/drawing/2014/main" id="{5727E1AE-EC9F-46FE-9AB6-D4B3F9FD4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6721" y="2307484"/>
              <a:ext cx="1791031" cy="698502"/>
            </a:xfrm>
            <a:prstGeom prst="rect">
              <a:avLst/>
            </a:prstGeom>
          </p:spPr>
        </p:pic>
        <p:pic>
          <p:nvPicPr>
            <p:cNvPr id="118" name="圖片 117">
              <a:extLst>
                <a:ext uri="{FF2B5EF4-FFF2-40B4-BE49-F238E27FC236}">
                  <a16:creationId xmlns:a16="http://schemas.microsoft.com/office/drawing/2014/main" id="{A3237642-6A02-4FBD-AAC1-97C834C7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907" y="2635318"/>
              <a:ext cx="373793" cy="373793"/>
            </a:xfrm>
            <a:prstGeom prst="rect">
              <a:avLst/>
            </a:prstGeom>
          </p:spPr>
        </p:pic>
        <p:sp>
          <p:nvSpPr>
            <p:cNvPr id="119" name="文字方塊 118">
              <a:extLst>
                <a:ext uri="{FF2B5EF4-FFF2-40B4-BE49-F238E27FC236}">
                  <a16:creationId xmlns:a16="http://schemas.microsoft.com/office/drawing/2014/main" id="{B4F0E155-B072-40D9-B522-DBB700272C14}"/>
                </a:ext>
              </a:extLst>
            </p:cNvPr>
            <p:cNvSpPr txBox="1"/>
            <p:nvPr/>
          </p:nvSpPr>
          <p:spPr>
            <a:xfrm>
              <a:off x="7656897" y="2802612"/>
              <a:ext cx="515012" cy="2308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900" b="1" err="1">
                  <a:latin typeface="Microsoft JhengHei"/>
                  <a:ea typeface="Microsoft JhengHei"/>
                </a:rPr>
                <a:t>北京</a:t>
              </a:r>
              <a:endParaRPr lang="zh-TW" altLang="en-US" sz="900" b="1">
                <a:latin typeface="Microsoft JhengHei"/>
                <a:ea typeface="Microsoft JhengHei"/>
              </a:endParaRPr>
            </a:p>
          </p:txBody>
        </p:sp>
      </p:grpSp>
      <p:pic>
        <p:nvPicPr>
          <p:cNvPr id="17" name="圖形 16">
            <a:extLst>
              <a:ext uri="{FF2B5EF4-FFF2-40B4-BE49-F238E27FC236}">
                <a16:creationId xmlns:a16="http://schemas.microsoft.com/office/drawing/2014/main" id="{740E4AEA-D19F-4BBE-9A69-74D07024BB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04041" y="2449828"/>
            <a:ext cx="257175" cy="800100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51EBC662-F16D-426E-B21C-9CF3E612AFD0}"/>
              </a:ext>
            </a:extLst>
          </p:cNvPr>
          <p:cNvGrpSpPr/>
          <p:nvPr/>
        </p:nvGrpSpPr>
        <p:grpSpPr>
          <a:xfrm>
            <a:off x="640978" y="3047838"/>
            <a:ext cx="2335976" cy="457561"/>
            <a:chOff x="3581247" y="-632931"/>
            <a:chExt cx="2335976" cy="457561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508DDFF2-F101-4461-A270-9E70F59F2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95001" y="-393759"/>
              <a:ext cx="2222222" cy="218389"/>
            </a:xfrm>
            <a:prstGeom prst="rect">
              <a:avLst/>
            </a:prstGeom>
          </p:spPr>
        </p:pic>
        <p:pic>
          <p:nvPicPr>
            <p:cNvPr id="37" name="圖片 36" descr="一張含有 監視器, 電子用品, 坐, 白色 的圖片&#10;&#10;自動產生的描述">
              <a:extLst>
                <a:ext uri="{FF2B5EF4-FFF2-40B4-BE49-F238E27FC236}">
                  <a16:creationId xmlns:a16="http://schemas.microsoft.com/office/drawing/2014/main" id="{E24B48FC-EE8A-4A61-AF43-9C41301EA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4000"/>
                      </a14:imgEffect>
                    </a14:imgLayer>
                  </a14:imgProps>
                </a:ext>
              </a:extLst>
            </a:blip>
            <a:srcRect b="12671"/>
            <a:stretch/>
          </p:blipFill>
          <p:spPr>
            <a:xfrm>
              <a:off x="3581247" y="-632931"/>
              <a:ext cx="2318741" cy="348367"/>
            </a:xfrm>
            <a:prstGeom prst="rect">
              <a:avLst/>
            </a:prstGeom>
          </p:spPr>
        </p:pic>
      </p:grp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69CD16A8-190E-4CEF-8E13-26D8B23D6AEB}"/>
              </a:ext>
            </a:extLst>
          </p:cNvPr>
          <p:cNvSpPr txBox="1"/>
          <p:nvPr/>
        </p:nvSpPr>
        <p:spPr>
          <a:xfrm>
            <a:off x="8334463" y="-780199"/>
            <a:ext cx="492989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5" name="標題 1">
            <a:extLst>
              <a:ext uri="{FF2B5EF4-FFF2-40B4-BE49-F238E27FC236}">
                <a16:creationId xmlns:a16="http://schemas.microsoft.com/office/drawing/2014/main" id="{6FE97E64-AC8E-4B23-B33B-6FCF0D5DF7E3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備份資料異地瘦身備份與還原，隨處取用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21DB1235-7343-4A1D-BE7B-6257E5CF3E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6709" y="2307484"/>
            <a:ext cx="1009650" cy="8001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424676D-BA20-4C3C-B3A7-AE773C42C98A}"/>
              </a:ext>
            </a:extLst>
          </p:cNvPr>
          <p:cNvSpPr/>
          <p:nvPr/>
        </p:nvSpPr>
        <p:spPr>
          <a:xfrm>
            <a:off x="2004251" y="2859082"/>
            <a:ext cx="601447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</a:rPr>
              <a:t>Taipei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48E95050-387E-4649-A8E1-BD76DE3F9D22}"/>
              </a:ext>
            </a:extLst>
          </p:cNvPr>
          <p:cNvSpPr txBox="1"/>
          <p:nvPr/>
        </p:nvSpPr>
        <p:spPr>
          <a:xfrm>
            <a:off x="543161" y="1757094"/>
            <a:ext cx="2641511" cy="4385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125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本地</a:t>
            </a:r>
            <a:r>
              <a:rPr lang="en-US" altLang="zh-TW" sz="1125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NAS </a:t>
            </a:r>
            <a:r>
              <a:rPr lang="en-US" altLang="zh-TW" sz="1125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</a:t>
            </a:r>
            <a:r>
              <a:rPr lang="en-US" altLang="zh-TW" sz="1125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br>
              <a:rPr lang="en-US" altLang="zh-TW" sz="1125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en-US" altLang="zh-TW" sz="1125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(經 HBS 3)</a:t>
            </a:r>
            <a:endParaRPr lang="en-US" altLang="zh-TW" sz="1125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D58A6946-F9ED-4649-8B54-E38BB9E7B975}"/>
              </a:ext>
            </a:extLst>
          </p:cNvPr>
          <p:cNvCxnSpPr>
            <a:cxnSpLocks/>
          </p:cNvCxnSpPr>
          <p:nvPr/>
        </p:nvCxnSpPr>
        <p:spPr>
          <a:xfrm>
            <a:off x="1623849" y="3503499"/>
            <a:ext cx="0" cy="689741"/>
          </a:xfrm>
          <a:prstGeom prst="line">
            <a:avLst/>
          </a:prstGeom>
          <a:ln w="38100">
            <a:gradFill>
              <a:gsLst>
                <a:gs pos="0">
                  <a:srgbClr val="FA0D5D"/>
                </a:gs>
                <a:gs pos="100000">
                  <a:srgbClr val="4FA9DD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BC215ECE-72F4-4346-995B-55F82DF6D35D}"/>
              </a:ext>
            </a:extLst>
          </p:cNvPr>
          <p:cNvCxnSpPr>
            <a:cxnSpLocks/>
          </p:cNvCxnSpPr>
          <p:nvPr/>
        </p:nvCxnSpPr>
        <p:spPr>
          <a:xfrm>
            <a:off x="2784106" y="2976650"/>
            <a:ext cx="932615" cy="0"/>
          </a:xfrm>
          <a:prstGeom prst="line">
            <a:avLst/>
          </a:prstGeom>
          <a:ln w="38100">
            <a:gradFill>
              <a:gsLst>
                <a:gs pos="0">
                  <a:srgbClr val="FA0D5D"/>
                </a:gs>
                <a:gs pos="100000">
                  <a:srgbClr val="4FA9DD"/>
                </a:gs>
              </a:gsLst>
              <a:lin ang="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7572EB76-A6AD-4CA5-8725-FC2B9366D622}"/>
              </a:ext>
            </a:extLst>
          </p:cNvPr>
          <p:cNvGrpSpPr/>
          <p:nvPr/>
        </p:nvGrpSpPr>
        <p:grpSpPr>
          <a:xfrm>
            <a:off x="3437826" y="3045938"/>
            <a:ext cx="2335976" cy="457561"/>
            <a:chOff x="3581247" y="-632931"/>
            <a:chExt cx="2335976" cy="457561"/>
          </a:xfrm>
        </p:grpSpPr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3A408DCE-0246-41B5-968F-174EE5F60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95001" y="-393759"/>
              <a:ext cx="2222222" cy="218389"/>
            </a:xfrm>
            <a:prstGeom prst="rect">
              <a:avLst/>
            </a:prstGeom>
          </p:spPr>
        </p:pic>
        <p:pic>
          <p:nvPicPr>
            <p:cNvPr id="59" name="圖片 58" descr="一張含有 監視器, 電子用品, 坐, 白色 的圖片&#10;&#10;自動產生的描述">
              <a:extLst>
                <a:ext uri="{FF2B5EF4-FFF2-40B4-BE49-F238E27FC236}">
                  <a16:creationId xmlns:a16="http://schemas.microsoft.com/office/drawing/2014/main" id="{3F45F9FB-E516-4F60-BDE5-EB0A1918B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4000"/>
                      </a14:imgEffect>
                    </a14:imgLayer>
                  </a14:imgProps>
                </a:ext>
              </a:extLst>
            </a:blip>
            <a:srcRect b="12671"/>
            <a:stretch/>
          </p:blipFill>
          <p:spPr>
            <a:xfrm>
              <a:off x="3581247" y="-632931"/>
              <a:ext cx="2318741" cy="348367"/>
            </a:xfrm>
            <a:prstGeom prst="rect">
              <a:avLst/>
            </a:prstGeom>
          </p:spPr>
        </p:pic>
      </p:grp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B80F338D-DC1B-436B-9457-FA914DDB0DDD}"/>
              </a:ext>
            </a:extLst>
          </p:cNvPr>
          <p:cNvSpPr txBox="1"/>
          <p:nvPr/>
        </p:nvSpPr>
        <p:spPr>
          <a:xfrm>
            <a:off x="3251243" y="1838062"/>
            <a:ext cx="2641511" cy="2654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125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 </a:t>
            </a:r>
            <a:r>
              <a:rPr lang="en-US" altLang="zh-TW" sz="1125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125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 </a:t>
            </a:r>
            <a:r>
              <a:rPr lang="en-US" altLang="zh-TW" sz="1125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125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 </a:t>
            </a:r>
            <a:r>
              <a:rPr lang="en-US" altLang="zh-TW" sz="1125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File Station)</a:t>
            </a: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AB532AAD-91DA-49DB-99B7-B7376C1FBC86}"/>
              </a:ext>
            </a:extLst>
          </p:cNvPr>
          <p:cNvSpPr txBox="1"/>
          <p:nvPr/>
        </p:nvSpPr>
        <p:spPr>
          <a:xfrm>
            <a:off x="5959325" y="1751499"/>
            <a:ext cx="2641511" cy="4385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125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攜帶使用 </a:t>
            </a:r>
            <a:br>
              <a:rPr lang="en-US" altLang="zh-TW" sz="1125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125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1125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QuDedup</a:t>
            </a:r>
            <a:r>
              <a:rPr lang="en-US" altLang="zh-TW" sz="1125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Extract Tool </a:t>
            </a:r>
            <a:r>
              <a:rPr lang="zh-TW" altLang="en-US" sz="1125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還原工具</a:t>
            </a:r>
            <a:r>
              <a:rPr lang="en-US" altLang="zh-TW" sz="1125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C490A02F-4AA3-40DC-A3C7-CFFAB016107F}"/>
              </a:ext>
            </a:extLst>
          </p:cNvPr>
          <p:cNvGrpSpPr/>
          <p:nvPr/>
        </p:nvGrpSpPr>
        <p:grpSpPr>
          <a:xfrm>
            <a:off x="679078" y="4202804"/>
            <a:ext cx="2335976" cy="457561"/>
            <a:chOff x="3581247" y="-632931"/>
            <a:chExt cx="2335976" cy="457561"/>
          </a:xfrm>
        </p:grpSpPr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53EF3297-69EC-4823-967A-727DBA470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95001" y="-393759"/>
              <a:ext cx="2222222" cy="218389"/>
            </a:xfrm>
            <a:prstGeom prst="rect">
              <a:avLst/>
            </a:prstGeom>
          </p:spPr>
        </p:pic>
        <p:pic>
          <p:nvPicPr>
            <p:cNvPr id="64" name="圖片 63" descr="一張含有 監視器, 電子用品, 坐, 白色 的圖片&#10;&#10;自動產生的描述">
              <a:extLst>
                <a:ext uri="{FF2B5EF4-FFF2-40B4-BE49-F238E27FC236}">
                  <a16:creationId xmlns:a16="http://schemas.microsoft.com/office/drawing/2014/main" id="{069FE3D6-794C-46A5-8D65-0DD476ACB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4000"/>
                      </a14:imgEffect>
                    </a14:imgLayer>
                  </a14:imgProps>
                </a:ext>
              </a:extLst>
            </a:blip>
            <a:srcRect b="12671"/>
            <a:stretch/>
          </p:blipFill>
          <p:spPr>
            <a:xfrm>
              <a:off x="3581247" y="-632931"/>
              <a:ext cx="2318741" cy="348367"/>
            </a:xfrm>
            <a:prstGeom prst="rect">
              <a:avLst/>
            </a:prstGeom>
          </p:spPr>
        </p:pic>
      </p:grpSp>
      <p:sp>
        <p:nvSpPr>
          <p:cNvPr id="65" name="矩形 64">
            <a:extLst>
              <a:ext uri="{FF2B5EF4-FFF2-40B4-BE49-F238E27FC236}">
                <a16:creationId xmlns:a16="http://schemas.microsoft.com/office/drawing/2014/main" id="{DC157655-2810-4CBA-98EA-F2D66F3EBBF6}"/>
              </a:ext>
            </a:extLst>
          </p:cNvPr>
          <p:cNvSpPr/>
          <p:nvPr/>
        </p:nvSpPr>
        <p:spPr>
          <a:xfrm>
            <a:off x="2004251" y="4014048"/>
            <a:ext cx="601447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</a:rPr>
              <a:t>Taipei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FDD55F0-FF79-47F4-949F-830F8AAD49EC}"/>
              </a:ext>
            </a:extLst>
          </p:cNvPr>
          <p:cNvSpPr/>
          <p:nvPr/>
        </p:nvSpPr>
        <p:spPr>
          <a:xfrm>
            <a:off x="640978" y="4600793"/>
            <a:ext cx="24633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800" b="1">
                <a:latin typeface="Microsoft JhengHei"/>
                <a:ea typeface="Microsoft JhengHei"/>
                <a:cs typeface="Calibri"/>
              </a:rPr>
              <a:t>File Station 即將推出</a:t>
            </a:r>
            <a:br>
              <a:rPr lang="zh-TW" altLang="en-US" sz="800" b="1">
                <a:latin typeface="Microsoft JhengHei"/>
                <a:ea typeface="Microsoft JhengHei"/>
                <a:cs typeface="Calibri"/>
              </a:rPr>
            </a:br>
            <a:r>
              <a:rPr lang="zh-TW" altLang="en-US" sz="800" b="1">
                <a:latin typeface="Microsoft JhengHei"/>
                <a:ea typeface="Microsoft JhengHei"/>
                <a:cs typeface="Calibri"/>
              </a:rPr>
              <a:t>QuDedup 還原及預覽功能</a:t>
            </a:r>
            <a:endParaRPr lang="en-US" altLang="zh-TW" sz="800"/>
          </a:p>
        </p:txBody>
      </p:sp>
      <p:pic>
        <p:nvPicPr>
          <p:cNvPr id="26" name="圖形 25">
            <a:extLst>
              <a:ext uri="{FF2B5EF4-FFF2-40B4-BE49-F238E27FC236}">
                <a16:creationId xmlns:a16="http://schemas.microsoft.com/office/drawing/2014/main" id="{38B874CB-CFF7-4AB9-AFEF-158C788885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539931" y="3835105"/>
            <a:ext cx="1461540" cy="632899"/>
          </a:xfrm>
          <a:prstGeom prst="rect">
            <a:avLst/>
          </a:prstGeom>
        </p:spPr>
      </p:pic>
      <p:pic>
        <p:nvPicPr>
          <p:cNvPr id="28" name="圖片 27" descr="一張含有 畫畫 的圖片&#10;&#10;自動產生的描述">
            <a:extLst>
              <a:ext uri="{FF2B5EF4-FFF2-40B4-BE49-F238E27FC236}">
                <a16:creationId xmlns:a16="http://schemas.microsoft.com/office/drawing/2014/main" id="{DACBE4D0-B9DB-417F-B1B4-944F0987B8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23458" y="2543893"/>
            <a:ext cx="596941" cy="596941"/>
          </a:xfrm>
          <a:prstGeom prst="rect">
            <a:avLst/>
          </a:prstGeom>
        </p:spPr>
      </p:pic>
      <p:cxnSp>
        <p:nvCxnSpPr>
          <p:cNvPr id="2049" name="接點: 肘形 2048">
            <a:extLst>
              <a:ext uri="{FF2B5EF4-FFF2-40B4-BE49-F238E27FC236}">
                <a16:creationId xmlns:a16="http://schemas.microsoft.com/office/drawing/2014/main" id="{D019E7E8-E6ED-4205-A365-7E6F51EFA9E1}"/>
              </a:ext>
            </a:extLst>
          </p:cNvPr>
          <p:cNvCxnSpPr>
            <a:cxnSpLocks/>
          </p:cNvCxnSpPr>
          <p:nvPr/>
        </p:nvCxnSpPr>
        <p:spPr>
          <a:xfrm>
            <a:off x="2937338" y="3277317"/>
            <a:ext cx="865794" cy="756067"/>
          </a:xfrm>
          <a:prstGeom prst="bentConnector3">
            <a:avLst>
              <a:gd name="adj1" fmla="val 32701"/>
            </a:avLst>
          </a:prstGeom>
          <a:ln w="34925">
            <a:gradFill>
              <a:gsLst>
                <a:gs pos="100000">
                  <a:srgbClr val="FA0D5D"/>
                </a:gs>
                <a:gs pos="1000">
                  <a:srgbClr val="4FA9DD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866CE49A-280B-44C1-A6BA-6F693B8930B3}"/>
              </a:ext>
            </a:extLst>
          </p:cNvPr>
          <p:cNvSpPr txBox="1"/>
          <p:nvPr/>
        </p:nvSpPr>
        <p:spPr>
          <a:xfrm>
            <a:off x="2768708" y="2640161"/>
            <a:ext cx="940842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Backup/Restore</a:t>
            </a:r>
            <a:endParaRPr lang="zh-TW" altLang="en-US" sz="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9962E435-0B32-43E8-AB3D-95F2E6BB5EE0}"/>
              </a:ext>
            </a:extLst>
          </p:cNvPr>
          <p:cNvSpPr/>
          <p:nvPr/>
        </p:nvSpPr>
        <p:spPr>
          <a:xfrm>
            <a:off x="3385239" y="3422774"/>
            <a:ext cx="246336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800" b="1">
                <a:latin typeface="Microsoft JhengHei"/>
                <a:ea typeface="Microsoft JhengHei"/>
                <a:cs typeface="Calibri"/>
              </a:rPr>
              <a:t>File Station </a:t>
            </a:r>
            <a:r>
              <a:rPr lang="zh-TW" altLang="en-US" sz="800" b="1">
                <a:latin typeface="Microsoft JhengHei"/>
                <a:ea typeface="Microsoft JhengHei"/>
                <a:cs typeface="Calibri"/>
              </a:rPr>
              <a:t>支援 </a:t>
            </a:r>
            <a:r>
              <a:rPr lang="en-US" altLang="zh-TW" sz="800" b="1" err="1">
                <a:latin typeface="Microsoft JhengHei"/>
                <a:ea typeface="Microsoft JhengHei"/>
                <a:cs typeface="Calibri"/>
              </a:rPr>
              <a:t>QuDedup</a:t>
            </a:r>
            <a:r>
              <a:rPr lang="en-US" altLang="zh-TW" sz="800" b="1">
                <a:latin typeface="Microsoft JhengHei"/>
                <a:ea typeface="Microsoft JhengHei"/>
                <a:cs typeface="Calibri"/>
              </a:rPr>
              <a:t> </a:t>
            </a:r>
            <a:r>
              <a:rPr lang="zh-TW" altLang="en-US" sz="800" b="1">
                <a:latin typeface="Microsoft JhengHei"/>
                <a:ea typeface="Microsoft JhengHei"/>
                <a:cs typeface="Calibri"/>
              </a:rPr>
              <a:t>還原及預覽功能</a:t>
            </a:r>
          </a:p>
        </p:txBody>
      </p:sp>
      <p:pic>
        <p:nvPicPr>
          <p:cNvPr id="84" name="圖片 83" descr="一張含有 畫畫 的圖片&#10;&#10;自動產生的描述">
            <a:extLst>
              <a:ext uri="{FF2B5EF4-FFF2-40B4-BE49-F238E27FC236}">
                <a16:creationId xmlns:a16="http://schemas.microsoft.com/office/drawing/2014/main" id="{EAA3B04F-BE2A-4F5E-B6CA-962512BC7E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8870" y="3900946"/>
            <a:ext cx="385328" cy="385328"/>
          </a:xfrm>
          <a:prstGeom prst="rect">
            <a:avLst/>
          </a:prstGeom>
        </p:spPr>
      </p:pic>
      <p:pic>
        <p:nvPicPr>
          <p:cNvPr id="99" name="圖片 98">
            <a:extLst>
              <a:ext uri="{FF2B5EF4-FFF2-40B4-BE49-F238E27FC236}">
                <a16:creationId xmlns:a16="http://schemas.microsoft.com/office/drawing/2014/main" id="{685A469A-C8B3-46F0-A913-FA039D7889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111" y="4106217"/>
            <a:ext cx="373793" cy="373793"/>
          </a:xfrm>
          <a:prstGeom prst="rect">
            <a:avLst/>
          </a:prstGeom>
        </p:spPr>
      </p:pic>
      <p:sp>
        <p:nvSpPr>
          <p:cNvPr id="104" name="矩形 103">
            <a:extLst>
              <a:ext uri="{FF2B5EF4-FFF2-40B4-BE49-F238E27FC236}">
                <a16:creationId xmlns:a16="http://schemas.microsoft.com/office/drawing/2014/main" id="{A77EC54E-E081-4BFE-BFAC-6D62DCAFCE40}"/>
              </a:ext>
            </a:extLst>
          </p:cNvPr>
          <p:cNvSpPr/>
          <p:nvPr/>
        </p:nvSpPr>
        <p:spPr>
          <a:xfrm>
            <a:off x="3340317" y="4638803"/>
            <a:ext cx="246336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800" b="1">
                <a:latin typeface="Microsoft JhengHei"/>
                <a:ea typeface="Microsoft JhengHei"/>
                <a:cs typeface="Calibri"/>
              </a:rPr>
              <a:t>雲端存取</a:t>
            </a:r>
          </a:p>
        </p:txBody>
      </p:sp>
      <p:sp>
        <p:nvSpPr>
          <p:cNvPr id="105" name="文字方塊 104">
            <a:extLst>
              <a:ext uri="{FF2B5EF4-FFF2-40B4-BE49-F238E27FC236}">
                <a16:creationId xmlns:a16="http://schemas.microsoft.com/office/drawing/2014/main" id="{D8B681FD-3742-4B33-9C92-829640606AEB}"/>
              </a:ext>
            </a:extLst>
          </p:cNvPr>
          <p:cNvSpPr txBox="1"/>
          <p:nvPr/>
        </p:nvSpPr>
        <p:spPr>
          <a:xfrm>
            <a:off x="2768708" y="3573963"/>
            <a:ext cx="652930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TCP BBR</a:t>
            </a:r>
          </a:p>
        </p:txBody>
      </p:sp>
      <p:pic>
        <p:nvPicPr>
          <p:cNvPr id="106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B0D9E712-84C1-45C3-A960-16ACCA6D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901" y="2252504"/>
            <a:ext cx="603101" cy="60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8" descr="ç¸éåç">
            <a:extLst>
              <a:ext uri="{FF2B5EF4-FFF2-40B4-BE49-F238E27FC236}">
                <a16:creationId xmlns:a16="http://schemas.microsoft.com/office/drawing/2014/main" id="{AD3C3DB5-AF0D-4250-9A26-387858240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488" y="3302291"/>
            <a:ext cx="603101" cy="45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DEED8517-47CD-4468-8E90-9F2BAFB2E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828" y="4181670"/>
            <a:ext cx="524854" cy="5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圖形 2059">
            <a:extLst>
              <a:ext uri="{FF2B5EF4-FFF2-40B4-BE49-F238E27FC236}">
                <a16:creationId xmlns:a16="http://schemas.microsoft.com/office/drawing/2014/main" id="{0EC1C94D-684B-4617-951A-F64DE25C44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131387" y="3643263"/>
            <a:ext cx="1325333" cy="732177"/>
          </a:xfrm>
          <a:prstGeom prst="rect">
            <a:avLst/>
          </a:prstGeom>
        </p:spPr>
      </p:pic>
      <p:pic>
        <p:nvPicPr>
          <p:cNvPr id="120" name="圖片 119">
            <a:extLst>
              <a:ext uri="{FF2B5EF4-FFF2-40B4-BE49-F238E27FC236}">
                <a16:creationId xmlns:a16="http://schemas.microsoft.com/office/drawing/2014/main" id="{11E4B67A-E450-4103-ABDF-19C38C66F3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019" y="2781275"/>
            <a:ext cx="373793" cy="373793"/>
          </a:xfrm>
          <a:prstGeom prst="rect">
            <a:avLst/>
          </a:prstGeom>
        </p:spPr>
      </p:pic>
      <p:sp>
        <p:nvSpPr>
          <p:cNvPr id="2061" name="矩形 2060">
            <a:extLst>
              <a:ext uri="{FF2B5EF4-FFF2-40B4-BE49-F238E27FC236}">
                <a16:creationId xmlns:a16="http://schemas.microsoft.com/office/drawing/2014/main" id="{9DC04386-ECBA-4F42-80B7-388065529852}"/>
              </a:ext>
            </a:extLst>
          </p:cNvPr>
          <p:cNvSpPr/>
          <p:nvPr/>
        </p:nvSpPr>
        <p:spPr>
          <a:xfrm>
            <a:off x="5147007" y="4444033"/>
            <a:ext cx="1357305" cy="2616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1100" b="1">
                <a:solidFill>
                  <a:schemeClr val="bg1"/>
                </a:solidFill>
                <a:cs typeface="Calibri"/>
              </a:rPr>
              <a:t>CIFS / NFS / FTP</a:t>
            </a:r>
          </a:p>
        </p:txBody>
      </p:sp>
      <p:pic>
        <p:nvPicPr>
          <p:cNvPr id="121" name="圖片 8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64DD7F3D-5557-4791-9857-7140450F438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7631" y="1172109"/>
            <a:ext cx="657549" cy="6524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2" name="矩形 34">
            <a:extLst>
              <a:ext uri="{FF2B5EF4-FFF2-40B4-BE49-F238E27FC236}">
                <a16:creationId xmlns:a16="http://schemas.microsoft.com/office/drawing/2014/main" id="{3EE3C476-8D35-4E1A-A903-0CF4048A47FB}"/>
              </a:ext>
            </a:extLst>
          </p:cNvPr>
          <p:cNvSpPr/>
          <p:nvPr/>
        </p:nvSpPr>
        <p:spPr>
          <a:xfrm>
            <a:off x="1136091" y="1326138"/>
            <a:ext cx="29984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HBS 3 (Hybrid Backup Sync 3)</a:t>
            </a:r>
            <a:endParaRPr lang="zh-TW" altLang="en-US" b="1">
              <a:solidFill>
                <a:srgbClr val="33333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598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:a16="http://schemas.microsoft.com/office/drawing/2014/main" id="{B07CBA00-0F63-4614-B8AD-6F16EA0386BE}"/>
              </a:ext>
            </a:extLst>
          </p:cNvPr>
          <p:cNvGrpSpPr/>
          <p:nvPr/>
        </p:nvGrpSpPr>
        <p:grpSpPr>
          <a:xfrm>
            <a:off x="440551" y="1224025"/>
            <a:ext cx="7134207" cy="2364176"/>
            <a:chOff x="591573" y="1126271"/>
            <a:chExt cx="7711467" cy="2555472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64A0762F-EC1C-1E4D-92BA-C74A64EF0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82391" y="1187666"/>
              <a:ext cx="4120649" cy="249407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5" name="流程圖: 換頁接點 64">
              <a:extLst>
                <a:ext uri="{FF2B5EF4-FFF2-40B4-BE49-F238E27FC236}">
                  <a16:creationId xmlns:a16="http://schemas.microsoft.com/office/drawing/2014/main" id="{3C5F6446-D57E-44AE-B046-E40FAC02B343}"/>
                </a:ext>
              </a:extLst>
            </p:cNvPr>
            <p:cNvSpPr/>
            <p:nvPr/>
          </p:nvSpPr>
          <p:spPr>
            <a:xfrm>
              <a:off x="5671815" y="1148313"/>
              <a:ext cx="1034032" cy="310098"/>
            </a:xfrm>
            <a:prstGeom prst="flowChartOffpageConnector">
              <a:avLst/>
            </a:prstGeom>
            <a:solidFill>
              <a:srgbClr val="D021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618FFEA7-26FD-B748-B412-01D2DBBFE1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9" r="616"/>
            <a:stretch/>
          </p:blipFill>
          <p:spPr>
            <a:xfrm>
              <a:off x="591573" y="1187666"/>
              <a:ext cx="3504011" cy="249151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流程圖: 換頁接點 2">
              <a:extLst>
                <a:ext uri="{FF2B5EF4-FFF2-40B4-BE49-F238E27FC236}">
                  <a16:creationId xmlns:a16="http://schemas.microsoft.com/office/drawing/2014/main" id="{6DA3681B-AC39-4741-B70E-2D64F7241E24}"/>
                </a:ext>
              </a:extLst>
            </p:cNvPr>
            <p:cNvSpPr/>
            <p:nvPr/>
          </p:nvSpPr>
          <p:spPr>
            <a:xfrm>
              <a:off x="1747314" y="1164643"/>
              <a:ext cx="992432" cy="310098"/>
            </a:xfrm>
            <a:prstGeom prst="flowChartOffpageConnector">
              <a:avLst/>
            </a:prstGeom>
            <a:solidFill>
              <a:srgbClr val="D021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D91B7235-9B68-4824-8114-8D80006C3BFF}"/>
                </a:ext>
              </a:extLst>
            </p:cNvPr>
            <p:cNvSpPr/>
            <p:nvPr/>
          </p:nvSpPr>
          <p:spPr>
            <a:xfrm>
              <a:off x="1785764" y="1145252"/>
              <a:ext cx="915529" cy="3100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15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撰寫筆記</a:t>
              </a:r>
              <a:endParaRPr lang="zh-TW" altLang="en-US" sz="1500">
                <a:solidFill>
                  <a:schemeClr val="bg1"/>
                </a:solidFill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510EBCB0-C650-48D0-B57D-1C5AE4C669C7}"/>
                </a:ext>
              </a:extLst>
            </p:cNvPr>
            <p:cNvSpPr/>
            <p:nvPr/>
          </p:nvSpPr>
          <p:spPr>
            <a:xfrm>
              <a:off x="5731066" y="1126271"/>
              <a:ext cx="915529" cy="3100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15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影像編輯</a:t>
              </a:r>
            </a:p>
          </p:txBody>
        </p:sp>
      </p:grpSp>
      <p:pic>
        <p:nvPicPr>
          <p:cNvPr id="61" name="圖片 3">
            <a:extLst>
              <a:ext uri="{FF2B5EF4-FFF2-40B4-BE49-F238E27FC236}">
                <a16:creationId xmlns:a16="http://schemas.microsoft.com/office/drawing/2014/main" id="{194C9333-D1A9-6E44-A9B2-4F4C21C00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399" y="2348642"/>
            <a:ext cx="803110" cy="803111"/>
          </a:xfrm>
          <a:prstGeom prst="rect">
            <a:avLst/>
          </a:prstGeom>
        </p:spPr>
      </p:pic>
      <p:sp>
        <p:nvSpPr>
          <p:cNvPr id="72" name="矩形 34">
            <a:extLst>
              <a:ext uri="{FF2B5EF4-FFF2-40B4-BE49-F238E27FC236}">
                <a16:creationId xmlns:a16="http://schemas.microsoft.com/office/drawing/2014/main" id="{E969B44B-90C6-B948-8D2C-43101B974813}"/>
              </a:ext>
            </a:extLst>
          </p:cNvPr>
          <p:cNvSpPr/>
          <p:nvPr/>
        </p:nvSpPr>
        <p:spPr>
          <a:xfrm>
            <a:off x="7908435" y="3167547"/>
            <a:ext cx="723050" cy="38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Notes Station 3</a:t>
            </a:r>
            <a:endParaRPr lang="zh-TW" altLang="en-US" sz="1000" b="1">
              <a:solidFill>
                <a:srgbClr val="33333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6BBDB99-5D4B-4EA1-88C9-1EB203C1EC3B}"/>
              </a:ext>
            </a:extLst>
          </p:cNvPr>
          <p:cNvGrpSpPr/>
          <p:nvPr/>
        </p:nvGrpSpPr>
        <p:grpSpPr>
          <a:xfrm>
            <a:off x="550069" y="3905846"/>
            <a:ext cx="8043862" cy="904395"/>
            <a:chOff x="254722" y="3690251"/>
            <a:chExt cx="8694303" cy="977526"/>
          </a:xfrm>
        </p:grpSpPr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F68711F2-44F3-49CA-9D4F-CFB8F02828C7}"/>
                </a:ext>
              </a:extLst>
            </p:cNvPr>
            <p:cNvSpPr/>
            <p:nvPr/>
          </p:nvSpPr>
          <p:spPr>
            <a:xfrm>
              <a:off x="3926107" y="3762314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b="1"/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7747A0FF-2FDE-472C-A6B5-F86CDAE2173D}"/>
                </a:ext>
              </a:extLst>
            </p:cNvPr>
            <p:cNvSpPr/>
            <p:nvPr/>
          </p:nvSpPr>
          <p:spPr>
            <a:xfrm>
              <a:off x="3926107" y="4235120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b="1"/>
            </a:p>
          </p:txBody>
        </p:sp>
        <p:sp>
          <p:nvSpPr>
            <p:cNvPr id="56" name="橢圓 55">
              <a:extLst>
                <a:ext uri="{FF2B5EF4-FFF2-40B4-BE49-F238E27FC236}">
                  <a16:creationId xmlns:a16="http://schemas.microsoft.com/office/drawing/2014/main" id="{A4165DF5-3588-4A93-859E-6C033B28AA41}"/>
                </a:ext>
              </a:extLst>
            </p:cNvPr>
            <p:cNvSpPr/>
            <p:nvPr/>
          </p:nvSpPr>
          <p:spPr>
            <a:xfrm>
              <a:off x="5119746" y="3762314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b="1"/>
            </a:p>
          </p:txBody>
        </p:sp>
        <p:sp>
          <p:nvSpPr>
            <p:cNvPr id="57" name="橢圓 56">
              <a:extLst>
                <a:ext uri="{FF2B5EF4-FFF2-40B4-BE49-F238E27FC236}">
                  <a16:creationId xmlns:a16="http://schemas.microsoft.com/office/drawing/2014/main" id="{6DED737F-6FE1-418B-813D-586D90762F92}"/>
                </a:ext>
              </a:extLst>
            </p:cNvPr>
            <p:cNvSpPr/>
            <p:nvPr/>
          </p:nvSpPr>
          <p:spPr>
            <a:xfrm>
              <a:off x="5119746" y="4235120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b="1"/>
            </a:p>
          </p:txBody>
        </p:sp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C414E5DA-3CA0-4441-8501-520E94A8840F}"/>
                </a:ext>
              </a:extLst>
            </p:cNvPr>
            <p:cNvSpPr/>
            <p:nvPr/>
          </p:nvSpPr>
          <p:spPr>
            <a:xfrm>
              <a:off x="6368262" y="3762314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b="1"/>
            </a:p>
          </p:txBody>
        </p:sp>
        <p:sp>
          <p:nvSpPr>
            <p:cNvPr id="59" name="橢圓 58">
              <a:extLst>
                <a:ext uri="{FF2B5EF4-FFF2-40B4-BE49-F238E27FC236}">
                  <a16:creationId xmlns:a16="http://schemas.microsoft.com/office/drawing/2014/main" id="{22672F71-6911-4C38-8E43-B5C5E9B18CF9}"/>
                </a:ext>
              </a:extLst>
            </p:cNvPr>
            <p:cNvSpPr/>
            <p:nvPr/>
          </p:nvSpPr>
          <p:spPr>
            <a:xfrm>
              <a:off x="6368262" y="4235120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b="1"/>
            </a:p>
          </p:txBody>
        </p:sp>
        <p:sp>
          <p:nvSpPr>
            <p:cNvPr id="33" name="橢圓 32">
              <a:extLst>
                <a:ext uri="{FF2B5EF4-FFF2-40B4-BE49-F238E27FC236}">
                  <a16:creationId xmlns:a16="http://schemas.microsoft.com/office/drawing/2014/main" id="{6E5D5251-755F-4B4A-A354-189DF1D95C75}"/>
                </a:ext>
              </a:extLst>
            </p:cNvPr>
            <p:cNvSpPr/>
            <p:nvPr/>
          </p:nvSpPr>
          <p:spPr>
            <a:xfrm>
              <a:off x="254722" y="3762314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43" name="橢圓 42">
              <a:extLst>
                <a:ext uri="{FF2B5EF4-FFF2-40B4-BE49-F238E27FC236}">
                  <a16:creationId xmlns:a16="http://schemas.microsoft.com/office/drawing/2014/main" id="{C41A3E17-B726-4432-A85E-DF0A9E215C0D}"/>
                </a:ext>
              </a:extLst>
            </p:cNvPr>
            <p:cNvSpPr/>
            <p:nvPr/>
          </p:nvSpPr>
          <p:spPr>
            <a:xfrm>
              <a:off x="254722" y="4235120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b="1"/>
            </a:p>
          </p:txBody>
        </p:sp>
        <p:sp>
          <p:nvSpPr>
            <p:cNvPr id="50" name="橢圓 49">
              <a:extLst>
                <a:ext uri="{FF2B5EF4-FFF2-40B4-BE49-F238E27FC236}">
                  <a16:creationId xmlns:a16="http://schemas.microsoft.com/office/drawing/2014/main" id="{3A6C68FB-D9D0-4E1F-A7A9-AAA8A241A892}"/>
                </a:ext>
              </a:extLst>
            </p:cNvPr>
            <p:cNvSpPr/>
            <p:nvPr/>
          </p:nvSpPr>
          <p:spPr>
            <a:xfrm>
              <a:off x="1468329" y="3762314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51" name="橢圓 50">
              <a:extLst>
                <a:ext uri="{FF2B5EF4-FFF2-40B4-BE49-F238E27FC236}">
                  <a16:creationId xmlns:a16="http://schemas.microsoft.com/office/drawing/2014/main" id="{F50D8B81-FFBD-4143-B983-BAE836A230B8}"/>
                </a:ext>
              </a:extLst>
            </p:cNvPr>
            <p:cNvSpPr/>
            <p:nvPr/>
          </p:nvSpPr>
          <p:spPr>
            <a:xfrm>
              <a:off x="1468329" y="4235120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b="1"/>
            </a:p>
          </p:txBody>
        </p:sp>
        <p:sp>
          <p:nvSpPr>
            <p:cNvPr id="52" name="橢圓 51">
              <a:extLst>
                <a:ext uri="{FF2B5EF4-FFF2-40B4-BE49-F238E27FC236}">
                  <a16:creationId xmlns:a16="http://schemas.microsoft.com/office/drawing/2014/main" id="{288783FE-C2F9-4FBB-8455-A5F444973FF3}"/>
                </a:ext>
              </a:extLst>
            </p:cNvPr>
            <p:cNvSpPr/>
            <p:nvPr/>
          </p:nvSpPr>
          <p:spPr>
            <a:xfrm>
              <a:off x="2637641" y="3762314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53" name="橢圓 52">
              <a:extLst>
                <a:ext uri="{FF2B5EF4-FFF2-40B4-BE49-F238E27FC236}">
                  <a16:creationId xmlns:a16="http://schemas.microsoft.com/office/drawing/2014/main" id="{96850051-90A2-4AC0-9C4B-EC496D756001}"/>
                </a:ext>
              </a:extLst>
            </p:cNvPr>
            <p:cNvSpPr/>
            <p:nvPr/>
          </p:nvSpPr>
          <p:spPr>
            <a:xfrm>
              <a:off x="2637641" y="4235120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b="1"/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EDAEEE94-8CBB-5447-908B-4EED410C52A9}"/>
                </a:ext>
              </a:extLst>
            </p:cNvPr>
            <p:cNvSpPr txBox="1"/>
            <p:nvPr/>
          </p:nvSpPr>
          <p:spPr>
            <a:xfrm>
              <a:off x="675780" y="3836879"/>
              <a:ext cx="80883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05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插入連結</a:t>
              </a: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95870C9-C75D-DE46-94EF-8B56D212C6D1}"/>
                </a:ext>
              </a:extLst>
            </p:cNvPr>
            <p:cNvSpPr txBox="1"/>
            <p:nvPr/>
          </p:nvSpPr>
          <p:spPr>
            <a:xfrm>
              <a:off x="671891" y="4309685"/>
              <a:ext cx="80883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05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插入檔案</a:t>
              </a: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F55D859E-E232-4843-8AB3-E45292F28C8B}"/>
                </a:ext>
              </a:extLst>
            </p:cNvPr>
            <p:cNvSpPr txBox="1"/>
            <p:nvPr/>
          </p:nvSpPr>
          <p:spPr>
            <a:xfrm>
              <a:off x="6757030" y="3836879"/>
              <a:ext cx="80883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05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裁減工具</a:t>
              </a: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F055827A-8C27-C143-AF66-C2B5E34FDB72}"/>
                </a:ext>
              </a:extLst>
            </p:cNvPr>
            <p:cNvSpPr txBox="1"/>
            <p:nvPr/>
          </p:nvSpPr>
          <p:spPr>
            <a:xfrm>
              <a:off x="6746298" y="4309685"/>
              <a:ext cx="80883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05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畫筆工具</a:t>
              </a: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E5EE95E9-3F52-534D-B91A-3F7832C40C8B}"/>
                </a:ext>
              </a:extLst>
            </p:cNvPr>
            <p:cNvSpPr txBox="1"/>
            <p:nvPr/>
          </p:nvSpPr>
          <p:spPr>
            <a:xfrm>
              <a:off x="5496709" y="3761019"/>
              <a:ext cx="862878" cy="4490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kumimoji="1" lang="zh-TW" altLang="en-US" sz="1050" b="1">
                  <a:latin typeface="微軟正黑體"/>
                  <a:ea typeface="微軟正黑體"/>
                </a:rPr>
                <a:t>像素化</a:t>
              </a:r>
              <a:endParaRPr kumimoji="1" lang="en-US" altLang="zh-TW">
                <a:latin typeface="微軟正黑體"/>
                <a:ea typeface="微軟正黑體"/>
              </a:endParaRPr>
            </a:p>
            <a:p>
              <a:r>
                <a:rPr kumimoji="1" lang="zh-TW" altLang="en-US" sz="1050" b="1">
                  <a:latin typeface="微軟正黑體"/>
                  <a:ea typeface="微軟正黑體"/>
                </a:rPr>
                <a:t>工具</a:t>
              </a:r>
              <a:endParaRPr lang="zh-TW">
                <a:latin typeface="微軟正黑體"/>
                <a:ea typeface="微軟正黑體"/>
              </a:endParaRPr>
            </a:p>
          </p:txBody>
        </p: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53A21A38-7A4A-FC4B-B779-8414626E8F2E}"/>
                </a:ext>
              </a:extLst>
            </p:cNvPr>
            <p:cNvSpPr txBox="1"/>
            <p:nvPr/>
          </p:nvSpPr>
          <p:spPr>
            <a:xfrm>
              <a:off x="5490016" y="4309685"/>
              <a:ext cx="80883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05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形狀工具</a:t>
              </a: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69BF1B21-3D70-A04C-ABC8-D79C0401F85E}"/>
                </a:ext>
              </a:extLst>
            </p:cNvPr>
            <p:cNvSpPr txBox="1"/>
            <p:nvPr/>
          </p:nvSpPr>
          <p:spPr>
            <a:xfrm>
              <a:off x="4336661" y="3761019"/>
              <a:ext cx="808830" cy="4490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kumimoji="1" lang="zh-TW" altLang="en-US" sz="1050" b="1">
                  <a:latin typeface="微軟正黑體"/>
                  <a:ea typeface="微軟正黑體"/>
                </a:rPr>
                <a:t>旋轉</a:t>
              </a:r>
              <a:r>
                <a:rPr kumimoji="1" lang="en-US" altLang="zh-TW" sz="1050" b="1">
                  <a:latin typeface="微軟正黑體"/>
                  <a:ea typeface="微軟正黑體"/>
                </a:rPr>
                <a:t>/</a:t>
              </a:r>
              <a:endParaRPr kumimoji="1" lang="zh-TW" altLang="en-US" sz="1050" b="1">
                <a:latin typeface="微軟正黑體"/>
                <a:ea typeface="微軟正黑體"/>
              </a:endParaRPr>
            </a:p>
            <a:p>
              <a:r>
                <a:rPr kumimoji="1" lang="zh-CN" altLang="en-US" sz="1050" b="1">
                  <a:latin typeface="微軟正黑體"/>
                  <a:ea typeface="微軟正黑體"/>
                </a:rPr>
                <a:t>翻轉</a:t>
              </a:r>
              <a:endParaRPr lang="zh-TW" altLang="en-US" sz="1050" b="1">
                <a:latin typeface="微軟正黑體"/>
                <a:ea typeface="微軟正黑體"/>
              </a:endParaRPr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58F0239B-EFEF-2B43-B1B8-6F4E7486173A}"/>
                </a:ext>
              </a:extLst>
            </p:cNvPr>
            <p:cNvSpPr txBox="1"/>
            <p:nvPr/>
          </p:nvSpPr>
          <p:spPr>
            <a:xfrm>
              <a:off x="4340320" y="4309685"/>
              <a:ext cx="80883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05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文字工具</a:t>
              </a:r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F94A80B1-CFD5-7449-A424-F1876D565568}"/>
                </a:ext>
              </a:extLst>
            </p:cNvPr>
            <p:cNvSpPr txBox="1"/>
            <p:nvPr/>
          </p:nvSpPr>
          <p:spPr>
            <a:xfrm>
              <a:off x="1858182" y="4244663"/>
              <a:ext cx="1019784" cy="415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05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插入 </a:t>
              </a:r>
              <a:r>
                <a:rPr kumimoji="1" lang="en-US" altLang="zh-TW" sz="105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YouTube</a:t>
              </a:r>
              <a:endParaRPr kumimoji="1"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9ACB1B13-A62E-0046-823B-EE426854163C}"/>
                </a:ext>
              </a:extLst>
            </p:cNvPr>
            <p:cNvSpPr txBox="1"/>
            <p:nvPr/>
          </p:nvSpPr>
          <p:spPr>
            <a:xfrm>
              <a:off x="1854780" y="3836879"/>
              <a:ext cx="80883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05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插入</a:t>
              </a:r>
              <a:r>
                <a:rPr kumimoji="1" lang="zh-CN" altLang="en-US" sz="105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圖片</a:t>
              </a:r>
              <a:endParaRPr kumimoji="1" lang="en-US" altLang="zh-TW" sz="105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7C6A6A11-E7DD-8749-A37C-BB8F6522BB4D}"/>
                </a:ext>
              </a:extLst>
            </p:cNvPr>
            <p:cNvSpPr txBox="1"/>
            <p:nvPr/>
          </p:nvSpPr>
          <p:spPr>
            <a:xfrm>
              <a:off x="3005688" y="4309685"/>
              <a:ext cx="91209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05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代辦任務</a:t>
              </a:r>
            </a:p>
          </p:txBody>
        </p:sp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BA053302-3B89-6C4D-81CA-DE4A6FB4B59B}"/>
                </a:ext>
              </a:extLst>
            </p:cNvPr>
            <p:cNvSpPr txBox="1"/>
            <p:nvPr/>
          </p:nvSpPr>
          <p:spPr>
            <a:xfrm>
              <a:off x="3017603" y="3836879"/>
              <a:ext cx="80883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05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插入</a:t>
              </a:r>
              <a:r>
                <a:rPr kumimoji="1" lang="zh-CN" altLang="en-US" sz="105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表格</a:t>
              </a:r>
              <a:endParaRPr kumimoji="1" lang="en-US" altLang="zh-TW" sz="105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C3E1EA1C-BA04-4CF6-9EB2-AD0EB355E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4743" y="4278863"/>
              <a:ext cx="264859" cy="264859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E468F9C3-EB99-41B4-8EFD-1F4B3B9EE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27695" y="3812086"/>
              <a:ext cx="270000" cy="270000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7572FB60-DCB7-467F-94CC-012079E32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582" y="3802560"/>
              <a:ext cx="297000" cy="297000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06489AE7-7B91-41DE-8804-F3147ED0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93311" y="3804244"/>
              <a:ext cx="284834" cy="284834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F1C3538D-F39F-44C1-BD30-353391232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77381" y="4273259"/>
              <a:ext cx="297402" cy="297402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29E0CDF3-B5B9-4CC9-BDB2-6BF327013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42223" y="4307284"/>
              <a:ext cx="230834" cy="230834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A13B38CB-F16C-40BF-BA53-FE5CC2CF2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78785" y="4169907"/>
              <a:ext cx="486000" cy="486000"/>
            </a:xfrm>
            <a:prstGeom prst="rect">
              <a:avLst/>
            </a:prstGeom>
          </p:spPr>
        </p:pic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D2B830D2-6BB0-498D-BC6F-8F893253D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51430" y="4154777"/>
              <a:ext cx="513000" cy="513000"/>
            </a:xfrm>
            <a:prstGeom prst="rect">
              <a:avLst/>
            </a:prstGeom>
          </p:spPr>
        </p:pic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D914997A-C2D3-4B57-9484-6212E91B6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18240" y="3716080"/>
              <a:ext cx="486000" cy="486000"/>
            </a:xfrm>
            <a:prstGeom prst="rect">
              <a:avLst/>
            </a:prstGeom>
          </p:spPr>
        </p:pic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id="{6FA91D0C-A92C-40D8-8D11-0A29701EF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315924" y="4177641"/>
              <a:ext cx="486000" cy="486000"/>
            </a:xfrm>
            <a:prstGeom prst="rect">
              <a:avLst/>
            </a:prstGeom>
          </p:spPr>
        </p:pic>
        <p:pic>
          <p:nvPicPr>
            <p:cNvPr id="66" name="圖片 65">
              <a:extLst>
                <a:ext uri="{FF2B5EF4-FFF2-40B4-BE49-F238E27FC236}">
                  <a16:creationId xmlns:a16="http://schemas.microsoft.com/office/drawing/2014/main" id="{A19BA671-9B90-48F9-B061-2046A7AE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091733" y="3736448"/>
              <a:ext cx="432000" cy="432000"/>
            </a:xfrm>
            <a:prstGeom prst="rect">
              <a:avLst/>
            </a:prstGeom>
          </p:spPr>
        </p:pic>
        <p:pic>
          <p:nvPicPr>
            <p:cNvPr id="68" name="圖片 67">
              <a:extLst>
                <a:ext uri="{FF2B5EF4-FFF2-40B4-BE49-F238E27FC236}">
                  <a16:creationId xmlns:a16="http://schemas.microsoft.com/office/drawing/2014/main" id="{658BBE75-829B-437D-B3E5-B88BB4367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65891" y="3690251"/>
              <a:ext cx="486000" cy="486000"/>
            </a:xfrm>
            <a:prstGeom prst="rect">
              <a:avLst/>
            </a:prstGeom>
          </p:spPr>
        </p:pic>
        <p:sp>
          <p:nvSpPr>
            <p:cNvPr id="67" name="橢圓 57">
              <a:extLst>
                <a:ext uri="{FF2B5EF4-FFF2-40B4-BE49-F238E27FC236}">
                  <a16:creationId xmlns:a16="http://schemas.microsoft.com/office/drawing/2014/main" id="{7168D2A3-E999-1444-9686-4A55921F5A0E}"/>
                </a:ext>
              </a:extLst>
            </p:cNvPr>
            <p:cNvSpPr/>
            <p:nvPr/>
          </p:nvSpPr>
          <p:spPr>
            <a:xfrm>
              <a:off x="7523460" y="3758796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b="1"/>
            </a:p>
          </p:txBody>
        </p:sp>
        <p:sp>
          <p:nvSpPr>
            <p:cNvPr id="69" name="文字方塊 38">
              <a:extLst>
                <a:ext uri="{FF2B5EF4-FFF2-40B4-BE49-F238E27FC236}">
                  <a16:creationId xmlns:a16="http://schemas.microsoft.com/office/drawing/2014/main" id="{D86F7D5A-F8AE-5341-8AD5-49BB13A03BC2}"/>
                </a:ext>
              </a:extLst>
            </p:cNvPr>
            <p:cNvSpPr txBox="1"/>
            <p:nvPr/>
          </p:nvSpPr>
          <p:spPr>
            <a:xfrm>
              <a:off x="7890028" y="3739279"/>
              <a:ext cx="80883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05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Chrome </a:t>
              </a:r>
              <a:r>
                <a:rPr kumimoji="1" lang="zh-CN" altLang="en-US" sz="105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外掛擷取</a:t>
              </a:r>
              <a:endParaRPr kumimoji="1"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0" name="橢圓 57">
              <a:extLst>
                <a:ext uri="{FF2B5EF4-FFF2-40B4-BE49-F238E27FC236}">
                  <a16:creationId xmlns:a16="http://schemas.microsoft.com/office/drawing/2014/main" id="{DA9B3153-0CC7-0540-BDA9-8195D7D5F3B0}"/>
                </a:ext>
              </a:extLst>
            </p:cNvPr>
            <p:cNvSpPr/>
            <p:nvPr/>
          </p:nvSpPr>
          <p:spPr>
            <a:xfrm>
              <a:off x="7523460" y="4231111"/>
              <a:ext cx="379962" cy="3799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b="1"/>
            </a:p>
          </p:txBody>
        </p:sp>
        <p:sp>
          <p:nvSpPr>
            <p:cNvPr id="71" name="文字方塊 38">
              <a:extLst>
                <a:ext uri="{FF2B5EF4-FFF2-40B4-BE49-F238E27FC236}">
                  <a16:creationId xmlns:a16="http://schemas.microsoft.com/office/drawing/2014/main" id="{F41C1412-DC59-FA45-BBED-3D51F6AED11F}"/>
                </a:ext>
              </a:extLst>
            </p:cNvPr>
            <p:cNvSpPr txBox="1"/>
            <p:nvPr/>
          </p:nvSpPr>
          <p:spPr>
            <a:xfrm>
              <a:off x="7890028" y="4293683"/>
              <a:ext cx="1058997" cy="2539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kumimoji="1" lang="zh-CN" altLang="en-US" sz="1050" b="1">
                  <a:latin typeface="微軟正黑體"/>
                  <a:ea typeface="微軟正黑體"/>
                </a:rPr>
                <a:t>手機平板 A</a:t>
              </a:r>
              <a:r>
                <a:rPr kumimoji="1" lang="en-US" altLang="zh-TW" sz="1050" b="1">
                  <a:latin typeface="微軟正黑體"/>
                  <a:ea typeface="微軟正黑體"/>
                </a:rPr>
                <a:t>pp</a:t>
              </a:r>
              <a:endParaRPr kumimoji="1" lang="zh-TW" altLang="en-US" sz="1050" b="1">
                <a:latin typeface="微軟正黑體"/>
                <a:ea typeface="微軟正黑體"/>
              </a:endParaRPr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BCFEDD55-52D6-4558-93B6-95F9ECFD6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biLevel thresh="25000"/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8046" y="3812086"/>
              <a:ext cx="274919" cy="274919"/>
            </a:xfrm>
            <a:prstGeom prst="rect">
              <a:avLst/>
            </a:prstGeom>
          </p:spPr>
        </p:pic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27930EF3-7DE9-48B9-9C9C-F5CA5FDC3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biLevel thresh="75000"/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8046" y="4310232"/>
              <a:ext cx="311982" cy="224844"/>
            </a:xfrm>
            <a:prstGeom prst="rect">
              <a:avLst/>
            </a:prstGeom>
          </p:spPr>
        </p:pic>
      </p:grp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9BB8D741-AFB5-4D35-A726-58D86D8D8E79}"/>
              </a:ext>
            </a:extLst>
          </p:cNvPr>
          <p:cNvSpPr txBox="1"/>
          <p:nvPr/>
        </p:nvSpPr>
        <p:spPr>
          <a:xfrm>
            <a:off x="7776971" y="-819767"/>
            <a:ext cx="492989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74" name="標題 1">
            <a:extLst>
              <a:ext uri="{FF2B5EF4-FFF2-40B4-BE49-F238E27FC236}">
                <a16:creationId xmlns:a16="http://schemas.microsoft.com/office/drawing/2014/main" id="{10A78BC9-ABA7-498F-88DF-8153A8E62CB0}"/>
              </a:ext>
            </a:extLst>
          </p:cNvPr>
          <p:cNvSpPr txBox="1">
            <a:spLocks/>
          </p:cNvSpPr>
          <p:nvPr/>
        </p:nvSpPr>
        <p:spPr>
          <a:xfrm>
            <a:off x="124385" y="4893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多人即時線上編輯，隨心所欲記錄</a:t>
            </a:r>
          </a:p>
        </p:txBody>
      </p:sp>
    </p:spTree>
    <p:extLst>
      <p:ext uri="{BB962C8B-B14F-4D97-AF65-F5344CB8AC3E}">
        <p14:creationId xmlns:p14="http://schemas.microsoft.com/office/powerpoint/2010/main" val="2473905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7CA7E09A-8132-4218-BA85-84A95CEA91BD}"/>
              </a:ext>
            </a:extLst>
          </p:cNvPr>
          <p:cNvSpPr/>
          <p:nvPr/>
        </p:nvSpPr>
        <p:spPr>
          <a:xfrm>
            <a:off x="3111009" y="1056535"/>
            <a:ext cx="5236832" cy="2127663"/>
          </a:xfrm>
          <a:prstGeom prst="rect">
            <a:avLst/>
          </a:prstGeom>
          <a:gradFill>
            <a:gsLst>
              <a:gs pos="0">
                <a:srgbClr val="4FA9DD"/>
              </a:gs>
              <a:gs pos="92683">
                <a:srgbClr val="1D4775"/>
              </a:gs>
              <a:gs pos="57000">
                <a:srgbClr val="3072BE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BB818390-E42A-4944-82CE-A5C3C60977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7" t="11580" r="14157" b="10227"/>
          <a:stretch/>
        </p:blipFill>
        <p:spPr>
          <a:xfrm>
            <a:off x="826176" y="1021161"/>
            <a:ext cx="3687534" cy="243678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ED0FFC2-462C-4F1B-95CE-207B4DA00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66" y="3605043"/>
            <a:ext cx="1367053" cy="1367053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BEDA235C-BC84-452A-BFB6-410084B396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041" y="3605043"/>
            <a:ext cx="1367053" cy="1367053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D51BA219-49BB-402F-BB8A-4CA0EC32E0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054" y="3605043"/>
            <a:ext cx="1367053" cy="1367053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394A77A3-7DE9-4972-A0A2-56B966240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606" y="3605043"/>
            <a:ext cx="1367053" cy="1367053"/>
          </a:xfrm>
          <a:prstGeom prst="rect">
            <a:avLst/>
          </a:prstGeom>
        </p:spPr>
      </p:pic>
      <p:sp>
        <p:nvSpPr>
          <p:cNvPr id="40" name="Shape 450">
            <a:extLst>
              <a:ext uri="{FF2B5EF4-FFF2-40B4-BE49-F238E27FC236}">
                <a16:creationId xmlns:a16="http://schemas.microsoft.com/office/drawing/2014/main" id="{C450D920-CA41-6045-984A-E41F1CD40966}"/>
              </a:ext>
            </a:extLst>
          </p:cNvPr>
          <p:cNvSpPr/>
          <p:nvPr/>
        </p:nvSpPr>
        <p:spPr>
          <a:xfrm>
            <a:off x="4675909" y="3665852"/>
            <a:ext cx="315899" cy="316650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3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1" name="Shape 478">
            <a:extLst>
              <a:ext uri="{FF2B5EF4-FFF2-40B4-BE49-F238E27FC236}">
                <a16:creationId xmlns:a16="http://schemas.microsoft.com/office/drawing/2014/main" id="{757E71A0-4604-7445-AF1F-6DD270E5BD67}"/>
              </a:ext>
            </a:extLst>
          </p:cNvPr>
          <p:cNvSpPr txBox="1"/>
          <p:nvPr/>
        </p:nvSpPr>
        <p:spPr>
          <a:xfrm>
            <a:off x="5013019" y="3676864"/>
            <a:ext cx="818666" cy="315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Mac Finder</a:t>
            </a:r>
            <a:endParaRPr sz="1200" b="1" i="0" u="none" strike="noStrike" cap="none"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42" name="群組 42">
            <a:extLst>
              <a:ext uri="{FF2B5EF4-FFF2-40B4-BE49-F238E27FC236}">
                <a16:creationId xmlns:a16="http://schemas.microsoft.com/office/drawing/2014/main" id="{73F2B29A-85EA-9B43-B4EB-EC94B3F55DB9}"/>
              </a:ext>
            </a:extLst>
          </p:cNvPr>
          <p:cNvGrpSpPr/>
          <p:nvPr/>
        </p:nvGrpSpPr>
        <p:grpSpPr>
          <a:xfrm>
            <a:off x="5107621" y="4084814"/>
            <a:ext cx="779733" cy="573032"/>
            <a:chOff x="8300580" y="4510178"/>
            <a:chExt cx="1777171" cy="1302965"/>
          </a:xfrm>
        </p:grpSpPr>
        <p:sp>
          <p:nvSpPr>
            <p:cNvPr id="44" name="Shape 472">
              <a:extLst>
                <a:ext uri="{FF2B5EF4-FFF2-40B4-BE49-F238E27FC236}">
                  <a16:creationId xmlns:a16="http://schemas.microsoft.com/office/drawing/2014/main" id="{87260BA1-0AC7-E845-95CE-625AC3955D24}"/>
                </a:ext>
              </a:extLst>
            </p:cNvPr>
            <p:cNvSpPr/>
            <p:nvPr/>
          </p:nvSpPr>
          <p:spPr>
            <a:xfrm>
              <a:off x="8300580" y="4510178"/>
              <a:ext cx="1777171" cy="130296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45" name="Shape 464">
              <a:extLst>
                <a:ext uri="{FF2B5EF4-FFF2-40B4-BE49-F238E27FC236}">
                  <a16:creationId xmlns:a16="http://schemas.microsoft.com/office/drawing/2014/main" id="{D627205E-0F10-2B48-B0A9-01301F99470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23929" t="22917" r="25873" b="23957"/>
            <a:stretch/>
          </p:blipFill>
          <p:spPr>
            <a:xfrm>
              <a:off x="8338568" y="4568874"/>
              <a:ext cx="1702099" cy="10080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" name="Shape 474">
            <a:extLst>
              <a:ext uri="{FF2B5EF4-FFF2-40B4-BE49-F238E27FC236}">
                <a16:creationId xmlns:a16="http://schemas.microsoft.com/office/drawing/2014/main" id="{CD7C8014-BD8B-8949-A0DC-9A659D0925B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2679" y="4403347"/>
            <a:ext cx="426116" cy="43243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4" name="Shape 450">
            <a:extLst>
              <a:ext uri="{FF2B5EF4-FFF2-40B4-BE49-F238E27FC236}">
                <a16:creationId xmlns:a16="http://schemas.microsoft.com/office/drawing/2014/main" id="{12BE6907-2615-7F40-83F2-F458594462B4}"/>
              </a:ext>
            </a:extLst>
          </p:cNvPr>
          <p:cNvSpPr/>
          <p:nvPr/>
        </p:nvSpPr>
        <p:spPr>
          <a:xfrm>
            <a:off x="930085" y="3665853"/>
            <a:ext cx="315899" cy="316650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1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35" name="Shape 462">
            <a:extLst>
              <a:ext uri="{FF2B5EF4-FFF2-40B4-BE49-F238E27FC236}">
                <a16:creationId xmlns:a16="http://schemas.microsoft.com/office/drawing/2014/main" id="{5943678D-622B-FE48-9097-D5513864B6D6}"/>
              </a:ext>
            </a:extLst>
          </p:cNvPr>
          <p:cNvGrpSpPr/>
          <p:nvPr/>
        </p:nvGrpSpPr>
        <p:grpSpPr>
          <a:xfrm>
            <a:off x="1196963" y="4075908"/>
            <a:ext cx="903634" cy="610345"/>
            <a:chOff x="492692" y="2324099"/>
            <a:chExt cx="1383594" cy="858295"/>
          </a:xfrm>
        </p:grpSpPr>
        <p:sp>
          <p:nvSpPr>
            <p:cNvPr id="37" name="Shape 463">
              <a:extLst>
                <a:ext uri="{FF2B5EF4-FFF2-40B4-BE49-F238E27FC236}">
                  <a16:creationId xmlns:a16="http://schemas.microsoft.com/office/drawing/2014/main" id="{927CC88C-9804-5F44-A9F9-D6F58E806A5F}"/>
                </a:ext>
              </a:extLst>
            </p:cNvPr>
            <p:cNvSpPr/>
            <p:nvPr/>
          </p:nvSpPr>
          <p:spPr>
            <a:xfrm>
              <a:off x="492692" y="2324099"/>
              <a:ext cx="1383594" cy="85829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38" name="Shape 464">
              <a:extLst>
                <a:ext uri="{FF2B5EF4-FFF2-40B4-BE49-F238E27FC236}">
                  <a16:creationId xmlns:a16="http://schemas.microsoft.com/office/drawing/2014/main" id="{4E7A3360-C098-4745-9C98-85BFC20AF14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19166" t="22917" r="20556" b="23957"/>
            <a:stretch/>
          </p:blipFill>
          <p:spPr>
            <a:xfrm>
              <a:off x="528134" y="2370525"/>
              <a:ext cx="1306994" cy="647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Shape 475">
            <a:extLst>
              <a:ext uri="{FF2B5EF4-FFF2-40B4-BE49-F238E27FC236}">
                <a16:creationId xmlns:a16="http://schemas.microsoft.com/office/drawing/2014/main" id="{6C7C96FF-614B-4841-B9CE-9421143BA39E}"/>
              </a:ext>
            </a:extLst>
          </p:cNvPr>
          <p:cNvSpPr txBox="1"/>
          <p:nvPr/>
        </p:nvSpPr>
        <p:spPr>
          <a:xfrm>
            <a:off x="1401896" y="3763020"/>
            <a:ext cx="632561" cy="25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200" b="1" kern="0"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Web</a:t>
            </a:r>
            <a:endParaRPr sz="1200" b="1" kern="0"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25" name="Shape 450">
            <a:extLst>
              <a:ext uri="{FF2B5EF4-FFF2-40B4-BE49-F238E27FC236}">
                <a16:creationId xmlns:a16="http://schemas.microsoft.com/office/drawing/2014/main" id="{38A40158-1B7D-4649-B85E-04B2CE21352B}"/>
              </a:ext>
            </a:extLst>
          </p:cNvPr>
          <p:cNvSpPr/>
          <p:nvPr/>
        </p:nvSpPr>
        <p:spPr>
          <a:xfrm>
            <a:off x="6619067" y="3665852"/>
            <a:ext cx="315899" cy="316650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4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26" name="Shape 465">
            <a:extLst>
              <a:ext uri="{FF2B5EF4-FFF2-40B4-BE49-F238E27FC236}">
                <a16:creationId xmlns:a16="http://schemas.microsoft.com/office/drawing/2014/main" id="{C7DA9D1C-090E-E146-928D-4EBEE25FEA9F}"/>
              </a:ext>
            </a:extLst>
          </p:cNvPr>
          <p:cNvGrpSpPr/>
          <p:nvPr/>
        </p:nvGrpSpPr>
        <p:grpSpPr>
          <a:xfrm>
            <a:off x="6910751" y="4101329"/>
            <a:ext cx="1027565" cy="573967"/>
            <a:chOff x="2825839" y="2459833"/>
            <a:chExt cx="1692636" cy="880229"/>
          </a:xfrm>
        </p:grpSpPr>
        <p:grpSp>
          <p:nvGrpSpPr>
            <p:cNvPr id="28" name="Shape 466">
              <a:extLst>
                <a:ext uri="{FF2B5EF4-FFF2-40B4-BE49-F238E27FC236}">
                  <a16:creationId xmlns:a16="http://schemas.microsoft.com/office/drawing/2014/main" id="{5FA48EE6-3996-CA45-98E8-7A1221460DC5}"/>
                </a:ext>
              </a:extLst>
            </p:cNvPr>
            <p:cNvGrpSpPr/>
            <p:nvPr/>
          </p:nvGrpSpPr>
          <p:grpSpPr>
            <a:xfrm>
              <a:off x="2825839" y="2459833"/>
              <a:ext cx="1383594" cy="858295"/>
              <a:chOff x="516649" y="2548733"/>
              <a:chExt cx="1383594" cy="858295"/>
            </a:xfrm>
          </p:grpSpPr>
          <p:sp>
            <p:nvSpPr>
              <p:cNvPr id="31" name="Shape 467">
                <a:extLst>
                  <a:ext uri="{FF2B5EF4-FFF2-40B4-BE49-F238E27FC236}">
                    <a16:creationId xmlns:a16="http://schemas.microsoft.com/office/drawing/2014/main" id="{F4A3FE48-62D8-2C4B-A019-33EF68BC27DE}"/>
                  </a:ext>
                </a:extLst>
              </p:cNvPr>
              <p:cNvSpPr/>
              <p:nvPr/>
            </p:nvSpPr>
            <p:spPr>
              <a:xfrm>
                <a:off x="516649" y="2548733"/>
                <a:ext cx="1383594" cy="858295"/>
              </a:xfrm>
              <a:custGeom>
                <a:avLst/>
                <a:gdLst/>
                <a:ahLst/>
                <a:cxnLst/>
                <a:rect l="0" t="0" r="0" b="0"/>
                <a:pathLst>
                  <a:path w="143434" h="111665" extrusionOk="0">
                    <a:moveTo>
                      <a:pt x="71751" y="2308"/>
                    </a:moveTo>
                    <a:lnTo>
                      <a:pt x="71887" y="2376"/>
                    </a:lnTo>
                    <a:lnTo>
                      <a:pt x="72091" y="2444"/>
                    </a:lnTo>
                    <a:lnTo>
                      <a:pt x="72159" y="2647"/>
                    </a:lnTo>
                    <a:lnTo>
                      <a:pt x="72226" y="2783"/>
                    </a:lnTo>
                    <a:lnTo>
                      <a:pt x="72159" y="2987"/>
                    </a:lnTo>
                    <a:lnTo>
                      <a:pt x="72091" y="3190"/>
                    </a:lnTo>
                    <a:lnTo>
                      <a:pt x="71887" y="3258"/>
                    </a:lnTo>
                    <a:lnTo>
                      <a:pt x="71751" y="3326"/>
                    </a:lnTo>
                    <a:lnTo>
                      <a:pt x="71548" y="3258"/>
                    </a:lnTo>
                    <a:lnTo>
                      <a:pt x="71344" y="3190"/>
                    </a:lnTo>
                    <a:lnTo>
                      <a:pt x="71276" y="2987"/>
                    </a:lnTo>
                    <a:lnTo>
                      <a:pt x="71208" y="2783"/>
                    </a:lnTo>
                    <a:lnTo>
                      <a:pt x="71276" y="2647"/>
                    </a:lnTo>
                    <a:lnTo>
                      <a:pt x="71344" y="2444"/>
                    </a:lnTo>
                    <a:lnTo>
                      <a:pt x="71548" y="2376"/>
                    </a:lnTo>
                    <a:lnTo>
                      <a:pt x="71751" y="2308"/>
                    </a:lnTo>
                    <a:close/>
                    <a:moveTo>
                      <a:pt x="137528" y="5906"/>
                    </a:moveTo>
                    <a:lnTo>
                      <a:pt x="137596" y="5974"/>
                    </a:lnTo>
                    <a:lnTo>
                      <a:pt x="137596" y="89604"/>
                    </a:lnTo>
                    <a:lnTo>
                      <a:pt x="5906" y="89604"/>
                    </a:lnTo>
                    <a:lnTo>
                      <a:pt x="5906" y="5974"/>
                    </a:lnTo>
                    <a:lnTo>
                      <a:pt x="5906" y="5906"/>
                    </a:lnTo>
                    <a:close/>
                    <a:moveTo>
                      <a:pt x="3530" y="0"/>
                    </a:moveTo>
                    <a:lnTo>
                      <a:pt x="3191" y="68"/>
                    </a:lnTo>
                    <a:lnTo>
                      <a:pt x="2444" y="339"/>
                    </a:lnTo>
                    <a:lnTo>
                      <a:pt x="1766" y="679"/>
                    </a:lnTo>
                    <a:lnTo>
                      <a:pt x="1155" y="1154"/>
                    </a:lnTo>
                    <a:lnTo>
                      <a:pt x="679" y="1765"/>
                    </a:lnTo>
                    <a:lnTo>
                      <a:pt x="272" y="2444"/>
                    </a:lnTo>
                    <a:lnTo>
                      <a:pt x="69" y="3190"/>
                    </a:lnTo>
                    <a:lnTo>
                      <a:pt x="1" y="3598"/>
                    </a:lnTo>
                    <a:lnTo>
                      <a:pt x="1" y="4005"/>
                    </a:lnTo>
                    <a:lnTo>
                      <a:pt x="1" y="91572"/>
                    </a:lnTo>
                    <a:lnTo>
                      <a:pt x="1" y="91979"/>
                    </a:lnTo>
                    <a:lnTo>
                      <a:pt x="69" y="92319"/>
                    </a:lnTo>
                    <a:lnTo>
                      <a:pt x="272" y="93065"/>
                    </a:lnTo>
                    <a:lnTo>
                      <a:pt x="679" y="93744"/>
                    </a:lnTo>
                    <a:lnTo>
                      <a:pt x="1155" y="94355"/>
                    </a:lnTo>
                    <a:lnTo>
                      <a:pt x="1766" y="94830"/>
                    </a:lnTo>
                    <a:lnTo>
                      <a:pt x="2444" y="95238"/>
                    </a:lnTo>
                    <a:lnTo>
                      <a:pt x="3191" y="95441"/>
                    </a:lnTo>
                    <a:lnTo>
                      <a:pt x="3530" y="95509"/>
                    </a:lnTo>
                    <a:lnTo>
                      <a:pt x="139904" y="95509"/>
                    </a:lnTo>
                    <a:lnTo>
                      <a:pt x="140311" y="95441"/>
                    </a:lnTo>
                    <a:lnTo>
                      <a:pt x="141058" y="95238"/>
                    </a:lnTo>
                    <a:lnTo>
                      <a:pt x="141737" y="94830"/>
                    </a:lnTo>
                    <a:lnTo>
                      <a:pt x="142280" y="94355"/>
                    </a:lnTo>
                    <a:lnTo>
                      <a:pt x="142755" y="93744"/>
                    </a:lnTo>
                    <a:lnTo>
                      <a:pt x="143162" y="93065"/>
                    </a:lnTo>
                    <a:lnTo>
                      <a:pt x="143366" y="92319"/>
                    </a:lnTo>
                    <a:lnTo>
                      <a:pt x="143434" y="91979"/>
                    </a:lnTo>
                    <a:lnTo>
                      <a:pt x="143434" y="91572"/>
                    </a:lnTo>
                    <a:lnTo>
                      <a:pt x="143434" y="4005"/>
                    </a:lnTo>
                    <a:lnTo>
                      <a:pt x="143434" y="3598"/>
                    </a:lnTo>
                    <a:lnTo>
                      <a:pt x="143366" y="3190"/>
                    </a:lnTo>
                    <a:lnTo>
                      <a:pt x="143162" y="2444"/>
                    </a:lnTo>
                    <a:lnTo>
                      <a:pt x="142755" y="1765"/>
                    </a:lnTo>
                    <a:lnTo>
                      <a:pt x="142280" y="1154"/>
                    </a:lnTo>
                    <a:lnTo>
                      <a:pt x="141737" y="679"/>
                    </a:lnTo>
                    <a:lnTo>
                      <a:pt x="141058" y="339"/>
                    </a:lnTo>
                    <a:lnTo>
                      <a:pt x="140311" y="68"/>
                    </a:lnTo>
                    <a:lnTo>
                      <a:pt x="139904" y="0"/>
                    </a:lnTo>
                    <a:close/>
                    <a:moveTo>
                      <a:pt x="55324" y="95713"/>
                    </a:moveTo>
                    <a:lnTo>
                      <a:pt x="55052" y="98971"/>
                    </a:lnTo>
                    <a:lnTo>
                      <a:pt x="54713" y="102297"/>
                    </a:lnTo>
                    <a:lnTo>
                      <a:pt x="54374" y="105284"/>
                    </a:lnTo>
                    <a:lnTo>
                      <a:pt x="53966" y="107388"/>
                    </a:lnTo>
                    <a:lnTo>
                      <a:pt x="53763" y="108203"/>
                    </a:lnTo>
                    <a:lnTo>
                      <a:pt x="53627" y="108746"/>
                    </a:lnTo>
                    <a:lnTo>
                      <a:pt x="53423" y="109153"/>
                    </a:lnTo>
                    <a:lnTo>
                      <a:pt x="53220" y="109357"/>
                    </a:lnTo>
                    <a:lnTo>
                      <a:pt x="52677" y="109493"/>
                    </a:lnTo>
                    <a:lnTo>
                      <a:pt x="51794" y="109696"/>
                    </a:lnTo>
                    <a:lnTo>
                      <a:pt x="49690" y="110036"/>
                    </a:lnTo>
                    <a:lnTo>
                      <a:pt x="48061" y="110307"/>
                    </a:lnTo>
                    <a:lnTo>
                      <a:pt x="47450" y="110443"/>
                    </a:lnTo>
                    <a:lnTo>
                      <a:pt x="47110" y="110511"/>
                    </a:lnTo>
                    <a:lnTo>
                      <a:pt x="47042" y="110579"/>
                    </a:lnTo>
                    <a:lnTo>
                      <a:pt x="47042" y="110783"/>
                    </a:lnTo>
                    <a:lnTo>
                      <a:pt x="47110" y="110850"/>
                    </a:lnTo>
                    <a:lnTo>
                      <a:pt x="47585" y="110918"/>
                    </a:lnTo>
                    <a:lnTo>
                      <a:pt x="48400" y="110986"/>
                    </a:lnTo>
                    <a:lnTo>
                      <a:pt x="51387" y="111054"/>
                    </a:lnTo>
                    <a:lnTo>
                      <a:pt x="56071" y="111122"/>
                    </a:lnTo>
                    <a:lnTo>
                      <a:pt x="87092" y="111122"/>
                    </a:lnTo>
                    <a:lnTo>
                      <a:pt x="91708" y="111054"/>
                    </a:lnTo>
                    <a:lnTo>
                      <a:pt x="94695" y="110986"/>
                    </a:lnTo>
                    <a:lnTo>
                      <a:pt x="95578" y="110918"/>
                    </a:lnTo>
                    <a:lnTo>
                      <a:pt x="96053" y="110850"/>
                    </a:lnTo>
                    <a:lnTo>
                      <a:pt x="96121" y="110783"/>
                    </a:lnTo>
                    <a:lnTo>
                      <a:pt x="96121" y="110579"/>
                    </a:lnTo>
                    <a:lnTo>
                      <a:pt x="96053" y="110511"/>
                    </a:lnTo>
                    <a:lnTo>
                      <a:pt x="95713" y="110443"/>
                    </a:lnTo>
                    <a:lnTo>
                      <a:pt x="95102" y="110307"/>
                    </a:lnTo>
                    <a:lnTo>
                      <a:pt x="93473" y="110036"/>
                    </a:lnTo>
                    <a:lnTo>
                      <a:pt x="91369" y="109696"/>
                    </a:lnTo>
                    <a:lnTo>
                      <a:pt x="90487" y="109493"/>
                    </a:lnTo>
                    <a:lnTo>
                      <a:pt x="89943" y="109357"/>
                    </a:lnTo>
                    <a:lnTo>
                      <a:pt x="89740" y="109153"/>
                    </a:lnTo>
                    <a:lnTo>
                      <a:pt x="89536" y="108746"/>
                    </a:lnTo>
                    <a:lnTo>
                      <a:pt x="89333" y="108203"/>
                    </a:lnTo>
                    <a:lnTo>
                      <a:pt x="89197" y="107388"/>
                    </a:lnTo>
                    <a:lnTo>
                      <a:pt x="88789" y="105284"/>
                    </a:lnTo>
                    <a:lnTo>
                      <a:pt x="88382" y="102297"/>
                    </a:lnTo>
                    <a:lnTo>
                      <a:pt x="88043" y="98971"/>
                    </a:lnTo>
                    <a:lnTo>
                      <a:pt x="87839" y="95713"/>
                    </a:lnTo>
                    <a:close/>
                    <a:moveTo>
                      <a:pt x="47450" y="111054"/>
                    </a:moveTo>
                    <a:lnTo>
                      <a:pt x="47450" y="111122"/>
                    </a:lnTo>
                    <a:lnTo>
                      <a:pt x="47450" y="111393"/>
                    </a:lnTo>
                    <a:lnTo>
                      <a:pt x="47518" y="111461"/>
                    </a:lnTo>
                    <a:lnTo>
                      <a:pt x="48807" y="111529"/>
                    </a:lnTo>
                    <a:lnTo>
                      <a:pt x="52473" y="111597"/>
                    </a:lnTo>
                    <a:lnTo>
                      <a:pt x="62384" y="111665"/>
                    </a:lnTo>
                    <a:lnTo>
                      <a:pt x="80779" y="111665"/>
                    </a:lnTo>
                    <a:lnTo>
                      <a:pt x="90622" y="111597"/>
                    </a:lnTo>
                    <a:lnTo>
                      <a:pt x="94356" y="111529"/>
                    </a:lnTo>
                    <a:lnTo>
                      <a:pt x="95646" y="111461"/>
                    </a:lnTo>
                    <a:lnTo>
                      <a:pt x="95713" y="111393"/>
                    </a:lnTo>
                    <a:lnTo>
                      <a:pt x="95713" y="111122"/>
                    </a:lnTo>
                    <a:lnTo>
                      <a:pt x="95646" y="111054"/>
                    </a:lnTo>
                    <a:lnTo>
                      <a:pt x="94084" y="111122"/>
                    </a:lnTo>
                    <a:lnTo>
                      <a:pt x="91233" y="111190"/>
                    </a:lnTo>
                    <a:lnTo>
                      <a:pt x="80847" y="111258"/>
                    </a:lnTo>
                    <a:lnTo>
                      <a:pt x="62316" y="111258"/>
                    </a:lnTo>
                    <a:lnTo>
                      <a:pt x="51930" y="111190"/>
                    </a:lnTo>
                    <a:lnTo>
                      <a:pt x="49079" y="111122"/>
                    </a:lnTo>
                    <a:lnTo>
                      <a:pt x="47518" y="1110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DEE9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200" b="0" i="0" u="none" strike="noStrike" cap="none">
                  <a:solidFill>
                    <a:srgbClr val="0000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  <p:pic>
            <p:nvPicPr>
              <p:cNvPr id="32" name="Shape 468">
                <a:extLst>
                  <a:ext uri="{FF2B5EF4-FFF2-40B4-BE49-F238E27FC236}">
                    <a16:creationId xmlns:a16="http://schemas.microsoft.com/office/drawing/2014/main" id="{5ECC76AE-AAEF-C248-B826-6DDBB92EBF36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166" t="22917" r="20556" b="23957"/>
              <a:stretch/>
            </p:blipFill>
            <p:spPr>
              <a:xfrm>
                <a:off x="556537" y="2595160"/>
                <a:ext cx="1306995" cy="647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" name="Shape 469">
              <a:extLst>
                <a:ext uri="{FF2B5EF4-FFF2-40B4-BE49-F238E27FC236}">
                  <a16:creationId xmlns:a16="http://schemas.microsoft.com/office/drawing/2014/main" id="{5179BAB4-2C5A-1845-A668-4FB51402B68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85838" y="2919445"/>
              <a:ext cx="407050" cy="420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Shape 470">
              <a:extLst>
                <a:ext uri="{FF2B5EF4-FFF2-40B4-BE49-F238E27FC236}">
                  <a16:creationId xmlns:a16="http://schemas.microsoft.com/office/drawing/2014/main" id="{71FC8320-D7F8-9B43-BBFF-B8A6451AD1D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21058" y="2938388"/>
              <a:ext cx="397417" cy="3974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Shape 476">
            <a:extLst>
              <a:ext uri="{FF2B5EF4-FFF2-40B4-BE49-F238E27FC236}">
                <a16:creationId xmlns:a16="http://schemas.microsoft.com/office/drawing/2014/main" id="{F2560F4E-EF0B-A147-9A3B-40325128EB4F}"/>
              </a:ext>
            </a:extLst>
          </p:cNvPr>
          <p:cNvSpPr txBox="1"/>
          <p:nvPr/>
        </p:nvSpPr>
        <p:spPr>
          <a:xfrm>
            <a:off x="6959283" y="3801752"/>
            <a:ext cx="947112" cy="27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瀏覽器套件</a:t>
            </a:r>
            <a:endParaRPr sz="1200" b="1"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sp>
        <p:nvSpPr>
          <p:cNvPr id="15" name="Shape 450">
            <a:extLst>
              <a:ext uri="{FF2B5EF4-FFF2-40B4-BE49-F238E27FC236}">
                <a16:creationId xmlns:a16="http://schemas.microsoft.com/office/drawing/2014/main" id="{67F3197C-6FEA-2841-A9B0-6C48FCCB268F}"/>
              </a:ext>
            </a:extLst>
          </p:cNvPr>
          <p:cNvSpPr/>
          <p:nvPr/>
        </p:nvSpPr>
        <p:spPr>
          <a:xfrm>
            <a:off x="2795110" y="3665853"/>
            <a:ext cx="315899" cy="316650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24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2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16" name="Shape 457">
            <a:extLst>
              <a:ext uri="{FF2B5EF4-FFF2-40B4-BE49-F238E27FC236}">
                <a16:creationId xmlns:a16="http://schemas.microsoft.com/office/drawing/2014/main" id="{38931ACD-24FF-B344-BBD0-5E5E5A97F5F3}"/>
              </a:ext>
            </a:extLst>
          </p:cNvPr>
          <p:cNvGrpSpPr/>
          <p:nvPr/>
        </p:nvGrpSpPr>
        <p:grpSpPr>
          <a:xfrm>
            <a:off x="3044715" y="4020868"/>
            <a:ext cx="920923" cy="700497"/>
            <a:chOff x="2193920" y="4048547"/>
            <a:chExt cx="1410427" cy="1012500"/>
          </a:xfrm>
        </p:grpSpPr>
        <p:pic>
          <p:nvPicPr>
            <p:cNvPr id="22" name="Shape 460" descr="IMG_0266.PNG">
              <a:extLst>
                <a:ext uri="{FF2B5EF4-FFF2-40B4-BE49-F238E27FC236}">
                  <a16:creationId xmlns:a16="http://schemas.microsoft.com/office/drawing/2014/main" id="{0E3F01CD-90E5-9347-B589-EE861E1462A3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34110" t="33492" r="34109" b="34624"/>
            <a:stretch/>
          </p:blipFill>
          <p:spPr>
            <a:xfrm>
              <a:off x="2315832" y="4367388"/>
              <a:ext cx="433202" cy="579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461">
              <a:extLst>
                <a:ext uri="{FF2B5EF4-FFF2-40B4-BE49-F238E27FC236}">
                  <a16:creationId xmlns:a16="http://schemas.microsoft.com/office/drawing/2014/main" id="{21D50F0F-E742-1B41-8B1F-1EC7FDBC798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18316" r="27490" b="9689"/>
            <a:stretch/>
          </p:blipFill>
          <p:spPr>
            <a:xfrm>
              <a:off x="2193920" y="4140262"/>
              <a:ext cx="576078" cy="91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458" descr="IMG_0266.PNG">
              <a:extLst>
                <a:ext uri="{FF2B5EF4-FFF2-40B4-BE49-F238E27FC236}">
                  <a16:creationId xmlns:a16="http://schemas.microsoft.com/office/drawing/2014/main" id="{EB9D70FD-97D8-A345-887D-2547E9D79728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34414" t="33492" r="34109" b="34624"/>
            <a:stretch/>
          </p:blipFill>
          <p:spPr>
            <a:xfrm>
              <a:off x="2829750" y="4108250"/>
              <a:ext cx="676976" cy="9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459">
              <a:extLst>
                <a:ext uri="{FF2B5EF4-FFF2-40B4-BE49-F238E27FC236}">
                  <a16:creationId xmlns:a16="http://schemas.microsoft.com/office/drawing/2014/main" id="{CE405B91-B2D4-624D-8188-FBBA2DB9DEF6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13713" r="10979"/>
            <a:stretch/>
          </p:blipFill>
          <p:spPr>
            <a:xfrm>
              <a:off x="2777247" y="4048547"/>
              <a:ext cx="827100" cy="1012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Shape 477">
            <a:extLst>
              <a:ext uri="{FF2B5EF4-FFF2-40B4-BE49-F238E27FC236}">
                <a16:creationId xmlns:a16="http://schemas.microsoft.com/office/drawing/2014/main" id="{592BF163-77BF-D241-ADF7-2233B1207FA0}"/>
              </a:ext>
            </a:extLst>
          </p:cNvPr>
          <p:cNvSpPr txBox="1"/>
          <p:nvPr/>
        </p:nvSpPr>
        <p:spPr>
          <a:xfrm>
            <a:off x="3129322" y="3771123"/>
            <a:ext cx="801797" cy="175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 err="1"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行動裝置</a:t>
            </a:r>
            <a:endParaRPr sz="1200" b="1" i="0" u="none" strike="noStrike" cap="none"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F6937-1000-B844-B5F8-6649FAEC77CF}"/>
              </a:ext>
            </a:extLst>
          </p:cNvPr>
          <p:cNvSpPr txBox="1"/>
          <p:nvPr/>
        </p:nvSpPr>
        <p:spPr>
          <a:xfrm>
            <a:off x="4809217" y="1532548"/>
            <a:ext cx="4300132" cy="1191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lnSpc>
                <a:spcPts val="22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指定路徑、排除關鍵字等進階搜尋</a:t>
            </a:r>
            <a:endParaRPr lang="en-US" altLang="zh-CN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8" indent="-179388">
              <a:lnSpc>
                <a:spcPts val="22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強大篩選器，缺關鍵字也能搜</a:t>
            </a:r>
            <a:endParaRPr lang="en-US" altLang="zh-CN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8" indent="-179388">
              <a:lnSpc>
                <a:spcPts val="22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搜尋、預覽、與分享一氣呵成</a:t>
            </a:r>
            <a:endParaRPr lang="en-US" altLang="zh-CN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8" indent="-179388">
              <a:lnSpc>
                <a:spcPts val="22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四大搜尋入口在哪都能搜</a:t>
            </a:r>
            <a:endParaRPr lang="en-US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A79C7A18-F656-42C3-841D-00D38E52AAF7}"/>
              </a:ext>
            </a:extLst>
          </p:cNvPr>
          <p:cNvSpPr txBox="1"/>
          <p:nvPr/>
        </p:nvSpPr>
        <p:spPr>
          <a:xfrm>
            <a:off x="8409278" y="-516682"/>
            <a:ext cx="492989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46" name="標題 1">
            <a:extLst>
              <a:ext uri="{FF2B5EF4-FFF2-40B4-BE49-F238E27FC236}">
                <a16:creationId xmlns:a16="http://schemas.microsoft.com/office/drawing/2014/main" id="{B998E054-599E-45B7-9A44-5CD0DC0893B7}"/>
              </a:ext>
            </a:extLst>
          </p:cNvPr>
          <p:cNvSpPr txBox="1">
            <a:spLocks/>
          </p:cNvSpPr>
          <p:nvPr/>
        </p:nvSpPr>
        <p:spPr>
          <a:xfrm>
            <a:off x="124385" y="4893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8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Qsirch</a:t>
            </a:r>
            <a:r>
              <a:rPr lang="en-US" altLang="zh-TW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4.0 </a:t>
            </a:r>
            <a:r>
              <a:rPr lang="zh-TW" altLang="en-US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讓檔案手到「尋」來</a:t>
            </a:r>
          </a:p>
        </p:txBody>
      </p:sp>
    </p:spTree>
    <p:extLst>
      <p:ext uri="{BB962C8B-B14F-4D97-AF65-F5344CB8AC3E}">
        <p14:creationId xmlns:p14="http://schemas.microsoft.com/office/powerpoint/2010/main" val="3100328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2A8F2904-638B-4075-928C-C1EDE3A6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55" b="36551"/>
          <a:stretch/>
        </p:blipFill>
        <p:spPr>
          <a:xfrm>
            <a:off x="4509621" y="1305097"/>
            <a:ext cx="1929353" cy="223196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6CD3A2F-939E-463B-B366-23B079D91D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36" b="36551"/>
          <a:stretch/>
        </p:blipFill>
        <p:spPr>
          <a:xfrm>
            <a:off x="2497149" y="1305097"/>
            <a:ext cx="1937753" cy="223196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398E268-F445-4282-A64E-D7F3BC27EB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67" b="36551"/>
          <a:stretch/>
        </p:blipFill>
        <p:spPr>
          <a:xfrm>
            <a:off x="474955" y="1305097"/>
            <a:ext cx="1921123" cy="223196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99" name="Shape 199"/>
          <p:cNvSpPr txBox="1"/>
          <p:nvPr/>
        </p:nvSpPr>
        <p:spPr>
          <a:xfrm>
            <a:off x="468994" y="3449782"/>
            <a:ext cx="1929353" cy="14588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Arial"/>
              <a:buNone/>
            </a:pPr>
            <a:r>
              <a:rPr lang="zh-TW" sz="1300" b="1" i="0" u="none" strike="noStrike" cap="none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安全的加密連線: </a:t>
            </a:r>
            <a:endParaRPr sz="13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/>
              <a:buNone/>
            </a:pPr>
            <a:r>
              <a:rPr lang="zh-TW" sz="1300" b="1" i="0" u="none" strike="noStrike" cap="none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利用</a:t>
            </a:r>
            <a:r>
              <a:rPr lang="zh-TW" altLang="en-US" sz="1300" b="1" i="0" u="none" strike="noStrike" cap="none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sz="1300" b="1" i="0" u="none" strike="noStrike" cap="none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DTLS</a:t>
            </a:r>
            <a:r>
              <a:rPr lang="zh-TW" altLang="en-US" sz="1300" b="1" i="0" u="none" strike="noStrike" cap="none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sz="1300" b="1" i="0" u="none" strike="noStrike" cap="none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建立</a:t>
            </a:r>
            <a:r>
              <a:rPr lang="zh-TW" altLang="en-US" sz="1300" b="1" i="0" u="none" strike="noStrike" cap="none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sz="1300" b="1" i="0" u="none" strike="noStrike" cap="none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SSL連線,  底層採用</a:t>
            </a:r>
            <a:r>
              <a:rPr lang="zh-TW" altLang="en-US" sz="1300" b="1" i="0" u="none" strike="noStrike" cap="none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sz="1300" b="1" i="0" u="none" strike="noStrike" cap="none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AES-256 bit </a:t>
            </a:r>
            <a:r>
              <a:rPr lang="zh-TW" altLang="en-US" sz="1300" b="1" i="0" u="none" strike="noStrike" cap="none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sz="1300" b="1" i="0" u="none" strike="noStrike" cap="none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加密</a:t>
            </a:r>
            <a:endParaRPr sz="13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00" i="0" u="none" strike="noStrike" cap="none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pic>
        <p:nvPicPr>
          <p:cNvPr id="200" name="Shape 200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724328" y="1989076"/>
            <a:ext cx="1361100" cy="104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 descr="cross-platform.png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4672319" y="1927086"/>
            <a:ext cx="1703972" cy="10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 txBox="1"/>
          <p:nvPr/>
        </p:nvSpPr>
        <p:spPr>
          <a:xfrm>
            <a:off x="2494061" y="3449782"/>
            <a:ext cx="1937753" cy="14588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F3F3F3"/>
              </a:buClr>
              <a:buSzPts val="1600"/>
            </a:pPr>
            <a:r>
              <a:rPr lang="zh-TW" sz="1300" b="1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全新的</a:t>
            </a:r>
            <a:r>
              <a:rPr lang="zh-TW" altLang="en-US" sz="1300" b="1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sz="1300" b="1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VPN</a:t>
            </a:r>
            <a:r>
              <a:rPr lang="zh-TW" altLang="en-US" sz="1300" b="1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sz="1300" b="1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專屬協定: </a:t>
            </a:r>
          </a:p>
          <a:p>
            <a:pPr>
              <a:spcBef>
                <a:spcPts val="700"/>
              </a:spcBef>
              <a:buClr>
                <a:srgbClr val="F3F3F3"/>
              </a:buClr>
              <a:buSzPts val="1400"/>
            </a:pPr>
            <a:r>
              <a:rPr lang="zh-TW" sz="1300" b="1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減少既有的</a:t>
            </a:r>
            <a:r>
              <a:rPr lang="zh-TW" altLang="en-US" sz="1300" b="1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sz="1300" b="1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VPN</a:t>
            </a:r>
            <a:r>
              <a:rPr lang="zh-TW" altLang="en-US" sz="1300" b="1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sz="1300" b="1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特徵值, 降低被偵測的機會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1582B19-E0F4-4B7E-A2A6-D00E0D882F4D}"/>
              </a:ext>
            </a:extLst>
          </p:cNvPr>
          <p:cNvGrpSpPr/>
          <p:nvPr/>
        </p:nvGrpSpPr>
        <p:grpSpPr>
          <a:xfrm>
            <a:off x="2659222" y="1681863"/>
            <a:ext cx="1597210" cy="1498853"/>
            <a:chOff x="2353560" y="1639544"/>
            <a:chExt cx="1687907" cy="1583965"/>
          </a:xfrm>
        </p:grpSpPr>
        <p:pic>
          <p:nvPicPr>
            <p:cNvPr id="212" name="Shape 212"/>
            <p:cNvPicPr preferRelativeResize="0"/>
            <p:nvPr/>
          </p:nvPicPr>
          <p:blipFill rotWithShape="1">
            <a:blip r:embed="rId6" cstate="print">
              <a:alphaModFix/>
            </a:blip>
            <a:srcRect/>
            <a:stretch/>
          </p:blipFill>
          <p:spPr>
            <a:xfrm>
              <a:off x="2353560" y="1639544"/>
              <a:ext cx="1684186" cy="1351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Shape 214" descr="P10-1-11.png"/>
            <p:cNvPicPr preferRelativeResize="0"/>
            <p:nvPr/>
          </p:nvPicPr>
          <p:blipFill rotWithShape="1">
            <a:blip r:embed="rId7" cstate="print">
              <a:alphaModFix/>
            </a:blip>
            <a:srcRect/>
            <a:stretch/>
          </p:blipFill>
          <p:spPr>
            <a:xfrm>
              <a:off x="3577697" y="2647445"/>
              <a:ext cx="463770" cy="5760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Shape 213"/>
          <p:cNvSpPr txBox="1"/>
          <p:nvPr/>
        </p:nvSpPr>
        <p:spPr>
          <a:xfrm>
            <a:off x="4509621" y="3449782"/>
            <a:ext cx="1929353" cy="14588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indent="0" algn="ctr">
              <a:spcBef>
                <a:spcPts val="0"/>
              </a:spcBef>
              <a:spcAft>
                <a:spcPts val="700"/>
              </a:spcAft>
              <a:buClr>
                <a:srgbClr val="F3F3F3"/>
              </a:buClr>
              <a:buSzPts val="1600"/>
              <a:buFont typeface="Arial"/>
              <a:buNone/>
            </a:pPr>
            <a:r>
              <a:rPr lang="zh-TW" altLang="en-US" sz="1300" b="1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各種裝置上的</a:t>
            </a:r>
            <a:endParaRPr lang="en-US" altLang="zh-TW" sz="1300" b="1">
              <a:solidFill>
                <a:srgbClr val="F3F3F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  <a:p>
            <a:pPr marR="0" lvl="0" indent="0" algn="ctr">
              <a:spcBef>
                <a:spcPts val="0"/>
              </a:spcBef>
              <a:spcAft>
                <a:spcPts val="700"/>
              </a:spcAft>
              <a:buClr>
                <a:srgbClr val="F3F3F3"/>
              </a:buClr>
              <a:buSzPts val="1600"/>
              <a:buFont typeface="Arial"/>
              <a:buNone/>
            </a:pPr>
            <a:r>
              <a:rPr lang="zh-TW" altLang="en-US" sz="1300" b="1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專屬連線工具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0678B6C-B33A-4D5F-B69C-2141EF1BA1D8}"/>
              </a:ext>
            </a:extLst>
          </p:cNvPr>
          <p:cNvGrpSpPr/>
          <p:nvPr/>
        </p:nvGrpSpPr>
        <p:grpSpPr>
          <a:xfrm>
            <a:off x="6601672" y="1338777"/>
            <a:ext cx="2143239" cy="3266992"/>
            <a:chOff x="6525806" y="859505"/>
            <a:chExt cx="2449135" cy="37332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B6B98FD-0C7F-A74F-848F-F84123C53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25806" y="859505"/>
              <a:ext cx="2449135" cy="1486227"/>
            </a:xfrm>
            <a:prstGeom prst="roundRect">
              <a:avLst>
                <a:gd name="adj" fmla="val 2232"/>
              </a:avLst>
            </a:prstGeom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Shape 446">
              <a:extLst>
                <a:ext uri="{FF2B5EF4-FFF2-40B4-BE49-F238E27FC236}">
                  <a16:creationId xmlns:a16="http://schemas.microsoft.com/office/drawing/2014/main" id="{1372C69A-7564-6D46-A558-F3457F4A5E22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</a:blip>
            <a:srcRect/>
            <a:stretch/>
          </p:blipFill>
          <p:spPr>
            <a:xfrm>
              <a:off x="6529119" y="2442517"/>
              <a:ext cx="1183617" cy="2150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468">
              <a:extLst>
                <a:ext uri="{FF2B5EF4-FFF2-40B4-BE49-F238E27FC236}">
                  <a16:creationId xmlns:a16="http://schemas.microsoft.com/office/drawing/2014/main" id="{371117DA-CDF6-3343-8C65-D070C6DAF26E}"/>
                </a:ext>
              </a:extLst>
            </p:cNvPr>
            <p:cNvPicPr preferRelativeResize="0"/>
            <p:nvPr/>
          </p:nvPicPr>
          <p:blipFill rotWithShape="1">
            <a:blip r:embed="rId10" cstate="print">
              <a:alphaModFix/>
            </a:blip>
            <a:srcRect/>
            <a:stretch/>
          </p:blipFill>
          <p:spPr>
            <a:xfrm>
              <a:off x="7836113" y="2442517"/>
              <a:ext cx="1138828" cy="2150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EE3BBC0-FA10-4369-B1C0-699AD6DF01D9}"/>
              </a:ext>
            </a:extLst>
          </p:cNvPr>
          <p:cNvSpPr txBox="1"/>
          <p:nvPr/>
        </p:nvSpPr>
        <p:spPr>
          <a:xfrm>
            <a:off x="8397444" y="-562202"/>
            <a:ext cx="492989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8" name="標題 1">
            <a:extLst>
              <a:ext uri="{FF2B5EF4-FFF2-40B4-BE49-F238E27FC236}">
                <a16:creationId xmlns:a16="http://schemas.microsoft.com/office/drawing/2014/main" id="{39923F13-00B7-4164-8CB4-5D73E324BEAF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QVPN </a:t>
            </a:r>
            <a:r>
              <a:rPr lang="zh-TW" altLang="en-US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與專屬 </a:t>
            </a:r>
            <a:r>
              <a:rPr lang="en-US" altLang="zh-TW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VPN </a:t>
            </a:r>
            <a:r>
              <a:rPr lang="zh-TW" altLang="en-US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協定 </a:t>
            </a:r>
            <a:r>
              <a:rPr lang="en-US" altLang="zh-TW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en-US" altLang="zh-TW" sz="38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QBelt</a:t>
            </a:r>
            <a:endParaRPr lang="zh-TW" altLang="en-US" sz="3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6065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圓角矩形 53"/>
          <p:cNvSpPr/>
          <p:nvPr/>
        </p:nvSpPr>
        <p:spPr>
          <a:xfrm>
            <a:off x="3976885" y="4014384"/>
            <a:ext cx="4662627" cy="801867"/>
          </a:xfrm>
          <a:prstGeom prst="roundRect">
            <a:avLst>
              <a:gd name="adj" fmla="val 10545"/>
            </a:avLst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E0495728-5284-2243-8533-B93F68E25479}"/>
              </a:ext>
            </a:extLst>
          </p:cNvPr>
          <p:cNvSpPr txBox="1"/>
          <p:nvPr/>
        </p:nvSpPr>
        <p:spPr>
          <a:xfrm>
            <a:off x="4310687" y="4024504"/>
            <a:ext cx="28793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fontAlgn="base">
              <a:buFont typeface="Arial" pitchFamily="34" charset="0"/>
              <a:buChar char="•"/>
            </a:pPr>
            <a:r>
              <a:rPr lang="en-US" altLang="zh-Hant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Surveillance Station 5.1</a:t>
            </a:r>
          </a:p>
          <a:p>
            <a:pPr marL="180975" indent="-180975" fontAlgn="base">
              <a:buFont typeface="Arial" pitchFamily="34" charset="0"/>
              <a:buChar char="•"/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 </a:t>
            </a:r>
            <a:r>
              <a:rPr lang="zh-Hant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路免費頻道</a:t>
            </a:r>
            <a:endParaRPr lang="en-US" altLang="zh-Hant" b="1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marL="180975" indent="-180975" fontAlgn="base">
              <a:buFont typeface="Arial" pitchFamily="34" charset="0"/>
              <a:buChar char="•"/>
            </a:pPr>
            <a:r>
              <a:rPr lang="en-US" altLang="zh-Hant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32 </a:t>
            </a:r>
            <a:r>
              <a:rPr lang="zh-Hant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路最高總頻道數擴充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grpSp>
        <p:nvGrpSpPr>
          <p:cNvPr id="42" name="群組 41"/>
          <p:cNvGrpSpPr/>
          <p:nvPr/>
        </p:nvGrpSpPr>
        <p:grpSpPr>
          <a:xfrm>
            <a:off x="3996298" y="1699478"/>
            <a:ext cx="4643215" cy="472643"/>
            <a:chOff x="224706" y="3342380"/>
            <a:chExt cx="4643215" cy="472643"/>
          </a:xfrm>
          <a:solidFill>
            <a:srgbClr val="2A6199"/>
          </a:solidFill>
        </p:grpSpPr>
        <p:sp>
          <p:nvSpPr>
            <p:cNvPr id="43" name="五邊形 42"/>
            <p:cNvSpPr/>
            <p:nvPr/>
          </p:nvSpPr>
          <p:spPr>
            <a:xfrm>
              <a:off x="224706" y="3342380"/>
              <a:ext cx="4643215" cy="472643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041CDBB1-8D82-8F41-B72E-F86A635A9676}"/>
                </a:ext>
              </a:extLst>
            </p:cNvPr>
            <p:cNvSpPr/>
            <p:nvPr/>
          </p:nvSpPr>
          <p:spPr>
            <a:xfrm>
              <a:off x="499270" y="3393540"/>
              <a:ext cx="4200401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fontAlgn="base"/>
              <a:r>
                <a:rPr lang="en-US" altLang="zh-TW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5,000+ </a:t>
              </a:r>
              <a:r>
                <a:rPr lang="zh-TW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支相容網路攝影機</a:t>
              </a:r>
              <a:endPara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3996298" y="2280290"/>
            <a:ext cx="4643215" cy="472643"/>
            <a:chOff x="224706" y="3342380"/>
            <a:chExt cx="4643215" cy="472643"/>
          </a:xfrm>
          <a:solidFill>
            <a:srgbClr val="2A6199"/>
          </a:solidFill>
        </p:grpSpPr>
        <p:sp>
          <p:nvSpPr>
            <p:cNvPr id="46" name="五邊形 45"/>
            <p:cNvSpPr/>
            <p:nvPr/>
          </p:nvSpPr>
          <p:spPr>
            <a:xfrm>
              <a:off x="224706" y="3342380"/>
              <a:ext cx="4643215" cy="472643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041CDBB1-8D82-8F41-B72E-F86A635A9676}"/>
                </a:ext>
              </a:extLst>
            </p:cNvPr>
            <p:cNvSpPr/>
            <p:nvPr/>
          </p:nvSpPr>
          <p:spPr>
            <a:xfrm>
              <a:off x="499270" y="3393540"/>
              <a:ext cx="4200401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fontAlgn="base"/>
              <a:r>
                <a:rPr lang="en-US" altLang="zh-TW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8 </a:t>
              </a:r>
              <a:r>
                <a:rPr lang="zh-TW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路免費攝影機頻道</a:t>
              </a:r>
              <a:endPara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</p:grpSp>
      <p:grpSp>
        <p:nvGrpSpPr>
          <p:cNvPr id="48" name="群組 47"/>
          <p:cNvGrpSpPr/>
          <p:nvPr/>
        </p:nvGrpSpPr>
        <p:grpSpPr>
          <a:xfrm>
            <a:off x="3996298" y="2861102"/>
            <a:ext cx="4643215" cy="472643"/>
            <a:chOff x="224706" y="3342380"/>
            <a:chExt cx="4643215" cy="472643"/>
          </a:xfrm>
          <a:solidFill>
            <a:srgbClr val="2A6199"/>
          </a:solidFill>
        </p:grpSpPr>
        <p:sp>
          <p:nvSpPr>
            <p:cNvPr id="49" name="五邊形 48"/>
            <p:cNvSpPr/>
            <p:nvPr/>
          </p:nvSpPr>
          <p:spPr>
            <a:xfrm>
              <a:off x="224706" y="3342380"/>
              <a:ext cx="4643215" cy="472643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041CDBB1-8D82-8F41-B72E-F86A635A9676}"/>
                </a:ext>
              </a:extLst>
            </p:cNvPr>
            <p:cNvSpPr/>
            <p:nvPr/>
          </p:nvSpPr>
          <p:spPr>
            <a:xfrm>
              <a:off x="499270" y="3393540"/>
              <a:ext cx="4200401" cy="307777"/>
            </a:xfrm>
            <a:prstGeom prst="rect">
              <a:avLst/>
            </a:prstGeom>
            <a:grpFill/>
          </p:spPr>
          <p:txBody>
            <a:bodyPr wrap="square" anchor="t">
              <a:spAutoFit/>
            </a:bodyPr>
            <a:lstStyle/>
            <a:p>
              <a:pPr fontAlgn="base"/>
              <a:r>
                <a:rPr lang="en-US" altLang="zh-Hant" b="1">
                  <a:solidFill>
                    <a:schemeClr val="bg1"/>
                  </a:solidFill>
                  <a:latin typeface="微軟正黑體"/>
                  <a:ea typeface="微軟正黑體"/>
                </a:rPr>
                <a:t>30</a:t>
              </a:r>
              <a:r>
                <a:rPr lang="en-US" altLang="zh-TW" b="1">
                  <a:solidFill>
                    <a:schemeClr val="bg1"/>
                  </a:solidFill>
                  <a:latin typeface="微軟正黑體"/>
                  <a:ea typeface="微軟正黑體"/>
                </a:rPr>
                <a:t> </a:t>
              </a:r>
              <a:r>
                <a:rPr lang="zh-TW" altLang="en-US" b="1">
                  <a:solidFill>
                    <a:schemeClr val="bg1"/>
                  </a:solidFill>
                  <a:latin typeface="微軟正黑體"/>
                  <a:ea typeface="微軟正黑體"/>
                </a:rPr>
                <a:t>路</a:t>
              </a:r>
              <a:r>
                <a:rPr lang="zh-Hant" altLang="en-US" b="1">
                  <a:solidFill>
                    <a:schemeClr val="bg1"/>
                  </a:solidFill>
                  <a:latin typeface="微軟正黑體"/>
                  <a:ea typeface="微軟正黑體"/>
                </a:rPr>
                <a:t>最高 1080P </a:t>
              </a:r>
              <a:r>
                <a:rPr lang="zh-TW" altLang="en-US" b="1">
                  <a:solidFill>
                    <a:schemeClr val="bg1"/>
                  </a:solidFill>
                  <a:latin typeface="微軟正黑體"/>
                  <a:ea typeface="微軟正黑體"/>
                </a:rPr>
                <a:t>攝影機頻道支援總數</a:t>
              </a:r>
              <a:endParaRPr lang="en-US" altLang="zh-TW" b="1">
                <a:solidFill>
                  <a:schemeClr val="bg1"/>
                </a:solidFill>
                <a:latin typeface="微軟正黑體"/>
                <a:ea typeface="微軟正黑體"/>
              </a:endParaRPr>
            </a:p>
          </p:txBody>
        </p:sp>
      </p:grpSp>
      <p:grpSp>
        <p:nvGrpSpPr>
          <p:cNvPr id="51" name="群組 50"/>
          <p:cNvGrpSpPr/>
          <p:nvPr/>
        </p:nvGrpSpPr>
        <p:grpSpPr>
          <a:xfrm>
            <a:off x="3996298" y="3441913"/>
            <a:ext cx="4643215" cy="472643"/>
            <a:chOff x="224706" y="3342380"/>
            <a:chExt cx="4643215" cy="472643"/>
          </a:xfrm>
          <a:solidFill>
            <a:srgbClr val="2A6199"/>
          </a:solidFill>
        </p:grpSpPr>
        <p:sp>
          <p:nvSpPr>
            <p:cNvPr id="52" name="五邊形 51"/>
            <p:cNvSpPr/>
            <p:nvPr/>
          </p:nvSpPr>
          <p:spPr>
            <a:xfrm>
              <a:off x="224706" y="3342380"/>
              <a:ext cx="4643215" cy="472643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041CDBB1-8D82-8F41-B72E-F86A635A9676}"/>
                </a:ext>
              </a:extLst>
            </p:cNvPr>
            <p:cNvSpPr/>
            <p:nvPr/>
          </p:nvSpPr>
          <p:spPr>
            <a:xfrm>
              <a:off x="499270" y="3393540"/>
              <a:ext cx="4200401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fontAlgn="base"/>
              <a:r>
                <a:rPr 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QUSBCam2 </a:t>
              </a:r>
              <a:r>
                <a:rPr lang="zh-TW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觀看 </a:t>
              </a:r>
              <a:r>
                <a:rPr 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USB </a:t>
              </a:r>
              <a:r>
                <a:rPr lang="zh-TW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攝影機影像</a:t>
              </a:r>
              <a:endParaRPr 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B9B2E9-437B-E74B-95F3-68CBBB15D7F4}"/>
              </a:ext>
            </a:extLst>
          </p:cNvPr>
          <p:cNvSpPr txBox="1"/>
          <p:nvPr/>
        </p:nvSpPr>
        <p:spPr>
          <a:xfrm>
            <a:off x="4270862" y="1301084"/>
            <a:ext cx="2925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記憶體需求為</a:t>
            </a:r>
            <a:r>
              <a:rPr lang="en-US" altLang="zh-CN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4GB RAM </a:t>
            </a:r>
            <a:r>
              <a:rPr lang="zh-CN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或以上</a:t>
            </a:r>
            <a:endParaRPr lang="en-US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E57F13-44DB-F644-8A3C-E4B12FAE2D95}"/>
              </a:ext>
            </a:extLst>
          </p:cNvPr>
          <p:cNvSpPr txBox="1"/>
          <p:nvPr/>
        </p:nvSpPr>
        <p:spPr>
          <a:xfrm>
            <a:off x="4310687" y="4826371"/>
            <a:ext cx="2768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記憶體需求適合</a:t>
            </a:r>
            <a:r>
              <a:rPr lang="en-US" altLang="zh-CN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2</a:t>
            </a:r>
            <a:r>
              <a:rPr 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GB RAM</a:t>
            </a: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機型</a:t>
            </a:r>
            <a:endParaRPr lang="en-US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5B500FE-7833-4CA7-9265-3E077FBFFB29}"/>
              </a:ext>
            </a:extLst>
          </p:cNvPr>
          <p:cNvSpPr txBox="1"/>
          <p:nvPr/>
        </p:nvSpPr>
        <p:spPr>
          <a:xfrm>
            <a:off x="8334463" y="-671280"/>
            <a:ext cx="492989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3" name="標題 1">
            <a:extLst>
              <a:ext uri="{FF2B5EF4-FFF2-40B4-BE49-F238E27FC236}">
                <a16:creationId xmlns:a16="http://schemas.microsoft.com/office/drawing/2014/main" id="{0155EA2D-39BF-456D-A2BC-A408C298B309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</a:t>
            </a:r>
            <a:r>
              <a:rPr lang="zh-TW" altLang="en-US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監控應用，守護環境安全</a:t>
            </a:r>
          </a:p>
        </p:txBody>
      </p:sp>
      <p:pic>
        <p:nvPicPr>
          <p:cNvPr id="26" name="Picture 1">
            <a:extLst>
              <a:ext uri="{FF2B5EF4-FFF2-40B4-BE49-F238E27FC236}">
                <a16:creationId xmlns:a16="http://schemas.microsoft.com/office/drawing/2014/main" id="{6536AD5E-0FA0-4B69-91F5-1409E8025A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09" y="1338435"/>
            <a:ext cx="3507603" cy="3164469"/>
          </a:xfrm>
          <a:prstGeom prst="rect">
            <a:avLst/>
          </a:prstGeom>
        </p:spPr>
      </p:pic>
      <p:pic>
        <p:nvPicPr>
          <p:cNvPr id="27" name="圖片 26" descr="003.png">
            <a:extLst>
              <a:ext uri="{FF2B5EF4-FFF2-40B4-BE49-F238E27FC236}">
                <a16:creationId xmlns:a16="http://schemas.microsoft.com/office/drawing/2014/main" id="{8E92ADE0-3AB3-4A84-B4AF-9DA7FD9F08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7574" y="1418009"/>
            <a:ext cx="803398" cy="801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 descr="002.png">
            <a:extLst>
              <a:ext uri="{FF2B5EF4-FFF2-40B4-BE49-F238E27FC236}">
                <a16:creationId xmlns:a16="http://schemas.microsoft.com/office/drawing/2014/main" id="{45A049B6-B586-47C2-AF38-A935F0B0E2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960" y="4009778"/>
            <a:ext cx="791433" cy="7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3840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圓角矩形 15">
            <a:extLst>
              <a:ext uri="{FF2B5EF4-FFF2-40B4-BE49-F238E27FC236}">
                <a16:creationId xmlns:a16="http://schemas.microsoft.com/office/drawing/2014/main" id="{38EDF853-8E87-4D35-9450-C77A6A9D6C42}"/>
              </a:ext>
            </a:extLst>
          </p:cNvPr>
          <p:cNvSpPr/>
          <p:nvPr/>
        </p:nvSpPr>
        <p:spPr>
          <a:xfrm>
            <a:off x="677603" y="2810594"/>
            <a:ext cx="3751785" cy="576064"/>
          </a:xfrm>
          <a:prstGeom prst="roundRect">
            <a:avLst/>
          </a:prstGeom>
          <a:solidFill>
            <a:schemeClr val="accent5">
              <a:alpha val="33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圓角矩形 15">
            <a:extLst>
              <a:ext uri="{FF2B5EF4-FFF2-40B4-BE49-F238E27FC236}">
                <a16:creationId xmlns:a16="http://schemas.microsoft.com/office/drawing/2014/main" id="{FE44DE80-4D35-453F-BE0B-5DCEEBCA8302}"/>
              </a:ext>
            </a:extLst>
          </p:cNvPr>
          <p:cNvSpPr/>
          <p:nvPr/>
        </p:nvSpPr>
        <p:spPr>
          <a:xfrm>
            <a:off x="677603" y="2010175"/>
            <a:ext cx="3751785" cy="576064"/>
          </a:xfrm>
          <a:prstGeom prst="roundRect">
            <a:avLst/>
          </a:prstGeom>
          <a:solidFill>
            <a:schemeClr val="accent5">
              <a:alpha val="33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938691C-0E78-4E4C-9F5B-1BFBDCFFC5EE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也是台稱職的多媒體串流機</a:t>
            </a:r>
          </a:p>
        </p:txBody>
      </p:sp>
      <p:sp>
        <p:nvSpPr>
          <p:cNvPr id="3" name="圓角矩形 19">
            <a:extLst>
              <a:ext uri="{FF2B5EF4-FFF2-40B4-BE49-F238E27FC236}">
                <a16:creationId xmlns:a16="http://schemas.microsoft.com/office/drawing/2014/main" id="{A2AA2E7B-6415-4140-90D1-3626DA56756A}"/>
              </a:ext>
            </a:extLst>
          </p:cNvPr>
          <p:cNvSpPr/>
          <p:nvPr/>
        </p:nvSpPr>
        <p:spPr>
          <a:xfrm>
            <a:off x="674335" y="4311202"/>
            <a:ext cx="3751785" cy="576064"/>
          </a:xfrm>
          <a:prstGeom prst="roundRect">
            <a:avLst/>
          </a:prstGeom>
          <a:solidFill>
            <a:schemeClr val="accent5">
              <a:alpha val="33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圓角矩形 15">
            <a:extLst>
              <a:ext uri="{FF2B5EF4-FFF2-40B4-BE49-F238E27FC236}">
                <a16:creationId xmlns:a16="http://schemas.microsoft.com/office/drawing/2014/main" id="{A8E24DB3-9DA9-4A99-AA13-018159790568}"/>
              </a:ext>
            </a:extLst>
          </p:cNvPr>
          <p:cNvSpPr/>
          <p:nvPr/>
        </p:nvSpPr>
        <p:spPr>
          <a:xfrm>
            <a:off x="677603" y="1223694"/>
            <a:ext cx="3751785" cy="576064"/>
          </a:xfrm>
          <a:prstGeom prst="roundRect">
            <a:avLst/>
          </a:prstGeom>
          <a:solidFill>
            <a:schemeClr val="accent5">
              <a:alpha val="33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834E2D89-9563-4685-BA34-B2B8FE0974BB}"/>
              </a:ext>
            </a:extLst>
          </p:cNvPr>
          <p:cNvSpPr txBox="1"/>
          <p:nvPr/>
        </p:nvSpPr>
        <p:spPr>
          <a:xfrm>
            <a:off x="1400576" y="4347448"/>
            <a:ext cx="291681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內建 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Intel </a:t>
            </a:r>
            <a:r>
              <a:rPr lang="zh-TW" altLang="en-US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顯示晶片，</a:t>
            </a:r>
            <a:r>
              <a:rPr lang="en-US" altLang="en-US" sz="1600" b="1" err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最高</a:t>
            </a:r>
            <a:r>
              <a:rPr lang="en-US" altLang="en-US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2 </a:t>
            </a:r>
            <a:r>
              <a:rPr lang="ja-JP" altLang="en-US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路 </a:t>
            </a:r>
            <a:r>
              <a:rPr lang="en-US" altLang="en-US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4K </a:t>
            </a:r>
            <a:r>
              <a:rPr lang="ja-JP" altLang="en-US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影片</a:t>
            </a:r>
            <a:r>
              <a:rPr lang="zh-TW" altLang="en-US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即時</a:t>
            </a:r>
            <a:r>
              <a:rPr lang="ja-JP" altLang="en-US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轉檔</a:t>
            </a:r>
            <a:endParaRPr lang="en-US" altLang="en-US" sz="1600" b="1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96B1C8B-636E-4EC1-A315-A35EC71A1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514" y="4311202"/>
            <a:ext cx="628246" cy="6282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32DA0096-8F43-453D-8849-F40A8239ABD1}"/>
              </a:ext>
            </a:extLst>
          </p:cNvPr>
          <p:cNvSpPr txBox="1"/>
          <p:nvPr/>
        </p:nvSpPr>
        <p:spPr>
          <a:xfrm>
            <a:off x="1364983" y="1214983"/>
            <a:ext cx="310215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使用</a:t>
            </a:r>
            <a:r>
              <a:rPr lang="en-US" altLang="en-US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Cinema28 </a:t>
            </a:r>
            <a:r>
              <a:rPr lang="zh-CN" altLang="en-US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串流多媒體至</a:t>
            </a:r>
            <a:endParaRPr lang="en-US" altLang="zh-CN" sz="1600" b="1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r>
              <a:rPr lang="zh-CN" altLang="en-US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各影音播放裝置</a:t>
            </a:r>
            <a:endParaRPr lang="en-US" altLang="en-US" sz="1600" b="1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8" name="圖片 7" descr="Cinema28_512.png">
            <a:extLst>
              <a:ext uri="{FF2B5EF4-FFF2-40B4-BE49-F238E27FC236}">
                <a16:creationId xmlns:a16="http://schemas.microsoft.com/office/drawing/2014/main" id="{8DDBD78A-7373-4B71-98FF-C7F765878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78" y="1162435"/>
            <a:ext cx="6350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Shape 328">
            <a:extLst>
              <a:ext uri="{FF2B5EF4-FFF2-40B4-BE49-F238E27FC236}">
                <a16:creationId xmlns:a16="http://schemas.microsoft.com/office/drawing/2014/main" id="{5E4E37F9-0569-42AA-97F5-90C1A9D4C6E7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78" y="2001464"/>
            <a:ext cx="635000" cy="62824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21">
            <a:extLst>
              <a:ext uri="{FF2B5EF4-FFF2-40B4-BE49-F238E27FC236}">
                <a16:creationId xmlns:a16="http://schemas.microsoft.com/office/drawing/2014/main" id="{AB3C5785-5D01-4746-9C43-E6273D2B4A4C}"/>
              </a:ext>
            </a:extLst>
          </p:cNvPr>
          <p:cNvSpPr txBox="1"/>
          <p:nvPr/>
        </p:nvSpPr>
        <p:spPr>
          <a:xfrm>
            <a:off x="1364983" y="2001464"/>
            <a:ext cx="301407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使用</a:t>
            </a:r>
            <a:r>
              <a:rPr lang="en-US" altLang="en-US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Plex </a:t>
            </a:r>
            <a:r>
              <a:rPr lang="zh-CN" altLang="en-US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串流</a:t>
            </a:r>
            <a:r>
              <a:rPr lang="en-US" altLang="zh-CN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/</a:t>
            </a:r>
            <a:r>
              <a:rPr lang="zh-TW" altLang="en-US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轉檔</a:t>
            </a:r>
            <a:r>
              <a:rPr lang="zh-CN" altLang="en-US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多媒體至</a:t>
            </a:r>
            <a:endParaRPr lang="en-US" altLang="zh-CN" sz="1600" b="1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r>
              <a:rPr lang="zh-CN" altLang="en-US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各影音播放裝置</a:t>
            </a:r>
            <a:endParaRPr lang="en-US" altLang="en-US" sz="1600" b="1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40CA16-A3C2-42D7-A9F3-02ED17603551}"/>
              </a:ext>
            </a:extLst>
          </p:cNvPr>
          <p:cNvSpPr txBox="1"/>
          <p:nvPr/>
        </p:nvSpPr>
        <p:spPr>
          <a:xfrm>
            <a:off x="1364983" y="2801883"/>
            <a:ext cx="306440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在 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Apple TV/Fire TV/Roku/</a:t>
            </a:r>
          </a:p>
          <a:p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Android TV </a:t>
            </a:r>
            <a:r>
              <a:rPr lang="zh-TW" altLang="en-US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透過 </a:t>
            </a:r>
            <a:r>
              <a:rPr lang="en-US" altLang="zh-TW" sz="1600" b="1" err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Qmedia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zh-TW" altLang="en-US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播放</a:t>
            </a:r>
            <a:endParaRPr lang="en-US" altLang="en-US" sz="1600" b="1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23" name="圖形 13">
            <a:extLst>
              <a:ext uri="{FF2B5EF4-FFF2-40B4-BE49-F238E27FC236}">
                <a16:creationId xmlns:a16="http://schemas.microsoft.com/office/drawing/2014/main" id="{CD97B3D1-03C0-4B93-8490-E4355F4609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31" y="2629710"/>
            <a:ext cx="925733" cy="921708"/>
          </a:xfrm>
          <a:prstGeom prst="rect">
            <a:avLst/>
          </a:prstGeom>
        </p:spPr>
      </p:pic>
      <p:sp>
        <p:nvSpPr>
          <p:cNvPr id="32" name="圓角矩形 15">
            <a:extLst>
              <a:ext uri="{FF2B5EF4-FFF2-40B4-BE49-F238E27FC236}">
                <a16:creationId xmlns:a16="http://schemas.microsoft.com/office/drawing/2014/main" id="{43F6FDCD-73A7-4FF8-8532-5360CA0E695C}"/>
              </a:ext>
            </a:extLst>
          </p:cNvPr>
          <p:cNvSpPr/>
          <p:nvPr/>
        </p:nvSpPr>
        <p:spPr>
          <a:xfrm>
            <a:off x="677603" y="3602185"/>
            <a:ext cx="3751785" cy="576064"/>
          </a:xfrm>
          <a:prstGeom prst="roundRect">
            <a:avLst/>
          </a:prstGeom>
          <a:solidFill>
            <a:schemeClr val="accent5">
              <a:alpha val="33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TextBox 21">
            <a:extLst>
              <a:ext uri="{FF2B5EF4-FFF2-40B4-BE49-F238E27FC236}">
                <a16:creationId xmlns:a16="http://schemas.microsoft.com/office/drawing/2014/main" id="{AF2E7738-6CAD-42BB-AC48-065C0BB020BF}"/>
              </a:ext>
            </a:extLst>
          </p:cNvPr>
          <p:cNvSpPr txBox="1"/>
          <p:nvPr/>
        </p:nvSpPr>
        <p:spPr>
          <a:xfrm>
            <a:off x="1364983" y="3593474"/>
            <a:ext cx="306440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600" b="1" err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QuMagie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AI </a:t>
            </a:r>
            <a:r>
              <a:rPr lang="zh-TW" altLang="en-US" sz="16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智慧相簿，自動人臉辨識及物件分類</a:t>
            </a:r>
            <a:endParaRPr lang="en-US" altLang="en-US" sz="1600" b="1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34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136F4A43-A52C-43ED-BABB-AA8C4FD128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72" y="3593474"/>
            <a:ext cx="617088" cy="617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圖片 8">
            <a:extLst>
              <a:ext uri="{FF2B5EF4-FFF2-40B4-BE49-F238E27FC236}">
                <a16:creationId xmlns:a16="http://schemas.microsoft.com/office/drawing/2014/main" id="{C1A30250-F67B-4F0C-89DD-5BEBDBEB9C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34" y="2911703"/>
            <a:ext cx="4260298" cy="2231797"/>
          </a:xfrm>
          <a:prstGeom prst="rect">
            <a:avLst/>
          </a:prstGeom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2A1D178D-8701-4154-BBF3-09F98F5B5A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7040" y="1095331"/>
            <a:ext cx="3305692" cy="2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26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7225F70F-6458-462C-853A-A74264FDBC2C}"/>
              </a:ext>
            </a:extLst>
          </p:cNvPr>
          <p:cNvSpPr/>
          <p:nvPr/>
        </p:nvSpPr>
        <p:spPr>
          <a:xfrm>
            <a:off x="447099" y="1591931"/>
            <a:ext cx="3042745" cy="1938992"/>
          </a:xfrm>
          <a:prstGeom prst="rect">
            <a:avLst/>
          </a:prstGeom>
          <a:solidFill>
            <a:schemeClr val="bg2">
              <a:lumMod val="20000"/>
              <a:lumOff val="80000"/>
              <a:alpha val="18000"/>
            </a:schemeClr>
          </a:solidFill>
          <a:ln w="63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lvl="0" algn="ctr">
              <a:buClr>
                <a:srgbClr val="595959"/>
              </a:buClr>
              <a:buSzPct val="25000"/>
            </a:pP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最高 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 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VJBOD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連線</a:t>
            </a:r>
            <a:endParaRPr lang="en-US" altLang="zh-TW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buClr>
                <a:srgbClr val="595959"/>
              </a:buClr>
              <a:buSzPct val="25000"/>
            </a:pPr>
            <a:endParaRPr lang="en-US" altLang="zh-TW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buClr>
                <a:srgbClr val="595959"/>
              </a:buClr>
              <a:buSzPct val="25000"/>
            </a:pPr>
            <a:endParaRPr lang="en-US" altLang="zh-TW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buClr>
                <a:srgbClr val="595959"/>
              </a:buClr>
              <a:buSzPct val="25000"/>
            </a:pPr>
            <a:endParaRPr lang="en-US" altLang="zh-TW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buClr>
                <a:srgbClr val="595959"/>
              </a:buClr>
              <a:buSzPct val="25000"/>
            </a:pPr>
            <a:endParaRPr lang="en-US" altLang="zh-TW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buClr>
                <a:srgbClr val="595959"/>
              </a:buClr>
              <a:buSzPct val="25000"/>
            </a:pPr>
            <a:endParaRPr lang="zh-TW" alt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667794E4-66EE-469B-9EC5-5CDD88415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091" y="2176711"/>
            <a:ext cx="2807921" cy="373089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83B8012B-9C9F-4068-AC18-09359333D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351" y="4117305"/>
            <a:ext cx="2807921" cy="373089"/>
          </a:xfrm>
          <a:prstGeom prst="rect">
            <a:avLst/>
          </a:prstGeom>
        </p:spPr>
      </p:pic>
      <p:cxnSp>
        <p:nvCxnSpPr>
          <p:cNvPr id="23" name="肘形接點 22"/>
          <p:cNvCxnSpPr>
            <a:cxnSpLocks/>
          </p:cNvCxnSpPr>
          <p:nvPr/>
        </p:nvCxnSpPr>
        <p:spPr>
          <a:xfrm>
            <a:off x="2699845" y="3439448"/>
            <a:ext cx="4093901" cy="505005"/>
          </a:xfrm>
          <a:prstGeom prst="bentConnector3">
            <a:avLst>
              <a:gd name="adj1" fmla="val 50000"/>
            </a:avLst>
          </a:prstGeom>
          <a:ln w="19050" cap="flat" cmpd="sng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/>
          <p:cNvCxnSpPr>
            <a:cxnSpLocks/>
          </p:cNvCxnSpPr>
          <p:nvPr/>
        </p:nvCxnSpPr>
        <p:spPr>
          <a:xfrm flipV="1">
            <a:off x="3124238" y="2139402"/>
            <a:ext cx="3229530" cy="1120910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81911" y="2176711"/>
            <a:ext cx="2088232" cy="461657"/>
          </a:xfrm>
          <a:prstGeom prst="rect">
            <a:avLst/>
          </a:prstGeom>
          <a:noFill/>
        </p:spPr>
        <p:txBody>
          <a:bodyPr wrap="square" lIns="91431" tIns="45716" rIns="91431" bIns="45716" rtlCol="0" anchor="t">
            <a:spAutoFit/>
          </a:bodyPr>
          <a:lstStyle/>
          <a:p>
            <a:r>
              <a:rPr lang="en-US" sz="1200" b="1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2.5GbE</a:t>
            </a:r>
          </a:p>
          <a:p>
            <a:r>
              <a:rPr lang="en-US" sz="1200" b="1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iSCSI VJBOD </a:t>
            </a:r>
            <a:r>
              <a:rPr lang="zh-CN" altLang="en-US" sz="1200" b="1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連線</a:t>
            </a:r>
            <a:endParaRPr lang="en-US" sz="1200" b="1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0CC35B-65BC-5B4D-8F25-29BFD1CA7E15}"/>
              </a:ext>
            </a:extLst>
          </p:cNvPr>
          <p:cNvSpPr txBox="1"/>
          <p:nvPr/>
        </p:nvSpPr>
        <p:spPr>
          <a:xfrm>
            <a:off x="6951036" y="4361753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TVS-672N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15037C-D429-4040-9216-570E94FD4B65}"/>
              </a:ext>
            </a:extLst>
          </p:cNvPr>
          <p:cNvSpPr txBox="1"/>
          <p:nvPr/>
        </p:nvSpPr>
        <p:spPr>
          <a:xfrm>
            <a:off x="6925539" y="2407539"/>
            <a:ext cx="1771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TS-1263XU-RP</a:t>
            </a:r>
          </a:p>
        </p:txBody>
      </p:sp>
      <p:grpSp>
        <p:nvGrpSpPr>
          <p:cNvPr id="4" name="群組 10"/>
          <p:cNvGrpSpPr/>
          <p:nvPr/>
        </p:nvGrpSpPr>
        <p:grpSpPr>
          <a:xfrm>
            <a:off x="1546179" y="2163893"/>
            <a:ext cx="771713" cy="771813"/>
            <a:chOff x="428596" y="2143809"/>
            <a:chExt cx="1613420" cy="1613420"/>
          </a:xfrm>
        </p:grpSpPr>
        <p:sp>
          <p:nvSpPr>
            <p:cNvPr id="9" name="橢圓 8"/>
            <p:cNvSpPr/>
            <p:nvPr/>
          </p:nvSpPr>
          <p:spPr>
            <a:xfrm>
              <a:off x="428596" y="2143809"/>
              <a:ext cx="1613420" cy="1613420"/>
            </a:xfrm>
            <a:prstGeom prst="ellipse">
              <a:avLst/>
            </a:prstGeom>
            <a:solidFill>
              <a:srgbClr val="2A61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3" name="圖片 12" descr="VJBOD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71472" y="2500306"/>
              <a:ext cx="1095943" cy="963170"/>
            </a:xfrm>
            <a:prstGeom prst="rect">
              <a:avLst/>
            </a:prstGeom>
          </p:spPr>
        </p:pic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5AB5C046-AB73-4CE5-8B41-7F1D65904E62}"/>
              </a:ext>
            </a:extLst>
          </p:cNvPr>
          <p:cNvGrpSpPr/>
          <p:nvPr/>
        </p:nvGrpSpPr>
        <p:grpSpPr>
          <a:xfrm>
            <a:off x="-98130" y="3096125"/>
            <a:ext cx="4369855" cy="686645"/>
            <a:chOff x="69992" y="2877804"/>
            <a:chExt cx="4018654" cy="631460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25EF195D-C5B1-49B8-B568-9CFD4EAE5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992" y="3136175"/>
              <a:ext cx="4018654" cy="373089"/>
            </a:xfrm>
            <a:prstGeom prst="rect">
              <a:avLst/>
            </a:prstGeom>
          </p:spPr>
        </p:pic>
        <p:pic>
          <p:nvPicPr>
            <p:cNvPr id="17" name="圖片 16" descr="一張含有 監視器, 電子用品, 坐, 白色 的圖片&#10;&#10;自動產生的描述">
              <a:extLst>
                <a:ext uri="{FF2B5EF4-FFF2-40B4-BE49-F238E27FC236}">
                  <a16:creationId xmlns:a16="http://schemas.microsoft.com/office/drawing/2014/main" id="{CC909279-A221-41B0-A45C-DE8740E15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4000"/>
                      </a14:imgEffect>
                    </a14:imgLayer>
                  </a14:imgProps>
                </a:ext>
              </a:extLst>
            </a:blip>
            <a:srcRect b="12671"/>
            <a:stretch/>
          </p:blipFill>
          <p:spPr>
            <a:xfrm>
              <a:off x="391831" y="2877804"/>
              <a:ext cx="3211974" cy="431968"/>
            </a:xfrm>
            <a:prstGeom prst="rect">
              <a:avLst/>
            </a:prstGeom>
          </p:spPr>
        </p:pic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69C67AB-7DD9-486C-96A9-F1F07E9401BF}"/>
              </a:ext>
            </a:extLst>
          </p:cNvPr>
          <p:cNvSpPr txBox="1"/>
          <p:nvPr/>
        </p:nvSpPr>
        <p:spPr>
          <a:xfrm>
            <a:off x="8675285" y="-434498"/>
            <a:ext cx="468715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9" name="標題 1">
            <a:extLst>
              <a:ext uri="{FF2B5EF4-FFF2-40B4-BE49-F238E27FC236}">
                <a16:creationId xmlns:a16="http://schemas.microsoft.com/office/drawing/2014/main" id="{F48E217F-D270-486C-8500-F98D225E37E0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 sz="3800">
                <a:solidFill>
                  <a:srgbClr val="696A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 </a:t>
            </a:r>
            <a:r>
              <a:rPr lang="en-US" altLang="zh-TW" sz="3800">
                <a:solidFill>
                  <a:srgbClr val="696A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Virtual JBOD </a:t>
            </a:r>
            <a:r>
              <a:rPr lang="zh-TW" altLang="en-US" sz="3800">
                <a:solidFill>
                  <a:srgbClr val="696A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 </a:t>
            </a:r>
            <a:r>
              <a:rPr lang="en-US" altLang="zh-TW" sz="3800">
                <a:solidFill>
                  <a:srgbClr val="696A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3800">
                <a:solidFill>
                  <a:srgbClr val="696A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容量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9A484BA3-7321-4433-945E-AB9F4BD43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149" y="3509153"/>
            <a:ext cx="2222222" cy="373089"/>
          </a:xfrm>
          <a:prstGeom prst="rect">
            <a:avLst/>
          </a:prstGeom>
        </p:spPr>
      </p:pic>
      <p:pic>
        <p:nvPicPr>
          <p:cNvPr id="1026" name="Picture 2" descr="TVS-672N">
            <a:extLst>
              <a:ext uri="{FF2B5EF4-FFF2-40B4-BE49-F238E27FC236}">
                <a16:creationId xmlns:a16="http://schemas.microsoft.com/office/drawing/2014/main" id="{707AD5C3-AD21-4560-B3AE-176347621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081" y="3148465"/>
            <a:ext cx="1793428" cy="125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qnap.com/i/_images/product/items/311_s.png?t=1572423060">
            <a:extLst>
              <a:ext uri="{FF2B5EF4-FFF2-40B4-BE49-F238E27FC236}">
                <a16:creationId xmlns:a16="http://schemas.microsoft.com/office/drawing/2014/main" id="{3AB6BF2A-E0EE-4CAE-BD24-00C8D82A3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768" y="1195256"/>
            <a:ext cx="2632491" cy="164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s://www.qnap.com/i/_images/product/items/327_s.png?t=1560145787">
            <a:extLst>
              <a:ext uri="{FF2B5EF4-FFF2-40B4-BE49-F238E27FC236}">
                <a16:creationId xmlns:a16="http://schemas.microsoft.com/office/drawing/2014/main" id="{A35D439F-4A9F-4874-AE17-08D0B1A8E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4" b="33063"/>
          <a:stretch/>
        </p:blipFill>
        <p:spPr bwMode="auto">
          <a:xfrm>
            <a:off x="3835435" y="3061900"/>
            <a:ext cx="1956936" cy="5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CF1C976D-D93D-4AD1-9EE3-A8EF218689E9}"/>
              </a:ext>
            </a:extLst>
          </p:cNvPr>
          <p:cNvSpPr txBox="1"/>
          <p:nvPr/>
        </p:nvSpPr>
        <p:spPr>
          <a:xfrm>
            <a:off x="1573816" y="3875094"/>
            <a:ext cx="145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TS-451DeU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EF0DF1D-9FA9-44C0-93EB-90F6C3E50DFD}"/>
              </a:ext>
            </a:extLst>
          </p:cNvPr>
          <p:cNvSpPr txBox="1"/>
          <p:nvPr/>
        </p:nvSpPr>
        <p:spPr>
          <a:xfrm>
            <a:off x="4862870" y="3546344"/>
            <a:ext cx="145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QSW-1208-8C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6634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1">
            <a:extLst>
              <a:ext uri="{FF2B5EF4-FFF2-40B4-BE49-F238E27FC236}">
                <a16:creationId xmlns:a16="http://schemas.microsoft.com/office/drawing/2014/main" id="{D3ECB44B-F7C0-4CBD-9E41-D2BD0AA14FA8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600">
                <a:solidFill>
                  <a:srgbClr val="696A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TR RAID &amp; TL USB JBOD </a:t>
            </a:r>
            <a:br>
              <a:rPr lang="en-US" altLang="zh-TW" sz="3600">
                <a:solidFill>
                  <a:srgbClr val="696A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>
                <a:solidFill>
                  <a:srgbClr val="696A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外接盒在 </a:t>
            </a:r>
            <a:r>
              <a:rPr lang="en-US" altLang="zh-TW" sz="3600">
                <a:solidFill>
                  <a:srgbClr val="696A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3600">
                <a:solidFill>
                  <a:srgbClr val="696A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上支援兩種模式</a:t>
            </a:r>
          </a:p>
        </p:txBody>
      </p:sp>
      <p:sp>
        <p:nvSpPr>
          <p:cNvPr id="33" name="內容版面配置區 1">
            <a:extLst>
              <a:ext uri="{FF2B5EF4-FFF2-40B4-BE49-F238E27FC236}">
                <a16:creationId xmlns:a16="http://schemas.microsoft.com/office/drawing/2014/main" id="{EB321415-BF76-4F83-83D3-83D137C9AFC0}"/>
              </a:ext>
            </a:extLst>
          </p:cNvPr>
          <p:cNvSpPr txBox="1">
            <a:spLocks/>
          </p:cNvSpPr>
          <p:nvPr/>
        </p:nvSpPr>
        <p:spPr>
          <a:xfrm>
            <a:off x="230179" y="1163594"/>
            <a:ext cx="8523625" cy="11421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</a:rPr>
              <a:t>QNAP TR 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與 </a:t>
            </a:r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</a:rPr>
              <a:t>TL </a:t>
            </a:r>
            <a:r>
              <a:rPr lang="zh-CN" alt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系列外接盒</a:t>
            </a:r>
            <a:r>
              <a:rPr lang="zh-TW" sz="1200" b="1">
                <a:solidFill>
                  <a:schemeClr val="bg1"/>
                </a:solidFill>
                <a:latin typeface="微軟正黑體"/>
                <a:ea typeface="微軟正黑體"/>
              </a:rPr>
              <a:t>可有效作為 QNAP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</a:rPr>
              <a:t>NAS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 擴充空間。</a:t>
            </a:r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</a:rPr>
              <a:t>TS-451DeU 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可連接至多 </a:t>
            </a:r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</a:rPr>
              <a:t>2 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台 </a:t>
            </a:r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</a:rPr>
              <a:t>TR-004U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 或 </a:t>
            </a:r>
            <a:endParaRPr lang="en-US" altLang="zh-TW" sz="1200" b="1">
              <a:solidFill>
                <a:schemeClr val="bg1"/>
              </a:solidFill>
              <a:latin typeface="微軟正黑體"/>
              <a:ea typeface="微軟正黑體"/>
            </a:endParaRPr>
          </a:p>
          <a:p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</a:rPr>
              <a:t>    1 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台 </a:t>
            </a:r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</a:rPr>
              <a:t>TL-R1200C-RP</a:t>
            </a:r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。</a:t>
            </a:r>
          </a:p>
          <a:p>
            <a:pPr marL="180975" indent="-180975">
              <a:lnSpc>
                <a:spcPct val="15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支援所</a:t>
            </a:r>
            <a:r>
              <a:rPr lang="zh-TW" sz="1200" b="1">
                <a:solidFill>
                  <a:schemeClr val="bg1"/>
                </a:solidFill>
                <a:latin typeface="微軟正黑體"/>
                <a:ea typeface="微軟正黑體"/>
              </a:rPr>
              <a:t>有一般儲存池可做的操作，例如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建立磁碟區並且使用 Qfiling 進行檔案分類，或是建立</a:t>
            </a:r>
            <a:r>
              <a:rPr lang="zh-TW" sz="1200" b="1">
                <a:solidFill>
                  <a:schemeClr val="bg1"/>
                </a:solidFill>
                <a:latin typeface="微軟正黑體"/>
                <a:ea typeface="微軟正黑體"/>
              </a:rPr>
              <a:t>快照備份任務將快照備份到 </a:t>
            </a:r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</a:rPr>
              <a:t>TR RAID </a:t>
            </a:r>
            <a:r>
              <a:rPr lang="zh-CN" alt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外接盒</a:t>
            </a:r>
            <a:r>
              <a:rPr lang="zh-TW" sz="1200" b="1">
                <a:solidFill>
                  <a:schemeClr val="bg1"/>
                </a:solidFill>
                <a:latin typeface="微軟正黑體"/>
                <a:ea typeface="微軟正黑體"/>
              </a:rPr>
              <a:t>。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2E19E227-7A7D-45F3-B482-F557754D78E4}"/>
              </a:ext>
            </a:extLst>
          </p:cNvPr>
          <p:cNvGrpSpPr/>
          <p:nvPr/>
        </p:nvGrpSpPr>
        <p:grpSpPr>
          <a:xfrm>
            <a:off x="335017" y="2337238"/>
            <a:ext cx="3720662" cy="2502776"/>
            <a:chOff x="335017" y="2337238"/>
            <a:chExt cx="3720662" cy="225841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EB1D05B-8411-42DB-AEE6-4F3CA74DFED3}"/>
                </a:ext>
              </a:extLst>
            </p:cNvPr>
            <p:cNvSpPr/>
            <p:nvPr/>
          </p:nvSpPr>
          <p:spPr>
            <a:xfrm>
              <a:off x="335017" y="2337238"/>
              <a:ext cx="3720662" cy="225841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19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63500" dist="88900" dir="2040000" algn="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2820B4D-3AB7-4CA8-9991-6ADCACCCB054}"/>
                </a:ext>
              </a:extLst>
            </p:cNvPr>
            <p:cNvSpPr/>
            <p:nvPr/>
          </p:nvSpPr>
          <p:spPr>
            <a:xfrm>
              <a:off x="335017" y="2337238"/>
              <a:ext cx="3720662" cy="5005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4" name="Shape 465">
            <a:extLst>
              <a:ext uri="{FF2B5EF4-FFF2-40B4-BE49-F238E27FC236}">
                <a16:creationId xmlns:a16="http://schemas.microsoft.com/office/drawing/2014/main" id="{4257F4D6-6C5E-4EC6-B077-188DFB7FF51F}"/>
              </a:ext>
            </a:extLst>
          </p:cNvPr>
          <p:cNvSpPr txBox="1"/>
          <p:nvPr/>
        </p:nvSpPr>
        <p:spPr>
          <a:xfrm>
            <a:off x="415563" y="2491080"/>
            <a:ext cx="3559569" cy="279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模式一：</a:t>
            </a:r>
            <a:r>
              <a:rPr lang="zh-TW" sz="1400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作為</a:t>
            </a:r>
            <a:r>
              <a:rPr lang="zh-TW" sz="1400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</a:t>
            </a:r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NAS</a:t>
            </a:r>
            <a:r>
              <a:rPr lang="zh-TW" sz="1400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擴充</a:t>
            </a: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儲存空間存放檔案</a:t>
            </a:r>
            <a:endParaRPr lang="zh-TW" sz="1100" b="1" i="0" u="none" strike="noStrike" cap="none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8B27D0CC-7C57-4AFA-91D4-3FEB562DF6D9}"/>
              </a:ext>
            </a:extLst>
          </p:cNvPr>
          <p:cNvGrpSpPr/>
          <p:nvPr/>
        </p:nvGrpSpPr>
        <p:grpSpPr>
          <a:xfrm>
            <a:off x="4953000" y="2337238"/>
            <a:ext cx="3720662" cy="2502776"/>
            <a:chOff x="335017" y="2337238"/>
            <a:chExt cx="3720662" cy="2258410"/>
          </a:xfrm>
          <a:solidFill>
            <a:schemeClr val="accent6"/>
          </a:solidFill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1D67E8B4-9BC6-45A4-9CCF-53BACDF7B935}"/>
                </a:ext>
              </a:extLst>
            </p:cNvPr>
            <p:cNvSpPr/>
            <p:nvPr/>
          </p:nvSpPr>
          <p:spPr>
            <a:xfrm>
              <a:off x="335017" y="2337238"/>
              <a:ext cx="3720662" cy="2258410"/>
            </a:xfrm>
            <a:prstGeom prst="rect">
              <a:avLst/>
            </a:prstGeom>
            <a:solidFill>
              <a:schemeClr val="accent6">
                <a:alpha val="19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  <a:effectLst>
              <a:outerShdw blurRad="63500" dist="88900" dir="2040000" algn="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7F7673D4-2501-4C07-8C3A-51ABAB0FD282}"/>
                </a:ext>
              </a:extLst>
            </p:cNvPr>
            <p:cNvSpPr/>
            <p:nvPr/>
          </p:nvSpPr>
          <p:spPr>
            <a:xfrm>
              <a:off x="335017" y="2337238"/>
              <a:ext cx="3720662" cy="5005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42" name="Shape 465">
            <a:extLst>
              <a:ext uri="{FF2B5EF4-FFF2-40B4-BE49-F238E27FC236}">
                <a16:creationId xmlns:a16="http://schemas.microsoft.com/office/drawing/2014/main" id="{C14C91DA-5914-4CE5-8C4C-A276B6D675B9}"/>
              </a:ext>
            </a:extLst>
          </p:cNvPr>
          <p:cNvSpPr txBox="1"/>
          <p:nvPr/>
        </p:nvSpPr>
        <p:spPr>
          <a:xfrm>
            <a:off x="5033546" y="2491080"/>
            <a:ext cx="3559569" cy="279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模式二：作為快照保險庫備份本機快照</a:t>
            </a:r>
          </a:p>
        </p:txBody>
      </p:sp>
      <p:grpSp>
        <p:nvGrpSpPr>
          <p:cNvPr id="43" name="群組 2">
            <a:extLst>
              <a:ext uri="{FF2B5EF4-FFF2-40B4-BE49-F238E27FC236}">
                <a16:creationId xmlns:a16="http://schemas.microsoft.com/office/drawing/2014/main" id="{2627CB19-6EE1-4B5F-88DD-A2DF89ACA5A8}"/>
              </a:ext>
            </a:extLst>
          </p:cNvPr>
          <p:cNvGrpSpPr/>
          <p:nvPr/>
        </p:nvGrpSpPr>
        <p:grpSpPr>
          <a:xfrm>
            <a:off x="470338" y="3010428"/>
            <a:ext cx="955108" cy="463406"/>
            <a:chOff x="381471" y="4019218"/>
            <a:chExt cx="1320312" cy="64059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4" name="圖片 33">
              <a:extLst>
                <a:ext uri="{FF2B5EF4-FFF2-40B4-BE49-F238E27FC236}">
                  <a16:creationId xmlns:a16="http://schemas.microsoft.com/office/drawing/2014/main" id="{3DE2FA90-205B-4351-8D41-A59CA5D7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6539" y="4019218"/>
              <a:ext cx="635244" cy="635244"/>
            </a:xfrm>
            <a:prstGeom prst="rect">
              <a:avLst/>
            </a:prstGeom>
          </p:spPr>
        </p:pic>
        <p:pic>
          <p:nvPicPr>
            <p:cNvPr id="45" name="圖片 35">
              <a:extLst>
                <a:ext uri="{FF2B5EF4-FFF2-40B4-BE49-F238E27FC236}">
                  <a16:creationId xmlns:a16="http://schemas.microsoft.com/office/drawing/2014/main" id="{2BF5EF9E-631E-4735-8E8F-09C6BD762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471" y="4021189"/>
              <a:ext cx="635244" cy="638628"/>
            </a:xfrm>
            <a:prstGeom prst="rect">
              <a:avLst/>
            </a:prstGeom>
          </p:spPr>
        </p:pic>
      </p:grpSp>
      <p:pic>
        <p:nvPicPr>
          <p:cNvPr id="48" name="Shape 749">
            <a:extLst>
              <a:ext uri="{FF2B5EF4-FFF2-40B4-BE49-F238E27FC236}">
                <a16:creationId xmlns:a16="http://schemas.microsoft.com/office/drawing/2014/main" id="{F6E3B15B-6B9B-4E09-9065-730B96EC054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50212" y="3885629"/>
            <a:ext cx="1064095" cy="7923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" name="群組 48">
            <a:extLst>
              <a:ext uri="{FF2B5EF4-FFF2-40B4-BE49-F238E27FC236}">
                <a16:creationId xmlns:a16="http://schemas.microsoft.com/office/drawing/2014/main" id="{B583A159-A91F-434D-8249-EB2BE614015C}"/>
              </a:ext>
            </a:extLst>
          </p:cNvPr>
          <p:cNvGrpSpPr/>
          <p:nvPr/>
        </p:nvGrpSpPr>
        <p:grpSpPr>
          <a:xfrm>
            <a:off x="2037363" y="2990000"/>
            <a:ext cx="5241915" cy="841911"/>
            <a:chOff x="69992" y="2877804"/>
            <a:chExt cx="4018654" cy="631460"/>
          </a:xfrm>
        </p:grpSpPr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A60104F3-325A-404E-988B-9652160DC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992" y="3136175"/>
              <a:ext cx="4018654" cy="373089"/>
            </a:xfrm>
            <a:prstGeom prst="rect">
              <a:avLst/>
            </a:prstGeom>
          </p:spPr>
        </p:pic>
        <p:pic>
          <p:nvPicPr>
            <p:cNvPr id="51" name="圖片 50" descr="一張含有 監視器, 電子用品, 坐, 白色 的圖片&#10;&#10;自動產生的描述">
              <a:extLst>
                <a:ext uri="{FF2B5EF4-FFF2-40B4-BE49-F238E27FC236}">
                  <a16:creationId xmlns:a16="http://schemas.microsoft.com/office/drawing/2014/main" id="{525613BA-F373-413D-B08B-8D54331808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4000"/>
                      </a14:imgEffect>
                    </a14:imgLayer>
                  </a14:imgProps>
                </a:ext>
              </a:extLst>
            </a:blip>
            <a:srcRect b="12671"/>
            <a:stretch/>
          </p:blipFill>
          <p:spPr>
            <a:xfrm>
              <a:off x="391831" y="2877804"/>
              <a:ext cx="3211974" cy="431968"/>
            </a:xfrm>
            <a:prstGeom prst="rect">
              <a:avLst/>
            </a:prstGeom>
          </p:spPr>
        </p:pic>
      </p:grpSp>
      <p:pic>
        <p:nvPicPr>
          <p:cNvPr id="52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8386ACAD-B8CE-4A38-B005-2B003A8017D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33441" y="3979906"/>
            <a:ext cx="846478" cy="7610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61C335C1-118A-4D6F-91DD-16E59D84D10D}"/>
              </a:ext>
            </a:extLst>
          </p:cNvPr>
          <p:cNvGrpSpPr/>
          <p:nvPr/>
        </p:nvGrpSpPr>
        <p:grpSpPr>
          <a:xfrm>
            <a:off x="470338" y="3624219"/>
            <a:ext cx="2017986" cy="1171885"/>
            <a:chOff x="415563" y="3692188"/>
            <a:chExt cx="2017986" cy="1171885"/>
          </a:xfrm>
        </p:grpSpPr>
        <p:pic>
          <p:nvPicPr>
            <p:cNvPr id="46" name="圖片 45" descr="一張含有 室內, 電腦, 坐, 黑色 的圖片&#10;&#10;自動產生的描述">
              <a:extLst>
                <a:ext uri="{FF2B5EF4-FFF2-40B4-BE49-F238E27FC236}">
                  <a16:creationId xmlns:a16="http://schemas.microsoft.com/office/drawing/2014/main" id="{790A8B94-3C90-4A47-B175-7E9038541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5563" y="4143182"/>
              <a:ext cx="2017986" cy="534766"/>
            </a:xfrm>
            <a:prstGeom prst="rect">
              <a:avLst/>
            </a:prstGeom>
          </p:spPr>
        </p:pic>
        <p:pic>
          <p:nvPicPr>
            <p:cNvPr id="47" name="圖片 46" descr="一張含有 投影機, 電子用品, 監視器, 室內 的圖片&#10;&#10;自動產生的描述">
              <a:extLst>
                <a:ext uri="{FF2B5EF4-FFF2-40B4-BE49-F238E27FC236}">
                  <a16:creationId xmlns:a16="http://schemas.microsoft.com/office/drawing/2014/main" id="{75E00932-F7BF-4293-B045-7855CFF01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5563" y="3692188"/>
              <a:ext cx="1969376" cy="312146"/>
            </a:xfrm>
            <a:prstGeom prst="rect">
              <a:avLst/>
            </a:prstGeom>
          </p:spPr>
        </p:pic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99ABDFC8-EA6C-4463-88A5-CC99F10F34AC}"/>
                </a:ext>
              </a:extLst>
            </p:cNvPr>
            <p:cNvGrpSpPr/>
            <p:nvPr/>
          </p:nvGrpSpPr>
          <p:grpSpPr>
            <a:xfrm>
              <a:off x="943794" y="3938700"/>
              <a:ext cx="1066318" cy="925373"/>
              <a:chOff x="1021240" y="3939453"/>
              <a:chExt cx="1066318" cy="925373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1EEF757-864A-41DD-A082-5CB0DFDDBEDA}"/>
                  </a:ext>
                </a:extLst>
              </p:cNvPr>
              <p:cNvSpPr/>
              <p:nvPr/>
            </p:nvSpPr>
            <p:spPr>
              <a:xfrm>
                <a:off x="1202380" y="3939453"/>
                <a:ext cx="70403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0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TR-004U</a:t>
                </a:r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8DD17BBE-8A20-411B-BA8B-43EFBCDDD200}"/>
                  </a:ext>
                </a:extLst>
              </p:cNvPr>
              <p:cNvSpPr/>
              <p:nvPr/>
            </p:nvSpPr>
            <p:spPr>
              <a:xfrm>
                <a:off x="1021240" y="4618605"/>
                <a:ext cx="106631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0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TL-R1200C-RP</a:t>
                </a:r>
              </a:p>
            </p:txBody>
          </p:sp>
        </p:grpSp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3E988D0C-174E-47FF-BBD9-162AB9A191D9}"/>
              </a:ext>
            </a:extLst>
          </p:cNvPr>
          <p:cNvGrpSpPr/>
          <p:nvPr/>
        </p:nvGrpSpPr>
        <p:grpSpPr>
          <a:xfrm>
            <a:off x="6569907" y="3577793"/>
            <a:ext cx="2017986" cy="1163497"/>
            <a:chOff x="415563" y="3700576"/>
            <a:chExt cx="2017986" cy="1163497"/>
          </a:xfrm>
        </p:grpSpPr>
        <p:pic>
          <p:nvPicPr>
            <p:cNvPr id="55" name="圖片 54" descr="一張含有 室內, 電腦, 坐, 黑色 的圖片&#10;&#10;自動產生的描述">
              <a:extLst>
                <a:ext uri="{FF2B5EF4-FFF2-40B4-BE49-F238E27FC236}">
                  <a16:creationId xmlns:a16="http://schemas.microsoft.com/office/drawing/2014/main" id="{DFD0140C-AEA6-4599-BD54-40A82E1E8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5563" y="4143182"/>
              <a:ext cx="2017986" cy="534766"/>
            </a:xfrm>
            <a:prstGeom prst="rect">
              <a:avLst/>
            </a:prstGeom>
          </p:spPr>
        </p:pic>
        <p:pic>
          <p:nvPicPr>
            <p:cNvPr id="56" name="圖片 55" descr="一張含有 投影機, 電子用品, 監視器, 室內 的圖片&#10;&#10;自動產生的描述">
              <a:extLst>
                <a:ext uri="{FF2B5EF4-FFF2-40B4-BE49-F238E27FC236}">
                  <a16:creationId xmlns:a16="http://schemas.microsoft.com/office/drawing/2014/main" id="{21981422-557B-4700-83BF-F66EE2153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5563" y="3700576"/>
              <a:ext cx="1969376" cy="312146"/>
            </a:xfrm>
            <a:prstGeom prst="rect">
              <a:avLst/>
            </a:prstGeom>
          </p:spPr>
        </p:pic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id="{92F97D07-EF86-4EA9-9518-216B9B2CB937}"/>
                </a:ext>
              </a:extLst>
            </p:cNvPr>
            <p:cNvGrpSpPr/>
            <p:nvPr/>
          </p:nvGrpSpPr>
          <p:grpSpPr>
            <a:xfrm>
              <a:off x="943794" y="3938700"/>
              <a:ext cx="1066318" cy="925373"/>
              <a:chOff x="1021240" y="3939453"/>
              <a:chExt cx="1066318" cy="925373"/>
            </a:xfrm>
          </p:grpSpPr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4BD7EB9B-C5E6-4E2F-A13E-6E6D4DB5EB52}"/>
                  </a:ext>
                </a:extLst>
              </p:cNvPr>
              <p:cNvSpPr/>
              <p:nvPr/>
            </p:nvSpPr>
            <p:spPr>
              <a:xfrm>
                <a:off x="1202380" y="3939453"/>
                <a:ext cx="70403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0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TR-004U</a:t>
                </a:r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7AB5F896-46B9-41A2-BE41-2555D3F57A8E}"/>
                  </a:ext>
                </a:extLst>
              </p:cNvPr>
              <p:cNvSpPr/>
              <p:nvPr/>
            </p:nvSpPr>
            <p:spPr>
              <a:xfrm>
                <a:off x="1021240" y="4618605"/>
                <a:ext cx="106631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0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TL-R1200C-RP</a:t>
                </a:r>
              </a:p>
            </p:txBody>
          </p:sp>
        </p:grp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47004EF4-2D81-45DD-AA52-CB1344302C87}"/>
              </a:ext>
            </a:extLst>
          </p:cNvPr>
          <p:cNvSpPr/>
          <p:nvPr/>
        </p:nvSpPr>
        <p:spPr>
          <a:xfrm>
            <a:off x="4051047" y="3635475"/>
            <a:ext cx="8707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TS-451DeU</a:t>
            </a:r>
          </a:p>
        </p:txBody>
      </p:sp>
    </p:spTree>
    <p:extLst>
      <p:ext uri="{BB962C8B-B14F-4D97-AF65-F5344CB8AC3E}">
        <p14:creationId xmlns:p14="http://schemas.microsoft.com/office/powerpoint/2010/main" val="1621521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56141855-681D-4C92-B72C-A151F8028C69}"/>
              </a:ext>
            </a:extLst>
          </p:cNvPr>
          <p:cNvSpPr/>
          <p:nvPr/>
        </p:nvSpPr>
        <p:spPr>
          <a:xfrm>
            <a:off x="575240" y="2250668"/>
            <a:ext cx="4216150" cy="2486447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A7991B9-B3A1-4C47-8F76-068D8D70BFF6}"/>
              </a:ext>
            </a:extLst>
          </p:cNvPr>
          <p:cNvSpPr txBox="1">
            <a:spLocks/>
          </p:cNvSpPr>
          <p:nvPr/>
        </p:nvSpPr>
        <p:spPr>
          <a:xfrm>
            <a:off x="432960" y="0"/>
            <a:ext cx="8677175" cy="110158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 sz="3200">
                <a:solidFill>
                  <a:srgbClr val="696A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除了 </a:t>
            </a:r>
            <a:r>
              <a:rPr lang="en-US" altLang="zh-TW" sz="3200">
                <a:solidFill>
                  <a:srgbClr val="696A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Wi-Fi 6 (802.11ax) </a:t>
            </a:r>
            <a:r>
              <a:rPr lang="zh-TW" altLang="en-US" sz="3200">
                <a:solidFill>
                  <a:srgbClr val="696A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升速外，也是時候升級用了超過 </a:t>
            </a:r>
            <a:r>
              <a:rPr lang="en-US" altLang="zh-TW" sz="3200">
                <a:solidFill>
                  <a:srgbClr val="696A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 </a:t>
            </a:r>
            <a:r>
              <a:rPr lang="zh-TW" altLang="en-US" sz="3200">
                <a:solidFill>
                  <a:srgbClr val="696A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個年頭的 </a:t>
            </a:r>
            <a:r>
              <a:rPr lang="en-US" altLang="zh-TW" sz="3200">
                <a:solidFill>
                  <a:srgbClr val="696A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Gigabit </a:t>
            </a:r>
            <a:r>
              <a:rPr lang="zh-TW" altLang="en-US" sz="3200">
                <a:solidFill>
                  <a:srgbClr val="696A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網路了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90903E3F-64FB-49C3-9198-A15DB89D3E10}"/>
              </a:ext>
            </a:extLst>
          </p:cNvPr>
          <p:cNvGrpSpPr/>
          <p:nvPr/>
        </p:nvGrpSpPr>
        <p:grpSpPr>
          <a:xfrm>
            <a:off x="687798" y="2828580"/>
            <a:ext cx="3991032" cy="1346200"/>
            <a:chOff x="744972" y="3434300"/>
            <a:chExt cx="3464522" cy="1168606"/>
          </a:xfrm>
        </p:grpSpPr>
        <p:pic>
          <p:nvPicPr>
            <p:cNvPr id="4098" name="Picture 2" descr="https://www.qnap.com/i/_images/product/items/407_s.png?t=1570086655">
              <a:extLst>
                <a:ext uri="{FF2B5EF4-FFF2-40B4-BE49-F238E27FC236}">
                  <a16:creationId xmlns:a16="http://schemas.microsoft.com/office/drawing/2014/main" id="{16F73F98-332E-4822-A1B6-DAAC512CA1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6" b="33135"/>
            <a:stretch/>
          </p:blipFill>
          <p:spPr bwMode="auto">
            <a:xfrm>
              <a:off x="1722421" y="3434300"/>
              <a:ext cx="1442644" cy="420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https://www.qnap.com/i/_images/product/items/331_s.png?t=1560145758">
              <a:extLst>
                <a:ext uri="{FF2B5EF4-FFF2-40B4-BE49-F238E27FC236}">
                  <a16:creationId xmlns:a16="http://schemas.microsoft.com/office/drawing/2014/main" id="{36FAD779-9CF6-4049-9AE9-E0EDC1DED1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20" b="32720"/>
            <a:stretch/>
          </p:blipFill>
          <p:spPr bwMode="auto">
            <a:xfrm>
              <a:off x="2544541" y="4092972"/>
              <a:ext cx="1664953" cy="499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s://www.qnap.com/i/_images/product/items/327_s.png?t=1560145787">
              <a:extLst>
                <a:ext uri="{FF2B5EF4-FFF2-40B4-BE49-F238E27FC236}">
                  <a16:creationId xmlns:a16="http://schemas.microsoft.com/office/drawing/2014/main" id="{077E8321-C9B8-4A99-ACF9-F776FF3288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64" b="33063"/>
            <a:stretch/>
          </p:blipFill>
          <p:spPr bwMode="auto">
            <a:xfrm>
              <a:off x="744972" y="4102927"/>
              <a:ext cx="1698771" cy="499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8FBBC6A6-A373-4881-9CC5-012AE731EFBE}"/>
              </a:ext>
            </a:extLst>
          </p:cNvPr>
          <p:cNvSpPr txBox="1"/>
          <p:nvPr/>
        </p:nvSpPr>
        <p:spPr>
          <a:xfrm>
            <a:off x="5305382" y="2263973"/>
            <a:ext cx="3005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無須更換既有佈線即可升速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2.5GbE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046AC01-F847-478F-87B0-70796EFFF11B}"/>
              </a:ext>
            </a:extLst>
          </p:cNvPr>
          <p:cNvSpPr txBox="1"/>
          <p:nvPr/>
        </p:nvSpPr>
        <p:spPr>
          <a:xfrm>
            <a:off x="841304" y="2392618"/>
            <a:ext cx="3684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多款支援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2.5GbE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10G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網路交換器</a:t>
            </a:r>
          </a:p>
        </p:txBody>
      </p:sp>
      <p:graphicFrame>
        <p:nvGraphicFramePr>
          <p:cNvPr id="8" name="Shape 253">
            <a:extLst>
              <a:ext uri="{FF2B5EF4-FFF2-40B4-BE49-F238E27FC236}">
                <a16:creationId xmlns:a16="http://schemas.microsoft.com/office/drawing/2014/main" id="{CD290534-3430-4C77-BEBC-E41B9EC8F3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0180839"/>
              </p:ext>
            </p:extLst>
          </p:nvPr>
        </p:nvGraphicFramePr>
        <p:xfrm>
          <a:off x="5057454" y="2600632"/>
          <a:ext cx="3464364" cy="2136483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{85BE263C-DBD7-4A20-BB59-AAB30ACAA65A}</a:tableStyleId>
              </a:tblPr>
              <a:tblGrid>
                <a:gridCol w="684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75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18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chemeClr val="dk1"/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sz="1400" b="1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sz="1400" b="1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6A</a:t>
                      </a:r>
                      <a:endParaRPr lang="en-US" altLang="zh-TW" sz="1400" b="1">
                        <a:latin typeface="Arial" pitchFamily="34" charset="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10G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✔(55m)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87C522A0-7ECD-461E-92C2-B76D10A2F1C5}"/>
              </a:ext>
            </a:extLst>
          </p:cNvPr>
          <p:cNvSpPr/>
          <p:nvPr/>
        </p:nvSpPr>
        <p:spPr>
          <a:xfrm>
            <a:off x="432959" y="1222060"/>
            <a:ext cx="84118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隨著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Wi-Fi 6 (802.11ax)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無線路由器的推出，其具有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160MHz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的大傳輸通道與更高的無線傳輸性能，也一併需要提升有線網路的頻寬。企業僅需少少預算即可全面提升為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2.5GbE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 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9DD3A8C-10C0-4E43-BBA5-91A6B3F1C1FC}"/>
              </a:ext>
            </a:extLst>
          </p:cNvPr>
          <p:cNvSpPr txBox="1"/>
          <p:nvPr/>
        </p:nvSpPr>
        <p:spPr>
          <a:xfrm>
            <a:off x="2041368" y="3274085"/>
            <a:ext cx="1144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QSW-308-1C</a:t>
            </a:r>
            <a:endParaRPr lang="zh-TW" altLang="en-US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99953DE-6321-4AB1-BED8-B5CB3B863427}"/>
              </a:ext>
            </a:extLst>
          </p:cNvPr>
          <p:cNvSpPr txBox="1"/>
          <p:nvPr/>
        </p:nvSpPr>
        <p:spPr>
          <a:xfrm>
            <a:off x="1041425" y="4084015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QSW-1208-8C</a:t>
            </a:r>
            <a:endParaRPr lang="zh-TW" altLang="en-US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F9DA15F-84C6-4B68-87EC-03C8B64B3D59}"/>
              </a:ext>
            </a:extLst>
          </p:cNvPr>
          <p:cNvSpPr txBox="1"/>
          <p:nvPr/>
        </p:nvSpPr>
        <p:spPr>
          <a:xfrm>
            <a:off x="3188080" y="4082607"/>
            <a:ext cx="1144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QSW-804-4C</a:t>
            </a:r>
            <a:endParaRPr lang="zh-TW" altLang="en-US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59952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BCD5CC6-A056-49A8-8BD8-8A466E54D9E4}"/>
              </a:ext>
            </a:extLst>
          </p:cNvPr>
          <p:cNvSpPr/>
          <p:nvPr/>
        </p:nvSpPr>
        <p:spPr>
          <a:xfrm>
            <a:off x="271617" y="421728"/>
            <a:ext cx="3417514" cy="1021883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087263-B9F8-45CD-9552-33207DDAA311}"/>
              </a:ext>
            </a:extLst>
          </p:cNvPr>
          <p:cNvSpPr txBox="1"/>
          <p:nvPr/>
        </p:nvSpPr>
        <p:spPr>
          <a:xfrm>
            <a:off x="397158" y="558788"/>
            <a:ext cx="3108543" cy="699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安裝升級記憶體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 M.2 SATA SSD</a:t>
            </a: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2.5GbE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效能實測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9555264-8A36-435C-B91F-4DF95D09F732}"/>
              </a:ext>
            </a:extLst>
          </p:cNvPr>
          <p:cNvGrpSpPr/>
          <p:nvPr/>
        </p:nvGrpSpPr>
        <p:grpSpPr>
          <a:xfrm>
            <a:off x="397158" y="2303270"/>
            <a:ext cx="2022624" cy="711859"/>
            <a:chOff x="185869" y="4169766"/>
            <a:chExt cx="2022624" cy="711859"/>
          </a:xfrm>
        </p:grpSpPr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0E8B36D8-0D40-475B-80EF-E5629F4B13BD}"/>
                </a:ext>
              </a:extLst>
            </p:cNvPr>
            <p:cNvSpPr txBox="1"/>
            <p:nvPr/>
          </p:nvSpPr>
          <p:spPr>
            <a:xfrm>
              <a:off x="185869" y="4169766"/>
              <a:ext cx="1915891" cy="300074"/>
            </a:xfrm>
            <a:prstGeom prst="rect">
              <a:avLst/>
            </a:prstGeom>
            <a:noFill/>
          </p:spPr>
          <p:txBody>
            <a:bodyPr wrap="none" lIns="91431" tIns="45716" rIns="91431" bIns="45716" rtlCol="0" anchor="t">
              <a:spAutoFit/>
            </a:bodyPr>
            <a:lstStyle/>
            <a:p>
              <a:r>
                <a:rPr lang="ja-JP" altLang="en-US" sz="135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記憶體模組訂購料號：</a:t>
              </a:r>
              <a:endParaRPr lang="en-US" sz="13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4F6084B5-3935-4DA9-BCB6-5423272A8C19}"/>
                </a:ext>
              </a:extLst>
            </p:cNvPr>
            <p:cNvSpPr/>
            <p:nvPr/>
          </p:nvSpPr>
          <p:spPr>
            <a:xfrm>
              <a:off x="199628" y="4421098"/>
              <a:ext cx="2008865" cy="246213"/>
            </a:xfrm>
            <a:prstGeom prst="rect">
              <a:avLst/>
            </a:prstGeom>
          </p:spPr>
          <p:txBody>
            <a:bodyPr wrap="none" lIns="91431" tIns="45716" rIns="91431" bIns="45716">
              <a:spAutoFit/>
            </a:bodyPr>
            <a:lstStyle/>
            <a:p>
              <a:r>
                <a:rPr lang="da-DK" sz="10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4GB: RAM-4GDR4A0-SO-2400</a:t>
              </a:r>
            </a:p>
          </p:txBody>
        </p:sp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BF3E41A6-C66F-4C35-8AE1-A5F05CBFC7B1}"/>
                </a:ext>
              </a:extLst>
            </p:cNvPr>
            <p:cNvSpPr/>
            <p:nvPr/>
          </p:nvSpPr>
          <p:spPr>
            <a:xfrm>
              <a:off x="199628" y="4635412"/>
              <a:ext cx="2008865" cy="246213"/>
            </a:xfrm>
            <a:prstGeom prst="rect">
              <a:avLst/>
            </a:prstGeom>
          </p:spPr>
          <p:txBody>
            <a:bodyPr wrap="none" lIns="91431" tIns="45716" rIns="91431" bIns="45716">
              <a:spAutoFit/>
            </a:bodyPr>
            <a:lstStyle/>
            <a:p>
              <a:r>
                <a:rPr lang="da-DK" sz="10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2GB: RAM-2GDR4A0-SO-2400</a:t>
              </a:r>
            </a:p>
          </p:txBody>
        </p:sp>
      </p:grpSp>
      <p:pic>
        <p:nvPicPr>
          <p:cNvPr id="10" name="圖片 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0D470B97-6062-4A4D-9DBA-5933D69A9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 contras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019" y="1580671"/>
            <a:ext cx="1500355" cy="642550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7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8107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33A23701-E9BB-4F75-BFA7-BD009FD0CBBF}"/>
              </a:ext>
            </a:extLst>
          </p:cNvPr>
          <p:cNvSpPr/>
          <p:nvPr/>
        </p:nvSpPr>
        <p:spPr>
          <a:xfrm>
            <a:off x="339151" y="2829706"/>
            <a:ext cx="4094901" cy="1907832"/>
          </a:xfrm>
          <a:prstGeom prst="roundRect">
            <a:avLst>
              <a:gd name="adj" fmla="val 6316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reflection blurRad="1270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AB8449B9-EEB7-4D2F-B199-CD552A7A192F}"/>
              </a:ext>
            </a:extLst>
          </p:cNvPr>
          <p:cNvGrpSpPr/>
          <p:nvPr/>
        </p:nvGrpSpPr>
        <p:grpSpPr>
          <a:xfrm>
            <a:off x="358422" y="1683902"/>
            <a:ext cx="8151259" cy="658077"/>
            <a:chOff x="339151" y="1651889"/>
            <a:chExt cx="7023086" cy="5669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5C6475EB-59CE-4811-8DA6-4223F72A2DDF}"/>
                </a:ext>
              </a:extLst>
            </p:cNvPr>
            <p:cNvGrpSpPr/>
            <p:nvPr/>
          </p:nvGrpSpPr>
          <p:grpSpPr>
            <a:xfrm>
              <a:off x="339151" y="1651889"/>
              <a:ext cx="7023086" cy="566996"/>
              <a:chOff x="372207" y="1736213"/>
              <a:chExt cx="7023086" cy="566996"/>
            </a:xfrm>
          </p:grpSpPr>
          <p:sp>
            <p:nvSpPr>
              <p:cNvPr id="6" name="矩形: 圓角 5">
                <a:extLst>
                  <a:ext uri="{FF2B5EF4-FFF2-40B4-BE49-F238E27FC236}">
                    <a16:creationId xmlns:a16="http://schemas.microsoft.com/office/drawing/2014/main" id="{2FE59046-10F5-49E7-BC16-7B68CC513888}"/>
                  </a:ext>
                </a:extLst>
              </p:cNvPr>
              <p:cNvSpPr/>
              <p:nvPr/>
            </p:nvSpPr>
            <p:spPr>
              <a:xfrm>
                <a:off x="372207" y="1742006"/>
                <a:ext cx="6994113" cy="553998"/>
              </a:xfrm>
              <a:prstGeom prst="roundRect">
                <a:avLst>
                  <a:gd name="adj" fmla="val 2926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8" name="圖形 7">
                <a:extLst>
                  <a:ext uri="{FF2B5EF4-FFF2-40B4-BE49-F238E27FC236}">
                    <a16:creationId xmlns:a16="http://schemas.microsoft.com/office/drawing/2014/main" id="{BCB9161B-7311-4EC1-A6E9-773180AB0F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650098" y="1736213"/>
                <a:ext cx="745195" cy="566996"/>
              </a:xfrm>
              <a:prstGeom prst="rect">
                <a:avLst/>
              </a:prstGeom>
            </p:spPr>
          </p:pic>
        </p:grpSp>
        <p:sp>
          <p:nvSpPr>
            <p:cNvPr id="3" name="Google Shape;126;p20">
              <a:extLst>
                <a:ext uri="{FF2B5EF4-FFF2-40B4-BE49-F238E27FC236}">
                  <a16:creationId xmlns:a16="http://schemas.microsoft.com/office/drawing/2014/main" id="{84307F2E-F74E-483C-A119-F4C91C4B500B}"/>
                </a:ext>
              </a:extLst>
            </p:cNvPr>
            <p:cNvSpPr txBox="1"/>
            <p:nvPr/>
          </p:nvSpPr>
          <p:spPr>
            <a:xfrm>
              <a:off x="339151" y="1700408"/>
              <a:ext cx="6363741" cy="468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https://www.qnap.com/service/product-warranty/</a:t>
              </a:r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C1BC07C3-F554-4F3A-969E-29A45930B28C}"/>
              </a:ext>
            </a:extLst>
          </p:cNvPr>
          <p:cNvSpPr txBox="1"/>
          <p:nvPr/>
        </p:nvSpPr>
        <p:spPr>
          <a:xfrm>
            <a:off x="1694734" y="3339983"/>
            <a:ext cx="2639781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71463" indent="-271463">
              <a:buClr>
                <a:srgbClr val="FFFF00"/>
              </a:buClr>
              <a:buFont typeface="Wingdings"/>
              <a:buChar char="ü"/>
            </a:pPr>
            <a:r>
              <a:rPr lang="zh-CN" altLang="en-US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登入保固服務網</a:t>
            </a:r>
            <a:endParaRPr lang="en-US" altLang="zh-CN" sz="2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1463" indent="-271463">
              <a:buClr>
                <a:srgbClr val="FFFF00"/>
              </a:buClr>
              <a:buFont typeface="Wingdings"/>
              <a:buChar char="ü"/>
            </a:pPr>
            <a:r>
              <a:rPr lang="zh-CN" altLang="en-US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產品註冊</a:t>
            </a:r>
            <a:endParaRPr lang="en-US" sz="2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1463" indent="-271463">
              <a:buClr>
                <a:srgbClr val="FFFF00"/>
              </a:buClr>
              <a:buFont typeface="Wingdings"/>
              <a:buChar char="ü"/>
            </a:pPr>
            <a:r>
              <a:rPr lang="zh-CN" altLang="en-US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購買延長保固</a:t>
            </a:r>
            <a:endParaRPr lang="en-US" sz="2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86BE738-89A1-41DA-9B1B-41F84C2703EB}"/>
              </a:ext>
            </a:extLst>
          </p:cNvPr>
          <p:cNvSpPr txBox="1"/>
          <p:nvPr/>
        </p:nvSpPr>
        <p:spPr>
          <a:xfrm>
            <a:off x="244231" y="1163843"/>
            <a:ext cx="8655538" cy="4770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25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標準保固三年＋購買延長兩年保固 = </a:t>
            </a:r>
            <a:r>
              <a:rPr lang="zh-CN" altLang="en-US" sz="25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高達五年保固服務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9F2FB129-0588-474A-998A-4737D8FB89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867" y="3694277"/>
            <a:ext cx="1203355" cy="1881302"/>
          </a:xfrm>
          <a:prstGeom prst="rect">
            <a:avLst/>
          </a:prstGeom>
        </p:spPr>
      </p:pic>
      <p:sp>
        <p:nvSpPr>
          <p:cNvPr id="18" name="文本框 10">
            <a:extLst>
              <a:ext uri="{FF2B5EF4-FFF2-40B4-BE49-F238E27FC236}">
                <a16:creationId xmlns:a16="http://schemas.microsoft.com/office/drawing/2014/main" id="{2FCE642F-D225-4AF9-A0C7-B2B7F24A7527}"/>
              </a:ext>
            </a:extLst>
          </p:cNvPr>
          <p:cNvSpPr txBox="1"/>
          <p:nvPr/>
        </p:nvSpPr>
        <p:spPr>
          <a:xfrm>
            <a:off x="5734643" y="2635289"/>
            <a:ext cx="3151751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b="1">
                <a:solidFill>
                  <a:srgbClr val="66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標準保固</a:t>
            </a:r>
          </a:p>
          <a:p>
            <a:pPr marL="86995" indent="-86995">
              <a:buChar char="•"/>
            </a:pP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QNAP 隨產品售出後的保固服務</a:t>
            </a:r>
          </a:p>
          <a:p>
            <a:pPr marL="86995" indent="-86995">
              <a:buChar char="•"/>
            </a:pP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保固期間內正常使用情況下的維修、零件更換均</a:t>
            </a:r>
            <a:r>
              <a:rPr lang="zh-CN" altLang="en-US" b="1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免費</a:t>
            </a: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(消耗品與配件除外)</a:t>
            </a:r>
          </a:p>
        </p:txBody>
      </p:sp>
      <p:sp>
        <p:nvSpPr>
          <p:cNvPr id="19" name="文本框 11">
            <a:extLst>
              <a:ext uri="{FF2B5EF4-FFF2-40B4-BE49-F238E27FC236}">
                <a16:creationId xmlns:a16="http://schemas.microsoft.com/office/drawing/2014/main" id="{CE523D0C-762D-4C44-887F-A63CCE65CFD0}"/>
              </a:ext>
            </a:extLst>
          </p:cNvPr>
          <p:cNvSpPr txBox="1"/>
          <p:nvPr/>
        </p:nvSpPr>
        <p:spPr>
          <a:xfrm>
            <a:off x="5778667" y="3694277"/>
            <a:ext cx="3022969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b="1">
                <a:solidFill>
                  <a:srgbClr val="66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延長保固</a:t>
            </a:r>
          </a:p>
          <a:p>
            <a:pPr marL="86995" indent="-86995">
              <a:buChar char="•"/>
            </a:pP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產品購買 </a:t>
            </a:r>
            <a:r>
              <a:rPr lang="zh-CN" altLang="en-US" b="1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b="1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90 </a:t>
            </a:r>
            <a:r>
              <a:rPr lang="zh-CN" altLang="en-US" b="1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天內 </a:t>
            </a: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可以加購此服務以延長標準保固時間</a:t>
            </a:r>
          </a:p>
          <a:p>
            <a:pPr marL="86995" indent="-86995">
              <a:buChar char="•"/>
            </a:pP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保固服務內容與標準保固相同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17182CEA-0153-4D91-AD71-CA8DAA29C2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421" y="2390286"/>
            <a:ext cx="1130589" cy="1199110"/>
          </a:xfrm>
          <a:prstGeom prst="rect">
            <a:avLst/>
          </a:prstGeom>
        </p:spPr>
      </p:pic>
      <p:sp>
        <p:nvSpPr>
          <p:cNvPr id="21" name="標題 1">
            <a:extLst>
              <a:ext uri="{FF2B5EF4-FFF2-40B4-BE49-F238E27FC236}">
                <a16:creationId xmlns:a16="http://schemas.microsoft.com/office/drawing/2014/main" id="{D67FA856-436C-41F2-BC64-F28B9FB44649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 sz="3600">
                <a:solidFill>
                  <a:srgbClr val="696A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高達五年的延長保固計畫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E62F9CDE-DF18-479E-A0BC-E54D229A5386}"/>
              </a:ext>
            </a:extLst>
          </p:cNvPr>
          <p:cNvSpPr/>
          <p:nvPr/>
        </p:nvSpPr>
        <p:spPr>
          <a:xfrm>
            <a:off x="1292772" y="2661189"/>
            <a:ext cx="3226808" cy="45744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80500"/>
              </a:gs>
              <a:gs pos="18000">
                <a:srgbClr val="EC690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Google Shape;97;p18">
            <a:extLst>
              <a:ext uri="{FF2B5EF4-FFF2-40B4-BE49-F238E27FC236}">
                <a16:creationId xmlns:a16="http://schemas.microsoft.com/office/drawing/2014/main" id="{1241B221-A89D-4BE9-993E-DEFA6B2CF6C8}"/>
              </a:ext>
            </a:extLst>
          </p:cNvPr>
          <p:cNvSpPr txBox="1"/>
          <p:nvPr/>
        </p:nvSpPr>
        <p:spPr>
          <a:xfrm>
            <a:off x="1915778" y="2682734"/>
            <a:ext cx="2551360" cy="434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訂購料號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LIC-NAS-EXTW-ORANGE-2Y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CE97956D-602C-4313-9AC3-84F9A33B0C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3657" y="2269196"/>
            <a:ext cx="2314805" cy="251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67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73EA3CB-8F58-4CC7-8234-29F0EB4E6373}"/>
              </a:ext>
            </a:extLst>
          </p:cNvPr>
          <p:cNvSpPr/>
          <p:nvPr/>
        </p:nvSpPr>
        <p:spPr>
          <a:xfrm>
            <a:off x="1628253" y="2467535"/>
            <a:ext cx="5825938" cy="254821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3CAF7F83-7F4C-4E48-B437-052EA964EFFD}"/>
              </a:ext>
            </a:extLst>
          </p:cNvPr>
          <p:cNvSpPr txBox="1">
            <a:spLocks/>
          </p:cNvSpPr>
          <p:nvPr/>
        </p:nvSpPr>
        <p:spPr>
          <a:xfrm>
            <a:off x="1341213" y="2506116"/>
            <a:ext cx="6874874" cy="177309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TW" sz="5100" spc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TS-451DeU</a:t>
            </a:r>
            <a:endParaRPr lang="zh-TW" altLang="en-US" sz="1800" spc="3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10DEBD5-3516-466B-8398-DBD93FBF191C}"/>
              </a:ext>
            </a:extLst>
          </p:cNvPr>
          <p:cNvSpPr txBox="1"/>
          <p:nvPr/>
        </p:nvSpPr>
        <p:spPr>
          <a:xfrm>
            <a:off x="2282010" y="4414594"/>
            <a:ext cx="4812473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TW" sz="7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©2020</a:t>
            </a:r>
            <a:r>
              <a:rPr lang="zh-TW" altLang="zh-TW" sz="7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r>
              <a:rPr lang="en-US" altLang="zh-TW" sz="7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BF76835-C0C2-4CB5-B936-049E6926EF61}"/>
              </a:ext>
            </a:extLst>
          </p:cNvPr>
          <p:cNvSpPr txBox="1"/>
          <p:nvPr/>
        </p:nvSpPr>
        <p:spPr>
          <a:xfrm>
            <a:off x="2282010" y="3379976"/>
            <a:ext cx="4878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</a:rPr>
              <a:t>2 x 2.5GbE, 4 x 3.5”/2.5” SATA + 2 x M.2 2280 SATA </a:t>
            </a:r>
            <a:endParaRPr lang="zh-TW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0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F823892D-4237-46FD-B9E9-5FDEC0E58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9" y="3972830"/>
            <a:ext cx="8809858" cy="37804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-38501"/>
            <a:ext cx="8912993" cy="1101581"/>
          </a:xfrm>
        </p:spPr>
        <p:txBody>
          <a:bodyPr anchor="ctr">
            <a:noAutofit/>
          </a:bodyPr>
          <a:lstStyle/>
          <a:p>
            <a:r>
              <a:rPr lang="zh-TW" altLang="en-US" sz="4000">
                <a:solidFill>
                  <a:srgbClr val="5F616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新創公司網路升速與儲存的好幫手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8FBEEC85-0421-4CE8-843D-A19DC67C0F29}"/>
              </a:ext>
            </a:extLst>
          </p:cNvPr>
          <p:cNvCxnSpPr>
            <a:cxnSpLocks/>
          </p:cNvCxnSpPr>
          <p:nvPr/>
        </p:nvCxnSpPr>
        <p:spPr>
          <a:xfrm>
            <a:off x="4466768" y="1314245"/>
            <a:ext cx="0" cy="2086602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圖片 31" descr="一張含有 監視器, 電子用品, 坐, 白色 的圖片&#10;&#10;自動產生的描述">
            <a:extLst>
              <a:ext uri="{FF2B5EF4-FFF2-40B4-BE49-F238E27FC236}">
                <a16:creationId xmlns:a16="http://schemas.microsoft.com/office/drawing/2014/main" id="{55FE79AD-5DFE-4B58-9E75-F87805DEF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04440"/>
            <a:ext cx="9144000" cy="1408176"/>
          </a:xfrm>
          <a:prstGeom prst="rect">
            <a:avLst/>
          </a:prstGeom>
        </p:spPr>
      </p:pic>
      <p:pic>
        <p:nvPicPr>
          <p:cNvPr id="13" name="圖片 17" descr="cp_k_ww_4c_075.png">
            <a:extLst>
              <a:ext uri="{FF2B5EF4-FFF2-40B4-BE49-F238E27FC236}">
                <a16:creationId xmlns:a16="http://schemas.microsoft.com/office/drawing/2014/main" id="{F598B714-19C4-41FF-ACFA-E485DA4B60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608" y="3552155"/>
            <a:ext cx="841242" cy="841350"/>
          </a:xfrm>
          <a:prstGeom prst="rect">
            <a:avLst/>
          </a:prstGeom>
          <a:effectLst>
            <a:outerShdw blurRad="114300" dist="25400" dir="5400000" sx="90000" sy="-19000" rotWithShape="0">
              <a:prstClr val="black">
                <a:alpha val="29000"/>
              </a:prstClr>
            </a:outerShdw>
          </a:effectLst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7A432827-2E9F-43F2-AF14-161D741AAE83}"/>
              </a:ext>
            </a:extLst>
          </p:cNvPr>
          <p:cNvGrpSpPr/>
          <p:nvPr/>
        </p:nvGrpSpPr>
        <p:grpSpPr>
          <a:xfrm>
            <a:off x="1228147" y="1314245"/>
            <a:ext cx="2743196" cy="1879623"/>
            <a:chOff x="837399" y="1313374"/>
            <a:chExt cx="2743196" cy="1879623"/>
          </a:xfrm>
        </p:grpSpPr>
        <p:sp>
          <p:nvSpPr>
            <p:cNvPr id="16" name="Shape 65">
              <a:extLst>
                <a:ext uri="{FF2B5EF4-FFF2-40B4-BE49-F238E27FC236}">
                  <a16:creationId xmlns:a16="http://schemas.microsoft.com/office/drawing/2014/main" id="{18D3B68F-1529-4976-AEC8-E3D849FE8C54}"/>
                </a:ext>
              </a:extLst>
            </p:cNvPr>
            <p:cNvSpPr/>
            <p:nvPr/>
          </p:nvSpPr>
          <p:spPr>
            <a:xfrm>
              <a:off x="837399" y="1745267"/>
              <a:ext cx="2705380" cy="14477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Font typeface="Arial"/>
                <a:buNone/>
              </a:pPr>
              <a:r>
                <a:rPr lang="en-US" altLang="zh-TW" sz="4400" b="0" i="0" u="none" strike="noStrike" cap="none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2.0</a:t>
              </a:r>
              <a:r>
                <a:rPr lang="zh-TW" sz="4400" b="0" i="0" u="none" strike="noStrike" cap="none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 </a:t>
              </a:r>
              <a:r>
                <a:rPr lang="en-US" altLang="zh-TW" b="0" i="0" u="none" strike="noStrike" cap="none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GHz </a:t>
              </a:r>
              <a:r>
                <a:rPr lang="zh-TW" altLang="en-US" b="0" i="0" u="none" strike="noStrike" cap="none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基礎頻率</a:t>
              </a:r>
              <a:endParaRPr lang="en-US" altLang="zh-TW" b="0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  <a:p>
              <a:pPr>
                <a:buClr>
                  <a:srgbClr val="595959"/>
                </a:buClr>
              </a:pPr>
              <a:r>
                <a:rPr lang="en-US" altLang="zh-TW" sz="4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2.9</a:t>
              </a:r>
              <a:r>
                <a:rPr lang="zh-TW" altLang="zh-TW" sz="4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GHz </a:t>
              </a:r>
              <a:r>
                <a:rPr lang="zh-TW" altLang="en-US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突增頻率</a:t>
              </a:r>
              <a:endPara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14BB1CEF-E041-4E92-9265-D8821F55A210}"/>
                </a:ext>
              </a:extLst>
            </p:cNvPr>
            <p:cNvSpPr/>
            <p:nvPr/>
          </p:nvSpPr>
          <p:spPr>
            <a:xfrm>
              <a:off x="837399" y="1313374"/>
              <a:ext cx="2743196" cy="40011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18000"/>
              </a:schemeClr>
            </a:solidFill>
            <a:ln w="63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anchor="ctr">
              <a:spAutoFit/>
            </a:bodyPr>
            <a:lstStyle/>
            <a:p>
              <a:pPr lvl="0" algn="ctr">
                <a:buClr>
                  <a:srgbClr val="595959"/>
                </a:buClr>
                <a:buSzPct val="25000"/>
              </a:pPr>
              <a:r>
                <a:rPr lang="zh-TW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低功耗雙核心 </a:t>
              </a:r>
              <a:r>
                <a:rPr lang="en-US" altLang="zh-TW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J4025</a:t>
              </a:r>
              <a:endParaRPr lang="zh-TW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692597F6-6725-43F7-AECE-53782F8EA09F}"/>
              </a:ext>
            </a:extLst>
          </p:cNvPr>
          <p:cNvSpPr/>
          <p:nvPr/>
        </p:nvSpPr>
        <p:spPr>
          <a:xfrm>
            <a:off x="4828187" y="1254867"/>
            <a:ext cx="3565400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Intel UHD Graphics 600 內顯</a:t>
            </a:r>
            <a:endParaRPr lang="en-US" altLang="zh-TW" sz="2000">
              <a:solidFill>
                <a:schemeClr val="accent5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>
              <a:solidFill>
                <a:schemeClr val="accent5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buClr>
                <a:srgbClr val="595959"/>
              </a:buClr>
            </a:pPr>
            <a:r>
              <a:rPr lang="en-US" altLang="zh-TW" sz="4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250</a:t>
            </a:r>
            <a:r>
              <a:rPr lang="zh-TW" altLang="zh-TW" sz="4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MHz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基礎頻率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rgbClr val="595959"/>
              </a:buClr>
            </a:pPr>
            <a:r>
              <a:rPr lang="en-US" altLang="zh-TW" sz="4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750</a:t>
            </a:r>
            <a:r>
              <a:rPr lang="zh-TW" altLang="zh-TW" sz="4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MHz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突增頻率</a:t>
            </a:r>
            <a:endParaRPr lang="en-US" altLang="zh-TW">
              <a:solidFill>
                <a:schemeClr val="accent5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>
              <a:solidFill>
                <a:schemeClr val="accent5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6" name="圖形 45">
            <a:extLst>
              <a:ext uri="{FF2B5EF4-FFF2-40B4-BE49-F238E27FC236}">
                <a16:creationId xmlns:a16="http://schemas.microsoft.com/office/drawing/2014/main" id="{DE697753-CCAF-4528-8BD9-A3D25C676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60593" y="4408288"/>
            <a:ext cx="1690674" cy="50172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59E7C497-5F7C-46F3-95C4-49DE147183E8}"/>
              </a:ext>
            </a:extLst>
          </p:cNvPr>
          <p:cNvSpPr/>
          <p:nvPr/>
        </p:nvSpPr>
        <p:spPr>
          <a:xfrm>
            <a:off x="271617" y="1328526"/>
            <a:ext cx="8629144" cy="3279909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Shape 125"/>
          <p:cNvSpPr txBox="1"/>
          <p:nvPr/>
        </p:nvSpPr>
        <p:spPr>
          <a:xfrm>
            <a:off x="4273473" y="-3710807"/>
            <a:ext cx="2344345" cy="9361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zh-TW" sz="2400" b="1" i="0" u="none" strike="noStrike" cap="none">
                <a:solidFill>
                  <a:schemeClr val="bg1"/>
                </a:solidFill>
                <a:sym typeface="Arial"/>
              </a:rPr>
              <a:t>QNAP</a:t>
            </a:r>
            <a:r>
              <a:rPr lang="zh-TW" altLang="en-US" sz="2400" b="1" i="0" u="none" strike="noStrike" cap="none">
                <a:solidFill>
                  <a:schemeClr val="bg1"/>
                </a:solidFill>
                <a:sym typeface="Arial"/>
              </a:rPr>
              <a:t> 記憶體</a:t>
            </a:r>
            <a:endParaRPr lang="en-US" altLang="zh-TW" sz="2400" b="1" i="0" u="none" strike="noStrike" cap="none">
              <a:solidFill>
                <a:schemeClr val="bg1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zh-TW" sz="24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選購配件</a:t>
            </a:r>
          </a:p>
        </p:txBody>
      </p:sp>
      <p:sp>
        <p:nvSpPr>
          <p:cNvPr id="14" name="Shape 134"/>
          <p:cNvSpPr txBox="1"/>
          <p:nvPr/>
        </p:nvSpPr>
        <p:spPr>
          <a:xfrm>
            <a:off x="453653" y="3337136"/>
            <a:ext cx="2500330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altLang="zh-TW" sz="1100" b="1" i="0" u="none" strike="noStrike" cap="non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* </a:t>
            </a:r>
            <a:r>
              <a:rPr lang="zh-TW" sz="1100" b="1" i="0" u="none" strike="noStrike" cap="non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需移除相對應的螺絲</a:t>
            </a: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BE4E2FED-0649-46DE-B0C2-C5607B2BD4B0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 sz="38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輕鬆擴充高達 </a:t>
            </a:r>
            <a:r>
              <a:rPr lang="en-US" altLang="zh-TW" sz="38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8GB </a:t>
            </a:r>
            <a:r>
              <a:rPr lang="zh-TW" altLang="en-US" sz="38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記憶體配置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FE488FC6-5C37-4A1F-932B-36768A521A3A}"/>
              </a:ext>
            </a:extLst>
          </p:cNvPr>
          <p:cNvGrpSpPr/>
          <p:nvPr/>
        </p:nvGrpSpPr>
        <p:grpSpPr>
          <a:xfrm>
            <a:off x="124385" y="3835857"/>
            <a:ext cx="8809858" cy="1343246"/>
            <a:chOff x="61839" y="3007633"/>
            <a:chExt cx="8809858" cy="1343246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E83E7E04-798C-4E29-B379-47D9D79A3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39" y="3972830"/>
              <a:ext cx="8809858" cy="378049"/>
            </a:xfrm>
            <a:prstGeom prst="rect">
              <a:avLst/>
            </a:prstGeom>
          </p:spPr>
        </p:pic>
        <p:pic>
          <p:nvPicPr>
            <p:cNvPr id="19" name="圖片 18" descr="一張含有 監視器, 電子用品, 坐, 白色 的圖片&#10;&#10;自動產生的描述">
              <a:extLst>
                <a:ext uri="{FF2B5EF4-FFF2-40B4-BE49-F238E27FC236}">
                  <a16:creationId xmlns:a16="http://schemas.microsoft.com/office/drawing/2014/main" id="{90D046BA-9CFA-4DE4-9EBB-672AB82755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2671"/>
            <a:stretch/>
          </p:blipFill>
          <p:spPr>
            <a:xfrm>
              <a:off x="316006" y="3007633"/>
              <a:ext cx="8555691" cy="1150627"/>
            </a:xfrm>
            <a:prstGeom prst="rect">
              <a:avLst/>
            </a:prstGeom>
          </p:spPr>
        </p:pic>
      </p:grpSp>
      <p:sp>
        <p:nvSpPr>
          <p:cNvPr id="29" name="TextBox 6">
            <a:extLst>
              <a:ext uri="{FF2B5EF4-FFF2-40B4-BE49-F238E27FC236}">
                <a16:creationId xmlns:a16="http://schemas.microsoft.com/office/drawing/2014/main" id="{A5B24B00-EE93-4237-927D-7C977DCE5670}"/>
              </a:ext>
            </a:extLst>
          </p:cNvPr>
          <p:cNvSpPr txBox="1"/>
          <p:nvPr/>
        </p:nvSpPr>
        <p:spPr>
          <a:xfrm>
            <a:off x="3035664" y="1581203"/>
            <a:ext cx="5628173" cy="830989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defRPr/>
            </a:pP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x DDR4 SO-DIMM </a:t>
            </a:r>
            <a:b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雙通道</a:t>
            </a:r>
            <a:r>
              <a:rPr lang="en-US" altLang="zh-TW" sz="24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插槽，最高總和</a:t>
            </a: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 GB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036FB193-188A-4D72-9571-1EC180098BF1}"/>
              </a:ext>
            </a:extLst>
          </p:cNvPr>
          <p:cNvGrpSpPr/>
          <p:nvPr/>
        </p:nvGrpSpPr>
        <p:grpSpPr>
          <a:xfrm>
            <a:off x="5994047" y="3173021"/>
            <a:ext cx="2022624" cy="711859"/>
            <a:chOff x="185869" y="4169766"/>
            <a:chExt cx="2022624" cy="711859"/>
          </a:xfrm>
        </p:grpSpPr>
        <p:sp>
          <p:nvSpPr>
            <p:cNvPr id="35" name="TextBox 11">
              <a:extLst>
                <a:ext uri="{FF2B5EF4-FFF2-40B4-BE49-F238E27FC236}">
                  <a16:creationId xmlns:a16="http://schemas.microsoft.com/office/drawing/2014/main" id="{EE9C0601-D04F-4FA1-B7B8-5B4C03B6E10D}"/>
                </a:ext>
              </a:extLst>
            </p:cNvPr>
            <p:cNvSpPr txBox="1"/>
            <p:nvPr/>
          </p:nvSpPr>
          <p:spPr>
            <a:xfrm>
              <a:off x="185869" y="4169766"/>
              <a:ext cx="1915891" cy="300074"/>
            </a:xfrm>
            <a:prstGeom prst="rect">
              <a:avLst/>
            </a:prstGeom>
            <a:noFill/>
          </p:spPr>
          <p:txBody>
            <a:bodyPr wrap="none" lIns="91431" tIns="45716" rIns="91431" bIns="45716" rtlCol="0" anchor="t">
              <a:spAutoFit/>
            </a:bodyPr>
            <a:lstStyle/>
            <a:p>
              <a:r>
                <a:rPr lang="ja-JP" altLang="en-US" sz="135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記憶體模組訂購料號：</a:t>
              </a:r>
              <a:endParaRPr lang="en-US" sz="13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512CAE7D-B810-4134-BE0E-AC49D94FA7F2}"/>
                </a:ext>
              </a:extLst>
            </p:cNvPr>
            <p:cNvSpPr/>
            <p:nvPr/>
          </p:nvSpPr>
          <p:spPr>
            <a:xfrm>
              <a:off x="199628" y="4421098"/>
              <a:ext cx="2008865" cy="246213"/>
            </a:xfrm>
            <a:prstGeom prst="rect">
              <a:avLst/>
            </a:prstGeom>
          </p:spPr>
          <p:txBody>
            <a:bodyPr wrap="none" lIns="91431" tIns="45716" rIns="91431" bIns="45716">
              <a:spAutoFit/>
            </a:bodyPr>
            <a:lstStyle/>
            <a:p>
              <a:r>
                <a:rPr lang="da-DK" sz="10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4GB: RAM-4GDR4A0-SO-2400</a:t>
              </a:r>
            </a:p>
          </p:txBody>
        </p:sp>
        <p:sp>
          <p:nvSpPr>
            <p:cNvPr id="37" name="Rectangle 13">
              <a:extLst>
                <a:ext uri="{FF2B5EF4-FFF2-40B4-BE49-F238E27FC236}">
                  <a16:creationId xmlns:a16="http://schemas.microsoft.com/office/drawing/2014/main" id="{EE44D77F-103E-4757-83EB-D1FED8A23C01}"/>
                </a:ext>
              </a:extLst>
            </p:cNvPr>
            <p:cNvSpPr/>
            <p:nvPr/>
          </p:nvSpPr>
          <p:spPr>
            <a:xfrm>
              <a:off x="199628" y="4635412"/>
              <a:ext cx="1973599" cy="246213"/>
            </a:xfrm>
            <a:prstGeom prst="rect">
              <a:avLst/>
            </a:prstGeom>
          </p:spPr>
          <p:txBody>
            <a:bodyPr wrap="none" lIns="91431" tIns="45716" rIns="91431" bIns="45716" anchor="t">
              <a:spAutoFit/>
            </a:bodyPr>
            <a:lstStyle/>
            <a:p>
              <a:r>
                <a:rPr lang="da-DK" sz="10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2GB: RAM-2GDR4T0-SO-2400</a:t>
              </a:r>
              <a:endParaRPr lang="da-DK" sz="1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E846246C-CD47-49F9-A027-7F4B5DA21522}"/>
              </a:ext>
            </a:extLst>
          </p:cNvPr>
          <p:cNvGrpSpPr/>
          <p:nvPr/>
        </p:nvGrpSpPr>
        <p:grpSpPr>
          <a:xfrm>
            <a:off x="3144665" y="2640042"/>
            <a:ext cx="2553828" cy="982847"/>
            <a:chOff x="-169377" y="1618449"/>
            <a:chExt cx="1985833" cy="1395228"/>
          </a:xfrm>
        </p:grpSpPr>
        <p:sp>
          <p:nvSpPr>
            <p:cNvPr id="34" name="Shape 65">
              <a:extLst>
                <a:ext uri="{FF2B5EF4-FFF2-40B4-BE49-F238E27FC236}">
                  <a16:creationId xmlns:a16="http://schemas.microsoft.com/office/drawing/2014/main" id="{74DB7E9B-1A62-42CF-B717-FD7197F40923}"/>
                </a:ext>
              </a:extLst>
            </p:cNvPr>
            <p:cNvSpPr/>
            <p:nvPr/>
          </p:nvSpPr>
          <p:spPr>
            <a:xfrm>
              <a:off x="-169377" y="2015381"/>
              <a:ext cx="1985833" cy="9982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Font typeface="Arial"/>
                <a:buNone/>
              </a:pPr>
              <a:r>
                <a:rPr lang="en-US" altLang="zh-TW" sz="40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zh-TW" sz="4000" b="0" i="0" u="none" strike="noStrike" cap="none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GB </a:t>
              </a:r>
              <a:r>
                <a:rPr lang="zh-TW" b="0" i="0" u="none" strike="noStrike" cap="none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RAM</a:t>
              </a:r>
              <a:r>
                <a:rPr lang="en-US" altLang="zh-TW" b="0" i="0" u="none" strike="noStrike" cap="none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 </a:t>
              </a:r>
              <a:r>
                <a:rPr lang="en-US" altLang="zh-TW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(1 x 2GB)</a:t>
              </a:r>
              <a:r>
                <a:rPr lang="zh-TW" b="0" i="0" u="none" strike="noStrike" cap="none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 </a:t>
              </a: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5A92BF37-A7DB-40ED-8678-3F9F925F37F8}"/>
                </a:ext>
              </a:extLst>
            </p:cNvPr>
            <p:cNvSpPr/>
            <p:nvPr/>
          </p:nvSpPr>
          <p:spPr>
            <a:xfrm>
              <a:off x="-157143" y="1618449"/>
              <a:ext cx="1631922" cy="480604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18000"/>
              </a:schemeClr>
            </a:solidFill>
            <a:ln w="63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anchor="ctr">
              <a:spAutoFit/>
            </a:bodyPr>
            <a:lstStyle/>
            <a:p>
              <a:pPr lvl="0" algn="ctr">
                <a:buClr>
                  <a:srgbClr val="595959"/>
                </a:buClr>
                <a:buSzPct val="25000"/>
              </a:pPr>
              <a:r>
                <a:rPr lang="zh-TW" altLang="zh-TW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TS-4</a:t>
              </a:r>
              <a:r>
                <a:rPr lang="en-US" altLang="zh-TW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51D</a:t>
              </a:r>
              <a:r>
                <a:rPr lang="zh-TW" altLang="zh-TW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eU-</a:t>
              </a:r>
              <a:r>
                <a:rPr lang="en-US" altLang="zh-TW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zh-TW" altLang="zh-TW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</a:t>
              </a:r>
            </a:p>
          </p:txBody>
        </p:sp>
      </p:grpSp>
      <p:pic>
        <p:nvPicPr>
          <p:cNvPr id="3" name="圖片 2" descr="一張含有 電子用品, 電路 的圖片&#10;&#10;自動產生的描述">
            <a:extLst>
              <a:ext uri="{FF2B5EF4-FFF2-40B4-BE49-F238E27FC236}">
                <a16:creationId xmlns:a16="http://schemas.microsoft.com/office/drawing/2014/main" id="{842D43E5-FF81-47D9-BA75-540D267C2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4000" contras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0221" y="2496656"/>
            <a:ext cx="1500355" cy="642550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72000"/>
              </a:prstClr>
            </a:outerShdw>
          </a:effec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D19AAFFE-96DC-4F98-9031-DAFC4DD80B2E}"/>
              </a:ext>
            </a:extLst>
          </p:cNvPr>
          <p:cNvSpPr/>
          <p:nvPr/>
        </p:nvSpPr>
        <p:spPr>
          <a:xfrm>
            <a:off x="386495" y="1620241"/>
            <a:ext cx="2553828" cy="163121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lvl="0" algn="ctr">
              <a:buClr>
                <a:srgbClr val="595959"/>
              </a:buClr>
              <a:buSzPct val="25000"/>
            </a:pPr>
            <a:endParaRPr lang="en-US" altLang="zh-TW" sz="2000" b="1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  <a:p>
            <a:pPr lvl="0" algn="ctr">
              <a:buClr>
                <a:srgbClr val="595959"/>
              </a:buClr>
              <a:buSzPct val="25000"/>
            </a:pPr>
            <a:endParaRPr lang="en-US" altLang="zh-TW" sz="2000" b="1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  <a:p>
            <a:pPr lvl="0" algn="ctr">
              <a:buClr>
                <a:srgbClr val="595959"/>
              </a:buClr>
              <a:buSzPct val="25000"/>
            </a:pPr>
            <a:endParaRPr lang="en-US" altLang="zh-TW" sz="2000" b="1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  <a:p>
            <a:pPr lvl="0" algn="ctr">
              <a:buClr>
                <a:srgbClr val="595959"/>
              </a:buClr>
              <a:buSzPct val="25000"/>
            </a:pPr>
            <a:endParaRPr lang="en-US" altLang="zh-TW" sz="2000" b="1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  <a:p>
            <a:pPr lvl="0" algn="ctr">
              <a:buClr>
                <a:srgbClr val="595959"/>
              </a:buClr>
              <a:buSzPct val="25000"/>
            </a:pPr>
            <a:endParaRPr lang="zh-TW" altLang="zh-TW" sz="2000" b="1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21" name="Shape 133">
            <a:extLst>
              <a:ext uri="{FF2B5EF4-FFF2-40B4-BE49-F238E27FC236}">
                <a16:creationId xmlns:a16="http://schemas.microsoft.com/office/drawing/2014/main" id="{0AF3A138-A759-4B24-9C62-A5424E056D19}"/>
              </a:ext>
            </a:extLst>
          </p:cNvPr>
          <p:cNvPicPr preferRelativeResize="0"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7000"/>
                    </a14:imgEffect>
                  </a14:imgLayer>
                </a14:imgProps>
              </a:ext>
            </a:extLst>
          </a:blip>
          <a:srcRect l="14593"/>
          <a:stretch/>
        </p:blipFill>
        <p:spPr>
          <a:xfrm>
            <a:off x="400155" y="1077764"/>
            <a:ext cx="2894096" cy="2061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3E1116F6-EA94-4B69-B8AA-7960AC338FEE}"/>
              </a:ext>
            </a:extLst>
          </p:cNvPr>
          <p:cNvGrpSpPr/>
          <p:nvPr/>
        </p:nvGrpSpPr>
        <p:grpSpPr>
          <a:xfrm>
            <a:off x="124385" y="3378657"/>
            <a:ext cx="8809858" cy="1343246"/>
            <a:chOff x="61839" y="3007633"/>
            <a:chExt cx="8809858" cy="1343246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9C1D84D4-B0E4-4B13-812A-AEBED6FFB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39" y="3972830"/>
              <a:ext cx="8809858" cy="378049"/>
            </a:xfrm>
            <a:prstGeom prst="rect">
              <a:avLst/>
            </a:prstGeom>
          </p:spPr>
        </p:pic>
        <p:pic>
          <p:nvPicPr>
            <p:cNvPr id="28" name="圖片 27" descr="一張含有 監視器, 電子用品, 坐, 白色 的圖片&#10;&#10;自動產生的描述">
              <a:extLst>
                <a:ext uri="{FF2B5EF4-FFF2-40B4-BE49-F238E27FC236}">
                  <a16:creationId xmlns:a16="http://schemas.microsoft.com/office/drawing/2014/main" id="{B8D58701-7E13-47EE-BDB1-80A46176AB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2671"/>
            <a:stretch/>
          </p:blipFill>
          <p:spPr>
            <a:xfrm>
              <a:off x="316006" y="3007633"/>
              <a:ext cx="8555691" cy="1150627"/>
            </a:xfrm>
            <a:prstGeom prst="rect">
              <a:avLst/>
            </a:prstGeom>
          </p:spPr>
        </p:pic>
      </p:grpSp>
      <p:sp>
        <p:nvSpPr>
          <p:cNvPr id="42" name="手繪多邊形: 圖案 41">
            <a:extLst>
              <a:ext uri="{FF2B5EF4-FFF2-40B4-BE49-F238E27FC236}">
                <a16:creationId xmlns:a16="http://schemas.microsoft.com/office/drawing/2014/main" id="{7C7F8668-0C0B-4E18-9805-ACB7126D9628}"/>
              </a:ext>
            </a:extLst>
          </p:cNvPr>
          <p:cNvSpPr/>
          <p:nvPr/>
        </p:nvSpPr>
        <p:spPr>
          <a:xfrm>
            <a:off x="3750755" y="3597755"/>
            <a:ext cx="1676400" cy="105345"/>
          </a:xfrm>
          <a:custGeom>
            <a:avLst/>
            <a:gdLst>
              <a:gd name="connsiteX0" fmla="*/ 239211 w 1859666"/>
              <a:gd name="connsiteY0" fmla="*/ 0 h 148541"/>
              <a:gd name="connsiteX1" fmla="*/ 0 w 1859666"/>
              <a:gd name="connsiteY1" fmla="*/ 148541 h 148541"/>
              <a:gd name="connsiteX2" fmla="*/ 1859666 w 1859666"/>
              <a:gd name="connsiteY2" fmla="*/ 148541 h 148541"/>
              <a:gd name="connsiteX3" fmla="*/ 1626243 w 1859666"/>
              <a:gd name="connsiteY3" fmla="*/ 0 h 148541"/>
              <a:gd name="connsiteX4" fmla="*/ 239211 w 1859666"/>
              <a:gd name="connsiteY4" fmla="*/ 0 h 148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9666" h="148541">
                <a:moveTo>
                  <a:pt x="239211" y="0"/>
                </a:moveTo>
                <a:lnTo>
                  <a:pt x="0" y="148541"/>
                </a:lnTo>
                <a:lnTo>
                  <a:pt x="1859666" y="148541"/>
                </a:lnTo>
                <a:lnTo>
                  <a:pt x="1626243" y="0"/>
                </a:lnTo>
                <a:lnTo>
                  <a:pt x="239211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矩形圖說文字 15">
            <a:extLst>
              <a:ext uri="{FF2B5EF4-FFF2-40B4-BE49-F238E27FC236}">
                <a16:creationId xmlns:a16="http://schemas.microsoft.com/office/drawing/2014/main" id="{869CD24E-E8D8-458B-8FF3-003010530A3D}"/>
              </a:ext>
            </a:extLst>
          </p:cNvPr>
          <p:cNvSpPr/>
          <p:nvPr/>
        </p:nvSpPr>
        <p:spPr>
          <a:xfrm>
            <a:off x="685800" y="1402852"/>
            <a:ext cx="4385155" cy="1929129"/>
          </a:xfrm>
          <a:prstGeom prst="wedgeRectCallout">
            <a:avLst>
              <a:gd name="adj1" fmla="val 41836"/>
              <a:gd name="adj2" fmla="val 66695"/>
            </a:avLst>
          </a:prstGeom>
          <a:solidFill>
            <a:schemeClr val="tx1"/>
          </a:solidFill>
          <a:ln w="12700">
            <a:solidFill>
              <a:srgbClr val="E7FC20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Shape 167"/>
          <p:cNvSpPr txBox="1">
            <a:spLocks/>
          </p:cNvSpPr>
          <p:nvPr/>
        </p:nvSpPr>
        <p:spPr>
          <a:xfrm>
            <a:off x="285720" y="-714300"/>
            <a:ext cx="85206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  <a:tabLst/>
              <a:defRPr/>
            </a:pPr>
            <a:endParaRPr kumimoji="0" lang="zh-TW" sz="4000" b="1" i="0" u="none" strike="noStrike" kern="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01762872-E59E-4A46-937F-357F4E2DB21A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800">
                <a:solidFill>
                  <a:srgbClr val="6065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1U </a:t>
            </a:r>
            <a:r>
              <a:rPr lang="zh-TW" altLang="en-US" sz="3800">
                <a:solidFill>
                  <a:srgbClr val="6065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也可以輕鬆玩轉 </a:t>
            </a:r>
            <a:r>
              <a:rPr lang="en-US" altLang="zh-TW" sz="3800" err="1">
                <a:solidFill>
                  <a:srgbClr val="6065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Qtier</a:t>
            </a:r>
            <a:r>
              <a:rPr lang="en-US" altLang="zh-TW" sz="3800">
                <a:solidFill>
                  <a:srgbClr val="6065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800">
                <a:solidFill>
                  <a:srgbClr val="6065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 </a:t>
            </a:r>
            <a:r>
              <a:rPr lang="en-US" altLang="zh-TW" sz="3800">
                <a:solidFill>
                  <a:srgbClr val="6065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lang="zh-TW" altLang="en-US" sz="3800">
                <a:solidFill>
                  <a:srgbClr val="6065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快取</a:t>
            </a:r>
          </a:p>
        </p:txBody>
      </p:sp>
      <p:sp>
        <p:nvSpPr>
          <p:cNvPr id="18" name="Shape 183">
            <a:extLst>
              <a:ext uri="{FF2B5EF4-FFF2-40B4-BE49-F238E27FC236}">
                <a16:creationId xmlns:a16="http://schemas.microsoft.com/office/drawing/2014/main" id="{6B7B64F4-B319-42F8-9BB8-BACF70E28AB3}"/>
              </a:ext>
            </a:extLst>
          </p:cNvPr>
          <p:cNvSpPr txBox="1"/>
          <p:nvPr/>
        </p:nvSpPr>
        <p:spPr>
          <a:xfrm flipH="1">
            <a:off x="2754436" y="4486895"/>
            <a:ext cx="3961136" cy="3628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4</a:t>
            </a:r>
            <a:r>
              <a:rPr lang="en-US" altLang="zh-TW" sz="1500" b="1" i="0" u="none" strike="noStrike" cap="none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x 3.5</a:t>
            </a:r>
            <a:r>
              <a:rPr lang="zh-TW" altLang="en-US" sz="1500" b="1" i="0" u="none" strike="noStrike" cap="none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吋</a:t>
            </a:r>
            <a:r>
              <a:rPr lang="en-US" altLang="zh-TW" sz="1500" b="1" i="0" u="none" strike="noStrike" cap="none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/2.5</a:t>
            </a:r>
            <a:r>
              <a:rPr lang="zh-TW" altLang="en-US" sz="1500" b="1" i="0" u="none" strike="noStrike" cap="none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吋 </a:t>
            </a:r>
            <a:r>
              <a:rPr lang="en-US" altLang="zh-TW" sz="1500" b="1" i="0" u="none" strike="noStrike" cap="none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SATA 6Gb/s HDD/SSD </a:t>
            </a:r>
            <a:r>
              <a:rPr lang="zh-CN" altLang="en-US" sz="15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埠</a:t>
            </a:r>
            <a:endParaRPr lang="zh-TW" sz="1500" b="1" i="0" u="none" strike="noStrike" cap="none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圓角矩形 13">
            <a:extLst>
              <a:ext uri="{FF2B5EF4-FFF2-40B4-BE49-F238E27FC236}">
                <a16:creationId xmlns:a16="http://schemas.microsoft.com/office/drawing/2014/main" id="{7ADE64C3-ADE4-4284-A0E8-B24B1D137EB5}"/>
              </a:ext>
            </a:extLst>
          </p:cNvPr>
          <p:cNvSpPr/>
          <p:nvPr/>
        </p:nvSpPr>
        <p:spPr>
          <a:xfrm>
            <a:off x="1015662" y="3982966"/>
            <a:ext cx="7258050" cy="492554"/>
          </a:xfrm>
          <a:prstGeom prst="roundRect">
            <a:avLst>
              <a:gd name="adj" fmla="val 4902"/>
            </a:avLst>
          </a:prstGeom>
          <a:noFill/>
          <a:ln w="12700">
            <a:solidFill>
              <a:srgbClr val="FFC000"/>
            </a:solidFill>
          </a:ln>
          <a:effectLst>
            <a:glow rad="38100">
              <a:srgbClr val="FFC0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圓角矩形 21">
            <a:extLst>
              <a:ext uri="{FF2B5EF4-FFF2-40B4-BE49-F238E27FC236}">
                <a16:creationId xmlns:a16="http://schemas.microsoft.com/office/drawing/2014/main" id="{9EC62D1C-1ED4-47AD-BCEF-84436DAC7838}"/>
              </a:ext>
            </a:extLst>
          </p:cNvPr>
          <p:cNvSpPr/>
          <p:nvPr/>
        </p:nvSpPr>
        <p:spPr>
          <a:xfrm>
            <a:off x="5836839" y="3762505"/>
            <a:ext cx="1260662" cy="214314"/>
          </a:xfrm>
          <a:prstGeom prst="roundRect">
            <a:avLst/>
          </a:prstGeom>
          <a:noFill/>
          <a:ln w="12700">
            <a:solidFill>
              <a:srgbClr val="E7FC20"/>
            </a:solidFill>
          </a:ln>
          <a:effectLst>
            <a:glow rad="76200">
              <a:srgbClr val="92D05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圖說文字 15">
            <a:extLst>
              <a:ext uri="{FF2B5EF4-FFF2-40B4-BE49-F238E27FC236}">
                <a16:creationId xmlns:a16="http://schemas.microsoft.com/office/drawing/2014/main" id="{EEF16B73-79B8-42A6-A82A-F9900330D318}"/>
              </a:ext>
            </a:extLst>
          </p:cNvPr>
          <p:cNvSpPr/>
          <p:nvPr/>
        </p:nvSpPr>
        <p:spPr>
          <a:xfrm>
            <a:off x="5164971" y="1402852"/>
            <a:ext cx="3521866" cy="1342654"/>
          </a:xfrm>
          <a:prstGeom prst="wedgeRectCallout">
            <a:avLst>
              <a:gd name="adj1" fmla="val -14472"/>
              <a:gd name="adj2" fmla="val 118083"/>
            </a:avLst>
          </a:prstGeom>
          <a:solidFill>
            <a:schemeClr val="tx1"/>
          </a:solidFill>
          <a:ln w="12700">
            <a:solidFill>
              <a:srgbClr val="E7FC20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Shape 183">
            <a:extLst>
              <a:ext uri="{FF2B5EF4-FFF2-40B4-BE49-F238E27FC236}">
                <a16:creationId xmlns:a16="http://schemas.microsoft.com/office/drawing/2014/main" id="{6190A264-857F-48CC-9069-AC73EB7B02D8}"/>
              </a:ext>
            </a:extLst>
          </p:cNvPr>
          <p:cNvSpPr txBox="1"/>
          <p:nvPr/>
        </p:nvSpPr>
        <p:spPr>
          <a:xfrm flipH="1">
            <a:off x="5275832" y="1493121"/>
            <a:ext cx="3643338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 i="0" u="none" strike="noStrike" cap="none">
                <a:solidFill>
                  <a:srgbClr val="E7FC2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LED </a:t>
            </a:r>
            <a:r>
              <a:rPr lang="zh-CN" altLang="en-US" sz="1500" b="1" i="0" u="none" strike="noStrike" cap="none">
                <a:solidFill>
                  <a:srgbClr val="E7FC2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燈號指示</a:t>
            </a:r>
            <a:r>
              <a:rPr lang="en-US" altLang="zh-CN" sz="1500" b="1">
                <a:solidFill>
                  <a:srgbClr val="E7FC2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: 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CN" altLang="en-US" sz="1200" b="1">
                <a:solidFill>
                  <a:srgbClr val="E7FC2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硬碟</a:t>
            </a:r>
            <a:r>
              <a:rPr lang="zh-TW" altLang="en-US" sz="1200" b="1">
                <a:solidFill>
                  <a:srgbClr val="E7FC2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、</a:t>
            </a:r>
            <a:r>
              <a:rPr lang="en-US" altLang="zh-TW" sz="1200" b="1">
                <a:solidFill>
                  <a:srgbClr val="E7FC2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M.2 SSD</a:t>
            </a:r>
            <a:r>
              <a:rPr lang="zh-TW" altLang="en-US" sz="1200" b="1">
                <a:solidFill>
                  <a:srgbClr val="E7FC2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、網路、擴充裝置、狀態</a:t>
            </a:r>
            <a:endParaRPr lang="zh-TW" sz="1200" b="1" i="0" u="none" strike="noStrike" cap="none">
              <a:solidFill>
                <a:srgbClr val="E7FC2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9456F90D-1E61-4107-B022-AEAD844EDCAD}"/>
              </a:ext>
            </a:extLst>
          </p:cNvPr>
          <p:cNvSpPr/>
          <p:nvPr/>
        </p:nvSpPr>
        <p:spPr>
          <a:xfrm>
            <a:off x="7138643" y="2893956"/>
            <a:ext cx="1381685" cy="410061"/>
          </a:xfrm>
          <a:prstGeom prst="round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Shape 195">
            <a:extLst>
              <a:ext uri="{FF2B5EF4-FFF2-40B4-BE49-F238E27FC236}">
                <a16:creationId xmlns:a16="http://schemas.microsoft.com/office/drawing/2014/main" id="{BEF39DDA-07B7-4DDF-8FD5-91FCBB29E716}"/>
              </a:ext>
            </a:extLst>
          </p:cNvPr>
          <p:cNvSpPr txBox="1"/>
          <p:nvPr/>
        </p:nvSpPr>
        <p:spPr>
          <a:xfrm>
            <a:off x="7326584" y="2971589"/>
            <a:ext cx="857256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zh-TW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電源鍵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452CE3B9-C396-4721-A1E6-8B7CA0E7C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27691" y="2981592"/>
            <a:ext cx="259197" cy="259197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5577C05C-3177-4301-85B3-8EC12D63AE79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7326584" y="3304017"/>
            <a:ext cx="502902" cy="53835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圖形 42">
            <a:extLst>
              <a:ext uri="{FF2B5EF4-FFF2-40B4-BE49-F238E27FC236}">
                <a16:creationId xmlns:a16="http://schemas.microsoft.com/office/drawing/2014/main" id="{29E8AA83-D740-47C1-B231-1D43B5C861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4645" t="1942" r="18073" b="40293"/>
          <a:stretch/>
        </p:blipFill>
        <p:spPr>
          <a:xfrm>
            <a:off x="2372756" y="1584469"/>
            <a:ext cx="2566588" cy="1587030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F98D3B34-AE0E-4440-BC44-30ADC346E823}"/>
              </a:ext>
            </a:extLst>
          </p:cNvPr>
          <p:cNvSpPr/>
          <p:nvPr/>
        </p:nvSpPr>
        <p:spPr>
          <a:xfrm>
            <a:off x="808192" y="2700978"/>
            <a:ext cx="16749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x </a:t>
            </a:r>
            <a:r>
              <a:rPr lang="zh-TW" altLang="en-US" sz="1200" b="1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M.2 </a:t>
            </a:r>
            <a:r>
              <a:rPr lang="en-US" altLang="zh-TW" sz="1200" b="1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2280</a:t>
            </a:r>
            <a:r>
              <a:rPr lang="zh-TW" altLang="en-US" sz="1200" b="1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1200" b="1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b="1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SATA</a:t>
            </a:r>
            <a:r>
              <a:rPr lang="zh-TW" altLang="en-US" sz="1200" b="1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00" b="1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6Gb/s </a:t>
            </a:r>
            <a:r>
              <a:rPr lang="zh-TW" altLang="en-US" sz="1200" b="1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 埠</a:t>
            </a:r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5B3ED06F-BD4C-4487-B7EF-FBA7FBC42BFC}"/>
              </a:ext>
            </a:extLst>
          </p:cNvPr>
          <p:cNvGrpSpPr/>
          <p:nvPr/>
        </p:nvGrpSpPr>
        <p:grpSpPr>
          <a:xfrm>
            <a:off x="900022" y="1667144"/>
            <a:ext cx="1240401" cy="969651"/>
            <a:chOff x="3620816" y="1391850"/>
            <a:chExt cx="1832246" cy="1432312"/>
          </a:xfrm>
        </p:grpSpPr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A0883185-54AC-4E16-8E35-CD71C5EF7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90937" y="2319337"/>
              <a:ext cx="1762125" cy="504825"/>
            </a:xfrm>
            <a:prstGeom prst="rect">
              <a:avLst/>
            </a:prstGeom>
          </p:spPr>
        </p:pic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D7E8F6ED-DF14-4E48-88BC-5F86BF42C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43048"/>
            <a:stretch/>
          </p:blipFill>
          <p:spPr>
            <a:xfrm>
              <a:off x="3620816" y="1391850"/>
              <a:ext cx="1571625" cy="895063"/>
            </a:xfrm>
            <a:prstGeom prst="rect">
              <a:avLst/>
            </a:prstGeom>
          </p:spPr>
        </p:pic>
      </p:grpSp>
      <p:pic>
        <p:nvPicPr>
          <p:cNvPr id="57" name="圖形 56">
            <a:extLst>
              <a:ext uri="{FF2B5EF4-FFF2-40B4-BE49-F238E27FC236}">
                <a16:creationId xmlns:a16="http://schemas.microsoft.com/office/drawing/2014/main" id="{8E1A6A36-CFD1-4756-BAB3-3157E04054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32648" y="2212285"/>
            <a:ext cx="3228491" cy="3370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04D84BA-5EBF-4D68-BA74-41ED1C0B69A0}"/>
              </a:ext>
            </a:extLst>
          </p:cNvPr>
          <p:cNvSpPr txBox="1"/>
          <p:nvPr/>
        </p:nvSpPr>
        <p:spPr>
          <a:xfrm>
            <a:off x="8554189" y="-480952"/>
            <a:ext cx="468715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5" name="Picture 33" descr="\\MARKETING\Marketing\TO 明俐\直播PPT\20171208_SATA M.2 SSD 與 NVMe M.2 SSD 有什麼不一樣\素材\P13.jpg">
            <a:extLst>
              <a:ext uri="{FF2B5EF4-FFF2-40B4-BE49-F238E27FC236}">
                <a16:creationId xmlns:a16="http://schemas.microsoft.com/office/drawing/2014/main" id="{920F8D7D-8516-4D74-9960-84BEC6C5E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5"/>
          <a:stretch/>
        </p:blipFill>
        <p:spPr bwMode="auto">
          <a:xfrm>
            <a:off x="5349586" y="3628684"/>
            <a:ext cx="3396971" cy="89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hape 83">
            <a:extLst>
              <a:ext uri="{FF2B5EF4-FFF2-40B4-BE49-F238E27FC236}">
                <a16:creationId xmlns:a16="http://schemas.microsoft.com/office/drawing/2014/main" id="{1875729B-E26A-4307-BAB7-F15183735390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5498" y="3678495"/>
            <a:ext cx="3842086" cy="93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30" descr="\\MARKETING\Marketing\MarketingMaterials\素材\_icons\ICON_Sabrina\QNAP Auto Tiering logo_512x512.png">
            <a:extLst>
              <a:ext uri="{FF2B5EF4-FFF2-40B4-BE49-F238E27FC236}">
                <a16:creationId xmlns:a16="http://schemas.microsoft.com/office/drawing/2014/main" id="{87215217-BFF0-4EA3-9AB9-21261127B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0147" y="3676550"/>
            <a:ext cx="799591" cy="7995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五邊形 36">
            <a:extLst>
              <a:ext uri="{FF2B5EF4-FFF2-40B4-BE49-F238E27FC236}">
                <a16:creationId xmlns:a16="http://schemas.microsoft.com/office/drawing/2014/main" id="{0043BA39-92F2-4D6E-BE17-6E016178345A}"/>
              </a:ext>
            </a:extLst>
          </p:cNvPr>
          <p:cNvSpPr/>
          <p:nvPr/>
        </p:nvSpPr>
        <p:spPr>
          <a:xfrm>
            <a:off x="170317" y="3131952"/>
            <a:ext cx="4032448" cy="361139"/>
          </a:xfrm>
          <a:prstGeom prst="homePlat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玩法 </a:t>
            </a:r>
            <a:r>
              <a:rPr kumimoji="1"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1:</a:t>
            </a:r>
            <a:r>
              <a:rPr kumimoji="1"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</a:t>
            </a:r>
            <a:r>
              <a:rPr kumimoji="1"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快取</a:t>
            </a:r>
            <a:r>
              <a:rPr kumimoji="1"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隨機存取</a:t>
            </a:r>
            <a:r>
              <a:rPr lang="zh-TW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效能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大幅提升</a:t>
            </a:r>
          </a:p>
        </p:txBody>
      </p:sp>
      <p:sp>
        <p:nvSpPr>
          <p:cNvPr id="11" name="五邊形 41">
            <a:extLst>
              <a:ext uri="{FF2B5EF4-FFF2-40B4-BE49-F238E27FC236}">
                <a16:creationId xmlns:a16="http://schemas.microsoft.com/office/drawing/2014/main" id="{413A1E02-7A11-4F7F-A7C0-30BE322F59F9}"/>
              </a:ext>
            </a:extLst>
          </p:cNvPr>
          <p:cNvSpPr/>
          <p:nvPr/>
        </p:nvSpPr>
        <p:spPr>
          <a:xfrm>
            <a:off x="4630147" y="3131952"/>
            <a:ext cx="4181130" cy="361139"/>
          </a:xfrm>
          <a:prstGeom prst="homePlat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玩法 </a:t>
            </a:r>
            <a:r>
              <a:rPr kumimoji="1"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2: </a:t>
            </a:r>
            <a:r>
              <a:rPr kumimoji="1" lang="en-US" altLang="zh-TW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Qtier</a:t>
            </a:r>
            <a:r>
              <a:rPr kumimoji="1"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spc="-1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效能與總儲存空間擴充雙重效益</a:t>
            </a: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2216777F-9FA6-450A-A9F4-A7337CFBFDCA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 </a:t>
            </a:r>
            <a:r>
              <a:rPr lang="en-US" altLang="zh-TW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M.2 2280 SATA SSD </a:t>
            </a:r>
            <a:r>
              <a:rPr lang="zh-TW" altLang="en-US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埠加速存取效能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3F83F91-CE02-4C89-9F85-A1B712016F89}"/>
              </a:ext>
            </a:extLst>
          </p:cNvPr>
          <p:cNvSpPr txBox="1"/>
          <p:nvPr/>
        </p:nvSpPr>
        <p:spPr>
          <a:xfrm>
            <a:off x="2186541" y="1257527"/>
            <a:ext cx="17732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 x M.2 2280 SATA SSD </a:t>
            </a:r>
            <a:r>
              <a:rPr lang="zh-TW" altLang="en-US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28CF728C-82F9-4D73-A37D-705A30236133}"/>
              </a:ext>
            </a:extLst>
          </p:cNvPr>
          <p:cNvSpPr/>
          <p:nvPr/>
        </p:nvSpPr>
        <p:spPr>
          <a:xfrm>
            <a:off x="3010486" y="1779563"/>
            <a:ext cx="675249" cy="51347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3190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7">
            <a:extLst>
              <a:ext uri="{FF2B5EF4-FFF2-40B4-BE49-F238E27FC236}">
                <a16:creationId xmlns:a16="http://schemas.microsoft.com/office/drawing/2014/main" id="{5609488D-C188-498E-84A7-072D90184165}"/>
              </a:ext>
            </a:extLst>
          </p:cNvPr>
          <p:cNvGrpSpPr/>
          <p:nvPr/>
        </p:nvGrpSpPr>
        <p:grpSpPr>
          <a:xfrm>
            <a:off x="0" y="2875499"/>
            <a:ext cx="9143999" cy="2286499"/>
            <a:chOff x="0" y="2339176"/>
            <a:chExt cx="9139058" cy="3046698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5772A020-B098-454F-9618-F83C4AE8F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1E0E8992-B50A-4927-85F3-5E76D2A6A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A233F5C0-8121-4B43-9F08-59F0BF23C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grpSp>
        <p:nvGrpSpPr>
          <p:cNvPr id="20" name="Shape 147"/>
          <p:cNvGrpSpPr/>
          <p:nvPr/>
        </p:nvGrpSpPr>
        <p:grpSpPr>
          <a:xfrm>
            <a:off x="3109315" y="1072356"/>
            <a:ext cx="5910300" cy="3805800"/>
            <a:chOff x="1545025" y="2929875"/>
            <a:chExt cx="5910300" cy="3805800"/>
          </a:xfrm>
        </p:grpSpPr>
        <p:sp>
          <p:nvSpPr>
            <p:cNvPr id="21" name="Shape 148"/>
            <p:cNvSpPr/>
            <p:nvPr/>
          </p:nvSpPr>
          <p:spPr>
            <a:xfrm>
              <a:off x="4483508" y="3275113"/>
              <a:ext cx="1782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10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 </a:t>
              </a:r>
            </a:p>
          </p:txBody>
        </p:sp>
        <p:pic>
          <p:nvPicPr>
            <p:cNvPr id="25" name="Shape 149" descr="1_Qtier-01-01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183000"/>
                      </a14:imgEffect>
                      <a14:imgEffect>
                        <a14:brightnessContrast bright="3000" contrast="38000"/>
                      </a14:imgEffect>
                    </a14:imgLayer>
                  </a14:imgProps>
                </a:ext>
              </a:extLst>
            </a:blip>
            <a:srcRect t="3513" b="3523"/>
            <a:stretch/>
          </p:blipFill>
          <p:spPr>
            <a:xfrm>
              <a:off x="1545025" y="2929875"/>
              <a:ext cx="5826300" cy="380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Shape 150"/>
            <p:cNvSpPr txBox="1"/>
            <p:nvPr/>
          </p:nvSpPr>
          <p:spPr>
            <a:xfrm>
              <a:off x="1826450" y="3209400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熱資料</a:t>
              </a:r>
            </a:p>
          </p:txBody>
        </p:sp>
        <p:sp>
          <p:nvSpPr>
            <p:cNvPr id="28" name="Shape 151"/>
            <p:cNvSpPr txBox="1"/>
            <p:nvPr/>
          </p:nvSpPr>
          <p:spPr>
            <a:xfrm>
              <a:off x="1826450" y="3403500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暖資料</a:t>
              </a:r>
            </a:p>
          </p:txBody>
        </p:sp>
        <p:sp>
          <p:nvSpPr>
            <p:cNvPr id="29" name="Shape 152"/>
            <p:cNvSpPr txBox="1"/>
            <p:nvPr/>
          </p:nvSpPr>
          <p:spPr>
            <a:xfrm>
              <a:off x="1826450" y="3605675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冷資料</a:t>
              </a:r>
            </a:p>
          </p:txBody>
        </p:sp>
        <p:sp>
          <p:nvSpPr>
            <p:cNvPr id="30" name="Shape 153"/>
            <p:cNvSpPr txBox="1"/>
            <p:nvPr/>
          </p:nvSpPr>
          <p:spPr>
            <a:xfrm>
              <a:off x="2172950" y="4193975"/>
              <a:ext cx="14166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資料存取行為改變</a:t>
              </a:r>
            </a:p>
          </p:txBody>
        </p:sp>
        <p:sp>
          <p:nvSpPr>
            <p:cNvPr id="31" name="Shape 154"/>
            <p:cNvSpPr txBox="1"/>
            <p:nvPr/>
          </p:nvSpPr>
          <p:spPr>
            <a:xfrm>
              <a:off x="3914249" y="3151935"/>
              <a:ext cx="1939675" cy="318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分層前</a:t>
              </a:r>
              <a:endPara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  <a:p>
              <a:pPr lvl="0"/>
              <a:r>
                <a:rPr lang="zh-TW" altLang="en-US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頻繁存取資料效能未優化</a:t>
              </a:r>
              <a:endParaRPr lang="zh-TW" sz="9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32" name="Shape 155"/>
            <p:cNvSpPr txBox="1"/>
            <p:nvPr/>
          </p:nvSpPr>
          <p:spPr>
            <a:xfrm>
              <a:off x="5853925" y="4236600"/>
              <a:ext cx="1601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開始分層</a:t>
              </a:r>
            </a:p>
          </p:txBody>
        </p:sp>
        <p:sp>
          <p:nvSpPr>
            <p:cNvPr id="33" name="Shape 156"/>
            <p:cNvSpPr txBox="1"/>
            <p:nvPr/>
          </p:nvSpPr>
          <p:spPr>
            <a:xfrm>
              <a:off x="3914249" y="5625885"/>
              <a:ext cx="1555652" cy="4136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分層後</a:t>
              </a:r>
              <a:endPara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  <a:p>
              <a:pPr lvl="0"/>
              <a:r>
                <a:rPr lang="zh-TW" altLang="en-US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頻繁存取資料效能已優化</a:t>
              </a:r>
              <a:endParaRPr lang="zh-TW" sz="9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34" name="Shape 157"/>
            <p:cNvSpPr txBox="1"/>
            <p:nvPr/>
          </p:nvSpPr>
          <p:spPr>
            <a:xfrm>
              <a:off x="3685858" y="4657327"/>
              <a:ext cx="1601400" cy="439200"/>
            </a:xfrm>
            <a:prstGeom prst="rect">
              <a:avLst/>
            </a:prstGeom>
            <a:noFill/>
            <a:ln>
              <a:noFill/>
            </a:ln>
            <a:effectLst>
              <a:outerShdw blurRad="50800" algn="l" rotWithShape="0">
                <a:prstClr val="black"/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sz="2400" b="1">
                  <a:solidFill>
                    <a:srgbClr val="DAFE0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Qtier</a:t>
              </a:r>
              <a:r>
                <a:rPr lang="zh-TW" sz="2400">
                  <a:solidFill>
                    <a:srgbClr val="DAFE0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en-US" altLang="zh-TW" sz="2400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zh-TW" sz="1600" b="1">
                  <a:solidFill>
                    <a:srgbClr val="DAFE0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引擎</a:t>
              </a:r>
            </a:p>
          </p:txBody>
        </p:sp>
      </p:grpSp>
      <p:sp>
        <p:nvSpPr>
          <p:cNvPr id="35" name="Shape 448"/>
          <p:cNvSpPr txBox="1"/>
          <p:nvPr/>
        </p:nvSpPr>
        <p:spPr>
          <a:xfrm>
            <a:off x="402567" y="1403652"/>
            <a:ext cx="3442316" cy="2921725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除了 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SSD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快取，</a:t>
            </a:r>
            <a:r>
              <a:rPr lang="en-US" altLang="zh-TW" b="1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Qtier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™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 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設定可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自動將冷熱資料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在 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SSD與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HDD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層間移動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。</a:t>
            </a:r>
            <a:b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</a:br>
            <a:endParaRPr lang="zh-TW" altLang="zh-TW" b="1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的容量可以直接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被用來存放檔案，且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支援的容量也不再受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記憶體大小限制。</a:t>
            </a:r>
            <a:b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</a:br>
            <a:endParaRPr lang="zh-TW" altLang="zh-TW" b="1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7BC2BC9-9D1A-4D4F-883A-F6012960922D}"/>
              </a:ext>
            </a:extLst>
          </p:cNvPr>
          <p:cNvSpPr txBox="1"/>
          <p:nvPr/>
        </p:nvSpPr>
        <p:spPr>
          <a:xfrm>
            <a:off x="8554189" y="-631336"/>
            <a:ext cx="468715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4" name="標題 1">
            <a:extLst>
              <a:ext uri="{FF2B5EF4-FFF2-40B4-BE49-F238E27FC236}">
                <a16:creationId xmlns:a16="http://schemas.microsoft.com/office/drawing/2014/main" id="{79A74DD3-4367-45A1-BF18-F68FED0C1F3D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自動分層 </a:t>
            </a:r>
            <a:r>
              <a:rPr lang="en-US" altLang="zh-TW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(Auto-Tiering) </a:t>
            </a:r>
            <a:r>
              <a:rPr lang="zh-TW" altLang="en-US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兼顧容量與效能</a:t>
            </a:r>
          </a:p>
        </p:txBody>
      </p:sp>
    </p:spTree>
    <p:extLst>
      <p:ext uri="{BB962C8B-B14F-4D97-AF65-F5344CB8AC3E}">
        <p14:creationId xmlns:p14="http://schemas.microsoft.com/office/powerpoint/2010/main" val="3743668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4511D05-1CBC-4206-888A-1999C2E8D531}"/>
              </a:ext>
            </a:extLst>
          </p:cNvPr>
          <p:cNvSpPr txBox="1"/>
          <p:nvPr/>
        </p:nvSpPr>
        <p:spPr>
          <a:xfrm>
            <a:off x="8675285" y="-414616"/>
            <a:ext cx="468715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OK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93F906D0-771C-4557-A605-2F0126F35EFE}"/>
              </a:ext>
            </a:extLst>
          </p:cNvPr>
          <p:cNvSpPr txBox="1">
            <a:spLocks/>
          </p:cNvSpPr>
          <p:nvPr/>
        </p:nvSpPr>
        <p:spPr>
          <a:xfrm>
            <a:off x="124385" y="48510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簡單完成 </a:t>
            </a:r>
            <a:r>
              <a:rPr lang="en-US" altLang="zh-TW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3.5 </a:t>
            </a:r>
            <a:r>
              <a:rPr lang="zh-TW" altLang="en-US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吋與 </a:t>
            </a:r>
            <a:r>
              <a:rPr lang="en-US" altLang="zh-TW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 </a:t>
            </a:r>
            <a:r>
              <a:rPr lang="zh-TW" altLang="en-US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吋 </a:t>
            </a:r>
            <a:r>
              <a:rPr lang="en-US" altLang="zh-TW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HDD/SSD</a:t>
            </a:r>
            <a:r>
              <a:rPr lang="zh-TW" altLang="en-US" sz="3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安裝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578852EE-65D0-4D1E-9174-FB273DE0F180}"/>
              </a:ext>
            </a:extLst>
          </p:cNvPr>
          <p:cNvGrpSpPr/>
          <p:nvPr/>
        </p:nvGrpSpPr>
        <p:grpSpPr>
          <a:xfrm>
            <a:off x="3900071" y="1205480"/>
            <a:ext cx="1260910" cy="329841"/>
            <a:chOff x="6217920" y="1477477"/>
            <a:chExt cx="1260910" cy="329841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569A7D-10A7-4189-A394-2D46DA6F3C1B}"/>
                </a:ext>
              </a:extLst>
            </p:cNvPr>
            <p:cNvSpPr/>
            <p:nvPr/>
          </p:nvSpPr>
          <p:spPr>
            <a:xfrm>
              <a:off x="6217920" y="1477477"/>
              <a:ext cx="1260910" cy="29901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C092ECF7-2F0A-4447-9AE6-29FA27DBDCD9}"/>
                </a:ext>
              </a:extLst>
            </p:cNvPr>
            <p:cNvSpPr txBox="1"/>
            <p:nvPr/>
          </p:nvSpPr>
          <p:spPr>
            <a:xfrm>
              <a:off x="6282891" y="1571356"/>
              <a:ext cx="1130968" cy="235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aseline="300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3.5</a:t>
              </a:r>
              <a:r>
                <a:rPr lang="zh-TW" altLang="en-US" baseline="300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吋</a:t>
              </a:r>
              <a:r>
                <a:rPr lang="en-US" altLang="zh-TW" baseline="300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HDD</a:t>
              </a:r>
              <a:endParaRPr lang="zh-TW" altLang="en-US" baseline="30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B14CE444-CB0E-4CEC-B3C0-AB4392060195}"/>
              </a:ext>
            </a:extLst>
          </p:cNvPr>
          <p:cNvGrpSpPr/>
          <p:nvPr/>
        </p:nvGrpSpPr>
        <p:grpSpPr>
          <a:xfrm>
            <a:off x="3893598" y="3240690"/>
            <a:ext cx="1267383" cy="329841"/>
            <a:chOff x="6211447" y="1477477"/>
            <a:chExt cx="1267383" cy="329841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30EF98F-88C3-4A61-97A8-FEE132DCB729}"/>
                </a:ext>
              </a:extLst>
            </p:cNvPr>
            <p:cNvSpPr/>
            <p:nvPr/>
          </p:nvSpPr>
          <p:spPr>
            <a:xfrm>
              <a:off x="6217920" y="1477477"/>
              <a:ext cx="1260910" cy="29901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A7C976D5-FD20-4CB4-BFF8-9C4496A8A4A4}"/>
                </a:ext>
              </a:extLst>
            </p:cNvPr>
            <p:cNvSpPr txBox="1"/>
            <p:nvPr/>
          </p:nvSpPr>
          <p:spPr>
            <a:xfrm>
              <a:off x="6211447" y="1571356"/>
              <a:ext cx="1260909" cy="235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aseline="300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2.5</a:t>
              </a:r>
              <a:r>
                <a:rPr lang="zh-TW" altLang="en-US" baseline="300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吋</a:t>
              </a:r>
              <a:r>
                <a:rPr lang="en-US" altLang="zh-TW" baseline="300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HDD / SSD</a:t>
              </a:r>
              <a:endParaRPr lang="zh-TW" altLang="en-US" baseline="30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70772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如螢幕大小 (16:9)</PresentationFormat>
  <Slides>32</Slides>
  <Notes>19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Simple Light</vt:lpstr>
      <vt:lpstr>PowerPoint 簡報</vt:lpstr>
      <vt:lpstr>PowerPoint 簡報</vt:lpstr>
      <vt:lpstr>PowerPoint 簡報</vt:lpstr>
      <vt:lpstr>新創公司網路升速與儲存的好幫手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ARM-based NAS 重大進化 支援快照</dc:title>
  <dc:creator>Coco Chiang</dc:creator>
  <cp:revision>2</cp:revision>
  <dcterms:modified xsi:type="dcterms:W3CDTF">2020-02-13T08:12:13Z</dcterms:modified>
</cp:coreProperties>
</file>