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9" r:id="rId2"/>
    <p:sldId id="356" r:id="rId3"/>
    <p:sldId id="265" r:id="rId4"/>
    <p:sldId id="270" r:id="rId5"/>
    <p:sldId id="314" r:id="rId6"/>
    <p:sldId id="299" r:id="rId7"/>
    <p:sldId id="317" r:id="rId8"/>
    <p:sldId id="318" r:id="rId9"/>
    <p:sldId id="330" r:id="rId10"/>
    <p:sldId id="319" r:id="rId11"/>
    <p:sldId id="322" r:id="rId12"/>
    <p:sldId id="323" r:id="rId13"/>
    <p:sldId id="332" r:id="rId14"/>
    <p:sldId id="333" r:id="rId15"/>
    <p:sldId id="334" r:id="rId16"/>
    <p:sldId id="335" r:id="rId17"/>
    <p:sldId id="336" r:id="rId18"/>
    <p:sldId id="357" r:id="rId19"/>
    <p:sldId id="328" r:id="rId20"/>
    <p:sldId id="316" r:id="rId21"/>
    <p:sldId id="358" r:id="rId22"/>
    <p:sldId id="337" r:id="rId23"/>
    <p:sldId id="338" r:id="rId24"/>
    <p:sldId id="359" r:id="rId25"/>
    <p:sldId id="340" r:id="rId26"/>
    <p:sldId id="341" r:id="rId27"/>
    <p:sldId id="343" r:id="rId28"/>
    <p:sldId id="339" r:id="rId29"/>
    <p:sldId id="345" r:id="rId30"/>
    <p:sldId id="346" r:id="rId31"/>
    <p:sldId id="302" r:id="rId32"/>
    <p:sldId id="348" r:id="rId33"/>
    <p:sldId id="349" r:id="rId34"/>
    <p:sldId id="353" r:id="rId35"/>
    <p:sldId id="355" r:id="rId36"/>
    <p:sldId id="306" r:id="rId37"/>
    <p:sldId id="307" r:id="rId38"/>
    <p:sldId id="308" r:id="rId39"/>
    <p:sldId id="311" r:id="rId40"/>
    <p:sldId id="360" r:id="rId41"/>
    <p:sldId id="352" r:id="rId4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28A8"/>
    <a:srgbClr val="E1DCF4"/>
    <a:srgbClr val="7F6CD3"/>
    <a:srgbClr val="D6D5D9"/>
    <a:srgbClr val="E2DEF8"/>
    <a:srgbClr val="00FFFF"/>
    <a:srgbClr val="111447"/>
    <a:srgbClr val="FF33CC"/>
    <a:srgbClr val="03D2D5"/>
    <a:srgbClr val="03C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B40DBB-D9D3-4C53-B095-1D755CF33978}" v="1648" dt="2020-01-16T05:54:09.605"/>
    <p1510:client id="{D8871FEA-8271-B3F5-3929-11A10EB7B9F0}" v="37" dt="2020-01-15T22:27:58.20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14" y="4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4347A-4E32-4663-B8C0-9D6D2EDC8E42}" type="datetimeFigureOut">
              <a:rPr lang="zh-TW" altLang="en-US" smtClean="0"/>
              <a:t>2020/1/16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870C7-F11F-45C5-9B2F-5F6E533750A8}" type="slidenum">
              <a:rPr lang="zh-TW" altLang="en-US" smtClean="0"/>
              <a:t>‹#›</a:t>
            </a:fld>
            <a:endParaRPr lang="zh-TW" altLang="en-US"/>
          </a:p>
        </p:txBody>
      </p:sp>
    </p:spTree>
    <p:extLst>
      <p:ext uri="{BB962C8B-B14F-4D97-AF65-F5344CB8AC3E}">
        <p14:creationId xmlns:p14="http://schemas.microsoft.com/office/powerpoint/2010/main" val="328117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QNAP x </a:t>
            </a:r>
            <a:r>
              <a:rPr lang="en-US" altLang="zh-TW" err="1">
                <a:ea typeface="新細明體"/>
              </a:rPr>
              <a:t>Achiware</a:t>
            </a:r>
            <a:r>
              <a:rPr lang="en-US" altLang="zh-TW">
                <a:ea typeface="新細明體"/>
              </a:rPr>
              <a:t> P5 and Pure as an ultimate backup solution</a:t>
            </a:r>
            <a:endParaRPr lang="zh-TW">
              <a:ea typeface="新細明體"/>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a:t>
            </a:fld>
            <a:endParaRPr lang="zh-TW" altLang="en-US"/>
          </a:p>
        </p:txBody>
      </p:sp>
    </p:spTree>
    <p:extLst>
      <p:ext uri="{BB962C8B-B14F-4D97-AF65-F5344CB8AC3E}">
        <p14:creationId xmlns:p14="http://schemas.microsoft.com/office/powerpoint/2010/main" val="1712820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Support to build high-speed backup networks and speed up data transfer</a:t>
            </a:r>
          </a:p>
          <a:p>
            <a:r>
              <a:rPr lang="en-US" altLang="zh-TW">
                <a:ea typeface="新細明體"/>
                <a:cs typeface="Calibri"/>
              </a:rPr>
              <a:t>Multiple PCIe options for network interface </a:t>
            </a:r>
            <a:r>
              <a:rPr lang="en-US"/>
              <a:t>40GbE/ 25GbE/ 10GbE</a:t>
            </a:r>
            <a:endParaRPr lang="en-US">
              <a:cs typeface="Calibri"/>
            </a:endParaRP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10</a:t>
            </a:fld>
            <a:endParaRPr lang="zh-TW" altLang="en-US"/>
          </a:p>
        </p:txBody>
      </p:sp>
    </p:spTree>
    <p:extLst>
      <p:ext uri="{BB962C8B-B14F-4D97-AF65-F5344CB8AC3E}">
        <p14:creationId xmlns:p14="http://schemas.microsoft.com/office/powerpoint/2010/main" val="142759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Flexible and economical storage expansion</a:t>
            </a:r>
          </a:p>
          <a:p>
            <a:r>
              <a:rPr lang="en-US" b="1"/>
              <a:t>Attach Expansion Enclosures</a:t>
            </a:r>
            <a:endParaRPr lang="en-US" b="1">
              <a:cs typeface="Calibri"/>
            </a:endParaRPr>
          </a:p>
          <a:p>
            <a:r>
              <a:rPr lang="en-US" b="1"/>
              <a:t>Upgrade RAID Capacity: </a:t>
            </a:r>
            <a:r>
              <a:rPr lang="en-US"/>
              <a:t>Hot swap lower-capacity drives with larger-capacity drives so that your QNAP NAS can grow with your business.</a:t>
            </a:r>
            <a:endParaRPr lang="en-US">
              <a:cs typeface="Calibri"/>
            </a:endParaRPr>
          </a:p>
          <a:p>
            <a:r>
              <a:rPr lang="en-US" b="1"/>
              <a:t>VJBOD: </a:t>
            </a:r>
            <a:r>
              <a:rPr lang="en-US"/>
              <a:t>Use VJBOD (Virtual JBOD) to expand your storage capacity by using the unused storage of other QNAP NAS. Up to 8 QNAP NAS can be mounted as local disks on the TVS-872XT.</a:t>
            </a:r>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11</a:t>
            </a:fld>
            <a:endParaRPr lang="zh-TW" altLang="en-US"/>
          </a:p>
        </p:txBody>
      </p:sp>
    </p:spTree>
    <p:extLst>
      <p:ext uri="{BB962C8B-B14F-4D97-AF65-F5344CB8AC3E}">
        <p14:creationId xmlns:p14="http://schemas.microsoft.com/office/powerpoint/2010/main" val="35430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The smartest way to maage VM backup </a:t>
            </a:r>
          </a:p>
          <a:p>
            <a:r>
              <a:rPr lang="zh-TW" altLang="en-US">
                <a:ea typeface="新細明體"/>
                <a:cs typeface="Calibri"/>
              </a:rPr>
              <a:t>Get All tasks down just through a web browser</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12</a:t>
            </a:fld>
            <a:endParaRPr lang="zh-TW" altLang="en-US"/>
          </a:p>
        </p:txBody>
      </p:sp>
    </p:spTree>
    <p:extLst>
      <p:ext uri="{BB962C8B-B14F-4D97-AF65-F5344CB8AC3E}">
        <p14:creationId xmlns:p14="http://schemas.microsoft.com/office/powerpoint/2010/main" val="2908625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VMware VM backup for FREE</a:t>
            </a:r>
            <a:endParaRPr lang="zh-CN" altLang="en-US">
              <a:ea typeface="等线"/>
              <a:cs typeface="Calibri"/>
            </a:endParaRPr>
          </a:p>
          <a:p>
            <a:r>
              <a:rPr lang="en-US">
                <a:cs typeface="Calibri"/>
              </a:rPr>
              <a:t>No annoying restrictions and complicated pricing models</a:t>
            </a:r>
          </a:p>
          <a:p>
            <a:endParaRPr lang="en-US">
              <a:cs typeface="Calibri"/>
            </a:endParaRPr>
          </a:p>
          <a:p>
            <a:r>
              <a:rPr lang="en-US" err="1">
                <a:cs typeface="Calibri"/>
              </a:rPr>
              <a:t>Archiware</a:t>
            </a:r>
            <a:r>
              <a:rPr lang="en-US">
                <a:cs typeface="Calibri"/>
              </a:rPr>
              <a:t> Pure</a:t>
            </a:r>
          </a:p>
          <a:p>
            <a:r>
              <a:rPr lang="en-US">
                <a:cs typeface="Calibri"/>
              </a:rPr>
              <a:t>- </a:t>
            </a:r>
            <a:r>
              <a:rPr lang="en-US"/>
              <a:t>support unlimited number of </a:t>
            </a:r>
            <a:r>
              <a:rPr lang="en-US" err="1"/>
              <a:t>ESXi</a:t>
            </a:r>
            <a:r>
              <a:rPr lang="en-US"/>
              <a:t> hosts</a:t>
            </a:r>
            <a:endParaRPr lang="en-US">
              <a:cs typeface="Calibri"/>
            </a:endParaRPr>
          </a:p>
          <a:p>
            <a:r>
              <a:rPr lang="en-US">
                <a:cs typeface="Calibri"/>
              </a:rPr>
              <a:t>- </a:t>
            </a:r>
            <a:r>
              <a:rPr lang="en-US"/>
              <a:t>support unlimited number of virtual machines</a:t>
            </a:r>
            <a:endParaRPr lang="en-US">
              <a:cs typeface="Calibri"/>
            </a:endParaRPr>
          </a:p>
          <a:p>
            <a:r>
              <a:rPr lang="en-US">
                <a:cs typeface="Calibri"/>
              </a:rPr>
              <a:t>- enjoy full </a:t>
            </a:r>
            <a:r>
              <a:rPr lang="en-US"/>
              <a:t>functionality</a:t>
            </a:r>
            <a:endParaRPr lang="en-US">
              <a:cs typeface="Calibri"/>
            </a:endParaRPr>
          </a:p>
          <a:p>
            <a:r>
              <a:rPr lang="en-US">
                <a:cs typeface="Calibri"/>
              </a:rPr>
              <a:t>- </a:t>
            </a:r>
            <a:r>
              <a:rPr lang="en-US"/>
              <a:t>optional paid for technical support (199USD/</a:t>
            </a:r>
            <a:r>
              <a:rPr lang="en-US" err="1"/>
              <a:t>yr</a:t>
            </a:r>
            <a:r>
              <a:rPr lang="en-US"/>
              <a:t>)</a:t>
            </a:r>
            <a:endParaRPr lang="en-US">
              <a:cs typeface="Calibri"/>
            </a:endParaRPr>
          </a:p>
          <a:p>
            <a:endParaRPr lang="en-US">
              <a:cs typeface="Calibri"/>
            </a:endParaRPr>
          </a:p>
          <a:p>
            <a:r>
              <a:rPr lang="en-US">
                <a:cs typeface="Calibri"/>
              </a:rPr>
              <a:t>Others</a:t>
            </a:r>
          </a:p>
          <a:p>
            <a:r>
              <a:rPr lang="en-US">
                <a:cs typeface="Calibri"/>
              </a:rPr>
              <a:t>-</a:t>
            </a:r>
            <a:r>
              <a:rPr lang="en-US"/>
              <a:t> complicated pricing models</a:t>
            </a:r>
            <a:endParaRPr lang="en-US">
              <a:cs typeface="Calibri"/>
            </a:endParaRPr>
          </a:p>
          <a:p>
            <a:r>
              <a:rPr lang="en-US">
                <a:cs typeface="Calibri"/>
              </a:rPr>
              <a:t>● by CPU or core number</a:t>
            </a:r>
          </a:p>
          <a:p>
            <a:r>
              <a:rPr lang="en-US"/>
              <a:t>●</a:t>
            </a:r>
            <a:r>
              <a:rPr lang="en-US">
                <a:cs typeface="Calibri"/>
              </a:rPr>
              <a:t> by VM number</a:t>
            </a:r>
            <a:endParaRPr lang="en-US"/>
          </a:p>
          <a:p>
            <a:r>
              <a:rPr lang="en-US">
                <a:cs typeface="Calibri"/>
              </a:rPr>
              <a:t>- Some features are locked based on license types</a:t>
            </a:r>
            <a:endParaRPr lang="zh-CN" altLang="en-US">
              <a:ea typeface="等线"/>
              <a:cs typeface="Calibri"/>
            </a:endParaRPr>
          </a:p>
          <a:p>
            <a:r>
              <a:rPr lang="en-US">
                <a:cs typeface="Calibri"/>
              </a:rPr>
              <a:t>- </a:t>
            </a:r>
            <a:r>
              <a:rPr lang="en-US"/>
              <a:t>Annual subscription fee</a:t>
            </a:r>
            <a:endParaRPr lang="en-US">
              <a:cs typeface="Calibri"/>
            </a:endParaRPr>
          </a:p>
          <a:p>
            <a:endParaRPr lang="en-US">
              <a:cs typeface="Calibri"/>
            </a:endParaRPr>
          </a:p>
          <a:p>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13</a:t>
            </a:fld>
            <a:endParaRPr lang="zh-TW" altLang="en-US"/>
          </a:p>
        </p:txBody>
      </p:sp>
    </p:spTree>
    <p:extLst>
      <p:ext uri="{BB962C8B-B14F-4D97-AF65-F5344CB8AC3E}">
        <p14:creationId xmlns:p14="http://schemas.microsoft.com/office/powerpoint/2010/main" val="281660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All backups use Changed Block Tracking technology which enables Pure to only save the data that was actually changed since the last backup, speeding up backups and decreasing the required storage size.</a:t>
            </a:r>
            <a:endParaRPr lang="zh-TW">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14</a:t>
            </a:fld>
            <a:endParaRPr lang="zh-TW" altLang="en-US"/>
          </a:p>
        </p:txBody>
      </p:sp>
    </p:spTree>
    <p:extLst>
      <p:ext uri="{BB962C8B-B14F-4D97-AF65-F5344CB8AC3E}">
        <p14:creationId xmlns:p14="http://schemas.microsoft.com/office/powerpoint/2010/main" val="3877701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Flexible schedule automatic backup task and optionally perform a data verification for each backup</a:t>
            </a:r>
            <a:endParaRPr lang="zh-TW" altLang="en-US"/>
          </a:p>
          <a:p>
            <a:endParaRPr lang="en-US"/>
          </a:p>
          <a:p>
            <a:r>
              <a:rPr lang="en-US"/>
              <a:t>- Create multiple and detailed backup schedules that meet your RTO and RPO requirements</a:t>
            </a:r>
            <a:endParaRPr lang="en-US">
              <a:cs typeface="Calibri"/>
            </a:endParaRPr>
          </a:p>
          <a:p>
            <a:r>
              <a:rPr lang="en-US"/>
              <a:t>- One click to make sure that the data in the backup repository corresponds byte by byte to the actual VM state.</a:t>
            </a:r>
            <a:endParaRPr lang="en-US">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15</a:t>
            </a:fld>
            <a:endParaRPr lang="zh-TW" altLang="en-US"/>
          </a:p>
        </p:txBody>
      </p:sp>
    </p:spTree>
    <p:extLst>
      <p:ext uri="{BB962C8B-B14F-4D97-AF65-F5344CB8AC3E}">
        <p14:creationId xmlns:p14="http://schemas.microsoft.com/office/powerpoint/2010/main" val="318769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Keep up to 30 snapshots for the dedicated VM and perform up to 10 backup tasks at the same time</a:t>
            </a:r>
            <a:endParaRPr lang="en-US" altLang="zh-TW">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16</a:t>
            </a:fld>
            <a:endParaRPr lang="zh-TW" altLang="en-US"/>
          </a:p>
        </p:txBody>
      </p:sp>
    </p:spTree>
    <p:extLst>
      <p:ext uri="{BB962C8B-B14F-4D97-AF65-F5344CB8AC3E}">
        <p14:creationId xmlns:p14="http://schemas.microsoft.com/office/powerpoint/2010/main" val="363000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Not only VMs can be restored, but the dedicated file in the VM can also be </a:t>
            </a:r>
          </a:p>
          <a:p>
            <a:r>
              <a:rPr lang="en-US">
                <a:cs typeface="Calibri"/>
              </a:rPr>
              <a:t>Restore a dedicated VM</a:t>
            </a:r>
          </a:p>
          <a:p>
            <a:r>
              <a:rPr lang="en-US">
                <a:cs typeface="Calibri"/>
              </a:rPr>
              <a:t>Restore a single file in the VM</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17</a:t>
            </a:fld>
            <a:endParaRPr lang="zh-TW" altLang="en-US"/>
          </a:p>
        </p:txBody>
      </p:sp>
    </p:spTree>
    <p:extLst>
      <p:ext uri="{BB962C8B-B14F-4D97-AF65-F5344CB8AC3E}">
        <p14:creationId xmlns:p14="http://schemas.microsoft.com/office/powerpoint/2010/main" val="216591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Opional Pure Support Package</a:t>
            </a:r>
          </a:p>
          <a:p>
            <a:endParaRPr lang="zh-TW" altLang="en-US">
              <a:ea typeface="新細明體"/>
              <a:cs typeface="Calibri"/>
            </a:endParaRPr>
          </a:p>
          <a:p>
            <a:r>
              <a:rPr lang="zh-TW" altLang="en-US">
                <a:ea typeface="新細明體"/>
                <a:cs typeface="Calibri"/>
              </a:rPr>
              <a:t>What is it?</a:t>
            </a:r>
          </a:p>
          <a:p>
            <a:r>
              <a:rPr lang="en-US" altLang="zh-TW">
                <a:ea typeface="新細明體"/>
              </a:rPr>
              <a:t>- One-year unlimited number of technical support </a:t>
            </a:r>
            <a:endParaRPr lang="en-US" altLang="zh-TW">
              <a:ea typeface="新細明體"/>
              <a:cs typeface="Calibri"/>
            </a:endParaRPr>
          </a:p>
          <a:p>
            <a:r>
              <a:rPr lang="en-US" altLang="zh-TW">
                <a:ea typeface="新細明體"/>
                <a:cs typeface="Calibri"/>
              </a:rPr>
              <a:t>- Support in </a:t>
            </a:r>
            <a:r>
              <a:rPr lang="en-US">
                <a:ea typeface="新細明體"/>
                <a:cs typeface="Calibri"/>
              </a:rPr>
              <a:t>English</a:t>
            </a:r>
            <a:r>
              <a:rPr lang="en-US"/>
              <a:t> and German</a:t>
            </a:r>
            <a:endParaRPr lang="en-US">
              <a:cs typeface="Calibri"/>
            </a:endParaRPr>
          </a:p>
          <a:p>
            <a:endParaRPr lang="zh-TW" altLang="en-US">
              <a:ea typeface="新細明體"/>
              <a:cs typeface="Calibri"/>
            </a:endParaRPr>
          </a:p>
          <a:p>
            <a:r>
              <a:rPr lang="zh-TW" altLang="en-US">
                <a:ea typeface="新細明體"/>
                <a:cs typeface="Calibri"/>
              </a:rPr>
              <a:t>How to buy?</a:t>
            </a:r>
            <a:endParaRPr lang="zh-TW"/>
          </a:p>
          <a:p>
            <a:r>
              <a:rPr lang="zh-TW" altLang="en-US">
                <a:ea typeface="新細明體"/>
                <a:cs typeface="Calibri"/>
              </a:rPr>
              <a:t>You can purchase this service directly via Archiware Portal</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18</a:t>
            </a:fld>
            <a:endParaRPr lang="zh-TW" altLang="en-US"/>
          </a:p>
        </p:txBody>
      </p:sp>
    </p:spTree>
    <p:extLst>
      <p:ext uri="{BB962C8B-B14F-4D97-AF65-F5344CB8AC3E}">
        <p14:creationId xmlns:p14="http://schemas.microsoft.com/office/powerpoint/2010/main" val="426905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19</a:t>
            </a:fld>
            <a:endParaRPr lang="zh-TW" altLang="en-US"/>
          </a:p>
        </p:txBody>
      </p:sp>
    </p:spTree>
    <p:extLst>
      <p:ext uri="{BB962C8B-B14F-4D97-AF65-F5344CB8AC3E}">
        <p14:creationId xmlns:p14="http://schemas.microsoft.com/office/powerpoint/2010/main" val="219607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Agenda</a:t>
            </a:r>
          </a:p>
          <a:p>
            <a:r>
              <a:rPr lang="en-US">
                <a:cs typeface="Calibri"/>
              </a:rPr>
              <a:t>Part 1:</a:t>
            </a:r>
          </a:p>
          <a:p>
            <a:r>
              <a:rPr lang="en-US">
                <a:cs typeface="Calibri"/>
              </a:rPr>
              <a:t>1. Does VM backup drive you crazy?</a:t>
            </a:r>
          </a:p>
          <a:p>
            <a:r>
              <a:rPr lang="en-US">
                <a:cs typeface="Calibri"/>
              </a:rPr>
              <a:t>2. 5 reasons to backup VM with QNAP and </a:t>
            </a:r>
            <a:r>
              <a:rPr lang="en-US" err="1">
                <a:cs typeface="Calibri"/>
              </a:rPr>
              <a:t>Archiware</a:t>
            </a:r>
            <a:r>
              <a:rPr lang="en-US">
                <a:cs typeface="Calibri"/>
              </a:rPr>
              <a:t> Pure</a:t>
            </a:r>
          </a:p>
          <a:p>
            <a:r>
              <a:rPr lang="en-US">
                <a:cs typeface="Calibri"/>
              </a:rPr>
              <a:t>3. </a:t>
            </a:r>
            <a:r>
              <a:rPr lang="en-US"/>
              <a:t>Detailed function introduction</a:t>
            </a:r>
            <a:endParaRPr lang="en-US">
              <a:cs typeface="Calibri"/>
            </a:endParaRPr>
          </a:p>
          <a:p>
            <a:r>
              <a:rPr lang="en-US">
                <a:cs typeface="Calibri"/>
              </a:rPr>
              <a:t>4. Live demo</a:t>
            </a:r>
          </a:p>
          <a:p>
            <a:r>
              <a:rPr lang="en-US"/>
              <a:t>Part 2:</a:t>
            </a:r>
            <a:endParaRPr lang="en-US">
              <a:cs typeface="Calibri"/>
            </a:endParaRPr>
          </a:p>
          <a:p>
            <a:r>
              <a:rPr lang="en-US">
                <a:cs typeface="Calibri"/>
              </a:rPr>
              <a:t>1. Backup challenges for </a:t>
            </a:r>
            <a:r>
              <a:rPr lang="en-US"/>
              <a:t>media and entertainment industry</a:t>
            </a:r>
            <a:endParaRPr lang="en-US">
              <a:cs typeface="Calibri"/>
            </a:endParaRPr>
          </a:p>
          <a:p>
            <a:r>
              <a:rPr lang="en-US">
                <a:cs typeface="Calibri"/>
              </a:rPr>
              <a:t>2. </a:t>
            </a:r>
            <a:r>
              <a:rPr lang="en-US"/>
              <a:t>5 reasons to backup media files with QNAP and </a:t>
            </a:r>
            <a:r>
              <a:rPr lang="en-US" err="1"/>
              <a:t>Archiware</a:t>
            </a:r>
            <a:r>
              <a:rPr lang="en-US"/>
              <a:t> P5</a:t>
            </a:r>
            <a:endParaRPr lang="en-US">
              <a:cs typeface="Calibri"/>
            </a:endParaRPr>
          </a:p>
          <a:p>
            <a:r>
              <a:rPr lang="en-US">
                <a:cs typeface="Calibri"/>
              </a:rPr>
              <a:t>3. </a:t>
            </a:r>
            <a:r>
              <a:rPr lang="en-US"/>
              <a:t>Detailed function introduction</a:t>
            </a:r>
            <a:endParaRPr lang="en-US">
              <a:cs typeface="Calibri"/>
            </a:endParaRPr>
          </a:p>
          <a:p>
            <a:r>
              <a:rPr lang="en-US">
                <a:cs typeface="Calibri"/>
              </a:rPr>
              <a:t>4. Live demo</a:t>
            </a:r>
          </a:p>
          <a:p>
            <a:pPr marL="323850" indent="-323850">
              <a:lnSpc>
                <a:spcPct val="90000"/>
              </a:lnSpc>
              <a:spcBef>
                <a:spcPts val="1000"/>
              </a:spcBef>
              <a:buAutoNum type="arabicPeriod"/>
            </a:pPr>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a:t>
            </a:fld>
            <a:endParaRPr lang="zh-TW" altLang="en-US"/>
          </a:p>
        </p:txBody>
      </p:sp>
    </p:spTree>
    <p:extLst>
      <p:ext uri="{BB962C8B-B14F-4D97-AF65-F5344CB8AC3E}">
        <p14:creationId xmlns:p14="http://schemas.microsoft.com/office/powerpoint/2010/main" val="269335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As a video editing </a:t>
            </a:r>
            <a:r>
              <a:rPr lang="en-US"/>
              <a:t>professional</a:t>
            </a:r>
            <a:r>
              <a:rPr lang="en-US" altLang="zh-TW">
                <a:ea typeface="新細明體"/>
                <a:cs typeface="Calibri"/>
              </a:rPr>
              <a:t>, you may encounter the following problems.</a:t>
            </a:r>
            <a:endParaRPr lang="zh-TW" altLang="en-US"/>
          </a:p>
          <a:p>
            <a:pPr>
              <a:defRPr/>
            </a:pPr>
            <a:r>
              <a:rPr lang="en-US"/>
              <a:t>Due to the increase of high resolution cameras and large 4K video demand, the incoveniences of storing large files becomes a big issue </a:t>
            </a:r>
          </a:p>
          <a:p>
            <a:pPr>
              <a:defRPr/>
            </a:pPr>
            <a:r>
              <a:rPr lang="en-US">
                <a:cs typeface="Calibri" panose="020F0502020204030204"/>
              </a:rPr>
              <a:t>- worry about losing your original video orimages</a:t>
            </a:r>
            <a:endParaRPr lang="en-US"/>
          </a:p>
          <a:p>
            <a:pPr>
              <a:defRPr/>
            </a:pPr>
            <a:r>
              <a:rPr lang="en-US">
                <a:ea typeface="新細明體"/>
                <a:cs typeface="Calibri" panose="020F0502020204030204"/>
              </a:rPr>
              <a:t>- where shoud it be backuped and archived?</a:t>
            </a:r>
          </a:p>
          <a:p>
            <a:pPr>
              <a:defRPr/>
            </a:pPr>
            <a:r>
              <a:rPr lang="en-US">
                <a:ea typeface="新細明體"/>
                <a:cs typeface="Calibri" panose="020F0502020204030204"/>
              </a:rPr>
              <a:t>- how to backup your videos and images securely?</a:t>
            </a:r>
          </a:p>
          <a:p>
            <a:pPr>
              <a:defRPr/>
            </a:pPr>
            <a:r>
              <a:rPr lang="en-US">
                <a:ea typeface="新細明體"/>
                <a:cs typeface="Calibri" panose="020F0502020204030204"/>
              </a:rPr>
              <a:t>- how to reuse previous files?</a:t>
            </a:r>
          </a:p>
          <a:p>
            <a:pPr>
              <a:defRPr/>
            </a:pPr>
            <a:endParaRPr lang="en-US" altLang="zh-TW">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20</a:t>
            </a:fld>
            <a:endParaRPr lang="zh-TW" altLang="en-US"/>
          </a:p>
        </p:txBody>
      </p:sp>
    </p:spTree>
    <p:extLst>
      <p:ext uri="{BB962C8B-B14F-4D97-AF65-F5344CB8AC3E}">
        <p14:creationId xmlns:p14="http://schemas.microsoft.com/office/powerpoint/2010/main" val="320563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549910" lvl="1">
              <a:lnSpc>
                <a:spcPct val="90000"/>
              </a:lnSpc>
              <a:spcBef>
                <a:spcPts val="500"/>
              </a:spcBef>
            </a:pPr>
            <a:r>
              <a:rPr lang="en-US" altLang="zh-TW">
                <a:ea typeface="新細明體"/>
                <a:cs typeface="Calibri"/>
              </a:rPr>
              <a:t>Let’s say goodbye to your nightmare and </a:t>
            </a:r>
            <a:r>
              <a:rPr lang="en-US"/>
              <a:t>Focus on creation</a:t>
            </a:r>
          </a:p>
          <a:p>
            <a:pPr marL="549910" lvl="1">
              <a:lnSpc>
                <a:spcPct val="90000"/>
              </a:lnSpc>
              <a:spcBef>
                <a:spcPts val="500"/>
              </a:spcBef>
            </a:pPr>
            <a:r>
              <a:rPr lang="en-US">
                <a:ea typeface="新細明體"/>
                <a:cs typeface="Calibri"/>
              </a:rPr>
              <a:t>5 Reason to use QNAP amd Archiware P5</a:t>
            </a:r>
          </a:p>
          <a:p>
            <a:pPr marL="549910" lvl="1">
              <a:lnSpc>
                <a:spcPct val="90000"/>
              </a:lnSpc>
              <a:spcBef>
                <a:spcPts val="500"/>
              </a:spcBef>
            </a:pPr>
            <a:r>
              <a:rPr lang="en-US">
                <a:ea typeface="新細明體"/>
                <a:cs typeface="Calibri"/>
              </a:rPr>
              <a:t>1.  The most powerful NAS</a:t>
            </a:r>
          </a:p>
          <a:p>
            <a:pPr marL="549910" lvl="1">
              <a:lnSpc>
                <a:spcPct val="90000"/>
              </a:lnSpc>
              <a:spcBef>
                <a:spcPts val="500"/>
              </a:spcBef>
            </a:pPr>
            <a:r>
              <a:rPr lang="en-US">
                <a:ea typeface="新細明體"/>
                <a:cs typeface="Calibri"/>
              </a:rPr>
              <a:t>2.  Built-in useful file organization and serach tool in the NAS</a:t>
            </a:r>
          </a:p>
          <a:p>
            <a:pPr marL="549910" lvl="1">
              <a:lnSpc>
                <a:spcPct val="90000"/>
              </a:lnSpc>
              <a:spcBef>
                <a:spcPts val="500"/>
              </a:spcBef>
            </a:pPr>
            <a:r>
              <a:rPr lang="en-US">
                <a:ea typeface="新細明體"/>
                <a:cs typeface="Calibri"/>
              </a:rPr>
              <a:t>3.  Multiple protection for precious video and image files</a:t>
            </a:r>
          </a:p>
          <a:p>
            <a:pPr marL="549910" lvl="1">
              <a:lnSpc>
                <a:spcPct val="90000"/>
              </a:lnSpc>
              <a:spcBef>
                <a:spcPts val="500"/>
              </a:spcBef>
            </a:pPr>
            <a:r>
              <a:rPr lang="en-US">
                <a:ea typeface="新細明體"/>
                <a:cs typeface="Calibri"/>
              </a:rPr>
              <a:t>4.  Easily implement 3-2-1 backup rule (at least 3 copies, 2 different backup media, and 1 off-site storage)</a:t>
            </a:r>
          </a:p>
          <a:p>
            <a:pPr marL="549910" lvl="1">
              <a:lnSpc>
                <a:spcPct val="90000"/>
              </a:lnSpc>
              <a:spcBef>
                <a:spcPts val="500"/>
              </a:spcBef>
            </a:pPr>
            <a:r>
              <a:rPr lang="en-US">
                <a:ea typeface="新細明體"/>
                <a:cs typeface="Calibri"/>
              </a:rPr>
              <a:t>5.  Support to archive NAS files to tape devices, offering you one more option besides backing up to the cloud</a:t>
            </a:r>
          </a:p>
          <a:p>
            <a:pPr marL="549910" lvl="1">
              <a:lnSpc>
                <a:spcPct val="90000"/>
              </a:lnSpc>
              <a:spcBef>
                <a:spcPts val="500"/>
              </a:spcBef>
            </a:pPr>
            <a:endParaRPr lang="en-US">
              <a:ea typeface="新細明體"/>
              <a:cs typeface="Calibri"/>
            </a:endParaRPr>
          </a:p>
          <a:p>
            <a:pPr marL="549910" lvl="1">
              <a:lnSpc>
                <a:spcPct val="90000"/>
              </a:lnSpc>
              <a:spcBef>
                <a:spcPts val="500"/>
              </a:spcBef>
            </a:pPr>
            <a:endParaRPr 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21</a:t>
            </a:fld>
            <a:endParaRPr lang="zh-TW" altLang="en-US"/>
          </a:p>
        </p:txBody>
      </p:sp>
    </p:spTree>
    <p:extLst>
      <p:ext uri="{BB962C8B-B14F-4D97-AF65-F5344CB8AC3E}">
        <p14:creationId xmlns:p14="http://schemas.microsoft.com/office/powerpoint/2010/main" val="1073509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QNAP offers the best NAS to assist you create the </a:t>
            </a:r>
            <a:r>
              <a:rPr lang="zh-TW"/>
              <a:t>viral </a:t>
            </a:r>
            <a:r>
              <a:rPr lang="zh-TW" altLang="en-US">
                <a:ea typeface="新細明體"/>
                <a:cs typeface="Calibri"/>
              </a:rPr>
              <a:t>video</a:t>
            </a:r>
          </a:p>
          <a:p>
            <a:r>
              <a:rPr lang="en-US" altLang="zh-TW">
                <a:ea typeface="新細明體"/>
              </a:rPr>
              <a:t>P</a:t>
            </a:r>
            <a:r>
              <a:rPr lang="zh-TW">
                <a:ea typeface="新細明體"/>
              </a:rPr>
              <a:t>rovides high-speed storage solutions optimized for Video Production with vital features, data protection, enhanced collaboration and unprecedented performance.</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22</a:t>
            </a:fld>
            <a:endParaRPr lang="zh-TW" altLang="en-US"/>
          </a:p>
        </p:txBody>
      </p:sp>
    </p:spTree>
    <p:extLst>
      <p:ext uri="{BB962C8B-B14F-4D97-AF65-F5344CB8AC3E}">
        <p14:creationId xmlns:p14="http://schemas.microsoft.com/office/powerpoint/2010/main" val="1444660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Killer Features:</a:t>
            </a:r>
          </a:p>
          <a:p>
            <a:endParaRPr lang="en-US" altLang="zh-TW">
              <a:ea typeface="新細明體"/>
              <a:cs typeface="Calibri"/>
            </a:endParaRPr>
          </a:p>
          <a:p>
            <a:r>
              <a:rPr lang="en-US" altLang="zh-TW">
                <a:ea typeface="新細明體"/>
                <a:cs typeface="Calibri"/>
              </a:rPr>
              <a:t>Support Thunderbolt</a:t>
            </a:r>
            <a:endParaRPr lang="en-US"/>
          </a:p>
          <a:p>
            <a:r>
              <a:rPr lang="en-US"/>
              <a:t>Thunderbolt™ 3 NAS features ultra-high transfer speeds, making collaboration between Mac and Windows users faster and simpler</a:t>
            </a:r>
          </a:p>
          <a:p>
            <a:r>
              <a:rPr lang="en-US">
                <a:cs typeface="Calibri"/>
              </a:rPr>
              <a:t>PCIe Expandability:</a:t>
            </a:r>
          </a:p>
          <a:p>
            <a:r>
              <a:rPr lang="en-US"/>
              <a:t>Allows for graphics cards or 40GbE/ 25GbE/ 10GbE adapters to increase application performance.</a:t>
            </a:r>
          </a:p>
          <a:p>
            <a:r>
              <a:rPr lang="en-US"/>
              <a:t>Support M.2 PCIe SSD:</a:t>
            </a:r>
          </a:p>
          <a:p>
            <a:r>
              <a:rPr lang="en-US"/>
              <a:t>Install M.2 PCIe (Gen 3 x2, 2 GB/s) NVMe SSDs (sold separately) to set up caching or storage pools, improving file access efficiency.</a:t>
            </a:r>
          </a:p>
          <a:p>
            <a:r>
              <a:rPr lang="en-US">
                <a:cs typeface="Calibri"/>
              </a:rPr>
              <a:t>4K Ready:</a:t>
            </a:r>
          </a:p>
          <a:p>
            <a:r>
              <a:rPr lang="en-US"/>
              <a:t>4K media playback and real-time transcoding; directly view creative works on an HDTV via HDMI 2.0 (4K @60Hz) output.</a:t>
            </a:r>
          </a:p>
          <a:p>
            <a:r>
              <a:rPr lang="en-US">
                <a:cs typeface="Calibri"/>
              </a:rPr>
              <a:t>Snapshots:</a:t>
            </a:r>
            <a:br>
              <a:rPr lang="en-US">
                <a:cs typeface="+mn-lt"/>
              </a:rPr>
            </a:br>
            <a:r>
              <a:rPr lang="en-US"/>
              <a:t>Fully record system status and data, allowing you to protect files and data from accidental deletion and malware attacks.</a:t>
            </a:r>
          </a:p>
          <a:p>
            <a:endParaRPr lang="en-US">
              <a:cs typeface="Calibri"/>
            </a:endParaRPr>
          </a:p>
          <a:p>
            <a:r>
              <a:rPr lang="en-US">
                <a:cs typeface="Calibri"/>
              </a:rPr>
              <a:t>Recommended model: TVS-872XT</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23</a:t>
            </a:fld>
            <a:endParaRPr lang="zh-TW" altLang="en-US"/>
          </a:p>
        </p:txBody>
      </p:sp>
    </p:spTree>
    <p:extLst>
      <p:ext uri="{BB962C8B-B14F-4D97-AF65-F5344CB8AC3E}">
        <p14:creationId xmlns:p14="http://schemas.microsoft.com/office/powerpoint/2010/main" val="381247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TVS-872XT offering </a:t>
            </a:r>
            <a:r>
              <a:rPr lang="en-US"/>
              <a:t>unprecedented performance for media editing</a:t>
            </a:r>
            <a:endParaRPr lang="en-US" altLang="zh-TW">
              <a:ea typeface="新細明體"/>
            </a:endParaRPr>
          </a:p>
          <a:p>
            <a:endParaRPr lang="en-US">
              <a:ea typeface="新細明體"/>
            </a:endParaRPr>
          </a:p>
          <a:p>
            <a:r>
              <a:rPr lang="en-US" altLang="zh-TW">
                <a:ea typeface="新細明體"/>
              </a:rPr>
              <a:t>Thunderbolt™ 3 Single Port Performance (AJA System Test with MacBook Pro)</a:t>
            </a:r>
            <a:endParaRPr lang="en-US"/>
          </a:p>
          <a:p>
            <a:endParaRPr lang="en-US" altLang="zh-TW">
              <a:ea typeface="新細明體"/>
              <a:cs typeface="Calibri"/>
            </a:endParaRPr>
          </a:p>
          <a:p>
            <a:r>
              <a:rPr lang="en-US"/>
              <a:t>Test Environment:</a:t>
            </a:r>
            <a:br>
              <a:rPr lang="en-US"/>
            </a:br>
            <a:r>
              <a:rPr lang="en-US"/>
              <a:t>NAS: TVS-872XT</a:t>
            </a:r>
            <a:br>
              <a:rPr lang="en-US"/>
            </a:br>
            <a:r>
              <a:rPr lang="en-US"/>
              <a:t>OS：QTS 4.4.0</a:t>
            </a:r>
            <a:br>
              <a:rPr lang="en-US"/>
            </a:br>
            <a:r>
              <a:rPr lang="en-US"/>
              <a:t>Volume type: RAID 5; 8 x SAMSUNG SSD 860 PRO 512GB</a:t>
            </a:r>
            <a:br>
              <a:rPr lang="en-US"/>
            </a:br>
            <a:r>
              <a:rPr lang="en-US"/>
              <a:t>Mac-NB：</a:t>
            </a:r>
            <a:br>
              <a:rPr lang="en-US"/>
            </a:br>
            <a:r>
              <a:rPr lang="en-US"/>
              <a:t>MacBook Pro® (15-inch, 2016), Intel® Core™ i7 2.9GHz CPU, macOS: 10.13.5 High Sierra, 16GB RAM</a:t>
            </a:r>
            <a:br>
              <a:rPr lang="en-US"/>
            </a:br>
            <a:r>
              <a:rPr lang="en-US"/>
              <a:t>AJA System Test (Version 2.1) resolution 5120*2700 5K RED and 10bit YUV (1GB) codec</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24</a:t>
            </a:fld>
            <a:endParaRPr lang="zh-TW" altLang="en-US"/>
          </a:p>
        </p:txBody>
      </p:sp>
    </p:spTree>
    <p:extLst>
      <p:ext uri="{BB962C8B-B14F-4D97-AF65-F5344CB8AC3E}">
        <p14:creationId xmlns:p14="http://schemas.microsoft.com/office/powerpoint/2010/main" val="2941414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QTS Built-in Qfiling </a:t>
            </a:r>
          </a:p>
          <a:p>
            <a:r>
              <a:rPr lang="en-US" altLang="zh-TW">
                <a:ea typeface="新細明體"/>
                <a:cs typeface="Calibri"/>
              </a:rPr>
              <a:t>Super useful file organization tool to automate time-consuming archiving</a:t>
            </a:r>
          </a:p>
          <a:p>
            <a:endParaRPr lang="en-US" altLang="zh-TW">
              <a:ea typeface="新細明體"/>
              <a:cs typeface="Calibri"/>
            </a:endParaRPr>
          </a:p>
          <a:p>
            <a:r>
              <a:rPr lang="en-US"/>
              <a:t>Create your Qfiling rules in 3 steps</a:t>
            </a:r>
            <a:endParaRPr lang="en-US">
              <a:cs typeface="Calibri" panose="020F0502020204030204"/>
            </a:endParaRPr>
          </a:p>
          <a:p>
            <a:r>
              <a:rPr lang="en-US"/>
              <a:t>Step 1</a:t>
            </a:r>
          </a:p>
          <a:p>
            <a:r>
              <a:rPr lang="en-US"/>
              <a:t>Qfiling provides various filters to determine the files you want to organize, including file name, file size, modified date and more.</a:t>
            </a:r>
          </a:p>
          <a:p>
            <a:r>
              <a:rPr lang="en-US"/>
              <a:t>Step 2</a:t>
            </a:r>
          </a:p>
          <a:p>
            <a:r>
              <a:rPr lang="en-US"/>
              <a:t>Several editing modules are available for you automate the editing task throughout the file organization process, including video transcoding, encryption &amp; decryption, compression and more.</a:t>
            </a:r>
          </a:p>
          <a:p>
            <a:r>
              <a:rPr lang="en-US"/>
              <a:t>Step 3</a:t>
            </a:r>
          </a:p>
          <a:p>
            <a:r>
              <a:rPr lang="en-US"/>
              <a:t>Set the destination path, folder structure, and add more options (such as renaming all the files) and your files will automatically be organized to the right folder.</a:t>
            </a:r>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25</a:t>
            </a:fld>
            <a:endParaRPr lang="zh-TW" altLang="en-US"/>
          </a:p>
        </p:txBody>
      </p:sp>
    </p:spTree>
    <p:extLst>
      <p:ext uri="{BB962C8B-B14F-4D97-AF65-F5344CB8AC3E}">
        <p14:creationId xmlns:p14="http://schemas.microsoft.com/office/powerpoint/2010/main" val="253000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QTS Built-in Qsirch</a:t>
            </a:r>
            <a:endParaRPr lang="zh-TW" altLang="en-US"/>
          </a:p>
          <a:p>
            <a:r>
              <a:rPr lang="en-US">
                <a:cs typeface="Calibri"/>
              </a:rPr>
              <a:t>Assist you to efficiently find the right file</a:t>
            </a:r>
          </a:p>
          <a:p>
            <a:endParaRPr lang="en-US" altLang="zh-TW">
              <a:ea typeface="新細明體" panose="02020500000000000000" pitchFamily="18" charset="-120"/>
            </a:endParaRPr>
          </a:p>
          <a:p>
            <a:r>
              <a:rPr lang="en-US"/>
              <a:t>After Qsirch is enabled, it will automatically index all the files on NAS, allowing users to quickly find the files they need anytime. Qsirch and QTS share the same privilege settings, so users can only find the files which they are authorized to. Admin can flexibly remove Qsirch shared folders from getting indexed to protect sensitive data. The Admin can also exclude backup folders from getting indexed to avoid using too much system resource.</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26</a:t>
            </a:fld>
            <a:endParaRPr lang="zh-TW" altLang="en-US"/>
          </a:p>
        </p:txBody>
      </p:sp>
    </p:spTree>
    <p:extLst>
      <p:ext uri="{BB962C8B-B14F-4D97-AF65-F5344CB8AC3E}">
        <p14:creationId xmlns:p14="http://schemas.microsoft.com/office/powerpoint/2010/main" val="81921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HBS 3</a:t>
            </a:r>
            <a:endParaRPr lang="zh-TW" altLang="en-US">
              <a:ea typeface="新細明體"/>
            </a:endParaRPr>
          </a:p>
          <a:p>
            <a:r>
              <a:rPr lang="en-US" altLang="zh-TW">
                <a:ea typeface="新細明體"/>
              </a:rPr>
              <a:t>Multi-cloud backup, data deduplication, instant restoration and flexible synchronization</a:t>
            </a:r>
            <a:endParaRPr lang="zh-TW" altLang="en-US">
              <a:ea typeface="新細明體"/>
              <a:cs typeface="Calibri"/>
            </a:endParaRPr>
          </a:p>
          <a:p>
            <a:endParaRPr lang="en-US" altLang="zh-TW">
              <a:ea typeface="新細明體"/>
              <a:cs typeface="Calibri"/>
            </a:endParaRPr>
          </a:p>
          <a:p>
            <a:r>
              <a:rPr lang="en-US"/>
              <a:t>QuDedup greatly reduces backup and recovery time</a:t>
            </a:r>
          </a:p>
          <a:p>
            <a:r>
              <a:rPr lang="en-US"/>
              <a:t>Back up multiple versions even faster</a:t>
            </a:r>
            <a:endParaRPr lang="en-US">
              <a:cs typeface="Calibri"/>
            </a:endParaRPr>
          </a:p>
          <a:p>
            <a:r>
              <a:rPr lang="en-US"/>
              <a:t>Directly view deduped data on computers using the QuDedup Extract Tool</a:t>
            </a:r>
            <a:endParaRPr lang="en-US">
              <a:cs typeface="Calibri"/>
            </a:endParaRPr>
          </a:p>
          <a:p>
            <a:r>
              <a:rPr lang="en-US"/>
              <a:t>Expedited cloud backup with TCP BBR supported</a:t>
            </a:r>
          </a:p>
          <a:p>
            <a:r>
              <a:rPr lang="en-US"/>
              <a:t>Over 20 integrated cloud services</a:t>
            </a:r>
            <a:endParaRPr lang="en-US">
              <a:cs typeface="Calibri" panose="020F0502020204030204"/>
            </a:endParaRPr>
          </a:p>
          <a:p>
            <a:r>
              <a:rPr lang="en-US"/>
              <a:t>Easy to build your 3-2-1 backup strategy and recovery plan</a:t>
            </a: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27</a:t>
            </a:fld>
            <a:endParaRPr lang="zh-TW" altLang="en-US"/>
          </a:p>
        </p:txBody>
      </p:sp>
    </p:spTree>
    <p:extLst>
      <p:ext uri="{BB962C8B-B14F-4D97-AF65-F5344CB8AC3E}">
        <p14:creationId xmlns:p14="http://schemas.microsoft.com/office/powerpoint/2010/main" val="3593359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HybridMount Hybrid-Cloud File-Based Gateway</a:t>
            </a:r>
          </a:p>
          <a:p>
            <a:r>
              <a:rPr lang="en-US"/>
              <a:t>supports SMB, NFS, and AFP file transfer protocols for mounting the NAS to your PC. The NAS cloud storage gateway now allows you to seamlessly access cloud-based files on your PC.</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28</a:t>
            </a:fld>
            <a:endParaRPr lang="zh-TW" altLang="en-US"/>
          </a:p>
        </p:txBody>
      </p:sp>
    </p:spTree>
    <p:extLst>
      <p:ext uri="{BB962C8B-B14F-4D97-AF65-F5344CB8AC3E}">
        <p14:creationId xmlns:p14="http://schemas.microsoft.com/office/powerpoint/2010/main" val="309735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Backup vs Archive vs Synchronize</a:t>
            </a:r>
            <a:endParaRPr lang="en-US" altLang="zh-TW" sz="1200" i="0" kern="1200">
              <a:solidFill>
                <a:schemeClr val="tx1"/>
              </a:solidFill>
              <a:effectLst/>
              <a:latin typeface="+mn-lt"/>
              <a:ea typeface="新細明體"/>
              <a:cs typeface="Calibri"/>
            </a:endParaRPr>
          </a:p>
          <a:p>
            <a:r>
              <a:rPr lang="en-US" altLang="zh-TW">
                <a:ea typeface="新細明體"/>
                <a:cs typeface="Calibri"/>
              </a:rPr>
              <a:t>Which should you choose?</a:t>
            </a:r>
          </a:p>
          <a:p>
            <a:endParaRPr lang="zh-TW" altLang="en-US">
              <a:ea typeface="新細明體"/>
              <a:cs typeface="Calibri" panose="020F0502020204030204"/>
            </a:endParaRPr>
          </a:p>
          <a:p>
            <a:r>
              <a:rPr lang="zh-TW" altLang="en-US">
                <a:ea typeface="新細明體"/>
                <a:cs typeface="Calibri" panose="020F0502020204030204"/>
              </a:rPr>
              <a:t>Backup:</a:t>
            </a:r>
            <a:endParaRPr lang="zh-TW"/>
          </a:p>
          <a:p>
            <a:r>
              <a:rPr lang="zh-TW"/>
              <a:t>Duplication of data used for </a:t>
            </a:r>
            <a:r>
              <a:rPr lang="zh-TW" b="1"/>
              <a:t>daily production</a:t>
            </a:r>
            <a:endParaRPr lang="zh-TW"/>
          </a:p>
          <a:p>
            <a:r>
              <a:rPr lang="zh-TW" altLang="en-US">
                <a:ea typeface="新細明體"/>
                <a:cs typeface="Calibri" panose="020F0502020204030204"/>
              </a:rPr>
              <a:t>Requirements:</a:t>
            </a:r>
          </a:p>
          <a:p>
            <a:r>
              <a:rPr lang="zh-TW"/>
              <a:t>•Multiple file versions protection</a:t>
            </a:r>
          </a:p>
          <a:p>
            <a:r>
              <a:rPr lang="zh-TW"/>
              <a:t>•Access rights and ACLs backup</a:t>
            </a:r>
          </a:p>
          <a:p>
            <a:r>
              <a:rPr lang="zh-TW"/>
              <a:t>•Offsite backup to another NAS or public cloud</a:t>
            </a:r>
          </a:p>
          <a:p>
            <a:endParaRPr lang="zh-TW" altLang="en-US">
              <a:ea typeface="新細明體"/>
              <a:cs typeface="Calibri" panose="020F0502020204030204"/>
            </a:endParaRPr>
          </a:p>
          <a:p>
            <a:r>
              <a:rPr lang="zh-TW" altLang="en-US">
                <a:ea typeface="新細明體"/>
                <a:cs typeface="Calibri" panose="020F0502020204030204"/>
              </a:rPr>
              <a:t>ArchiveL</a:t>
            </a:r>
          </a:p>
          <a:p>
            <a:r>
              <a:rPr lang="zh-TW"/>
              <a:t>Migration of </a:t>
            </a:r>
            <a:r>
              <a:rPr lang="zh-TW" b="1"/>
              <a:t>finished</a:t>
            </a:r>
            <a:r>
              <a:rPr lang="zh-TW"/>
              <a:t> productions</a:t>
            </a:r>
          </a:p>
          <a:p>
            <a:r>
              <a:rPr lang="zh-TW"/>
              <a:t>Requirements:</a:t>
            </a:r>
          </a:p>
          <a:p>
            <a:r>
              <a:rPr lang="zh-TW"/>
              <a:t>•Data archive to tape for long-term protection</a:t>
            </a:r>
          </a:p>
          <a:p>
            <a:r>
              <a:rPr lang="zh-TW"/>
              <a:t>•Automatic backup of archive indexes for effective search and retrieval</a:t>
            </a:r>
          </a:p>
          <a:p>
            <a:endParaRPr lang="zh-TW" altLang="en-US">
              <a:ea typeface="新細明體"/>
              <a:cs typeface="Calibri"/>
            </a:endParaRPr>
          </a:p>
          <a:p>
            <a:r>
              <a:rPr lang="zh-TW" altLang="en-US">
                <a:ea typeface="新細明體"/>
                <a:cs typeface="Calibri"/>
              </a:rPr>
              <a:t>Synchronize</a:t>
            </a:r>
          </a:p>
          <a:p>
            <a:r>
              <a:rPr lang="zh-TW"/>
              <a:t>A way to keep data sets </a:t>
            </a:r>
            <a:r>
              <a:rPr lang="zh-TW" b="1"/>
              <a:t>identical</a:t>
            </a:r>
            <a:r>
              <a:rPr lang="zh-TW"/>
              <a:t> in two locations (data distribution locally or worldwide) including failover</a:t>
            </a:r>
          </a:p>
          <a:p>
            <a:r>
              <a:rPr lang="zh-TW"/>
              <a:t>Requirements:</a:t>
            </a:r>
          </a:p>
          <a:p>
            <a:r>
              <a:rPr lang="zh-TW"/>
              <a:t>•No restore is required</a:t>
            </a:r>
          </a:p>
          <a:p>
            <a:r>
              <a:rPr lang="zh-TW"/>
              <a:t>•Sync to remote location</a:t>
            </a:r>
          </a:p>
          <a:p>
            <a:r>
              <a:rPr lang="zh-TW"/>
              <a:t>•Cloud enabled</a:t>
            </a:r>
          </a:p>
          <a:p>
            <a:endParaRPr lang="zh-TW">
              <a:ea typeface="新細明體"/>
              <a:cs typeface="Calibri"/>
            </a:endParaRPr>
          </a:p>
          <a:p>
            <a:r>
              <a:rPr lang="en-US" altLang="zh-TW">
                <a:ea typeface="新細明體"/>
                <a:cs typeface="Calibri"/>
              </a:rPr>
              <a:t>QNAP</a:t>
            </a:r>
            <a:r>
              <a:rPr lang="zh-TW" altLang="en-US">
                <a:ea typeface="新細明體"/>
                <a:cs typeface="Calibri"/>
              </a:rPr>
              <a:t> X Archiware P5 can easily meet all the above needs</a:t>
            </a:r>
            <a:endParaRPr lang="zh-TW">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4682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ea typeface="新細明體"/>
                <a:cs typeface="Calibri"/>
              </a:rPr>
              <a:t>Archiware</a:t>
            </a:r>
            <a:r>
              <a:rPr lang="en-US" altLang="zh-TW">
                <a:ea typeface="新細明體"/>
                <a:cs typeface="Calibri"/>
              </a:rPr>
              <a:t> Overview</a:t>
            </a:r>
          </a:p>
          <a:p>
            <a:r>
              <a:rPr lang="en-US">
                <a:cs typeface="Calibri"/>
              </a:rPr>
              <a:t>Pure assists you turn QNAP NAS into a backup appliance and efficiently create a permanent and free VMware virtual machine backup environment</a:t>
            </a:r>
            <a:endParaRPr lang="en-US"/>
          </a:p>
          <a:p>
            <a:r>
              <a:rPr lang="en-US"/>
              <a:t>P5 is suitable for the M&amp;E industry, assisting you backup, archive, and synchronize QNAP NAS files to other NAS, tape or public cloud</a:t>
            </a:r>
            <a:endParaRPr lang="en-US">
              <a:cs typeface="Calibri"/>
            </a:endParaRPr>
          </a:p>
          <a:p>
            <a:endParaRPr lang="en-US">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a:t>
            </a:fld>
            <a:endParaRPr lang="zh-TW" altLang="en-US"/>
          </a:p>
        </p:txBody>
      </p:sp>
    </p:spTree>
    <p:extLst>
      <p:ext uri="{BB962C8B-B14F-4D97-AF65-F5344CB8AC3E}">
        <p14:creationId xmlns:p14="http://schemas.microsoft.com/office/powerpoint/2010/main" val="569963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You could </a:t>
            </a:r>
            <a:r>
              <a:rPr lang="en-US" altLang="zh-CN">
                <a:ea typeface="等线"/>
                <a:cs typeface="Calibri"/>
              </a:rPr>
              <a:t>choose the</a:t>
            </a:r>
            <a:r>
              <a:rPr lang="en-US">
                <a:cs typeface="Calibri"/>
              </a:rPr>
              <a:t> fully featured Archiware P5 as a backup </a:t>
            </a:r>
            <a:r>
              <a:rPr lang="en"/>
              <a:t>assistant </a:t>
            </a:r>
          </a:p>
          <a:p>
            <a:r>
              <a:rPr lang="en">
                <a:cs typeface="Calibri"/>
              </a:rPr>
              <a:t>Backup</a:t>
            </a:r>
          </a:p>
          <a:p>
            <a:r>
              <a:rPr lang="en-US"/>
              <a:t>Create secure copies of files for quick restoration</a:t>
            </a:r>
            <a:endParaRPr lang="en"/>
          </a:p>
          <a:p>
            <a:r>
              <a:rPr lang="en-US"/>
              <a:t>Archive</a:t>
            </a:r>
            <a:endParaRPr lang="en">
              <a:cs typeface="Calibri"/>
            </a:endParaRPr>
          </a:p>
          <a:p>
            <a:r>
              <a:rPr lang="en-US"/>
              <a:t>Migrate inactive NAS data offline to cost-effective LTO tape or Cloud</a:t>
            </a:r>
            <a:endParaRPr lang="en"/>
          </a:p>
          <a:p>
            <a:r>
              <a:rPr lang="en-US"/>
              <a:t>Synchronize</a:t>
            </a:r>
            <a:endParaRPr lang="en">
              <a:cs typeface="Calibri"/>
            </a:endParaRPr>
          </a:p>
          <a:p>
            <a:r>
              <a:rPr lang="en-US"/>
              <a:t>Clone time-critical data to create a failover solution</a:t>
            </a:r>
            <a:endParaRPr lang="en"/>
          </a:p>
          <a:p>
            <a:r>
              <a:rPr lang="en-US"/>
              <a:t>Backup2Go</a:t>
            </a:r>
            <a:endParaRPr lang="en">
              <a:cs typeface="Calibri"/>
            </a:endParaRPr>
          </a:p>
          <a:p>
            <a:r>
              <a:rPr lang="en-US"/>
              <a:t>Backup desktop and laptop data to central NAS</a:t>
            </a:r>
            <a:endParaRPr lang="en"/>
          </a:p>
          <a:p>
            <a:endParaRPr lang="en">
              <a:cs typeface="Calibri"/>
            </a:endParaRPr>
          </a:p>
          <a:p>
            <a:r>
              <a:rPr lang="en">
                <a:cs typeface="Calibri"/>
              </a:rPr>
              <a:t>Offer 30-day trial version, after that you can buy a single module or enable all modules on the same NAS at the same time</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30</a:t>
            </a:fld>
            <a:endParaRPr lang="zh-TW" altLang="en-US"/>
          </a:p>
        </p:txBody>
      </p:sp>
    </p:spTree>
    <p:extLst>
      <p:ext uri="{BB962C8B-B14F-4D97-AF65-F5344CB8AC3E}">
        <p14:creationId xmlns:p14="http://schemas.microsoft.com/office/powerpoint/2010/main" val="900396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QNAP X Archiware</a:t>
            </a:r>
          </a:p>
          <a:p>
            <a:r>
              <a:rPr lang="en-US">
                <a:cs typeface="Calibri"/>
              </a:rPr>
              <a:t>Optimize video editing flow with comprehensive backup and archival</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31</a:t>
            </a:fld>
            <a:endParaRPr lang="zh-TW" altLang="en-US"/>
          </a:p>
        </p:txBody>
      </p:sp>
    </p:spTree>
    <p:extLst>
      <p:ext uri="{BB962C8B-B14F-4D97-AF65-F5344CB8AC3E}">
        <p14:creationId xmlns:p14="http://schemas.microsoft.com/office/powerpoint/2010/main" val="3860578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Target Storage Support by P5</a:t>
            </a:r>
          </a:p>
          <a:p>
            <a:endParaRPr lang="en-US" altLang="zh-TW">
              <a:ea typeface="新細明體"/>
              <a:cs typeface="Calibri"/>
            </a:endParaRPr>
          </a:p>
          <a:p>
            <a:r>
              <a:rPr lang="en-US" altLang="zh-TW">
                <a:ea typeface="新細明體"/>
                <a:cs typeface="Calibri"/>
              </a:rPr>
              <a:t>Disk Array</a:t>
            </a:r>
          </a:p>
          <a:p>
            <a:r>
              <a:rPr lang="en-US" altLang="zh-TW">
                <a:ea typeface="新細明體"/>
                <a:cs typeface="Calibri"/>
              </a:rPr>
              <a:t>Any NAS and SAN storage vendor</a:t>
            </a:r>
          </a:p>
          <a:p>
            <a:endParaRPr lang="en-US" altLang="zh-TW">
              <a:ea typeface="新細明體"/>
              <a:cs typeface="Calibri"/>
            </a:endParaRPr>
          </a:p>
          <a:p>
            <a:r>
              <a:rPr lang="en-US" altLang="zh-TW">
                <a:ea typeface="新細明體"/>
                <a:cs typeface="Calibri"/>
              </a:rPr>
              <a:t>Tape</a:t>
            </a:r>
          </a:p>
          <a:p>
            <a:r>
              <a:rPr lang="en-US" altLang="zh-TW">
                <a:ea typeface="新細明體"/>
                <a:cs typeface="Calibri"/>
              </a:rPr>
              <a:t>All LTO generations Tape drive and library</a:t>
            </a:r>
          </a:p>
          <a:p>
            <a:endParaRPr lang="en-US" altLang="zh-TW">
              <a:ea typeface="新細明體"/>
              <a:cs typeface="Calibri"/>
            </a:endParaRPr>
          </a:p>
          <a:p>
            <a:r>
              <a:rPr lang="en-US" altLang="zh-TW">
                <a:ea typeface="新細明體"/>
                <a:cs typeface="Calibri"/>
              </a:rPr>
              <a:t>Cloud</a:t>
            </a:r>
          </a:p>
          <a:p>
            <a:r>
              <a:rPr lang="en-US" altLang="zh-TW">
                <a:ea typeface="新細明體"/>
                <a:cs typeface="Calibri"/>
              </a:rPr>
              <a:t>Amazon S3</a:t>
            </a:r>
          </a:p>
          <a:p>
            <a:r>
              <a:rPr lang="en-US" altLang="zh-TW">
                <a:ea typeface="新細明體"/>
                <a:cs typeface="Calibri"/>
              </a:rPr>
              <a:t>Amazon Glacier</a:t>
            </a:r>
          </a:p>
          <a:p>
            <a:r>
              <a:rPr lang="en-US" altLang="zh-TW">
                <a:ea typeface="新細明體"/>
                <a:cs typeface="Calibri"/>
              </a:rPr>
              <a:t>Microsoftware Azure</a:t>
            </a:r>
          </a:p>
          <a:p>
            <a:r>
              <a:rPr lang="en-US" altLang="zh-TW">
                <a:ea typeface="新細明體"/>
                <a:cs typeface="Calibri"/>
              </a:rPr>
              <a:t>Backblaze B2</a:t>
            </a:r>
          </a:p>
          <a:p>
            <a:r>
              <a:rPr lang="en-US" altLang="zh-TW">
                <a:ea typeface="新細明體"/>
                <a:cs typeface="Calibri"/>
              </a:rPr>
              <a:t>Any S3 compatible (Wasabi, Alibaba)</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32</a:t>
            </a:fld>
            <a:endParaRPr lang="zh-TW" altLang="en-US"/>
          </a:p>
        </p:txBody>
      </p:sp>
    </p:spTree>
    <p:extLst>
      <p:ext uri="{BB962C8B-B14F-4D97-AF65-F5344CB8AC3E}">
        <p14:creationId xmlns:p14="http://schemas.microsoft.com/office/powerpoint/2010/main" val="4054231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Which module is right for you?</a:t>
            </a:r>
          </a:p>
          <a:p>
            <a:r>
              <a:rPr lang="en-US" altLang="zh-TW">
                <a:ea typeface="新細明體"/>
                <a:cs typeface="Calibri"/>
              </a:rPr>
              <a:t>Depends on 'How long can you be without your data?'</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33</a:t>
            </a:fld>
            <a:endParaRPr lang="zh-TW" altLang="en-US"/>
          </a:p>
        </p:txBody>
      </p:sp>
    </p:spTree>
    <p:extLst>
      <p:ext uri="{BB962C8B-B14F-4D97-AF65-F5344CB8AC3E}">
        <p14:creationId xmlns:p14="http://schemas.microsoft.com/office/powerpoint/2010/main" val="1269751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Tape Backup Advantages You Shoud Know About</a:t>
            </a:r>
          </a:p>
          <a:p>
            <a:r>
              <a:rPr lang="en-US" altLang="zh-TW">
                <a:ea typeface="新細明體"/>
                <a:cs typeface="Calibri"/>
              </a:rPr>
              <a:t>1. High security</a:t>
            </a:r>
          </a:p>
          <a:p>
            <a:r>
              <a:rPr lang="en-US" altLang="zh-TW">
                <a:ea typeface="新細明體"/>
                <a:cs typeface="Calibri"/>
              </a:rPr>
              <a:t>Data cannot be easily stolen and erased by hackers from outside. Enterprise and institutions, such as banks, insurance copmanies national file archive and scientific research institutions, that have much more concerns about data security  still use tape to backup and archive data</a:t>
            </a:r>
          </a:p>
          <a:p>
            <a:endParaRPr lang="en-US" altLang="zh-TW">
              <a:ea typeface="新細明體"/>
              <a:cs typeface="Calibri"/>
            </a:endParaRPr>
          </a:p>
          <a:p>
            <a:r>
              <a:rPr lang="en-US" altLang="zh-TW">
                <a:ea typeface="新細明體"/>
                <a:cs typeface="Calibri"/>
              </a:rPr>
              <a:t>2. </a:t>
            </a:r>
            <a:r>
              <a:rPr lang="en-US"/>
              <a:t>Incredible durability and stability</a:t>
            </a:r>
          </a:p>
          <a:p>
            <a:r>
              <a:rPr lang="en-US">
                <a:ea typeface="新細明體"/>
                <a:cs typeface="Calibri"/>
              </a:rPr>
              <a:t>Compared with hard drives, a normal-used and well-preserved magnetic tape can be used for decades. </a:t>
            </a:r>
            <a:endParaRPr lang="zh-CN" altLang="en-US">
              <a:ea typeface="新細明體"/>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34</a:t>
            </a:fld>
            <a:endParaRPr lang="zh-TW" altLang="en-US"/>
          </a:p>
        </p:txBody>
      </p:sp>
    </p:spTree>
    <p:extLst>
      <p:ext uri="{BB962C8B-B14F-4D97-AF65-F5344CB8AC3E}">
        <p14:creationId xmlns:p14="http://schemas.microsoft.com/office/powerpoint/2010/main" val="4049222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New option for long-term data storage:</a:t>
            </a:r>
            <a:br>
              <a:rPr lang="zh-TW" altLang="en-US">
                <a:ea typeface="新細明體"/>
                <a:cs typeface="+mn-lt"/>
              </a:rPr>
            </a:br>
            <a:r>
              <a:rPr lang="zh-TW" altLang="en-US">
                <a:ea typeface="新細明體"/>
                <a:cs typeface="Calibri"/>
              </a:rPr>
              <a:t>You can archive NAS data to tape devices via P5</a:t>
            </a:r>
            <a:endParaRPr lang="zh-TW" altLang="en-US"/>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35</a:t>
            </a:fld>
            <a:endParaRPr lang="zh-TW" altLang="en-US"/>
          </a:p>
        </p:txBody>
      </p:sp>
    </p:spTree>
    <p:extLst>
      <p:ext uri="{BB962C8B-B14F-4D97-AF65-F5344CB8AC3E}">
        <p14:creationId xmlns:p14="http://schemas.microsoft.com/office/powerpoint/2010/main" val="2158931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Manage Media File Life Cycle Through QNAP Applications</a:t>
            </a:r>
          </a:p>
          <a:p>
            <a:r>
              <a:rPr lang="en-US" altLang="zh-TW">
                <a:ea typeface="新細明體"/>
                <a:cs typeface="Calibri"/>
              </a:rPr>
              <a:t>Data Life Cycle</a:t>
            </a:r>
          </a:p>
          <a:p>
            <a:r>
              <a:rPr lang="en-US" altLang="zh-TW">
                <a:ea typeface="新細明體"/>
                <a:cs typeface="Calibri"/>
              </a:rPr>
              <a:t>QNAP Applications</a:t>
            </a:r>
          </a:p>
          <a:p>
            <a:endParaRPr lang="en-US" altLang="zh-TW">
              <a:ea typeface="新細明體"/>
              <a:cs typeface="Calibri"/>
            </a:endParaRPr>
          </a:p>
          <a:p>
            <a:r>
              <a:rPr lang="en-US" altLang="zh-TW">
                <a:ea typeface="新細明體"/>
                <a:cs typeface="Calibri"/>
              </a:rPr>
              <a:t>Data Generated</a:t>
            </a:r>
          </a:p>
          <a:p>
            <a:r>
              <a:rPr lang="en-US" altLang="zh-TW">
                <a:ea typeface="新細明體"/>
                <a:cs typeface="Calibri"/>
              </a:rPr>
              <a:t>Qsync</a:t>
            </a:r>
          </a:p>
          <a:p>
            <a:r>
              <a:rPr lang="en-US" altLang="zh-TW">
                <a:ea typeface="新細明體"/>
                <a:cs typeface="Calibri"/>
              </a:rPr>
              <a:t>Sync client data to NAS</a:t>
            </a:r>
          </a:p>
          <a:p>
            <a:endParaRPr lang="en-US" altLang="zh-TW">
              <a:ea typeface="新細明體"/>
              <a:cs typeface="Calibri"/>
            </a:endParaRPr>
          </a:p>
          <a:p>
            <a:r>
              <a:rPr lang="en-US" altLang="zh-TW">
                <a:ea typeface="新細明體"/>
                <a:cs typeface="Calibri"/>
              </a:rPr>
              <a:t>File management</a:t>
            </a:r>
          </a:p>
          <a:p>
            <a:r>
              <a:rPr lang="en-US" altLang="zh-TW">
                <a:ea typeface="新細明體"/>
                <a:cs typeface="Calibri"/>
              </a:rPr>
              <a:t>File Station</a:t>
            </a:r>
          </a:p>
          <a:p>
            <a:r>
              <a:rPr lang="en-US" altLang="zh-TW">
                <a:ea typeface="新細明體"/>
                <a:cs typeface="Calibri"/>
              </a:rPr>
              <a:t>Manage all files stored in NAS</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36</a:t>
            </a:fld>
            <a:endParaRPr lang="zh-TW" altLang="en-US"/>
          </a:p>
        </p:txBody>
      </p:sp>
    </p:spTree>
    <p:extLst>
      <p:ext uri="{BB962C8B-B14F-4D97-AF65-F5344CB8AC3E}">
        <p14:creationId xmlns:p14="http://schemas.microsoft.com/office/powerpoint/2010/main" val="1559140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Manage Media File Life Cycle Through QNAP Applications</a:t>
            </a:r>
          </a:p>
          <a:p>
            <a:r>
              <a:rPr lang="en-US" altLang="zh-TW"/>
              <a:t>Data Life Cycle</a:t>
            </a:r>
          </a:p>
          <a:p>
            <a:r>
              <a:rPr lang="en-US" altLang="zh-TW">
                <a:ea typeface="新細明體"/>
                <a:cs typeface="Calibri"/>
              </a:rPr>
              <a:t>File Mgmt.</a:t>
            </a:r>
            <a:endParaRPr lang="en-US" altLang="zh-TW">
              <a:ea typeface="新細明體"/>
            </a:endParaRPr>
          </a:p>
          <a:p>
            <a:r>
              <a:rPr lang="en-US" altLang="zh-TW"/>
              <a:t>QNAP Applications</a:t>
            </a:r>
          </a:p>
          <a:p>
            <a:endParaRPr lang="en-US" altLang="zh-TW"/>
          </a:p>
          <a:p>
            <a:r>
              <a:rPr lang="en-US" altLang="zh-TW">
                <a:ea typeface="新細明體"/>
              </a:rPr>
              <a:t>Bulk Data</a:t>
            </a:r>
            <a:endParaRPr lang="en-US"/>
          </a:p>
          <a:p>
            <a:r>
              <a:rPr lang="en-US" altLang="zh-TW">
                <a:ea typeface="新細明體"/>
                <a:cs typeface="Calibri"/>
              </a:rPr>
              <a:t>Qsirch</a:t>
            </a:r>
          </a:p>
          <a:p>
            <a:r>
              <a:rPr lang="en-US"/>
              <a:t>Search desire information from accumulating files</a:t>
            </a:r>
          </a:p>
          <a:p>
            <a:endParaRPr lang="en-US" altLang="zh-TW"/>
          </a:p>
          <a:p>
            <a:r>
              <a:rPr lang="en-US" altLang="zh-TW">
                <a:ea typeface="新細明體"/>
              </a:rPr>
              <a:t>File re-organized</a:t>
            </a:r>
            <a:endParaRPr lang="en-US" altLang="zh-TW">
              <a:ea typeface="新細明體"/>
              <a:cs typeface="Calibri"/>
            </a:endParaRPr>
          </a:p>
          <a:p>
            <a:r>
              <a:rPr lang="en-US" altLang="zh-TW">
                <a:ea typeface="新細明體"/>
                <a:cs typeface="Calibri"/>
              </a:rPr>
              <a:t>Qfiling</a:t>
            </a:r>
          </a:p>
          <a:p>
            <a:r>
              <a:rPr lang="en-US"/>
              <a:t>automates your file organization. All you need to do is categorize your files, set a schedule</a:t>
            </a:r>
          </a:p>
          <a:p>
            <a:endParaRPr lang="en-US" altLang="zh-TW">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37</a:t>
            </a:fld>
            <a:endParaRPr lang="zh-TW" altLang="en-US"/>
          </a:p>
        </p:txBody>
      </p:sp>
    </p:spTree>
    <p:extLst>
      <p:ext uri="{BB962C8B-B14F-4D97-AF65-F5344CB8AC3E}">
        <p14:creationId xmlns:p14="http://schemas.microsoft.com/office/powerpoint/2010/main" val="1454649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Manage Media File Life Cycle Through QNAP and P5 Applications</a:t>
            </a:r>
            <a:endParaRPr lang="en-US" altLang="zh-TW"/>
          </a:p>
          <a:p>
            <a:r>
              <a:rPr lang="en-US" altLang="zh-TW"/>
              <a:t>Data Life Cycle</a:t>
            </a:r>
          </a:p>
          <a:p>
            <a:r>
              <a:rPr lang="en-US" altLang="zh-TW"/>
              <a:t>File Mgmt.</a:t>
            </a:r>
          </a:p>
          <a:p>
            <a:r>
              <a:rPr lang="en-US" altLang="zh-TW">
                <a:ea typeface="新細明體"/>
              </a:rPr>
              <a:t>QNAP &amp; Archiware Applications</a:t>
            </a:r>
          </a:p>
          <a:p>
            <a:r>
              <a:rPr lang="en-US" altLang="zh-TW">
                <a:ea typeface="新細明體"/>
                <a:cs typeface="Calibri"/>
              </a:rPr>
              <a:t>Backup or Archive to Cloud</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38</a:t>
            </a:fld>
            <a:endParaRPr lang="zh-TW" altLang="en-US"/>
          </a:p>
        </p:txBody>
      </p:sp>
    </p:spTree>
    <p:extLst>
      <p:ext uri="{BB962C8B-B14F-4D97-AF65-F5344CB8AC3E}">
        <p14:creationId xmlns:p14="http://schemas.microsoft.com/office/powerpoint/2010/main" val="2053832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Manage Media File Life Cycle Through P5 Applications</a:t>
            </a:r>
          </a:p>
          <a:p>
            <a:r>
              <a:rPr lang="en-US"/>
              <a:t>Data Life Cycle</a:t>
            </a:r>
          </a:p>
          <a:p>
            <a:r>
              <a:rPr lang="en-US"/>
              <a:t>File Mgmt.</a:t>
            </a:r>
          </a:p>
          <a:p>
            <a:r>
              <a:rPr lang="en-US"/>
              <a:t>Archiware Applications</a:t>
            </a:r>
          </a:p>
          <a:p>
            <a:endParaRPr lang="en-US">
              <a:cs typeface="Calibri"/>
            </a:endParaRPr>
          </a:p>
          <a:p>
            <a:r>
              <a:rPr lang="en-US">
                <a:cs typeface="Calibri"/>
              </a:rPr>
              <a:t>Archive to Tape</a:t>
            </a:r>
          </a:p>
          <a:p>
            <a:r>
              <a:rPr lang="en-US">
                <a:cs typeface="Calibri"/>
              </a:rPr>
              <a:t>Tape drive or library</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39</a:t>
            </a:fld>
            <a:endParaRPr lang="zh-TW" altLang="en-US"/>
          </a:p>
        </p:txBody>
      </p:sp>
    </p:spTree>
    <p:extLst>
      <p:ext uri="{BB962C8B-B14F-4D97-AF65-F5344CB8AC3E}">
        <p14:creationId xmlns:p14="http://schemas.microsoft.com/office/powerpoint/2010/main" val="87606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a:ea typeface="等线"/>
              </a:rPr>
              <a:t>Love and Hate </a:t>
            </a:r>
            <a:r>
              <a:rPr lang="zh-CN">
                <a:ea typeface="等线"/>
              </a:rPr>
              <a:t>VM Backup</a:t>
            </a:r>
            <a:r>
              <a:rPr lang="en-US" altLang="zh-CN">
                <a:ea typeface="等线"/>
              </a:rPr>
              <a:t>?</a:t>
            </a:r>
            <a:endParaRPr lang="zh-CN" altLang="en-US">
              <a:ea typeface="等线" panose="02010600030101010101" pitchFamily="2" charset="-122"/>
            </a:endParaRPr>
          </a:p>
          <a:p>
            <a:r>
              <a:rPr lang="en-US" altLang="zh-CN">
                <a:ea typeface="等线"/>
                <a:cs typeface="Calibri"/>
              </a:rPr>
              <a:t>To backup VMware VM is important but you may encounter the following problems...</a:t>
            </a:r>
          </a:p>
          <a:p>
            <a:r>
              <a:rPr lang="en-US" altLang="zh-CN">
                <a:ea typeface="等线"/>
                <a:cs typeface="Calibri"/>
              </a:rPr>
              <a:t>- no enough budget to buy backup software</a:t>
            </a:r>
          </a:p>
          <a:p>
            <a:r>
              <a:rPr lang="en-US" altLang="zh-CN">
                <a:ea typeface="等线"/>
                <a:cs typeface="Calibri"/>
              </a:rPr>
              <a:t>- no additional free server </a:t>
            </a:r>
          </a:p>
          <a:p>
            <a:r>
              <a:rPr lang="en-US" altLang="zh-CN">
                <a:ea typeface="等线"/>
                <a:cs typeface="Calibri"/>
              </a:rPr>
              <a:t>- take a long time to install and configure</a:t>
            </a:r>
          </a:p>
          <a:p>
            <a:r>
              <a:rPr lang="en-US" altLang="zh-CN">
                <a:ea typeface="等线"/>
                <a:cs typeface="Calibri"/>
              </a:rPr>
              <a:t>- do not know if the previous backups were successful</a:t>
            </a:r>
          </a:p>
          <a:p>
            <a:endParaRPr lang="en-US">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4</a:t>
            </a:fld>
            <a:endParaRPr lang="zh-TW" altLang="en-US"/>
          </a:p>
        </p:txBody>
      </p:sp>
    </p:spTree>
    <p:extLst>
      <p:ext uri="{BB962C8B-B14F-4D97-AF65-F5344CB8AC3E}">
        <p14:creationId xmlns:p14="http://schemas.microsoft.com/office/powerpoint/2010/main" val="175295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QNAP X Archiware</a:t>
            </a:r>
          </a:p>
          <a:p>
            <a:r>
              <a:rPr lang="en-US">
                <a:cs typeface="Calibri"/>
              </a:rPr>
              <a:t>Best Backup Solution to Secure Your VMs and Digital Assets</a:t>
            </a: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41</a:t>
            </a:fld>
            <a:endParaRPr lang="zh-TW" altLang="en-US"/>
          </a:p>
        </p:txBody>
      </p:sp>
    </p:spTree>
    <p:extLst>
      <p:ext uri="{BB962C8B-B14F-4D97-AF65-F5344CB8AC3E}">
        <p14:creationId xmlns:p14="http://schemas.microsoft.com/office/powerpoint/2010/main" val="304616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cs typeface="Calibri"/>
              </a:rPr>
              <a:t>5 reasons to use QNAP and </a:t>
            </a:r>
            <a:r>
              <a:rPr lang="en-US" altLang="zh-TW" err="1">
                <a:ea typeface="新細明體"/>
                <a:cs typeface="Calibri"/>
              </a:rPr>
              <a:t>Archiware</a:t>
            </a:r>
            <a:endParaRPr lang="en-US" altLang="zh-TW">
              <a:ea typeface="新細明體"/>
              <a:cs typeface="Calibri"/>
            </a:endParaRPr>
          </a:p>
          <a:p>
            <a:endParaRPr lang="en-US" altLang="zh-TW">
              <a:ea typeface="新細明體" panose="02020500000000000000" pitchFamily="18" charset="-120"/>
              <a:cs typeface="Calibri"/>
            </a:endParaRPr>
          </a:p>
          <a:p>
            <a:r>
              <a:rPr lang="en-US" altLang="zh-TW">
                <a:ea typeface="新細明體"/>
                <a:cs typeface="Calibri"/>
              </a:rPr>
              <a:t>1. Hardware and software deep integration</a:t>
            </a:r>
          </a:p>
          <a:p>
            <a:r>
              <a:rPr lang="en-US" altLang="zh-TW">
                <a:ea typeface="新細明體"/>
                <a:cs typeface="Calibri"/>
              </a:rPr>
              <a:t>2. Free software with </a:t>
            </a:r>
            <a:r>
              <a:rPr lang="en-US"/>
              <a:t>full functionality</a:t>
            </a:r>
            <a:endParaRPr lang="en-US">
              <a:cs typeface="Calibri"/>
            </a:endParaRPr>
          </a:p>
          <a:p>
            <a:r>
              <a:rPr lang="en-US">
                <a:ea typeface="新細明體"/>
                <a:cs typeface="Calibri"/>
              </a:rPr>
              <a:t>- support unlimited number of </a:t>
            </a:r>
            <a:r>
              <a:rPr lang="en-US" err="1">
                <a:ea typeface="新細明體"/>
                <a:cs typeface="Calibri"/>
              </a:rPr>
              <a:t>ESXi</a:t>
            </a:r>
            <a:r>
              <a:rPr lang="en-US">
                <a:ea typeface="新細明體"/>
                <a:cs typeface="Calibri"/>
              </a:rPr>
              <a:t> hosts</a:t>
            </a:r>
          </a:p>
          <a:p>
            <a:r>
              <a:rPr lang="en-US">
                <a:ea typeface="新細明體"/>
                <a:cs typeface="Calibri"/>
              </a:rPr>
              <a:t>- support unlimited number of virtual machines</a:t>
            </a:r>
            <a:endParaRPr lang="en-US">
              <a:ea typeface="新細明體" panose="02020500000000000000" pitchFamily="18" charset="-120"/>
              <a:cs typeface="Calibri"/>
            </a:endParaRPr>
          </a:p>
          <a:p>
            <a:r>
              <a:rPr lang="en-US">
                <a:ea typeface="新細明體"/>
                <a:cs typeface="Calibri"/>
              </a:rPr>
              <a:t>- optional paid for technical support</a:t>
            </a:r>
            <a:endParaRPr lang="en-US" err="1">
              <a:ea typeface="新細明體" panose="02020500000000000000" pitchFamily="18" charset="-120"/>
              <a:cs typeface="Calibri"/>
            </a:endParaRPr>
          </a:p>
          <a:p>
            <a:r>
              <a:rPr lang="en-US">
                <a:ea typeface="新細明體"/>
                <a:cs typeface="Calibri"/>
              </a:rPr>
              <a:t>3. No need to find one additional server for backup</a:t>
            </a:r>
            <a:endParaRPr lang="en-US">
              <a:ea typeface="新細明體" panose="02020500000000000000" pitchFamily="18" charset="-120"/>
              <a:cs typeface="Calibri"/>
            </a:endParaRPr>
          </a:p>
          <a:p>
            <a:r>
              <a:rPr lang="en-US">
                <a:ea typeface="新細明體"/>
                <a:cs typeface="Calibri"/>
              </a:rPr>
              <a:t>4. 5-minute installation and setup</a:t>
            </a:r>
          </a:p>
          <a:p>
            <a:r>
              <a:rPr lang="en-US">
                <a:ea typeface="新細明體"/>
                <a:cs typeface="Calibri"/>
              </a:rPr>
              <a:t>5. Optionally</a:t>
            </a:r>
            <a:r>
              <a:rPr lang="en-US"/>
              <a:t> perform a data verification for each backup snapshot</a:t>
            </a:r>
            <a:endParaRPr lang="en-US">
              <a:ea typeface="新細明體" panose="02020500000000000000" pitchFamily="18" charset="-120"/>
              <a:cs typeface="Calibri"/>
            </a:endParaRPr>
          </a:p>
          <a:p>
            <a:endParaRPr lang="en-US">
              <a:ea typeface="新細明體" panose="02020500000000000000" pitchFamily="18" charset="-120"/>
              <a:cs typeface="Calibri"/>
            </a:endParaRPr>
          </a:p>
          <a:p>
            <a:r>
              <a:rPr lang="en-US">
                <a:ea typeface="新細明體"/>
                <a:cs typeface="Calibri" panose="020F0502020204030204"/>
              </a:rPr>
              <a:t>Let us simplify the VM backup so that you can focus on other important tasks </a:t>
            </a:r>
            <a:endParaRPr lang="en-US">
              <a:ea typeface="新細明體" panose="02020500000000000000" pitchFamily="18" charset="-120"/>
              <a:cs typeface="Calibri"/>
            </a:endParaRPr>
          </a:p>
          <a:p>
            <a:endParaRPr lang="en-US">
              <a:ea typeface="新細明體" panose="02020500000000000000" pitchFamily="18" charset="-120"/>
              <a:cs typeface="Calibri"/>
            </a:endParaRPr>
          </a:p>
          <a:p>
            <a:endParaRPr lang="en-US">
              <a:ea typeface="新細明體" panose="02020500000000000000" pitchFamily="18" charset="-120"/>
              <a:cs typeface="Calibri"/>
            </a:endParaRPr>
          </a:p>
          <a:p>
            <a:endParaRPr lang="en-US">
              <a:ea typeface="新細明體" panose="02020500000000000000" pitchFamily="18" charset="-120"/>
              <a:cs typeface="Calibri"/>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5</a:t>
            </a:fld>
            <a:endParaRPr lang="zh-TW" altLang="en-US"/>
          </a:p>
        </p:txBody>
      </p:sp>
    </p:spTree>
    <p:extLst>
      <p:ext uri="{BB962C8B-B14F-4D97-AF65-F5344CB8AC3E}">
        <p14:creationId xmlns:p14="http://schemas.microsoft.com/office/powerpoint/2010/main" val="360988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QNAP X </a:t>
            </a:r>
            <a:r>
              <a:rPr lang="en-US" altLang="zh-TW" err="1">
                <a:ea typeface="新細明體"/>
                <a:cs typeface="Calibri"/>
              </a:rPr>
              <a:t>Archiware</a:t>
            </a:r>
            <a:r>
              <a:rPr lang="en-US" altLang="zh-TW">
                <a:ea typeface="新細明體"/>
                <a:cs typeface="Calibri"/>
              </a:rPr>
              <a:t> Pure</a:t>
            </a:r>
            <a:endParaRPr lang="en-US" altLang="zh-TW" sz="1200" b="0" i="0" kern="1200">
              <a:solidFill>
                <a:schemeClr val="tx1"/>
              </a:solidFill>
              <a:effectLst/>
              <a:latin typeface="+mn-lt"/>
              <a:ea typeface="新細明體"/>
              <a:cs typeface="Calibri"/>
            </a:endParaRPr>
          </a:p>
          <a:p>
            <a:r>
              <a:rPr lang="en-US" altLang="zh-TW">
                <a:ea typeface="新細明體"/>
                <a:cs typeface="Calibri"/>
              </a:rPr>
              <a:t>Turn your NAS into a VM backup appliance in seconds</a:t>
            </a:r>
          </a:p>
          <a:p>
            <a:endParaRPr lang="en-US" altLang="zh-TW">
              <a:ea typeface="新細明體"/>
              <a:cs typeface="Calibri"/>
            </a:endParaRPr>
          </a:p>
          <a:p>
            <a:r>
              <a:rPr lang="en-US" altLang="zh-TW">
                <a:ea typeface="新細明體"/>
                <a:cs typeface="Calibri"/>
              </a:rPr>
              <a:t>Pure running on QNAP NAS </a:t>
            </a:r>
            <a:endParaRPr lang="en-US" altLang="zh-TW">
              <a:ea typeface="新細明體" panose="02020500000000000000" pitchFamily="18" charset="-120"/>
              <a:cs typeface="Calibri" panose="020F0502020204030204"/>
            </a:endParaRPr>
          </a:p>
          <a:p>
            <a:r>
              <a:rPr lang="en-US" altLang="zh-TW">
                <a:ea typeface="新細明體"/>
                <a:cs typeface="Calibri"/>
              </a:rPr>
              <a:t>No need additional backup server and storage</a:t>
            </a:r>
            <a:endParaRPr lang="en-US" altLang="zh-TW">
              <a:ea typeface="新細明體" panose="02020500000000000000" pitchFamily="18" charset="-120"/>
              <a:cs typeface="Calibri" panose="020F0502020204030204"/>
            </a:endParaRPr>
          </a:p>
          <a:p>
            <a:endParaRPr lang="en-US" altLang="zh-TW">
              <a:ea typeface="新細明體" panose="02020500000000000000" pitchFamily="18" charset="-120"/>
              <a:cs typeface="Calibri" panose="020F0502020204030204"/>
            </a:endParaRPr>
          </a:p>
          <a:p>
            <a:endParaRPr lang="zh-TW" altLang="en-US">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2FD870C7-F11F-45C5-9B2F-5F6E533750A8}" type="slidenum">
              <a:rPr lang="zh-TW" altLang="en-US" smtClean="0"/>
              <a:t>6</a:t>
            </a:fld>
            <a:endParaRPr lang="zh-TW" altLang="en-US"/>
          </a:p>
        </p:txBody>
      </p:sp>
    </p:spTree>
    <p:extLst>
      <p:ext uri="{BB962C8B-B14F-4D97-AF65-F5344CB8AC3E}">
        <p14:creationId xmlns:p14="http://schemas.microsoft.com/office/powerpoint/2010/main" val="285692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One-click installation in </a:t>
            </a:r>
            <a:r>
              <a:rPr lang="en-US" altLang="zh-TW" err="1">
                <a:ea typeface="新細明體"/>
                <a:cs typeface="Calibri"/>
              </a:rPr>
              <a:t>AppCenter</a:t>
            </a:r>
            <a:r>
              <a:rPr lang="en-US" altLang="zh-TW">
                <a:ea typeface="新細明體"/>
                <a:cs typeface="Calibri"/>
              </a:rPr>
              <a:t> to enjoy your VM backup journey immediately</a:t>
            </a:r>
            <a:endParaRPr lang="en-US" altLang="zh-TW" sz="1200" b="0" i="0" kern="1200">
              <a:solidFill>
                <a:schemeClr val="tx1"/>
              </a:solidFill>
              <a:effectLst/>
              <a:latin typeface="+mn-lt"/>
              <a:ea typeface="新細明體"/>
              <a:cs typeface="Calibri"/>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8552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cs typeface="Calibri"/>
            </a:endParaRPr>
          </a:p>
          <a:p>
            <a:pPr>
              <a:defRPr/>
            </a:pPr>
            <a:endParaRPr lang="en-US" altLang="zh-TW">
              <a:ea typeface="新細明體" panose="02020500000000000000" pitchFamily="18" charset="-120"/>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088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altLang="zh-TW">
                <a:ea typeface="新細明體"/>
                <a:cs typeface="Calibri"/>
              </a:rPr>
              <a:t>Support SSD Configuration to boost your VM Backup</a:t>
            </a:r>
          </a:p>
          <a:p>
            <a:pPr>
              <a:defRPr/>
            </a:pPr>
            <a:r>
              <a:rPr lang="en-US" altLang="zh-TW">
                <a:ea typeface="新細明體"/>
                <a:cs typeface="Calibri"/>
              </a:rPr>
              <a:t>QM2 Expansion Card (Add M.2 SSD Slots)</a:t>
            </a:r>
          </a:p>
          <a:p>
            <a:pPr>
              <a:defRPr/>
            </a:pPr>
            <a:r>
              <a:rPr lang="en-US" altLang="zh-TW">
                <a:ea typeface="新細明體"/>
                <a:cs typeface="Calibri"/>
              </a:rPr>
              <a:t>SSDs for Hot Data</a:t>
            </a:r>
          </a:p>
          <a:p>
            <a:pPr>
              <a:defRPr/>
            </a:pPr>
            <a:r>
              <a:rPr lang="en-US" altLang="zh-TW">
                <a:ea typeface="新細明體"/>
                <a:cs typeface="Calibri"/>
              </a:rPr>
              <a:t>HDDs for Cold Data</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870C7-F11F-45C5-9B2F-5F6E533750A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32089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EC26F6-802E-4812-A275-B5067456031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036F2B16-CE3A-4E1D-8997-70392512C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pic>
        <p:nvPicPr>
          <p:cNvPr id="8" name="圖片 7" descr="一張含有 電子用品 的圖片&#10;&#10;自動產生的描述">
            <a:extLst>
              <a:ext uri="{FF2B5EF4-FFF2-40B4-BE49-F238E27FC236}">
                <a16:creationId xmlns:a16="http://schemas.microsoft.com/office/drawing/2014/main" id="{5B8B8B1D-0764-4C16-B877-E741AA8344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4389" cy="6862287"/>
          </a:xfrm>
          <a:prstGeom prst="rect">
            <a:avLst/>
          </a:prstGeom>
        </p:spPr>
      </p:pic>
    </p:spTree>
    <p:extLst>
      <p:ext uri="{BB962C8B-B14F-4D97-AF65-F5344CB8AC3E}">
        <p14:creationId xmlns:p14="http://schemas.microsoft.com/office/powerpoint/2010/main" val="428555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5" y="16042"/>
            <a:ext cx="12181549" cy="6857999"/>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7839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6" y="16042"/>
            <a:ext cx="12181547" cy="6857999"/>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94762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6774" cy="6860942"/>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47320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5" y="0"/>
            <a:ext cx="12181549" cy="6858000"/>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a:xfrm>
            <a:off x="838199" y="165833"/>
            <a:ext cx="10515600" cy="1325563"/>
          </a:xfrm>
        </p:spPr>
        <p:txBody>
          <a:bodyPr/>
          <a:lstStyle>
            <a:lvl1pPr algn="l">
              <a:defRPr>
                <a:solidFill>
                  <a:schemeClr val="bg1"/>
                </a:solidFill>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3108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8D15DA-4C70-4585-9B80-F79DE0804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84387" cy="6862287"/>
          </a:xfrm>
          <a:prstGeom prst="rect">
            <a:avLst/>
          </a:prstGeom>
        </p:spPr>
      </p:pic>
      <p:sp>
        <p:nvSpPr>
          <p:cNvPr id="2" name="標題 1">
            <a:extLst>
              <a:ext uri="{FF2B5EF4-FFF2-40B4-BE49-F238E27FC236}">
                <a16:creationId xmlns:a16="http://schemas.microsoft.com/office/drawing/2014/main" id="{57F5931B-A6B5-4F0A-8E52-820802443389}"/>
              </a:ext>
            </a:extLst>
          </p:cNvPr>
          <p:cNvSpPr>
            <a:spLocks noGrp="1"/>
          </p:cNvSpPr>
          <p:nvPr>
            <p:ph type="title"/>
          </p:nvPr>
        </p:nvSpPr>
        <p:spPr/>
        <p:txBody>
          <a:bodyPr/>
          <a:lstStyle>
            <a:lvl1pPr algn="ctr">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26A7ED-8A4A-4995-AFD5-2B68C39F5AB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8436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02918E-CE63-478A-902D-2A064B434EF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885DCC9-FBF4-4A3A-8C60-E6B2AF5FC5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15806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3677D-D15B-4F19-8373-2E41FE5C025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A551AB3-C06A-4110-AB8A-FAD0966A391A}"/>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A90D12D-0B4F-4AEC-A3BA-7382EBEAC4D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4057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E5BA8F-B145-4AE8-9DC9-26FD7A89952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FA95C39-DA11-436D-9B42-45DD09BB8D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20C66EB-1BA6-46D2-8AC0-D85135357D2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6F84F4F-C72E-4BBC-B20B-696FBDBFA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52C067A-5AD2-44D7-80FC-40008FE814B2}"/>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6678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2CCF473-AAA5-40AD-98DE-3404A03725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84BB1BB-08DD-42FD-B6CE-C2B6B4C16D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67637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7" r:id="rId5"/>
    <p:sldLayoutId id="2147483656" r:id="rId6"/>
    <p:sldLayoutId id="2147483651" r:id="rId7"/>
    <p:sldLayoutId id="2147483652" r:id="rId8"/>
    <p:sldLayoutId id="2147483653" r:id="rId9"/>
  </p:sldLayoutIdLst>
  <p:txStyles>
    <p:titleStyle>
      <a:lvl1pPr algn="l" defTabSz="914400" rtl="0" eaLnBrk="1" latinLnBrk="0" hangingPunct="1">
        <a:lnSpc>
          <a:spcPct val="90000"/>
        </a:lnSpc>
        <a:spcBef>
          <a:spcPct val="0"/>
        </a:spcBef>
        <a:buNone/>
        <a:defRPr sz="4600" kern="1200">
          <a:solidFill>
            <a:schemeClr val="tx1"/>
          </a:solidFill>
          <a:latin typeface="+mj-ea"/>
          <a:ea typeface="+mj-ea"/>
          <a:cs typeface="+mj-cs"/>
        </a:defRPr>
      </a:lvl1pPr>
    </p:titleStyle>
    <p:body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5.pn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0.png"/><Relationship Id="rId4" Type="http://schemas.openxmlformats.org/officeDocument/2006/relationships/image" Target="../media/image113.pn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77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EA3F1EBD-1FB8-4FB7-969E-4564125EFC0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 b="6472"/>
          <a:stretch/>
        </p:blipFill>
        <p:spPr>
          <a:xfrm>
            <a:off x="-5050" y="1228"/>
            <a:ext cx="12189818" cy="6354602"/>
          </a:xfrm>
        </p:spPr>
      </p:pic>
      <p:sp>
        <p:nvSpPr>
          <p:cNvPr id="2" name="標題 1">
            <a:extLst>
              <a:ext uri="{FF2B5EF4-FFF2-40B4-BE49-F238E27FC236}">
                <a16:creationId xmlns:a16="http://schemas.microsoft.com/office/drawing/2014/main" id="{010A44FA-0C47-4D4D-9DC1-4E59CFCAA384}"/>
              </a:ext>
            </a:extLst>
          </p:cNvPr>
          <p:cNvSpPr>
            <a:spLocks noGrp="1"/>
          </p:cNvSpPr>
          <p:nvPr>
            <p:ph type="title"/>
          </p:nvPr>
        </p:nvSpPr>
        <p:spPr>
          <a:xfrm>
            <a:off x="838200" y="195184"/>
            <a:ext cx="10515600" cy="1325563"/>
          </a:xfrm>
        </p:spPr>
        <p:txBody>
          <a:bodyPr>
            <a:normAutofit fontScale="90000"/>
          </a:bodyPr>
          <a:lstStyle/>
          <a:p>
            <a:r>
              <a:rPr lang="zh-TW" altLang="en-US">
                <a:solidFill>
                  <a:schemeClr val="bg1"/>
                </a:solidFill>
              </a:rPr>
              <a:t>支援建構高速備份網路，加快資料傳輸速度</a:t>
            </a:r>
          </a:p>
        </p:txBody>
      </p:sp>
      <p:sp>
        <p:nvSpPr>
          <p:cNvPr id="7" name="矩形 6">
            <a:extLst>
              <a:ext uri="{FF2B5EF4-FFF2-40B4-BE49-F238E27FC236}">
                <a16:creationId xmlns:a16="http://schemas.microsoft.com/office/drawing/2014/main" id="{764500DA-BB41-47EA-9968-0ABB64F7110A}"/>
              </a:ext>
            </a:extLst>
          </p:cNvPr>
          <p:cNvSpPr/>
          <p:nvPr/>
        </p:nvSpPr>
        <p:spPr>
          <a:xfrm>
            <a:off x="1062877" y="4295608"/>
            <a:ext cx="4882106" cy="954107"/>
          </a:xfrm>
          <a:prstGeom prst="rect">
            <a:avLst/>
          </a:prstGeom>
          <a:noFill/>
        </p:spPr>
        <p:txBody>
          <a:bodyPr wrap="square">
            <a:spAutoFit/>
          </a:bodyPr>
          <a:lstStyle/>
          <a:p>
            <a:pPr algn="ctr"/>
            <a:r>
              <a:rPr lang="zh-TW" altLang="en-US" sz="2800">
                <a:solidFill>
                  <a:schemeClr val="bg1">
                    <a:lumMod val="95000"/>
                  </a:schemeClr>
                </a:solidFill>
              </a:rPr>
              <a:t>多元傳輸介面選擇</a:t>
            </a:r>
            <a:endParaRPr lang="en-US" altLang="zh-TW" sz="2800">
              <a:solidFill>
                <a:schemeClr val="bg1">
                  <a:lumMod val="95000"/>
                </a:schemeClr>
              </a:solidFill>
            </a:endParaRPr>
          </a:p>
          <a:p>
            <a:pPr algn="ctr"/>
            <a:r>
              <a:rPr lang="en-US" altLang="zh-TW" sz="2800">
                <a:solidFill>
                  <a:schemeClr val="bg1">
                    <a:lumMod val="95000"/>
                  </a:schemeClr>
                </a:solidFill>
              </a:rPr>
              <a:t>40GbE/ 25GbE/ 10GbE</a:t>
            </a:r>
            <a:endParaRPr lang="zh-TW" altLang="en-US" sz="2800">
              <a:solidFill>
                <a:schemeClr val="bg1">
                  <a:lumMod val="95000"/>
                </a:schemeClr>
              </a:solidFill>
            </a:endParaRPr>
          </a:p>
        </p:txBody>
      </p:sp>
      <p:pic>
        <p:nvPicPr>
          <p:cNvPr id="8" name="Picture 4">
            <a:extLst>
              <a:ext uri="{FF2B5EF4-FFF2-40B4-BE49-F238E27FC236}">
                <a16:creationId xmlns:a16="http://schemas.microsoft.com/office/drawing/2014/main" id="{E08B1D5B-ABE0-46D3-BC99-03704366FC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6732" y="2737821"/>
            <a:ext cx="1374395" cy="1374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58CC1E-B03B-4711-B066-1D52D095FA0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786" y="1983226"/>
            <a:ext cx="5519809" cy="344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8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螢幕擷取畫面 的圖片&#10;&#10;自動產生的描述">
            <a:extLst>
              <a:ext uri="{FF2B5EF4-FFF2-40B4-BE49-F238E27FC236}">
                <a16:creationId xmlns:a16="http://schemas.microsoft.com/office/drawing/2014/main" id="{5B8B0E67-714E-4B49-95BA-ACB1CA3E6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5576" y="1576382"/>
            <a:ext cx="9383847" cy="4455450"/>
          </a:xfrm>
          <a:prstGeom prst="rect">
            <a:avLst/>
          </a:prstGeom>
        </p:spPr>
      </p:pic>
      <p:pic>
        <p:nvPicPr>
          <p:cNvPr id="11" name="Picture 2">
            <a:extLst>
              <a:ext uri="{FF2B5EF4-FFF2-40B4-BE49-F238E27FC236}">
                <a16:creationId xmlns:a16="http://schemas.microsoft.com/office/drawing/2014/main" id="{E54F3644-2B31-4BC8-8076-07500BC344B3}"/>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939671" y="2997929"/>
            <a:ext cx="1905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3A2F6CD8-FFAA-4E19-AAFA-147DAF871A02}"/>
              </a:ext>
            </a:extLst>
          </p:cNvPr>
          <p:cNvSpPr/>
          <p:nvPr/>
        </p:nvSpPr>
        <p:spPr>
          <a:xfrm>
            <a:off x="1530484" y="2320549"/>
            <a:ext cx="2720617" cy="369332"/>
          </a:xfrm>
          <a:prstGeom prst="rect">
            <a:avLst/>
          </a:prstGeom>
        </p:spPr>
        <p:txBody>
          <a:bodyPr wrap="none">
            <a:spAutoFit/>
          </a:bodyPr>
          <a:lstStyle/>
          <a:p>
            <a:r>
              <a:rPr lang="zh-TW" altLang="en-US" b="1">
                <a:latin typeface="+mj-ea"/>
                <a:ea typeface="+mj-ea"/>
              </a:rPr>
              <a:t>串接</a:t>
            </a:r>
            <a:r>
              <a:rPr lang="en-US" altLang="zh-TW" b="1">
                <a:latin typeface="+mj-ea"/>
                <a:ea typeface="+mj-ea"/>
              </a:rPr>
              <a:t>QNAP</a:t>
            </a:r>
            <a:r>
              <a:rPr lang="zh-TW" altLang="en-US" b="1">
                <a:latin typeface="+mj-ea"/>
                <a:ea typeface="+mj-ea"/>
              </a:rPr>
              <a:t>儲存擴充設備</a:t>
            </a:r>
            <a:endParaRPr lang="zh-TW" altLang="en-US">
              <a:latin typeface="+mj-ea"/>
              <a:ea typeface="+mj-ea"/>
            </a:endParaRPr>
          </a:p>
        </p:txBody>
      </p:sp>
      <p:pic>
        <p:nvPicPr>
          <p:cNvPr id="13" name="Picture 4">
            <a:extLst>
              <a:ext uri="{FF2B5EF4-FFF2-40B4-BE49-F238E27FC236}">
                <a16:creationId xmlns:a16="http://schemas.microsoft.com/office/drawing/2014/main" id="{89AECE73-1BB0-4D4C-B9AE-1CAAF93FEE95}"/>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037803" y="2997929"/>
            <a:ext cx="1905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764F7A5C-0086-4B1F-A8AD-ECFBD0B1DD38}"/>
              </a:ext>
            </a:extLst>
          </p:cNvPr>
          <p:cNvSpPr/>
          <p:nvPr/>
        </p:nvSpPr>
        <p:spPr>
          <a:xfrm>
            <a:off x="4807158" y="2320549"/>
            <a:ext cx="2349796" cy="369332"/>
          </a:xfrm>
          <a:prstGeom prst="rect">
            <a:avLst/>
          </a:prstGeom>
        </p:spPr>
        <p:txBody>
          <a:bodyPr wrap="square">
            <a:spAutoFit/>
          </a:bodyPr>
          <a:lstStyle/>
          <a:p>
            <a:r>
              <a:rPr lang="zh-TW" altLang="en-US" b="1">
                <a:solidFill>
                  <a:srgbClr val="202020"/>
                </a:solidFill>
                <a:latin typeface="+mj-ea"/>
                <a:ea typeface="+mj-ea"/>
              </a:rPr>
              <a:t>更換容量更大的硬碟</a:t>
            </a:r>
            <a:endParaRPr lang="zh-TW" altLang="en-US" sz="1200">
              <a:latin typeface="+mj-ea"/>
              <a:ea typeface="+mj-ea"/>
            </a:endParaRPr>
          </a:p>
        </p:txBody>
      </p:sp>
      <p:pic>
        <p:nvPicPr>
          <p:cNvPr id="15" name="Picture 6">
            <a:extLst>
              <a:ext uri="{FF2B5EF4-FFF2-40B4-BE49-F238E27FC236}">
                <a16:creationId xmlns:a16="http://schemas.microsoft.com/office/drawing/2014/main" id="{5EFD9185-4EEE-4CF6-9282-E5BB87A7CC90}"/>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8193797" y="2997929"/>
            <a:ext cx="1905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974ECAD9-C2C0-4208-838D-B44E2FAD076D}"/>
              </a:ext>
            </a:extLst>
          </p:cNvPr>
          <p:cNvSpPr/>
          <p:nvPr/>
        </p:nvSpPr>
        <p:spPr>
          <a:xfrm>
            <a:off x="7743918" y="2172002"/>
            <a:ext cx="2691764" cy="646331"/>
          </a:xfrm>
          <a:prstGeom prst="rect">
            <a:avLst/>
          </a:prstGeom>
        </p:spPr>
        <p:txBody>
          <a:bodyPr wrap="square">
            <a:spAutoFit/>
          </a:bodyPr>
          <a:lstStyle/>
          <a:p>
            <a:pPr algn="ctr"/>
            <a:r>
              <a:rPr lang="en-US" altLang="zh-TW" b="1">
                <a:solidFill>
                  <a:srgbClr val="202020"/>
                </a:solidFill>
                <a:latin typeface="+mj-ea"/>
                <a:ea typeface="+mj-ea"/>
              </a:rPr>
              <a:t>VJBOD </a:t>
            </a:r>
          </a:p>
          <a:p>
            <a:pPr algn="ctr"/>
            <a:r>
              <a:rPr lang="zh-TW" altLang="en-US" b="1">
                <a:solidFill>
                  <a:srgbClr val="202020"/>
                </a:solidFill>
                <a:latin typeface="+mj-ea"/>
                <a:ea typeface="+mj-ea"/>
              </a:rPr>
              <a:t>網路虛擬儲存擴充櫃</a:t>
            </a:r>
            <a:endParaRPr lang="zh-TW" altLang="en-US" sz="1200">
              <a:latin typeface="+mj-ea"/>
              <a:ea typeface="+mj-ea"/>
            </a:endParaRPr>
          </a:p>
        </p:txBody>
      </p:sp>
      <p:sp>
        <p:nvSpPr>
          <p:cNvPr id="6" name="標題 5">
            <a:extLst>
              <a:ext uri="{FF2B5EF4-FFF2-40B4-BE49-F238E27FC236}">
                <a16:creationId xmlns:a16="http://schemas.microsoft.com/office/drawing/2014/main" id="{5B9E4EFC-F646-45B2-A2D2-92EE8359652B}"/>
              </a:ext>
            </a:extLst>
          </p:cNvPr>
          <p:cNvSpPr>
            <a:spLocks noGrp="1"/>
          </p:cNvSpPr>
          <p:nvPr>
            <p:ph type="title"/>
          </p:nvPr>
        </p:nvSpPr>
        <p:spPr>
          <a:xfrm>
            <a:off x="838200" y="324684"/>
            <a:ext cx="10515600" cy="1325563"/>
          </a:xfrm>
        </p:spPr>
        <p:txBody>
          <a:bodyPr>
            <a:normAutofit/>
          </a:bodyPr>
          <a:lstStyle/>
          <a:p>
            <a:r>
              <a:rPr lang="zh-TW" altLang="en-US">
                <a:solidFill>
                  <a:schemeClr val="bg1"/>
                </a:solidFill>
              </a:rPr>
              <a:t>高效經濟、彈性擴充儲存空間</a:t>
            </a:r>
          </a:p>
        </p:txBody>
      </p:sp>
      <p:sp>
        <p:nvSpPr>
          <p:cNvPr id="19" name="矩形 18">
            <a:extLst>
              <a:ext uri="{FF2B5EF4-FFF2-40B4-BE49-F238E27FC236}">
                <a16:creationId xmlns:a16="http://schemas.microsoft.com/office/drawing/2014/main" id="{D7D86210-B7DA-43FA-ABC6-88E419CBE3ED}"/>
              </a:ext>
            </a:extLst>
          </p:cNvPr>
          <p:cNvSpPr/>
          <p:nvPr/>
        </p:nvSpPr>
        <p:spPr>
          <a:xfrm>
            <a:off x="4807158" y="4364481"/>
            <a:ext cx="2349796" cy="738664"/>
          </a:xfrm>
          <a:prstGeom prst="rect">
            <a:avLst/>
          </a:prstGeom>
        </p:spPr>
        <p:txBody>
          <a:bodyPr wrap="square">
            <a:spAutoFit/>
          </a:bodyPr>
          <a:lstStyle/>
          <a:p>
            <a:r>
              <a:rPr lang="zh-TW" altLang="en-US" sz="1400">
                <a:latin typeface="+mn-ea"/>
              </a:rPr>
              <a:t>毋須停機，您可線上以大容量的硬碟取代原先小容量的硬碟，順利升級</a:t>
            </a:r>
            <a:r>
              <a:rPr lang="en-US" altLang="zh-TW" sz="1400">
                <a:latin typeface="+mn-ea"/>
              </a:rPr>
              <a:t>NAS</a:t>
            </a:r>
            <a:r>
              <a:rPr lang="zh-TW" altLang="en-US" sz="1400">
                <a:latin typeface="+mn-ea"/>
              </a:rPr>
              <a:t>容量。</a:t>
            </a:r>
          </a:p>
        </p:txBody>
      </p:sp>
      <p:sp>
        <p:nvSpPr>
          <p:cNvPr id="20" name="矩形 19">
            <a:extLst>
              <a:ext uri="{FF2B5EF4-FFF2-40B4-BE49-F238E27FC236}">
                <a16:creationId xmlns:a16="http://schemas.microsoft.com/office/drawing/2014/main" id="{C2435AE7-1A5A-4508-B737-72E75490A395}"/>
              </a:ext>
            </a:extLst>
          </p:cNvPr>
          <p:cNvSpPr/>
          <p:nvPr/>
        </p:nvSpPr>
        <p:spPr>
          <a:xfrm>
            <a:off x="7743918" y="4364481"/>
            <a:ext cx="2691764" cy="1169551"/>
          </a:xfrm>
          <a:prstGeom prst="rect">
            <a:avLst/>
          </a:prstGeom>
        </p:spPr>
        <p:txBody>
          <a:bodyPr wrap="square">
            <a:spAutoFit/>
          </a:bodyPr>
          <a:lstStyle/>
          <a:p>
            <a:r>
              <a:rPr lang="zh-TW" altLang="en-US" sz="1400">
                <a:latin typeface="+mn-ea"/>
              </a:rPr>
              <a:t>透過 </a:t>
            </a:r>
            <a:r>
              <a:rPr lang="en-US" altLang="zh-TW" sz="1400">
                <a:latin typeface="+mn-ea"/>
              </a:rPr>
              <a:t>VJBOD (Virtual JBOD) </a:t>
            </a:r>
            <a:r>
              <a:rPr lang="zh-TW" altLang="en-US" sz="1400">
                <a:latin typeface="+mn-ea"/>
              </a:rPr>
              <a:t>網路虛擬儲存擴充櫃進行容量擴充。以</a:t>
            </a:r>
            <a:r>
              <a:rPr lang="en-US" altLang="zh-TW" sz="1400">
                <a:latin typeface="+mn-ea"/>
              </a:rPr>
              <a:t>TVS-872XT</a:t>
            </a:r>
            <a:r>
              <a:rPr lang="zh-TW" altLang="en-US" sz="1400">
                <a:latin typeface="+mn-ea"/>
              </a:rPr>
              <a:t>為例，最多可連接 </a:t>
            </a:r>
            <a:r>
              <a:rPr lang="en-US" altLang="zh-TW" sz="1400">
                <a:latin typeface="+mn-ea"/>
              </a:rPr>
              <a:t>8 </a:t>
            </a:r>
            <a:r>
              <a:rPr lang="zh-TW" altLang="en-US" sz="1400">
                <a:latin typeface="+mn-ea"/>
              </a:rPr>
              <a:t>台遠端 </a:t>
            </a:r>
            <a:r>
              <a:rPr lang="en-US" altLang="zh-TW" sz="1400">
                <a:latin typeface="+mn-ea"/>
              </a:rPr>
              <a:t>NAS</a:t>
            </a:r>
            <a:r>
              <a:rPr lang="zh-TW" altLang="en-US" sz="1400">
                <a:latin typeface="+mn-ea"/>
              </a:rPr>
              <a:t>，掛載為</a:t>
            </a:r>
            <a:r>
              <a:rPr lang="en-US" altLang="zh-TW" sz="1400">
                <a:latin typeface="+mn-ea"/>
              </a:rPr>
              <a:t>TVS-872XT </a:t>
            </a:r>
            <a:r>
              <a:rPr lang="zh-TW" altLang="en-US" sz="1400">
                <a:latin typeface="+mn-ea"/>
              </a:rPr>
              <a:t>的虛擬硬碟。</a:t>
            </a:r>
          </a:p>
        </p:txBody>
      </p:sp>
    </p:spTree>
    <p:extLst>
      <p:ext uri="{BB962C8B-B14F-4D97-AF65-F5344CB8AC3E}">
        <p14:creationId xmlns:p14="http://schemas.microsoft.com/office/powerpoint/2010/main" val="321130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p:txBody>
          <a:bodyPr vert="horz" lIns="91440" tIns="45720" rIns="91440" bIns="45720" rtlCol="0" anchor="ctr">
            <a:normAutofit fontScale="90000"/>
          </a:bodyPr>
          <a:lstStyle/>
          <a:p>
            <a:r>
              <a:rPr lang="zh-TW" altLang="en-US">
                <a:solidFill>
                  <a:srgbClr val="FFFFFF"/>
                </a:solidFill>
              </a:rPr>
              <a:t>設定超簡單</a:t>
            </a:r>
            <a:br>
              <a:rPr lang="en-US" altLang="zh-TW">
                <a:solidFill>
                  <a:srgbClr val="FFFFFF"/>
                </a:solidFill>
              </a:rPr>
            </a:br>
            <a:r>
              <a:rPr lang="zh-TW" altLang="en-US">
                <a:solidFill>
                  <a:srgbClr val="FFFFFF"/>
                </a:solidFill>
              </a:rPr>
              <a:t>透過瀏覽器就可快速管理</a:t>
            </a:r>
            <a:r>
              <a:rPr lang="en-US" altLang="zh-TW">
                <a:solidFill>
                  <a:srgbClr val="FFFFFF"/>
                </a:solidFill>
              </a:rPr>
              <a:t>VM</a:t>
            </a:r>
            <a:r>
              <a:rPr lang="zh-TW" altLang="en-US">
                <a:solidFill>
                  <a:srgbClr val="FFFFFF"/>
                </a:solidFill>
              </a:rPr>
              <a:t>備份工作</a:t>
            </a:r>
          </a:p>
        </p:txBody>
      </p:sp>
      <p:pic>
        <p:nvPicPr>
          <p:cNvPr id="17" name="Picture 2">
            <a:extLst>
              <a:ext uri="{FF2B5EF4-FFF2-40B4-BE49-F238E27FC236}">
                <a16:creationId xmlns:a16="http://schemas.microsoft.com/office/drawing/2014/main" id="{8E6A08ED-7E4F-470D-AEF5-66B385C610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7415" y="1786940"/>
            <a:ext cx="10759261" cy="435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2871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838200" y="573672"/>
            <a:ext cx="10515600" cy="1325563"/>
          </a:xfrm>
        </p:spPr>
        <p:txBody>
          <a:bodyPr vert="horz" lIns="91440" tIns="45720" rIns="91440" bIns="45720" rtlCol="0" anchor="ctr">
            <a:normAutofit fontScale="90000"/>
          </a:bodyPr>
          <a:lstStyle/>
          <a:p>
            <a:r>
              <a:rPr lang="en-US" altLang="zh-TW">
                <a:solidFill>
                  <a:schemeClr val="bg1"/>
                </a:solidFill>
              </a:rPr>
              <a:t>  </a:t>
            </a:r>
            <a:r>
              <a:rPr lang="zh-TW" altLang="en-US">
                <a:solidFill>
                  <a:schemeClr val="bg1"/>
                </a:solidFill>
              </a:rPr>
              <a:t>真免費</a:t>
            </a:r>
            <a:r>
              <a:rPr lang="en-US" altLang="zh-TW">
                <a:solidFill>
                  <a:schemeClr val="bg1"/>
                </a:solidFill>
              </a:rPr>
              <a:t>VMware</a:t>
            </a:r>
            <a:r>
              <a:rPr lang="zh-TW" altLang="en-US">
                <a:solidFill>
                  <a:schemeClr val="bg1"/>
                </a:solidFill>
              </a:rPr>
              <a:t>虛擬機備份</a:t>
            </a:r>
            <a:br>
              <a:rPr lang="en-US" altLang="zh-TW">
                <a:solidFill>
                  <a:schemeClr val="bg1"/>
                </a:solidFill>
              </a:rPr>
            </a:br>
            <a:r>
              <a:rPr lang="zh-TW" altLang="en-US">
                <a:solidFill>
                  <a:schemeClr val="bg1"/>
                </a:solidFill>
              </a:rPr>
              <a:t>沒有惱人的使用限制和複雜的計價模式</a:t>
            </a:r>
          </a:p>
        </p:txBody>
      </p:sp>
      <p:graphicFrame>
        <p:nvGraphicFramePr>
          <p:cNvPr id="3" name="表格 3">
            <a:extLst>
              <a:ext uri="{FF2B5EF4-FFF2-40B4-BE49-F238E27FC236}">
                <a16:creationId xmlns:a16="http://schemas.microsoft.com/office/drawing/2014/main" id="{4B1FCFFA-6304-4147-8079-D104741772BC}"/>
              </a:ext>
            </a:extLst>
          </p:cNvPr>
          <p:cNvGraphicFramePr>
            <a:graphicFrameLocks noGrp="1"/>
          </p:cNvGraphicFramePr>
          <p:nvPr>
            <p:extLst>
              <p:ext uri="{D42A27DB-BD31-4B8C-83A1-F6EECF244321}">
                <p14:modId xmlns:p14="http://schemas.microsoft.com/office/powerpoint/2010/main" val="30798185"/>
              </p:ext>
            </p:extLst>
          </p:nvPr>
        </p:nvGraphicFramePr>
        <p:xfrm>
          <a:off x="1057275" y="2269036"/>
          <a:ext cx="10048876" cy="3566525"/>
        </p:xfrm>
        <a:graphic>
          <a:graphicData uri="http://schemas.openxmlformats.org/drawingml/2006/table">
            <a:tbl>
              <a:tblPr firstRow="1" bandRow="1">
                <a:tableStyleId>{5C22544A-7EE6-4342-B048-85BDC9FD1C3A}</a:tableStyleId>
              </a:tblPr>
              <a:tblGrid>
                <a:gridCol w="5024438">
                  <a:extLst>
                    <a:ext uri="{9D8B030D-6E8A-4147-A177-3AD203B41FA5}">
                      <a16:colId xmlns:a16="http://schemas.microsoft.com/office/drawing/2014/main" val="3012455189"/>
                    </a:ext>
                  </a:extLst>
                </a:gridCol>
                <a:gridCol w="5024438">
                  <a:extLst>
                    <a:ext uri="{9D8B030D-6E8A-4147-A177-3AD203B41FA5}">
                      <a16:colId xmlns:a16="http://schemas.microsoft.com/office/drawing/2014/main" val="3181439700"/>
                    </a:ext>
                  </a:extLst>
                </a:gridCol>
              </a:tblGrid>
              <a:tr h="740792">
                <a:tc>
                  <a:txBody>
                    <a:bodyPr/>
                    <a:lstStyle/>
                    <a:p>
                      <a:pPr algn="ctr"/>
                      <a:r>
                        <a:rPr lang="en-US" altLang="zh-TW" sz="2200" err="1">
                          <a:solidFill>
                            <a:schemeClr val="tx1"/>
                          </a:solidFill>
                          <a:latin typeface="+mn-ea"/>
                          <a:ea typeface="+mn-ea"/>
                        </a:rPr>
                        <a:t>Archiware</a:t>
                      </a:r>
                      <a:r>
                        <a:rPr lang="en-US" altLang="zh-TW" sz="2200">
                          <a:solidFill>
                            <a:schemeClr val="tx1"/>
                          </a:solidFill>
                          <a:latin typeface="+mn-ea"/>
                          <a:ea typeface="+mn-ea"/>
                        </a:rPr>
                        <a:t> Pure</a:t>
                      </a:r>
                      <a:endParaRPr lang="zh-TW" altLang="en-US" sz="2200">
                        <a:solidFill>
                          <a:schemeClr val="tx1"/>
                        </a:solidFill>
                        <a:latin typeface="+mn-ea"/>
                        <a:ea typeface="+mn-ea"/>
                      </a:endParaRP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zh-TW" altLang="en-US" sz="2200">
                          <a:solidFill>
                            <a:schemeClr val="tx1"/>
                          </a:solidFill>
                          <a:latin typeface="+mn-ea"/>
                          <a:ea typeface="+mn-ea"/>
                        </a:rPr>
                        <a:t>他牌產品</a:t>
                      </a:r>
                    </a:p>
                  </a:txBody>
                  <a:tcPr anchor="c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591289574"/>
                  </a:ext>
                </a:extLst>
              </a:tr>
              <a:tr h="2825733">
                <a:tc>
                  <a:txBody>
                    <a:bodyPr/>
                    <a:lstStyle/>
                    <a:p>
                      <a:pPr marL="252000" lvl="1">
                        <a:lnSpc>
                          <a:spcPts val="2800"/>
                        </a:lnSpc>
                        <a:buFont typeface="Wingdings" panose="05000000000000000000" pitchFamily="2" charset="2"/>
                        <a:buChar char="ü"/>
                      </a:pPr>
                      <a:endParaRPr lang="en-US" altLang="zh-TW" sz="1900">
                        <a:solidFill>
                          <a:schemeClr val="bg1"/>
                        </a:solidFill>
                        <a:latin typeface="+mn-ea"/>
                        <a:ea typeface="+mn-ea"/>
                      </a:endParaRPr>
                    </a:p>
                    <a:p>
                      <a:pPr marL="252000" lvl="1">
                        <a:lnSpc>
                          <a:spcPts val="2800"/>
                        </a:lnSpc>
                        <a:buFont typeface="Wingdings" panose="05000000000000000000" pitchFamily="2" charset="2"/>
                        <a:buChar char="ü"/>
                      </a:pPr>
                      <a:r>
                        <a:rPr lang="zh-TW" altLang="en-US" sz="1900">
                          <a:solidFill>
                            <a:schemeClr val="bg1"/>
                          </a:solidFill>
                          <a:latin typeface="+mn-ea"/>
                          <a:ea typeface="+mn-ea"/>
                        </a:rPr>
                        <a:t>支援</a:t>
                      </a:r>
                      <a:r>
                        <a:rPr lang="en-US" altLang="zh-TW" sz="1900" err="1">
                          <a:solidFill>
                            <a:schemeClr val="bg1"/>
                          </a:solidFill>
                          <a:latin typeface="+mn-ea"/>
                          <a:ea typeface="+mn-ea"/>
                        </a:rPr>
                        <a:t>ESXi</a:t>
                      </a:r>
                      <a:r>
                        <a:rPr lang="zh-TW" altLang="en-US" sz="1900">
                          <a:solidFill>
                            <a:schemeClr val="bg1"/>
                          </a:solidFill>
                          <a:latin typeface="+mn-ea"/>
                          <a:ea typeface="+mn-ea"/>
                        </a:rPr>
                        <a:t>主機數量無上限</a:t>
                      </a:r>
                      <a:endParaRPr lang="en-US" altLang="zh-TW" sz="1900">
                        <a:solidFill>
                          <a:schemeClr val="bg1"/>
                        </a:solidFill>
                        <a:latin typeface="+mn-ea"/>
                        <a:ea typeface="+mn-ea"/>
                      </a:endParaRPr>
                    </a:p>
                    <a:p>
                      <a:pPr marL="252000" lvl="1">
                        <a:lnSpc>
                          <a:spcPts val="2800"/>
                        </a:lnSpc>
                        <a:buFont typeface="Wingdings" panose="05000000000000000000" pitchFamily="2" charset="2"/>
                        <a:buChar char="ü"/>
                      </a:pPr>
                      <a:r>
                        <a:rPr lang="zh-TW" altLang="en-US" sz="1900">
                          <a:solidFill>
                            <a:schemeClr val="bg1"/>
                          </a:solidFill>
                          <a:latin typeface="+mn-ea"/>
                          <a:ea typeface="+mn-ea"/>
                        </a:rPr>
                        <a:t>支援虛擬機數量無上限</a:t>
                      </a:r>
                      <a:endParaRPr lang="en-US" altLang="zh-TW" sz="1900">
                        <a:solidFill>
                          <a:schemeClr val="bg1"/>
                        </a:solidFill>
                        <a:latin typeface="+mn-ea"/>
                        <a:ea typeface="+mn-ea"/>
                      </a:endParaRPr>
                    </a:p>
                    <a:p>
                      <a:pPr marL="252000" lvl="1">
                        <a:lnSpc>
                          <a:spcPts val="2800"/>
                        </a:lnSpc>
                        <a:buFont typeface="Wingdings" panose="05000000000000000000" pitchFamily="2" charset="2"/>
                        <a:buChar char="ü"/>
                      </a:pPr>
                      <a:r>
                        <a:rPr lang="zh-TW" altLang="en-US" sz="1900">
                          <a:solidFill>
                            <a:schemeClr val="bg1"/>
                          </a:solidFill>
                          <a:latin typeface="+mn-ea"/>
                          <a:ea typeface="+mn-ea"/>
                        </a:rPr>
                        <a:t>享受完整的功能</a:t>
                      </a:r>
                      <a:endParaRPr lang="en-US" altLang="zh-TW" sz="1900">
                        <a:solidFill>
                          <a:schemeClr val="bg1"/>
                        </a:solidFill>
                        <a:latin typeface="+mn-ea"/>
                        <a:ea typeface="+mn-ea"/>
                      </a:endParaRPr>
                    </a:p>
                    <a:p>
                      <a:pPr marL="252000" lvl="1">
                        <a:lnSpc>
                          <a:spcPts val="2800"/>
                        </a:lnSpc>
                        <a:buFont typeface="Wingdings" panose="05000000000000000000" pitchFamily="2" charset="2"/>
                        <a:buChar char="ü"/>
                      </a:pPr>
                      <a:r>
                        <a:rPr lang="zh-TW" altLang="en-US" sz="1900">
                          <a:solidFill>
                            <a:schemeClr val="bg1"/>
                          </a:solidFill>
                          <a:latin typeface="+mn-ea"/>
                          <a:ea typeface="+mn-ea"/>
                        </a:rPr>
                        <a:t>可根據需求，額外選購</a:t>
                      </a:r>
                      <a:r>
                        <a:rPr lang="en-US" altLang="zh-TW" sz="1900">
                          <a:solidFill>
                            <a:schemeClr val="bg1"/>
                          </a:solidFill>
                          <a:latin typeface="+mn-ea"/>
                          <a:ea typeface="+mn-ea"/>
                        </a:rPr>
                        <a:t>5X8</a:t>
                      </a:r>
                      <a:r>
                        <a:rPr lang="zh-TW" altLang="en-US" sz="1900">
                          <a:solidFill>
                            <a:schemeClr val="bg1"/>
                          </a:solidFill>
                          <a:latin typeface="+mn-ea"/>
                          <a:ea typeface="+mn-ea"/>
                        </a:rPr>
                        <a:t>原廠技術支援</a:t>
                      </a:r>
                      <a:r>
                        <a:rPr lang="en-US" altLang="zh-TW" sz="1900">
                          <a:solidFill>
                            <a:schemeClr val="bg1"/>
                          </a:solidFill>
                          <a:latin typeface="+mn-ea"/>
                          <a:ea typeface="+mn-ea"/>
                        </a:rPr>
                        <a:t>(199USD/</a:t>
                      </a:r>
                      <a:r>
                        <a:rPr lang="en-US" altLang="zh-TW" sz="1900" err="1">
                          <a:solidFill>
                            <a:schemeClr val="bg1"/>
                          </a:solidFill>
                          <a:latin typeface="+mn-ea"/>
                          <a:ea typeface="+mn-ea"/>
                        </a:rPr>
                        <a:t>yr</a:t>
                      </a:r>
                      <a:r>
                        <a:rPr lang="en-US" altLang="zh-TW" sz="1900">
                          <a:solidFill>
                            <a:schemeClr val="bg1"/>
                          </a:solidFill>
                          <a:latin typeface="+mn-ea"/>
                          <a:ea typeface="+mn-ea"/>
                        </a:rPr>
                        <a:t>)</a:t>
                      </a:r>
                    </a:p>
                    <a:p>
                      <a:pPr marL="252000" algn="ctr">
                        <a:lnSpc>
                          <a:spcPts val="2800"/>
                        </a:lnSpc>
                      </a:pPr>
                      <a:endParaRPr lang="zh-TW" altLang="en-US" sz="1900">
                        <a:solidFill>
                          <a:schemeClr val="bg1"/>
                        </a:solidFill>
                        <a:latin typeface="+mn-ea"/>
                        <a:ea typeface="+mn-ea"/>
                      </a:endParaRPr>
                    </a:p>
                  </a:txBody>
                  <a:tcPr anchor="ctr">
                    <a:solidFill>
                      <a:schemeClr val="tx1"/>
                    </a:solidFill>
                  </a:tcPr>
                </a:tc>
                <a:tc>
                  <a:txBody>
                    <a:bodyPr/>
                    <a:lstStyle/>
                    <a:p>
                      <a:pPr marL="252000" indent="0" algn="l">
                        <a:lnSpc>
                          <a:spcPts val="2800"/>
                        </a:lnSpc>
                      </a:pPr>
                      <a:endParaRPr lang="en-US" altLang="zh-TW" sz="1900">
                        <a:solidFill>
                          <a:schemeClr val="bg1"/>
                        </a:solidFill>
                        <a:latin typeface="+mn-ea"/>
                        <a:ea typeface="+mn-ea"/>
                      </a:endParaRPr>
                    </a:p>
                    <a:p>
                      <a:pPr marL="252000" indent="0" algn="l">
                        <a:lnSpc>
                          <a:spcPts val="2800"/>
                        </a:lnSpc>
                      </a:pPr>
                      <a:r>
                        <a:rPr lang="en-US" altLang="zh-TW" sz="1900">
                          <a:solidFill>
                            <a:schemeClr val="bg1"/>
                          </a:solidFill>
                          <a:latin typeface="+mn-ea"/>
                          <a:ea typeface="+mn-ea"/>
                          <a:sym typeface="Wingdings" panose="05000000000000000000" pitchFamily="2" charset="2"/>
                        </a:rPr>
                        <a:t></a:t>
                      </a:r>
                      <a:r>
                        <a:rPr lang="zh-TW" altLang="en-US" sz="1900">
                          <a:solidFill>
                            <a:schemeClr val="bg1"/>
                          </a:solidFill>
                          <a:latin typeface="+mn-ea"/>
                          <a:ea typeface="+mn-ea"/>
                        </a:rPr>
                        <a:t>複雜計價方式</a:t>
                      </a:r>
                      <a:endParaRPr lang="en-US" altLang="zh-TW" sz="1900">
                        <a:solidFill>
                          <a:schemeClr val="bg1"/>
                        </a:solidFill>
                        <a:latin typeface="+mn-ea"/>
                        <a:ea typeface="+mn-ea"/>
                      </a:endParaRPr>
                    </a:p>
                    <a:p>
                      <a:pPr marL="252000" indent="0" algn="l">
                        <a:lnSpc>
                          <a:spcPts val="2800"/>
                        </a:lnSpc>
                      </a:pPr>
                      <a:r>
                        <a:rPr lang="en-US" altLang="zh-TW" sz="1900">
                          <a:solidFill>
                            <a:schemeClr val="bg1"/>
                          </a:solidFill>
                          <a:latin typeface="+mn-ea"/>
                          <a:ea typeface="+mn-ea"/>
                        </a:rPr>
                        <a:t>X </a:t>
                      </a:r>
                      <a:r>
                        <a:rPr lang="zh-TW" altLang="en-US" sz="1900">
                          <a:solidFill>
                            <a:schemeClr val="bg1"/>
                          </a:solidFill>
                          <a:latin typeface="+mn-ea"/>
                          <a:ea typeface="+mn-ea"/>
                        </a:rPr>
                        <a:t>根據實體機</a:t>
                      </a:r>
                      <a:r>
                        <a:rPr lang="en-US" altLang="zh-TW" sz="1900">
                          <a:solidFill>
                            <a:schemeClr val="bg1"/>
                          </a:solidFill>
                          <a:latin typeface="+mn-ea"/>
                          <a:ea typeface="+mn-ea"/>
                        </a:rPr>
                        <a:t>CPU</a:t>
                      </a:r>
                      <a:r>
                        <a:rPr lang="zh-TW" altLang="en-US" sz="1900">
                          <a:solidFill>
                            <a:schemeClr val="bg1"/>
                          </a:solidFill>
                          <a:latin typeface="+mn-ea"/>
                          <a:ea typeface="+mn-ea"/>
                        </a:rPr>
                        <a:t>或是核心數量</a:t>
                      </a:r>
                      <a:endParaRPr lang="en-US" altLang="zh-TW" sz="1900">
                        <a:solidFill>
                          <a:schemeClr val="bg1"/>
                        </a:solidFill>
                        <a:latin typeface="+mn-ea"/>
                        <a:ea typeface="+mn-ea"/>
                      </a:endParaRPr>
                    </a:p>
                    <a:p>
                      <a:pPr marL="252000" indent="0" algn="l">
                        <a:lnSpc>
                          <a:spcPts val="2800"/>
                        </a:lnSpc>
                      </a:pPr>
                      <a:r>
                        <a:rPr lang="en-US" altLang="zh-TW" sz="1900">
                          <a:solidFill>
                            <a:schemeClr val="bg1"/>
                          </a:solidFill>
                          <a:latin typeface="+mn-ea"/>
                          <a:ea typeface="+mn-ea"/>
                        </a:rPr>
                        <a:t>X </a:t>
                      </a:r>
                      <a:r>
                        <a:rPr lang="zh-TW" altLang="en-US" sz="1900">
                          <a:solidFill>
                            <a:schemeClr val="bg1"/>
                          </a:solidFill>
                          <a:latin typeface="+mn-ea"/>
                          <a:ea typeface="+mn-ea"/>
                        </a:rPr>
                        <a:t>根據虛擬機數量</a:t>
                      </a:r>
                      <a:endParaRPr lang="en-US" altLang="zh-TW" sz="1900">
                        <a:solidFill>
                          <a:schemeClr val="bg1"/>
                        </a:solidFill>
                        <a:latin typeface="+mn-ea"/>
                        <a:ea typeface="+mn-ea"/>
                      </a:endParaRPr>
                    </a:p>
                    <a:p>
                      <a:pPr marL="252000" marR="0" lvl="0" indent="0" algn="l" defTabSz="914400" rtl="0" eaLnBrk="1" fontAlgn="auto" latinLnBrk="0" hangingPunct="1">
                        <a:lnSpc>
                          <a:spcPts val="2800"/>
                        </a:lnSpc>
                        <a:spcBef>
                          <a:spcPts val="0"/>
                        </a:spcBef>
                        <a:spcAft>
                          <a:spcPts val="0"/>
                        </a:spcAft>
                        <a:buClrTx/>
                        <a:buSzTx/>
                        <a:buFontTx/>
                        <a:buNone/>
                        <a:tabLst/>
                        <a:defRPr/>
                      </a:pPr>
                      <a:r>
                        <a:rPr lang="en-US" altLang="zh-TW" sz="1900">
                          <a:solidFill>
                            <a:schemeClr val="bg1"/>
                          </a:solidFill>
                          <a:latin typeface="+mn-ea"/>
                          <a:ea typeface="+mn-ea"/>
                          <a:sym typeface="Wingdings" panose="05000000000000000000" pitchFamily="2" charset="2"/>
                        </a:rPr>
                        <a:t></a:t>
                      </a:r>
                      <a:r>
                        <a:rPr lang="zh-TW" altLang="en-US" sz="1900">
                          <a:solidFill>
                            <a:schemeClr val="bg1"/>
                          </a:solidFill>
                          <a:latin typeface="+mn-ea"/>
                          <a:ea typeface="+mn-ea"/>
                          <a:sym typeface="Wingdings" panose="05000000000000000000" pitchFamily="2" charset="2"/>
                        </a:rPr>
                        <a:t>根據授權等級不同，無法享受完整功能</a:t>
                      </a:r>
                      <a:endParaRPr lang="en-US" altLang="zh-TW" sz="1900">
                        <a:solidFill>
                          <a:schemeClr val="bg1"/>
                        </a:solidFill>
                        <a:latin typeface="+mn-ea"/>
                        <a:ea typeface="+mn-ea"/>
                        <a:sym typeface="Wingdings" panose="05000000000000000000" pitchFamily="2" charset="2"/>
                      </a:endParaRPr>
                    </a:p>
                    <a:p>
                      <a:pPr marL="252000" marR="0" lvl="0" indent="0" algn="l" defTabSz="914400" rtl="0" eaLnBrk="1" fontAlgn="auto" latinLnBrk="0" hangingPunct="1">
                        <a:lnSpc>
                          <a:spcPts val="2800"/>
                        </a:lnSpc>
                        <a:spcBef>
                          <a:spcPts val="0"/>
                        </a:spcBef>
                        <a:spcAft>
                          <a:spcPts val="0"/>
                        </a:spcAft>
                        <a:buClrTx/>
                        <a:buSzTx/>
                        <a:buFontTx/>
                        <a:buNone/>
                        <a:tabLst/>
                        <a:defRPr/>
                      </a:pPr>
                      <a:r>
                        <a:rPr lang="en-US" altLang="zh-TW" sz="1900">
                          <a:solidFill>
                            <a:schemeClr val="bg1"/>
                          </a:solidFill>
                          <a:latin typeface="+mn-ea"/>
                          <a:ea typeface="+mn-ea"/>
                          <a:sym typeface="Wingdings" panose="05000000000000000000" pitchFamily="2" charset="2"/>
                        </a:rPr>
                        <a:t></a:t>
                      </a:r>
                      <a:r>
                        <a:rPr lang="zh-TW" altLang="en-US" sz="1900">
                          <a:solidFill>
                            <a:schemeClr val="bg1"/>
                          </a:solidFill>
                          <a:latin typeface="+mn-ea"/>
                          <a:ea typeface="+mn-ea"/>
                          <a:sym typeface="Wingdings" panose="05000000000000000000" pitchFamily="2" charset="2"/>
                        </a:rPr>
                        <a:t>每年訂閱制</a:t>
                      </a:r>
                      <a:endParaRPr lang="en-US" altLang="zh-TW" sz="1900">
                        <a:solidFill>
                          <a:schemeClr val="bg1"/>
                        </a:solidFill>
                        <a:latin typeface="+mn-ea"/>
                        <a:ea typeface="+mn-ea"/>
                      </a:endParaRPr>
                    </a:p>
                    <a:p>
                      <a:pPr marL="252000" indent="0" algn="l">
                        <a:lnSpc>
                          <a:spcPts val="2800"/>
                        </a:lnSpc>
                      </a:pPr>
                      <a:endParaRPr lang="zh-TW" altLang="en-US" sz="1900">
                        <a:solidFill>
                          <a:schemeClr val="bg1"/>
                        </a:solidFill>
                        <a:latin typeface="+mn-ea"/>
                        <a:ea typeface="+mn-ea"/>
                      </a:endParaRPr>
                    </a:p>
                  </a:txBody>
                  <a:tcPr anchor="ctr">
                    <a:solidFill>
                      <a:schemeClr val="tx1"/>
                    </a:solidFill>
                  </a:tcPr>
                </a:tc>
                <a:extLst>
                  <a:ext uri="{0D108BD9-81ED-4DB2-BD59-A6C34878D82A}">
                    <a16:rowId xmlns:a16="http://schemas.microsoft.com/office/drawing/2014/main" val="1652716705"/>
                  </a:ext>
                </a:extLst>
              </a:tr>
            </a:tbl>
          </a:graphicData>
        </a:graphic>
      </p:graphicFrame>
      <p:pic>
        <p:nvPicPr>
          <p:cNvPr id="6" name="圖片 5">
            <a:extLst>
              <a:ext uri="{FF2B5EF4-FFF2-40B4-BE49-F238E27FC236}">
                <a16:creationId xmlns:a16="http://schemas.microsoft.com/office/drawing/2014/main" id="{DAAB0B7D-718C-4914-9467-C3F3F7FA602A}"/>
              </a:ext>
            </a:extLst>
          </p:cNvPr>
          <p:cNvPicPr>
            <a:picLocks noChangeAspect="1"/>
          </p:cNvPicPr>
          <p:nvPr/>
        </p:nvPicPr>
        <p:blipFill>
          <a:blip r:embed="rId4"/>
          <a:stretch>
            <a:fillRect/>
          </a:stretch>
        </p:blipFill>
        <p:spPr>
          <a:xfrm>
            <a:off x="6057900" y="3019261"/>
            <a:ext cx="47625" cy="2816300"/>
          </a:xfrm>
          <a:prstGeom prst="rect">
            <a:avLst/>
          </a:prstGeom>
        </p:spPr>
      </p:pic>
      <p:pic>
        <p:nvPicPr>
          <p:cNvPr id="8" name="圖片 7">
            <a:extLst>
              <a:ext uri="{FF2B5EF4-FFF2-40B4-BE49-F238E27FC236}">
                <a16:creationId xmlns:a16="http://schemas.microsoft.com/office/drawing/2014/main" id="{47ACB9C9-B568-4F78-AFFD-8062CD80C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910" y="2165680"/>
            <a:ext cx="735840" cy="656262"/>
          </a:xfrm>
          <a:prstGeom prst="rect">
            <a:avLst/>
          </a:prstGeom>
        </p:spPr>
      </p:pic>
    </p:spTree>
    <p:extLst>
      <p:ext uri="{BB962C8B-B14F-4D97-AF65-F5344CB8AC3E}">
        <p14:creationId xmlns:p14="http://schemas.microsoft.com/office/powerpoint/2010/main" val="216456951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744414" y="165833"/>
            <a:ext cx="10515600" cy="1325563"/>
          </a:xfrm>
        </p:spPr>
        <p:txBody>
          <a:bodyPr>
            <a:normAutofit fontScale="90000"/>
          </a:bodyPr>
          <a:lstStyle/>
          <a:p>
            <a:r>
              <a:rPr lang="zh-TW" altLang="en-US">
                <a:solidFill>
                  <a:schemeClr val="tx1"/>
                </a:solidFill>
              </a:rPr>
              <a:t>採用變動區塊追蹤技術</a:t>
            </a:r>
            <a:br>
              <a:rPr lang="en-US" altLang="zh-TW">
                <a:solidFill>
                  <a:schemeClr val="tx1"/>
                </a:solidFill>
              </a:rPr>
            </a:br>
            <a:r>
              <a:rPr lang="zh-TW" altLang="en-US">
                <a:solidFill>
                  <a:schemeClr val="tx1"/>
                </a:solidFill>
              </a:rPr>
              <a:t>優化備份效率與減少資料傳輸</a:t>
            </a:r>
          </a:p>
        </p:txBody>
      </p:sp>
      <p:pic>
        <p:nvPicPr>
          <p:cNvPr id="6" name="Picture 2" descr="Pure CBT for Image and Text">
            <a:extLst>
              <a:ext uri="{FF2B5EF4-FFF2-40B4-BE49-F238E27FC236}">
                <a16:creationId xmlns:a16="http://schemas.microsoft.com/office/drawing/2014/main" id="{6530FA69-5F11-4D6F-B3A7-1FA0A58FA913}"/>
              </a:ext>
            </a:extLst>
          </p:cNvPr>
          <p:cNvPicPr>
            <a:picLocks noChangeAspect="1" noChangeArrowheads="1"/>
          </p:cNvPicPr>
          <p:nvPr/>
        </p:nvPicPr>
        <p:blipFill>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05508" y="1792540"/>
            <a:ext cx="6975231" cy="425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74039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69667CAD-DAD3-4D31-A084-EE627B9E8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7999"/>
          </a:xfrm>
          <a:prstGeom prst="rect">
            <a:avLst/>
          </a:prstGeom>
        </p:spPr>
      </p:pic>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561962" y="137318"/>
            <a:ext cx="7667640" cy="1325563"/>
          </a:xfrm>
        </p:spPr>
        <p:txBody>
          <a:bodyPr>
            <a:normAutofit fontScale="90000"/>
          </a:bodyPr>
          <a:lstStyle/>
          <a:p>
            <a:r>
              <a:rPr lang="zh-TW" altLang="en-US">
                <a:solidFill>
                  <a:schemeClr val="tx1"/>
                </a:solidFill>
              </a:rPr>
              <a:t>彈性排程規劃與備份完成後自動驗證</a:t>
            </a:r>
          </a:p>
        </p:txBody>
      </p:sp>
      <p:pic>
        <p:nvPicPr>
          <p:cNvPr id="7" name="圖片 6">
            <a:extLst>
              <a:ext uri="{FF2B5EF4-FFF2-40B4-BE49-F238E27FC236}">
                <a16:creationId xmlns:a16="http://schemas.microsoft.com/office/drawing/2014/main" id="{D58ADF74-710E-4C6D-9414-AF65D372FFB0}"/>
              </a:ext>
            </a:extLst>
          </p:cNvPr>
          <p:cNvPicPr>
            <a:picLocks noChangeAspect="1"/>
          </p:cNvPicPr>
          <p:nvPr/>
        </p:nvPicPr>
        <p:blipFill>
          <a:blip r:embed="rId4"/>
          <a:stretch>
            <a:fillRect/>
          </a:stretch>
        </p:blipFill>
        <p:spPr>
          <a:xfrm>
            <a:off x="561961" y="1751319"/>
            <a:ext cx="3161457" cy="4285066"/>
          </a:xfrm>
          <a:prstGeom prst="rect">
            <a:avLst/>
          </a:prstGeom>
          <a:effectLst>
            <a:outerShdw blurRad="50800" dist="38100" dir="2700000" algn="tl" rotWithShape="0">
              <a:prstClr val="black">
                <a:alpha val="40000"/>
              </a:prstClr>
            </a:outerShdw>
          </a:effectLst>
        </p:spPr>
      </p:pic>
      <p:pic>
        <p:nvPicPr>
          <p:cNvPr id="8" name="圖片 7">
            <a:extLst>
              <a:ext uri="{FF2B5EF4-FFF2-40B4-BE49-F238E27FC236}">
                <a16:creationId xmlns:a16="http://schemas.microsoft.com/office/drawing/2014/main" id="{B5BDCFEE-5EB9-4BF9-9FB6-73F572403884}"/>
              </a:ext>
            </a:extLst>
          </p:cNvPr>
          <p:cNvPicPr>
            <a:picLocks noChangeAspect="1"/>
          </p:cNvPicPr>
          <p:nvPr/>
        </p:nvPicPr>
        <p:blipFill>
          <a:blip r:embed="rId5"/>
          <a:stretch>
            <a:fillRect/>
          </a:stretch>
        </p:blipFill>
        <p:spPr>
          <a:xfrm>
            <a:off x="3905461" y="1751319"/>
            <a:ext cx="2522116" cy="4285066"/>
          </a:xfrm>
          <a:prstGeom prst="rect">
            <a:avLst/>
          </a:prstGeom>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B3D14676-4BC3-47A3-B359-98641CEFC1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9873" y="4029614"/>
            <a:ext cx="5934636" cy="961898"/>
          </a:xfrm>
          <a:prstGeom prst="rect">
            <a:avLst/>
          </a:prstGeom>
        </p:spPr>
      </p:pic>
      <p:sp>
        <p:nvSpPr>
          <p:cNvPr id="18" name="文字方塊 17">
            <a:extLst>
              <a:ext uri="{FF2B5EF4-FFF2-40B4-BE49-F238E27FC236}">
                <a16:creationId xmlns:a16="http://schemas.microsoft.com/office/drawing/2014/main" id="{0F52EE92-3E48-4ECC-AFC0-50D2DE5FF700}"/>
              </a:ext>
            </a:extLst>
          </p:cNvPr>
          <p:cNvSpPr txBox="1"/>
          <p:nvPr/>
        </p:nvSpPr>
        <p:spPr>
          <a:xfrm>
            <a:off x="3130958" y="4258136"/>
            <a:ext cx="4207689" cy="369332"/>
          </a:xfrm>
          <a:prstGeom prst="rect">
            <a:avLst/>
          </a:prstGeom>
          <a:noFill/>
        </p:spPr>
        <p:txBody>
          <a:bodyPr wrap="square" rtlCol="0">
            <a:spAutoFit/>
          </a:bodyPr>
          <a:lstStyle/>
          <a:p>
            <a:r>
              <a:rPr lang="zh-TW" altLang="en-US">
                <a:solidFill>
                  <a:schemeClr val="bg1"/>
                </a:solidFill>
                <a:latin typeface="Arial"/>
                <a:ea typeface="Arial"/>
                <a:cs typeface="Arial"/>
                <a:sym typeface="Arial"/>
              </a:rPr>
              <a:t>根據需求可針對同個</a:t>
            </a:r>
            <a:r>
              <a:rPr lang="en-US" altLang="zh-TW">
                <a:solidFill>
                  <a:schemeClr val="bg1"/>
                </a:solidFill>
                <a:latin typeface="Arial"/>
                <a:ea typeface="Arial"/>
                <a:cs typeface="Arial"/>
                <a:sym typeface="Arial"/>
              </a:rPr>
              <a:t>VM</a:t>
            </a:r>
            <a:r>
              <a:rPr lang="zh-TW" altLang="en-US">
                <a:solidFill>
                  <a:schemeClr val="bg1"/>
                </a:solidFill>
                <a:latin typeface="Arial"/>
                <a:ea typeface="Arial"/>
                <a:cs typeface="Arial"/>
                <a:sym typeface="Arial"/>
              </a:rPr>
              <a:t>設置多個排程</a:t>
            </a:r>
          </a:p>
        </p:txBody>
      </p:sp>
      <p:pic>
        <p:nvPicPr>
          <p:cNvPr id="21" name="圖片 20">
            <a:extLst>
              <a:ext uri="{FF2B5EF4-FFF2-40B4-BE49-F238E27FC236}">
                <a16:creationId xmlns:a16="http://schemas.microsoft.com/office/drawing/2014/main" id="{1F582CFE-9421-4325-8587-1A6BBC1007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715" y="5256509"/>
            <a:ext cx="5934636" cy="961898"/>
          </a:xfrm>
          <a:prstGeom prst="rect">
            <a:avLst/>
          </a:prstGeom>
        </p:spPr>
      </p:pic>
      <p:sp>
        <p:nvSpPr>
          <p:cNvPr id="22" name="文字方塊 21">
            <a:extLst>
              <a:ext uri="{FF2B5EF4-FFF2-40B4-BE49-F238E27FC236}">
                <a16:creationId xmlns:a16="http://schemas.microsoft.com/office/drawing/2014/main" id="{4BC45998-B9BE-4EBE-A065-8D254D10E952}"/>
              </a:ext>
            </a:extLst>
          </p:cNvPr>
          <p:cNvSpPr txBox="1"/>
          <p:nvPr/>
        </p:nvSpPr>
        <p:spPr>
          <a:xfrm>
            <a:off x="6567800" y="5354885"/>
            <a:ext cx="4207689" cy="646331"/>
          </a:xfrm>
          <a:prstGeom prst="rect">
            <a:avLst/>
          </a:prstGeom>
          <a:noFill/>
        </p:spPr>
        <p:txBody>
          <a:bodyPr wrap="square" rtlCol="0">
            <a:spAutoFit/>
          </a:bodyPr>
          <a:lstStyle/>
          <a:p>
            <a:pPr lvl="0" algn="ctr">
              <a:buClr>
                <a:srgbClr val="000000"/>
              </a:buClr>
            </a:pPr>
            <a:r>
              <a:rPr lang="zh-TW" altLang="en-US">
                <a:solidFill>
                  <a:schemeClr val="bg1"/>
                </a:solidFill>
                <a:latin typeface="Arial"/>
                <a:ea typeface="Arial"/>
                <a:cs typeface="Arial"/>
                <a:sym typeface="Arial"/>
              </a:rPr>
              <a:t>僅需一鍵勾選</a:t>
            </a:r>
          </a:p>
          <a:p>
            <a:pPr lvl="0" algn="ctr">
              <a:buClr>
                <a:srgbClr val="000000"/>
              </a:buClr>
            </a:pPr>
            <a:r>
              <a:rPr lang="zh-TW" altLang="en-US">
                <a:solidFill>
                  <a:schemeClr val="bg1"/>
                </a:solidFill>
                <a:latin typeface="Arial"/>
                <a:ea typeface="Arial"/>
                <a:cs typeface="Arial"/>
                <a:sym typeface="Arial"/>
              </a:rPr>
              <a:t>系統自動驗證</a:t>
            </a:r>
            <a:r>
              <a:rPr lang="en-US" altLang="zh-TW">
                <a:solidFill>
                  <a:schemeClr val="bg1"/>
                </a:solidFill>
                <a:latin typeface="Arial"/>
                <a:ea typeface="Arial"/>
                <a:cs typeface="Arial"/>
                <a:sym typeface="Arial"/>
              </a:rPr>
              <a:t>VM</a:t>
            </a:r>
            <a:r>
              <a:rPr lang="zh-TW" altLang="en-US">
                <a:solidFill>
                  <a:schemeClr val="bg1"/>
                </a:solidFill>
                <a:latin typeface="Arial"/>
                <a:ea typeface="Arial"/>
                <a:cs typeface="Arial"/>
                <a:sym typeface="Arial"/>
              </a:rPr>
              <a:t>是否備份成功</a:t>
            </a:r>
          </a:p>
        </p:txBody>
      </p:sp>
    </p:spTree>
    <p:extLst>
      <p:ext uri="{BB962C8B-B14F-4D97-AF65-F5344CB8AC3E}">
        <p14:creationId xmlns:p14="http://schemas.microsoft.com/office/powerpoint/2010/main" val="302308396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D862791-C478-40BD-8831-751FE6E5B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8000"/>
          </a:xfrm>
          <a:prstGeom prst="rect">
            <a:avLst/>
          </a:prstGeom>
        </p:spPr>
      </p:pic>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392722" y="165833"/>
            <a:ext cx="10515600" cy="1325563"/>
          </a:xfrm>
        </p:spPr>
        <p:txBody>
          <a:bodyPr vert="horz" lIns="91440" tIns="45720" rIns="91440" bIns="45720" rtlCol="0" anchor="ctr">
            <a:normAutofit fontScale="90000"/>
          </a:bodyPr>
          <a:lstStyle/>
          <a:p>
            <a:r>
              <a:rPr lang="zh-TW" altLang="en-US">
                <a:solidFill>
                  <a:schemeClr val="tx1"/>
                </a:solidFill>
              </a:rPr>
              <a:t>針對同一個</a:t>
            </a:r>
            <a:r>
              <a:rPr lang="en-US" altLang="zh-TW">
                <a:solidFill>
                  <a:schemeClr val="tx1"/>
                </a:solidFill>
              </a:rPr>
              <a:t>VM</a:t>
            </a:r>
            <a:r>
              <a:rPr lang="zh-TW" altLang="en-US">
                <a:solidFill>
                  <a:schemeClr val="tx1"/>
                </a:solidFill>
              </a:rPr>
              <a:t>可保留多達</a:t>
            </a:r>
            <a:r>
              <a:rPr lang="en-US" altLang="zh-TW">
                <a:solidFill>
                  <a:schemeClr val="tx1"/>
                </a:solidFill>
              </a:rPr>
              <a:t>30</a:t>
            </a:r>
            <a:r>
              <a:rPr lang="zh-TW" altLang="en-US">
                <a:solidFill>
                  <a:schemeClr val="tx1"/>
                </a:solidFill>
              </a:rPr>
              <a:t>個快照</a:t>
            </a:r>
            <a:br>
              <a:rPr lang="en-US" altLang="zh-TW">
                <a:solidFill>
                  <a:schemeClr val="tx1"/>
                </a:solidFill>
              </a:rPr>
            </a:br>
            <a:r>
              <a:rPr lang="zh-TW" altLang="en-US">
                <a:solidFill>
                  <a:schemeClr val="tx1"/>
                </a:solidFill>
              </a:rPr>
              <a:t>並同時執行</a:t>
            </a:r>
            <a:r>
              <a:rPr lang="en-US" altLang="zh-TW">
                <a:solidFill>
                  <a:schemeClr val="tx1"/>
                </a:solidFill>
              </a:rPr>
              <a:t>10</a:t>
            </a:r>
            <a:r>
              <a:rPr lang="zh-TW" altLang="en-US">
                <a:solidFill>
                  <a:schemeClr val="tx1"/>
                </a:solidFill>
              </a:rPr>
              <a:t>個備份任務</a:t>
            </a:r>
          </a:p>
        </p:txBody>
      </p:sp>
      <p:pic>
        <p:nvPicPr>
          <p:cNvPr id="15" name="圖片 14">
            <a:extLst>
              <a:ext uri="{FF2B5EF4-FFF2-40B4-BE49-F238E27FC236}">
                <a16:creationId xmlns:a16="http://schemas.microsoft.com/office/drawing/2014/main" id="{3EC2AAAA-9AE4-4ACF-8ADB-2DEA1A27D601}"/>
              </a:ext>
            </a:extLst>
          </p:cNvPr>
          <p:cNvPicPr>
            <a:picLocks noChangeAspect="1"/>
          </p:cNvPicPr>
          <p:nvPr/>
        </p:nvPicPr>
        <p:blipFill rotWithShape="1">
          <a:blip r:embed="rId4"/>
          <a:srcRect r="17034"/>
          <a:stretch/>
        </p:blipFill>
        <p:spPr>
          <a:xfrm>
            <a:off x="498230" y="2028092"/>
            <a:ext cx="6019801" cy="3824663"/>
          </a:xfrm>
          <a:prstGeom prst="rect">
            <a:avLst/>
          </a:prstGeom>
          <a:effectLst>
            <a:outerShdw blurRad="50800" dist="38100" dir="2700000" algn="tl" rotWithShape="0">
              <a:prstClr val="black">
                <a:alpha val="40000"/>
              </a:prstClr>
            </a:outerShdw>
          </a:effectLst>
        </p:spPr>
      </p:pic>
      <p:sp>
        <p:nvSpPr>
          <p:cNvPr id="16" name="矩形 15">
            <a:extLst>
              <a:ext uri="{FF2B5EF4-FFF2-40B4-BE49-F238E27FC236}">
                <a16:creationId xmlns:a16="http://schemas.microsoft.com/office/drawing/2014/main" id="{CDBCD22F-BDB6-44E0-9166-1A0B86EB888B}"/>
              </a:ext>
            </a:extLst>
          </p:cNvPr>
          <p:cNvSpPr/>
          <p:nvPr/>
        </p:nvSpPr>
        <p:spPr>
          <a:xfrm>
            <a:off x="2117343" y="3487615"/>
            <a:ext cx="3638687" cy="16002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89582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4F684-EC56-405D-9BCC-6389E11C2990}"/>
              </a:ext>
            </a:extLst>
          </p:cNvPr>
          <p:cNvSpPr>
            <a:spLocks noGrp="1"/>
          </p:cNvSpPr>
          <p:nvPr>
            <p:ph type="title"/>
          </p:nvPr>
        </p:nvSpPr>
        <p:spPr>
          <a:xfrm>
            <a:off x="838200" y="272257"/>
            <a:ext cx="10515600" cy="1325563"/>
          </a:xfrm>
        </p:spPr>
        <p:txBody>
          <a:bodyPr vert="horz" lIns="91440" tIns="45720" rIns="91440" bIns="45720" rtlCol="0" anchor="ctr">
            <a:normAutofit fontScale="90000"/>
          </a:bodyPr>
          <a:lstStyle/>
          <a:p>
            <a:r>
              <a:rPr lang="zh-TW" altLang="en-US">
                <a:solidFill>
                  <a:srgbClr val="FFFFFF"/>
                </a:solidFill>
              </a:rPr>
              <a:t>不只</a:t>
            </a:r>
            <a:r>
              <a:rPr lang="en-US" altLang="zh-TW">
                <a:solidFill>
                  <a:srgbClr val="FFFFFF"/>
                </a:solidFill>
              </a:rPr>
              <a:t>VM</a:t>
            </a:r>
            <a:r>
              <a:rPr lang="zh-TW" altLang="en-US">
                <a:solidFill>
                  <a:srgbClr val="FFFFFF"/>
                </a:solidFill>
              </a:rPr>
              <a:t>可以還原</a:t>
            </a:r>
            <a:br>
              <a:rPr lang="en-US" altLang="zh-TW">
                <a:solidFill>
                  <a:srgbClr val="FFFFFF"/>
                </a:solidFill>
              </a:rPr>
            </a:br>
            <a:r>
              <a:rPr lang="zh-TW" altLang="en-US">
                <a:solidFill>
                  <a:srgbClr val="FFFFFF"/>
                </a:solidFill>
              </a:rPr>
              <a:t>還可針對</a:t>
            </a:r>
            <a:r>
              <a:rPr lang="en-US" altLang="zh-TW">
                <a:solidFill>
                  <a:srgbClr val="FFFFFF"/>
                </a:solidFill>
              </a:rPr>
              <a:t>VM</a:t>
            </a:r>
            <a:r>
              <a:rPr lang="zh-TW" altLang="en-US">
                <a:solidFill>
                  <a:srgbClr val="FFFFFF"/>
                </a:solidFill>
              </a:rPr>
              <a:t>內部的檔案進行還原跟立即下載</a:t>
            </a:r>
          </a:p>
        </p:txBody>
      </p:sp>
      <p:pic>
        <p:nvPicPr>
          <p:cNvPr id="7" name="圖片 6">
            <a:extLst>
              <a:ext uri="{FF2B5EF4-FFF2-40B4-BE49-F238E27FC236}">
                <a16:creationId xmlns:a16="http://schemas.microsoft.com/office/drawing/2014/main" id="{CE413962-5298-4D69-AFD6-3D3B18346B83}"/>
              </a:ext>
            </a:extLst>
          </p:cNvPr>
          <p:cNvPicPr>
            <a:picLocks noChangeAspect="1"/>
          </p:cNvPicPr>
          <p:nvPr/>
        </p:nvPicPr>
        <p:blipFill>
          <a:blip r:embed="rId3"/>
          <a:stretch>
            <a:fillRect/>
          </a:stretch>
        </p:blipFill>
        <p:spPr>
          <a:xfrm>
            <a:off x="117880" y="1859204"/>
            <a:ext cx="5983835" cy="4181475"/>
          </a:xfrm>
          <a:prstGeom prst="rect">
            <a:avLst/>
          </a:prstGeom>
          <a:effectLst>
            <a:outerShdw blurRad="50800" dist="38100" dir="2700000" algn="tl" rotWithShape="0">
              <a:prstClr val="black">
                <a:alpha val="40000"/>
              </a:prstClr>
            </a:outerShdw>
          </a:effectLst>
        </p:spPr>
      </p:pic>
      <p:pic>
        <p:nvPicPr>
          <p:cNvPr id="8" name="圖片 7">
            <a:extLst>
              <a:ext uri="{FF2B5EF4-FFF2-40B4-BE49-F238E27FC236}">
                <a16:creationId xmlns:a16="http://schemas.microsoft.com/office/drawing/2014/main" id="{750AA237-75E1-4F34-9FE0-7182E83FF002}"/>
              </a:ext>
            </a:extLst>
          </p:cNvPr>
          <p:cNvPicPr>
            <a:picLocks noChangeAspect="1"/>
          </p:cNvPicPr>
          <p:nvPr/>
        </p:nvPicPr>
        <p:blipFill>
          <a:blip r:embed="rId4"/>
          <a:stretch>
            <a:fillRect/>
          </a:stretch>
        </p:blipFill>
        <p:spPr>
          <a:xfrm>
            <a:off x="6219575" y="1859204"/>
            <a:ext cx="5838825" cy="4181475"/>
          </a:xfrm>
          <a:prstGeom prst="rect">
            <a:avLst/>
          </a:prstGeom>
          <a:effectLst>
            <a:outerShdw blurRad="50800" dist="38100" dir="2700000" algn="tl" rotWithShape="0">
              <a:prstClr val="black">
                <a:alpha val="40000"/>
              </a:prstClr>
            </a:outerShdw>
          </a:effectLst>
        </p:spPr>
      </p:pic>
      <p:sp>
        <p:nvSpPr>
          <p:cNvPr id="9" name="矩形 8">
            <a:extLst>
              <a:ext uri="{FF2B5EF4-FFF2-40B4-BE49-F238E27FC236}">
                <a16:creationId xmlns:a16="http://schemas.microsoft.com/office/drawing/2014/main" id="{419A55F0-5DE2-4C38-BB51-A0F8A46AD8AD}"/>
              </a:ext>
            </a:extLst>
          </p:cNvPr>
          <p:cNvSpPr/>
          <p:nvPr/>
        </p:nvSpPr>
        <p:spPr>
          <a:xfrm>
            <a:off x="9490460" y="4775686"/>
            <a:ext cx="2512695" cy="3407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0F3D12EE-D078-4617-B296-DCDCBC775028}"/>
              </a:ext>
            </a:extLst>
          </p:cNvPr>
          <p:cNvSpPr txBox="1">
            <a:spLocks/>
          </p:cNvSpPr>
          <p:nvPr/>
        </p:nvSpPr>
        <p:spPr>
          <a:xfrm>
            <a:off x="117880" y="5531933"/>
            <a:ext cx="5978120" cy="68678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a:t>單一</a:t>
            </a:r>
            <a:r>
              <a:rPr lang="en-US" altLang="zh-TW" sz="2800"/>
              <a:t>VM</a:t>
            </a:r>
            <a:r>
              <a:rPr lang="zh-TW" altLang="en-US" sz="2800"/>
              <a:t>還原</a:t>
            </a:r>
            <a:endParaRPr lang="en-US" altLang="zh-TW" sz="2800"/>
          </a:p>
        </p:txBody>
      </p:sp>
      <p:sp>
        <p:nvSpPr>
          <p:cNvPr id="11" name="標題 1">
            <a:extLst>
              <a:ext uri="{FF2B5EF4-FFF2-40B4-BE49-F238E27FC236}">
                <a16:creationId xmlns:a16="http://schemas.microsoft.com/office/drawing/2014/main" id="{1ECE0F14-FFA3-4C43-A8FD-841B1665091A}"/>
              </a:ext>
            </a:extLst>
          </p:cNvPr>
          <p:cNvSpPr txBox="1">
            <a:spLocks/>
          </p:cNvSpPr>
          <p:nvPr/>
        </p:nvSpPr>
        <p:spPr>
          <a:xfrm>
            <a:off x="6229600" y="5531933"/>
            <a:ext cx="5962379" cy="68678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a:t>VM</a:t>
            </a:r>
            <a:r>
              <a:rPr lang="zh-TW" altLang="en-US" sz="2800"/>
              <a:t>內部檔案還原</a:t>
            </a:r>
            <a:endParaRPr lang="en-US" altLang="zh-TW" sz="2800"/>
          </a:p>
        </p:txBody>
      </p:sp>
    </p:spTree>
    <p:extLst>
      <p:ext uri="{BB962C8B-B14F-4D97-AF65-F5344CB8AC3E}">
        <p14:creationId xmlns:p14="http://schemas.microsoft.com/office/powerpoint/2010/main" val="102895267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172FB8-F5E9-48A3-8DCF-584658B6A95E}"/>
              </a:ext>
            </a:extLst>
          </p:cNvPr>
          <p:cNvSpPr>
            <a:spLocks noGrp="1"/>
          </p:cNvSpPr>
          <p:nvPr>
            <p:ph type="title"/>
          </p:nvPr>
        </p:nvSpPr>
        <p:spPr/>
        <p:txBody>
          <a:bodyPr/>
          <a:lstStyle/>
          <a:p>
            <a:r>
              <a:rPr lang="zh-TW" altLang="en-US"/>
              <a:t>Pure 技術支援</a:t>
            </a:r>
          </a:p>
        </p:txBody>
      </p:sp>
      <p:sp>
        <p:nvSpPr>
          <p:cNvPr id="3" name="內容版面配置區 2">
            <a:extLst>
              <a:ext uri="{FF2B5EF4-FFF2-40B4-BE49-F238E27FC236}">
                <a16:creationId xmlns:a16="http://schemas.microsoft.com/office/drawing/2014/main" id="{71774A9C-5803-4575-949F-E613E7273F98}"/>
              </a:ext>
            </a:extLst>
          </p:cNvPr>
          <p:cNvSpPr>
            <a:spLocks noGrp="1"/>
          </p:cNvSpPr>
          <p:nvPr>
            <p:ph idx="1"/>
          </p:nvPr>
        </p:nvSpPr>
        <p:spPr>
          <a:xfrm>
            <a:off x="838200" y="1825625"/>
            <a:ext cx="10515600" cy="4047637"/>
          </a:xfrm>
        </p:spPr>
        <p:txBody>
          <a:bodyPr vert="horz" lIns="91440" tIns="45720" rIns="91440" bIns="45720" rtlCol="0" anchor="t">
            <a:normAutofit/>
          </a:bodyPr>
          <a:lstStyle/>
          <a:p>
            <a:pPr marL="35560" indent="0">
              <a:buNone/>
            </a:pPr>
            <a:r>
              <a:rPr lang="zh-TW" altLang="en-US"/>
              <a:t>技術支援內容:</a:t>
            </a:r>
          </a:p>
          <a:p>
            <a:pPr marL="492760" indent="-457200"/>
            <a:r>
              <a:rPr lang="zh-TW" altLang="en-US"/>
              <a:t>提供一年期無數量限制的技術支援</a:t>
            </a:r>
            <a:r>
              <a:rPr lang="zh-TW">
                <a:cs typeface="+mn-ea"/>
              </a:rPr>
              <a:t>英文或德文</a:t>
            </a:r>
            <a:r>
              <a:rPr lang="zh-TW" altLang="en-US"/>
              <a:t>詢問</a:t>
            </a:r>
          </a:p>
          <a:p>
            <a:pPr marL="35560" indent="0">
              <a:buNone/>
            </a:pPr>
            <a:endParaRPr lang="zh-TW" altLang="en-US"/>
          </a:p>
          <a:p>
            <a:pPr marL="35560" indent="0">
              <a:buNone/>
            </a:pPr>
            <a:r>
              <a:rPr lang="zh-TW">
                <a:cs typeface="+mn-ea"/>
              </a:rPr>
              <a:t>如何購買</a:t>
            </a:r>
            <a:r>
              <a:rPr lang="en-US" altLang="zh-TW">
                <a:cs typeface="+mn-ea"/>
              </a:rPr>
              <a:t>:</a:t>
            </a:r>
            <a:endParaRPr lang="zh-TW">
              <a:cs typeface="+mn-ea"/>
            </a:endParaRPr>
          </a:p>
          <a:p>
            <a:pPr marL="492760" indent="-457200">
              <a:buFont typeface="Arial"/>
              <a:buChar char="•"/>
            </a:pPr>
            <a:r>
              <a:rPr lang="zh-TW">
                <a:cs typeface="+mn-ea"/>
              </a:rPr>
              <a:t>可透過Archiware官方Portal線上購買 </a:t>
            </a:r>
          </a:p>
          <a:p>
            <a:pPr marL="35560" indent="0">
              <a:buNone/>
            </a:pPr>
            <a:endParaRPr lang="zh-TW" altLang="en-US"/>
          </a:p>
        </p:txBody>
      </p:sp>
      <p:pic>
        <p:nvPicPr>
          <p:cNvPr id="5" name="圖片 4">
            <a:extLst>
              <a:ext uri="{FF2B5EF4-FFF2-40B4-BE49-F238E27FC236}">
                <a16:creationId xmlns:a16="http://schemas.microsoft.com/office/drawing/2014/main" id="{2E3F7CED-1F3A-4536-A4E2-8EE81D723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3881" y="2564057"/>
            <a:ext cx="2947363" cy="3928818"/>
          </a:xfrm>
          <a:prstGeom prst="rect">
            <a:avLst/>
          </a:prstGeom>
        </p:spPr>
      </p:pic>
    </p:spTree>
    <p:extLst>
      <p:ext uri="{BB962C8B-B14F-4D97-AF65-F5344CB8AC3E}">
        <p14:creationId xmlns:p14="http://schemas.microsoft.com/office/powerpoint/2010/main" val="2311004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D055227-531B-491D-9537-60CCC54AD2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7999"/>
          </a:xfrm>
          <a:prstGeom prst="rect">
            <a:avLst/>
          </a:prstGeom>
        </p:spPr>
      </p:pic>
      <p:sp>
        <p:nvSpPr>
          <p:cNvPr id="2" name="標題 1">
            <a:extLst>
              <a:ext uri="{FF2B5EF4-FFF2-40B4-BE49-F238E27FC236}">
                <a16:creationId xmlns:a16="http://schemas.microsoft.com/office/drawing/2014/main" id="{2C322DCF-6312-42F8-98AE-07722D73D5BD}"/>
              </a:ext>
            </a:extLst>
          </p:cNvPr>
          <p:cNvSpPr>
            <a:spLocks noGrp="1"/>
          </p:cNvSpPr>
          <p:nvPr>
            <p:ph type="title"/>
          </p:nvPr>
        </p:nvSpPr>
        <p:spPr>
          <a:xfrm>
            <a:off x="9026769" y="3952934"/>
            <a:ext cx="3957176" cy="1824222"/>
          </a:xfrm>
        </p:spPr>
        <p:txBody>
          <a:bodyPr>
            <a:normAutofit fontScale="90000"/>
          </a:bodyPr>
          <a:lstStyle/>
          <a:p>
            <a:pPr algn="l"/>
            <a:r>
              <a:rPr lang="en-US" altLang="zh-TW" sz="6800">
                <a:solidFill>
                  <a:schemeClr val="bg1"/>
                </a:solidFill>
                <a:latin typeface="Lucida Sans" panose="020B0602030504020204" pitchFamily="34" charset="0"/>
              </a:rPr>
              <a:t>Live</a:t>
            </a:r>
            <a:br>
              <a:rPr lang="en-US" altLang="zh-TW" sz="6800">
                <a:solidFill>
                  <a:schemeClr val="bg1"/>
                </a:solidFill>
                <a:latin typeface="Lucida Sans" panose="020B0602030504020204" pitchFamily="34" charset="0"/>
              </a:rPr>
            </a:br>
            <a:r>
              <a:rPr lang="en-US" altLang="zh-TW" sz="6800">
                <a:solidFill>
                  <a:schemeClr val="bg1"/>
                </a:solidFill>
                <a:latin typeface="Lucida Sans" panose="020B0602030504020204" pitchFamily="34" charset="0"/>
              </a:rPr>
              <a:t>Demo</a:t>
            </a:r>
            <a:endParaRPr lang="zh-TW" altLang="en-US" sz="6800">
              <a:solidFill>
                <a:schemeClr val="bg1"/>
              </a:solidFill>
              <a:latin typeface="Lucida Sans" panose="020B0602030504020204" pitchFamily="34" charset="0"/>
            </a:endParaRPr>
          </a:p>
        </p:txBody>
      </p:sp>
      <p:sp>
        <p:nvSpPr>
          <p:cNvPr id="3" name="內容版面配置區 2">
            <a:extLst>
              <a:ext uri="{FF2B5EF4-FFF2-40B4-BE49-F238E27FC236}">
                <a16:creationId xmlns:a16="http://schemas.microsoft.com/office/drawing/2014/main" id="{6F609060-0A77-4472-8D24-31CC9D6C543E}"/>
              </a:ext>
            </a:extLst>
          </p:cNvPr>
          <p:cNvSpPr>
            <a:spLocks noGrp="1"/>
          </p:cNvSpPr>
          <p:nvPr>
            <p:ph idx="1"/>
          </p:nvPr>
        </p:nvSpPr>
        <p:spPr>
          <a:xfrm>
            <a:off x="9026768" y="2766217"/>
            <a:ext cx="3036277" cy="1325563"/>
          </a:xfrm>
        </p:spPr>
        <p:txBody>
          <a:bodyPr anchor="ctr">
            <a:normAutofit/>
          </a:bodyPr>
          <a:lstStyle/>
          <a:p>
            <a:pPr marL="0" indent="0">
              <a:buNone/>
            </a:pPr>
            <a:r>
              <a:rPr lang="zh-TW" altLang="en-US" sz="2900">
                <a:solidFill>
                  <a:srgbClr val="0928A8"/>
                </a:solidFill>
              </a:rPr>
              <a:t>實機操作</a:t>
            </a:r>
            <a:r>
              <a:rPr lang="en-US" altLang="zh-TW" sz="2900">
                <a:solidFill>
                  <a:srgbClr val="0928A8"/>
                </a:solidFill>
              </a:rPr>
              <a:t>Part 1</a:t>
            </a:r>
          </a:p>
        </p:txBody>
      </p:sp>
    </p:spTree>
    <p:extLst>
      <p:ext uri="{BB962C8B-B14F-4D97-AF65-F5344CB8AC3E}">
        <p14:creationId xmlns:p14="http://schemas.microsoft.com/office/powerpoint/2010/main" val="410355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284479C0-4367-46E5-B101-9B87A552B9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6490" y="1690688"/>
            <a:ext cx="6485509" cy="4508285"/>
          </a:xfrm>
          <a:prstGeom prst="rect">
            <a:avLst/>
          </a:prstGeom>
        </p:spPr>
      </p:pic>
      <p:pic>
        <p:nvPicPr>
          <p:cNvPr id="10" name="圖片 9">
            <a:extLst>
              <a:ext uri="{FF2B5EF4-FFF2-40B4-BE49-F238E27FC236}">
                <a16:creationId xmlns:a16="http://schemas.microsoft.com/office/drawing/2014/main" id="{116D5BCD-0E40-49F6-BE75-A7ACABCD4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259" y="1690688"/>
            <a:ext cx="6485509" cy="4508285"/>
          </a:xfrm>
          <a:prstGeom prst="rect">
            <a:avLst/>
          </a:prstGeom>
        </p:spPr>
      </p:pic>
      <p:sp>
        <p:nvSpPr>
          <p:cNvPr id="2" name="標題 1">
            <a:extLst>
              <a:ext uri="{FF2B5EF4-FFF2-40B4-BE49-F238E27FC236}">
                <a16:creationId xmlns:a16="http://schemas.microsoft.com/office/drawing/2014/main" id="{651A78E5-8F01-427E-862A-3C4B1090A7D3}"/>
              </a:ext>
            </a:extLst>
          </p:cNvPr>
          <p:cNvSpPr>
            <a:spLocks noGrp="1"/>
          </p:cNvSpPr>
          <p:nvPr>
            <p:ph type="title"/>
          </p:nvPr>
        </p:nvSpPr>
        <p:spPr/>
        <p:txBody>
          <a:bodyPr>
            <a:normAutofit/>
          </a:bodyPr>
          <a:lstStyle/>
          <a:p>
            <a:r>
              <a:rPr lang="zh-TW" altLang="en-US">
                <a:solidFill>
                  <a:schemeClr val="bg1"/>
                </a:solidFill>
              </a:rPr>
              <a:t>內容大綱</a:t>
            </a:r>
          </a:p>
        </p:txBody>
      </p:sp>
      <p:sp>
        <p:nvSpPr>
          <p:cNvPr id="3" name="內容版面配置區 2">
            <a:extLst>
              <a:ext uri="{FF2B5EF4-FFF2-40B4-BE49-F238E27FC236}">
                <a16:creationId xmlns:a16="http://schemas.microsoft.com/office/drawing/2014/main" id="{C796BBD7-F740-4596-BBE7-58BDD984DBAE}"/>
              </a:ext>
            </a:extLst>
          </p:cNvPr>
          <p:cNvSpPr>
            <a:spLocks noGrp="1"/>
          </p:cNvSpPr>
          <p:nvPr>
            <p:ph idx="1"/>
          </p:nvPr>
        </p:nvSpPr>
        <p:spPr>
          <a:xfrm>
            <a:off x="1191127" y="2942054"/>
            <a:ext cx="4648200" cy="2768935"/>
          </a:xfrm>
        </p:spPr>
        <p:txBody>
          <a:bodyPr/>
          <a:lstStyle/>
          <a:p>
            <a:pPr marL="324000" indent="-324000">
              <a:buFont typeface="+mj-lt"/>
              <a:buAutoNum type="arabicPeriod"/>
            </a:pPr>
            <a:r>
              <a:rPr lang="en-US" altLang="zh-TW">
                <a:solidFill>
                  <a:schemeClr val="tx1">
                    <a:lumMod val="85000"/>
                    <a:lumOff val="15000"/>
                  </a:schemeClr>
                </a:solidFill>
                <a:latin typeface="+mn-ea"/>
              </a:rPr>
              <a:t>VM</a:t>
            </a:r>
            <a:r>
              <a:rPr lang="zh-TW" altLang="en-US">
                <a:solidFill>
                  <a:schemeClr val="tx1">
                    <a:lumMod val="85000"/>
                    <a:lumOff val="15000"/>
                  </a:schemeClr>
                </a:solidFill>
                <a:latin typeface="+mn-ea"/>
              </a:rPr>
              <a:t>備份很惱人</a:t>
            </a:r>
            <a:r>
              <a:rPr lang="en-US" altLang="zh-TW">
                <a:solidFill>
                  <a:schemeClr val="tx1">
                    <a:lumMod val="85000"/>
                    <a:lumOff val="15000"/>
                  </a:schemeClr>
                </a:solidFill>
                <a:latin typeface="+mn-ea"/>
              </a:rPr>
              <a:t>?</a:t>
            </a:r>
          </a:p>
          <a:p>
            <a:pPr marL="324000" indent="-324000">
              <a:buFont typeface="+mj-lt"/>
              <a:buAutoNum type="arabicPeriod"/>
            </a:pPr>
            <a:r>
              <a:rPr lang="en-US" altLang="zh-TW">
                <a:solidFill>
                  <a:schemeClr val="tx1">
                    <a:lumMod val="85000"/>
                    <a:lumOff val="15000"/>
                  </a:schemeClr>
                </a:solidFill>
                <a:latin typeface="+mn-ea"/>
              </a:rPr>
              <a:t>QNAP</a:t>
            </a:r>
            <a:r>
              <a:rPr lang="zh-TW" altLang="en-US">
                <a:solidFill>
                  <a:schemeClr val="tx1">
                    <a:lumMod val="85000"/>
                    <a:lumOff val="15000"/>
                  </a:schemeClr>
                </a:solidFill>
                <a:latin typeface="+mn-ea"/>
              </a:rPr>
              <a:t>和</a:t>
            </a:r>
            <a:r>
              <a:rPr lang="en-US" altLang="zh-TW" err="1">
                <a:solidFill>
                  <a:schemeClr val="tx1">
                    <a:lumMod val="85000"/>
                    <a:lumOff val="15000"/>
                  </a:schemeClr>
                </a:solidFill>
                <a:latin typeface="+mn-ea"/>
              </a:rPr>
              <a:t>Archiware</a:t>
            </a:r>
            <a:r>
              <a:rPr lang="en-US" altLang="zh-TW">
                <a:solidFill>
                  <a:schemeClr val="tx1">
                    <a:lumMod val="85000"/>
                    <a:lumOff val="15000"/>
                  </a:schemeClr>
                </a:solidFill>
                <a:latin typeface="+mn-ea"/>
              </a:rPr>
              <a:t> Pure</a:t>
            </a:r>
            <a:r>
              <a:rPr lang="zh-TW" altLang="en-US">
                <a:solidFill>
                  <a:schemeClr val="tx1">
                    <a:lumMod val="85000"/>
                    <a:lumOff val="15000"/>
                  </a:schemeClr>
                </a:solidFill>
                <a:latin typeface="+mn-ea"/>
              </a:rPr>
              <a:t>解決方案五大優勢</a:t>
            </a:r>
            <a:endParaRPr lang="en-US" altLang="zh-TW">
              <a:solidFill>
                <a:schemeClr val="tx1">
                  <a:lumMod val="85000"/>
                  <a:lumOff val="15000"/>
                </a:schemeClr>
              </a:solidFill>
              <a:latin typeface="+mn-ea"/>
            </a:endParaRPr>
          </a:p>
          <a:p>
            <a:pPr marL="324000" indent="-324000">
              <a:buFont typeface="+mj-lt"/>
              <a:buAutoNum type="arabicPeriod"/>
            </a:pPr>
            <a:r>
              <a:rPr lang="zh-TW" altLang="en-US">
                <a:solidFill>
                  <a:schemeClr val="tx1">
                    <a:lumMod val="85000"/>
                    <a:lumOff val="15000"/>
                  </a:schemeClr>
                </a:solidFill>
                <a:latin typeface="+mn-ea"/>
              </a:rPr>
              <a:t>詳細功能大解密</a:t>
            </a:r>
            <a:endParaRPr lang="en-US" altLang="zh-TW">
              <a:solidFill>
                <a:schemeClr val="tx1">
                  <a:lumMod val="85000"/>
                  <a:lumOff val="15000"/>
                </a:schemeClr>
              </a:solidFill>
              <a:latin typeface="+mn-ea"/>
            </a:endParaRPr>
          </a:p>
          <a:p>
            <a:pPr marL="324000" indent="-324000">
              <a:buFont typeface="+mj-lt"/>
              <a:buAutoNum type="arabicPeriod"/>
            </a:pPr>
            <a:r>
              <a:rPr lang="en-US" altLang="zh-TW">
                <a:solidFill>
                  <a:schemeClr val="tx1">
                    <a:lumMod val="85000"/>
                    <a:lumOff val="15000"/>
                  </a:schemeClr>
                </a:solidFill>
                <a:latin typeface="+mn-ea"/>
              </a:rPr>
              <a:t>Live Demo</a:t>
            </a:r>
            <a:endParaRPr lang="zh-TW" altLang="en-US">
              <a:solidFill>
                <a:schemeClr val="tx1">
                  <a:lumMod val="85000"/>
                  <a:lumOff val="15000"/>
                </a:schemeClr>
              </a:solidFill>
              <a:latin typeface="+mn-ea"/>
            </a:endParaRPr>
          </a:p>
        </p:txBody>
      </p:sp>
      <p:sp>
        <p:nvSpPr>
          <p:cNvPr id="4" name="內容版面配置區 3">
            <a:extLst>
              <a:ext uri="{FF2B5EF4-FFF2-40B4-BE49-F238E27FC236}">
                <a16:creationId xmlns:a16="http://schemas.microsoft.com/office/drawing/2014/main" id="{0A992FDD-3C6B-4C5E-9E10-BDAD12540BE3}"/>
              </a:ext>
            </a:extLst>
          </p:cNvPr>
          <p:cNvSpPr>
            <a:spLocks noGrp="1"/>
          </p:cNvSpPr>
          <p:nvPr>
            <p:ph sz="half" idx="4294967295"/>
          </p:nvPr>
        </p:nvSpPr>
        <p:spPr>
          <a:xfrm>
            <a:off x="6497053" y="2942054"/>
            <a:ext cx="4808621" cy="2768935"/>
          </a:xfrm>
        </p:spPr>
        <p:txBody>
          <a:bodyPr vert="horz" lIns="91440" tIns="45720" rIns="91440" bIns="45720" rtlCol="0" anchor="t">
            <a:normAutofit/>
          </a:bodyPr>
          <a:lstStyle/>
          <a:p>
            <a:pPr marL="323850" indent="-323850">
              <a:buAutoNum type="arabicPeriod"/>
            </a:pPr>
            <a:r>
              <a:rPr lang="zh-TW" altLang="en-US">
                <a:solidFill>
                  <a:schemeClr val="tx1">
                    <a:lumMod val="85000"/>
                    <a:lumOff val="15000"/>
                  </a:schemeClr>
                </a:solidFill>
                <a:latin typeface="+mn-ea"/>
              </a:rPr>
              <a:t>影音工作者檔案保存大不易</a:t>
            </a:r>
            <a:endParaRPr lang="en-US" altLang="zh-TW">
              <a:solidFill>
                <a:schemeClr val="tx1">
                  <a:lumMod val="85000"/>
                  <a:lumOff val="15000"/>
                </a:schemeClr>
              </a:solidFill>
              <a:latin typeface="+mn-ea"/>
            </a:endParaRPr>
          </a:p>
          <a:p>
            <a:pPr marL="323850" indent="-323850">
              <a:buAutoNum type="arabicPeriod"/>
            </a:pPr>
            <a:r>
              <a:rPr lang="zh-TW" altLang="en-US">
                <a:cs typeface="+mn-ea"/>
              </a:rPr>
              <a:t>職人創作與備份首選</a:t>
            </a:r>
            <a:r>
              <a:rPr lang="en-US">
                <a:cs typeface="+mn-ea"/>
              </a:rPr>
              <a:t>QNAP</a:t>
            </a:r>
            <a:r>
              <a:rPr lang="zh-TW" altLang="en-US">
                <a:cs typeface="+mn-ea"/>
              </a:rPr>
              <a:t>和</a:t>
            </a:r>
            <a:r>
              <a:rPr lang="en-US" altLang="zh-TW">
                <a:cs typeface="+mn-ea"/>
              </a:rPr>
              <a:t> </a:t>
            </a:r>
            <a:r>
              <a:rPr lang="en-US" err="1">
                <a:cs typeface="+mn-ea"/>
              </a:rPr>
              <a:t>Archiware</a:t>
            </a:r>
            <a:r>
              <a:rPr lang="en-US">
                <a:cs typeface="+mn-ea"/>
              </a:rPr>
              <a:t> P5</a:t>
            </a:r>
            <a:r>
              <a:rPr lang="zh-TW" altLang="en-US">
                <a:cs typeface="+mn-ea"/>
              </a:rPr>
              <a:t>五大理由</a:t>
            </a:r>
            <a:endParaRPr lang="en-US" altLang="zh-TW">
              <a:solidFill>
                <a:schemeClr val="tx1">
                  <a:lumMod val="85000"/>
                  <a:lumOff val="15000"/>
                </a:schemeClr>
              </a:solidFill>
              <a:latin typeface="+mn-ea"/>
            </a:endParaRPr>
          </a:p>
          <a:p>
            <a:pPr marL="323850" indent="-323850">
              <a:buAutoNum type="arabicPeriod"/>
            </a:pPr>
            <a:r>
              <a:rPr lang="zh-TW" altLang="en-US">
                <a:solidFill>
                  <a:schemeClr val="tx1">
                    <a:lumMod val="85000"/>
                    <a:lumOff val="15000"/>
                  </a:schemeClr>
                </a:solidFill>
                <a:latin typeface="+mn-ea"/>
              </a:rPr>
              <a:t>詳細功能不藏私</a:t>
            </a:r>
            <a:endParaRPr lang="en-US" altLang="zh-TW">
              <a:solidFill>
                <a:schemeClr val="tx1">
                  <a:lumMod val="85000"/>
                  <a:lumOff val="15000"/>
                </a:schemeClr>
              </a:solidFill>
              <a:latin typeface="+mn-ea"/>
            </a:endParaRPr>
          </a:p>
          <a:p>
            <a:pPr marL="323850" indent="-323850">
              <a:buAutoNum type="arabicPeriod"/>
            </a:pPr>
            <a:r>
              <a:rPr lang="en-US" altLang="zh-TW">
                <a:solidFill>
                  <a:schemeClr val="tx1">
                    <a:lumMod val="85000"/>
                    <a:lumOff val="15000"/>
                  </a:schemeClr>
                </a:solidFill>
                <a:latin typeface="+mn-ea"/>
              </a:rPr>
              <a:t>Live Demo</a:t>
            </a:r>
          </a:p>
          <a:p>
            <a:pPr marL="323850" indent="-323850">
              <a:buAutoNum type="arabicPeriod"/>
            </a:pPr>
            <a:endParaRPr lang="en-US" altLang="zh-TW">
              <a:solidFill>
                <a:schemeClr val="tx1">
                  <a:lumMod val="85000"/>
                  <a:lumOff val="15000"/>
                </a:schemeClr>
              </a:solidFill>
              <a:latin typeface="+mn-ea"/>
            </a:endParaRPr>
          </a:p>
          <a:p>
            <a:pPr marL="323850" indent="-323850">
              <a:buAutoNum type="arabicPeriod"/>
            </a:pPr>
            <a:endParaRPr lang="zh-TW" altLang="en-US">
              <a:solidFill>
                <a:schemeClr val="tx1">
                  <a:lumMod val="85000"/>
                  <a:lumOff val="15000"/>
                </a:schemeClr>
              </a:solidFill>
              <a:latin typeface="+mn-ea"/>
            </a:endParaRPr>
          </a:p>
        </p:txBody>
      </p:sp>
      <p:sp>
        <p:nvSpPr>
          <p:cNvPr id="11" name="內容版面配置區 2">
            <a:extLst>
              <a:ext uri="{FF2B5EF4-FFF2-40B4-BE49-F238E27FC236}">
                <a16:creationId xmlns:a16="http://schemas.microsoft.com/office/drawing/2014/main" id="{882B44D9-CC64-47F8-81CE-1798D53D78F3}"/>
              </a:ext>
            </a:extLst>
          </p:cNvPr>
          <p:cNvSpPr txBox="1">
            <a:spLocks/>
          </p:cNvSpPr>
          <p:nvPr/>
        </p:nvSpPr>
        <p:spPr>
          <a:xfrm>
            <a:off x="1094873" y="1979528"/>
            <a:ext cx="4648200" cy="619293"/>
          </a:xfrm>
          <a:prstGeom prst="rect">
            <a:avLst/>
          </a:prstGeom>
        </p:spPr>
        <p:txBody>
          <a:bodyPr vert="horz" lIns="91440" tIns="45720" rIns="91440" bIns="45720" rtlCol="0">
            <a:noAutofit/>
          </a:bodyPr>
          <a:lst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000">
                <a:solidFill>
                  <a:srgbClr val="03C4C9"/>
                </a:solidFill>
                <a:latin typeface="+mn-ea"/>
              </a:rPr>
              <a:t>Part 1</a:t>
            </a:r>
            <a:endParaRPr lang="zh-TW" altLang="en-US" sz="4000">
              <a:solidFill>
                <a:srgbClr val="03C4C9"/>
              </a:solidFill>
              <a:latin typeface="+mn-ea"/>
            </a:endParaRPr>
          </a:p>
        </p:txBody>
      </p:sp>
      <p:sp>
        <p:nvSpPr>
          <p:cNvPr id="13" name="內容版面配置區 2">
            <a:extLst>
              <a:ext uri="{FF2B5EF4-FFF2-40B4-BE49-F238E27FC236}">
                <a16:creationId xmlns:a16="http://schemas.microsoft.com/office/drawing/2014/main" id="{DF22CF10-D1F5-4648-8440-6CA9C166EEC1}"/>
              </a:ext>
            </a:extLst>
          </p:cNvPr>
          <p:cNvSpPr txBox="1">
            <a:spLocks/>
          </p:cNvSpPr>
          <p:nvPr/>
        </p:nvSpPr>
        <p:spPr>
          <a:xfrm>
            <a:off x="6485020" y="1979528"/>
            <a:ext cx="4648200" cy="619293"/>
          </a:xfrm>
          <a:prstGeom prst="rect">
            <a:avLst/>
          </a:prstGeom>
        </p:spPr>
        <p:txBody>
          <a:bodyPr vert="horz" lIns="91440" tIns="45720" rIns="91440" bIns="45720" rtlCol="0">
            <a:noAutofit/>
          </a:bodyPr>
          <a:lst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4000">
                <a:solidFill>
                  <a:srgbClr val="03C4C9"/>
                </a:solidFill>
                <a:latin typeface="+mn-ea"/>
              </a:rPr>
              <a:t>Part 2</a:t>
            </a:r>
            <a:endParaRPr lang="zh-TW" altLang="en-US" sz="4000">
              <a:solidFill>
                <a:srgbClr val="03C4C9"/>
              </a:solidFill>
              <a:latin typeface="+mn-ea"/>
            </a:endParaRPr>
          </a:p>
        </p:txBody>
      </p:sp>
      <p:pic>
        <p:nvPicPr>
          <p:cNvPr id="17" name="圖片 16" descr="一張含有 樂高 的圖片&#10;&#10;自動產生的描述">
            <a:extLst>
              <a:ext uri="{FF2B5EF4-FFF2-40B4-BE49-F238E27FC236}">
                <a16:creationId xmlns:a16="http://schemas.microsoft.com/office/drawing/2014/main" id="{C7A63D97-88B1-400B-B09F-02DA6A2757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4690" y="4417704"/>
            <a:ext cx="2428340" cy="2586570"/>
          </a:xfrm>
          <a:prstGeom prst="rect">
            <a:avLst/>
          </a:prstGeom>
        </p:spPr>
      </p:pic>
      <p:pic>
        <p:nvPicPr>
          <p:cNvPr id="19" name="圖片 18" descr="一張含有 向量圖形 的圖片&#10;&#10;自動產生的描述">
            <a:extLst>
              <a:ext uri="{FF2B5EF4-FFF2-40B4-BE49-F238E27FC236}">
                <a16:creationId xmlns:a16="http://schemas.microsoft.com/office/drawing/2014/main" id="{61E66CB9-8A9A-49F8-A166-F759B3223A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94" y="72722"/>
            <a:ext cx="3746541" cy="2697715"/>
          </a:xfrm>
          <a:prstGeom prst="rect">
            <a:avLst/>
          </a:prstGeom>
        </p:spPr>
      </p:pic>
    </p:spTree>
    <p:extLst>
      <p:ext uri="{BB962C8B-B14F-4D97-AF65-F5344CB8AC3E}">
        <p14:creationId xmlns:p14="http://schemas.microsoft.com/office/powerpoint/2010/main" val="3531703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圖片 4" descr="一張含有 火車 的圖片&#10;&#10;自動產生的描述">
            <a:extLst>
              <a:ext uri="{FF2B5EF4-FFF2-40B4-BE49-F238E27FC236}">
                <a16:creationId xmlns:a16="http://schemas.microsoft.com/office/drawing/2014/main" id="{AF117B2A-34CB-4FEC-9E19-1E01D0025F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5" y="0"/>
            <a:ext cx="12181549" cy="6858000"/>
          </a:xfrm>
          <a:prstGeom prst="rect">
            <a:avLst/>
          </a:prstGeom>
        </p:spPr>
      </p:pic>
      <p:sp>
        <p:nvSpPr>
          <p:cNvPr id="2" name="標題 1">
            <a:extLst>
              <a:ext uri="{FF2B5EF4-FFF2-40B4-BE49-F238E27FC236}">
                <a16:creationId xmlns:a16="http://schemas.microsoft.com/office/drawing/2014/main" id="{7E566F59-9D95-47D9-A901-136920097B2F}"/>
              </a:ext>
            </a:extLst>
          </p:cNvPr>
          <p:cNvSpPr>
            <a:spLocks noGrp="1"/>
          </p:cNvSpPr>
          <p:nvPr>
            <p:ph type="title"/>
          </p:nvPr>
        </p:nvSpPr>
        <p:spPr>
          <a:xfrm>
            <a:off x="709244" y="165833"/>
            <a:ext cx="7496909" cy="1325563"/>
          </a:xfrm>
        </p:spPr>
        <p:txBody>
          <a:bodyPr>
            <a:normAutofit fontScale="90000"/>
          </a:bodyPr>
          <a:lstStyle/>
          <a:p>
            <a:pPr algn="l"/>
            <a:r>
              <a:rPr lang="zh-TW" altLang="en-US">
                <a:solidFill>
                  <a:schemeClr val="tx1"/>
                </a:solidFill>
              </a:rPr>
              <a:t>身為影音編輯工作者，以下問題是否困擾著您 </a:t>
            </a:r>
            <a:r>
              <a:rPr lang="en-US" altLang="zh-TW">
                <a:solidFill>
                  <a:schemeClr val="tx1"/>
                </a:solidFill>
              </a:rPr>
              <a:t>?</a:t>
            </a:r>
            <a:endParaRPr lang="zh-TW" altLang="en-US">
              <a:solidFill>
                <a:schemeClr val="tx1"/>
              </a:solidFill>
            </a:endParaRPr>
          </a:p>
        </p:txBody>
      </p:sp>
      <p:sp>
        <p:nvSpPr>
          <p:cNvPr id="3" name="內容版面配置區 2">
            <a:extLst>
              <a:ext uri="{FF2B5EF4-FFF2-40B4-BE49-F238E27FC236}">
                <a16:creationId xmlns:a16="http://schemas.microsoft.com/office/drawing/2014/main" id="{CBC8D838-7785-4A85-B534-CB3AC373D6FC}"/>
              </a:ext>
            </a:extLst>
          </p:cNvPr>
          <p:cNvSpPr>
            <a:spLocks noGrp="1"/>
          </p:cNvSpPr>
          <p:nvPr>
            <p:ph idx="1"/>
          </p:nvPr>
        </p:nvSpPr>
        <p:spPr>
          <a:xfrm>
            <a:off x="803031" y="2071809"/>
            <a:ext cx="5867400" cy="3625606"/>
          </a:xfrm>
        </p:spPr>
        <p:txBody>
          <a:bodyPr anchor="t">
            <a:normAutofit/>
          </a:bodyPr>
          <a:lstStyle/>
          <a:p>
            <a:pPr marL="0" indent="0">
              <a:buNone/>
            </a:pPr>
            <a:r>
              <a:rPr lang="zh-TW" altLang="en-US">
                <a:solidFill>
                  <a:schemeClr val="bg1">
                    <a:lumMod val="85000"/>
                    <a:lumOff val="15000"/>
                  </a:schemeClr>
                </a:solidFill>
                <a:latin typeface="+mn-ea"/>
              </a:rPr>
              <a:t>隨著高解析度</a:t>
            </a:r>
            <a:r>
              <a:rPr lang="zh-TW" altLang="en-US">
                <a:solidFill>
                  <a:schemeClr val="bg1">
                    <a:lumMod val="85000"/>
                    <a:lumOff val="15000"/>
                  </a:schemeClr>
                </a:solidFill>
              </a:rPr>
              <a:t>攝影機、相機</a:t>
            </a:r>
            <a:r>
              <a:rPr lang="zh-TW" altLang="en-US">
                <a:solidFill>
                  <a:schemeClr val="bg1">
                    <a:lumMod val="85000"/>
                    <a:lumOff val="15000"/>
                  </a:schemeClr>
                </a:solidFill>
                <a:latin typeface="+mn-ea"/>
              </a:rPr>
              <a:t>與</a:t>
            </a:r>
            <a:r>
              <a:rPr lang="en-US" altLang="zh-TW">
                <a:solidFill>
                  <a:schemeClr val="bg1">
                    <a:lumMod val="85000"/>
                    <a:lumOff val="15000"/>
                  </a:schemeClr>
                </a:solidFill>
                <a:latin typeface="+mn-ea"/>
              </a:rPr>
              <a:t>4K</a:t>
            </a:r>
            <a:r>
              <a:rPr lang="zh-TW" altLang="en-US">
                <a:solidFill>
                  <a:schemeClr val="bg1">
                    <a:lumMod val="85000"/>
                    <a:lumOff val="15000"/>
                  </a:schemeClr>
                </a:solidFill>
                <a:latin typeface="+mn-ea"/>
              </a:rPr>
              <a:t>影片逐漸成為主流，這些因專案產生的龐大檔案</a:t>
            </a:r>
            <a:r>
              <a:rPr lang="zh-TW" altLang="en-US">
                <a:solidFill>
                  <a:schemeClr val="bg1">
                    <a:lumMod val="85000"/>
                    <a:lumOff val="15000"/>
                  </a:schemeClr>
                </a:solidFill>
              </a:rPr>
              <a:t>該何去何從</a:t>
            </a:r>
            <a:endParaRPr lang="en-US" altLang="zh-TW">
              <a:solidFill>
                <a:schemeClr val="bg1">
                  <a:lumMod val="85000"/>
                  <a:lumOff val="15000"/>
                </a:schemeClr>
              </a:solidFill>
            </a:endParaRPr>
          </a:p>
          <a:p>
            <a:pPr marL="0" indent="0">
              <a:buNone/>
            </a:pPr>
            <a:endParaRPr lang="en-US" altLang="zh-TW" sz="2000">
              <a:solidFill>
                <a:schemeClr val="bg1">
                  <a:lumMod val="85000"/>
                  <a:lumOff val="15000"/>
                </a:schemeClr>
              </a:solidFill>
            </a:endParaRPr>
          </a:p>
          <a:p>
            <a:pPr marL="35560" lvl="1" indent="143510"/>
            <a:r>
              <a:rPr lang="zh-TW" altLang="en-US" sz="2000">
                <a:solidFill>
                  <a:schemeClr val="bg1">
                    <a:lumMod val="85000"/>
                    <a:lumOff val="15000"/>
                  </a:schemeClr>
                </a:solidFill>
                <a:latin typeface="+mn-ea"/>
              </a:rPr>
              <a:t>在創作的過程中，擔心檔案遺失</a:t>
            </a:r>
            <a:endParaRPr lang="en-US" altLang="zh-TW" sz="2000">
              <a:solidFill>
                <a:schemeClr val="bg1">
                  <a:lumMod val="85000"/>
                  <a:lumOff val="15000"/>
                </a:schemeClr>
              </a:solidFill>
              <a:latin typeface="+mn-ea"/>
            </a:endParaRPr>
          </a:p>
          <a:p>
            <a:pPr marL="35560" lvl="1" indent="143510"/>
            <a:r>
              <a:rPr lang="zh-TW" altLang="en-US" sz="2000">
                <a:solidFill>
                  <a:schemeClr val="bg1">
                    <a:lumMod val="85000"/>
                    <a:lumOff val="15000"/>
                  </a:schemeClr>
                </a:solidFill>
                <a:latin typeface="+mn-ea"/>
              </a:rPr>
              <a:t>該存在哪</a:t>
            </a:r>
            <a:r>
              <a:rPr lang="en-US" altLang="zh-TW" sz="2000">
                <a:solidFill>
                  <a:schemeClr val="bg1">
                    <a:lumMod val="85000"/>
                    <a:lumOff val="15000"/>
                  </a:schemeClr>
                </a:solidFill>
                <a:latin typeface="+mn-ea"/>
              </a:rPr>
              <a:t>?</a:t>
            </a:r>
            <a:r>
              <a:rPr lang="zh-TW" altLang="en-US" sz="2000">
                <a:solidFill>
                  <a:schemeClr val="bg1">
                    <a:lumMod val="85000"/>
                    <a:lumOff val="15000"/>
                  </a:schemeClr>
                </a:solidFill>
              </a:rPr>
              <a:t> </a:t>
            </a:r>
            <a:endParaRPr lang="en-US" altLang="zh-TW" sz="2000">
              <a:solidFill>
                <a:schemeClr val="bg1">
                  <a:lumMod val="85000"/>
                  <a:lumOff val="15000"/>
                </a:schemeClr>
              </a:solidFill>
            </a:endParaRPr>
          </a:p>
          <a:p>
            <a:pPr lvl="1"/>
            <a:r>
              <a:rPr lang="zh-TW" altLang="en-US" sz="2000">
                <a:solidFill>
                  <a:schemeClr val="bg1">
                    <a:lumMod val="85000"/>
                    <a:lumOff val="15000"/>
                  </a:schemeClr>
                </a:solidFill>
                <a:latin typeface="+mn-ea"/>
              </a:rPr>
              <a:t>怎麼存</a:t>
            </a:r>
            <a:r>
              <a:rPr lang="en-US" altLang="zh-TW" sz="2000">
                <a:solidFill>
                  <a:schemeClr val="bg1">
                    <a:lumMod val="85000"/>
                    <a:lumOff val="15000"/>
                  </a:schemeClr>
                </a:solidFill>
                <a:latin typeface="+mn-ea"/>
              </a:rPr>
              <a:t>?</a:t>
            </a:r>
            <a:r>
              <a:rPr lang="zh-TW" altLang="en-US" sz="2000">
                <a:solidFill>
                  <a:schemeClr val="bg1">
                    <a:lumMod val="85000"/>
                    <a:lumOff val="15000"/>
                  </a:schemeClr>
                </a:solidFill>
              </a:rPr>
              <a:t> </a:t>
            </a:r>
            <a:endParaRPr lang="en-US" altLang="zh-TW" sz="2000">
              <a:solidFill>
                <a:schemeClr val="bg1">
                  <a:lumMod val="85000"/>
                  <a:lumOff val="15000"/>
                </a:schemeClr>
              </a:solidFill>
            </a:endParaRPr>
          </a:p>
          <a:p>
            <a:pPr marL="35560" lvl="1" indent="143510"/>
            <a:r>
              <a:rPr lang="zh-TW" altLang="en-US" sz="2000">
                <a:solidFill>
                  <a:schemeClr val="bg1">
                    <a:lumMod val="85000"/>
                    <a:lumOff val="15000"/>
                  </a:schemeClr>
                </a:solidFill>
                <a:latin typeface="+mn-ea"/>
              </a:rPr>
              <a:t>未來如何再重覆利用</a:t>
            </a:r>
            <a:r>
              <a:rPr lang="en-US" altLang="zh-TW" sz="2000">
                <a:solidFill>
                  <a:schemeClr val="bg1">
                    <a:lumMod val="85000"/>
                    <a:lumOff val="15000"/>
                  </a:schemeClr>
                </a:solidFill>
                <a:latin typeface="+mn-ea"/>
              </a:rPr>
              <a:t>?</a:t>
            </a:r>
          </a:p>
        </p:txBody>
      </p:sp>
    </p:spTree>
    <p:extLst>
      <p:ext uri="{BB962C8B-B14F-4D97-AF65-F5344CB8AC3E}">
        <p14:creationId xmlns:p14="http://schemas.microsoft.com/office/powerpoint/2010/main" val="39496846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541FBC-FD35-423D-A63F-DA0CC6EDB8CA}"/>
              </a:ext>
            </a:extLst>
          </p:cNvPr>
          <p:cNvSpPr>
            <a:spLocks noGrp="1"/>
          </p:cNvSpPr>
          <p:nvPr>
            <p:ph type="title"/>
          </p:nvPr>
        </p:nvSpPr>
        <p:spPr>
          <a:xfrm>
            <a:off x="838200" y="458910"/>
            <a:ext cx="10515600" cy="1325563"/>
          </a:xfrm>
        </p:spPr>
        <p:txBody>
          <a:bodyPr>
            <a:normAutofit fontScale="90000"/>
          </a:bodyPr>
          <a:lstStyle/>
          <a:p>
            <a:r>
              <a:rPr lang="zh-TW" altLang="en-US"/>
              <a:t>專注創作，告別煩惱</a:t>
            </a:r>
            <a:br>
              <a:rPr lang="zh-TW" altLang="en-US"/>
            </a:br>
            <a:r>
              <a:rPr lang="zh-TW" altLang="en-US"/>
              <a:t>職人首選QNAP x Archiware五大理由</a:t>
            </a:r>
          </a:p>
        </p:txBody>
      </p:sp>
      <p:sp>
        <p:nvSpPr>
          <p:cNvPr id="3" name="內容版面配置區 2">
            <a:extLst>
              <a:ext uri="{FF2B5EF4-FFF2-40B4-BE49-F238E27FC236}">
                <a16:creationId xmlns:a16="http://schemas.microsoft.com/office/drawing/2014/main" id="{05B70540-807F-4FFE-BCB5-4C63CA80B8B5}"/>
              </a:ext>
            </a:extLst>
          </p:cNvPr>
          <p:cNvSpPr>
            <a:spLocks noGrp="1"/>
          </p:cNvSpPr>
          <p:nvPr>
            <p:ph idx="1"/>
          </p:nvPr>
        </p:nvSpPr>
        <p:spPr>
          <a:xfrm>
            <a:off x="838200" y="2157045"/>
            <a:ext cx="9431215" cy="4019917"/>
          </a:xfrm>
        </p:spPr>
        <p:txBody>
          <a:bodyPr vert="horz" lIns="91440" tIns="45720" rIns="91440" bIns="45720" rtlCol="0" anchor="t">
            <a:normAutofit/>
          </a:bodyPr>
          <a:lstStyle/>
          <a:p>
            <a:pPr marL="549910" indent="-514350">
              <a:buAutoNum type="arabicPeriod"/>
            </a:pPr>
            <a:r>
              <a:rPr lang="zh-TW" altLang="en-US"/>
              <a:t>業界效能最強大NAS</a:t>
            </a:r>
            <a:endParaRPr lang="zh-TW"/>
          </a:p>
          <a:p>
            <a:pPr marL="549910" indent="-514350">
              <a:buAutoNum type="arabicPeriod"/>
            </a:pPr>
            <a:r>
              <a:rPr lang="zh-TW" altLang="en-US"/>
              <a:t>NAS內建超實用檔案整理與搜尋工具</a:t>
            </a:r>
          </a:p>
          <a:p>
            <a:pPr marL="549910" indent="-514350">
              <a:buAutoNum type="arabicPeriod"/>
            </a:pPr>
            <a:r>
              <a:rPr lang="zh-TW" altLang="en-US"/>
              <a:t>珍貴影音檔案多重保護</a:t>
            </a:r>
            <a:endParaRPr lang="zh-TW"/>
          </a:p>
          <a:p>
            <a:pPr marL="549910" indent="-514350">
              <a:buAutoNum type="arabicPeriod"/>
            </a:pPr>
            <a:r>
              <a:rPr lang="zh-TW" altLang="en-US">
                <a:cs typeface="+mn-ea"/>
              </a:rPr>
              <a:t>輕鬆實現3-2-1</a:t>
            </a:r>
            <a:r>
              <a:rPr lang="zh-TW">
                <a:cs typeface="+mn-ea"/>
              </a:rPr>
              <a:t>備份法則</a:t>
            </a:r>
            <a:r>
              <a:rPr lang="zh-TW" altLang="en-US">
                <a:cs typeface="+mn-ea"/>
              </a:rPr>
              <a:t>(至少</a:t>
            </a:r>
            <a:r>
              <a:rPr lang="zh-TW">
                <a:cs typeface="+mn-ea"/>
              </a:rPr>
              <a:t>3 份副本、2 種不同備份媒體、1 個異地儲存</a:t>
            </a:r>
            <a:r>
              <a:rPr lang="zh-TW" altLang="en-US">
                <a:cs typeface="+mn-ea"/>
              </a:rPr>
              <a:t>)，影音檔案不再隨便搞失蹤</a:t>
            </a:r>
          </a:p>
          <a:p>
            <a:pPr marL="549910" indent="-514350">
              <a:buAutoNum type="arabicPeriod"/>
            </a:pPr>
            <a:r>
              <a:rPr lang="zh-TW" altLang="en-US">
                <a:cs typeface="+mn-ea"/>
              </a:rPr>
              <a:t>支援磁帶封存，讓您除了備份到雲端，額外多一種選擇</a:t>
            </a:r>
            <a:endParaRPr lang="zh-TW" altLang="en-US"/>
          </a:p>
          <a:p>
            <a:pPr marL="35560" indent="0">
              <a:buNone/>
            </a:pPr>
            <a:endParaRPr lang="zh-TW" altLang="en-US"/>
          </a:p>
        </p:txBody>
      </p:sp>
      <p:pic>
        <p:nvPicPr>
          <p:cNvPr id="5" name="圖片 4">
            <a:extLst>
              <a:ext uri="{FF2B5EF4-FFF2-40B4-BE49-F238E27FC236}">
                <a16:creationId xmlns:a16="http://schemas.microsoft.com/office/drawing/2014/main" id="{D3839FAE-D294-4B18-88C5-6B4E203AE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4646" y="1458361"/>
            <a:ext cx="2816529" cy="2708642"/>
          </a:xfrm>
          <a:prstGeom prst="rect">
            <a:avLst/>
          </a:prstGeom>
        </p:spPr>
      </p:pic>
      <p:pic>
        <p:nvPicPr>
          <p:cNvPr id="7" name="圖片 6">
            <a:extLst>
              <a:ext uri="{FF2B5EF4-FFF2-40B4-BE49-F238E27FC236}">
                <a16:creationId xmlns:a16="http://schemas.microsoft.com/office/drawing/2014/main" id="{6A5CBE3B-7103-48CD-8244-5006168F6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5277" y="3792449"/>
            <a:ext cx="3739904" cy="3596647"/>
          </a:xfrm>
          <a:prstGeom prst="rect">
            <a:avLst/>
          </a:prstGeom>
        </p:spPr>
      </p:pic>
    </p:spTree>
    <p:extLst>
      <p:ext uri="{BB962C8B-B14F-4D97-AF65-F5344CB8AC3E}">
        <p14:creationId xmlns:p14="http://schemas.microsoft.com/office/powerpoint/2010/main" val="1807476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EA762FD-B7A1-4AD3-B7B8-B0E09FB265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 y="0"/>
            <a:ext cx="12176777" cy="6858000"/>
          </a:xfrm>
          <a:prstGeom prst="rect">
            <a:avLst/>
          </a:prstGeom>
        </p:spPr>
      </p:pic>
      <p:sp>
        <p:nvSpPr>
          <p:cNvPr id="2" name="標題 1">
            <a:extLst>
              <a:ext uri="{FF2B5EF4-FFF2-40B4-BE49-F238E27FC236}">
                <a16:creationId xmlns:a16="http://schemas.microsoft.com/office/drawing/2014/main" id="{DE69FD4C-69D0-4AD7-A4AE-4516745BD4A4}"/>
              </a:ext>
            </a:extLst>
          </p:cNvPr>
          <p:cNvSpPr>
            <a:spLocks noGrp="1"/>
          </p:cNvSpPr>
          <p:nvPr>
            <p:ph type="title"/>
          </p:nvPr>
        </p:nvSpPr>
        <p:spPr>
          <a:xfrm>
            <a:off x="5279932" y="2157306"/>
            <a:ext cx="5914293" cy="1325563"/>
          </a:xfrm>
        </p:spPr>
        <p:txBody>
          <a:bodyPr vert="horz" lIns="91440" tIns="45720" rIns="91440" bIns="45720" rtlCol="0" anchor="t">
            <a:normAutofit fontScale="90000"/>
          </a:bodyPr>
          <a:lstStyle/>
          <a:p>
            <a:pPr algn="l"/>
            <a:r>
              <a:rPr lang="en-US" altLang="zh-TW" sz="4800" kern="1200">
                <a:solidFill>
                  <a:schemeClr val="bg1">
                    <a:lumMod val="85000"/>
                    <a:lumOff val="15000"/>
                  </a:schemeClr>
                </a:solidFill>
                <a:latin typeface="+mj-lt"/>
                <a:ea typeface="+mj-ea"/>
                <a:cs typeface="+mj-cs"/>
              </a:rPr>
              <a:t>QNAP NAS</a:t>
            </a:r>
            <a:r>
              <a:rPr lang="zh-TW" altLang="en-US" sz="4800" kern="1200">
                <a:solidFill>
                  <a:schemeClr val="bg1">
                    <a:lumMod val="85000"/>
                    <a:lumOff val="15000"/>
                  </a:schemeClr>
                </a:solidFill>
                <a:latin typeface="+mj-lt"/>
                <a:ea typeface="+mj-ea"/>
                <a:cs typeface="+mj-cs"/>
              </a:rPr>
              <a:t>是協助您打造爆紅影音最佳利器</a:t>
            </a:r>
          </a:p>
        </p:txBody>
      </p:sp>
      <p:sp>
        <p:nvSpPr>
          <p:cNvPr id="3" name="內容版面配置區 2">
            <a:extLst>
              <a:ext uri="{FF2B5EF4-FFF2-40B4-BE49-F238E27FC236}">
                <a16:creationId xmlns:a16="http://schemas.microsoft.com/office/drawing/2014/main" id="{BACB9C01-D8E8-4B6C-AECE-240873AA0FC6}"/>
              </a:ext>
            </a:extLst>
          </p:cNvPr>
          <p:cNvSpPr>
            <a:spLocks noGrp="1"/>
          </p:cNvSpPr>
          <p:nvPr>
            <p:ph idx="1"/>
          </p:nvPr>
        </p:nvSpPr>
        <p:spPr>
          <a:xfrm>
            <a:off x="5266519" y="3856953"/>
            <a:ext cx="5747312" cy="1667025"/>
          </a:xfrm>
        </p:spPr>
        <p:txBody>
          <a:bodyPr vert="horz" lIns="91440" tIns="45720" rIns="91440" bIns="45720" rtlCol="0" anchor="t">
            <a:normAutofit/>
          </a:bodyPr>
          <a:lstStyle/>
          <a:p>
            <a:pPr marL="0" indent="0">
              <a:buNone/>
            </a:pPr>
            <a:r>
              <a:rPr lang="zh-TW" altLang="en-US" sz="2400" kern="1200">
                <a:solidFill>
                  <a:schemeClr val="bg1">
                    <a:lumMod val="85000"/>
                    <a:lumOff val="15000"/>
                  </a:schemeClr>
                </a:solidFill>
                <a:cs typeface="+mn-cs"/>
              </a:rPr>
              <a:t>致力於為影音編輯工作者，打造地表最強儲存，提供優化影像製作的功能，並具備資料保護、強化協作環境，帶來前所未有的高效能。</a:t>
            </a:r>
            <a:endParaRPr lang="en-US" altLang="zh-TW" sz="2400" kern="1200">
              <a:solidFill>
                <a:schemeClr val="bg1">
                  <a:lumMod val="85000"/>
                  <a:lumOff val="15000"/>
                </a:schemeClr>
              </a:solidFill>
              <a:cs typeface="+mn-cs"/>
            </a:endParaRPr>
          </a:p>
        </p:txBody>
      </p:sp>
      <p:pic>
        <p:nvPicPr>
          <p:cNvPr id="1028" name="Picture 4">
            <a:extLst>
              <a:ext uri="{FF2B5EF4-FFF2-40B4-BE49-F238E27FC236}">
                <a16:creationId xmlns:a16="http://schemas.microsoft.com/office/drawing/2014/main" id="{5E7F62A3-4435-4741-869C-4D5EA08244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4119" y="261451"/>
            <a:ext cx="6251345" cy="16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73893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3FA127EE-9088-41B7-BC0E-906EDB92D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76777" cy="6858000"/>
          </a:xfrm>
          <a:prstGeom prst="rect">
            <a:avLst/>
          </a:prstGeom>
        </p:spPr>
      </p:pic>
      <p:sp>
        <p:nvSpPr>
          <p:cNvPr id="2" name="標題 1">
            <a:extLst>
              <a:ext uri="{FF2B5EF4-FFF2-40B4-BE49-F238E27FC236}">
                <a16:creationId xmlns:a16="http://schemas.microsoft.com/office/drawing/2014/main" id="{1E902B71-D6F6-4454-A1A1-25D4BE5103D4}"/>
              </a:ext>
            </a:extLst>
          </p:cNvPr>
          <p:cNvSpPr>
            <a:spLocks noGrp="1"/>
          </p:cNvSpPr>
          <p:nvPr>
            <p:ph type="title"/>
          </p:nvPr>
        </p:nvSpPr>
        <p:spPr>
          <a:xfrm>
            <a:off x="3237027" y="1709144"/>
            <a:ext cx="768015" cy="3349769"/>
          </a:xfrm>
        </p:spPr>
        <p:txBody>
          <a:bodyPr>
            <a:normAutofit/>
          </a:bodyPr>
          <a:lstStyle/>
          <a:p>
            <a:pPr algn="r"/>
            <a:r>
              <a:rPr lang="zh-TW" altLang="en-US" sz="4000">
                <a:solidFill>
                  <a:schemeClr val="bg1">
                    <a:lumMod val="85000"/>
                    <a:lumOff val="15000"/>
                  </a:schemeClr>
                </a:solidFill>
              </a:rPr>
              <a:t>超</a:t>
            </a:r>
            <a:br>
              <a:rPr lang="en-US" altLang="zh-TW" sz="4000">
                <a:solidFill>
                  <a:schemeClr val="bg1">
                    <a:lumMod val="85000"/>
                    <a:lumOff val="15000"/>
                  </a:schemeClr>
                </a:solidFill>
              </a:rPr>
            </a:br>
            <a:r>
              <a:rPr lang="zh-TW" altLang="en-US" sz="4000">
                <a:solidFill>
                  <a:schemeClr val="bg1">
                    <a:lumMod val="85000"/>
                    <a:lumOff val="15000"/>
                  </a:schemeClr>
                </a:solidFill>
              </a:rPr>
              <a:t>殺</a:t>
            </a:r>
            <a:br>
              <a:rPr lang="en-US" altLang="zh-TW" sz="4000">
                <a:solidFill>
                  <a:schemeClr val="bg1">
                    <a:lumMod val="85000"/>
                    <a:lumOff val="15000"/>
                  </a:schemeClr>
                </a:solidFill>
              </a:rPr>
            </a:br>
            <a:r>
              <a:rPr lang="zh-TW" altLang="en-US" sz="4000">
                <a:solidFill>
                  <a:schemeClr val="bg1">
                    <a:lumMod val="85000"/>
                    <a:lumOff val="15000"/>
                  </a:schemeClr>
                </a:solidFill>
              </a:rPr>
              <a:t>特</a:t>
            </a:r>
            <a:br>
              <a:rPr lang="en-US" altLang="zh-TW" sz="4000">
                <a:solidFill>
                  <a:schemeClr val="bg1">
                    <a:lumMod val="85000"/>
                    <a:lumOff val="15000"/>
                  </a:schemeClr>
                </a:solidFill>
              </a:rPr>
            </a:br>
            <a:r>
              <a:rPr lang="zh-TW" altLang="en-US" sz="4000">
                <a:solidFill>
                  <a:schemeClr val="bg1">
                    <a:lumMod val="85000"/>
                    <a:lumOff val="15000"/>
                  </a:schemeClr>
                </a:solidFill>
              </a:rPr>
              <a:t>點</a:t>
            </a:r>
          </a:p>
        </p:txBody>
      </p:sp>
      <p:sp>
        <p:nvSpPr>
          <p:cNvPr id="3" name="內容版面配置區 2">
            <a:extLst>
              <a:ext uri="{FF2B5EF4-FFF2-40B4-BE49-F238E27FC236}">
                <a16:creationId xmlns:a16="http://schemas.microsoft.com/office/drawing/2014/main" id="{001729B3-1D04-48AA-B56A-BFC68F367601}"/>
              </a:ext>
            </a:extLst>
          </p:cNvPr>
          <p:cNvSpPr>
            <a:spLocks noGrp="1"/>
          </p:cNvSpPr>
          <p:nvPr>
            <p:ph idx="1"/>
          </p:nvPr>
        </p:nvSpPr>
        <p:spPr>
          <a:xfrm>
            <a:off x="4482864" y="1273785"/>
            <a:ext cx="3624481" cy="4351338"/>
          </a:xfrm>
        </p:spPr>
        <p:txBody>
          <a:bodyPr anchor="ctr">
            <a:normAutofit lnSpcReduction="10000"/>
          </a:bodyPr>
          <a:lstStyle/>
          <a:p>
            <a:pPr marL="35560" indent="143510"/>
            <a:r>
              <a:rPr lang="zh-TW" altLang="en-US" b="1">
                <a:solidFill>
                  <a:schemeClr val="bg1">
                    <a:lumMod val="85000"/>
                    <a:lumOff val="15000"/>
                  </a:schemeClr>
                </a:solidFill>
              </a:rPr>
              <a:t>支援</a:t>
            </a:r>
            <a:r>
              <a:rPr lang="en-US" altLang="zh-TW" b="1">
                <a:solidFill>
                  <a:schemeClr val="bg1">
                    <a:lumMod val="85000"/>
                    <a:lumOff val="15000"/>
                  </a:schemeClr>
                </a:solidFill>
              </a:rPr>
              <a:t>Thunderbolt</a:t>
            </a:r>
            <a:endParaRPr lang="zh-TW" altLang="en-US"/>
          </a:p>
          <a:p>
            <a:pPr marL="0" indent="0">
              <a:buNone/>
            </a:pPr>
            <a:endParaRPr lang="en-US" altLang="zh-TW" b="1">
              <a:solidFill>
                <a:schemeClr val="bg1">
                  <a:lumMod val="85000"/>
                  <a:lumOff val="15000"/>
                </a:schemeClr>
              </a:solidFill>
            </a:endParaRPr>
          </a:p>
          <a:p>
            <a:pPr marL="35560" indent="143510"/>
            <a:r>
              <a:rPr lang="zh-TW" altLang="en-US" b="1">
                <a:solidFill>
                  <a:schemeClr val="bg1">
                    <a:lumMod val="85000"/>
                    <a:lumOff val="15000"/>
                  </a:schemeClr>
                </a:solidFill>
                <a:cs typeface="+mn-ea"/>
              </a:rPr>
              <a:t>支援</a:t>
            </a:r>
            <a:r>
              <a:rPr lang="en-US" altLang="zh-TW" b="1">
                <a:solidFill>
                  <a:schemeClr val="bg1">
                    <a:lumMod val="85000"/>
                    <a:lumOff val="15000"/>
                  </a:schemeClr>
                </a:solidFill>
              </a:rPr>
              <a:t>PCIe</a:t>
            </a:r>
            <a:r>
              <a:rPr lang="zh-TW" altLang="en-US" b="1">
                <a:solidFill>
                  <a:schemeClr val="bg1">
                    <a:lumMod val="85000"/>
                    <a:lumOff val="15000"/>
                  </a:schemeClr>
                </a:solidFill>
              </a:rPr>
              <a:t>擴充</a:t>
            </a:r>
            <a:endParaRPr lang="en-US" altLang="zh-TW" b="1">
              <a:solidFill>
                <a:schemeClr val="bg1">
                  <a:lumMod val="85000"/>
                  <a:lumOff val="15000"/>
                </a:schemeClr>
              </a:solidFill>
            </a:endParaRPr>
          </a:p>
          <a:p>
            <a:pPr marL="0" indent="0">
              <a:buNone/>
            </a:pPr>
            <a:endParaRPr lang="en-US" altLang="zh-TW" b="1">
              <a:solidFill>
                <a:schemeClr val="bg1">
                  <a:lumMod val="85000"/>
                  <a:lumOff val="15000"/>
                </a:schemeClr>
              </a:solidFill>
            </a:endParaRPr>
          </a:p>
          <a:p>
            <a:pPr marL="35560" indent="143510"/>
            <a:r>
              <a:rPr lang="zh-TW" altLang="en-US" b="1">
                <a:solidFill>
                  <a:schemeClr val="bg1">
                    <a:lumMod val="85000"/>
                    <a:lumOff val="15000"/>
                  </a:schemeClr>
                </a:solidFill>
                <a:cs typeface="+mn-ea"/>
              </a:rPr>
              <a:t>支援</a:t>
            </a:r>
            <a:r>
              <a:rPr lang="en-US" altLang="zh-TW" b="1">
                <a:solidFill>
                  <a:schemeClr val="bg1">
                    <a:lumMod val="85000"/>
                    <a:lumOff val="15000"/>
                  </a:schemeClr>
                </a:solidFill>
              </a:rPr>
              <a:t>M.2 PCIe SSD</a:t>
            </a:r>
          </a:p>
          <a:p>
            <a:pPr marL="0" indent="0">
              <a:buNone/>
            </a:pPr>
            <a:endParaRPr lang="en-US" altLang="zh-TW" b="1">
              <a:solidFill>
                <a:schemeClr val="bg1">
                  <a:lumMod val="85000"/>
                  <a:lumOff val="15000"/>
                </a:schemeClr>
              </a:solidFill>
            </a:endParaRPr>
          </a:p>
          <a:p>
            <a:pPr marL="35560" indent="143510"/>
            <a:r>
              <a:rPr lang="en-US" altLang="zh-TW" b="1">
                <a:solidFill>
                  <a:schemeClr val="bg1">
                    <a:lumMod val="85000"/>
                    <a:lumOff val="15000"/>
                  </a:schemeClr>
                </a:solidFill>
              </a:rPr>
              <a:t>4K Ready</a:t>
            </a:r>
          </a:p>
          <a:p>
            <a:pPr marL="0" indent="0">
              <a:buNone/>
            </a:pPr>
            <a:endParaRPr lang="en-US" altLang="zh-TW" b="1">
              <a:solidFill>
                <a:schemeClr val="bg1">
                  <a:lumMod val="85000"/>
                  <a:lumOff val="15000"/>
                </a:schemeClr>
              </a:solidFill>
            </a:endParaRPr>
          </a:p>
          <a:p>
            <a:pPr marL="35560" indent="143510"/>
            <a:r>
              <a:rPr lang="zh-TW" altLang="en-US" b="1">
                <a:solidFill>
                  <a:schemeClr val="bg1">
                    <a:lumMod val="85000"/>
                    <a:lumOff val="15000"/>
                  </a:schemeClr>
                </a:solidFill>
              </a:rPr>
              <a:t>快照</a:t>
            </a:r>
            <a:endParaRPr lang="en-US" altLang="zh-TW" b="1">
              <a:solidFill>
                <a:schemeClr val="bg1">
                  <a:lumMod val="85000"/>
                  <a:lumOff val="15000"/>
                </a:schemeClr>
              </a:solidFill>
            </a:endParaRPr>
          </a:p>
        </p:txBody>
      </p:sp>
      <p:sp>
        <p:nvSpPr>
          <p:cNvPr id="5" name="矩形 4">
            <a:extLst>
              <a:ext uri="{FF2B5EF4-FFF2-40B4-BE49-F238E27FC236}">
                <a16:creationId xmlns:a16="http://schemas.microsoft.com/office/drawing/2014/main" id="{E78F1A30-3355-4533-BF47-392C21C42C3E}"/>
              </a:ext>
            </a:extLst>
          </p:cNvPr>
          <p:cNvSpPr/>
          <p:nvPr/>
        </p:nvSpPr>
        <p:spPr>
          <a:xfrm>
            <a:off x="7942699" y="1125822"/>
            <a:ext cx="3624481" cy="738664"/>
          </a:xfrm>
          <a:prstGeom prst="rect">
            <a:avLst/>
          </a:prstGeom>
        </p:spPr>
        <p:txBody>
          <a:bodyPr wrap="square">
            <a:spAutoFit/>
          </a:bodyPr>
          <a:lstStyle/>
          <a:p>
            <a:r>
              <a:rPr lang="zh-TW" altLang="en-US" sz="1400">
                <a:solidFill>
                  <a:schemeClr val="bg1">
                    <a:lumMod val="85000"/>
                    <a:lumOff val="15000"/>
                  </a:schemeClr>
                </a:solidFill>
                <a:latin typeface="+mn-ea"/>
              </a:rPr>
              <a:t>雙埠 </a:t>
            </a:r>
            <a:r>
              <a:rPr lang="en-US" altLang="zh-TW" sz="1400">
                <a:solidFill>
                  <a:schemeClr val="bg1">
                    <a:lumMod val="85000"/>
                    <a:lumOff val="15000"/>
                  </a:schemeClr>
                </a:solidFill>
                <a:latin typeface="+mn-ea"/>
              </a:rPr>
              <a:t>Thunderbolt™ 3 </a:t>
            </a:r>
            <a:r>
              <a:rPr lang="zh-TW" altLang="en-US" sz="1400">
                <a:solidFill>
                  <a:schemeClr val="bg1">
                    <a:lumMod val="85000"/>
                    <a:lumOff val="15000"/>
                  </a:schemeClr>
                </a:solidFill>
                <a:latin typeface="+mn-ea"/>
              </a:rPr>
              <a:t>高速傳輸，支援 </a:t>
            </a:r>
            <a:r>
              <a:rPr lang="en-US" altLang="zh-TW" sz="1400">
                <a:solidFill>
                  <a:schemeClr val="bg1">
                    <a:lumMod val="85000"/>
                    <a:lumOff val="15000"/>
                  </a:schemeClr>
                </a:solidFill>
                <a:latin typeface="+mn-ea"/>
              </a:rPr>
              <a:t>SMB </a:t>
            </a:r>
            <a:r>
              <a:rPr lang="zh-TW" altLang="en-US" sz="1400">
                <a:solidFill>
                  <a:schemeClr val="bg1">
                    <a:lumMod val="85000"/>
                    <a:lumOff val="15000"/>
                  </a:schemeClr>
                </a:solidFill>
                <a:latin typeface="+mn-ea"/>
              </a:rPr>
              <a:t>協定，完美打造 </a:t>
            </a:r>
            <a:r>
              <a:rPr lang="en-US" altLang="zh-TW" sz="1400">
                <a:solidFill>
                  <a:schemeClr val="bg1">
                    <a:lumMod val="85000"/>
                    <a:lumOff val="15000"/>
                  </a:schemeClr>
                </a:solidFill>
                <a:latin typeface="+mn-ea"/>
              </a:rPr>
              <a:t>Mac® </a:t>
            </a:r>
            <a:r>
              <a:rPr lang="zh-TW" altLang="en-US" sz="1400">
                <a:solidFill>
                  <a:schemeClr val="bg1">
                    <a:lumMod val="85000"/>
                    <a:lumOff val="15000"/>
                  </a:schemeClr>
                </a:solidFill>
                <a:latin typeface="+mn-ea"/>
              </a:rPr>
              <a:t>與 </a:t>
            </a:r>
            <a:r>
              <a:rPr lang="en-US" altLang="zh-TW" sz="1400">
                <a:solidFill>
                  <a:schemeClr val="bg1">
                    <a:lumMod val="85000"/>
                    <a:lumOff val="15000"/>
                  </a:schemeClr>
                </a:solidFill>
                <a:latin typeface="+mn-ea"/>
              </a:rPr>
              <a:t>Windows® </a:t>
            </a:r>
            <a:r>
              <a:rPr lang="zh-TW" altLang="en-US" sz="1400">
                <a:solidFill>
                  <a:schemeClr val="bg1">
                    <a:lumMod val="85000"/>
                    <a:lumOff val="15000"/>
                  </a:schemeClr>
                </a:solidFill>
                <a:latin typeface="+mn-ea"/>
              </a:rPr>
              <a:t>使用者影音編輯協作環境。</a:t>
            </a:r>
            <a:endParaRPr lang="en-US" altLang="zh-TW" sz="1400">
              <a:solidFill>
                <a:schemeClr val="bg1">
                  <a:lumMod val="85000"/>
                  <a:lumOff val="15000"/>
                </a:schemeClr>
              </a:solidFill>
              <a:latin typeface="+mn-ea"/>
            </a:endParaRPr>
          </a:p>
        </p:txBody>
      </p:sp>
      <p:sp>
        <p:nvSpPr>
          <p:cNvPr id="8" name="矩形 7">
            <a:extLst>
              <a:ext uri="{FF2B5EF4-FFF2-40B4-BE49-F238E27FC236}">
                <a16:creationId xmlns:a16="http://schemas.microsoft.com/office/drawing/2014/main" id="{15324A6C-BC83-412A-8201-B3C16F7F433C}"/>
              </a:ext>
            </a:extLst>
          </p:cNvPr>
          <p:cNvSpPr/>
          <p:nvPr/>
        </p:nvSpPr>
        <p:spPr>
          <a:xfrm>
            <a:off x="7942700" y="2095743"/>
            <a:ext cx="3696295" cy="738664"/>
          </a:xfrm>
          <a:prstGeom prst="rect">
            <a:avLst/>
          </a:prstGeom>
        </p:spPr>
        <p:txBody>
          <a:bodyPr wrap="square">
            <a:spAutoFit/>
          </a:bodyPr>
          <a:lstStyle/>
          <a:p>
            <a:r>
              <a:rPr lang="en-US" altLang="zh-TW" sz="1400">
                <a:solidFill>
                  <a:schemeClr val="bg1">
                    <a:lumMod val="85000"/>
                    <a:lumOff val="15000"/>
                  </a:schemeClr>
                </a:solidFill>
                <a:latin typeface="+mn-ea"/>
              </a:rPr>
              <a:t>PCIe </a:t>
            </a:r>
            <a:r>
              <a:rPr lang="zh-TW" altLang="en-US" sz="1400">
                <a:solidFill>
                  <a:schemeClr val="bg1">
                    <a:lumMod val="85000"/>
                    <a:lumOff val="15000"/>
                  </a:schemeClr>
                </a:solidFill>
                <a:latin typeface="+mn-ea"/>
              </a:rPr>
              <a:t>擴充多元應用，可安裝圖形顯示卡或 </a:t>
            </a:r>
            <a:r>
              <a:rPr lang="en-US" altLang="zh-TW" sz="1400">
                <a:solidFill>
                  <a:schemeClr val="bg1">
                    <a:lumMod val="85000"/>
                    <a:lumOff val="15000"/>
                  </a:schemeClr>
                </a:solidFill>
                <a:latin typeface="+mn-ea"/>
              </a:rPr>
              <a:t>40GbE/ 25GbE/ 10GbE </a:t>
            </a:r>
            <a:r>
              <a:rPr lang="zh-TW" altLang="en-US" sz="1400">
                <a:solidFill>
                  <a:schemeClr val="bg1">
                    <a:lumMod val="85000"/>
                    <a:lumOff val="15000"/>
                  </a:schemeClr>
                </a:solidFill>
                <a:latin typeface="+mn-ea"/>
              </a:rPr>
              <a:t>網路卡增添應用效能。</a:t>
            </a:r>
            <a:endParaRPr lang="en-US" altLang="zh-TW" sz="1400">
              <a:solidFill>
                <a:schemeClr val="bg1">
                  <a:lumMod val="85000"/>
                  <a:lumOff val="15000"/>
                </a:schemeClr>
              </a:solidFill>
              <a:latin typeface="+mn-ea"/>
            </a:endParaRPr>
          </a:p>
        </p:txBody>
      </p:sp>
      <p:sp>
        <p:nvSpPr>
          <p:cNvPr id="6" name="矩形 5">
            <a:extLst>
              <a:ext uri="{FF2B5EF4-FFF2-40B4-BE49-F238E27FC236}">
                <a16:creationId xmlns:a16="http://schemas.microsoft.com/office/drawing/2014/main" id="{022F8B54-B131-47EA-B7B9-CF3AF1BFB7F0}"/>
              </a:ext>
            </a:extLst>
          </p:cNvPr>
          <p:cNvSpPr/>
          <p:nvPr/>
        </p:nvSpPr>
        <p:spPr>
          <a:xfrm>
            <a:off x="7942700" y="3142204"/>
            <a:ext cx="3696295" cy="523220"/>
          </a:xfrm>
          <a:prstGeom prst="rect">
            <a:avLst/>
          </a:prstGeom>
        </p:spPr>
        <p:txBody>
          <a:bodyPr wrap="square">
            <a:spAutoFit/>
          </a:bodyPr>
          <a:lstStyle/>
          <a:p>
            <a:r>
              <a:rPr lang="en-US" altLang="zh-TW" sz="1400" err="1">
                <a:solidFill>
                  <a:schemeClr val="bg1">
                    <a:lumMod val="85000"/>
                    <a:lumOff val="15000"/>
                  </a:schemeClr>
                </a:solidFill>
                <a:latin typeface="+mn-ea"/>
              </a:rPr>
              <a:t>NVMe</a:t>
            </a:r>
            <a:r>
              <a:rPr lang="en-US" altLang="zh-TW" sz="1400">
                <a:solidFill>
                  <a:schemeClr val="bg1">
                    <a:lumMod val="85000"/>
                    <a:lumOff val="15000"/>
                  </a:schemeClr>
                </a:solidFill>
                <a:latin typeface="+mn-ea"/>
              </a:rPr>
              <a:t> SSD </a:t>
            </a:r>
            <a:r>
              <a:rPr lang="zh-TW" altLang="en-US" sz="1400">
                <a:solidFill>
                  <a:schemeClr val="bg1">
                    <a:lumMod val="85000"/>
                    <a:lumOff val="15000"/>
                  </a:schemeClr>
                </a:solidFill>
                <a:latin typeface="+mn-ea"/>
              </a:rPr>
              <a:t>雙插槽，可作為快取應用或配置高速儲存池，提升檔案存取效率。</a:t>
            </a:r>
          </a:p>
        </p:txBody>
      </p:sp>
      <p:sp>
        <p:nvSpPr>
          <p:cNvPr id="10" name="矩形 9">
            <a:extLst>
              <a:ext uri="{FF2B5EF4-FFF2-40B4-BE49-F238E27FC236}">
                <a16:creationId xmlns:a16="http://schemas.microsoft.com/office/drawing/2014/main" id="{6E9B5503-AE75-4D9C-BE06-07767A4661FF}"/>
              </a:ext>
            </a:extLst>
          </p:cNvPr>
          <p:cNvSpPr/>
          <p:nvPr/>
        </p:nvSpPr>
        <p:spPr>
          <a:xfrm>
            <a:off x="7942700" y="4037601"/>
            <a:ext cx="3696295" cy="738664"/>
          </a:xfrm>
          <a:prstGeom prst="rect">
            <a:avLst/>
          </a:prstGeom>
        </p:spPr>
        <p:txBody>
          <a:bodyPr wrap="square">
            <a:spAutoFit/>
          </a:bodyPr>
          <a:lstStyle/>
          <a:p>
            <a:r>
              <a:rPr lang="en-US" altLang="zh-TW" sz="1400">
                <a:solidFill>
                  <a:schemeClr val="bg1">
                    <a:lumMod val="85000"/>
                    <a:lumOff val="15000"/>
                  </a:schemeClr>
                </a:solidFill>
                <a:latin typeface="+mn-ea"/>
              </a:rPr>
              <a:t>4K </a:t>
            </a:r>
            <a:r>
              <a:rPr lang="zh-TW" altLang="en-US" sz="1400">
                <a:solidFill>
                  <a:schemeClr val="bg1">
                    <a:lumMod val="85000"/>
                    <a:lumOff val="15000"/>
                  </a:schemeClr>
                </a:solidFill>
                <a:latin typeface="+mn-ea"/>
              </a:rPr>
              <a:t>影音播放與即時轉檔；透過 </a:t>
            </a:r>
            <a:r>
              <a:rPr lang="en-US" altLang="zh-TW" sz="1400">
                <a:solidFill>
                  <a:schemeClr val="bg1">
                    <a:lumMod val="85000"/>
                    <a:lumOff val="15000"/>
                  </a:schemeClr>
                </a:solidFill>
                <a:latin typeface="+mn-ea"/>
              </a:rPr>
              <a:t>HDMI 2.0 (4K @60Hz) </a:t>
            </a:r>
            <a:r>
              <a:rPr lang="zh-TW" altLang="en-US" sz="1400">
                <a:solidFill>
                  <a:schemeClr val="bg1">
                    <a:lumMod val="85000"/>
                    <a:lumOff val="15000"/>
                  </a:schemeClr>
                </a:solidFill>
                <a:latin typeface="+mn-ea"/>
              </a:rPr>
              <a:t>輸出影音檔案剪輯成果至大螢幕觀賞。</a:t>
            </a:r>
          </a:p>
        </p:txBody>
      </p:sp>
      <p:sp>
        <p:nvSpPr>
          <p:cNvPr id="7" name="矩形 6">
            <a:extLst>
              <a:ext uri="{FF2B5EF4-FFF2-40B4-BE49-F238E27FC236}">
                <a16:creationId xmlns:a16="http://schemas.microsoft.com/office/drawing/2014/main" id="{D5B52C90-CC79-4903-8992-88A0E0F59CC9}"/>
              </a:ext>
            </a:extLst>
          </p:cNvPr>
          <p:cNvSpPr/>
          <p:nvPr/>
        </p:nvSpPr>
        <p:spPr>
          <a:xfrm>
            <a:off x="7942699" y="5036237"/>
            <a:ext cx="3696295" cy="523220"/>
          </a:xfrm>
          <a:prstGeom prst="rect">
            <a:avLst/>
          </a:prstGeom>
        </p:spPr>
        <p:txBody>
          <a:bodyPr wrap="square">
            <a:spAutoFit/>
          </a:bodyPr>
          <a:lstStyle/>
          <a:p>
            <a:r>
              <a:rPr lang="zh-TW" altLang="en-US" sz="1400">
                <a:solidFill>
                  <a:schemeClr val="bg1">
                    <a:lumMod val="85000"/>
                    <a:lumOff val="15000"/>
                  </a:schemeClr>
                </a:solidFill>
                <a:latin typeface="Open Sans"/>
              </a:rPr>
              <a:t>快照完整記錄系統狀態及資料，當意外發生時，可透過快照將系統迅速還原至正常狀態。</a:t>
            </a:r>
            <a:endParaRPr lang="zh-TW" altLang="en-US" sz="1400">
              <a:solidFill>
                <a:schemeClr val="bg1">
                  <a:lumMod val="85000"/>
                  <a:lumOff val="15000"/>
                </a:schemeClr>
              </a:solidFill>
            </a:endParaRPr>
          </a:p>
        </p:txBody>
      </p:sp>
      <p:sp>
        <p:nvSpPr>
          <p:cNvPr id="15" name="標題 1">
            <a:extLst>
              <a:ext uri="{FF2B5EF4-FFF2-40B4-BE49-F238E27FC236}">
                <a16:creationId xmlns:a16="http://schemas.microsoft.com/office/drawing/2014/main" id="{B61C3376-9684-4826-870B-05DE165B6C2E}"/>
              </a:ext>
            </a:extLst>
          </p:cNvPr>
          <p:cNvSpPr txBox="1">
            <a:spLocks/>
          </p:cNvSpPr>
          <p:nvPr/>
        </p:nvSpPr>
        <p:spPr>
          <a:xfrm>
            <a:off x="2503782" y="6190974"/>
            <a:ext cx="3566810" cy="577084"/>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zh-TW" altLang="en-US" sz="2200">
                <a:solidFill>
                  <a:schemeClr val="tx1">
                    <a:lumMod val="85000"/>
                    <a:lumOff val="15000"/>
                  </a:schemeClr>
                </a:solidFill>
                <a:latin typeface="+mn-ea"/>
                <a:ea typeface="+mn-ea"/>
              </a:rPr>
              <a:t>推薦機種</a:t>
            </a:r>
            <a:r>
              <a:rPr lang="en-US" altLang="zh-TW" sz="2200">
                <a:solidFill>
                  <a:schemeClr val="tx1">
                    <a:lumMod val="85000"/>
                    <a:lumOff val="15000"/>
                  </a:schemeClr>
                </a:solidFill>
                <a:latin typeface="+mn-ea"/>
                <a:ea typeface="+mn-ea"/>
              </a:rPr>
              <a:t>: TVS-872XT</a:t>
            </a:r>
            <a:endParaRPr lang="en-US" altLang="zh-TW" sz="2200">
              <a:latin typeface="+mn-ea"/>
              <a:ea typeface="+mn-ea"/>
            </a:endParaRPr>
          </a:p>
        </p:txBody>
      </p:sp>
      <p:cxnSp>
        <p:nvCxnSpPr>
          <p:cNvPr id="21" name="直線接點 20">
            <a:extLst>
              <a:ext uri="{FF2B5EF4-FFF2-40B4-BE49-F238E27FC236}">
                <a16:creationId xmlns:a16="http://schemas.microsoft.com/office/drawing/2014/main" id="{18FBA904-31A8-48B4-A79D-FF04468D9033}"/>
              </a:ext>
            </a:extLst>
          </p:cNvPr>
          <p:cNvCxnSpPr/>
          <p:nvPr/>
        </p:nvCxnSpPr>
        <p:spPr>
          <a:xfrm>
            <a:off x="4287187" y="1273785"/>
            <a:ext cx="0" cy="4351338"/>
          </a:xfrm>
          <a:prstGeom prst="line">
            <a:avLst/>
          </a:prstGeom>
          <a:ln w="19050">
            <a:solidFill>
              <a:srgbClr val="1114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23888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8CCA22-77A4-4127-BE6F-8F0D29CAB5A4}"/>
              </a:ext>
            </a:extLst>
          </p:cNvPr>
          <p:cNvSpPr>
            <a:spLocks noGrp="1"/>
          </p:cNvSpPr>
          <p:nvPr>
            <p:ph type="title"/>
          </p:nvPr>
        </p:nvSpPr>
        <p:spPr/>
        <p:txBody>
          <a:bodyPr/>
          <a:lstStyle/>
          <a:p>
            <a:r>
              <a:rPr lang="en-US" altLang="zh-TW">
                <a:solidFill>
                  <a:schemeClr val="tx1">
                    <a:lumMod val="85000"/>
                    <a:lumOff val="15000"/>
                  </a:schemeClr>
                </a:solidFill>
                <a:cs typeface="+mj-ea"/>
              </a:rPr>
              <a:t>TVS-872XT </a:t>
            </a:r>
            <a:r>
              <a:rPr lang="en-US" altLang="zh-TW" err="1">
                <a:solidFill>
                  <a:schemeClr val="tx1">
                    <a:lumMod val="85000"/>
                    <a:lumOff val="15000"/>
                  </a:schemeClr>
                </a:solidFill>
                <a:cs typeface="+mj-ea"/>
              </a:rPr>
              <a:t>效能無與倫比</a:t>
            </a:r>
            <a:endParaRPr lang="zh-TW" err="1">
              <a:solidFill>
                <a:schemeClr val="tx1">
                  <a:lumMod val="85000"/>
                  <a:lumOff val="15000"/>
                </a:schemeClr>
              </a:solidFill>
            </a:endParaRPr>
          </a:p>
        </p:txBody>
      </p:sp>
      <p:pic>
        <p:nvPicPr>
          <p:cNvPr id="4" name="圖片 4" descr="一張含有 螢幕擷取畫面 的圖片&#10;&#10;描述是以非常高的可信度產生">
            <a:extLst>
              <a:ext uri="{FF2B5EF4-FFF2-40B4-BE49-F238E27FC236}">
                <a16:creationId xmlns:a16="http://schemas.microsoft.com/office/drawing/2014/main" id="{C5C66FDB-F178-4685-A600-615AB12FB992}"/>
              </a:ext>
            </a:extLst>
          </p:cNvPr>
          <p:cNvPicPr>
            <a:picLocks noGrp="1" noChangeAspect="1"/>
          </p:cNvPicPr>
          <p:nvPr>
            <p:ph idx="1"/>
          </p:nvPr>
        </p:nvPicPr>
        <p:blipFill>
          <a:blip r:embed="rId3"/>
          <a:stretch>
            <a:fillRect/>
          </a:stretch>
        </p:blipFill>
        <p:spPr>
          <a:xfrm>
            <a:off x="838200" y="7341980"/>
            <a:ext cx="10515600" cy="2824438"/>
          </a:xfrm>
        </p:spPr>
      </p:pic>
      <p:sp>
        <p:nvSpPr>
          <p:cNvPr id="6" name="文字方塊 5">
            <a:extLst>
              <a:ext uri="{FF2B5EF4-FFF2-40B4-BE49-F238E27FC236}">
                <a16:creationId xmlns:a16="http://schemas.microsoft.com/office/drawing/2014/main" id="{293F1DAE-ACAA-4DC4-BA0C-B4EE327C0C8C}"/>
              </a:ext>
            </a:extLst>
          </p:cNvPr>
          <p:cNvSpPr txBox="1"/>
          <p:nvPr/>
        </p:nvSpPr>
        <p:spPr>
          <a:xfrm>
            <a:off x="961902" y="4716972"/>
            <a:ext cx="96763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err="1">
                <a:latin typeface="Microsoft JhengHei"/>
              </a:rPr>
              <a:t>測試環境</a:t>
            </a:r>
            <a:r>
              <a:rPr lang="en-US" altLang="zh-TW" sz="1200">
                <a:latin typeface="Microsoft JhengHei"/>
              </a:rPr>
              <a:t>: </a:t>
            </a:r>
          </a:p>
          <a:p>
            <a:r>
              <a:rPr lang="en-US" sz="1200">
                <a:latin typeface="Microsoft JhengHei"/>
                <a:ea typeface="+mn-lt"/>
                <a:cs typeface="+mn-lt"/>
              </a:rPr>
              <a:t>NAS: TVS-872XT</a:t>
            </a:r>
            <a:br>
              <a:rPr lang="en-US" sz="1200">
                <a:latin typeface="Microsoft JhengHei"/>
                <a:ea typeface="+mn-lt"/>
                <a:cs typeface="+mn-lt"/>
              </a:rPr>
            </a:br>
            <a:r>
              <a:rPr lang="en-US" sz="1200">
                <a:latin typeface="Microsoft JhengHei"/>
                <a:ea typeface="+mn-lt"/>
                <a:cs typeface="+mn-lt"/>
              </a:rPr>
              <a:t>OS</a:t>
            </a:r>
            <a:r>
              <a:rPr lang="zh-TW" altLang="en-US" sz="1200">
                <a:latin typeface="Microsoft JhengHei"/>
                <a:ea typeface="Microsoft JhengHei"/>
                <a:cs typeface="+mn-lt"/>
              </a:rPr>
              <a:t>：</a:t>
            </a:r>
            <a:r>
              <a:rPr lang="en-US" sz="1200">
                <a:latin typeface="Microsoft JhengHei"/>
                <a:ea typeface="+mn-lt"/>
                <a:cs typeface="+mn-lt"/>
              </a:rPr>
              <a:t>QTS 4.4.0</a:t>
            </a:r>
            <a:br>
              <a:rPr lang="en-US" sz="1200">
                <a:latin typeface="Microsoft JhengHei"/>
                <a:ea typeface="+mn-lt"/>
                <a:cs typeface="+mn-lt"/>
              </a:rPr>
            </a:br>
            <a:r>
              <a:rPr lang="en-US" altLang="zh-TW" sz="1200">
                <a:latin typeface="Microsoft JhengHei"/>
                <a:ea typeface="+mn-lt"/>
                <a:cs typeface="+mn-lt"/>
              </a:rPr>
              <a:t>Volume type: </a:t>
            </a:r>
            <a:r>
              <a:rPr lang="en-US" sz="1200">
                <a:latin typeface="Microsoft JhengHei"/>
                <a:ea typeface="+mn-lt"/>
                <a:cs typeface="+mn-lt"/>
              </a:rPr>
              <a:t>RAID 5; 8 x SAMSUNG SSD 860 PRO 512GB</a:t>
            </a:r>
            <a:br>
              <a:rPr lang="en-US" sz="1200">
                <a:latin typeface="Microsoft JhengHei"/>
                <a:ea typeface="+mn-lt"/>
                <a:cs typeface="+mn-lt"/>
              </a:rPr>
            </a:br>
            <a:r>
              <a:rPr lang="en-US" sz="1200">
                <a:latin typeface="Microsoft JhengHei"/>
                <a:ea typeface="+mn-lt"/>
                <a:cs typeface="+mn-lt"/>
              </a:rPr>
              <a:t>Mac-NB</a:t>
            </a:r>
            <a:r>
              <a:rPr lang="zh-TW" altLang="en-US" sz="1200">
                <a:latin typeface="Microsoft JhengHei"/>
                <a:ea typeface="Microsoft JhengHei"/>
                <a:cs typeface="+mn-lt"/>
              </a:rPr>
              <a:t>：</a:t>
            </a:r>
            <a:br>
              <a:rPr lang="en-US" sz="1200">
                <a:latin typeface="Microsoft JhengHei"/>
                <a:ea typeface="+mn-lt"/>
                <a:cs typeface="+mn-lt"/>
              </a:rPr>
            </a:br>
            <a:r>
              <a:rPr lang="en-US" sz="1200">
                <a:latin typeface="Microsoft JhengHei"/>
                <a:ea typeface="+mn-lt"/>
                <a:cs typeface="+mn-lt"/>
              </a:rPr>
              <a:t>MacBook Pro® (15-inch, 2016), Intel® Core™ i7 2.9GHz CPU, macOS: 10.13.5 High Sierra, 16GB RAM</a:t>
            </a:r>
            <a:br>
              <a:rPr lang="en-US" sz="1200">
                <a:latin typeface="Microsoft JhengHei"/>
                <a:ea typeface="+mn-lt"/>
                <a:cs typeface="+mn-lt"/>
              </a:rPr>
            </a:br>
            <a:r>
              <a:rPr lang="en-US" sz="1200">
                <a:latin typeface="Microsoft JhengHei"/>
                <a:ea typeface="+mn-lt"/>
                <a:cs typeface="+mn-lt"/>
              </a:rPr>
              <a:t>AJA System Test (Version 2.1) resolution 5120*2700 5K RED and 10bit YUV (1GB) codec</a:t>
            </a:r>
          </a:p>
          <a:p>
            <a:endParaRPr lang="en-US" altLang="zh-TW" sz="1200">
              <a:latin typeface="Microsoft JhengHei"/>
              <a:cs typeface="Calibri"/>
            </a:endParaRPr>
          </a:p>
        </p:txBody>
      </p:sp>
      <p:pic>
        <p:nvPicPr>
          <p:cNvPr id="5" name="圖片 4">
            <a:extLst>
              <a:ext uri="{FF2B5EF4-FFF2-40B4-BE49-F238E27FC236}">
                <a16:creationId xmlns:a16="http://schemas.microsoft.com/office/drawing/2014/main" id="{C43476B7-2E16-47A5-8388-582FD6B11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73" y="2081068"/>
            <a:ext cx="8917635" cy="2483966"/>
          </a:xfrm>
          <a:prstGeom prst="rect">
            <a:avLst/>
          </a:prstGeom>
        </p:spPr>
      </p:pic>
      <p:sp>
        <p:nvSpPr>
          <p:cNvPr id="7" name="文字方塊 6">
            <a:extLst>
              <a:ext uri="{FF2B5EF4-FFF2-40B4-BE49-F238E27FC236}">
                <a16:creationId xmlns:a16="http://schemas.microsoft.com/office/drawing/2014/main" id="{B5F1F966-839D-4550-9084-F0BCC21A4444}"/>
              </a:ext>
            </a:extLst>
          </p:cNvPr>
          <p:cNvSpPr txBox="1"/>
          <p:nvPr/>
        </p:nvSpPr>
        <p:spPr>
          <a:xfrm>
            <a:off x="10095417" y="2647563"/>
            <a:ext cx="13475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Open Sans"/>
              </a:rPr>
              <a:t>1230 MB/s</a:t>
            </a:r>
            <a:endParaRPr lang="en-US" altLang="zh-TW" sz="1000">
              <a:cs typeface="Calibri"/>
            </a:endParaRPr>
          </a:p>
        </p:txBody>
      </p:sp>
      <p:sp>
        <p:nvSpPr>
          <p:cNvPr id="8" name="文字方塊 7">
            <a:extLst>
              <a:ext uri="{FF2B5EF4-FFF2-40B4-BE49-F238E27FC236}">
                <a16:creationId xmlns:a16="http://schemas.microsoft.com/office/drawing/2014/main" id="{9C782573-F414-4A67-B6A6-0B8DFE658040}"/>
              </a:ext>
            </a:extLst>
          </p:cNvPr>
          <p:cNvSpPr txBox="1"/>
          <p:nvPr/>
        </p:nvSpPr>
        <p:spPr>
          <a:xfrm>
            <a:off x="10095417" y="3561963"/>
            <a:ext cx="14546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Open Sans"/>
              </a:rPr>
              <a:t>1209 MB/s</a:t>
            </a:r>
            <a:endParaRPr lang="en-US" altLang="zh-TW" sz="1000">
              <a:cs typeface="Calibri"/>
            </a:endParaRPr>
          </a:p>
        </p:txBody>
      </p:sp>
      <p:sp>
        <p:nvSpPr>
          <p:cNvPr id="9" name="文字方塊 8">
            <a:extLst>
              <a:ext uri="{FF2B5EF4-FFF2-40B4-BE49-F238E27FC236}">
                <a16:creationId xmlns:a16="http://schemas.microsoft.com/office/drawing/2014/main" id="{C8BBDFE7-1387-4164-8F94-9EA35F48DC0F}"/>
              </a:ext>
            </a:extLst>
          </p:cNvPr>
          <p:cNvSpPr txBox="1"/>
          <p:nvPr/>
        </p:nvSpPr>
        <p:spPr>
          <a:xfrm>
            <a:off x="1094292" y="2254657"/>
            <a:ext cx="13475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Open Sans"/>
                <a:cs typeface="Calibri"/>
              </a:rPr>
              <a:t>Read</a:t>
            </a:r>
          </a:p>
        </p:txBody>
      </p:sp>
      <p:sp>
        <p:nvSpPr>
          <p:cNvPr id="10" name="文字方塊 9">
            <a:extLst>
              <a:ext uri="{FF2B5EF4-FFF2-40B4-BE49-F238E27FC236}">
                <a16:creationId xmlns:a16="http://schemas.microsoft.com/office/drawing/2014/main" id="{51710852-FB21-4804-B777-39988891F412}"/>
              </a:ext>
            </a:extLst>
          </p:cNvPr>
          <p:cNvSpPr txBox="1"/>
          <p:nvPr/>
        </p:nvSpPr>
        <p:spPr>
          <a:xfrm>
            <a:off x="1094292" y="3254782"/>
            <a:ext cx="13475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latin typeface="Open Sans"/>
                <a:cs typeface="Calibri"/>
              </a:rPr>
              <a:t>Write</a:t>
            </a:r>
          </a:p>
        </p:txBody>
      </p:sp>
    </p:spTree>
    <p:extLst>
      <p:ext uri="{BB962C8B-B14F-4D97-AF65-F5344CB8AC3E}">
        <p14:creationId xmlns:p14="http://schemas.microsoft.com/office/powerpoint/2010/main" val="2050688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96AD998-D866-4A4E-B66E-C35A39016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3162" y="2105577"/>
            <a:ext cx="6808838" cy="4055379"/>
          </a:xfrm>
          <a:prstGeom prst="rect">
            <a:avLst/>
          </a:prstGeom>
        </p:spPr>
      </p:pic>
      <p:sp>
        <p:nvSpPr>
          <p:cNvPr id="11" name="標題 1">
            <a:extLst>
              <a:ext uri="{FF2B5EF4-FFF2-40B4-BE49-F238E27FC236}">
                <a16:creationId xmlns:a16="http://schemas.microsoft.com/office/drawing/2014/main" id="{77C2F4A1-A1A8-4F31-8D28-2E9094AC3683}"/>
              </a:ext>
            </a:extLst>
          </p:cNvPr>
          <p:cNvSpPr>
            <a:spLocks noGrp="1"/>
          </p:cNvSpPr>
          <p:nvPr>
            <p:ph type="title"/>
          </p:nvPr>
        </p:nvSpPr>
        <p:spPr/>
        <p:txBody>
          <a:bodyPr>
            <a:normAutofit fontScale="90000"/>
          </a:bodyPr>
          <a:lstStyle/>
          <a:p>
            <a:r>
              <a:rPr lang="en-US" altLang="zh-TW" err="1"/>
              <a:t>QTS內建</a:t>
            </a:r>
            <a:r>
              <a:rPr lang="en-US" altLang="zh-TW"/>
              <a:t> </a:t>
            </a:r>
            <a:r>
              <a:rPr lang="en-US" altLang="zh-TW" err="1"/>
              <a:t>Qfiling</a:t>
            </a:r>
            <a:r>
              <a:rPr lang="zh-TW" altLang="en-US"/>
              <a:t> 超實用檔案整理術</a:t>
            </a:r>
            <a:br>
              <a:rPr lang="en-US" altLang="zh-TW"/>
            </a:br>
            <a:r>
              <a:rPr lang="zh-TW" altLang="en-US"/>
              <a:t>讓惱人檔案整理工作自動化</a:t>
            </a:r>
          </a:p>
        </p:txBody>
      </p:sp>
      <p:pic>
        <p:nvPicPr>
          <p:cNvPr id="12" name="Picture 2">
            <a:extLst>
              <a:ext uri="{FF2B5EF4-FFF2-40B4-BE49-F238E27FC236}">
                <a16:creationId xmlns:a16="http://schemas.microsoft.com/office/drawing/2014/main" id="{2E909D1C-567B-4136-9087-61ABA68FDB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9567" y="1964314"/>
            <a:ext cx="7542550" cy="442149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5D3156BD-83C8-4C74-B957-7EC3FE1A960E}"/>
              </a:ext>
            </a:extLst>
          </p:cNvPr>
          <p:cNvSpPr/>
          <p:nvPr/>
        </p:nvSpPr>
        <p:spPr>
          <a:xfrm>
            <a:off x="6404009" y="2200547"/>
            <a:ext cx="5415814" cy="523220"/>
          </a:xfrm>
          <a:prstGeom prst="rect">
            <a:avLst/>
          </a:prstGeom>
        </p:spPr>
        <p:txBody>
          <a:bodyPr wrap="square">
            <a:spAutoFit/>
          </a:bodyPr>
          <a:lstStyle/>
          <a:p>
            <a:pPr fontAlgn="base"/>
            <a:r>
              <a:rPr lang="zh-TW" altLang="en-US" sz="2800"/>
              <a:t>三步驟，量身打造您的歸檔規則</a:t>
            </a:r>
          </a:p>
        </p:txBody>
      </p:sp>
      <p:sp>
        <p:nvSpPr>
          <p:cNvPr id="5" name="矩形 4">
            <a:extLst>
              <a:ext uri="{FF2B5EF4-FFF2-40B4-BE49-F238E27FC236}">
                <a16:creationId xmlns:a16="http://schemas.microsoft.com/office/drawing/2014/main" id="{8F2E8DE5-238A-47F6-914A-A99F67F94875}"/>
              </a:ext>
            </a:extLst>
          </p:cNvPr>
          <p:cNvSpPr/>
          <p:nvPr/>
        </p:nvSpPr>
        <p:spPr>
          <a:xfrm>
            <a:off x="6404009" y="2792153"/>
            <a:ext cx="5483191" cy="1200329"/>
          </a:xfrm>
          <a:prstGeom prst="rect">
            <a:avLst/>
          </a:prstGeom>
        </p:spPr>
        <p:txBody>
          <a:bodyPr wrap="square">
            <a:spAutoFit/>
          </a:bodyPr>
          <a:lstStyle/>
          <a:p>
            <a:pPr fontAlgn="base"/>
            <a:r>
              <a:rPr lang="zh-TW" altLang="en-US" b="1">
                <a:solidFill>
                  <a:srgbClr val="00FFFF"/>
                </a:solidFill>
                <a:latin typeface="Open Sans"/>
              </a:rPr>
              <a:t>步驟 </a:t>
            </a:r>
            <a:r>
              <a:rPr lang="en-US" altLang="zh-TW" b="1">
                <a:solidFill>
                  <a:srgbClr val="00FFFF"/>
                </a:solidFill>
                <a:latin typeface="Open Sans"/>
              </a:rPr>
              <a:t>1</a:t>
            </a:r>
          </a:p>
          <a:p>
            <a:pPr fontAlgn="base"/>
            <a:r>
              <a:rPr lang="en-US" altLang="zh-TW" err="1">
                <a:latin typeface="Open Sans"/>
              </a:rPr>
              <a:t>Qfiling</a:t>
            </a:r>
            <a:r>
              <a:rPr lang="en-US" altLang="zh-TW">
                <a:latin typeface="Open Sans"/>
              </a:rPr>
              <a:t> </a:t>
            </a:r>
            <a:r>
              <a:rPr lang="zh-TW" altLang="en-US">
                <a:latin typeface="Open Sans"/>
              </a:rPr>
              <a:t>提供豐富的篩選條件，如：檔名關鍵字、檔案大小、檔案修改日期等各式條件，讓您輕鬆設定，指定需要歸檔的檔案。</a:t>
            </a:r>
            <a:endParaRPr lang="zh-TW" altLang="en-US" b="0" i="0">
              <a:effectLst/>
              <a:latin typeface="Open Sans"/>
            </a:endParaRPr>
          </a:p>
        </p:txBody>
      </p:sp>
      <p:sp>
        <p:nvSpPr>
          <p:cNvPr id="14" name="矩形 13">
            <a:extLst>
              <a:ext uri="{FF2B5EF4-FFF2-40B4-BE49-F238E27FC236}">
                <a16:creationId xmlns:a16="http://schemas.microsoft.com/office/drawing/2014/main" id="{AC7391CE-491B-4BC0-92AE-E0F010688873}"/>
              </a:ext>
            </a:extLst>
          </p:cNvPr>
          <p:cNvSpPr/>
          <p:nvPr/>
        </p:nvSpPr>
        <p:spPr>
          <a:xfrm>
            <a:off x="6404009" y="4073846"/>
            <a:ext cx="5483191" cy="923330"/>
          </a:xfrm>
          <a:prstGeom prst="rect">
            <a:avLst/>
          </a:prstGeom>
        </p:spPr>
        <p:txBody>
          <a:bodyPr wrap="square">
            <a:spAutoFit/>
          </a:bodyPr>
          <a:lstStyle/>
          <a:p>
            <a:pPr fontAlgn="base"/>
            <a:r>
              <a:rPr lang="zh-TW" altLang="en-US" b="1">
                <a:solidFill>
                  <a:srgbClr val="00FFFF"/>
                </a:solidFill>
                <a:latin typeface="Open Sans"/>
              </a:rPr>
              <a:t>步驟 </a:t>
            </a:r>
            <a:r>
              <a:rPr lang="en-US" altLang="zh-TW" b="1">
                <a:solidFill>
                  <a:srgbClr val="00FFFF"/>
                </a:solidFill>
                <a:latin typeface="Open Sans"/>
              </a:rPr>
              <a:t>2</a:t>
            </a:r>
          </a:p>
          <a:p>
            <a:pPr fontAlgn="base"/>
            <a:r>
              <a:rPr lang="en-US" altLang="zh-TW" err="1">
                <a:latin typeface="Open Sans"/>
              </a:rPr>
              <a:t>Qfiling</a:t>
            </a:r>
            <a:r>
              <a:rPr lang="en-US" altLang="zh-TW">
                <a:latin typeface="Open Sans"/>
              </a:rPr>
              <a:t> </a:t>
            </a:r>
            <a:r>
              <a:rPr lang="zh-TW" altLang="en-US">
                <a:latin typeface="Open Sans"/>
              </a:rPr>
              <a:t>提供實用的檔案編輯模組，讓您在歸檔的同時，一次搞定轉檔、加密、壓縮檔案等任務。</a:t>
            </a:r>
            <a:endParaRPr lang="zh-TW" altLang="en-US" b="0" i="0">
              <a:effectLst/>
              <a:latin typeface="Open Sans"/>
            </a:endParaRPr>
          </a:p>
        </p:txBody>
      </p:sp>
      <p:sp>
        <p:nvSpPr>
          <p:cNvPr id="15" name="矩形 14">
            <a:extLst>
              <a:ext uri="{FF2B5EF4-FFF2-40B4-BE49-F238E27FC236}">
                <a16:creationId xmlns:a16="http://schemas.microsoft.com/office/drawing/2014/main" id="{AFD15DFD-40C5-41BB-ACE6-F550BA34CD0D}"/>
              </a:ext>
            </a:extLst>
          </p:cNvPr>
          <p:cNvSpPr/>
          <p:nvPr/>
        </p:nvSpPr>
        <p:spPr>
          <a:xfrm>
            <a:off x="6404009" y="5072204"/>
            <a:ext cx="5483191" cy="923330"/>
          </a:xfrm>
          <a:prstGeom prst="rect">
            <a:avLst/>
          </a:prstGeom>
        </p:spPr>
        <p:txBody>
          <a:bodyPr wrap="square">
            <a:spAutoFit/>
          </a:bodyPr>
          <a:lstStyle/>
          <a:p>
            <a:pPr fontAlgn="base"/>
            <a:r>
              <a:rPr lang="zh-TW" altLang="en-US" b="1">
                <a:solidFill>
                  <a:srgbClr val="00FFFF"/>
                </a:solidFill>
                <a:latin typeface="Open Sans"/>
              </a:rPr>
              <a:t>步驟 </a:t>
            </a:r>
            <a:r>
              <a:rPr lang="en-US" altLang="zh-TW" b="1">
                <a:solidFill>
                  <a:srgbClr val="00FFFF"/>
                </a:solidFill>
                <a:latin typeface="Open Sans"/>
              </a:rPr>
              <a:t>3</a:t>
            </a:r>
          </a:p>
          <a:p>
            <a:pPr fontAlgn="base"/>
            <a:r>
              <a:rPr lang="zh-TW" altLang="en-US">
                <a:latin typeface="Open Sans"/>
              </a:rPr>
              <a:t>設定目的路徑、歸檔結構，以及其他歸檔細節，如：重新命名所有歸檔的檔案，讓檔案自動歸位。</a:t>
            </a:r>
            <a:endParaRPr lang="zh-TW" altLang="en-US" b="0" i="0">
              <a:effectLst/>
              <a:latin typeface="Open Sans"/>
            </a:endParaRPr>
          </a:p>
        </p:txBody>
      </p:sp>
    </p:spTree>
    <p:extLst>
      <p:ext uri="{BB962C8B-B14F-4D97-AF65-F5344CB8AC3E}">
        <p14:creationId xmlns:p14="http://schemas.microsoft.com/office/powerpoint/2010/main" val="228600116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77C2F4A1-A1A8-4F31-8D28-2E9094AC3683}"/>
              </a:ext>
            </a:extLst>
          </p:cNvPr>
          <p:cNvSpPr>
            <a:spLocks noGrp="1"/>
          </p:cNvSpPr>
          <p:nvPr>
            <p:ph type="title"/>
          </p:nvPr>
        </p:nvSpPr>
        <p:spPr>
          <a:xfrm>
            <a:off x="838200" y="604967"/>
            <a:ext cx="10515600" cy="1325563"/>
          </a:xfrm>
        </p:spPr>
        <p:txBody>
          <a:bodyPr>
            <a:normAutofit fontScale="90000"/>
          </a:bodyPr>
          <a:lstStyle/>
          <a:p>
            <a:r>
              <a:rPr lang="en-US" err="1">
                <a:solidFill>
                  <a:schemeClr val="bg1"/>
                </a:solidFill>
                <a:cs typeface="+mj-ea"/>
              </a:rPr>
              <a:t>QTS內建</a:t>
            </a:r>
            <a:r>
              <a:rPr lang="en-US">
                <a:solidFill>
                  <a:schemeClr val="bg1"/>
                </a:solidFill>
              </a:rPr>
              <a:t> </a:t>
            </a:r>
            <a:r>
              <a:rPr lang="en-US" altLang="zh-TW" err="1">
                <a:solidFill>
                  <a:schemeClr val="bg1"/>
                </a:solidFill>
              </a:rPr>
              <a:t>Qsirch</a:t>
            </a:r>
            <a:r>
              <a:rPr lang="zh-TW" altLang="en-US">
                <a:solidFill>
                  <a:schemeClr val="bg1"/>
                </a:solidFill>
              </a:rPr>
              <a:t> 專屬檢索搜尋引擎</a:t>
            </a:r>
            <a:br>
              <a:rPr lang="en-US" altLang="zh-TW">
                <a:solidFill>
                  <a:schemeClr val="bg1"/>
                </a:solidFill>
              </a:rPr>
            </a:br>
            <a:r>
              <a:rPr lang="zh-TW" altLang="en-US">
                <a:solidFill>
                  <a:schemeClr val="bg1"/>
                </a:solidFill>
              </a:rPr>
              <a:t>協助您在茫茫大海中找到對的檔案</a:t>
            </a:r>
            <a:endParaRPr lang="zh-TW">
              <a:solidFill>
                <a:schemeClr val="bg1"/>
              </a:solidFill>
            </a:endParaRPr>
          </a:p>
        </p:txBody>
      </p:sp>
      <p:sp>
        <p:nvSpPr>
          <p:cNvPr id="13" name="矩形 12">
            <a:extLst>
              <a:ext uri="{FF2B5EF4-FFF2-40B4-BE49-F238E27FC236}">
                <a16:creationId xmlns:a16="http://schemas.microsoft.com/office/drawing/2014/main" id="{5D3156BD-83C8-4C74-B957-7EC3FE1A960E}"/>
              </a:ext>
            </a:extLst>
          </p:cNvPr>
          <p:cNvSpPr/>
          <p:nvPr/>
        </p:nvSpPr>
        <p:spPr>
          <a:xfrm>
            <a:off x="6444487" y="2571988"/>
            <a:ext cx="5089195" cy="2554545"/>
          </a:xfrm>
          <a:prstGeom prst="rect">
            <a:avLst/>
          </a:prstGeom>
        </p:spPr>
        <p:txBody>
          <a:bodyPr wrap="square">
            <a:spAutoFit/>
          </a:bodyPr>
          <a:lstStyle/>
          <a:p>
            <a:r>
              <a:rPr lang="zh-TW" altLang="en-US" sz="2000">
                <a:solidFill>
                  <a:schemeClr val="bg1"/>
                </a:solidFill>
                <a:latin typeface="+mn-ea"/>
              </a:rPr>
              <a:t>啟用 </a:t>
            </a:r>
            <a:r>
              <a:rPr lang="en-US" altLang="zh-TW" sz="2000" err="1">
                <a:solidFill>
                  <a:schemeClr val="bg1"/>
                </a:solidFill>
                <a:latin typeface="+mn-ea"/>
              </a:rPr>
              <a:t>Qsirch</a:t>
            </a:r>
            <a:r>
              <a:rPr lang="en-US" altLang="zh-TW" sz="2000">
                <a:solidFill>
                  <a:schemeClr val="bg1"/>
                </a:solidFill>
                <a:latin typeface="+mn-ea"/>
              </a:rPr>
              <a:t> </a:t>
            </a:r>
            <a:r>
              <a:rPr lang="zh-TW" altLang="en-US" sz="2000">
                <a:solidFill>
                  <a:schemeClr val="bg1"/>
                </a:solidFill>
                <a:latin typeface="+mn-ea"/>
              </a:rPr>
              <a:t>後，系統將自動檢索在 </a:t>
            </a:r>
            <a:r>
              <a:rPr lang="en-US" altLang="zh-TW" sz="2000">
                <a:solidFill>
                  <a:schemeClr val="bg1"/>
                </a:solidFill>
                <a:latin typeface="+mn-ea"/>
              </a:rPr>
              <a:t>NAS </a:t>
            </a:r>
            <a:r>
              <a:rPr lang="zh-TW" altLang="en-US" sz="2000">
                <a:solidFill>
                  <a:schemeClr val="bg1"/>
                </a:solidFill>
                <a:latin typeface="+mn-ea"/>
              </a:rPr>
              <a:t>上所有的檔案，讓檔案搜尋更快更好用。</a:t>
            </a:r>
            <a:r>
              <a:rPr lang="en-US" altLang="zh-TW" sz="2000" err="1">
                <a:solidFill>
                  <a:schemeClr val="bg1"/>
                </a:solidFill>
                <a:latin typeface="+mn-ea"/>
              </a:rPr>
              <a:t>Qsirch</a:t>
            </a:r>
            <a:r>
              <a:rPr lang="en-US" altLang="zh-TW" sz="2000">
                <a:solidFill>
                  <a:schemeClr val="bg1"/>
                </a:solidFill>
                <a:latin typeface="+mn-ea"/>
              </a:rPr>
              <a:t> </a:t>
            </a:r>
            <a:r>
              <a:rPr lang="zh-TW" altLang="en-US" sz="2000">
                <a:solidFill>
                  <a:schemeClr val="bg1"/>
                </a:solidFill>
                <a:latin typeface="+mn-ea"/>
              </a:rPr>
              <a:t>及 </a:t>
            </a:r>
            <a:r>
              <a:rPr lang="en-US" altLang="zh-TW" sz="2000">
                <a:solidFill>
                  <a:schemeClr val="bg1"/>
                </a:solidFill>
                <a:latin typeface="+mn-ea"/>
              </a:rPr>
              <a:t>QTS </a:t>
            </a:r>
            <a:r>
              <a:rPr lang="zh-TW" altLang="en-US" sz="2000">
                <a:solidFill>
                  <a:schemeClr val="bg1"/>
                </a:solidFill>
                <a:latin typeface="+mn-ea"/>
              </a:rPr>
              <a:t>系統共用相同的隱私權設定，每個使用者只能搜尋到自己有存取權限的檔案。管理者可彈性將機密性的共享資料夾設定成不被檢索，確保機敏資料安全性。管理者還可將備份資料夾排除在檢索名單內，降低占用 </a:t>
            </a:r>
            <a:r>
              <a:rPr lang="en-US" altLang="zh-TW" sz="2000">
                <a:solidFill>
                  <a:schemeClr val="bg1"/>
                </a:solidFill>
                <a:latin typeface="+mn-ea"/>
              </a:rPr>
              <a:t>NAS </a:t>
            </a:r>
            <a:r>
              <a:rPr lang="zh-TW" altLang="en-US" sz="2000">
                <a:solidFill>
                  <a:schemeClr val="bg1"/>
                </a:solidFill>
                <a:latin typeface="+mn-ea"/>
              </a:rPr>
              <a:t>系統資源。</a:t>
            </a:r>
          </a:p>
        </p:txBody>
      </p:sp>
      <p:pic>
        <p:nvPicPr>
          <p:cNvPr id="2" name="圖片 1">
            <a:extLst>
              <a:ext uri="{FF2B5EF4-FFF2-40B4-BE49-F238E27FC236}">
                <a16:creationId xmlns:a16="http://schemas.microsoft.com/office/drawing/2014/main" id="{8F8E764C-1492-4D95-B607-E248961B5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318" y="2416912"/>
            <a:ext cx="5676176" cy="2864695"/>
          </a:xfrm>
          <a:prstGeom prst="rect">
            <a:avLst/>
          </a:prstGeom>
        </p:spPr>
      </p:pic>
    </p:spTree>
    <p:extLst>
      <p:ext uri="{BB962C8B-B14F-4D97-AF65-F5344CB8AC3E}">
        <p14:creationId xmlns:p14="http://schemas.microsoft.com/office/powerpoint/2010/main" val="266774521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a:xfrm>
            <a:off x="838200" y="485047"/>
            <a:ext cx="10515600" cy="1325563"/>
          </a:xfrm>
        </p:spPr>
        <p:txBody>
          <a:bodyPr>
            <a:normAutofit fontScale="90000"/>
          </a:bodyPr>
          <a:lstStyle/>
          <a:p>
            <a:r>
              <a:rPr lang="zh-TW" altLang="en-US">
                <a:solidFill>
                  <a:schemeClr val="bg1"/>
                </a:solidFill>
              </a:rPr>
              <a:t>全新 </a:t>
            </a:r>
            <a:r>
              <a:rPr lang="en-US" altLang="zh-TW">
                <a:solidFill>
                  <a:schemeClr val="bg1"/>
                </a:solidFill>
              </a:rPr>
              <a:t>HBS 3 </a:t>
            </a:r>
            <a:br>
              <a:rPr lang="en-US" altLang="zh-TW">
                <a:solidFill>
                  <a:schemeClr val="bg1"/>
                </a:solidFill>
              </a:rPr>
            </a:br>
            <a:r>
              <a:rPr lang="zh-TW" altLang="en-US">
                <a:solidFill>
                  <a:schemeClr val="bg1"/>
                </a:solidFill>
              </a:rPr>
              <a:t>重複刪除，多雲備份，即時回復</a:t>
            </a:r>
          </a:p>
        </p:txBody>
      </p:sp>
      <p:sp>
        <p:nvSpPr>
          <p:cNvPr id="3" name="矩形 2">
            <a:extLst>
              <a:ext uri="{FF2B5EF4-FFF2-40B4-BE49-F238E27FC236}">
                <a16:creationId xmlns:a16="http://schemas.microsoft.com/office/drawing/2014/main" id="{4B8B8EDD-3DA5-48D1-A18C-4923FAFB1C26}"/>
              </a:ext>
            </a:extLst>
          </p:cNvPr>
          <p:cNvSpPr/>
          <p:nvPr/>
        </p:nvSpPr>
        <p:spPr>
          <a:xfrm>
            <a:off x="622434" y="2231781"/>
            <a:ext cx="4564163" cy="2554545"/>
          </a:xfrm>
          <a:prstGeom prst="rect">
            <a:avLst/>
          </a:prstGeom>
        </p:spPr>
        <p:txBody>
          <a:bodyPr wrap="square" anchor="t">
            <a:spAutoFit/>
          </a:bodyPr>
          <a:lstStyle/>
          <a:p>
            <a:pPr marL="285750" indent="-285750">
              <a:buFont typeface="Arial" panose="020B0604020202020204" pitchFamily="34" charset="0"/>
              <a:buChar char="•"/>
            </a:pPr>
            <a:r>
              <a:rPr lang="en-US" altLang="zh-TW" sz="2000" err="1">
                <a:solidFill>
                  <a:schemeClr val="bg1"/>
                </a:solidFill>
                <a:latin typeface="+mn-ea"/>
              </a:rPr>
              <a:t>QuDedup</a:t>
            </a:r>
            <a:r>
              <a:rPr lang="en-US" altLang="zh-TW" sz="2000">
                <a:solidFill>
                  <a:schemeClr val="bg1"/>
                </a:solidFill>
                <a:latin typeface="+mn-ea"/>
              </a:rPr>
              <a:t> </a:t>
            </a:r>
            <a:r>
              <a:rPr lang="zh-TW" altLang="en-US" sz="2000">
                <a:solidFill>
                  <a:schemeClr val="bg1"/>
                </a:solidFill>
                <a:latin typeface="+mn-ea"/>
              </a:rPr>
              <a:t>黑科技加持，大幅降低備 份及還原時間 </a:t>
            </a:r>
            <a:endParaRPr lang="en-US" altLang="zh-TW" sz="2000">
              <a:solidFill>
                <a:schemeClr val="bg1"/>
              </a:solidFill>
              <a:latin typeface="+mn-ea"/>
            </a:endParaRPr>
          </a:p>
          <a:p>
            <a:pPr marL="285750" indent="-285750">
              <a:buFont typeface="Arial" panose="020B0604020202020204" pitchFamily="34" charset="0"/>
              <a:buChar char="•"/>
            </a:pPr>
            <a:r>
              <a:rPr lang="zh-TW" altLang="en-US" sz="2000">
                <a:solidFill>
                  <a:schemeClr val="bg1"/>
                </a:solidFill>
                <a:latin typeface="+mn-ea"/>
              </a:rPr>
              <a:t>備份時間夠短，多版本備份才有意義</a:t>
            </a:r>
            <a:endParaRPr lang="en-US" altLang="zh-TW" sz="2000">
              <a:solidFill>
                <a:schemeClr val="bg1"/>
              </a:solidFill>
              <a:latin typeface="+mn-ea"/>
            </a:endParaRPr>
          </a:p>
          <a:p>
            <a:pPr marL="285750" indent="-285750">
              <a:buFont typeface="Arial" panose="020B0604020202020204" pitchFamily="34" charset="0"/>
              <a:buChar char="•"/>
            </a:pPr>
            <a:r>
              <a:rPr lang="zh-TW" altLang="en-US" sz="2000">
                <a:solidFill>
                  <a:schemeClr val="bg1"/>
                </a:solidFill>
                <a:latin typeface="+mn-ea"/>
              </a:rPr>
              <a:t>使用 </a:t>
            </a:r>
            <a:r>
              <a:rPr lang="en-US" altLang="zh-TW" sz="2000" err="1">
                <a:solidFill>
                  <a:schemeClr val="bg1"/>
                </a:solidFill>
                <a:latin typeface="+mn-ea"/>
              </a:rPr>
              <a:t>QuDedup</a:t>
            </a:r>
            <a:r>
              <a:rPr lang="en-US" altLang="zh-TW" sz="2000">
                <a:solidFill>
                  <a:schemeClr val="bg1"/>
                </a:solidFill>
                <a:latin typeface="+mn-ea"/>
              </a:rPr>
              <a:t> Extract Tool</a:t>
            </a:r>
            <a:r>
              <a:rPr lang="zh-TW" altLang="en-US" sz="2000">
                <a:solidFill>
                  <a:schemeClr val="bg1"/>
                </a:solidFill>
                <a:latin typeface="+mn-ea"/>
              </a:rPr>
              <a:t>，數 十 </a:t>
            </a:r>
            <a:r>
              <a:rPr lang="en-US" altLang="zh-TW" sz="2000">
                <a:solidFill>
                  <a:schemeClr val="bg1"/>
                </a:solidFill>
                <a:latin typeface="+mn-ea"/>
              </a:rPr>
              <a:t>TB </a:t>
            </a:r>
            <a:r>
              <a:rPr lang="zh-TW" altLang="en-US" sz="2000">
                <a:solidFill>
                  <a:schemeClr val="bg1"/>
                </a:solidFill>
                <a:latin typeface="+mn-ea"/>
              </a:rPr>
              <a:t>大檔可攜可視 </a:t>
            </a:r>
            <a:endParaRPr lang="en-US" altLang="zh-TW" sz="2000">
              <a:solidFill>
                <a:schemeClr val="bg1"/>
              </a:solidFill>
              <a:latin typeface="+mn-ea"/>
            </a:endParaRPr>
          </a:p>
          <a:p>
            <a:pPr marL="285750" indent="-285750">
              <a:buFont typeface="Arial" panose="020B0604020202020204" pitchFamily="34" charset="0"/>
              <a:buChar char="•"/>
            </a:pPr>
            <a:r>
              <a:rPr lang="zh-TW" altLang="en-US" sz="2000">
                <a:solidFill>
                  <a:schemeClr val="bg1"/>
                </a:solidFill>
                <a:latin typeface="+mn-ea"/>
              </a:rPr>
              <a:t>支援 </a:t>
            </a:r>
            <a:r>
              <a:rPr lang="en-US" altLang="zh-TW" sz="2000">
                <a:solidFill>
                  <a:schemeClr val="bg1"/>
                </a:solidFill>
                <a:latin typeface="+mn-ea"/>
              </a:rPr>
              <a:t>TCP BBR</a:t>
            </a:r>
            <a:r>
              <a:rPr lang="zh-TW" altLang="en-US" sz="2000">
                <a:solidFill>
                  <a:schemeClr val="bg1"/>
                </a:solidFill>
                <a:latin typeface="+mn-ea"/>
              </a:rPr>
              <a:t>，雲端備份提速翻倍 </a:t>
            </a:r>
            <a:endParaRPr lang="en-US" altLang="zh-TW" sz="2000">
              <a:solidFill>
                <a:schemeClr val="bg1"/>
              </a:solidFill>
              <a:latin typeface="+mn-ea"/>
            </a:endParaRPr>
          </a:p>
          <a:p>
            <a:pPr marL="285750" indent="-285750">
              <a:buFont typeface="Arial" panose="020B0604020202020204" pitchFamily="34" charset="0"/>
              <a:buChar char="•"/>
            </a:pPr>
            <a:r>
              <a:rPr lang="zh-TW" altLang="en-US" sz="2000">
                <a:solidFill>
                  <a:schemeClr val="bg1"/>
                </a:solidFill>
                <a:latin typeface="+mn-ea"/>
              </a:rPr>
              <a:t>完整支援雲端物件儲存 </a:t>
            </a:r>
            <a:endParaRPr lang="en-US" altLang="zh-TW" sz="2000">
              <a:solidFill>
                <a:schemeClr val="bg1"/>
              </a:solidFill>
              <a:latin typeface="+mn-ea"/>
            </a:endParaRPr>
          </a:p>
          <a:p>
            <a:pPr marL="285750" indent="-285750">
              <a:buFont typeface="Arial" panose="020B0604020202020204" pitchFamily="34" charset="0"/>
              <a:buChar char="•"/>
            </a:pPr>
            <a:r>
              <a:rPr lang="zh-TW" altLang="en-US" sz="2000">
                <a:solidFill>
                  <a:schemeClr val="bg1"/>
                </a:solidFill>
                <a:latin typeface="+mn-ea"/>
              </a:rPr>
              <a:t>輕鬆搞定 </a:t>
            </a:r>
            <a:r>
              <a:rPr lang="en-US" altLang="zh-TW" sz="2000">
                <a:solidFill>
                  <a:schemeClr val="bg1"/>
                </a:solidFill>
                <a:latin typeface="+mn-ea"/>
              </a:rPr>
              <a:t>3-2-1 </a:t>
            </a:r>
            <a:r>
              <a:rPr lang="zh-TW" altLang="en-US" sz="2000">
                <a:solidFill>
                  <a:schemeClr val="bg1"/>
                </a:solidFill>
                <a:latin typeface="+mn-ea"/>
              </a:rPr>
              <a:t>備份計畫 </a:t>
            </a:r>
            <a:endParaRPr lang="en-US" altLang="zh-TW" sz="2000">
              <a:solidFill>
                <a:schemeClr val="bg1"/>
              </a:solidFill>
              <a:latin typeface="+mn-ea"/>
            </a:endParaRPr>
          </a:p>
        </p:txBody>
      </p:sp>
      <p:pic>
        <p:nvPicPr>
          <p:cNvPr id="7170" name="Picture 2">
            <a:extLst>
              <a:ext uri="{FF2B5EF4-FFF2-40B4-BE49-F238E27FC236}">
                <a16:creationId xmlns:a16="http://schemas.microsoft.com/office/drawing/2014/main" id="{CF78BA64-7AD9-4C55-912D-21996EA47A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7711" y="2007822"/>
            <a:ext cx="6061855" cy="388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9730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normAutofit fontScale="90000"/>
          </a:bodyPr>
          <a:lstStyle/>
          <a:p>
            <a:r>
              <a:rPr lang="en-US" altLang="zh-TW" err="1">
                <a:solidFill>
                  <a:schemeClr val="bg1"/>
                </a:solidFill>
              </a:rPr>
              <a:t>HybridMount</a:t>
            </a:r>
            <a:r>
              <a:rPr lang="en-US" altLang="zh-TW">
                <a:solidFill>
                  <a:schemeClr val="bg1"/>
                </a:solidFill>
              </a:rPr>
              <a:t> </a:t>
            </a:r>
            <a:r>
              <a:rPr lang="zh-TW" altLang="en-US">
                <a:solidFill>
                  <a:schemeClr val="bg1"/>
                </a:solidFill>
              </a:rPr>
              <a:t>混合雲檔案型網關</a:t>
            </a:r>
            <a:br>
              <a:rPr lang="en-US" altLang="zh-TW">
                <a:solidFill>
                  <a:schemeClr val="bg1"/>
                </a:solidFill>
              </a:rPr>
            </a:br>
            <a:r>
              <a:rPr lang="zh-TW" altLang="en-US">
                <a:solidFill>
                  <a:schemeClr val="bg1"/>
                </a:solidFill>
              </a:rPr>
              <a:t>支援影音檔案上雲，讓公有雲做您的後盾</a:t>
            </a:r>
          </a:p>
        </p:txBody>
      </p:sp>
      <p:pic>
        <p:nvPicPr>
          <p:cNvPr id="6" name="圖片 5">
            <a:extLst>
              <a:ext uri="{FF2B5EF4-FFF2-40B4-BE49-F238E27FC236}">
                <a16:creationId xmlns:a16="http://schemas.microsoft.com/office/drawing/2014/main" id="{EB7300B7-6156-402D-97B0-6FA87EF83D79}"/>
              </a:ext>
            </a:extLst>
          </p:cNvPr>
          <p:cNvPicPr>
            <a:picLocks noChangeAspect="1"/>
          </p:cNvPicPr>
          <p:nvPr/>
        </p:nvPicPr>
        <p:blipFill>
          <a:blip r:embed="rId3"/>
          <a:stretch>
            <a:fillRect/>
          </a:stretch>
        </p:blipFill>
        <p:spPr>
          <a:xfrm>
            <a:off x="663487" y="7235513"/>
            <a:ext cx="10540411" cy="4533900"/>
          </a:xfrm>
          <a:prstGeom prst="rect">
            <a:avLst/>
          </a:prstGeom>
        </p:spPr>
      </p:pic>
      <p:pic>
        <p:nvPicPr>
          <p:cNvPr id="5" name="圖片 4">
            <a:extLst>
              <a:ext uri="{FF2B5EF4-FFF2-40B4-BE49-F238E27FC236}">
                <a16:creationId xmlns:a16="http://schemas.microsoft.com/office/drawing/2014/main" id="{373B61A7-FE66-4C97-B1FD-9CC7FFEB30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491" y="2956729"/>
            <a:ext cx="10889017" cy="2185649"/>
          </a:xfrm>
          <a:prstGeom prst="rect">
            <a:avLst/>
          </a:prstGeom>
        </p:spPr>
      </p:pic>
      <p:sp>
        <p:nvSpPr>
          <p:cNvPr id="3" name="Google Shape;433;p41">
            <a:extLst>
              <a:ext uri="{FF2B5EF4-FFF2-40B4-BE49-F238E27FC236}">
                <a16:creationId xmlns:a16="http://schemas.microsoft.com/office/drawing/2014/main" id="{9EED314C-B347-4707-8018-40BC5919387F}"/>
              </a:ext>
            </a:extLst>
          </p:cNvPr>
          <p:cNvSpPr txBox="1"/>
          <p:nvPr/>
        </p:nvSpPr>
        <p:spPr>
          <a:xfrm>
            <a:off x="573678" y="5086277"/>
            <a:ext cx="2732800"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chemeClr val="bg1"/>
                </a:solidFill>
                <a:latin typeface="Microsoft JhengHei"/>
                <a:cs typeface="Calibri"/>
                <a:sym typeface="Calibri"/>
              </a:rPr>
              <a:t>Object cloud storage spaces</a:t>
            </a:r>
            <a:endParaRPr lang="zh-TW" altLang="en-US">
              <a:solidFill>
                <a:schemeClr val="bg1"/>
              </a:solidFill>
              <a:latin typeface="Microsoft JhengHei"/>
              <a:ea typeface="Microsoft JhengHei"/>
              <a:cs typeface="Calibri"/>
            </a:endParaRPr>
          </a:p>
        </p:txBody>
      </p:sp>
      <p:sp>
        <p:nvSpPr>
          <p:cNvPr id="8" name="Google Shape;433;p41">
            <a:extLst>
              <a:ext uri="{FF2B5EF4-FFF2-40B4-BE49-F238E27FC236}">
                <a16:creationId xmlns:a16="http://schemas.microsoft.com/office/drawing/2014/main" id="{EDD5B63F-6A67-41AC-9A4B-A2633B4D7A4E}"/>
              </a:ext>
            </a:extLst>
          </p:cNvPr>
          <p:cNvSpPr txBox="1"/>
          <p:nvPr/>
        </p:nvSpPr>
        <p:spPr>
          <a:xfrm>
            <a:off x="2985068" y="4729391"/>
            <a:ext cx="2192649"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rgbClr val="FFFFFF"/>
                </a:solidFill>
                <a:latin typeface="Microsoft JhengHei"/>
                <a:cs typeface="Calibri"/>
                <a:sym typeface="Calibri"/>
              </a:rPr>
              <a:t>Structure Transform</a:t>
            </a:r>
            <a:endParaRPr lang="zh-TW">
              <a:solidFill>
                <a:srgbClr val="FFFFFF"/>
              </a:solidFill>
            </a:endParaRPr>
          </a:p>
        </p:txBody>
      </p:sp>
      <p:sp>
        <p:nvSpPr>
          <p:cNvPr id="10" name="Google Shape;433;p41">
            <a:extLst>
              <a:ext uri="{FF2B5EF4-FFF2-40B4-BE49-F238E27FC236}">
                <a16:creationId xmlns:a16="http://schemas.microsoft.com/office/drawing/2014/main" id="{458C2971-EA68-4B40-9C35-64ACF726B904}"/>
              </a:ext>
            </a:extLst>
          </p:cNvPr>
          <p:cNvSpPr txBox="1"/>
          <p:nvPr/>
        </p:nvSpPr>
        <p:spPr>
          <a:xfrm>
            <a:off x="4779145" y="5134505"/>
            <a:ext cx="2732800"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chemeClr val="bg1"/>
                </a:solidFill>
                <a:latin typeface="Microsoft JhengHei"/>
                <a:cs typeface="Calibri"/>
                <a:sym typeface="Calibri"/>
              </a:rPr>
              <a:t>NAS</a:t>
            </a:r>
            <a:endParaRPr lang="zh-TW"/>
          </a:p>
        </p:txBody>
      </p:sp>
      <p:sp>
        <p:nvSpPr>
          <p:cNvPr id="11" name="Google Shape;433;p41">
            <a:extLst>
              <a:ext uri="{FF2B5EF4-FFF2-40B4-BE49-F238E27FC236}">
                <a16:creationId xmlns:a16="http://schemas.microsoft.com/office/drawing/2014/main" id="{EE970E1B-39CB-432C-AC0C-1790C81233DF}"/>
              </a:ext>
            </a:extLst>
          </p:cNvPr>
          <p:cNvSpPr txBox="1"/>
          <p:nvPr/>
        </p:nvSpPr>
        <p:spPr>
          <a:xfrm>
            <a:off x="7094080" y="4729390"/>
            <a:ext cx="2192649"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rgbClr val="FFFFFF"/>
                </a:solidFill>
                <a:latin typeface="Microsoft JhengHei"/>
                <a:cs typeface="Calibri"/>
              </a:rPr>
              <a:t>SMB/AFP</a:t>
            </a:r>
          </a:p>
        </p:txBody>
      </p:sp>
      <p:sp>
        <p:nvSpPr>
          <p:cNvPr id="12" name="Google Shape;433;p41">
            <a:extLst>
              <a:ext uri="{FF2B5EF4-FFF2-40B4-BE49-F238E27FC236}">
                <a16:creationId xmlns:a16="http://schemas.microsoft.com/office/drawing/2014/main" id="{3BA6F641-0AEE-4CBF-9C51-A1D27BE94D59}"/>
              </a:ext>
            </a:extLst>
          </p:cNvPr>
          <p:cNvSpPr txBox="1"/>
          <p:nvPr/>
        </p:nvSpPr>
        <p:spPr>
          <a:xfrm>
            <a:off x="9023195" y="5086277"/>
            <a:ext cx="2732800" cy="355898"/>
          </a:xfrm>
          <a:prstGeom prst="rect">
            <a:avLst/>
          </a:prstGeom>
          <a:noFill/>
          <a:ln>
            <a:noFill/>
          </a:ln>
        </p:spPr>
        <p:txBody>
          <a:bodyPr spcFirstLastPara="1" wrap="square" lIns="121900" tIns="60933" rIns="121900" bIns="60933" anchor="t" anchorCtr="0">
            <a:noAutofit/>
          </a:bodyPr>
          <a:lstStyle/>
          <a:p>
            <a:pPr algn="ctr"/>
            <a:r>
              <a:rPr lang="en-US" altLang="zh-TW" sz="1300">
                <a:solidFill>
                  <a:schemeClr val="bg1"/>
                </a:solidFill>
                <a:latin typeface="Microsoft JhengHei"/>
                <a:cs typeface="Calibri"/>
              </a:rPr>
              <a:t>Devices</a:t>
            </a:r>
          </a:p>
        </p:txBody>
      </p:sp>
    </p:spTree>
    <p:extLst>
      <p:ext uri="{BB962C8B-B14F-4D97-AF65-F5344CB8AC3E}">
        <p14:creationId xmlns:p14="http://schemas.microsoft.com/office/powerpoint/2010/main" val="356952351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566F59-9D95-47D9-A901-136920097B2F}"/>
              </a:ext>
            </a:extLst>
          </p:cNvPr>
          <p:cNvSpPr>
            <a:spLocks noGrp="1"/>
          </p:cNvSpPr>
          <p:nvPr>
            <p:ph type="title"/>
          </p:nvPr>
        </p:nvSpPr>
        <p:spPr/>
        <p:txBody>
          <a:bodyPr>
            <a:normAutofit/>
          </a:bodyPr>
          <a:lstStyle/>
          <a:p>
            <a:r>
              <a:rPr lang="zh-TW" altLang="en-US">
                <a:solidFill>
                  <a:srgbClr val="FFFFFF"/>
                </a:solidFill>
              </a:rPr>
              <a:t>檔案備份、封存、同步該選擇哪個</a:t>
            </a:r>
          </a:p>
        </p:txBody>
      </p:sp>
      <p:graphicFrame>
        <p:nvGraphicFramePr>
          <p:cNvPr id="11" name="表格 4">
            <a:extLst>
              <a:ext uri="{FF2B5EF4-FFF2-40B4-BE49-F238E27FC236}">
                <a16:creationId xmlns:a16="http://schemas.microsoft.com/office/drawing/2014/main" id="{75D15CF5-583E-4FCE-8B84-EE6933BC0DC9}"/>
              </a:ext>
            </a:extLst>
          </p:cNvPr>
          <p:cNvGraphicFramePr>
            <a:graphicFrameLocks noGrp="1"/>
          </p:cNvGraphicFramePr>
          <p:nvPr>
            <p:extLst>
              <p:ext uri="{D42A27DB-BD31-4B8C-83A1-F6EECF244321}">
                <p14:modId xmlns:p14="http://schemas.microsoft.com/office/powerpoint/2010/main" val="347505382"/>
              </p:ext>
            </p:extLst>
          </p:nvPr>
        </p:nvGraphicFramePr>
        <p:xfrm>
          <a:off x="1228726" y="1770798"/>
          <a:ext cx="10048875" cy="1658202"/>
        </p:xfrm>
        <a:graphic>
          <a:graphicData uri="http://schemas.openxmlformats.org/drawingml/2006/table">
            <a:tbl>
              <a:tblPr firstRow="1" bandRow="1">
                <a:tableStyleId>{5C22544A-7EE6-4342-B048-85BDC9FD1C3A}</a:tableStyleId>
              </a:tblPr>
              <a:tblGrid>
                <a:gridCol w="3349625">
                  <a:extLst>
                    <a:ext uri="{9D8B030D-6E8A-4147-A177-3AD203B41FA5}">
                      <a16:colId xmlns:a16="http://schemas.microsoft.com/office/drawing/2014/main" val="1786620745"/>
                    </a:ext>
                  </a:extLst>
                </a:gridCol>
                <a:gridCol w="3349625">
                  <a:extLst>
                    <a:ext uri="{9D8B030D-6E8A-4147-A177-3AD203B41FA5}">
                      <a16:colId xmlns:a16="http://schemas.microsoft.com/office/drawing/2014/main" val="1944178036"/>
                    </a:ext>
                  </a:extLst>
                </a:gridCol>
                <a:gridCol w="3349625">
                  <a:extLst>
                    <a:ext uri="{9D8B030D-6E8A-4147-A177-3AD203B41FA5}">
                      <a16:colId xmlns:a16="http://schemas.microsoft.com/office/drawing/2014/main" val="544424972"/>
                    </a:ext>
                  </a:extLst>
                </a:gridCol>
              </a:tblGrid>
              <a:tr h="589864">
                <a:tc>
                  <a:txBody>
                    <a:bodyPr/>
                    <a:lstStyle/>
                    <a:p>
                      <a:pPr algn="ctr"/>
                      <a:r>
                        <a:rPr lang="zh-TW" altLang="en-US" sz="3600"/>
                        <a:t>備份</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zh-TW" altLang="en-US" sz="3600"/>
                        <a:t>封存</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zh-TW" altLang="en-US" sz="3600"/>
                        <a:t>同步</a:t>
                      </a:r>
                    </a:p>
                  </a:txBody>
                  <a:tcPr anchor="c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062422187"/>
                  </a:ext>
                </a:extLst>
              </a:tr>
              <a:tr h="1018122">
                <a:tc>
                  <a:txBody>
                    <a:bodyPr/>
                    <a:lstStyle/>
                    <a:p>
                      <a:r>
                        <a:rPr lang="zh-TW" altLang="en-US" sz="1700" b="0"/>
                        <a:t>有備有心安，在</a:t>
                      </a:r>
                      <a:r>
                        <a:rPr lang="zh-TW" altLang="en-US" sz="1700" b="1"/>
                        <a:t>影音創作的過程</a:t>
                      </a:r>
                      <a:r>
                        <a:rPr lang="zh-TW" altLang="en-US" sz="1700" b="0"/>
                        <a:t>中隨時備份以避免不時之需</a:t>
                      </a:r>
                    </a:p>
                  </a:txBody>
                  <a:tcPr anchor="ctr">
                    <a:solidFill>
                      <a:schemeClr val="accent1">
                        <a:lumMod val="20000"/>
                        <a:lumOff val="80000"/>
                      </a:schemeClr>
                    </a:solidFill>
                  </a:tcPr>
                </a:tc>
                <a:tc>
                  <a:txBody>
                    <a:bodyPr/>
                    <a:lstStyle/>
                    <a:p>
                      <a:r>
                        <a:rPr lang="zh-TW" altLang="en-US" sz="1700"/>
                        <a:t>當</a:t>
                      </a:r>
                      <a:r>
                        <a:rPr lang="zh-TW" altLang="en-US" sz="1700" b="1"/>
                        <a:t>作品完成</a:t>
                      </a:r>
                      <a:r>
                        <a:rPr lang="zh-TW" altLang="en-US" sz="1700"/>
                        <a:t>後，我要妥善保存起來，未來也須可以再利用其中的素材</a:t>
                      </a:r>
                      <a:endParaRPr lang="en-US" altLang="zh-TW" sz="1700"/>
                    </a:p>
                  </a:txBody>
                  <a:tcPr anchor="ctr">
                    <a:solidFill>
                      <a:schemeClr val="accent1">
                        <a:lumMod val="20000"/>
                        <a:lumOff val="80000"/>
                      </a:schemeClr>
                    </a:solidFill>
                  </a:tcPr>
                </a:tc>
                <a:tc>
                  <a:txBody>
                    <a:bodyPr/>
                    <a:lstStyle/>
                    <a:p>
                      <a:r>
                        <a:rPr lang="zh-TW" altLang="en-US" sz="1700"/>
                        <a:t>在</a:t>
                      </a:r>
                      <a:r>
                        <a:rPr lang="zh-TW" altLang="en-US" sz="1700" b="1"/>
                        <a:t>本地與遠端之間即時分享</a:t>
                      </a:r>
                      <a:r>
                        <a:rPr lang="zh-TW" altLang="en-US" sz="1700"/>
                        <a:t>檔案，檔案可能在兩地都有做修改。例如影音編輯共同協作</a:t>
                      </a:r>
                    </a:p>
                  </a:txBody>
                  <a:tcPr anchor="ctr">
                    <a:solidFill>
                      <a:schemeClr val="accent1">
                        <a:lumMod val="20000"/>
                        <a:lumOff val="80000"/>
                      </a:schemeClr>
                    </a:solidFill>
                  </a:tcPr>
                </a:tc>
                <a:extLst>
                  <a:ext uri="{0D108BD9-81ED-4DB2-BD59-A6C34878D82A}">
                    <a16:rowId xmlns:a16="http://schemas.microsoft.com/office/drawing/2014/main" val="373493962"/>
                  </a:ext>
                </a:extLst>
              </a:tr>
            </a:tbl>
          </a:graphicData>
        </a:graphic>
      </p:graphicFrame>
      <p:graphicFrame>
        <p:nvGraphicFramePr>
          <p:cNvPr id="13" name="表格 16">
            <a:extLst>
              <a:ext uri="{FF2B5EF4-FFF2-40B4-BE49-F238E27FC236}">
                <a16:creationId xmlns:a16="http://schemas.microsoft.com/office/drawing/2014/main" id="{DB13CB14-EC9E-453C-813B-E2597B93A069}"/>
              </a:ext>
            </a:extLst>
          </p:cNvPr>
          <p:cNvGraphicFramePr>
            <a:graphicFrameLocks noGrp="1"/>
          </p:cNvGraphicFramePr>
          <p:nvPr>
            <p:extLst>
              <p:ext uri="{D42A27DB-BD31-4B8C-83A1-F6EECF244321}">
                <p14:modId xmlns:p14="http://schemas.microsoft.com/office/powerpoint/2010/main" val="2017472083"/>
              </p:ext>
            </p:extLst>
          </p:nvPr>
        </p:nvGraphicFramePr>
        <p:xfrm>
          <a:off x="0" y="3619491"/>
          <a:ext cx="11277599" cy="181533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609140381"/>
                    </a:ext>
                  </a:extLst>
                </a:gridCol>
                <a:gridCol w="3399515">
                  <a:extLst>
                    <a:ext uri="{9D8B030D-6E8A-4147-A177-3AD203B41FA5}">
                      <a16:colId xmlns:a16="http://schemas.microsoft.com/office/drawing/2014/main" val="478774321"/>
                    </a:ext>
                  </a:extLst>
                </a:gridCol>
                <a:gridCol w="3324720">
                  <a:extLst>
                    <a:ext uri="{9D8B030D-6E8A-4147-A177-3AD203B41FA5}">
                      <a16:colId xmlns:a16="http://schemas.microsoft.com/office/drawing/2014/main" val="3136282632"/>
                    </a:ext>
                  </a:extLst>
                </a:gridCol>
                <a:gridCol w="3334164">
                  <a:extLst>
                    <a:ext uri="{9D8B030D-6E8A-4147-A177-3AD203B41FA5}">
                      <a16:colId xmlns:a16="http://schemas.microsoft.com/office/drawing/2014/main" val="3970157313"/>
                    </a:ext>
                  </a:extLst>
                </a:gridCol>
              </a:tblGrid>
              <a:tr h="1815331">
                <a:tc>
                  <a:txBody>
                    <a:bodyPr/>
                    <a:lstStyle/>
                    <a:p>
                      <a:pPr lvl="0" algn="ctr">
                        <a:buNone/>
                      </a:pPr>
                      <a:r>
                        <a:rPr lang="zh-TW" altLang="en-US" sz="1800" b="0">
                          <a:solidFill>
                            <a:schemeClr val="tx1"/>
                          </a:solidFill>
                          <a:latin typeface="+mn-lt"/>
                        </a:rPr>
                        <a:t> 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285750" indent="-285750">
                        <a:buFont typeface="Arial" panose="020B0604020202020204" pitchFamily="34" charset="0"/>
                        <a:buChar char="•"/>
                      </a:pPr>
                      <a:r>
                        <a:rPr lang="zh-TW" altLang="en-US" sz="1800" b="0">
                          <a:solidFill>
                            <a:schemeClr val="tx1"/>
                          </a:solidFill>
                          <a:latin typeface="+mn-lt"/>
                        </a:rPr>
                        <a:t>同檔案多版本保存</a:t>
                      </a:r>
                      <a:endParaRPr lang="en-US" altLang="zh-TW" sz="1800" b="0">
                        <a:solidFill>
                          <a:schemeClr val="tx1"/>
                        </a:solidFill>
                        <a:latin typeface="+mn-lt"/>
                      </a:endParaRPr>
                    </a:p>
                    <a:p>
                      <a:pPr marL="285750" indent="-285750">
                        <a:buFont typeface="Arial" panose="020B0604020202020204" pitchFamily="34" charset="0"/>
                        <a:buChar char="•"/>
                      </a:pPr>
                      <a:r>
                        <a:rPr lang="zh-TW" altLang="en-US" sz="1800" b="0">
                          <a:solidFill>
                            <a:schemeClr val="tx1"/>
                          </a:solidFill>
                          <a:latin typeface="+mn-lt"/>
                        </a:rPr>
                        <a:t>檔案存取權控制</a:t>
                      </a:r>
                      <a:endParaRPr lang="en-US" altLang="zh-TW" sz="1800" b="0">
                        <a:solidFill>
                          <a:schemeClr val="tx1"/>
                        </a:solidFill>
                        <a:latin typeface="+mn-lt"/>
                      </a:endParaRPr>
                    </a:p>
                    <a:p>
                      <a:pPr marL="285750" indent="-285750">
                        <a:buFont typeface="Arial" panose="020B0604020202020204" pitchFamily="34" charset="0"/>
                        <a:buChar char="•"/>
                      </a:pPr>
                      <a:r>
                        <a:rPr lang="zh-TW" altLang="en-US" sz="1800" b="0">
                          <a:solidFill>
                            <a:schemeClr val="tx1"/>
                          </a:solidFill>
                          <a:latin typeface="+mn-lt"/>
                        </a:rPr>
                        <a:t>異地備份到其他</a:t>
                      </a:r>
                      <a:r>
                        <a:rPr lang="en-US" altLang="zh-TW" sz="1800" b="0">
                          <a:solidFill>
                            <a:schemeClr val="tx1"/>
                          </a:solidFill>
                          <a:latin typeface="+mn-lt"/>
                        </a:rPr>
                        <a:t>NAS</a:t>
                      </a:r>
                      <a:r>
                        <a:rPr lang="zh-TW" altLang="en-US" sz="1800" b="0">
                          <a:solidFill>
                            <a:schemeClr val="tx1"/>
                          </a:solidFill>
                          <a:latin typeface="+mn-lt"/>
                        </a:rPr>
                        <a:t>或公有雲</a:t>
                      </a:r>
                      <a:endParaRPr lang="en-US" altLang="zh-TW" sz="1800" b="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285750" indent="-285750">
                        <a:buFont typeface="Arial" panose="020B0604020202020204" pitchFamily="34" charset="0"/>
                        <a:buChar char="•"/>
                      </a:pPr>
                      <a:r>
                        <a:rPr lang="zh-TW" altLang="en-US" sz="1800" b="0">
                          <a:solidFill>
                            <a:schemeClr val="tx1"/>
                          </a:solidFill>
                          <a:latin typeface="+mn-lt"/>
                        </a:rPr>
                        <a:t>長期封存到外接式磁帶機或磁帶櫃上</a:t>
                      </a:r>
                      <a:endParaRPr lang="en-US" altLang="zh-TW" sz="1800" b="0">
                        <a:solidFill>
                          <a:schemeClr val="tx1"/>
                        </a:solidFill>
                        <a:latin typeface="+mn-lt"/>
                      </a:endParaRPr>
                    </a:p>
                    <a:p>
                      <a:pPr marL="285750" indent="-285750">
                        <a:buFont typeface="Arial" panose="020B0604020202020204" pitchFamily="34" charset="0"/>
                        <a:buChar char="•"/>
                      </a:pPr>
                      <a:r>
                        <a:rPr lang="zh-TW" altLang="en-US" sz="1800" b="0">
                          <a:solidFill>
                            <a:schemeClr val="tx1"/>
                          </a:solidFill>
                          <a:latin typeface="+mn-lt"/>
                        </a:rPr>
                        <a:t>自動連同檔案索引也封存，未來可以方便進行搜索和檢索</a:t>
                      </a:r>
                      <a:endParaRPr lang="en-US" altLang="zh-TW" sz="1800" b="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285750" indent="-285750">
                        <a:buFont typeface="Arial" panose="020B0604020202020204" pitchFamily="34" charset="0"/>
                        <a:buChar char="•"/>
                      </a:pPr>
                      <a:r>
                        <a:rPr lang="zh-TW" altLang="en-US" sz="1800" b="0">
                          <a:solidFill>
                            <a:schemeClr val="tx1"/>
                          </a:solidFill>
                          <a:latin typeface="+mn-lt"/>
                        </a:rPr>
                        <a:t>無須還原的動作</a:t>
                      </a:r>
                      <a:endParaRPr lang="en-US" altLang="zh-TW" sz="1800" b="0">
                        <a:solidFill>
                          <a:schemeClr val="tx1"/>
                        </a:solidFill>
                        <a:latin typeface="+mn-lt"/>
                      </a:endParaRPr>
                    </a:p>
                    <a:p>
                      <a:pPr marL="285750" indent="-285750">
                        <a:buFont typeface="Arial" panose="020B0604020202020204" pitchFamily="34" charset="0"/>
                        <a:buChar char="•"/>
                      </a:pPr>
                      <a:r>
                        <a:rPr lang="zh-TW" altLang="en-US" sz="1800" b="0">
                          <a:solidFill>
                            <a:schemeClr val="tx1"/>
                          </a:solidFill>
                          <a:latin typeface="+mn-lt"/>
                        </a:rPr>
                        <a:t>及時異地同步</a:t>
                      </a:r>
                      <a:endParaRPr lang="en-US" altLang="zh-TW" sz="1800" b="0">
                        <a:solidFill>
                          <a:schemeClr val="tx1"/>
                        </a:solidFill>
                        <a:latin typeface="+mn-lt"/>
                      </a:endParaRPr>
                    </a:p>
                    <a:p>
                      <a:pPr marL="285750" indent="-285750">
                        <a:buFont typeface="Arial" panose="020B0604020202020204" pitchFamily="34" charset="0"/>
                        <a:buChar char="•"/>
                      </a:pPr>
                      <a:r>
                        <a:rPr lang="zh-TW" altLang="en-US" sz="1800" b="0">
                          <a:solidFill>
                            <a:schemeClr val="tx1"/>
                          </a:solidFill>
                          <a:latin typeface="+mn-lt"/>
                        </a:rPr>
                        <a:t>支援公有雲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949163684"/>
                  </a:ext>
                </a:extLst>
              </a:tr>
            </a:tbl>
          </a:graphicData>
        </a:graphic>
      </p:graphicFrame>
      <p:sp>
        <p:nvSpPr>
          <p:cNvPr id="9" name="標題 1">
            <a:extLst>
              <a:ext uri="{FF2B5EF4-FFF2-40B4-BE49-F238E27FC236}">
                <a16:creationId xmlns:a16="http://schemas.microsoft.com/office/drawing/2014/main" id="{CE0EF9D0-9D12-4381-9C1E-0D0D3D5FB194}"/>
              </a:ext>
            </a:extLst>
          </p:cNvPr>
          <p:cNvSpPr txBox="1">
            <a:spLocks/>
          </p:cNvSpPr>
          <p:nvPr/>
        </p:nvSpPr>
        <p:spPr>
          <a:xfrm>
            <a:off x="0" y="5685273"/>
            <a:ext cx="12192000" cy="563364"/>
          </a:xfrm>
          <a:prstGeom prst="rect">
            <a:avLst/>
          </a:prstGeom>
          <a:solidFill>
            <a:schemeClr val="bg1">
              <a:alpha val="76863"/>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800">
                <a:solidFill>
                  <a:srgbClr val="00FFFF"/>
                </a:solidFill>
              </a:rPr>
              <a:t>QNAP X </a:t>
            </a:r>
            <a:r>
              <a:rPr lang="en-US" altLang="zh-TW" sz="2800" err="1">
                <a:solidFill>
                  <a:srgbClr val="00FFFF"/>
                </a:solidFill>
              </a:rPr>
              <a:t>Archiware</a:t>
            </a:r>
            <a:r>
              <a:rPr lang="en-US" altLang="zh-TW" sz="2800">
                <a:solidFill>
                  <a:srgbClr val="00FFFF"/>
                </a:solidFill>
              </a:rPr>
              <a:t> P5 </a:t>
            </a:r>
            <a:r>
              <a:rPr lang="zh-TW" altLang="en-US" sz="2800">
                <a:solidFill>
                  <a:srgbClr val="00FFFF"/>
                </a:solidFill>
              </a:rPr>
              <a:t>可以輕鬆滿足以上全部的需求</a:t>
            </a:r>
          </a:p>
        </p:txBody>
      </p:sp>
    </p:spTree>
    <p:extLst>
      <p:ext uri="{BB962C8B-B14F-4D97-AF65-F5344CB8AC3E}">
        <p14:creationId xmlns:p14="http://schemas.microsoft.com/office/powerpoint/2010/main" val="39945051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8207564A-81AD-4756-9BF1-71D3EEDB00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594"/>
          <a:stretch/>
        </p:blipFill>
        <p:spPr>
          <a:xfrm>
            <a:off x="0" y="609"/>
            <a:ext cx="12192000" cy="6336023"/>
          </a:xfrm>
          <a:prstGeom prst="rect">
            <a:avLst/>
          </a:prstGeom>
        </p:spPr>
      </p:pic>
      <p:pic>
        <p:nvPicPr>
          <p:cNvPr id="27" name="圖片 26">
            <a:extLst>
              <a:ext uri="{FF2B5EF4-FFF2-40B4-BE49-F238E27FC236}">
                <a16:creationId xmlns:a16="http://schemas.microsoft.com/office/drawing/2014/main" id="{ABA69BD6-EC75-49E6-83E1-6720E04DF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682377" y="1349739"/>
            <a:ext cx="4445620" cy="5097750"/>
          </a:xfrm>
          <a:prstGeom prst="rect">
            <a:avLst/>
          </a:prstGeom>
        </p:spPr>
      </p:pic>
      <p:pic>
        <p:nvPicPr>
          <p:cNvPr id="8" name="圖片 7">
            <a:extLst>
              <a:ext uri="{FF2B5EF4-FFF2-40B4-BE49-F238E27FC236}">
                <a16:creationId xmlns:a16="http://schemas.microsoft.com/office/drawing/2014/main" id="{BE30B38F-CE1B-4024-A27C-DAA208B0FF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67640" y="1349739"/>
            <a:ext cx="4445620" cy="5097750"/>
          </a:xfrm>
          <a:prstGeom prst="rect">
            <a:avLst/>
          </a:prstGeom>
        </p:spPr>
      </p:pic>
      <p:sp>
        <p:nvSpPr>
          <p:cNvPr id="2" name="標題 1">
            <a:extLst>
              <a:ext uri="{FF2B5EF4-FFF2-40B4-BE49-F238E27FC236}">
                <a16:creationId xmlns:a16="http://schemas.microsoft.com/office/drawing/2014/main" id="{86E04764-7620-4F92-9475-22DC8C6C1107}"/>
              </a:ext>
            </a:extLst>
          </p:cNvPr>
          <p:cNvSpPr>
            <a:spLocks noGrp="1"/>
          </p:cNvSpPr>
          <p:nvPr>
            <p:ph type="title"/>
          </p:nvPr>
        </p:nvSpPr>
        <p:spPr>
          <a:xfrm>
            <a:off x="838200" y="108629"/>
            <a:ext cx="10515600" cy="1325563"/>
          </a:xfrm>
        </p:spPr>
        <p:txBody>
          <a:bodyPr/>
          <a:lstStyle/>
          <a:p>
            <a:pPr algn="ctr"/>
            <a:r>
              <a:rPr lang="en-US" altLang="zh-TW" err="1">
                <a:solidFill>
                  <a:schemeClr val="bg1"/>
                </a:solidFill>
              </a:rPr>
              <a:t>Archiware</a:t>
            </a:r>
            <a:r>
              <a:rPr lang="en-US" altLang="zh-TW">
                <a:solidFill>
                  <a:schemeClr val="bg1"/>
                </a:solidFill>
              </a:rPr>
              <a:t> </a:t>
            </a:r>
            <a:r>
              <a:rPr lang="zh-TW" altLang="en-US">
                <a:solidFill>
                  <a:schemeClr val="bg1"/>
                </a:solidFill>
              </a:rPr>
              <a:t>產品概觀</a:t>
            </a:r>
          </a:p>
        </p:txBody>
      </p:sp>
      <p:pic>
        <p:nvPicPr>
          <p:cNvPr id="1026" name="Picture 2" descr="P5 Icon 256">
            <a:extLst>
              <a:ext uri="{FF2B5EF4-FFF2-40B4-BE49-F238E27FC236}">
                <a16:creationId xmlns:a16="http://schemas.microsoft.com/office/drawing/2014/main" id="{5B599526-7C53-46F4-827F-5541FFBC71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83292" y="2192553"/>
            <a:ext cx="1443790" cy="1443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re Icon 256 Schatten">
            <a:extLst>
              <a:ext uri="{FF2B5EF4-FFF2-40B4-BE49-F238E27FC236}">
                <a16:creationId xmlns:a16="http://schemas.microsoft.com/office/drawing/2014/main" id="{9EF46A35-1962-4243-90E8-9997D5AB52D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58792" y="2282898"/>
            <a:ext cx="1263316" cy="1278121"/>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F20B1F7C-00A8-46E7-9D92-19384FDC9565}"/>
              </a:ext>
            </a:extLst>
          </p:cNvPr>
          <p:cNvSpPr txBox="1"/>
          <p:nvPr/>
        </p:nvSpPr>
        <p:spPr>
          <a:xfrm>
            <a:off x="1686133" y="3788814"/>
            <a:ext cx="3157488" cy="141658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0" rIns="0" bIns="0" numCol="1" spcCol="1270" anchor="t" anchorCtr="0">
            <a:noAutofit/>
          </a:bodyPr>
          <a:lstStyle/>
          <a:p>
            <a:pPr marL="0" lvl="0" indent="0" algn="ctr" defTabSz="800100">
              <a:spcBef>
                <a:spcPct val="0"/>
              </a:spcBef>
              <a:spcAft>
                <a:spcPct val="35000"/>
              </a:spcAft>
              <a:buNone/>
              <a:defRPr cap="all"/>
            </a:pPr>
            <a:r>
              <a:rPr lang="en-US" sz="2000" kern="1200">
                <a:solidFill>
                  <a:schemeClr val="tx1">
                    <a:lumMod val="85000"/>
                    <a:lumOff val="15000"/>
                  </a:schemeClr>
                </a:solidFill>
                <a:latin typeface="+mn-ea"/>
              </a:rPr>
              <a:t>Pure </a:t>
            </a:r>
            <a:r>
              <a:rPr lang="zh-TW" sz="2000" kern="1200">
                <a:solidFill>
                  <a:schemeClr val="tx1">
                    <a:lumMod val="85000"/>
                    <a:lumOff val="15000"/>
                  </a:schemeClr>
                </a:solidFill>
                <a:latin typeface="+mn-ea"/>
              </a:rPr>
              <a:t>協助您</a:t>
            </a:r>
            <a:r>
              <a:rPr lang="zh-TW" altLang="en-US" sz="2000" kern="1200">
                <a:solidFill>
                  <a:schemeClr val="tx1">
                    <a:lumMod val="85000"/>
                    <a:lumOff val="15000"/>
                  </a:schemeClr>
                </a:solidFill>
                <a:latin typeface="+mn-ea"/>
              </a:rPr>
              <a:t>將</a:t>
            </a:r>
            <a:r>
              <a:rPr lang="en-US" sz="2000" kern="1200">
                <a:solidFill>
                  <a:schemeClr val="tx1">
                    <a:lumMod val="85000"/>
                    <a:lumOff val="15000"/>
                  </a:schemeClr>
                </a:solidFill>
                <a:latin typeface="+mn-ea"/>
              </a:rPr>
              <a:t>QNAP NAS</a:t>
            </a:r>
            <a:r>
              <a:rPr lang="zh-TW" altLang="en-US" sz="2000" kern="1200">
                <a:solidFill>
                  <a:schemeClr val="tx1">
                    <a:lumMod val="85000"/>
                    <a:lumOff val="15000"/>
                  </a:schemeClr>
                </a:solidFill>
                <a:latin typeface="+mn-ea"/>
              </a:rPr>
              <a:t>變成備份一體機，</a:t>
            </a:r>
            <a:r>
              <a:rPr lang="zh-TW" sz="2000" kern="1200">
                <a:solidFill>
                  <a:schemeClr val="tx1">
                    <a:lumMod val="85000"/>
                    <a:lumOff val="15000"/>
                  </a:schemeClr>
                </a:solidFill>
                <a:latin typeface="+mn-ea"/>
              </a:rPr>
              <a:t>快速建立永久免費且</a:t>
            </a:r>
            <a:r>
              <a:rPr lang="zh-TW" altLang="en-US" sz="2000" kern="1200">
                <a:solidFill>
                  <a:schemeClr val="tx1">
                    <a:lumMod val="85000"/>
                    <a:lumOff val="15000"/>
                  </a:schemeClr>
                </a:solidFill>
                <a:latin typeface="+mn-ea"/>
              </a:rPr>
              <a:t>不受</a:t>
            </a:r>
            <a:r>
              <a:rPr lang="zh-TW" sz="2000" kern="1200">
                <a:solidFill>
                  <a:schemeClr val="tx1">
                    <a:lumMod val="85000"/>
                    <a:lumOff val="15000"/>
                  </a:schemeClr>
                </a:solidFill>
                <a:latin typeface="+mn-ea"/>
              </a:rPr>
              <a:t>限制的</a:t>
            </a:r>
            <a:r>
              <a:rPr lang="en-US" sz="2000" kern="1200">
                <a:solidFill>
                  <a:schemeClr val="tx1">
                    <a:lumMod val="85000"/>
                    <a:lumOff val="15000"/>
                  </a:schemeClr>
                </a:solidFill>
                <a:latin typeface="+mn-ea"/>
              </a:rPr>
              <a:t>VMware</a:t>
            </a:r>
            <a:r>
              <a:rPr lang="zh-TW" sz="2000" kern="1200">
                <a:solidFill>
                  <a:schemeClr val="tx1">
                    <a:lumMod val="85000"/>
                    <a:lumOff val="15000"/>
                  </a:schemeClr>
                </a:solidFill>
                <a:latin typeface="+mn-ea"/>
              </a:rPr>
              <a:t>虛擬機備份環境</a:t>
            </a:r>
            <a:endParaRPr lang="en-US" sz="2000" kern="1200">
              <a:solidFill>
                <a:schemeClr val="tx1">
                  <a:lumMod val="85000"/>
                  <a:lumOff val="15000"/>
                </a:schemeClr>
              </a:solidFill>
              <a:latin typeface="+mn-ea"/>
            </a:endParaRPr>
          </a:p>
        </p:txBody>
      </p:sp>
      <p:sp>
        <p:nvSpPr>
          <p:cNvPr id="15" name="矩形 14">
            <a:extLst>
              <a:ext uri="{FF2B5EF4-FFF2-40B4-BE49-F238E27FC236}">
                <a16:creationId xmlns:a16="http://schemas.microsoft.com/office/drawing/2014/main" id="{F725BBF4-8FD3-43D7-B9B2-EABE69A9292A}"/>
              </a:ext>
            </a:extLst>
          </p:cNvPr>
          <p:cNvSpPr/>
          <p:nvPr/>
        </p:nvSpPr>
        <p:spPr>
          <a:xfrm>
            <a:off x="7308707" y="2892200"/>
            <a:ext cx="3888681" cy="1440000"/>
          </a:xfrm>
          <a:prstGeom prst="rect">
            <a:avLst/>
          </a:prstGeom>
        </p:spPr>
        <p:style>
          <a:lnRef idx="0">
            <a:schemeClr val="dk2">
              <a:alpha val="0"/>
              <a:hueOff val="0"/>
              <a:satOff val="0"/>
              <a:lumOff val="0"/>
              <a:alphaOff val="0"/>
            </a:schemeClr>
          </a:lnRef>
          <a:fillRef idx="0">
            <a:schemeClr val="dk2">
              <a:alpha val="0"/>
              <a:hueOff val="0"/>
              <a:satOff val="0"/>
              <a:lumOff val="0"/>
              <a:alphaOff val="0"/>
            </a:schemeClr>
          </a:fillRef>
          <a:effectRef idx="0">
            <a:schemeClr val="dk2">
              <a:alpha val="0"/>
              <a:hueOff val="0"/>
              <a:satOff val="0"/>
              <a:lumOff val="0"/>
              <a:alphaOff val="0"/>
            </a:schemeClr>
          </a:effectRef>
          <a:fontRef idx="minor">
            <a:schemeClr val="dk2">
              <a:hueOff val="0"/>
              <a:satOff val="0"/>
              <a:lumOff val="0"/>
              <a:alphaOff val="0"/>
            </a:schemeClr>
          </a:fontRef>
        </p:style>
      </p:sp>
      <p:sp>
        <p:nvSpPr>
          <p:cNvPr id="16" name="文字方塊 15">
            <a:extLst>
              <a:ext uri="{FF2B5EF4-FFF2-40B4-BE49-F238E27FC236}">
                <a16:creationId xmlns:a16="http://schemas.microsoft.com/office/drawing/2014/main" id="{368FA226-31FE-4F10-A13A-E06D5B938DA4}"/>
              </a:ext>
            </a:extLst>
          </p:cNvPr>
          <p:cNvSpPr txBox="1"/>
          <p:nvPr/>
        </p:nvSpPr>
        <p:spPr>
          <a:xfrm>
            <a:off x="7493508" y="3788814"/>
            <a:ext cx="3012359" cy="144000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0" rIns="0" bIns="0" numCol="1" spcCol="1270" anchor="t" anchorCtr="0">
            <a:noAutofit/>
          </a:bodyPr>
          <a:lstStyle/>
          <a:p>
            <a:pPr marL="0" lvl="0" indent="0" algn="ctr" defTabSz="800100">
              <a:spcBef>
                <a:spcPct val="0"/>
              </a:spcBef>
              <a:spcAft>
                <a:spcPct val="35000"/>
              </a:spcAft>
              <a:buNone/>
              <a:defRPr cap="all"/>
            </a:pPr>
            <a:r>
              <a:rPr lang="en-US" sz="2000" kern="1200">
                <a:solidFill>
                  <a:schemeClr val="tx1">
                    <a:lumMod val="85000"/>
                    <a:lumOff val="15000"/>
                  </a:schemeClr>
                </a:solidFill>
                <a:latin typeface="+mn-ea"/>
              </a:rPr>
              <a:t>P5 </a:t>
            </a:r>
            <a:r>
              <a:rPr lang="zh-TW" altLang="en-US" sz="2000" kern="1200">
                <a:solidFill>
                  <a:schemeClr val="tx1">
                    <a:lumMod val="85000"/>
                    <a:lumOff val="15000"/>
                  </a:schemeClr>
                </a:solidFill>
                <a:latin typeface="+mn-ea"/>
              </a:rPr>
              <a:t>適合用於影音編輯產業，可協助將</a:t>
            </a:r>
            <a:r>
              <a:rPr lang="en-US" altLang="zh-TW" sz="2000" kern="1200">
                <a:solidFill>
                  <a:schemeClr val="tx1">
                    <a:lumMod val="85000"/>
                    <a:lumOff val="15000"/>
                  </a:schemeClr>
                </a:solidFill>
                <a:latin typeface="+mn-ea"/>
              </a:rPr>
              <a:t>QNAP</a:t>
            </a:r>
            <a:r>
              <a:rPr lang="zh-TW" altLang="en-US" sz="2000" kern="1200">
                <a:solidFill>
                  <a:schemeClr val="tx1">
                    <a:lumMod val="85000"/>
                    <a:lumOff val="15000"/>
                  </a:schemeClr>
                </a:solidFill>
                <a:latin typeface="+mn-ea"/>
              </a:rPr>
              <a:t> </a:t>
            </a:r>
            <a:r>
              <a:rPr lang="en-US" altLang="zh-TW" sz="2000" kern="1200">
                <a:solidFill>
                  <a:schemeClr val="tx1">
                    <a:lumMod val="85000"/>
                    <a:lumOff val="15000"/>
                  </a:schemeClr>
                </a:solidFill>
                <a:latin typeface="+mn-ea"/>
              </a:rPr>
              <a:t>NAS</a:t>
            </a:r>
            <a:r>
              <a:rPr lang="zh-TW" altLang="en-US" sz="2000" kern="1200">
                <a:solidFill>
                  <a:schemeClr val="tx1">
                    <a:lumMod val="85000"/>
                    <a:lumOff val="15000"/>
                  </a:schemeClr>
                </a:solidFill>
                <a:latin typeface="+mn-ea"/>
              </a:rPr>
              <a:t>檔案備份、封存、同步到其他</a:t>
            </a:r>
            <a:r>
              <a:rPr lang="en-US" altLang="zh-TW" sz="2000">
                <a:solidFill>
                  <a:schemeClr val="tx1">
                    <a:lumMod val="85000"/>
                    <a:lumOff val="15000"/>
                  </a:schemeClr>
                </a:solidFill>
                <a:latin typeface="+mn-ea"/>
              </a:rPr>
              <a:t>NAS,</a:t>
            </a:r>
            <a:r>
              <a:rPr lang="zh-TW" altLang="en-US" sz="2000">
                <a:solidFill>
                  <a:schemeClr val="tx1">
                    <a:lumMod val="85000"/>
                    <a:lumOff val="15000"/>
                  </a:schemeClr>
                </a:solidFill>
                <a:latin typeface="+mn-ea"/>
              </a:rPr>
              <a:t> 磁帶或公有雲</a:t>
            </a:r>
            <a:endParaRPr lang="en-US" sz="2000" kern="1200">
              <a:solidFill>
                <a:schemeClr val="tx1">
                  <a:lumMod val="85000"/>
                  <a:lumOff val="15000"/>
                </a:schemeClr>
              </a:solidFill>
              <a:latin typeface="+mn-ea"/>
            </a:endParaRPr>
          </a:p>
        </p:txBody>
      </p:sp>
    </p:spTree>
    <p:extLst>
      <p:ext uri="{BB962C8B-B14F-4D97-AF65-F5344CB8AC3E}">
        <p14:creationId xmlns:p14="http://schemas.microsoft.com/office/powerpoint/2010/main" val="1304407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CB5871A4-A8ED-4BC9-96E9-4F4BC385A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28210"/>
            <a:ext cx="12192001" cy="3158420"/>
          </a:xfrm>
          <a:prstGeom prst="rect">
            <a:avLst/>
          </a:prstGeom>
        </p:spPr>
      </p:pic>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normAutofit fontScale="90000"/>
          </a:bodyPr>
          <a:lstStyle/>
          <a:p>
            <a:r>
              <a:rPr lang="zh-TW" altLang="en-US">
                <a:solidFill>
                  <a:srgbClr val="FFFFFF"/>
                </a:solidFill>
              </a:rPr>
              <a:t>您也可選擇使用功能齊全的</a:t>
            </a:r>
            <a:r>
              <a:rPr lang="en-US" altLang="zh-TW" err="1">
                <a:solidFill>
                  <a:srgbClr val="FFFFFF"/>
                </a:solidFill>
              </a:rPr>
              <a:t>Archiware</a:t>
            </a:r>
            <a:r>
              <a:rPr lang="en-US" altLang="zh-TW">
                <a:solidFill>
                  <a:srgbClr val="FFFFFF"/>
                </a:solidFill>
              </a:rPr>
              <a:t> P5</a:t>
            </a:r>
            <a:br>
              <a:rPr lang="en-US" altLang="zh-TW">
                <a:solidFill>
                  <a:srgbClr val="FFFFFF"/>
                </a:solidFill>
              </a:rPr>
            </a:br>
            <a:r>
              <a:rPr lang="zh-TW" altLang="en-US">
                <a:solidFill>
                  <a:srgbClr val="FFFFFF"/>
                </a:solidFill>
              </a:rPr>
              <a:t>做為影音編輯備份幫手</a:t>
            </a:r>
          </a:p>
        </p:txBody>
      </p:sp>
      <p:pic>
        <p:nvPicPr>
          <p:cNvPr id="6" name="Picture 2" descr="Product Icon P5 Backup 1024px">
            <a:extLst>
              <a:ext uri="{FF2B5EF4-FFF2-40B4-BE49-F238E27FC236}">
                <a16:creationId xmlns:a16="http://schemas.microsoft.com/office/drawing/2014/main" id="{5B7B213E-98D8-44F6-9094-858B3A32F5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4266"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roduct Icon P5 Archive 1024px">
            <a:extLst>
              <a:ext uri="{FF2B5EF4-FFF2-40B4-BE49-F238E27FC236}">
                <a16:creationId xmlns:a16="http://schemas.microsoft.com/office/drawing/2014/main" id="{0DA2765C-ABB5-4B15-96E2-06A7C4CEFD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7204"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roduct Icon P5 Synchronize 1024px">
            <a:extLst>
              <a:ext uri="{FF2B5EF4-FFF2-40B4-BE49-F238E27FC236}">
                <a16:creationId xmlns:a16="http://schemas.microsoft.com/office/drawing/2014/main" id="{C3915395-6421-4926-A1C9-166114017A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50142"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Product Icon P5 Backup2Go 1024px">
            <a:extLst>
              <a:ext uri="{FF2B5EF4-FFF2-40B4-BE49-F238E27FC236}">
                <a16:creationId xmlns:a16="http://schemas.microsoft.com/office/drawing/2014/main" id="{264678B3-B488-44A6-AAF8-9C529E40EE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03080" y="1878875"/>
            <a:ext cx="1950720" cy="195072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5F480E24-5257-4007-82EA-0EE288DEE92A}"/>
              </a:ext>
            </a:extLst>
          </p:cNvPr>
          <p:cNvSpPr txBox="1"/>
          <p:nvPr/>
        </p:nvSpPr>
        <p:spPr>
          <a:xfrm>
            <a:off x="1144266" y="3917950"/>
            <a:ext cx="1950720" cy="523220"/>
          </a:xfrm>
          <a:prstGeom prst="rect">
            <a:avLst/>
          </a:prstGeom>
          <a:noFill/>
        </p:spPr>
        <p:txBody>
          <a:bodyPr wrap="square" rtlCol="0">
            <a:spAutoFit/>
          </a:bodyPr>
          <a:lstStyle/>
          <a:p>
            <a:pPr algn="ctr"/>
            <a:r>
              <a:rPr lang="en-US" altLang="zh-TW" sz="2800"/>
              <a:t>Backup</a:t>
            </a:r>
            <a:endParaRPr lang="zh-TW" altLang="en-US" sz="2800"/>
          </a:p>
        </p:txBody>
      </p:sp>
      <p:sp>
        <p:nvSpPr>
          <p:cNvPr id="12" name="文字方塊 11">
            <a:extLst>
              <a:ext uri="{FF2B5EF4-FFF2-40B4-BE49-F238E27FC236}">
                <a16:creationId xmlns:a16="http://schemas.microsoft.com/office/drawing/2014/main" id="{37C0B714-7A51-4F98-9C2A-4C7CD07388BF}"/>
              </a:ext>
            </a:extLst>
          </p:cNvPr>
          <p:cNvSpPr txBox="1"/>
          <p:nvPr/>
        </p:nvSpPr>
        <p:spPr>
          <a:xfrm>
            <a:off x="3897204" y="3917950"/>
            <a:ext cx="1950720" cy="523220"/>
          </a:xfrm>
          <a:prstGeom prst="rect">
            <a:avLst/>
          </a:prstGeom>
          <a:noFill/>
        </p:spPr>
        <p:txBody>
          <a:bodyPr wrap="square" rtlCol="0">
            <a:spAutoFit/>
          </a:bodyPr>
          <a:lstStyle/>
          <a:p>
            <a:pPr algn="ctr"/>
            <a:r>
              <a:rPr lang="en-US" altLang="zh-TW" sz="2800"/>
              <a:t>Archive</a:t>
            </a:r>
            <a:endParaRPr lang="zh-TW" altLang="en-US" sz="2800"/>
          </a:p>
        </p:txBody>
      </p:sp>
      <p:sp>
        <p:nvSpPr>
          <p:cNvPr id="13" name="文字方塊 12">
            <a:extLst>
              <a:ext uri="{FF2B5EF4-FFF2-40B4-BE49-F238E27FC236}">
                <a16:creationId xmlns:a16="http://schemas.microsoft.com/office/drawing/2014/main" id="{CEE18BEF-B4D4-4E40-A909-13320989F107}"/>
              </a:ext>
            </a:extLst>
          </p:cNvPr>
          <p:cNvSpPr txBox="1"/>
          <p:nvPr/>
        </p:nvSpPr>
        <p:spPr>
          <a:xfrm>
            <a:off x="6650142" y="3917950"/>
            <a:ext cx="1950720" cy="523220"/>
          </a:xfrm>
          <a:prstGeom prst="rect">
            <a:avLst/>
          </a:prstGeom>
          <a:noFill/>
        </p:spPr>
        <p:txBody>
          <a:bodyPr wrap="square" rtlCol="0">
            <a:spAutoFit/>
          </a:bodyPr>
          <a:lstStyle/>
          <a:p>
            <a:pPr algn="ctr"/>
            <a:r>
              <a:rPr lang="en-US" altLang="zh-TW" sz="2800"/>
              <a:t>Synchronize</a:t>
            </a:r>
            <a:endParaRPr lang="zh-TW" altLang="en-US" sz="2800"/>
          </a:p>
        </p:txBody>
      </p:sp>
      <p:sp>
        <p:nvSpPr>
          <p:cNvPr id="14" name="文字方塊 13">
            <a:extLst>
              <a:ext uri="{FF2B5EF4-FFF2-40B4-BE49-F238E27FC236}">
                <a16:creationId xmlns:a16="http://schemas.microsoft.com/office/drawing/2014/main" id="{4A630333-D865-4455-BB2E-E3943A9BD15E}"/>
              </a:ext>
            </a:extLst>
          </p:cNvPr>
          <p:cNvSpPr txBox="1"/>
          <p:nvPr/>
        </p:nvSpPr>
        <p:spPr>
          <a:xfrm>
            <a:off x="9403080" y="3917950"/>
            <a:ext cx="1950720" cy="523220"/>
          </a:xfrm>
          <a:prstGeom prst="rect">
            <a:avLst/>
          </a:prstGeom>
          <a:noFill/>
        </p:spPr>
        <p:txBody>
          <a:bodyPr wrap="square" rtlCol="0">
            <a:spAutoFit/>
          </a:bodyPr>
          <a:lstStyle/>
          <a:p>
            <a:pPr algn="ctr"/>
            <a:r>
              <a:rPr lang="en-US" altLang="zh-TW" sz="2800"/>
              <a:t>Backup2Go</a:t>
            </a:r>
            <a:endParaRPr lang="zh-TW" altLang="en-US" sz="2800"/>
          </a:p>
        </p:txBody>
      </p:sp>
      <p:sp>
        <p:nvSpPr>
          <p:cNvPr id="15" name="文字方塊 14">
            <a:extLst>
              <a:ext uri="{FF2B5EF4-FFF2-40B4-BE49-F238E27FC236}">
                <a16:creationId xmlns:a16="http://schemas.microsoft.com/office/drawing/2014/main" id="{CB4323FB-EA63-45AB-AB02-E60722B81D6F}"/>
              </a:ext>
            </a:extLst>
          </p:cNvPr>
          <p:cNvSpPr txBox="1"/>
          <p:nvPr/>
        </p:nvSpPr>
        <p:spPr>
          <a:xfrm>
            <a:off x="1324148" y="4524899"/>
            <a:ext cx="1950720" cy="923330"/>
          </a:xfrm>
          <a:prstGeom prst="rect">
            <a:avLst/>
          </a:prstGeom>
          <a:noFill/>
        </p:spPr>
        <p:txBody>
          <a:bodyPr wrap="square" rtlCol="0" anchor="t">
            <a:spAutoFit/>
          </a:bodyPr>
          <a:lstStyle/>
          <a:p>
            <a:r>
              <a:rPr lang="en-US" altLang="zh-TW">
                <a:cs typeface="Calibri"/>
              </a:rPr>
              <a:t>創建多個檔案副本，當有需要時能快速進行還原</a:t>
            </a:r>
          </a:p>
        </p:txBody>
      </p:sp>
      <p:sp>
        <p:nvSpPr>
          <p:cNvPr id="16" name="文字方塊 15">
            <a:extLst>
              <a:ext uri="{FF2B5EF4-FFF2-40B4-BE49-F238E27FC236}">
                <a16:creationId xmlns:a16="http://schemas.microsoft.com/office/drawing/2014/main" id="{CEE5B938-CE9A-4328-9F71-E2D57AB98341}"/>
              </a:ext>
            </a:extLst>
          </p:cNvPr>
          <p:cNvSpPr txBox="1"/>
          <p:nvPr/>
        </p:nvSpPr>
        <p:spPr>
          <a:xfrm>
            <a:off x="3952663" y="4524899"/>
            <a:ext cx="1950720" cy="923330"/>
          </a:xfrm>
          <a:prstGeom prst="rect">
            <a:avLst/>
          </a:prstGeom>
          <a:noFill/>
        </p:spPr>
        <p:txBody>
          <a:bodyPr wrap="square" rtlCol="0" anchor="t">
            <a:spAutoFit/>
          </a:bodyPr>
          <a:lstStyle/>
          <a:p>
            <a:r>
              <a:rPr lang="en-US" altLang="zh-TW">
                <a:cs typeface="Calibri"/>
              </a:rPr>
              <a:t>遷移較不常使用的影音檔案到LTO磁帶或是公有雲</a:t>
            </a:r>
          </a:p>
        </p:txBody>
      </p:sp>
      <p:sp>
        <p:nvSpPr>
          <p:cNvPr id="17" name="文字方塊 16">
            <a:extLst>
              <a:ext uri="{FF2B5EF4-FFF2-40B4-BE49-F238E27FC236}">
                <a16:creationId xmlns:a16="http://schemas.microsoft.com/office/drawing/2014/main" id="{A36156A2-1771-4241-B98A-4B3085A37C35}"/>
              </a:ext>
            </a:extLst>
          </p:cNvPr>
          <p:cNvSpPr txBox="1"/>
          <p:nvPr/>
        </p:nvSpPr>
        <p:spPr>
          <a:xfrm>
            <a:off x="6677871" y="4524899"/>
            <a:ext cx="1950720" cy="923330"/>
          </a:xfrm>
          <a:prstGeom prst="rect">
            <a:avLst/>
          </a:prstGeom>
          <a:noFill/>
        </p:spPr>
        <p:txBody>
          <a:bodyPr wrap="square" rtlCol="0" anchor="t">
            <a:spAutoFit/>
          </a:bodyPr>
          <a:lstStyle/>
          <a:p>
            <a:r>
              <a:rPr lang="en-US" altLang="zh-TW">
                <a:cs typeface="Calibri"/>
              </a:rPr>
              <a:t>與異地裝置進行同步，提供故障轉移的解決方案</a:t>
            </a:r>
          </a:p>
        </p:txBody>
      </p:sp>
      <p:sp>
        <p:nvSpPr>
          <p:cNvPr id="18" name="文字方塊 17">
            <a:extLst>
              <a:ext uri="{FF2B5EF4-FFF2-40B4-BE49-F238E27FC236}">
                <a16:creationId xmlns:a16="http://schemas.microsoft.com/office/drawing/2014/main" id="{49FC3D9E-B3D0-455A-8376-D50F0D383573}"/>
              </a:ext>
            </a:extLst>
          </p:cNvPr>
          <p:cNvSpPr txBox="1"/>
          <p:nvPr/>
        </p:nvSpPr>
        <p:spPr>
          <a:xfrm>
            <a:off x="9434935" y="4524899"/>
            <a:ext cx="1950720" cy="646331"/>
          </a:xfrm>
          <a:prstGeom prst="rect">
            <a:avLst/>
          </a:prstGeom>
          <a:noFill/>
        </p:spPr>
        <p:txBody>
          <a:bodyPr wrap="square" rtlCol="0" anchor="t">
            <a:spAutoFit/>
          </a:bodyPr>
          <a:lstStyle/>
          <a:p>
            <a:r>
              <a:rPr lang="en-US" altLang="zh-TW">
                <a:cs typeface="Calibri"/>
              </a:rPr>
              <a:t>備份電腦的檔案到集中管理的NAS</a:t>
            </a:r>
          </a:p>
        </p:txBody>
      </p:sp>
      <p:sp>
        <p:nvSpPr>
          <p:cNvPr id="19" name="矩形 18">
            <a:extLst>
              <a:ext uri="{FF2B5EF4-FFF2-40B4-BE49-F238E27FC236}">
                <a16:creationId xmlns:a16="http://schemas.microsoft.com/office/drawing/2014/main" id="{863D511C-DE54-4CB0-8D3C-4D334C35529D}"/>
              </a:ext>
            </a:extLst>
          </p:cNvPr>
          <p:cNvSpPr/>
          <p:nvPr/>
        </p:nvSpPr>
        <p:spPr>
          <a:xfrm>
            <a:off x="2878111" y="6089665"/>
            <a:ext cx="9075063" cy="622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a:latin typeface="+mn-ea"/>
              </a:rPr>
              <a:t>提供</a:t>
            </a:r>
            <a:r>
              <a:rPr lang="en-US" altLang="zh-TW" sz="2000">
                <a:latin typeface="+mn-ea"/>
              </a:rPr>
              <a:t>30</a:t>
            </a:r>
            <a:r>
              <a:rPr lang="zh-TW" altLang="en-US" sz="2000">
                <a:latin typeface="+mn-ea"/>
              </a:rPr>
              <a:t>天試用版，之後可選購單一模組或是同時啟用所有模組在同一台</a:t>
            </a:r>
            <a:r>
              <a:rPr lang="en-US" altLang="zh-TW" sz="2000">
                <a:latin typeface="+mn-ea"/>
              </a:rPr>
              <a:t>NAS</a:t>
            </a:r>
            <a:r>
              <a:rPr lang="zh-TW" altLang="en-US" sz="2000">
                <a:latin typeface="+mn-ea"/>
              </a:rPr>
              <a:t>上</a:t>
            </a:r>
          </a:p>
        </p:txBody>
      </p:sp>
      <p:cxnSp>
        <p:nvCxnSpPr>
          <p:cNvPr id="26" name="直線接點 25">
            <a:extLst>
              <a:ext uri="{FF2B5EF4-FFF2-40B4-BE49-F238E27FC236}">
                <a16:creationId xmlns:a16="http://schemas.microsoft.com/office/drawing/2014/main" id="{E5A6FE2E-C1AA-4B05-BE66-6BAA8D982B1C}"/>
              </a:ext>
            </a:extLst>
          </p:cNvPr>
          <p:cNvCxnSpPr>
            <a:cxnSpLocks/>
          </p:cNvCxnSpPr>
          <p:nvPr/>
        </p:nvCxnSpPr>
        <p:spPr>
          <a:xfrm>
            <a:off x="111428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9D51099F-DA40-4715-AAF5-E137E290E393}"/>
              </a:ext>
            </a:extLst>
          </p:cNvPr>
          <p:cNvCxnSpPr>
            <a:cxnSpLocks/>
          </p:cNvCxnSpPr>
          <p:nvPr/>
        </p:nvCxnSpPr>
        <p:spPr>
          <a:xfrm>
            <a:off x="384249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C41779E5-AFF7-4EC6-83AF-DDCA23A53AED}"/>
              </a:ext>
            </a:extLst>
          </p:cNvPr>
          <p:cNvCxnSpPr>
            <a:cxnSpLocks/>
          </p:cNvCxnSpPr>
          <p:nvPr/>
        </p:nvCxnSpPr>
        <p:spPr>
          <a:xfrm>
            <a:off x="657070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8CF9327A-B5C9-4CE8-9220-F40A4ABCDE66}"/>
              </a:ext>
            </a:extLst>
          </p:cNvPr>
          <p:cNvCxnSpPr>
            <a:cxnSpLocks/>
          </p:cNvCxnSpPr>
          <p:nvPr/>
        </p:nvCxnSpPr>
        <p:spPr>
          <a:xfrm>
            <a:off x="9343888" y="4471150"/>
            <a:ext cx="210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7470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3A8ECCA-FD84-4B5C-9EAF-512905028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1989" y="1582320"/>
            <a:ext cx="8295561" cy="4567496"/>
          </a:xfrm>
          <a:prstGeom prst="rect">
            <a:avLst/>
          </a:prstGeom>
        </p:spPr>
      </p:pic>
      <p:sp>
        <p:nvSpPr>
          <p:cNvPr id="2" name="標題 1">
            <a:extLst>
              <a:ext uri="{FF2B5EF4-FFF2-40B4-BE49-F238E27FC236}">
                <a16:creationId xmlns:a16="http://schemas.microsoft.com/office/drawing/2014/main" id="{FC4F4E73-37A7-4B7C-8792-BB0742EC4FB6}"/>
              </a:ext>
            </a:extLst>
          </p:cNvPr>
          <p:cNvSpPr>
            <a:spLocks noGrp="1"/>
          </p:cNvSpPr>
          <p:nvPr>
            <p:ph type="title"/>
          </p:nvPr>
        </p:nvSpPr>
        <p:spPr/>
        <p:txBody>
          <a:bodyPr>
            <a:normAutofit fontScale="90000"/>
          </a:bodyPr>
          <a:lstStyle/>
          <a:p>
            <a:r>
              <a:rPr lang="en-US" altLang="zh-TW"/>
              <a:t>QNAP X </a:t>
            </a:r>
            <a:r>
              <a:rPr lang="en-US" altLang="zh-TW" err="1"/>
              <a:t>Archiware</a:t>
            </a:r>
            <a:r>
              <a:rPr lang="en-US" altLang="zh-TW"/>
              <a:t> P5</a:t>
            </a:r>
            <a:br>
              <a:rPr lang="en-US" altLang="zh-TW"/>
            </a:br>
            <a:r>
              <a:rPr lang="zh-TW" altLang="en-US"/>
              <a:t>透過完善的備份與歸檔來優化影音編輯製作</a:t>
            </a:r>
          </a:p>
        </p:txBody>
      </p:sp>
      <p:pic>
        <p:nvPicPr>
          <p:cNvPr id="9" name="圖片 8">
            <a:extLst>
              <a:ext uri="{FF2B5EF4-FFF2-40B4-BE49-F238E27FC236}">
                <a16:creationId xmlns:a16="http://schemas.microsoft.com/office/drawing/2014/main" id="{BCDD784C-4E01-45CA-993D-7E96DA0A2517}"/>
              </a:ext>
            </a:extLst>
          </p:cNvPr>
          <p:cNvPicPr>
            <a:picLocks noChangeAspect="1"/>
          </p:cNvPicPr>
          <p:nvPr/>
        </p:nvPicPr>
        <p:blipFill>
          <a:blip r:embed="rId4"/>
          <a:stretch>
            <a:fillRect/>
          </a:stretch>
        </p:blipFill>
        <p:spPr>
          <a:xfrm>
            <a:off x="1996485" y="7313522"/>
            <a:ext cx="7324725" cy="4200525"/>
          </a:xfrm>
          <a:prstGeom prst="rect">
            <a:avLst/>
          </a:prstGeom>
        </p:spPr>
      </p:pic>
      <p:pic>
        <p:nvPicPr>
          <p:cNvPr id="10" name="Picture 2">
            <a:extLst>
              <a:ext uri="{FF2B5EF4-FFF2-40B4-BE49-F238E27FC236}">
                <a16:creationId xmlns:a16="http://schemas.microsoft.com/office/drawing/2014/main" id="{095E8E46-37A2-4A76-9635-C0F1E98991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58460" y="3175517"/>
            <a:ext cx="2194560" cy="1343025"/>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5196F17D-4823-4CD1-B725-E7BF812B3384}"/>
              </a:ext>
            </a:extLst>
          </p:cNvPr>
          <p:cNvSpPr txBox="1"/>
          <p:nvPr/>
        </p:nvSpPr>
        <p:spPr>
          <a:xfrm>
            <a:off x="9880069" y="2855181"/>
            <a:ext cx="1708358" cy="646331"/>
          </a:xfrm>
          <a:prstGeom prst="rect">
            <a:avLst/>
          </a:prstGeom>
          <a:noFill/>
        </p:spPr>
        <p:txBody>
          <a:bodyPr wrap="square" rtlCol="0">
            <a:spAutoFit/>
          </a:bodyPr>
          <a:lstStyle/>
          <a:p>
            <a:r>
              <a:rPr lang="en-US" altLang="zh-TW" sz="1200"/>
              <a:t>Backup/Archive to Cloud for long-term storage or public share</a:t>
            </a:r>
            <a:endParaRPr lang="zh-TW" altLang="en-US" sz="1200"/>
          </a:p>
        </p:txBody>
      </p:sp>
      <p:sp>
        <p:nvSpPr>
          <p:cNvPr id="17" name="文字方塊 16">
            <a:extLst>
              <a:ext uri="{FF2B5EF4-FFF2-40B4-BE49-F238E27FC236}">
                <a16:creationId xmlns:a16="http://schemas.microsoft.com/office/drawing/2014/main" id="{9E5291F8-7E27-4E3B-AD77-D79D17E513CA}"/>
              </a:ext>
            </a:extLst>
          </p:cNvPr>
          <p:cNvSpPr txBox="1"/>
          <p:nvPr/>
        </p:nvSpPr>
        <p:spPr>
          <a:xfrm>
            <a:off x="7562094" y="4494856"/>
            <a:ext cx="305947" cy="492443"/>
          </a:xfrm>
          <a:prstGeom prst="rect">
            <a:avLst/>
          </a:prstGeom>
          <a:noFill/>
        </p:spPr>
        <p:txBody>
          <a:bodyPr wrap="square" rtlCol="0">
            <a:spAutoFit/>
          </a:bodyPr>
          <a:lstStyle/>
          <a:p>
            <a:r>
              <a:rPr lang="en-US" altLang="zh-TW" sz="2600" b="1">
                <a:solidFill>
                  <a:srgbClr val="1879C1"/>
                </a:solidFill>
              </a:rPr>
              <a:t>4</a:t>
            </a:r>
            <a:endParaRPr lang="zh-TW" altLang="en-US" sz="2600" b="1">
              <a:solidFill>
                <a:srgbClr val="1879C1"/>
              </a:solidFill>
            </a:endParaRPr>
          </a:p>
        </p:txBody>
      </p:sp>
      <p:pic>
        <p:nvPicPr>
          <p:cNvPr id="19" name="Google Shape;431;p41" descr="ICON_TapeDrive_Q308">
            <a:extLst>
              <a:ext uri="{FF2B5EF4-FFF2-40B4-BE49-F238E27FC236}">
                <a16:creationId xmlns:a16="http://schemas.microsoft.com/office/drawing/2014/main" id="{4457BA3D-E676-4236-9FBA-61C8B43C735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390182" y="5213923"/>
            <a:ext cx="728991" cy="511273"/>
          </a:xfrm>
          <a:prstGeom prst="rect">
            <a:avLst/>
          </a:prstGeom>
          <a:noFill/>
          <a:ln>
            <a:noFill/>
          </a:ln>
        </p:spPr>
      </p:pic>
      <p:sp>
        <p:nvSpPr>
          <p:cNvPr id="22" name="文字方塊 21">
            <a:extLst>
              <a:ext uri="{FF2B5EF4-FFF2-40B4-BE49-F238E27FC236}">
                <a16:creationId xmlns:a16="http://schemas.microsoft.com/office/drawing/2014/main" id="{DD08DC2F-B7F2-4B8D-847A-4C81B90C545F}"/>
              </a:ext>
            </a:extLst>
          </p:cNvPr>
          <p:cNvSpPr txBox="1"/>
          <p:nvPr/>
        </p:nvSpPr>
        <p:spPr>
          <a:xfrm>
            <a:off x="9228634" y="5776256"/>
            <a:ext cx="1505342" cy="276999"/>
          </a:xfrm>
          <a:prstGeom prst="rect">
            <a:avLst/>
          </a:prstGeom>
          <a:noFill/>
        </p:spPr>
        <p:txBody>
          <a:bodyPr wrap="square" rtlCol="0">
            <a:spAutoFit/>
          </a:bodyPr>
          <a:lstStyle/>
          <a:p>
            <a:r>
              <a:rPr lang="en-US" altLang="zh-TW" sz="1200"/>
              <a:t>Archive to Tape</a:t>
            </a:r>
            <a:endParaRPr lang="zh-TW" altLang="en-US" sz="1200"/>
          </a:p>
        </p:txBody>
      </p:sp>
      <p:sp>
        <p:nvSpPr>
          <p:cNvPr id="23" name="文字方塊 22">
            <a:extLst>
              <a:ext uri="{FF2B5EF4-FFF2-40B4-BE49-F238E27FC236}">
                <a16:creationId xmlns:a16="http://schemas.microsoft.com/office/drawing/2014/main" id="{183411D6-489C-4ED3-B02F-F9817361E9AF}"/>
              </a:ext>
            </a:extLst>
          </p:cNvPr>
          <p:cNvSpPr txBox="1"/>
          <p:nvPr/>
        </p:nvSpPr>
        <p:spPr>
          <a:xfrm>
            <a:off x="7870276" y="4527173"/>
            <a:ext cx="1946338" cy="461665"/>
          </a:xfrm>
          <a:prstGeom prst="rect">
            <a:avLst/>
          </a:prstGeom>
          <a:noFill/>
        </p:spPr>
        <p:txBody>
          <a:bodyPr wrap="square" rtlCol="0">
            <a:spAutoFit/>
          </a:bodyPr>
          <a:lstStyle/>
          <a:p>
            <a:r>
              <a:rPr lang="en-US" altLang="zh-TW" sz="1200"/>
              <a:t>Share or backup/archive final project or product</a:t>
            </a:r>
            <a:endParaRPr lang="zh-TW" altLang="en-US" sz="1200"/>
          </a:p>
        </p:txBody>
      </p:sp>
      <p:pic>
        <p:nvPicPr>
          <p:cNvPr id="24" name="Picture 2" descr="P5 Icon 256">
            <a:extLst>
              <a:ext uri="{FF2B5EF4-FFF2-40B4-BE49-F238E27FC236}">
                <a16:creationId xmlns:a16="http://schemas.microsoft.com/office/drawing/2014/main" id="{E2256932-05EB-41FC-882D-0A92AE50E2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25220" y="4397756"/>
            <a:ext cx="461666" cy="461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5 Icon 256">
            <a:extLst>
              <a:ext uri="{FF2B5EF4-FFF2-40B4-BE49-F238E27FC236}">
                <a16:creationId xmlns:a16="http://schemas.microsoft.com/office/drawing/2014/main" id="{6D46EA28-63A6-4F79-AA8C-100F9FDBB3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70323" y="3502217"/>
            <a:ext cx="461666" cy="4616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32214BB4-D3C6-499A-9E1B-D2B3BA25A24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36174" y="3464266"/>
            <a:ext cx="523579" cy="5235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93F05B31-7068-4242-BA4A-7572666776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76720" y="3507897"/>
            <a:ext cx="436316" cy="436316"/>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DEAA4DFA-60F1-4675-953D-257DA2228F59}"/>
              </a:ext>
            </a:extLst>
          </p:cNvPr>
          <p:cNvSpPr txBox="1"/>
          <p:nvPr/>
        </p:nvSpPr>
        <p:spPr>
          <a:xfrm>
            <a:off x="3827139" y="2546449"/>
            <a:ext cx="305947" cy="492443"/>
          </a:xfrm>
          <a:prstGeom prst="rect">
            <a:avLst/>
          </a:prstGeom>
          <a:noFill/>
        </p:spPr>
        <p:txBody>
          <a:bodyPr wrap="square" rtlCol="0">
            <a:spAutoFit/>
          </a:bodyPr>
          <a:lstStyle/>
          <a:p>
            <a:r>
              <a:rPr lang="en-US" altLang="zh-TW" sz="2600" b="1">
                <a:solidFill>
                  <a:srgbClr val="1879C1"/>
                </a:solidFill>
              </a:rPr>
              <a:t>3</a:t>
            </a:r>
            <a:endParaRPr lang="zh-TW" altLang="en-US" sz="2600" b="1">
              <a:solidFill>
                <a:srgbClr val="1879C1"/>
              </a:solidFill>
            </a:endParaRPr>
          </a:p>
        </p:txBody>
      </p:sp>
      <p:sp>
        <p:nvSpPr>
          <p:cNvPr id="21" name="文字方塊 20">
            <a:extLst>
              <a:ext uri="{FF2B5EF4-FFF2-40B4-BE49-F238E27FC236}">
                <a16:creationId xmlns:a16="http://schemas.microsoft.com/office/drawing/2014/main" id="{E76A1341-99F7-488F-956C-1F99AB1D3ACE}"/>
              </a:ext>
            </a:extLst>
          </p:cNvPr>
          <p:cNvSpPr txBox="1"/>
          <p:nvPr/>
        </p:nvSpPr>
        <p:spPr>
          <a:xfrm>
            <a:off x="1623585" y="2546449"/>
            <a:ext cx="305947" cy="492443"/>
          </a:xfrm>
          <a:prstGeom prst="rect">
            <a:avLst/>
          </a:prstGeom>
          <a:noFill/>
        </p:spPr>
        <p:txBody>
          <a:bodyPr wrap="square" rtlCol="0">
            <a:spAutoFit/>
          </a:bodyPr>
          <a:lstStyle/>
          <a:p>
            <a:r>
              <a:rPr lang="en-US" altLang="zh-TW" sz="2600" b="1">
                <a:solidFill>
                  <a:srgbClr val="1879C1"/>
                </a:solidFill>
              </a:rPr>
              <a:t>1</a:t>
            </a:r>
            <a:endParaRPr lang="zh-TW" altLang="en-US" sz="2600" b="1">
              <a:solidFill>
                <a:srgbClr val="1879C1"/>
              </a:solidFill>
            </a:endParaRPr>
          </a:p>
        </p:txBody>
      </p:sp>
      <p:sp>
        <p:nvSpPr>
          <p:cNvPr id="28" name="文字方塊 27">
            <a:extLst>
              <a:ext uri="{FF2B5EF4-FFF2-40B4-BE49-F238E27FC236}">
                <a16:creationId xmlns:a16="http://schemas.microsoft.com/office/drawing/2014/main" id="{2C803811-2DBC-4F07-848C-E8B794DDAF80}"/>
              </a:ext>
            </a:extLst>
          </p:cNvPr>
          <p:cNvSpPr txBox="1"/>
          <p:nvPr/>
        </p:nvSpPr>
        <p:spPr>
          <a:xfrm>
            <a:off x="595998" y="5282768"/>
            <a:ext cx="305947" cy="492443"/>
          </a:xfrm>
          <a:prstGeom prst="rect">
            <a:avLst/>
          </a:prstGeom>
          <a:noFill/>
        </p:spPr>
        <p:txBody>
          <a:bodyPr wrap="square" rtlCol="0">
            <a:spAutoFit/>
          </a:bodyPr>
          <a:lstStyle/>
          <a:p>
            <a:r>
              <a:rPr lang="en-US" altLang="zh-TW" sz="2600" b="1">
                <a:solidFill>
                  <a:srgbClr val="1879C1"/>
                </a:solidFill>
              </a:rPr>
              <a:t>2</a:t>
            </a:r>
            <a:endParaRPr lang="zh-TW" altLang="en-US" sz="2600" b="1">
              <a:solidFill>
                <a:srgbClr val="1879C1"/>
              </a:solidFill>
            </a:endParaRPr>
          </a:p>
        </p:txBody>
      </p:sp>
      <p:sp>
        <p:nvSpPr>
          <p:cNvPr id="3" name="Google Shape;433;p41">
            <a:extLst>
              <a:ext uri="{FF2B5EF4-FFF2-40B4-BE49-F238E27FC236}">
                <a16:creationId xmlns:a16="http://schemas.microsoft.com/office/drawing/2014/main" id="{877DF609-1DBE-45CB-A45B-B6175F4BC18A}"/>
              </a:ext>
            </a:extLst>
          </p:cNvPr>
          <p:cNvSpPr txBox="1"/>
          <p:nvPr/>
        </p:nvSpPr>
        <p:spPr>
          <a:xfrm>
            <a:off x="1885476" y="2617011"/>
            <a:ext cx="1970801" cy="336607"/>
          </a:xfrm>
          <a:prstGeom prst="rect">
            <a:avLst/>
          </a:prstGeom>
          <a:noFill/>
          <a:ln>
            <a:noFill/>
          </a:ln>
        </p:spPr>
        <p:txBody>
          <a:bodyPr spcFirstLastPara="1" wrap="square" lIns="121900" tIns="60933" rIns="121900" bIns="60933" anchor="t" anchorCtr="0">
            <a:noAutofit/>
          </a:bodyPr>
          <a:lstStyle/>
          <a:p>
            <a:r>
              <a:rPr lang="en-US" altLang="zh-TW" sz="1000">
                <a:solidFill>
                  <a:srgbClr val="000000"/>
                </a:solidFill>
                <a:latin typeface="Microsoft JhengHei"/>
                <a:cs typeface="Calibri"/>
                <a:sym typeface="Calibri"/>
              </a:rPr>
              <a:t>Photographer/Videographer takes images/footages</a:t>
            </a:r>
            <a:endParaRPr lang="zh-TW" sz="1000">
              <a:cs typeface="Calibri"/>
            </a:endParaRPr>
          </a:p>
        </p:txBody>
      </p:sp>
      <p:sp>
        <p:nvSpPr>
          <p:cNvPr id="5" name="Google Shape;433;p41">
            <a:extLst>
              <a:ext uri="{FF2B5EF4-FFF2-40B4-BE49-F238E27FC236}">
                <a16:creationId xmlns:a16="http://schemas.microsoft.com/office/drawing/2014/main" id="{F59B38CB-AF1F-44AE-B1DE-681C8FDFB2D1}"/>
              </a:ext>
            </a:extLst>
          </p:cNvPr>
          <p:cNvSpPr txBox="1"/>
          <p:nvPr/>
        </p:nvSpPr>
        <p:spPr>
          <a:xfrm>
            <a:off x="901627" y="5327416"/>
            <a:ext cx="1681433" cy="394480"/>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Uploads raw files from external hard drive and save + copy to QNAP</a:t>
            </a:r>
          </a:p>
        </p:txBody>
      </p:sp>
      <p:sp>
        <p:nvSpPr>
          <p:cNvPr id="30" name="Google Shape;433;p41">
            <a:extLst>
              <a:ext uri="{FF2B5EF4-FFF2-40B4-BE49-F238E27FC236}">
                <a16:creationId xmlns:a16="http://schemas.microsoft.com/office/drawing/2014/main" id="{24D7A670-BD26-45DD-8E04-5223518741EA}"/>
              </a:ext>
            </a:extLst>
          </p:cNvPr>
          <p:cNvSpPr txBox="1"/>
          <p:nvPr/>
        </p:nvSpPr>
        <p:spPr>
          <a:xfrm>
            <a:off x="3862817" y="4227821"/>
            <a:ext cx="1970801" cy="336607"/>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Backup and save to QNAP when finish VFX, Audio mix or final editing</a:t>
            </a:r>
          </a:p>
        </p:txBody>
      </p:sp>
      <p:sp>
        <p:nvSpPr>
          <p:cNvPr id="31" name="Google Shape;433;p41">
            <a:extLst>
              <a:ext uri="{FF2B5EF4-FFF2-40B4-BE49-F238E27FC236}">
                <a16:creationId xmlns:a16="http://schemas.microsoft.com/office/drawing/2014/main" id="{7D6024BF-2145-47C8-9414-CBFD8AEB1A14}"/>
              </a:ext>
            </a:extLst>
          </p:cNvPr>
          <p:cNvSpPr txBox="1"/>
          <p:nvPr/>
        </p:nvSpPr>
        <p:spPr>
          <a:xfrm>
            <a:off x="4075019" y="2549491"/>
            <a:ext cx="1941863" cy="336607"/>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Editor/DIT edits photos/videos/project online via Thunderbolt</a:t>
            </a:r>
            <a:endParaRPr lang="zh-TW" altLang="en-US"/>
          </a:p>
        </p:txBody>
      </p:sp>
      <p:sp>
        <p:nvSpPr>
          <p:cNvPr id="32" name="Google Shape;433;p41">
            <a:extLst>
              <a:ext uri="{FF2B5EF4-FFF2-40B4-BE49-F238E27FC236}">
                <a16:creationId xmlns:a16="http://schemas.microsoft.com/office/drawing/2014/main" id="{D6695515-14D5-40B5-A75A-461900E3B322}"/>
              </a:ext>
            </a:extLst>
          </p:cNvPr>
          <p:cNvSpPr txBox="1"/>
          <p:nvPr/>
        </p:nvSpPr>
        <p:spPr>
          <a:xfrm>
            <a:off x="6322438" y="1961112"/>
            <a:ext cx="1970801" cy="336607"/>
          </a:xfrm>
          <a:prstGeom prst="rect">
            <a:avLst/>
          </a:prstGeom>
          <a:noFill/>
          <a:ln>
            <a:noFill/>
          </a:ln>
        </p:spPr>
        <p:txBody>
          <a:bodyPr spcFirstLastPara="1" wrap="square" lIns="121900" tIns="60933" rIns="121900" bIns="60933" anchor="t" anchorCtr="0">
            <a:noAutofit/>
          </a:bodyPr>
          <a:lstStyle/>
          <a:p>
            <a:r>
              <a:rPr lang="en-US" altLang="zh-TW" sz="1000">
                <a:latin typeface="Microsoft JhengHei"/>
                <a:cs typeface="Calibri"/>
              </a:rPr>
              <a:t>Import clips and media files for edit</a:t>
            </a:r>
            <a:endParaRPr lang="zh-TW" altLang="en-US"/>
          </a:p>
        </p:txBody>
      </p:sp>
    </p:spTree>
    <p:extLst>
      <p:ext uri="{BB962C8B-B14F-4D97-AF65-F5344CB8AC3E}">
        <p14:creationId xmlns:p14="http://schemas.microsoft.com/office/powerpoint/2010/main" val="228661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1A2F9842-D558-4B1F-B767-BB204D2FFF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62" y="1543183"/>
            <a:ext cx="3962979" cy="4544310"/>
          </a:xfrm>
          <a:prstGeom prst="rect">
            <a:avLst/>
          </a:prstGeom>
        </p:spPr>
      </p:pic>
      <p:pic>
        <p:nvPicPr>
          <p:cNvPr id="15" name="圖片 14">
            <a:extLst>
              <a:ext uri="{FF2B5EF4-FFF2-40B4-BE49-F238E27FC236}">
                <a16:creationId xmlns:a16="http://schemas.microsoft.com/office/drawing/2014/main" id="{5122EC3D-95CA-415A-8B66-8AE77A401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3356" y="1543183"/>
            <a:ext cx="3962979" cy="4544310"/>
          </a:xfrm>
          <a:prstGeom prst="rect">
            <a:avLst/>
          </a:prstGeom>
        </p:spPr>
      </p:pic>
      <p:pic>
        <p:nvPicPr>
          <p:cNvPr id="16" name="圖片 15">
            <a:extLst>
              <a:ext uri="{FF2B5EF4-FFF2-40B4-BE49-F238E27FC236}">
                <a16:creationId xmlns:a16="http://schemas.microsoft.com/office/drawing/2014/main" id="{F5490BB4-7530-4E05-B91C-F08BD587C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750" y="1543183"/>
            <a:ext cx="3962979" cy="4544310"/>
          </a:xfrm>
          <a:prstGeom prst="rect">
            <a:avLst/>
          </a:prstGeom>
        </p:spPr>
      </p:pic>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lstStyle/>
          <a:p>
            <a:r>
              <a:rPr lang="en-US" altLang="zh-TW">
                <a:solidFill>
                  <a:schemeClr val="bg1"/>
                </a:solidFill>
              </a:rPr>
              <a:t>P5 </a:t>
            </a:r>
            <a:r>
              <a:rPr lang="zh-TW" altLang="en-US">
                <a:solidFill>
                  <a:schemeClr val="bg1"/>
                </a:solidFill>
              </a:rPr>
              <a:t>支援哪些備份目標設備</a:t>
            </a:r>
            <a:r>
              <a:rPr lang="en-US" altLang="zh-TW">
                <a:solidFill>
                  <a:schemeClr val="bg1"/>
                </a:solidFill>
              </a:rPr>
              <a:t>?</a:t>
            </a:r>
            <a:endParaRPr lang="zh-TW" altLang="en-US">
              <a:solidFill>
                <a:schemeClr val="bg1"/>
              </a:solidFill>
            </a:endParaRPr>
          </a:p>
        </p:txBody>
      </p:sp>
      <p:sp>
        <p:nvSpPr>
          <p:cNvPr id="3" name="文字方塊 2">
            <a:extLst>
              <a:ext uri="{FF2B5EF4-FFF2-40B4-BE49-F238E27FC236}">
                <a16:creationId xmlns:a16="http://schemas.microsoft.com/office/drawing/2014/main" id="{B0A03E14-6C2C-4C8B-B332-7C9B67C174C7}"/>
              </a:ext>
            </a:extLst>
          </p:cNvPr>
          <p:cNvSpPr txBox="1"/>
          <p:nvPr/>
        </p:nvSpPr>
        <p:spPr>
          <a:xfrm>
            <a:off x="1120691" y="2519443"/>
            <a:ext cx="2950464" cy="523220"/>
          </a:xfrm>
          <a:prstGeom prst="rect">
            <a:avLst/>
          </a:prstGeom>
          <a:noFill/>
        </p:spPr>
        <p:txBody>
          <a:bodyPr wrap="square" rtlCol="0">
            <a:spAutoFit/>
          </a:bodyPr>
          <a:lstStyle/>
          <a:p>
            <a:pPr algn="ctr"/>
            <a:r>
              <a:rPr lang="zh-TW" altLang="en-US" sz="2800">
                <a:solidFill>
                  <a:schemeClr val="bg1"/>
                </a:solidFill>
              </a:rPr>
              <a:t>磁碟陣列</a:t>
            </a:r>
          </a:p>
        </p:txBody>
      </p:sp>
      <p:sp>
        <p:nvSpPr>
          <p:cNvPr id="21" name="文字方塊 20">
            <a:extLst>
              <a:ext uri="{FF2B5EF4-FFF2-40B4-BE49-F238E27FC236}">
                <a16:creationId xmlns:a16="http://schemas.microsoft.com/office/drawing/2014/main" id="{4BC4702B-0B84-4ED5-B8F4-6E324C68B997}"/>
              </a:ext>
            </a:extLst>
          </p:cNvPr>
          <p:cNvSpPr txBox="1"/>
          <p:nvPr/>
        </p:nvSpPr>
        <p:spPr>
          <a:xfrm>
            <a:off x="4796330" y="2519443"/>
            <a:ext cx="2460504" cy="523220"/>
          </a:xfrm>
          <a:prstGeom prst="rect">
            <a:avLst/>
          </a:prstGeom>
          <a:noFill/>
        </p:spPr>
        <p:txBody>
          <a:bodyPr wrap="square" rtlCol="0">
            <a:spAutoFit/>
          </a:bodyPr>
          <a:lstStyle/>
          <a:p>
            <a:pPr algn="ctr"/>
            <a:r>
              <a:rPr lang="zh-TW" altLang="en-US" sz="2800">
                <a:solidFill>
                  <a:schemeClr val="bg1"/>
                </a:solidFill>
              </a:rPr>
              <a:t>磁帶</a:t>
            </a:r>
          </a:p>
        </p:txBody>
      </p:sp>
      <p:sp>
        <p:nvSpPr>
          <p:cNvPr id="22" name="文字方塊 21">
            <a:extLst>
              <a:ext uri="{FF2B5EF4-FFF2-40B4-BE49-F238E27FC236}">
                <a16:creationId xmlns:a16="http://schemas.microsoft.com/office/drawing/2014/main" id="{EB2FE623-338D-40B6-8C60-1428C302DD5C}"/>
              </a:ext>
            </a:extLst>
          </p:cNvPr>
          <p:cNvSpPr txBox="1"/>
          <p:nvPr/>
        </p:nvSpPr>
        <p:spPr>
          <a:xfrm>
            <a:off x="8095180" y="2519443"/>
            <a:ext cx="2976129" cy="523220"/>
          </a:xfrm>
          <a:prstGeom prst="rect">
            <a:avLst/>
          </a:prstGeom>
          <a:noFill/>
        </p:spPr>
        <p:txBody>
          <a:bodyPr wrap="square" rtlCol="0">
            <a:spAutoFit/>
          </a:bodyPr>
          <a:lstStyle/>
          <a:p>
            <a:pPr algn="ctr"/>
            <a:r>
              <a:rPr lang="zh-TW" altLang="en-US" sz="2800">
                <a:solidFill>
                  <a:schemeClr val="bg1"/>
                </a:solidFill>
              </a:rPr>
              <a:t>公有雲</a:t>
            </a:r>
          </a:p>
        </p:txBody>
      </p:sp>
      <p:sp>
        <p:nvSpPr>
          <p:cNvPr id="4" name="文字方塊 3">
            <a:extLst>
              <a:ext uri="{FF2B5EF4-FFF2-40B4-BE49-F238E27FC236}">
                <a16:creationId xmlns:a16="http://schemas.microsoft.com/office/drawing/2014/main" id="{527D20E1-7BFB-4507-9D73-A28399B0EFAC}"/>
              </a:ext>
            </a:extLst>
          </p:cNvPr>
          <p:cNvSpPr txBox="1"/>
          <p:nvPr/>
        </p:nvSpPr>
        <p:spPr>
          <a:xfrm>
            <a:off x="1486993" y="4678797"/>
            <a:ext cx="2393004" cy="369332"/>
          </a:xfrm>
          <a:prstGeom prst="rect">
            <a:avLst/>
          </a:prstGeom>
          <a:noFill/>
        </p:spPr>
        <p:txBody>
          <a:bodyPr wrap="square" rtlCol="0">
            <a:spAutoFit/>
          </a:bodyPr>
          <a:lstStyle/>
          <a:p>
            <a:r>
              <a:rPr lang="zh-TW" altLang="en-US">
                <a:solidFill>
                  <a:schemeClr val="bg1"/>
                </a:solidFill>
              </a:rPr>
              <a:t>任何</a:t>
            </a:r>
            <a:r>
              <a:rPr lang="en-US" altLang="zh-TW">
                <a:solidFill>
                  <a:schemeClr val="bg1"/>
                </a:solidFill>
              </a:rPr>
              <a:t>NAS</a:t>
            </a:r>
            <a:r>
              <a:rPr lang="zh-TW" altLang="en-US">
                <a:solidFill>
                  <a:schemeClr val="bg1"/>
                </a:solidFill>
              </a:rPr>
              <a:t>或</a:t>
            </a:r>
            <a:r>
              <a:rPr lang="en-US" altLang="zh-TW">
                <a:solidFill>
                  <a:schemeClr val="bg1"/>
                </a:solidFill>
              </a:rPr>
              <a:t>SAN</a:t>
            </a:r>
            <a:r>
              <a:rPr lang="zh-TW" altLang="en-US">
                <a:solidFill>
                  <a:schemeClr val="bg1"/>
                </a:solidFill>
              </a:rPr>
              <a:t>供應商</a:t>
            </a:r>
          </a:p>
        </p:txBody>
      </p:sp>
      <p:sp>
        <p:nvSpPr>
          <p:cNvPr id="23" name="文字方塊 22">
            <a:extLst>
              <a:ext uri="{FF2B5EF4-FFF2-40B4-BE49-F238E27FC236}">
                <a16:creationId xmlns:a16="http://schemas.microsoft.com/office/drawing/2014/main" id="{51C84DF0-2590-4A1C-BFEF-31CC4875CF0D}"/>
              </a:ext>
            </a:extLst>
          </p:cNvPr>
          <p:cNvSpPr txBox="1"/>
          <p:nvPr/>
        </p:nvSpPr>
        <p:spPr>
          <a:xfrm>
            <a:off x="4924557" y="4510318"/>
            <a:ext cx="2678348" cy="646331"/>
          </a:xfrm>
          <a:prstGeom prst="rect">
            <a:avLst/>
          </a:prstGeom>
          <a:noFill/>
        </p:spPr>
        <p:txBody>
          <a:bodyPr wrap="square" rtlCol="0">
            <a:spAutoFit/>
          </a:bodyPr>
          <a:lstStyle/>
          <a:p>
            <a:pPr algn="ctr"/>
            <a:r>
              <a:rPr lang="zh-TW" altLang="en-US">
                <a:solidFill>
                  <a:schemeClr val="bg1"/>
                </a:solidFill>
              </a:rPr>
              <a:t>相容所有世代</a:t>
            </a:r>
            <a:r>
              <a:rPr lang="en-US" altLang="zh-TW">
                <a:solidFill>
                  <a:schemeClr val="bg1"/>
                </a:solidFill>
              </a:rPr>
              <a:t>LTO</a:t>
            </a:r>
            <a:r>
              <a:rPr lang="zh-TW" altLang="en-US">
                <a:solidFill>
                  <a:schemeClr val="bg1"/>
                </a:solidFill>
              </a:rPr>
              <a:t>磁帶機、磁帶櫃</a:t>
            </a:r>
            <a:endParaRPr lang="en-US" altLang="zh-TW">
              <a:solidFill>
                <a:schemeClr val="bg1"/>
              </a:solidFill>
            </a:endParaRPr>
          </a:p>
        </p:txBody>
      </p:sp>
      <p:sp>
        <p:nvSpPr>
          <p:cNvPr id="24" name="文字方塊 23">
            <a:extLst>
              <a:ext uri="{FF2B5EF4-FFF2-40B4-BE49-F238E27FC236}">
                <a16:creationId xmlns:a16="http://schemas.microsoft.com/office/drawing/2014/main" id="{6AA735DB-61F6-4488-A467-1218164295B7}"/>
              </a:ext>
            </a:extLst>
          </p:cNvPr>
          <p:cNvSpPr txBox="1"/>
          <p:nvPr/>
        </p:nvSpPr>
        <p:spPr>
          <a:xfrm>
            <a:off x="7929521" y="4268976"/>
            <a:ext cx="3342942" cy="1066959"/>
          </a:xfrm>
          <a:prstGeom prst="rect">
            <a:avLst/>
          </a:prstGeom>
          <a:noFill/>
        </p:spPr>
        <p:txBody>
          <a:bodyPr wrap="square" rtlCol="0">
            <a:spAutoFit/>
          </a:bodyPr>
          <a:lstStyle/>
          <a:p>
            <a:pPr algn="ctr">
              <a:lnSpc>
                <a:spcPts val="1900"/>
              </a:lnSpc>
            </a:pPr>
            <a:r>
              <a:rPr lang="en-US" altLang="zh-TW">
                <a:solidFill>
                  <a:schemeClr val="bg1"/>
                </a:solidFill>
              </a:rPr>
              <a:t>Amazon S3  /  Amazon Glacier</a:t>
            </a:r>
          </a:p>
          <a:p>
            <a:pPr algn="ctr">
              <a:lnSpc>
                <a:spcPts val="1900"/>
              </a:lnSpc>
            </a:pPr>
            <a:r>
              <a:rPr lang="en-US" altLang="zh-TW">
                <a:solidFill>
                  <a:schemeClr val="bg1"/>
                </a:solidFill>
              </a:rPr>
              <a:t>Microsoft Azure  /  </a:t>
            </a:r>
            <a:r>
              <a:rPr lang="en-US" altLang="zh-TW" err="1">
                <a:solidFill>
                  <a:schemeClr val="bg1"/>
                </a:solidFill>
              </a:rPr>
              <a:t>Backblaze</a:t>
            </a:r>
            <a:r>
              <a:rPr lang="en-US" altLang="zh-TW">
                <a:solidFill>
                  <a:schemeClr val="bg1"/>
                </a:solidFill>
              </a:rPr>
              <a:t> B2</a:t>
            </a:r>
          </a:p>
          <a:p>
            <a:pPr algn="ctr">
              <a:lnSpc>
                <a:spcPts val="1900"/>
              </a:lnSpc>
            </a:pPr>
            <a:r>
              <a:rPr lang="zh-TW" altLang="en-US">
                <a:solidFill>
                  <a:schemeClr val="bg1"/>
                </a:solidFill>
              </a:rPr>
              <a:t>任何與</a:t>
            </a:r>
            <a:r>
              <a:rPr lang="en-US" altLang="zh-TW">
                <a:solidFill>
                  <a:schemeClr val="bg1"/>
                </a:solidFill>
              </a:rPr>
              <a:t>S3</a:t>
            </a:r>
            <a:r>
              <a:rPr lang="zh-TW" altLang="en-US">
                <a:solidFill>
                  <a:schemeClr val="bg1"/>
                </a:solidFill>
              </a:rPr>
              <a:t>相容</a:t>
            </a:r>
            <a:endParaRPr lang="en-US" altLang="zh-TW">
              <a:solidFill>
                <a:schemeClr val="bg1"/>
              </a:solidFill>
            </a:endParaRPr>
          </a:p>
          <a:p>
            <a:pPr algn="ctr">
              <a:lnSpc>
                <a:spcPts val="1900"/>
              </a:lnSpc>
            </a:pPr>
            <a:r>
              <a:rPr lang="en-US" altLang="zh-TW">
                <a:solidFill>
                  <a:schemeClr val="bg1"/>
                </a:solidFill>
              </a:rPr>
              <a:t>(Wasabi, </a:t>
            </a:r>
            <a:r>
              <a:rPr lang="zh-TW" altLang="en-US">
                <a:solidFill>
                  <a:schemeClr val="bg1"/>
                </a:solidFill>
              </a:rPr>
              <a:t>阿里雲</a:t>
            </a:r>
            <a:r>
              <a:rPr lang="en-US" altLang="zh-TW">
                <a:solidFill>
                  <a:schemeClr val="bg1"/>
                </a:solidFill>
              </a:rPr>
              <a:t>)</a:t>
            </a:r>
          </a:p>
        </p:txBody>
      </p:sp>
      <p:pic>
        <p:nvPicPr>
          <p:cNvPr id="12" name="圖片 11">
            <a:extLst>
              <a:ext uri="{FF2B5EF4-FFF2-40B4-BE49-F238E27FC236}">
                <a16:creationId xmlns:a16="http://schemas.microsoft.com/office/drawing/2014/main" id="{13FAB62F-95A9-4354-934E-9B2FF9ACA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1641" y="3229431"/>
            <a:ext cx="1010761" cy="1039545"/>
          </a:xfrm>
          <a:prstGeom prst="rect">
            <a:avLst/>
          </a:prstGeom>
        </p:spPr>
      </p:pic>
      <p:pic>
        <p:nvPicPr>
          <p:cNvPr id="14" name="圖片 13">
            <a:extLst>
              <a:ext uri="{FF2B5EF4-FFF2-40B4-BE49-F238E27FC236}">
                <a16:creationId xmlns:a16="http://schemas.microsoft.com/office/drawing/2014/main" id="{596C6AF3-D8A4-471C-AEEE-2D5FBC47CA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092" y="3045482"/>
            <a:ext cx="1310551" cy="1169990"/>
          </a:xfrm>
          <a:prstGeom prst="rect">
            <a:avLst/>
          </a:prstGeom>
        </p:spPr>
      </p:pic>
      <p:pic>
        <p:nvPicPr>
          <p:cNvPr id="18" name="圖片 17" descr="一張含有 電腦, 電子用品 的圖片&#10;&#10;自動產生的描述">
            <a:extLst>
              <a:ext uri="{FF2B5EF4-FFF2-40B4-BE49-F238E27FC236}">
                <a16:creationId xmlns:a16="http://schemas.microsoft.com/office/drawing/2014/main" id="{9B4E4614-6794-406A-86FC-4CF89F2F6B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0579" y="3015502"/>
            <a:ext cx="996482" cy="1599461"/>
          </a:xfrm>
          <a:prstGeom prst="rect">
            <a:avLst/>
          </a:prstGeom>
        </p:spPr>
      </p:pic>
    </p:spTree>
    <p:extLst>
      <p:ext uri="{BB962C8B-B14F-4D97-AF65-F5344CB8AC3E}">
        <p14:creationId xmlns:p14="http://schemas.microsoft.com/office/powerpoint/2010/main" val="277438510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D7BFA8A3-50C0-4719-A9B8-1ED746DA39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893099"/>
            <a:ext cx="12192001" cy="3410247"/>
          </a:xfrm>
          <a:prstGeom prst="rect">
            <a:avLst/>
          </a:prstGeom>
        </p:spPr>
      </p:pic>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p:txBody>
          <a:bodyPr>
            <a:normAutofit/>
          </a:bodyPr>
          <a:lstStyle/>
          <a:p>
            <a:r>
              <a:rPr lang="zh-TW" altLang="en-US"/>
              <a:t>該如何選擇合適的模組</a:t>
            </a:r>
            <a:endParaRPr lang="zh-TW" altLang="en-US">
              <a:solidFill>
                <a:srgbClr val="FFFFFF"/>
              </a:solidFill>
            </a:endParaRPr>
          </a:p>
        </p:txBody>
      </p:sp>
      <p:sp>
        <p:nvSpPr>
          <p:cNvPr id="10" name="內容版面配置區 2">
            <a:extLst>
              <a:ext uri="{FF2B5EF4-FFF2-40B4-BE49-F238E27FC236}">
                <a16:creationId xmlns:a16="http://schemas.microsoft.com/office/drawing/2014/main" id="{169BCB60-3BE2-4478-9204-EE6E9111842F}"/>
              </a:ext>
            </a:extLst>
          </p:cNvPr>
          <p:cNvSpPr>
            <a:spLocks noGrp="1"/>
          </p:cNvSpPr>
          <p:nvPr>
            <p:ph idx="1"/>
          </p:nvPr>
        </p:nvSpPr>
        <p:spPr>
          <a:xfrm>
            <a:off x="838200" y="1690688"/>
            <a:ext cx="10515600" cy="696205"/>
          </a:xfrm>
        </p:spPr>
        <p:txBody>
          <a:bodyPr/>
          <a:lstStyle/>
          <a:p>
            <a:pPr marL="0" indent="0" algn="ctr">
              <a:buNone/>
            </a:pPr>
            <a:r>
              <a:rPr lang="zh-TW" altLang="en-US"/>
              <a:t>取決於「您可以忍受要等待多久的時間取回檔案」</a:t>
            </a:r>
            <a:endParaRPr lang="en-US" altLang="zh-TW"/>
          </a:p>
        </p:txBody>
      </p:sp>
      <p:graphicFrame>
        <p:nvGraphicFramePr>
          <p:cNvPr id="11" name="表格 4">
            <a:extLst>
              <a:ext uri="{FF2B5EF4-FFF2-40B4-BE49-F238E27FC236}">
                <a16:creationId xmlns:a16="http://schemas.microsoft.com/office/drawing/2014/main" id="{50A41C31-2627-4FD8-9317-B32167C7CA53}"/>
              </a:ext>
            </a:extLst>
          </p:cNvPr>
          <p:cNvGraphicFramePr>
            <a:graphicFrameLocks noGrp="1"/>
          </p:cNvGraphicFramePr>
          <p:nvPr>
            <p:extLst>
              <p:ext uri="{D42A27DB-BD31-4B8C-83A1-F6EECF244321}">
                <p14:modId xmlns:p14="http://schemas.microsoft.com/office/powerpoint/2010/main" val="649438961"/>
              </p:ext>
            </p:extLst>
          </p:nvPr>
        </p:nvGraphicFramePr>
        <p:xfrm>
          <a:off x="0" y="2923860"/>
          <a:ext cx="12192000" cy="3334517"/>
        </p:xfrm>
        <a:graphic>
          <a:graphicData uri="http://schemas.openxmlformats.org/drawingml/2006/table">
            <a:tbl>
              <a:tblPr firstRow="1" bandRow="1">
                <a:tableStyleId>{5C22544A-7EE6-4342-B048-85BDC9FD1C3A}</a:tableStyleId>
              </a:tblPr>
              <a:tblGrid>
                <a:gridCol w="4066162">
                  <a:extLst>
                    <a:ext uri="{9D8B030D-6E8A-4147-A177-3AD203B41FA5}">
                      <a16:colId xmlns:a16="http://schemas.microsoft.com/office/drawing/2014/main" val="1678364183"/>
                    </a:ext>
                  </a:extLst>
                </a:gridCol>
                <a:gridCol w="4056434">
                  <a:extLst>
                    <a:ext uri="{9D8B030D-6E8A-4147-A177-3AD203B41FA5}">
                      <a16:colId xmlns:a16="http://schemas.microsoft.com/office/drawing/2014/main" val="3906069402"/>
                    </a:ext>
                  </a:extLst>
                </a:gridCol>
                <a:gridCol w="4069404">
                  <a:extLst>
                    <a:ext uri="{9D8B030D-6E8A-4147-A177-3AD203B41FA5}">
                      <a16:colId xmlns:a16="http://schemas.microsoft.com/office/drawing/2014/main" val="1968888275"/>
                    </a:ext>
                  </a:extLst>
                </a:gridCol>
              </a:tblGrid>
              <a:tr h="1116005">
                <a:tc>
                  <a:txBody>
                    <a:bodyPr/>
                    <a:lstStyle/>
                    <a:p>
                      <a:pPr algn="ctr"/>
                      <a:r>
                        <a:rPr lang="en-US" altLang="zh-TW" sz="3400" b="1">
                          <a:solidFill>
                            <a:schemeClr val="tx1"/>
                          </a:solidFill>
                          <a:latin typeface="+mn-ea"/>
                          <a:ea typeface="+mn-ea"/>
                        </a:rPr>
                        <a:t>Minutes</a:t>
                      </a:r>
                      <a:endParaRPr lang="zh-TW" altLang="en-US" sz="3400" b="1">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600" b="1">
                          <a:solidFill>
                            <a:schemeClr val="tx1"/>
                          </a:solidFill>
                          <a:latin typeface="+mn-ea"/>
                          <a:ea typeface="+mn-ea"/>
                        </a:rPr>
                        <a:t>Cloning/ Failover</a:t>
                      </a:r>
                    </a:p>
                    <a:p>
                      <a:pPr algn="ctr"/>
                      <a:r>
                        <a:rPr lang="en-US" altLang="zh-TW" b="0">
                          <a:solidFill>
                            <a:schemeClr val="tx1"/>
                          </a:solidFill>
                          <a:latin typeface="+mn-ea"/>
                          <a:ea typeface="+mn-ea"/>
                        </a:rPr>
                        <a:t>NO Restore necessary</a:t>
                      </a:r>
                      <a:endParaRPr lang="zh-TW" altLang="en-US" b="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b="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567346"/>
                  </a:ext>
                </a:extLst>
              </a:tr>
              <a:tr h="1116751">
                <a:tc>
                  <a:txBody>
                    <a:bodyPr/>
                    <a:lstStyle/>
                    <a:p>
                      <a:pPr algn="ctr"/>
                      <a:r>
                        <a:rPr lang="en-US" altLang="zh-TW" sz="3400" b="1">
                          <a:solidFill>
                            <a:schemeClr val="tx1"/>
                          </a:solidFill>
                          <a:latin typeface="+mn-ea"/>
                          <a:ea typeface="+mn-ea"/>
                        </a:rPr>
                        <a:t>Hour(s)</a:t>
                      </a:r>
                      <a:endParaRPr lang="zh-TW" altLang="en-US" sz="3400" b="1">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600" b="1">
                          <a:solidFill>
                            <a:schemeClr val="tx1"/>
                          </a:solidFill>
                          <a:latin typeface="+mn-ea"/>
                          <a:ea typeface="+mn-ea"/>
                        </a:rPr>
                        <a:t>Backup</a:t>
                      </a:r>
                      <a:r>
                        <a:rPr lang="en-US" altLang="zh-TW" b="0">
                          <a:solidFill>
                            <a:schemeClr val="tx1"/>
                          </a:solidFill>
                          <a:latin typeface="+mn-ea"/>
                          <a:ea typeface="+mn-ea"/>
                        </a:rPr>
                        <a:t> to Disk or Tape or Cloud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b="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662620"/>
                  </a:ext>
                </a:extLst>
              </a:tr>
              <a:tr h="1101761">
                <a:tc>
                  <a:txBody>
                    <a:bodyPr/>
                    <a:lstStyle/>
                    <a:p>
                      <a:pPr algn="ctr"/>
                      <a:r>
                        <a:rPr lang="en-US" altLang="zh-TW" sz="3400" b="1">
                          <a:solidFill>
                            <a:schemeClr val="tx1"/>
                          </a:solidFill>
                          <a:latin typeface="+mn-ea"/>
                          <a:ea typeface="+mn-ea"/>
                        </a:rPr>
                        <a:t>Day(s)</a:t>
                      </a:r>
                      <a:endParaRPr lang="zh-TW" altLang="en-US" sz="3400" b="1">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600" b="1">
                          <a:solidFill>
                            <a:schemeClr val="tx1"/>
                          </a:solidFill>
                          <a:latin typeface="+mn-ea"/>
                          <a:ea typeface="+mn-ea"/>
                        </a:rPr>
                        <a:t>Long-term Archiving</a:t>
                      </a:r>
                    </a:p>
                    <a:p>
                      <a:pPr algn="ctr"/>
                      <a:r>
                        <a:rPr lang="en-US" altLang="zh-TW" sz="1600" b="0">
                          <a:solidFill>
                            <a:schemeClr val="tx1"/>
                          </a:solidFill>
                          <a:latin typeface="+mn-ea"/>
                          <a:ea typeface="+mn-ea"/>
                        </a:rPr>
                        <a:t>with off-site Storage</a:t>
                      </a:r>
                      <a:r>
                        <a:rPr lang="zh-TW" altLang="en-US" sz="1600" b="0">
                          <a:solidFill>
                            <a:schemeClr val="tx1"/>
                          </a:solidFill>
                          <a:latin typeface="+mn-ea"/>
                          <a:ea typeface="+mn-ea"/>
                        </a:rPr>
                        <a:t> </a:t>
                      </a:r>
                      <a:r>
                        <a:rPr lang="en-US" altLang="zh-TW" sz="1600" b="0">
                          <a:solidFill>
                            <a:schemeClr val="tx1"/>
                          </a:solidFill>
                          <a:latin typeface="+mn-ea"/>
                          <a:ea typeface="+mn-ea"/>
                        </a:rPr>
                        <a:t>to Tape or Cloud</a:t>
                      </a:r>
                      <a:endParaRPr lang="zh-TW" altLang="en-US" sz="1600" b="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TW" altLang="en-US" b="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6936793"/>
                  </a:ext>
                </a:extLst>
              </a:tr>
            </a:tbl>
          </a:graphicData>
        </a:graphic>
      </p:graphicFrame>
      <p:pic>
        <p:nvPicPr>
          <p:cNvPr id="12" name="Picture 6" descr="Product Icon P5 Synchronize 1024px">
            <a:extLst>
              <a:ext uri="{FF2B5EF4-FFF2-40B4-BE49-F238E27FC236}">
                <a16:creationId xmlns:a16="http://schemas.microsoft.com/office/drawing/2014/main" id="{C054D4FE-AF87-4268-8DFF-1567A3D094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0542" y="3251023"/>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D347135B-1ACE-4FEA-920A-A7A1523A33DC}"/>
              </a:ext>
            </a:extLst>
          </p:cNvPr>
          <p:cNvSpPr txBox="1"/>
          <p:nvPr/>
        </p:nvSpPr>
        <p:spPr>
          <a:xfrm>
            <a:off x="9444222" y="3219183"/>
            <a:ext cx="2267589" cy="523220"/>
          </a:xfrm>
          <a:prstGeom prst="rect">
            <a:avLst/>
          </a:prstGeom>
          <a:noFill/>
        </p:spPr>
        <p:txBody>
          <a:bodyPr wrap="square" rtlCol="0">
            <a:spAutoFit/>
          </a:bodyPr>
          <a:lstStyle/>
          <a:p>
            <a:r>
              <a:rPr lang="en-US" altLang="zh-TW" sz="2800">
                <a:latin typeface="+mn-ea"/>
              </a:rPr>
              <a:t>Synchronize</a:t>
            </a:r>
            <a:endParaRPr lang="zh-TW" altLang="en-US" sz="2800">
              <a:latin typeface="+mn-ea"/>
            </a:endParaRPr>
          </a:p>
        </p:txBody>
      </p:sp>
      <p:pic>
        <p:nvPicPr>
          <p:cNvPr id="14" name="Picture 2" descr="Product Icon P5 Backup 1024px">
            <a:extLst>
              <a:ext uri="{FF2B5EF4-FFF2-40B4-BE49-F238E27FC236}">
                <a16:creationId xmlns:a16="http://schemas.microsoft.com/office/drawing/2014/main" id="{E81AA91A-3AC6-4EB4-A8C4-1868536AB8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60542" y="4343999"/>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25E2A426-354C-4226-8F08-E7B53DC01DEB}"/>
              </a:ext>
            </a:extLst>
          </p:cNvPr>
          <p:cNvSpPr txBox="1"/>
          <p:nvPr/>
        </p:nvSpPr>
        <p:spPr>
          <a:xfrm>
            <a:off x="9444222" y="4323382"/>
            <a:ext cx="1855319" cy="523220"/>
          </a:xfrm>
          <a:prstGeom prst="rect">
            <a:avLst/>
          </a:prstGeom>
          <a:noFill/>
        </p:spPr>
        <p:txBody>
          <a:bodyPr wrap="square" rtlCol="0">
            <a:spAutoFit/>
          </a:bodyPr>
          <a:lstStyle/>
          <a:p>
            <a:r>
              <a:rPr lang="en-US" altLang="zh-TW" sz="2800">
                <a:latin typeface="+mn-ea"/>
              </a:rPr>
              <a:t>Backup</a:t>
            </a:r>
            <a:endParaRPr lang="zh-TW" altLang="en-US" sz="2800">
              <a:latin typeface="+mn-ea"/>
            </a:endParaRPr>
          </a:p>
        </p:txBody>
      </p:sp>
      <p:pic>
        <p:nvPicPr>
          <p:cNvPr id="16" name="Picture 4" descr="Product Icon P5 Archive 1024px">
            <a:extLst>
              <a:ext uri="{FF2B5EF4-FFF2-40B4-BE49-F238E27FC236}">
                <a16:creationId xmlns:a16="http://schemas.microsoft.com/office/drawing/2014/main" id="{40B88DD8-A360-4942-9EBD-762163628EC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60542" y="5469918"/>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5461EA24-5B83-4635-94D8-DB4A6089B5B6}"/>
              </a:ext>
            </a:extLst>
          </p:cNvPr>
          <p:cNvSpPr txBox="1"/>
          <p:nvPr/>
        </p:nvSpPr>
        <p:spPr>
          <a:xfrm>
            <a:off x="9444222" y="5428539"/>
            <a:ext cx="1558558" cy="523220"/>
          </a:xfrm>
          <a:prstGeom prst="rect">
            <a:avLst/>
          </a:prstGeom>
          <a:noFill/>
        </p:spPr>
        <p:txBody>
          <a:bodyPr wrap="square" rtlCol="0">
            <a:spAutoFit/>
          </a:bodyPr>
          <a:lstStyle/>
          <a:p>
            <a:r>
              <a:rPr lang="en-US" altLang="zh-TW" sz="2800">
                <a:latin typeface="+mn-ea"/>
              </a:rPr>
              <a:t>Archive</a:t>
            </a:r>
            <a:endParaRPr lang="zh-TW" altLang="en-US" sz="2800">
              <a:latin typeface="+mn-ea"/>
            </a:endParaRPr>
          </a:p>
        </p:txBody>
      </p:sp>
    </p:spTree>
    <p:extLst>
      <p:ext uri="{BB962C8B-B14F-4D97-AF65-F5344CB8AC3E}">
        <p14:creationId xmlns:p14="http://schemas.microsoft.com/office/powerpoint/2010/main" val="342781136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7AE967-C27C-4EE9-BA43-B6C050A0A50D}"/>
              </a:ext>
            </a:extLst>
          </p:cNvPr>
          <p:cNvSpPr>
            <a:spLocks noGrp="1"/>
          </p:cNvSpPr>
          <p:nvPr>
            <p:ph type="title"/>
          </p:nvPr>
        </p:nvSpPr>
        <p:spPr>
          <a:xfrm>
            <a:off x="838200" y="480080"/>
            <a:ext cx="10515600" cy="1325563"/>
          </a:xfrm>
        </p:spPr>
        <p:txBody>
          <a:bodyPr>
            <a:normAutofit fontScale="90000"/>
          </a:bodyPr>
          <a:lstStyle/>
          <a:p>
            <a:r>
              <a:rPr lang="zh-TW" altLang="en-US">
                <a:solidFill>
                  <a:schemeClr val="bg1"/>
                </a:solidFill>
              </a:rPr>
              <a:t>老兵越戰越勇</a:t>
            </a:r>
            <a:br>
              <a:rPr lang="en-US" altLang="zh-TW">
                <a:solidFill>
                  <a:schemeClr val="bg1"/>
                </a:solidFill>
              </a:rPr>
            </a:br>
            <a:r>
              <a:rPr lang="zh-TW" altLang="en-US">
                <a:solidFill>
                  <a:schemeClr val="bg1"/>
                </a:solidFill>
              </a:rPr>
              <a:t>揭密復古科技「磁帶」的超強優勢</a:t>
            </a:r>
          </a:p>
        </p:txBody>
      </p:sp>
      <p:sp>
        <p:nvSpPr>
          <p:cNvPr id="10" name="內容版面配置區 2">
            <a:extLst>
              <a:ext uri="{FF2B5EF4-FFF2-40B4-BE49-F238E27FC236}">
                <a16:creationId xmlns:a16="http://schemas.microsoft.com/office/drawing/2014/main" id="{2DCB5116-33A2-49A1-9FBA-34774916F64A}"/>
              </a:ext>
            </a:extLst>
          </p:cNvPr>
          <p:cNvSpPr>
            <a:spLocks noGrp="1"/>
          </p:cNvSpPr>
          <p:nvPr>
            <p:ph idx="1"/>
          </p:nvPr>
        </p:nvSpPr>
        <p:spPr>
          <a:xfrm>
            <a:off x="838200" y="2179368"/>
            <a:ext cx="7196528" cy="4005549"/>
          </a:xfrm>
        </p:spPr>
        <p:txBody>
          <a:bodyPr anchor="t">
            <a:normAutofit/>
          </a:bodyPr>
          <a:lstStyle/>
          <a:p>
            <a:pPr marL="35560" indent="143510">
              <a:buFont typeface="Wingdings" panose="05000000000000000000" pitchFamily="2" charset="2"/>
              <a:buChar char="ü"/>
            </a:pPr>
            <a:r>
              <a:rPr lang="zh-TW" altLang="en-US">
                <a:solidFill>
                  <a:schemeClr val="bg1"/>
                </a:solidFill>
              </a:rPr>
              <a:t>超高安全性</a:t>
            </a:r>
            <a:endParaRPr lang="en-US" altLang="zh-TW">
              <a:solidFill>
                <a:schemeClr val="bg1"/>
              </a:solidFill>
            </a:endParaRPr>
          </a:p>
          <a:p>
            <a:pPr marL="0" indent="0">
              <a:buNone/>
            </a:pPr>
            <a:r>
              <a:rPr lang="zh-TW" altLang="en-US" sz="2000">
                <a:solidFill>
                  <a:schemeClr val="bg1"/>
                </a:solidFill>
              </a:rPr>
              <a:t>數據資料無法被駭客輕易竄改和抹除，對於數據安全性有較高要求的企業和機構比如銀行、保險公司、國家檔案館，以及科研機構等，其實也還在使用磁帶儲存數據。</a:t>
            </a:r>
            <a:endParaRPr lang="en-US" altLang="zh-TW" sz="2000">
              <a:solidFill>
                <a:schemeClr val="bg1"/>
              </a:solidFill>
            </a:endParaRPr>
          </a:p>
          <a:p>
            <a:pPr marL="35560" indent="143510">
              <a:buFont typeface="Wingdings" panose="05000000000000000000" pitchFamily="2" charset="2"/>
              <a:buChar char="ü"/>
            </a:pPr>
            <a:endParaRPr lang="en-US" altLang="zh-TW">
              <a:solidFill>
                <a:schemeClr val="bg1"/>
              </a:solidFill>
            </a:endParaRPr>
          </a:p>
          <a:p>
            <a:pPr marL="35560" indent="143510">
              <a:buFont typeface="Wingdings" panose="05000000000000000000" pitchFamily="2" charset="2"/>
              <a:buChar char="ü"/>
            </a:pPr>
            <a:r>
              <a:rPr lang="zh-TW" altLang="en-US">
                <a:solidFill>
                  <a:schemeClr val="bg1"/>
                </a:solidFill>
              </a:rPr>
              <a:t>不容質疑的耐用和穩定性</a:t>
            </a:r>
            <a:endParaRPr lang="en-US" altLang="zh-TW">
              <a:solidFill>
                <a:schemeClr val="bg1"/>
              </a:solidFill>
            </a:endParaRPr>
          </a:p>
          <a:p>
            <a:pPr marL="0" indent="0">
              <a:buNone/>
            </a:pPr>
            <a:r>
              <a:rPr lang="zh-TW" altLang="en-US" sz="2000">
                <a:solidFill>
                  <a:schemeClr val="bg1"/>
                </a:solidFill>
              </a:rPr>
              <a:t>相較於使用、存放了數年的硬碟就有磁碟壞軌的可能性，一捲正常使用且保存完善的磁帶壽命可達到數十年 ，對於有資料需要長期保存或是保管的單位來說，磁帶比起硬碟是更好的選項。</a:t>
            </a:r>
            <a:endParaRPr lang="en-US" altLang="zh-TW" sz="2000">
              <a:solidFill>
                <a:schemeClr val="bg1"/>
              </a:solidFill>
            </a:endParaRPr>
          </a:p>
        </p:txBody>
      </p:sp>
      <p:pic>
        <p:nvPicPr>
          <p:cNvPr id="4" name="圖片 3">
            <a:extLst>
              <a:ext uri="{FF2B5EF4-FFF2-40B4-BE49-F238E27FC236}">
                <a16:creationId xmlns:a16="http://schemas.microsoft.com/office/drawing/2014/main" id="{B5B58E9E-0FDB-4AAE-9E96-727CA8E5C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5956" y="2450589"/>
            <a:ext cx="3517433" cy="3140741"/>
          </a:xfrm>
          <a:prstGeom prst="rect">
            <a:avLst/>
          </a:prstGeom>
        </p:spPr>
      </p:pic>
      <p:pic>
        <p:nvPicPr>
          <p:cNvPr id="6" name="圖片 5" descr="一張含有 電子用品 的圖片&#10;&#10;自動產生的描述">
            <a:extLst>
              <a:ext uri="{FF2B5EF4-FFF2-40B4-BE49-F238E27FC236}">
                <a16:creationId xmlns:a16="http://schemas.microsoft.com/office/drawing/2014/main" id="{88F7736B-71F4-4736-84B3-68468F74C1D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227297" y="2575859"/>
            <a:ext cx="3714749" cy="2476499"/>
          </a:xfrm>
          <a:prstGeom prst="rect">
            <a:avLst/>
          </a:prstGeom>
        </p:spPr>
      </p:pic>
    </p:spTree>
    <p:extLst>
      <p:ext uri="{BB962C8B-B14F-4D97-AF65-F5344CB8AC3E}">
        <p14:creationId xmlns:p14="http://schemas.microsoft.com/office/powerpoint/2010/main" val="292624475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a:extLst>
              <a:ext uri="{FF2B5EF4-FFF2-40B4-BE49-F238E27FC236}">
                <a16:creationId xmlns:a16="http://schemas.microsoft.com/office/drawing/2014/main" id="{E362280F-AC7C-4EB5-B410-F2F54E787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0173" y="5558696"/>
            <a:ext cx="3912684" cy="76224"/>
          </a:xfrm>
          <a:prstGeom prst="rect">
            <a:avLst/>
          </a:prstGeom>
        </p:spPr>
      </p:pic>
      <p:pic>
        <p:nvPicPr>
          <p:cNvPr id="36" name="圖片 35">
            <a:extLst>
              <a:ext uri="{FF2B5EF4-FFF2-40B4-BE49-F238E27FC236}">
                <a16:creationId xmlns:a16="http://schemas.microsoft.com/office/drawing/2014/main" id="{46EA8A04-AE16-4C22-BFE3-085D86107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9294" y="1980210"/>
            <a:ext cx="5204607" cy="3293542"/>
          </a:xfrm>
          <a:prstGeom prst="rect">
            <a:avLst/>
          </a:prstGeom>
        </p:spPr>
      </p:pic>
      <p:sp>
        <p:nvSpPr>
          <p:cNvPr id="4" name="Google Shape;422;p41">
            <a:extLst>
              <a:ext uri="{FF2B5EF4-FFF2-40B4-BE49-F238E27FC236}">
                <a16:creationId xmlns:a16="http://schemas.microsoft.com/office/drawing/2014/main" id="{BE337D3D-280A-4800-8764-951FD6D88CE5}"/>
              </a:ext>
            </a:extLst>
          </p:cNvPr>
          <p:cNvSpPr/>
          <p:nvPr/>
        </p:nvSpPr>
        <p:spPr>
          <a:xfrm>
            <a:off x="7102807" y="2722801"/>
            <a:ext cx="1496800" cy="1244400"/>
          </a:xfrm>
          <a:prstGeom prst="roundRect">
            <a:avLst>
              <a:gd name="adj" fmla="val 16667"/>
            </a:avLst>
          </a:prstGeom>
          <a:solidFill>
            <a:srgbClr val="E1DCF4"/>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 name="Google Shape;424;p41">
            <a:extLst>
              <a:ext uri="{FF2B5EF4-FFF2-40B4-BE49-F238E27FC236}">
                <a16:creationId xmlns:a16="http://schemas.microsoft.com/office/drawing/2014/main" id="{FF5277A4-2E13-409D-9DD3-DF7EDF8D01D5}"/>
              </a:ext>
            </a:extLst>
          </p:cNvPr>
          <p:cNvPicPr preferRelativeResize="0"/>
          <p:nvPr/>
        </p:nvPicPr>
        <p:blipFill>
          <a:blip r:embed="rId5">
            <a:alphaModFix/>
          </a:blip>
          <a:stretch>
            <a:fillRect/>
          </a:stretch>
        </p:blipFill>
        <p:spPr>
          <a:xfrm>
            <a:off x="693406" y="2492499"/>
            <a:ext cx="2470467" cy="2117533"/>
          </a:xfrm>
          <a:prstGeom prst="rect">
            <a:avLst/>
          </a:prstGeom>
          <a:noFill/>
          <a:ln>
            <a:noFill/>
          </a:ln>
        </p:spPr>
      </p:pic>
      <p:pic>
        <p:nvPicPr>
          <p:cNvPr id="6" name="Google Shape;425;p41">
            <a:extLst>
              <a:ext uri="{FF2B5EF4-FFF2-40B4-BE49-F238E27FC236}">
                <a16:creationId xmlns:a16="http://schemas.microsoft.com/office/drawing/2014/main" id="{13B50044-AF64-4B39-8B0D-976F72486F88}"/>
              </a:ext>
            </a:extLst>
          </p:cNvPr>
          <p:cNvPicPr preferRelativeResize="0"/>
          <p:nvPr/>
        </p:nvPicPr>
        <p:blipFill>
          <a:blip r:embed="rId6">
            <a:alphaModFix/>
          </a:blip>
          <a:stretch>
            <a:fillRect/>
          </a:stretch>
        </p:blipFill>
        <p:spPr>
          <a:xfrm>
            <a:off x="4485640" y="2856972"/>
            <a:ext cx="1124533" cy="995767"/>
          </a:xfrm>
          <a:prstGeom prst="rect">
            <a:avLst/>
          </a:prstGeom>
          <a:noFill/>
          <a:ln>
            <a:noFill/>
          </a:ln>
        </p:spPr>
      </p:pic>
      <p:sp>
        <p:nvSpPr>
          <p:cNvPr id="7" name="Google Shape;427;p41">
            <a:extLst>
              <a:ext uri="{FF2B5EF4-FFF2-40B4-BE49-F238E27FC236}">
                <a16:creationId xmlns:a16="http://schemas.microsoft.com/office/drawing/2014/main" id="{45BCB0BF-7DE4-41E3-BC09-544DF2981259}"/>
              </a:ext>
            </a:extLst>
          </p:cNvPr>
          <p:cNvSpPr txBox="1"/>
          <p:nvPr/>
        </p:nvSpPr>
        <p:spPr>
          <a:xfrm>
            <a:off x="4341871" y="3817834"/>
            <a:ext cx="2660400" cy="433600"/>
          </a:xfrm>
          <a:prstGeom prst="rect">
            <a:avLst/>
          </a:prstGeom>
          <a:noFill/>
          <a:ln>
            <a:noFill/>
          </a:ln>
        </p:spPr>
        <p:txBody>
          <a:bodyPr spcFirstLastPara="1" wrap="square" lIns="121900" tIns="121900" rIns="121900" bIns="121900" anchor="t" anchorCtr="0">
            <a:noAutofit/>
          </a:bodyPr>
          <a:lstStyle/>
          <a:p>
            <a:r>
              <a:rPr lang="en-US" altLang="zh-TW" sz="1333">
                <a:latin typeface="Calibri"/>
                <a:ea typeface="Calibri"/>
                <a:cs typeface="Calibri"/>
                <a:sym typeface="Calibri"/>
              </a:rPr>
              <a:t>Shared Folders</a:t>
            </a:r>
            <a:endParaRPr sz="1333">
              <a:latin typeface="Calibri"/>
              <a:ea typeface="Calibri"/>
              <a:cs typeface="Calibri"/>
              <a:sym typeface="Calibri"/>
            </a:endParaRPr>
          </a:p>
        </p:txBody>
      </p:sp>
      <p:sp>
        <p:nvSpPr>
          <p:cNvPr id="8" name="Google Shape;428;p41">
            <a:extLst>
              <a:ext uri="{FF2B5EF4-FFF2-40B4-BE49-F238E27FC236}">
                <a16:creationId xmlns:a16="http://schemas.microsoft.com/office/drawing/2014/main" id="{2D2372D6-0095-4B3E-8492-37276266075F}"/>
              </a:ext>
            </a:extLst>
          </p:cNvPr>
          <p:cNvSpPr txBox="1"/>
          <p:nvPr/>
        </p:nvSpPr>
        <p:spPr>
          <a:xfrm>
            <a:off x="2447113" y="2353768"/>
            <a:ext cx="1179200" cy="433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SMB/CIFS</a:t>
            </a:r>
            <a:endParaRPr sz="1333">
              <a:latin typeface="Calibri"/>
              <a:ea typeface="Calibri"/>
              <a:cs typeface="Calibri"/>
              <a:sym typeface="Calibri"/>
            </a:endParaRPr>
          </a:p>
        </p:txBody>
      </p:sp>
      <p:sp>
        <p:nvSpPr>
          <p:cNvPr id="9" name="Google Shape;429;p41">
            <a:extLst>
              <a:ext uri="{FF2B5EF4-FFF2-40B4-BE49-F238E27FC236}">
                <a16:creationId xmlns:a16="http://schemas.microsoft.com/office/drawing/2014/main" id="{F5264038-7342-4F14-8F3B-400778CE41C1}"/>
              </a:ext>
            </a:extLst>
          </p:cNvPr>
          <p:cNvSpPr txBox="1"/>
          <p:nvPr/>
        </p:nvSpPr>
        <p:spPr>
          <a:xfrm>
            <a:off x="2447113" y="3914988"/>
            <a:ext cx="1179200" cy="433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AFP</a:t>
            </a:r>
            <a:endParaRPr sz="1333">
              <a:latin typeface="Calibri"/>
              <a:ea typeface="Calibri"/>
              <a:cs typeface="Calibri"/>
              <a:sym typeface="Calibri"/>
            </a:endParaRPr>
          </a:p>
        </p:txBody>
      </p:sp>
      <p:sp>
        <p:nvSpPr>
          <p:cNvPr id="10" name="Google Shape;430;p41">
            <a:extLst>
              <a:ext uri="{FF2B5EF4-FFF2-40B4-BE49-F238E27FC236}">
                <a16:creationId xmlns:a16="http://schemas.microsoft.com/office/drawing/2014/main" id="{879B077F-09B6-4C7B-90BF-FCE76CD701CB}"/>
              </a:ext>
            </a:extLst>
          </p:cNvPr>
          <p:cNvSpPr txBox="1"/>
          <p:nvPr/>
        </p:nvSpPr>
        <p:spPr>
          <a:xfrm>
            <a:off x="2447113" y="3119388"/>
            <a:ext cx="1179200" cy="433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NFS</a:t>
            </a:r>
            <a:endParaRPr sz="1333">
              <a:latin typeface="Calibri"/>
              <a:ea typeface="Calibri"/>
              <a:cs typeface="Calibri"/>
              <a:sym typeface="Calibri"/>
            </a:endParaRPr>
          </a:p>
        </p:txBody>
      </p:sp>
      <p:pic>
        <p:nvPicPr>
          <p:cNvPr id="11" name="Google Shape;431;p41" descr="ICON_TapeDrive_Q308">
            <a:extLst>
              <a:ext uri="{FF2B5EF4-FFF2-40B4-BE49-F238E27FC236}">
                <a16:creationId xmlns:a16="http://schemas.microsoft.com/office/drawing/2014/main" id="{CB231FA3-B193-49D8-A5D9-7C1608B5C1C0}"/>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04504" y="4951686"/>
            <a:ext cx="1242133" cy="927033"/>
          </a:xfrm>
          <a:prstGeom prst="rect">
            <a:avLst/>
          </a:prstGeom>
          <a:noFill/>
          <a:ln>
            <a:noFill/>
          </a:ln>
        </p:spPr>
      </p:pic>
      <p:sp>
        <p:nvSpPr>
          <p:cNvPr id="13" name="Google Shape;433;p41">
            <a:extLst>
              <a:ext uri="{FF2B5EF4-FFF2-40B4-BE49-F238E27FC236}">
                <a16:creationId xmlns:a16="http://schemas.microsoft.com/office/drawing/2014/main" id="{824D0E5A-F87B-47C6-BA98-C68F32B6976B}"/>
              </a:ext>
            </a:extLst>
          </p:cNvPr>
          <p:cNvSpPr txBox="1"/>
          <p:nvPr/>
        </p:nvSpPr>
        <p:spPr>
          <a:xfrm>
            <a:off x="6254918" y="5038049"/>
            <a:ext cx="2732800" cy="461999"/>
          </a:xfrm>
          <a:prstGeom prst="rect">
            <a:avLst/>
          </a:prstGeom>
          <a:noFill/>
          <a:ln>
            <a:noFill/>
          </a:ln>
        </p:spPr>
        <p:txBody>
          <a:bodyPr spcFirstLastPara="1" wrap="square" lIns="121900" tIns="60933" rIns="121900" bIns="60933" anchor="t" anchorCtr="0">
            <a:noAutofit/>
          </a:bodyPr>
          <a:lstStyle/>
          <a:p>
            <a:pPr algn="ctr"/>
            <a:endParaRPr sz="1333">
              <a:latin typeface="Calibri"/>
              <a:ea typeface="Calibri"/>
              <a:cs typeface="Calibri"/>
              <a:sym typeface="Calibri"/>
            </a:endParaRPr>
          </a:p>
          <a:p>
            <a:pPr algn="ctr"/>
            <a:r>
              <a:rPr lang="en-US" altLang="zh-TW" sz="1333">
                <a:latin typeface="Calibri"/>
                <a:ea typeface="Calibri"/>
                <a:cs typeface="Calibri"/>
                <a:sym typeface="Calibri"/>
              </a:rPr>
              <a:t>SAS Direct Attach Cable</a:t>
            </a:r>
            <a:endParaRPr sz="1333">
              <a:latin typeface="Calibri"/>
              <a:ea typeface="Calibri"/>
              <a:cs typeface="Calibri"/>
              <a:sym typeface="Calibri"/>
            </a:endParaRPr>
          </a:p>
        </p:txBody>
      </p:sp>
      <p:sp>
        <p:nvSpPr>
          <p:cNvPr id="17" name="Google Shape;437;p41">
            <a:extLst>
              <a:ext uri="{FF2B5EF4-FFF2-40B4-BE49-F238E27FC236}">
                <a16:creationId xmlns:a16="http://schemas.microsoft.com/office/drawing/2014/main" id="{FA765B72-6B36-4D3B-9D9F-C8D4DCD0ED68}"/>
              </a:ext>
            </a:extLst>
          </p:cNvPr>
          <p:cNvSpPr txBox="1"/>
          <p:nvPr/>
        </p:nvSpPr>
        <p:spPr>
          <a:xfrm>
            <a:off x="8098740" y="5903234"/>
            <a:ext cx="2948000" cy="747600"/>
          </a:xfrm>
          <a:prstGeom prst="rect">
            <a:avLst/>
          </a:prstGeom>
          <a:noFill/>
          <a:ln>
            <a:noFill/>
          </a:ln>
        </p:spPr>
        <p:txBody>
          <a:bodyPr spcFirstLastPara="1" wrap="square" lIns="121900" tIns="121900" rIns="121900" bIns="121900" anchor="t" anchorCtr="0">
            <a:noAutofit/>
          </a:bodyPr>
          <a:lstStyle/>
          <a:p>
            <a:pPr algn="ctr"/>
            <a:r>
              <a:rPr lang="en-US" altLang="zh-TW" sz="1333">
                <a:latin typeface="Calibri"/>
                <a:ea typeface="Calibri"/>
                <a:cs typeface="Calibri"/>
                <a:sym typeface="Calibri"/>
              </a:rPr>
              <a:t>Tandberg Data standalone tape drive</a:t>
            </a:r>
            <a:endParaRPr sz="1333">
              <a:latin typeface="Calibri"/>
              <a:ea typeface="Calibri"/>
              <a:cs typeface="Calibri"/>
              <a:sym typeface="Calibri"/>
            </a:endParaRPr>
          </a:p>
        </p:txBody>
      </p:sp>
      <p:sp>
        <p:nvSpPr>
          <p:cNvPr id="18" name="Google Shape;438;p41">
            <a:extLst>
              <a:ext uri="{FF2B5EF4-FFF2-40B4-BE49-F238E27FC236}">
                <a16:creationId xmlns:a16="http://schemas.microsoft.com/office/drawing/2014/main" id="{C656F60D-EE17-4ACC-A199-15CA868FEC83}"/>
              </a:ext>
            </a:extLst>
          </p:cNvPr>
          <p:cNvSpPr txBox="1"/>
          <p:nvPr/>
        </p:nvSpPr>
        <p:spPr>
          <a:xfrm>
            <a:off x="4516592" y="6046362"/>
            <a:ext cx="2000400" cy="369200"/>
          </a:xfrm>
          <a:prstGeom prst="rect">
            <a:avLst/>
          </a:prstGeom>
          <a:noFill/>
          <a:ln>
            <a:noFill/>
          </a:ln>
        </p:spPr>
        <p:txBody>
          <a:bodyPr spcFirstLastPara="1" wrap="square" lIns="121900" tIns="60933" rIns="121900" bIns="60933" anchor="t" anchorCtr="0">
            <a:noAutofit/>
          </a:bodyPr>
          <a:lstStyle/>
          <a:p>
            <a:pPr algn="ctr"/>
            <a:r>
              <a:rPr lang="en-US" altLang="zh-TW" sz="1333">
                <a:latin typeface="Calibri"/>
                <a:ea typeface="Calibri"/>
                <a:cs typeface="Calibri"/>
                <a:sym typeface="Calibri"/>
              </a:rPr>
              <a:t>QTS 4.3+</a:t>
            </a:r>
            <a:endParaRPr sz="1333">
              <a:latin typeface="Calibri"/>
              <a:ea typeface="Calibri"/>
              <a:cs typeface="Calibri"/>
              <a:sym typeface="Calibri"/>
            </a:endParaRPr>
          </a:p>
        </p:txBody>
      </p:sp>
      <p:sp>
        <p:nvSpPr>
          <p:cNvPr id="22" name="Google Shape;442;p41">
            <a:extLst>
              <a:ext uri="{FF2B5EF4-FFF2-40B4-BE49-F238E27FC236}">
                <a16:creationId xmlns:a16="http://schemas.microsoft.com/office/drawing/2014/main" id="{5FCF7270-B037-4CE0-BD99-0957003708AA}"/>
              </a:ext>
            </a:extLst>
          </p:cNvPr>
          <p:cNvSpPr txBox="1"/>
          <p:nvPr/>
        </p:nvSpPr>
        <p:spPr>
          <a:xfrm>
            <a:off x="7230821" y="3907317"/>
            <a:ext cx="1311200" cy="433600"/>
          </a:xfrm>
          <a:prstGeom prst="rect">
            <a:avLst/>
          </a:prstGeom>
          <a:noFill/>
          <a:ln>
            <a:noFill/>
          </a:ln>
        </p:spPr>
        <p:txBody>
          <a:bodyPr spcFirstLastPara="1" wrap="square" lIns="121900" tIns="121900" rIns="121900" bIns="121900" anchor="t" anchorCtr="0">
            <a:noAutofit/>
          </a:bodyPr>
          <a:lstStyle/>
          <a:p>
            <a:pPr algn="ctr"/>
            <a:r>
              <a:rPr lang="en-US" altLang="zh-TW" sz="1333" err="1">
                <a:latin typeface="Calibri"/>
                <a:ea typeface="Calibri"/>
                <a:cs typeface="Calibri"/>
                <a:sym typeface="Calibri"/>
              </a:rPr>
              <a:t>Archiware</a:t>
            </a:r>
            <a:r>
              <a:rPr lang="en-US" altLang="zh-TW" sz="1333">
                <a:latin typeface="Calibri"/>
                <a:ea typeface="Calibri"/>
                <a:cs typeface="Calibri"/>
                <a:sym typeface="Calibri"/>
              </a:rPr>
              <a:t> P5</a:t>
            </a:r>
            <a:endParaRPr sz="1333">
              <a:latin typeface="Calibri"/>
              <a:ea typeface="Calibri"/>
              <a:cs typeface="Calibri"/>
              <a:sym typeface="Calibri"/>
            </a:endParaRPr>
          </a:p>
        </p:txBody>
      </p:sp>
      <p:pic>
        <p:nvPicPr>
          <p:cNvPr id="23" name="Google Shape;443;p41">
            <a:extLst>
              <a:ext uri="{FF2B5EF4-FFF2-40B4-BE49-F238E27FC236}">
                <a16:creationId xmlns:a16="http://schemas.microsoft.com/office/drawing/2014/main" id="{34C8ED1D-A09C-4F5C-BC8B-0AC3C877CAA4}"/>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293773" y="2832399"/>
            <a:ext cx="480000" cy="480000"/>
          </a:xfrm>
          <a:prstGeom prst="rect">
            <a:avLst/>
          </a:prstGeom>
          <a:noFill/>
          <a:ln>
            <a:noFill/>
          </a:ln>
        </p:spPr>
      </p:pic>
      <p:pic>
        <p:nvPicPr>
          <p:cNvPr id="24" name="Google Shape;444;p41">
            <a:extLst>
              <a:ext uri="{FF2B5EF4-FFF2-40B4-BE49-F238E27FC236}">
                <a16:creationId xmlns:a16="http://schemas.microsoft.com/office/drawing/2014/main" id="{66596818-83C9-4EE4-B595-D8A20D63B72B}"/>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946840" y="2832401"/>
            <a:ext cx="480000" cy="480000"/>
          </a:xfrm>
          <a:prstGeom prst="rect">
            <a:avLst/>
          </a:prstGeom>
          <a:noFill/>
          <a:ln>
            <a:noFill/>
          </a:ln>
        </p:spPr>
      </p:pic>
      <p:sp>
        <p:nvSpPr>
          <p:cNvPr id="25" name="Google Shape;445;p41">
            <a:extLst>
              <a:ext uri="{FF2B5EF4-FFF2-40B4-BE49-F238E27FC236}">
                <a16:creationId xmlns:a16="http://schemas.microsoft.com/office/drawing/2014/main" id="{D8A98D84-BA8C-40A2-958D-F39E0E08F96F}"/>
              </a:ext>
            </a:extLst>
          </p:cNvPr>
          <p:cNvSpPr txBox="1"/>
          <p:nvPr/>
        </p:nvSpPr>
        <p:spPr>
          <a:xfrm>
            <a:off x="7173587" y="3312401"/>
            <a:ext cx="717200" cy="369200"/>
          </a:xfrm>
          <a:prstGeom prst="rect">
            <a:avLst/>
          </a:prstGeom>
          <a:noFill/>
          <a:ln>
            <a:noFill/>
          </a:ln>
        </p:spPr>
        <p:txBody>
          <a:bodyPr spcFirstLastPara="1" wrap="square" lIns="121900" tIns="60933" rIns="121900" bIns="60933" anchor="t" anchorCtr="0">
            <a:noAutofit/>
          </a:bodyPr>
          <a:lstStyle/>
          <a:p>
            <a:pPr algn="ctr"/>
            <a:r>
              <a:rPr lang="en-US" altLang="zh-TW" sz="1067">
                <a:latin typeface="Calibri"/>
                <a:ea typeface="Calibri"/>
                <a:cs typeface="Calibri"/>
                <a:sym typeface="Calibri"/>
              </a:rPr>
              <a:t>Backup</a:t>
            </a:r>
            <a:endParaRPr sz="1067">
              <a:latin typeface="Calibri"/>
              <a:ea typeface="Calibri"/>
              <a:cs typeface="Calibri"/>
              <a:sym typeface="Calibri"/>
            </a:endParaRPr>
          </a:p>
        </p:txBody>
      </p:sp>
      <p:sp>
        <p:nvSpPr>
          <p:cNvPr id="26" name="Google Shape;446;p41">
            <a:extLst>
              <a:ext uri="{FF2B5EF4-FFF2-40B4-BE49-F238E27FC236}">
                <a16:creationId xmlns:a16="http://schemas.microsoft.com/office/drawing/2014/main" id="{DBD85D7A-6E7B-4126-A267-95A5204E1CAA}"/>
              </a:ext>
            </a:extLst>
          </p:cNvPr>
          <p:cNvSpPr txBox="1"/>
          <p:nvPr/>
        </p:nvSpPr>
        <p:spPr>
          <a:xfrm>
            <a:off x="7828253" y="3312401"/>
            <a:ext cx="717200" cy="369200"/>
          </a:xfrm>
          <a:prstGeom prst="rect">
            <a:avLst/>
          </a:prstGeom>
          <a:noFill/>
          <a:ln>
            <a:noFill/>
          </a:ln>
        </p:spPr>
        <p:txBody>
          <a:bodyPr spcFirstLastPara="1" wrap="square" lIns="121900" tIns="60933" rIns="121900" bIns="60933" anchor="t" anchorCtr="0">
            <a:noAutofit/>
          </a:bodyPr>
          <a:lstStyle/>
          <a:p>
            <a:pPr algn="ctr"/>
            <a:r>
              <a:rPr lang="en-US" altLang="zh-TW" sz="1067">
                <a:latin typeface="Calibri"/>
                <a:ea typeface="Calibri"/>
                <a:cs typeface="Calibri"/>
                <a:sym typeface="Calibri"/>
              </a:rPr>
              <a:t>Archive</a:t>
            </a:r>
            <a:endParaRPr sz="1067">
              <a:latin typeface="Calibri"/>
              <a:ea typeface="Calibri"/>
              <a:cs typeface="Calibri"/>
              <a:sym typeface="Calibri"/>
            </a:endParaRPr>
          </a:p>
        </p:txBody>
      </p:sp>
      <p:sp>
        <p:nvSpPr>
          <p:cNvPr id="29" name="Google Shape;449;p41">
            <a:extLst>
              <a:ext uri="{FF2B5EF4-FFF2-40B4-BE49-F238E27FC236}">
                <a16:creationId xmlns:a16="http://schemas.microsoft.com/office/drawing/2014/main" id="{520A02B3-1FF1-4A3D-B0FC-24981CF48058}"/>
              </a:ext>
            </a:extLst>
          </p:cNvPr>
          <p:cNvSpPr txBox="1"/>
          <p:nvPr/>
        </p:nvSpPr>
        <p:spPr>
          <a:xfrm>
            <a:off x="4406597" y="2093319"/>
            <a:ext cx="4570000" cy="369200"/>
          </a:xfrm>
          <a:prstGeom prst="rect">
            <a:avLst/>
          </a:prstGeom>
          <a:noFill/>
          <a:ln>
            <a:noFill/>
          </a:ln>
        </p:spPr>
        <p:txBody>
          <a:bodyPr spcFirstLastPara="1" wrap="square" lIns="121900" tIns="60933" rIns="121900" bIns="60933" anchor="t" anchorCtr="0">
            <a:noAutofit/>
          </a:bodyPr>
          <a:lstStyle/>
          <a:p>
            <a:pPr algn="ctr"/>
            <a:r>
              <a:rPr lang="en-US" altLang="zh-TW" sz="1600" b="1">
                <a:solidFill>
                  <a:srgbClr val="7030A0"/>
                </a:solidFill>
                <a:latin typeface="Calibri"/>
                <a:ea typeface="Calibri"/>
                <a:cs typeface="Calibri"/>
                <a:sym typeface="Calibri"/>
              </a:rPr>
              <a:t>Centralized File Management</a:t>
            </a:r>
            <a:endParaRPr sz="1600" b="1">
              <a:solidFill>
                <a:srgbClr val="7030A0"/>
              </a:solidFill>
              <a:latin typeface="Calibri"/>
              <a:ea typeface="Calibri"/>
              <a:cs typeface="Calibri"/>
              <a:sym typeface="Calibri"/>
            </a:endParaRPr>
          </a:p>
        </p:txBody>
      </p:sp>
      <p:sp>
        <p:nvSpPr>
          <p:cNvPr id="30" name="標題 1">
            <a:extLst>
              <a:ext uri="{FF2B5EF4-FFF2-40B4-BE49-F238E27FC236}">
                <a16:creationId xmlns:a16="http://schemas.microsoft.com/office/drawing/2014/main" id="{E8EC50C6-12D8-4913-9FDE-83EB1B7F518A}"/>
              </a:ext>
            </a:extLst>
          </p:cNvPr>
          <p:cNvSpPr>
            <a:spLocks noGrp="1"/>
          </p:cNvSpPr>
          <p:nvPr>
            <p:ph type="title"/>
          </p:nvPr>
        </p:nvSpPr>
        <p:spPr>
          <a:xfrm>
            <a:off x="838200" y="365125"/>
            <a:ext cx="10515600" cy="1325563"/>
          </a:xfrm>
        </p:spPr>
        <p:txBody>
          <a:bodyPr>
            <a:normAutofit fontScale="90000"/>
          </a:bodyPr>
          <a:lstStyle/>
          <a:p>
            <a:r>
              <a:rPr lang="zh-TW" altLang="en-US"/>
              <a:t>資料長期保存新選擇</a:t>
            </a:r>
            <a:br>
              <a:rPr lang="en-US" altLang="zh-TW"/>
            </a:br>
            <a:r>
              <a:rPr lang="zh-TW" altLang="en-US"/>
              <a:t>您可以透過</a:t>
            </a:r>
            <a:r>
              <a:rPr lang="en-US" altLang="zh-TW"/>
              <a:t>P5</a:t>
            </a:r>
            <a:r>
              <a:rPr lang="zh-TW" altLang="en-US"/>
              <a:t>將</a:t>
            </a:r>
            <a:r>
              <a:rPr lang="en-US" altLang="zh-TW"/>
              <a:t>NAS</a:t>
            </a:r>
            <a:r>
              <a:rPr lang="zh-TW" altLang="en-US"/>
              <a:t>的資料封存到磁帶</a:t>
            </a:r>
          </a:p>
        </p:txBody>
      </p:sp>
      <p:pic>
        <p:nvPicPr>
          <p:cNvPr id="31" name="圖片 30">
            <a:extLst>
              <a:ext uri="{FF2B5EF4-FFF2-40B4-BE49-F238E27FC236}">
                <a16:creationId xmlns:a16="http://schemas.microsoft.com/office/drawing/2014/main" id="{BCD18656-8519-485E-94C5-69C05CBB21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1666" y="2693338"/>
            <a:ext cx="1423695" cy="221133"/>
          </a:xfrm>
          <a:prstGeom prst="rect">
            <a:avLst/>
          </a:prstGeom>
        </p:spPr>
      </p:pic>
      <p:pic>
        <p:nvPicPr>
          <p:cNvPr id="32" name="圖片 31">
            <a:extLst>
              <a:ext uri="{FF2B5EF4-FFF2-40B4-BE49-F238E27FC236}">
                <a16:creationId xmlns:a16="http://schemas.microsoft.com/office/drawing/2014/main" id="{763E8885-D80B-4112-9318-C70B89D0FB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1666" y="3457836"/>
            <a:ext cx="1423695" cy="221133"/>
          </a:xfrm>
          <a:prstGeom prst="rect">
            <a:avLst/>
          </a:prstGeom>
        </p:spPr>
      </p:pic>
      <p:pic>
        <p:nvPicPr>
          <p:cNvPr id="33" name="圖片 32">
            <a:extLst>
              <a:ext uri="{FF2B5EF4-FFF2-40B4-BE49-F238E27FC236}">
                <a16:creationId xmlns:a16="http://schemas.microsoft.com/office/drawing/2014/main" id="{BEF6D49C-8EE9-4847-83F3-4B64C8D200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1666" y="4207344"/>
            <a:ext cx="1423695" cy="221133"/>
          </a:xfrm>
          <a:prstGeom prst="rect">
            <a:avLst/>
          </a:prstGeom>
        </p:spPr>
      </p:pic>
      <p:pic>
        <p:nvPicPr>
          <p:cNvPr id="34" name="圖片 33">
            <a:extLst>
              <a:ext uri="{FF2B5EF4-FFF2-40B4-BE49-F238E27FC236}">
                <a16:creationId xmlns:a16="http://schemas.microsoft.com/office/drawing/2014/main" id="{B78F72FA-19FF-4926-82DF-A93E7D2CA9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09443" y="3233591"/>
            <a:ext cx="1423695" cy="221133"/>
          </a:xfrm>
          <a:prstGeom prst="rect">
            <a:avLst/>
          </a:prstGeom>
        </p:spPr>
      </p:pic>
      <p:pic>
        <p:nvPicPr>
          <p:cNvPr id="38" name="圖片 37">
            <a:extLst>
              <a:ext uri="{FF2B5EF4-FFF2-40B4-BE49-F238E27FC236}">
                <a16:creationId xmlns:a16="http://schemas.microsoft.com/office/drawing/2014/main" id="{DE5919E9-3435-49E4-92DF-EAC97791C1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95453" y="4861157"/>
            <a:ext cx="1642679" cy="1209986"/>
          </a:xfrm>
          <a:prstGeom prst="rect">
            <a:avLst/>
          </a:prstGeom>
        </p:spPr>
      </p:pic>
      <p:pic>
        <p:nvPicPr>
          <p:cNvPr id="39" name="Picture 2" descr="P5 Icon 256">
            <a:extLst>
              <a:ext uri="{FF2B5EF4-FFF2-40B4-BE49-F238E27FC236}">
                <a16:creationId xmlns:a16="http://schemas.microsoft.com/office/drawing/2014/main" id="{C4910A38-5F31-443F-A3E1-CE3D6BFFEF8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350485" y="3462728"/>
            <a:ext cx="789306" cy="78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839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a:extLst>
              <a:ext uri="{FF2B5EF4-FFF2-40B4-BE49-F238E27FC236}">
                <a16:creationId xmlns:a16="http://schemas.microsoft.com/office/drawing/2014/main" id="{11CABDB6-0983-4737-807C-C73223397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5733021"/>
            <a:ext cx="2849982" cy="472628"/>
          </a:xfrm>
          <a:prstGeom prst="rect">
            <a:avLst/>
          </a:prstGeom>
        </p:spPr>
      </p:pic>
      <p:pic>
        <p:nvPicPr>
          <p:cNvPr id="6" name="圖片 5">
            <a:extLst>
              <a:ext uri="{FF2B5EF4-FFF2-40B4-BE49-F238E27FC236}">
                <a16:creationId xmlns:a16="http://schemas.microsoft.com/office/drawing/2014/main" id="{F5871592-4448-4A3D-BA36-1D5F38C3CC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2210333"/>
            <a:ext cx="2849982" cy="472628"/>
          </a:xfrm>
          <a:prstGeom prst="rect">
            <a:avLst/>
          </a:prstGeom>
        </p:spPr>
      </p:pic>
      <p:sp>
        <p:nvSpPr>
          <p:cNvPr id="37" name="圓角化同側角落矩形 24">
            <a:extLst>
              <a:ext uri="{FF2B5EF4-FFF2-40B4-BE49-F238E27FC236}">
                <a16:creationId xmlns:a16="http://schemas.microsoft.com/office/drawing/2014/main" id="{9C4C3DCE-BB0B-4C02-B5A1-7C972A93B5B3}"/>
              </a:ext>
            </a:extLst>
          </p:cNvPr>
          <p:cNvSpPr/>
          <p:nvPr/>
        </p:nvSpPr>
        <p:spPr>
          <a:xfrm>
            <a:off x="6817798" y="1912690"/>
            <a:ext cx="4595962"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sp>
        <p:nvSpPr>
          <p:cNvPr id="2" name="標題 1">
            <a:extLst>
              <a:ext uri="{FF2B5EF4-FFF2-40B4-BE49-F238E27FC236}">
                <a16:creationId xmlns:a16="http://schemas.microsoft.com/office/drawing/2014/main" id="{67C038C4-A963-4747-98F8-D797225B8135}"/>
              </a:ext>
            </a:extLst>
          </p:cNvPr>
          <p:cNvSpPr>
            <a:spLocks noGrp="1"/>
          </p:cNvSpPr>
          <p:nvPr>
            <p:ph type="title"/>
          </p:nvPr>
        </p:nvSpPr>
        <p:spPr/>
        <p:txBody>
          <a:bodyPr>
            <a:normAutofit fontScale="90000"/>
          </a:bodyPr>
          <a:lstStyle/>
          <a:p>
            <a:r>
              <a:rPr lang="zh-TW" altLang="en-US"/>
              <a:t>整合</a:t>
            </a:r>
            <a:r>
              <a:rPr lang="en-US" altLang="zh-TW"/>
              <a:t>QNAP</a:t>
            </a:r>
            <a:r>
              <a:rPr lang="zh-TW" altLang="en-US"/>
              <a:t>應用程式</a:t>
            </a:r>
            <a:br>
              <a:rPr lang="en-US" altLang="zh-TW"/>
            </a:br>
            <a:r>
              <a:rPr lang="zh-TW" altLang="en-US"/>
              <a:t>完整管理您的影音檔案生命週期</a:t>
            </a:r>
          </a:p>
        </p:txBody>
      </p:sp>
      <p:sp>
        <p:nvSpPr>
          <p:cNvPr id="23" name="TextBox 14">
            <a:extLst>
              <a:ext uri="{FF2B5EF4-FFF2-40B4-BE49-F238E27FC236}">
                <a16:creationId xmlns:a16="http://schemas.microsoft.com/office/drawing/2014/main" id="{03F3086F-0A6B-436B-B9C8-28584E07A88C}"/>
              </a:ext>
            </a:extLst>
          </p:cNvPr>
          <p:cNvSpPr txBox="1"/>
          <p:nvPr/>
        </p:nvSpPr>
        <p:spPr>
          <a:xfrm>
            <a:off x="6951388" y="5592860"/>
            <a:ext cx="3695417"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33" b="1">
                <a:solidFill>
                  <a:srgbClr val="7030A0"/>
                </a:solidFill>
                <a:latin typeface="+mj-lt"/>
                <a:ea typeface="微軟正黑體" panose="020B0604030504040204" pitchFamily="34" charset="-120"/>
              </a:rPr>
              <a:t>File</a:t>
            </a:r>
            <a:r>
              <a:rPr lang="zh-TW" altLang="en-US" sz="2133" b="1">
                <a:solidFill>
                  <a:srgbClr val="7030A0"/>
                </a:solidFill>
                <a:latin typeface="+mj-lt"/>
                <a:ea typeface="微軟正黑體" panose="020B0604030504040204" pitchFamily="34" charset="-120"/>
              </a:rPr>
              <a:t> </a:t>
            </a:r>
            <a:r>
              <a:rPr lang="en-US" altLang="zh-TW" sz="2133" b="1">
                <a:solidFill>
                  <a:srgbClr val="7030A0"/>
                </a:solidFill>
                <a:latin typeface="+mj-lt"/>
                <a:ea typeface="微軟正黑體" panose="020B0604030504040204" pitchFamily="34" charset="-120"/>
              </a:rPr>
              <a:t>Station</a:t>
            </a:r>
            <a:br>
              <a:rPr lang="en-US" altLang="zh-TW" sz="1600" b="1">
                <a:latin typeface="+mj-lt"/>
                <a:ea typeface="微軟正黑體" panose="020B0604030504040204" pitchFamily="34" charset="-120"/>
              </a:rPr>
            </a:br>
            <a:r>
              <a:rPr lang="zh-TW" altLang="en-US" sz="1600" b="1">
                <a:latin typeface="+mj-lt"/>
                <a:ea typeface="微軟正黑體" panose="020B0604030504040204" pitchFamily="34" charset="-120"/>
              </a:rPr>
              <a:t>有效管理目前儲存於</a:t>
            </a:r>
            <a:r>
              <a:rPr lang="en-US" altLang="zh-TW" sz="1600" b="1">
                <a:latin typeface="+mj-lt"/>
                <a:ea typeface="微軟正黑體" panose="020B0604030504040204" pitchFamily="34" charset="-120"/>
              </a:rPr>
              <a:t>NAS</a:t>
            </a:r>
            <a:r>
              <a:rPr lang="zh-TW" altLang="en-US" sz="1600" b="1">
                <a:latin typeface="+mj-lt"/>
                <a:ea typeface="微軟正黑體" panose="020B0604030504040204" pitchFamily="34" charset="-120"/>
              </a:rPr>
              <a:t>的檔案</a:t>
            </a:r>
            <a:endParaRPr lang="en-US" altLang="zh-TW" sz="1600" b="1">
              <a:latin typeface="+mj-lt"/>
              <a:ea typeface="微軟正黑體" panose="020B0604030504040204" pitchFamily="34" charset="-120"/>
            </a:endParaRPr>
          </a:p>
        </p:txBody>
      </p:sp>
      <p:sp>
        <p:nvSpPr>
          <p:cNvPr id="26" name="圓角化同側角落矩形 24">
            <a:extLst>
              <a:ext uri="{FF2B5EF4-FFF2-40B4-BE49-F238E27FC236}">
                <a16:creationId xmlns:a16="http://schemas.microsoft.com/office/drawing/2014/main" id="{8CEB6E80-AD88-4115-9839-E47F3151E436}"/>
              </a:ext>
            </a:extLst>
          </p:cNvPr>
          <p:cNvSpPr/>
          <p:nvPr/>
        </p:nvSpPr>
        <p:spPr>
          <a:xfrm>
            <a:off x="2515621" y="1912690"/>
            <a:ext cx="3816372"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28" name="Picture 6">
            <a:extLst>
              <a:ext uri="{FF2B5EF4-FFF2-40B4-BE49-F238E27FC236}">
                <a16:creationId xmlns:a16="http://schemas.microsoft.com/office/drawing/2014/main" id="{41CE5481-6105-4982-AEB8-DF4E7E59A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5770" y="2976710"/>
            <a:ext cx="3213409" cy="2405276"/>
          </a:xfrm>
          <a:prstGeom prst="rect">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pic>
        <p:nvPicPr>
          <p:cNvPr id="29" name="Picture 8">
            <a:extLst>
              <a:ext uri="{FF2B5EF4-FFF2-40B4-BE49-F238E27FC236}">
                <a16:creationId xmlns:a16="http://schemas.microsoft.com/office/drawing/2014/main" id="{1C36AD71-6B17-46D6-93D2-EA27B7B5A9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6358" y="2946730"/>
            <a:ext cx="4127013" cy="2405276"/>
          </a:xfrm>
          <a:prstGeom prst="rect">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sp>
        <p:nvSpPr>
          <p:cNvPr id="30" name="TextBox 14">
            <a:extLst>
              <a:ext uri="{FF2B5EF4-FFF2-40B4-BE49-F238E27FC236}">
                <a16:creationId xmlns:a16="http://schemas.microsoft.com/office/drawing/2014/main" id="{C5F56D28-7658-4A94-B67D-653910D70363}"/>
              </a:ext>
            </a:extLst>
          </p:cNvPr>
          <p:cNvSpPr txBox="1"/>
          <p:nvPr/>
        </p:nvSpPr>
        <p:spPr>
          <a:xfrm>
            <a:off x="2793929" y="5548901"/>
            <a:ext cx="3395116"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33" b="1" err="1">
                <a:solidFill>
                  <a:srgbClr val="7030A0"/>
                </a:solidFill>
                <a:latin typeface="+mj-lt"/>
                <a:ea typeface="微軟正黑體" panose="020B0604030504040204" pitchFamily="34" charset="-120"/>
              </a:rPr>
              <a:t>Qsync</a:t>
            </a:r>
            <a:br>
              <a:rPr lang="en-US" altLang="zh-TW" sz="1600" b="1">
                <a:latin typeface="+mj-lt"/>
                <a:ea typeface="微軟正黑體" panose="020B0604030504040204" pitchFamily="34" charset="-120"/>
              </a:rPr>
            </a:br>
            <a:r>
              <a:rPr lang="zh-TW" altLang="en-US" sz="1600" b="1">
                <a:latin typeface="+mj-lt"/>
                <a:ea typeface="微軟正黑體" panose="020B0604030504040204" pitchFamily="34" charset="-120"/>
              </a:rPr>
              <a:t>將用戶端資料同步至</a:t>
            </a:r>
            <a:r>
              <a:rPr lang="en-US" altLang="zh-TW" sz="1600" b="1">
                <a:latin typeface="+mj-lt"/>
                <a:ea typeface="微軟正黑體" panose="020B0604030504040204" pitchFamily="34" charset="-120"/>
              </a:rPr>
              <a:t>NAS</a:t>
            </a:r>
            <a:endParaRPr lang="en-US" sz="1600" b="1">
              <a:latin typeface="+mj-lt"/>
              <a:ea typeface="微軟正黑體" panose="020B0604030504040204" pitchFamily="34" charset="-120"/>
            </a:endParaRPr>
          </a:p>
        </p:txBody>
      </p:sp>
      <p:sp>
        <p:nvSpPr>
          <p:cNvPr id="31" name="TextBox 1">
            <a:extLst>
              <a:ext uri="{FF2B5EF4-FFF2-40B4-BE49-F238E27FC236}">
                <a16:creationId xmlns:a16="http://schemas.microsoft.com/office/drawing/2014/main" id="{5EFAD8AD-40E3-483F-AEEF-3D0D8C8154A6}"/>
              </a:ext>
            </a:extLst>
          </p:cNvPr>
          <p:cNvSpPr txBox="1"/>
          <p:nvPr/>
        </p:nvSpPr>
        <p:spPr>
          <a:xfrm>
            <a:off x="117529"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200" b="1">
                <a:solidFill>
                  <a:srgbClr val="002060"/>
                </a:solidFill>
                <a:latin typeface="+mj-lt"/>
                <a:ea typeface="微軟正黑體" panose="020B0604030504040204" pitchFamily="34" charset="-120"/>
              </a:rPr>
              <a:t>資料生命週期</a:t>
            </a:r>
            <a:endParaRPr lang="en-US" sz="2200" b="1">
              <a:solidFill>
                <a:srgbClr val="002060"/>
              </a:solidFill>
              <a:latin typeface="+mj-lt"/>
              <a:ea typeface="微軟正黑體" panose="020B0604030504040204" pitchFamily="34" charset="-120"/>
            </a:endParaRPr>
          </a:p>
        </p:txBody>
      </p:sp>
      <p:sp>
        <p:nvSpPr>
          <p:cNvPr id="32" name="TextBox 16">
            <a:extLst>
              <a:ext uri="{FF2B5EF4-FFF2-40B4-BE49-F238E27FC236}">
                <a16:creationId xmlns:a16="http://schemas.microsoft.com/office/drawing/2014/main" id="{7445E2E2-18FB-42E8-990E-1EFEB12411CF}"/>
              </a:ext>
            </a:extLst>
          </p:cNvPr>
          <p:cNvSpPr txBox="1"/>
          <p:nvPr/>
        </p:nvSpPr>
        <p:spPr>
          <a:xfrm>
            <a:off x="196714" y="5745752"/>
            <a:ext cx="21790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a:solidFill>
                  <a:srgbClr val="002060"/>
                </a:solidFill>
                <a:latin typeface="+mj-lt"/>
                <a:ea typeface="微軟正黑體" panose="020B0604030504040204" pitchFamily="34" charset="-120"/>
              </a:rPr>
              <a:t>QNAP</a:t>
            </a:r>
            <a:r>
              <a:rPr lang="zh-TW" altLang="en-US" sz="2200" b="1">
                <a:solidFill>
                  <a:srgbClr val="002060"/>
                </a:solidFill>
                <a:latin typeface="+mj-lt"/>
                <a:ea typeface="微軟正黑體" panose="020B0604030504040204" pitchFamily="34" charset="-120"/>
              </a:rPr>
              <a:t>軟體應用</a:t>
            </a:r>
            <a:endParaRPr lang="en-US" sz="2200" b="1">
              <a:solidFill>
                <a:srgbClr val="002060"/>
              </a:solidFill>
              <a:latin typeface="+mj-lt"/>
              <a:ea typeface="微軟正黑體" panose="020B0604030504040204" pitchFamily="34" charset="-120"/>
            </a:endParaRPr>
          </a:p>
        </p:txBody>
      </p:sp>
      <p:sp>
        <p:nvSpPr>
          <p:cNvPr id="33" name="Right Arrow 21">
            <a:extLst>
              <a:ext uri="{FF2B5EF4-FFF2-40B4-BE49-F238E27FC236}">
                <a16:creationId xmlns:a16="http://schemas.microsoft.com/office/drawing/2014/main" id="{43777E88-BCDA-48F7-ACDA-040E4E89B7F3}"/>
              </a:ext>
            </a:extLst>
          </p:cNvPr>
          <p:cNvSpPr/>
          <p:nvPr/>
        </p:nvSpPr>
        <p:spPr>
          <a:xfrm>
            <a:off x="6189045" y="3999288"/>
            <a:ext cx="672945" cy="684299"/>
          </a:xfrm>
          <a:prstGeom prst="rightArrow">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pic>
        <p:nvPicPr>
          <p:cNvPr id="4" name="圖片 3">
            <a:extLst>
              <a:ext uri="{FF2B5EF4-FFF2-40B4-BE49-F238E27FC236}">
                <a16:creationId xmlns:a16="http://schemas.microsoft.com/office/drawing/2014/main" id="{9F98C998-D730-4623-801D-69B5444F71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88322" y="2003406"/>
            <a:ext cx="3183721" cy="952848"/>
          </a:xfrm>
          <a:prstGeom prst="rect">
            <a:avLst/>
          </a:prstGeom>
        </p:spPr>
      </p:pic>
      <p:sp>
        <p:nvSpPr>
          <p:cNvPr id="36" name="TextBox 23">
            <a:extLst>
              <a:ext uri="{FF2B5EF4-FFF2-40B4-BE49-F238E27FC236}">
                <a16:creationId xmlns:a16="http://schemas.microsoft.com/office/drawing/2014/main" id="{47779B26-F6C0-4171-A22E-2C695428C893}"/>
              </a:ext>
            </a:extLst>
          </p:cNvPr>
          <p:cNvSpPr txBox="1"/>
          <p:nvPr/>
        </p:nvSpPr>
        <p:spPr>
          <a:xfrm>
            <a:off x="2432715"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667" b="1">
                <a:solidFill>
                  <a:schemeClr val="bg2">
                    <a:lumMod val="10000"/>
                  </a:schemeClr>
                </a:solidFill>
                <a:latin typeface="+mj-lt"/>
                <a:ea typeface="微軟正黑體" panose="020B0604030504040204" pitchFamily="34" charset="-120"/>
              </a:rPr>
              <a:t>資料產生</a:t>
            </a:r>
            <a:endParaRPr lang="en-US" sz="2667" b="1">
              <a:solidFill>
                <a:schemeClr val="bg2">
                  <a:lumMod val="10000"/>
                </a:schemeClr>
              </a:solidFill>
              <a:latin typeface="+mj-lt"/>
              <a:ea typeface="微軟正黑體" panose="020B0604030504040204" pitchFamily="34" charset="-120"/>
            </a:endParaRPr>
          </a:p>
        </p:txBody>
      </p:sp>
      <p:pic>
        <p:nvPicPr>
          <p:cNvPr id="38" name="圖片 37">
            <a:extLst>
              <a:ext uri="{FF2B5EF4-FFF2-40B4-BE49-F238E27FC236}">
                <a16:creationId xmlns:a16="http://schemas.microsoft.com/office/drawing/2014/main" id="{6A145066-B448-481E-A41B-666DCF7C42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90499" y="2003406"/>
            <a:ext cx="3183721" cy="952848"/>
          </a:xfrm>
          <a:prstGeom prst="rect">
            <a:avLst/>
          </a:prstGeom>
        </p:spPr>
      </p:pic>
      <p:sp>
        <p:nvSpPr>
          <p:cNvPr id="39" name="TextBox 23">
            <a:extLst>
              <a:ext uri="{FF2B5EF4-FFF2-40B4-BE49-F238E27FC236}">
                <a16:creationId xmlns:a16="http://schemas.microsoft.com/office/drawing/2014/main" id="{26F453F1-B968-4CA7-87FE-3C260DACB1F2}"/>
              </a:ext>
            </a:extLst>
          </p:cNvPr>
          <p:cNvSpPr txBox="1"/>
          <p:nvPr/>
        </p:nvSpPr>
        <p:spPr>
          <a:xfrm>
            <a:off x="6734892"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667" b="1">
                <a:solidFill>
                  <a:schemeClr val="bg2">
                    <a:lumMod val="10000"/>
                  </a:schemeClr>
                </a:solidFill>
                <a:ea typeface="微軟正黑體" panose="020B0604030504040204" pitchFamily="34" charset="-120"/>
              </a:rPr>
              <a:t>檔案管理</a:t>
            </a:r>
            <a:endParaRPr lang="en-US" altLang="zh-TW" sz="2667" b="1">
              <a:solidFill>
                <a:schemeClr val="bg2">
                  <a:lumMod val="10000"/>
                </a:schemeClr>
              </a:solidFill>
              <a:ea typeface="微軟正黑體" panose="020B0604030504040204" pitchFamily="34" charset="-120"/>
            </a:endParaRPr>
          </a:p>
        </p:txBody>
      </p:sp>
      <p:sp>
        <p:nvSpPr>
          <p:cNvPr id="40" name="Right Arrow 21">
            <a:extLst>
              <a:ext uri="{FF2B5EF4-FFF2-40B4-BE49-F238E27FC236}">
                <a16:creationId xmlns:a16="http://schemas.microsoft.com/office/drawing/2014/main" id="{9B3EA256-87EA-4909-9E52-8587A56EC83F}"/>
              </a:ext>
            </a:extLst>
          </p:cNvPr>
          <p:cNvSpPr/>
          <p:nvPr/>
        </p:nvSpPr>
        <p:spPr>
          <a:xfrm>
            <a:off x="11255720" y="3999288"/>
            <a:ext cx="672945" cy="684299"/>
          </a:xfrm>
          <a:prstGeom prst="rightArrow">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Tree>
    <p:extLst>
      <p:ext uri="{BB962C8B-B14F-4D97-AF65-F5344CB8AC3E}">
        <p14:creationId xmlns:p14="http://schemas.microsoft.com/office/powerpoint/2010/main" val="1927981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圓角化同側角落矩形 24">
            <a:extLst>
              <a:ext uri="{FF2B5EF4-FFF2-40B4-BE49-F238E27FC236}">
                <a16:creationId xmlns:a16="http://schemas.microsoft.com/office/drawing/2014/main" id="{2C36382F-2D26-41E9-AF11-256612644427}"/>
              </a:ext>
            </a:extLst>
          </p:cNvPr>
          <p:cNvSpPr/>
          <p:nvPr/>
        </p:nvSpPr>
        <p:spPr>
          <a:xfrm>
            <a:off x="7312472" y="1912690"/>
            <a:ext cx="4523189"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36" name="圖片 35">
            <a:extLst>
              <a:ext uri="{FF2B5EF4-FFF2-40B4-BE49-F238E27FC236}">
                <a16:creationId xmlns:a16="http://schemas.microsoft.com/office/drawing/2014/main" id="{624C0787-2832-4A35-9908-1EC852F6F9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5174" y="2003406"/>
            <a:ext cx="3183721" cy="952848"/>
          </a:xfrm>
          <a:prstGeom prst="rect">
            <a:avLst/>
          </a:prstGeom>
        </p:spPr>
      </p:pic>
      <p:sp>
        <p:nvSpPr>
          <p:cNvPr id="37" name="TextBox 23">
            <a:extLst>
              <a:ext uri="{FF2B5EF4-FFF2-40B4-BE49-F238E27FC236}">
                <a16:creationId xmlns:a16="http://schemas.microsoft.com/office/drawing/2014/main" id="{B70362EE-8FBE-42C9-A08D-3F7D13D641D3}"/>
              </a:ext>
            </a:extLst>
          </p:cNvPr>
          <p:cNvSpPr txBox="1"/>
          <p:nvPr/>
        </p:nvSpPr>
        <p:spPr>
          <a:xfrm>
            <a:off x="7229567"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667" b="1">
                <a:solidFill>
                  <a:schemeClr val="bg2">
                    <a:lumMod val="10000"/>
                  </a:schemeClr>
                </a:solidFill>
                <a:ea typeface="微軟正黑體" panose="020B0604030504040204" pitchFamily="34" charset="-120"/>
              </a:rPr>
              <a:t>檔案重新整理</a:t>
            </a:r>
            <a:endParaRPr lang="en-US" altLang="zh-TW" sz="2667" b="1">
              <a:solidFill>
                <a:schemeClr val="bg2">
                  <a:lumMod val="10000"/>
                </a:schemeClr>
              </a:solidFill>
              <a:ea typeface="微軟正黑體" panose="020B0604030504040204" pitchFamily="34" charset="-120"/>
            </a:endParaRPr>
          </a:p>
        </p:txBody>
      </p:sp>
      <p:pic>
        <p:nvPicPr>
          <p:cNvPr id="21" name="圖片 20">
            <a:extLst>
              <a:ext uri="{FF2B5EF4-FFF2-40B4-BE49-F238E27FC236}">
                <a16:creationId xmlns:a16="http://schemas.microsoft.com/office/drawing/2014/main" id="{69060868-FB1E-4BDD-B77B-0363D25A7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061" y="5733021"/>
            <a:ext cx="2849982" cy="472628"/>
          </a:xfrm>
          <a:prstGeom prst="rect">
            <a:avLst/>
          </a:prstGeom>
        </p:spPr>
      </p:pic>
      <p:pic>
        <p:nvPicPr>
          <p:cNvPr id="22" name="圖片 21">
            <a:extLst>
              <a:ext uri="{FF2B5EF4-FFF2-40B4-BE49-F238E27FC236}">
                <a16:creationId xmlns:a16="http://schemas.microsoft.com/office/drawing/2014/main" id="{0BB1EB09-6597-4E68-9404-E429072F3A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061" y="2210333"/>
            <a:ext cx="2849982" cy="472628"/>
          </a:xfrm>
          <a:prstGeom prst="rect">
            <a:avLst/>
          </a:prstGeom>
        </p:spPr>
      </p:pic>
      <p:sp>
        <p:nvSpPr>
          <p:cNvPr id="29" name="TextBox 1">
            <a:extLst>
              <a:ext uri="{FF2B5EF4-FFF2-40B4-BE49-F238E27FC236}">
                <a16:creationId xmlns:a16="http://schemas.microsoft.com/office/drawing/2014/main" id="{DF81849C-4B4D-4745-8254-D6EA7DE72949}"/>
              </a:ext>
            </a:extLst>
          </p:cNvPr>
          <p:cNvSpPr txBox="1"/>
          <p:nvPr/>
        </p:nvSpPr>
        <p:spPr>
          <a:xfrm>
            <a:off x="117529"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200" b="1">
                <a:solidFill>
                  <a:srgbClr val="002060"/>
                </a:solidFill>
                <a:latin typeface="+mj-lt"/>
                <a:ea typeface="微軟正黑體" panose="020B0604030504040204" pitchFamily="34" charset="-120"/>
              </a:rPr>
              <a:t>資料生命週期</a:t>
            </a:r>
            <a:endParaRPr lang="en-US" sz="2200" b="1">
              <a:solidFill>
                <a:srgbClr val="002060"/>
              </a:solidFill>
              <a:latin typeface="+mj-lt"/>
              <a:ea typeface="微軟正黑體" panose="020B0604030504040204" pitchFamily="34" charset="-120"/>
            </a:endParaRPr>
          </a:p>
        </p:txBody>
      </p:sp>
      <p:sp>
        <p:nvSpPr>
          <p:cNvPr id="30" name="TextBox 16">
            <a:extLst>
              <a:ext uri="{FF2B5EF4-FFF2-40B4-BE49-F238E27FC236}">
                <a16:creationId xmlns:a16="http://schemas.microsoft.com/office/drawing/2014/main" id="{5204571D-339D-4D3B-ABAC-95D04E9318AD}"/>
              </a:ext>
            </a:extLst>
          </p:cNvPr>
          <p:cNvSpPr txBox="1"/>
          <p:nvPr/>
        </p:nvSpPr>
        <p:spPr>
          <a:xfrm>
            <a:off x="196714" y="5745752"/>
            <a:ext cx="217906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a:solidFill>
                  <a:srgbClr val="002060"/>
                </a:solidFill>
                <a:latin typeface="+mj-lt"/>
                <a:ea typeface="微軟正黑體" panose="020B0604030504040204" pitchFamily="34" charset="-120"/>
              </a:rPr>
              <a:t>QNAP</a:t>
            </a:r>
            <a:r>
              <a:rPr lang="zh-TW" altLang="en-US" sz="2200" b="1">
                <a:solidFill>
                  <a:srgbClr val="002060"/>
                </a:solidFill>
                <a:latin typeface="+mj-lt"/>
                <a:ea typeface="微軟正黑體" panose="020B0604030504040204" pitchFamily="34" charset="-120"/>
              </a:rPr>
              <a:t>軟體應用</a:t>
            </a:r>
            <a:endParaRPr lang="en-US" sz="2200" b="1">
              <a:solidFill>
                <a:srgbClr val="002060"/>
              </a:solidFill>
              <a:latin typeface="+mj-lt"/>
              <a:ea typeface="微軟正黑體" panose="020B0604030504040204" pitchFamily="34" charset="-120"/>
            </a:endParaRPr>
          </a:p>
        </p:txBody>
      </p:sp>
      <p:sp>
        <p:nvSpPr>
          <p:cNvPr id="31" name="圓角化同側角落矩形 24">
            <a:extLst>
              <a:ext uri="{FF2B5EF4-FFF2-40B4-BE49-F238E27FC236}">
                <a16:creationId xmlns:a16="http://schemas.microsoft.com/office/drawing/2014/main" id="{36B33DC5-5279-42CF-90E3-078B3FEC292D}"/>
              </a:ext>
            </a:extLst>
          </p:cNvPr>
          <p:cNvSpPr/>
          <p:nvPr/>
        </p:nvSpPr>
        <p:spPr>
          <a:xfrm>
            <a:off x="2515621" y="1912690"/>
            <a:ext cx="4456694"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33" name="圖片 32">
            <a:extLst>
              <a:ext uri="{FF2B5EF4-FFF2-40B4-BE49-F238E27FC236}">
                <a16:creationId xmlns:a16="http://schemas.microsoft.com/office/drawing/2014/main" id="{B64FAF06-3C9A-4774-AFEB-A301DB29B9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322" y="2003406"/>
            <a:ext cx="3183721" cy="952848"/>
          </a:xfrm>
          <a:prstGeom prst="rect">
            <a:avLst/>
          </a:prstGeom>
        </p:spPr>
      </p:pic>
      <p:sp>
        <p:nvSpPr>
          <p:cNvPr id="34" name="TextBox 23">
            <a:extLst>
              <a:ext uri="{FF2B5EF4-FFF2-40B4-BE49-F238E27FC236}">
                <a16:creationId xmlns:a16="http://schemas.microsoft.com/office/drawing/2014/main" id="{3859A187-A28B-4CD3-9130-2F4EC453E708}"/>
              </a:ext>
            </a:extLst>
          </p:cNvPr>
          <p:cNvSpPr txBox="1"/>
          <p:nvPr/>
        </p:nvSpPr>
        <p:spPr>
          <a:xfrm>
            <a:off x="2432715" y="2180353"/>
            <a:ext cx="2720477"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667" b="1">
                <a:solidFill>
                  <a:schemeClr val="bg2">
                    <a:lumMod val="10000"/>
                  </a:schemeClr>
                </a:solidFill>
                <a:ea typeface="微軟正黑體" panose="020B0604030504040204" pitchFamily="34" charset="-120"/>
              </a:rPr>
              <a:t>快速搜尋資料</a:t>
            </a:r>
            <a:endParaRPr lang="en-US" altLang="zh-TW" sz="2667" b="1">
              <a:solidFill>
                <a:schemeClr val="bg2">
                  <a:lumMod val="10000"/>
                </a:schemeClr>
              </a:solidFill>
              <a:ea typeface="微軟正黑體" panose="020B0604030504040204" pitchFamily="34" charset="-120"/>
            </a:endParaRPr>
          </a:p>
        </p:txBody>
      </p:sp>
      <p:sp>
        <p:nvSpPr>
          <p:cNvPr id="7" name="TextBox 14">
            <a:extLst>
              <a:ext uri="{FF2B5EF4-FFF2-40B4-BE49-F238E27FC236}">
                <a16:creationId xmlns:a16="http://schemas.microsoft.com/office/drawing/2014/main" id="{2D4DBCF7-1A11-43B1-8106-5E474E6D267D}"/>
              </a:ext>
            </a:extLst>
          </p:cNvPr>
          <p:cNvSpPr txBox="1"/>
          <p:nvPr/>
        </p:nvSpPr>
        <p:spPr>
          <a:xfrm>
            <a:off x="7515121" y="5566692"/>
            <a:ext cx="4066050" cy="974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33" b="1" err="1">
                <a:solidFill>
                  <a:srgbClr val="7030A0"/>
                </a:solidFill>
                <a:latin typeface="+mj-lt"/>
                <a:ea typeface="微軟正黑體" panose="020B0604030504040204" pitchFamily="34" charset="-120"/>
              </a:rPr>
              <a:t>Qfiling</a:t>
            </a:r>
            <a:br>
              <a:rPr lang="en-US" altLang="zh-TW" sz="1600" b="1">
                <a:latin typeface="+mj-lt"/>
                <a:ea typeface="微軟正黑體" panose="020B0604030504040204" pitchFamily="34" charset="-120"/>
              </a:rPr>
            </a:br>
            <a:r>
              <a:rPr lang="zh-TW" altLang="en-US" sz="1600"/>
              <a:t>重新分類並歸檔</a:t>
            </a:r>
            <a:endParaRPr lang="en-US" altLang="zh-TW" sz="1600"/>
          </a:p>
          <a:p>
            <a:endParaRPr lang="en-US" altLang="zh-TW" sz="1600" b="1">
              <a:latin typeface="+mj-lt"/>
              <a:ea typeface="微軟正黑體" panose="020B0604030504040204" pitchFamily="34" charset="-120"/>
            </a:endParaRPr>
          </a:p>
        </p:txBody>
      </p:sp>
      <p:sp>
        <p:nvSpPr>
          <p:cNvPr id="17" name="Right Arrow 21">
            <a:extLst>
              <a:ext uri="{FF2B5EF4-FFF2-40B4-BE49-F238E27FC236}">
                <a16:creationId xmlns:a16="http://schemas.microsoft.com/office/drawing/2014/main" id="{DCDE0488-FFF0-44CE-AC33-B8624E0F7F31}"/>
              </a:ext>
            </a:extLst>
          </p:cNvPr>
          <p:cNvSpPr/>
          <p:nvPr/>
        </p:nvSpPr>
        <p:spPr>
          <a:xfrm>
            <a:off x="538342" y="4005127"/>
            <a:ext cx="1654056" cy="684299"/>
          </a:xfrm>
          <a:prstGeom prst="rightArrow">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20" name="TextBox 23">
            <a:extLst>
              <a:ext uri="{FF2B5EF4-FFF2-40B4-BE49-F238E27FC236}">
                <a16:creationId xmlns:a16="http://schemas.microsoft.com/office/drawing/2014/main" id="{155E4EEF-AFA9-4408-8C80-65399992E9D6}"/>
              </a:ext>
            </a:extLst>
          </p:cNvPr>
          <p:cNvSpPr txBox="1"/>
          <p:nvPr/>
        </p:nvSpPr>
        <p:spPr>
          <a:xfrm>
            <a:off x="538343" y="4167765"/>
            <a:ext cx="14679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1600" b="1">
                <a:solidFill>
                  <a:schemeClr val="bg1"/>
                </a:solidFill>
                <a:latin typeface="+mj-lt"/>
                <a:ea typeface="微軟正黑體" panose="020B0604030504040204" pitchFamily="34" charset="-120"/>
              </a:rPr>
              <a:t>檔案管理</a:t>
            </a:r>
            <a:endParaRPr lang="en-US" altLang="zh-TW" sz="1600" b="1">
              <a:solidFill>
                <a:schemeClr val="bg1"/>
              </a:solidFill>
              <a:latin typeface="+mj-lt"/>
              <a:ea typeface="微軟正黑體" panose="020B0604030504040204" pitchFamily="34" charset="-120"/>
            </a:endParaRPr>
          </a:p>
        </p:txBody>
      </p:sp>
      <p:pic>
        <p:nvPicPr>
          <p:cNvPr id="23" name="Picture 12">
            <a:extLst>
              <a:ext uri="{FF2B5EF4-FFF2-40B4-BE49-F238E27FC236}">
                <a16:creationId xmlns:a16="http://schemas.microsoft.com/office/drawing/2014/main" id="{CD7C89FB-9160-4369-A10B-5A9C79ACE8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0169" y="3094221"/>
            <a:ext cx="4150552" cy="2404321"/>
          </a:xfrm>
          <a:prstGeom prst="rect">
            <a:avLst/>
          </a:prstGeom>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pic>
      <p:sp>
        <p:nvSpPr>
          <p:cNvPr id="24" name="TextBox 14">
            <a:extLst>
              <a:ext uri="{FF2B5EF4-FFF2-40B4-BE49-F238E27FC236}">
                <a16:creationId xmlns:a16="http://schemas.microsoft.com/office/drawing/2014/main" id="{24B5E2CC-8619-4A0B-A04E-46CDA3AC377D}"/>
              </a:ext>
            </a:extLst>
          </p:cNvPr>
          <p:cNvSpPr txBox="1"/>
          <p:nvPr/>
        </p:nvSpPr>
        <p:spPr>
          <a:xfrm>
            <a:off x="2640693" y="5566692"/>
            <a:ext cx="4273041"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33" b="1" err="1">
                <a:solidFill>
                  <a:srgbClr val="7030A0"/>
                </a:solidFill>
                <a:latin typeface="+mj-lt"/>
                <a:ea typeface="微軟正黑體" panose="020B0604030504040204" pitchFamily="34" charset="-120"/>
              </a:rPr>
              <a:t>Qsirch</a:t>
            </a:r>
            <a:br>
              <a:rPr lang="en-US" altLang="zh-TW" sz="1600" b="1">
                <a:latin typeface="+mj-lt"/>
                <a:ea typeface="微軟正黑體" panose="020B0604030504040204" pitchFamily="34" charset="-120"/>
              </a:rPr>
            </a:br>
            <a:r>
              <a:rPr lang="zh-TW" altLang="en-US" sz="1600"/>
              <a:t>在不停累積的海量資料中快速找到需要的資訊</a:t>
            </a:r>
            <a:endParaRPr lang="en-US" altLang="zh-TW" sz="1600" b="1">
              <a:latin typeface="+mj-lt"/>
              <a:ea typeface="微軟正黑體" panose="020B0604030504040204" pitchFamily="34" charset="-120"/>
            </a:endParaRPr>
          </a:p>
        </p:txBody>
      </p:sp>
      <p:pic>
        <p:nvPicPr>
          <p:cNvPr id="25" name="Picture 2">
            <a:extLst>
              <a:ext uri="{FF2B5EF4-FFF2-40B4-BE49-F238E27FC236}">
                <a16:creationId xmlns:a16="http://schemas.microsoft.com/office/drawing/2014/main" id="{6BBC2773-ED93-4A61-92B8-62E3CC278A4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9533" y="3154514"/>
            <a:ext cx="4422879" cy="22837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標題 1">
            <a:extLst>
              <a:ext uri="{FF2B5EF4-FFF2-40B4-BE49-F238E27FC236}">
                <a16:creationId xmlns:a16="http://schemas.microsoft.com/office/drawing/2014/main" id="{8AB0C7B3-A84D-43BE-8618-2DBA1D7D2372}"/>
              </a:ext>
            </a:extLst>
          </p:cNvPr>
          <p:cNvSpPr>
            <a:spLocks noGrp="1"/>
          </p:cNvSpPr>
          <p:nvPr>
            <p:ph type="title"/>
          </p:nvPr>
        </p:nvSpPr>
        <p:spPr>
          <a:xfrm>
            <a:off x="838200" y="365125"/>
            <a:ext cx="10515600" cy="1325563"/>
          </a:xfrm>
        </p:spPr>
        <p:txBody>
          <a:bodyPr>
            <a:normAutofit fontScale="90000"/>
          </a:bodyPr>
          <a:lstStyle/>
          <a:p>
            <a:r>
              <a:rPr lang="zh-TW" altLang="en-US"/>
              <a:t>整合</a:t>
            </a:r>
            <a:r>
              <a:rPr lang="en-US" altLang="zh-TW"/>
              <a:t>QNAP</a:t>
            </a:r>
            <a:r>
              <a:rPr lang="zh-TW" altLang="en-US"/>
              <a:t>應用程式</a:t>
            </a:r>
            <a:br>
              <a:rPr lang="en-US" altLang="zh-TW"/>
            </a:br>
            <a:r>
              <a:rPr lang="zh-TW" altLang="en-US"/>
              <a:t>完整管理您的影音檔案生命週期</a:t>
            </a:r>
          </a:p>
        </p:txBody>
      </p:sp>
      <p:sp>
        <p:nvSpPr>
          <p:cNvPr id="32" name="Right Arrow 21">
            <a:extLst>
              <a:ext uri="{FF2B5EF4-FFF2-40B4-BE49-F238E27FC236}">
                <a16:creationId xmlns:a16="http://schemas.microsoft.com/office/drawing/2014/main" id="{3B991F0C-AC2B-4CBB-A0E9-E8A2D1522D07}"/>
              </a:ext>
            </a:extLst>
          </p:cNvPr>
          <p:cNvSpPr/>
          <p:nvPr/>
        </p:nvSpPr>
        <p:spPr>
          <a:xfrm>
            <a:off x="6842176" y="3999288"/>
            <a:ext cx="672945" cy="684299"/>
          </a:xfrm>
          <a:prstGeom prst="rightArrow">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38" name="Right Arrow 21">
            <a:extLst>
              <a:ext uri="{FF2B5EF4-FFF2-40B4-BE49-F238E27FC236}">
                <a16:creationId xmlns:a16="http://schemas.microsoft.com/office/drawing/2014/main" id="{B58D9AA6-D676-4FC2-9E4F-2F25CF77BF0E}"/>
              </a:ext>
            </a:extLst>
          </p:cNvPr>
          <p:cNvSpPr/>
          <p:nvPr/>
        </p:nvSpPr>
        <p:spPr>
          <a:xfrm>
            <a:off x="11485939" y="3999288"/>
            <a:ext cx="672945" cy="684299"/>
          </a:xfrm>
          <a:prstGeom prst="rightArrow">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Tree>
    <p:extLst>
      <p:ext uri="{BB962C8B-B14F-4D97-AF65-F5344CB8AC3E}">
        <p14:creationId xmlns:p14="http://schemas.microsoft.com/office/powerpoint/2010/main" val="170046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E6181238-9FAD-4085-8334-B449FF203F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5733021"/>
            <a:ext cx="2849982" cy="472628"/>
          </a:xfrm>
          <a:prstGeom prst="rect">
            <a:avLst/>
          </a:prstGeom>
        </p:spPr>
      </p:pic>
      <p:pic>
        <p:nvPicPr>
          <p:cNvPr id="21" name="圖片 20">
            <a:extLst>
              <a:ext uri="{FF2B5EF4-FFF2-40B4-BE49-F238E27FC236}">
                <a16:creationId xmlns:a16="http://schemas.microsoft.com/office/drawing/2014/main" id="{742FB47A-271B-4290-A6A1-370074F116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061" y="2210333"/>
            <a:ext cx="2849982" cy="472628"/>
          </a:xfrm>
          <a:prstGeom prst="rect">
            <a:avLst/>
          </a:prstGeom>
        </p:spPr>
      </p:pic>
      <p:sp>
        <p:nvSpPr>
          <p:cNvPr id="22" name="TextBox 1">
            <a:extLst>
              <a:ext uri="{FF2B5EF4-FFF2-40B4-BE49-F238E27FC236}">
                <a16:creationId xmlns:a16="http://schemas.microsoft.com/office/drawing/2014/main" id="{8D1164E6-578E-4854-AC23-518D07AD34D0}"/>
              </a:ext>
            </a:extLst>
          </p:cNvPr>
          <p:cNvSpPr txBox="1"/>
          <p:nvPr/>
        </p:nvSpPr>
        <p:spPr>
          <a:xfrm>
            <a:off x="117529"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200" b="1">
                <a:solidFill>
                  <a:srgbClr val="002060"/>
                </a:solidFill>
                <a:latin typeface="+mj-lt"/>
                <a:ea typeface="微軟正黑體" panose="020B0604030504040204" pitchFamily="34" charset="-120"/>
              </a:rPr>
              <a:t>資料生命週期</a:t>
            </a:r>
            <a:endParaRPr lang="en-US" sz="2200" b="1">
              <a:solidFill>
                <a:srgbClr val="002060"/>
              </a:solidFill>
              <a:latin typeface="+mj-lt"/>
              <a:ea typeface="微軟正黑體" panose="020B0604030504040204" pitchFamily="34" charset="-120"/>
            </a:endParaRPr>
          </a:p>
        </p:txBody>
      </p:sp>
      <p:sp>
        <p:nvSpPr>
          <p:cNvPr id="23" name="TextBox 16">
            <a:extLst>
              <a:ext uri="{FF2B5EF4-FFF2-40B4-BE49-F238E27FC236}">
                <a16:creationId xmlns:a16="http://schemas.microsoft.com/office/drawing/2014/main" id="{38E6EB10-1EA5-4328-A29D-DE876FDA6123}"/>
              </a:ext>
            </a:extLst>
          </p:cNvPr>
          <p:cNvSpPr txBox="1"/>
          <p:nvPr/>
        </p:nvSpPr>
        <p:spPr>
          <a:xfrm>
            <a:off x="-23074" y="5520185"/>
            <a:ext cx="2694830"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a:solidFill>
                  <a:srgbClr val="002060"/>
                </a:solidFill>
                <a:latin typeface="+mj-lt"/>
                <a:ea typeface="微軟正黑體"/>
              </a:rPr>
              <a:t>QNAP / Archiware</a:t>
            </a:r>
            <a:br>
              <a:rPr lang="en-US" altLang="zh-TW" sz="2200" b="1">
                <a:latin typeface="+mj-lt"/>
                <a:ea typeface="微軟正黑體" panose="020B0604030504040204" pitchFamily="34" charset="-120"/>
              </a:rPr>
            </a:br>
            <a:r>
              <a:rPr lang="zh-TW" altLang="en-US" sz="2200" b="1">
                <a:solidFill>
                  <a:srgbClr val="002060"/>
                </a:solidFill>
                <a:latin typeface="+mj-lt"/>
                <a:ea typeface="微軟正黑體"/>
              </a:rPr>
              <a:t>軟體應用</a:t>
            </a:r>
            <a:endParaRPr lang="en-US" sz="2200" b="1">
              <a:solidFill>
                <a:srgbClr val="002060"/>
              </a:solidFill>
              <a:latin typeface="+mj-lt"/>
              <a:ea typeface="微軟正黑體"/>
            </a:endParaRPr>
          </a:p>
        </p:txBody>
      </p:sp>
      <p:sp>
        <p:nvSpPr>
          <p:cNvPr id="25" name="圓角化同側角落矩形 24">
            <a:extLst>
              <a:ext uri="{FF2B5EF4-FFF2-40B4-BE49-F238E27FC236}">
                <a16:creationId xmlns:a16="http://schemas.microsoft.com/office/drawing/2014/main" id="{35AFC40F-2D0B-48D2-BEFF-44F3CA4F7931}"/>
              </a:ext>
            </a:extLst>
          </p:cNvPr>
          <p:cNvSpPr/>
          <p:nvPr/>
        </p:nvSpPr>
        <p:spPr>
          <a:xfrm>
            <a:off x="2515621" y="1912690"/>
            <a:ext cx="9033200" cy="4407712"/>
          </a:xfrm>
          <a:prstGeom prst="round2SameRect">
            <a:avLst/>
          </a:prstGeom>
          <a:solidFill>
            <a:srgbClr val="E2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27" name="圖片 26">
            <a:extLst>
              <a:ext uri="{FF2B5EF4-FFF2-40B4-BE49-F238E27FC236}">
                <a16:creationId xmlns:a16="http://schemas.microsoft.com/office/drawing/2014/main" id="{42160462-5890-4F56-AF7F-AC7782336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8321" y="2003406"/>
            <a:ext cx="4063595" cy="952848"/>
          </a:xfrm>
          <a:prstGeom prst="rect">
            <a:avLst/>
          </a:prstGeom>
        </p:spPr>
      </p:pic>
      <p:sp>
        <p:nvSpPr>
          <p:cNvPr id="28" name="TextBox 23">
            <a:extLst>
              <a:ext uri="{FF2B5EF4-FFF2-40B4-BE49-F238E27FC236}">
                <a16:creationId xmlns:a16="http://schemas.microsoft.com/office/drawing/2014/main" id="{E4E07934-6FEA-443A-9248-7C112AF97D0C}"/>
              </a:ext>
            </a:extLst>
          </p:cNvPr>
          <p:cNvSpPr txBox="1"/>
          <p:nvPr/>
        </p:nvSpPr>
        <p:spPr>
          <a:xfrm>
            <a:off x="2771463" y="2180353"/>
            <a:ext cx="3139328"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667" b="1">
                <a:solidFill>
                  <a:schemeClr val="bg2">
                    <a:lumMod val="10000"/>
                  </a:schemeClr>
                </a:solidFill>
                <a:ea typeface="微軟正黑體" panose="020B0604030504040204" pitchFamily="34" charset="-120"/>
              </a:rPr>
              <a:t>備份或是封存到雲</a:t>
            </a:r>
            <a:endParaRPr lang="en-US" altLang="zh-TW" sz="2667" b="1">
              <a:solidFill>
                <a:schemeClr val="bg2">
                  <a:lumMod val="10000"/>
                </a:schemeClr>
              </a:solidFill>
              <a:ea typeface="微軟正黑體" panose="020B0604030504040204" pitchFamily="34" charset="-120"/>
            </a:endParaRPr>
          </a:p>
        </p:txBody>
      </p:sp>
      <p:sp>
        <p:nvSpPr>
          <p:cNvPr id="29" name="Right Arrow 21">
            <a:extLst>
              <a:ext uri="{FF2B5EF4-FFF2-40B4-BE49-F238E27FC236}">
                <a16:creationId xmlns:a16="http://schemas.microsoft.com/office/drawing/2014/main" id="{B37E1BFD-0790-4F8B-9EA1-087B94F3FBEB}"/>
              </a:ext>
            </a:extLst>
          </p:cNvPr>
          <p:cNvSpPr/>
          <p:nvPr/>
        </p:nvSpPr>
        <p:spPr>
          <a:xfrm>
            <a:off x="538342" y="4005127"/>
            <a:ext cx="1654056" cy="684299"/>
          </a:xfrm>
          <a:prstGeom prst="rightArrow">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30" name="TextBox 23">
            <a:extLst>
              <a:ext uri="{FF2B5EF4-FFF2-40B4-BE49-F238E27FC236}">
                <a16:creationId xmlns:a16="http://schemas.microsoft.com/office/drawing/2014/main" id="{9B6E0DBC-BF74-4328-B2CA-9F1F9D8102C5}"/>
              </a:ext>
            </a:extLst>
          </p:cNvPr>
          <p:cNvSpPr txBox="1"/>
          <p:nvPr/>
        </p:nvSpPr>
        <p:spPr>
          <a:xfrm>
            <a:off x="538343" y="4167765"/>
            <a:ext cx="14679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1600" b="1">
                <a:solidFill>
                  <a:schemeClr val="bg1"/>
                </a:solidFill>
                <a:latin typeface="+mj-lt"/>
                <a:ea typeface="微軟正黑體" panose="020B0604030504040204" pitchFamily="34" charset="-120"/>
              </a:rPr>
              <a:t>檔案管理</a:t>
            </a:r>
            <a:endParaRPr lang="en-US" altLang="zh-TW" sz="1600" b="1">
              <a:solidFill>
                <a:schemeClr val="bg1"/>
              </a:solidFill>
              <a:latin typeface="+mj-lt"/>
              <a:ea typeface="微軟正黑體" panose="020B0604030504040204" pitchFamily="34" charset="-120"/>
            </a:endParaRPr>
          </a:p>
        </p:txBody>
      </p:sp>
      <p:sp>
        <p:nvSpPr>
          <p:cNvPr id="24" name="TextBox 14">
            <a:extLst>
              <a:ext uri="{FF2B5EF4-FFF2-40B4-BE49-F238E27FC236}">
                <a16:creationId xmlns:a16="http://schemas.microsoft.com/office/drawing/2014/main" id="{24B5E2CC-8619-4A0B-A04E-46CDA3AC377D}"/>
              </a:ext>
            </a:extLst>
          </p:cNvPr>
          <p:cNvSpPr txBox="1"/>
          <p:nvPr/>
        </p:nvSpPr>
        <p:spPr>
          <a:xfrm>
            <a:off x="3468727" y="5835364"/>
            <a:ext cx="7126987"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133" b="1" err="1">
                <a:solidFill>
                  <a:srgbClr val="7030A0"/>
                </a:solidFill>
                <a:latin typeface="+mj-lt"/>
                <a:ea typeface="微軟正黑體" panose="020B0604030504040204" pitchFamily="34" charset="-120"/>
              </a:rPr>
              <a:t>HybridMount</a:t>
            </a:r>
            <a:r>
              <a:rPr lang="en-US" altLang="zh-TW" sz="2133" b="1">
                <a:solidFill>
                  <a:srgbClr val="7030A0"/>
                </a:solidFill>
                <a:latin typeface="+mj-lt"/>
                <a:ea typeface="微軟正黑體" panose="020B0604030504040204" pitchFamily="34" charset="-120"/>
              </a:rPr>
              <a:t> / HBS3/ </a:t>
            </a:r>
            <a:r>
              <a:rPr lang="en-US" altLang="zh-TW" sz="2133" b="1" err="1">
                <a:solidFill>
                  <a:srgbClr val="7030A0"/>
                </a:solidFill>
                <a:latin typeface="+mj-lt"/>
                <a:ea typeface="微軟正黑體" panose="020B0604030504040204" pitchFamily="34" charset="-120"/>
              </a:rPr>
              <a:t>Archiware</a:t>
            </a:r>
            <a:r>
              <a:rPr lang="en-US" altLang="zh-TW" sz="2133" b="1">
                <a:solidFill>
                  <a:srgbClr val="7030A0"/>
                </a:solidFill>
                <a:latin typeface="+mj-lt"/>
                <a:ea typeface="微軟正黑體" panose="020B0604030504040204" pitchFamily="34" charset="-120"/>
              </a:rPr>
              <a:t> P5</a:t>
            </a:r>
            <a:br>
              <a:rPr lang="en-US" altLang="zh-TW" sz="1600" b="1">
                <a:solidFill>
                  <a:srgbClr val="7030A0"/>
                </a:solidFill>
                <a:latin typeface="+mj-lt"/>
                <a:ea typeface="微軟正黑體" panose="020B0604030504040204" pitchFamily="34" charset="-120"/>
              </a:rPr>
            </a:br>
            <a:endParaRPr lang="en-US" altLang="zh-TW" sz="1600" b="1">
              <a:solidFill>
                <a:srgbClr val="7030A0"/>
              </a:solidFill>
              <a:latin typeface="+mj-lt"/>
              <a:ea typeface="微軟正黑體" panose="020B0604030504040204" pitchFamily="34" charset="-120"/>
            </a:endParaRPr>
          </a:p>
        </p:txBody>
      </p:sp>
      <p:pic>
        <p:nvPicPr>
          <p:cNvPr id="3" name="圖片 2">
            <a:extLst>
              <a:ext uri="{FF2B5EF4-FFF2-40B4-BE49-F238E27FC236}">
                <a16:creationId xmlns:a16="http://schemas.microsoft.com/office/drawing/2014/main" id="{678098D7-F550-4537-82C8-799A8C122C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7436" y="2936050"/>
            <a:ext cx="4253469" cy="1987080"/>
          </a:xfrm>
          <a:prstGeom prst="rect">
            <a:avLst/>
          </a:prstGeom>
        </p:spPr>
      </p:pic>
      <p:pic>
        <p:nvPicPr>
          <p:cNvPr id="11266" name="Picture 2">
            <a:extLst>
              <a:ext uri="{FF2B5EF4-FFF2-40B4-BE49-F238E27FC236}">
                <a16:creationId xmlns:a16="http://schemas.microsoft.com/office/drawing/2014/main" id="{90CAE692-7995-4A9C-A274-6C0AD9E7E6F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32492" y="2718856"/>
            <a:ext cx="4358388" cy="279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77D6A4E8-B0FA-45E0-87A8-AEF1F76E55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2890" y="3685721"/>
            <a:ext cx="4661061" cy="2083239"/>
          </a:xfrm>
          <a:prstGeom prst="rect">
            <a:avLst/>
          </a:prstGeom>
        </p:spPr>
      </p:pic>
      <p:sp>
        <p:nvSpPr>
          <p:cNvPr id="33" name="Shape 1393">
            <a:extLst>
              <a:ext uri="{FF2B5EF4-FFF2-40B4-BE49-F238E27FC236}">
                <a16:creationId xmlns:a16="http://schemas.microsoft.com/office/drawing/2014/main" id="{78A29901-6E01-4FAB-8D6A-FB4579C7986E}"/>
              </a:ext>
            </a:extLst>
          </p:cNvPr>
          <p:cNvSpPr/>
          <p:nvPr/>
        </p:nvSpPr>
        <p:spPr>
          <a:xfrm>
            <a:off x="9379664" y="1460555"/>
            <a:ext cx="2489207" cy="1495699"/>
          </a:xfrm>
          <a:custGeom>
            <a:avLst/>
            <a:gdLst/>
            <a:ahLst/>
            <a:cxnLst/>
            <a:rect l="0" t="0" r="0" b="0"/>
            <a:pathLst>
              <a:path w="120000" h="120000" extrusionOk="0">
                <a:moveTo>
                  <a:pt x="49325" y="0"/>
                </a:moveTo>
                <a:cubicBezTo>
                  <a:pt x="57674" y="0"/>
                  <a:pt x="65058" y="7019"/>
                  <a:pt x="69179" y="18219"/>
                </a:cubicBezTo>
                <a:cubicBezTo>
                  <a:pt x="71776" y="14188"/>
                  <a:pt x="75252" y="11987"/>
                  <a:pt x="79031" y="11987"/>
                </a:cubicBezTo>
                <a:cubicBezTo>
                  <a:pt x="87238" y="11987"/>
                  <a:pt x="94019" y="22369"/>
                  <a:pt x="94791" y="35895"/>
                </a:cubicBezTo>
                <a:cubicBezTo>
                  <a:pt x="94933" y="35750"/>
                  <a:pt x="95076" y="35747"/>
                  <a:pt x="95220" y="35747"/>
                </a:cubicBezTo>
                <a:cubicBezTo>
                  <a:pt x="108905" y="35747"/>
                  <a:pt x="120000" y="54608"/>
                  <a:pt x="120000" y="77873"/>
                </a:cubicBezTo>
                <a:cubicBezTo>
                  <a:pt x="120000" y="99840"/>
                  <a:pt x="110109" y="117880"/>
                  <a:pt x="97485" y="119805"/>
                </a:cubicBezTo>
                <a:lnTo>
                  <a:pt x="97485" y="120000"/>
                </a:lnTo>
                <a:lnTo>
                  <a:pt x="95220" y="120000"/>
                </a:lnTo>
                <a:lnTo>
                  <a:pt x="27654" y="120000"/>
                </a:lnTo>
                <a:lnTo>
                  <a:pt x="27654" y="119685"/>
                </a:lnTo>
                <a:cubicBezTo>
                  <a:pt x="26712" y="119904"/>
                  <a:pt x="25752" y="120000"/>
                  <a:pt x="24779" y="120000"/>
                </a:cubicBezTo>
                <a:cubicBezTo>
                  <a:pt x="11094" y="120000"/>
                  <a:pt x="0" y="101139"/>
                  <a:pt x="0" y="77873"/>
                </a:cubicBezTo>
                <a:cubicBezTo>
                  <a:pt x="0" y="54608"/>
                  <a:pt x="11094" y="35747"/>
                  <a:pt x="24779" y="35747"/>
                </a:cubicBezTo>
                <a:lnTo>
                  <a:pt x="25282" y="35920"/>
                </a:lnTo>
                <a:cubicBezTo>
                  <a:pt x="26617" y="15537"/>
                  <a:pt x="36904" y="0"/>
                  <a:pt x="49325" y="0"/>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p:spPr>
        <p:style>
          <a:lnRef idx="3">
            <a:schemeClr val="lt1"/>
          </a:lnRef>
          <a:fillRef idx="1">
            <a:schemeClr val="accent3"/>
          </a:fillRef>
          <a:effectRef idx="1">
            <a:schemeClr val="accent3"/>
          </a:effectRef>
          <a:fontRef idx="minor">
            <a:schemeClr val="lt1"/>
          </a:fontRef>
        </p:style>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8" name="標題 1">
            <a:extLst>
              <a:ext uri="{FF2B5EF4-FFF2-40B4-BE49-F238E27FC236}">
                <a16:creationId xmlns:a16="http://schemas.microsoft.com/office/drawing/2014/main" id="{1EBFFFCB-EE0C-48D6-9DF2-3246E0CE40F8}"/>
              </a:ext>
            </a:extLst>
          </p:cNvPr>
          <p:cNvSpPr>
            <a:spLocks noGrp="1"/>
          </p:cNvSpPr>
          <p:nvPr>
            <p:ph type="title"/>
          </p:nvPr>
        </p:nvSpPr>
        <p:spPr>
          <a:xfrm>
            <a:off x="838200" y="365125"/>
            <a:ext cx="10515600" cy="1325563"/>
          </a:xfrm>
        </p:spPr>
        <p:txBody>
          <a:bodyPr>
            <a:normAutofit fontScale="90000"/>
          </a:bodyPr>
          <a:lstStyle/>
          <a:p>
            <a:r>
              <a:rPr lang="zh-TW" altLang="en-US"/>
              <a:t>整合</a:t>
            </a:r>
            <a:r>
              <a:rPr lang="en-US" altLang="zh-TW"/>
              <a:t>QNAP</a:t>
            </a:r>
            <a:r>
              <a:rPr lang="zh-TW" altLang="en-US"/>
              <a:t>和</a:t>
            </a:r>
            <a:r>
              <a:rPr lang="en-US" altLang="zh-TW"/>
              <a:t>P5</a:t>
            </a:r>
            <a:r>
              <a:rPr lang="zh-TW" altLang="en-US"/>
              <a:t>應用程式</a:t>
            </a:r>
            <a:br>
              <a:rPr lang="en-US" altLang="zh-TW"/>
            </a:br>
            <a:r>
              <a:rPr lang="zh-TW" altLang="en-US"/>
              <a:t>完整管理您的影音檔案生命週期</a:t>
            </a:r>
          </a:p>
        </p:txBody>
      </p:sp>
    </p:spTree>
    <p:extLst>
      <p:ext uri="{BB962C8B-B14F-4D97-AF65-F5344CB8AC3E}">
        <p14:creationId xmlns:p14="http://schemas.microsoft.com/office/powerpoint/2010/main" val="167329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3F076F8F-C8CF-492C-9490-108FD8AA87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833" y="5733021"/>
            <a:ext cx="2849982" cy="472628"/>
          </a:xfrm>
          <a:prstGeom prst="rect">
            <a:avLst/>
          </a:prstGeom>
        </p:spPr>
      </p:pic>
      <p:pic>
        <p:nvPicPr>
          <p:cNvPr id="16" name="圖片 15">
            <a:extLst>
              <a:ext uri="{FF2B5EF4-FFF2-40B4-BE49-F238E27FC236}">
                <a16:creationId xmlns:a16="http://schemas.microsoft.com/office/drawing/2014/main" id="{0930D566-8C07-4CB6-A88F-4B87623D9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833" y="2210333"/>
            <a:ext cx="2849982" cy="472628"/>
          </a:xfrm>
          <a:prstGeom prst="rect">
            <a:avLst/>
          </a:prstGeom>
        </p:spPr>
      </p:pic>
      <p:sp>
        <p:nvSpPr>
          <p:cNvPr id="18" name="TextBox 1">
            <a:extLst>
              <a:ext uri="{FF2B5EF4-FFF2-40B4-BE49-F238E27FC236}">
                <a16:creationId xmlns:a16="http://schemas.microsoft.com/office/drawing/2014/main" id="{0A4ACC1D-E6E8-4C2C-B6F5-9B2B00D16F32}"/>
              </a:ext>
            </a:extLst>
          </p:cNvPr>
          <p:cNvSpPr txBox="1"/>
          <p:nvPr/>
        </p:nvSpPr>
        <p:spPr>
          <a:xfrm>
            <a:off x="905301" y="2210333"/>
            <a:ext cx="221751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200" b="1">
                <a:solidFill>
                  <a:srgbClr val="002060"/>
                </a:solidFill>
                <a:latin typeface="+mj-lt"/>
                <a:ea typeface="微軟正黑體" panose="020B0604030504040204" pitchFamily="34" charset="-120"/>
              </a:rPr>
              <a:t>資料生命週期</a:t>
            </a:r>
            <a:endParaRPr lang="en-US" sz="2200" b="1">
              <a:solidFill>
                <a:srgbClr val="002060"/>
              </a:solidFill>
              <a:latin typeface="+mj-lt"/>
              <a:ea typeface="微軟正黑體" panose="020B0604030504040204" pitchFamily="34" charset="-120"/>
            </a:endParaRPr>
          </a:p>
        </p:txBody>
      </p:sp>
      <p:sp>
        <p:nvSpPr>
          <p:cNvPr id="22" name="TextBox 16">
            <a:extLst>
              <a:ext uri="{FF2B5EF4-FFF2-40B4-BE49-F238E27FC236}">
                <a16:creationId xmlns:a16="http://schemas.microsoft.com/office/drawing/2014/main" id="{8AFA451E-2139-43C3-A867-FDB24D5B2DF5}"/>
              </a:ext>
            </a:extLst>
          </p:cNvPr>
          <p:cNvSpPr txBox="1"/>
          <p:nvPr/>
        </p:nvSpPr>
        <p:spPr>
          <a:xfrm>
            <a:off x="459638" y="5743986"/>
            <a:ext cx="269483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en-US" altLang="zh-TW" sz="2200" b="1" err="1">
                <a:solidFill>
                  <a:srgbClr val="002060"/>
                </a:solidFill>
                <a:latin typeface="+mj-lt"/>
                <a:ea typeface="微軟正黑體" panose="020B0604030504040204" pitchFamily="34" charset="-120"/>
              </a:rPr>
              <a:t>Archiaware</a:t>
            </a:r>
            <a:r>
              <a:rPr lang="en-US" altLang="zh-TW" sz="2200" b="1">
                <a:solidFill>
                  <a:srgbClr val="002060"/>
                </a:solidFill>
                <a:latin typeface="+mj-lt"/>
                <a:ea typeface="微軟正黑體" panose="020B0604030504040204" pitchFamily="34" charset="-120"/>
              </a:rPr>
              <a:t> </a:t>
            </a:r>
            <a:r>
              <a:rPr lang="zh-TW" altLang="en-US" sz="2200" b="1">
                <a:solidFill>
                  <a:srgbClr val="002060"/>
                </a:solidFill>
                <a:latin typeface="+mj-lt"/>
                <a:ea typeface="微軟正黑體" panose="020B0604030504040204" pitchFamily="34" charset="-120"/>
              </a:rPr>
              <a:t>軟體應用</a:t>
            </a:r>
            <a:endParaRPr lang="en-US" sz="2200" b="1">
              <a:solidFill>
                <a:srgbClr val="002060"/>
              </a:solidFill>
              <a:latin typeface="+mj-lt"/>
              <a:ea typeface="微軟正黑體" panose="020B0604030504040204" pitchFamily="34" charset="-120"/>
            </a:endParaRPr>
          </a:p>
        </p:txBody>
      </p:sp>
      <p:sp>
        <p:nvSpPr>
          <p:cNvPr id="23" name="Right Arrow 21">
            <a:extLst>
              <a:ext uri="{FF2B5EF4-FFF2-40B4-BE49-F238E27FC236}">
                <a16:creationId xmlns:a16="http://schemas.microsoft.com/office/drawing/2014/main" id="{23C73952-AAEE-4830-A6E0-3EB4F4D7AF1E}"/>
              </a:ext>
            </a:extLst>
          </p:cNvPr>
          <p:cNvSpPr/>
          <p:nvPr/>
        </p:nvSpPr>
        <p:spPr>
          <a:xfrm>
            <a:off x="1326114" y="4005127"/>
            <a:ext cx="1654056" cy="684299"/>
          </a:xfrm>
          <a:prstGeom prst="rightArrow">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txBody>
          <a:bodyPr wrap="square" lIns="121900" tIns="60933" rIns="121900" bIns="60933" anchor="ctr" anchorCtr="0">
            <a:noAutofit/>
          </a:bodyPr>
          <a:lstStyle/>
          <a:p>
            <a:pPr algn="ctr"/>
            <a:endParaRPr lang="en-US" sz="2400">
              <a:solidFill>
                <a:schemeClr val="lt1"/>
              </a:solidFill>
              <a:latin typeface="Arial"/>
              <a:cs typeface="Arial"/>
            </a:endParaRPr>
          </a:p>
        </p:txBody>
      </p:sp>
      <p:sp>
        <p:nvSpPr>
          <p:cNvPr id="24" name="TextBox 23">
            <a:extLst>
              <a:ext uri="{FF2B5EF4-FFF2-40B4-BE49-F238E27FC236}">
                <a16:creationId xmlns:a16="http://schemas.microsoft.com/office/drawing/2014/main" id="{6344E909-9206-4F8C-90AD-5C51656C3114}"/>
              </a:ext>
            </a:extLst>
          </p:cNvPr>
          <p:cNvSpPr txBox="1"/>
          <p:nvPr/>
        </p:nvSpPr>
        <p:spPr>
          <a:xfrm>
            <a:off x="1326115" y="4167765"/>
            <a:ext cx="14679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1600" b="1">
                <a:solidFill>
                  <a:schemeClr val="bg1"/>
                </a:solidFill>
                <a:latin typeface="+mj-lt"/>
                <a:ea typeface="微軟正黑體" panose="020B0604030504040204" pitchFamily="34" charset="-120"/>
              </a:rPr>
              <a:t>檔案管理</a:t>
            </a:r>
            <a:endParaRPr lang="en-US" altLang="zh-TW" sz="1600" b="1">
              <a:solidFill>
                <a:schemeClr val="bg1"/>
              </a:solidFill>
              <a:latin typeface="+mj-lt"/>
              <a:ea typeface="微軟正黑體" panose="020B0604030504040204" pitchFamily="34" charset="-120"/>
            </a:endParaRPr>
          </a:p>
        </p:txBody>
      </p:sp>
      <p:sp>
        <p:nvSpPr>
          <p:cNvPr id="25" name="圓角化同側角落矩形 24">
            <a:extLst>
              <a:ext uri="{FF2B5EF4-FFF2-40B4-BE49-F238E27FC236}">
                <a16:creationId xmlns:a16="http://schemas.microsoft.com/office/drawing/2014/main" id="{B2B1A9B7-8B44-4568-82A0-1179291026E0}"/>
              </a:ext>
            </a:extLst>
          </p:cNvPr>
          <p:cNvSpPr/>
          <p:nvPr/>
        </p:nvSpPr>
        <p:spPr>
          <a:xfrm>
            <a:off x="3158800" y="1912690"/>
            <a:ext cx="8112367" cy="4407712"/>
          </a:xfrm>
          <a:prstGeom prst="round2SameRect">
            <a:avLst/>
          </a:prstGeom>
          <a:solidFill>
            <a:srgbClr val="D6D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zh-TW" altLang="en-US" sz="1867"/>
          </a:p>
        </p:txBody>
      </p:sp>
      <p:pic>
        <p:nvPicPr>
          <p:cNvPr id="28" name="圖片 27">
            <a:extLst>
              <a:ext uri="{FF2B5EF4-FFF2-40B4-BE49-F238E27FC236}">
                <a16:creationId xmlns:a16="http://schemas.microsoft.com/office/drawing/2014/main" id="{92BEB00C-C022-4554-B2E0-07AEC370AD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821" y="2003406"/>
            <a:ext cx="3798953" cy="952848"/>
          </a:xfrm>
          <a:prstGeom prst="rect">
            <a:avLst/>
          </a:prstGeom>
        </p:spPr>
      </p:pic>
      <p:sp>
        <p:nvSpPr>
          <p:cNvPr id="29" name="TextBox 23">
            <a:extLst>
              <a:ext uri="{FF2B5EF4-FFF2-40B4-BE49-F238E27FC236}">
                <a16:creationId xmlns:a16="http://schemas.microsoft.com/office/drawing/2014/main" id="{286B31D6-3B22-4757-8AFD-A16AEF9CD818}"/>
              </a:ext>
            </a:extLst>
          </p:cNvPr>
          <p:cNvSpPr txBox="1"/>
          <p:nvPr/>
        </p:nvSpPr>
        <p:spPr>
          <a:xfrm>
            <a:off x="3414642" y="2180353"/>
            <a:ext cx="3139328" cy="533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a:r>
              <a:rPr lang="zh-TW" altLang="en-US" sz="2667" b="1">
                <a:solidFill>
                  <a:schemeClr val="bg1"/>
                </a:solidFill>
                <a:ea typeface="微軟正黑體" panose="020B0604030504040204" pitchFamily="34" charset="-120"/>
              </a:rPr>
              <a:t>封存到磁帶</a:t>
            </a:r>
            <a:endParaRPr lang="en-US" altLang="zh-TW" sz="2667" b="1">
              <a:solidFill>
                <a:schemeClr val="bg1"/>
              </a:solidFill>
              <a:ea typeface="微軟正黑體" panose="020B0604030504040204" pitchFamily="34" charset="-120"/>
            </a:endParaRPr>
          </a:p>
        </p:txBody>
      </p:sp>
      <p:sp>
        <p:nvSpPr>
          <p:cNvPr id="8" name="TextBox 14">
            <a:extLst>
              <a:ext uri="{FF2B5EF4-FFF2-40B4-BE49-F238E27FC236}">
                <a16:creationId xmlns:a16="http://schemas.microsoft.com/office/drawing/2014/main" id="{6EEDE0E9-2970-46D5-95DC-AE9C49A42F0B}"/>
              </a:ext>
            </a:extLst>
          </p:cNvPr>
          <p:cNvSpPr txBox="1"/>
          <p:nvPr/>
        </p:nvSpPr>
        <p:spPr>
          <a:xfrm>
            <a:off x="3935385" y="5552875"/>
            <a:ext cx="4273041" cy="697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altLang="zh-TW" sz="2133" b="1" err="1">
                <a:solidFill>
                  <a:srgbClr val="7030A0"/>
                </a:solidFill>
                <a:latin typeface="+mj-lt"/>
                <a:ea typeface="微軟正黑體" panose="020B0604030504040204" pitchFamily="34" charset="-120"/>
              </a:rPr>
              <a:t>Archiware</a:t>
            </a:r>
            <a:r>
              <a:rPr lang="en-US" altLang="zh-TW" sz="2133" b="1">
                <a:solidFill>
                  <a:srgbClr val="7030A0"/>
                </a:solidFill>
                <a:latin typeface="+mj-lt"/>
                <a:ea typeface="微軟正黑體" panose="020B0604030504040204" pitchFamily="34" charset="-120"/>
              </a:rPr>
              <a:t> P5</a:t>
            </a:r>
            <a:br>
              <a:rPr lang="en-US" altLang="zh-TW" sz="1600" b="1">
                <a:latin typeface="+mj-lt"/>
                <a:ea typeface="微軟正黑體" panose="020B0604030504040204" pitchFamily="34" charset="-120"/>
              </a:rPr>
            </a:br>
            <a:r>
              <a:rPr lang="en-US" altLang="zh-TW" sz="1600" b="1">
                <a:ea typeface="微軟正黑體" panose="020B0604030504040204" pitchFamily="34" charset="-120"/>
              </a:rPr>
              <a:t>Easy archive file to tape</a:t>
            </a:r>
          </a:p>
        </p:txBody>
      </p:sp>
      <p:pic>
        <p:nvPicPr>
          <p:cNvPr id="9" name="圖片 8">
            <a:extLst>
              <a:ext uri="{FF2B5EF4-FFF2-40B4-BE49-F238E27FC236}">
                <a16:creationId xmlns:a16="http://schemas.microsoft.com/office/drawing/2014/main" id="{CDE12D8A-6742-43A9-A8D2-27E1682C23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9090" y="3104030"/>
            <a:ext cx="4684449" cy="2364183"/>
          </a:xfrm>
          <a:prstGeom prst="rect">
            <a:avLst/>
          </a:prstGeom>
          <a:effectLst>
            <a:outerShdw blurRad="50800" dist="38100" dir="2700000" algn="tl" rotWithShape="0">
              <a:prstClr val="black">
                <a:alpha val="40000"/>
              </a:prstClr>
            </a:outerShdw>
          </a:effectLst>
        </p:spPr>
      </p:pic>
      <p:pic>
        <p:nvPicPr>
          <p:cNvPr id="26" name="Google Shape;431;p41" descr="ICON_TapeDrive_Q308">
            <a:extLst>
              <a:ext uri="{FF2B5EF4-FFF2-40B4-BE49-F238E27FC236}">
                <a16:creationId xmlns:a16="http://schemas.microsoft.com/office/drawing/2014/main" id="{B22F874C-70FF-4168-ABA0-BF8B9195503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127441" y="4732501"/>
            <a:ext cx="1242133" cy="927033"/>
          </a:xfrm>
          <a:prstGeom prst="rect">
            <a:avLst/>
          </a:prstGeom>
          <a:noFill/>
          <a:ln>
            <a:noFill/>
          </a:ln>
        </p:spPr>
      </p:pic>
      <p:sp>
        <p:nvSpPr>
          <p:cNvPr id="27" name="Google Shape;437;p41">
            <a:extLst>
              <a:ext uri="{FF2B5EF4-FFF2-40B4-BE49-F238E27FC236}">
                <a16:creationId xmlns:a16="http://schemas.microsoft.com/office/drawing/2014/main" id="{0D46E772-434C-402D-AEBE-6B65F9FB5C23}"/>
              </a:ext>
            </a:extLst>
          </p:cNvPr>
          <p:cNvSpPr txBox="1"/>
          <p:nvPr/>
        </p:nvSpPr>
        <p:spPr>
          <a:xfrm>
            <a:off x="8372996" y="5733021"/>
            <a:ext cx="2948000" cy="747600"/>
          </a:xfrm>
          <a:prstGeom prst="rect">
            <a:avLst/>
          </a:prstGeom>
          <a:noFill/>
          <a:ln>
            <a:noFill/>
          </a:ln>
        </p:spPr>
        <p:txBody>
          <a:bodyPr spcFirstLastPara="1" wrap="square" lIns="121900" tIns="121900" rIns="121900" bIns="121900" anchor="t" anchorCtr="0">
            <a:noAutofit/>
          </a:bodyPr>
          <a:lstStyle/>
          <a:p>
            <a:pPr algn="ctr"/>
            <a:r>
              <a:rPr lang="zh-TW" altLang="en-US" sz="1333">
                <a:latin typeface="Calibri"/>
                <a:ea typeface="Calibri"/>
                <a:cs typeface="Calibri"/>
                <a:sym typeface="Calibri"/>
              </a:rPr>
              <a:t>磁帶機或磁帶櫃</a:t>
            </a:r>
            <a:endParaRPr sz="1333">
              <a:latin typeface="Calibri"/>
              <a:ea typeface="Calibri"/>
              <a:cs typeface="Calibri"/>
              <a:sym typeface="Calibri"/>
            </a:endParaRPr>
          </a:p>
        </p:txBody>
      </p:sp>
      <p:sp>
        <p:nvSpPr>
          <p:cNvPr id="21" name="標題 1">
            <a:extLst>
              <a:ext uri="{FF2B5EF4-FFF2-40B4-BE49-F238E27FC236}">
                <a16:creationId xmlns:a16="http://schemas.microsoft.com/office/drawing/2014/main" id="{41823F9A-5471-4280-BE2D-8AB8E3CC86CF}"/>
              </a:ext>
            </a:extLst>
          </p:cNvPr>
          <p:cNvSpPr>
            <a:spLocks noGrp="1"/>
          </p:cNvSpPr>
          <p:nvPr>
            <p:ph type="title"/>
          </p:nvPr>
        </p:nvSpPr>
        <p:spPr>
          <a:xfrm>
            <a:off x="838200" y="365125"/>
            <a:ext cx="10515600" cy="1325563"/>
          </a:xfrm>
        </p:spPr>
        <p:txBody>
          <a:bodyPr>
            <a:normAutofit fontScale="90000"/>
          </a:bodyPr>
          <a:lstStyle/>
          <a:p>
            <a:r>
              <a:rPr lang="zh-TW" altLang="en-US"/>
              <a:t>整合</a:t>
            </a:r>
            <a:r>
              <a:rPr lang="en-US" altLang="zh-TW"/>
              <a:t>P5</a:t>
            </a:r>
            <a:r>
              <a:rPr lang="zh-TW" altLang="en-US"/>
              <a:t>應用程式</a:t>
            </a:r>
            <a:br>
              <a:rPr lang="en-US" altLang="zh-TW"/>
            </a:br>
            <a:r>
              <a:rPr lang="zh-TW" altLang="en-US"/>
              <a:t>完整管理您的影音檔案生命週期</a:t>
            </a:r>
          </a:p>
        </p:txBody>
      </p:sp>
    </p:spTree>
    <p:extLst>
      <p:ext uri="{BB962C8B-B14F-4D97-AF65-F5344CB8AC3E}">
        <p14:creationId xmlns:p14="http://schemas.microsoft.com/office/powerpoint/2010/main" val="53765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2BE8F1-B69A-4E06-BE71-0B874E94DC63}"/>
              </a:ext>
            </a:extLst>
          </p:cNvPr>
          <p:cNvSpPr>
            <a:spLocks noGrp="1"/>
          </p:cNvSpPr>
          <p:nvPr>
            <p:ph type="title"/>
          </p:nvPr>
        </p:nvSpPr>
        <p:spPr>
          <a:xfrm>
            <a:off x="419313" y="846388"/>
            <a:ext cx="10515600" cy="1325563"/>
          </a:xfrm>
        </p:spPr>
        <p:txBody>
          <a:bodyPr>
            <a:normAutofit/>
          </a:bodyPr>
          <a:lstStyle/>
          <a:p>
            <a:pPr algn="l"/>
            <a:r>
              <a:rPr lang="zh-TW" altLang="en-US" sz="4100"/>
              <a:t>令人又愛又恨的</a:t>
            </a:r>
            <a:r>
              <a:rPr lang="en-US" altLang="zh-TW" sz="4100"/>
              <a:t>VM</a:t>
            </a:r>
            <a:r>
              <a:rPr lang="zh-TW" altLang="en-US" sz="4100"/>
              <a:t>備份</a:t>
            </a:r>
          </a:p>
        </p:txBody>
      </p:sp>
      <p:sp>
        <p:nvSpPr>
          <p:cNvPr id="3" name="內容版面配置區 2">
            <a:extLst>
              <a:ext uri="{FF2B5EF4-FFF2-40B4-BE49-F238E27FC236}">
                <a16:creationId xmlns:a16="http://schemas.microsoft.com/office/drawing/2014/main" id="{3DFF0D54-800E-40D5-8FAD-A0519B8E541B}"/>
              </a:ext>
            </a:extLst>
          </p:cNvPr>
          <p:cNvSpPr>
            <a:spLocks noGrp="1"/>
          </p:cNvSpPr>
          <p:nvPr>
            <p:ph idx="1"/>
          </p:nvPr>
        </p:nvSpPr>
        <p:spPr>
          <a:xfrm>
            <a:off x="419313" y="2306888"/>
            <a:ext cx="6460958" cy="3837238"/>
          </a:xfrm>
        </p:spPr>
        <p:txBody>
          <a:bodyPr anchor="t">
            <a:normAutofit/>
          </a:bodyPr>
          <a:lstStyle/>
          <a:p>
            <a:pPr marL="0" indent="0">
              <a:spcAft>
                <a:spcPts val="1200"/>
              </a:spcAft>
              <a:buNone/>
            </a:pPr>
            <a:r>
              <a:rPr lang="en-US" altLang="zh-TW"/>
              <a:t>VMWARE VM</a:t>
            </a:r>
            <a:r>
              <a:rPr lang="zh-TW" altLang="en-US"/>
              <a:t>備份很重要，但您可能會遇到以下問題</a:t>
            </a:r>
            <a:r>
              <a:rPr lang="en-US" altLang="zh-TW"/>
              <a:t>…</a:t>
            </a:r>
          </a:p>
          <a:p>
            <a:pPr>
              <a:buFont typeface="Wingdings" panose="05000000000000000000" pitchFamily="2" charset="2"/>
              <a:buChar char="L"/>
            </a:pPr>
            <a:r>
              <a:rPr lang="zh-TW" altLang="en-US"/>
              <a:t> 沒有足夠預算購買備份軟體</a:t>
            </a:r>
            <a:endParaRPr lang="en-US" altLang="zh-TW"/>
          </a:p>
          <a:p>
            <a:pPr>
              <a:buFont typeface="Wingdings" panose="05000000000000000000" pitchFamily="2" charset="2"/>
              <a:buChar char="L"/>
            </a:pPr>
            <a:r>
              <a:rPr lang="zh-TW" altLang="en-US"/>
              <a:t> 目前沒有額外的備份伺服器可以安裝</a:t>
            </a:r>
            <a:endParaRPr lang="en-US" altLang="zh-TW"/>
          </a:p>
          <a:p>
            <a:pPr>
              <a:buFont typeface="Wingdings" panose="05000000000000000000" pitchFamily="2" charset="2"/>
              <a:buChar char="L"/>
            </a:pPr>
            <a:r>
              <a:rPr lang="zh-TW" altLang="en-US"/>
              <a:t> 設定卡卡</a:t>
            </a:r>
            <a:endParaRPr lang="en-US" altLang="zh-TW"/>
          </a:p>
          <a:p>
            <a:pPr>
              <a:buFont typeface="Wingdings" panose="05000000000000000000" pitchFamily="2" charset="2"/>
              <a:buChar char="L"/>
            </a:pPr>
            <a:r>
              <a:rPr lang="zh-TW" altLang="en-US"/>
              <a:t> 不確定每次備份是不是真的成功</a:t>
            </a:r>
            <a:endParaRPr lang="en-US" altLang="zh-TW"/>
          </a:p>
          <a:p>
            <a:pPr>
              <a:buFont typeface="Wingdings" panose="05000000000000000000" pitchFamily="2" charset="2"/>
              <a:buChar char="L"/>
            </a:pPr>
            <a:endParaRPr lang="en-US" altLang="zh-TW"/>
          </a:p>
        </p:txBody>
      </p:sp>
      <p:pic>
        <p:nvPicPr>
          <p:cNvPr id="5" name="圖片 4" descr="一張含有 個人, 男人, 套裝 的圖片&#10;&#10;自動產生的描述">
            <a:extLst>
              <a:ext uri="{FF2B5EF4-FFF2-40B4-BE49-F238E27FC236}">
                <a16:creationId xmlns:a16="http://schemas.microsoft.com/office/drawing/2014/main" id="{A31F1CD0-3A62-4773-9DF7-9F7CAD2545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1088" y="362706"/>
            <a:ext cx="6760478" cy="6132588"/>
          </a:xfrm>
          <a:prstGeom prst="rect">
            <a:avLst/>
          </a:prstGeom>
        </p:spPr>
      </p:pic>
    </p:spTree>
    <p:extLst>
      <p:ext uri="{BB962C8B-B14F-4D97-AF65-F5344CB8AC3E}">
        <p14:creationId xmlns:p14="http://schemas.microsoft.com/office/powerpoint/2010/main" val="178000114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D055227-531B-491D-9537-60CCC54AD2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5" y="0"/>
            <a:ext cx="12181549" cy="6857999"/>
          </a:xfrm>
          <a:prstGeom prst="rect">
            <a:avLst/>
          </a:prstGeom>
        </p:spPr>
      </p:pic>
      <p:sp>
        <p:nvSpPr>
          <p:cNvPr id="2" name="標題 1">
            <a:extLst>
              <a:ext uri="{FF2B5EF4-FFF2-40B4-BE49-F238E27FC236}">
                <a16:creationId xmlns:a16="http://schemas.microsoft.com/office/drawing/2014/main" id="{2C322DCF-6312-42F8-98AE-07722D73D5BD}"/>
              </a:ext>
            </a:extLst>
          </p:cNvPr>
          <p:cNvSpPr>
            <a:spLocks noGrp="1"/>
          </p:cNvSpPr>
          <p:nvPr>
            <p:ph type="title"/>
          </p:nvPr>
        </p:nvSpPr>
        <p:spPr>
          <a:xfrm>
            <a:off x="9026769" y="3952934"/>
            <a:ext cx="3957176" cy="1824222"/>
          </a:xfrm>
        </p:spPr>
        <p:txBody>
          <a:bodyPr>
            <a:normAutofit fontScale="90000"/>
          </a:bodyPr>
          <a:lstStyle/>
          <a:p>
            <a:pPr algn="l"/>
            <a:r>
              <a:rPr lang="en-US" altLang="zh-TW" sz="6800">
                <a:solidFill>
                  <a:schemeClr val="bg1"/>
                </a:solidFill>
                <a:latin typeface="Lucida Sans" panose="020B0602030504020204" pitchFamily="34" charset="0"/>
              </a:rPr>
              <a:t>Live</a:t>
            </a:r>
            <a:br>
              <a:rPr lang="en-US" altLang="zh-TW" sz="6800">
                <a:solidFill>
                  <a:schemeClr val="bg1"/>
                </a:solidFill>
                <a:latin typeface="Lucida Sans" panose="020B0602030504020204" pitchFamily="34" charset="0"/>
              </a:rPr>
            </a:br>
            <a:r>
              <a:rPr lang="en-US" altLang="zh-TW" sz="6800">
                <a:solidFill>
                  <a:schemeClr val="bg1"/>
                </a:solidFill>
                <a:latin typeface="Lucida Sans" panose="020B0602030504020204" pitchFamily="34" charset="0"/>
              </a:rPr>
              <a:t>Demo</a:t>
            </a:r>
            <a:endParaRPr lang="zh-TW" altLang="en-US" sz="6800">
              <a:solidFill>
                <a:schemeClr val="bg1"/>
              </a:solidFill>
              <a:latin typeface="Lucida Sans" panose="020B0602030504020204" pitchFamily="34" charset="0"/>
            </a:endParaRPr>
          </a:p>
        </p:txBody>
      </p:sp>
      <p:sp>
        <p:nvSpPr>
          <p:cNvPr id="6" name="內容版面配置區 2">
            <a:extLst>
              <a:ext uri="{FF2B5EF4-FFF2-40B4-BE49-F238E27FC236}">
                <a16:creationId xmlns:a16="http://schemas.microsoft.com/office/drawing/2014/main" id="{831B4E9A-A8FB-478F-8EFA-E8C06DD2C34B}"/>
              </a:ext>
            </a:extLst>
          </p:cNvPr>
          <p:cNvSpPr txBox="1">
            <a:spLocks/>
          </p:cNvSpPr>
          <p:nvPr/>
        </p:nvSpPr>
        <p:spPr>
          <a:xfrm>
            <a:off x="9026768" y="2766217"/>
            <a:ext cx="3036277" cy="1325563"/>
          </a:xfrm>
          <a:prstGeom prst="rect">
            <a:avLst/>
          </a:prstGeom>
        </p:spPr>
        <p:txBody>
          <a:bodyPr vert="horz" lIns="91440" tIns="45720" rIns="91440" bIns="45720" rtlCol="0" anchor="ctr">
            <a:normAutofit/>
          </a:bodyPr>
          <a:lstStyle>
            <a:lvl1pPr marL="36000" indent="1440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36000" indent="144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36000" indent="14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36000" indent="14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2900">
                <a:solidFill>
                  <a:srgbClr val="0928A8"/>
                </a:solidFill>
              </a:rPr>
              <a:t>實機操作</a:t>
            </a:r>
            <a:r>
              <a:rPr lang="en-US" altLang="zh-TW" sz="2900">
                <a:solidFill>
                  <a:srgbClr val="0928A8"/>
                </a:solidFill>
              </a:rPr>
              <a:t>Part 2</a:t>
            </a:r>
          </a:p>
        </p:txBody>
      </p:sp>
    </p:spTree>
    <p:extLst>
      <p:ext uri="{BB962C8B-B14F-4D97-AF65-F5344CB8AC3E}">
        <p14:creationId xmlns:p14="http://schemas.microsoft.com/office/powerpoint/2010/main" val="3303133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子用品, 監視器, 天空 的圖片&#10;&#10;自動產生的描述">
            <a:extLst>
              <a:ext uri="{FF2B5EF4-FFF2-40B4-BE49-F238E27FC236}">
                <a16:creationId xmlns:a16="http://schemas.microsoft.com/office/drawing/2014/main" id="{29783002-AB17-45ED-A22E-84B5F695F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1" y="0"/>
            <a:ext cx="12176778" cy="6858000"/>
          </a:xfrm>
          <a:prstGeom prst="rect">
            <a:avLst/>
          </a:prstGeom>
        </p:spPr>
      </p:pic>
      <p:sp>
        <p:nvSpPr>
          <p:cNvPr id="2" name="標題 1">
            <a:extLst>
              <a:ext uri="{FF2B5EF4-FFF2-40B4-BE49-F238E27FC236}">
                <a16:creationId xmlns:a16="http://schemas.microsoft.com/office/drawing/2014/main" id="{7C863E0D-AF55-47F5-8294-5A0D28E653AC}"/>
              </a:ext>
            </a:extLst>
          </p:cNvPr>
          <p:cNvSpPr>
            <a:spLocks noGrp="1"/>
          </p:cNvSpPr>
          <p:nvPr>
            <p:ph type="ctrTitle"/>
          </p:nvPr>
        </p:nvSpPr>
        <p:spPr>
          <a:xfrm>
            <a:off x="3417756" y="1763184"/>
            <a:ext cx="8399489" cy="2387600"/>
          </a:xfrm>
        </p:spPr>
        <p:txBody>
          <a:bodyPr>
            <a:normAutofit/>
          </a:bodyPr>
          <a:lstStyle/>
          <a:p>
            <a:pPr algn="l">
              <a:lnSpc>
                <a:spcPts val="5300"/>
              </a:lnSpc>
            </a:pPr>
            <a:r>
              <a:rPr lang="en-US" altLang="zh-TW" sz="5000"/>
              <a:t>QNAP x </a:t>
            </a:r>
            <a:r>
              <a:rPr lang="en-US" altLang="zh-TW" sz="5000" err="1"/>
              <a:t>Archiware</a:t>
            </a:r>
            <a:br>
              <a:rPr lang="en-US" altLang="zh-TW" sz="5000"/>
            </a:br>
            <a:r>
              <a:rPr lang="zh-TW" altLang="en-US" sz="4000"/>
              <a:t>是您資料保護的最佳選擇</a:t>
            </a:r>
          </a:p>
        </p:txBody>
      </p:sp>
      <p:sp>
        <p:nvSpPr>
          <p:cNvPr id="6" name="標題 1">
            <a:extLst>
              <a:ext uri="{FF2B5EF4-FFF2-40B4-BE49-F238E27FC236}">
                <a16:creationId xmlns:a16="http://schemas.microsoft.com/office/drawing/2014/main" id="{2D49541A-FB59-4607-AB37-672EFA055F11}"/>
              </a:ext>
            </a:extLst>
          </p:cNvPr>
          <p:cNvSpPr txBox="1">
            <a:spLocks/>
          </p:cNvSpPr>
          <p:nvPr/>
        </p:nvSpPr>
        <p:spPr>
          <a:xfrm>
            <a:off x="3305215" y="5679505"/>
            <a:ext cx="8879174" cy="45207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ea"/>
                <a:ea typeface="+mj-ea"/>
                <a:cs typeface="+mj-cs"/>
              </a:defRPr>
            </a:lvl1pPr>
          </a:lstStyle>
          <a:p>
            <a:endParaRPr lang="zh-TW" altLang="en-US" sz="800"/>
          </a:p>
          <a:p>
            <a:pPr algn="l"/>
            <a:r>
              <a:rPr lang="en-US" altLang="zh-TW" sz="800" b="1"/>
              <a:t>©2020</a:t>
            </a:r>
            <a:r>
              <a:rPr lang="zh-TW" altLang="en-US" sz="800" b="1"/>
              <a:t>著作權為威聯通科技股份有限公司所有。威聯通科技並保留所有權利。威聯通科技股份有限公司所使用或註冊之商標或標章。檔案中所提及之產品及公司名稱可能為其他公司所有之商標</a:t>
            </a:r>
            <a:endParaRPr lang="zh-TW" altLang="en-US" sz="800"/>
          </a:p>
        </p:txBody>
      </p:sp>
    </p:spTree>
    <p:extLst>
      <p:ext uri="{BB962C8B-B14F-4D97-AF65-F5344CB8AC3E}">
        <p14:creationId xmlns:p14="http://schemas.microsoft.com/office/powerpoint/2010/main" val="25688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645D354F-AEAE-4B1F-8352-77FE24338659}"/>
              </a:ext>
            </a:extLst>
          </p:cNvPr>
          <p:cNvPicPr>
            <a:picLocks noChangeAspect="1"/>
          </p:cNvPicPr>
          <p:nvPr/>
        </p:nvPicPr>
        <p:blipFill rotWithShape="1">
          <a:blip r:embed="rId3">
            <a:extLst>
              <a:ext uri="{28A0092B-C50C-407E-A947-70E740481C1C}">
                <a14:useLocalDpi xmlns:a14="http://schemas.microsoft.com/office/drawing/2010/main"/>
              </a:ext>
            </a:extLst>
          </a:blip>
          <a:srcRect b="7602"/>
          <a:stretch/>
        </p:blipFill>
        <p:spPr>
          <a:xfrm>
            <a:off x="0" y="0"/>
            <a:ext cx="12192000" cy="6336632"/>
          </a:xfrm>
          <a:prstGeom prst="rect">
            <a:avLst/>
          </a:prstGeom>
        </p:spPr>
      </p:pic>
      <p:pic>
        <p:nvPicPr>
          <p:cNvPr id="10" name="圖片 9">
            <a:extLst>
              <a:ext uri="{FF2B5EF4-FFF2-40B4-BE49-F238E27FC236}">
                <a16:creationId xmlns:a16="http://schemas.microsoft.com/office/drawing/2014/main" id="{C252499B-C344-41CC-8341-24BF95BFA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517" y="1150173"/>
            <a:ext cx="3765884" cy="3660333"/>
          </a:xfrm>
          <a:prstGeom prst="rect">
            <a:avLst/>
          </a:prstGeom>
        </p:spPr>
      </p:pic>
      <p:sp>
        <p:nvSpPr>
          <p:cNvPr id="2" name="標題 1">
            <a:extLst>
              <a:ext uri="{FF2B5EF4-FFF2-40B4-BE49-F238E27FC236}">
                <a16:creationId xmlns:a16="http://schemas.microsoft.com/office/drawing/2014/main" id="{81793393-A2C3-41D1-A0A3-F0E038C520C5}"/>
              </a:ext>
            </a:extLst>
          </p:cNvPr>
          <p:cNvSpPr>
            <a:spLocks noGrp="1"/>
          </p:cNvSpPr>
          <p:nvPr>
            <p:ph type="title"/>
          </p:nvPr>
        </p:nvSpPr>
        <p:spPr>
          <a:xfrm>
            <a:off x="774032" y="2317557"/>
            <a:ext cx="3765884" cy="1325563"/>
          </a:xfrm>
        </p:spPr>
        <p:txBody>
          <a:bodyPr>
            <a:normAutofit fontScale="90000"/>
          </a:bodyPr>
          <a:lstStyle/>
          <a:p>
            <a:pPr algn="l">
              <a:lnSpc>
                <a:spcPts val="5000"/>
              </a:lnSpc>
            </a:pPr>
            <a:r>
              <a:rPr lang="zh-TW" altLang="en-US" sz="4000"/>
              <a:t>您該使用</a:t>
            </a:r>
            <a:r>
              <a:rPr lang="en-US" altLang="zh-TW" sz="4000"/>
              <a:t>QNAP</a:t>
            </a:r>
            <a:r>
              <a:rPr lang="zh-TW" altLang="en-US" sz="4000"/>
              <a:t>搭配</a:t>
            </a:r>
            <a:r>
              <a:rPr lang="en-US" altLang="zh-TW" sz="4000" err="1"/>
              <a:t>Archiware</a:t>
            </a:r>
            <a:r>
              <a:rPr lang="en-US" altLang="zh-TW" sz="4000"/>
              <a:t> Pure</a:t>
            </a:r>
            <a:r>
              <a:rPr lang="zh-TW" altLang="en-US" sz="4000"/>
              <a:t>的五大理由</a:t>
            </a:r>
          </a:p>
        </p:txBody>
      </p:sp>
      <p:sp>
        <p:nvSpPr>
          <p:cNvPr id="3" name="內容版面配置區 2">
            <a:extLst>
              <a:ext uri="{FF2B5EF4-FFF2-40B4-BE49-F238E27FC236}">
                <a16:creationId xmlns:a16="http://schemas.microsoft.com/office/drawing/2014/main" id="{E5CCCA80-44ED-40BF-A6A5-F6428A48E90D}"/>
              </a:ext>
            </a:extLst>
          </p:cNvPr>
          <p:cNvSpPr>
            <a:spLocks noGrp="1"/>
          </p:cNvSpPr>
          <p:nvPr>
            <p:ph idx="1"/>
          </p:nvPr>
        </p:nvSpPr>
        <p:spPr>
          <a:xfrm>
            <a:off x="4973051" y="852318"/>
            <a:ext cx="6862011" cy="4351338"/>
          </a:xfrm>
        </p:spPr>
        <p:txBody>
          <a:bodyPr anchor="ctr">
            <a:normAutofit/>
          </a:bodyPr>
          <a:lstStyle/>
          <a:p>
            <a:pPr marL="0" indent="0">
              <a:buNone/>
            </a:pPr>
            <a:r>
              <a:rPr lang="en-US" altLang="zh-TW">
                <a:solidFill>
                  <a:srgbClr val="FFFFFF"/>
                </a:solidFill>
              </a:rPr>
              <a:t>1 </a:t>
            </a:r>
            <a:r>
              <a:rPr lang="zh-TW" altLang="en-US">
                <a:solidFill>
                  <a:srgbClr val="FFFFFF"/>
                </a:solidFill>
              </a:rPr>
              <a:t>軟硬兼施，直球對決備份難題</a:t>
            </a:r>
            <a:endParaRPr lang="en-US" altLang="zh-TW">
              <a:solidFill>
                <a:srgbClr val="FFFFFF"/>
              </a:solidFill>
            </a:endParaRPr>
          </a:p>
          <a:p>
            <a:pPr marL="0" indent="0">
              <a:buNone/>
            </a:pPr>
            <a:r>
              <a:rPr lang="en-US" altLang="zh-TW">
                <a:solidFill>
                  <a:srgbClr val="FFFFFF"/>
                </a:solidFill>
              </a:rPr>
              <a:t>2 </a:t>
            </a:r>
            <a:r>
              <a:rPr lang="zh-TW" altLang="en-US">
                <a:solidFill>
                  <a:srgbClr val="FFFFFF"/>
                </a:solidFill>
              </a:rPr>
              <a:t>免費軟體授權，卻又可擁有全部的功能</a:t>
            </a:r>
            <a:endParaRPr lang="en-US" altLang="zh-TW">
              <a:solidFill>
                <a:srgbClr val="FFFFFF"/>
              </a:solidFill>
            </a:endParaRPr>
          </a:p>
          <a:p>
            <a:pPr marL="288000" lvl="1" indent="252000">
              <a:buFont typeface="Wingdings" panose="05000000000000000000" pitchFamily="2" charset="2"/>
              <a:buChar char="ü"/>
            </a:pPr>
            <a:r>
              <a:rPr lang="zh-TW" altLang="en-US">
                <a:solidFill>
                  <a:srgbClr val="FFFFFF"/>
                </a:solidFill>
              </a:rPr>
              <a:t>支援</a:t>
            </a:r>
            <a:r>
              <a:rPr lang="en-US" altLang="zh-TW" err="1">
                <a:solidFill>
                  <a:srgbClr val="FFFFFF"/>
                </a:solidFill>
              </a:rPr>
              <a:t>ESXi</a:t>
            </a:r>
            <a:r>
              <a:rPr lang="zh-TW" altLang="en-US">
                <a:solidFill>
                  <a:srgbClr val="FFFFFF"/>
                </a:solidFill>
              </a:rPr>
              <a:t>主機數量無上限</a:t>
            </a:r>
            <a:endParaRPr lang="en-US" altLang="zh-TW">
              <a:solidFill>
                <a:srgbClr val="FFFFFF"/>
              </a:solidFill>
            </a:endParaRPr>
          </a:p>
          <a:p>
            <a:pPr marL="288000" lvl="1" indent="252000">
              <a:buFont typeface="Wingdings" panose="05000000000000000000" pitchFamily="2" charset="2"/>
              <a:buChar char="ü"/>
            </a:pPr>
            <a:r>
              <a:rPr lang="zh-TW" altLang="en-US">
                <a:solidFill>
                  <a:srgbClr val="FFFFFF"/>
                </a:solidFill>
              </a:rPr>
              <a:t>支援虛擬機數量無上限</a:t>
            </a:r>
            <a:endParaRPr lang="en-US" altLang="zh-TW">
              <a:solidFill>
                <a:srgbClr val="FFFFFF"/>
              </a:solidFill>
            </a:endParaRPr>
          </a:p>
          <a:p>
            <a:pPr marL="288000" lvl="1" indent="252000">
              <a:buFont typeface="Wingdings" panose="05000000000000000000" pitchFamily="2" charset="2"/>
              <a:buChar char="ü"/>
            </a:pPr>
            <a:r>
              <a:rPr lang="zh-TW" altLang="en-US">
                <a:solidFill>
                  <a:srgbClr val="FFFFFF"/>
                </a:solidFill>
              </a:rPr>
              <a:t>可額外選擇付費技術支援</a:t>
            </a:r>
            <a:endParaRPr lang="en-US" altLang="zh-TW">
              <a:solidFill>
                <a:srgbClr val="FFFFFF"/>
              </a:solidFill>
            </a:endParaRPr>
          </a:p>
          <a:p>
            <a:pPr marL="0" indent="0">
              <a:buNone/>
            </a:pPr>
            <a:r>
              <a:rPr lang="en-US" altLang="zh-TW">
                <a:solidFill>
                  <a:srgbClr val="FFFFFF"/>
                </a:solidFill>
              </a:rPr>
              <a:t>3 </a:t>
            </a:r>
            <a:r>
              <a:rPr lang="zh-TW" altLang="en-US">
                <a:solidFill>
                  <a:srgbClr val="FFFFFF"/>
                </a:solidFill>
              </a:rPr>
              <a:t>不須額外尋找伺服器來做備份</a:t>
            </a:r>
            <a:endParaRPr lang="en-US" altLang="zh-TW">
              <a:solidFill>
                <a:srgbClr val="FFFFFF"/>
              </a:solidFill>
            </a:endParaRPr>
          </a:p>
          <a:p>
            <a:pPr marL="0" indent="0">
              <a:buNone/>
            </a:pPr>
            <a:r>
              <a:rPr lang="en-US" altLang="zh-TW">
                <a:solidFill>
                  <a:srgbClr val="FFFFFF"/>
                </a:solidFill>
              </a:rPr>
              <a:t>4 </a:t>
            </a:r>
            <a:r>
              <a:rPr lang="zh-TW" altLang="en-US">
                <a:solidFill>
                  <a:srgbClr val="FFFFFF"/>
                </a:solidFill>
              </a:rPr>
              <a:t>安裝設定秒完成</a:t>
            </a:r>
            <a:endParaRPr lang="en-US" altLang="zh-TW">
              <a:solidFill>
                <a:srgbClr val="FFFFFF"/>
              </a:solidFill>
            </a:endParaRPr>
          </a:p>
          <a:p>
            <a:pPr marL="0" indent="0">
              <a:buNone/>
            </a:pPr>
            <a:r>
              <a:rPr lang="en-US" altLang="zh-TW">
                <a:solidFill>
                  <a:srgbClr val="FFFFFF"/>
                </a:solidFill>
              </a:rPr>
              <a:t>5 </a:t>
            </a:r>
            <a:r>
              <a:rPr lang="zh-TW" altLang="en-US">
                <a:solidFill>
                  <a:srgbClr val="FFFFFF"/>
                </a:solidFill>
              </a:rPr>
              <a:t>自動驗證每次備份是否成功</a:t>
            </a:r>
            <a:endParaRPr lang="en-US" altLang="zh-TW">
              <a:solidFill>
                <a:srgbClr val="FFFFFF"/>
              </a:solidFill>
            </a:endParaRPr>
          </a:p>
        </p:txBody>
      </p:sp>
      <p:sp>
        <p:nvSpPr>
          <p:cNvPr id="11" name="標題 1">
            <a:extLst>
              <a:ext uri="{FF2B5EF4-FFF2-40B4-BE49-F238E27FC236}">
                <a16:creationId xmlns:a16="http://schemas.microsoft.com/office/drawing/2014/main" id="{623B8B31-7F68-4D7E-ABF2-CF2EF37162A7}"/>
              </a:ext>
            </a:extLst>
          </p:cNvPr>
          <p:cNvSpPr txBox="1">
            <a:spLocks/>
          </p:cNvSpPr>
          <p:nvPr/>
        </p:nvSpPr>
        <p:spPr>
          <a:xfrm>
            <a:off x="0" y="5492850"/>
            <a:ext cx="12192000" cy="563364"/>
          </a:xfrm>
          <a:prstGeom prst="rect">
            <a:avLst/>
          </a:prstGeom>
          <a:solidFill>
            <a:schemeClr val="bg1">
              <a:alpha val="76863"/>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a:solidFill>
                  <a:srgbClr val="00FFFF"/>
                </a:solidFill>
              </a:rPr>
              <a:t>把樸實無華且枯燥的事情交給我們，讓您可以專注在其他重要的工作上</a:t>
            </a:r>
            <a:endParaRPr lang="en-US" altLang="zh-TW" sz="2800">
              <a:solidFill>
                <a:srgbClr val="00FFFF"/>
              </a:solidFill>
            </a:endParaRPr>
          </a:p>
        </p:txBody>
      </p:sp>
    </p:spTree>
    <p:extLst>
      <p:ext uri="{BB962C8B-B14F-4D97-AF65-F5344CB8AC3E}">
        <p14:creationId xmlns:p14="http://schemas.microsoft.com/office/powerpoint/2010/main" val="34676197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1801AF35-9A5A-42C2-BEF1-B5F18E75F2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4871" y="2596265"/>
            <a:ext cx="4259139" cy="2836133"/>
          </a:xfrm>
          <a:prstGeom prst="rect">
            <a:avLst/>
          </a:prstGeom>
        </p:spPr>
      </p:pic>
      <p:pic>
        <p:nvPicPr>
          <p:cNvPr id="13" name="圖片 12">
            <a:extLst>
              <a:ext uri="{FF2B5EF4-FFF2-40B4-BE49-F238E27FC236}">
                <a16:creationId xmlns:a16="http://schemas.microsoft.com/office/drawing/2014/main" id="{B5B19243-D445-47BA-B677-BD7C36D29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3796" y="2812413"/>
            <a:ext cx="4828325" cy="1862816"/>
          </a:xfrm>
          <a:prstGeom prst="rect">
            <a:avLst/>
          </a:prstGeom>
        </p:spPr>
      </p:pic>
      <p:pic>
        <p:nvPicPr>
          <p:cNvPr id="11" name="圖片 10" descr="一張含有 向量圖形 的圖片&#10;&#10;自動產生的描述">
            <a:extLst>
              <a:ext uri="{FF2B5EF4-FFF2-40B4-BE49-F238E27FC236}">
                <a16:creationId xmlns:a16="http://schemas.microsoft.com/office/drawing/2014/main" id="{98FDAE98-A417-441B-B609-21851DBC4C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504" y="2005428"/>
            <a:ext cx="1949653" cy="2045075"/>
          </a:xfrm>
          <a:prstGeom prst="rect">
            <a:avLst/>
          </a:prstGeom>
        </p:spPr>
      </p:pic>
      <p:pic>
        <p:nvPicPr>
          <p:cNvPr id="4" name="Picture 2">
            <a:extLst>
              <a:ext uri="{FF2B5EF4-FFF2-40B4-BE49-F238E27FC236}">
                <a16:creationId xmlns:a16="http://schemas.microsoft.com/office/drawing/2014/main" id="{F431639B-4789-4D2D-9758-405B125AD2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7526" y="2704339"/>
            <a:ext cx="3326342" cy="207896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a:xfrm>
            <a:off x="838200" y="106201"/>
            <a:ext cx="10515600" cy="1325563"/>
          </a:xfrm>
        </p:spPr>
        <p:txBody>
          <a:bodyPr>
            <a:normAutofit fontScale="90000"/>
          </a:bodyPr>
          <a:lstStyle/>
          <a:p>
            <a:r>
              <a:rPr lang="en-US" altLang="zh-TW"/>
              <a:t>QNAP X </a:t>
            </a:r>
            <a:r>
              <a:rPr lang="en-US" altLang="zh-TW" err="1"/>
              <a:t>Archiware</a:t>
            </a:r>
            <a:r>
              <a:rPr lang="en-US" altLang="zh-TW"/>
              <a:t> Pure</a:t>
            </a:r>
            <a:br>
              <a:rPr lang="en-US" altLang="zh-TW"/>
            </a:br>
            <a:r>
              <a:rPr lang="zh-TW" altLang="en-US"/>
              <a:t>把您的</a:t>
            </a:r>
            <a:r>
              <a:rPr lang="en-US" altLang="zh-TW"/>
              <a:t>NAS</a:t>
            </a:r>
            <a:r>
              <a:rPr lang="zh-TW" altLang="en-US"/>
              <a:t>一秒變成</a:t>
            </a:r>
            <a:r>
              <a:rPr lang="en-US" altLang="zh-TW"/>
              <a:t>VM</a:t>
            </a:r>
            <a:r>
              <a:rPr lang="zh-TW" altLang="en-US"/>
              <a:t>備份一體機</a:t>
            </a:r>
          </a:p>
        </p:txBody>
      </p:sp>
      <p:sp>
        <p:nvSpPr>
          <p:cNvPr id="6" name="矩形 5">
            <a:extLst>
              <a:ext uri="{FF2B5EF4-FFF2-40B4-BE49-F238E27FC236}">
                <a16:creationId xmlns:a16="http://schemas.microsoft.com/office/drawing/2014/main" id="{CE67BF58-3AF7-4766-8A1E-042627800148}"/>
              </a:ext>
            </a:extLst>
          </p:cNvPr>
          <p:cNvSpPr/>
          <p:nvPr/>
        </p:nvSpPr>
        <p:spPr>
          <a:xfrm>
            <a:off x="680982" y="1991485"/>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34" name="矩形 33">
            <a:extLst>
              <a:ext uri="{FF2B5EF4-FFF2-40B4-BE49-F238E27FC236}">
                <a16:creationId xmlns:a16="http://schemas.microsoft.com/office/drawing/2014/main" id="{A2C2C5B3-4781-4A0A-BFE4-3E072A0FA79F}"/>
              </a:ext>
            </a:extLst>
          </p:cNvPr>
          <p:cNvSpPr/>
          <p:nvPr/>
        </p:nvSpPr>
        <p:spPr>
          <a:xfrm>
            <a:off x="1404285" y="1991485"/>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35" name="矩形 34">
            <a:extLst>
              <a:ext uri="{FF2B5EF4-FFF2-40B4-BE49-F238E27FC236}">
                <a16:creationId xmlns:a16="http://schemas.microsoft.com/office/drawing/2014/main" id="{0E5EDEDA-88A5-47E2-8565-97C06143F153}"/>
              </a:ext>
            </a:extLst>
          </p:cNvPr>
          <p:cNvSpPr/>
          <p:nvPr/>
        </p:nvSpPr>
        <p:spPr>
          <a:xfrm>
            <a:off x="2122785" y="1989010"/>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36" name="矩形 35">
            <a:extLst>
              <a:ext uri="{FF2B5EF4-FFF2-40B4-BE49-F238E27FC236}">
                <a16:creationId xmlns:a16="http://schemas.microsoft.com/office/drawing/2014/main" id="{E54250B3-8A86-4C4D-86EE-A3C673F96296}"/>
              </a:ext>
            </a:extLst>
          </p:cNvPr>
          <p:cNvSpPr/>
          <p:nvPr/>
        </p:nvSpPr>
        <p:spPr>
          <a:xfrm>
            <a:off x="674890" y="2530641"/>
            <a:ext cx="1970697"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VMware </a:t>
            </a:r>
            <a:r>
              <a:rPr lang="en-US" altLang="zh-TW" err="1">
                <a:solidFill>
                  <a:schemeClr val="bg1"/>
                </a:solidFill>
              </a:rPr>
              <a:t>ESXi</a:t>
            </a:r>
            <a:endParaRPr lang="zh-TW" altLang="en-US">
              <a:solidFill>
                <a:schemeClr val="bg1"/>
              </a:solidFill>
            </a:endParaRPr>
          </a:p>
        </p:txBody>
      </p:sp>
      <p:sp>
        <p:nvSpPr>
          <p:cNvPr id="62" name="矩形 61">
            <a:extLst>
              <a:ext uri="{FF2B5EF4-FFF2-40B4-BE49-F238E27FC236}">
                <a16:creationId xmlns:a16="http://schemas.microsoft.com/office/drawing/2014/main" id="{DD047E5C-079D-4BB8-889E-1A1297FB88D0}"/>
              </a:ext>
            </a:extLst>
          </p:cNvPr>
          <p:cNvSpPr/>
          <p:nvPr/>
        </p:nvSpPr>
        <p:spPr>
          <a:xfrm>
            <a:off x="7032141" y="4722185"/>
            <a:ext cx="4544598" cy="769441"/>
          </a:xfrm>
          <a:prstGeom prst="rect">
            <a:avLst/>
          </a:prstGeom>
        </p:spPr>
        <p:txBody>
          <a:bodyPr wrap="square">
            <a:spAutoFit/>
          </a:bodyPr>
          <a:lstStyle/>
          <a:p>
            <a:pPr algn="ctr"/>
            <a:r>
              <a:rPr lang="en-US" altLang="zh-TW" sz="2200">
                <a:solidFill>
                  <a:schemeClr val="bg1"/>
                </a:solidFill>
              </a:rPr>
              <a:t>Pure</a:t>
            </a:r>
            <a:r>
              <a:rPr lang="zh-TW" altLang="en-US" sz="2200">
                <a:solidFill>
                  <a:schemeClr val="bg1"/>
                </a:solidFill>
              </a:rPr>
              <a:t> 運作在</a:t>
            </a:r>
            <a:r>
              <a:rPr lang="en-US" altLang="zh-TW" sz="2200">
                <a:solidFill>
                  <a:schemeClr val="bg1"/>
                </a:solidFill>
              </a:rPr>
              <a:t>QNAP NAS</a:t>
            </a:r>
            <a:r>
              <a:rPr lang="zh-TW" altLang="en-US" sz="2200">
                <a:solidFill>
                  <a:schemeClr val="bg1"/>
                </a:solidFill>
              </a:rPr>
              <a:t>上</a:t>
            </a:r>
            <a:endParaRPr lang="en-US" altLang="zh-TW" sz="2200">
              <a:solidFill>
                <a:schemeClr val="bg1"/>
              </a:solidFill>
            </a:endParaRPr>
          </a:p>
          <a:p>
            <a:pPr algn="ctr"/>
            <a:r>
              <a:rPr lang="zh-TW" altLang="en-US" sz="2200">
                <a:solidFill>
                  <a:schemeClr val="bg1"/>
                </a:solidFill>
              </a:rPr>
              <a:t>不需要額外的備份伺服器和儲存</a:t>
            </a:r>
          </a:p>
        </p:txBody>
      </p:sp>
      <p:pic>
        <p:nvPicPr>
          <p:cNvPr id="55" name="圖片 54" descr="一張含有 向量圖形 的圖片&#10;&#10;自動產生的描述">
            <a:extLst>
              <a:ext uri="{FF2B5EF4-FFF2-40B4-BE49-F238E27FC236}">
                <a16:creationId xmlns:a16="http://schemas.microsoft.com/office/drawing/2014/main" id="{F772192C-742A-429D-9D78-C97A3C997A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6240" y="3845024"/>
            <a:ext cx="1949653" cy="2045075"/>
          </a:xfrm>
          <a:prstGeom prst="rect">
            <a:avLst/>
          </a:prstGeom>
        </p:spPr>
      </p:pic>
      <p:sp>
        <p:nvSpPr>
          <p:cNvPr id="56" name="矩形 55">
            <a:extLst>
              <a:ext uri="{FF2B5EF4-FFF2-40B4-BE49-F238E27FC236}">
                <a16:creationId xmlns:a16="http://schemas.microsoft.com/office/drawing/2014/main" id="{3310A56B-33EA-4247-B07A-2B91DEF4C2EC}"/>
              </a:ext>
            </a:extLst>
          </p:cNvPr>
          <p:cNvSpPr/>
          <p:nvPr/>
        </p:nvSpPr>
        <p:spPr>
          <a:xfrm>
            <a:off x="2925718" y="3831081"/>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57" name="矩形 56">
            <a:extLst>
              <a:ext uri="{FF2B5EF4-FFF2-40B4-BE49-F238E27FC236}">
                <a16:creationId xmlns:a16="http://schemas.microsoft.com/office/drawing/2014/main" id="{2B5EAC10-4F5D-405C-9746-72832BB77FF9}"/>
              </a:ext>
            </a:extLst>
          </p:cNvPr>
          <p:cNvSpPr/>
          <p:nvPr/>
        </p:nvSpPr>
        <p:spPr>
          <a:xfrm>
            <a:off x="3649021" y="3831081"/>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58" name="矩形 57">
            <a:extLst>
              <a:ext uri="{FF2B5EF4-FFF2-40B4-BE49-F238E27FC236}">
                <a16:creationId xmlns:a16="http://schemas.microsoft.com/office/drawing/2014/main" id="{C1FC3AC0-9460-4F2C-A888-B08303209E76}"/>
              </a:ext>
            </a:extLst>
          </p:cNvPr>
          <p:cNvSpPr/>
          <p:nvPr/>
        </p:nvSpPr>
        <p:spPr>
          <a:xfrm>
            <a:off x="4367521" y="3828606"/>
            <a:ext cx="528894"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a:t>
            </a:r>
            <a:endParaRPr lang="zh-TW" altLang="en-US">
              <a:solidFill>
                <a:schemeClr val="bg1"/>
              </a:solidFill>
            </a:endParaRPr>
          </a:p>
        </p:txBody>
      </p:sp>
      <p:sp>
        <p:nvSpPr>
          <p:cNvPr id="59" name="矩形 58">
            <a:extLst>
              <a:ext uri="{FF2B5EF4-FFF2-40B4-BE49-F238E27FC236}">
                <a16:creationId xmlns:a16="http://schemas.microsoft.com/office/drawing/2014/main" id="{8491CAB2-8070-4A60-87AE-6BF847DD3E6B}"/>
              </a:ext>
            </a:extLst>
          </p:cNvPr>
          <p:cNvSpPr/>
          <p:nvPr/>
        </p:nvSpPr>
        <p:spPr>
          <a:xfrm>
            <a:off x="2919626" y="4370237"/>
            <a:ext cx="1970697" cy="4998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a:solidFill>
                  <a:schemeClr val="bg1"/>
                </a:solidFill>
              </a:rPr>
              <a:t>VMware </a:t>
            </a:r>
            <a:r>
              <a:rPr lang="en-US" altLang="zh-TW" err="1">
                <a:solidFill>
                  <a:schemeClr val="bg1"/>
                </a:solidFill>
              </a:rPr>
              <a:t>ESXi</a:t>
            </a:r>
            <a:endParaRPr lang="zh-TW" altLang="en-US">
              <a:solidFill>
                <a:schemeClr val="bg1"/>
              </a:solidFill>
            </a:endParaRPr>
          </a:p>
        </p:txBody>
      </p:sp>
      <p:pic>
        <p:nvPicPr>
          <p:cNvPr id="15" name="圖片 14">
            <a:extLst>
              <a:ext uri="{FF2B5EF4-FFF2-40B4-BE49-F238E27FC236}">
                <a16:creationId xmlns:a16="http://schemas.microsoft.com/office/drawing/2014/main" id="{589DCE11-2FB6-42D2-8153-98744C4D9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0453" y="3578471"/>
            <a:ext cx="1204600" cy="1075596"/>
          </a:xfrm>
          <a:prstGeom prst="rect">
            <a:avLst/>
          </a:prstGeom>
        </p:spPr>
      </p:pic>
      <p:pic>
        <p:nvPicPr>
          <p:cNvPr id="68" name="Picture 6" descr="Pure Icon 256 Schatten">
            <a:extLst>
              <a:ext uri="{FF2B5EF4-FFF2-40B4-BE49-F238E27FC236}">
                <a16:creationId xmlns:a16="http://schemas.microsoft.com/office/drawing/2014/main" id="{460D0CEE-06CA-442C-9635-3566474F6C2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45186" y="3735556"/>
            <a:ext cx="773464" cy="78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8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BB0AE90-A246-496A-A1AF-688D1BA7B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845" y="1078165"/>
            <a:ext cx="3674089" cy="5217862"/>
          </a:xfrm>
          <a:prstGeom prst="rect">
            <a:avLst/>
          </a:prstGeom>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p:txBody>
          <a:bodyPr>
            <a:normAutofit fontScale="90000"/>
          </a:bodyPr>
          <a:lstStyle/>
          <a:p>
            <a:r>
              <a:rPr lang="en-US" altLang="zh-TW" err="1">
                <a:solidFill>
                  <a:schemeClr val="bg1"/>
                </a:solidFill>
              </a:rPr>
              <a:t>AppCenter</a:t>
            </a:r>
            <a:r>
              <a:rPr lang="en-US" altLang="zh-TW">
                <a:solidFill>
                  <a:schemeClr val="bg1"/>
                </a:solidFill>
              </a:rPr>
              <a:t> </a:t>
            </a:r>
            <a:r>
              <a:rPr lang="zh-TW" altLang="en-US">
                <a:solidFill>
                  <a:schemeClr val="bg1"/>
                </a:solidFill>
              </a:rPr>
              <a:t>一鍵安裝，立即開始</a:t>
            </a:r>
            <a:r>
              <a:rPr lang="en-US" altLang="zh-TW">
                <a:solidFill>
                  <a:schemeClr val="bg1"/>
                </a:solidFill>
              </a:rPr>
              <a:t>VM</a:t>
            </a:r>
            <a:r>
              <a:rPr lang="zh-TW" altLang="en-US">
                <a:solidFill>
                  <a:schemeClr val="bg1"/>
                </a:solidFill>
              </a:rPr>
              <a:t>備份</a:t>
            </a:r>
          </a:p>
        </p:txBody>
      </p:sp>
      <p:pic>
        <p:nvPicPr>
          <p:cNvPr id="33" name="圖片 32">
            <a:extLst>
              <a:ext uri="{FF2B5EF4-FFF2-40B4-BE49-F238E27FC236}">
                <a16:creationId xmlns:a16="http://schemas.microsoft.com/office/drawing/2014/main" id="{90706CB9-2B68-42B6-995D-EA8E223B7BE7}"/>
              </a:ext>
            </a:extLst>
          </p:cNvPr>
          <p:cNvPicPr>
            <a:picLocks noChangeAspect="1"/>
          </p:cNvPicPr>
          <p:nvPr/>
        </p:nvPicPr>
        <p:blipFill>
          <a:blip r:embed="rId4"/>
          <a:stretch>
            <a:fillRect/>
          </a:stretch>
        </p:blipFill>
        <p:spPr>
          <a:xfrm>
            <a:off x="2390274" y="1840165"/>
            <a:ext cx="9414267" cy="50178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776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E50BBFE4-CEFE-4CC1-BA4A-60AD54537D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214" y="944481"/>
            <a:ext cx="10146632" cy="5707481"/>
          </a:xfrm>
          <a:prstGeom prst="rect">
            <a:avLst/>
          </a:prstGeom>
        </p:spPr>
      </p:pic>
      <p:pic>
        <p:nvPicPr>
          <p:cNvPr id="4100" name="圖片 4099">
            <a:extLst>
              <a:ext uri="{FF2B5EF4-FFF2-40B4-BE49-F238E27FC236}">
                <a16:creationId xmlns:a16="http://schemas.microsoft.com/office/drawing/2014/main" id="{0768702A-7AA7-42A7-8CFD-A1A0BC1CC3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4777" y="1676948"/>
            <a:ext cx="9066221" cy="1328745"/>
          </a:xfrm>
          <a:prstGeom prst="rect">
            <a:avLst/>
          </a:prstGeom>
        </p:spPr>
      </p:pic>
      <p:pic>
        <p:nvPicPr>
          <p:cNvPr id="29" name="圖片 28">
            <a:extLst>
              <a:ext uri="{FF2B5EF4-FFF2-40B4-BE49-F238E27FC236}">
                <a16:creationId xmlns:a16="http://schemas.microsoft.com/office/drawing/2014/main" id="{A44203A5-23B1-43F0-BAD7-6BD682EB31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8825" y="4755870"/>
            <a:ext cx="5090170" cy="1395987"/>
          </a:xfrm>
          <a:prstGeom prst="rect">
            <a:avLst/>
          </a:prstGeom>
        </p:spPr>
      </p:pic>
      <p:pic>
        <p:nvPicPr>
          <p:cNvPr id="27" name="圖片 26">
            <a:extLst>
              <a:ext uri="{FF2B5EF4-FFF2-40B4-BE49-F238E27FC236}">
                <a16:creationId xmlns:a16="http://schemas.microsoft.com/office/drawing/2014/main" id="{22AFD436-1610-4DC3-AAEC-58ABE58F22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065" y="4773159"/>
            <a:ext cx="5090170" cy="1395987"/>
          </a:xfrm>
          <a:prstGeom prst="rect">
            <a:avLst/>
          </a:prstGeom>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a:xfrm>
            <a:off x="838200" y="206038"/>
            <a:ext cx="10515600" cy="1325563"/>
          </a:xfrm>
        </p:spPr>
        <p:txBody>
          <a:bodyPr>
            <a:normAutofit fontScale="90000"/>
          </a:bodyPr>
          <a:lstStyle/>
          <a:p>
            <a:r>
              <a:rPr lang="en-US" altLang="zh-TW">
                <a:solidFill>
                  <a:schemeClr val="bg1"/>
                </a:solidFill>
              </a:rPr>
              <a:t>QNAP NAS </a:t>
            </a:r>
            <a:r>
              <a:rPr lang="zh-TW" altLang="en-US">
                <a:solidFill>
                  <a:schemeClr val="bg1"/>
                </a:solidFill>
              </a:rPr>
              <a:t>全方位的資料保護技術</a:t>
            </a:r>
            <a:br>
              <a:rPr lang="en-US" altLang="zh-TW"/>
            </a:br>
            <a:r>
              <a:rPr lang="zh-TW" altLang="en-US">
                <a:solidFill>
                  <a:schemeClr val="bg1"/>
                </a:solidFill>
              </a:rPr>
              <a:t>保護您的</a:t>
            </a:r>
            <a:r>
              <a:rPr lang="en-US" altLang="zh-TW">
                <a:solidFill>
                  <a:schemeClr val="bg1"/>
                </a:solidFill>
              </a:rPr>
              <a:t>VM</a:t>
            </a:r>
            <a:r>
              <a:rPr lang="zh-TW" altLang="en-US">
                <a:solidFill>
                  <a:schemeClr val="bg1"/>
                </a:solidFill>
              </a:rPr>
              <a:t>以及其他珍貴資料</a:t>
            </a:r>
          </a:p>
        </p:txBody>
      </p:sp>
      <p:pic>
        <p:nvPicPr>
          <p:cNvPr id="7" name="Picture 2">
            <a:extLst>
              <a:ext uri="{FF2B5EF4-FFF2-40B4-BE49-F238E27FC236}">
                <a16:creationId xmlns:a16="http://schemas.microsoft.com/office/drawing/2014/main" id="{21749A59-A860-4074-924D-F75995EAB1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3673" y="3308823"/>
            <a:ext cx="2850396" cy="1781498"/>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1E9C76AB-D42E-49BE-9FC7-6E950747645C}"/>
              </a:ext>
            </a:extLst>
          </p:cNvPr>
          <p:cNvSpPr txBox="1"/>
          <p:nvPr/>
        </p:nvSpPr>
        <p:spPr>
          <a:xfrm>
            <a:off x="6972654" y="5386364"/>
            <a:ext cx="2980243" cy="523220"/>
          </a:xfrm>
          <a:prstGeom prst="rect">
            <a:avLst/>
          </a:prstGeom>
          <a:noFill/>
        </p:spPr>
        <p:txBody>
          <a:bodyPr wrap="square" rtlCol="0" anchor="t">
            <a:spAutoFit/>
          </a:bodyPr>
          <a:lstStyle/>
          <a:p>
            <a:pPr algn="ctr"/>
            <a:r>
              <a:rPr lang="en-US" altLang="zh-TW" sz="2800">
                <a:solidFill>
                  <a:schemeClr val="bg2">
                    <a:lumMod val="25000"/>
                  </a:schemeClr>
                </a:solidFill>
              </a:rPr>
              <a:t>RAID</a:t>
            </a:r>
            <a:endParaRPr lang="zh-TW" altLang="en-US" sz="2800">
              <a:solidFill>
                <a:schemeClr val="bg2">
                  <a:lumMod val="25000"/>
                </a:schemeClr>
              </a:solidFill>
            </a:endParaRPr>
          </a:p>
        </p:txBody>
      </p:sp>
      <p:sp>
        <p:nvSpPr>
          <p:cNvPr id="13" name="文字方塊 12">
            <a:extLst>
              <a:ext uri="{FF2B5EF4-FFF2-40B4-BE49-F238E27FC236}">
                <a16:creationId xmlns:a16="http://schemas.microsoft.com/office/drawing/2014/main" id="{6FA28E33-99FB-4487-872A-B46522A00BF3}"/>
              </a:ext>
            </a:extLst>
          </p:cNvPr>
          <p:cNvSpPr txBox="1"/>
          <p:nvPr/>
        </p:nvSpPr>
        <p:spPr>
          <a:xfrm>
            <a:off x="1672363" y="5386364"/>
            <a:ext cx="3484005" cy="523220"/>
          </a:xfrm>
          <a:prstGeom prst="rect">
            <a:avLst/>
          </a:prstGeom>
          <a:noFill/>
        </p:spPr>
        <p:txBody>
          <a:bodyPr wrap="square" rtlCol="0" anchor="t">
            <a:spAutoFit/>
          </a:bodyPr>
          <a:lstStyle/>
          <a:p>
            <a:pPr algn="ctr"/>
            <a:r>
              <a:rPr lang="en-US" altLang="zh-TW" sz="2800">
                <a:solidFill>
                  <a:schemeClr val="bg2">
                    <a:lumMod val="25000"/>
                  </a:schemeClr>
                </a:solidFill>
              </a:rPr>
              <a:t>Snapshot</a:t>
            </a:r>
            <a:endParaRPr lang="zh-TW" altLang="en-US" sz="2800">
              <a:solidFill>
                <a:schemeClr val="bg2">
                  <a:lumMod val="25000"/>
                </a:schemeClr>
              </a:solidFill>
            </a:endParaRPr>
          </a:p>
        </p:txBody>
      </p:sp>
      <p:sp>
        <p:nvSpPr>
          <p:cNvPr id="16" name="文字方塊 15">
            <a:extLst>
              <a:ext uri="{FF2B5EF4-FFF2-40B4-BE49-F238E27FC236}">
                <a16:creationId xmlns:a16="http://schemas.microsoft.com/office/drawing/2014/main" id="{DF95DCD7-3B5D-4EEB-A9E7-E4621B450457}"/>
              </a:ext>
            </a:extLst>
          </p:cNvPr>
          <p:cNvSpPr txBox="1"/>
          <p:nvPr/>
        </p:nvSpPr>
        <p:spPr>
          <a:xfrm>
            <a:off x="5156368" y="2462271"/>
            <a:ext cx="5176821" cy="523220"/>
          </a:xfrm>
          <a:prstGeom prst="rect">
            <a:avLst/>
          </a:prstGeom>
          <a:noFill/>
        </p:spPr>
        <p:txBody>
          <a:bodyPr wrap="square" rtlCol="0">
            <a:spAutoFit/>
          </a:bodyPr>
          <a:lstStyle/>
          <a:p>
            <a:pPr algn="ctr"/>
            <a:r>
              <a:rPr lang="en-US" altLang="zh-TW" sz="2800" err="1">
                <a:solidFill>
                  <a:schemeClr val="bg2">
                    <a:lumMod val="25000"/>
                  </a:schemeClr>
                </a:solidFill>
              </a:rPr>
              <a:t>HybridMount</a:t>
            </a:r>
            <a:r>
              <a:rPr lang="en-US" altLang="zh-TW" sz="2800">
                <a:solidFill>
                  <a:schemeClr val="bg2">
                    <a:lumMod val="25000"/>
                  </a:schemeClr>
                </a:solidFill>
              </a:rPr>
              <a:t>, VJBOD Cloud, HBS 3</a:t>
            </a:r>
            <a:endParaRPr lang="zh-TW" altLang="en-US" sz="2800">
              <a:solidFill>
                <a:schemeClr val="bg2">
                  <a:lumMod val="25000"/>
                </a:schemeClr>
              </a:solidFill>
            </a:endParaRPr>
          </a:p>
        </p:txBody>
      </p:sp>
      <p:sp>
        <p:nvSpPr>
          <p:cNvPr id="17" name="矩形 16">
            <a:extLst>
              <a:ext uri="{FF2B5EF4-FFF2-40B4-BE49-F238E27FC236}">
                <a16:creationId xmlns:a16="http://schemas.microsoft.com/office/drawing/2014/main" id="{D7653A19-2C47-4732-A953-F3153FB91193}"/>
              </a:ext>
            </a:extLst>
          </p:cNvPr>
          <p:cNvSpPr/>
          <p:nvPr/>
        </p:nvSpPr>
        <p:spPr>
          <a:xfrm>
            <a:off x="7348076" y="2147097"/>
            <a:ext cx="2985113" cy="369332"/>
          </a:xfrm>
          <a:prstGeom prst="rect">
            <a:avLst/>
          </a:prstGeom>
        </p:spPr>
        <p:txBody>
          <a:bodyPr wrap="none">
            <a:spAutoFit/>
          </a:bodyPr>
          <a:lstStyle/>
          <a:p>
            <a:pPr algn="ctr" fontAlgn="base"/>
            <a:r>
              <a:rPr lang="zh-TW" altLang="en-US">
                <a:solidFill>
                  <a:schemeClr val="bg2">
                    <a:lumMod val="25000"/>
                  </a:schemeClr>
                </a:solidFill>
              </a:rPr>
              <a:t>輕鬆打造您的</a:t>
            </a:r>
            <a:r>
              <a:rPr lang="en-US" altLang="zh-TW">
                <a:solidFill>
                  <a:schemeClr val="bg2">
                    <a:lumMod val="25000"/>
                  </a:schemeClr>
                </a:solidFill>
              </a:rPr>
              <a:t>3-2-1</a:t>
            </a:r>
            <a:r>
              <a:rPr lang="zh-TW" altLang="en-US">
                <a:solidFill>
                  <a:schemeClr val="bg2">
                    <a:lumMod val="25000"/>
                  </a:schemeClr>
                </a:solidFill>
              </a:rPr>
              <a:t>備份策略</a:t>
            </a:r>
            <a:endParaRPr lang="en-US" altLang="zh-TW" b="0" i="0">
              <a:solidFill>
                <a:schemeClr val="bg2">
                  <a:lumMod val="25000"/>
                </a:schemeClr>
              </a:solidFill>
              <a:effectLst/>
            </a:endParaRPr>
          </a:p>
        </p:txBody>
      </p:sp>
      <p:pic>
        <p:nvPicPr>
          <p:cNvPr id="21" name="Picture 2">
            <a:extLst>
              <a:ext uri="{FF2B5EF4-FFF2-40B4-BE49-F238E27FC236}">
                <a16:creationId xmlns:a16="http://schemas.microsoft.com/office/drawing/2014/main" id="{5C9F1763-9AAF-4CEB-A2AB-E7D00832454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85773" y="1829053"/>
            <a:ext cx="1024536" cy="10245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BFA8C680-D014-439F-8F35-E046DFD7D5A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43404" y="1922469"/>
            <a:ext cx="853780" cy="8537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JBOD Cloud">
            <a:extLst>
              <a:ext uri="{FF2B5EF4-FFF2-40B4-BE49-F238E27FC236}">
                <a16:creationId xmlns:a16="http://schemas.microsoft.com/office/drawing/2014/main" id="{A45737E6-B908-4102-BFE3-C825E94EBDD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16915" y="1912336"/>
            <a:ext cx="853780" cy="8537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圖片 4101">
            <a:extLst>
              <a:ext uri="{FF2B5EF4-FFF2-40B4-BE49-F238E27FC236}">
                <a16:creationId xmlns:a16="http://schemas.microsoft.com/office/drawing/2014/main" id="{9F730EE5-5311-4FFC-A675-6F8E236682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65150" y="4941876"/>
            <a:ext cx="818385" cy="1058552"/>
          </a:xfrm>
          <a:prstGeom prst="rect">
            <a:avLst/>
          </a:prstGeom>
        </p:spPr>
      </p:pic>
      <p:pic>
        <p:nvPicPr>
          <p:cNvPr id="4104" name="圖片 4103">
            <a:extLst>
              <a:ext uri="{FF2B5EF4-FFF2-40B4-BE49-F238E27FC236}">
                <a16:creationId xmlns:a16="http://schemas.microsoft.com/office/drawing/2014/main" id="{F612D1BB-142B-4D56-8A81-43EB4B9F6C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1473" y="5090321"/>
            <a:ext cx="1242210" cy="846640"/>
          </a:xfrm>
          <a:prstGeom prst="rect">
            <a:avLst/>
          </a:prstGeom>
        </p:spPr>
      </p:pic>
    </p:spTree>
    <p:extLst>
      <p:ext uri="{BB962C8B-B14F-4D97-AF65-F5344CB8AC3E}">
        <p14:creationId xmlns:p14="http://schemas.microsoft.com/office/powerpoint/2010/main" val="3194757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D05E1AB-E264-4B1D-890C-9D5C7E292C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48" y="1802933"/>
            <a:ext cx="4630317" cy="4185842"/>
          </a:xfrm>
          <a:prstGeom prst="rect">
            <a:avLst/>
          </a:prstGeom>
        </p:spPr>
      </p:pic>
      <p:pic>
        <p:nvPicPr>
          <p:cNvPr id="1026" name="Picture 2">
            <a:extLst>
              <a:ext uri="{FF2B5EF4-FFF2-40B4-BE49-F238E27FC236}">
                <a16:creationId xmlns:a16="http://schemas.microsoft.com/office/drawing/2014/main" id="{C8B41829-0E8C-4C4D-B51C-54FFB3F6C3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73" y="2276147"/>
            <a:ext cx="4750668" cy="2969167"/>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a:extLst>
              <a:ext uri="{FF2B5EF4-FFF2-40B4-BE49-F238E27FC236}">
                <a16:creationId xmlns:a16="http://schemas.microsoft.com/office/drawing/2014/main" id="{1B761169-1E02-4364-B7E9-7DCFB9B6B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948" y="2276147"/>
            <a:ext cx="4630317" cy="4185842"/>
          </a:xfrm>
          <a:prstGeom prst="rect">
            <a:avLst/>
          </a:prstGeom>
        </p:spPr>
      </p:pic>
      <p:pic>
        <p:nvPicPr>
          <p:cNvPr id="14" name="圖片 13">
            <a:extLst>
              <a:ext uri="{FF2B5EF4-FFF2-40B4-BE49-F238E27FC236}">
                <a16:creationId xmlns:a16="http://schemas.microsoft.com/office/drawing/2014/main" id="{30381963-BF50-491F-B4BA-A0E2907F5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9337" y="1690688"/>
            <a:ext cx="4630317" cy="4185842"/>
          </a:xfrm>
          <a:prstGeom prst="rect">
            <a:avLst/>
          </a:prstGeom>
        </p:spPr>
      </p:pic>
      <p:sp>
        <p:nvSpPr>
          <p:cNvPr id="2" name="標題 1">
            <a:extLst>
              <a:ext uri="{FF2B5EF4-FFF2-40B4-BE49-F238E27FC236}">
                <a16:creationId xmlns:a16="http://schemas.microsoft.com/office/drawing/2014/main" id="{8A72E72B-C354-4CBC-AAF3-9642C54E102A}"/>
              </a:ext>
            </a:extLst>
          </p:cNvPr>
          <p:cNvSpPr>
            <a:spLocks noGrp="1"/>
          </p:cNvSpPr>
          <p:nvPr>
            <p:ph type="title"/>
          </p:nvPr>
        </p:nvSpPr>
        <p:spPr/>
        <p:txBody>
          <a:bodyPr/>
          <a:lstStyle/>
          <a:p>
            <a:r>
              <a:rPr lang="zh-TW" altLang="en-US">
                <a:solidFill>
                  <a:schemeClr val="bg1"/>
                </a:solidFill>
              </a:rPr>
              <a:t>支援使用</a:t>
            </a:r>
            <a:r>
              <a:rPr lang="en-US" altLang="zh-TW">
                <a:solidFill>
                  <a:schemeClr val="bg1"/>
                </a:solidFill>
              </a:rPr>
              <a:t>SSD</a:t>
            </a:r>
            <a:r>
              <a:rPr lang="zh-TW" altLang="en-US">
                <a:solidFill>
                  <a:schemeClr val="bg1"/>
                </a:solidFill>
              </a:rPr>
              <a:t>讓</a:t>
            </a:r>
            <a:r>
              <a:rPr lang="en-US" altLang="zh-TW">
                <a:solidFill>
                  <a:schemeClr val="bg1"/>
                </a:solidFill>
              </a:rPr>
              <a:t>VM</a:t>
            </a:r>
            <a:r>
              <a:rPr lang="zh-TW" altLang="en-US">
                <a:solidFill>
                  <a:schemeClr val="bg1"/>
                </a:solidFill>
              </a:rPr>
              <a:t>備份加速完成</a:t>
            </a:r>
            <a:endParaRPr lang="en-US" altLang="zh-TW">
              <a:solidFill>
                <a:schemeClr val="bg1"/>
              </a:solidFill>
            </a:endParaRPr>
          </a:p>
        </p:txBody>
      </p:sp>
      <p:pic>
        <p:nvPicPr>
          <p:cNvPr id="25" name="Picture 2">
            <a:extLst>
              <a:ext uri="{FF2B5EF4-FFF2-40B4-BE49-F238E27FC236}">
                <a16:creationId xmlns:a16="http://schemas.microsoft.com/office/drawing/2014/main" id="{E1A2123B-DEA5-4E5C-BA25-25A5F8C025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65185" y="2596540"/>
            <a:ext cx="3798619" cy="2374137"/>
          </a:xfrm>
          <a:prstGeom prst="rect">
            <a:avLst/>
          </a:prstGeom>
          <a:noFill/>
          <a:extLst>
            <a:ext uri="{909E8E84-426E-40DD-AFC4-6F175D3DCCD1}">
              <a14:hiddenFill xmlns:a14="http://schemas.microsoft.com/office/drawing/2010/main">
                <a:solidFill>
                  <a:srgbClr val="FFFFFF"/>
                </a:solidFill>
              </a14:hiddenFill>
            </a:ext>
          </a:extLst>
        </p:spPr>
      </p:pic>
      <p:sp>
        <p:nvSpPr>
          <p:cNvPr id="26" name="標題 1">
            <a:extLst>
              <a:ext uri="{FF2B5EF4-FFF2-40B4-BE49-F238E27FC236}">
                <a16:creationId xmlns:a16="http://schemas.microsoft.com/office/drawing/2014/main" id="{226B8C28-003E-4081-BC2F-E20CE646D903}"/>
              </a:ext>
            </a:extLst>
          </p:cNvPr>
          <p:cNvSpPr txBox="1">
            <a:spLocks/>
          </p:cNvSpPr>
          <p:nvPr/>
        </p:nvSpPr>
        <p:spPr>
          <a:xfrm>
            <a:off x="7973072" y="3513572"/>
            <a:ext cx="1492899" cy="1100106"/>
          </a:xfrm>
          <a:prstGeom prst="rect">
            <a:avLst/>
          </a:prstGeom>
          <a:solidFill>
            <a:srgbClr val="FF33CC">
              <a:alpha val="70000"/>
            </a:srgb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a:solidFill>
                  <a:schemeClr val="tx1">
                    <a:lumMod val="85000"/>
                    <a:lumOff val="15000"/>
                  </a:schemeClr>
                </a:solidFill>
              </a:rPr>
              <a:t>熱資料存到</a:t>
            </a:r>
            <a:r>
              <a:rPr lang="en-US" altLang="zh-TW" sz="2800">
                <a:solidFill>
                  <a:schemeClr val="tx1">
                    <a:lumMod val="85000"/>
                    <a:lumOff val="15000"/>
                  </a:schemeClr>
                </a:solidFill>
              </a:rPr>
              <a:t>SSD</a:t>
            </a:r>
            <a:endParaRPr lang="en-US" altLang="zh-TW" sz="2800"/>
          </a:p>
        </p:txBody>
      </p:sp>
      <p:sp>
        <p:nvSpPr>
          <p:cNvPr id="27" name="標題 1">
            <a:extLst>
              <a:ext uri="{FF2B5EF4-FFF2-40B4-BE49-F238E27FC236}">
                <a16:creationId xmlns:a16="http://schemas.microsoft.com/office/drawing/2014/main" id="{87D424BA-F92A-430E-A347-41727AF9C6D5}"/>
              </a:ext>
            </a:extLst>
          </p:cNvPr>
          <p:cNvSpPr txBox="1">
            <a:spLocks/>
          </p:cNvSpPr>
          <p:nvPr/>
        </p:nvSpPr>
        <p:spPr>
          <a:xfrm>
            <a:off x="9465971" y="3513572"/>
            <a:ext cx="1492899" cy="1100106"/>
          </a:xfrm>
          <a:prstGeom prst="rect">
            <a:avLst/>
          </a:prstGeom>
          <a:solidFill>
            <a:srgbClr val="00FFFF">
              <a:alpha val="70000"/>
            </a:srgbClr>
          </a:solidFill>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a:solidFill>
                  <a:schemeClr val="tx1">
                    <a:lumMod val="85000"/>
                    <a:lumOff val="15000"/>
                  </a:schemeClr>
                </a:solidFill>
              </a:rPr>
              <a:t>冷資料存到</a:t>
            </a:r>
            <a:r>
              <a:rPr lang="en-US" altLang="zh-TW" sz="2800">
                <a:solidFill>
                  <a:schemeClr val="tx1">
                    <a:lumMod val="85000"/>
                    <a:lumOff val="15000"/>
                  </a:schemeClr>
                </a:solidFill>
              </a:rPr>
              <a:t>HDD</a:t>
            </a:r>
            <a:endParaRPr lang="en-US" altLang="zh-TW" sz="2800"/>
          </a:p>
        </p:txBody>
      </p:sp>
      <p:sp>
        <p:nvSpPr>
          <p:cNvPr id="4" name="矩形 3">
            <a:extLst>
              <a:ext uri="{FF2B5EF4-FFF2-40B4-BE49-F238E27FC236}">
                <a16:creationId xmlns:a16="http://schemas.microsoft.com/office/drawing/2014/main" id="{925AEF4F-0244-417C-BC4E-5C74B1CB58C1}"/>
              </a:ext>
            </a:extLst>
          </p:cNvPr>
          <p:cNvSpPr/>
          <p:nvPr/>
        </p:nvSpPr>
        <p:spPr>
          <a:xfrm>
            <a:off x="1620763" y="5034393"/>
            <a:ext cx="1903085" cy="646331"/>
          </a:xfrm>
          <a:prstGeom prst="rect">
            <a:avLst/>
          </a:prstGeom>
        </p:spPr>
        <p:txBody>
          <a:bodyPr wrap="none">
            <a:spAutoFit/>
          </a:bodyPr>
          <a:lstStyle/>
          <a:p>
            <a:pPr algn="ctr"/>
            <a:r>
              <a:rPr lang="zh-TW" altLang="en-US"/>
              <a:t>QM2 擴充卡</a:t>
            </a:r>
            <a:endParaRPr lang="en-US" altLang="zh-TW"/>
          </a:p>
          <a:p>
            <a:pPr algn="ctr"/>
            <a:r>
              <a:rPr lang="zh-TW" altLang="en-US"/>
              <a:t>(擴充 M.2 SSD 埠)</a:t>
            </a:r>
          </a:p>
        </p:txBody>
      </p:sp>
      <p:pic>
        <p:nvPicPr>
          <p:cNvPr id="8" name="圖片 7" descr="一張含有 iPod, 電子用品 的圖片&#10;&#10;自動產生的描述">
            <a:extLst>
              <a:ext uri="{FF2B5EF4-FFF2-40B4-BE49-F238E27FC236}">
                <a16:creationId xmlns:a16="http://schemas.microsoft.com/office/drawing/2014/main" id="{8FAB95F1-BF0C-43DE-BA5F-276FD2F990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1184" y="3417848"/>
            <a:ext cx="1556056" cy="2108456"/>
          </a:xfrm>
          <a:prstGeom prst="rect">
            <a:avLst/>
          </a:prstGeom>
        </p:spPr>
      </p:pic>
      <p:pic>
        <p:nvPicPr>
          <p:cNvPr id="17" name="圖片 16" descr="一張含有 iPod, 電子用品 的圖片&#10;&#10;自動產生的描述">
            <a:extLst>
              <a:ext uri="{FF2B5EF4-FFF2-40B4-BE49-F238E27FC236}">
                <a16:creationId xmlns:a16="http://schemas.microsoft.com/office/drawing/2014/main" id="{BE336AEF-3AFB-4657-9C28-586F2313B2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286874">
            <a:off x="5513995" y="3386418"/>
            <a:ext cx="1556056" cy="2108456"/>
          </a:xfrm>
          <a:prstGeom prst="rect">
            <a:avLst/>
          </a:prstGeom>
        </p:spPr>
      </p:pic>
    </p:spTree>
    <p:extLst>
      <p:ext uri="{BB962C8B-B14F-4D97-AF65-F5344CB8AC3E}">
        <p14:creationId xmlns:p14="http://schemas.microsoft.com/office/powerpoint/2010/main" val="229792200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Calibri Light"/>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3047</Words>
  <Application>Microsoft Office PowerPoint</Application>
  <PresentationFormat>寬螢幕</PresentationFormat>
  <Paragraphs>550</Paragraphs>
  <Slides>41</Slides>
  <Notes>40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41</vt:i4>
      </vt:variant>
    </vt:vector>
  </HeadingPairs>
  <TitlesOfParts>
    <vt:vector size="50" baseType="lpstr">
      <vt:lpstr>Microsoft JhengHei</vt:lpstr>
      <vt:lpstr>Microsoft JhengHei</vt:lpstr>
      <vt:lpstr>Arial</vt:lpstr>
      <vt:lpstr>Calibri</vt:lpstr>
      <vt:lpstr>Calibri Light</vt:lpstr>
      <vt:lpstr>Lucida Sans</vt:lpstr>
      <vt:lpstr>Open Sans</vt:lpstr>
      <vt:lpstr>Wingdings</vt:lpstr>
      <vt:lpstr>Office 佈景主題</vt:lpstr>
      <vt:lpstr>PowerPoint 簡報</vt:lpstr>
      <vt:lpstr>內容大綱</vt:lpstr>
      <vt:lpstr>Archiware 產品概觀</vt:lpstr>
      <vt:lpstr>令人又愛又恨的VM備份</vt:lpstr>
      <vt:lpstr>您該使用QNAP搭配Archiware Pure的五大理由</vt:lpstr>
      <vt:lpstr>QNAP X Archiware Pure 把您的NAS一秒變成VM備份一體機</vt:lpstr>
      <vt:lpstr>AppCenter 一鍵安裝，立即開始VM備份</vt:lpstr>
      <vt:lpstr>QNAP NAS 全方位的資料保護技術 保護您的VM以及其他珍貴資料</vt:lpstr>
      <vt:lpstr>支援使用SSD讓VM備份加速完成</vt:lpstr>
      <vt:lpstr>支援建構高速備份網路，加快資料傳輸速度</vt:lpstr>
      <vt:lpstr>高效經濟、彈性擴充儲存空間</vt:lpstr>
      <vt:lpstr>設定超簡單 透過瀏覽器就可快速管理VM備份工作</vt:lpstr>
      <vt:lpstr>  真免費VMware虛擬機備份 沒有惱人的使用限制和複雜的計價模式</vt:lpstr>
      <vt:lpstr>採用變動區塊追蹤技術 優化備份效率與減少資料傳輸</vt:lpstr>
      <vt:lpstr>彈性排程規劃與備份完成後自動驗證</vt:lpstr>
      <vt:lpstr>針對同一個VM可保留多達30個快照 並同時執行10個備份任務</vt:lpstr>
      <vt:lpstr>不只VM可以還原 還可針對VM內部的檔案進行還原跟立即下載</vt:lpstr>
      <vt:lpstr>Pure 技術支援</vt:lpstr>
      <vt:lpstr>Live Demo</vt:lpstr>
      <vt:lpstr>身為影音編輯工作者，以下問題是否困擾著您 ?</vt:lpstr>
      <vt:lpstr>專注創作，告別煩惱 職人首選QNAP x Archiware五大理由</vt:lpstr>
      <vt:lpstr>QNAP NAS是協助您打造爆紅影音最佳利器</vt:lpstr>
      <vt:lpstr>超 殺 特 點</vt:lpstr>
      <vt:lpstr>TVS-872XT 效能無與倫比</vt:lpstr>
      <vt:lpstr>QTS內建 Qfiling 超實用檔案整理術 讓惱人檔案整理工作自動化</vt:lpstr>
      <vt:lpstr>QTS內建 Qsirch 專屬檢索搜尋引擎 協助您在茫茫大海中找到對的檔案</vt:lpstr>
      <vt:lpstr>全新 HBS 3  重複刪除，多雲備份，即時回復</vt:lpstr>
      <vt:lpstr>HybridMount 混合雲檔案型網關 支援影音檔案上雲，讓公有雲做您的後盾</vt:lpstr>
      <vt:lpstr>檔案備份、封存、同步該選擇哪個</vt:lpstr>
      <vt:lpstr>您也可選擇使用功能齊全的Archiware P5 做為影音編輯備份幫手</vt:lpstr>
      <vt:lpstr>QNAP X Archiware P5 透過完善的備份與歸檔來優化影音編輯製作</vt:lpstr>
      <vt:lpstr>P5 支援哪些備份目標設備?</vt:lpstr>
      <vt:lpstr>該如何選擇合適的模組</vt:lpstr>
      <vt:lpstr>老兵越戰越勇 揭密復古科技「磁帶」的超強優勢</vt:lpstr>
      <vt:lpstr>資料長期保存新選擇 您可以透過P5將NAS的資料封存到磁帶</vt:lpstr>
      <vt:lpstr>整合QNAP應用程式 完整管理您的影音檔案生命週期</vt:lpstr>
      <vt:lpstr>整合QNAP應用程式 完整管理您的影音檔案生命週期</vt:lpstr>
      <vt:lpstr>整合QNAP和P5應用程式 完整管理您的影音檔案生命週期</vt:lpstr>
      <vt:lpstr>整合P5應用程式 完整管理您的影音檔案生命週期</vt:lpstr>
      <vt:lpstr>Live Demo</vt:lpstr>
      <vt:lpstr>QNAP x Archiware 是您資料保護的最佳選擇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X Archiware</dc:title>
  <dc:creator>QNAP_Albert Yen</dc:creator>
  <cp:lastModifiedBy>QNAP_Hsuan Chang</cp:lastModifiedBy>
  <cp:revision>2</cp:revision>
  <dcterms:created xsi:type="dcterms:W3CDTF">2020-01-10T10:35:37Z</dcterms:created>
  <dcterms:modified xsi:type="dcterms:W3CDTF">2020-01-16T05:57:30Z</dcterms:modified>
</cp:coreProperties>
</file>