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9" r:id="rId2"/>
    <p:sldId id="356" r:id="rId3"/>
    <p:sldId id="265" r:id="rId4"/>
    <p:sldId id="270" r:id="rId5"/>
    <p:sldId id="314" r:id="rId6"/>
    <p:sldId id="299" r:id="rId7"/>
    <p:sldId id="317" r:id="rId8"/>
    <p:sldId id="318" r:id="rId9"/>
    <p:sldId id="330" r:id="rId10"/>
    <p:sldId id="319" r:id="rId11"/>
    <p:sldId id="322" r:id="rId12"/>
    <p:sldId id="323" r:id="rId13"/>
    <p:sldId id="332" r:id="rId14"/>
    <p:sldId id="333" r:id="rId15"/>
    <p:sldId id="334" r:id="rId16"/>
    <p:sldId id="335" r:id="rId17"/>
    <p:sldId id="336" r:id="rId18"/>
    <p:sldId id="357" r:id="rId19"/>
    <p:sldId id="328" r:id="rId20"/>
    <p:sldId id="316" r:id="rId21"/>
    <p:sldId id="358" r:id="rId22"/>
    <p:sldId id="337" r:id="rId23"/>
    <p:sldId id="338" r:id="rId24"/>
    <p:sldId id="359" r:id="rId25"/>
    <p:sldId id="340" r:id="rId26"/>
    <p:sldId id="341" r:id="rId27"/>
    <p:sldId id="343" r:id="rId28"/>
    <p:sldId id="339" r:id="rId29"/>
    <p:sldId id="345" r:id="rId30"/>
    <p:sldId id="346" r:id="rId31"/>
    <p:sldId id="302" r:id="rId32"/>
    <p:sldId id="348" r:id="rId33"/>
    <p:sldId id="349" r:id="rId34"/>
    <p:sldId id="353" r:id="rId35"/>
    <p:sldId id="355" r:id="rId36"/>
    <p:sldId id="306" r:id="rId37"/>
    <p:sldId id="307" r:id="rId38"/>
    <p:sldId id="308" r:id="rId39"/>
    <p:sldId id="311" r:id="rId40"/>
    <p:sldId id="360" r:id="rId41"/>
    <p:sldId id="352" r:id="rId4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DB8"/>
    <a:srgbClr val="E1DCF4"/>
    <a:srgbClr val="7F6CD3"/>
    <a:srgbClr val="D6D5D9"/>
    <a:srgbClr val="E2DEF8"/>
    <a:srgbClr val="00FFFF"/>
    <a:srgbClr val="111447"/>
    <a:srgbClr val="FF33CC"/>
    <a:srgbClr val="03D2D5"/>
    <a:srgbClr val="03C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B3D22-E603-BA18-C887-5DD7C287146B}" v="348" dt="2020-01-16T03:44:52.589"/>
    <p1510:client id="{970AFAED-4966-6D8A-B2F9-2E159B54A306}" v="159" dt="2020-01-15T09:53:33.100"/>
    <p1510:client id="{F6DDBB0A-B7E8-492A-9038-22B1E2F8AF1D}" v="247" dt="2020-01-16T05:41:01.947"/>
    <p1510:client id="{D7BF8A6E-03C6-BA63-44F0-A192195CC988}" v="1038" dt="2020-01-15T22:48:59.95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14"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4347A-4E32-4663-B8C0-9D6D2EDC8E42}" type="datetimeFigureOut">
              <a:rPr lang="zh-TW" altLang="en-US" smtClean="0"/>
              <a:t>2020/1/16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870C7-F11F-45C5-9B2F-5F6E533750A8}" type="slidenum">
              <a:rPr lang="zh-TW" altLang="en-US" smtClean="0"/>
              <a:t>‹#›</a:t>
            </a:fld>
            <a:endParaRPr lang="zh-TW" altLang="en-US"/>
          </a:p>
        </p:txBody>
      </p:sp>
    </p:spTree>
    <p:extLst>
      <p:ext uri="{BB962C8B-B14F-4D97-AF65-F5344CB8AC3E}">
        <p14:creationId xmlns:p14="http://schemas.microsoft.com/office/powerpoint/2010/main" val="328117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 x </a:t>
            </a:r>
            <a:r>
              <a:rPr lang="en-US" altLang="zh-TW" err="1">
                <a:ea typeface="新細明體"/>
              </a:rPr>
              <a:t>Achiware</a:t>
            </a:r>
            <a:r>
              <a:rPr lang="en-US" altLang="zh-TW">
                <a:ea typeface="新細明體"/>
              </a:rPr>
              <a:t> P5 and Pure as an ultimate backup solution</a:t>
            </a:r>
            <a:endParaRPr lang="zh-TW">
              <a:ea typeface="新細明體"/>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a:t>
            </a:fld>
            <a:endParaRPr lang="zh-TW" altLang="en-US"/>
          </a:p>
        </p:txBody>
      </p:sp>
    </p:spTree>
    <p:extLst>
      <p:ext uri="{BB962C8B-B14F-4D97-AF65-F5344CB8AC3E}">
        <p14:creationId xmlns:p14="http://schemas.microsoft.com/office/powerpoint/2010/main" val="1712820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Support to build high-speed backup networks and speed up data transfer</a:t>
            </a:r>
          </a:p>
          <a:p>
            <a:r>
              <a:rPr lang="en-US" altLang="zh-TW">
                <a:ea typeface="新細明體"/>
                <a:cs typeface="Calibri"/>
              </a:rPr>
              <a:t>Multiple PCIe options for network interface </a:t>
            </a:r>
            <a:r>
              <a:rPr lang="en-US"/>
              <a:t>40GbE/ 25GbE/ 10GbE</a:t>
            </a:r>
            <a:endParaRPr lang="en-US">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10</a:t>
            </a:fld>
            <a:endParaRPr lang="zh-TW" altLang="en-US"/>
          </a:p>
        </p:txBody>
      </p:sp>
    </p:spTree>
    <p:extLst>
      <p:ext uri="{BB962C8B-B14F-4D97-AF65-F5344CB8AC3E}">
        <p14:creationId xmlns:p14="http://schemas.microsoft.com/office/powerpoint/2010/main" val="142759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Flexible and economical storage expansion</a:t>
            </a:r>
          </a:p>
          <a:p>
            <a:r>
              <a:rPr lang="en-US" b="1"/>
              <a:t>Attach Expansion Enclosures</a:t>
            </a:r>
            <a:endParaRPr lang="en-US" b="1">
              <a:cs typeface="Calibri"/>
            </a:endParaRPr>
          </a:p>
          <a:p>
            <a:r>
              <a:rPr lang="en-US" b="1"/>
              <a:t>Upgrade RAID Capacity: </a:t>
            </a:r>
            <a:r>
              <a:rPr lang="en-US"/>
              <a:t>Hot swap lower-capacity drives with larger-capacity drives so that your QNAP NAS can grow with your business.</a:t>
            </a:r>
            <a:endParaRPr lang="en-US">
              <a:cs typeface="Calibri"/>
            </a:endParaRPr>
          </a:p>
          <a:p>
            <a:r>
              <a:rPr lang="en-US" b="1"/>
              <a:t>VJBOD: </a:t>
            </a:r>
            <a:r>
              <a:rPr lang="en-US"/>
              <a:t>Use VJBOD (Virtual JBOD) to expand your storage capacity by using the unused storage of other QNAP NAS. Up to 8 QNAP NAS can be mounted as local disks on the TVS-872XT.</a:t>
            </a:r>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11</a:t>
            </a:fld>
            <a:endParaRPr lang="zh-TW" altLang="en-US"/>
          </a:p>
        </p:txBody>
      </p:sp>
    </p:spTree>
    <p:extLst>
      <p:ext uri="{BB962C8B-B14F-4D97-AF65-F5344CB8AC3E}">
        <p14:creationId xmlns:p14="http://schemas.microsoft.com/office/powerpoint/2010/main" val="35430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The smartest way to maage VM backup </a:t>
            </a:r>
          </a:p>
          <a:p>
            <a:r>
              <a:rPr lang="zh-TW" altLang="en-US">
                <a:ea typeface="新細明體"/>
                <a:cs typeface="Calibri"/>
              </a:rPr>
              <a:t>Get All tasks down just through a web browser</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12</a:t>
            </a:fld>
            <a:endParaRPr lang="zh-TW" altLang="en-US"/>
          </a:p>
        </p:txBody>
      </p:sp>
    </p:spTree>
    <p:extLst>
      <p:ext uri="{BB962C8B-B14F-4D97-AF65-F5344CB8AC3E}">
        <p14:creationId xmlns:p14="http://schemas.microsoft.com/office/powerpoint/2010/main" val="290862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VMware VM backup for FREE</a:t>
            </a:r>
            <a:endParaRPr lang="zh-CN" altLang="en-US">
              <a:ea typeface="等线"/>
              <a:cs typeface="Calibri"/>
            </a:endParaRPr>
          </a:p>
          <a:p>
            <a:r>
              <a:rPr lang="en-US">
                <a:cs typeface="Calibri"/>
              </a:rPr>
              <a:t>No annoying restrictions and complicated pricing models</a:t>
            </a:r>
          </a:p>
          <a:p>
            <a:endParaRPr lang="en-US">
              <a:cs typeface="Calibri"/>
            </a:endParaRPr>
          </a:p>
          <a:p>
            <a:r>
              <a:rPr lang="en-US" err="1">
                <a:cs typeface="Calibri"/>
              </a:rPr>
              <a:t>Archiware</a:t>
            </a:r>
            <a:r>
              <a:rPr lang="en-US">
                <a:cs typeface="Calibri"/>
              </a:rPr>
              <a:t> Pure</a:t>
            </a:r>
          </a:p>
          <a:p>
            <a:r>
              <a:rPr lang="en-US">
                <a:cs typeface="Calibri"/>
              </a:rPr>
              <a:t>- </a:t>
            </a:r>
            <a:r>
              <a:rPr lang="en-US"/>
              <a:t>support unlimited number of </a:t>
            </a:r>
            <a:r>
              <a:rPr lang="en-US" err="1"/>
              <a:t>ESXi</a:t>
            </a:r>
            <a:r>
              <a:rPr lang="en-US"/>
              <a:t> hosts</a:t>
            </a:r>
            <a:endParaRPr lang="en-US">
              <a:cs typeface="Calibri"/>
            </a:endParaRPr>
          </a:p>
          <a:p>
            <a:r>
              <a:rPr lang="en-US">
                <a:cs typeface="Calibri"/>
              </a:rPr>
              <a:t>- </a:t>
            </a:r>
            <a:r>
              <a:rPr lang="en-US"/>
              <a:t>support unlimited number of virtual machines</a:t>
            </a:r>
            <a:endParaRPr lang="en-US">
              <a:cs typeface="Calibri"/>
            </a:endParaRPr>
          </a:p>
          <a:p>
            <a:r>
              <a:rPr lang="en-US">
                <a:cs typeface="Calibri"/>
              </a:rPr>
              <a:t>- enjoy full </a:t>
            </a:r>
            <a:r>
              <a:rPr lang="en-US"/>
              <a:t>functionality</a:t>
            </a:r>
            <a:endParaRPr lang="en-US">
              <a:cs typeface="Calibri"/>
            </a:endParaRPr>
          </a:p>
          <a:p>
            <a:r>
              <a:rPr lang="en-US">
                <a:cs typeface="Calibri"/>
              </a:rPr>
              <a:t>- </a:t>
            </a:r>
            <a:r>
              <a:rPr lang="en-US"/>
              <a:t>optional paid for technical support (199USD/</a:t>
            </a:r>
            <a:r>
              <a:rPr lang="en-US" err="1"/>
              <a:t>yr</a:t>
            </a:r>
            <a:r>
              <a:rPr lang="en-US"/>
              <a:t>)</a:t>
            </a:r>
            <a:endParaRPr lang="en-US">
              <a:cs typeface="Calibri"/>
            </a:endParaRPr>
          </a:p>
          <a:p>
            <a:endParaRPr lang="en-US">
              <a:cs typeface="Calibri"/>
            </a:endParaRPr>
          </a:p>
          <a:p>
            <a:r>
              <a:rPr lang="en-US">
                <a:cs typeface="Calibri"/>
              </a:rPr>
              <a:t>Others</a:t>
            </a:r>
          </a:p>
          <a:p>
            <a:r>
              <a:rPr lang="en-US">
                <a:cs typeface="Calibri"/>
              </a:rPr>
              <a:t>-</a:t>
            </a:r>
            <a:r>
              <a:rPr lang="en-US"/>
              <a:t> complicated pricing models</a:t>
            </a:r>
            <a:endParaRPr lang="en-US">
              <a:cs typeface="Calibri"/>
            </a:endParaRPr>
          </a:p>
          <a:p>
            <a:r>
              <a:rPr lang="en-US">
                <a:cs typeface="Calibri"/>
              </a:rPr>
              <a:t>● by CPU or core number</a:t>
            </a:r>
          </a:p>
          <a:p>
            <a:r>
              <a:rPr lang="en-US"/>
              <a:t>●</a:t>
            </a:r>
            <a:r>
              <a:rPr lang="en-US">
                <a:cs typeface="Calibri"/>
              </a:rPr>
              <a:t> by VM number</a:t>
            </a:r>
            <a:endParaRPr lang="en-US"/>
          </a:p>
          <a:p>
            <a:r>
              <a:rPr lang="en-US">
                <a:cs typeface="Calibri"/>
              </a:rPr>
              <a:t>- Some features are locked based on license types</a:t>
            </a:r>
            <a:endParaRPr lang="zh-CN" altLang="en-US">
              <a:ea typeface="等线"/>
              <a:cs typeface="Calibri"/>
            </a:endParaRPr>
          </a:p>
          <a:p>
            <a:r>
              <a:rPr lang="en-US">
                <a:cs typeface="Calibri"/>
              </a:rPr>
              <a:t>- </a:t>
            </a:r>
            <a:r>
              <a:rPr lang="en-US"/>
              <a:t>Annual subscription fee</a:t>
            </a:r>
            <a:endParaRPr lang="en-US">
              <a:cs typeface="Calibri"/>
            </a:endParaRPr>
          </a:p>
          <a:p>
            <a:endParaRPr lang="en-US">
              <a:cs typeface="Calibri"/>
            </a:endParaRPr>
          </a:p>
          <a:p>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13</a:t>
            </a:fld>
            <a:endParaRPr lang="zh-TW" altLang="en-US"/>
          </a:p>
        </p:txBody>
      </p:sp>
    </p:spTree>
    <p:extLst>
      <p:ext uri="{BB962C8B-B14F-4D97-AF65-F5344CB8AC3E}">
        <p14:creationId xmlns:p14="http://schemas.microsoft.com/office/powerpoint/2010/main" val="281660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All backups use Changed Block Tracking technology which enables Pure to only save the data that was actually changed since the last backup, speeding up backups and decreasing the required storage size.</a:t>
            </a: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14</a:t>
            </a:fld>
            <a:endParaRPr lang="zh-TW" altLang="en-US"/>
          </a:p>
        </p:txBody>
      </p:sp>
    </p:spTree>
    <p:extLst>
      <p:ext uri="{BB962C8B-B14F-4D97-AF65-F5344CB8AC3E}">
        <p14:creationId xmlns:p14="http://schemas.microsoft.com/office/powerpoint/2010/main" val="3877701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RTO (Recovery Time Objective，</a:t>
            </a:r>
            <a:r>
              <a:rPr lang="zh-TW" altLang="en-US">
                <a:ea typeface="新細明體"/>
              </a:rPr>
              <a:t>復原時間目標</a:t>
            </a:r>
            <a:r>
              <a:rPr lang="en-US"/>
              <a:t>)</a:t>
            </a:r>
            <a:r>
              <a:rPr lang="zh-TW" altLang="en-US">
                <a:ea typeface="新細明體"/>
              </a:rPr>
              <a:t>是數據中心可容許服務中斷的時間長度</a:t>
            </a:r>
            <a:r>
              <a:rPr lang="en-US"/>
              <a:t>。</a:t>
            </a:r>
          </a:p>
          <a:p>
            <a:r>
              <a:rPr lang="en-US"/>
              <a:t>RPO（Recovery Point Objective，復原點目標）是指數據中心能容忍的最大數據丟失量</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15</a:t>
            </a:fld>
            <a:endParaRPr lang="zh-TW" altLang="en-US"/>
          </a:p>
        </p:txBody>
      </p:sp>
    </p:spTree>
    <p:extLst>
      <p:ext uri="{BB962C8B-B14F-4D97-AF65-F5344CB8AC3E}">
        <p14:creationId xmlns:p14="http://schemas.microsoft.com/office/powerpoint/2010/main" val="318769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Keep up to 30 snapshots for the dedicated VM and perform up to 10 backup tasks at the same time</a:t>
            </a:r>
            <a:endParaRPr lang="en-US" altLang="zh-TW">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16</a:t>
            </a:fld>
            <a:endParaRPr lang="zh-TW" altLang="en-US"/>
          </a:p>
        </p:txBody>
      </p:sp>
    </p:spTree>
    <p:extLst>
      <p:ext uri="{BB962C8B-B14F-4D97-AF65-F5344CB8AC3E}">
        <p14:creationId xmlns:p14="http://schemas.microsoft.com/office/powerpoint/2010/main" val="363000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Not only VMs can be restored, but the dedicated file in the VM can also be </a:t>
            </a:r>
          </a:p>
          <a:p>
            <a:r>
              <a:rPr lang="en-US">
                <a:cs typeface="Calibri"/>
              </a:rPr>
              <a:t>Restore a dedicated VM</a:t>
            </a:r>
          </a:p>
          <a:p>
            <a:r>
              <a:rPr lang="en-US">
                <a:cs typeface="Calibri"/>
              </a:rPr>
              <a:t>Restore a single file in the VM</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17</a:t>
            </a:fld>
            <a:endParaRPr lang="zh-TW" altLang="en-US"/>
          </a:p>
        </p:txBody>
      </p:sp>
    </p:spTree>
    <p:extLst>
      <p:ext uri="{BB962C8B-B14F-4D97-AF65-F5344CB8AC3E}">
        <p14:creationId xmlns:p14="http://schemas.microsoft.com/office/powerpoint/2010/main" val="21659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Opional Pure Support Package</a:t>
            </a:r>
          </a:p>
          <a:p>
            <a:endParaRPr lang="zh-TW" altLang="en-US">
              <a:ea typeface="新細明體"/>
              <a:cs typeface="Calibri"/>
            </a:endParaRPr>
          </a:p>
          <a:p>
            <a:r>
              <a:rPr lang="zh-TW" altLang="en-US">
                <a:ea typeface="新細明體"/>
                <a:cs typeface="Calibri"/>
              </a:rPr>
              <a:t>What is it?</a:t>
            </a:r>
          </a:p>
          <a:p>
            <a:r>
              <a:rPr lang="en-US" altLang="zh-TW">
                <a:ea typeface="新細明體"/>
              </a:rPr>
              <a:t>- One-year unlimited number of technical support </a:t>
            </a:r>
            <a:endParaRPr lang="en-US" altLang="zh-TW">
              <a:ea typeface="新細明體"/>
              <a:cs typeface="Calibri"/>
            </a:endParaRPr>
          </a:p>
          <a:p>
            <a:r>
              <a:rPr lang="en-US" altLang="zh-TW">
                <a:ea typeface="新細明體"/>
                <a:cs typeface="Calibri"/>
              </a:rPr>
              <a:t>- Support in </a:t>
            </a:r>
            <a:r>
              <a:rPr lang="en-US">
                <a:ea typeface="新細明體"/>
                <a:cs typeface="Calibri"/>
              </a:rPr>
              <a:t>English</a:t>
            </a:r>
            <a:r>
              <a:rPr lang="en-US"/>
              <a:t> and German</a:t>
            </a:r>
            <a:endParaRPr lang="en-US">
              <a:cs typeface="Calibri"/>
            </a:endParaRPr>
          </a:p>
          <a:p>
            <a:endParaRPr lang="zh-TW" altLang="en-US">
              <a:ea typeface="新細明體"/>
              <a:cs typeface="Calibri"/>
            </a:endParaRPr>
          </a:p>
          <a:p>
            <a:r>
              <a:rPr lang="zh-TW" altLang="en-US">
                <a:ea typeface="新細明體"/>
                <a:cs typeface="Calibri"/>
              </a:rPr>
              <a:t>How to buy?</a:t>
            </a:r>
            <a:endParaRPr lang="zh-TW"/>
          </a:p>
          <a:p>
            <a:r>
              <a:rPr lang="zh-TW" altLang="en-US">
                <a:ea typeface="新細明體"/>
                <a:cs typeface="Calibri"/>
              </a:rPr>
              <a:t>You can purchase this service directly via Archiware Portal</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18</a:t>
            </a:fld>
            <a:endParaRPr lang="zh-TW" altLang="en-US"/>
          </a:p>
        </p:txBody>
      </p:sp>
    </p:spTree>
    <p:extLst>
      <p:ext uri="{BB962C8B-B14F-4D97-AF65-F5344CB8AC3E}">
        <p14:creationId xmlns:p14="http://schemas.microsoft.com/office/powerpoint/2010/main" val="426905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19</a:t>
            </a:fld>
            <a:endParaRPr lang="zh-TW" altLang="en-US"/>
          </a:p>
        </p:txBody>
      </p:sp>
    </p:spTree>
    <p:extLst>
      <p:ext uri="{BB962C8B-B14F-4D97-AF65-F5344CB8AC3E}">
        <p14:creationId xmlns:p14="http://schemas.microsoft.com/office/powerpoint/2010/main" val="219607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Agenda</a:t>
            </a:r>
          </a:p>
          <a:p>
            <a:r>
              <a:rPr lang="en-US">
                <a:cs typeface="Calibri"/>
              </a:rPr>
              <a:t>Part 1:</a:t>
            </a:r>
          </a:p>
          <a:p>
            <a:r>
              <a:rPr lang="en-US">
                <a:cs typeface="Calibri"/>
              </a:rPr>
              <a:t>1. Does VM backup drive you crazy?</a:t>
            </a:r>
          </a:p>
          <a:p>
            <a:r>
              <a:rPr lang="en-US">
                <a:cs typeface="Calibri"/>
              </a:rPr>
              <a:t>2. 5 reasons to backup VM with QNAP and </a:t>
            </a:r>
            <a:r>
              <a:rPr lang="en-US" err="1">
                <a:cs typeface="Calibri"/>
              </a:rPr>
              <a:t>Archiware</a:t>
            </a:r>
            <a:r>
              <a:rPr lang="en-US">
                <a:cs typeface="Calibri"/>
              </a:rPr>
              <a:t> Pure</a:t>
            </a:r>
          </a:p>
          <a:p>
            <a:r>
              <a:rPr lang="en-US">
                <a:cs typeface="Calibri"/>
              </a:rPr>
              <a:t>3. </a:t>
            </a:r>
            <a:r>
              <a:rPr lang="en-US"/>
              <a:t>Detailed function introduction</a:t>
            </a:r>
            <a:endParaRPr lang="en-US">
              <a:cs typeface="Calibri"/>
            </a:endParaRPr>
          </a:p>
          <a:p>
            <a:r>
              <a:rPr lang="en-US">
                <a:cs typeface="Calibri"/>
              </a:rPr>
              <a:t>4. Live demo</a:t>
            </a:r>
          </a:p>
          <a:p>
            <a:r>
              <a:rPr lang="en-US"/>
              <a:t>Part 2:</a:t>
            </a:r>
            <a:endParaRPr lang="en-US">
              <a:cs typeface="Calibri"/>
            </a:endParaRPr>
          </a:p>
          <a:p>
            <a:r>
              <a:rPr lang="en-US">
                <a:cs typeface="Calibri"/>
              </a:rPr>
              <a:t>1. Backup challenges for </a:t>
            </a:r>
            <a:r>
              <a:rPr lang="en-US"/>
              <a:t>media and entertainment industry</a:t>
            </a:r>
            <a:endParaRPr lang="en-US">
              <a:cs typeface="Calibri"/>
            </a:endParaRPr>
          </a:p>
          <a:p>
            <a:r>
              <a:rPr lang="en-US">
                <a:cs typeface="Calibri"/>
              </a:rPr>
              <a:t>2. </a:t>
            </a:r>
            <a:r>
              <a:rPr lang="en-US"/>
              <a:t>5 reasons to backup media files with QNAP and </a:t>
            </a:r>
            <a:r>
              <a:rPr lang="en-US" err="1"/>
              <a:t>Archiware</a:t>
            </a:r>
            <a:r>
              <a:rPr lang="en-US"/>
              <a:t> P5</a:t>
            </a:r>
            <a:endParaRPr lang="en-US">
              <a:cs typeface="Calibri"/>
            </a:endParaRPr>
          </a:p>
          <a:p>
            <a:r>
              <a:rPr lang="en-US">
                <a:cs typeface="Calibri"/>
              </a:rPr>
              <a:t>3. </a:t>
            </a:r>
            <a:r>
              <a:rPr lang="en-US"/>
              <a:t>Detailed function introduction</a:t>
            </a:r>
            <a:endParaRPr lang="en-US">
              <a:cs typeface="Calibri"/>
            </a:endParaRPr>
          </a:p>
          <a:p>
            <a:r>
              <a:rPr lang="en-US">
                <a:cs typeface="Calibri"/>
              </a:rPr>
              <a:t>4. Live demo</a:t>
            </a:r>
          </a:p>
          <a:p>
            <a:pPr marL="323850" indent="-323850">
              <a:lnSpc>
                <a:spcPct val="90000"/>
              </a:lnSpc>
              <a:spcBef>
                <a:spcPts val="1000"/>
              </a:spcBef>
              <a:buAutoNum type="arabicPeriod"/>
            </a:pPr>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a:t>
            </a:fld>
            <a:endParaRPr lang="zh-TW" altLang="en-US"/>
          </a:p>
        </p:txBody>
      </p:sp>
    </p:spTree>
    <p:extLst>
      <p:ext uri="{BB962C8B-B14F-4D97-AF65-F5344CB8AC3E}">
        <p14:creationId xmlns:p14="http://schemas.microsoft.com/office/powerpoint/2010/main" val="269335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As a video editing </a:t>
            </a:r>
            <a:r>
              <a:rPr lang="en-US">
                <a:ea typeface="新細明體"/>
                <a:cs typeface="Calibri"/>
              </a:rPr>
              <a:t>professional</a:t>
            </a:r>
            <a:r>
              <a:rPr lang="en-US" altLang="zh-TW">
                <a:ea typeface="新細明體"/>
                <a:cs typeface="Calibri"/>
              </a:rPr>
              <a:t>, you may encounter the following problems.</a:t>
            </a:r>
            <a:endParaRPr lang="zh-TW" altLang="en-US">
              <a:ea typeface="新細明體"/>
              <a:cs typeface="Calibri"/>
            </a:endParaRPr>
          </a:p>
          <a:p>
            <a:pPr>
              <a:defRPr/>
            </a:pPr>
            <a:r>
              <a:rPr lang="en-US"/>
              <a:t>Due to the increase of high resolution cameras and large 4K video demand, the </a:t>
            </a:r>
            <a:r>
              <a:rPr lang="en-US" err="1"/>
              <a:t>incoveniences</a:t>
            </a:r>
            <a:r>
              <a:rPr lang="en-US"/>
              <a:t> of storing large files becomes a big issue </a:t>
            </a:r>
            <a:endParaRPr lang="en-US">
              <a:cs typeface="Calibri" panose="020F0502020204030204"/>
            </a:endParaRPr>
          </a:p>
          <a:p>
            <a:pPr>
              <a:defRPr/>
            </a:pPr>
            <a:r>
              <a:rPr lang="en-US">
                <a:cs typeface="Calibri" panose="020F0502020204030204"/>
              </a:rPr>
              <a:t>- worry about losing your original video </a:t>
            </a:r>
            <a:r>
              <a:rPr lang="en-US" err="1">
                <a:cs typeface="Calibri" panose="020F0502020204030204"/>
              </a:rPr>
              <a:t>orimages</a:t>
            </a:r>
            <a:endParaRPr lang="en-US" err="1"/>
          </a:p>
          <a:p>
            <a:pPr>
              <a:defRPr/>
            </a:pPr>
            <a:r>
              <a:rPr lang="en-US">
                <a:ea typeface="新細明體"/>
                <a:cs typeface="Calibri" panose="020F0502020204030204"/>
              </a:rPr>
              <a:t>- where </a:t>
            </a:r>
            <a:r>
              <a:rPr lang="en-US" err="1">
                <a:ea typeface="新細明體"/>
                <a:cs typeface="Calibri" panose="020F0502020204030204"/>
              </a:rPr>
              <a:t>shoud</a:t>
            </a:r>
            <a:r>
              <a:rPr lang="en-US">
                <a:ea typeface="新細明體"/>
                <a:cs typeface="Calibri" panose="020F0502020204030204"/>
              </a:rPr>
              <a:t> it be </a:t>
            </a:r>
            <a:r>
              <a:rPr lang="en-US" err="1">
                <a:ea typeface="新細明體"/>
                <a:cs typeface="Calibri" panose="020F0502020204030204"/>
              </a:rPr>
              <a:t>backuped</a:t>
            </a:r>
            <a:r>
              <a:rPr lang="en-US">
                <a:ea typeface="新細明體"/>
                <a:cs typeface="Calibri" panose="020F0502020204030204"/>
              </a:rPr>
              <a:t> and archived?</a:t>
            </a:r>
          </a:p>
          <a:p>
            <a:pPr>
              <a:defRPr/>
            </a:pPr>
            <a:r>
              <a:rPr lang="en-US">
                <a:ea typeface="新細明體"/>
                <a:cs typeface="Calibri" panose="020F0502020204030204"/>
              </a:rPr>
              <a:t>- how to backup your videos and images securely?</a:t>
            </a:r>
          </a:p>
          <a:p>
            <a:pPr>
              <a:defRPr/>
            </a:pPr>
            <a:r>
              <a:rPr lang="en-US">
                <a:ea typeface="新細明體"/>
                <a:cs typeface="Calibri" panose="020F0502020204030204"/>
              </a:rPr>
              <a:t>- how to reuse previous files?</a:t>
            </a:r>
          </a:p>
          <a:p>
            <a:pPr>
              <a:defRPr/>
            </a:pPr>
            <a:endParaRPr lang="en-US" altLang="zh-TW">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20</a:t>
            </a:fld>
            <a:endParaRPr lang="zh-TW" altLang="en-US"/>
          </a:p>
        </p:txBody>
      </p:sp>
    </p:spTree>
    <p:extLst>
      <p:ext uri="{BB962C8B-B14F-4D97-AF65-F5344CB8AC3E}">
        <p14:creationId xmlns:p14="http://schemas.microsoft.com/office/powerpoint/2010/main" val="320563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49910" lvl="1">
              <a:lnSpc>
                <a:spcPct val="90000"/>
              </a:lnSpc>
              <a:spcBef>
                <a:spcPts val="500"/>
              </a:spcBef>
            </a:pPr>
            <a:r>
              <a:rPr lang="en-US" altLang="zh-TW">
                <a:ea typeface="新細明體"/>
                <a:cs typeface="Calibri"/>
              </a:rPr>
              <a:t>Let’s say goodbye to your nightmare and </a:t>
            </a:r>
            <a:r>
              <a:rPr lang="en-US"/>
              <a:t>Focus on creation</a:t>
            </a:r>
          </a:p>
          <a:p>
            <a:pPr marL="549910" lvl="1">
              <a:lnSpc>
                <a:spcPct val="90000"/>
              </a:lnSpc>
              <a:spcBef>
                <a:spcPts val="500"/>
              </a:spcBef>
            </a:pPr>
            <a:r>
              <a:rPr lang="en-US">
                <a:ea typeface="新細明體"/>
                <a:cs typeface="Calibri"/>
              </a:rPr>
              <a:t>5 Reason to use QNAP amd Archiware P5</a:t>
            </a:r>
          </a:p>
          <a:p>
            <a:pPr marL="549910" lvl="1">
              <a:lnSpc>
                <a:spcPct val="90000"/>
              </a:lnSpc>
              <a:spcBef>
                <a:spcPts val="500"/>
              </a:spcBef>
            </a:pPr>
            <a:r>
              <a:rPr lang="en-US">
                <a:ea typeface="新細明體"/>
                <a:cs typeface="Calibri"/>
              </a:rPr>
              <a:t>1.  The most powerful NAS</a:t>
            </a:r>
          </a:p>
          <a:p>
            <a:pPr marL="549910" lvl="1">
              <a:lnSpc>
                <a:spcPct val="90000"/>
              </a:lnSpc>
              <a:spcBef>
                <a:spcPts val="500"/>
              </a:spcBef>
            </a:pPr>
            <a:r>
              <a:rPr lang="en-US">
                <a:ea typeface="新細明體"/>
                <a:cs typeface="Calibri"/>
              </a:rPr>
              <a:t>2.  Built-in useful file organization and serach tool in the NAS</a:t>
            </a:r>
          </a:p>
          <a:p>
            <a:pPr marL="549910" lvl="1">
              <a:lnSpc>
                <a:spcPct val="90000"/>
              </a:lnSpc>
              <a:spcBef>
                <a:spcPts val="500"/>
              </a:spcBef>
            </a:pPr>
            <a:r>
              <a:rPr lang="en-US">
                <a:ea typeface="新細明體"/>
                <a:cs typeface="Calibri"/>
              </a:rPr>
              <a:t>3.  Multiple protection for precious video and image files</a:t>
            </a:r>
          </a:p>
          <a:p>
            <a:pPr marL="549910" lvl="1">
              <a:lnSpc>
                <a:spcPct val="90000"/>
              </a:lnSpc>
              <a:spcBef>
                <a:spcPts val="500"/>
              </a:spcBef>
            </a:pPr>
            <a:r>
              <a:rPr lang="en-US">
                <a:ea typeface="新細明體"/>
                <a:cs typeface="Calibri"/>
              </a:rPr>
              <a:t>4.  Easily implement 3-2-1 backup rule (at least 3 copies, 2 different backup media, and 1 off-site storage)</a:t>
            </a:r>
          </a:p>
          <a:p>
            <a:pPr marL="549910" lvl="1">
              <a:lnSpc>
                <a:spcPct val="90000"/>
              </a:lnSpc>
              <a:spcBef>
                <a:spcPts val="500"/>
              </a:spcBef>
            </a:pPr>
            <a:r>
              <a:rPr lang="en-US">
                <a:ea typeface="新細明體"/>
                <a:cs typeface="Calibri"/>
              </a:rPr>
              <a:t>5.  Support to archive NAS files to tape devices, offering you one more option besides backing up to the cloud</a:t>
            </a:r>
          </a:p>
          <a:p>
            <a:pPr marL="549910" lvl="1">
              <a:lnSpc>
                <a:spcPct val="90000"/>
              </a:lnSpc>
              <a:spcBef>
                <a:spcPts val="500"/>
              </a:spcBef>
            </a:pPr>
            <a:endParaRPr lang="en-US">
              <a:ea typeface="新細明體"/>
              <a:cs typeface="Calibri"/>
            </a:endParaRPr>
          </a:p>
          <a:p>
            <a:pPr marL="549910" lvl="1">
              <a:lnSpc>
                <a:spcPct val="90000"/>
              </a:lnSpc>
              <a:spcBef>
                <a:spcPts val="500"/>
              </a:spcBef>
            </a:pPr>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21</a:t>
            </a:fld>
            <a:endParaRPr lang="zh-TW" altLang="en-US"/>
          </a:p>
        </p:txBody>
      </p:sp>
    </p:spTree>
    <p:extLst>
      <p:ext uri="{BB962C8B-B14F-4D97-AF65-F5344CB8AC3E}">
        <p14:creationId xmlns:p14="http://schemas.microsoft.com/office/powerpoint/2010/main" val="1073509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QNAP offers the best NAS to assist you create the </a:t>
            </a:r>
            <a:r>
              <a:rPr lang="zh-TW"/>
              <a:t>viral </a:t>
            </a:r>
            <a:r>
              <a:rPr lang="zh-TW" altLang="en-US">
                <a:ea typeface="新細明體"/>
                <a:cs typeface="Calibri"/>
              </a:rPr>
              <a:t>video</a:t>
            </a:r>
          </a:p>
          <a:p>
            <a:r>
              <a:rPr lang="en-US" altLang="zh-TW">
                <a:ea typeface="新細明體"/>
              </a:rPr>
              <a:t>P</a:t>
            </a:r>
            <a:r>
              <a:rPr lang="zh-TW">
                <a:ea typeface="新細明體"/>
              </a:rPr>
              <a:t>rovides high-speed storage solutions optimized for Video Production with vital features, data protection, enhanced collaboration and unprecedented performance.</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22</a:t>
            </a:fld>
            <a:endParaRPr lang="zh-TW" altLang="en-US"/>
          </a:p>
        </p:txBody>
      </p:sp>
    </p:spTree>
    <p:extLst>
      <p:ext uri="{BB962C8B-B14F-4D97-AF65-F5344CB8AC3E}">
        <p14:creationId xmlns:p14="http://schemas.microsoft.com/office/powerpoint/2010/main" val="1444660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Killer Features:</a:t>
            </a:r>
          </a:p>
          <a:p>
            <a:endParaRPr lang="en-US" altLang="zh-TW">
              <a:ea typeface="新細明體"/>
              <a:cs typeface="Calibri"/>
            </a:endParaRPr>
          </a:p>
          <a:p>
            <a:r>
              <a:rPr lang="en-US" altLang="zh-TW">
                <a:ea typeface="新細明體"/>
                <a:cs typeface="Calibri"/>
              </a:rPr>
              <a:t>Support Thunderbolt</a:t>
            </a:r>
            <a:endParaRPr lang="en-US"/>
          </a:p>
          <a:p>
            <a:r>
              <a:rPr lang="en-US"/>
              <a:t>Thunderbolt™ 3 NAS features ultra-high transfer speeds, making collaboration between Mac and Windows users faster and simpler</a:t>
            </a:r>
          </a:p>
          <a:p>
            <a:r>
              <a:rPr lang="en-US">
                <a:cs typeface="Calibri"/>
              </a:rPr>
              <a:t>PCIe Expandability:</a:t>
            </a:r>
          </a:p>
          <a:p>
            <a:r>
              <a:rPr lang="en-US"/>
              <a:t>Allows for graphics cards or 40GbE/ 25GbE/ 10GbE adapters to increase application performance.</a:t>
            </a:r>
          </a:p>
          <a:p>
            <a:r>
              <a:rPr lang="en-US"/>
              <a:t>Support M.2 PCIe SSD:</a:t>
            </a:r>
          </a:p>
          <a:p>
            <a:r>
              <a:rPr lang="en-US"/>
              <a:t>Install M.2 PCIe (Gen 3 x2, 2 GB/s) </a:t>
            </a:r>
            <a:r>
              <a:rPr lang="en-US" err="1"/>
              <a:t>NVMe</a:t>
            </a:r>
            <a:r>
              <a:rPr lang="en-US"/>
              <a:t> SSDs (sold separately) to set up caching or storage pools, improving file access efficiency.</a:t>
            </a:r>
          </a:p>
          <a:p>
            <a:r>
              <a:rPr lang="en-US">
                <a:cs typeface="Calibri"/>
              </a:rPr>
              <a:t>4K Ready:</a:t>
            </a:r>
          </a:p>
          <a:p>
            <a:r>
              <a:rPr lang="en-US"/>
              <a:t>4K media playback and real-time transcoding; directly view creative works on an HDTV via HDMI 2.0 (4K @60Hz) output.</a:t>
            </a:r>
          </a:p>
          <a:p>
            <a:r>
              <a:rPr lang="en-US">
                <a:cs typeface="Calibri"/>
              </a:rPr>
              <a:t>Snapshots:</a:t>
            </a:r>
            <a:br>
              <a:rPr lang="en-US">
                <a:cs typeface="+mn-lt"/>
              </a:rPr>
            </a:br>
            <a:r>
              <a:rPr lang="en-US"/>
              <a:t>Fully record system status and data, allowing you to protect files and data from accidental deletion and malware attacks.</a:t>
            </a:r>
          </a:p>
          <a:p>
            <a:endParaRPr lang="en-US">
              <a:cs typeface="Calibri"/>
            </a:endParaRPr>
          </a:p>
          <a:p>
            <a:r>
              <a:rPr lang="en-US">
                <a:cs typeface="Calibri"/>
              </a:rPr>
              <a:t>Recommended model: TVS-872XT</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23</a:t>
            </a:fld>
            <a:endParaRPr lang="zh-TW" altLang="en-US"/>
          </a:p>
        </p:txBody>
      </p:sp>
    </p:spTree>
    <p:extLst>
      <p:ext uri="{BB962C8B-B14F-4D97-AF65-F5344CB8AC3E}">
        <p14:creationId xmlns:p14="http://schemas.microsoft.com/office/powerpoint/2010/main" val="381247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TVS-872XT offering </a:t>
            </a:r>
            <a:r>
              <a:rPr lang="en-US"/>
              <a:t>unprecedented performance for media editing</a:t>
            </a:r>
            <a:endParaRPr lang="en-US" altLang="zh-TW">
              <a:ea typeface="新細明體"/>
            </a:endParaRPr>
          </a:p>
          <a:p>
            <a:endParaRPr lang="en-US">
              <a:ea typeface="新細明體"/>
            </a:endParaRPr>
          </a:p>
          <a:p>
            <a:r>
              <a:rPr lang="en-US" altLang="zh-TW">
                <a:ea typeface="新細明體"/>
              </a:rPr>
              <a:t>Thunderbolt™ 3 Single Port Performance (AJA System Test with MacBook Pro)</a:t>
            </a:r>
            <a:endParaRPr lang="en-US"/>
          </a:p>
          <a:p>
            <a:endParaRPr lang="en-US" altLang="zh-TW">
              <a:ea typeface="新細明體"/>
              <a:cs typeface="Calibri"/>
            </a:endParaRPr>
          </a:p>
          <a:p>
            <a:r>
              <a:rPr lang="en-US"/>
              <a:t>Test Environment:</a:t>
            </a:r>
            <a:br>
              <a:rPr lang="en-US"/>
            </a:br>
            <a:r>
              <a:rPr lang="en-US"/>
              <a:t>NAS: TVS-872XT</a:t>
            </a:r>
            <a:br>
              <a:rPr lang="en-US"/>
            </a:br>
            <a:r>
              <a:rPr lang="en-US"/>
              <a:t>OS：QTS 4.4.0</a:t>
            </a:r>
            <a:br>
              <a:rPr lang="en-US"/>
            </a:br>
            <a:r>
              <a:rPr lang="en-US"/>
              <a:t>Volume type: RAID 5; 8 x SAMSUNG SSD 860 PRO 512GB</a:t>
            </a:r>
            <a:br>
              <a:rPr lang="en-US"/>
            </a:br>
            <a:r>
              <a:rPr lang="en-US"/>
              <a:t>Mac-NB：</a:t>
            </a:r>
            <a:br>
              <a:rPr lang="en-US"/>
            </a:br>
            <a:r>
              <a:rPr lang="en-US"/>
              <a:t>MacBook Pro® (15-inch, 2016), Intel® Core™ i7 2.9GHz CPU, macOS: 10.13.5 High Sierra, 16GB RAM</a:t>
            </a:r>
            <a:br>
              <a:rPr lang="en-US"/>
            </a:br>
            <a:r>
              <a:rPr lang="en-US"/>
              <a:t>AJA System Test (Version 2.1) resolution 5120*2700 5K RED and 10bit YUV (1GB) codec</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24</a:t>
            </a:fld>
            <a:endParaRPr lang="zh-TW" altLang="en-US"/>
          </a:p>
        </p:txBody>
      </p:sp>
    </p:spTree>
    <p:extLst>
      <p:ext uri="{BB962C8B-B14F-4D97-AF65-F5344CB8AC3E}">
        <p14:creationId xmlns:p14="http://schemas.microsoft.com/office/powerpoint/2010/main" val="2941414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QTS Built-in Qfiling </a:t>
            </a:r>
          </a:p>
          <a:p>
            <a:r>
              <a:rPr lang="en-US" altLang="zh-TW">
                <a:ea typeface="新細明體"/>
                <a:cs typeface="Calibri"/>
              </a:rPr>
              <a:t>Super useful file organization tool to automate time-consuming archiving</a:t>
            </a:r>
          </a:p>
          <a:p>
            <a:endParaRPr lang="en-US" altLang="zh-TW">
              <a:ea typeface="新細明體"/>
              <a:cs typeface="Calibri"/>
            </a:endParaRPr>
          </a:p>
          <a:p>
            <a:r>
              <a:rPr lang="en-US"/>
              <a:t>Create your Qfiling rules in 3 steps</a:t>
            </a:r>
            <a:endParaRPr lang="en-US">
              <a:cs typeface="Calibri" panose="020F0502020204030204"/>
            </a:endParaRPr>
          </a:p>
          <a:p>
            <a:r>
              <a:rPr lang="en-US"/>
              <a:t>Step 1</a:t>
            </a:r>
          </a:p>
          <a:p>
            <a:r>
              <a:rPr lang="en-US"/>
              <a:t>Qfiling provides various filters to determine the files you want to organize, including file name, file size, modified date and more.</a:t>
            </a:r>
          </a:p>
          <a:p>
            <a:r>
              <a:rPr lang="en-US"/>
              <a:t>Step 2</a:t>
            </a:r>
          </a:p>
          <a:p>
            <a:r>
              <a:rPr lang="en-US"/>
              <a:t>Several editing modules are available for you automate the editing task throughout the file organization process, including video transcoding, encryption &amp; decryption, compression and more.</a:t>
            </a:r>
          </a:p>
          <a:p>
            <a:r>
              <a:rPr lang="en-US"/>
              <a:t>Step 3</a:t>
            </a:r>
          </a:p>
          <a:p>
            <a:r>
              <a:rPr lang="en-US"/>
              <a:t>Set the destination path, folder structure, and add more options (such as renaming all the files) and your files will automatically be organized to the right folder.</a:t>
            </a: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25</a:t>
            </a:fld>
            <a:endParaRPr lang="zh-TW" altLang="en-US"/>
          </a:p>
        </p:txBody>
      </p:sp>
    </p:spTree>
    <p:extLst>
      <p:ext uri="{BB962C8B-B14F-4D97-AF65-F5344CB8AC3E}">
        <p14:creationId xmlns:p14="http://schemas.microsoft.com/office/powerpoint/2010/main" val="253000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QTS Built-in Qsirch</a:t>
            </a:r>
            <a:endParaRPr lang="zh-TW" altLang="en-US"/>
          </a:p>
          <a:p>
            <a:r>
              <a:rPr lang="en-US">
                <a:cs typeface="Calibri"/>
              </a:rPr>
              <a:t>Assist you to efficiently find the right file</a:t>
            </a:r>
          </a:p>
          <a:p>
            <a:endParaRPr lang="en-US" altLang="zh-TW">
              <a:ea typeface="新細明體" panose="02020500000000000000" pitchFamily="18" charset="-120"/>
            </a:endParaRPr>
          </a:p>
          <a:p>
            <a:r>
              <a:rPr lang="en-US"/>
              <a:t>After Qsirch is enabled, it will automatically index all the files on NAS, allowing users to quickly find the files they need anytime. Qsirch and QTS share the same privilege settings, so users can only find the files which they are authorized to. Admin can flexibly remove Qsirch shared folders from getting indexed to protect sensitive data. The Admin can also exclude backup folders from getting indexed to avoid using too much system resource.</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26</a:t>
            </a:fld>
            <a:endParaRPr lang="zh-TW" altLang="en-US"/>
          </a:p>
        </p:txBody>
      </p:sp>
    </p:spTree>
    <p:extLst>
      <p:ext uri="{BB962C8B-B14F-4D97-AF65-F5344CB8AC3E}">
        <p14:creationId xmlns:p14="http://schemas.microsoft.com/office/powerpoint/2010/main" val="81921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HBS 3</a:t>
            </a:r>
            <a:endParaRPr lang="zh-TW" altLang="en-US">
              <a:ea typeface="新細明體"/>
            </a:endParaRPr>
          </a:p>
          <a:p>
            <a:r>
              <a:rPr lang="en-US" altLang="zh-TW">
                <a:ea typeface="新細明體"/>
              </a:rPr>
              <a:t>Multi-cloud backup, data deduplication, instant restoration and flexible synchronization</a:t>
            </a:r>
            <a:endParaRPr lang="zh-TW" altLang="en-US">
              <a:ea typeface="新細明體"/>
              <a:cs typeface="Calibri"/>
            </a:endParaRPr>
          </a:p>
          <a:p>
            <a:endParaRPr lang="en-US" altLang="zh-TW">
              <a:ea typeface="新細明體"/>
              <a:cs typeface="Calibri"/>
            </a:endParaRPr>
          </a:p>
          <a:p>
            <a:r>
              <a:rPr lang="en-US"/>
              <a:t>QuDedup greatly reduces backup and recovery time</a:t>
            </a:r>
          </a:p>
          <a:p>
            <a:r>
              <a:rPr lang="en-US"/>
              <a:t>Back up multiple versions even faster</a:t>
            </a:r>
            <a:endParaRPr lang="en-US">
              <a:cs typeface="Calibri"/>
            </a:endParaRPr>
          </a:p>
          <a:p>
            <a:r>
              <a:rPr lang="en-US"/>
              <a:t>Directly view deduped data on computers using the QuDedup Extract Tool</a:t>
            </a:r>
            <a:endParaRPr lang="en-US">
              <a:cs typeface="Calibri"/>
            </a:endParaRPr>
          </a:p>
          <a:p>
            <a:r>
              <a:rPr lang="en-US"/>
              <a:t>Expedited cloud backup with TCP BBR supported</a:t>
            </a:r>
          </a:p>
          <a:p>
            <a:r>
              <a:rPr lang="en-US"/>
              <a:t>Over 20 integrated cloud services</a:t>
            </a:r>
            <a:endParaRPr lang="en-US">
              <a:cs typeface="Calibri" panose="020F0502020204030204"/>
            </a:endParaRPr>
          </a:p>
          <a:p>
            <a:r>
              <a:rPr lang="en-US"/>
              <a:t>Easy to build your 3-2-1 backup strategy and recovery plan</a:t>
            </a: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27</a:t>
            </a:fld>
            <a:endParaRPr lang="zh-TW" altLang="en-US"/>
          </a:p>
        </p:txBody>
      </p:sp>
    </p:spTree>
    <p:extLst>
      <p:ext uri="{BB962C8B-B14F-4D97-AF65-F5344CB8AC3E}">
        <p14:creationId xmlns:p14="http://schemas.microsoft.com/office/powerpoint/2010/main" val="3593359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HybridMount Hybrid-Cloud File-Based Gateway</a:t>
            </a:r>
          </a:p>
          <a:p>
            <a:r>
              <a:rPr lang="en-US"/>
              <a:t>supports SMB, NFS, and AFP file transfer protocols for mounting the NAS to your PC. The NAS cloud storage gateway now allows you to seamlessly access cloud-based files on your PC.</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28</a:t>
            </a:fld>
            <a:endParaRPr lang="zh-TW" altLang="en-US"/>
          </a:p>
        </p:txBody>
      </p:sp>
    </p:spTree>
    <p:extLst>
      <p:ext uri="{BB962C8B-B14F-4D97-AF65-F5344CB8AC3E}">
        <p14:creationId xmlns:p14="http://schemas.microsoft.com/office/powerpoint/2010/main" val="309735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Backup vs Archive vs Synchronize</a:t>
            </a:r>
            <a:endParaRPr lang="en-US" altLang="zh-TW" sz="1200" i="0" kern="1200">
              <a:solidFill>
                <a:schemeClr val="tx1"/>
              </a:solidFill>
              <a:effectLst/>
              <a:latin typeface="+mn-lt"/>
              <a:ea typeface="新細明體"/>
              <a:cs typeface="Calibri"/>
            </a:endParaRPr>
          </a:p>
          <a:p>
            <a:r>
              <a:rPr lang="en-US" altLang="zh-TW">
                <a:ea typeface="新細明體"/>
                <a:cs typeface="Calibri"/>
              </a:rPr>
              <a:t>Which should you choose?</a:t>
            </a:r>
          </a:p>
          <a:p>
            <a:endParaRPr lang="zh-TW" altLang="en-US">
              <a:ea typeface="新細明體"/>
              <a:cs typeface="Calibri" panose="020F0502020204030204"/>
            </a:endParaRPr>
          </a:p>
          <a:p>
            <a:r>
              <a:rPr lang="zh-TW" altLang="en-US">
                <a:ea typeface="新細明體"/>
                <a:cs typeface="Calibri" panose="020F0502020204030204"/>
              </a:rPr>
              <a:t>Backup:</a:t>
            </a:r>
            <a:endParaRPr lang="zh-TW"/>
          </a:p>
          <a:p>
            <a:r>
              <a:rPr lang="zh-TW"/>
              <a:t>Duplication of data used for </a:t>
            </a:r>
            <a:r>
              <a:rPr lang="zh-TW" b="1"/>
              <a:t>daily production</a:t>
            </a:r>
            <a:endParaRPr lang="zh-TW"/>
          </a:p>
          <a:p>
            <a:r>
              <a:rPr lang="zh-TW" altLang="en-US">
                <a:ea typeface="新細明體"/>
                <a:cs typeface="Calibri" panose="020F0502020204030204"/>
              </a:rPr>
              <a:t>Requirements:</a:t>
            </a:r>
          </a:p>
          <a:p>
            <a:r>
              <a:rPr lang="zh-TW"/>
              <a:t>•Multiple file versions protection</a:t>
            </a:r>
          </a:p>
          <a:p>
            <a:r>
              <a:rPr lang="zh-TW"/>
              <a:t>•Access rights and ACLs backup</a:t>
            </a:r>
          </a:p>
          <a:p>
            <a:r>
              <a:rPr lang="zh-TW"/>
              <a:t>•Offsite backup to another NAS or public cloud</a:t>
            </a:r>
          </a:p>
          <a:p>
            <a:endParaRPr lang="zh-TW" altLang="en-US">
              <a:ea typeface="新細明體"/>
              <a:cs typeface="Calibri" panose="020F0502020204030204"/>
            </a:endParaRPr>
          </a:p>
          <a:p>
            <a:r>
              <a:rPr lang="zh-TW" altLang="en-US">
                <a:ea typeface="新細明體"/>
                <a:cs typeface="Calibri" panose="020F0502020204030204"/>
              </a:rPr>
              <a:t>ArchiveL</a:t>
            </a:r>
          </a:p>
          <a:p>
            <a:r>
              <a:rPr lang="zh-TW"/>
              <a:t>Migration of </a:t>
            </a:r>
            <a:r>
              <a:rPr lang="zh-TW" b="1"/>
              <a:t>finished</a:t>
            </a:r>
            <a:r>
              <a:rPr lang="zh-TW"/>
              <a:t> productions</a:t>
            </a:r>
          </a:p>
          <a:p>
            <a:r>
              <a:rPr lang="zh-TW"/>
              <a:t>Requirements:</a:t>
            </a:r>
          </a:p>
          <a:p>
            <a:r>
              <a:rPr lang="zh-TW"/>
              <a:t>•Data archive to tape for long-term protection</a:t>
            </a:r>
          </a:p>
          <a:p>
            <a:r>
              <a:rPr lang="zh-TW"/>
              <a:t>•Automatic backup of archive indexes for effective search and retrieval</a:t>
            </a:r>
          </a:p>
          <a:p>
            <a:endParaRPr lang="zh-TW" altLang="en-US">
              <a:ea typeface="新細明體"/>
              <a:cs typeface="Calibri"/>
            </a:endParaRPr>
          </a:p>
          <a:p>
            <a:r>
              <a:rPr lang="zh-TW" altLang="en-US">
                <a:ea typeface="新細明體"/>
                <a:cs typeface="Calibri"/>
              </a:rPr>
              <a:t>Synchronize</a:t>
            </a:r>
          </a:p>
          <a:p>
            <a:r>
              <a:rPr lang="zh-TW"/>
              <a:t>A way to keep data sets </a:t>
            </a:r>
            <a:r>
              <a:rPr lang="zh-TW" b="1"/>
              <a:t>identical</a:t>
            </a:r>
            <a:r>
              <a:rPr lang="zh-TW"/>
              <a:t> in two locations (data distribution locally or worldwide) including failover</a:t>
            </a:r>
          </a:p>
          <a:p>
            <a:r>
              <a:rPr lang="zh-TW"/>
              <a:t>Requirements:</a:t>
            </a:r>
          </a:p>
          <a:p>
            <a:r>
              <a:rPr lang="zh-TW"/>
              <a:t>•No restore is required</a:t>
            </a:r>
          </a:p>
          <a:p>
            <a:r>
              <a:rPr lang="zh-TW"/>
              <a:t>•Sync to remote location</a:t>
            </a:r>
          </a:p>
          <a:p>
            <a:r>
              <a:rPr lang="zh-TW"/>
              <a:t>•Cloud enabled</a:t>
            </a:r>
          </a:p>
          <a:p>
            <a:endParaRPr lang="zh-TW">
              <a:ea typeface="新細明體"/>
              <a:cs typeface="Calibri"/>
            </a:endParaRPr>
          </a:p>
          <a:p>
            <a:r>
              <a:rPr lang="en-US" altLang="zh-TW">
                <a:ea typeface="新細明體"/>
                <a:cs typeface="Calibri"/>
              </a:rPr>
              <a:t>QNAP</a:t>
            </a:r>
            <a:r>
              <a:rPr lang="zh-TW" altLang="en-US">
                <a:ea typeface="新細明體"/>
                <a:cs typeface="Calibri"/>
              </a:rPr>
              <a:t> X Archiware P5 can easily meet all the above needs</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4682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cs typeface="Calibri"/>
              </a:rPr>
              <a:t>Archiware</a:t>
            </a:r>
            <a:r>
              <a:rPr lang="en-US" altLang="zh-TW">
                <a:ea typeface="新細明體"/>
                <a:cs typeface="Calibri"/>
              </a:rPr>
              <a:t> Overview</a:t>
            </a:r>
          </a:p>
          <a:p>
            <a:r>
              <a:rPr lang="en-US">
                <a:cs typeface="Calibri"/>
              </a:rPr>
              <a:t>Pure assists you turn QNAP NAS into a backup appliance and efficiently create a permanent and free VMware virtual machine backup environment</a:t>
            </a:r>
            <a:endParaRPr lang="en-US"/>
          </a:p>
          <a:p>
            <a:r>
              <a:rPr lang="en-US"/>
              <a:t>P5 is suitable for the M&amp;E industry, assisting you backup, archive, and synchronize QNAP NAS files to other NAS, tape or public cloud</a:t>
            </a:r>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a:t>
            </a:fld>
            <a:endParaRPr lang="zh-TW" altLang="en-US"/>
          </a:p>
        </p:txBody>
      </p:sp>
    </p:spTree>
    <p:extLst>
      <p:ext uri="{BB962C8B-B14F-4D97-AF65-F5344CB8AC3E}">
        <p14:creationId xmlns:p14="http://schemas.microsoft.com/office/powerpoint/2010/main" val="569963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You could </a:t>
            </a:r>
            <a:r>
              <a:rPr lang="en-US" altLang="zh-CN">
                <a:ea typeface="等线"/>
                <a:cs typeface="Calibri"/>
              </a:rPr>
              <a:t>choose the</a:t>
            </a:r>
            <a:r>
              <a:rPr lang="en-US">
                <a:cs typeface="Calibri"/>
              </a:rPr>
              <a:t> fully featured Archiware P5 as a backup </a:t>
            </a:r>
            <a:r>
              <a:rPr lang="en"/>
              <a:t>assistant </a:t>
            </a:r>
          </a:p>
          <a:p>
            <a:r>
              <a:rPr lang="en">
                <a:cs typeface="Calibri"/>
              </a:rPr>
              <a:t>Backup</a:t>
            </a:r>
          </a:p>
          <a:p>
            <a:r>
              <a:rPr lang="en-US"/>
              <a:t>Create secure copies of files for quick restoration</a:t>
            </a:r>
            <a:endParaRPr lang="en"/>
          </a:p>
          <a:p>
            <a:r>
              <a:rPr lang="en-US"/>
              <a:t>Archive</a:t>
            </a:r>
            <a:endParaRPr lang="en">
              <a:cs typeface="Calibri"/>
            </a:endParaRPr>
          </a:p>
          <a:p>
            <a:r>
              <a:rPr lang="en-US"/>
              <a:t>Migrate inactive NAS data offline to cost-effective LTO tape or Cloud</a:t>
            </a:r>
            <a:endParaRPr lang="en"/>
          </a:p>
          <a:p>
            <a:r>
              <a:rPr lang="en-US"/>
              <a:t>Synchronize</a:t>
            </a:r>
            <a:endParaRPr lang="en">
              <a:cs typeface="Calibri"/>
            </a:endParaRPr>
          </a:p>
          <a:p>
            <a:r>
              <a:rPr lang="en-US"/>
              <a:t>Clone time-critical data to create a failover solution</a:t>
            </a:r>
            <a:endParaRPr lang="en"/>
          </a:p>
          <a:p>
            <a:r>
              <a:rPr lang="en-US"/>
              <a:t>Backup2Go</a:t>
            </a:r>
            <a:endParaRPr lang="en">
              <a:cs typeface="Calibri"/>
            </a:endParaRPr>
          </a:p>
          <a:p>
            <a:r>
              <a:rPr lang="en-US"/>
              <a:t>Backup desktop and laptop data to central NAS</a:t>
            </a:r>
            <a:endParaRPr lang="en"/>
          </a:p>
          <a:p>
            <a:endParaRPr lang="en">
              <a:cs typeface="Calibri"/>
            </a:endParaRPr>
          </a:p>
          <a:p>
            <a:r>
              <a:rPr lang="en">
                <a:cs typeface="Calibri"/>
              </a:rPr>
              <a:t>Offer 30-day trial version, after that you can buy a single module or enable all modules on the same NAS at the same time</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30</a:t>
            </a:fld>
            <a:endParaRPr lang="zh-TW" altLang="en-US"/>
          </a:p>
        </p:txBody>
      </p:sp>
    </p:spTree>
    <p:extLst>
      <p:ext uri="{BB962C8B-B14F-4D97-AF65-F5344CB8AC3E}">
        <p14:creationId xmlns:p14="http://schemas.microsoft.com/office/powerpoint/2010/main" val="900396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QNAP X Archiware</a:t>
            </a:r>
          </a:p>
          <a:p>
            <a:r>
              <a:rPr lang="en-US">
                <a:cs typeface="Calibri"/>
              </a:rPr>
              <a:t>Optimize video editing flow with comprehensive backup and archival</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31</a:t>
            </a:fld>
            <a:endParaRPr lang="zh-TW" altLang="en-US"/>
          </a:p>
        </p:txBody>
      </p:sp>
    </p:spTree>
    <p:extLst>
      <p:ext uri="{BB962C8B-B14F-4D97-AF65-F5344CB8AC3E}">
        <p14:creationId xmlns:p14="http://schemas.microsoft.com/office/powerpoint/2010/main" val="3860578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Target Storage Support by P5</a:t>
            </a:r>
          </a:p>
          <a:p>
            <a:endParaRPr lang="en-US" altLang="zh-TW">
              <a:ea typeface="新細明體"/>
              <a:cs typeface="Calibri"/>
            </a:endParaRPr>
          </a:p>
          <a:p>
            <a:r>
              <a:rPr lang="en-US" altLang="zh-TW">
                <a:ea typeface="新細明體"/>
                <a:cs typeface="Calibri"/>
              </a:rPr>
              <a:t>Disk Array</a:t>
            </a:r>
          </a:p>
          <a:p>
            <a:r>
              <a:rPr lang="en-US" altLang="zh-TW">
                <a:ea typeface="新細明體"/>
                <a:cs typeface="Calibri"/>
              </a:rPr>
              <a:t>Any NAS and SAN storage vendor</a:t>
            </a:r>
          </a:p>
          <a:p>
            <a:endParaRPr lang="en-US" altLang="zh-TW">
              <a:ea typeface="新細明體"/>
              <a:cs typeface="Calibri"/>
            </a:endParaRPr>
          </a:p>
          <a:p>
            <a:r>
              <a:rPr lang="en-US" altLang="zh-TW">
                <a:ea typeface="新細明體"/>
                <a:cs typeface="Calibri"/>
              </a:rPr>
              <a:t>Tape</a:t>
            </a:r>
          </a:p>
          <a:p>
            <a:r>
              <a:rPr lang="en-US" altLang="zh-TW">
                <a:ea typeface="新細明體"/>
                <a:cs typeface="Calibri"/>
              </a:rPr>
              <a:t>All LTO generations Tape drive and library</a:t>
            </a:r>
          </a:p>
          <a:p>
            <a:endParaRPr lang="en-US" altLang="zh-TW">
              <a:ea typeface="新細明體"/>
              <a:cs typeface="Calibri"/>
            </a:endParaRPr>
          </a:p>
          <a:p>
            <a:r>
              <a:rPr lang="en-US" altLang="zh-TW">
                <a:ea typeface="新細明體"/>
                <a:cs typeface="Calibri"/>
              </a:rPr>
              <a:t>Cloud</a:t>
            </a:r>
          </a:p>
          <a:p>
            <a:r>
              <a:rPr lang="en-US" altLang="zh-TW">
                <a:ea typeface="新細明體"/>
                <a:cs typeface="Calibri"/>
              </a:rPr>
              <a:t>Amazon S3</a:t>
            </a:r>
          </a:p>
          <a:p>
            <a:r>
              <a:rPr lang="en-US" altLang="zh-TW">
                <a:ea typeface="新細明體"/>
                <a:cs typeface="Calibri"/>
              </a:rPr>
              <a:t>Amazon Glacier</a:t>
            </a:r>
          </a:p>
          <a:p>
            <a:r>
              <a:rPr lang="en-US" altLang="zh-TW">
                <a:ea typeface="新細明體"/>
                <a:cs typeface="Calibri"/>
              </a:rPr>
              <a:t>Microsoftware Azure</a:t>
            </a:r>
          </a:p>
          <a:p>
            <a:r>
              <a:rPr lang="en-US" altLang="zh-TW">
                <a:ea typeface="新細明體"/>
                <a:cs typeface="Calibri"/>
              </a:rPr>
              <a:t>Backblaze B2</a:t>
            </a:r>
          </a:p>
          <a:p>
            <a:r>
              <a:rPr lang="en-US" altLang="zh-TW">
                <a:ea typeface="新細明體"/>
                <a:cs typeface="Calibri"/>
              </a:rPr>
              <a:t>Any S3 compatible (Wasabi, Alibaba)</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32</a:t>
            </a:fld>
            <a:endParaRPr lang="zh-TW" altLang="en-US"/>
          </a:p>
        </p:txBody>
      </p:sp>
    </p:spTree>
    <p:extLst>
      <p:ext uri="{BB962C8B-B14F-4D97-AF65-F5344CB8AC3E}">
        <p14:creationId xmlns:p14="http://schemas.microsoft.com/office/powerpoint/2010/main" val="4054231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Which module is right for you?</a:t>
            </a:r>
          </a:p>
          <a:p>
            <a:r>
              <a:rPr lang="en-US" altLang="zh-TW">
                <a:ea typeface="新細明體"/>
                <a:cs typeface="Calibri"/>
              </a:rPr>
              <a:t>Depends on 'How long can you be without your data?'</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33</a:t>
            </a:fld>
            <a:endParaRPr lang="zh-TW" altLang="en-US"/>
          </a:p>
        </p:txBody>
      </p:sp>
    </p:spTree>
    <p:extLst>
      <p:ext uri="{BB962C8B-B14F-4D97-AF65-F5344CB8AC3E}">
        <p14:creationId xmlns:p14="http://schemas.microsoft.com/office/powerpoint/2010/main" val="1269751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Tape Backup Advantages You Shoud Know About</a:t>
            </a:r>
          </a:p>
          <a:p>
            <a:r>
              <a:rPr lang="en-US" altLang="zh-TW">
                <a:ea typeface="新細明體"/>
                <a:cs typeface="Calibri"/>
              </a:rPr>
              <a:t>1. High security</a:t>
            </a:r>
          </a:p>
          <a:p>
            <a:r>
              <a:rPr lang="en-US" altLang="zh-TW">
                <a:ea typeface="新細明體"/>
                <a:cs typeface="Calibri"/>
              </a:rPr>
              <a:t>Data cannot be easily stolen and erased by hackers from outside. Enterprise and institutions, such as banks, insurance copmanies national file archive and scientific research institutions, that have much more concerns about data security  still use tape to backup and archive data</a:t>
            </a:r>
          </a:p>
          <a:p>
            <a:endParaRPr lang="en-US" altLang="zh-TW">
              <a:ea typeface="新細明體"/>
              <a:cs typeface="Calibri"/>
            </a:endParaRPr>
          </a:p>
          <a:p>
            <a:r>
              <a:rPr lang="en-US" altLang="zh-TW">
                <a:ea typeface="新細明體"/>
                <a:cs typeface="Calibri"/>
              </a:rPr>
              <a:t>2. </a:t>
            </a:r>
            <a:r>
              <a:rPr lang="en-US"/>
              <a:t>Incredible durability and stability</a:t>
            </a:r>
          </a:p>
          <a:p>
            <a:r>
              <a:rPr lang="en-US">
                <a:ea typeface="新細明體"/>
                <a:cs typeface="Calibri"/>
              </a:rPr>
              <a:t>Compared with hard drives, a normal-used and well-preserved magnetic tape can be used for decades. </a:t>
            </a:r>
            <a:endParaRPr lang="zh-CN"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34</a:t>
            </a:fld>
            <a:endParaRPr lang="zh-TW" altLang="en-US"/>
          </a:p>
        </p:txBody>
      </p:sp>
    </p:spTree>
    <p:extLst>
      <p:ext uri="{BB962C8B-B14F-4D97-AF65-F5344CB8AC3E}">
        <p14:creationId xmlns:p14="http://schemas.microsoft.com/office/powerpoint/2010/main" val="4049222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New option for long-term data storage:</a:t>
            </a:r>
            <a:br>
              <a:rPr lang="zh-TW" altLang="en-US">
                <a:ea typeface="新細明體"/>
                <a:cs typeface="+mn-lt"/>
              </a:rPr>
            </a:br>
            <a:r>
              <a:rPr lang="zh-TW" altLang="en-US">
                <a:ea typeface="新細明體"/>
                <a:cs typeface="Calibri"/>
              </a:rPr>
              <a:t>You can archive NAS data to tape devices via P5</a:t>
            </a:r>
            <a:endParaRPr lang="zh-TW" altLang="en-US"/>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35</a:t>
            </a:fld>
            <a:endParaRPr lang="zh-TW" altLang="en-US"/>
          </a:p>
        </p:txBody>
      </p:sp>
    </p:spTree>
    <p:extLst>
      <p:ext uri="{BB962C8B-B14F-4D97-AF65-F5344CB8AC3E}">
        <p14:creationId xmlns:p14="http://schemas.microsoft.com/office/powerpoint/2010/main" val="2158931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Manage Media File Life Cycle Through QNAP Applications</a:t>
            </a:r>
          </a:p>
          <a:p>
            <a:r>
              <a:rPr lang="en-US" altLang="zh-TW">
                <a:ea typeface="新細明體"/>
                <a:cs typeface="Calibri"/>
              </a:rPr>
              <a:t>Data Life Cycle</a:t>
            </a:r>
          </a:p>
          <a:p>
            <a:r>
              <a:rPr lang="en-US" altLang="zh-TW">
                <a:ea typeface="新細明體"/>
                <a:cs typeface="Calibri"/>
              </a:rPr>
              <a:t>QNAP Applications</a:t>
            </a:r>
          </a:p>
          <a:p>
            <a:endParaRPr lang="en-US" altLang="zh-TW">
              <a:ea typeface="新細明體"/>
              <a:cs typeface="Calibri"/>
            </a:endParaRPr>
          </a:p>
          <a:p>
            <a:r>
              <a:rPr lang="en-US" altLang="zh-TW">
                <a:ea typeface="新細明體"/>
                <a:cs typeface="Calibri"/>
              </a:rPr>
              <a:t>Data Generated</a:t>
            </a:r>
          </a:p>
          <a:p>
            <a:r>
              <a:rPr lang="en-US" altLang="zh-TW">
                <a:ea typeface="新細明體"/>
                <a:cs typeface="Calibri"/>
              </a:rPr>
              <a:t>Qsync</a:t>
            </a:r>
          </a:p>
          <a:p>
            <a:r>
              <a:rPr lang="en-US" altLang="zh-TW">
                <a:ea typeface="新細明體"/>
                <a:cs typeface="Calibri"/>
              </a:rPr>
              <a:t>Sync client data to NAS</a:t>
            </a:r>
          </a:p>
          <a:p>
            <a:endParaRPr lang="en-US" altLang="zh-TW">
              <a:ea typeface="新細明體"/>
              <a:cs typeface="Calibri"/>
            </a:endParaRPr>
          </a:p>
          <a:p>
            <a:r>
              <a:rPr lang="en-US" altLang="zh-TW">
                <a:ea typeface="新細明體"/>
                <a:cs typeface="Calibri"/>
              </a:rPr>
              <a:t>File management</a:t>
            </a:r>
          </a:p>
          <a:p>
            <a:r>
              <a:rPr lang="en-US" altLang="zh-TW">
                <a:ea typeface="新細明體"/>
                <a:cs typeface="Calibri"/>
              </a:rPr>
              <a:t>File Station</a:t>
            </a:r>
          </a:p>
          <a:p>
            <a:r>
              <a:rPr lang="en-US" altLang="zh-TW">
                <a:ea typeface="新細明體"/>
                <a:cs typeface="Calibri"/>
              </a:rPr>
              <a:t>Manage all files stored in NAS</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36</a:t>
            </a:fld>
            <a:endParaRPr lang="zh-TW" altLang="en-US"/>
          </a:p>
        </p:txBody>
      </p:sp>
    </p:spTree>
    <p:extLst>
      <p:ext uri="{BB962C8B-B14F-4D97-AF65-F5344CB8AC3E}">
        <p14:creationId xmlns:p14="http://schemas.microsoft.com/office/powerpoint/2010/main" val="155914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Manage Media File Life Cycle Through QNAP Applications</a:t>
            </a:r>
          </a:p>
          <a:p>
            <a:r>
              <a:rPr lang="en-US"/>
              <a:t>Data Life Cycle</a:t>
            </a:r>
          </a:p>
          <a:p>
            <a:r>
              <a:rPr lang="en-US" altLang="zh-TW">
                <a:ea typeface="新細明體"/>
                <a:cs typeface="Calibri"/>
              </a:rPr>
              <a:t>File Mgmt.</a:t>
            </a:r>
            <a:endParaRPr lang="en-US" altLang="zh-TW">
              <a:ea typeface="新細明體"/>
            </a:endParaRPr>
          </a:p>
          <a:p>
            <a:r>
              <a:rPr lang="en-US" altLang="zh-TW">
                <a:ea typeface="新細明體"/>
              </a:rPr>
              <a:t>QNAP Applications</a:t>
            </a:r>
            <a:endParaRPr lang="en-US" altLang="zh-TW">
              <a:ea typeface="新細明體"/>
              <a:cs typeface="Calibri"/>
            </a:endParaRPr>
          </a:p>
          <a:p>
            <a:endParaRPr lang="en-US" altLang="zh-TW"/>
          </a:p>
          <a:p>
            <a:r>
              <a:rPr lang="en-US" altLang="zh-TW">
                <a:ea typeface="新細明體"/>
              </a:rPr>
              <a:t>Bulk Data</a:t>
            </a:r>
            <a:endParaRPr lang="en-US"/>
          </a:p>
          <a:p>
            <a:r>
              <a:rPr lang="en-US" altLang="zh-TW" err="1">
                <a:ea typeface="新細明體"/>
                <a:cs typeface="Calibri"/>
              </a:rPr>
              <a:t>Qsirch</a:t>
            </a:r>
          </a:p>
          <a:p>
            <a:r>
              <a:rPr lang="en-US"/>
              <a:t>Search desire information from accumulating files</a:t>
            </a:r>
            <a:endParaRPr lang="en-US">
              <a:cs typeface="Calibri"/>
            </a:endParaRPr>
          </a:p>
          <a:p>
            <a:endParaRPr lang="en-US" altLang="zh-TW"/>
          </a:p>
          <a:p>
            <a:r>
              <a:rPr lang="en-US" altLang="zh-TW">
                <a:ea typeface="新細明體"/>
              </a:rPr>
              <a:t>File re-organized</a:t>
            </a:r>
            <a:endParaRPr lang="en-US" altLang="zh-TW">
              <a:ea typeface="新細明體"/>
              <a:cs typeface="Calibri"/>
            </a:endParaRPr>
          </a:p>
          <a:p>
            <a:r>
              <a:rPr lang="en-US" altLang="zh-TW" err="1">
                <a:ea typeface="新細明體"/>
                <a:cs typeface="Calibri"/>
              </a:rPr>
              <a:t>Qfiling</a:t>
            </a:r>
          </a:p>
          <a:p>
            <a:r>
              <a:rPr lang="en-US"/>
              <a:t>automates your file organization. All you need to do is categorize your files, set a schedule</a:t>
            </a:r>
            <a:endParaRPr lang="en-US">
              <a:cs typeface="Calibri"/>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37</a:t>
            </a:fld>
            <a:endParaRPr lang="zh-TW" altLang="en-US"/>
          </a:p>
        </p:txBody>
      </p:sp>
    </p:spTree>
    <p:extLst>
      <p:ext uri="{BB962C8B-B14F-4D97-AF65-F5344CB8AC3E}">
        <p14:creationId xmlns:p14="http://schemas.microsoft.com/office/powerpoint/2010/main" val="1454649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Manage Media File Life Cycle Through QNAP and P5 Applications</a:t>
            </a:r>
            <a:endParaRPr lang="en-US" altLang="zh-TW"/>
          </a:p>
          <a:p>
            <a:r>
              <a:rPr lang="en-US" altLang="zh-TW"/>
              <a:t>Data Life Cycle</a:t>
            </a:r>
          </a:p>
          <a:p>
            <a:r>
              <a:rPr lang="en-US" altLang="zh-TW"/>
              <a:t>File Mgmt.</a:t>
            </a:r>
          </a:p>
          <a:p>
            <a:r>
              <a:rPr lang="en-US" altLang="zh-TW">
                <a:ea typeface="新細明體"/>
              </a:rPr>
              <a:t>QNAP &amp; Archiware Applications</a:t>
            </a:r>
          </a:p>
          <a:p>
            <a:r>
              <a:rPr lang="en-US" altLang="zh-TW">
                <a:ea typeface="新細明體"/>
                <a:cs typeface="Calibri"/>
              </a:rPr>
              <a:t>Backup or Archive to Cloud</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38</a:t>
            </a:fld>
            <a:endParaRPr lang="zh-TW" altLang="en-US"/>
          </a:p>
        </p:txBody>
      </p:sp>
    </p:spTree>
    <p:extLst>
      <p:ext uri="{BB962C8B-B14F-4D97-AF65-F5344CB8AC3E}">
        <p14:creationId xmlns:p14="http://schemas.microsoft.com/office/powerpoint/2010/main" val="2053832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Manage Media File Life Cycle Through P5 Applications</a:t>
            </a:r>
          </a:p>
          <a:p>
            <a:r>
              <a:rPr lang="en-US"/>
              <a:t>Data Life Cycle</a:t>
            </a:r>
          </a:p>
          <a:p>
            <a:r>
              <a:rPr lang="en-US"/>
              <a:t>File Mgmt.</a:t>
            </a:r>
          </a:p>
          <a:p>
            <a:r>
              <a:rPr lang="en-US"/>
              <a:t>Archiware Applications</a:t>
            </a:r>
          </a:p>
          <a:p>
            <a:endParaRPr lang="en-US">
              <a:cs typeface="Calibri"/>
            </a:endParaRPr>
          </a:p>
          <a:p>
            <a:r>
              <a:rPr lang="en-US">
                <a:cs typeface="Calibri"/>
              </a:rPr>
              <a:t>Archive to Tape</a:t>
            </a:r>
          </a:p>
          <a:p>
            <a:r>
              <a:rPr lang="en-US">
                <a:cs typeface="Calibri"/>
              </a:rPr>
              <a:t>Tape drive or library</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39</a:t>
            </a:fld>
            <a:endParaRPr lang="zh-TW" altLang="en-US"/>
          </a:p>
        </p:txBody>
      </p:sp>
    </p:spTree>
    <p:extLst>
      <p:ext uri="{BB962C8B-B14F-4D97-AF65-F5344CB8AC3E}">
        <p14:creationId xmlns:p14="http://schemas.microsoft.com/office/powerpoint/2010/main" val="87606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a:ea typeface="等线"/>
              </a:rPr>
              <a:t>Love and Hate </a:t>
            </a:r>
            <a:r>
              <a:rPr lang="zh-CN">
                <a:ea typeface="等线"/>
              </a:rPr>
              <a:t>VM Backup</a:t>
            </a:r>
            <a:r>
              <a:rPr lang="en-US" altLang="zh-CN">
                <a:ea typeface="等线"/>
              </a:rPr>
              <a:t>?</a:t>
            </a:r>
            <a:endParaRPr lang="zh-CN" altLang="en-US">
              <a:ea typeface="等线" panose="02010600030101010101" pitchFamily="2" charset="-122"/>
            </a:endParaRPr>
          </a:p>
          <a:p>
            <a:r>
              <a:rPr lang="en-US" altLang="zh-CN">
                <a:ea typeface="等线"/>
                <a:cs typeface="Calibri"/>
              </a:rPr>
              <a:t>To backup VMware VM is important but you may encounter the following problems...</a:t>
            </a:r>
          </a:p>
          <a:p>
            <a:r>
              <a:rPr lang="en-US" altLang="zh-CN">
                <a:ea typeface="等线"/>
                <a:cs typeface="Calibri"/>
              </a:rPr>
              <a:t>- no enough budget to buy backup software</a:t>
            </a:r>
          </a:p>
          <a:p>
            <a:r>
              <a:rPr lang="en-US" altLang="zh-CN">
                <a:ea typeface="等线"/>
                <a:cs typeface="Calibri"/>
              </a:rPr>
              <a:t>- no additional free server </a:t>
            </a:r>
          </a:p>
          <a:p>
            <a:r>
              <a:rPr lang="en-US" altLang="zh-CN">
                <a:ea typeface="等线"/>
                <a:cs typeface="Calibri"/>
              </a:rPr>
              <a:t>- take a long time to install and configure</a:t>
            </a:r>
          </a:p>
          <a:p>
            <a:r>
              <a:rPr lang="en-US" altLang="zh-CN">
                <a:ea typeface="等线"/>
                <a:cs typeface="Calibri"/>
              </a:rPr>
              <a:t>- do not know if the previous backups were successful</a:t>
            </a:r>
          </a:p>
          <a:p>
            <a:endParaRPr lang="en-US">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4</a:t>
            </a:fld>
            <a:endParaRPr lang="zh-TW" altLang="en-US"/>
          </a:p>
        </p:txBody>
      </p:sp>
    </p:spTree>
    <p:extLst>
      <p:ext uri="{BB962C8B-B14F-4D97-AF65-F5344CB8AC3E}">
        <p14:creationId xmlns:p14="http://schemas.microsoft.com/office/powerpoint/2010/main" val="175295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QNAP X Archiware</a:t>
            </a:r>
          </a:p>
          <a:p>
            <a:r>
              <a:rPr lang="en-US">
                <a:cs typeface="Calibri"/>
              </a:rPr>
              <a:t>Best Backup Solution to Secure Your VMs and Digital Assets</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41</a:t>
            </a:fld>
            <a:endParaRPr lang="zh-TW" altLang="en-US"/>
          </a:p>
        </p:txBody>
      </p:sp>
    </p:spTree>
    <p:extLst>
      <p:ext uri="{BB962C8B-B14F-4D97-AF65-F5344CB8AC3E}">
        <p14:creationId xmlns:p14="http://schemas.microsoft.com/office/powerpoint/2010/main" val="304616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5 reasons to use QNAP and </a:t>
            </a:r>
            <a:r>
              <a:rPr lang="en-US" altLang="zh-TW" err="1">
                <a:ea typeface="新細明體"/>
                <a:cs typeface="Calibri"/>
              </a:rPr>
              <a:t>Archiware</a:t>
            </a:r>
            <a:endParaRPr lang="en-US" altLang="zh-TW">
              <a:ea typeface="新細明體"/>
              <a:cs typeface="Calibri"/>
            </a:endParaRPr>
          </a:p>
          <a:p>
            <a:endParaRPr lang="en-US" altLang="zh-TW">
              <a:ea typeface="新細明體" panose="02020500000000000000" pitchFamily="18" charset="-120"/>
              <a:cs typeface="Calibri"/>
            </a:endParaRPr>
          </a:p>
          <a:p>
            <a:r>
              <a:rPr lang="en-US" altLang="zh-TW">
                <a:ea typeface="新細明體"/>
                <a:cs typeface="Calibri"/>
              </a:rPr>
              <a:t>1. Hardware and software deep integration</a:t>
            </a:r>
          </a:p>
          <a:p>
            <a:r>
              <a:rPr lang="en-US" altLang="zh-TW">
                <a:ea typeface="新細明體"/>
                <a:cs typeface="Calibri"/>
              </a:rPr>
              <a:t>2. Free software with </a:t>
            </a:r>
            <a:r>
              <a:rPr lang="en-US"/>
              <a:t>full functionality</a:t>
            </a:r>
            <a:endParaRPr lang="en-US">
              <a:cs typeface="Calibri"/>
            </a:endParaRPr>
          </a:p>
          <a:p>
            <a:r>
              <a:rPr lang="en-US">
                <a:ea typeface="新細明體"/>
                <a:cs typeface="Calibri"/>
              </a:rPr>
              <a:t>- support unlimited number of </a:t>
            </a:r>
            <a:r>
              <a:rPr lang="en-US" err="1">
                <a:ea typeface="新細明體"/>
                <a:cs typeface="Calibri"/>
              </a:rPr>
              <a:t>ESXi</a:t>
            </a:r>
            <a:r>
              <a:rPr lang="en-US">
                <a:ea typeface="新細明體"/>
                <a:cs typeface="Calibri"/>
              </a:rPr>
              <a:t> hosts</a:t>
            </a:r>
          </a:p>
          <a:p>
            <a:r>
              <a:rPr lang="en-US">
                <a:ea typeface="新細明體"/>
                <a:cs typeface="Calibri"/>
              </a:rPr>
              <a:t>- support unlimited number of virtual machines</a:t>
            </a:r>
            <a:endParaRPr lang="en-US">
              <a:ea typeface="新細明體" panose="02020500000000000000" pitchFamily="18" charset="-120"/>
              <a:cs typeface="Calibri"/>
            </a:endParaRPr>
          </a:p>
          <a:p>
            <a:r>
              <a:rPr lang="en-US">
                <a:ea typeface="新細明體"/>
                <a:cs typeface="Calibri"/>
              </a:rPr>
              <a:t>- optional paid for technical support</a:t>
            </a:r>
            <a:endParaRPr lang="en-US" err="1">
              <a:ea typeface="新細明體" panose="02020500000000000000" pitchFamily="18" charset="-120"/>
              <a:cs typeface="Calibri"/>
            </a:endParaRPr>
          </a:p>
          <a:p>
            <a:r>
              <a:rPr lang="en-US">
                <a:ea typeface="新細明體"/>
                <a:cs typeface="Calibri"/>
              </a:rPr>
              <a:t>3. No need to find one additional server for backup</a:t>
            </a:r>
            <a:endParaRPr lang="en-US">
              <a:ea typeface="新細明體" panose="02020500000000000000" pitchFamily="18" charset="-120"/>
              <a:cs typeface="Calibri"/>
            </a:endParaRPr>
          </a:p>
          <a:p>
            <a:r>
              <a:rPr lang="en-US">
                <a:ea typeface="新細明體"/>
                <a:cs typeface="Calibri"/>
              </a:rPr>
              <a:t>4. 5-minute installation and setup</a:t>
            </a:r>
          </a:p>
          <a:p>
            <a:r>
              <a:rPr lang="en-US">
                <a:ea typeface="新細明體"/>
                <a:cs typeface="Calibri"/>
              </a:rPr>
              <a:t>5. Optionally</a:t>
            </a:r>
            <a:r>
              <a:rPr lang="en-US"/>
              <a:t> perform a data verification for each backup snapshot</a:t>
            </a:r>
            <a:endParaRPr lang="en-US">
              <a:ea typeface="新細明體" panose="02020500000000000000" pitchFamily="18" charset="-120"/>
              <a:cs typeface="Calibri"/>
            </a:endParaRPr>
          </a:p>
          <a:p>
            <a:endParaRPr lang="en-US">
              <a:ea typeface="新細明體" panose="02020500000000000000" pitchFamily="18" charset="-120"/>
              <a:cs typeface="Calibri"/>
            </a:endParaRPr>
          </a:p>
          <a:p>
            <a:r>
              <a:rPr lang="en-US">
                <a:ea typeface="新細明體"/>
                <a:cs typeface="Calibri" panose="020F0502020204030204"/>
              </a:rPr>
              <a:t>Let us simplify the VM backup so that you can focus on other important tasks </a:t>
            </a:r>
            <a:endParaRPr lang="en-US">
              <a:ea typeface="新細明體" panose="02020500000000000000" pitchFamily="18" charset="-120"/>
              <a:cs typeface="Calibri"/>
            </a:endParaRPr>
          </a:p>
          <a:p>
            <a:endParaRPr lang="en-US">
              <a:ea typeface="新細明體" panose="02020500000000000000" pitchFamily="18" charset="-120"/>
              <a:cs typeface="Calibri"/>
            </a:endParaRPr>
          </a:p>
          <a:p>
            <a:endParaRPr lang="en-US">
              <a:ea typeface="新細明體" panose="02020500000000000000" pitchFamily="18" charset="-120"/>
              <a:cs typeface="Calibri"/>
            </a:endParaRPr>
          </a:p>
          <a:p>
            <a:endParaRPr lang="en-US">
              <a:ea typeface="新細明體" panose="02020500000000000000" pitchFamily="18" charset="-120"/>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5</a:t>
            </a:fld>
            <a:endParaRPr lang="zh-TW" altLang="en-US"/>
          </a:p>
        </p:txBody>
      </p:sp>
    </p:spTree>
    <p:extLst>
      <p:ext uri="{BB962C8B-B14F-4D97-AF65-F5344CB8AC3E}">
        <p14:creationId xmlns:p14="http://schemas.microsoft.com/office/powerpoint/2010/main" val="360988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QNAP X </a:t>
            </a:r>
            <a:r>
              <a:rPr lang="en-US" altLang="zh-TW" err="1">
                <a:ea typeface="新細明體"/>
                <a:cs typeface="Calibri"/>
              </a:rPr>
              <a:t>Archiware</a:t>
            </a:r>
            <a:r>
              <a:rPr lang="en-US" altLang="zh-TW">
                <a:ea typeface="新細明體"/>
                <a:cs typeface="Calibri"/>
              </a:rPr>
              <a:t> Pure</a:t>
            </a:r>
            <a:endParaRPr lang="en-US" altLang="zh-TW" sz="1200" b="0" i="0" kern="1200">
              <a:solidFill>
                <a:schemeClr val="tx1"/>
              </a:solidFill>
              <a:effectLst/>
              <a:latin typeface="+mn-lt"/>
              <a:ea typeface="新細明體"/>
              <a:cs typeface="Calibri"/>
            </a:endParaRPr>
          </a:p>
          <a:p>
            <a:r>
              <a:rPr lang="en-US" altLang="zh-TW">
                <a:ea typeface="新細明體"/>
                <a:cs typeface="Calibri"/>
              </a:rPr>
              <a:t>Turn your NAS into a VM backup appliance in seconds</a:t>
            </a:r>
          </a:p>
          <a:p>
            <a:endParaRPr lang="en-US" altLang="zh-TW">
              <a:ea typeface="新細明體"/>
              <a:cs typeface="Calibri"/>
            </a:endParaRPr>
          </a:p>
          <a:p>
            <a:r>
              <a:rPr lang="en-US" altLang="zh-TW">
                <a:ea typeface="新細明體"/>
                <a:cs typeface="Calibri"/>
              </a:rPr>
              <a:t>Pure running on QNAP NAS </a:t>
            </a:r>
            <a:endParaRPr lang="en-US" altLang="zh-TW">
              <a:ea typeface="新細明體" panose="02020500000000000000" pitchFamily="18" charset="-120"/>
              <a:cs typeface="Calibri" panose="020F0502020204030204"/>
            </a:endParaRPr>
          </a:p>
          <a:p>
            <a:r>
              <a:rPr lang="en-US" altLang="zh-TW">
                <a:ea typeface="新細明體"/>
                <a:cs typeface="Calibri"/>
              </a:rPr>
              <a:t>No need additional backup server and storage</a:t>
            </a:r>
            <a:endParaRPr lang="en-US" altLang="zh-TW">
              <a:ea typeface="新細明體" panose="02020500000000000000" pitchFamily="18" charset="-120"/>
              <a:cs typeface="Calibri" panose="020F0502020204030204"/>
            </a:endParaRPr>
          </a:p>
          <a:p>
            <a:endParaRPr lang="en-US" altLang="zh-TW">
              <a:ea typeface="新細明體" panose="02020500000000000000" pitchFamily="18" charset="-120"/>
              <a:cs typeface="Calibri" panose="020F0502020204030204"/>
            </a:endParaRPr>
          </a:p>
          <a:p>
            <a:endParaRPr lang="zh-TW" altLang="en-US">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6</a:t>
            </a:fld>
            <a:endParaRPr lang="zh-TW" altLang="en-US"/>
          </a:p>
        </p:txBody>
      </p:sp>
    </p:spTree>
    <p:extLst>
      <p:ext uri="{BB962C8B-B14F-4D97-AF65-F5344CB8AC3E}">
        <p14:creationId xmlns:p14="http://schemas.microsoft.com/office/powerpoint/2010/main" val="285692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One-click installation in </a:t>
            </a:r>
            <a:r>
              <a:rPr lang="en-US" altLang="zh-TW" err="1">
                <a:ea typeface="新細明體"/>
                <a:cs typeface="Calibri"/>
              </a:rPr>
              <a:t>AppCenter</a:t>
            </a:r>
            <a:r>
              <a:rPr lang="en-US" altLang="zh-TW">
                <a:ea typeface="新細明體"/>
                <a:cs typeface="Calibri"/>
              </a:rPr>
              <a:t> to enjoy your VM backup journey immediately</a:t>
            </a:r>
            <a:endParaRPr lang="en-US" altLang="zh-TW" sz="1200" b="0" i="0" kern="1200">
              <a:solidFill>
                <a:schemeClr val="tx1"/>
              </a:solidFill>
              <a:effectLst/>
              <a:latin typeface="+mn-lt"/>
              <a:ea typeface="新細明體"/>
              <a:cs typeface="Calibri"/>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8552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QNAP NAS Advanced Technology to Protect Your VM and Data</a:t>
            </a:r>
          </a:p>
          <a:p>
            <a:pPr>
              <a:defRPr/>
            </a:pPr>
            <a:r>
              <a:rPr lang="en-US" altLang="zh-TW" err="1">
                <a:ea typeface="新細明體"/>
                <a:cs typeface="Calibri"/>
              </a:rPr>
              <a:t>HybridMount</a:t>
            </a:r>
            <a:r>
              <a:rPr lang="en-US" altLang="zh-TW">
                <a:ea typeface="新細明體"/>
                <a:cs typeface="Calibri"/>
              </a:rPr>
              <a:t> VJBOD Cloud, HBS 3 – Easy to build your 3-2-1 backup strategy and recovery plan</a:t>
            </a:r>
            <a:endParaRPr lang="en-US" altLang="zh-TW">
              <a:ea typeface="新細明體" panose="02020500000000000000" pitchFamily="18" charset="-120"/>
              <a:cs typeface="Calibri"/>
            </a:endParaRPr>
          </a:p>
          <a:p>
            <a:pPr>
              <a:defRPr/>
            </a:pPr>
            <a:r>
              <a:rPr lang="en-US" altLang="zh-TW">
                <a:ea typeface="新細明體"/>
                <a:cs typeface="Calibri"/>
              </a:rPr>
              <a:t>Snapshot</a:t>
            </a:r>
            <a:endParaRPr lang="en-US" altLang="zh-TW">
              <a:ea typeface="新細明體" panose="02020500000000000000" pitchFamily="18" charset="-120"/>
              <a:cs typeface="Calibri"/>
            </a:endParaRPr>
          </a:p>
          <a:p>
            <a:pPr>
              <a:defRPr/>
            </a:pPr>
            <a:r>
              <a:rPr lang="en-US" altLang="zh-TW">
                <a:ea typeface="新細明體"/>
                <a:cs typeface="Calibri"/>
              </a:rPr>
              <a:t>RAID</a:t>
            </a:r>
            <a:endParaRPr lang="en-US" altLang="zh-TW">
              <a:ea typeface="新細明體" panose="02020500000000000000" pitchFamily="18" charset="-120"/>
              <a:cs typeface="Calibri"/>
            </a:endParaRPr>
          </a:p>
          <a:p>
            <a:pPr>
              <a:defRPr/>
            </a:pPr>
            <a:endParaRPr lang="en-US" altLang="zh-TW">
              <a:ea typeface="新細明體" panose="02020500000000000000" pitchFamily="18" charset="-120"/>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088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Support SSD Configuration to boost your VM Backup</a:t>
            </a:r>
          </a:p>
          <a:p>
            <a:pPr>
              <a:defRPr/>
            </a:pPr>
            <a:r>
              <a:rPr lang="en-US" altLang="zh-TW">
                <a:ea typeface="新細明體"/>
                <a:cs typeface="Calibri"/>
              </a:rPr>
              <a:t>QM2 Expansion Card (Add M.2 SSD Slots)</a:t>
            </a:r>
          </a:p>
          <a:p>
            <a:pPr>
              <a:defRPr/>
            </a:pPr>
            <a:r>
              <a:rPr lang="en-US" altLang="zh-TW">
                <a:ea typeface="新細明體"/>
                <a:cs typeface="Calibri"/>
              </a:rPr>
              <a:t>SSDs for Hot Data</a:t>
            </a:r>
          </a:p>
          <a:p>
            <a:pPr>
              <a:defRPr/>
            </a:pPr>
            <a:r>
              <a:rPr lang="en-US" altLang="zh-TW">
                <a:ea typeface="新細明體"/>
                <a:cs typeface="Calibri"/>
              </a:rPr>
              <a:t>HDDs for Cold Data</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32089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EC26F6-802E-4812-A275-B5067456031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036F2B16-CE3A-4E1D-8997-70392512C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pic>
        <p:nvPicPr>
          <p:cNvPr id="8" name="圖片 7">
            <a:extLst>
              <a:ext uri="{FF2B5EF4-FFF2-40B4-BE49-F238E27FC236}">
                <a16:creationId xmlns:a16="http://schemas.microsoft.com/office/drawing/2014/main" id="{5B8B8B1D-0764-4C16-B877-E741AA8344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4389" cy="6862286"/>
          </a:xfrm>
          <a:prstGeom prst="rect">
            <a:avLst/>
          </a:prstGeom>
        </p:spPr>
      </p:pic>
    </p:spTree>
    <p:extLst>
      <p:ext uri="{BB962C8B-B14F-4D97-AF65-F5344CB8AC3E}">
        <p14:creationId xmlns:p14="http://schemas.microsoft.com/office/powerpoint/2010/main" val="428555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5" y="16042"/>
            <a:ext cx="12181549" cy="6857999"/>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7839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6" y="16042"/>
            <a:ext cx="12181547" cy="6857999"/>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9476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6774" cy="6860942"/>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47320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a:xfrm>
            <a:off x="838199" y="165833"/>
            <a:ext cx="10515600" cy="1325563"/>
          </a:xfrm>
        </p:spPr>
        <p:txBody>
          <a:bodyPr/>
          <a:lstStyle>
            <a:lvl1pPr algn="l">
              <a:defRPr>
                <a:solidFill>
                  <a:schemeClr val="bg1"/>
                </a:solidFill>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108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4387" cy="6862287"/>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8436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02918E-CE63-478A-902D-2A064B434EF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885DCC9-FBF4-4A3A-8C60-E6B2AF5FC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15806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3677D-D15B-4F19-8373-2E41FE5C025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A551AB3-C06A-4110-AB8A-FAD0966A391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A90D12D-0B4F-4AEC-A3BA-7382EBEAC4D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4057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E5BA8F-B145-4AE8-9DC9-26FD7A89952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FA95C39-DA11-436D-9B42-45DD09BB8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20C66EB-1BA6-46D2-8AC0-D85135357D2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6F84F4F-C72E-4BBC-B20B-696FBDBFA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52C067A-5AD2-44D7-80FC-40008FE814B2}"/>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6678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2CCF473-AAA5-40AD-98DE-3404A0372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84BB1BB-08DD-42FD-B6CE-C2B6B4C16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67637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7" r:id="rId5"/>
    <p:sldLayoutId id="2147483656" r:id="rId6"/>
    <p:sldLayoutId id="2147483651" r:id="rId7"/>
    <p:sldLayoutId id="2147483652" r:id="rId8"/>
    <p:sldLayoutId id="2147483653" r:id="rId9"/>
  </p:sldLayoutIdLst>
  <p:txStyles>
    <p:titleStyle>
      <a:lvl1pPr algn="l" defTabSz="914400" rtl="0" eaLnBrk="1" latinLnBrk="0" hangingPunct="1">
        <a:lnSpc>
          <a:spcPct val="90000"/>
        </a:lnSpc>
        <a:spcBef>
          <a:spcPct val="0"/>
        </a:spcBef>
        <a:buNone/>
        <a:defRPr sz="4600" kern="1200">
          <a:solidFill>
            <a:schemeClr val="tx1"/>
          </a:solidFill>
          <a:latin typeface="Arial" panose="020B0604020202020204" pitchFamily="34" charset="0"/>
          <a:ea typeface="+mj-ea"/>
          <a:cs typeface="Arial" panose="020B0604020202020204" pitchFamily="34" charset="0"/>
        </a:defRPr>
      </a:lvl1pPr>
    </p:titleStyle>
    <p:body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5.pn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77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A3F1EBD-1FB8-4FB7-969E-4564125EFC0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 b="6472"/>
          <a:stretch/>
        </p:blipFill>
        <p:spPr>
          <a:xfrm>
            <a:off x="-5050" y="1228"/>
            <a:ext cx="12189818" cy="6354602"/>
          </a:xfrm>
        </p:spPr>
      </p:pic>
      <p:sp>
        <p:nvSpPr>
          <p:cNvPr id="2" name="標題 1">
            <a:extLst>
              <a:ext uri="{FF2B5EF4-FFF2-40B4-BE49-F238E27FC236}">
                <a16:creationId xmlns:a16="http://schemas.microsoft.com/office/drawing/2014/main" id="{010A44FA-0C47-4D4D-9DC1-4E59CFCAA384}"/>
              </a:ext>
            </a:extLst>
          </p:cNvPr>
          <p:cNvSpPr>
            <a:spLocks noGrp="1"/>
          </p:cNvSpPr>
          <p:nvPr>
            <p:ph type="title"/>
          </p:nvPr>
        </p:nvSpPr>
        <p:spPr>
          <a:xfrm>
            <a:off x="838200" y="195184"/>
            <a:ext cx="10515600" cy="1325563"/>
          </a:xfrm>
        </p:spPr>
        <p:txBody>
          <a:bodyPr>
            <a:normAutofit fontScale="90000"/>
          </a:bodyPr>
          <a:lstStyle/>
          <a:p>
            <a:r>
              <a:rPr lang="zh-TW">
                <a:solidFill>
                  <a:srgbClr val="FFFFFF"/>
                </a:solidFill>
                <a:latin typeface="Arial"/>
                <a:cs typeface="+mj-ea"/>
              </a:rPr>
              <a:t>Support </a:t>
            </a:r>
            <a:r>
              <a:rPr lang="en-US" altLang="zh-TW">
                <a:solidFill>
                  <a:srgbClr val="FFFFFF"/>
                </a:solidFill>
                <a:latin typeface="Arial"/>
                <a:cs typeface="+mj-ea"/>
              </a:rPr>
              <a:t>f</a:t>
            </a:r>
            <a:r>
              <a:rPr lang="zh-TW">
                <a:solidFill>
                  <a:srgbClr val="FFFFFF"/>
                </a:solidFill>
                <a:latin typeface="Arial"/>
                <a:cs typeface="+mj-ea"/>
              </a:rPr>
              <a:t>o</a:t>
            </a:r>
            <a:r>
              <a:rPr lang="en-US" altLang="zh-TW">
                <a:solidFill>
                  <a:srgbClr val="FFFFFF"/>
                </a:solidFill>
                <a:latin typeface="Arial"/>
                <a:cs typeface="+mj-ea"/>
              </a:rPr>
              <a:t>r</a:t>
            </a:r>
            <a:r>
              <a:rPr lang="zh-TW" altLang="en-US">
                <a:solidFill>
                  <a:srgbClr val="FFFFFF"/>
                </a:solidFill>
                <a:latin typeface="Arial"/>
                <a:cs typeface="+mj-ea"/>
              </a:rPr>
              <a:t> </a:t>
            </a:r>
            <a:r>
              <a:rPr lang="en-US" altLang="zh-TW">
                <a:solidFill>
                  <a:srgbClr val="FFFFFF"/>
                </a:solidFill>
                <a:latin typeface="Arial"/>
                <a:cs typeface="+mj-ea"/>
              </a:rPr>
              <a:t>B</a:t>
            </a:r>
            <a:r>
              <a:rPr lang="zh-TW">
                <a:solidFill>
                  <a:srgbClr val="FFFFFF"/>
                </a:solidFill>
                <a:latin typeface="Arial"/>
                <a:cs typeface="+mj-ea"/>
              </a:rPr>
              <a:t>uild</a:t>
            </a:r>
            <a:r>
              <a:rPr lang="en-US" altLang="zh-TW">
                <a:solidFill>
                  <a:srgbClr val="FFFFFF"/>
                </a:solidFill>
                <a:latin typeface="Arial"/>
                <a:cs typeface="+mj-ea"/>
              </a:rPr>
              <a:t>ing</a:t>
            </a:r>
            <a:r>
              <a:rPr lang="zh-TW" altLang="en-US">
                <a:solidFill>
                  <a:srgbClr val="FFFFFF"/>
                </a:solidFill>
                <a:latin typeface="Arial"/>
                <a:cs typeface="+mj-ea"/>
              </a:rPr>
              <a:t> </a:t>
            </a:r>
            <a:r>
              <a:rPr lang="en-US" altLang="zh-TW">
                <a:solidFill>
                  <a:srgbClr val="FFFFFF"/>
                </a:solidFill>
                <a:latin typeface="Arial"/>
                <a:cs typeface="+mj-ea"/>
              </a:rPr>
              <a:t>H</a:t>
            </a:r>
            <a:r>
              <a:rPr lang="zh-TW">
                <a:solidFill>
                  <a:srgbClr val="FFFFFF"/>
                </a:solidFill>
                <a:latin typeface="Arial"/>
                <a:cs typeface="+mj-ea"/>
              </a:rPr>
              <a:t>igh-speed </a:t>
            </a:r>
            <a:r>
              <a:rPr lang="en-US" altLang="zh-TW">
                <a:solidFill>
                  <a:srgbClr val="FFFFFF"/>
                </a:solidFill>
                <a:latin typeface="Arial"/>
                <a:cs typeface="+mj-ea"/>
              </a:rPr>
              <a:t>B</a:t>
            </a:r>
            <a:r>
              <a:rPr lang="zh-TW">
                <a:solidFill>
                  <a:srgbClr val="FFFFFF"/>
                </a:solidFill>
                <a:latin typeface="Arial"/>
                <a:cs typeface="+mj-ea"/>
              </a:rPr>
              <a:t>ackup </a:t>
            </a:r>
            <a:r>
              <a:rPr lang="en-US" altLang="zh-TW">
                <a:solidFill>
                  <a:srgbClr val="FFFFFF"/>
                </a:solidFill>
                <a:latin typeface="Arial"/>
                <a:cs typeface="+mj-ea"/>
              </a:rPr>
              <a:t>N</a:t>
            </a:r>
            <a:r>
              <a:rPr lang="zh-TW">
                <a:solidFill>
                  <a:srgbClr val="FFFFFF"/>
                </a:solidFill>
                <a:latin typeface="Arial"/>
                <a:cs typeface="+mj-ea"/>
              </a:rPr>
              <a:t>etworks and </a:t>
            </a:r>
            <a:r>
              <a:rPr lang="en-US" altLang="zh-TW">
                <a:solidFill>
                  <a:srgbClr val="FFFFFF"/>
                </a:solidFill>
                <a:latin typeface="Arial"/>
                <a:cs typeface="+mj-ea"/>
              </a:rPr>
              <a:t>S</a:t>
            </a:r>
            <a:r>
              <a:rPr lang="zh-TW">
                <a:solidFill>
                  <a:srgbClr val="FFFFFF"/>
                </a:solidFill>
                <a:latin typeface="Arial"/>
                <a:cs typeface="+mj-ea"/>
              </a:rPr>
              <a:t>peed</a:t>
            </a:r>
            <a:r>
              <a:rPr lang="en-US" altLang="zh-TW">
                <a:solidFill>
                  <a:srgbClr val="FFFFFF"/>
                </a:solidFill>
                <a:latin typeface="Arial"/>
                <a:cs typeface="+mj-ea"/>
              </a:rPr>
              <a:t>ing</a:t>
            </a:r>
            <a:r>
              <a:rPr lang="zh-TW">
                <a:solidFill>
                  <a:srgbClr val="FFFFFF"/>
                </a:solidFill>
                <a:latin typeface="Arial"/>
                <a:cs typeface="+mj-ea"/>
              </a:rPr>
              <a:t> up </a:t>
            </a:r>
            <a:r>
              <a:rPr lang="en-US" altLang="zh-TW">
                <a:solidFill>
                  <a:srgbClr val="FFFFFF"/>
                </a:solidFill>
                <a:latin typeface="Arial"/>
                <a:cs typeface="+mj-ea"/>
              </a:rPr>
              <a:t>D</a:t>
            </a:r>
            <a:r>
              <a:rPr lang="zh-TW">
                <a:solidFill>
                  <a:srgbClr val="FFFFFF"/>
                </a:solidFill>
                <a:latin typeface="Arial"/>
                <a:cs typeface="+mj-ea"/>
              </a:rPr>
              <a:t>ata </a:t>
            </a:r>
            <a:r>
              <a:rPr lang="en-US" altLang="zh-TW">
                <a:solidFill>
                  <a:srgbClr val="FFFFFF"/>
                </a:solidFill>
                <a:latin typeface="Arial"/>
                <a:cs typeface="+mj-ea"/>
              </a:rPr>
              <a:t>T</a:t>
            </a:r>
            <a:r>
              <a:rPr lang="zh-TW">
                <a:solidFill>
                  <a:srgbClr val="FFFFFF"/>
                </a:solidFill>
                <a:latin typeface="Arial"/>
                <a:cs typeface="+mj-ea"/>
              </a:rPr>
              <a:t>ransfer</a:t>
            </a:r>
            <a:endParaRPr lang="zh-TW">
              <a:solidFill>
                <a:srgbClr val="FFFFFF"/>
              </a:solidFill>
              <a:latin typeface="Arial"/>
            </a:endParaRPr>
          </a:p>
        </p:txBody>
      </p:sp>
      <p:sp>
        <p:nvSpPr>
          <p:cNvPr id="7" name="矩形 6">
            <a:extLst>
              <a:ext uri="{FF2B5EF4-FFF2-40B4-BE49-F238E27FC236}">
                <a16:creationId xmlns:a16="http://schemas.microsoft.com/office/drawing/2014/main" id="{764500DA-BB41-47EA-9968-0ABB64F7110A}"/>
              </a:ext>
            </a:extLst>
          </p:cNvPr>
          <p:cNvSpPr/>
          <p:nvPr/>
        </p:nvSpPr>
        <p:spPr>
          <a:xfrm>
            <a:off x="1062877" y="4295608"/>
            <a:ext cx="4882106" cy="1384995"/>
          </a:xfrm>
          <a:prstGeom prst="rect">
            <a:avLst/>
          </a:prstGeom>
          <a:noFill/>
        </p:spPr>
        <p:txBody>
          <a:bodyPr wrap="square" anchor="t">
            <a:spAutoFit/>
          </a:bodyPr>
          <a:lstStyle/>
          <a:p>
            <a:pPr algn="ctr"/>
            <a:r>
              <a:rPr lang="en-US" altLang="zh-TW" sz="2800">
                <a:solidFill>
                  <a:srgbClr val="FFFFFF"/>
                </a:solidFill>
                <a:ea typeface="+mn-lt"/>
                <a:cs typeface="+mn-lt"/>
              </a:rPr>
              <a:t>Versatile</a:t>
            </a:r>
            <a:r>
              <a:rPr lang="zh-TW" sz="2800">
                <a:solidFill>
                  <a:srgbClr val="FFFFFF"/>
                </a:solidFill>
                <a:ea typeface="+mn-lt"/>
                <a:cs typeface="+mn-lt"/>
              </a:rPr>
              <a:t> PCIe </a:t>
            </a:r>
            <a:r>
              <a:rPr lang="en-US" altLang="zh-TW" sz="2800">
                <a:solidFill>
                  <a:srgbClr val="FFFFFF"/>
                </a:solidFill>
                <a:ea typeface="+mn-lt"/>
                <a:cs typeface="+mn-lt"/>
              </a:rPr>
              <a:t>NIC expansion o</a:t>
            </a:r>
            <a:r>
              <a:rPr lang="zh-TW" sz="2800">
                <a:solidFill>
                  <a:srgbClr val="FFFFFF"/>
                </a:solidFill>
                <a:ea typeface="+mn-lt"/>
                <a:cs typeface="+mn-lt"/>
              </a:rPr>
              <a:t>ptions for</a:t>
            </a:r>
            <a:r>
              <a:rPr lang="zh-TW" altLang="en-US" sz="2800">
                <a:solidFill>
                  <a:srgbClr val="FFFFFF"/>
                </a:solidFill>
                <a:ea typeface="+mn-lt"/>
                <a:cs typeface="+mn-lt"/>
              </a:rPr>
              <a:t> </a:t>
            </a:r>
            <a:r>
              <a:rPr lang="en-US" altLang="zh-TW" sz="2800">
                <a:solidFill>
                  <a:srgbClr val="FFFFFF"/>
                </a:solidFill>
                <a:ea typeface="+mn-lt"/>
                <a:cs typeface="+mn-lt"/>
              </a:rPr>
              <a:t>40GbE/ 25GbE/ 10GbE</a:t>
            </a:r>
            <a:endParaRPr lang="zh-TW" altLang="en-US">
              <a:solidFill>
                <a:srgbClr val="FFFFFF"/>
              </a:solidFill>
              <a:ea typeface="+mn-lt"/>
              <a:cs typeface="+mn-lt"/>
            </a:endParaRPr>
          </a:p>
        </p:txBody>
      </p:sp>
      <p:pic>
        <p:nvPicPr>
          <p:cNvPr id="8" name="Picture 4">
            <a:extLst>
              <a:ext uri="{FF2B5EF4-FFF2-40B4-BE49-F238E27FC236}">
                <a16:creationId xmlns:a16="http://schemas.microsoft.com/office/drawing/2014/main" id="{E08B1D5B-ABE0-46D3-BC99-03704366FC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6732" y="2737821"/>
            <a:ext cx="1374395" cy="1374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58CC1E-B03B-4711-B066-1D52D095FA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786" y="1983226"/>
            <a:ext cx="5519809" cy="344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8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螢幕擷取畫面 的圖片&#10;&#10;自動產生的描述">
            <a:extLst>
              <a:ext uri="{FF2B5EF4-FFF2-40B4-BE49-F238E27FC236}">
                <a16:creationId xmlns:a16="http://schemas.microsoft.com/office/drawing/2014/main" id="{5B8B0E67-714E-4B49-95BA-ACB1CA3E6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5576" y="1576382"/>
            <a:ext cx="9383847" cy="4455450"/>
          </a:xfrm>
          <a:prstGeom prst="rect">
            <a:avLst/>
          </a:prstGeom>
        </p:spPr>
      </p:pic>
      <p:pic>
        <p:nvPicPr>
          <p:cNvPr id="11" name="Picture 2">
            <a:extLst>
              <a:ext uri="{FF2B5EF4-FFF2-40B4-BE49-F238E27FC236}">
                <a16:creationId xmlns:a16="http://schemas.microsoft.com/office/drawing/2014/main" id="{E54F3644-2B31-4BC8-8076-07500BC344B3}"/>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939671"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3A2F6CD8-FFAA-4E19-AAFA-147DAF871A02}"/>
              </a:ext>
            </a:extLst>
          </p:cNvPr>
          <p:cNvSpPr/>
          <p:nvPr/>
        </p:nvSpPr>
        <p:spPr>
          <a:xfrm>
            <a:off x="1530484" y="2320549"/>
            <a:ext cx="2896755" cy="369332"/>
          </a:xfrm>
          <a:prstGeom prst="rect">
            <a:avLst/>
          </a:prstGeom>
        </p:spPr>
        <p:txBody>
          <a:bodyPr wrap="none" anchor="t">
            <a:spAutoFit/>
          </a:bodyPr>
          <a:lstStyle/>
          <a:p>
            <a:r>
              <a:rPr lang="en-US" altLang="zh-TW" b="1">
                <a:ea typeface="+mn-lt"/>
                <a:cs typeface="+mn-lt"/>
              </a:rPr>
              <a:t>Attach Expansion Enclosures</a:t>
            </a:r>
            <a:endParaRPr lang="zh-TW"/>
          </a:p>
        </p:txBody>
      </p:sp>
      <p:pic>
        <p:nvPicPr>
          <p:cNvPr id="13" name="Picture 4">
            <a:extLst>
              <a:ext uri="{FF2B5EF4-FFF2-40B4-BE49-F238E27FC236}">
                <a16:creationId xmlns:a16="http://schemas.microsoft.com/office/drawing/2014/main" id="{89AECE73-1BB0-4D4C-B9AE-1CAAF93FEE95}"/>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037803"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764F7A5C-0086-4B1F-A8AD-ECFBD0B1DD38}"/>
              </a:ext>
            </a:extLst>
          </p:cNvPr>
          <p:cNvSpPr/>
          <p:nvPr/>
        </p:nvSpPr>
        <p:spPr>
          <a:xfrm>
            <a:off x="4807158" y="2320549"/>
            <a:ext cx="2488341" cy="369332"/>
          </a:xfrm>
          <a:prstGeom prst="rect">
            <a:avLst/>
          </a:prstGeom>
        </p:spPr>
        <p:txBody>
          <a:bodyPr wrap="square" anchor="t">
            <a:spAutoFit/>
          </a:bodyPr>
          <a:lstStyle/>
          <a:p>
            <a:r>
              <a:rPr lang="en-US" altLang="zh-TW" b="1">
                <a:ea typeface="+mn-lt"/>
                <a:cs typeface="+mn-lt"/>
              </a:rPr>
              <a:t>Upgrade RAID Capacity</a:t>
            </a:r>
            <a:endParaRPr lang="zh-TW"/>
          </a:p>
        </p:txBody>
      </p:sp>
      <p:pic>
        <p:nvPicPr>
          <p:cNvPr id="15" name="Picture 6">
            <a:extLst>
              <a:ext uri="{FF2B5EF4-FFF2-40B4-BE49-F238E27FC236}">
                <a16:creationId xmlns:a16="http://schemas.microsoft.com/office/drawing/2014/main" id="{5EFD9185-4EEE-4CF6-9282-E5BB87A7CC90}"/>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193797"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974ECAD9-C2C0-4208-838D-B44E2FAD076D}"/>
              </a:ext>
            </a:extLst>
          </p:cNvPr>
          <p:cNvSpPr/>
          <p:nvPr/>
        </p:nvSpPr>
        <p:spPr>
          <a:xfrm>
            <a:off x="7743918" y="2324402"/>
            <a:ext cx="2691764" cy="369332"/>
          </a:xfrm>
          <a:prstGeom prst="rect">
            <a:avLst/>
          </a:prstGeom>
        </p:spPr>
        <p:txBody>
          <a:bodyPr wrap="square" anchor="t">
            <a:spAutoFit/>
          </a:bodyPr>
          <a:lstStyle/>
          <a:p>
            <a:pPr algn="ctr"/>
            <a:r>
              <a:rPr lang="en-US" altLang="zh-TW" b="1">
                <a:solidFill>
                  <a:srgbClr val="202020"/>
                </a:solidFill>
                <a:latin typeface="+mj-ea"/>
                <a:ea typeface="+mj-ea"/>
              </a:rPr>
              <a:t>VJBOD </a:t>
            </a:r>
            <a:endParaRPr lang="zh-TW"/>
          </a:p>
        </p:txBody>
      </p:sp>
      <p:sp>
        <p:nvSpPr>
          <p:cNvPr id="6" name="標題 5">
            <a:extLst>
              <a:ext uri="{FF2B5EF4-FFF2-40B4-BE49-F238E27FC236}">
                <a16:creationId xmlns:a16="http://schemas.microsoft.com/office/drawing/2014/main" id="{5B9E4EFC-F646-45B2-A2D2-92EE8359652B}"/>
              </a:ext>
            </a:extLst>
          </p:cNvPr>
          <p:cNvSpPr>
            <a:spLocks noGrp="1"/>
          </p:cNvSpPr>
          <p:nvPr>
            <p:ph type="title"/>
          </p:nvPr>
        </p:nvSpPr>
        <p:spPr>
          <a:xfrm>
            <a:off x="838200" y="324684"/>
            <a:ext cx="10515600" cy="1325563"/>
          </a:xfrm>
        </p:spPr>
        <p:txBody>
          <a:bodyPr>
            <a:normAutofit fontScale="90000"/>
          </a:bodyPr>
          <a:lstStyle/>
          <a:p>
            <a:r>
              <a:rPr lang="zh-TW">
                <a:solidFill>
                  <a:srgbClr val="FFFFFF"/>
                </a:solidFill>
                <a:latin typeface="Arial"/>
                <a:cs typeface="+mj-ea"/>
              </a:rPr>
              <a:t>Flexible and </a:t>
            </a:r>
            <a:r>
              <a:rPr lang="en-US" altLang="zh-TW">
                <a:solidFill>
                  <a:srgbClr val="FFFFFF"/>
                </a:solidFill>
                <a:latin typeface="Arial"/>
                <a:cs typeface="+mj-ea"/>
              </a:rPr>
              <a:t>E</a:t>
            </a:r>
            <a:r>
              <a:rPr lang="zh-TW">
                <a:solidFill>
                  <a:srgbClr val="FFFFFF"/>
                </a:solidFill>
                <a:latin typeface="Arial"/>
                <a:cs typeface="+mj-ea"/>
              </a:rPr>
              <a:t>conomical </a:t>
            </a:r>
            <a:r>
              <a:rPr lang="en-US" altLang="zh-TW">
                <a:solidFill>
                  <a:srgbClr val="FFFFFF"/>
                </a:solidFill>
                <a:latin typeface="Arial"/>
                <a:cs typeface="+mj-ea"/>
              </a:rPr>
              <a:t>S</a:t>
            </a:r>
            <a:r>
              <a:rPr lang="zh-TW">
                <a:solidFill>
                  <a:srgbClr val="FFFFFF"/>
                </a:solidFill>
                <a:latin typeface="Arial"/>
                <a:cs typeface="+mj-ea"/>
              </a:rPr>
              <a:t>torage </a:t>
            </a:r>
            <a:r>
              <a:rPr lang="en-US" altLang="zh-TW">
                <a:solidFill>
                  <a:srgbClr val="FFFFFF"/>
                </a:solidFill>
                <a:latin typeface="Arial"/>
                <a:cs typeface="+mj-ea"/>
              </a:rPr>
              <a:t>E</a:t>
            </a:r>
            <a:r>
              <a:rPr lang="zh-TW">
                <a:solidFill>
                  <a:srgbClr val="FFFFFF"/>
                </a:solidFill>
                <a:latin typeface="Arial"/>
                <a:cs typeface="+mj-ea"/>
              </a:rPr>
              <a:t>xpansion</a:t>
            </a:r>
            <a:endParaRPr lang="zh-TW">
              <a:solidFill>
                <a:srgbClr val="FFFFFF"/>
              </a:solidFill>
              <a:latin typeface="Arial"/>
            </a:endParaRPr>
          </a:p>
        </p:txBody>
      </p:sp>
      <p:sp>
        <p:nvSpPr>
          <p:cNvPr id="19" name="矩形 18">
            <a:extLst>
              <a:ext uri="{FF2B5EF4-FFF2-40B4-BE49-F238E27FC236}">
                <a16:creationId xmlns:a16="http://schemas.microsoft.com/office/drawing/2014/main" id="{D7D86210-B7DA-43FA-ABC6-88E419CBE3ED}"/>
              </a:ext>
            </a:extLst>
          </p:cNvPr>
          <p:cNvSpPr/>
          <p:nvPr/>
        </p:nvSpPr>
        <p:spPr>
          <a:xfrm>
            <a:off x="4807158" y="4364481"/>
            <a:ext cx="2349796" cy="954107"/>
          </a:xfrm>
          <a:prstGeom prst="rect">
            <a:avLst/>
          </a:prstGeom>
        </p:spPr>
        <p:txBody>
          <a:bodyPr wrap="square" anchor="t">
            <a:spAutoFit/>
          </a:bodyPr>
          <a:lstStyle/>
          <a:p>
            <a:r>
              <a:rPr lang="zh-TW" sz="1400">
                <a:ea typeface="+mn-lt"/>
                <a:cs typeface="+mn-lt"/>
              </a:rPr>
              <a:t>Hot swap lower-capacity drives with larger-capacity drives so that your QNAP NAS can grow with your busi</a:t>
            </a:r>
            <a:r>
              <a:rPr lang="en-US" altLang="zh-TW" sz="1400" err="1">
                <a:ea typeface="+mn-lt"/>
                <a:cs typeface="+mn-lt"/>
              </a:rPr>
              <a:t>nes</a:t>
            </a:r>
            <a:r>
              <a:rPr lang="zh-TW" sz="1400">
                <a:ea typeface="+mn-lt"/>
                <a:cs typeface="+mn-lt"/>
              </a:rPr>
              <a:t>s. </a:t>
            </a:r>
            <a:endParaRPr lang="zh-TW"/>
          </a:p>
        </p:txBody>
      </p:sp>
      <p:sp>
        <p:nvSpPr>
          <p:cNvPr id="20" name="矩形 19">
            <a:extLst>
              <a:ext uri="{FF2B5EF4-FFF2-40B4-BE49-F238E27FC236}">
                <a16:creationId xmlns:a16="http://schemas.microsoft.com/office/drawing/2014/main" id="{C2435AE7-1A5A-4508-B737-72E75490A395}"/>
              </a:ext>
            </a:extLst>
          </p:cNvPr>
          <p:cNvSpPr/>
          <p:nvPr/>
        </p:nvSpPr>
        <p:spPr>
          <a:xfrm>
            <a:off x="7743918" y="4364481"/>
            <a:ext cx="2691764" cy="1384995"/>
          </a:xfrm>
          <a:prstGeom prst="rect">
            <a:avLst/>
          </a:prstGeom>
        </p:spPr>
        <p:txBody>
          <a:bodyPr wrap="square" anchor="t">
            <a:spAutoFit/>
          </a:bodyPr>
          <a:lstStyle/>
          <a:p>
            <a:r>
              <a:rPr lang="zh-TW" sz="1400">
                <a:ea typeface="+mn-lt"/>
                <a:cs typeface="+mn-lt"/>
              </a:rPr>
              <a:t>Use VJBOD </a:t>
            </a:r>
            <a:r>
              <a:rPr lang="en-US" altLang="zh-TW" sz="1400">
                <a:ea typeface="+mn-lt"/>
                <a:cs typeface="+mn-lt"/>
              </a:rPr>
              <a:t>(Virtual</a:t>
            </a:r>
            <a:r>
              <a:rPr lang="zh-TW" altLang="en-US" sz="1400">
                <a:ea typeface="+mn-lt"/>
                <a:cs typeface="+mn-lt"/>
              </a:rPr>
              <a:t> </a:t>
            </a:r>
            <a:r>
              <a:rPr lang="en-US" altLang="zh-TW" sz="1400">
                <a:ea typeface="+mn-lt"/>
                <a:cs typeface="+mn-lt"/>
              </a:rPr>
              <a:t>JBOD)</a:t>
            </a:r>
            <a:r>
              <a:rPr lang="zh-TW" altLang="en-US" sz="1400">
                <a:ea typeface="+mn-lt"/>
                <a:cs typeface="+mn-lt"/>
              </a:rPr>
              <a:t> </a:t>
            </a:r>
            <a:r>
              <a:rPr lang="zh-TW" sz="1400">
                <a:ea typeface="+mn-lt"/>
                <a:cs typeface="+mn-lt"/>
              </a:rPr>
              <a:t>to expand your storage capacity by using the unused storage of other QNAP NAS. Up to </a:t>
            </a:r>
            <a:r>
              <a:rPr lang="en-US" altLang="zh-TW" sz="1400">
                <a:ea typeface="+mn-lt"/>
                <a:cs typeface="+mn-lt"/>
              </a:rPr>
              <a:t>8</a:t>
            </a:r>
            <a:r>
              <a:rPr lang="zh-TW" altLang="en-US" sz="1400">
                <a:ea typeface="+mn-lt"/>
                <a:cs typeface="+mn-lt"/>
              </a:rPr>
              <a:t> </a:t>
            </a:r>
            <a:r>
              <a:rPr lang="zh-TW" sz="1400">
                <a:ea typeface="+mn-lt"/>
                <a:cs typeface="+mn-lt"/>
              </a:rPr>
              <a:t>QNAP NAS can be mounted as local d</a:t>
            </a:r>
            <a:r>
              <a:rPr lang="en-US" altLang="zh-TW" sz="1400" err="1">
                <a:ea typeface="+mn-lt"/>
                <a:cs typeface="+mn-lt"/>
              </a:rPr>
              <a:t>isk</a:t>
            </a:r>
            <a:r>
              <a:rPr lang="zh-TW" sz="1400">
                <a:ea typeface="+mn-lt"/>
                <a:cs typeface="+mn-lt"/>
              </a:rPr>
              <a:t>s on</a:t>
            </a:r>
            <a:r>
              <a:rPr lang="zh-TW" altLang="en-US" sz="1400">
                <a:ea typeface="+mn-lt"/>
                <a:cs typeface="+mn-lt"/>
              </a:rPr>
              <a:t> </a:t>
            </a:r>
            <a:r>
              <a:rPr lang="en-US" altLang="zh-TW" sz="1400">
                <a:ea typeface="+mn-lt"/>
                <a:cs typeface="+mn-lt"/>
              </a:rPr>
              <a:t>the</a:t>
            </a:r>
            <a:r>
              <a:rPr lang="zh-TW" altLang="en-US" sz="1400">
                <a:ea typeface="+mn-lt"/>
                <a:cs typeface="+mn-lt"/>
              </a:rPr>
              <a:t> </a:t>
            </a:r>
            <a:r>
              <a:rPr lang="en-US" altLang="zh-TW" sz="1400">
                <a:ea typeface="+mn-lt"/>
                <a:cs typeface="+mn-lt"/>
              </a:rPr>
              <a:t>NAS</a:t>
            </a:r>
            <a:r>
              <a:rPr lang="zh-TW" sz="1400">
                <a:ea typeface="+mn-lt"/>
                <a:cs typeface="+mn-lt"/>
              </a:rPr>
              <a:t>.</a:t>
            </a:r>
            <a:r>
              <a:rPr lang="zh-TW" altLang="en-US" sz="1400">
                <a:ea typeface="+mn-lt"/>
                <a:cs typeface="+mn-lt"/>
              </a:rPr>
              <a:t> </a:t>
            </a:r>
            <a:endParaRPr lang="zh-TW"/>
          </a:p>
        </p:txBody>
      </p:sp>
    </p:spTree>
    <p:extLst>
      <p:ext uri="{BB962C8B-B14F-4D97-AF65-F5344CB8AC3E}">
        <p14:creationId xmlns:p14="http://schemas.microsoft.com/office/powerpoint/2010/main" val="321130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p:txBody>
          <a:bodyPr vert="horz" lIns="91440" tIns="45720" rIns="91440" bIns="45720" rtlCol="0" anchor="ctr">
            <a:normAutofit fontScale="90000"/>
          </a:bodyPr>
          <a:lstStyle/>
          <a:p>
            <a:r>
              <a:rPr lang="en-US" altLang="zh-TW">
                <a:latin typeface="Arial"/>
                <a:cs typeface="+mj-ea"/>
              </a:rPr>
              <a:t>Browser-based Setup and Operation </a:t>
            </a:r>
            <a:br>
              <a:rPr lang="en-US" altLang="zh-TW">
                <a:latin typeface="Arial"/>
                <a:cs typeface="+mj-ea"/>
              </a:rPr>
            </a:br>
            <a:r>
              <a:rPr lang="en-US" altLang="zh-TW">
                <a:latin typeface="Arial"/>
                <a:cs typeface="+mj-ea"/>
              </a:rPr>
              <a:t>to </a:t>
            </a:r>
            <a:r>
              <a:rPr lang="zh-TW">
                <a:latin typeface="Arial"/>
                <a:cs typeface="+mj-ea"/>
              </a:rPr>
              <a:t>Get All </a:t>
            </a:r>
            <a:r>
              <a:rPr lang="en-US" altLang="zh-TW">
                <a:latin typeface="Arial"/>
                <a:cs typeface="+mj-ea"/>
              </a:rPr>
              <a:t>Backup</a:t>
            </a:r>
            <a:r>
              <a:rPr lang="zh-TW" altLang="en-US">
                <a:latin typeface="Arial"/>
                <a:cs typeface="+mj-ea"/>
              </a:rPr>
              <a:t> </a:t>
            </a:r>
            <a:r>
              <a:rPr lang="en-US" altLang="en-US">
                <a:latin typeface="Arial"/>
                <a:cs typeface="+mj-ea"/>
              </a:rPr>
              <a:t>T</a:t>
            </a:r>
            <a:r>
              <a:rPr lang="zh-TW">
                <a:latin typeface="Arial"/>
                <a:cs typeface="+mj-ea"/>
              </a:rPr>
              <a:t>asks </a:t>
            </a:r>
            <a:r>
              <a:rPr lang="en-US" altLang="zh-TW">
                <a:latin typeface="Arial"/>
                <a:cs typeface="+mj-ea"/>
              </a:rPr>
              <a:t>D</a:t>
            </a:r>
            <a:r>
              <a:rPr lang="zh-TW">
                <a:latin typeface="Arial"/>
                <a:cs typeface="+mj-ea"/>
              </a:rPr>
              <a:t>o</a:t>
            </a:r>
            <a:r>
              <a:rPr lang="en-US" altLang="zh-TW">
                <a:latin typeface="Arial"/>
                <a:cs typeface="+mj-ea"/>
              </a:rPr>
              <a:t>ne</a:t>
            </a:r>
            <a:r>
              <a:rPr lang="zh-TW">
                <a:latin typeface="Arial"/>
                <a:cs typeface="+mj-ea"/>
              </a:rPr>
              <a:t> </a:t>
            </a:r>
            <a:endParaRPr lang="zh-TW">
              <a:latin typeface="Arial"/>
            </a:endParaRPr>
          </a:p>
        </p:txBody>
      </p:sp>
      <p:pic>
        <p:nvPicPr>
          <p:cNvPr id="17" name="Picture 2">
            <a:extLst>
              <a:ext uri="{FF2B5EF4-FFF2-40B4-BE49-F238E27FC236}">
                <a16:creationId xmlns:a16="http://schemas.microsoft.com/office/drawing/2014/main" id="{8E6A08ED-7E4F-470D-AEF5-66B385C610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7415" y="1786940"/>
            <a:ext cx="10759261" cy="435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2871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838200" y="573672"/>
            <a:ext cx="10515600" cy="1325563"/>
          </a:xfrm>
        </p:spPr>
        <p:txBody>
          <a:bodyPr vert="horz" lIns="91440" tIns="45720" rIns="91440" bIns="45720" rtlCol="0" anchor="ctr">
            <a:normAutofit/>
          </a:bodyPr>
          <a:lstStyle/>
          <a:p>
            <a:r>
              <a:rPr lang="en-US" altLang="zh-TW">
                <a:solidFill>
                  <a:srgbClr val="000000"/>
                </a:solidFill>
                <a:latin typeface="Arial"/>
                <a:cs typeface="Arial"/>
              </a:rPr>
              <a:t>  </a:t>
            </a:r>
            <a:r>
              <a:rPr lang="en-US">
                <a:solidFill>
                  <a:srgbClr val="000000"/>
                </a:solidFill>
                <a:latin typeface="Arial"/>
                <a:cs typeface="+mj-ea"/>
              </a:rPr>
              <a:t>VMware</a:t>
            </a:r>
            <a:r>
              <a:rPr lang="en-US" altLang="zh-TW">
                <a:solidFill>
                  <a:srgbClr val="000000"/>
                </a:solidFill>
                <a:latin typeface="Arial"/>
                <a:cs typeface="+mj-ea"/>
              </a:rPr>
              <a:t> VM Backup for FREE </a:t>
            </a:r>
            <a:endParaRPr lang="en-US" altLang="zh-TW">
              <a:latin typeface="Arial"/>
              <a:cs typeface="+mj-ea"/>
            </a:endParaRPr>
          </a:p>
        </p:txBody>
      </p:sp>
      <p:graphicFrame>
        <p:nvGraphicFramePr>
          <p:cNvPr id="3" name="表格 3">
            <a:extLst>
              <a:ext uri="{FF2B5EF4-FFF2-40B4-BE49-F238E27FC236}">
                <a16:creationId xmlns:a16="http://schemas.microsoft.com/office/drawing/2014/main" id="{4B1FCFFA-6304-4147-8079-D104741772BC}"/>
              </a:ext>
            </a:extLst>
          </p:cNvPr>
          <p:cNvGraphicFramePr>
            <a:graphicFrameLocks noGrp="1"/>
          </p:cNvGraphicFramePr>
          <p:nvPr>
            <p:extLst>
              <p:ext uri="{D42A27DB-BD31-4B8C-83A1-F6EECF244321}">
                <p14:modId xmlns:p14="http://schemas.microsoft.com/office/powerpoint/2010/main" val="3516178917"/>
              </p:ext>
            </p:extLst>
          </p:nvPr>
        </p:nvGraphicFramePr>
        <p:xfrm>
          <a:off x="1057275" y="2140083"/>
          <a:ext cx="10048876" cy="3643060"/>
        </p:xfrm>
        <a:graphic>
          <a:graphicData uri="http://schemas.openxmlformats.org/drawingml/2006/table">
            <a:tbl>
              <a:tblPr firstRow="1" bandRow="1">
                <a:tableStyleId>{5C22544A-7EE6-4342-B048-85BDC9FD1C3A}</a:tableStyleId>
              </a:tblPr>
              <a:tblGrid>
                <a:gridCol w="5024438">
                  <a:extLst>
                    <a:ext uri="{9D8B030D-6E8A-4147-A177-3AD203B41FA5}">
                      <a16:colId xmlns:a16="http://schemas.microsoft.com/office/drawing/2014/main" val="3012455189"/>
                    </a:ext>
                  </a:extLst>
                </a:gridCol>
                <a:gridCol w="5024438">
                  <a:extLst>
                    <a:ext uri="{9D8B030D-6E8A-4147-A177-3AD203B41FA5}">
                      <a16:colId xmlns:a16="http://schemas.microsoft.com/office/drawing/2014/main" val="3181439700"/>
                    </a:ext>
                  </a:extLst>
                </a:gridCol>
              </a:tblGrid>
              <a:tr h="740792">
                <a:tc>
                  <a:txBody>
                    <a:bodyPr/>
                    <a:lstStyle/>
                    <a:p>
                      <a:pPr algn="ctr"/>
                      <a:r>
                        <a:rPr lang="en-US" altLang="zh-TW" sz="2200" err="1">
                          <a:solidFill>
                            <a:schemeClr val="tx1"/>
                          </a:solidFill>
                          <a:latin typeface="+mn-ea"/>
                          <a:ea typeface="+mn-ea"/>
                        </a:rPr>
                        <a:t>Archiware</a:t>
                      </a:r>
                      <a:r>
                        <a:rPr lang="en-US" altLang="zh-TW" sz="2200">
                          <a:solidFill>
                            <a:schemeClr val="tx1"/>
                          </a:solidFill>
                          <a:latin typeface="+mn-ea"/>
                          <a:ea typeface="+mn-ea"/>
                        </a:rPr>
                        <a:t> Pure</a:t>
                      </a:r>
                      <a:endParaRPr lang="zh-TW" altLang="en-US" sz="2200">
                        <a:solidFill>
                          <a:schemeClr val="tx1"/>
                        </a:solidFill>
                        <a:latin typeface="+mn-ea"/>
                        <a:ea typeface="+mn-ea"/>
                      </a:endParaRP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zh-TW" altLang="en-US" sz="2200">
                          <a:solidFill>
                            <a:schemeClr val="tx1"/>
                          </a:solidFill>
                          <a:latin typeface="+mn-ea"/>
                          <a:ea typeface="+mn-ea"/>
                        </a:rPr>
                        <a:t>Others</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91289574"/>
                  </a:ext>
                </a:extLst>
              </a:tr>
              <a:tr h="2825733">
                <a:tc>
                  <a:txBody>
                    <a:bodyPr/>
                    <a:lstStyle/>
                    <a:p>
                      <a:pPr marL="252000" lvl="1">
                        <a:lnSpc>
                          <a:spcPts val="2800"/>
                        </a:lnSpc>
                        <a:buFont typeface="Wingdings" panose="05000000000000000000" pitchFamily="2" charset="2"/>
                        <a:buChar char="ü"/>
                      </a:pPr>
                      <a:endParaRPr lang="en-US" altLang="zh-TW" sz="1900">
                        <a:solidFill>
                          <a:schemeClr val="bg1"/>
                        </a:solidFill>
                        <a:latin typeface="Arial" panose="020B0604020202020204" pitchFamily="34" charset="0"/>
                        <a:ea typeface="+mn-ea"/>
                        <a:cs typeface="Arial" panose="020B0604020202020204" pitchFamily="34" charset="0"/>
                      </a:endParaRPr>
                    </a:p>
                    <a:p>
                      <a:pPr marL="251460" lvl="1">
                        <a:lnSpc>
                          <a:spcPts val="2800"/>
                        </a:lnSpc>
                        <a:buFont typeface="Wingdings" panose="05000000000000000000" pitchFamily="2" charset="2"/>
                        <a:buChar char="ü"/>
                      </a:pPr>
                      <a:r>
                        <a:rPr lang="zh-TW" altLang="en-US" sz="1900">
                          <a:solidFill>
                            <a:schemeClr val="bg1"/>
                          </a:solidFill>
                          <a:latin typeface="Arial" panose="020B0604020202020204" pitchFamily="34" charset="0"/>
                          <a:ea typeface="+mn-ea"/>
                          <a:cs typeface="Arial" panose="020B0604020202020204" pitchFamily="34" charset="0"/>
                        </a:rPr>
                        <a:t>Support unlimited number of ESXi </a:t>
                      </a:r>
                      <a:endParaRPr lang="en-US" altLang="zh-TW" sz="1900">
                        <a:solidFill>
                          <a:schemeClr val="bg1"/>
                        </a:solidFill>
                        <a:latin typeface="Arial" panose="020B0604020202020204" pitchFamily="34" charset="0"/>
                        <a:ea typeface="+mn-ea"/>
                        <a:cs typeface="Arial" panose="020B0604020202020204" pitchFamily="34" charset="0"/>
                      </a:endParaRPr>
                    </a:p>
                    <a:p>
                      <a:pPr marL="251460" lvl="1">
                        <a:lnSpc>
                          <a:spcPts val="2800"/>
                        </a:lnSpc>
                        <a:buFont typeface="Wingdings" panose="05000000000000000000" pitchFamily="2" charset="2"/>
                        <a:buChar char="ü"/>
                      </a:pPr>
                      <a:r>
                        <a:rPr lang="zh-TW" altLang="en-US" sz="1900">
                          <a:solidFill>
                            <a:schemeClr val="bg1"/>
                          </a:solidFill>
                          <a:latin typeface="Arial" panose="020B0604020202020204" pitchFamily="34" charset="0"/>
                          <a:ea typeface="+mn-ea"/>
                          <a:cs typeface="Arial" panose="020B0604020202020204" pitchFamily="34" charset="0"/>
                        </a:rPr>
                        <a:t>Support unlimited number of VMs</a:t>
                      </a:r>
                      <a:endParaRPr lang="en-US" altLang="zh-TW" sz="1900">
                        <a:solidFill>
                          <a:schemeClr val="bg1"/>
                        </a:solidFill>
                        <a:latin typeface="Arial" panose="020B0604020202020204" pitchFamily="34" charset="0"/>
                        <a:ea typeface="+mn-ea"/>
                        <a:cs typeface="Arial" panose="020B0604020202020204" pitchFamily="34" charset="0"/>
                      </a:endParaRPr>
                    </a:p>
                    <a:p>
                      <a:pPr marL="251460" lvl="1">
                        <a:lnSpc>
                          <a:spcPts val="2800"/>
                        </a:lnSpc>
                        <a:buFont typeface="Wingdings" panose="05000000000000000000" pitchFamily="2" charset="2"/>
                        <a:buChar char="ü"/>
                      </a:pPr>
                      <a:r>
                        <a:rPr lang="zh-TW" altLang="en-US" sz="1900">
                          <a:solidFill>
                            <a:schemeClr val="bg1"/>
                          </a:solidFill>
                          <a:latin typeface="Arial" panose="020B0604020202020204" pitchFamily="34" charset="0"/>
                          <a:ea typeface="+mn-ea"/>
                          <a:cs typeface="Arial" panose="020B0604020202020204" pitchFamily="34" charset="0"/>
                        </a:rPr>
                        <a:t>Enjoy full functionality</a:t>
                      </a:r>
                      <a:endParaRPr lang="en-US" altLang="zh-TW" sz="1900">
                        <a:solidFill>
                          <a:schemeClr val="bg1"/>
                        </a:solidFill>
                        <a:latin typeface="Arial" panose="020B0604020202020204" pitchFamily="34" charset="0"/>
                        <a:ea typeface="+mn-ea"/>
                        <a:cs typeface="Arial" panose="020B0604020202020204" pitchFamily="34" charset="0"/>
                      </a:endParaRPr>
                    </a:p>
                    <a:p>
                      <a:pPr marL="251460" lvl="1">
                        <a:lnSpc>
                          <a:spcPts val="2800"/>
                        </a:lnSpc>
                        <a:buFont typeface="Wingdings" panose="05000000000000000000" pitchFamily="2" charset="2"/>
                        <a:buChar char="ü"/>
                      </a:pPr>
                      <a:r>
                        <a:rPr lang="zh-TW" altLang="en-US" sz="1900">
                          <a:solidFill>
                            <a:schemeClr val="bg1"/>
                          </a:solidFill>
                          <a:latin typeface="Arial" panose="020B0604020202020204" pitchFamily="34" charset="0"/>
                          <a:ea typeface="+mn-ea"/>
                          <a:cs typeface="Arial" panose="020B0604020202020204" pitchFamily="34" charset="0"/>
                        </a:rPr>
                        <a:t>Optional technical support </a:t>
                      </a:r>
                      <a:r>
                        <a:rPr lang="en-US" altLang="zh-TW" sz="1800">
                          <a:solidFill>
                            <a:schemeClr val="bg1"/>
                          </a:solidFill>
                          <a:latin typeface="Arial" panose="020B0604020202020204" pitchFamily="34" charset="0"/>
                          <a:ea typeface="+mn-ea"/>
                          <a:cs typeface="Arial" panose="020B0604020202020204" pitchFamily="34" charset="0"/>
                        </a:rPr>
                        <a:t>(199USD/</a:t>
                      </a:r>
                      <a:r>
                        <a:rPr lang="en-US" altLang="zh-TW" sz="1800" err="1">
                          <a:solidFill>
                            <a:schemeClr val="bg1"/>
                          </a:solidFill>
                          <a:latin typeface="Arial" panose="020B0604020202020204" pitchFamily="34" charset="0"/>
                          <a:ea typeface="+mn-ea"/>
                          <a:cs typeface="Arial" panose="020B0604020202020204" pitchFamily="34" charset="0"/>
                        </a:rPr>
                        <a:t>yr</a:t>
                      </a:r>
                      <a:r>
                        <a:rPr lang="en-US" altLang="zh-TW" sz="1800">
                          <a:solidFill>
                            <a:schemeClr val="bg1"/>
                          </a:solidFill>
                          <a:latin typeface="Arial" panose="020B0604020202020204" pitchFamily="34" charset="0"/>
                          <a:ea typeface="+mn-ea"/>
                          <a:cs typeface="Arial" panose="020B0604020202020204" pitchFamily="34" charset="0"/>
                        </a:rPr>
                        <a:t>)</a:t>
                      </a:r>
                    </a:p>
                    <a:p>
                      <a:pPr marL="252000" algn="ctr">
                        <a:lnSpc>
                          <a:spcPts val="2800"/>
                        </a:lnSpc>
                      </a:pPr>
                      <a:endParaRPr lang="zh-TW" altLang="en-US" sz="1900">
                        <a:solidFill>
                          <a:schemeClr val="bg1"/>
                        </a:solidFill>
                        <a:latin typeface="Arial" panose="020B0604020202020204" pitchFamily="34" charset="0"/>
                        <a:ea typeface="+mn-ea"/>
                        <a:cs typeface="Arial" panose="020B0604020202020204" pitchFamily="34" charset="0"/>
                      </a:endParaRPr>
                    </a:p>
                  </a:txBody>
                  <a:tcPr anchor="ctr">
                    <a:solidFill>
                      <a:schemeClr val="tx1"/>
                    </a:solidFill>
                  </a:tcPr>
                </a:tc>
                <a:tc>
                  <a:txBody>
                    <a:bodyPr/>
                    <a:lstStyle/>
                    <a:p>
                      <a:pPr marL="252000" indent="0" algn="l">
                        <a:lnSpc>
                          <a:spcPts val="2800"/>
                        </a:lnSpc>
                      </a:pPr>
                      <a:endParaRPr lang="en-US" altLang="zh-TW" sz="1900">
                        <a:solidFill>
                          <a:schemeClr val="bg1"/>
                        </a:solidFill>
                        <a:latin typeface="Arial" panose="020B0604020202020204" pitchFamily="34" charset="0"/>
                        <a:ea typeface="+mn-ea"/>
                        <a:cs typeface="Arial" panose="020B0604020202020204" pitchFamily="34" charset="0"/>
                      </a:endParaRPr>
                    </a:p>
                    <a:p>
                      <a:pPr marL="251460" indent="0" algn="l">
                        <a:lnSpc>
                          <a:spcPts val="2800"/>
                        </a:lnSpc>
                      </a:pPr>
                      <a:r>
                        <a:rPr lang="en-US" altLang="zh-TW" sz="1900">
                          <a:solidFill>
                            <a:schemeClr val="bg1"/>
                          </a:solidFill>
                          <a:latin typeface="Arial" panose="020B0604020202020204" pitchFamily="34" charset="0"/>
                          <a:ea typeface="+mn-ea"/>
                          <a:cs typeface="Arial" panose="020B0604020202020204" pitchFamily="34" charset="0"/>
                          <a:sym typeface="Wingdings" panose="05000000000000000000" pitchFamily="2" charset="2"/>
                        </a:rPr>
                        <a:t></a:t>
                      </a:r>
                      <a:r>
                        <a:rPr lang="zh-TW" altLang="en-US" sz="1900">
                          <a:solidFill>
                            <a:schemeClr val="bg1"/>
                          </a:solidFill>
                          <a:latin typeface="Arial" panose="020B0604020202020204" pitchFamily="34" charset="0"/>
                          <a:ea typeface="+mn-ea"/>
                          <a:cs typeface="Arial" panose="020B0604020202020204" pitchFamily="34" charset="0"/>
                        </a:rPr>
                        <a:t>Complicated pricing models</a:t>
                      </a:r>
                      <a:endParaRPr lang="en-US" altLang="zh-TW" sz="1900">
                        <a:solidFill>
                          <a:schemeClr val="bg1"/>
                        </a:solidFill>
                        <a:latin typeface="Arial" panose="020B0604020202020204" pitchFamily="34" charset="0"/>
                        <a:ea typeface="+mn-ea"/>
                        <a:cs typeface="Arial" panose="020B0604020202020204" pitchFamily="34" charset="0"/>
                      </a:endParaRPr>
                    </a:p>
                    <a:p>
                      <a:pPr marL="251460" indent="0" algn="l">
                        <a:lnSpc>
                          <a:spcPts val="2800"/>
                        </a:lnSpc>
                      </a:pPr>
                      <a:r>
                        <a:rPr lang="en-US" altLang="zh-TW" sz="1900">
                          <a:solidFill>
                            <a:schemeClr val="bg1"/>
                          </a:solidFill>
                          <a:latin typeface="Arial" panose="020B0604020202020204" pitchFamily="34" charset="0"/>
                          <a:ea typeface="+mn-ea"/>
                          <a:cs typeface="Arial" panose="020B0604020202020204" pitchFamily="34" charset="0"/>
                        </a:rPr>
                        <a:t>- by CPU or core number</a:t>
                      </a:r>
                    </a:p>
                    <a:p>
                      <a:pPr marL="251460" indent="0" algn="l">
                        <a:lnSpc>
                          <a:spcPts val="2800"/>
                        </a:lnSpc>
                      </a:pPr>
                      <a:r>
                        <a:rPr lang="en-US" altLang="zh-TW" sz="1900">
                          <a:solidFill>
                            <a:schemeClr val="bg1"/>
                          </a:solidFill>
                          <a:latin typeface="Arial" panose="020B0604020202020204" pitchFamily="34" charset="0"/>
                          <a:ea typeface="+mn-ea"/>
                          <a:cs typeface="Arial" panose="020B0604020202020204" pitchFamily="34" charset="0"/>
                        </a:rPr>
                        <a:t>- </a:t>
                      </a:r>
                      <a:r>
                        <a:rPr lang="zh-TW" altLang="en-US" sz="1900">
                          <a:solidFill>
                            <a:schemeClr val="bg1"/>
                          </a:solidFill>
                          <a:latin typeface="Arial" panose="020B0604020202020204" pitchFamily="34" charset="0"/>
                          <a:ea typeface="+mn-ea"/>
                          <a:cs typeface="Arial" panose="020B0604020202020204" pitchFamily="34" charset="0"/>
                        </a:rPr>
                        <a:t>by VM number</a:t>
                      </a:r>
                      <a:endParaRPr lang="en-US" altLang="zh-TW" sz="1900">
                        <a:solidFill>
                          <a:schemeClr val="bg1"/>
                        </a:solidFill>
                        <a:latin typeface="Arial" panose="020B0604020202020204" pitchFamily="34" charset="0"/>
                        <a:ea typeface="+mn-ea"/>
                        <a:cs typeface="Arial" panose="020B0604020202020204" pitchFamily="34" charset="0"/>
                      </a:endParaRPr>
                    </a:p>
                    <a:p>
                      <a:pPr marL="251460" marR="0" lvl="0" indent="0" algn="l" rtl="0" eaLnBrk="1" fontAlgn="auto" latinLnBrk="0" hangingPunct="1">
                        <a:lnSpc>
                          <a:spcPts val="2800"/>
                        </a:lnSpc>
                        <a:spcBef>
                          <a:spcPts val="0"/>
                        </a:spcBef>
                        <a:spcAft>
                          <a:spcPts val="0"/>
                        </a:spcAft>
                        <a:buFontTx/>
                        <a:buNone/>
                      </a:pPr>
                      <a:r>
                        <a:rPr lang="en-US" altLang="zh-TW" sz="1900">
                          <a:solidFill>
                            <a:schemeClr val="bg1"/>
                          </a:solidFill>
                          <a:latin typeface="Arial" panose="020B0604020202020204" pitchFamily="34" charset="0"/>
                          <a:ea typeface="+mn-ea"/>
                          <a:cs typeface="Arial" panose="020B0604020202020204" pitchFamily="34" charset="0"/>
                          <a:sym typeface="Wingdings" panose="05000000000000000000" pitchFamily="2" charset="2"/>
                        </a:rPr>
                        <a:t>F</a:t>
                      </a:r>
                      <a:r>
                        <a:rPr lang="en-US" altLang="zh-TW" sz="1900" b="0" i="0" u="none" strike="noStrike" noProof="0" err="1">
                          <a:latin typeface="Arial" panose="020B0604020202020204" pitchFamily="34" charset="0"/>
                          <a:cs typeface="Arial" panose="020B0604020202020204" pitchFamily="34" charset="0"/>
                        </a:rPr>
                        <a:t>eatures</a:t>
                      </a:r>
                      <a:r>
                        <a:rPr lang="en-US" altLang="zh-TW" sz="1900" b="0" i="0" u="none" strike="noStrike" noProof="0">
                          <a:latin typeface="Arial" panose="020B0604020202020204" pitchFamily="34" charset="0"/>
                          <a:cs typeface="Arial" panose="020B0604020202020204" pitchFamily="34" charset="0"/>
                          <a:sym typeface="Wingdings" panose="05000000000000000000" pitchFamily="2" charset="2"/>
                        </a:rPr>
                        <a:t> are locked based on license types</a:t>
                      </a:r>
                      <a:endParaRPr lang="en-US" altLang="zh-TW" sz="1900">
                        <a:solidFill>
                          <a:schemeClr val="bg1"/>
                        </a:solidFill>
                        <a:latin typeface="Arial" panose="020B0604020202020204" pitchFamily="34" charset="0"/>
                        <a:ea typeface="+mn-ea"/>
                        <a:cs typeface="Arial" panose="020B0604020202020204" pitchFamily="34" charset="0"/>
                        <a:sym typeface="Wingdings" panose="05000000000000000000" pitchFamily="2" charset="2"/>
                      </a:endParaRPr>
                    </a:p>
                    <a:p>
                      <a:pPr marL="251460" marR="0" lvl="0" indent="0" algn="l" rtl="0" eaLnBrk="1" fontAlgn="auto" latinLnBrk="0" hangingPunct="1">
                        <a:lnSpc>
                          <a:spcPts val="2800"/>
                        </a:lnSpc>
                        <a:spcBef>
                          <a:spcPts val="0"/>
                        </a:spcBef>
                        <a:spcAft>
                          <a:spcPts val="0"/>
                        </a:spcAft>
                        <a:buFontTx/>
                        <a:buNone/>
                      </a:pPr>
                      <a:r>
                        <a:rPr lang="en-US" altLang="zh-TW" sz="1900">
                          <a:solidFill>
                            <a:schemeClr val="bg1"/>
                          </a:solidFill>
                          <a:latin typeface="Arial" panose="020B0604020202020204" pitchFamily="34" charset="0"/>
                          <a:ea typeface="+mn-ea"/>
                          <a:cs typeface="Arial" panose="020B0604020202020204" pitchFamily="34" charset="0"/>
                          <a:sym typeface="Wingdings" panose="05000000000000000000" pitchFamily="2" charset="2"/>
                        </a:rPr>
                        <a:t></a:t>
                      </a:r>
                      <a:r>
                        <a:rPr lang="en-US" sz="1900" b="0" i="0" u="none" strike="noStrike" noProof="0">
                          <a:latin typeface="Arial" panose="020B0604020202020204" pitchFamily="34" charset="0"/>
                          <a:cs typeface="Arial" panose="020B0604020202020204" pitchFamily="34" charset="0"/>
                        </a:rPr>
                        <a:t>Annual</a:t>
                      </a:r>
                      <a:r>
                        <a:rPr lang="en-US" sz="1900" b="0" i="0" u="none" strike="noStrike" noProof="0">
                          <a:latin typeface="Arial" panose="020B0604020202020204" pitchFamily="34" charset="0"/>
                          <a:cs typeface="Arial" panose="020B0604020202020204" pitchFamily="34" charset="0"/>
                          <a:sym typeface="Wingdings" panose="05000000000000000000" pitchFamily="2" charset="2"/>
                        </a:rPr>
                        <a:t> subscription fee</a:t>
                      </a:r>
                      <a:endParaRPr lang="en-US" sz="1900">
                        <a:solidFill>
                          <a:schemeClr val="bg1"/>
                        </a:solidFill>
                        <a:latin typeface="Arial" panose="020B0604020202020204" pitchFamily="34" charset="0"/>
                        <a:ea typeface="+mn-ea"/>
                        <a:cs typeface="Arial" panose="020B0604020202020204" pitchFamily="34" charset="0"/>
                        <a:sym typeface="Wingdings" panose="05000000000000000000" pitchFamily="2" charset="2"/>
                      </a:endParaRPr>
                    </a:p>
                    <a:p>
                      <a:pPr marL="252000" indent="0" algn="l">
                        <a:lnSpc>
                          <a:spcPts val="2800"/>
                        </a:lnSpc>
                      </a:pPr>
                      <a:endParaRPr lang="zh-TW" altLang="en-US" sz="1900">
                        <a:solidFill>
                          <a:schemeClr val="bg1"/>
                        </a:solidFill>
                        <a:latin typeface="Arial" panose="020B0604020202020204" pitchFamily="34" charset="0"/>
                        <a:ea typeface="+mn-ea"/>
                        <a:cs typeface="Arial" panose="020B0604020202020204" pitchFamily="34" charset="0"/>
                      </a:endParaRPr>
                    </a:p>
                  </a:txBody>
                  <a:tcPr anchor="ctr">
                    <a:solidFill>
                      <a:schemeClr val="tx1"/>
                    </a:solidFill>
                  </a:tcPr>
                </a:tc>
                <a:extLst>
                  <a:ext uri="{0D108BD9-81ED-4DB2-BD59-A6C34878D82A}">
                    <a16:rowId xmlns:a16="http://schemas.microsoft.com/office/drawing/2014/main" val="1652716705"/>
                  </a:ext>
                </a:extLst>
              </a:tr>
            </a:tbl>
          </a:graphicData>
        </a:graphic>
      </p:graphicFrame>
      <p:pic>
        <p:nvPicPr>
          <p:cNvPr id="6" name="圖片 5">
            <a:extLst>
              <a:ext uri="{FF2B5EF4-FFF2-40B4-BE49-F238E27FC236}">
                <a16:creationId xmlns:a16="http://schemas.microsoft.com/office/drawing/2014/main" id="{DAAB0B7D-718C-4914-9467-C3F3F7FA602A}"/>
              </a:ext>
            </a:extLst>
          </p:cNvPr>
          <p:cNvPicPr>
            <a:picLocks noChangeAspect="1"/>
          </p:cNvPicPr>
          <p:nvPr/>
        </p:nvPicPr>
        <p:blipFill>
          <a:blip r:embed="rId4"/>
          <a:stretch>
            <a:fillRect/>
          </a:stretch>
        </p:blipFill>
        <p:spPr>
          <a:xfrm>
            <a:off x="6057900" y="2890308"/>
            <a:ext cx="47625" cy="2816300"/>
          </a:xfrm>
          <a:prstGeom prst="rect">
            <a:avLst/>
          </a:prstGeom>
        </p:spPr>
      </p:pic>
      <p:pic>
        <p:nvPicPr>
          <p:cNvPr id="8" name="圖片 7">
            <a:extLst>
              <a:ext uri="{FF2B5EF4-FFF2-40B4-BE49-F238E27FC236}">
                <a16:creationId xmlns:a16="http://schemas.microsoft.com/office/drawing/2014/main" id="{47ACB9C9-B568-4F78-AFFD-8062CD80C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910" y="2036727"/>
            <a:ext cx="735840" cy="656262"/>
          </a:xfrm>
          <a:prstGeom prst="rect">
            <a:avLst/>
          </a:prstGeom>
        </p:spPr>
      </p:pic>
    </p:spTree>
    <p:extLst>
      <p:ext uri="{BB962C8B-B14F-4D97-AF65-F5344CB8AC3E}">
        <p14:creationId xmlns:p14="http://schemas.microsoft.com/office/powerpoint/2010/main" val="216456951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282182" y="190514"/>
            <a:ext cx="10515600" cy="1325563"/>
          </a:xfrm>
        </p:spPr>
        <p:txBody>
          <a:bodyPr>
            <a:normAutofit/>
          </a:bodyPr>
          <a:lstStyle/>
          <a:p>
            <a:r>
              <a:rPr lang="zh-TW">
                <a:solidFill>
                  <a:srgbClr val="FFFFFF"/>
                </a:solidFill>
                <a:latin typeface="Arial"/>
                <a:cs typeface="+mj-ea"/>
              </a:rPr>
              <a:t>Changed Block Tracking </a:t>
            </a:r>
            <a:endParaRPr lang="zh-TW" altLang="en-US">
              <a:solidFill>
                <a:srgbClr val="FFFFFF"/>
              </a:solidFill>
              <a:latin typeface="Arial"/>
            </a:endParaRPr>
          </a:p>
        </p:txBody>
      </p:sp>
      <p:pic>
        <p:nvPicPr>
          <p:cNvPr id="6" name="Picture 2" descr="Pure CBT for Image and Text">
            <a:extLst>
              <a:ext uri="{FF2B5EF4-FFF2-40B4-BE49-F238E27FC236}">
                <a16:creationId xmlns:a16="http://schemas.microsoft.com/office/drawing/2014/main" id="{6530FA69-5F11-4D6F-B3A7-1FA0A58FA913}"/>
              </a:ext>
            </a:extLst>
          </p:cNvPr>
          <p:cNvPicPr>
            <a:picLocks noChangeAspect="1" noChangeArrowheads="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69008" y="2414840"/>
            <a:ext cx="6975231" cy="425607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D531ADA-ECDF-4DA9-8A2D-BB9A32BD67EF}"/>
              </a:ext>
            </a:extLst>
          </p:cNvPr>
          <p:cNvSpPr txBox="1"/>
          <p:nvPr/>
        </p:nvSpPr>
        <p:spPr>
          <a:xfrm>
            <a:off x="393700" y="1651000"/>
            <a:ext cx="736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a:solidFill>
                  <a:schemeClr val="bg1"/>
                </a:solidFill>
                <a:latin typeface="Arial" panose="020B0604020202020204" pitchFamily="34" charset="0"/>
                <a:cs typeface="Arial" panose="020B0604020202020204" pitchFamily="34" charset="0"/>
              </a:rPr>
              <a:t>O</a:t>
            </a:r>
            <a:r>
              <a:rPr lang="zh-TW" sz="2400">
                <a:solidFill>
                  <a:schemeClr val="bg1"/>
                </a:solidFill>
                <a:latin typeface="Arial" panose="020B0604020202020204" pitchFamily="34" charset="0"/>
                <a:cs typeface="Arial" panose="020B0604020202020204" pitchFamily="34" charset="0"/>
              </a:rPr>
              <a:t>nly save the data that was actually changed since the last backup, speeding up backups and decreasing the required storage </a:t>
            </a:r>
          </a:p>
        </p:txBody>
      </p:sp>
    </p:spTree>
    <p:extLst>
      <p:ext uri="{BB962C8B-B14F-4D97-AF65-F5344CB8AC3E}">
        <p14:creationId xmlns:p14="http://schemas.microsoft.com/office/powerpoint/2010/main" val="72574039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69667CAD-DAD3-4D31-A084-EE627B9E8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561962" y="137318"/>
            <a:ext cx="7667640" cy="1325563"/>
          </a:xfrm>
        </p:spPr>
        <p:txBody>
          <a:bodyPr>
            <a:normAutofit fontScale="90000"/>
          </a:bodyPr>
          <a:lstStyle/>
          <a:p>
            <a:r>
              <a:rPr lang="zh-TW">
                <a:solidFill>
                  <a:schemeClr val="tx1"/>
                </a:solidFill>
                <a:latin typeface="Arial"/>
                <a:cs typeface="+mj-ea"/>
              </a:rPr>
              <a:t>Flexibl</a:t>
            </a:r>
            <a:r>
              <a:rPr lang="en-US" altLang="zh-TW">
                <a:solidFill>
                  <a:schemeClr val="tx1"/>
                </a:solidFill>
                <a:latin typeface="Arial"/>
                <a:cs typeface="+mj-ea"/>
              </a:rPr>
              <a:t>e</a:t>
            </a:r>
            <a:r>
              <a:rPr lang="zh-TW">
                <a:solidFill>
                  <a:schemeClr val="tx1"/>
                </a:solidFill>
                <a:latin typeface="Arial"/>
                <a:cs typeface="+mj-ea"/>
              </a:rPr>
              <a:t> </a:t>
            </a:r>
            <a:r>
              <a:rPr lang="en-US" altLang="en-US">
                <a:solidFill>
                  <a:schemeClr val="tx1"/>
                </a:solidFill>
                <a:latin typeface="Arial"/>
                <a:cs typeface="+mj-ea"/>
              </a:rPr>
              <a:t>B</a:t>
            </a:r>
            <a:r>
              <a:rPr lang="zh-TW">
                <a:solidFill>
                  <a:schemeClr val="tx1"/>
                </a:solidFill>
                <a:latin typeface="Arial"/>
                <a:cs typeface="+mj-ea"/>
              </a:rPr>
              <a:t>ackup </a:t>
            </a:r>
            <a:r>
              <a:rPr lang="en-US" altLang="zh-TW">
                <a:solidFill>
                  <a:schemeClr val="tx1"/>
                </a:solidFill>
                <a:latin typeface="Arial"/>
                <a:cs typeface="+mj-ea"/>
              </a:rPr>
              <a:t>T</a:t>
            </a:r>
            <a:r>
              <a:rPr lang="zh-TW">
                <a:solidFill>
                  <a:schemeClr val="tx1"/>
                </a:solidFill>
                <a:latin typeface="Arial"/>
                <a:cs typeface="+mj-ea"/>
              </a:rPr>
              <a:t>ask </a:t>
            </a:r>
            <a:r>
              <a:rPr lang="en-US" altLang="zh-TW">
                <a:solidFill>
                  <a:schemeClr val="tx1"/>
                </a:solidFill>
                <a:latin typeface="Arial"/>
                <a:cs typeface="Arial"/>
              </a:rPr>
              <a:t>Schedule</a:t>
            </a:r>
            <a:r>
              <a:rPr lang="zh-TW" altLang="en-US">
                <a:solidFill>
                  <a:schemeClr val="tx1"/>
                </a:solidFill>
                <a:latin typeface="Arial"/>
                <a:cs typeface="Arial"/>
              </a:rPr>
              <a:t> </a:t>
            </a:r>
            <a:br>
              <a:rPr lang="zh-TW" altLang="en-US">
                <a:solidFill>
                  <a:schemeClr val="tx1"/>
                </a:solidFill>
                <a:latin typeface="Arial"/>
                <a:cs typeface="Arial"/>
              </a:rPr>
            </a:br>
            <a:r>
              <a:rPr lang="zh-TW">
                <a:solidFill>
                  <a:schemeClr val="tx1"/>
                </a:solidFill>
                <a:latin typeface="Arial"/>
                <a:cs typeface="+mj-ea"/>
              </a:rPr>
              <a:t>and </a:t>
            </a:r>
            <a:r>
              <a:rPr lang="en-US" altLang="zh-TW">
                <a:solidFill>
                  <a:schemeClr val="tx1"/>
                </a:solidFill>
                <a:latin typeface="Arial"/>
                <a:cs typeface="+mj-ea"/>
              </a:rPr>
              <a:t>Smart Data V</a:t>
            </a:r>
            <a:r>
              <a:rPr lang="zh-TW">
                <a:solidFill>
                  <a:schemeClr val="tx1"/>
                </a:solidFill>
                <a:latin typeface="Arial"/>
                <a:cs typeface="+mj-ea"/>
              </a:rPr>
              <a:t>erification</a:t>
            </a:r>
            <a:r>
              <a:rPr lang="zh-TW" altLang="en-US">
                <a:solidFill>
                  <a:schemeClr val="tx1"/>
                </a:solidFill>
                <a:latin typeface="Arial"/>
                <a:cs typeface="+mj-ea"/>
              </a:rPr>
              <a:t> </a:t>
            </a:r>
            <a:endParaRPr lang="zh-TW">
              <a:solidFill>
                <a:schemeClr val="tx1"/>
              </a:solidFill>
              <a:latin typeface="Arial"/>
            </a:endParaRPr>
          </a:p>
        </p:txBody>
      </p:sp>
      <p:pic>
        <p:nvPicPr>
          <p:cNvPr id="7" name="圖片 6">
            <a:extLst>
              <a:ext uri="{FF2B5EF4-FFF2-40B4-BE49-F238E27FC236}">
                <a16:creationId xmlns:a16="http://schemas.microsoft.com/office/drawing/2014/main" id="{D58ADF74-710E-4C6D-9414-AF65D372FFB0}"/>
              </a:ext>
            </a:extLst>
          </p:cNvPr>
          <p:cNvPicPr>
            <a:picLocks noChangeAspect="1"/>
          </p:cNvPicPr>
          <p:nvPr/>
        </p:nvPicPr>
        <p:blipFill>
          <a:blip r:embed="rId4"/>
          <a:stretch>
            <a:fillRect/>
          </a:stretch>
        </p:blipFill>
        <p:spPr>
          <a:xfrm>
            <a:off x="561961" y="1751319"/>
            <a:ext cx="3161457" cy="4285066"/>
          </a:xfrm>
          <a:prstGeom prst="rect">
            <a:avLst/>
          </a:prstGeom>
          <a:effectLst>
            <a:outerShdw blurRad="50800" dist="38100" dir="2700000" algn="tl" rotWithShape="0">
              <a:prstClr val="black">
                <a:alpha val="40000"/>
              </a:prstClr>
            </a:outerShdw>
          </a:effectLst>
        </p:spPr>
      </p:pic>
      <p:pic>
        <p:nvPicPr>
          <p:cNvPr id="8" name="圖片 7">
            <a:extLst>
              <a:ext uri="{FF2B5EF4-FFF2-40B4-BE49-F238E27FC236}">
                <a16:creationId xmlns:a16="http://schemas.microsoft.com/office/drawing/2014/main" id="{B5BDCFEE-5EB9-4BF9-9FB6-73F572403884}"/>
              </a:ext>
            </a:extLst>
          </p:cNvPr>
          <p:cNvPicPr>
            <a:picLocks noChangeAspect="1"/>
          </p:cNvPicPr>
          <p:nvPr/>
        </p:nvPicPr>
        <p:blipFill>
          <a:blip r:embed="rId5"/>
          <a:stretch>
            <a:fillRect/>
          </a:stretch>
        </p:blipFill>
        <p:spPr>
          <a:xfrm>
            <a:off x="3905461" y="1751319"/>
            <a:ext cx="2522116" cy="4285066"/>
          </a:xfrm>
          <a:prstGeom prst="rect">
            <a:avLst/>
          </a:prstGeom>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B3D14676-4BC3-47A3-B359-98641CEFC1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9873" y="4029614"/>
            <a:ext cx="5934636" cy="961898"/>
          </a:xfrm>
          <a:prstGeom prst="rect">
            <a:avLst/>
          </a:prstGeom>
        </p:spPr>
      </p:pic>
      <p:sp>
        <p:nvSpPr>
          <p:cNvPr id="18" name="文字方塊 17">
            <a:extLst>
              <a:ext uri="{FF2B5EF4-FFF2-40B4-BE49-F238E27FC236}">
                <a16:creationId xmlns:a16="http://schemas.microsoft.com/office/drawing/2014/main" id="{0F52EE92-3E48-4ECC-AFC0-50D2DE5FF700}"/>
              </a:ext>
            </a:extLst>
          </p:cNvPr>
          <p:cNvSpPr txBox="1"/>
          <p:nvPr/>
        </p:nvSpPr>
        <p:spPr>
          <a:xfrm>
            <a:off x="2553228" y="4159172"/>
            <a:ext cx="5501651" cy="605294"/>
          </a:xfrm>
          <a:prstGeom prst="rect">
            <a:avLst/>
          </a:prstGeom>
          <a:noFill/>
        </p:spPr>
        <p:txBody>
          <a:bodyPr wrap="square" rtlCol="0" anchor="t">
            <a:spAutoFit/>
          </a:bodyPr>
          <a:lstStyle/>
          <a:p>
            <a:pPr>
              <a:lnSpc>
                <a:spcPts val="2000"/>
              </a:lnSpc>
            </a:pPr>
            <a:r>
              <a:rPr lang="zh-TW" dirty="0">
                <a:solidFill>
                  <a:schemeClr val="bg1"/>
                </a:solidFill>
                <a:ea typeface="+mn-lt"/>
                <a:cs typeface="+mn-lt"/>
                <a:sym typeface="Arial"/>
              </a:rPr>
              <a:t>Create multiple and detailed backup schedules that meet your RTO and RPO requ</a:t>
            </a:r>
            <a:r>
              <a:rPr lang="en-US" altLang="zh-TW" dirty="0" err="1">
                <a:solidFill>
                  <a:schemeClr val="bg1"/>
                </a:solidFill>
                <a:ea typeface="+mn-lt"/>
                <a:cs typeface="+mn-lt"/>
                <a:sym typeface="Arial"/>
              </a:rPr>
              <a:t>ir</a:t>
            </a:r>
            <a:r>
              <a:rPr lang="zh-TW" dirty="0">
                <a:solidFill>
                  <a:schemeClr val="bg1"/>
                </a:solidFill>
                <a:ea typeface="+mn-lt"/>
                <a:cs typeface="+mn-lt"/>
                <a:sym typeface="Arial"/>
              </a:rPr>
              <a:t>ements</a:t>
            </a:r>
            <a:endParaRPr lang="zh-TW" dirty="0">
              <a:solidFill>
                <a:schemeClr val="bg1"/>
              </a:solidFill>
            </a:endParaRPr>
          </a:p>
        </p:txBody>
      </p:sp>
      <p:pic>
        <p:nvPicPr>
          <p:cNvPr id="21" name="圖片 20">
            <a:extLst>
              <a:ext uri="{FF2B5EF4-FFF2-40B4-BE49-F238E27FC236}">
                <a16:creationId xmlns:a16="http://schemas.microsoft.com/office/drawing/2014/main" id="{1F582CFE-9421-4325-8587-1A6BBC1007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715" y="5256509"/>
            <a:ext cx="5934636" cy="961898"/>
          </a:xfrm>
          <a:prstGeom prst="rect">
            <a:avLst/>
          </a:prstGeom>
        </p:spPr>
      </p:pic>
      <p:sp>
        <p:nvSpPr>
          <p:cNvPr id="22" name="文字方塊 21">
            <a:extLst>
              <a:ext uri="{FF2B5EF4-FFF2-40B4-BE49-F238E27FC236}">
                <a16:creationId xmlns:a16="http://schemas.microsoft.com/office/drawing/2014/main" id="{4BC45998-B9BE-4EBE-A065-8D254D10E952}"/>
              </a:ext>
            </a:extLst>
          </p:cNvPr>
          <p:cNvSpPr txBox="1"/>
          <p:nvPr/>
        </p:nvSpPr>
        <p:spPr>
          <a:xfrm>
            <a:off x="5978329" y="5354885"/>
            <a:ext cx="5932971" cy="861774"/>
          </a:xfrm>
          <a:prstGeom prst="rect">
            <a:avLst/>
          </a:prstGeom>
          <a:noFill/>
        </p:spPr>
        <p:txBody>
          <a:bodyPr wrap="square" rtlCol="0" anchor="t">
            <a:spAutoFit/>
          </a:bodyPr>
          <a:lstStyle/>
          <a:p>
            <a:pPr>
              <a:lnSpc>
                <a:spcPts val="2000"/>
              </a:lnSpc>
              <a:buClr>
                <a:srgbClr val="000000"/>
              </a:buClr>
            </a:pPr>
            <a:r>
              <a:rPr lang="en-US" altLang="zh-TW">
                <a:solidFill>
                  <a:schemeClr val="bg1"/>
                </a:solidFill>
                <a:ea typeface="+mn-lt"/>
                <a:cs typeface="+mn-lt"/>
                <a:sym typeface="Arial"/>
              </a:rPr>
              <a:t>One click to ensure that the data in the backup repository corresponds byte by byte to the actual VM</a:t>
            </a:r>
            <a:r>
              <a:rPr lang="en-US">
                <a:solidFill>
                  <a:schemeClr val="bg1"/>
                </a:solidFill>
                <a:ea typeface="+mn-lt"/>
                <a:cs typeface="+mn-lt"/>
                <a:sym typeface="Arial"/>
              </a:rPr>
              <a:t> </a:t>
            </a:r>
            <a:r>
              <a:rPr lang="en-US" altLang="zh-TW">
                <a:solidFill>
                  <a:schemeClr val="bg1"/>
                </a:solidFill>
                <a:ea typeface="+mn-lt"/>
                <a:cs typeface="+mn-lt"/>
                <a:sym typeface="Arial"/>
              </a:rPr>
              <a:t>state.</a:t>
            </a:r>
            <a:endParaRPr lang="zh-TW">
              <a:solidFill>
                <a:schemeClr val="bg1"/>
              </a:solidFill>
              <a:ea typeface="+mn-lt"/>
              <a:cs typeface="+mn-lt"/>
            </a:endParaRPr>
          </a:p>
          <a:p>
            <a:pPr lvl="0">
              <a:lnSpc>
                <a:spcPts val="2000"/>
              </a:lnSpc>
              <a:buClr>
                <a:srgbClr val="000000"/>
              </a:buClr>
            </a:pPr>
            <a:endParaRPr lang="zh-TW" altLang="en-US">
              <a:solidFill>
                <a:schemeClr val="bg1"/>
              </a:solidFill>
              <a:latin typeface="Arial"/>
              <a:ea typeface="Arial"/>
              <a:cs typeface="Arial"/>
            </a:endParaRPr>
          </a:p>
        </p:txBody>
      </p:sp>
    </p:spTree>
    <p:extLst>
      <p:ext uri="{BB962C8B-B14F-4D97-AF65-F5344CB8AC3E}">
        <p14:creationId xmlns:p14="http://schemas.microsoft.com/office/powerpoint/2010/main" val="302308396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D862791-C478-40BD-8831-751FE6E5B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392722" y="165833"/>
            <a:ext cx="10515600" cy="1325563"/>
          </a:xfrm>
        </p:spPr>
        <p:txBody>
          <a:bodyPr vert="horz" lIns="91440" tIns="45720" rIns="91440" bIns="45720" rtlCol="0" anchor="ctr">
            <a:normAutofit/>
          </a:bodyPr>
          <a:lstStyle/>
          <a:p>
            <a:r>
              <a:rPr lang="en-US" altLang="zh-TW" sz="4100">
                <a:solidFill>
                  <a:schemeClr val="tx1"/>
                </a:solidFill>
                <a:latin typeface="Microsoft JhengHei"/>
                <a:cs typeface="Arial"/>
              </a:rPr>
              <a:t>Support Multiple Backup Tasks</a:t>
            </a:r>
            <a:endParaRPr lang="en-US" altLang="zh-TW" sz="4100">
              <a:solidFill>
                <a:schemeClr val="tx1"/>
              </a:solidFill>
              <a:latin typeface="微軟正黑體"/>
              <a:ea typeface="微軟正黑體"/>
            </a:endParaRPr>
          </a:p>
        </p:txBody>
      </p:sp>
      <p:pic>
        <p:nvPicPr>
          <p:cNvPr id="15" name="圖片 14">
            <a:extLst>
              <a:ext uri="{FF2B5EF4-FFF2-40B4-BE49-F238E27FC236}">
                <a16:creationId xmlns:a16="http://schemas.microsoft.com/office/drawing/2014/main" id="{3EC2AAAA-9AE4-4ACF-8ADB-2DEA1A27D601}"/>
              </a:ext>
            </a:extLst>
          </p:cNvPr>
          <p:cNvPicPr>
            <a:picLocks noChangeAspect="1"/>
          </p:cNvPicPr>
          <p:nvPr/>
        </p:nvPicPr>
        <p:blipFill rotWithShape="1">
          <a:blip r:embed="rId4"/>
          <a:srcRect r="17034"/>
          <a:stretch/>
        </p:blipFill>
        <p:spPr>
          <a:xfrm>
            <a:off x="498230" y="2028092"/>
            <a:ext cx="6019801" cy="3824663"/>
          </a:xfrm>
          <a:prstGeom prst="rect">
            <a:avLst/>
          </a:prstGeom>
          <a:effectLst>
            <a:outerShdw blurRad="50800" dist="38100" dir="2700000" algn="tl" rotWithShape="0">
              <a:prstClr val="black">
                <a:alpha val="40000"/>
              </a:prstClr>
            </a:outerShdw>
          </a:effectLst>
        </p:spPr>
      </p:pic>
      <p:sp>
        <p:nvSpPr>
          <p:cNvPr id="16" name="矩形 15">
            <a:extLst>
              <a:ext uri="{FF2B5EF4-FFF2-40B4-BE49-F238E27FC236}">
                <a16:creationId xmlns:a16="http://schemas.microsoft.com/office/drawing/2014/main" id="{CDBCD22F-BDB6-44E0-9166-1A0B86EB888B}"/>
              </a:ext>
            </a:extLst>
          </p:cNvPr>
          <p:cNvSpPr/>
          <p:nvPr/>
        </p:nvSpPr>
        <p:spPr>
          <a:xfrm>
            <a:off x="2117343" y="3487615"/>
            <a:ext cx="3638687" cy="16002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89582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838200" y="272257"/>
            <a:ext cx="10515600" cy="1325563"/>
          </a:xfrm>
        </p:spPr>
        <p:txBody>
          <a:bodyPr vert="horz" lIns="91440" tIns="45720" rIns="91440" bIns="45720" rtlCol="0" anchor="ctr">
            <a:normAutofit fontScale="90000"/>
          </a:bodyPr>
          <a:lstStyle/>
          <a:p>
            <a:r>
              <a:rPr lang="zh-TW">
                <a:latin typeface="Arial"/>
                <a:cs typeface="+mj-ea"/>
              </a:rPr>
              <a:t>Not </a:t>
            </a:r>
            <a:r>
              <a:rPr lang="en-US" altLang="zh-TW">
                <a:latin typeface="Arial"/>
                <a:cs typeface="+mj-ea"/>
              </a:rPr>
              <a:t>O</a:t>
            </a:r>
            <a:r>
              <a:rPr lang="zh-TW">
                <a:latin typeface="Arial"/>
                <a:cs typeface="+mj-ea"/>
              </a:rPr>
              <a:t>nly VMs </a:t>
            </a:r>
            <a:r>
              <a:rPr lang="en-US" altLang="zh-TW">
                <a:latin typeface="Arial"/>
                <a:cs typeface="+mj-ea"/>
              </a:rPr>
              <a:t>C</a:t>
            </a:r>
            <a:r>
              <a:rPr lang="zh-TW">
                <a:latin typeface="Arial"/>
                <a:cs typeface="+mj-ea"/>
              </a:rPr>
              <a:t>an be </a:t>
            </a:r>
            <a:r>
              <a:rPr lang="en-US" altLang="zh-TW">
                <a:latin typeface="Arial"/>
                <a:cs typeface="+mj-ea"/>
              </a:rPr>
              <a:t>R</a:t>
            </a:r>
            <a:r>
              <a:rPr lang="zh-TW">
                <a:latin typeface="Arial"/>
                <a:cs typeface="+mj-ea"/>
              </a:rPr>
              <a:t>estored, </a:t>
            </a:r>
            <a:br>
              <a:rPr lang="zh-TW" altLang="en-US">
                <a:cs typeface="+mj-ea"/>
              </a:rPr>
            </a:br>
            <a:r>
              <a:rPr lang="en-US" altLang="zh-TW">
                <a:latin typeface="Arial"/>
                <a:cs typeface="+mj-ea"/>
              </a:rPr>
              <a:t>B</a:t>
            </a:r>
            <a:r>
              <a:rPr lang="zh-TW">
                <a:latin typeface="Arial"/>
                <a:cs typeface="+mj-ea"/>
              </a:rPr>
              <a:t>ut </a:t>
            </a:r>
            <a:r>
              <a:rPr lang="en-US" altLang="zh-TW">
                <a:latin typeface="Arial"/>
                <a:cs typeface="+mj-ea"/>
              </a:rPr>
              <a:t>Also</a:t>
            </a:r>
            <a:r>
              <a:rPr lang="zh-TW" altLang="en-US">
                <a:latin typeface="Arial"/>
                <a:cs typeface="+mj-ea"/>
              </a:rPr>
              <a:t> S</a:t>
            </a:r>
            <a:r>
              <a:rPr lang="en-US" altLang="zh-TW">
                <a:latin typeface="Arial"/>
                <a:cs typeface="+mj-ea"/>
              </a:rPr>
              <a:t>p</a:t>
            </a:r>
            <a:r>
              <a:rPr lang="zh-TW">
                <a:latin typeface="Arial"/>
                <a:cs typeface="+mj-ea"/>
              </a:rPr>
              <a:t>ecific</a:t>
            </a:r>
            <a:r>
              <a:rPr lang="zh-TW" altLang="en-US">
                <a:latin typeface="Arial"/>
                <a:cs typeface="+mj-ea"/>
              </a:rPr>
              <a:t> F</a:t>
            </a:r>
            <a:r>
              <a:rPr lang="zh-TW">
                <a:latin typeface="Arial"/>
                <a:cs typeface="+mj-ea"/>
              </a:rPr>
              <a:t>ile</a:t>
            </a:r>
            <a:r>
              <a:rPr lang="en-US" altLang="zh-TW">
                <a:latin typeface="Arial"/>
                <a:cs typeface="+mj-ea"/>
              </a:rPr>
              <a:t>(s)</a:t>
            </a:r>
            <a:r>
              <a:rPr lang="zh-TW">
                <a:latin typeface="Arial"/>
                <a:cs typeface="+mj-ea"/>
              </a:rPr>
              <a:t> in th</a:t>
            </a:r>
            <a:r>
              <a:rPr lang="en-US" altLang="zh-TW">
                <a:latin typeface="Arial"/>
                <a:cs typeface="+mj-ea"/>
              </a:rPr>
              <a:t>e</a:t>
            </a:r>
            <a:r>
              <a:rPr lang="zh-TW" altLang="en-US">
                <a:latin typeface="Arial"/>
                <a:cs typeface="+mj-ea"/>
              </a:rPr>
              <a:t> </a:t>
            </a:r>
            <a:r>
              <a:rPr lang="zh-TW">
                <a:latin typeface="Arial"/>
                <a:cs typeface="+mj-ea"/>
              </a:rPr>
              <a:t>VM</a:t>
            </a:r>
            <a:endParaRPr lang="zh-TW">
              <a:latin typeface="Arial"/>
            </a:endParaRPr>
          </a:p>
        </p:txBody>
      </p:sp>
      <p:pic>
        <p:nvPicPr>
          <p:cNvPr id="7" name="圖片 6">
            <a:extLst>
              <a:ext uri="{FF2B5EF4-FFF2-40B4-BE49-F238E27FC236}">
                <a16:creationId xmlns:a16="http://schemas.microsoft.com/office/drawing/2014/main" id="{CE413962-5298-4D69-AFD6-3D3B18346B83}"/>
              </a:ext>
            </a:extLst>
          </p:cNvPr>
          <p:cNvPicPr>
            <a:picLocks noChangeAspect="1"/>
          </p:cNvPicPr>
          <p:nvPr/>
        </p:nvPicPr>
        <p:blipFill>
          <a:blip r:embed="rId3"/>
          <a:stretch>
            <a:fillRect/>
          </a:stretch>
        </p:blipFill>
        <p:spPr>
          <a:xfrm>
            <a:off x="117880" y="1859204"/>
            <a:ext cx="5983835" cy="4181475"/>
          </a:xfrm>
          <a:prstGeom prst="rect">
            <a:avLst/>
          </a:prstGeom>
          <a:effectLst>
            <a:outerShdw blurRad="50800" dist="38100" dir="2700000" algn="tl" rotWithShape="0">
              <a:prstClr val="black">
                <a:alpha val="40000"/>
              </a:prstClr>
            </a:outerShdw>
          </a:effectLst>
        </p:spPr>
      </p:pic>
      <p:pic>
        <p:nvPicPr>
          <p:cNvPr id="8" name="圖片 7">
            <a:extLst>
              <a:ext uri="{FF2B5EF4-FFF2-40B4-BE49-F238E27FC236}">
                <a16:creationId xmlns:a16="http://schemas.microsoft.com/office/drawing/2014/main" id="{750AA237-75E1-4F34-9FE0-7182E83FF002}"/>
              </a:ext>
            </a:extLst>
          </p:cNvPr>
          <p:cNvPicPr>
            <a:picLocks noChangeAspect="1"/>
          </p:cNvPicPr>
          <p:nvPr/>
        </p:nvPicPr>
        <p:blipFill>
          <a:blip r:embed="rId4"/>
          <a:stretch>
            <a:fillRect/>
          </a:stretch>
        </p:blipFill>
        <p:spPr>
          <a:xfrm>
            <a:off x="6219575" y="1859204"/>
            <a:ext cx="5838825" cy="4181475"/>
          </a:xfrm>
          <a:prstGeom prst="rect">
            <a:avLst/>
          </a:prstGeom>
          <a:effectLst>
            <a:outerShdw blurRad="50800" dist="38100" dir="2700000" algn="tl" rotWithShape="0">
              <a:prstClr val="black">
                <a:alpha val="40000"/>
              </a:prstClr>
            </a:outerShdw>
          </a:effectLst>
        </p:spPr>
      </p:pic>
      <p:sp>
        <p:nvSpPr>
          <p:cNvPr id="9" name="矩形 8">
            <a:extLst>
              <a:ext uri="{FF2B5EF4-FFF2-40B4-BE49-F238E27FC236}">
                <a16:creationId xmlns:a16="http://schemas.microsoft.com/office/drawing/2014/main" id="{419A55F0-5DE2-4C38-BB51-A0F8A46AD8AD}"/>
              </a:ext>
            </a:extLst>
          </p:cNvPr>
          <p:cNvSpPr/>
          <p:nvPr/>
        </p:nvSpPr>
        <p:spPr>
          <a:xfrm>
            <a:off x="9490460" y="4775686"/>
            <a:ext cx="2512695" cy="340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0F3D12EE-D078-4617-B296-DCDCBC775028}"/>
              </a:ext>
            </a:extLst>
          </p:cNvPr>
          <p:cNvSpPr txBox="1">
            <a:spLocks/>
          </p:cNvSpPr>
          <p:nvPr/>
        </p:nvSpPr>
        <p:spPr>
          <a:xfrm>
            <a:off x="117880" y="5531933"/>
            <a:ext cx="5978120" cy="68678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ea typeface="+mj-lt"/>
                <a:cs typeface="+mj-lt"/>
              </a:rPr>
              <a:t>Restore a </a:t>
            </a:r>
            <a:r>
              <a:rPr lang="en-US" sz="2800">
                <a:ea typeface="+mj-lt"/>
                <a:cs typeface="+mj-lt"/>
              </a:rPr>
              <a:t>dedicated VM</a:t>
            </a:r>
            <a:endParaRPr lang="zh-TW">
              <a:ea typeface="+mj-lt"/>
              <a:cs typeface="+mj-lt"/>
            </a:endParaRPr>
          </a:p>
        </p:txBody>
      </p:sp>
      <p:sp>
        <p:nvSpPr>
          <p:cNvPr id="11" name="標題 1">
            <a:extLst>
              <a:ext uri="{FF2B5EF4-FFF2-40B4-BE49-F238E27FC236}">
                <a16:creationId xmlns:a16="http://schemas.microsoft.com/office/drawing/2014/main" id="{1ECE0F14-FFA3-4C43-A8FD-841B1665091A}"/>
              </a:ext>
            </a:extLst>
          </p:cNvPr>
          <p:cNvSpPr txBox="1">
            <a:spLocks/>
          </p:cNvSpPr>
          <p:nvPr/>
        </p:nvSpPr>
        <p:spPr>
          <a:xfrm>
            <a:off x="6229600" y="5531933"/>
            <a:ext cx="5962379" cy="68678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ea typeface="+mj-lt"/>
                <a:cs typeface="+mj-lt"/>
              </a:rPr>
              <a:t>Restore specific file(s) in </a:t>
            </a:r>
            <a:r>
              <a:rPr lang="en-US" altLang="zh-TW" sz="2800">
                <a:ea typeface="+mj-lt"/>
                <a:cs typeface="+mj-lt"/>
              </a:rPr>
              <a:t>the </a:t>
            </a:r>
            <a:r>
              <a:rPr lang="en-US" sz="2800">
                <a:ea typeface="+mj-lt"/>
                <a:cs typeface="+mj-lt"/>
              </a:rPr>
              <a:t>VM</a:t>
            </a:r>
            <a:endParaRPr lang="zh-TW">
              <a:ea typeface="+mj-lt"/>
              <a:cs typeface="+mj-lt"/>
            </a:endParaRPr>
          </a:p>
        </p:txBody>
      </p:sp>
    </p:spTree>
    <p:extLst>
      <p:ext uri="{BB962C8B-B14F-4D97-AF65-F5344CB8AC3E}">
        <p14:creationId xmlns:p14="http://schemas.microsoft.com/office/powerpoint/2010/main" val="102895267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172FB8-F5E9-48A3-8DCF-584658B6A95E}"/>
              </a:ext>
            </a:extLst>
          </p:cNvPr>
          <p:cNvSpPr>
            <a:spLocks noGrp="1"/>
          </p:cNvSpPr>
          <p:nvPr>
            <p:ph type="title"/>
          </p:nvPr>
        </p:nvSpPr>
        <p:spPr/>
        <p:txBody>
          <a:bodyPr/>
          <a:lstStyle/>
          <a:p>
            <a:r>
              <a:rPr lang="zh-TW">
                <a:cs typeface="+mj-ea"/>
              </a:rPr>
              <a:t>Op</a:t>
            </a:r>
            <a:r>
              <a:rPr lang="en-US" altLang="zh-TW">
                <a:cs typeface="+mj-ea"/>
              </a:rPr>
              <a:t>t</a:t>
            </a:r>
            <a:r>
              <a:rPr lang="zh-TW">
                <a:cs typeface="+mj-ea"/>
              </a:rPr>
              <a:t>ional Pure Support Package</a:t>
            </a:r>
            <a:endParaRPr lang="zh-TW"/>
          </a:p>
        </p:txBody>
      </p:sp>
      <p:pic>
        <p:nvPicPr>
          <p:cNvPr id="5" name="圖片 4">
            <a:extLst>
              <a:ext uri="{FF2B5EF4-FFF2-40B4-BE49-F238E27FC236}">
                <a16:creationId xmlns:a16="http://schemas.microsoft.com/office/drawing/2014/main" id="{2E3F7CED-1F3A-4536-A4E2-8EE81D723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3881" y="2564057"/>
            <a:ext cx="2947363" cy="3928818"/>
          </a:xfrm>
          <a:prstGeom prst="rect">
            <a:avLst/>
          </a:prstGeom>
        </p:spPr>
      </p:pic>
      <p:sp>
        <p:nvSpPr>
          <p:cNvPr id="3" name="內容版面配置區 2">
            <a:extLst>
              <a:ext uri="{FF2B5EF4-FFF2-40B4-BE49-F238E27FC236}">
                <a16:creationId xmlns:a16="http://schemas.microsoft.com/office/drawing/2014/main" id="{71774A9C-5803-4575-949F-E613E7273F98}"/>
              </a:ext>
            </a:extLst>
          </p:cNvPr>
          <p:cNvSpPr>
            <a:spLocks noGrp="1"/>
          </p:cNvSpPr>
          <p:nvPr>
            <p:ph idx="1"/>
          </p:nvPr>
        </p:nvSpPr>
        <p:spPr>
          <a:xfrm>
            <a:off x="838200" y="1825625"/>
            <a:ext cx="10515600" cy="4047637"/>
          </a:xfrm>
        </p:spPr>
        <p:txBody>
          <a:bodyPr vert="horz" lIns="91440" tIns="45720" rIns="91440" bIns="45720" rtlCol="0" anchor="t">
            <a:normAutofit/>
          </a:bodyPr>
          <a:lstStyle/>
          <a:p>
            <a:pPr marL="35560" indent="0">
              <a:buNone/>
            </a:pPr>
            <a:r>
              <a:rPr lang="zh-TW">
                <a:latin typeface="Arial"/>
                <a:cs typeface="+mn-ea"/>
              </a:rPr>
              <a:t>What is it?</a:t>
            </a:r>
            <a:endParaRPr lang="zh-TW">
              <a:latin typeface="Arial"/>
            </a:endParaRPr>
          </a:p>
          <a:p>
            <a:pPr marL="492760" indent="-457200"/>
            <a:r>
              <a:rPr lang="zh-TW" altLang="en-US">
                <a:cs typeface="+mn-ea"/>
              </a:rPr>
              <a:t>One-year unlimited number of technical support</a:t>
            </a:r>
            <a:endParaRPr lang="zh-TW"/>
          </a:p>
          <a:p>
            <a:pPr marL="492760" indent="-457200"/>
            <a:r>
              <a:rPr lang="zh-TW" altLang="en-US"/>
              <a:t>Support in English and German</a:t>
            </a:r>
          </a:p>
          <a:p>
            <a:pPr marL="35560" indent="0">
              <a:buNone/>
            </a:pPr>
            <a:endParaRPr lang="zh-TW" altLang="en-US">
              <a:cs typeface="+mn-ea"/>
            </a:endParaRPr>
          </a:p>
          <a:p>
            <a:pPr marL="35560" indent="0">
              <a:buNone/>
            </a:pPr>
            <a:r>
              <a:rPr lang="en-US" altLang="zh-TW">
                <a:cs typeface="+mn-ea"/>
              </a:rPr>
              <a:t>How to buy?</a:t>
            </a:r>
            <a:endParaRPr lang="en-US"/>
          </a:p>
          <a:p>
            <a:pPr marL="492760" indent="-457200">
              <a:buFont typeface="Arial"/>
              <a:buChar char="•"/>
            </a:pPr>
            <a:r>
              <a:rPr lang="en-US" altLang="zh-TW">
                <a:latin typeface="Arial"/>
                <a:cs typeface="Arial"/>
              </a:rPr>
              <a:t>Purchase the service directly via </a:t>
            </a:r>
            <a:r>
              <a:rPr lang="en-US" altLang="zh-TW" err="1">
                <a:latin typeface="Arial"/>
                <a:cs typeface="Arial"/>
              </a:rPr>
              <a:t>Archiware</a:t>
            </a:r>
            <a:r>
              <a:rPr lang="en-US" altLang="zh-TW">
                <a:latin typeface="Arial"/>
                <a:cs typeface="Arial"/>
              </a:rPr>
              <a:t> Portal</a:t>
            </a:r>
          </a:p>
          <a:p>
            <a:pPr marL="35560" indent="0">
              <a:buNone/>
            </a:pPr>
            <a:endParaRPr lang="zh-TW" altLang="en-US"/>
          </a:p>
        </p:txBody>
      </p:sp>
    </p:spTree>
    <p:extLst>
      <p:ext uri="{BB962C8B-B14F-4D97-AF65-F5344CB8AC3E}">
        <p14:creationId xmlns:p14="http://schemas.microsoft.com/office/powerpoint/2010/main" val="231100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D055227-531B-491D-9537-60CCC54AD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2C322DCF-6312-42F8-98AE-07722D73D5BD}"/>
              </a:ext>
            </a:extLst>
          </p:cNvPr>
          <p:cNvSpPr>
            <a:spLocks noGrp="1"/>
          </p:cNvSpPr>
          <p:nvPr>
            <p:ph type="title"/>
          </p:nvPr>
        </p:nvSpPr>
        <p:spPr>
          <a:xfrm>
            <a:off x="9026769" y="3952934"/>
            <a:ext cx="3957176" cy="1824222"/>
          </a:xfrm>
        </p:spPr>
        <p:txBody>
          <a:bodyPr>
            <a:normAutofit fontScale="90000"/>
          </a:bodyPr>
          <a:lstStyle/>
          <a:p>
            <a:pPr algn="l"/>
            <a:r>
              <a:rPr lang="en-US" altLang="zh-TW" sz="6800">
                <a:solidFill>
                  <a:schemeClr val="bg1"/>
                </a:solidFill>
                <a:latin typeface="Lucida Sans" panose="020B0602030504020204" pitchFamily="34" charset="0"/>
              </a:rPr>
              <a:t>Live</a:t>
            </a:r>
            <a:br>
              <a:rPr lang="en-US" altLang="zh-TW" sz="6800">
                <a:solidFill>
                  <a:schemeClr val="bg1"/>
                </a:solidFill>
                <a:latin typeface="Lucida Sans" panose="020B0602030504020204" pitchFamily="34" charset="0"/>
              </a:rPr>
            </a:br>
            <a:r>
              <a:rPr lang="en-US" altLang="zh-TW" sz="6800">
                <a:solidFill>
                  <a:schemeClr val="bg1"/>
                </a:solidFill>
                <a:latin typeface="Lucida Sans" panose="020B0602030504020204" pitchFamily="34" charset="0"/>
              </a:rPr>
              <a:t>Demo</a:t>
            </a:r>
            <a:endParaRPr lang="zh-TW" altLang="en-US" sz="6800">
              <a:solidFill>
                <a:schemeClr val="bg1"/>
              </a:solidFill>
              <a:latin typeface="Lucida Sans" panose="020B0602030504020204" pitchFamily="34" charset="0"/>
            </a:endParaRPr>
          </a:p>
        </p:txBody>
      </p:sp>
      <p:sp>
        <p:nvSpPr>
          <p:cNvPr id="3" name="內容版面配置區 2">
            <a:extLst>
              <a:ext uri="{FF2B5EF4-FFF2-40B4-BE49-F238E27FC236}">
                <a16:creationId xmlns:a16="http://schemas.microsoft.com/office/drawing/2014/main" id="{6F609060-0A77-4472-8D24-31CC9D6C543E}"/>
              </a:ext>
            </a:extLst>
          </p:cNvPr>
          <p:cNvSpPr>
            <a:spLocks noGrp="1"/>
          </p:cNvSpPr>
          <p:nvPr>
            <p:ph idx="1"/>
          </p:nvPr>
        </p:nvSpPr>
        <p:spPr>
          <a:xfrm>
            <a:off x="9061938" y="2766217"/>
            <a:ext cx="1752599" cy="1325563"/>
          </a:xfrm>
        </p:spPr>
        <p:txBody>
          <a:bodyPr anchor="ctr">
            <a:normAutofit/>
          </a:bodyPr>
          <a:lstStyle/>
          <a:p>
            <a:pPr marL="0" indent="0">
              <a:buNone/>
            </a:pPr>
            <a:r>
              <a:rPr lang="en-US" altLang="zh-TW" sz="3800">
                <a:solidFill>
                  <a:srgbClr val="0C2DB8"/>
                </a:solidFill>
              </a:rPr>
              <a:t>Part 1</a:t>
            </a:r>
          </a:p>
        </p:txBody>
      </p:sp>
    </p:spTree>
    <p:extLst>
      <p:ext uri="{BB962C8B-B14F-4D97-AF65-F5344CB8AC3E}">
        <p14:creationId xmlns:p14="http://schemas.microsoft.com/office/powerpoint/2010/main" val="410355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284479C0-4367-46E5-B101-9B87A552B9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490" y="1690688"/>
            <a:ext cx="6485509" cy="4508285"/>
          </a:xfrm>
          <a:prstGeom prst="rect">
            <a:avLst/>
          </a:prstGeom>
        </p:spPr>
      </p:pic>
      <p:pic>
        <p:nvPicPr>
          <p:cNvPr id="10" name="圖片 9">
            <a:extLst>
              <a:ext uri="{FF2B5EF4-FFF2-40B4-BE49-F238E27FC236}">
                <a16:creationId xmlns:a16="http://schemas.microsoft.com/office/drawing/2014/main" id="{116D5BCD-0E40-49F6-BE75-A7ACABCD4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259" y="1690688"/>
            <a:ext cx="6485509" cy="4508285"/>
          </a:xfrm>
          <a:prstGeom prst="rect">
            <a:avLst/>
          </a:prstGeom>
        </p:spPr>
      </p:pic>
      <p:sp>
        <p:nvSpPr>
          <p:cNvPr id="2" name="標題 1">
            <a:extLst>
              <a:ext uri="{FF2B5EF4-FFF2-40B4-BE49-F238E27FC236}">
                <a16:creationId xmlns:a16="http://schemas.microsoft.com/office/drawing/2014/main" id="{651A78E5-8F01-427E-862A-3C4B1090A7D3}"/>
              </a:ext>
            </a:extLst>
          </p:cNvPr>
          <p:cNvSpPr>
            <a:spLocks noGrp="1"/>
          </p:cNvSpPr>
          <p:nvPr>
            <p:ph type="title"/>
          </p:nvPr>
        </p:nvSpPr>
        <p:spPr/>
        <p:txBody>
          <a:bodyPr>
            <a:normAutofit/>
          </a:bodyPr>
          <a:lstStyle/>
          <a:p>
            <a:r>
              <a:rPr lang="zh-TW" altLang="en-US">
                <a:solidFill>
                  <a:schemeClr val="bg1"/>
                </a:solidFill>
                <a:cs typeface="+mj-ea"/>
              </a:rPr>
              <a:t>Agenda</a:t>
            </a:r>
            <a:endParaRPr lang="zh-TW" altLang="en-US">
              <a:solidFill>
                <a:schemeClr val="bg1"/>
              </a:solidFill>
            </a:endParaRPr>
          </a:p>
        </p:txBody>
      </p:sp>
      <p:sp>
        <p:nvSpPr>
          <p:cNvPr id="3" name="內容版面配置區 2">
            <a:extLst>
              <a:ext uri="{FF2B5EF4-FFF2-40B4-BE49-F238E27FC236}">
                <a16:creationId xmlns:a16="http://schemas.microsoft.com/office/drawing/2014/main" id="{C796BBD7-F740-4596-BBE7-58BDD984DBAE}"/>
              </a:ext>
            </a:extLst>
          </p:cNvPr>
          <p:cNvSpPr>
            <a:spLocks noGrp="1"/>
          </p:cNvSpPr>
          <p:nvPr>
            <p:ph idx="1"/>
          </p:nvPr>
        </p:nvSpPr>
        <p:spPr>
          <a:xfrm>
            <a:off x="1191127" y="2942054"/>
            <a:ext cx="4547782" cy="2768935"/>
          </a:xfrm>
        </p:spPr>
        <p:txBody>
          <a:bodyPr vert="horz" lIns="91440" tIns="45720" rIns="91440" bIns="45720" rtlCol="0" anchor="t">
            <a:normAutofit/>
          </a:bodyPr>
          <a:lstStyle/>
          <a:p>
            <a:pPr marL="359410" indent="-359410">
              <a:lnSpc>
                <a:spcPct val="100000"/>
              </a:lnSpc>
              <a:spcBef>
                <a:spcPts val="0"/>
              </a:spcBef>
              <a:buNone/>
            </a:pPr>
            <a:r>
              <a:rPr lang="en-US" sz="2200">
                <a:latin typeface="Arial" panose="020B0604020202020204" pitchFamily="34" charset="0"/>
                <a:cs typeface="Arial" panose="020B0604020202020204" pitchFamily="34" charset="0"/>
              </a:rPr>
              <a:t>1. Does VM</a:t>
            </a:r>
            <a:r>
              <a:rPr lang="en-US" altLang="zh-TW" sz="2200">
                <a:latin typeface="Arial" panose="020B0604020202020204" pitchFamily="34" charset="0"/>
                <a:cs typeface="Arial" panose="020B0604020202020204" pitchFamily="34" charset="0"/>
              </a:rPr>
              <a:t> backup drive you crazy</a:t>
            </a:r>
            <a:r>
              <a:rPr lang="en-US" sz="2200">
                <a:latin typeface="Arial" panose="020B0604020202020204" pitchFamily="34" charset="0"/>
                <a:cs typeface="Arial" panose="020B0604020202020204" pitchFamily="34" charset="0"/>
              </a:rPr>
              <a:t>?</a:t>
            </a:r>
            <a:endParaRPr lang="zh-TW" altLang="en-US" sz="2200"/>
          </a:p>
          <a:p>
            <a:pPr marL="359410" indent="-359410">
              <a:lnSpc>
                <a:spcPct val="100000"/>
              </a:lnSpc>
              <a:spcBef>
                <a:spcPts val="0"/>
              </a:spcBef>
              <a:buNone/>
            </a:pPr>
            <a:r>
              <a:rPr lang="en-US" sz="2200">
                <a:latin typeface="Arial"/>
                <a:cs typeface="Arial"/>
              </a:rPr>
              <a:t>2. 5 reasons to back up VMs with QNAP</a:t>
            </a:r>
            <a:r>
              <a:rPr lang="en-US" altLang="zh-TW" sz="2200">
                <a:latin typeface="Arial"/>
                <a:cs typeface="Arial"/>
              </a:rPr>
              <a:t> and </a:t>
            </a:r>
            <a:r>
              <a:rPr lang="en-US" sz="2200" err="1">
                <a:latin typeface="Arial"/>
                <a:cs typeface="Arial"/>
              </a:rPr>
              <a:t>Archiware</a:t>
            </a:r>
            <a:r>
              <a:rPr lang="en-US" sz="2200">
                <a:latin typeface="Arial"/>
                <a:cs typeface="Arial"/>
              </a:rPr>
              <a:t> Pure</a:t>
            </a:r>
          </a:p>
          <a:p>
            <a:pPr marL="359410" indent="-359410">
              <a:lnSpc>
                <a:spcPct val="100000"/>
              </a:lnSpc>
              <a:spcBef>
                <a:spcPts val="0"/>
              </a:spcBef>
              <a:buNone/>
            </a:pPr>
            <a:r>
              <a:rPr lang="en-US" altLang="zh-TW" sz="2200">
                <a:latin typeface="Arial" panose="020B0604020202020204" pitchFamily="34" charset="0"/>
                <a:cs typeface="Arial" panose="020B0604020202020204" pitchFamily="34" charset="0"/>
              </a:rPr>
              <a:t>3. Detailed function introduction</a:t>
            </a:r>
            <a:endParaRPr lang="en-US" sz="2200"/>
          </a:p>
          <a:p>
            <a:pPr marL="359410" indent="-359410">
              <a:lnSpc>
                <a:spcPct val="100000"/>
              </a:lnSpc>
              <a:spcBef>
                <a:spcPts val="0"/>
              </a:spcBef>
              <a:buNone/>
            </a:pPr>
            <a:r>
              <a:rPr lang="en-US" sz="2200">
                <a:latin typeface="Arial" panose="020B0604020202020204" pitchFamily="34" charset="0"/>
                <a:cs typeface="Arial" panose="020B0604020202020204" pitchFamily="34" charset="0"/>
              </a:rPr>
              <a:t>4. Live demo</a:t>
            </a:r>
            <a:endParaRPr lang="zh-TW" sz="2200"/>
          </a:p>
        </p:txBody>
      </p:sp>
      <p:sp>
        <p:nvSpPr>
          <p:cNvPr id="4" name="內容版面配置區 3">
            <a:extLst>
              <a:ext uri="{FF2B5EF4-FFF2-40B4-BE49-F238E27FC236}">
                <a16:creationId xmlns:a16="http://schemas.microsoft.com/office/drawing/2014/main" id="{0A992FDD-3C6B-4C5E-9E10-BDAD12540BE3}"/>
              </a:ext>
            </a:extLst>
          </p:cNvPr>
          <p:cNvSpPr>
            <a:spLocks noGrp="1"/>
          </p:cNvSpPr>
          <p:nvPr>
            <p:ph sz="half" idx="4294967295"/>
          </p:nvPr>
        </p:nvSpPr>
        <p:spPr>
          <a:xfrm>
            <a:off x="6419320" y="2942054"/>
            <a:ext cx="5064349" cy="2768935"/>
          </a:xfrm>
        </p:spPr>
        <p:txBody>
          <a:bodyPr vert="horz" lIns="91440" tIns="45720" rIns="91440" bIns="45720" rtlCol="0" anchor="t">
            <a:normAutofit/>
          </a:bodyPr>
          <a:lstStyle/>
          <a:p>
            <a:pPr marL="359410" indent="-359410">
              <a:lnSpc>
                <a:spcPct val="100000"/>
              </a:lnSpc>
              <a:spcBef>
                <a:spcPts val="0"/>
              </a:spcBef>
              <a:buNone/>
            </a:pPr>
            <a:r>
              <a:rPr lang="en-US" altLang="zh-TW" sz="2200">
                <a:latin typeface="Arial" panose="020B0604020202020204" pitchFamily="34" charset="0"/>
                <a:cs typeface="Arial" panose="020B0604020202020204" pitchFamily="34" charset="0"/>
              </a:rPr>
              <a:t>1. Backup challenges for media and entertainment industries</a:t>
            </a:r>
            <a:endParaRPr lang="en-US" sz="2200"/>
          </a:p>
          <a:p>
            <a:pPr marL="359410" indent="-359410">
              <a:lnSpc>
                <a:spcPct val="100000"/>
              </a:lnSpc>
              <a:spcBef>
                <a:spcPts val="0"/>
              </a:spcBef>
              <a:buNone/>
            </a:pPr>
            <a:r>
              <a:rPr lang="en-US" altLang="zh-TW" sz="2200">
                <a:latin typeface="Arial"/>
                <a:cs typeface="Arial"/>
              </a:rPr>
              <a:t>2. 5 reasons to back up media files with </a:t>
            </a:r>
            <a:r>
              <a:rPr lang="en-US" sz="2200">
                <a:latin typeface="Arial"/>
                <a:cs typeface="Arial"/>
              </a:rPr>
              <a:t>QNAP </a:t>
            </a:r>
            <a:r>
              <a:rPr lang="en-US" altLang="zh-TW" sz="2200">
                <a:latin typeface="Arial"/>
                <a:cs typeface="Arial"/>
              </a:rPr>
              <a:t>and </a:t>
            </a:r>
            <a:r>
              <a:rPr lang="en-US" sz="2200" err="1">
                <a:latin typeface="Arial"/>
                <a:cs typeface="Arial"/>
              </a:rPr>
              <a:t>Archiware</a:t>
            </a:r>
            <a:r>
              <a:rPr lang="en-US" sz="2200">
                <a:latin typeface="Arial"/>
                <a:cs typeface="Arial"/>
              </a:rPr>
              <a:t> P5</a:t>
            </a:r>
          </a:p>
          <a:p>
            <a:pPr marL="359410" indent="-359410">
              <a:lnSpc>
                <a:spcPct val="100000"/>
              </a:lnSpc>
              <a:spcBef>
                <a:spcPts val="0"/>
              </a:spcBef>
              <a:buNone/>
            </a:pPr>
            <a:r>
              <a:rPr lang="en-US" altLang="zh-TW" sz="2200">
                <a:latin typeface="Arial" panose="020B0604020202020204" pitchFamily="34" charset="0"/>
                <a:cs typeface="Arial" panose="020B0604020202020204" pitchFamily="34" charset="0"/>
              </a:rPr>
              <a:t>3. Detailed function introduction</a:t>
            </a:r>
            <a:endParaRPr lang="en-US" sz="2200"/>
          </a:p>
          <a:p>
            <a:pPr marL="359410" indent="-359410">
              <a:lnSpc>
                <a:spcPct val="100000"/>
              </a:lnSpc>
              <a:spcBef>
                <a:spcPts val="0"/>
              </a:spcBef>
              <a:buNone/>
            </a:pPr>
            <a:r>
              <a:rPr lang="en-US" sz="2200">
                <a:latin typeface="Arial" panose="020B0604020202020204" pitchFamily="34" charset="0"/>
                <a:cs typeface="Arial" panose="020B0604020202020204" pitchFamily="34" charset="0"/>
              </a:rPr>
              <a:t>4. Live demo</a:t>
            </a:r>
            <a:endParaRPr lang="en-US" sz="2200"/>
          </a:p>
          <a:p>
            <a:pPr marL="359410" indent="-359410">
              <a:buAutoNum type="arabicPeriod"/>
            </a:pPr>
            <a:endParaRPr lang="en-US" altLang="zh-TW" sz="2200">
              <a:solidFill>
                <a:schemeClr val="tx1">
                  <a:lumMod val="85000"/>
                  <a:lumOff val="15000"/>
                </a:schemeClr>
              </a:solidFill>
            </a:endParaRPr>
          </a:p>
          <a:p>
            <a:pPr marL="359410" indent="-359410">
              <a:buAutoNum type="arabicPeriod"/>
            </a:pPr>
            <a:endParaRPr lang="zh-TW" altLang="en-US" sz="2200">
              <a:solidFill>
                <a:schemeClr val="tx1">
                  <a:lumMod val="85000"/>
                  <a:lumOff val="15000"/>
                </a:schemeClr>
              </a:solidFill>
            </a:endParaRPr>
          </a:p>
        </p:txBody>
      </p:sp>
      <p:sp>
        <p:nvSpPr>
          <p:cNvPr id="11" name="內容版面配置區 2">
            <a:extLst>
              <a:ext uri="{FF2B5EF4-FFF2-40B4-BE49-F238E27FC236}">
                <a16:creationId xmlns:a16="http://schemas.microsoft.com/office/drawing/2014/main" id="{882B44D9-CC64-47F8-81CE-1798D53D78F3}"/>
              </a:ext>
            </a:extLst>
          </p:cNvPr>
          <p:cNvSpPr txBox="1">
            <a:spLocks/>
          </p:cNvSpPr>
          <p:nvPr/>
        </p:nvSpPr>
        <p:spPr>
          <a:xfrm>
            <a:off x="1094873" y="1979528"/>
            <a:ext cx="4648200" cy="619293"/>
          </a:xfrm>
          <a:prstGeom prst="rect">
            <a:avLst/>
          </a:prstGeom>
        </p:spPr>
        <p:txBody>
          <a:bodyPr vert="horz" lIns="91440" tIns="45720" rIns="91440" bIns="45720" rtlCol="0">
            <a:no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000">
                <a:solidFill>
                  <a:srgbClr val="03C4C9"/>
                </a:solidFill>
                <a:latin typeface="+mn-ea"/>
              </a:rPr>
              <a:t>Part 1</a:t>
            </a:r>
            <a:endParaRPr lang="zh-TW" altLang="en-US" sz="4000">
              <a:solidFill>
                <a:srgbClr val="03C4C9"/>
              </a:solidFill>
              <a:latin typeface="+mn-ea"/>
            </a:endParaRPr>
          </a:p>
        </p:txBody>
      </p:sp>
      <p:sp>
        <p:nvSpPr>
          <p:cNvPr id="13" name="內容版面配置區 2">
            <a:extLst>
              <a:ext uri="{FF2B5EF4-FFF2-40B4-BE49-F238E27FC236}">
                <a16:creationId xmlns:a16="http://schemas.microsoft.com/office/drawing/2014/main" id="{DF22CF10-D1F5-4648-8440-6CA9C166EEC1}"/>
              </a:ext>
            </a:extLst>
          </p:cNvPr>
          <p:cNvSpPr txBox="1">
            <a:spLocks/>
          </p:cNvSpPr>
          <p:nvPr/>
        </p:nvSpPr>
        <p:spPr>
          <a:xfrm>
            <a:off x="6485020" y="1979528"/>
            <a:ext cx="4648200" cy="619293"/>
          </a:xfrm>
          <a:prstGeom prst="rect">
            <a:avLst/>
          </a:prstGeom>
        </p:spPr>
        <p:txBody>
          <a:bodyPr vert="horz" lIns="91440" tIns="45720" rIns="91440" bIns="45720" rtlCol="0">
            <a:no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000">
                <a:solidFill>
                  <a:srgbClr val="03C4C9"/>
                </a:solidFill>
                <a:latin typeface="+mn-ea"/>
              </a:rPr>
              <a:t>Part 2</a:t>
            </a:r>
            <a:endParaRPr lang="zh-TW" altLang="en-US" sz="4000">
              <a:solidFill>
                <a:srgbClr val="03C4C9"/>
              </a:solidFill>
              <a:latin typeface="+mn-ea"/>
            </a:endParaRPr>
          </a:p>
        </p:txBody>
      </p:sp>
      <p:pic>
        <p:nvPicPr>
          <p:cNvPr id="17" name="圖片 16" descr="一張含有 樂高 的圖片&#10;&#10;自動產生的描述">
            <a:extLst>
              <a:ext uri="{FF2B5EF4-FFF2-40B4-BE49-F238E27FC236}">
                <a16:creationId xmlns:a16="http://schemas.microsoft.com/office/drawing/2014/main" id="{C7A63D97-88B1-400B-B09F-02DA6A2757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4690" y="4417704"/>
            <a:ext cx="2428340" cy="2586570"/>
          </a:xfrm>
          <a:prstGeom prst="rect">
            <a:avLst/>
          </a:prstGeom>
        </p:spPr>
      </p:pic>
      <p:pic>
        <p:nvPicPr>
          <p:cNvPr id="19" name="圖片 18" descr="一張含有 向量圖形 的圖片&#10;&#10;自動產生的描述">
            <a:extLst>
              <a:ext uri="{FF2B5EF4-FFF2-40B4-BE49-F238E27FC236}">
                <a16:creationId xmlns:a16="http://schemas.microsoft.com/office/drawing/2014/main" id="{61E66CB9-8A9A-49F8-A166-F759B3223A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94" y="72722"/>
            <a:ext cx="3746541" cy="2697715"/>
          </a:xfrm>
          <a:prstGeom prst="rect">
            <a:avLst/>
          </a:prstGeom>
        </p:spPr>
      </p:pic>
    </p:spTree>
    <p:extLst>
      <p:ext uri="{BB962C8B-B14F-4D97-AF65-F5344CB8AC3E}">
        <p14:creationId xmlns:p14="http://schemas.microsoft.com/office/powerpoint/2010/main" val="353170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圖片 4" descr="一張含有 火車 的圖片&#10;&#10;自動產生的描述">
            <a:extLst>
              <a:ext uri="{FF2B5EF4-FFF2-40B4-BE49-F238E27FC236}">
                <a16:creationId xmlns:a16="http://schemas.microsoft.com/office/drawing/2014/main" id="{AF117B2A-34CB-4FEC-9E19-1E01D0025F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3" name="內容版面配置區 2">
            <a:extLst>
              <a:ext uri="{FF2B5EF4-FFF2-40B4-BE49-F238E27FC236}">
                <a16:creationId xmlns:a16="http://schemas.microsoft.com/office/drawing/2014/main" id="{CBC8D838-7785-4A85-B534-CB3AC373D6FC}"/>
              </a:ext>
            </a:extLst>
          </p:cNvPr>
          <p:cNvSpPr>
            <a:spLocks noGrp="1"/>
          </p:cNvSpPr>
          <p:nvPr>
            <p:ph idx="1"/>
          </p:nvPr>
        </p:nvSpPr>
        <p:spPr>
          <a:xfrm>
            <a:off x="390656" y="2071809"/>
            <a:ext cx="6279775" cy="3625606"/>
          </a:xfrm>
        </p:spPr>
        <p:txBody>
          <a:bodyPr anchor="t">
            <a:normAutofit/>
          </a:bodyPr>
          <a:lstStyle/>
          <a:p>
            <a:pPr marL="0" indent="0">
              <a:buNone/>
            </a:pPr>
            <a:r>
              <a:rPr lang="zh-TW">
                <a:solidFill>
                  <a:schemeClr val="bg1"/>
                </a:solidFill>
                <a:latin typeface="Arial"/>
                <a:cs typeface="Arial"/>
              </a:rPr>
              <a:t>Due to the increase of high resolution cameras and large 4K video demand, the incoveniences of storing larg</a:t>
            </a:r>
            <a:r>
              <a:rPr lang="en-US" altLang="zh-TW">
                <a:solidFill>
                  <a:schemeClr val="bg1"/>
                </a:solidFill>
                <a:latin typeface="Arial"/>
                <a:cs typeface="Arial"/>
              </a:rPr>
              <a:t>e</a:t>
            </a:r>
            <a:r>
              <a:rPr lang="zh-TW" altLang="en-US">
                <a:solidFill>
                  <a:schemeClr val="bg1"/>
                </a:solidFill>
                <a:latin typeface="Arial"/>
                <a:cs typeface="Arial"/>
              </a:rPr>
              <a:t> </a:t>
            </a:r>
            <a:r>
              <a:rPr lang="zh-TW">
                <a:solidFill>
                  <a:schemeClr val="bg1"/>
                </a:solidFill>
                <a:latin typeface="Arial"/>
                <a:cs typeface="Arial"/>
              </a:rPr>
              <a:t>files becomes a big issue</a:t>
            </a:r>
            <a:r>
              <a:rPr lang="en-US" altLang="zh-TW">
                <a:solidFill>
                  <a:schemeClr val="bg1"/>
                </a:solidFill>
                <a:latin typeface="Arial"/>
                <a:cs typeface="Arial"/>
              </a:rPr>
              <a:t>...</a:t>
            </a:r>
            <a:r>
              <a:rPr lang="zh-TW">
                <a:solidFill>
                  <a:schemeClr val="bg1"/>
                </a:solidFill>
                <a:latin typeface="Arial"/>
                <a:cs typeface="Arial"/>
              </a:rPr>
              <a:t> </a:t>
            </a:r>
          </a:p>
          <a:p>
            <a:pPr marL="0" indent="0">
              <a:buNone/>
            </a:pPr>
            <a:endParaRPr lang="en-US" altLang="zh-TW" sz="2000">
              <a:solidFill>
                <a:schemeClr val="bg1"/>
              </a:solidFill>
            </a:endParaRPr>
          </a:p>
          <a:p>
            <a:pPr marL="35560" lvl="1" indent="143510"/>
            <a:r>
              <a:rPr lang="en-US" altLang="zh-TW" sz="2000">
                <a:solidFill>
                  <a:schemeClr val="bg1"/>
                </a:solidFill>
                <a:latin typeface="Arial"/>
                <a:cs typeface="Arial"/>
              </a:rPr>
              <a:t>W</a:t>
            </a:r>
            <a:r>
              <a:rPr lang="zh-TW" sz="2000">
                <a:solidFill>
                  <a:schemeClr val="bg1"/>
                </a:solidFill>
                <a:latin typeface="Arial"/>
                <a:cs typeface="Arial"/>
              </a:rPr>
              <a:t>orry</a:t>
            </a:r>
            <a:r>
              <a:rPr lang="en-US" altLang="zh-TW" sz="2000">
                <a:solidFill>
                  <a:schemeClr val="bg1"/>
                </a:solidFill>
                <a:latin typeface="Arial"/>
                <a:cs typeface="Arial"/>
              </a:rPr>
              <a:t>ing</a:t>
            </a:r>
            <a:r>
              <a:rPr lang="zh-TW" sz="2000">
                <a:solidFill>
                  <a:schemeClr val="bg1"/>
                </a:solidFill>
                <a:latin typeface="Arial"/>
                <a:cs typeface="Arial"/>
              </a:rPr>
              <a:t> about losing your original video or</a:t>
            </a:r>
            <a:r>
              <a:rPr lang="zh-TW" altLang="en-US" sz="2000">
                <a:solidFill>
                  <a:schemeClr val="bg1"/>
                </a:solidFill>
                <a:latin typeface="Arial"/>
                <a:cs typeface="Arial"/>
              </a:rPr>
              <a:t> </a:t>
            </a:r>
            <a:r>
              <a:rPr lang="zh-TW" sz="2000">
                <a:solidFill>
                  <a:schemeClr val="bg1"/>
                </a:solidFill>
                <a:latin typeface="Arial"/>
                <a:cs typeface="Arial"/>
              </a:rPr>
              <a:t>images?</a:t>
            </a:r>
            <a:endParaRPr lang="zh-TW" altLang="en-US" sz="2000">
              <a:solidFill>
                <a:schemeClr val="bg1"/>
              </a:solidFill>
              <a:latin typeface="Arial"/>
              <a:cs typeface="Arial"/>
            </a:endParaRPr>
          </a:p>
          <a:p>
            <a:pPr marL="35560" lvl="1" indent="143510"/>
            <a:r>
              <a:rPr lang="en-US" altLang="zh-TW" sz="2000">
                <a:solidFill>
                  <a:schemeClr val="bg1"/>
                </a:solidFill>
                <a:latin typeface="Arial"/>
                <a:cs typeface="Arial"/>
              </a:rPr>
              <a:t>What's is the backup and archive destination</a:t>
            </a:r>
            <a:r>
              <a:rPr lang="en-US" sz="2000">
                <a:solidFill>
                  <a:schemeClr val="bg1"/>
                </a:solidFill>
                <a:latin typeface="Arial"/>
                <a:cs typeface="Arial"/>
              </a:rPr>
              <a:t>?</a:t>
            </a:r>
            <a:endParaRPr lang="zh-TW" sz="2000">
              <a:solidFill>
                <a:schemeClr val="bg1"/>
              </a:solidFill>
              <a:latin typeface="Arial"/>
              <a:cs typeface="Arial"/>
            </a:endParaRPr>
          </a:p>
          <a:p>
            <a:pPr marL="35560" lvl="1" indent="143510"/>
            <a:r>
              <a:rPr lang="en-US" altLang="zh-TW" sz="2000">
                <a:solidFill>
                  <a:schemeClr val="bg1"/>
                </a:solidFill>
                <a:latin typeface="Arial"/>
                <a:cs typeface="Arial"/>
              </a:rPr>
              <a:t>How to back up your videos and images </a:t>
            </a:r>
            <a:r>
              <a:rPr lang="en-US" sz="2000">
                <a:solidFill>
                  <a:schemeClr val="bg1"/>
                </a:solidFill>
                <a:latin typeface="Arial"/>
                <a:cs typeface="Arial"/>
              </a:rPr>
              <a:t>securely?</a:t>
            </a:r>
          </a:p>
          <a:p>
            <a:pPr marL="35560" lvl="1" indent="143510"/>
            <a:r>
              <a:rPr lang="en-US" altLang="zh-TW" sz="2000">
                <a:solidFill>
                  <a:schemeClr val="bg1"/>
                </a:solidFill>
                <a:latin typeface="Arial"/>
                <a:cs typeface="Arial"/>
              </a:rPr>
              <a:t>How to reuse previous files</a:t>
            </a:r>
            <a:r>
              <a:rPr lang="en-US" sz="2000">
                <a:solidFill>
                  <a:schemeClr val="bg1"/>
                </a:solidFill>
                <a:latin typeface="Arial"/>
                <a:cs typeface="Arial"/>
              </a:rPr>
              <a:t>?</a:t>
            </a:r>
            <a:endParaRPr lang="en-US">
              <a:solidFill>
                <a:schemeClr val="bg1"/>
              </a:solidFill>
              <a:latin typeface="Arial"/>
              <a:cs typeface="Arial"/>
            </a:endParaRPr>
          </a:p>
        </p:txBody>
      </p:sp>
    </p:spTree>
    <p:extLst>
      <p:ext uri="{BB962C8B-B14F-4D97-AF65-F5344CB8AC3E}">
        <p14:creationId xmlns:p14="http://schemas.microsoft.com/office/powerpoint/2010/main" val="39496846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541FBC-FD35-423D-A63F-DA0CC6EDB8CA}"/>
              </a:ext>
            </a:extLst>
          </p:cNvPr>
          <p:cNvSpPr>
            <a:spLocks noGrp="1"/>
          </p:cNvSpPr>
          <p:nvPr>
            <p:ph type="title"/>
          </p:nvPr>
        </p:nvSpPr>
        <p:spPr>
          <a:xfrm>
            <a:off x="838200" y="458910"/>
            <a:ext cx="10515600" cy="1325563"/>
          </a:xfrm>
        </p:spPr>
        <p:txBody>
          <a:bodyPr>
            <a:normAutofit fontScale="90000"/>
          </a:bodyPr>
          <a:lstStyle/>
          <a:p>
            <a:r>
              <a:rPr lang="zh-TW">
                <a:latin typeface="Arial"/>
                <a:cs typeface="+mj-ea"/>
              </a:rPr>
              <a:t>5 Reason to </a:t>
            </a:r>
            <a:r>
              <a:rPr lang="en-US" altLang="zh-TW">
                <a:latin typeface="Arial"/>
                <a:cs typeface="+mj-ea"/>
              </a:rPr>
              <a:t>U</a:t>
            </a:r>
            <a:r>
              <a:rPr lang="zh-TW">
                <a:latin typeface="Arial"/>
                <a:cs typeface="+mj-ea"/>
              </a:rPr>
              <a:t>se QNAP a</a:t>
            </a:r>
            <a:r>
              <a:rPr lang="en-US" altLang="zh-TW">
                <a:latin typeface="Arial"/>
                <a:cs typeface="+mj-ea"/>
              </a:rPr>
              <a:t>n</a:t>
            </a:r>
            <a:r>
              <a:rPr lang="zh-TW">
                <a:latin typeface="Arial"/>
                <a:cs typeface="+mj-ea"/>
              </a:rPr>
              <a:t>d Archiware P5</a:t>
            </a:r>
            <a:endParaRPr lang="zh-TW">
              <a:latin typeface="Arial"/>
            </a:endParaRPr>
          </a:p>
        </p:txBody>
      </p:sp>
      <p:sp>
        <p:nvSpPr>
          <p:cNvPr id="3" name="內容版面配置區 2">
            <a:extLst>
              <a:ext uri="{FF2B5EF4-FFF2-40B4-BE49-F238E27FC236}">
                <a16:creationId xmlns:a16="http://schemas.microsoft.com/office/drawing/2014/main" id="{05B70540-807F-4FFE-BCB5-4C63CA80B8B5}"/>
              </a:ext>
            </a:extLst>
          </p:cNvPr>
          <p:cNvSpPr>
            <a:spLocks noGrp="1"/>
          </p:cNvSpPr>
          <p:nvPr>
            <p:ph idx="1"/>
          </p:nvPr>
        </p:nvSpPr>
        <p:spPr>
          <a:xfrm>
            <a:off x="838200" y="2157045"/>
            <a:ext cx="9384323" cy="4019917"/>
          </a:xfrm>
        </p:spPr>
        <p:txBody>
          <a:bodyPr vert="horz" lIns="91440" tIns="45720" rIns="91440" bIns="45720" rtlCol="0" anchor="t">
            <a:normAutofit/>
          </a:bodyPr>
          <a:lstStyle/>
          <a:p>
            <a:pPr marL="549910" indent="-514350">
              <a:buAutoNum type="arabicPeriod"/>
            </a:pPr>
            <a:r>
              <a:rPr lang="zh-TW" sz="2600">
                <a:cs typeface="+mn-ea"/>
              </a:rPr>
              <a:t>The most powerful NAS </a:t>
            </a:r>
          </a:p>
          <a:p>
            <a:pPr marL="549910" indent="-514350">
              <a:buAutoNum type="arabicPeriod"/>
            </a:pPr>
            <a:r>
              <a:rPr lang="en-US" altLang="zh-TW" sz="2600">
                <a:latin typeface="Arial"/>
                <a:cs typeface="+mn-ea"/>
              </a:rPr>
              <a:t>Built-in useful file organization and search tools in the NAS</a:t>
            </a:r>
            <a:endParaRPr lang="zh-TW" sz="2600">
              <a:latin typeface="Arial"/>
              <a:cs typeface="+mn-ea"/>
            </a:endParaRPr>
          </a:p>
          <a:p>
            <a:pPr marL="549910" indent="-514350">
              <a:buAutoNum type="arabicPeriod"/>
            </a:pPr>
            <a:r>
              <a:rPr lang="en-US" sz="2600">
                <a:latin typeface="Arial"/>
                <a:cs typeface="+mn-ea"/>
              </a:rPr>
              <a:t>Multiple protections for precious video and image files </a:t>
            </a:r>
            <a:endParaRPr lang="en-US" altLang="zh-TW" sz="2600">
              <a:latin typeface="Arial"/>
              <a:cs typeface="+mn-ea"/>
            </a:endParaRPr>
          </a:p>
          <a:p>
            <a:pPr marL="549910" indent="-514350">
              <a:buAutoNum type="arabicPeriod"/>
            </a:pPr>
            <a:r>
              <a:rPr lang="en-US" sz="2600">
                <a:latin typeface="Arial"/>
                <a:cs typeface="+mn-ea"/>
              </a:rPr>
              <a:t>Easily implement the 3-2-1 backup rule (at least 3 copies, 2 different backup media, and 1 off-site storage)</a:t>
            </a:r>
            <a:endParaRPr lang="en-US" altLang="zh-TW" sz="2600">
              <a:latin typeface="Arial"/>
              <a:cs typeface="+mn-ea"/>
            </a:endParaRPr>
          </a:p>
          <a:p>
            <a:pPr marL="549910" indent="-514350">
              <a:buAutoNum type="arabicPeriod"/>
            </a:pPr>
            <a:r>
              <a:rPr lang="en-US" sz="2600">
                <a:latin typeface="Arial"/>
                <a:cs typeface="+mn-ea"/>
              </a:rPr>
              <a:t>Support NAS file archiving to tape devices, offering you one more option besides backing up to the cloud</a:t>
            </a:r>
          </a:p>
        </p:txBody>
      </p:sp>
      <p:pic>
        <p:nvPicPr>
          <p:cNvPr id="5" name="圖片 4">
            <a:extLst>
              <a:ext uri="{FF2B5EF4-FFF2-40B4-BE49-F238E27FC236}">
                <a16:creationId xmlns:a16="http://schemas.microsoft.com/office/drawing/2014/main" id="{D3839FAE-D294-4B18-88C5-6B4E203AE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8652" y="1458361"/>
            <a:ext cx="2816529" cy="2708642"/>
          </a:xfrm>
          <a:prstGeom prst="rect">
            <a:avLst/>
          </a:prstGeom>
        </p:spPr>
      </p:pic>
      <p:pic>
        <p:nvPicPr>
          <p:cNvPr id="7" name="圖片 6">
            <a:extLst>
              <a:ext uri="{FF2B5EF4-FFF2-40B4-BE49-F238E27FC236}">
                <a16:creationId xmlns:a16="http://schemas.microsoft.com/office/drawing/2014/main" id="{6A5CBE3B-7103-48CD-8244-5006168F6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8046" y="3792449"/>
            <a:ext cx="3739904" cy="3596647"/>
          </a:xfrm>
          <a:prstGeom prst="rect">
            <a:avLst/>
          </a:prstGeom>
        </p:spPr>
      </p:pic>
    </p:spTree>
    <p:extLst>
      <p:ext uri="{BB962C8B-B14F-4D97-AF65-F5344CB8AC3E}">
        <p14:creationId xmlns:p14="http://schemas.microsoft.com/office/powerpoint/2010/main" val="180747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EA762FD-B7A1-4AD3-B7B8-B0E09FB26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 y="0"/>
            <a:ext cx="12176777" cy="6858000"/>
          </a:xfrm>
          <a:prstGeom prst="rect">
            <a:avLst/>
          </a:prstGeom>
        </p:spPr>
      </p:pic>
      <p:sp>
        <p:nvSpPr>
          <p:cNvPr id="2" name="標題 1">
            <a:extLst>
              <a:ext uri="{FF2B5EF4-FFF2-40B4-BE49-F238E27FC236}">
                <a16:creationId xmlns:a16="http://schemas.microsoft.com/office/drawing/2014/main" id="{DE69FD4C-69D0-4AD7-A4AE-4516745BD4A4}"/>
              </a:ext>
            </a:extLst>
          </p:cNvPr>
          <p:cNvSpPr>
            <a:spLocks noGrp="1"/>
          </p:cNvSpPr>
          <p:nvPr>
            <p:ph type="title"/>
          </p:nvPr>
        </p:nvSpPr>
        <p:spPr>
          <a:xfrm>
            <a:off x="5267232" y="1801706"/>
            <a:ext cx="5914293" cy="1325563"/>
          </a:xfrm>
        </p:spPr>
        <p:txBody>
          <a:bodyPr vert="horz" lIns="91440" tIns="45720" rIns="91440" bIns="45720" rtlCol="0" anchor="t">
            <a:normAutofit fontScale="90000"/>
          </a:bodyPr>
          <a:lstStyle/>
          <a:p>
            <a:r>
              <a:rPr lang="en-US" altLang="zh-TW" sz="4800">
                <a:latin typeface="Arial"/>
                <a:cs typeface="Arial"/>
              </a:rPr>
              <a:t>The</a:t>
            </a:r>
            <a:r>
              <a:rPr lang="zh-TW" altLang="en-US" sz="4800">
                <a:latin typeface="Arial"/>
                <a:cs typeface="Arial"/>
              </a:rPr>
              <a:t> </a:t>
            </a:r>
            <a:r>
              <a:rPr lang="en-US" altLang="zh-TW" sz="4800">
                <a:latin typeface="Arial"/>
                <a:cs typeface="Arial"/>
              </a:rPr>
              <a:t>best</a:t>
            </a:r>
            <a:r>
              <a:rPr lang="zh-TW" altLang="en-US" sz="4800">
                <a:latin typeface="Arial"/>
                <a:cs typeface="Arial"/>
              </a:rPr>
              <a:t> </a:t>
            </a:r>
            <a:r>
              <a:rPr lang="en-US" altLang="zh-TW" sz="4800">
                <a:latin typeface="Arial"/>
                <a:cs typeface="Arial"/>
              </a:rPr>
              <a:t>NAS</a:t>
            </a:r>
            <a:r>
              <a:rPr lang="zh-TW" altLang="en-US" sz="4800">
                <a:latin typeface="Arial"/>
                <a:cs typeface="Arial"/>
              </a:rPr>
              <a:t> </a:t>
            </a:r>
            <a:r>
              <a:rPr lang="en-US" altLang="zh-TW" sz="4800">
                <a:latin typeface="Arial"/>
                <a:cs typeface="Arial"/>
              </a:rPr>
              <a:t>to</a:t>
            </a:r>
            <a:r>
              <a:rPr lang="zh-TW" altLang="en-US" sz="4800">
                <a:latin typeface="Arial"/>
                <a:cs typeface="Arial"/>
              </a:rPr>
              <a:t> help Y</a:t>
            </a:r>
            <a:r>
              <a:rPr lang="en-US" altLang="zh-TW" sz="4800">
                <a:latin typeface="Arial"/>
                <a:cs typeface="Arial"/>
              </a:rPr>
              <a:t>ou</a:t>
            </a:r>
            <a:r>
              <a:rPr lang="zh-TW" altLang="en-US" sz="4800">
                <a:latin typeface="Arial"/>
                <a:cs typeface="Arial"/>
              </a:rPr>
              <a:t> create </a:t>
            </a:r>
            <a:r>
              <a:rPr lang="en-US" altLang="zh-TW" sz="4800">
                <a:latin typeface="Arial"/>
                <a:cs typeface="Arial"/>
              </a:rPr>
              <a:t>t</a:t>
            </a:r>
            <a:r>
              <a:rPr lang="zh-TW" sz="4800">
                <a:latin typeface="Arial"/>
                <a:cs typeface="Arial"/>
              </a:rPr>
              <a:t>he </a:t>
            </a:r>
            <a:r>
              <a:rPr lang="en-US" altLang="zh-TW" sz="4800">
                <a:latin typeface="Arial"/>
                <a:cs typeface="Arial"/>
              </a:rPr>
              <a:t>next </a:t>
            </a:r>
            <a:r>
              <a:rPr lang="zh-TW" sz="4800">
                <a:latin typeface="Arial"/>
                <a:cs typeface="Arial"/>
              </a:rPr>
              <a:t>viral video</a:t>
            </a:r>
            <a:endParaRPr lang="zh-TW">
              <a:latin typeface="Arial"/>
              <a:cs typeface="Arial"/>
            </a:endParaRPr>
          </a:p>
        </p:txBody>
      </p:sp>
      <p:sp>
        <p:nvSpPr>
          <p:cNvPr id="3" name="內容版面配置區 2">
            <a:extLst>
              <a:ext uri="{FF2B5EF4-FFF2-40B4-BE49-F238E27FC236}">
                <a16:creationId xmlns:a16="http://schemas.microsoft.com/office/drawing/2014/main" id="{BACB9C01-D8E8-4B6C-AECE-240873AA0FC6}"/>
              </a:ext>
            </a:extLst>
          </p:cNvPr>
          <p:cNvSpPr>
            <a:spLocks noGrp="1"/>
          </p:cNvSpPr>
          <p:nvPr>
            <p:ph idx="1"/>
          </p:nvPr>
        </p:nvSpPr>
        <p:spPr>
          <a:xfrm>
            <a:off x="5266519" y="3871330"/>
            <a:ext cx="6102912" cy="1667025"/>
          </a:xfrm>
        </p:spPr>
        <p:txBody>
          <a:bodyPr vert="horz" lIns="91440" tIns="45720" rIns="91440" bIns="45720" rtlCol="0" anchor="t">
            <a:normAutofit/>
          </a:bodyPr>
          <a:lstStyle/>
          <a:p>
            <a:pPr marL="0" indent="0">
              <a:lnSpc>
                <a:spcPct val="100000"/>
              </a:lnSpc>
              <a:buNone/>
            </a:pPr>
            <a:r>
              <a:rPr lang="zh-TW" sz="2200">
                <a:solidFill>
                  <a:srgbClr val="000000"/>
                </a:solidFill>
              </a:rPr>
              <a:t>Provides high-speed storage solutions optimized for Video Production with vital features, data protection, enhanced collaboration and unprecedented performance</a:t>
            </a:r>
          </a:p>
        </p:txBody>
      </p:sp>
      <p:pic>
        <p:nvPicPr>
          <p:cNvPr id="1028" name="Picture 4">
            <a:extLst>
              <a:ext uri="{FF2B5EF4-FFF2-40B4-BE49-F238E27FC236}">
                <a16:creationId xmlns:a16="http://schemas.microsoft.com/office/drawing/2014/main" id="{5E7F62A3-4435-4741-869C-4D5EA08244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4119" y="261451"/>
            <a:ext cx="6251345" cy="16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3893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3FA127EE-9088-41B7-BC0E-906EDB92D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23" y="0"/>
            <a:ext cx="12176777" cy="6858000"/>
          </a:xfrm>
          <a:prstGeom prst="rect">
            <a:avLst/>
          </a:prstGeom>
        </p:spPr>
      </p:pic>
      <p:sp>
        <p:nvSpPr>
          <p:cNvPr id="2" name="標題 1">
            <a:extLst>
              <a:ext uri="{FF2B5EF4-FFF2-40B4-BE49-F238E27FC236}">
                <a16:creationId xmlns:a16="http://schemas.microsoft.com/office/drawing/2014/main" id="{1E902B71-D6F6-4454-A1A1-25D4BE5103D4}"/>
              </a:ext>
            </a:extLst>
          </p:cNvPr>
          <p:cNvSpPr>
            <a:spLocks noGrp="1"/>
          </p:cNvSpPr>
          <p:nvPr>
            <p:ph type="title"/>
          </p:nvPr>
        </p:nvSpPr>
        <p:spPr>
          <a:xfrm>
            <a:off x="1937780" y="1709144"/>
            <a:ext cx="2852731" cy="3335392"/>
          </a:xfrm>
        </p:spPr>
        <p:txBody>
          <a:bodyPr>
            <a:normAutofit/>
          </a:bodyPr>
          <a:lstStyle/>
          <a:p>
            <a:pPr algn="r"/>
            <a:r>
              <a:rPr lang="zh-TW" sz="3900">
                <a:solidFill>
                  <a:srgbClr val="002060"/>
                </a:solidFill>
              </a:rPr>
              <a:t>Killer Features</a:t>
            </a:r>
          </a:p>
        </p:txBody>
      </p:sp>
      <p:sp>
        <p:nvSpPr>
          <p:cNvPr id="3" name="內容版面配置區 2">
            <a:extLst>
              <a:ext uri="{FF2B5EF4-FFF2-40B4-BE49-F238E27FC236}">
                <a16:creationId xmlns:a16="http://schemas.microsoft.com/office/drawing/2014/main" id="{001729B3-1D04-48AA-B56A-BFC68F367601}"/>
              </a:ext>
            </a:extLst>
          </p:cNvPr>
          <p:cNvSpPr>
            <a:spLocks noGrp="1"/>
          </p:cNvSpPr>
          <p:nvPr>
            <p:ph idx="1"/>
          </p:nvPr>
        </p:nvSpPr>
        <p:spPr>
          <a:xfrm>
            <a:off x="5000279" y="1273785"/>
            <a:ext cx="3624481" cy="4351338"/>
          </a:xfrm>
        </p:spPr>
        <p:txBody>
          <a:bodyPr anchor="ctr">
            <a:normAutofit/>
          </a:bodyPr>
          <a:lstStyle/>
          <a:p>
            <a:pPr marL="35560" indent="0">
              <a:buNone/>
            </a:pPr>
            <a:r>
              <a:rPr lang="en-US" altLang="zh-TW" sz="2600" b="1">
                <a:solidFill>
                  <a:schemeClr val="bg1">
                    <a:lumMod val="85000"/>
                    <a:lumOff val="15000"/>
                  </a:schemeClr>
                </a:solidFill>
                <a:latin typeface="Arial"/>
                <a:cs typeface="Arial"/>
              </a:rPr>
              <a:t>Thunderbolt Ready</a:t>
            </a:r>
            <a:endParaRPr lang="zh-TW" altLang="en-US" sz="2600">
              <a:solidFill>
                <a:schemeClr val="bg1">
                  <a:lumMod val="85000"/>
                  <a:lumOff val="15000"/>
                </a:schemeClr>
              </a:solidFill>
              <a:latin typeface="Arial"/>
              <a:cs typeface="Arial"/>
            </a:endParaRPr>
          </a:p>
          <a:p>
            <a:pPr marL="0" indent="0">
              <a:buNone/>
            </a:pPr>
            <a:endParaRPr lang="en-US" altLang="zh-TW" sz="2600" b="1">
              <a:solidFill>
                <a:schemeClr val="bg1">
                  <a:lumMod val="85000"/>
                  <a:lumOff val="15000"/>
                </a:schemeClr>
              </a:solidFill>
            </a:endParaRPr>
          </a:p>
          <a:p>
            <a:pPr marL="35560" indent="0">
              <a:buNone/>
            </a:pPr>
            <a:r>
              <a:rPr lang="en-US" sz="2600" b="1">
                <a:solidFill>
                  <a:schemeClr val="bg1"/>
                </a:solidFill>
                <a:latin typeface="Arial"/>
                <a:cs typeface="+mn-ea"/>
              </a:rPr>
              <a:t>PCIe</a:t>
            </a:r>
            <a:r>
              <a:rPr lang="en-US" altLang="zh-TW" sz="2600" b="1">
                <a:solidFill>
                  <a:schemeClr val="bg1"/>
                </a:solidFill>
                <a:latin typeface="Arial"/>
                <a:cs typeface="+mn-ea"/>
              </a:rPr>
              <a:t> Expandability</a:t>
            </a:r>
            <a:endParaRPr lang="en-US" altLang="zh-TW" sz="2600" b="1">
              <a:solidFill>
                <a:schemeClr val="bg1"/>
              </a:solidFill>
              <a:latin typeface="Arial"/>
            </a:endParaRPr>
          </a:p>
          <a:p>
            <a:pPr marL="0" indent="0">
              <a:buNone/>
            </a:pPr>
            <a:endParaRPr lang="en-US" altLang="zh-TW" sz="2600" b="1">
              <a:solidFill>
                <a:schemeClr val="bg1"/>
              </a:solidFill>
            </a:endParaRPr>
          </a:p>
          <a:p>
            <a:pPr marL="35560" indent="0">
              <a:buNone/>
            </a:pPr>
            <a:r>
              <a:rPr lang="en-US" sz="2600" b="1">
                <a:solidFill>
                  <a:schemeClr val="bg1"/>
                </a:solidFill>
                <a:latin typeface="Arial"/>
                <a:cs typeface="+mn-ea"/>
              </a:rPr>
              <a:t>Support M.2 SSD</a:t>
            </a:r>
            <a:endParaRPr lang="en-US" sz="2600" b="1">
              <a:solidFill>
                <a:schemeClr val="bg1"/>
              </a:solidFill>
              <a:latin typeface="Arial"/>
            </a:endParaRPr>
          </a:p>
          <a:p>
            <a:pPr marL="0" indent="0">
              <a:buNone/>
            </a:pPr>
            <a:endParaRPr lang="en-US" altLang="zh-TW" sz="2600" b="1">
              <a:solidFill>
                <a:schemeClr val="bg1">
                  <a:lumMod val="85000"/>
                  <a:lumOff val="15000"/>
                </a:schemeClr>
              </a:solidFill>
            </a:endParaRPr>
          </a:p>
          <a:p>
            <a:pPr marL="35560" indent="0">
              <a:buNone/>
            </a:pPr>
            <a:r>
              <a:rPr lang="en-US" altLang="zh-TW" sz="2600" b="1">
                <a:solidFill>
                  <a:schemeClr val="bg1">
                    <a:lumMod val="85000"/>
                    <a:lumOff val="15000"/>
                  </a:schemeClr>
                </a:solidFill>
              </a:rPr>
              <a:t>4K Ready</a:t>
            </a:r>
          </a:p>
          <a:p>
            <a:pPr marL="0" indent="0">
              <a:buNone/>
            </a:pPr>
            <a:endParaRPr lang="en-US" altLang="zh-TW" sz="2600" b="1">
              <a:solidFill>
                <a:schemeClr val="bg1">
                  <a:lumMod val="85000"/>
                  <a:lumOff val="15000"/>
                </a:schemeClr>
              </a:solidFill>
            </a:endParaRPr>
          </a:p>
          <a:p>
            <a:pPr marL="35560" indent="0">
              <a:buNone/>
            </a:pPr>
            <a:r>
              <a:rPr lang="zh-TW" altLang="en-US" sz="2600" b="1">
                <a:solidFill>
                  <a:schemeClr val="bg1">
                    <a:lumMod val="85000"/>
                    <a:lumOff val="15000"/>
                  </a:schemeClr>
                </a:solidFill>
              </a:rPr>
              <a:t>Snapshot</a:t>
            </a:r>
            <a:endParaRPr lang="en-US" altLang="zh-TW" sz="2600" b="1">
              <a:solidFill>
                <a:schemeClr val="bg1">
                  <a:lumMod val="85000"/>
                  <a:lumOff val="15000"/>
                </a:schemeClr>
              </a:solidFill>
            </a:endParaRPr>
          </a:p>
        </p:txBody>
      </p:sp>
      <p:sp>
        <p:nvSpPr>
          <p:cNvPr id="5" name="矩形 4">
            <a:extLst>
              <a:ext uri="{FF2B5EF4-FFF2-40B4-BE49-F238E27FC236}">
                <a16:creationId xmlns:a16="http://schemas.microsoft.com/office/drawing/2014/main" id="{E78F1A30-3355-4533-BF47-392C21C42C3E}"/>
              </a:ext>
            </a:extLst>
          </p:cNvPr>
          <p:cNvSpPr/>
          <p:nvPr/>
        </p:nvSpPr>
        <p:spPr>
          <a:xfrm>
            <a:off x="8270943" y="1172714"/>
            <a:ext cx="3624481" cy="646331"/>
          </a:xfrm>
          <a:prstGeom prst="rect">
            <a:avLst/>
          </a:prstGeom>
        </p:spPr>
        <p:txBody>
          <a:bodyPr wrap="square" anchor="t">
            <a:spAutoFit/>
          </a:bodyPr>
          <a:lstStyle/>
          <a:p>
            <a:r>
              <a:rPr lang="zh-TW" sz="1200">
                <a:solidFill>
                  <a:srgbClr val="000000"/>
                </a:solidFill>
                <a:latin typeface="Arial" panose="020B0604020202020204" pitchFamily="34" charset="0"/>
                <a:ea typeface="+mn-lt"/>
                <a:cs typeface="Arial" panose="020B0604020202020204" pitchFamily="34" charset="0"/>
              </a:rPr>
              <a:t>Thunderbolt</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3</a:t>
            </a:r>
            <a:r>
              <a:rPr lang="zh-TW" altLang="en-US" sz="1200">
                <a:solidFill>
                  <a:srgbClr val="000000"/>
                </a:solidFill>
                <a:latin typeface="Arial" panose="020B0604020202020204" pitchFamily="34" charset="0"/>
                <a:ea typeface="+mn-lt"/>
                <a:cs typeface="Arial" panose="020B0604020202020204" pitchFamily="34" charset="0"/>
              </a:rPr>
              <a:t> </a:t>
            </a:r>
            <a:r>
              <a:rPr lang="zh-TW" sz="1200">
                <a:solidFill>
                  <a:srgbClr val="000000"/>
                </a:solidFill>
                <a:latin typeface="Arial" panose="020B0604020202020204" pitchFamily="34" charset="0"/>
                <a:ea typeface="+mn-lt"/>
                <a:cs typeface="Arial" panose="020B0604020202020204" pitchFamily="34" charset="0"/>
              </a:rPr>
              <a:t>NAS features ultra-high transfer speeds, making collaboration between M</a:t>
            </a:r>
            <a:r>
              <a:rPr lang="en-US" altLang="zh-TW" sz="1200">
                <a:solidFill>
                  <a:srgbClr val="000000"/>
                </a:solidFill>
                <a:latin typeface="Arial" panose="020B0604020202020204" pitchFamily="34" charset="0"/>
                <a:ea typeface="+mn-lt"/>
                <a:cs typeface="Arial" panose="020B0604020202020204" pitchFamily="34" charset="0"/>
              </a:rPr>
              <a:t>ac</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a</a:t>
            </a:r>
            <a:r>
              <a:rPr lang="zh-TW" sz="1200">
                <a:solidFill>
                  <a:srgbClr val="000000"/>
                </a:solidFill>
                <a:latin typeface="Arial" panose="020B0604020202020204" pitchFamily="34" charset="0"/>
                <a:ea typeface="+mn-lt"/>
                <a:cs typeface="Arial" panose="020B0604020202020204" pitchFamily="34" charset="0"/>
              </a:rPr>
              <a:t>nd Windo</a:t>
            </a:r>
            <a:r>
              <a:rPr lang="en-US" altLang="zh-TW" sz="1200" err="1">
                <a:solidFill>
                  <a:srgbClr val="000000"/>
                </a:solidFill>
                <a:latin typeface="Arial" panose="020B0604020202020204" pitchFamily="34" charset="0"/>
                <a:ea typeface="+mn-lt"/>
                <a:cs typeface="Arial" panose="020B0604020202020204" pitchFamily="34" charset="0"/>
              </a:rPr>
              <a:t>ws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us</a:t>
            </a:r>
            <a:r>
              <a:rPr lang="zh-TW" sz="1200">
                <a:solidFill>
                  <a:srgbClr val="000000"/>
                </a:solidFill>
                <a:latin typeface="Arial" panose="020B0604020202020204" pitchFamily="34" charset="0"/>
                <a:ea typeface="+mn-lt"/>
                <a:cs typeface="Arial" panose="020B0604020202020204" pitchFamily="34" charset="0"/>
              </a:rPr>
              <a:t>er</a:t>
            </a:r>
            <a:r>
              <a:rPr lang="en-US" altLang="zh-TW" sz="1200">
                <a:solidFill>
                  <a:srgbClr val="000000"/>
                </a:solidFill>
                <a:latin typeface="Arial" panose="020B0604020202020204" pitchFamily="34" charset="0"/>
                <a:ea typeface="+mn-lt"/>
                <a:cs typeface="Arial" panose="020B0604020202020204" pitchFamily="34" charset="0"/>
              </a:rPr>
              <a:t>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faster</a:t>
            </a:r>
            <a:r>
              <a:rPr lang="zh-TW" altLang="en-US" sz="1200">
                <a:solidFill>
                  <a:srgbClr val="000000"/>
                </a:solidFill>
                <a:latin typeface="Arial" panose="020B0604020202020204" pitchFamily="34" charset="0"/>
                <a:ea typeface="+mn-lt"/>
                <a:cs typeface="Arial" panose="020B0604020202020204" pitchFamily="34" charset="0"/>
              </a:rPr>
              <a:t> </a:t>
            </a:r>
            <a:r>
              <a:rPr lang="zh-TW" sz="1200">
                <a:solidFill>
                  <a:srgbClr val="000000"/>
                </a:solidFill>
                <a:latin typeface="Arial" panose="020B0604020202020204" pitchFamily="34" charset="0"/>
                <a:ea typeface="+mn-lt"/>
                <a:cs typeface="Arial" panose="020B0604020202020204" pitchFamily="34" charset="0"/>
              </a:rPr>
              <a:t>and simpler</a:t>
            </a:r>
            <a:r>
              <a:rPr lang="zh-TW" altLang="en-US" sz="1200">
                <a:solidFill>
                  <a:srgbClr val="000000"/>
                </a:solidFill>
                <a:latin typeface="Arial" panose="020B0604020202020204" pitchFamily="34" charset="0"/>
                <a:ea typeface="+mn-lt"/>
                <a:cs typeface="Arial" panose="020B0604020202020204" pitchFamily="34" charset="0"/>
              </a:rPr>
              <a:t> </a:t>
            </a:r>
            <a:endParaRPr lang="zh-TW" altLang="en-US" sz="1200">
              <a:solidFill>
                <a:srgbClr val="00000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15324A6C-BC83-412A-8201-B3C16F7F433C}"/>
              </a:ext>
            </a:extLst>
          </p:cNvPr>
          <p:cNvSpPr/>
          <p:nvPr/>
        </p:nvSpPr>
        <p:spPr>
          <a:xfrm>
            <a:off x="8270944" y="2259865"/>
            <a:ext cx="3696295" cy="461665"/>
          </a:xfrm>
          <a:prstGeom prst="rect">
            <a:avLst/>
          </a:prstGeom>
        </p:spPr>
        <p:txBody>
          <a:bodyPr wrap="square" anchor="t">
            <a:spAutoFit/>
          </a:bodyPr>
          <a:lstStyle/>
          <a:p>
            <a:r>
              <a:rPr lang="en-US" altLang="zh-TW" sz="1200">
                <a:solidFill>
                  <a:srgbClr val="000000"/>
                </a:solidFill>
                <a:latin typeface="Arial" panose="020B0604020202020204" pitchFamily="34" charset="0"/>
                <a:ea typeface="+mn-lt"/>
                <a:cs typeface="Arial" panose="020B0604020202020204" pitchFamily="34" charset="0"/>
              </a:rPr>
              <a:t>Allows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for</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graphics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cards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or</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40GbE/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25GbE/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10GbE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adapters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to</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increase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application</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per</a:t>
            </a:r>
            <a:r>
              <a:rPr lang="zh-TW" sz="1200">
                <a:solidFill>
                  <a:srgbClr val="000000"/>
                </a:solidFill>
                <a:latin typeface="Arial" panose="020B0604020202020204" pitchFamily="34" charset="0"/>
                <a:ea typeface="+mn-lt"/>
                <a:cs typeface="Arial" panose="020B0604020202020204" pitchFamily="34" charset="0"/>
              </a:rPr>
              <a:t>formance.</a:t>
            </a:r>
            <a:r>
              <a:rPr lang="zh-TW" altLang="en-US" sz="1200">
                <a:solidFill>
                  <a:srgbClr val="000000"/>
                </a:solidFill>
                <a:latin typeface="Arial" panose="020B0604020202020204" pitchFamily="34" charset="0"/>
                <a:ea typeface="+mn-lt"/>
                <a:cs typeface="Arial" panose="020B0604020202020204" pitchFamily="34" charset="0"/>
              </a:rPr>
              <a:t> </a:t>
            </a:r>
            <a:endParaRPr lang="zh-TW" altLang="en-US" sz="1200">
              <a:solidFill>
                <a:srgbClr val="000000"/>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022F8B54-B131-47EA-B7B9-CF3AF1BFB7F0}"/>
              </a:ext>
            </a:extLst>
          </p:cNvPr>
          <p:cNvSpPr/>
          <p:nvPr/>
        </p:nvSpPr>
        <p:spPr>
          <a:xfrm>
            <a:off x="8270944" y="3130481"/>
            <a:ext cx="3696295" cy="646331"/>
          </a:xfrm>
          <a:prstGeom prst="rect">
            <a:avLst/>
          </a:prstGeom>
        </p:spPr>
        <p:txBody>
          <a:bodyPr wrap="square" anchor="t">
            <a:spAutoFit/>
          </a:bodyPr>
          <a:lstStyle/>
          <a:p>
            <a:r>
              <a:rPr lang="en-US" altLang="zh-TW" sz="1200">
                <a:solidFill>
                  <a:srgbClr val="000000"/>
                </a:solidFill>
                <a:latin typeface="Arial" panose="020B0604020202020204" pitchFamily="34" charset="0"/>
                <a:ea typeface="+mn-lt"/>
                <a:cs typeface="Arial" panose="020B0604020202020204" pitchFamily="34" charset="0"/>
              </a:rPr>
              <a:t>Install</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M.2</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PCIe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(Gen</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3</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x2,</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2</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GB/s)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err="1">
                <a:solidFill>
                  <a:srgbClr val="000000"/>
                </a:solidFill>
                <a:latin typeface="Arial" panose="020B0604020202020204" pitchFamily="34" charset="0"/>
                <a:ea typeface="+mn-lt"/>
                <a:cs typeface="Arial" panose="020B0604020202020204" pitchFamily="34" charset="0"/>
              </a:rPr>
              <a:t>NVMe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SSDs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(sold</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separately)</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to</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set</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up</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caching</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or</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storage</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a:solidFill>
                  <a:srgbClr val="000000"/>
                </a:solidFill>
                <a:latin typeface="Arial" panose="020B0604020202020204" pitchFamily="34" charset="0"/>
                <a:ea typeface="+mn-lt"/>
                <a:cs typeface="Arial" panose="020B0604020202020204" pitchFamily="34" charset="0"/>
              </a:rPr>
              <a:t>pools,</a:t>
            </a:r>
            <a:r>
              <a:rPr lang="zh-TW" altLang="en-US" sz="1200">
                <a:solidFill>
                  <a:srgbClr val="000000"/>
                </a:solidFill>
                <a:latin typeface="Arial" panose="020B0604020202020204" pitchFamily="34" charset="0"/>
                <a:ea typeface="+mn-lt"/>
                <a:cs typeface="Arial" panose="020B0604020202020204" pitchFamily="34" charset="0"/>
              </a:rPr>
              <a:t> </a:t>
            </a:r>
            <a:r>
              <a:rPr lang="en-US" altLang="zh-TW" sz="1200" err="1">
                <a:solidFill>
                  <a:srgbClr val="000000"/>
                </a:solidFill>
                <a:latin typeface="Arial" panose="020B0604020202020204" pitchFamily="34" charset="0"/>
                <a:ea typeface="+mn-lt"/>
                <a:cs typeface="Arial" panose="020B0604020202020204" pitchFamily="34" charset="0"/>
              </a:rPr>
              <a:t>impr</a:t>
            </a:r>
            <a:r>
              <a:rPr lang="zh-TW" sz="1200">
                <a:solidFill>
                  <a:srgbClr val="000000"/>
                </a:solidFill>
                <a:latin typeface="Arial" panose="020B0604020202020204" pitchFamily="34" charset="0"/>
                <a:ea typeface="+mn-lt"/>
                <a:cs typeface="Arial" panose="020B0604020202020204" pitchFamily="34" charset="0"/>
              </a:rPr>
              <a:t>oving file access efficiency.</a:t>
            </a:r>
            <a:endParaRPr lang="zh-TW" sz="1200">
              <a:solidFill>
                <a:srgbClr val="000000"/>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6E9B5503-AE75-4D9C-BE06-07767A4661FF}"/>
              </a:ext>
            </a:extLst>
          </p:cNvPr>
          <p:cNvSpPr/>
          <p:nvPr/>
        </p:nvSpPr>
        <p:spPr>
          <a:xfrm>
            <a:off x="8270944" y="4096216"/>
            <a:ext cx="3696295" cy="646331"/>
          </a:xfrm>
          <a:prstGeom prst="rect">
            <a:avLst/>
          </a:prstGeom>
        </p:spPr>
        <p:txBody>
          <a:bodyPr wrap="square" anchor="t">
            <a:spAutoFit/>
          </a:bodyPr>
          <a:lstStyle/>
          <a:p>
            <a:r>
              <a:rPr lang="en-US" sz="1200">
                <a:solidFill>
                  <a:srgbClr val="000000"/>
                </a:solidFill>
                <a:latin typeface="Arial" panose="020B0604020202020204" pitchFamily="34" charset="0"/>
                <a:cs typeface="Arial" panose="020B0604020202020204" pitchFamily="34" charset="0"/>
              </a:rPr>
              <a:t>4K</a:t>
            </a:r>
            <a:r>
              <a:rPr lang="en-US" sz="1200">
                <a:solidFill>
                  <a:srgbClr val="000000"/>
                </a:solidFill>
                <a:latin typeface="Arial" panose="020B0604020202020204" pitchFamily="34" charset="0"/>
                <a:ea typeface="+mn-lt"/>
                <a:cs typeface="Arial" panose="020B0604020202020204" pitchFamily="34" charset="0"/>
              </a:rPr>
              <a:t> media playback and real-time transcoding; directly view creative</a:t>
            </a:r>
            <a:r>
              <a:rPr lang="en-US" altLang="zh-TW" sz="1200">
                <a:solidFill>
                  <a:srgbClr val="000000"/>
                </a:solidFill>
                <a:latin typeface="Arial" panose="020B0604020202020204" pitchFamily="34" charset="0"/>
                <a:ea typeface="+mn-lt"/>
                <a:cs typeface="Arial" panose="020B0604020202020204" pitchFamily="34" charset="0"/>
              </a:rPr>
              <a:t> works on an </a:t>
            </a:r>
            <a:r>
              <a:rPr lang="en-US" sz="1200">
                <a:solidFill>
                  <a:srgbClr val="000000"/>
                </a:solidFill>
                <a:latin typeface="Arial" panose="020B0604020202020204" pitchFamily="34" charset="0"/>
                <a:ea typeface="+mn-lt"/>
                <a:cs typeface="Arial" panose="020B0604020202020204" pitchFamily="34" charset="0"/>
              </a:rPr>
              <a:t>HDTV via HDMI 2.0 (4K @60Hz) </a:t>
            </a:r>
            <a:r>
              <a:rPr lang="en-US" altLang="zh-TW" sz="1200">
                <a:solidFill>
                  <a:srgbClr val="000000"/>
                </a:solidFill>
                <a:latin typeface="Arial" panose="020B0604020202020204" pitchFamily="34" charset="0"/>
                <a:ea typeface="+mn-lt"/>
                <a:cs typeface="Arial" panose="020B0604020202020204" pitchFamily="34" charset="0"/>
              </a:rPr>
              <a:t>output. </a:t>
            </a:r>
            <a:endParaRPr lang="zh-TW" altLang="en-US" sz="1200">
              <a:solidFill>
                <a:srgbClr val="000000"/>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D5B52C90-CC79-4903-8992-88A0E0F59CC9}"/>
              </a:ext>
            </a:extLst>
          </p:cNvPr>
          <p:cNvSpPr/>
          <p:nvPr/>
        </p:nvSpPr>
        <p:spPr>
          <a:xfrm>
            <a:off x="8270943" y="5024514"/>
            <a:ext cx="3696295" cy="646331"/>
          </a:xfrm>
          <a:prstGeom prst="rect">
            <a:avLst/>
          </a:prstGeom>
        </p:spPr>
        <p:txBody>
          <a:bodyPr wrap="square" anchor="t">
            <a:spAutoFit/>
          </a:bodyPr>
          <a:lstStyle/>
          <a:p>
            <a:r>
              <a:rPr lang="zh-TW" sz="1200">
                <a:solidFill>
                  <a:srgbClr val="000000"/>
                </a:solidFill>
                <a:latin typeface="Arial" panose="020B0604020202020204" pitchFamily="34" charset="0"/>
                <a:ea typeface="+mn-lt"/>
                <a:cs typeface="Arial" panose="020B0604020202020204" pitchFamily="34" charset="0"/>
              </a:rPr>
              <a:t>Fully record system status and data, allowing you to protect files and data from accidental deletion and malware attacks. </a:t>
            </a:r>
            <a:endParaRPr lang="zh-TW" sz="1200">
              <a:solidFill>
                <a:srgbClr val="000000"/>
              </a:solidFill>
              <a:latin typeface="Arial" panose="020B0604020202020204" pitchFamily="34" charset="0"/>
              <a:cs typeface="Arial" panose="020B0604020202020204" pitchFamily="34" charset="0"/>
            </a:endParaRPr>
          </a:p>
        </p:txBody>
      </p:sp>
      <p:sp>
        <p:nvSpPr>
          <p:cNvPr id="15" name="標題 1">
            <a:extLst>
              <a:ext uri="{FF2B5EF4-FFF2-40B4-BE49-F238E27FC236}">
                <a16:creationId xmlns:a16="http://schemas.microsoft.com/office/drawing/2014/main" id="{B61C3376-9684-4826-870B-05DE165B6C2E}"/>
              </a:ext>
            </a:extLst>
          </p:cNvPr>
          <p:cNvSpPr txBox="1">
            <a:spLocks/>
          </p:cNvSpPr>
          <p:nvPr/>
        </p:nvSpPr>
        <p:spPr>
          <a:xfrm>
            <a:off x="2503782" y="6190974"/>
            <a:ext cx="4760130" cy="577084"/>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TW" altLang="en-US" sz="2200">
                <a:solidFill>
                  <a:schemeClr val="tx1">
                    <a:lumMod val="85000"/>
                    <a:lumOff val="15000"/>
                  </a:schemeClr>
                </a:solidFill>
                <a:latin typeface="Arial" panose="020B0604020202020204" pitchFamily="34" charset="0"/>
                <a:ea typeface="+mn-ea"/>
                <a:cs typeface="Arial" panose="020B0604020202020204" pitchFamily="34" charset="0"/>
              </a:rPr>
              <a:t>Recommended Model</a:t>
            </a:r>
            <a:r>
              <a:rPr lang="en-US" altLang="zh-TW" sz="2200">
                <a:solidFill>
                  <a:schemeClr val="tx1">
                    <a:lumMod val="85000"/>
                    <a:lumOff val="15000"/>
                  </a:schemeClr>
                </a:solidFill>
                <a:latin typeface="Arial" panose="020B0604020202020204" pitchFamily="34" charset="0"/>
                <a:ea typeface="+mn-ea"/>
                <a:cs typeface="Arial" panose="020B0604020202020204" pitchFamily="34" charset="0"/>
              </a:rPr>
              <a:t>: TVS-872XT</a:t>
            </a:r>
          </a:p>
        </p:txBody>
      </p:sp>
      <p:cxnSp>
        <p:nvCxnSpPr>
          <p:cNvPr id="21" name="直線接點 20">
            <a:extLst>
              <a:ext uri="{FF2B5EF4-FFF2-40B4-BE49-F238E27FC236}">
                <a16:creationId xmlns:a16="http://schemas.microsoft.com/office/drawing/2014/main" id="{18FBA904-31A8-48B4-A79D-FF04468D9033}"/>
              </a:ext>
            </a:extLst>
          </p:cNvPr>
          <p:cNvCxnSpPr/>
          <p:nvPr/>
        </p:nvCxnSpPr>
        <p:spPr>
          <a:xfrm>
            <a:off x="4863217" y="1273785"/>
            <a:ext cx="0" cy="4351338"/>
          </a:xfrm>
          <a:prstGeom prst="line">
            <a:avLst/>
          </a:prstGeom>
          <a:ln w="19050">
            <a:solidFill>
              <a:srgbClr val="1114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23888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8CCA22-77A4-4127-BE6F-8F0D29CAB5A4}"/>
              </a:ext>
            </a:extLst>
          </p:cNvPr>
          <p:cNvSpPr>
            <a:spLocks noGrp="1"/>
          </p:cNvSpPr>
          <p:nvPr>
            <p:ph type="title"/>
          </p:nvPr>
        </p:nvSpPr>
        <p:spPr/>
        <p:txBody>
          <a:bodyPr>
            <a:normAutofit fontScale="90000"/>
          </a:bodyPr>
          <a:lstStyle/>
          <a:p>
            <a:r>
              <a:rPr lang="en-US" altLang="zh-TW">
                <a:solidFill>
                  <a:schemeClr val="tx1">
                    <a:lumMod val="85000"/>
                    <a:lumOff val="15000"/>
                  </a:schemeClr>
                </a:solidFill>
                <a:latin typeface="Arial"/>
                <a:cs typeface="+mj-ea"/>
              </a:rPr>
              <a:t>TVS-872XT O</a:t>
            </a:r>
            <a:r>
              <a:rPr lang="en-US">
                <a:solidFill>
                  <a:srgbClr val="000000"/>
                </a:solidFill>
                <a:latin typeface="Arial"/>
                <a:cs typeface="+mj-ea"/>
              </a:rPr>
              <a:t>ffering</a:t>
            </a:r>
            <a:r>
              <a:rPr lang="en-US">
                <a:latin typeface="Arial"/>
                <a:cs typeface="+mj-ea"/>
              </a:rPr>
              <a:t> Unprecedented Performance for Media Editing </a:t>
            </a:r>
            <a:endParaRPr lang="zh-TW" err="1">
              <a:solidFill>
                <a:schemeClr val="tx1">
                  <a:lumMod val="85000"/>
                  <a:lumOff val="15000"/>
                </a:schemeClr>
              </a:solidFill>
              <a:latin typeface="Arial"/>
            </a:endParaRPr>
          </a:p>
        </p:txBody>
      </p:sp>
      <p:pic>
        <p:nvPicPr>
          <p:cNvPr id="4" name="圖片 4" descr="一張含有 螢幕擷取畫面 的圖片&#10;&#10;描述是以非常高的可信度產生">
            <a:extLst>
              <a:ext uri="{FF2B5EF4-FFF2-40B4-BE49-F238E27FC236}">
                <a16:creationId xmlns:a16="http://schemas.microsoft.com/office/drawing/2014/main" id="{C5C66FDB-F178-4685-A600-615AB12FB992}"/>
              </a:ext>
            </a:extLst>
          </p:cNvPr>
          <p:cNvPicPr>
            <a:picLocks noGrp="1" noChangeAspect="1"/>
          </p:cNvPicPr>
          <p:nvPr>
            <p:ph idx="1"/>
          </p:nvPr>
        </p:nvPicPr>
        <p:blipFill>
          <a:blip r:embed="rId3"/>
          <a:stretch>
            <a:fillRect/>
          </a:stretch>
        </p:blipFill>
        <p:spPr>
          <a:xfrm>
            <a:off x="838200" y="7341980"/>
            <a:ext cx="10515600" cy="2824438"/>
          </a:xfrm>
        </p:spPr>
      </p:pic>
      <p:sp>
        <p:nvSpPr>
          <p:cNvPr id="6" name="文字方塊 5">
            <a:extLst>
              <a:ext uri="{FF2B5EF4-FFF2-40B4-BE49-F238E27FC236}">
                <a16:creationId xmlns:a16="http://schemas.microsoft.com/office/drawing/2014/main" id="{293F1DAE-ACAA-4DC4-BA0C-B4EE327C0C8C}"/>
              </a:ext>
            </a:extLst>
          </p:cNvPr>
          <p:cNvSpPr txBox="1"/>
          <p:nvPr/>
        </p:nvSpPr>
        <p:spPr>
          <a:xfrm>
            <a:off x="961902" y="4716972"/>
            <a:ext cx="96763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Test Environment:</a:t>
            </a:r>
            <a:endParaRPr lang="zh-TW" sz="1200">
              <a:latin typeface="Arial" panose="020B0604020202020204" pitchFamily="34" charset="0"/>
              <a:ea typeface="Microsoft JhengHei"/>
              <a:cs typeface="Arial" panose="020B0604020202020204" pitchFamily="34" charset="0"/>
            </a:endParaRPr>
          </a:p>
          <a:p>
            <a:r>
              <a:rPr lang="en-US" sz="1200">
                <a:latin typeface="Arial" panose="020B0604020202020204" pitchFamily="34" charset="0"/>
                <a:ea typeface="+mn-lt"/>
                <a:cs typeface="Arial" panose="020B0604020202020204" pitchFamily="34" charset="0"/>
              </a:rPr>
              <a:t>NAS: TVS-872XT</a:t>
            </a:r>
            <a:br>
              <a:rPr lang="en-US" sz="1200">
                <a:latin typeface="Arial" panose="020B0604020202020204" pitchFamily="34" charset="0"/>
                <a:ea typeface="+mn-lt"/>
                <a:cs typeface="Arial" panose="020B0604020202020204" pitchFamily="34" charset="0"/>
              </a:rPr>
            </a:br>
            <a:r>
              <a:rPr lang="en-US" sz="1200">
                <a:latin typeface="Arial" panose="020B0604020202020204" pitchFamily="34" charset="0"/>
                <a:ea typeface="+mn-lt"/>
                <a:cs typeface="Arial" panose="020B0604020202020204" pitchFamily="34" charset="0"/>
              </a:rPr>
              <a:t>OS</a:t>
            </a:r>
            <a:r>
              <a:rPr lang="zh-TW" altLang="en-US" sz="1200">
                <a:latin typeface="Arial" panose="020B0604020202020204" pitchFamily="34" charset="0"/>
                <a:ea typeface="Microsoft JhengHei"/>
                <a:cs typeface="Arial" panose="020B0604020202020204" pitchFamily="34" charset="0"/>
              </a:rPr>
              <a:t>：</a:t>
            </a:r>
            <a:r>
              <a:rPr lang="en-US" sz="1200">
                <a:latin typeface="Arial" panose="020B0604020202020204" pitchFamily="34" charset="0"/>
                <a:ea typeface="+mn-lt"/>
                <a:cs typeface="Arial" panose="020B0604020202020204" pitchFamily="34" charset="0"/>
              </a:rPr>
              <a:t>QTS 4.4.0</a:t>
            </a:r>
            <a:br>
              <a:rPr lang="en-US" sz="1200">
                <a:latin typeface="Arial" panose="020B0604020202020204" pitchFamily="34" charset="0"/>
                <a:ea typeface="+mn-lt"/>
                <a:cs typeface="Arial" panose="020B0604020202020204" pitchFamily="34" charset="0"/>
              </a:rPr>
            </a:br>
            <a:r>
              <a:rPr lang="en-US" altLang="zh-TW" sz="1200">
                <a:latin typeface="Arial" panose="020B0604020202020204" pitchFamily="34" charset="0"/>
                <a:ea typeface="+mn-lt"/>
                <a:cs typeface="Arial" panose="020B0604020202020204" pitchFamily="34" charset="0"/>
              </a:rPr>
              <a:t>Volume type: </a:t>
            </a:r>
            <a:r>
              <a:rPr lang="en-US" sz="1200">
                <a:latin typeface="Arial" panose="020B0604020202020204" pitchFamily="34" charset="0"/>
                <a:ea typeface="+mn-lt"/>
                <a:cs typeface="Arial" panose="020B0604020202020204" pitchFamily="34" charset="0"/>
              </a:rPr>
              <a:t>RAID 5; 8 x SAMSUNG SSD 860 PRO 512GB</a:t>
            </a:r>
            <a:br>
              <a:rPr lang="en-US" sz="1200">
                <a:latin typeface="Arial" panose="020B0604020202020204" pitchFamily="34" charset="0"/>
                <a:ea typeface="+mn-lt"/>
                <a:cs typeface="Arial" panose="020B0604020202020204" pitchFamily="34" charset="0"/>
              </a:rPr>
            </a:br>
            <a:r>
              <a:rPr lang="en-US" sz="1200">
                <a:latin typeface="Arial" panose="020B0604020202020204" pitchFamily="34" charset="0"/>
                <a:ea typeface="+mn-lt"/>
                <a:cs typeface="Arial" panose="020B0604020202020204" pitchFamily="34" charset="0"/>
              </a:rPr>
              <a:t>Mac-NB</a:t>
            </a:r>
            <a:r>
              <a:rPr lang="zh-TW" altLang="en-US" sz="1200">
                <a:latin typeface="Arial" panose="020B0604020202020204" pitchFamily="34" charset="0"/>
                <a:ea typeface="Microsoft JhengHei"/>
                <a:cs typeface="Arial" panose="020B0604020202020204" pitchFamily="34" charset="0"/>
              </a:rPr>
              <a:t>：</a:t>
            </a:r>
            <a:br>
              <a:rPr lang="en-US" sz="1200">
                <a:latin typeface="Arial" panose="020B0604020202020204" pitchFamily="34" charset="0"/>
                <a:ea typeface="+mn-lt"/>
                <a:cs typeface="Arial" panose="020B0604020202020204" pitchFamily="34" charset="0"/>
              </a:rPr>
            </a:br>
            <a:r>
              <a:rPr lang="en-US" sz="1200">
                <a:latin typeface="Arial" panose="020B0604020202020204" pitchFamily="34" charset="0"/>
                <a:ea typeface="+mn-lt"/>
                <a:cs typeface="Arial" panose="020B0604020202020204" pitchFamily="34" charset="0"/>
              </a:rPr>
              <a:t>MacBook Pro® (15-inch, 2016), Intel® Core™ i7 2.9GHz CPU, macOS: 10.13.5 High Sierra, 16GB RAM</a:t>
            </a:r>
            <a:br>
              <a:rPr lang="en-US" sz="1200">
                <a:latin typeface="Arial" panose="020B0604020202020204" pitchFamily="34" charset="0"/>
                <a:ea typeface="+mn-lt"/>
                <a:cs typeface="Arial" panose="020B0604020202020204" pitchFamily="34" charset="0"/>
              </a:rPr>
            </a:br>
            <a:r>
              <a:rPr lang="en-US" sz="1200">
                <a:latin typeface="Arial" panose="020B0604020202020204" pitchFamily="34" charset="0"/>
                <a:ea typeface="+mn-lt"/>
                <a:cs typeface="Arial" panose="020B0604020202020204" pitchFamily="34" charset="0"/>
              </a:rPr>
              <a:t>AJA System Test (Version 2.1) resolution 5120*2700 5K RED and 10bit YUV (1GB) codec</a:t>
            </a:r>
          </a:p>
          <a:p>
            <a:endParaRPr lang="en-US" altLang="zh-TW" sz="1200">
              <a:latin typeface="Microsoft JhengHei"/>
              <a:cs typeface="Calibri"/>
            </a:endParaRPr>
          </a:p>
        </p:txBody>
      </p:sp>
      <p:pic>
        <p:nvPicPr>
          <p:cNvPr id="5" name="圖片 4">
            <a:extLst>
              <a:ext uri="{FF2B5EF4-FFF2-40B4-BE49-F238E27FC236}">
                <a16:creationId xmlns:a16="http://schemas.microsoft.com/office/drawing/2014/main" id="{C43476B7-2E16-47A5-8388-582FD6B11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73" y="2081068"/>
            <a:ext cx="8917635" cy="2483966"/>
          </a:xfrm>
          <a:prstGeom prst="rect">
            <a:avLst/>
          </a:prstGeom>
        </p:spPr>
      </p:pic>
      <p:sp>
        <p:nvSpPr>
          <p:cNvPr id="7" name="文字方塊 6">
            <a:extLst>
              <a:ext uri="{FF2B5EF4-FFF2-40B4-BE49-F238E27FC236}">
                <a16:creationId xmlns:a16="http://schemas.microsoft.com/office/drawing/2014/main" id="{B5F1F966-839D-4550-9084-F0BCC21A4444}"/>
              </a:ext>
            </a:extLst>
          </p:cNvPr>
          <p:cNvSpPr txBox="1"/>
          <p:nvPr/>
        </p:nvSpPr>
        <p:spPr>
          <a:xfrm>
            <a:off x="10095417" y="2647563"/>
            <a:ext cx="14046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rPr>
              <a:t>1230 MB/s</a:t>
            </a:r>
            <a:endParaRPr lang="en-US" altLang="zh-TW" sz="1000">
              <a:cs typeface="Calibri"/>
            </a:endParaRPr>
          </a:p>
        </p:txBody>
      </p:sp>
      <p:sp>
        <p:nvSpPr>
          <p:cNvPr id="8" name="文字方塊 7">
            <a:extLst>
              <a:ext uri="{FF2B5EF4-FFF2-40B4-BE49-F238E27FC236}">
                <a16:creationId xmlns:a16="http://schemas.microsoft.com/office/drawing/2014/main" id="{9C782573-F414-4A67-B6A6-0B8DFE658040}"/>
              </a:ext>
            </a:extLst>
          </p:cNvPr>
          <p:cNvSpPr txBox="1"/>
          <p:nvPr/>
        </p:nvSpPr>
        <p:spPr>
          <a:xfrm>
            <a:off x="10095417" y="3561963"/>
            <a:ext cx="14046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rPr>
              <a:t>1209 MB/s</a:t>
            </a:r>
            <a:endParaRPr lang="en-US" altLang="zh-TW" sz="1000">
              <a:cs typeface="Calibri"/>
            </a:endParaRPr>
          </a:p>
        </p:txBody>
      </p:sp>
      <p:sp>
        <p:nvSpPr>
          <p:cNvPr id="9" name="文字方塊 1">
            <a:extLst>
              <a:ext uri="{FF2B5EF4-FFF2-40B4-BE49-F238E27FC236}">
                <a16:creationId xmlns:a16="http://schemas.microsoft.com/office/drawing/2014/main" id="{4AE6B236-A5E8-4F48-B558-7DE15AC7EB60}"/>
              </a:ext>
            </a:extLst>
          </p:cNvPr>
          <p:cNvSpPr txBox="1"/>
          <p:nvPr/>
        </p:nvSpPr>
        <p:spPr>
          <a:xfrm>
            <a:off x="1094292" y="2343557"/>
            <a:ext cx="13475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latin typeface="Open Sans"/>
                <a:cs typeface="Calibri"/>
              </a:rPr>
              <a:t>Read</a:t>
            </a:r>
          </a:p>
        </p:txBody>
      </p:sp>
      <p:sp>
        <p:nvSpPr>
          <p:cNvPr id="10" name="文字方塊 1">
            <a:extLst>
              <a:ext uri="{FF2B5EF4-FFF2-40B4-BE49-F238E27FC236}">
                <a16:creationId xmlns:a16="http://schemas.microsoft.com/office/drawing/2014/main" id="{286B9FE2-75DA-4073-960B-29B422333C9D}"/>
              </a:ext>
            </a:extLst>
          </p:cNvPr>
          <p:cNvSpPr txBox="1"/>
          <p:nvPr/>
        </p:nvSpPr>
        <p:spPr>
          <a:xfrm>
            <a:off x="1094291" y="3270657"/>
            <a:ext cx="13475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latin typeface="Open Sans"/>
                <a:cs typeface="Calibri"/>
              </a:rPr>
              <a:t>Write</a:t>
            </a:r>
          </a:p>
        </p:txBody>
      </p:sp>
    </p:spTree>
    <p:extLst>
      <p:ext uri="{BB962C8B-B14F-4D97-AF65-F5344CB8AC3E}">
        <p14:creationId xmlns:p14="http://schemas.microsoft.com/office/powerpoint/2010/main" val="205068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96AD998-D866-4A4E-B66E-C35A39016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3162" y="2105577"/>
            <a:ext cx="6808838" cy="4055379"/>
          </a:xfrm>
          <a:prstGeom prst="rect">
            <a:avLst/>
          </a:prstGeom>
        </p:spPr>
      </p:pic>
      <p:sp>
        <p:nvSpPr>
          <p:cNvPr id="11" name="標題 1">
            <a:extLst>
              <a:ext uri="{FF2B5EF4-FFF2-40B4-BE49-F238E27FC236}">
                <a16:creationId xmlns:a16="http://schemas.microsoft.com/office/drawing/2014/main" id="{77C2F4A1-A1A8-4F31-8D28-2E9094AC3683}"/>
              </a:ext>
            </a:extLst>
          </p:cNvPr>
          <p:cNvSpPr>
            <a:spLocks noGrp="1"/>
          </p:cNvSpPr>
          <p:nvPr>
            <p:ph type="title"/>
          </p:nvPr>
        </p:nvSpPr>
        <p:spPr/>
        <p:txBody>
          <a:bodyPr>
            <a:normAutofit fontScale="90000"/>
          </a:bodyPr>
          <a:lstStyle/>
          <a:p>
            <a:r>
              <a:rPr lang="en-US" altLang="zh-TW">
                <a:latin typeface="Arial"/>
                <a:cs typeface="+mj-ea"/>
              </a:rPr>
              <a:t>QTS</a:t>
            </a:r>
            <a:r>
              <a:rPr lang="zh-TW" altLang="en-US">
                <a:latin typeface="Arial"/>
                <a:cs typeface="+mj-ea"/>
              </a:rPr>
              <a:t> </a:t>
            </a:r>
            <a:r>
              <a:rPr lang="en-US" altLang="zh-TW">
                <a:latin typeface="Arial"/>
                <a:cs typeface="+mj-ea"/>
              </a:rPr>
              <a:t>Built-in</a:t>
            </a:r>
            <a:r>
              <a:rPr lang="zh-TW" altLang="en-US">
                <a:latin typeface="Arial"/>
                <a:cs typeface="+mj-ea"/>
              </a:rPr>
              <a:t> </a:t>
            </a:r>
            <a:r>
              <a:rPr lang="en-US" altLang="zh-TW">
                <a:latin typeface="Arial"/>
                <a:cs typeface="+mj-ea"/>
              </a:rPr>
              <a:t>Qfiling</a:t>
            </a:r>
            <a:r>
              <a:rPr lang="zh-TW" altLang="en-US">
                <a:latin typeface="Arial"/>
                <a:cs typeface="+mj-ea"/>
              </a:rPr>
              <a:t> </a:t>
            </a:r>
            <a:br>
              <a:rPr lang="zh-TW" altLang="en-US">
                <a:latin typeface="Arial"/>
                <a:cs typeface="Arial"/>
              </a:rPr>
            </a:br>
            <a:r>
              <a:rPr lang="en-US" altLang="zh-TW">
                <a:latin typeface="Arial"/>
                <a:cs typeface="Arial"/>
              </a:rPr>
              <a:t>Si</a:t>
            </a:r>
            <a:r>
              <a:rPr lang="zh-TW">
                <a:latin typeface="Arial"/>
                <a:cs typeface="Arial"/>
              </a:rPr>
              <a:t>m</a:t>
            </a:r>
            <a:r>
              <a:rPr lang="en-US" altLang="zh-TW">
                <a:latin typeface="Arial"/>
                <a:cs typeface="Arial"/>
              </a:rPr>
              <a:t>plified</a:t>
            </a:r>
            <a:r>
              <a:rPr lang="zh-TW" altLang="en-US">
                <a:latin typeface="Arial"/>
                <a:cs typeface="Arial"/>
              </a:rPr>
              <a:t> F</a:t>
            </a:r>
            <a:r>
              <a:rPr lang="en-US" altLang="zh-TW">
                <a:latin typeface="Arial"/>
                <a:cs typeface="Arial"/>
              </a:rPr>
              <a:t>il</a:t>
            </a:r>
            <a:r>
              <a:rPr lang="zh-TW">
                <a:latin typeface="Arial"/>
                <a:cs typeface="Arial"/>
              </a:rPr>
              <a:t>e</a:t>
            </a:r>
            <a:r>
              <a:rPr lang="zh-TW" altLang="en-US">
                <a:latin typeface="Arial"/>
                <a:cs typeface="Arial"/>
              </a:rPr>
              <a:t> </a:t>
            </a:r>
            <a:r>
              <a:rPr lang="en-US" altLang="en-US">
                <a:latin typeface="Arial"/>
                <a:cs typeface="Arial"/>
              </a:rPr>
              <a:t>O</a:t>
            </a:r>
            <a:r>
              <a:rPr lang="en-US" altLang="zh-TW">
                <a:latin typeface="Arial"/>
                <a:cs typeface="Arial"/>
              </a:rPr>
              <a:t>rga</a:t>
            </a:r>
            <a:r>
              <a:rPr lang="zh-TW">
                <a:latin typeface="Arial"/>
                <a:cs typeface="Arial"/>
              </a:rPr>
              <a:t>ni</a:t>
            </a:r>
            <a:r>
              <a:rPr lang="en-US" altLang="zh-TW">
                <a:latin typeface="Arial"/>
                <a:cs typeface="Arial"/>
              </a:rPr>
              <a:t>z</a:t>
            </a:r>
            <a:r>
              <a:rPr lang="zh-TW">
                <a:latin typeface="Arial"/>
                <a:cs typeface="Arial"/>
              </a:rPr>
              <a:t>a</a:t>
            </a:r>
            <a:r>
              <a:rPr lang="en-US" altLang="zh-TW">
                <a:latin typeface="Arial"/>
                <a:cs typeface="Arial"/>
              </a:rPr>
              <a:t>t</a:t>
            </a:r>
            <a:r>
              <a:rPr lang="zh-TW">
                <a:latin typeface="Arial"/>
                <a:cs typeface="Arial"/>
              </a:rPr>
              <a:t>i</a:t>
            </a:r>
            <a:r>
              <a:rPr lang="en-US" altLang="zh-TW">
                <a:latin typeface="Arial"/>
                <a:cs typeface="Arial"/>
              </a:rPr>
              <a:t>o</a:t>
            </a:r>
            <a:r>
              <a:rPr lang="zh-TW">
                <a:latin typeface="Arial"/>
                <a:cs typeface="Arial"/>
              </a:rPr>
              <a:t>n</a:t>
            </a:r>
          </a:p>
        </p:txBody>
      </p:sp>
      <p:pic>
        <p:nvPicPr>
          <p:cNvPr id="12" name="Picture 2">
            <a:extLst>
              <a:ext uri="{FF2B5EF4-FFF2-40B4-BE49-F238E27FC236}">
                <a16:creationId xmlns:a16="http://schemas.microsoft.com/office/drawing/2014/main" id="{2E909D1C-567B-4136-9087-61ABA68FDB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9567" y="1964314"/>
            <a:ext cx="7542550" cy="442149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5D3156BD-83C8-4C74-B957-7EC3FE1A960E}"/>
              </a:ext>
            </a:extLst>
          </p:cNvPr>
          <p:cNvSpPr/>
          <p:nvPr/>
        </p:nvSpPr>
        <p:spPr>
          <a:xfrm>
            <a:off x="6392285" y="2135093"/>
            <a:ext cx="5787991" cy="523220"/>
          </a:xfrm>
          <a:prstGeom prst="rect">
            <a:avLst/>
          </a:prstGeom>
        </p:spPr>
        <p:txBody>
          <a:bodyPr wrap="square" anchor="t">
            <a:spAutoFit/>
          </a:bodyPr>
          <a:lstStyle/>
          <a:p>
            <a:r>
              <a:rPr lang="zh-TW" sz="2800">
                <a:latin typeface="Arial" panose="020B0604020202020204" pitchFamily="34" charset="0"/>
                <a:ea typeface="+mn-lt"/>
                <a:cs typeface="Arial" panose="020B0604020202020204" pitchFamily="34" charset="0"/>
              </a:rPr>
              <a:t>Create your Qfiling rules in 3 steps</a:t>
            </a:r>
            <a:endParaRPr lang="zh-TW">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8F2E8DE5-238A-47F6-914A-A99F67F94875}"/>
              </a:ext>
            </a:extLst>
          </p:cNvPr>
          <p:cNvSpPr/>
          <p:nvPr/>
        </p:nvSpPr>
        <p:spPr>
          <a:xfrm>
            <a:off x="6404009" y="2666129"/>
            <a:ext cx="5483191" cy="1015663"/>
          </a:xfrm>
          <a:prstGeom prst="rect">
            <a:avLst/>
          </a:prstGeom>
        </p:spPr>
        <p:txBody>
          <a:bodyPr wrap="square" anchor="t">
            <a:spAutoFit/>
          </a:bodyPr>
          <a:lstStyle/>
          <a:p>
            <a:pPr fontAlgn="base"/>
            <a:r>
              <a:rPr lang="zh-TW" altLang="en-US" sz="1500" b="1">
                <a:solidFill>
                  <a:srgbClr val="00FFFF"/>
                </a:solidFill>
                <a:latin typeface="Arial" panose="020B0604020202020204" pitchFamily="34" charset="0"/>
                <a:cs typeface="Arial" panose="020B0604020202020204" pitchFamily="34" charset="0"/>
              </a:rPr>
              <a:t>Step1</a:t>
            </a:r>
          </a:p>
          <a:p>
            <a:r>
              <a:rPr lang="en-US" altLang="zh-TW" sz="1500" err="1">
                <a:latin typeface="Arial" panose="020B0604020202020204" pitchFamily="34" charset="0"/>
                <a:ea typeface="+mn-lt"/>
                <a:cs typeface="Arial" panose="020B0604020202020204" pitchFamily="34" charset="0"/>
              </a:rPr>
              <a:t>Qfiling</a:t>
            </a:r>
            <a:r>
              <a:rPr lang="zh-TW" altLang="en-US" sz="1500">
                <a:latin typeface="Arial" panose="020B0604020202020204" pitchFamily="34" charset="0"/>
                <a:ea typeface="+mn-lt"/>
                <a:cs typeface="Arial" panose="020B0604020202020204" pitchFamily="34" charset="0"/>
              </a:rPr>
              <a:t> </a:t>
            </a:r>
            <a:r>
              <a:rPr lang="zh-TW" sz="1500">
                <a:latin typeface="Arial" panose="020B0604020202020204" pitchFamily="34" charset="0"/>
                <a:ea typeface="+mn-lt"/>
                <a:cs typeface="Arial" panose="020B0604020202020204" pitchFamily="34" charset="0"/>
              </a:rPr>
              <a:t>provides various filters to determine the files you want to organize, including file name, file size, modified date and more.</a:t>
            </a:r>
            <a:r>
              <a:rPr lang="zh-TW" altLang="en-US" sz="1500">
                <a:latin typeface="Arial" panose="020B0604020202020204" pitchFamily="34" charset="0"/>
                <a:ea typeface="+mn-lt"/>
                <a:cs typeface="Arial" panose="020B0604020202020204" pitchFamily="34" charset="0"/>
              </a:rPr>
              <a:t> </a:t>
            </a:r>
            <a:endParaRPr lang="zh-TW" sz="150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AC7391CE-491B-4BC0-92AE-E0F010688873}"/>
              </a:ext>
            </a:extLst>
          </p:cNvPr>
          <p:cNvSpPr/>
          <p:nvPr/>
        </p:nvSpPr>
        <p:spPr>
          <a:xfrm>
            <a:off x="6404009" y="3725084"/>
            <a:ext cx="5498526" cy="1246495"/>
          </a:xfrm>
          <a:prstGeom prst="rect">
            <a:avLst/>
          </a:prstGeom>
        </p:spPr>
        <p:txBody>
          <a:bodyPr wrap="square" anchor="t">
            <a:spAutoFit/>
          </a:bodyPr>
          <a:lstStyle/>
          <a:p>
            <a:pPr fontAlgn="base"/>
            <a:r>
              <a:rPr lang="zh-TW" altLang="en-US" sz="1500" b="1">
                <a:solidFill>
                  <a:srgbClr val="00FFFF"/>
                </a:solidFill>
                <a:latin typeface="Arial" panose="020B0604020202020204" pitchFamily="34" charset="0"/>
                <a:cs typeface="Arial" panose="020B0604020202020204" pitchFamily="34" charset="0"/>
              </a:rPr>
              <a:t>Step2</a:t>
            </a:r>
            <a:endParaRPr lang="en-US" altLang="zh-TW" sz="1500" b="1">
              <a:solidFill>
                <a:srgbClr val="00FFFF"/>
              </a:solidFill>
              <a:latin typeface="Arial" panose="020B0604020202020204" pitchFamily="34" charset="0"/>
              <a:cs typeface="Arial" panose="020B0604020202020204" pitchFamily="34" charset="0"/>
            </a:endParaRPr>
          </a:p>
          <a:p>
            <a:r>
              <a:rPr lang="en-US" altLang="zh-TW" sz="1500">
                <a:latin typeface="Arial" panose="020B0604020202020204" pitchFamily="34" charset="0"/>
                <a:ea typeface="+mn-lt"/>
                <a:cs typeface="Arial" panose="020B0604020202020204" pitchFamily="34" charset="0"/>
              </a:rPr>
              <a:t>Several</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editing</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modules</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are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available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for</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you</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automate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the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editing</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task</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throughout</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the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file</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organization</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process,</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including</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video</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transcoding,</a:t>
            </a:r>
            <a:r>
              <a:rPr lang="zh-TW" altLang="en-US" sz="1500">
                <a:latin typeface="Arial" panose="020B0604020202020204" pitchFamily="34" charset="0"/>
                <a:ea typeface="+mn-lt"/>
                <a:cs typeface="Arial" panose="020B0604020202020204" pitchFamily="34" charset="0"/>
              </a:rPr>
              <a:t> </a:t>
            </a:r>
            <a:r>
              <a:rPr lang="en-US" altLang="zh-TW" sz="1500">
                <a:latin typeface="Arial" panose="020B0604020202020204" pitchFamily="34" charset="0"/>
                <a:ea typeface="+mn-lt"/>
                <a:cs typeface="Arial" panose="020B0604020202020204" pitchFamily="34" charset="0"/>
              </a:rPr>
              <a:t>encrypt</a:t>
            </a:r>
            <a:r>
              <a:rPr lang="zh-TW" sz="1500">
                <a:latin typeface="Arial" panose="020B0604020202020204" pitchFamily="34" charset="0"/>
                <a:ea typeface="+mn-lt"/>
                <a:cs typeface="Arial" panose="020B0604020202020204" pitchFamily="34" charset="0"/>
              </a:rPr>
              <a:t>ion &amp; decryption, compression and more.</a:t>
            </a:r>
            <a:endParaRPr lang="zh-TW" sz="150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AFD15DFD-40C5-41BB-ACE6-F550BA34CD0D}"/>
              </a:ext>
            </a:extLst>
          </p:cNvPr>
          <p:cNvSpPr/>
          <p:nvPr/>
        </p:nvSpPr>
        <p:spPr>
          <a:xfrm>
            <a:off x="6404009" y="5034104"/>
            <a:ext cx="5483191" cy="1246495"/>
          </a:xfrm>
          <a:prstGeom prst="rect">
            <a:avLst/>
          </a:prstGeom>
        </p:spPr>
        <p:txBody>
          <a:bodyPr wrap="square" anchor="t">
            <a:spAutoFit/>
          </a:bodyPr>
          <a:lstStyle/>
          <a:p>
            <a:r>
              <a:rPr lang="en-US" altLang="zh-TW" sz="1500" b="1">
                <a:solidFill>
                  <a:srgbClr val="00FFFF"/>
                </a:solidFill>
                <a:latin typeface="Arial" panose="020B0604020202020204" pitchFamily="34" charset="0"/>
                <a:ea typeface="+mn-lt"/>
                <a:cs typeface="Arial" panose="020B0604020202020204" pitchFamily="34" charset="0"/>
              </a:rPr>
              <a:t>Step3</a:t>
            </a:r>
            <a:endParaRPr lang="zh-TW" sz="1500">
              <a:latin typeface="Arial" panose="020B0604020202020204" pitchFamily="34" charset="0"/>
              <a:cs typeface="Arial" panose="020B0604020202020204" pitchFamily="34" charset="0"/>
            </a:endParaRPr>
          </a:p>
          <a:p>
            <a:r>
              <a:rPr lang="en-US" altLang="zh-TW" sz="1500">
                <a:latin typeface="Arial" panose="020B0604020202020204" pitchFamily="34" charset="0"/>
                <a:ea typeface="+mn-lt"/>
                <a:cs typeface="Arial" panose="020B0604020202020204" pitchFamily="34" charset="0"/>
              </a:rPr>
              <a:t>Set the destination path, folder structure, and add more options (such as renaming all the files) and your files will automatically be organized to the right folder.</a:t>
            </a:r>
            <a:endParaRPr lang="zh-TW" sz="1500">
              <a:latin typeface="Arial" panose="020B0604020202020204" pitchFamily="34" charset="0"/>
              <a:ea typeface="+mn-lt"/>
              <a:cs typeface="Arial" panose="020B0604020202020204" pitchFamily="34" charset="0"/>
            </a:endParaRPr>
          </a:p>
          <a:p>
            <a:endParaRPr lang="zh-TW" altLang="en-US" sz="1500" b="0"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0011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77C2F4A1-A1A8-4F31-8D28-2E9094AC3683}"/>
              </a:ext>
            </a:extLst>
          </p:cNvPr>
          <p:cNvSpPr>
            <a:spLocks noGrp="1"/>
          </p:cNvSpPr>
          <p:nvPr>
            <p:ph type="title"/>
          </p:nvPr>
        </p:nvSpPr>
        <p:spPr>
          <a:xfrm>
            <a:off x="838200" y="604967"/>
            <a:ext cx="10515600" cy="1325563"/>
          </a:xfrm>
        </p:spPr>
        <p:txBody>
          <a:bodyPr>
            <a:normAutofit fontScale="90000"/>
          </a:bodyPr>
          <a:lstStyle/>
          <a:p>
            <a:r>
              <a:rPr lang="en-US" altLang="zh-TW">
                <a:solidFill>
                  <a:schemeClr val="bg1"/>
                </a:solidFill>
                <a:latin typeface="Arial"/>
                <a:cs typeface="+mj-ea"/>
              </a:rPr>
              <a:t>QTS</a:t>
            </a:r>
            <a:r>
              <a:rPr lang="zh-TW" altLang="en-US">
                <a:solidFill>
                  <a:schemeClr val="bg1"/>
                </a:solidFill>
                <a:latin typeface="Arial"/>
                <a:cs typeface="+mj-ea"/>
              </a:rPr>
              <a:t> </a:t>
            </a:r>
            <a:r>
              <a:rPr lang="en-US" altLang="zh-TW">
                <a:solidFill>
                  <a:schemeClr val="bg1"/>
                </a:solidFill>
                <a:latin typeface="Arial"/>
                <a:cs typeface="+mj-ea"/>
              </a:rPr>
              <a:t>Built-in</a:t>
            </a:r>
            <a:r>
              <a:rPr lang="zh-TW" altLang="en-US">
                <a:solidFill>
                  <a:schemeClr val="bg1"/>
                </a:solidFill>
                <a:latin typeface="Arial"/>
                <a:cs typeface="+mj-ea"/>
              </a:rPr>
              <a:t> </a:t>
            </a:r>
            <a:r>
              <a:rPr lang="en-US" altLang="zh-TW" err="1">
                <a:solidFill>
                  <a:schemeClr val="bg1"/>
                </a:solidFill>
                <a:latin typeface="Arial"/>
                <a:cs typeface="+mj-ea"/>
              </a:rPr>
              <a:t>Qsirch</a:t>
            </a:r>
            <a:r>
              <a:rPr lang="zh-TW" altLang="en-US">
                <a:solidFill>
                  <a:schemeClr val="bg1"/>
                </a:solidFill>
                <a:latin typeface="Arial"/>
                <a:cs typeface="+mj-ea"/>
              </a:rPr>
              <a:t> </a:t>
            </a:r>
            <a:br>
              <a:rPr lang="zh-TW" altLang="en-US">
                <a:solidFill>
                  <a:schemeClr val="bg1"/>
                </a:solidFill>
                <a:latin typeface="Arial"/>
                <a:cs typeface="+mj-ea"/>
              </a:rPr>
            </a:br>
            <a:r>
              <a:rPr lang="en-US" altLang="zh-TW">
                <a:solidFill>
                  <a:schemeClr val="bg1"/>
                </a:solidFill>
                <a:latin typeface="Arial"/>
                <a:cs typeface="+mj-ea"/>
              </a:rPr>
              <a:t>Assist</a:t>
            </a:r>
            <a:r>
              <a:rPr lang="zh-TW" altLang="en-US">
                <a:solidFill>
                  <a:schemeClr val="bg1"/>
                </a:solidFill>
                <a:latin typeface="Arial"/>
                <a:cs typeface="+mj-ea"/>
              </a:rPr>
              <a:t> Y</a:t>
            </a:r>
            <a:r>
              <a:rPr lang="en-US" altLang="zh-TW" err="1">
                <a:solidFill>
                  <a:schemeClr val="bg1"/>
                </a:solidFill>
                <a:latin typeface="Arial"/>
                <a:cs typeface="+mj-ea"/>
              </a:rPr>
              <a:t>ou</a:t>
            </a:r>
            <a:r>
              <a:rPr lang="zh-TW" altLang="en-US">
                <a:solidFill>
                  <a:schemeClr val="bg1"/>
                </a:solidFill>
                <a:latin typeface="Arial"/>
                <a:cs typeface="+mj-ea"/>
              </a:rPr>
              <a:t> E</a:t>
            </a:r>
            <a:r>
              <a:rPr lang="en-US" altLang="zh-TW" err="1">
                <a:solidFill>
                  <a:schemeClr val="bg1"/>
                </a:solidFill>
                <a:latin typeface="Arial"/>
                <a:cs typeface="+mj-ea"/>
              </a:rPr>
              <a:t>ffici</a:t>
            </a:r>
            <a:r>
              <a:rPr lang="zh-TW">
                <a:solidFill>
                  <a:schemeClr val="bg1"/>
                </a:solidFill>
                <a:latin typeface="Arial"/>
                <a:cs typeface="+mj-ea"/>
              </a:rPr>
              <a:t>ently </a:t>
            </a:r>
            <a:r>
              <a:rPr lang="en-US" altLang="zh-TW">
                <a:solidFill>
                  <a:schemeClr val="bg1"/>
                </a:solidFill>
                <a:latin typeface="Arial"/>
                <a:cs typeface="+mj-ea"/>
              </a:rPr>
              <a:t>F</a:t>
            </a:r>
            <a:r>
              <a:rPr lang="zh-TW">
                <a:solidFill>
                  <a:schemeClr val="bg1"/>
                </a:solidFill>
                <a:latin typeface="Arial"/>
                <a:cs typeface="+mj-ea"/>
              </a:rPr>
              <a:t>ind the </a:t>
            </a:r>
            <a:r>
              <a:rPr lang="en-US" altLang="zh-TW">
                <a:solidFill>
                  <a:schemeClr val="bg1"/>
                </a:solidFill>
                <a:latin typeface="Arial"/>
                <a:cs typeface="+mj-ea"/>
              </a:rPr>
              <a:t>R</a:t>
            </a:r>
            <a:r>
              <a:rPr lang="zh-TW">
                <a:solidFill>
                  <a:schemeClr val="bg1"/>
                </a:solidFill>
                <a:latin typeface="Arial"/>
                <a:cs typeface="+mj-ea"/>
              </a:rPr>
              <a:t>ight </a:t>
            </a:r>
            <a:r>
              <a:rPr lang="en-US" altLang="zh-TW">
                <a:solidFill>
                  <a:schemeClr val="bg1"/>
                </a:solidFill>
                <a:latin typeface="Arial"/>
                <a:cs typeface="+mj-ea"/>
              </a:rPr>
              <a:t>F</a:t>
            </a:r>
            <a:r>
              <a:rPr lang="zh-TW">
                <a:solidFill>
                  <a:schemeClr val="bg1"/>
                </a:solidFill>
                <a:latin typeface="Arial"/>
                <a:cs typeface="+mj-ea"/>
              </a:rPr>
              <a:t>ile</a:t>
            </a:r>
            <a:endParaRPr lang="zh-TW">
              <a:solidFill>
                <a:schemeClr val="bg1"/>
              </a:solidFill>
              <a:latin typeface="Arial"/>
            </a:endParaRPr>
          </a:p>
        </p:txBody>
      </p:sp>
      <p:sp>
        <p:nvSpPr>
          <p:cNvPr id="13" name="矩形 12">
            <a:extLst>
              <a:ext uri="{FF2B5EF4-FFF2-40B4-BE49-F238E27FC236}">
                <a16:creationId xmlns:a16="http://schemas.microsoft.com/office/drawing/2014/main" id="{5D3156BD-83C8-4C74-B957-7EC3FE1A960E}"/>
              </a:ext>
            </a:extLst>
          </p:cNvPr>
          <p:cNvSpPr/>
          <p:nvPr/>
        </p:nvSpPr>
        <p:spPr>
          <a:xfrm>
            <a:off x="6444487" y="2724689"/>
            <a:ext cx="5089195" cy="2862322"/>
          </a:xfrm>
          <a:prstGeom prst="rect">
            <a:avLst/>
          </a:prstGeom>
        </p:spPr>
        <p:txBody>
          <a:bodyPr wrap="square" anchor="t">
            <a:spAutoFit/>
          </a:bodyPr>
          <a:lstStyle/>
          <a:p>
            <a:r>
              <a:rPr lang="zh-TW">
                <a:solidFill>
                  <a:srgbClr val="000000"/>
                </a:solidFill>
                <a:latin typeface="Arial" panose="020B0604020202020204" pitchFamily="34" charset="0"/>
                <a:ea typeface="+mn-lt"/>
                <a:cs typeface="Arial" panose="020B0604020202020204" pitchFamily="34" charset="0"/>
              </a:rPr>
              <a:t>After Qsirch is enabled, it will automatically index all the files on NAS, allowing users to quickly find the files they need anytime. Qsirch and QTS share the same privilege settings, so users can only find the files which they are authorized to. Admin can flexibly remove Qsirch shared folde</a:t>
            </a:r>
            <a:r>
              <a:rPr lang="en-US" altLang="zh-TW" err="1">
                <a:solidFill>
                  <a:srgbClr val="000000"/>
                </a:solidFill>
                <a:latin typeface="Arial" panose="020B0604020202020204" pitchFamily="34" charset="0"/>
                <a:ea typeface="+mn-lt"/>
                <a:cs typeface="Arial" panose="020B0604020202020204" pitchFamily="34" charset="0"/>
              </a:rPr>
              <a:t>rs</a:t>
            </a:r>
            <a:r>
              <a:rPr lang="zh-TW" altLang="en-US">
                <a:solidFill>
                  <a:srgbClr val="000000"/>
                </a:solidFill>
                <a:latin typeface="Arial" panose="020B0604020202020204" pitchFamily="34" charset="0"/>
                <a:ea typeface="+mn-lt"/>
                <a:cs typeface="Arial" panose="020B0604020202020204" pitchFamily="34" charset="0"/>
              </a:rPr>
              <a:t> </a:t>
            </a:r>
            <a:r>
              <a:rPr lang="en-US" altLang="zh-TW">
                <a:solidFill>
                  <a:srgbClr val="000000"/>
                </a:solidFill>
                <a:latin typeface="Arial" panose="020B0604020202020204" pitchFamily="34" charset="0"/>
                <a:ea typeface="+mn-lt"/>
                <a:cs typeface="Arial" panose="020B0604020202020204" pitchFamily="34" charset="0"/>
              </a:rPr>
              <a:t>from</a:t>
            </a:r>
            <a:r>
              <a:rPr lang="zh-TW">
                <a:solidFill>
                  <a:srgbClr val="000000"/>
                </a:solidFill>
                <a:latin typeface="Arial" panose="020B0604020202020204" pitchFamily="34" charset="0"/>
                <a:ea typeface="+mn-lt"/>
                <a:cs typeface="Arial" panose="020B0604020202020204" pitchFamily="34" charset="0"/>
              </a:rPr>
              <a:t> getting in</a:t>
            </a:r>
            <a:r>
              <a:rPr lang="en-US" altLang="zh-TW" err="1">
                <a:solidFill>
                  <a:srgbClr val="000000"/>
                </a:solidFill>
                <a:latin typeface="Arial" panose="020B0604020202020204" pitchFamily="34" charset="0"/>
                <a:ea typeface="+mn-lt"/>
                <a:cs typeface="Arial" panose="020B0604020202020204" pitchFamily="34" charset="0"/>
              </a:rPr>
              <a:t>dexe</a:t>
            </a:r>
            <a:r>
              <a:rPr lang="zh-TW">
                <a:solidFill>
                  <a:srgbClr val="000000"/>
                </a:solidFill>
                <a:latin typeface="Arial" panose="020B0604020202020204" pitchFamily="34" charset="0"/>
                <a:ea typeface="+mn-lt"/>
                <a:cs typeface="Arial" panose="020B0604020202020204" pitchFamily="34" charset="0"/>
              </a:rPr>
              <a:t>d to protect sensi</a:t>
            </a:r>
            <a:r>
              <a:rPr lang="en-US" altLang="zh-TW" err="1">
                <a:solidFill>
                  <a:srgbClr val="000000"/>
                </a:solidFill>
                <a:latin typeface="Arial" panose="020B0604020202020204" pitchFamily="34" charset="0"/>
                <a:ea typeface="+mn-lt"/>
                <a:cs typeface="Arial" panose="020B0604020202020204" pitchFamily="34" charset="0"/>
              </a:rPr>
              <a:t>tive</a:t>
            </a:r>
            <a:r>
              <a:rPr lang="zh-TW" altLang="en-US">
                <a:solidFill>
                  <a:srgbClr val="000000"/>
                </a:solidFill>
                <a:latin typeface="Arial" panose="020B0604020202020204" pitchFamily="34" charset="0"/>
                <a:ea typeface="+mn-lt"/>
                <a:cs typeface="Arial" panose="020B0604020202020204" pitchFamily="34" charset="0"/>
              </a:rPr>
              <a:t> </a:t>
            </a:r>
            <a:r>
              <a:rPr lang="en-US" altLang="zh-TW">
                <a:solidFill>
                  <a:srgbClr val="000000"/>
                </a:solidFill>
                <a:latin typeface="Arial" panose="020B0604020202020204" pitchFamily="34" charset="0"/>
                <a:ea typeface="+mn-lt"/>
                <a:cs typeface="Arial" panose="020B0604020202020204" pitchFamily="34" charset="0"/>
              </a:rPr>
              <a:t>da</a:t>
            </a:r>
            <a:r>
              <a:rPr lang="zh-TW">
                <a:solidFill>
                  <a:srgbClr val="000000"/>
                </a:solidFill>
                <a:latin typeface="Arial" panose="020B0604020202020204" pitchFamily="34" charset="0"/>
                <a:ea typeface="+mn-lt"/>
                <a:cs typeface="Arial" panose="020B0604020202020204" pitchFamily="34" charset="0"/>
              </a:rPr>
              <a:t>ta</a:t>
            </a:r>
            <a:r>
              <a:rPr lang="en-US" altLang="zh-TW">
                <a:solidFill>
                  <a:srgbClr val="000000"/>
                </a:solidFill>
                <a:latin typeface="Arial" panose="020B0604020202020204" pitchFamily="34" charset="0"/>
                <a:ea typeface="+mn-lt"/>
                <a:cs typeface="Arial" panose="020B0604020202020204" pitchFamily="34" charset="0"/>
              </a:rPr>
              <a:t>.</a:t>
            </a:r>
            <a:r>
              <a:rPr lang="zh-TW" altLang="en-US">
                <a:solidFill>
                  <a:srgbClr val="000000"/>
                </a:solidFill>
                <a:latin typeface="Arial" panose="020B0604020202020204" pitchFamily="34" charset="0"/>
                <a:ea typeface="+mn-lt"/>
                <a:cs typeface="Arial" panose="020B0604020202020204" pitchFamily="34" charset="0"/>
              </a:rPr>
              <a:t> </a:t>
            </a:r>
            <a:r>
              <a:rPr lang="en-US" altLang="zh-TW">
                <a:solidFill>
                  <a:srgbClr val="000000"/>
                </a:solidFill>
                <a:latin typeface="Arial" panose="020B0604020202020204" pitchFamily="34" charset="0"/>
                <a:ea typeface="+mn-lt"/>
                <a:cs typeface="Arial" panose="020B0604020202020204" pitchFamily="34" charset="0"/>
              </a:rPr>
              <a:t>Th</a:t>
            </a:r>
            <a:r>
              <a:rPr lang="zh-TW">
                <a:solidFill>
                  <a:srgbClr val="000000"/>
                </a:solidFill>
                <a:latin typeface="Arial" panose="020B0604020202020204" pitchFamily="34" charset="0"/>
                <a:ea typeface="+mn-lt"/>
                <a:cs typeface="Arial" panose="020B0604020202020204" pitchFamily="34" charset="0"/>
              </a:rPr>
              <a:t>e Admin can also exclude backup folders from getting indexed to avoid using too much system r</a:t>
            </a:r>
            <a:r>
              <a:rPr lang="en-US" altLang="zh-TW" err="1">
                <a:solidFill>
                  <a:srgbClr val="000000"/>
                </a:solidFill>
                <a:latin typeface="Arial" panose="020B0604020202020204" pitchFamily="34" charset="0"/>
                <a:ea typeface="+mn-lt"/>
                <a:cs typeface="Arial" panose="020B0604020202020204" pitchFamily="34" charset="0"/>
              </a:rPr>
              <a:t>esou</a:t>
            </a:r>
            <a:r>
              <a:rPr lang="zh-TW">
                <a:solidFill>
                  <a:srgbClr val="000000"/>
                </a:solidFill>
                <a:latin typeface="Arial" panose="020B0604020202020204" pitchFamily="34" charset="0"/>
                <a:ea typeface="+mn-lt"/>
                <a:cs typeface="Arial" panose="020B0604020202020204" pitchFamily="34" charset="0"/>
              </a:rPr>
              <a:t>rce.</a:t>
            </a:r>
            <a:r>
              <a:rPr lang="zh-TW" altLang="en-US">
                <a:solidFill>
                  <a:srgbClr val="000000"/>
                </a:solidFill>
                <a:latin typeface="Arial" panose="020B0604020202020204" pitchFamily="34" charset="0"/>
                <a:ea typeface="+mn-lt"/>
                <a:cs typeface="Arial" panose="020B0604020202020204" pitchFamily="34" charset="0"/>
              </a:rPr>
              <a:t> </a:t>
            </a:r>
            <a:endParaRPr lang="zh-TW">
              <a:solidFill>
                <a:srgbClr val="000000"/>
              </a:solidFill>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8F8E764C-1492-4D95-B607-E248961B5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318" y="2724689"/>
            <a:ext cx="5676176" cy="2864695"/>
          </a:xfrm>
          <a:prstGeom prst="rect">
            <a:avLst/>
          </a:prstGeom>
        </p:spPr>
      </p:pic>
    </p:spTree>
    <p:extLst>
      <p:ext uri="{BB962C8B-B14F-4D97-AF65-F5344CB8AC3E}">
        <p14:creationId xmlns:p14="http://schemas.microsoft.com/office/powerpoint/2010/main" val="26677452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a:xfrm>
            <a:off x="838200" y="485047"/>
            <a:ext cx="10515600" cy="1325563"/>
          </a:xfrm>
        </p:spPr>
        <p:txBody>
          <a:bodyPr>
            <a:normAutofit fontScale="90000"/>
          </a:bodyPr>
          <a:lstStyle/>
          <a:p>
            <a:r>
              <a:rPr lang="zh-TW">
                <a:solidFill>
                  <a:schemeClr val="bg1"/>
                </a:solidFill>
                <a:latin typeface="Arial"/>
                <a:ea typeface="Microsoft JhengHei"/>
                <a:cs typeface="Arial"/>
              </a:rPr>
              <a:t>HBS </a:t>
            </a:r>
            <a:r>
              <a:rPr lang="en-US" altLang="zh-TW">
                <a:solidFill>
                  <a:schemeClr val="bg1"/>
                </a:solidFill>
                <a:latin typeface="Arial"/>
                <a:cs typeface="Arial"/>
              </a:rPr>
              <a:t>3</a:t>
            </a:r>
            <a:r>
              <a:rPr lang="zh-TW" altLang="en-US">
                <a:solidFill>
                  <a:schemeClr val="bg1"/>
                </a:solidFill>
                <a:latin typeface="Arial"/>
                <a:ea typeface="Microsoft JhengHei"/>
                <a:cs typeface="Arial"/>
              </a:rPr>
              <a:t> </a:t>
            </a:r>
            <a:r>
              <a:rPr lang="en-US" altLang="zh-TW">
                <a:solidFill>
                  <a:schemeClr val="bg1"/>
                </a:solidFill>
                <a:latin typeface="Arial"/>
                <a:cs typeface="Arial"/>
              </a:rPr>
              <a:t>Multi-cloud</a:t>
            </a:r>
            <a:r>
              <a:rPr lang="zh-TW" altLang="en-US">
                <a:solidFill>
                  <a:schemeClr val="bg1"/>
                </a:solidFill>
                <a:latin typeface="Arial"/>
                <a:ea typeface="Microsoft JhengHei"/>
                <a:cs typeface="Arial"/>
              </a:rPr>
              <a:t> B</a:t>
            </a:r>
            <a:r>
              <a:rPr lang="en-US" altLang="zh-TW" err="1">
                <a:solidFill>
                  <a:schemeClr val="bg1"/>
                </a:solidFill>
                <a:latin typeface="Arial"/>
                <a:cs typeface="Arial"/>
              </a:rPr>
              <a:t>ackup</a:t>
            </a:r>
            <a:br>
              <a:rPr lang="en-US" altLang="zh-TW"/>
            </a:br>
            <a:r>
              <a:rPr lang="en-US" altLang="zh-TW" sz="2800">
                <a:solidFill>
                  <a:schemeClr val="bg1"/>
                </a:solidFill>
                <a:latin typeface="Arial"/>
                <a:cs typeface="Arial"/>
              </a:rPr>
              <a:t>Data</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deduplication,</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instant</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restoration</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and</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flexible</a:t>
            </a:r>
            <a:r>
              <a:rPr lang="zh-TW" altLang="en-US" sz="2800">
                <a:solidFill>
                  <a:schemeClr val="bg1"/>
                </a:solidFill>
                <a:latin typeface="Arial"/>
                <a:ea typeface="Microsoft JhengHei"/>
                <a:cs typeface="Arial"/>
              </a:rPr>
              <a:t> </a:t>
            </a:r>
            <a:r>
              <a:rPr lang="en-US" altLang="zh-TW" sz="2800">
                <a:solidFill>
                  <a:schemeClr val="bg1"/>
                </a:solidFill>
                <a:latin typeface="Arial"/>
                <a:cs typeface="Arial"/>
              </a:rPr>
              <a:t>s</a:t>
            </a:r>
            <a:r>
              <a:rPr lang="zh-TW" sz="2800">
                <a:solidFill>
                  <a:schemeClr val="bg1"/>
                </a:solidFill>
                <a:latin typeface="Arial"/>
                <a:ea typeface="Microsoft JhengHei"/>
                <a:cs typeface="Arial"/>
              </a:rPr>
              <a:t>ynchronization</a:t>
            </a:r>
          </a:p>
        </p:txBody>
      </p:sp>
      <p:sp>
        <p:nvSpPr>
          <p:cNvPr id="3" name="矩形 2">
            <a:extLst>
              <a:ext uri="{FF2B5EF4-FFF2-40B4-BE49-F238E27FC236}">
                <a16:creationId xmlns:a16="http://schemas.microsoft.com/office/drawing/2014/main" id="{4B8B8EDD-3DA5-48D1-A18C-4923FAFB1C26}"/>
              </a:ext>
            </a:extLst>
          </p:cNvPr>
          <p:cNvSpPr/>
          <p:nvPr/>
        </p:nvSpPr>
        <p:spPr>
          <a:xfrm>
            <a:off x="622434" y="2111860"/>
            <a:ext cx="4564163" cy="3785652"/>
          </a:xfrm>
          <a:prstGeom prst="rect">
            <a:avLst/>
          </a:prstGeom>
        </p:spPr>
        <p:txBody>
          <a:bodyPr wrap="square" anchor="t">
            <a:spAutoFit/>
          </a:bodyPr>
          <a:lstStyle/>
          <a:p>
            <a:pPr marL="285750" indent="-285750">
              <a:buFont typeface="Arial" panose="020B0604020202020204" pitchFamily="34" charset="0"/>
              <a:buChar char="•"/>
            </a:pPr>
            <a:r>
              <a:rPr lang="en-US" sz="2000" err="1">
                <a:solidFill>
                  <a:schemeClr val="bg1"/>
                </a:solidFill>
                <a:latin typeface="Arial"/>
                <a:ea typeface="+mn-lt"/>
                <a:cs typeface="Arial"/>
              </a:rPr>
              <a:t>QuDedup</a:t>
            </a:r>
            <a:r>
              <a:rPr lang="en-US" sz="2000">
                <a:solidFill>
                  <a:schemeClr val="bg1"/>
                </a:solidFill>
                <a:latin typeface="Arial"/>
                <a:ea typeface="+mn-lt"/>
                <a:cs typeface="Arial"/>
              </a:rPr>
              <a:t> greatly reduces backup and recovery time</a:t>
            </a:r>
          </a:p>
          <a:p>
            <a:pPr marL="285750" indent="-285750">
              <a:buFont typeface="Arial" panose="020B0604020202020204" pitchFamily="34" charset="0"/>
              <a:buChar char="•"/>
            </a:pPr>
            <a:r>
              <a:rPr lang="en-US" altLang="zh-TW" sz="2000">
                <a:solidFill>
                  <a:schemeClr val="bg1"/>
                </a:solidFill>
                <a:latin typeface="Arial" panose="020B0604020202020204" pitchFamily="34" charset="0"/>
                <a:ea typeface="+mn-lt"/>
                <a:cs typeface="Arial" panose="020B0604020202020204" pitchFamily="34" charset="0"/>
              </a:rPr>
              <a:t>Back up multiple versions even faster</a:t>
            </a:r>
            <a:endParaRPr lang="en-US" sz="2000">
              <a:solidFill>
                <a:schemeClr val="bg1"/>
              </a:solidFill>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altLang="zh-TW" sz="2000">
                <a:solidFill>
                  <a:schemeClr val="bg1"/>
                </a:solidFill>
                <a:latin typeface="Arial"/>
                <a:ea typeface="+mn-lt"/>
                <a:cs typeface="Arial"/>
              </a:rPr>
              <a:t>Directly view deduped data on computers using the </a:t>
            </a:r>
            <a:r>
              <a:rPr lang="en-US" sz="2000" err="1">
                <a:solidFill>
                  <a:schemeClr val="bg1"/>
                </a:solidFill>
                <a:latin typeface="Arial"/>
                <a:ea typeface="+mn-lt"/>
                <a:cs typeface="Arial"/>
              </a:rPr>
              <a:t>QuDedup</a:t>
            </a:r>
            <a:r>
              <a:rPr lang="en-US" sz="2000">
                <a:solidFill>
                  <a:schemeClr val="bg1"/>
                </a:solidFill>
                <a:latin typeface="Arial"/>
                <a:ea typeface="+mn-lt"/>
                <a:cs typeface="Arial"/>
              </a:rPr>
              <a:t> Extract Tool</a:t>
            </a:r>
          </a:p>
          <a:p>
            <a:pPr marL="285750" indent="-285750">
              <a:buFont typeface="Arial" panose="020B0604020202020204" pitchFamily="34" charset="0"/>
              <a:buChar char="•"/>
            </a:pPr>
            <a:r>
              <a:rPr lang="en-US" altLang="zh-TW" sz="2000">
                <a:solidFill>
                  <a:schemeClr val="bg1"/>
                </a:solidFill>
                <a:latin typeface="Arial"/>
                <a:ea typeface="+mn-lt"/>
                <a:cs typeface="Arial"/>
              </a:rPr>
              <a:t>Expedited cloud backup with </a:t>
            </a:r>
            <a:r>
              <a:rPr lang="en-US" sz="2000">
                <a:solidFill>
                  <a:schemeClr val="bg1"/>
                </a:solidFill>
                <a:latin typeface="Arial"/>
                <a:ea typeface="+mn-lt"/>
                <a:cs typeface="Arial"/>
              </a:rPr>
              <a:t>TCP BBR</a:t>
            </a:r>
            <a:r>
              <a:rPr lang="en-US" altLang="zh-TW" sz="2000">
                <a:solidFill>
                  <a:schemeClr val="bg1"/>
                </a:solidFill>
                <a:latin typeface="Arial"/>
                <a:ea typeface="+mn-lt"/>
                <a:cs typeface="Arial"/>
              </a:rPr>
              <a:t> support</a:t>
            </a:r>
            <a:endParaRPr lang="en-US" sz="2000">
              <a:solidFill>
                <a:schemeClr val="bg1"/>
              </a:solidFill>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altLang="zh-TW" sz="2000">
                <a:solidFill>
                  <a:schemeClr val="bg1"/>
                </a:solidFill>
                <a:latin typeface="Arial" panose="020B0604020202020204" pitchFamily="34" charset="0"/>
                <a:ea typeface="+mn-lt"/>
                <a:cs typeface="Arial" panose="020B0604020202020204" pitchFamily="34" charset="0"/>
              </a:rPr>
              <a:t>Over 20 integrated cloud services</a:t>
            </a:r>
            <a:endParaRPr lang="en-US" sz="2000">
              <a:solidFill>
                <a:schemeClr val="bg1"/>
              </a:solidFill>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altLang="zh-TW" sz="2000">
                <a:solidFill>
                  <a:schemeClr val="bg1"/>
                </a:solidFill>
                <a:latin typeface="Arial" panose="020B0604020202020204" pitchFamily="34" charset="0"/>
                <a:ea typeface="+mn-lt"/>
                <a:cs typeface="Arial" panose="020B0604020202020204" pitchFamily="34" charset="0"/>
              </a:rPr>
              <a:t>Easy to build your </a:t>
            </a:r>
            <a:r>
              <a:rPr lang="en-US" sz="2000">
                <a:solidFill>
                  <a:schemeClr val="bg1"/>
                </a:solidFill>
                <a:latin typeface="Arial" panose="020B0604020202020204" pitchFamily="34" charset="0"/>
                <a:ea typeface="+mn-lt"/>
                <a:cs typeface="Arial" panose="020B0604020202020204" pitchFamily="34" charset="0"/>
              </a:rPr>
              <a:t>3-2-1 </a:t>
            </a:r>
            <a:r>
              <a:rPr lang="en-US" altLang="zh-TW" sz="2000">
                <a:solidFill>
                  <a:schemeClr val="bg1"/>
                </a:solidFill>
                <a:latin typeface="Arial" panose="020B0604020202020204" pitchFamily="34" charset="0"/>
                <a:ea typeface="+mn-lt"/>
                <a:cs typeface="Arial" panose="020B0604020202020204" pitchFamily="34" charset="0"/>
              </a:rPr>
              <a:t>backup strategy and recovery plan</a:t>
            </a:r>
          </a:p>
        </p:txBody>
      </p:sp>
      <p:pic>
        <p:nvPicPr>
          <p:cNvPr id="7170" name="Picture 2">
            <a:extLst>
              <a:ext uri="{FF2B5EF4-FFF2-40B4-BE49-F238E27FC236}">
                <a16:creationId xmlns:a16="http://schemas.microsoft.com/office/drawing/2014/main" id="{CF78BA64-7AD9-4C55-912D-21996EA47A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7711" y="2007822"/>
            <a:ext cx="6061855" cy="388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9730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fontScale="90000"/>
          </a:bodyPr>
          <a:lstStyle/>
          <a:p>
            <a:r>
              <a:rPr lang="en-US" altLang="zh-TW" err="1">
                <a:solidFill>
                  <a:srgbClr val="000000"/>
                </a:solidFill>
              </a:rPr>
              <a:t>HybridMount</a:t>
            </a:r>
            <a:r>
              <a:rPr lang="zh-TW" altLang="en-US">
                <a:solidFill>
                  <a:srgbClr val="000000"/>
                </a:solidFill>
              </a:rPr>
              <a:t> </a:t>
            </a:r>
            <a:br>
              <a:rPr lang="zh-TW" altLang="en-US">
                <a:solidFill>
                  <a:srgbClr val="000000"/>
                </a:solidFill>
              </a:rPr>
            </a:br>
            <a:r>
              <a:rPr lang="zh-TW">
                <a:solidFill>
                  <a:srgbClr val="000000"/>
                </a:solidFill>
              </a:rPr>
              <a:t>Hybrid</a:t>
            </a:r>
            <a:r>
              <a:rPr lang="zh-TW" altLang="en-US">
                <a:solidFill>
                  <a:srgbClr val="000000"/>
                </a:solidFill>
              </a:rPr>
              <a:t> </a:t>
            </a:r>
            <a:r>
              <a:rPr lang="zh-TW">
                <a:solidFill>
                  <a:srgbClr val="000000"/>
                </a:solidFill>
              </a:rPr>
              <a:t>Cloud File-Based Gateway</a:t>
            </a:r>
            <a:endParaRPr lang="zh-TW" altLang="en-US"/>
          </a:p>
        </p:txBody>
      </p:sp>
      <p:pic>
        <p:nvPicPr>
          <p:cNvPr id="6" name="圖片 5">
            <a:extLst>
              <a:ext uri="{FF2B5EF4-FFF2-40B4-BE49-F238E27FC236}">
                <a16:creationId xmlns:a16="http://schemas.microsoft.com/office/drawing/2014/main" id="{EB7300B7-6156-402D-97B0-6FA87EF83D79}"/>
              </a:ext>
            </a:extLst>
          </p:cNvPr>
          <p:cNvPicPr>
            <a:picLocks noChangeAspect="1"/>
          </p:cNvPicPr>
          <p:nvPr/>
        </p:nvPicPr>
        <p:blipFill>
          <a:blip r:embed="rId3"/>
          <a:stretch>
            <a:fillRect/>
          </a:stretch>
        </p:blipFill>
        <p:spPr>
          <a:xfrm>
            <a:off x="663487" y="7235513"/>
            <a:ext cx="10540411" cy="4533900"/>
          </a:xfrm>
          <a:prstGeom prst="rect">
            <a:avLst/>
          </a:prstGeom>
        </p:spPr>
      </p:pic>
      <p:pic>
        <p:nvPicPr>
          <p:cNvPr id="5" name="圖片 4">
            <a:extLst>
              <a:ext uri="{FF2B5EF4-FFF2-40B4-BE49-F238E27FC236}">
                <a16:creationId xmlns:a16="http://schemas.microsoft.com/office/drawing/2014/main" id="{373B61A7-FE66-4C97-B1FD-9CC7FFEB3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491" y="2956729"/>
            <a:ext cx="10889017" cy="2185649"/>
          </a:xfrm>
          <a:prstGeom prst="rect">
            <a:avLst/>
          </a:prstGeom>
        </p:spPr>
      </p:pic>
      <p:sp>
        <p:nvSpPr>
          <p:cNvPr id="3" name="Google Shape;433;p41">
            <a:extLst>
              <a:ext uri="{FF2B5EF4-FFF2-40B4-BE49-F238E27FC236}">
                <a16:creationId xmlns:a16="http://schemas.microsoft.com/office/drawing/2014/main" id="{9EED314C-B347-4707-8018-40BC5919387F}"/>
              </a:ext>
            </a:extLst>
          </p:cNvPr>
          <p:cNvSpPr txBox="1"/>
          <p:nvPr/>
        </p:nvSpPr>
        <p:spPr>
          <a:xfrm>
            <a:off x="573678" y="5086277"/>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sym typeface="Calibri"/>
              </a:rPr>
              <a:t>Object cloud storage spaces</a:t>
            </a:r>
            <a:endParaRPr lang="zh-TW" altLang="en-US">
              <a:solidFill>
                <a:schemeClr val="bg1"/>
              </a:solidFill>
              <a:latin typeface="Microsoft JhengHei"/>
              <a:ea typeface="Microsoft JhengHei"/>
              <a:cs typeface="Calibri"/>
            </a:endParaRPr>
          </a:p>
        </p:txBody>
      </p:sp>
      <p:sp>
        <p:nvSpPr>
          <p:cNvPr id="8" name="Google Shape;433;p41">
            <a:extLst>
              <a:ext uri="{FF2B5EF4-FFF2-40B4-BE49-F238E27FC236}">
                <a16:creationId xmlns:a16="http://schemas.microsoft.com/office/drawing/2014/main" id="{EDD5B63F-6A67-41AC-9A4B-A2633B4D7A4E}"/>
              </a:ext>
            </a:extLst>
          </p:cNvPr>
          <p:cNvSpPr txBox="1"/>
          <p:nvPr/>
        </p:nvSpPr>
        <p:spPr>
          <a:xfrm>
            <a:off x="2985068" y="4729391"/>
            <a:ext cx="2192649"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rgbClr val="FFFFFF"/>
                </a:solidFill>
                <a:latin typeface="Microsoft JhengHei"/>
                <a:cs typeface="Calibri"/>
                <a:sym typeface="Calibri"/>
              </a:rPr>
              <a:t>Structure Transform</a:t>
            </a:r>
            <a:endParaRPr lang="zh-TW">
              <a:solidFill>
                <a:srgbClr val="FFFFFF"/>
              </a:solidFill>
            </a:endParaRPr>
          </a:p>
        </p:txBody>
      </p:sp>
      <p:sp>
        <p:nvSpPr>
          <p:cNvPr id="10" name="Google Shape;433;p41">
            <a:extLst>
              <a:ext uri="{FF2B5EF4-FFF2-40B4-BE49-F238E27FC236}">
                <a16:creationId xmlns:a16="http://schemas.microsoft.com/office/drawing/2014/main" id="{458C2971-EA68-4B40-9C35-64ACF726B904}"/>
              </a:ext>
            </a:extLst>
          </p:cNvPr>
          <p:cNvSpPr txBox="1"/>
          <p:nvPr/>
        </p:nvSpPr>
        <p:spPr>
          <a:xfrm>
            <a:off x="4779145" y="5134505"/>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sym typeface="Calibri"/>
              </a:rPr>
              <a:t>NAS</a:t>
            </a:r>
            <a:endParaRPr lang="zh-TW"/>
          </a:p>
        </p:txBody>
      </p:sp>
      <p:sp>
        <p:nvSpPr>
          <p:cNvPr id="11" name="Google Shape;433;p41">
            <a:extLst>
              <a:ext uri="{FF2B5EF4-FFF2-40B4-BE49-F238E27FC236}">
                <a16:creationId xmlns:a16="http://schemas.microsoft.com/office/drawing/2014/main" id="{EE970E1B-39CB-432C-AC0C-1790C81233DF}"/>
              </a:ext>
            </a:extLst>
          </p:cNvPr>
          <p:cNvSpPr txBox="1"/>
          <p:nvPr/>
        </p:nvSpPr>
        <p:spPr>
          <a:xfrm>
            <a:off x="7094080" y="4729390"/>
            <a:ext cx="2192649"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rgbClr val="FFFFFF"/>
                </a:solidFill>
                <a:latin typeface="Microsoft JhengHei"/>
                <a:cs typeface="Calibri"/>
              </a:rPr>
              <a:t>SMB/AFP</a:t>
            </a:r>
          </a:p>
        </p:txBody>
      </p:sp>
      <p:sp>
        <p:nvSpPr>
          <p:cNvPr id="12" name="Google Shape;433;p41">
            <a:extLst>
              <a:ext uri="{FF2B5EF4-FFF2-40B4-BE49-F238E27FC236}">
                <a16:creationId xmlns:a16="http://schemas.microsoft.com/office/drawing/2014/main" id="{3BA6F641-0AEE-4CBF-9C51-A1D27BE94D59}"/>
              </a:ext>
            </a:extLst>
          </p:cNvPr>
          <p:cNvSpPr txBox="1"/>
          <p:nvPr/>
        </p:nvSpPr>
        <p:spPr>
          <a:xfrm>
            <a:off x="9023195" y="5086277"/>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rPr>
              <a:t>Devices</a:t>
            </a:r>
          </a:p>
        </p:txBody>
      </p:sp>
      <p:sp>
        <p:nvSpPr>
          <p:cNvPr id="4" name="文字方塊 3">
            <a:extLst>
              <a:ext uri="{FF2B5EF4-FFF2-40B4-BE49-F238E27FC236}">
                <a16:creationId xmlns:a16="http://schemas.microsoft.com/office/drawing/2014/main" id="{E5B907B3-06A4-4C34-9B00-D800390D9A67}"/>
              </a:ext>
            </a:extLst>
          </p:cNvPr>
          <p:cNvSpPr txBox="1"/>
          <p:nvPr/>
        </p:nvSpPr>
        <p:spPr>
          <a:xfrm>
            <a:off x="838200" y="1905000"/>
            <a:ext cx="10617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200" dirty="0">
                <a:solidFill>
                  <a:srgbClr val="000000"/>
                </a:solidFill>
                <a:latin typeface="Arial"/>
                <a:cs typeface="Arial"/>
              </a:rPr>
              <a:t>S</a:t>
            </a:r>
            <a:r>
              <a:rPr lang="zh-TW" sz="2200" dirty="0">
                <a:solidFill>
                  <a:srgbClr val="000000"/>
                </a:solidFill>
                <a:latin typeface="Arial"/>
                <a:cs typeface="Arial"/>
              </a:rPr>
              <a:t>upports SMB, NFS, and AFP file transfer protocols for mounting the </a:t>
            </a:r>
            <a:r>
              <a:rPr lang="en-US" altLang="zh-TW" sz="2200" dirty="0">
                <a:solidFill>
                  <a:srgbClr val="000000"/>
                </a:solidFill>
                <a:latin typeface="Arial"/>
                <a:cs typeface="Arial"/>
              </a:rPr>
              <a:t>cloud</a:t>
            </a:r>
            <a:r>
              <a:rPr lang="zh-TW" altLang="en-US" sz="2200" dirty="0">
                <a:solidFill>
                  <a:srgbClr val="000000"/>
                </a:solidFill>
                <a:latin typeface="Arial"/>
                <a:cs typeface="Arial"/>
              </a:rPr>
              <a:t> </a:t>
            </a:r>
            <a:r>
              <a:rPr lang="en-US" altLang="zh-TW" sz="2200" dirty="0">
                <a:solidFill>
                  <a:srgbClr val="000000"/>
                </a:solidFill>
                <a:latin typeface="Arial"/>
                <a:cs typeface="Arial"/>
              </a:rPr>
              <a:t>storage</a:t>
            </a:r>
            <a:r>
              <a:rPr lang="zh-TW" sz="2200" dirty="0">
                <a:solidFill>
                  <a:srgbClr val="000000"/>
                </a:solidFill>
                <a:latin typeface="Arial"/>
                <a:cs typeface="Arial"/>
              </a:rPr>
              <a:t> to your </a:t>
            </a:r>
            <a:r>
              <a:rPr lang="en-US" altLang="zh-TW" sz="2200" dirty="0">
                <a:solidFill>
                  <a:srgbClr val="000000"/>
                </a:solidFill>
                <a:latin typeface="Arial"/>
                <a:cs typeface="Arial"/>
              </a:rPr>
              <a:t>NAS</a:t>
            </a:r>
            <a:r>
              <a:rPr lang="zh-TW" sz="2200" dirty="0">
                <a:solidFill>
                  <a:srgbClr val="000000"/>
                </a:solidFill>
                <a:latin typeface="Arial"/>
                <a:cs typeface="Arial"/>
              </a:rPr>
              <a:t>. The NAS cloud storage gateway now allows you to seamlessly access cloud-based files on your PC.​</a:t>
            </a:r>
            <a:endParaRPr lang="zh-TW" altLang="en-US" sz="2200" dirty="0">
              <a:solidFill>
                <a:srgbClr val="000000"/>
              </a:solidFill>
              <a:latin typeface="Arial"/>
              <a:cs typeface="Arial"/>
            </a:endParaRPr>
          </a:p>
        </p:txBody>
      </p:sp>
    </p:spTree>
    <p:extLst>
      <p:ext uri="{BB962C8B-B14F-4D97-AF65-F5344CB8AC3E}">
        <p14:creationId xmlns:p14="http://schemas.microsoft.com/office/powerpoint/2010/main" val="356952351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566F59-9D95-47D9-A901-136920097B2F}"/>
              </a:ext>
            </a:extLst>
          </p:cNvPr>
          <p:cNvSpPr>
            <a:spLocks noGrp="1"/>
          </p:cNvSpPr>
          <p:nvPr>
            <p:ph type="title"/>
          </p:nvPr>
        </p:nvSpPr>
        <p:spPr/>
        <p:txBody>
          <a:bodyPr>
            <a:normAutofit fontScale="90000"/>
          </a:bodyPr>
          <a:lstStyle/>
          <a:p>
            <a:r>
              <a:rPr lang="zh-TW">
                <a:latin typeface="Arial"/>
                <a:cs typeface="+mj-ea"/>
              </a:rPr>
              <a:t>Backup vs Archive vs Synchronize </a:t>
            </a:r>
            <a:br>
              <a:rPr lang="zh-TW" altLang="en-US">
                <a:cs typeface="+mj-ea"/>
              </a:rPr>
            </a:br>
            <a:r>
              <a:rPr lang="zh-TW">
                <a:latin typeface="Arial"/>
                <a:cs typeface="+mj-ea"/>
              </a:rPr>
              <a:t>Wh</a:t>
            </a:r>
            <a:r>
              <a:rPr lang="en-US" altLang="zh-TW">
                <a:latin typeface="Arial"/>
                <a:cs typeface="+mj-ea"/>
              </a:rPr>
              <a:t>at</a:t>
            </a:r>
            <a:r>
              <a:rPr lang="zh-TW">
                <a:latin typeface="Arial"/>
                <a:cs typeface="+mj-ea"/>
              </a:rPr>
              <a:t> </a:t>
            </a:r>
            <a:r>
              <a:rPr lang="en-US" altLang="zh-TW">
                <a:latin typeface="Arial"/>
                <a:cs typeface="+mj-ea"/>
              </a:rPr>
              <a:t>S</a:t>
            </a:r>
            <a:r>
              <a:rPr lang="zh-TW">
                <a:latin typeface="Arial"/>
                <a:cs typeface="+mj-ea"/>
              </a:rPr>
              <a:t>hould </a:t>
            </a:r>
            <a:r>
              <a:rPr lang="en-US" altLang="zh-TW">
                <a:latin typeface="Arial"/>
                <a:cs typeface="+mj-ea"/>
              </a:rPr>
              <a:t>Y</a:t>
            </a:r>
            <a:r>
              <a:rPr lang="zh-TW">
                <a:latin typeface="Arial"/>
                <a:cs typeface="+mj-ea"/>
              </a:rPr>
              <a:t>ou </a:t>
            </a:r>
            <a:r>
              <a:rPr lang="en-US" altLang="zh-TW">
                <a:latin typeface="Arial"/>
                <a:cs typeface="+mj-ea"/>
              </a:rPr>
              <a:t>C</a:t>
            </a:r>
            <a:r>
              <a:rPr lang="zh-TW">
                <a:latin typeface="Arial"/>
                <a:cs typeface="+mj-ea"/>
              </a:rPr>
              <a:t>hoose?</a:t>
            </a:r>
            <a:endParaRPr lang="zh-TW">
              <a:latin typeface="Arial"/>
            </a:endParaRPr>
          </a:p>
        </p:txBody>
      </p:sp>
      <p:graphicFrame>
        <p:nvGraphicFramePr>
          <p:cNvPr id="11" name="表格 4">
            <a:extLst>
              <a:ext uri="{FF2B5EF4-FFF2-40B4-BE49-F238E27FC236}">
                <a16:creationId xmlns:a16="http://schemas.microsoft.com/office/drawing/2014/main" id="{75D15CF5-583E-4FCE-8B84-EE6933BC0DC9}"/>
              </a:ext>
            </a:extLst>
          </p:cNvPr>
          <p:cNvGraphicFramePr>
            <a:graphicFrameLocks noGrp="1"/>
          </p:cNvGraphicFramePr>
          <p:nvPr>
            <p:extLst>
              <p:ext uri="{D42A27DB-BD31-4B8C-83A1-F6EECF244321}">
                <p14:modId xmlns:p14="http://schemas.microsoft.com/office/powerpoint/2010/main" val="4272622644"/>
              </p:ext>
            </p:extLst>
          </p:nvPr>
        </p:nvGraphicFramePr>
        <p:xfrm>
          <a:off x="1228726" y="1770798"/>
          <a:ext cx="10048875" cy="1767840"/>
        </p:xfrm>
        <a:graphic>
          <a:graphicData uri="http://schemas.openxmlformats.org/drawingml/2006/table">
            <a:tbl>
              <a:tblPr firstRow="1" bandRow="1">
                <a:tableStyleId>{5C22544A-7EE6-4342-B048-85BDC9FD1C3A}</a:tableStyleId>
              </a:tblPr>
              <a:tblGrid>
                <a:gridCol w="3349625">
                  <a:extLst>
                    <a:ext uri="{9D8B030D-6E8A-4147-A177-3AD203B41FA5}">
                      <a16:colId xmlns:a16="http://schemas.microsoft.com/office/drawing/2014/main" val="1786620745"/>
                    </a:ext>
                  </a:extLst>
                </a:gridCol>
                <a:gridCol w="3349625">
                  <a:extLst>
                    <a:ext uri="{9D8B030D-6E8A-4147-A177-3AD203B41FA5}">
                      <a16:colId xmlns:a16="http://schemas.microsoft.com/office/drawing/2014/main" val="1944178036"/>
                    </a:ext>
                  </a:extLst>
                </a:gridCol>
                <a:gridCol w="3349625">
                  <a:extLst>
                    <a:ext uri="{9D8B030D-6E8A-4147-A177-3AD203B41FA5}">
                      <a16:colId xmlns:a16="http://schemas.microsoft.com/office/drawing/2014/main" val="544424972"/>
                    </a:ext>
                  </a:extLst>
                </a:gridCol>
              </a:tblGrid>
              <a:tr h="589864">
                <a:tc>
                  <a:txBody>
                    <a:bodyPr/>
                    <a:lstStyle/>
                    <a:p>
                      <a:pPr algn="ctr"/>
                      <a:r>
                        <a:rPr lang="zh-TW" altLang="en-US" sz="3600"/>
                        <a:t>Backup</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zh-TW" altLang="en-US" sz="3600"/>
                        <a:t>Archive</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zh-TW" altLang="en-US" sz="3600"/>
                        <a:t>Synchronize</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062422187"/>
                  </a:ext>
                </a:extLst>
              </a:tr>
              <a:tr h="1018122">
                <a:tc>
                  <a:txBody>
                    <a:bodyPr/>
                    <a:lstStyle/>
                    <a:p>
                      <a:pPr lvl="0">
                        <a:buNone/>
                      </a:pPr>
                      <a:r>
                        <a:rPr lang="zh-TW" sz="1700" b="0" i="0" u="none" strike="noStrike" noProof="0">
                          <a:latin typeface="Calibri"/>
                        </a:rPr>
                        <a:t>Duplication of data used for d</a:t>
                      </a:r>
                      <a:r>
                        <a:rPr lang="zh-TW" sz="1700" b="1" i="0" u="none" strike="noStrike" noProof="0">
                          <a:latin typeface="Calibri"/>
                        </a:rPr>
                        <a:t>aily production</a:t>
                      </a:r>
                      <a:r>
                        <a:rPr lang="zh-TW" altLang="en-US" sz="1700" b="1" i="0" u="none" strike="noStrike" noProof="0">
                          <a:latin typeface="Calibri"/>
                        </a:rPr>
                        <a:t> </a:t>
                      </a:r>
                      <a:endParaRPr lang="zh-TW" altLang="en-US" sz="1700" b="1"/>
                    </a:p>
                  </a:txBody>
                  <a:tcPr anchor="ctr">
                    <a:solidFill>
                      <a:schemeClr val="accent1">
                        <a:lumMod val="20000"/>
                        <a:lumOff val="80000"/>
                      </a:schemeClr>
                    </a:solidFill>
                  </a:tcPr>
                </a:tc>
                <a:tc>
                  <a:txBody>
                    <a:bodyPr/>
                    <a:lstStyle/>
                    <a:p>
                      <a:pPr lvl="0">
                        <a:buNone/>
                      </a:pPr>
                      <a:r>
                        <a:rPr lang="zh-TW" sz="1700" b="0" i="0" u="none" strike="noStrike" noProof="0">
                          <a:latin typeface="Calibri"/>
                        </a:rPr>
                        <a:t>Migration of </a:t>
                      </a:r>
                      <a:r>
                        <a:rPr lang="zh-TW" sz="1700" b="1" i="0" u="none" strike="noStrike" noProof="0">
                          <a:latin typeface="Calibri"/>
                        </a:rPr>
                        <a:t>finished </a:t>
                      </a:r>
                      <a:r>
                        <a:rPr lang="zh-TW" sz="1700" b="0" i="0" u="none" strike="noStrike" noProof="0">
                          <a:latin typeface="Calibri"/>
                        </a:rPr>
                        <a:t>productions</a:t>
                      </a:r>
                      <a:r>
                        <a:rPr lang="zh-TW" altLang="en-US" sz="1700" b="0" i="0" u="none" strike="noStrike" noProof="0">
                          <a:latin typeface="Calibri"/>
                        </a:rPr>
                        <a:t> </a:t>
                      </a:r>
                      <a:endParaRPr lang="zh-TW" altLang="en-US"/>
                    </a:p>
                  </a:txBody>
                  <a:tcPr anchor="ctr">
                    <a:solidFill>
                      <a:schemeClr val="accent1">
                        <a:lumMod val="20000"/>
                        <a:lumOff val="80000"/>
                      </a:schemeClr>
                    </a:solidFill>
                  </a:tcPr>
                </a:tc>
                <a:tc>
                  <a:txBody>
                    <a:bodyPr/>
                    <a:lstStyle/>
                    <a:p>
                      <a:pPr lvl="0">
                        <a:buNone/>
                      </a:pPr>
                      <a:r>
                        <a:rPr lang="zh-TW" sz="1700" b="0" i="0" u="none" strike="noStrike" noProof="0">
                          <a:latin typeface="Calibri"/>
                        </a:rPr>
                        <a:t>A way to keep data sets </a:t>
                      </a:r>
                      <a:r>
                        <a:rPr lang="zh-TW" sz="1700" b="1" i="0" u="none" strike="noStrike" noProof="0">
                          <a:latin typeface="Calibri"/>
                        </a:rPr>
                        <a:t>identical </a:t>
                      </a:r>
                      <a:r>
                        <a:rPr lang="zh-TW" sz="1700" b="0" i="0" u="none" strike="noStrike" noProof="0">
                          <a:latin typeface="Calibri"/>
                        </a:rPr>
                        <a:t>in two locations (data distribution locally or worldwide) including failover</a:t>
                      </a:r>
                      <a:r>
                        <a:rPr lang="zh-TW" altLang="en-US" sz="1700" b="0" i="0" u="none" strike="noStrike" noProof="0">
                          <a:latin typeface="Calibri"/>
                        </a:rPr>
                        <a:t> </a:t>
                      </a:r>
                      <a:endParaRPr lang="zh-TW" altLang="en-US" sz="1700"/>
                    </a:p>
                  </a:txBody>
                  <a:tcPr anchor="ctr">
                    <a:solidFill>
                      <a:schemeClr val="accent1">
                        <a:lumMod val="20000"/>
                        <a:lumOff val="80000"/>
                      </a:schemeClr>
                    </a:solidFill>
                  </a:tcPr>
                </a:tc>
                <a:extLst>
                  <a:ext uri="{0D108BD9-81ED-4DB2-BD59-A6C34878D82A}">
                    <a16:rowId xmlns:a16="http://schemas.microsoft.com/office/drawing/2014/main" val="373493962"/>
                  </a:ext>
                </a:extLst>
              </a:tr>
            </a:tbl>
          </a:graphicData>
        </a:graphic>
      </p:graphicFrame>
      <p:graphicFrame>
        <p:nvGraphicFramePr>
          <p:cNvPr id="13" name="表格 16">
            <a:extLst>
              <a:ext uri="{FF2B5EF4-FFF2-40B4-BE49-F238E27FC236}">
                <a16:creationId xmlns:a16="http://schemas.microsoft.com/office/drawing/2014/main" id="{DB13CB14-EC9E-453C-813B-E2597B93A069}"/>
              </a:ext>
            </a:extLst>
          </p:cNvPr>
          <p:cNvGraphicFramePr>
            <a:graphicFrameLocks noGrp="1"/>
          </p:cNvGraphicFramePr>
          <p:nvPr>
            <p:extLst>
              <p:ext uri="{D42A27DB-BD31-4B8C-83A1-F6EECF244321}">
                <p14:modId xmlns:p14="http://schemas.microsoft.com/office/powerpoint/2010/main" val="2565677075"/>
              </p:ext>
            </p:extLst>
          </p:nvPr>
        </p:nvGraphicFramePr>
        <p:xfrm>
          <a:off x="0" y="3619491"/>
          <a:ext cx="11277599" cy="181533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609140381"/>
                    </a:ext>
                  </a:extLst>
                </a:gridCol>
                <a:gridCol w="3399515">
                  <a:extLst>
                    <a:ext uri="{9D8B030D-6E8A-4147-A177-3AD203B41FA5}">
                      <a16:colId xmlns:a16="http://schemas.microsoft.com/office/drawing/2014/main" val="478774321"/>
                    </a:ext>
                  </a:extLst>
                </a:gridCol>
                <a:gridCol w="3324720">
                  <a:extLst>
                    <a:ext uri="{9D8B030D-6E8A-4147-A177-3AD203B41FA5}">
                      <a16:colId xmlns:a16="http://schemas.microsoft.com/office/drawing/2014/main" val="3136282632"/>
                    </a:ext>
                  </a:extLst>
                </a:gridCol>
                <a:gridCol w="3334164">
                  <a:extLst>
                    <a:ext uri="{9D8B030D-6E8A-4147-A177-3AD203B41FA5}">
                      <a16:colId xmlns:a16="http://schemas.microsoft.com/office/drawing/2014/main" val="3970157313"/>
                    </a:ext>
                  </a:extLst>
                </a:gridCol>
              </a:tblGrid>
              <a:tr h="1815331">
                <a:tc>
                  <a:txBody>
                    <a:bodyPr/>
                    <a:lstStyle/>
                    <a:p>
                      <a:pPr lvl="0" algn="ctr">
                        <a:buNone/>
                      </a:pPr>
                      <a:r>
                        <a:rPr lang="zh-TW" altLang="en-US" sz="1800" b="0">
                          <a:solidFill>
                            <a:schemeClr val="tx1"/>
                          </a:solidFill>
                          <a:latin typeface="+mn-lt"/>
                        </a:rPr>
                        <a:t>Needs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lvl="0" indent="-285750">
                        <a:buFont typeface="Arial" panose="020B0604020202020204" pitchFamily="34" charset="0"/>
                        <a:buChar char="•"/>
                      </a:pPr>
                      <a:r>
                        <a:rPr lang="en-US" altLang="zh-TW" sz="1800" b="0" i="0" u="none" strike="noStrike" noProof="0"/>
                        <a:t>Multiple</a:t>
                      </a:r>
                      <a:r>
                        <a:rPr lang="zh-TW" altLang="en-US" sz="1800" b="0" i="0" u="none" strike="noStrike" noProof="0"/>
                        <a:t> </a:t>
                      </a:r>
                      <a:r>
                        <a:rPr lang="zh-TW" sz="1800" b="0" i="0" u="none" strike="noStrike" noProof="0"/>
                        <a:t>f</a:t>
                      </a:r>
                      <a:r>
                        <a:rPr lang="en-US" altLang="zh-TW" sz="1800" b="0" i="0" u="none" strike="noStrike" noProof="0" err="1"/>
                        <a:t>ile</a:t>
                      </a:r>
                      <a:r>
                        <a:rPr lang="zh-TW" altLang="en-US" sz="1800" b="0" i="0" u="none" strike="noStrike" noProof="0"/>
                        <a:t> </a:t>
                      </a:r>
                      <a:r>
                        <a:rPr lang="en-US" altLang="zh-TW" sz="1800" b="0" i="0" u="none" strike="noStrike" noProof="0" err="1"/>
                        <a:t>ver</a:t>
                      </a:r>
                      <a:r>
                        <a:rPr lang="zh-TW" sz="1800" b="0" i="0" u="none" strike="noStrike" noProof="0"/>
                        <a:t>si</a:t>
                      </a:r>
                      <a:r>
                        <a:rPr lang="en-US" altLang="zh-TW" sz="1800" b="0" i="0" u="none" strike="noStrike" noProof="0" err="1"/>
                        <a:t>ons</a:t>
                      </a:r>
                      <a:r>
                        <a:rPr lang="zh-TW" altLang="en-US" sz="1800" b="0" i="0" u="none" strike="noStrike" noProof="0"/>
                        <a:t> </a:t>
                      </a:r>
                      <a:r>
                        <a:rPr lang="en-US" altLang="zh-TW" sz="1800" b="0" i="0" u="none" strike="noStrike" noProof="0"/>
                        <a:t>pro</a:t>
                      </a:r>
                      <a:r>
                        <a:rPr lang="zh-TW" sz="1800" b="0" i="0" u="none" strike="noStrike" noProof="0"/>
                        <a:t>tect</a:t>
                      </a:r>
                      <a:r>
                        <a:rPr lang="en-US" altLang="zh-TW" sz="1800" b="0" i="0" u="none" strike="noStrike" noProof="0" err="1"/>
                        <a:t>i</a:t>
                      </a:r>
                      <a:r>
                        <a:rPr lang="zh-TW" sz="1800" b="0" i="0" u="none" strike="noStrike" noProof="0"/>
                        <a:t>on</a:t>
                      </a:r>
                      <a:endParaRPr lang="en-US" altLang="zh-TW" sz="1800" b="0">
                        <a:solidFill>
                          <a:schemeClr val="tx1"/>
                        </a:solidFill>
                      </a:endParaRPr>
                    </a:p>
                    <a:p>
                      <a:pPr marL="285750" lvl="0" indent="-285750">
                        <a:buFont typeface="Arial" panose="020B0604020202020204" pitchFamily="34" charset="0"/>
                        <a:buChar char="•"/>
                      </a:pPr>
                      <a:r>
                        <a:rPr lang="en-US" altLang="zh-TW" sz="1800" b="0" i="0" u="none" strike="noStrike" noProof="0"/>
                        <a:t>Acc</a:t>
                      </a:r>
                      <a:r>
                        <a:rPr lang="zh-TW" sz="1800" b="0" i="0" u="none" strike="noStrike" noProof="0"/>
                        <a:t>e</a:t>
                      </a:r>
                      <a:r>
                        <a:rPr lang="en-US" altLang="zh-TW" sz="1800" b="0" i="0" u="none" strike="noStrike" noProof="0"/>
                        <a:t>ss</a:t>
                      </a:r>
                      <a:r>
                        <a:rPr lang="zh-TW" altLang="en-US" sz="1800" b="0" i="0" u="none" strike="noStrike" noProof="0"/>
                        <a:t> </a:t>
                      </a:r>
                      <a:r>
                        <a:rPr lang="zh-TW" sz="1800" b="0" i="0" u="none" strike="noStrike" noProof="0"/>
                        <a:t>rights and A</a:t>
                      </a:r>
                      <a:r>
                        <a:rPr lang="en-US" altLang="zh-TW" sz="1800" b="0" i="0" u="none" strike="noStrike" noProof="0"/>
                        <a:t>CLs</a:t>
                      </a:r>
                      <a:r>
                        <a:rPr lang="zh-TW" altLang="en-US" sz="1800" b="0" i="0" u="none" strike="noStrike" noProof="0"/>
                        <a:t> </a:t>
                      </a:r>
                      <a:r>
                        <a:rPr lang="zh-TW" sz="1800" b="0" i="0" u="none" strike="noStrike" noProof="0"/>
                        <a:t>b</a:t>
                      </a:r>
                      <a:r>
                        <a:rPr lang="en-US" altLang="zh-TW" sz="1800" b="0" i="0" u="none" strike="noStrike" noProof="0"/>
                        <a:t>a</a:t>
                      </a:r>
                      <a:r>
                        <a:rPr lang="zh-TW" sz="1800" b="0" i="0" u="none" strike="noStrike" noProof="0"/>
                        <a:t>c</a:t>
                      </a:r>
                      <a:r>
                        <a:rPr lang="en-US" altLang="zh-TW" sz="1800" b="0" i="0" u="none" strike="noStrike" noProof="0"/>
                        <a:t>k</a:t>
                      </a:r>
                      <a:r>
                        <a:rPr lang="zh-TW" sz="1800" b="0" i="0" u="none" strike="noStrike" noProof="0"/>
                        <a:t>u</a:t>
                      </a:r>
                      <a:r>
                        <a:rPr lang="en-US" altLang="zh-TW" sz="1800" b="0" i="0" u="none" strike="noStrike" noProof="0"/>
                        <a:t>p</a:t>
                      </a:r>
                      <a:r>
                        <a:rPr lang="zh-TW" altLang="en-US" sz="1800" b="0" i="0" u="none" strike="noStrike" noProof="0"/>
                        <a:t> </a:t>
                      </a:r>
                      <a:endParaRPr lang="en-US" altLang="zh-TW" sz="1800" b="0">
                        <a:solidFill>
                          <a:schemeClr val="tx1"/>
                        </a:solidFill>
                        <a:latin typeface="+mn-lt"/>
                      </a:endParaRPr>
                    </a:p>
                    <a:p>
                      <a:pPr marL="285750" lvl="0" indent="-285750">
                        <a:buFont typeface="Arial" panose="020B0604020202020204" pitchFamily="34" charset="0"/>
                        <a:buChar char="•"/>
                      </a:pPr>
                      <a:r>
                        <a:rPr lang="zh-TW" sz="1800" b="0" i="0" u="none" strike="noStrike" noProof="0"/>
                        <a:t>Offsite backup to another NAS or public</a:t>
                      </a:r>
                      <a:r>
                        <a:rPr lang="zh-TW" altLang="en-US" sz="1800" b="0" i="0" u="none" strike="noStrike" noProof="0"/>
                        <a:t> </a:t>
                      </a:r>
                      <a:r>
                        <a:rPr lang="en-US" altLang="zh-TW" sz="1800" b="0" i="0" u="none" strike="noStrike" noProof="0"/>
                        <a:t>cl</a:t>
                      </a:r>
                      <a:r>
                        <a:rPr lang="zh-TW" sz="1800" b="0" i="0" u="none" strike="noStrike" noProof="0"/>
                        <a:t>oud</a:t>
                      </a:r>
                      <a:r>
                        <a:rPr lang="zh-TW" altLang="en-US" sz="1800" b="0" i="0" u="none" strike="noStrike" noProof="0"/>
                        <a:t> </a:t>
                      </a:r>
                      <a:endParaRPr lang="en-US" altLang="zh-TW" sz="1800" b="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lvl="0" indent="-285750">
                        <a:buFont typeface="Arial" panose="020B0604020202020204" pitchFamily="34" charset="0"/>
                        <a:buChar char="•"/>
                      </a:pPr>
                      <a:r>
                        <a:rPr lang="zh-TW" sz="1800" b="0" i="0" u="none" strike="noStrike" noProof="0"/>
                        <a:t>Data archive to tape for long-term protection </a:t>
                      </a:r>
                      <a:endParaRPr lang="en-US" altLang="zh-TW" sz="1800" b="0">
                        <a:solidFill>
                          <a:schemeClr val="tx1"/>
                        </a:solidFill>
                        <a:latin typeface="+mn-lt"/>
                      </a:endParaRPr>
                    </a:p>
                    <a:p>
                      <a:pPr marL="285750" lvl="0" indent="-285750">
                        <a:buFont typeface="Arial" panose="020B0604020202020204" pitchFamily="34" charset="0"/>
                        <a:buChar char="•"/>
                      </a:pPr>
                      <a:r>
                        <a:rPr lang="zh-TW" sz="1800" b="0" i="0" u="none" strike="noStrike" noProof="0"/>
                        <a:t>Automatic backup of archive indexes for effective search and retrieval </a:t>
                      </a:r>
                      <a:endParaRPr lang="en-US" altLang="zh-TW" sz="1800" b="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lvl="0" indent="-285750">
                        <a:buFont typeface="Arial" panose="020B0604020202020204" pitchFamily="34" charset="0"/>
                        <a:buChar char="•"/>
                      </a:pPr>
                      <a:r>
                        <a:rPr lang="zh-TW" sz="1800" b="0" i="0" u="none" strike="noStrike" noProof="0"/>
                        <a:t>No restore is required </a:t>
                      </a:r>
                      <a:endParaRPr lang="en-US" altLang="zh-TW" sz="1800" b="0">
                        <a:solidFill>
                          <a:schemeClr val="tx1"/>
                        </a:solidFill>
                        <a:latin typeface="+mn-lt"/>
                      </a:endParaRPr>
                    </a:p>
                    <a:p>
                      <a:pPr marL="285750" lvl="0" indent="-285750">
                        <a:buFont typeface="Arial" panose="020B0604020202020204" pitchFamily="34" charset="0"/>
                        <a:buChar char="•"/>
                      </a:pPr>
                      <a:r>
                        <a:rPr lang="zh-TW" sz="1800" b="0" i="0" u="none" strike="noStrike" noProof="0"/>
                        <a:t>Sync to remote location</a:t>
                      </a:r>
                    </a:p>
                    <a:p>
                      <a:pPr marL="285750" lvl="0" indent="-285750">
                        <a:buFont typeface="Arial" panose="020B0604020202020204" pitchFamily="34" charset="0"/>
                        <a:buChar char="•"/>
                      </a:pPr>
                      <a:r>
                        <a:rPr lang="zh-TW" sz="1800" b="0" i="0" u="none" strike="noStrike" noProof="0"/>
                        <a:t>Cloud enabled</a:t>
                      </a:r>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949163684"/>
                  </a:ext>
                </a:extLst>
              </a:tr>
            </a:tbl>
          </a:graphicData>
        </a:graphic>
      </p:graphicFrame>
      <p:sp>
        <p:nvSpPr>
          <p:cNvPr id="9" name="標題 1">
            <a:extLst>
              <a:ext uri="{FF2B5EF4-FFF2-40B4-BE49-F238E27FC236}">
                <a16:creationId xmlns:a16="http://schemas.microsoft.com/office/drawing/2014/main" id="{CE0EF9D0-9D12-4381-9C1E-0D0D3D5FB194}"/>
              </a:ext>
            </a:extLst>
          </p:cNvPr>
          <p:cNvSpPr txBox="1">
            <a:spLocks/>
          </p:cNvSpPr>
          <p:nvPr/>
        </p:nvSpPr>
        <p:spPr>
          <a:xfrm>
            <a:off x="0" y="5685273"/>
            <a:ext cx="12192000" cy="563364"/>
          </a:xfrm>
          <a:prstGeom prst="rect">
            <a:avLst/>
          </a:prstGeom>
          <a:solidFill>
            <a:schemeClr val="bg1">
              <a:alpha val="76863"/>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solidFill>
                  <a:srgbClr val="00FFFF"/>
                </a:solidFill>
              </a:rPr>
              <a:t>QNAP X </a:t>
            </a:r>
            <a:r>
              <a:rPr lang="en-US" altLang="zh-TW" sz="2800" err="1">
                <a:solidFill>
                  <a:srgbClr val="00FFFF"/>
                </a:solidFill>
              </a:rPr>
              <a:t>Archiware</a:t>
            </a:r>
            <a:r>
              <a:rPr lang="en-US" altLang="zh-TW" sz="2800">
                <a:solidFill>
                  <a:srgbClr val="00FFFF"/>
                </a:solidFill>
              </a:rPr>
              <a:t> P5 can easily meet all the above needs</a:t>
            </a:r>
            <a:endParaRPr lang="zh-TW" altLang="en-US" sz="2800">
              <a:solidFill>
                <a:srgbClr val="00FFFF"/>
              </a:solidFill>
              <a:cs typeface="Calibri Light"/>
            </a:endParaRPr>
          </a:p>
        </p:txBody>
      </p:sp>
    </p:spTree>
    <p:extLst>
      <p:ext uri="{BB962C8B-B14F-4D97-AF65-F5344CB8AC3E}">
        <p14:creationId xmlns:p14="http://schemas.microsoft.com/office/powerpoint/2010/main" val="39945051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8207564A-81AD-4756-9BF1-71D3EEDB00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94"/>
          <a:stretch/>
        </p:blipFill>
        <p:spPr>
          <a:xfrm>
            <a:off x="0" y="609"/>
            <a:ext cx="12192000" cy="6336023"/>
          </a:xfrm>
          <a:prstGeom prst="rect">
            <a:avLst/>
          </a:prstGeom>
        </p:spPr>
      </p:pic>
      <p:pic>
        <p:nvPicPr>
          <p:cNvPr id="27" name="圖片 26">
            <a:extLst>
              <a:ext uri="{FF2B5EF4-FFF2-40B4-BE49-F238E27FC236}">
                <a16:creationId xmlns:a16="http://schemas.microsoft.com/office/drawing/2014/main" id="{ABA69BD6-EC75-49E6-83E1-6720E04DF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82377" y="1349739"/>
            <a:ext cx="4445620" cy="5097750"/>
          </a:xfrm>
          <a:prstGeom prst="rect">
            <a:avLst/>
          </a:prstGeom>
        </p:spPr>
      </p:pic>
      <p:pic>
        <p:nvPicPr>
          <p:cNvPr id="8" name="圖片 7">
            <a:extLst>
              <a:ext uri="{FF2B5EF4-FFF2-40B4-BE49-F238E27FC236}">
                <a16:creationId xmlns:a16="http://schemas.microsoft.com/office/drawing/2014/main" id="{BE30B38F-CE1B-4024-A27C-DAA208B0F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67640" y="1349739"/>
            <a:ext cx="4445620" cy="5097750"/>
          </a:xfrm>
          <a:prstGeom prst="rect">
            <a:avLst/>
          </a:prstGeom>
        </p:spPr>
      </p:pic>
      <p:sp>
        <p:nvSpPr>
          <p:cNvPr id="2" name="標題 1">
            <a:extLst>
              <a:ext uri="{FF2B5EF4-FFF2-40B4-BE49-F238E27FC236}">
                <a16:creationId xmlns:a16="http://schemas.microsoft.com/office/drawing/2014/main" id="{86E04764-7620-4F92-9475-22DC8C6C1107}"/>
              </a:ext>
            </a:extLst>
          </p:cNvPr>
          <p:cNvSpPr>
            <a:spLocks noGrp="1"/>
          </p:cNvSpPr>
          <p:nvPr>
            <p:ph type="title"/>
          </p:nvPr>
        </p:nvSpPr>
        <p:spPr>
          <a:xfrm>
            <a:off x="838200" y="108629"/>
            <a:ext cx="10515600" cy="1325563"/>
          </a:xfrm>
        </p:spPr>
        <p:txBody>
          <a:bodyPr/>
          <a:lstStyle/>
          <a:p>
            <a:r>
              <a:rPr lang="en-US" altLang="zh-TW" err="1">
                <a:solidFill>
                  <a:schemeClr val="bg1"/>
                </a:solidFill>
                <a:latin typeface="Arial"/>
                <a:cs typeface="Arial"/>
              </a:rPr>
              <a:t>Archiware</a:t>
            </a:r>
            <a:r>
              <a:rPr lang="en-US" altLang="zh-TW">
                <a:solidFill>
                  <a:schemeClr val="bg1"/>
                </a:solidFill>
                <a:latin typeface="Arial"/>
                <a:cs typeface="Arial"/>
              </a:rPr>
              <a:t> Product </a:t>
            </a:r>
            <a:r>
              <a:rPr lang="zh-TW" altLang="en-US">
                <a:solidFill>
                  <a:schemeClr val="bg1"/>
                </a:solidFill>
                <a:latin typeface="Arial"/>
                <a:cs typeface="Arial"/>
              </a:rPr>
              <a:t>Overview</a:t>
            </a:r>
          </a:p>
        </p:txBody>
      </p:sp>
      <p:pic>
        <p:nvPicPr>
          <p:cNvPr id="1026" name="Picture 2" descr="P5 Icon 256">
            <a:extLst>
              <a:ext uri="{FF2B5EF4-FFF2-40B4-BE49-F238E27FC236}">
                <a16:creationId xmlns:a16="http://schemas.microsoft.com/office/drawing/2014/main" id="{5B599526-7C53-46F4-827F-5541FFBC71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3292" y="2192553"/>
            <a:ext cx="1443790" cy="1443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re Icon 256 Schatten">
            <a:extLst>
              <a:ext uri="{FF2B5EF4-FFF2-40B4-BE49-F238E27FC236}">
                <a16:creationId xmlns:a16="http://schemas.microsoft.com/office/drawing/2014/main" id="{9EF46A35-1962-4243-90E8-9997D5AB52D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58792" y="2282898"/>
            <a:ext cx="1263316" cy="1278121"/>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F725BBF4-8FD3-43D7-B9B2-EABE69A9292A}"/>
              </a:ext>
            </a:extLst>
          </p:cNvPr>
          <p:cNvSpPr/>
          <p:nvPr/>
        </p:nvSpPr>
        <p:spPr>
          <a:xfrm>
            <a:off x="7308707" y="2892200"/>
            <a:ext cx="3888681" cy="1440000"/>
          </a:xfrm>
          <a:prstGeom prst="rect">
            <a:avLst/>
          </a:prstGeom>
        </p:spPr>
        <p:style>
          <a:lnRef idx="0">
            <a:schemeClr val="dk2">
              <a:alpha val="0"/>
              <a:hueOff val="0"/>
              <a:satOff val="0"/>
              <a:lumOff val="0"/>
              <a:alphaOff val="0"/>
            </a:schemeClr>
          </a:lnRef>
          <a:fillRef idx="0">
            <a:schemeClr val="dk2">
              <a:alpha val="0"/>
              <a:hueOff val="0"/>
              <a:satOff val="0"/>
              <a:lumOff val="0"/>
              <a:alphaOff val="0"/>
            </a:schemeClr>
          </a:fillRef>
          <a:effectRef idx="0">
            <a:schemeClr val="dk2">
              <a:alpha val="0"/>
              <a:hueOff val="0"/>
              <a:satOff val="0"/>
              <a:lumOff val="0"/>
              <a:alphaOff val="0"/>
            </a:schemeClr>
          </a:effectRef>
          <a:fontRef idx="minor">
            <a:schemeClr val="dk2">
              <a:hueOff val="0"/>
              <a:satOff val="0"/>
              <a:lumOff val="0"/>
              <a:alphaOff val="0"/>
            </a:schemeClr>
          </a:fontRef>
        </p:style>
      </p:sp>
      <p:sp>
        <p:nvSpPr>
          <p:cNvPr id="4" name="文字方塊 3">
            <a:extLst>
              <a:ext uri="{FF2B5EF4-FFF2-40B4-BE49-F238E27FC236}">
                <a16:creationId xmlns:a16="http://schemas.microsoft.com/office/drawing/2014/main" id="{C3C20A62-4D11-411F-96CB-727BB9577C95}"/>
              </a:ext>
            </a:extLst>
          </p:cNvPr>
          <p:cNvSpPr txBox="1"/>
          <p:nvPr/>
        </p:nvSpPr>
        <p:spPr>
          <a:xfrm>
            <a:off x="1830999" y="3735465"/>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a:solidFill>
                  <a:schemeClr val="bg2">
                    <a:lumMod val="10000"/>
                  </a:schemeClr>
                </a:solidFill>
                <a:latin typeface="Arial"/>
                <a:ea typeface="Microsoft JhengHei"/>
                <a:cs typeface="Arial"/>
              </a:rPr>
              <a:t>Pure assists you turn QNAP NAS into a backup appliance, and efficiently create a permanent and free VMware virtual machine backup environment</a:t>
            </a:r>
            <a:endParaRPr lang="zh-TW" sz="1600">
              <a:solidFill>
                <a:schemeClr val="bg2">
                  <a:lumMod val="10000"/>
                </a:schemeClr>
              </a:solidFill>
              <a:latin typeface="Arial"/>
              <a:ea typeface="Microsoft JhengHei"/>
              <a:cs typeface="Arial"/>
            </a:endParaRPr>
          </a:p>
          <a:p>
            <a:pPr algn="ctr"/>
            <a:endParaRPr lang="zh-TW" altLang="en-US" sz="1600">
              <a:solidFill>
                <a:schemeClr val="bg2">
                  <a:lumMod val="10000"/>
                </a:schemeClr>
              </a:solidFill>
              <a:latin typeface="Arial" panose="020B0604020202020204" pitchFamily="34" charset="0"/>
              <a:ea typeface="Microsoft JhengHei"/>
              <a:cs typeface="Arial" panose="020B0604020202020204" pitchFamily="34" charset="0"/>
            </a:endParaRPr>
          </a:p>
        </p:txBody>
      </p:sp>
      <p:sp>
        <p:nvSpPr>
          <p:cNvPr id="14" name="文字方塊 13">
            <a:extLst>
              <a:ext uri="{FF2B5EF4-FFF2-40B4-BE49-F238E27FC236}">
                <a16:creationId xmlns:a16="http://schemas.microsoft.com/office/drawing/2014/main" id="{B854FC92-2493-4017-93E0-0EB856D325DE}"/>
              </a:ext>
            </a:extLst>
          </p:cNvPr>
          <p:cNvSpPr txBox="1"/>
          <p:nvPr/>
        </p:nvSpPr>
        <p:spPr>
          <a:xfrm>
            <a:off x="7566781" y="3735464"/>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2">
                    <a:lumMod val="10000"/>
                  </a:schemeClr>
                </a:solidFill>
                <a:latin typeface="Arial"/>
                <a:ea typeface="Microsoft JhengHei"/>
                <a:cs typeface="Arial"/>
              </a:rPr>
              <a:t>P5 is suitable for the M&amp;E industry, assisting you back up, archive, and synchronize QNAP NAS files to other NAS, tape or public cloud</a:t>
            </a:r>
            <a:endParaRPr lang="zh-TW" sz="1600">
              <a:solidFill>
                <a:schemeClr val="bg2">
                  <a:lumMod val="10000"/>
                </a:schemeClr>
              </a:solidFill>
              <a:latin typeface="Arial"/>
              <a:ea typeface="Microsoft JhengHei"/>
              <a:cs typeface="Arial"/>
            </a:endParaRPr>
          </a:p>
          <a:p>
            <a:pPr algn="ctr"/>
            <a:endParaRPr lang="zh-TW" altLang="en-US" sz="1600">
              <a:solidFill>
                <a:schemeClr val="bg2">
                  <a:lumMod val="10000"/>
                </a:schemeClr>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130440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CB5871A4-A8ED-4BC9-96E9-4F4BC385A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28210"/>
            <a:ext cx="12192001" cy="3158420"/>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fontScale="90000"/>
          </a:bodyPr>
          <a:lstStyle/>
          <a:p>
            <a:r>
              <a:rPr lang="zh-TW">
                <a:latin typeface="Arial"/>
                <a:cs typeface="+mj-ea"/>
              </a:rPr>
              <a:t>You </a:t>
            </a:r>
            <a:r>
              <a:rPr lang="en-US" altLang="zh-TW">
                <a:latin typeface="Arial"/>
                <a:cs typeface="+mj-ea"/>
              </a:rPr>
              <a:t>Can Use </a:t>
            </a:r>
            <a:r>
              <a:rPr lang="zh-TW">
                <a:latin typeface="Arial"/>
                <a:cs typeface="+mj-ea"/>
              </a:rPr>
              <a:t>the </a:t>
            </a:r>
            <a:r>
              <a:rPr lang="en-US" altLang="zh-TW">
                <a:latin typeface="Arial"/>
                <a:cs typeface="+mj-ea"/>
              </a:rPr>
              <a:t>F</a:t>
            </a:r>
            <a:r>
              <a:rPr lang="zh-TW">
                <a:latin typeface="Arial"/>
                <a:cs typeface="+mj-ea"/>
              </a:rPr>
              <a:t>ully </a:t>
            </a:r>
            <a:r>
              <a:rPr lang="en-US" altLang="zh-TW">
                <a:latin typeface="Arial"/>
                <a:cs typeface="+mj-ea"/>
              </a:rPr>
              <a:t>F</a:t>
            </a:r>
            <a:r>
              <a:rPr lang="zh-TW">
                <a:latin typeface="Arial"/>
                <a:cs typeface="+mj-ea"/>
              </a:rPr>
              <a:t>eatured P</a:t>
            </a:r>
            <a:r>
              <a:rPr lang="en-US" altLang="zh-TW">
                <a:latin typeface="Arial"/>
                <a:cs typeface="+mj-ea"/>
              </a:rPr>
              <a:t>5</a:t>
            </a:r>
            <a:r>
              <a:rPr lang="zh-TW" altLang="en-US">
                <a:latin typeface="Arial"/>
                <a:cs typeface="+mj-ea"/>
              </a:rPr>
              <a:t> </a:t>
            </a:r>
            <a:br>
              <a:rPr lang="zh-TW" altLang="en-US">
                <a:latin typeface="Arial"/>
                <a:cs typeface="+mj-ea"/>
              </a:rPr>
            </a:br>
            <a:r>
              <a:rPr lang="en-US" altLang="zh-TW">
                <a:latin typeface="Arial"/>
                <a:cs typeface="+mj-ea"/>
              </a:rPr>
              <a:t>as</a:t>
            </a:r>
            <a:r>
              <a:rPr lang="zh-TW" altLang="en-US">
                <a:latin typeface="Arial"/>
                <a:cs typeface="+mj-ea"/>
              </a:rPr>
              <a:t> a B</a:t>
            </a:r>
            <a:r>
              <a:rPr lang="en-US" altLang="zh-TW">
                <a:latin typeface="Arial"/>
                <a:cs typeface="+mj-ea"/>
              </a:rPr>
              <a:t>ackup</a:t>
            </a:r>
            <a:r>
              <a:rPr lang="zh-TW">
                <a:latin typeface="Arial"/>
                <a:cs typeface="+mj-ea"/>
              </a:rPr>
              <a:t> </a:t>
            </a:r>
            <a:r>
              <a:rPr lang="en-US" altLang="zh-TW">
                <a:latin typeface="Arial"/>
                <a:cs typeface="+mj-ea"/>
              </a:rPr>
              <a:t>A</a:t>
            </a:r>
            <a:r>
              <a:rPr lang="zh-TW">
                <a:latin typeface="Arial"/>
                <a:cs typeface="+mj-ea"/>
              </a:rPr>
              <a:t>ssistant</a:t>
            </a:r>
            <a:endParaRPr lang="zh-TW">
              <a:latin typeface="Arial"/>
            </a:endParaRPr>
          </a:p>
        </p:txBody>
      </p:sp>
      <p:pic>
        <p:nvPicPr>
          <p:cNvPr id="6" name="Picture 2" descr="Product Icon P5 Backup 1024px">
            <a:extLst>
              <a:ext uri="{FF2B5EF4-FFF2-40B4-BE49-F238E27FC236}">
                <a16:creationId xmlns:a16="http://schemas.microsoft.com/office/drawing/2014/main" id="{5B7B213E-98D8-44F6-9094-858B3A32F5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4266"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roduct Icon P5 Archive 1024px">
            <a:extLst>
              <a:ext uri="{FF2B5EF4-FFF2-40B4-BE49-F238E27FC236}">
                <a16:creationId xmlns:a16="http://schemas.microsoft.com/office/drawing/2014/main" id="{0DA2765C-ABB5-4B15-96E2-06A7C4CEFD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7204"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oduct Icon P5 Synchronize 1024px">
            <a:extLst>
              <a:ext uri="{FF2B5EF4-FFF2-40B4-BE49-F238E27FC236}">
                <a16:creationId xmlns:a16="http://schemas.microsoft.com/office/drawing/2014/main" id="{C3915395-6421-4926-A1C9-166114017A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50142"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roduct Icon P5 Backup2Go 1024px">
            <a:extLst>
              <a:ext uri="{FF2B5EF4-FFF2-40B4-BE49-F238E27FC236}">
                <a16:creationId xmlns:a16="http://schemas.microsoft.com/office/drawing/2014/main" id="{264678B3-B488-44A6-AAF8-9C529E40EE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03080"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5F480E24-5257-4007-82EA-0EE288DEE92A}"/>
              </a:ext>
            </a:extLst>
          </p:cNvPr>
          <p:cNvSpPr txBox="1"/>
          <p:nvPr/>
        </p:nvSpPr>
        <p:spPr>
          <a:xfrm>
            <a:off x="1144266" y="3917950"/>
            <a:ext cx="1950720" cy="523220"/>
          </a:xfrm>
          <a:prstGeom prst="rect">
            <a:avLst/>
          </a:prstGeom>
          <a:noFill/>
        </p:spPr>
        <p:txBody>
          <a:bodyPr wrap="square" rtlCol="0">
            <a:spAutoFit/>
          </a:bodyPr>
          <a:lstStyle/>
          <a:p>
            <a:pPr algn="ctr"/>
            <a:r>
              <a:rPr lang="en-US" altLang="zh-TW" sz="2800"/>
              <a:t>Backup</a:t>
            </a:r>
            <a:endParaRPr lang="zh-TW" altLang="en-US" sz="2800"/>
          </a:p>
        </p:txBody>
      </p:sp>
      <p:sp>
        <p:nvSpPr>
          <p:cNvPr id="12" name="文字方塊 11">
            <a:extLst>
              <a:ext uri="{FF2B5EF4-FFF2-40B4-BE49-F238E27FC236}">
                <a16:creationId xmlns:a16="http://schemas.microsoft.com/office/drawing/2014/main" id="{37C0B714-7A51-4F98-9C2A-4C7CD07388BF}"/>
              </a:ext>
            </a:extLst>
          </p:cNvPr>
          <p:cNvSpPr txBox="1"/>
          <p:nvPr/>
        </p:nvSpPr>
        <p:spPr>
          <a:xfrm>
            <a:off x="3897204" y="3917950"/>
            <a:ext cx="1950720" cy="523220"/>
          </a:xfrm>
          <a:prstGeom prst="rect">
            <a:avLst/>
          </a:prstGeom>
          <a:noFill/>
        </p:spPr>
        <p:txBody>
          <a:bodyPr wrap="square" rtlCol="0">
            <a:spAutoFit/>
          </a:bodyPr>
          <a:lstStyle/>
          <a:p>
            <a:pPr algn="ctr"/>
            <a:r>
              <a:rPr lang="en-US" altLang="zh-TW" sz="2800"/>
              <a:t>Archive</a:t>
            </a:r>
            <a:endParaRPr lang="zh-TW" altLang="en-US" sz="2800"/>
          </a:p>
        </p:txBody>
      </p:sp>
      <p:sp>
        <p:nvSpPr>
          <p:cNvPr id="13" name="文字方塊 12">
            <a:extLst>
              <a:ext uri="{FF2B5EF4-FFF2-40B4-BE49-F238E27FC236}">
                <a16:creationId xmlns:a16="http://schemas.microsoft.com/office/drawing/2014/main" id="{CEE18BEF-B4D4-4E40-A909-13320989F107}"/>
              </a:ext>
            </a:extLst>
          </p:cNvPr>
          <p:cNvSpPr txBox="1"/>
          <p:nvPr/>
        </p:nvSpPr>
        <p:spPr>
          <a:xfrm>
            <a:off x="6650142" y="3917950"/>
            <a:ext cx="1950720" cy="523220"/>
          </a:xfrm>
          <a:prstGeom prst="rect">
            <a:avLst/>
          </a:prstGeom>
          <a:noFill/>
        </p:spPr>
        <p:txBody>
          <a:bodyPr wrap="square" rtlCol="0">
            <a:spAutoFit/>
          </a:bodyPr>
          <a:lstStyle/>
          <a:p>
            <a:pPr algn="ctr"/>
            <a:r>
              <a:rPr lang="en-US" altLang="zh-TW" sz="2800"/>
              <a:t>Synchronize</a:t>
            </a:r>
            <a:endParaRPr lang="zh-TW" altLang="en-US" sz="2800"/>
          </a:p>
        </p:txBody>
      </p:sp>
      <p:sp>
        <p:nvSpPr>
          <p:cNvPr id="14" name="文字方塊 13">
            <a:extLst>
              <a:ext uri="{FF2B5EF4-FFF2-40B4-BE49-F238E27FC236}">
                <a16:creationId xmlns:a16="http://schemas.microsoft.com/office/drawing/2014/main" id="{4A630333-D865-4455-BB2E-E3943A9BD15E}"/>
              </a:ext>
            </a:extLst>
          </p:cNvPr>
          <p:cNvSpPr txBox="1"/>
          <p:nvPr/>
        </p:nvSpPr>
        <p:spPr>
          <a:xfrm>
            <a:off x="9403080" y="3917950"/>
            <a:ext cx="1950720" cy="523220"/>
          </a:xfrm>
          <a:prstGeom prst="rect">
            <a:avLst/>
          </a:prstGeom>
          <a:noFill/>
        </p:spPr>
        <p:txBody>
          <a:bodyPr wrap="square" rtlCol="0">
            <a:spAutoFit/>
          </a:bodyPr>
          <a:lstStyle/>
          <a:p>
            <a:pPr algn="ctr"/>
            <a:r>
              <a:rPr lang="en-US" altLang="zh-TW" sz="2800"/>
              <a:t>Backup2Go</a:t>
            </a:r>
            <a:endParaRPr lang="zh-TW" altLang="en-US" sz="2800"/>
          </a:p>
        </p:txBody>
      </p:sp>
      <p:sp>
        <p:nvSpPr>
          <p:cNvPr id="15" name="文字方塊 14">
            <a:extLst>
              <a:ext uri="{FF2B5EF4-FFF2-40B4-BE49-F238E27FC236}">
                <a16:creationId xmlns:a16="http://schemas.microsoft.com/office/drawing/2014/main" id="{CB4323FB-EA63-45AB-AB02-E60722B81D6F}"/>
              </a:ext>
            </a:extLst>
          </p:cNvPr>
          <p:cNvSpPr txBox="1"/>
          <p:nvPr/>
        </p:nvSpPr>
        <p:spPr>
          <a:xfrm>
            <a:off x="1324148" y="4524899"/>
            <a:ext cx="1950720" cy="1138773"/>
          </a:xfrm>
          <a:prstGeom prst="rect">
            <a:avLst/>
          </a:prstGeom>
          <a:noFill/>
        </p:spPr>
        <p:txBody>
          <a:bodyPr wrap="square" rtlCol="0" anchor="t">
            <a:spAutoFit/>
          </a:bodyPr>
          <a:lstStyle/>
          <a:p>
            <a:r>
              <a:rPr lang="en-US" sz="1700">
                <a:latin typeface="Arial" panose="020B0604020202020204" pitchFamily="34" charset="0"/>
                <a:ea typeface="+mn-lt"/>
                <a:cs typeface="Arial" panose="020B0604020202020204" pitchFamily="34" charset="0"/>
              </a:rPr>
              <a:t>Create secure copies of files for quick restoration</a:t>
            </a:r>
          </a:p>
        </p:txBody>
      </p:sp>
      <p:sp>
        <p:nvSpPr>
          <p:cNvPr id="16" name="文字方塊 15">
            <a:extLst>
              <a:ext uri="{FF2B5EF4-FFF2-40B4-BE49-F238E27FC236}">
                <a16:creationId xmlns:a16="http://schemas.microsoft.com/office/drawing/2014/main" id="{CEE5B938-CE9A-4328-9F71-E2D57AB98341}"/>
              </a:ext>
            </a:extLst>
          </p:cNvPr>
          <p:cNvSpPr txBox="1"/>
          <p:nvPr/>
        </p:nvSpPr>
        <p:spPr>
          <a:xfrm>
            <a:off x="3835431" y="4524899"/>
            <a:ext cx="2260568" cy="1400383"/>
          </a:xfrm>
          <a:prstGeom prst="rect">
            <a:avLst/>
          </a:prstGeom>
          <a:noFill/>
        </p:spPr>
        <p:txBody>
          <a:bodyPr wrap="square" rtlCol="0" anchor="t">
            <a:spAutoFit/>
          </a:bodyPr>
          <a:lstStyle/>
          <a:p>
            <a:r>
              <a:rPr lang="en-US" sz="1700">
                <a:latin typeface="Arial" panose="020B0604020202020204" pitchFamily="34" charset="0"/>
                <a:ea typeface="+mn-lt"/>
                <a:cs typeface="Arial" panose="020B0604020202020204" pitchFamily="34" charset="0"/>
              </a:rPr>
              <a:t>Migrate inactive NAS data offline to cost-effective LTO tape or Cloud</a:t>
            </a:r>
          </a:p>
          <a:p>
            <a:endParaRPr lang="en-US" altLang="zh-TW" sz="17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A36156A2-1771-4241-B98A-4B3085A37C35}"/>
              </a:ext>
            </a:extLst>
          </p:cNvPr>
          <p:cNvSpPr txBox="1"/>
          <p:nvPr/>
        </p:nvSpPr>
        <p:spPr>
          <a:xfrm>
            <a:off x="6677871" y="4524899"/>
            <a:ext cx="1950720" cy="1138773"/>
          </a:xfrm>
          <a:prstGeom prst="rect">
            <a:avLst/>
          </a:prstGeom>
          <a:noFill/>
        </p:spPr>
        <p:txBody>
          <a:bodyPr wrap="square" rtlCol="0" anchor="t">
            <a:spAutoFit/>
          </a:bodyPr>
          <a:lstStyle/>
          <a:p>
            <a:r>
              <a:rPr lang="en-US" sz="1700">
                <a:latin typeface="Arial" panose="020B0604020202020204" pitchFamily="34" charset="0"/>
                <a:ea typeface="+mn-lt"/>
                <a:cs typeface="Arial" panose="020B0604020202020204" pitchFamily="34" charset="0"/>
              </a:rPr>
              <a:t>Clone time-critical data to create a failover solution</a:t>
            </a:r>
            <a:endParaRPr lang="zh-TW" altLang="en-US" sz="1700">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49FC3D9E-B3D0-455A-8376-D50F0D383573}"/>
              </a:ext>
            </a:extLst>
          </p:cNvPr>
          <p:cNvSpPr txBox="1"/>
          <p:nvPr/>
        </p:nvSpPr>
        <p:spPr>
          <a:xfrm>
            <a:off x="9434935" y="4524899"/>
            <a:ext cx="1950720" cy="1138773"/>
          </a:xfrm>
          <a:prstGeom prst="rect">
            <a:avLst/>
          </a:prstGeom>
          <a:noFill/>
        </p:spPr>
        <p:txBody>
          <a:bodyPr wrap="square" rtlCol="0" anchor="t">
            <a:spAutoFit/>
          </a:bodyPr>
          <a:lstStyle/>
          <a:p>
            <a:r>
              <a:rPr lang="en-US" sz="1700">
                <a:latin typeface="Arial" panose="020B0604020202020204" pitchFamily="34" charset="0"/>
                <a:ea typeface="+mn-lt"/>
                <a:cs typeface="Arial" panose="020B0604020202020204" pitchFamily="34" charset="0"/>
              </a:rPr>
              <a:t>Backup desktop and laptop data to central NAS</a:t>
            </a:r>
            <a:endParaRPr lang="zh-TW" sz="1700">
              <a:latin typeface="Arial" panose="020B0604020202020204" pitchFamily="34" charset="0"/>
              <a:ea typeface="+mn-lt"/>
              <a:cs typeface="Arial" panose="020B0604020202020204" pitchFamily="34" charset="0"/>
            </a:endParaRPr>
          </a:p>
        </p:txBody>
      </p:sp>
      <p:sp>
        <p:nvSpPr>
          <p:cNvPr id="19" name="矩形 18">
            <a:extLst>
              <a:ext uri="{FF2B5EF4-FFF2-40B4-BE49-F238E27FC236}">
                <a16:creationId xmlns:a16="http://schemas.microsoft.com/office/drawing/2014/main" id="{863D511C-DE54-4CB0-8D3C-4D334C35529D}"/>
              </a:ext>
            </a:extLst>
          </p:cNvPr>
          <p:cNvSpPr/>
          <p:nvPr/>
        </p:nvSpPr>
        <p:spPr>
          <a:xfrm>
            <a:off x="2878111" y="6089665"/>
            <a:ext cx="9075063" cy="622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sz="2000">
                <a:ea typeface="+mn-lt"/>
                <a:cs typeface="+mn-lt"/>
              </a:rPr>
              <a:t>Offer 30-day trial version, you can buy a single module or enable all modules on the same NAS at the same time</a:t>
            </a:r>
            <a:r>
              <a:rPr lang="zh-TW" altLang="en-US" sz="2000">
                <a:ea typeface="+mn-lt"/>
                <a:cs typeface="+mn-lt"/>
              </a:rPr>
              <a:t> </a:t>
            </a:r>
            <a:endParaRPr lang="zh-TW">
              <a:ea typeface="+mn-lt"/>
              <a:cs typeface="+mn-lt"/>
            </a:endParaRPr>
          </a:p>
        </p:txBody>
      </p:sp>
      <p:cxnSp>
        <p:nvCxnSpPr>
          <p:cNvPr id="26" name="直線接點 25">
            <a:extLst>
              <a:ext uri="{FF2B5EF4-FFF2-40B4-BE49-F238E27FC236}">
                <a16:creationId xmlns:a16="http://schemas.microsoft.com/office/drawing/2014/main" id="{E5A6FE2E-C1AA-4B05-BE66-6BAA8D982B1C}"/>
              </a:ext>
            </a:extLst>
          </p:cNvPr>
          <p:cNvCxnSpPr>
            <a:cxnSpLocks/>
          </p:cNvCxnSpPr>
          <p:nvPr/>
        </p:nvCxnSpPr>
        <p:spPr>
          <a:xfrm>
            <a:off x="111428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9D51099F-DA40-4715-AAF5-E137E290E393}"/>
              </a:ext>
            </a:extLst>
          </p:cNvPr>
          <p:cNvCxnSpPr>
            <a:cxnSpLocks/>
          </p:cNvCxnSpPr>
          <p:nvPr/>
        </p:nvCxnSpPr>
        <p:spPr>
          <a:xfrm>
            <a:off x="384249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C41779E5-AFF7-4EC6-83AF-DDCA23A53AED}"/>
              </a:ext>
            </a:extLst>
          </p:cNvPr>
          <p:cNvCxnSpPr>
            <a:cxnSpLocks/>
          </p:cNvCxnSpPr>
          <p:nvPr/>
        </p:nvCxnSpPr>
        <p:spPr>
          <a:xfrm>
            <a:off x="657070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CF9327A-B5C9-4CE8-9220-F40A4ABCDE66}"/>
              </a:ext>
            </a:extLst>
          </p:cNvPr>
          <p:cNvCxnSpPr>
            <a:cxnSpLocks/>
          </p:cNvCxnSpPr>
          <p:nvPr/>
        </p:nvCxnSpPr>
        <p:spPr>
          <a:xfrm>
            <a:off x="934388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747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3A8ECCA-FD84-4B5C-9EAF-512905028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1989" y="1582320"/>
            <a:ext cx="8295561" cy="4567496"/>
          </a:xfrm>
          <a:prstGeom prst="rect">
            <a:avLst/>
          </a:prstGeom>
        </p:spPr>
      </p:pic>
      <p:sp>
        <p:nvSpPr>
          <p:cNvPr id="2" name="標題 1">
            <a:extLst>
              <a:ext uri="{FF2B5EF4-FFF2-40B4-BE49-F238E27FC236}">
                <a16:creationId xmlns:a16="http://schemas.microsoft.com/office/drawing/2014/main" id="{FC4F4E73-37A7-4B7C-8792-BB0742EC4FB6}"/>
              </a:ext>
            </a:extLst>
          </p:cNvPr>
          <p:cNvSpPr>
            <a:spLocks noGrp="1"/>
          </p:cNvSpPr>
          <p:nvPr>
            <p:ph type="title"/>
          </p:nvPr>
        </p:nvSpPr>
        <p:spPr/>
        <p:txBody>
          <a:bodyPr>
            <a:normAutofit fontScale="90000"/>
          </a:bodyPr>
          <a:lstStyle/>
          <a:p>
            <a:r>
              <a:rPr lang="en-US" altLang="zh-TW">
                <a:latin typeface="Arial"/>
                <a:cs typeface="Arial"/>
              </a:rPr>
              <a:t>QNAP X </a:t>
            </a:r>
            <a:r>
              <a:rPr lang="en-US" altLang="zh-TW" err="1">
                <a:latin typeface="Arial"/>
                <a:cs typeface="Arial"/>
              </a:rPr>
              <a:t>Archiware</a:t>
            </a:r>
            <a:r>
              <a:rPr lang="en-US" altLang="zh-TW">
                <a:latin typeface="Arial"/>
                <a:cs typeface="Arial"/>
              </a:rPr>
              <a:t> P5</a:t>
            </a:r>
            <a:br>
              <a:rPr lang="en-US" altLang="zh-TW"/>
            </a:br>
            <a:r>
              <a:rPr lang="en-US" altLang="zh-TW">
                <a:latin typeface="Arial"/>
                <a:cs typeface="+mj-ea"/>
              </a:rPr>
              <a:t>Optimize Your Media Editing Work Flow</a:t>
            </a:r>
            <a:endParaRPr lang="en-US" altLang="zh-TW">
              <a:latin typeface="Arial"/>
            </a:endParaRPr>
          </a:p>
        </p:txBody>
      </p:sp>
      <p:pic>
        <p:nvPicPr>
          <p:cNvPr id="9" name="圖片 8">
            <a:extLst>
              <a:ext uri="{FF2B5EF4-FFF2-40B4-BE49-F238E27FC236}">
                <a16:creationId xmlns:a16="http://schemas.microsoft.com/office/drawing/2014/main" id="{BCDD784C-4E01-45CA-993D-7E96DA0A2517}"/>
              </a:ext>
            </a:extLst>
          </p:cNvPr>
          <p:cNvPicPr>
            <a:picLocks noChangeAspect="1"/>
          </p:cNvPicPr>
          <p:nvPr/>
        </p:nvPicPr>
        <p:blipFill>
          <a:blip r:embed="rId4"/>
          <a:stretch>
            <a:fillRect/>
          </a:stretch>
        </p:blipFill>
        <p:spPr>
          <a:xfrm>
            <a:off x="1996485" y="7313522"/>
            <a:ext cx="7324725" cy="4200525"/>
          </a:xfrm>
          <a:prstGeom prst="rect">
            <a:avLst/>
          </a:prstGeom>
        </p:spPr>
      </p:pic>
      <p:pic>
        <p:nvPicPr>
          <p:cNvPr id="10" name="Picture 2">
            <a:extLst>
              <a:ext uri="{FF2B5EF4-FFF2-40B4-BE49-F238E27FC236}">
                <a16:creationId xmlns:a16="http://schemas.microsoft.com/office/drawing/2014/main" id="{095E8E46-37A2-4A76-9635-C0F1E98991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58460" y="3175517"/>
            <a:ext cx="2194560" cy="1343025"/>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5196F17D-4823-4CD1-B725-E7BF812B3384}"/>
              </a:ext>
            </a:extLst>
          </p:cNvPr>
          <p:cNvSpPr txBox="1"/>
          <p:nvPr/>
        </p:nvSpPr>
        <p:spPr>
          <a:xfrm>
            <a:off x="9880069" y="2855181"/>
            <a:ext cx="1708358" cy="646331"/>
          </a:xfrm>
          <a:prstGeom prst="rect">
            <a:avLst/>
          </a:prstGeom>
          <a:noFill/>
        </p:spPr>
        <p:txBody>
          <a:bodyPr wrap="square" rtlCol="0" anchor="t">
            <a:spAutoFit/>
          </a:bodyPr>
          <a:lstStyle/>
          <a:p>
            <a:r>
              <a:rPr lang="en-US" altLang="zh-TW" sz="1200"/>
              <a:t>Back up/Archive to Cloud for long-term storage or public share</a:t>
            </a:r>
            <a:endParaRPr lang="zh-TW" altLang="en-US" sz="1200"/>
          </a:p>
        </p:txBody>
      </p:sp>
      <p:sp>
        <p:nvSpPr>
          <p:cNvPr id="17" name="文字方塊 16">
            <a:extLst>
              <a:ext uri="{FF2B5EF4-FFF2-40B4-BE49-F238E27FC236}">
                <a16:creationId xmlns:a16="http://schemas.microsoft.com/office/drawing/2014/main" id="{9E5291F8-7E27-4E3B-AD77-D79D17E513CA}"/>
              </a:ext>
            </a:extLst>
          </p:cNvPr>
          <p:cNvSpPr txBox="1"/>
          <p:nvPr/>
        </p:nvSpPr>
        <p:spPr>
          <a:xfrm>
            <a:off x="7562094" y="4494856"/>
            <a:ext cx="305947" cy="492443"/>
          </a:xfrm>
          <a:prstGeom prst="rect">
            <a:avLst/>
          </a:prstGeom>
          <a:noFill/>
        </p:spPr>
        <p:txBody>
          <a:bodyPr wrap="square" rtlCol="0">
            <a:spAutoFit/>
          </a:bodyPr>
          <a:lstStyle/>
          <a:p>
            <a:r>
              <a:rPr lang="en-US" altLang="zh-TW" sz="2600" b="1">
                <a:solidFill>
                  <a:srgbClr val="1879C1"/>
                </a:solidFill>
              </a:rPr>
              <a:t>4</a:t>
            </a:r>
            <a:endParaRPr lang="zh-TW" altLang="en-US" sz="2600" b="1">
              <a:solidFill>
                <a:srgbClr val="1879C1"/>
              </a:solidFill>
            </a:endParaRPr>
          </a:p>
        </p:txBody>
      </p:sp>
      <p:pic>
        <p:nvPicPr>
          <p:cNvPr id="19" name="Google Shape;431;p41" descr="ICON_TapeDrive_Q308">
            <a:extLst>
              <a:ext uri="{FF2B5EF4-FFF2-40B4-BE49-F238E27FC236}">
                <a16:creationId xmlns:a16="http://schemas.microsoft.com/office/drawing/2014/main" id="{4457BA3D-E676-4236-9FBA-61C8B43C735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390182" y="5213923"/>
            <a:ext cx="728991" cy="511273"/>
          </a:xfrm>
          <a:prstGeom prst="rect">
            <a:avLst/>
          </a:prstGeom>
          <a:noFill/>
          <a:ln>
            <a:noFill/>
          </a:ln>
        </p:spPr>
      </p:pic>
      <p:sp>
        <p:nvSpPr>
          <p:cNvPr id="22" name="文字方塊 21">
            <a:extLst>
              <a:ext uri="{FF2B5EF4-FFF2-40B4-BE49-F238E27FC236}">
                <a16:creationId xmlns:a16="http://schemas.microsoft.com/office/drawing/2014/main" id="{DD08DC2F-B7F2-4B8D-847A-4C81B90C545F}"/>
              </a:ext>
            </a:extLst>
          </p:cNvPr>
          <p:cNvSpPr txBox="1"/>
          <p:nvPr/>
        </p:nvSpPr>
        <p:spPr>
          <a:xfrm>
            <a:off x="9228634" y="5776256"/>
            <a:ext cx="1505342" cy="276999"/>
          </a:xfrm>
          <a:prstGeom prst="rect">
            <a:avLst/>
          </a:prstGeom>
          <a:noFill/>
        </p:spPr>
        <p:txBody>
          <a:bodyPr wrap="square" rtlCol="0">
            <a:spAutoFit/>
          </a:bodyPr>
          <a:lstStyle/>
          <a:p>
            <a:r>
              <a:rPr lang="en-US" altLang="zh-TW" sz="1200"/>
              <a:t>Archive to Tape</a:t>
            </a:r>
            <a:endParaRPr lang="zh-TW" altLang="en-US" sz="1200"/>
          </a:p>
        </p:txBody>
      </p:sp>
      <p:sp>
        <p:nvSpPr>
          <p:cNvPr id="23" name="文字方塊 22">
            <a:extLst>
              <a:ext uri="{FF2B5EF4-FFF2-40B4-BE49-F238E27FC236}">
                <a16:creationId xmlns:a16="http://schemas.microsoft.com/office/drawing/2014/main" id="{183411D6-489C-4ED3-B02F-F9817361E9AF}"/>
              </a:ext>
            </a:extLst>
          </p:cNvPr>
          <p:cNvSpPr txBox="1"/>
          <p:nvPr/>
        </p:nvSpPr>
        <p:spPr>
          <a:xfrm>
            <a:off x="7870276" y="4527173"/>
            <a:ext cx="1946338" cy="461665"/>
          </a:xfrm>
          <a:prstGeom prst="rect">
            <a:avLst/>
          </a:prstGeom>
          <a:noFill/>
        </p:spPr>
        <p:txBody>
          <a:bodyPr wrap="square" rtlCol="0" anchor="t">
            <a:spAutoFit/>
          </a:bodyPr>
          <a:lstStyle/>
          <a:p>
            <a:r>
              <a:rPr lang="en-US" altLang="zh-TW" sz="1200"/>
              <a:t>Share or back up/archive final project or product</a:t>
            </a:r>
            <a:endParaRPr lang="zh-TW" altLang="en-US" sz="1200"/>
          </a:p>
        </p:txBody>
      </p:sp>
      <p:pic>
        <p:nvPicPr>
          <p:cNvPr id="24" name="Picture 2" descr="P5 Icon 256">
            <a:extLst>
              <a:ext uri="{FF2B5EF4-FFF2-40B4-BE49-F238E27FC236}">
                <a16:creationId xmlns:a16="http://schemas.microsoft.com/office/drawing/2014/main" id="{E2256932-05EB-41FC-882D-0A92AE50E2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25220" y="4397756"/>
            <a:ext cx="461666" cy="461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5 Icon 256">
            <a:extLst>
              <a:ext uri="{FF2B5EF4-FFF2-40B4-BE49-F238E27FC236}">
                <a16:creationId xmlns:a16="http://schemas.microsoft.com/office/drawing/2014/main" id="{6D46EA28-63A6-4F79-AA8C-100F9FDBB3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70323" y="3502217"/>
            <a:ext cx="461666" cy="4616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32214BB4-D3C6-499A-9E1B-D2B3BA25A24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36174" y="3464266"/>
            <a:ext cx="523579" cy="5235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93F05B31-7068-4242-BA4A-7572666776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76720" y="3507897"/>
            <a:ext cx="436316" cy="436316"/>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DEAA4DFA-60F1-4675-953D-257DA2228F59}"/>
              </a:ext>
            </a:extLst>
          </p:cNvPr>
          <p:cNvSpPr txBox="1"/>
          <p:nvPr/>
        </p:nvSpPr>
        <p:spPr>
          <a:xfrm>
            <a:off x="3827139" y="2546449"/>
            <a:ext cx="305947" cy="492443"/>
          </a:xfrm>
          <a:prstGeom prst="rect">
            <a:avLst/>
          </a:prstGeom>
          <a:noFill/>
        </p:spPr>
        <p:txBody>
          <a:bodyPr wrap="square" rtlCol="0">
            <a:spAutoFit/>
          </a:bodyPr>
          <a:lstStyle/>
          <a:p>
            <a:r>
              <a:rPr lang="en-US" altLang="zh-TW" sz="2600" b="1">
                <a:solidFill>
                  <a:srgbClr val="1879C1"/>
                </a:solidFill>
              </a:rPr>
              <a:t>3</a:t>
            </a:r>
            <a:endParaRPr lang="zh-TW" altLang="en-US" sz="2600" b="1">
              <a:solidFill>
                <a:srgbClr val="1879C1"/>
              </a:solidFill>
            </a:endParaRPr>
          </a:p>
        </p:txBody>
      </p:sp>
      <p:sp>
        <p:nvSpPr>
          <p:cNvPr id="21" name="文字方塊 20">
            <a:extLst>
              <a:ext uri="{FF2B5EF4-FFF2-40B4-BE49-F238E27FC236}">
                <a16:creationId xmlns:a16="http://schemas.microsoft.com/office/drawing/2014/main" id="{E76A1341-99F7-488F-956C-1F99AB1D3ACE}"/>
              </a:ext>
            </a:extLst>
          </p:cNvPr>
          <p:cNvSpPr txBox="1"/>
          <p:nvPr/>
        </p:nvSpPr>
        <p:spPr>
          <a:xfrm>
            <a:off x="1128285" y="2609949"/>
            <a:ext cx="305947" cy="492443"/>
          </a:xfrm>
          <a:prstGeom prst="rect">
            <a:avLst/>
          </a:prstGeom>
          <a:noFill/>
        </p:spPr>
        <p:txBody>
          <a:bodyPr wrap="square" rtlCol="0">
            <a:spAutoFit/>
          </a:bodyPr>
          <a:lstStyle/>
          <a:p>
            <a:r>
              <a:rPr lang="en-US" altLang="zh-TW" sz="2600" b="1">
                <a:solidFill>
                  <a:srgbClr val="1879C1"/>
                </a:solidFill>
              </a:rPr>
              <a:t>1</a:t>
            </a:r>
            <a:endParaRPr lang="zh-TW" altLang="en-US" sz="2600" b="1">
              <a:solidFill>
                <a:srgbClr val="1879C1"/>
              </a:solidFill>
            </a:endParaRPr>
          </a:p>
        </p:txBody>
      </p:sp>
      <p:sp>
        <p:nvSpPr>
          <p:cNvPr id="28" name="文字方塊 27">
            <a:extLst>
              <a:ext uri="{FF2B5EF4-FFF2-40B4-BE49-F238E27FC236}">
                <a16:creationId xmlns:a16="http://schemas.microsoft.com/office/drawing/2014/main" id="{2C803811-2DBC-4F07-848C-E8B794DDAF80}"/>
              </a:ext>
            </a:extLst>
          </p:cNvPr>
          <p:cNvSpPr txBox="1"/>
          <p:nvPr/>
        </p:nvSpPr>
        <p:spPr>
          <a:xfrm>
            <a:off x="354698" y="5282768"/>
            <a:ext cx="305947" cy="492443"/>
          </a:xfrm>
          <a:prstGeom prst="rect">
            <a:avLst/>
          </a:prstGeom>
          <a:noFill/>
        </p:spPr>
        <p:txBody>
          <a:bodyPr wrap="square" rtlCol="0">
            <a:spAutoFit/>
          </a:bodyPr>
          <a:lstStyle/>
          <a:p>
            <a:r>
              <a:rPr lang="en-US" altLang="zh-TW" sz="2600" b="1">
                <a:solidFill>
                  <a:srgbClr val="1879C1"/>
                </a:solidFill>
              </a:rPr>
              <a:t>2</a:t>
            </a:r>
            <a:endParaRPr lang="zh-TW" altLang="en-US" sz="2600" b="1">
              <a:solidFill>
                <a:srgbClr val="1879C1"/>
              </a:solidFill>
            </a:endParaRPr>
          </a:p>
        </p:txBody>
      </p:sp>
      <p:sp>
        <p:nvSpPr>
          <p:cNvPr id="3" name="Google Shape;433;p41">
            <a:extLst>
              <a:ext uri="{FF2B5EF4-FFF2-40B4-BE49-F238E27FC236}">
                <a16:creationId xmlns:a16="http://schemas.microsoft.com/office/drawing/2014/main" id="{877DF609-1DBE-45CB-A45B-B6175F4BC18A}"/>
              </a:ext>
            </a:extLst>
          </p:cNvPr>
          <p:cNvSpPr txBox="1"/>
          <p:nvPr/>
        </p:nvSpPr>
        <p:spPr>
          <a:xfrm>
            <a:off x="1428276" y="2617011"/>
            <a:ext cx="1970801" cy="336607"/>
          </a:xfrm>
          <a:prstGeom prst="rect">
            <a:avLst/>
          </a:prstGeom>
          <a:noFill/>
          <a:ln>
            <a:noFill/>
          </a:ln>
        </p:spPr>
        <p:txBody>
          <a:bodyPr spcFirstLastPara="1" wrap="square" lIns="121900" tIns="60933" rIns="121900" bIns="60933" anchor="t" anchorCtr="0">
            <a:noAutofit/>
          </a:bodyPr>
          <a:lstStyle/>
          <a:p>
            <a:r>
              <a:rPr lang="en-US" altLang="zh-TW" sz="1000">
                <a:solidFill>
                  <a:srgbClr val="000000"/>
                </a:solidFill>
                <a:latin typeface="Microsoft JhengHei"/>
                <a:cs typeface="Calibri"/>
                <a:sym typeface="Calibri"/>
              </a:rPr>
              <a:t>Photographer/Videographer takes images/footages</a:t>
            </a:r>
            <a:endParaRPr lang="zh-TW" sz="1000">
              <a:cs typeface="Calibri"/>
            </a:endParaRPr>
          </a:p>
        </p:txBody>
      </p:sp>
      <p:sp>
        <p:nvSpPr>
          <p:cNvPr id="5" name="Google Shape;433;p41">
            <a:extLst>
              <a:ext uri="{FF2B5EF4-FFF2-40B4-BE49-F238E27FC236}">
                <a16:creationId xmlns:a16="http://schemas.microsoft.com/office/drawing/2014/main" id="{F59B38CB-AF1F-44AE-B1DE-681C8FDFB2D1}"/>
              </a:ext>
            </a:extLst>
          </p:cNvPr>
          <p:cNvSpPr txBox="1"/>
          <p:nvPr/>
        </p:nvSpPr>
        <p:spPr>
          <a:xfrm>
            <a:off x="596827" y="5263916"/>
            <a:ext cx="1681433" cy="394480"/>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Uploads raw files from external hard drive and save + copy to QNAP</a:t>
            </a:r>
          </a:p>
        </p:txBody>
      </p:sp>
      <p:sp>
        <p:nvSpPr>
          <p:cNvPr id="30" name="Google Shape;433;p41">
            <a:extLst>
              <a:ext uri="{FF2B5EF4-FFF2-40B4-BE49-F238E27FC236}">
                <a16:creationId xmlns:a16="http://schemas.microsoft.com/office/drawing/2014/main" id="{24D7A670-BD26-45DD-8E04-5223518741EA}"/>
              </a:ext>
            </a:extLst>
          </p:cNvPr>
          <p:cNvSpPr txBox="1"/>
          <p:nvPr/>
        </p:nvSpPr>
        <p:spPr>
          <a:xfrm>
            <a:off x="3697717" y="4227821"/>
            <a:ext cx="1970801"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Backup and save to QNAP NAS when finish VFX, audio mix or final editing</a:t>
            </a:r>
          </a:p>
        </p:txBody>
      </p:sp>
      <p:sp>
        <p:nvSpPr>
          <p:cNvPr id="31" name="Google Shape;433;p41">
            <a:extLst>
              <a:ext uri="{FF2B5EF4-FFF2-40B4-BE49-F238E27FC236}">
                <a16:creationId xmlns:a16="http://schemas.microsoft.com/office/drawing/2014/main" id="{7D6024BF-2145-47C8-9414-CBFD8AEB1A14}"/>
              </a:ext>
            </a:extLst>
          </p:cNvPr>
          <p:cNvSpPr txBox="1"/>
          <p:nvPr/>
        </p:nvSpPr>
        <p:spPr>
          <a:xfrm>
            <a:off x="4075019" y="2549491"/>
            <a:ext cx="1941863"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Editor/DIT edits photos/videos/project online via Thunderbolt</a:t>
            </a:r>
            <a:endParaRPr lang="zh-TW" altLang="en-US"/>
          </a:p>
        </p:txBody>
      </p:sp>
      <p:sp>
        <p:nvSpPr>
          <p:cNvPr id="32" name="Google Shape;433;p41">
            <a:extLst>
              <a:ext uri="{FF2B5EF4-FFF2-40B4-BE49-F238E27FC236}">
                <a16:creationId xmlns:a16="http://schemas.microsoft.com/office/drawing/2014/main" id="{D6695515-14D5-40B5-A75A-461900E3B322}"/>
              </a:ext>
            </a:extLst>
          </p:cNvPr>
          <p:cNvSpPr txBox="1"/>
          <p:nvPr/>
        </p:nvSpPr>
        <p:spPr>
          <a:xfrm>
            <a:off x="6322438" y="1961112"/>
            <a:ext cx="1970801"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Import clips and media files for edit</a:t>
            </a:r>
            <a:endParaRPr lang="zh-TW" altLang="en-US"/>
          </a:p>
        </p:txBody>
      </p:sp>
    </p:spTree>
    <p:extLst>
      <p:ext uri="{BB962C8B-B14F-4D97-AF65-F5344CB8AC3E}">
        <p14:creationId xmlns:p14="http://schemas.microsoft.com/office/powerpoint/2010/main" val="228661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1A2F9842-D558-4B1F-B767-BB204D2FF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62" y="1543183"/>
            <a:ext cx="3962979" cy="4544310"/>
          </a:xfrm>
          <a:prstGeom prst="rect">
            <a:avLst/>
          </a:prstGeom>
        </p:spPr>
      </p:pic>
      <p:pic>
        <p:nvPicPr>
          <p:cNvPr id="15" name="圖片 14">
            <a:extLst>
              <a:ext uri="{FF2B5EF4-FFF2-40B4-BE49-F238E27FC236}">
                <a16:creationId xmlns:a16="http://schemas.microsoft.com/office/drawing/2014/main" id="{5122EC3D-95CA-415A-8B66-8AE77A401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3356" y="1543183"/>
            <a:ext cx="3962979" cy="4544310"/>
          </a:xfrm>
          <a:prstGeom prst="rect">
            <a:avLst/>
          </a:prstGeom>
        </p:spPr>
      </p:pic>
      <p:pic>
        <p:nvPicPr>
          <p:cNvPr id="16" name="圖片 15">
            <a:extLst>
              <a:ext uri="{FF2B5EF4-FFF2-40B4-BE49-F238E27FC236}">
                <a16:creationId xmlns:a16="http://schemas.microsoft.com/office/drawing/2014/main" id="{F5490BB4-7530-4E05-B91C-F08BD587C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750" y="1543183"/>
            <a:ext cx="3962979" cy="4544310"/>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lstStyle/>
          <a:p>
            <a:r>
              <a:rPr lang="en-US">
                <a:solidFill>
                  <a:srgbClr val="000000"/>
                </a:solidFill>
                <a:latin typeface="Arial"/>
                <a:cs typeface="+mj-ea"/>
              </a:rPr>
              <a:t>Target Storage </a:t>
            </a:r>
            <a:r>
              <a:rPr lang="en-US" altLang="zh-TW">
                <a:solidFill>
                  <a:srgbClr val="000000"/>
                </a:solidFill>
                <a:latin typeface="Arial"/>
                <a:cs typeface="+mj-ea"/>
              </a:rPr>
              <a:t>Supported by </a:t>
            </a:r>
            <a:r>
              <a:rPr lang="en-US">
                <a:solidFill>
                  <a:srgbClr val="000000"/>
                </a:solidFill>
                <a:latin typeface="Arial"/>
                <a:cs typeface="+mj-ea"/>
              </a:rPr>
              <a:t>P5</a:t>
            </a:r>
            <a:endParaRPr lang="zh-TW">
              <a:solidFill>
                <a:srgbClr val="000000"/>
              </a:solidFill>
              <a:latin typeface="Arial"/>
              <a:cs typeface="+mj-ea"/>
            </a:endParaRPr>
          </a:p>
        </p:txBody>
      </p:sp>
      <p:sp>
        <p:nvSpPr>
          <p:cNvPr id="3" name="文字方塊 2">
            <a:extLst>
              <a:ext uri="{FF2B5EF4-FFF2-40B4-BE49-F238E27FC236}">
                <a16:creationId xmlns:a16="http://schemas.microsoft.com/office/drawing/2014/main" id="{B0A03E14-6C2C-4C8B-B332-7C9B67C174C7}"/>
              </a:ext>
            </a:extLst>
          </p:cNvPr>
          <p:cNvSpPr txBox="1"/>
          <p:nvPr/>
        </p:nvSpPr>
        <p:spPr>
          <a:xfrm>
            <a:off x="1120691" y="2495997"/>
            <a:ext cx="2950464" cy="523220"/>
          </a:xfrm>
          <a:prstGeom prst="rect">
            <a:avLst/>
          </a:prstGeom>
          <a:noFill/>
        </p:spPr>
        <p:txBody>
          <a:bodyPr wrap="square" rtlCol="0" anchor="t">
            <a:spAutoFit/>
          </a:bodyPr>
          <a:lstStyle/>
          <a:p>
            <a:pPr algn="ctr"/>
            <a:r>
              <a:rPr lang="en-US" altLang="zh-TW" sz="2800">
                <a:solidFill>
                  <a:srgbClr val="000000"/>
                </a:solidFill>
                <a:ea typeface="+mn-lt"/>
                <a:cs typeface="+mn-lt"/>
              </a:rPr>
              <a:t>Disk Array</a:t>
            </a:r>
            <a:endParaRPr lang="zh-TW">
              <a:solidFill>
                <a:srgbClr val="000000"/>
              </a:solidFill>
            </a:endParaRPr>
          </a:p>
        </p:txBody>
      </p:sp>
      <p:sp>
        <p:nvSpPr>
          <p:cNvPr id="21" name="文字方塊 20">
            <a:extLst>
              <a:ext uri="{FF2B5EF4-FFF2-40B4-BE49-F238E27FC236}">
                <a16:creationId xmlns:a16="http://schemas.microsoft.com/office/drawing/2014/main" id="{4BC4702B-0B84-4ED5-B8F4-6E324C68B997}"/>
              </a:ext>
            </a:extLst>
          </p:cNvPr>
          <p:cNvSpPr txBox="1"/>
          <p:nvPr/>
        </p:nvSpPr>
        <p:spPr>
          <a:xfrm>
            <a:off x="4796330" y="2495997"/>
            <a:ext cx="2460504" cy="523220"/>
          </a:xfrm>
          <a:prstGeom prst="rect">
            <a:avLst/>
          </a:prstGeom>
          <a:noFill/>
        </p:spPr>
        <p:txBody>
          <a:bodyPr wrap="square" rtlCol="0" anchor="t">
            <a:spAutoFit/>
          </a:bodyPr>
          <a:lstStyle/>
          <a:p>
            <a:pPr algn="ctr"/>
            <a:r>
              <a:rPr lang="en-US" altLang="zh-TW" sz="2800">
                <a:solidFill>
                  <a:srgbClr val="000000"/>
                </a:solidFill>
                <a:ea typeface="+mn-lt"/>
                <a:cs typeface="+mn-lt"/>
              </a:rPr>
              <a:t>Tape</a:t>
            </a:r>
            <a:endParaRPr lang="zh-TW">
              <a:solidFill>
                <a:srgbClr val="000000"/>
              </a:solidFill>
            </a:endParaRPr>
          </a:p>
        </p:txBody>
      </p:sp>
      <p:sp>
        <p:nvSpPr>
          <p:cNvPr id="22" name="文字方塊 21">
            <a:extLst>
              <a:ext uri="{FF2B5EF4-FFF2-40B4-BE49-F238E27FC236}">
                <a16:creationId xmlns:a16="http://schemas.microsoft.com/office/drawing/2014/main" id="{EB2FE623-338D-40B6-8C60-1428C302DD5C}"/>
              </a:ext>
            </a:extLst>
          </p:cNvPr>
          <p:cNvSpPr txBox="1"/>
          <p:nvPr/>
        </p:nvSpPr>
        <p:spPr>
          <a:xfrm>
            <a:off x="8095180" y="2495997"/>
            <a:ext cx="2976129" cy="523220"/>
          </a:xfrm>
          <a:prstGeom prst="rect">
            <a:avLst/>
          </a:prstGeom>
          <a:noFill/>
        </p:spPr>
        <p:txBody>
          <a:bodyPr wrap="square" rtlCol="0" anchor="t">
            <a:spAutoFit/>
          </a:bodyPr>
          <a:lstStyle/>
          <a:p>
            <a:pPr algn="ctr"/>
            <a:r>
              <a:rPr lang="en-US" altLang="zh-TW" sz="2800">
                <a:solidFill>
                  <a:srgbClr val="000000"/>
                </a:solidFill>
                <a:ea typeface="+mn-lt"/>
                <a:cs typeface="+mn-lt"/>
              </a:rPr>
              <a:t>Cloud</a:t>
            </a:r>
            <a:endParaRPr lang="zh-TW">
              <a:solidFill>
                <a:srgbClr val="000000"/>
              </a:solidFill>
            </a:endParaRPr>
          </a:p>
        </p:txBody>
      </p:sp>
      <p:sp>
        <p:nvSpPr>
          <p:cNvPr id="4" name="文字方塊 3">
            <a:extLst>
              <a:ext uri="{FF2B5EF4-FFF2-40B4-BE49-F238E27FC236}">
                <a16:creationId xmlns:a16="http://schemas.microsoft.com/office/drawing/2014/main" id="{527D20E1-7BFB-4507-9D73-A28399B0EFAC}"/>
              </a:ext>
            </a:extLst>
          </p:cNvPr>
          <p:cNvSpPr txBox="1"/>
          <p:nvPr/>
        </p:nvSpPr>
        <p:spPr>
          <a:xfrm>
            <a:off x="1764044" y="4678797"/>
            <a:ext cx="2393004" cy="584775"/>
          </a:xfrm>
          <a:prstGeom prst="rect">
            <a:avLst/>
          </a:prstGeom>
          <a:noFill/>
        </p:spPr>
        <p:txBody>
          <a:bodyPr wrap="square" rtlCol="0" anchor="t">
            <a:spAutoFit/>
          </a:bodyPr>
          <a:lstStyle/>
          <a:p>
            <a:r>
              <a:rPr lang="zh-TW" sz="1600">
                <a:solidFill>
                  <a:srgbClr val="000000"/>
                </a:solidFill>
                <a:latin typeface="Arial" panose="020B0604020202020204" pitchFamily="34" charset="0"/>
                <a:ea typeface="+mn-lt"/>
                <a:cs typeface="Arial" panose="020B0604020202020204" pitchFamily="34" charset="0"/>
              </a:rPr>
              <a:t>Any NAS and SAN stora</a:t>
            </a:r>
            <a:r>
              <a:rPr lang="en-US" altLang="zh-TW" sz="1600" err="1">
                <a:solidFill>
                  <a:srgbClr val="000000"/>
                </a:solidFill>
                <a:latin typeface="Arial" panose="020B0604020202020204" pitchFamily="34" charset="0"/>
                <a:ea typeface="+mn-lt"/>
                <a:cs typeface="Arial" panose="020B0604020202020204" pitchFamily="34" charset="0"/>
              </a:rPr>
              <a:t>ge</a:t>
            </a:r>
            <a:r>
              <a:rPr lang="zh-TW" altLang="en-US" sz="1600">
                <a:solidFill>
                  <a:srgbClr val="000000"/>
                </a:solidFill>
                <a:latin typeface="Arial" panose="020B0604020202020204" pitchFamily="34" charset="0"/>
                <a:ea typeface="+mn-lt"/>
                <a:cs typeface="Arial" panose="020B0604020202020204" pitchFamily="34" charset="0"/>
              </a:rPr>
              <a:t> </a:t>
            </a:r>
            <a:r>
              <a:rPr lang="zh-TW" sz="1600">
                <a:solidFill>
                  <a:srgbClr val="000000"/>
                </a:solidFill>
                <a:latin typeface="Arial" panose="020B0604020202020204" pitchFamily="34" charset="0"/>
                <a:ea typeface="+mn-lt"/>
                <a:cs typeface="Arial" panose="020B0604020202020204" pitchFamily="34" charset="0"/>
              </a:rPr>
              <a:t>v</a:t>
            </a:r>
            <a:r>
              <a:rPr lang="en-US" altLang="zh-TW" sz="1600">
                <a:solidFill>
                  <a:srgbClr val="000000"/>
                </a:solidFill>
                <a:latin typeface="Arial" panose="020B0604020202020204" pitchFamily="34" charset="0"/>
                <a:ea typeface="+mn-lt"/>
                <a:cs typeface="Arial" panose="020B0604020202020204" pitchFamily="34" charset="0"/>
              </a:rPr>
              <a:t>end</a:t>
            </a:r>
            <a:r>
              <a:rPr lang="zh-TW" sz="1600">
                <a:solidFill>
                  <a:srgbClr val="000000"/>
                </a:solidFill>
                <a:latin typeface="Arial" panose="020B0604020202020204" pitchFamily="34" charset="0"/>
                <a:ea typeface="+mn-lt"/>
                <a:cs typeface="Arial" panose="020B0604020202020204" pitchFamily="34" charset="0"/>
              </a:rPr>
              <a:t>or</a:t>
            </a:r>
            <a:r>
              <a:rPr lang="zh-TW" altLang="en-US" sz="1600">
                <a:solidFill>
                  <a:srgbClr val="000000"/>
                </a:solidFill>
                <a:latin typeface="Arial" panose="020B0604020202020204" pitchFamily="34" charset="0"/>
                <a:ea typeface="+mn-lt"/>
                <a:cs typeface="Arial" panose="020B0604020202020204" pitchFamily="34" charset="0"/>
              </a:rPr>
              <a:t> </a:t>
            </a:r>
            <a:endParaRPr lang="zh-TW" sz="1600">
              <a:solidFill>
                <a:srgbClr val="000000"/>
              </a:solidFill>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51C84DF0-2590-4A1C-BFEF-31CC4875CF0D}"/>
              </a:ext>
            </a:extLst>
          </p:cNvPr>
          <p:cNvSpPr txBox="1"/>
          <p:nvPr/>
        </p:nvSpPr>
        <p:spPr>
          <a:xfrm>
            <a:off x="4796330" y="4510318"/>
            <a:ext cx="2678348" cy="584775"/>
          </a:xfrm>
          <a:prstGeom prst="rect">
            <a:avLst/>
          </a:prstGeom>
          <a:noFill/>
        </p:spPr>
        <p:txBody>
          <a:bodyPr wrap="square" rtlCol="0" anchor="t">
            <a:spAutoFit/>
          </a:bodyPr>
          <a:lstStyle/>
          <a:p>
            <a:pPr algn="ctr"/>
            <a:r>
              <a:rPr lang="zh-TW" sz="1600">
                <a:solidFill>
                  <a:srgbClr val="000000"/>
                </a:solidFill>
                <a:latin typeface="Arial" panose="020B0604020202020204" pitchFamily="34" charset="0"/>
                <a:ea typeface="+mn-lt"/>
                <a:cs typeface="Arial" panose="020B0604020202020204" pitchFamily="34" charset="0"/>
              </a:rPr>
              <a:t>All LTO generations Tape drive a</a:t>
            </a:r>
            <a:r>
              <a:rPr lang="en-US" altLang="zh-TW" sz="1600" err="1">
                <a:solidFill>
                  <a:srgbClr val="000000"/>
                </a:solidFill>
                <a:latin typeface="Arial" panose="020B0604020202020204" pitchFamily="34" charset="0"/>
                <a:ea typeface="+mn-lt"/>
                <a:cs typeface="Arial" panose="020B0604020202020204" pitchFamily="34" charset="0"/>
              </a:rPr>
              <a:t>nd</a:t>
            </a:r>
            <a:r>
              <a:rPr lang="zh-TW" altLang="en-US" sz="1600">
                <a:solidFill>
                  <a:srgbClr val="000000"/>
                </a:solidFill>
                <a:latin typeface="Arial" panose="020B0604020202020204" pitchFamily="34" charset="0"/>
                <a:ea typeface="+mn-lt"/>
                <a:cs typeface="Arial" panose="020B0604020202020204" pitchFamily="34" charset="0"/>
              </a:rPr>
              <a:t> </a:t>
            </a:r>
            <a:r>
              <a:rPr lang="zh-TW" sz="1600">
                <a:solidFill>
                  <a:srgbClr val="000000"/>
                </a:solidFill>
                <a:latin typeface="Arial" panose="020B0604020202020204" pitchFamily="34" charset="0"/>
                <a:ea typeface="+mn-lt"/>
                <a:cs typeface="Arial" panose="020B0604020202020204" pitchFamily="34" charset="0"/>
              </a:rPr>
              <a:t>library</a:t>
            </a:r>
            <a:endParaRPr lang="zh-TW" altLang="en-US" sz="1600">
              <a:solidFill>
                <a:srgbClr val="000000"/>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6AA735DB-61F6-4488-A467-1218164295B7}"/>
              </a:ext>
            </a:extLst>
          </p:cNvPr>
          <p:cNvSpPr txBox="1"/>
          <p:nvPr/>
        </p:nvSpPr>
        <p:spPr>
          <a:xfrm>
            <a:off x="7929521" y="4268976"/>
            <a:ext cx="3342942" cy="1066959"/>
          </a:xfrm>
          <a:prstGeom prst="rect">
            <a:avLst/>
          </a:prstGeom>
          <a:noFill/>
        </p:spPr>
        <p:txBody>
          <a:bodyPr wrap="square" rtlCol="0" anchor="t">
            <a:spAutoFit/>
          </a:bodyPr>
          <a:lstStyle/>
          <a:p>
            <a:pPr algn="ctr">
              <a:lnSpc>
                <a:spcPts val="1900"/>
              </a:lnSpc>
            </a:pPr>
            <a:r>
              <a:rPr lang="en-US" altLang="zh-TW" sz="1600">
                <a:solidFill>
                  <a:schemeClr val="bg1"/>
                </a:solidFill>
                <a:latin typeface="Arial" panose="020B0604020202020204" pitchFamily="34" charset="0"/>
                <a:cs typeface="Arial" panose="020B0604020202020204" pitchFamily="34" charset="0"/>
              </a:rPr>
              <a:t>Amazon S3  /  Amazon Glacier</a:t>
            </a:r>
          </a:p>
          <a:p>
            <a:pPr algn="ctr">
              <a:lnSpc>
                <a:spcPts val="1900"/>
              </a:lnSpc>
            </a:pPr>
            <a:r>
              <a:rPr lang="en-US" altLang="zh-TW" sz="1600">
                <a:solidFill>
                  <a:schemeClr val="bg1"/>
                </a:solidFill>
                <a:latin typeface="Arial" panose="020B0604020202020204" pitchFamily="34" charset="0"/>
                <a:cs typeface="Arial" panose="020B0604020202020204" pitchFamily="34" charset="0"/>
              </a:rPr>
              <a:t>Microsoft Azure  /  </a:t>
            </a:r>
            <a:r>
              <a:rPr lang="en-US" altLang="zh-TW" sz="1600" err="1">
                <a:solidFill>
                  <a:schemeClr val="bg1"/>
                </a:solidFill>
                <a:latin typeface="Arial" panose="020B0604020202020204" pitchFamily="34" charset="0"/>
                <a:cs typeface="Arial" panose="020B0604020202020204" pitchFamily="34" charset="0"/>
              </a:rPr>
              <a:t>Backblaze</a:t>
            </a:r>
            <a:r>
              <a:rPr lang="en-US" altLang="zh-TW" sz="1600">
                <a:solidFill>
                  <a:schemeClr val="bg1"/>
                </a:solidFill>
                <a:latin typeface="Arial" panose="020B0604020202020204" pitchFamily="34" charset="0"/>
                <a:cs typeface="Arial" panose="020B0604020202020204" pitchFamily="34" charset="0"/>
              </a:rPr>
              <a:t> B2</a:t>
            </a:r>
          </a:p>
          <a:p>
            <a:pPr algn="ctr">
              <a:lnSpc>
                <a:spcPts val="1900"/>
              </a:lnSpc>
            </a:pPr>
            <a:r>
              <a:rPr lang="zh-TW" sz="1600">
                <a:solidFill>
                  <a:schemeClr val="bg1"/>
                </a:solidFill>
                <a:latin typeface="Arial" panose="020B0604020202020204" pitchFamily="34" charset="0"/>
                <a:ea typeface="+mn-lt"/>
                <a:cs typeface="Arial" panose="020B0604020202020204" pitchFamily="34" charset="0"/>
              </a:rPr>
              <a:t>Any S3 compatible</a:t>
            </a:r>
            <a:r>
              <a:rPr lang="zh-TW" altLang="en-US" sz="1600">
                <a:solidFill>
                  <a:schemeClr val="bg1"/>
                </a:solidFill>
                <a:latin typeface="Arial" panose="020B0604020202020204" pitchFamily="34" charset="0"/>
                <a:ea typeface="+mn-lt"/>
                <a:cs typeface="Arial" panose="020B0604020202020204" pitchFamily="34" charset="0"/>
              </a:rPr>
              <a:t> </a:t>
            </a:r>
            <a:r>
              <a:rPr lang="en-US" altLang="zh-TW" sz="1600">
                <a:solidFill>
                  <a:schemeClr val="bg1"/>
                </a:solidFill>
                <a:latin typeface="Arial" panose="020B0604020202020204" pitchFamily="34" charset="0"/>
                <a:ea typeface="+mn-lt"/>
                <a:cs typeface="Arial" panose="020B0604020202020204" pitchFamily="34" charset="0"/>
              </a:rPr>
              <a:t>(Wasabi,</a:t>
            </a:r>
            <a:r>
              <a:rPr lang="zh-TW" altLang="en-US" sz="1600">
                <a:solidFill>
                  <a:schemeClr val="bg1"/>
                </a:solidFill>
                <a:latin typeface="Arial" panose="020B0604020202020204" pitchFamily="34" charset="0"/>
                <a:ea typeface="+mn-lt"/>
                <a:cs typeface="Arial" panose="020B0604020202020204" pitchFamily="34" charset="0"/>
              </a:rPr>
              <a:t> </a:t>
            </a:r>
            <a:r>
              <a:rPr lang="zh-TW" sz="1600">
                <a:solidFill>
                  <a:schemeClr val="bg1"/>
                </a:solidFill>
                <a:latin typeface="Arial" panose="020B0604020202020204" pitchFamily="34" charset="0"/>
                <a:ea typeface="+mn-lt"/>
                <a:cs typeface="Arial" panose="020B0604020202020204" pitchFamily="34" charset="0"/>
              </a:rPr>
              <a:t>Alibaba</a:t>
            </a:r>
            <a:r>
              <a:rPr lang="en-US" altLang="zh-TW" sz="1600">
                <a:solidFill>
                  <a:schemeClr val="bg1"/>
                </a:solidFill>
                <a:latin typeface="Arial" panose="020B0604020202020204" pitchFamily="34" charset="0"/>
                <a:ea typeface="+mn-lt"/>
                <a:cs typeface="Arial" panose="020B0604020202020204" pitchFamily="34" charset="0"/>
              </a:rPr>
              <a:t>)</a:t>
            </a:r>
          </a:p>
        </p:txBody>
      </p:sp>
      <p:pic>
        <p:nvPicPr>
          <p:cNvPr id="12" name="圖片 11">
            <a:extLst>
              <a:ext uri="{FF2B5EF4-FFF2-40B4-BE49-F238E27FC236}">
                <a16:creationId xmlns:a16="http://schemas.microsoft.com/office/drawing/2014/main" id="{13FAB62F-95A9-4354-934E-9B2FF9ACA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1641" y="3229431"/>
            <a:ext cx="1010761" cy="1039545"/>
          </a:xfrm>
          <a:prstGeom prst="rect">
            <a:avLst/>
          </a:prstGeom>
        </p:spPr>
      </p:pic>
      <p:pic>
        <p:nvPicPr>
          <p:cNvPr id="14" name="圖片 13">
            <a:extLst>
              <a:ext uri="{FF2B5EF4-FFF2-40B4-BE49-F238E27FC236}">
                <a16:creationId xmlns:a16="http://schemas.microsoft.com/office/drawing/2014/main" id="{596C6AF3-D8A4-471C-AEEE-2D5FBC47CA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092" y="3045482"/>
            <a:ext cx="1310551" cy="1169990"/>
          </a:xfrm>
          <a:prstGeom prst="rect">
            <a:avLst/>
          </a:prstGeom>
        </p:spPr>
      </p:pic>
      <p:pic>
        <p:nvPicPr>
          <p:cNvPr id="18" name="圖片 17" descr="一張含有 電腦, 電子用品 的圖片&#10;&#10;自動產生的描述">
            <a:extLst>
              <a:ext uri="{FF2B5EF4-FFF2-40B4-BE49-F238E27FC236}">
                <a16:creationId xmlns:a16="http://schemas.microsoft.com/office/drawing/2014/main" id="{9B4E4614-6794-406A-86FC-4CF89F2F6B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0579" y="3015502"/>
            <a:ext cx="996482" cy="1599461"/>
          </a:xfrm>
          <a:prstGeom prst="rect">
            <a:avLst/>
          </a:prstGeom>
        </p:spPr>
      </p:pic>
    </p:spTree>
    <p:extLst>
      <p:ext uri="{BB962C8B-B14F-4D97-AF65-F5344CB8AC3E}">
        <p14:creationId xmlns:p14="http://schemas.microsoft.com/office/powerpoint/2010/main" val="277438510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D7BFA8A3-50C0-4719-A9B8-1ED746DA39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564852"/>
            <a:ext cx="12192001" cy="3410247"/>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a:bodyPr>
          <a:lstStyle/>
          <a:p>
            <a:r>
              <a:rPr lang="zh-TW">
                <a:latin typeface="Arial"/>
                <a:cs typeface="+mj-ea"/>
              </a:rPr>
              <a:t>Which </a:t>
            </a:r>
            <a:r>
              <a:rPr lang="en-US" altLang="zh-TW">
                <a:latin typeface="Arial"/>
                <a:cs typeface="+mj-ea"/>
              </a:rPr>
              <a:t>M</a:t>
            </a:r>
            <a:r>
              <a:rPr lang="zh-TW">
                <a:latin typeface="Arial"/>
                <a:cs typeface="+mj-ea"/>
              </a:rPr>
              <a:t>odule is </a:t>
            </a:r>
            <a:r>
              <a:rPr lang="en-US" altLang="zh-TW">
                <a:latin typeface="Arial"/>
                <a:cs typeface="+mj-ea"/>
              </a:rPr>
              <a:t>R</a:t>
            </a:r>
            <a:r>
              <a:rPr lang="zh-TW">
                <a:latin typeface="Arial"/>
                <a:cs typeface="+mj-ea"/>
              </a:rPr>
              <a:t>ight for </a:t>
            </a:r>
            <a:r>
              <a:rPr lang="en-US" altLang="zh-TW">
                <a:latin typeface="Arial"/>
                <a:cs typeface="+mj-ea"/>
              </a:rPr>
              <a:t>Y</a:t>
            </a:r>
            <a:r>
              <a:rPr lang="zh-TW">
                <a:latin typeface="Arial"/>
                <a:cs typeface="+mj-ea"/>
              </a:rPr>
              <a:t>ou?</a:t>
            </a:r>
            <a:endParaRPr lang="zh-TW">
              <a:latin typeface="Arial"/>
            </a:endParaRPr>
          </a:p>
        </p:txBody>
      </p:sp>
      <p:sp>
        <p:nvSpPr>
          <p:cNvPr id="10" name="內容版面配置區 2">
            <a:extLst>
              <a:ext uri="{FF2B5EF4-FFF2-40B4-BE49-F238E27FC236}">
                <a16:creationId xmlns:a16="http://schemas.microsoft.com/office/drawing/2014/main" id="{169BCB60-3BE2-4478-9204-EE6E9111842F}"/>
              </a:ext>
            </a:extLst>
          </p:cNvPr>
          <p:cNvSpPr>
            <a:spLocks noGrp="1"/>
          </p:cNvSpPr>
          <p:nvPr>
            <p:ph idx="1"/>
          </p:nvPr>
        </p:nvSpPr>
        <p:spPr>
          <a:xfrm>
            <a:off x="838200" y="1853724"/>
            <a:ext cx="10515600" cy="696205"/>
          </a:xfrm>
        </p:spPr>
        <p:txBody>
          <a:bodyPr vert="horz" lIns="91440" tIns="45720" rIns="91440" bIns="45720" rtlCol="0" anchor="t">
            <a:normAutofit/>
          </a:bodyPr>
          <a:lstStyle/>
          <a:p>
            <a:pPr marL="0" indent="0" algn="ctr">
              <a:buNone/>
            </a:pPr>
            <a:r>
              <a:rPr lang="en-US" altLang="zh-TW">
                <a:latin typeface="Arial"/>
                <a:cs typeface="+mn-ea"/>
              </a:rPr>
              <a:t>It depends on 'How long can you be without your data?'</a:t>
            </a:r>
            <a:endParaRPr lang="zh-TW" altLang="en-US">
              <a:latin typeface="Arial"/>
            </a:endParaRPr>
          </a:p>
        </p:txBody>
      </p:sp>
      <p:graphicFrame>
        <p:nvGraphicFramePr>
          <p:cNvPr id="11" name="表格 4">
            <a:extLst>
              <a:ext uri="{FF2B5EF4-FFF2-40B4-BE49-F238E27FC236}">
                <a16:creationId xmlns:a16="http://schemas.microsoft.com/office/drawing/2014/main" id="{50A41C31-2627-4FD8-9317-B32167C7CA53}"/>
              </a:ext>
            </a:extLst>
          </p:cNvPr>
          <p:cNvGraphicFramePr>
            <a:graphicFrameLocks noGrp="1"/>
          </p:cNvGraphicFramePr>
          <p:nvPr>
            <p:extLst>
              <p:ext uri="{D42A27DB-BD31-4B8C-83A1-F6EECF244321}">
                <p14:modId xmlns:p14="http://schemas.microsoft.com/office/powerpoint/2010/main" val="262480148"/>
              </p:ext>
            </p:extLst>
          </p:nvPr>
        </p:nvGraphicFramePr>
        <p:xfrm>
          <a:off x="0" y="2595613"/>
          <a:ext cx="12192000" cy="3334517"/>
        </p:xfrm>
        <a:graphic>
          <a:graphicData uri="http://schemas.openxmlformats.org/drawingml/2006/table">
            <a:tbl>
              <a:tblPr firstRow="1" bandRow="1">
                <a:tableStyleId>{5C22544A-7EE6-4342-B048-85BDC9FD1C3A}</a:tableStyleId>
              </a:tblPr>
              <a:tblGrid>
                <a:gridCol w="4066162">
                  <a:extLst>
                    <a:ext uri="{9D8B030D-6E8A-4147-A177-3AD203B41FA5}">
                      <a16:colId xmlns:a16="http://schemas.microsoft.com/office/drawing/2014/main" val="1678364183"/>
                    </a:ext>
                  </a:extLst>
                </a:gridCol>
                <a:gridCol w="4056434">
                  <a:extLst>
                    <a:ext uri="{9D8B030D-6E8A-4147-A177-3AD203B41FA5}">
                      <a16:colId xmlns:a16="http://schemas.microsoft.com/office/drawing/2014/main" val="3906069402"/>
                    </a:ext>
                  </a:extLst>
                </a:gridCol>
                <a:gridCol w="4069404">
                  <a:extLst>
                    <a:ext uri="{9D8B030D-6E8A-4147-A177-3AD203B41FA5}">
                      <a16:colId xmlns:a16="http://schemas.microsoft.com/office/drawing/2014/main" val="1968888275"/>
                    </a:ext>
                  </a:extLst>
                </a:gridCol>
              </a:tblGrid>
              <a:tr h="1116005">
                <a:tc>
                  <a:txBody>
                    <a:bodyPr/>
                    <a:lstStyle/>
                    <a:p>
                      <a:pPr algn="ctr"/>
                      <a:r>
                        <a:rPr lang="en-US" altLang="zh-TW" sz="3400" b="1">
                          <a:solidFill>
                            <a:schemeClr val="tx1"/>
                          </a:solidFill>
                          <a:latin typeface="Arial" panose="020B0604020202020204" pitchFamily="34" charset="0"/>
                          <a:ea typeface="+mn-ea"/>
                          <a:cs typeface="Arial" panose="020B0604020202020204" pitchFamily="34" charset="0"/>
                        </a:rPr>
                        <a:t>Minutes</a:t>
                      </a:r>
                      <a:endParaRPr lang="zh-TW" altLang="en-US" sz="3400" b="1">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Arial" panose="020B0604020202020204" pitchFamily="34" charset="0"/>
                          <a:ea typeface="+mn-ea"/>
                          <a:cs typeface="Arial" panose="020B0604020202020204" pitchFamily="34" charset="0"/>
                        </a:rPr>
                        <a:t>Cloning/ Failover</a:t>
                      </a:r>
                    </a:p>
                    <a:p>
                      <a:pPr algn="ctr"/>
                      <a:r>
                        <a:rPr lang="en-US" altLang="zh-TW" b="0">
                          <a:solidFill>
                            <a:schemeClr val="tx1"/>
                          </a:solidFill>
                          <a:latin typeface="Arial" panose="020B0604020202020204" pitchFamily="34" charset="0"/>
                          <a:ea typeface="+mn-ea"/>
                          <a:cs typeface="Arial" panose="020B0604020202020204" pitchFamily="34" charset="0"/>
                        </a:rPr>
                        <a:t>NO Restore necessary</a:t>
                      </a:r>
                      <a:endParaRPr lang="zh-TW" altLang="en-US" b="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567346"/>
                  </a:ext>
                </a:extLst>
              </a:tr>
              <a:tr h="1116751">
                <a:tc>
                  <a:txBody>
                    <a:bodyPr/>
                    <a:lstStyle/>
                    <a:p>
                      <a:pPr algn="ctr"/>
                      <a:r>
                        <a:rPr lang="en-US" altLang="zh-TW" sz="3400" b="1">
                          <a:solidFill>
                            <a:schemeClr val="tx1"/>
                          </a:solidFill>
                          <a:latin typeface="Arial" panose="020B0604020202020204" pitchFamily="34" charset="0"/>
                          <a:ea typeface="+mn-ea"/>
                          <a:cs typeface="Arial" panose="020B0604020202020204" pitchFamily="34" charset="0"/>
                        </a:rPr>
                        <a:t>Hour(s)</a:t>
                      </a:r>
                      <a:endParaRPr lang="zh-TW" altLang="en-US" sz="3400" b="1">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Arial" panose="020B0604020202020204" pitchFamily="34" charset="0"/>
                          <a:ea typeface="+mn-ea"/>
                          <a:cs typeface="Arial" panose="020B0604020202020204" pitchFamily="34" charset="0"/>
                        </a:rPr>
                        <a:t>Backup</a:t>
                      </a:r>
                      <a:r>
                        <a:rPr lang="en-US" altLang="zh-TW" b="0">
                          <a:solidFill>
                            <a:schemeClr val="tx1"/>
                          </a:solidFill>
                          <a:latin typeface="Arial" panose="020B0604020202020204" pitchFamily="34" charset="0"/>
                          <a:ea typeface="+mn-ea"/>
                          <a:cs typeface="Arial" panose="020B0604020202020204" pitchFamily="34" charset="0"/>
                        </a:rPr>
                        <a:t> to Disk or Tape or Cloud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662620"/>
                  </a:ext>
                </a:extLst>
              </a:tr>
              <a:tr h="1101761">
                <a:tc>
                  <a:txBody>
                    <a:bodyPr/>
                    <a:lstStyle/>
                    <a:p>
                      <a:pPr algn="ctr"/>
                      <a:r>
                        <a:rPr lang="en-US" altLang="zh-TW" sz="3400" b="1">
                          <a:solidFill>
                            <a:schemeClr val="tx1"/>
                          </a:solidFill>
                          <a:latin typeface="Arial" panose="020B0604020202020204" pitchFamily="34" charset="0"/>
                          <a:ea typeface="+mn-ea"/>
                          <a:cs typeface="Arial" panose="020B0604020202020204" pitchFamily="34" charset="0"/>
                        </a:rPr>
                        <a:t>Day(s)</a:t>
                      </a:r>
                      <a:endParaRPr lang="zh-TW" altLang="en-US" sz="3400" b="1">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Arial" panose="020B0604020202020204" pitchFamily="34" charset="0"/>
                          <a:ea typeface="+mn-ea"/>
                          <a:cs typeface="Arial" panose="020B0604020202020204" pitchFamily="34" charset="0"/>
                        </a:rPr>
                        <a:t>Long-term Archiving</a:t>
                      </a:r>
                    </a:p>
                    <a:p>
                      <a:pPr algn="ctr"/>
                      <a:r>
                        <a:rPr lang="en-US" altLang="zh-TW" sz="1600" b="0">
                          <a:solidFill>
                            <a:schemeClr val="tx1"/>
                          </a:solidFill>
                          <a:latin typeface="Arial" panose="020B0604020202020204" pitchFamily="34" charset="0"/>
                          <a:ea typeface="+mn-ea"/>
                          <a:cs typeface="Arial" panose="020B0604020202020204" pitchFamily="34" charset="0"/>
                        </a:rPr>
                        <a:t>with off-site Storage</a:t>
                      </a:r>
                      <a:r>
                        <a:rPr lang="zh-TW" altLang="en-US" sz="1600" b="0">
                          <a:solidFill>
                            <a:schemeClr val="tx1"/>
                          </a:solidFill>
                          <a:latin typeface="Arial" panose="020B0604020202020204" pitchFamily="34" charset="0"/>
                          <a:ea typeface="+mn-ea"/>
                          <a:cs typeface="Arial" panose="020B0604020202020204" pitchFamily="34" charset="0"/>
                        </a:rPr>
                        <a:t> </a:t>
                      </a:r>
                      <a:r>
                        <a:rPr lang="en-US" altLang="zh-TW" sz="1600" b="0">
                          <a:solidFill>
                            <a:schemeClr val="tx1"/>
                          </a:solidFill>
                          <a:latin typeface="Arial" panose="020B0604020202020204" pitchFamily="34" charset="0"/>
                          <a:ea typeface="+mn-ea"/>
                          <a:cs typeface="Arial" panose="020B0604020202020204" pitchFamily="34" charset="0"/>
                        </a:rPr>
                        <a:t>to Tape or Cloud</a:t>
                      </a:r>
                      <a:endParaRPr lang="zh-TW" altLang="en-US" sz="1600" b="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936793"/>
                  </a:ext>
                </a:extLst>
              </a:tr>
            </a:tbl>
          </a:graphicData>
        </a:graphic>
      </p:graphicFrame>
      <p:pic>
        <p:nvPicPr>
          <p:cNvPr id="12" name="Picture 6" descr="Product Icon P5 Synchronize 1024px">
            <a:extLst>
              <a:ext uri="{FF2B5EF4-FFF2-40B4-BE49-F238E27FC236}">
                <a16:creationId xmlns:a16="http://schemas.microsoft.com/office/drawing/2014/main" id="{C054D4FE-AF87-4268-8DFF-1567A3D094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0542" y="2922776"/>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D347135B-1ACE-4FEA-920A-A7A1523A33DC}"/>
              </a:ext>
            </a:extLst>
          </p:cNvPr>
          <p:cNvSpPr txBox="1"/>
          <p:nvPr/>
        </p:nvSpPr>
        <p:spPr>
          <a:xfrm>
            <a:off x="9444222" y="2890936"/>
            <a:ext cx="2267589" cy="523220"/>
          </a:xfrm>
          <a:prstGeom prst="rect">
            <a:avLst/>
          </a:prstGeom>
          <a:noFill/>
        </p:spPr>
        <p:txBody>
          <a:bodyPr wrap="square" rtlCol="0">
            <a:spAutoFit/>
          </a:bodyPr>
          <a:lstStyle/>
          <a:p>
            <a:r>
              <a:rPr lang="en-US" altLang="zh-TW" sz="2800">
                <a:latin typeface="+mn-ea"/>
              </a:rPr>
              <a:t>Synchronize</a:t>
            </a:r>
            <a:endParaRPr lang="zh-TW" altLang="en-US" sz="2800">
              <a:latin typeface="+mn-ea"/>
            </a:endParaRPr>
          </a:p>
        </p:txBody>
      </p:sp>
      <p:pic>
        <p:nvPicPr>
          <p:cNvPr id="14" name="Picture 2" descr="Product Icon P5 Backup 1024px">
            <a:extLst>
              <a:ext uri="{FF2B5EF4-FFF2-40B4-BE49-F238E27FC236}">
                <a16:creationId xmlns:a16="http://schemas.microsoft.com/office/drawing/2014/main" id="{E81AA91A-3AC6-4EB4-A8C4-1868536AB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60542" y="401575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5E2A426-354C-4226-8F08-E7B53DC01DEB}"/>
              </a:ext>
            </a:extLst>
          </p:cNvPr>
          <p:cNvSpPr txBox="1"/>
          <p:nvPr/>
        </p:nvSpPr>
        <p:spPr>
          <a:xfrm>
            <a:off x="9444222" y="3995135"/>
            <a:ext cx="1855319" cy="523220"/>
          </a:xfrm>
          <a:prstGeom prst="rect">
            <a:avLst/>
          </a:prstGeom>
          <a:noFill/>
        </p:spPr>
        <p:txBody>
          <a:bodyPr wrap="square" rtlCol="0">
            <a:spAutoFit/>
          </a:bodyPr>
          <a:lstStyle/>
          <a:p>
            <a:r>
              <a:rPr lang="en-US" altLang="zh-TW" sz="2800">
                <a:latin typeface="+mn-ea"/>
              </a:rPr>
              <a:t>Backup</a:t>
            </a:r>
            <a:endParaRPr lang="zh-TW" altLang="en-US" sz="2800">
              <a:latin typeface="+mn-ea"/>
            </a:endParaRPr>
          </a:p>
        </p:txBody>
      </p:sp>
      <p:pic>
        <p:nvPicPr>
          <p:cNvPr id="16" name="Picture 4" descr="Product Icon P5 Archive 1024px">
            <a:extLst>
              <a:ext uri="{FF2B5EF4-FFF2-40B4-BE49-F238E27FC236}">
                <a16:creationId xmlns:a16="http://schemas.microsoft.com/office/drawing/2014/main" id="{40B88DD8-A360-4942-9EBD-762163628E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60542" y="5141671"/>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5461EA24-5B83-4635-94D8-DB4A6089B5B6}"/>
              </a:ext>
            </a:extLst>
          </p:cNvPr>
          <p:cNvSpPr txBox="1"/>
          <p:nvPr/>
        </p:nvSpPr>
        <p:spPr>
          <a:xfrm>
            <a:off x="9444222" y="5100292"/>
            <a:ext cx="1558558" cy="523220"/>
          </a:xfrm>
          <a:prstGeom prst="rect">
            <a:avLst/>
          </a:prstGeom>
          <a:noFill/>
        </p:spPr>
        <p:txBody>
          <a:bodyPr wrap="square" rtlCol="0">
            <a:spAutoFit/>
          </a:bodyPr>
          <a:lstStyle/>
          <a:p>
            <a:r>
              <a:rPr lang="en-US" altLang="zh-TW" sz="2800">
                <a:latin typeface="+mn-ea"/>
              </a:rPr>
              <a:t>Archive</a:t>
            </a:r>
            <a:endParaRPr lang="zh-TW" altLang="en-US" sz="2800">
              <a:latin typeface="+mn-ea"/>
            </a:endParaRPr>
          </a:p>
        </p:txBody>
      </p:sp>
    </p:spTree>
    <p:extLst>
      <p:ext uri="{BB962C8B-B14F-4D97-AF65-F5344CB8AC3E}">
        <p14:creationId xmlns:p14="http://schemas.microsoft.com/office/powerpoint/2010/main" val="342781136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a:xfrm>
            <a:off x="838200" y="480080"/>
            <a:ext cx="10515600" cy="1325563"/>
          </a:xfrm>
        </p:spPr>
        <p:txBody>
          <a:bodyPr>
            <a:normAutofit fontScale="90000"/>
          </a:bodyPr>
          <a:lstStyle/>
          <a:p>
            <a:r>
              <a:rPr lang="zh-TW">
                <a:solidFill>
                  <a:schemeClr val="bg1"/>
                </a:solidFill>
                <a:latin typeface="Arial"/>
                <a:cs typeface="+mj-ea"/>
              </a:rPr>
              <a:t>Tape Backup Advantages You Shoud Know</a:t>
            </a:r>
            <a:endParaRPr lang="zh-TW">
              <a:solidFill>
                <a:schemeClr val="bg1"/>
              </a:solidFill>
              <a:latin typeface="Arial"/>
            </a:endParaRPr>
          </a:p>
        </p:txBody>
      </p:sp>
      <p:sp>
        <p:nvSpPr>
          <p:cNvPr id="10" name="內容版面配置區 2">
            <a:extLst>
              <a:ext uri="{FF2B5EF4-FFF2-40B4-BE49-F238E27FC236}">
                <a16:creationId xmlns:a16="http://schemas.microsoft.com/office/drawing/2014/main" id="{2DCB5116-33A2-49A1-9FBA-34774916F64A}"/>
              </a:ext>
            </a:extLst>
          </p:cNvPr>
          <p:cNvSpPr>
            <a:spLocks noGrp="1"/>
          </p:cNvSpPr>
          <p:nvPr>
            <p:ph idx="1"/>
          </p:nvPr>
        </p:nvSpPr>
        <p:spPr>
          <a:xfrm>
            <a:off x="838200" y="2179368"/>
            <a:ext cx="7196528" cy="4005549"/>
          </a:xfrm>
        </p:spPr>
        <p:txBody>
          <a:bodyPr anchor="t">
            <a:normAutofit/>
          </a:bodyPr>
          <a:lstStyle/>
          <a:p>
            <a:pPr marL="35560" indent="143510">
              <a:buFont typeface="Wingdings" panose="05000000000000000000" pitchFamily="2" charset="2"/>
              <a:buChar char="ü"/>
            </a:pPr>
            <a:r>
              <a:rPr lang="zh-TW">
                <a:solidFill>
                  <a:schemeClr val="bg1"/>
                </a:solidFill>
                <a:latin typeface="Arial"/>
                <a:cs typeface="Arial"/>
              </a:rPr>
              <a:t>High security</a:t>
            </a:r>
            <a:r>
              <a:rPr lang="zh-TW" altLang="en-US">
                <a:solidFill>
                  <a:schemeClr val="bg1"/>
                </a:solidFill>
                <a:latin typeface="Arial"/>
                <a:cs typeface="Arial"/>
              </a:rPr>
              <a:t> </a:t>
            </a:r>
            <a:endParaRPr lang="en-US" altLang="zh-TW">
              <a:solidFill>
                <a:schemeClr val="bg1"/>
              </a:solidFill>
              <a:latin typeface="Arial"/>
              <a:cs typeface="Arial"/>
            </a:endParaRPr>
          </a:p>
          <a:p>
            <a:pPr marL="0" indent="0">
              <a:buNone/>
            </a:pPr>
            <a:r>
              <a:rPr lang="zh-TW" sz="1800">
                <a:solidFill>
                  <a:schemeClr val="bg1"/>
                </a:solidFill>
                <a:latin typeface="Arial"/>
                <a:cs typeface="Arial"/>
              </a:rPr>
              <a:t>Data cannot be easily stolen and erased by hackers from outside. Enterprise and institutions, such as banks, insurance copmanies</a:t>
            </a:r>
            <a:r>
              <a:rPr lang="en-US" altLang="zh-TW" sz="1800">
                <a:solidFill>
                  <a:schemeClr val="bg1"/>
                </a:solidFill>
                <a:latin typeface="Arial"/>
                <a:cs typeface="Arial"/>
              </a:rPr>
              <a:t>,</a:t>
            </a:r>
            <a:r>
              <a:rPr lang="zh-TW" altLang="en-US" sz="1800">
                <a:solidFill>
                  <a:schemeClr val="bg1"/>
                </a:solidFill>
                <a:latin typeface="Arial"/>
                <a:cs typeface="Arial"/>
              </a:rPr>
              <a:t> </a:t>
            </a:r>
            <a:r>
              <a:rPr lang="zh-TW" sz="1800">
                <a:solidFill>
                  <a:schemeClr val="bg1"/>
                </a:solidFill>
                <a:latin typeface="Arial"/>
                <a:cs typeface="Arial"/>
              </a:rPr>
              <a:t>national file archive and scientific research institutions, that have much more concerns about data security still use tape to backup and archive data</a:t>
            </a:r>
            <a:endParaRPr lang="en-US" sz="1800">
              <a:solidFill>
                <a:schemeClr val="bg1"/>
              </a:solidFill>
              <a:latin typeface="Arial"/>
              <a:cs typeface="Arial"/>
            </a:endParaRPr>
          </a:p>
          <a:p>
            <a:pPr marL="35560" indent="143510">
              <a:buFont typeface="Wingdings" panose="05000000000000000000" pitchFamily="2" charset="2"/>
              <a:buChar char="ü"/>
            </a:pPr>
            <a:endParaRPr lang="en-US" altLang="zh-TW">
              <a:solidFill>
                <a:schemeClr val="bg1"/>
              </a:solidFill>
            </a:endParaRPr>
          </a:p>
          <a:p>
            <a:pPr marL="35560" indent="143510">
              <a:buFont typeface="Wingdings" panose="05000000000000000000" pitchFamily="2" charset="2"/>
              <a:buChar char="ü"/>
            </a:pPr>
            <a:r>
              <a:rPr lang="zh-TW">
                <a:solidFill>
                  <a:schemeClr val="bg1"/>
                </a:solidFill>
              </a:rPr>
              <a:t>Incredible durability and stability</a:t>
            </a:r>
            <a:endParaRPr lang="en-US" altLang="zh-TW">
              <a:solidFill>
                <a:schemeClr val="bg1"/>
              </a:solidFill>
            </a:endParaRPr>
          </a:p>
          <a:p>
            <a:pPr marL="0" indent="0">
              <a:buNone/>
            </a:pPr>
            <a:r>
              <a:rPr lang="zh-TW" altLang="en-US" sz="1800">
                <a:solidFill>
                  <a:schemeClr val="bg1"/>
                </a:solidFill>
              </a:rPr>
              <a:t>Compared </a:t>
            </a:r>
            <a:r>
              <a:rPr lang="en-US" sz="1800">
                <a:solidFill>
                  <a:schemeClr val="bg1"/>
                </a:solidFill>
              </a:rPr>
              <a:t>with hard drives, a normal-used and well-preserved magnetic tape can be used for decades. </a:t>
            </a:r>
            <a:endParaRPr lang="zh-TW" altLang="en-US" sz="1800">
              <a:solidFill>
                <a:schemeClr val="bg1"/>
              </a:solidFill>
            </a:endParaRPr>
          </a:p>
          <a:p>
            <a:pPr marL="0" indent="0">
              <a:buNone/>
            </a:pPr>
            <a:endParaRPr lang="zh-TW" altLang="en-US" sz="2000">
              <a:solidFill>
                <a:schemeClr val="bg1"/>
              </a:solidFill>
            </a:endParaRPr>
          </a:p>
        </p:txBody>
      </p:sp>
      <p:pic>
        <p:nvPicPr>
          <p:cNvPr id="4" name="圖片 3">
            <a:extLst>
              <a:ext uri="{FF2B5EF4-FFF2-40B4-BE49-F238E27FC236}">
                <a16:creationId xmlns:a16="http://schemas.microsoft.com/office/drawing/2014/main" id="{B5B58E9E-0FDB-4AAE-9E96-727CA8E5C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5956" y="2450589"/>
            <a:ext cx="3517433" cy="3140741"/>
          </a:xfrm>
          <a:prstGeom prst="rect">
            <a:avLst/>
          </a:prstGeom>
        </p:spPr>
      </p:pic>
      <p:pic>
        <p:nvPicPr>
          <p:cNvPr id="6" name="圖片 5" descr="一張含有 電子用品 的圖片&#10;&#10;自動產生的描述">
            <a:extLst>
              <a:ext uri="{FF2B5EF4-FFF2-40B4-BE49-F238E27FC236}">
                <a16:creationId xmlns:a16="http://schemas.microsoft.com/office/drawing/2014/main" id="{88F7736B-71F4-4736-84B3-68468F74C1D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227297" y="2575859"/>
            <a:ext cx="3714749" cy="2476499"/>
          </a:xfrm>
          <a:prstGeom prst="rect">
            <a:avLst/>
          </a:prstGeom>
        </p:spPr>
      </p:pic>
    </p:spTree>
    <p:extLst>
      <p:ext uri="{BB962C8B-B14F-4D97-AF65-F5344CB8AC3E}">
        <p14:creationId xmlns:p14="http://schemas.microsoft.com/office/powerpoint/2010/main" val="292624475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E362280F-AC7C-4EB5-B410-F2F54E787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0173" y="5558696"/>
            <a:ext cx="3912684" cy="76224"/>
          </a:xfrm>
          <a:prstGeom prst="rect">
            <a:avLst/>
          </a:prstGeom>
        </p:spPr>
      </p:pic>
      <p:pic>
        <p:nvPicPr>
          <p:cNvPr id="36" name="圖片 35">
            <a:extLst>
              <a:ext uri="{FF2B5EF4-FFF2-40B4-BE49-F238E27FC236}">
                <a16:creationId xmlns:a16="http://schemas.microsoft.com/office/drawing/2014/main" id="{46EA8A04-AE16-4C22-BFE3-085D86107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9294" y="1980210"/>
            <a:ext cx="5204607" cy="3293542"/>
          </a:xfrm>
          <a:prstGeom prst="rect">
            <a:avLst/>
          </a:prstGeom>
        </p:spPr>
      </p:pic>
      <p:sp>
        <p:nvSpPr>
          <p:cNvPr id="4" name="Google Shape;422;p41">
            <a:extLst>
              <a:ext uri="{FF2B5EF4-FFF2-40B4-BE49-F238E27FC236}">
                <a16:creationId xmlns:a16="http://schemas.microsoft.com/office/drawing/2014/main" id="{BE337D3D-280A-4800-8764-951FD6D88CE5}"/>
              </a:ext>
            </a:extLst>
          </p:cNvPr>
          <p:cNvSpPr/>
          <p:nvPr/>
        </p:nvSpPr>
        <p:spPr>
          <a:xfrm>
            <a:off x="7102807" y="2722801"/>
            <a:ext cx="1496800" cy="1244400"/>
          </a:xfrm>
          <a:prstGeom prst="roundRect">
            <a:avLst>
              <a:gd name="adj" fmla="val 16667"/>
            </a:avLst>
          </a:prstGeom>
          <a:solidFill>
            <a:srgbClr val="E1DCF4"/>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 name="Google Shape;424;p41">
            <a:extLst>
              <a:ext uri="{FF2B5EF4-FFF2-40B4-BE49-F238E27FC236}">
                <a16:creationId xmlns:a16="http://schemas.microsoft.com/office/drawing/2014/main" id="{FF5277A4-2E13-409D-9DD3-DF7EDF8D01D5}"/>
              </a:ext>
            </a:extLst>
          </p:cNvPr>
          <p:cNvPicPr preferRelativeResize="0"/>
          <p:nvPr/>
        </p:nvPicPr>
        <p:blipFill>
          <a:blip r:embed="rId5">
            <a:alphaModFix/>
          </a:blip>
          <a:stretch>
            <a:fillRect/>
          </a:stretch>
        </p:blipFill>
        <p:spPr>
          <a:xfrm>
            <a:off x="693406" y="2492499"/>
            <a:ext cx="2470467" cy="2117533"/>
          </a:xfrm>
          <a:prstGeom prst="rect">
            <a:avLst/>
          </a:prstGeom>
          <a:noFill/>
          <a:ln>
            <a:noFill/>
          </a:ln>
        </p:spPr>
      </p:pic>
      <p:pic>
        <p:nvPicPr>
          <p:cNvPr id="6" name="Google Shape;425;p41">
            <a:extLst>
              <a:ext uri="{FF2B5EF4-FFF2-40B4-BE49-F238E27FC236}">
                <a16:creationId xmlns:a16="http://schemas.microsoft.com/office/drawing/2014/main" id="{13B50044-AF64-4B39-8B0D-976F72486F88}"/>
              </a:ext>
            </a:extLst>
          </p:cNvPr>
          <p:cNvPicPr preferRelativeResize="0"/>
          <p:nvPr/>
        </p:nvPicPr>
        <p:blipFill>
          <a:blip r:embed="rId6">
            <a:alphaModFix/>
          </a:blip>
          <a:stretch>
            <a:fillRect/>
          </a:stretch>
        </p:blipFill>
        <p:spPr>
          <a:xfrm>
            <a:off x="4485640" y="2856972"/>
            <a:ext cx="1124533" cy="995767"/>
          </a:xfrm>
          <a:prstGeom prst="rect">
            <a:avLst/>
          </a:prstGeom>
          <a:noFill/>
          <a:ln>
            <a:noFill/>
          </a:ln>
        </p:spPr>
      </p:pic>
      <p:sp>
        <p:nvSpPr>
          <p:cNvPr id="7" name="Google Shape;427;p41">
            <a:extLst>
              <a:ext uri="{FF2B5EF4-FFF2-40B4-BE49-F238E27FC236}">
                <a16:creationId xmlns:a16="http://schemas.microsoft.com/office/drawing/2014/main" id="{45BCB0BF-7DE4-41E3-BC09-544DF2981259}"/>
              </a:ext>
            </a:extLst>
          </p:cNvPr>
          <p:cNvSpPr txBox="1"/>
          <p:nvPr/>
        </p:nvSpPr>
        <p:spPr>
          <a:xfrm>
            <a:off x="4341871" y="3817834"/>
            <a:ext cx="2660400" cy="433600"/>
          </a:xfrm>
          <a:prstGeom prst="rect">
            <a:avLst/>
          </a:prstGeom>
          <a:noFill/>
          <a:ln>
            <a:noFill/>
          </a:ln>
        </p:spPr>
        <p:txBody>
          <a:bodyPr spcFirstLastPara="1" wrap="square" lIns="121900" tIns="121900" rIns="121900" bIns="121900" anchor="t" anchorCtr="0">
            <a:noAutofit/>
          </a:bodyPr>
          <a:lstStyle/>
          <a:p>
            <a:r>
              <a:rPr lang="en-US" altLang="zh-TW" sz="1333">
                <a:latin typeface="Calibri"/>
                <a:ea typeface="Calibri"/>
                <a:cs typeface="Calibri"/>
                <a:sym typeface="Calibri"/>
              </a:rPr>
              <a:t>Shared Folders</a:t>
            </a:r>
            <a:endParaRPr sz="1333">
              <a:latin typeface="Calibri"/>
              <a:ea typeface="Calibri"/>
              <a:cs typeface="Calibri"/>
              <a:sym typeface="Calibri"/>
            </a:endParaRPr>
          </a:p>
        </p:txBody>
      </p:sp>
      <p:sp>
        <p:nvSpPr>
          <p:cNvPr id="8" name="Google Shape;428;p41">
            <a:extLst>
              <a:ext uri="{FF2B5EF4-FFF2-40B4-BE49-F238E27FC236}">
                <a16:creationId xmlns:a16="http://schemas.microsoft.com/office/drawing/2014/main" id="{2D2372D6-0095-4B3E-8492-37276266075F}"/>
              </a:ext>
            </a:extLst>
          </p:cNvPr>
          <p:cNvSpPr txBox="1"/>
          <p:nvPr/>
        </p:nvSpPr>
        <p:spPr>
          <a:xfrm>
            <a:off x="2447113" y="235376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SMB/CIFS</a:t>
            </a:r>
            <a:endParaRPr sz="1333">
              <a:latin typeface="Calibri"/>
              <a:ea typeface="Calibri"/>
              <a:cs typeface="Calibri"/>
              <a:sym typeface="Calibri"/>
            </a:endParaRPr>
          </a:p>
        </p:txBody>
      </p:sp>
      <p:sp>
        <p:nvSpPr>
          <p:cNvPr id="9" name="Google Shape;429;p41">
            <a:extLst>
              <a:ext uri="{FF2B5EF4-FFF2-40B4-BE49-F238E27FC236}">
                <a16:creationId xmlns:a16="http://schemas.microsoft.com/office/drawing/2014/main" id="{F5264038-7342-4F14-8F3B-400778CE41C1}"/>
              </a:ext>
            </a:extLst>
          </p:cNvPr>
          <p:cNvSpPr txBox="1"/>
          <p:nvPr/>
        </p:nvSpPr>
        <p:spPr>
          <a:xfrm>
            <a:off x="2447113" y="391498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AFP</a:t>
            </a:r>
            <a:endParaRPr sz="1333">
              <a:latin typeface="Calibri"/>
              <a:ea typeface="Calibri"/>
              <a:cs typeface="Calibri"/>
              <a:sym typeface="Calibri"/>
            </a:endParaRPr>
          </a:p>
        </p:txBody>
      </p:sp>
      <p:sp>
        <p:nvSpPr>
          <p:cNvPr id="10" name="Google Shape;430;p41">
            <a:extLst>
              <a:ext uri="{FF2B5EF4-FFF2-40B4-BE49-F238E27FC236}">
                <a16:creationId xmlns:a16="http://schemas.microsoft.com/office/drawing/2014/main" id="{879B077F-09B6-4C7B-90BF-FCE76CD701CB}"/>
              </a:ext>
            </a:extLst>
          </p:cNvPr>
          <p:cNvSpPr txBox="1"/>
          <p:nvPr/>
        </p:nvSpPr>
        <p:spPr>
          <a:xfrm>
            <a:off x="2447113" y="311938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NFS</a:t>
            </a:r>
            <a:endParaRPr sz="1333">
              <a:latin typeface="Calibri"/>
              <a:ea typeface="Calibri"/>
              <a:cs typeface="Calibri"/>
              <a:sym typeface="Calibri"/>
            </a:endParaRPr>
          </a:p>
        </p:txBody>
      </p:sp>
      <p:pic>
        <p:nvPicPr>
          <p:cNvPr id="11" name="Google Shape;431;p41" descr="ICON_TapeDrive_Q308">
            <a:extLst>
              <a:ext uri="{FF2B5EF4-FFF2-40B4-BE49-F238E27FC236}">
                <a16:creationId xmlns:a16="http://schemas.microsoft.com/office/drawing/2014/main" id="{CB231FA3-B193-49D8-A5D9-7C1608B5C1C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04504" y="4951686"/>
            <a:ext cx="1242133" cy="927033"/>
          </a:xfrm>
          <a:prstGeom prst="rect">
            <a:avLst/>
          </a:prstGeom>
          <a:noFill/>
          <a:ln>
            <a:noFill/>
          </a:ln>
        </p:spPr>
      </p:pic>
      <p:sp>
        <p:nvSpPr>
          <p:cNvPr id="13" name="Google Shape;433;p41">
            <a:extLst>
              <a:ext uri="{FF2B5EF4-FFF2-40B4-BE49-F238E27FC236}">
                <a16:creationId xmlns:a16="http://schemas.microsoft.com/office/drawing/2014/main" id="{824D0E5A-F87B-47C6-BA98-C68F32B6976B}"/>
              </a:ext>
            </a:extLst>
          </p:cNvPr>
          <p:cNvSpPr txBox="1"/>
          <p:nvPr/>
        </p:nvSpPr>
        <p:spPr>
          <a:xfrm>
            <a:off x="6254918" y="5038049"/>
            <a:ext cx="2732800" cy="461999"/>
          </a:xfrm>
          <a:prstGeom prst="rect">
            <a:avLst/>
          </a:prstGeom>
          <a:noFill/>
          <a:ln>
            <a:noFill/>
          </a:ln>
        </p:spPr>
        <p:txBody>
          <a:bodyPr spcFirstLastPara="1" wrap="square" lIns="121900" tIns="60933" rIns="121900" bIns="60933" anchor="t" anchorCtr="0">
            <a:noAutofit/>
          </a:bodyPr>
          <a:lstStyle/>
          <a:p>
            <a:pPr algn="ctr"/>
            <a:endParaRPr sz="1333">
              <a:latin typeface="Calibri"/>
              <a:ea typeface="Calibri"/>
              <a:cs typeface="Calibri"/>
              <a:sym typeface="Calibri"/>
            </a:endParaRPr>
          </a:p>
          <a:p>
            <a:pPr algn="ctr"/>
            <a:r>
              <a:rPr lang="en-US" altLang="zh-TW" sz="1333">
                <a:latin typeface="Calibri"/>
                <a:ea typeface="Calibri"/>
                <a:cs typeface="Calibri"/>
                <a:sym typeface="Calibri"/>
              </a:rPr>
              <a:t>SAS Direct Attach Cable</a:t>
            </a:r>
            <a:endParaRPr sz="1333">
              <a:latin typeface="Calibri"/>
              <a:ea typeface="Calibri"/>
              <a:cs typeface="Calibri"/>
              <a:sym typeface="Calibri"/>
            </a:endParaRPr>
          </a:p>
        </p:txBody>
      </p:sp>
      <p:sp>
        <p:nvSpPr>
          <p:cNvPr id="17" name="Google Shape;437;p41">
            <a:extLst>
              <a:ext uri="{FF2B5EF4-FFF2-40B4-BE49-F238E27FC236}">
                <a16:creationId xmlns:a16="http://schemas.microsoft.com/office/drawing/2014/main" id="{FA765B72-6B36-4D3B-9D9F-C8D4DCD0ED68}"/>
              </a:ext>
            </a:extLst>
          </p:cNvPr>
          <p:cNvSpPr txBox="1"/>
          <p:nvPr/>
        </p:nvSpPr>
        <p:spPr>
          <a:xfrm>
            <a:off x="8098740" y="5903234"/>
            <a:ext cx="2948000" cy="747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Tandberg Data standalone tape drive</a:t>
            </a:r>
            <a:endParaRPr sz="1333">
              <a:latin typeface="Calibri"/>
              <a:ea typeface="Calibri"/>
              <a:cs typeface="Calibri"/>
              <a:sym typeface="Calibri"/>
            </a:endParaRPr>
          </a:p>
        </p:txBody>
      </p:sp>
      <p:sp>
        <p:nvSpPr>
          <p:cNvPr id="18" name="Google Shape;438;p41">
            <a:extLst>
              <a:ext uri="{FF2B5EF4-FFF2-40B4-BE49-F238E27FC236}">
                <a16:creationId xmlns:a16="http://schemas.microsoft.com/office/drawing/2014/main" id="{C656F60D-EE17-4ACC-A199-15CA868FEC83}"/>
              </a:ext>
            </a:extLst>
          </p:cNvPr>
          <p:cNvSpPr txBox="1"/>
          <p:nvPr/>
        </p:nvSpPr>
        <p:spPr>
          <a:xfrm>
            <a:off x="4516592" y="6046362"/>
            <a:ext cx="2000400" cy="369200"/>
          </a:xfrm>
          <a:prstGeom prst="rect">
            <a:avLst/>
          </a:prstGeom>
          <a:noFill/>
          <a:ln>
            <a:noFill/>
          </a:ln>
        </p:spPr>
        <p:txBody>
          <a:bodyPr spcFirstLastPara="1" wrap="square" lIns="121900" tIns="60933" rIns="121900" bIns="60933" anchor="t" anchorCtr="0">
            <a:noAutofit/>
          </a:bodyPr>
          <a:lstStyle/>
          <a:p>
            <a:pPr algn="ctr"/>
            <a:r>
              <a:rPr lang="en-US" altLang="zh-TW" sz="1333">
                <a:latin typeface="Calibri"/>
                <a:ea typeface="Calibri"/>
                <a:cs typeface="Calibri"/>
                <a:sym typeface="Calibri"/>
              </a:rPr>
              <a:t>QTS 4.3+</a:t>
            </a:r>
            <a:endParaRPr sz="1333">
              <a:latin typeface="Calibri"/>
              <a:ea typeface="Calibri"/>
              <a:cs typeface="Calibri"/>
              <a:sym typeface="Calibri"/>
            </a:endParaRPr>
          </a:p>
        </p:txBody>
      </p:sp>
      <p:sp>
        <p:nvSpPr>
          <p:cNvPr id="22" name="Google Shape;442;p41">
            <a:extLst>
              <a:ext uri="{FF2B5EF4-FFF2-40B4-BE49-F238E27FC236}">
                <a16:creationId xmlns:a16="http://schemas.microsoft.com/office/drawing/2014/main" id="{5FCF7270-B037-4CE0-BD99-0957003708AA}"/>
              </a:ext>
            </a:extLst>
          </p:cNvPr>
          <p:cNvSpPr txBox="1"/>
          <p:nvPr/>
        </p:nvSpPr>
        <p:spPr>
          <a:xfrm>
            <a:off x="7230821" y="3907317"/>
            <a:ext cx="1311200" cy="433600"/>
          </a:xfrm>
          <a:prstGeom prst="rect">
            <a:avLst/>
          </a:prstGeom>
          <a:noFill/>
          <a:ln>
            <a:noFill/>
          </a:ln>
        </p:spPr>
        <p:txBody>
          <a:bodyPr spcFirstLastPara="1" wrap="square" lIns="121900" tIns="121900" rIns="121900" bIns="121900" anchor="t" anchorCtr="0">
            <a:noAutofit/>
          </a:bodyPr>
          <a:lstStyle/>
          <a:p>
            <a:pPr algn="ctr"/>
            <a:r>
              <a:rPr lang="en-US" altLang="zh-TW" sz="1333" err="1">
                <a:latin typeface="Calibri"/>
                <a:ea typeface="Calibri"/>
                <a:cs typeface="Calibri"/>
                <a:sym typeface="Calibri"/>
              </a:rPr>
              <a:t>Archiware</a:t>
            </a:r>
            <a:r>
              <a:rPr lang="en-US" altLang="zh-TW" sz="1333">
                <a:latin typeface="Calibri"/>
                <a:ea typeface="Calibri"/>
                <a:cs typeface="Calibri"/>
                <a:sym typeface="Calibri"/>
              </a:rPr>
              <a:t> P5</a:t>
            </a:r>
            <a:endParaRPr sz="1333">
              <a:latin typeface="Calibri"/>
              <a:ea typeface="Calibri"/>
              <a:cs typeface="Calibri"/>
              <a:sym typeface="Calibri"/>
            </a:endParaRPr>
          </a:p>
        </p:txBody>
      </p:sp>
      <p:pic>
        <p:nvPicPr>
          <p:cNvPr id="23" name="Google Shape;443;p41">
            <a:extLst>
              <a:ext uri="{FF2B5EF4-FFF2-40B4-BE49-F238E27FC236}">
                <a16:creationId xmlns:a16="http://schemas.microsoft.com/office/drawing/2014/main" id="{34C8ED1D-A09C-4F5C-BC8B-0AC3C877CAA4}"/>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293773" y="2832399"/>
            <a:ext cx="480000" cy="480000"/>
          </a:xfrm>
          <a:prstGeom prst="rect">
            <a:avLst/>
          </a:prstGeom>
          <a:noFill/>
          <a:ln>
            <a:noFill/>
          </a:ln>
        </p:spPr>
      </p:pic>
      <p:pic>
        <p:nvPicPr>
          <p:cNvPr id="24" name="Google Shape;444;p41">
            <a:extLst>
              <a:ext uri="{FF2B5EF4-FFF2-40B4-BE49-F238E27FC236}">
                <a16:creationId xmlns:a16="http://schemas.microsoft.com/office/drawing/2014/main" id="{66596818-83C9-4EE4-B595-D8A20D63B72B}"/>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946840" y="2832401"/>
            <a:ext cx="480000" cy="480000"/>
          </a:xfrm>
          <a:prstGeom prst="rect">
            <a:avLst/>
          </a:prstGeom>
          <a:noFill/>
          <a:ln>
            <a:noFill/>
          </a:ln>
        </p:spPr>
      </p:pic>
      <p:sp>
        <p:nvSpPr>
          <p:cNvPr id="25" name="Google Shape;445;p41">
            <a:extLst>
              <a:ext uri="{FF2B5EF4-FFF2-40B4-BE49-F238E27FC236}">
                <a16:creationId xmlns:a16="http://schemas.microsoft.com/office/drawing/2014/main" id="{D8A98D84-BA8C-40A2-958D-F39E0E08F96F}"/>
              </a:ext>
            </a:extLst>
          </p:cNvPr>
          <p:cNvSpPr txBox="1"/>
          <p:nvPr/>
        </p:nvSpPr>
        <p:spPr>
          <a:xfrm>
            <a:off x="7173587" y="3312401"/>
            <a:ext cx="717200" cy="369200"/>
          </a:xfrm>
          <a:prstGeom prst="rect">
            <a:avLst/>
          </a:prstGeom>
          <a:noFill/>
          <a:ln>
            <a:noFill/>
          </a:ln>
        </p:spPr>
        <p:txBody>
          <a:bodyPr spcFirstLastPara="1" wrap="square" lIns="121900" tIns="60933" rIns="121900" bIns="60933" anchor="t" anchorCtr="0">
            <a:noAutofit/>
          </a:bodyPr>
          <a:lstStyle/>
          <a:p>
            <a:pPr algn="ctr"/>
            <a:r>
              <a:rPr lang="en-US" altLang="zh-TW" sz="1067">
                <a:latin typeface="Calibri"/>
                <a:ea typeface="Calibri"/>
                <a:cs typeface="Calibri"/>
                <a:sym typeface="Calibri"/>
              </a:rPr>
              <a:t>Backup</a:t>
            </a:r>
            <a:endParaRPr sz="1067">
              <a:latin typeface="Calibri"/>
              <a:ea typeface="Calibri"/>
              <a:cs typeface="Calibri"/>
              <a:sym typeface="Calibri"/>
            </a:endParaRPr>
          </a:p>
        </p:txBody>
      </p:sp>
      <p:sp>
        <p:nvSpPr>
          <p:cNvPr id="26" name="Google Shape;446;p41">
            <a:extLst>
              <a:ext uri="{FF2B5EF4-FFF2-40B4-BE49-F238E27FC236}">
                <a16:creationId xmlns:a16="http://schemas.microsoft.com/office/drawing/2014/main" id="{DBD85D7A-6E7B-4126-A267-95A5204E1CAA}"/>
              </a:ext>
            </a:extLst>
          </p:cNvPr>
          <p:cNvSpPr txBox="1"/>
          <p:nvPr/>
        </p:nvSpPr>
        <p:spPr>
          <a:xfrm>
            <a:off x="7828253" y="3312401"/>
            <a:ext cx="717200" cy="369200"/>
          </a:xfrm>
          <a:prstGeom prst="rect">
            <a:avLst/>
          </a:prstGeom>
          <a:noFill/>
          <a:ln>
            <a:noFill/>
          </a:ln>
        </p:spPr>
        <p:txBody>
          <a:bodyPr spcFirstLastPara="1" wrap="square" lIns="121900" tIns="60933" rIns="121900" bIns="60933" anchor="t" anchorCtr="0">
            <a:noAutofit/>
          </a:bodyPr>
          <a:lstStyle/>
          <a:p>
            <a:pPr algn="ctr"/>
            <a:r>
              <a:rPr lang="en-US" altLang="zh-TW" sz="1067">
                <a:latin typeface="Calibri"/>
                <a:ea typeface="Calibri"/>
                <a:cs typeface="Calibri"/>
                <a:sym typeface="Calibri"/>
              </a:rPr>
              <a:t>Archive</a:t>
            </a:r>
            <a:endParaRPr sz="1067">
              <a:latin typeface="Calibri"/>
              <a:ea typeface="Calibri"/>
              <a:cs typeface="Calibri"/>
              <a:sym typeface="Calibri"/>
            </a:endParaRPr>
          </a:p>
        </p:txBody>
      </p:sp>
      <p:sp>
        <p:nvSpPr>
          <p:cNvPr id="29" name="Google Shape;449;p41">
            <a:extLst>
              <a:ext uri="{FF2B5EF4-FFF2-40B4-BE49-F238E27FC236}">
                <a16:creationId xmlns:a16="http://schemas.microsoft.com/office/drawing/2014/main" id="{520A02B3-1FF1-4A3D-B0FC-24981CF48058}"/>
              </a:ext>
            </a:extLst>
          </p:cNvPr>
          <p:cNvSpPr txBox="1"/>
          <p:nvPr/>
        </p:nvSpPr>
        <p:spPr>
          <a:xfrm>
            <a:off x="4406597" y="2093319"/>
            <a:ext cx="4570000" cy="369200"/>
          </a:xfrm>
          <a:prstGeom prst="rect">
            <a:avLst/>
          </a:prstGeom>
          <a:noFill/>
          <a:ln>
            <a:noFill/>
          </a:ln>
        </p:spPr>
        <p:txBody>
          <a:bodyPr spcFirstLastPara="1" wrap="square" lIns="121900" tIns="60933" rIns="121900" bIns="60933" anchor="t" anchorCtr="0">
            <a:noAutofit/>
          </a:bodyPr>
          <a:lstStyle/>
          <a:p>
            <a:pPr algn="ctr"/>
            <a:r>
              <a:rPr lang="en-US" altLang="zh-TW" sz="1600" b="1">
                <a:solidFill>
                  <a:srgbClr val="7030A0"/>
                </a:solidFill>
                <a:latin typeface="Calibri"/>
                <a:ea typeface="Calibri"/>
                <a:cs typeface="Calibri"/>
                <a:sym typeface="Calibri"/>
              </a:rPr>
              <a:t>Centralized File Management</a:t>
            </a:r>
            <a:endParaRPr sz="1600" b="1">
              <a:solidFill>
                <a:srgbClr val="7030A0"/>
              </a:solidFill>
              <a:latin typeface="Calibri"/>
              <a:ea typeface="Calibri"/>
              <a:cs typeface="Calibri"/>
              <a:sym typeface="Calibri"/>
            </a:endParaRPr>
          </a:p>
        </p:txBody>
      </p:sp>
      <p:sp>
        <p:nvSpPr>
          <p:cNvPr id="30" name="標題 1">
            <a:extLst>
              <a:ext uri="{FF2B5EF4-FFF2-40B4-BE49-F238E27FC236}">
                <a16:creationId xmlns:a16="http://schemas.microsoft.com/office/drawing/2014/main" id="{E8EC50C6-12D8-4913-9FDE-83EB1B7F518A}"/>
              </a:ext>
            </a:extLst>
          </p:cNvPr>
          <p:cNvSpPr>
            <a:spLocks noGrp="1"/>
          </p:cNvSpPr>
          <p:nvPr>
            <p:ph type="title"/>
          </p:nvPr>
        </p:nvSpPr>
        <p:spPr>
          <a:xfrm>
            <a:off x="838200" y="365125"/>
            <a:ext cx="10515600" cy="1325563"/>
          </a:xfrm>
        </p:spPr>
        <p:txBody>
          <a:bodyPr>
            <a:normAutofit fontScale="90000"/>
          </a:bodyPr>
          <a:lstStyle/>
          <a:p>
            <a:r>
              <a:rPr lang="zh-TW">
                <a:latin typeface="Arial"/>
                <a:cs typeface="+mj-ea"/>
              </a:rPr>
              <a:t>New </a:t>
            </a:r>
            <a:r>
              <a:rPr lang="en-US" altLang="zh-TW">
                <a:latin typeface="Arial"/>
                <a:cs typeface="+mj-ea"/>
              </a:rPr>
              <a:t>O</a:t>
            </a:r>
            <a:r>
              <a:rPr lang="zh-TW">
                <a:latin typeface="Arial"/>
                <a:cs typeface="+mj-ea"/>
              </a:rPr>
              <a:t>ption for </a:t>
            </a:r>
            <a:r>
              <a:rPr lang="en-US" altLang="zh-TW">
                <a:latin typeface="Arial"/>
                <a:cs typeface="+mj-ea"/>
              </a:rPr>
              <a:t>L</a:t>
            </a:r>
            <a:r>
              <a:rPr lang="zh-TW">
                <a:latin typeface="Arial"/>
                <a:cs typeface="+mj-ea"/>
              </a:rPr>
              <a:t>ong-term </a:t>
            </a:r>
            <a:r>
              <a:rPr lang="en-US" altLang="zh-TW">
                <a:latin typeface="Arial"/>
                <a:cs typeface="+mj-ea"/>
              </a:rPr>
              <a:t>D</a:t>
            </a:r>
            <a:r>
              <a:rPr lang="zh-TW">
                <a:latin typeface="Arial"/>
                <a:cs typeface="+mj-ea"/>
              </a:rPr>
              <a:t>ata </a:t>
            </a:r>
            <a:r>
              <a:rPr lang="en-US" altLang="zh-TW">
                <a:latin typeface="Arial"/>
                <a:cs typeface="+mj-ea"/>
              </a:rPr>
              <a:t>S</a:t>
            </a:r>
            <a:r>
              <a:rPr lang="zh-TW">
                <a:latin typeface="Arial"/>
                <a:cs typeface="+mj-ea"/>
              </a:rPr>
              <a:t>torage: You </a:t>
            </a:r>
            <a:r>
              <a:rPr lang="en-US" altLang="zh-TW">
                <a:latin typeface="Arial"/>
                <a:cs typeface="+mj-ea"/>
              </a:rPr>
              <a:t>C</a:t>
            </a:r>
            <a:r>
              <a:rPr lang="zh-TW">
                <a:latin typeface="Arial"/>
                <a:cs typeface="+mj-ea"/>
              </a:rPr>
              <a:t>an </a:t>
            </a:r>
            <a:r>
              <a:rPr lang="en-US" altLang="zh-TW">
                <a:latin typeface="Arial"/>
                <a:cs typeface="+mj-ea"/>
              </a:rPr>
              <a:t>A</a:t>
            </a:r>
            <a:r>
              <a:rPr lang="zh-TW">
                <a:latin typeface="Arial"/>
                <a:cs typeface="+mj-ea"/>
              </a:rPr>
              <a:t>rchive NAS </a:t>
            </a:r>
            <a:r>
              <a:rPr lang="en-US" altLang="zh-TW">
                <a:latin typeface="Arial"/>
                <a:cs typeface="+mj-ea"/>
              </a:rPr>
              <a:t>D</a:t>
            </a:r>
            <a:r>
              <a:rPr lang="zh-TW">
                <a:latin typeface="Arial"/>
                <a:cs typeface="+mj-ea"/>
              </a:rPr>
              <a:t>ata to </a:t>
            </a:r>
            <a:r>
              <a:rPr lang="en-US" altLang="zh-TW">
                <a:latin typeface="Arial"/>
                <a:cs typeface="+mj-ea"/>
              </a:rPr>
              <a:t>T</a:t>
            </a:r>
            <a:r>
              <a:rPr lang="zh-TW">
                <a:latin typeface="Arial"/>
                <a:cs typeface="+mj-ea"/>
              </a:rPr>
              <a:t>ape </a:t>
            </a:r>
            <a:r>
              <a:rPr lang="en-US" altLang="zh-TW">
                <a:latin typeface="Arial"/>
                <a:cs typeface="+mj-ea"/>
              </a:rPr>
              <a:t>De</a:t>
            </a:r>
            <a:r>
              <a:rPr lang="zh-TW">
                <a:latin typeface="Arial"/>
                <a:cs typeface="+mj-ea"/>
              </a:rPr>
              <a:t>v</a:t>
            </a:r>
            <a:r>
              <a:rPr lang="en-US" altLang="zh-TW">
                <a:latin typeface="Arial"/>
                <a:cs typeface="+mj-ea"/>
              </a:rPr>
              <a:t>ice</a:t>
            </a:r>
            <a:r>
              <a:rPr lang="zh-TW">
                <a:latin typeface="Arial"/>
                <a:cs typeface="+mj-ea"/>
              </a:rPr>
              <a:t>s </a:t>
            </a:r>
            <a:endParaRPr lang="zh-TW">
              <a:latin typeface="Arial"/>
            </a:endParaRPr>
          </a:p>
        </p:txBody>
      </p:sp>
      <p:pic>
        <p:nvPicPr>
          <p:cNvPr id="31" name="圖片 30">
            <a:extLst>
              <a:ext uri="{FF2B5EF4-FFF2-40B4-BE49-F238E27FC236}">
                <a16:creationId xmlns:a16="http://schemas.microsoft.com/office/drawing/2014/main" id="{BCD18656-8519-485E-94C5-69C05CBB21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2693338"/>
            <a:ext cx="1423695" cy="221133"/>
          </a:xfrm>
          <a:prstGeom prst="rect">
            <a:avLst/>
          </a:prstGeom>
        </p:spPr>
      </p:pic>
      <p:pic>
        <p:nvPicPr>
          <p:cNvPr id="32" name="圖片 31">
            <a:extLst>
              <a:ext uri="{FF2B5EF4-FFF2-40B4-BE49-F238E27FC236}">
                <a16:creationId xmlns:a16="http://schemas.microsoft.com/office/drawing/2014/main" id="{763E8885-D80B-4112-9318-C70B89D0FB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3457836"/>
            <a:ext cx="1423695" cy="221133"/>
          </a:xfrm>
          <a:prstGeom prst="rect">
            <a:avLst/>
          </a:prstGeom>
        </p:spPr>
      </p:pic>
      <p:pic>
        <p:nvPicPr>
          <p:cNvPr id="33" name="圖片 32">
            <a:extLst>
              <a:ext uri="{FF2B5EF4-FFF2-40B4-BE49-F238E27FC236}">
                <a16:creationId xmlns:a16="http://schemas.microsoft.com/office/drawing/2014/main" id="{BEF6D49C-8EE9-4847-83F3-4B64C8D200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4207344"/>
            <a:ext cx="1423695" cy="221133"/>
          </a:xfrm>
          <a:prstGeom prst="rect">
            <a:avLst/>
          </a:prstGeom>
        </p:spPr>
      </p:pic>
      <p:pic>
        <p:nvPicPr>
          <p:cNvPr id="34" name="圖片 33">
            <a:extLst>
              <a:ext uri="{FF2B5EF4-FFF2-40B4-BE49-F238E27FC236}">
                <a16:creationId xmlns:a16="http://schemas.microsoft.com/office/drawing/2014/main" id="{B78F72FA-19FF-4926-82DF-A93E7D2CA9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443" y="3233591"/>
            <a:ext cx="1423695" cy="221133"/>
          </a:xfrm>
          <a:prstGeom prst="rect">
            <a:avLst/>
          </a:prstGeom>
        </p:spPr>
      </p:pic>
      <p:pic>
        <p:nvPicPr>
          <p:cNvPr id="38" name="圖片 37">
            <a:extLst>
              <a:ext uri="{FF2B5EF4-FFF2-40B4-BE49-F238E27FC236}">
                <a16:creationId xmlns:a16="http://schemas.microsoft.com/office/drawing/2014/main" id="{DE5919E9-3435-49E4-92DF-EAC97791C1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95453" y="4861157"/>
            <a:ext cx="1642679" cy="1209986"/>
          </a:xfrm>
          <a:prstGeom prst="rect">
            <a:avLst/>
          </a:prstGeom>
        </p:spPr>
      </p:pic>
      <p:pic>
        <p:nvPicPr>
          <p:cNvPr id="39" name="Picture 2" descr="P5 Icon 256">
            <a:extLst>
              <a:ext uri="{FF2B5EF4-FFF2-40B4-BE49-F238E27FC236}">
                <a16:creationId xmlns:a16="http://schemas.microsoft.com/office/drawing/2014/main" id="{C4910A38-5F31-443F-A3E1-CE3D6BFFEF8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50485" y="3462728"/>
            <a:ext cx="789306" cy="78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839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11CABDB6-0983-4737-807C-C73223397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6" name="圖片 5">
            <a:extLst>
              <a:ext uri="{FF2B5EF4-FFF2-40B4-BE49-F238E27FC236}">
                <a16:creationId xmlns:a16="http://schemas.microsoft.com/office/drawing/2014/main" id="{F5871592-4448-4A3D-BA36-1D5F38C3CC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37" name="圓角化同側角落矩形 24">
            <a:extLst>
              <a:ext uri="{FF2B5EF4-FFF2-40B4-BE49-F238E27FC236}">
                <a16:creationId xmlns:a16="http://schemas.microsoft.com/office/drawing/2014/main" id="{9C4C3DCE-BB0B-4C02-B5A1-7C972A93B5B3}"/>
              </a:ext>
            </a:extLst>
          </p:cNvPr>
          <p:cNvSpPr/>
          <p:nvPr/>
        </p:nvSpPr>
        <p:spPr>
          <a:xfrm>
            <a:off x="6817798" y="1912690"/>
            <a:ext cx="4595962"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sp>
        <p:nvSpPr>
          <p:cNvPr id="2" name="標題 1">
            <a:extLst>
              <a:ext uri="{FF2B5EF4-FFF2-40B4-BE49-F238E27FC236}">
                <a16:creationId xmlns:a16="http://schemas.microsoft.com/office/drawing/2014/main" id="{67C038C4-A963-4747-98F8-D797225B8135}"/>
              </a:ext>
            </a:extLst>
          </p:cNvPr>
          <p:cNvSpPr>
            <a:spLocks noGrp="1"/>
          </p:cNvSpPr>
          <p:nvPr>
            <p:ph type="title"/>
          </p:nvPr>
        </p:nvSpPr>
        <p:spPr/>
        <p:txBody>
          <a:bodyPr>
            <a:normAutofit fontScale="90000"/>
          </a:bodyPr>
          <a:lstStyle/>
          <a:p>
            <a:r>
              <a:rPr lang="zh-TW">
                <a:cs typeface="+mj-ea"/>
              </a:rPr>
              <a:t>Manage Media File Life Cycle Th</a:t>
            </a:r>
            <a:r>
              <a:rPr lang="en-US" altLang="zh-TW" err="1">
                <a:cs typeface="+mj-ea"/>
              </a:rPr>
              <a:t>roug</a:t>
            </a:r>
            <a:r>
              <a:rPr lang="zh-TW">
                <a:cs typeface="+mj-ea"/>
              </a:rPr>
              <a:t>h QNAP Applications</a:t>
            </a:r>
            <a:endParaRPr lang="zh-TW"/>
          </a:p>
        </p:txBody>
      </p:sp>
      <p:sp>
        <p:nvSpPr>
          <p:cNvPr id="23" name="TextBox 14">
            <a:extLst>
              <a:ext uri="{FF2B5EF4-FFF2-40B4-BE49-F238E27FC236}">
                <a16:creationId xmlns:a16="http://schemas.microsoft.com/office/drawing/2014/main" id="{03F3086F-0A6B-436B-B9C8-28584E07A88C}"/>
              </a:ext>
            </a:extLst>
          </p:cNvPr>
          <p:cNvSpPr txBox="1"/>
          <p:nvPr/>
        </p:nvSpPr>
        <p:spPr>
          <a:xfrm>
            <a:off x="6951388" y="5592860"/>
            <a:ext cx="3695417"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00" b="1">
                <a:solidFill>
                  <a:srgbClr val="7030A0"/>
                </a:solidFill>
                <a:latin typeface="+mj-lt"/>
                <a:ea typeface="微軟正黑體"/>
              </a:rPr>
              <a:t>File</a:t>
            </a:r>
            <a:r>
              <a:rPr lang="zh-TW" altLang="en-US" sz="2100" b="1">
                <a:solidFill>
                  <a:srgbClr val="7030A0"/>
                </a:solidFill>
                <a:latin typeface="+mj-lt"/>
                <a:ea typeface="微軟正黑體"/>
              </a:rPr>
              <a:t> </a:t>
            </a:r>
            <a:r>
              <a:rPr lang="en-US" altLang="zh-TW" sz="2100" b="1">
                <a:solidFill>
                  <a:srgbClr val="7030A0"/>
                </a:solidFill>
                <a:latin typeface="+mj-lt"/>
                <a:ea typeface="微軟正黑體"/>
              </a:rPr>
              <a:t>Station</a:t>
            </a:r>
            <a:br>
              <a:rPr lang="en-US" altLang="zh-TW" sz="1600" b="1">
                <a:latin typeface="+mj-lt"/>
                <a:ea typeface="微軟正黑體" panose="020B0604030504040204" pitchFamily="34" charset="-120"/>
              </a:rPr>
            </a:br>
            <a:r>
              <a:rPr lang="en-US" altLang="zh-TW" sz="1600">
                <a:ea typeface="+mn-lt"/>
                <a:cs typeface="+mn-lt"/>
              </a:rPr>
              <a:t>Manage all files stored </a:t>
            </a:r>
            <a:r>
              <a:rPr lang="en-US" sz="1600">
                <a:ea typeface="+mn-lt"/>
                <a:cs typeface="+mn-lt"/>
              </a:rPr>
              <a:t>in NAS</a:t>
            </a:r>
          </a:p>
        </p:txBody>
      </p:sp>
      <p:sp>
        <p:nvSpPr>
          <p:cNvPr id="26" name="圓角化同側角落矩形 24">
            <a:extLst>
              <a:ext uri="{FF2B5EF4-FFF2-40B4-BE49-F238E27FC236}">
                <a16:creationId xmlns:a16="http://schemas.microsoft.com/office/drawing/2014/main" id="{8CEB6E80-AD88-4115-9839-E47F3151E436}"/>
              </a:ext>
            </a:extLst>
          </p:cNvPr>
          <p:cNvSpPr/>
          <p:nvPr/>
        </p:nvSpPr>
        <p:spPr>
          <a:xfrm>
            <a:off x="2515621" y="1912690"/>
            <a:ext cx="3816372"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8" name="Picture 6">
            <a:extLst>
              <a:ext uri="{FF2B5EF4-FFF2-40B4-BE49-F238E27FC236}">
                <a16:creationId xmlns:a16="http://schemas.microsoft.com/office/drawing/2014/main" id="{41CE5481-6105-4982-AEB8-DF4E7E59A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5770" y="2976710"/>
            <a:ext cx="3213409" cy="2405276"/>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pic>
        <p:nvPicPr>
          <p:cNvPr id="29" name="Picture 8">
            <a:extLst>
              <a:ext uri="{FF2B5EF4-FFF2-40B4-BE49-F238E27FC236}">
                <a16:creationId xmlns:a16="http://schemas.microsoft.com/office/drawing/2014/main" id="{1C36AD71-6B17-46D6-93D2-EA27B7B5A9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358" y="2946730"/>
            <a:ext cx="4127013" cy="2405276"/>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
        <p:nvSpPr>
          <p:cNvPr id="30" name="TextBox 14">
            <a:extLst>
              <a:ext uri="{FF2B5EF4-FFF2-40B4-BE49-F238E27FC236}">
                <a16:creationId xmlns:a16="http://schemas.microsoft.com/office/drawing/2014/main" id="{C5F56D28-7658-4A94-B67D-653910D70363}"/>
              </a:ext>
            </a:extLst>
          </p:cNvPr>
          <p:cNvSpPr txBox="1"/>
          <p:nvPr/>
        </p:nvSpPr>
        <p:spPr>
          <a:xfrm>
            <a:off x="2793929" y="5548901"/>
            <a:ext cx="3395116"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00" b="1" err="1">
                <a:solidFill>
                  <a:srgbClr val="7030A0"/>
                </a:solidFill>
                <a:latin typeface="+mj-lt"/>
                <a:ea typeface="微軟正黑體"/>
              </a:rPr>
              <a:t>Qsync</a:t>
            </a:r>
            <a:br>
              <a:rPr lang="en-US" altLang="zh-TW" sz="1600" b="1">
                <a:latin typeface="+mj-lt"/>
                <a:ea typeface="微軟正黑體" panose="020B0604030504040204" pitchFamily="34" charset="-120"/>
              </a:rPr>
            </a:br>
            <a:r>
              <a:rPr lang="en-US" altLang="zh-TW" sz="1600">
                <a:ea typeface="+mn-lt"/>
                <a:cs typeface="+mn-lt"/>
              </a:rPr>
              <a:t>Sync client data to </a:t>
            </a:r>
            <a:r>
              <a:rPr lang="en-US" sz="1600">
                <a:ea typeface="+mn-lt"/>
                <a:cs typeface="+mn-lt"/>
              </a:rPr>
              <a:t>NAS</a:t>
            </a:r>
          </a:p>
        </p:txBody>
      </p:sp>
      <p:sp>
        <p:nvSpPr>
          <p:cNvPr id="31" name="TextBox 1">
            <a:extLst>
              <a:ext uri="{FF2B5EF4-FFF2-40B4-BE49-F238E27FC236}">
                <a16:creationId xmlns:a16="http://schemas.microsoft.com/office/drawing/2014/main" id="{5EFAD8AD-40E3-483F-AEEF-3D0D8C8154A6}"/>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a:rPr>
              <a:t>Data Life Cycle</a:t>
            </a:r>
            <a:endParaRPr lang="zh-TW" altLang="en-US"/>
          </a:p>
        </p:txBody>
      </p:sp>
      <p:sp>
        <p:nvSpPr>
          <p:cNvPr id="32" name="TextBox 16">
            <a:extLst>
              <a:ext uri="{FF2B5EF4-FFF2-40B4-BE49-F238E27FC236}">
                <a16:creationId xmlns:a16="http://schemas.microsoft.com/office/drawing/2014/main" id="{7445E2E2-18FB-42E8-990E-1EFEB12411CF}"/>
              </a:ext>
            </a:extLst>
          </p:cNvPr>
          <p:cNvSpPr txBox="1"/>
          <p:nvPr/>
        </p:nvSpPr>
        <p:spPr>
          <a:xfrm>
            <a:off x="196714" y="5745752"/>
            <a:ext cx="21790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a:rPr>
              <a:t>QNAP Apps</a:t>
            </a:r>
            <a:endParaRPr lang="zh-TW" altLang="en-US" sz="2200" b="1">
              <a:solidFill>
                <a:srgbClr val="002060"/>
              </a:solidFill>
              <a:latin typeface="+mj-lt"/>
              <a:ea typeface="微軟正黑體" panose="020B0604030504040204" pitchFamily="34" charset="-120"/>
              <a:cs typeface="Calibri Light"/>
            </a:endParaRPr>
          </a:p>
        </p:txBody>
      </p:sp>
      <p:sp>
        <p:nvSpPr>
          <p:cNvPr id="33" name="Right Arrow 21">
            <a:extLst>
              <a:ext uri="{FF2B5EF4-FFF2-40B4-BE49-F238E27FC236}">
                <a16:creationId xmlns:a16="http://schemas.microsoft.com/office/drawing/2014/main" id="{43777E88-BCDA-48F7-ACDA-040E4E89B7F3}"/>
              </a:ext>
            </a:extLst>
          </p:cNvPr>
          <p:cNvSpPr/>
          <p:nvPr/>
        </p:nvSpPr>
        <p:spPr>
          <a:xfrm>
            <a:off x="6189045" y="3999288"/>
            <a:ext cx="672945" cy="684299"/>
          </a:xfrm>
          <a:prstGeom prst="rightArrow">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pic>
        <p:nvPicPr>
          <p:cNvPr id="4" name="圖片 3">
            <a:extLst>
              <a:ext uri="{FF2B5EF4-FFF2-40B4-BE49-F238E27FC236}">
                <a16:creationId xmlns:a16="http://schemas.microsoft.com/office/drawing/2014/main" id="{9F98C998-D730-4623-801D-69B5444F71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88322" y="2003406"/>
            <a:ext cx="3183721" cy="952848"/>
          </a:xfrm>
          <a:prstGeom prst="rect">
            <a:avLst/>
          </a:prstGeom>
        </p:spPr>
      </p:pic>
      <p:sp>
        <p:nvSpPr>
          <p:cNvPr id="36" name="TextBox 23">
            <a:extLst>
              <a:ext uri="{FF2B5EF4-FFF2-40B4-BE49-F238E27FC236}">
                <a16:creationId xmlns:a16="http://schemas.microsoft.com/office/drawing/2014/main" id="{47779B26-F6C0-4171-A22E-2C695428C893}"/>
              </a:ext>
            </a:extLst>
          </p:cNvPr>
          <p:cNvSpPr txBox="1"/>
          <p:nvPr/>
        </p:nvSpPr>
        <p:spPr>
          <a:xfrm>
            <a:off x="2432715"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ea typeface="+mn-lt"/>
                <a:cs typeface="+mn-lt"/>
              </a:rPr>
              <a:t>Data Generated</a:t>
            </a:r>
            <a:endParaRPr lang="zh-TW" altLang="en-US"/>
          </a:p>
        </p:txBody>
      </p:sp>
      <p:pic>
        <p:nvPicPr>
          <p:cNvPr id="38" name="圖片 37">
            <a:extLst>
              <a:ext uri="{FF2B5EF4-FFF2-40B4-BE49-F238E27FC236}">
                <a16:creationId xmlns:a16="http://schemas.microsoft.com/office/drawing/2014/main" id="{6A145066-B448-481E-A41B-666DCF7C42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90499" y="2003406"/>
            <a:ext cx="3183721" cy="952848"/>
          </a:xfrm>
          <a:prstGeom prst="rect">
            <a:avLst/>
          </a:prstGeom>
        </p:spPr>
      </p:pic>
      <p:sp>
        <p:nvSpPr>
          <p:cNvPr id="39" name="TextBox 23">
            <a:extLst>
              <a:ext uri="{FF2B5EF4-FFF2-40B4-BE49-F238E27FC236}">
                <a16:creationId xmlns:a16="http://schemas.microsoft.com/office/drawing/2014/main" id="{26F453F1-B968-4CA7-87FE-3C260DACB1F2}"/>
              </a:ext>
            </a:extLst>
          </p:cNvPr>
          <p:cNvSpPr txBox="1"/>
          <p:nvPr/>
        </p:nvSpPr>
        <p:spPr>
          <a:xfrm>
            <a:off x="6734892"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ea typeface="+mn-lt"/>
                <a:cs typeface="+mn-lt"/>
              </a:rPr>
              <a:t>File management</a:t>
            </a:r>
            <a:endParaRPr lang="zh-TW" altLang="en-US"/>
          </a:p>
        </p:txBody>
      </p:sp>
      <p:sp>
        <p:nvSpPr>
          <p:cNvPr id="40" name="Right Arrow 21">
            <a:extLst>
              <a:ext uri="{FF2B5EF4-FFF2-40B4-BE49-F238E27FC236}">
                <a16:creationId xmlns:a16="http://schemas.microsoft.com/office/drawing/2014/main" id="{9B3EA256-87EA-4909-9E52-8587A56EC83F}"/>
              </a:ext>
            </a:extLst>
          </p:cNvPr>
          <p:cNvSpPr/>
          <p:nvPr/>
        </p:nvSpPr>
        <p:spPr>
          <a:xfrm>
            <a:off x="11255720" y="3999288"/>
            <a:ext cx="672945" cy="684299"/>
          </a:xfrm>
          <a:prstGeom prst="rightArrow">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Tree>
    <p:extLst>
      <p:ext uri="{BB962C8B-B14F-4D97-AF65-F5344CB8AC3E}">
        <p14:creationId xmlns:p14="http://schemas.microsoft.com/office/powerpoint/2010/main" val="1927981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圓角化同側角落矩形 24">
            <a:extLst>
              <a:ext uri="{FF2B5EF4-FFF2-40B4-BE49-F238E27FC236}">
                <a16:creationId xmlns:a16="http://schemas.microsoft.com/office/drawing/2014/main" id="{2C36382F-2D26-41E9-AF11-256612644427}"/>
              </a:ext>
            </a:extLst>
          </p:cNvPr>
          <p:cNvSpPr/>
          <p:nvPr/>
        </p:nvSpPr>
        <p:spPr>
          <a:xfrm>
            <a:off x="7312472" y="1912690"/>
            <a:ext cx="4523189"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36" name="圖片 35">
            <a:extLst>
              <a:ext uri="{FF2B5EF4-FFF2-40B4-BE49-F238E27FC236}">
                <a16:creationId xmlns:a16="http://schemas.microsoft.com/office/drawing/2014/main" id="{624C0787-2832-4A35-9908-1EC852F6F9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5174" y="2003406"/>
            <a:ext cx="3183721" cy="952848"/>
          </a:xfrm>
          <a:prstGeom prst="rect">
            <a:avLst/>
          </a:prstGeom>
        </p:spPr>
      </p:pic>
      <p:sp>
        <p:nvSpPr>
          <p:cNvPr id="37" name="TextBox 23">
            <a:extLst>
              <a:ext uri="{FF2B5EF4-FFF2-40B4-BE49-F238E27FC236}">
                <a16:creationId xmlns:a16="http://schemas.microsoft.com/office/drawing/2014/main" id="{B70362EE-8FBE-42C9-A08D-3F7D13D641D3}"/>
              </a:ext>
            </a:extLst>
          </p:cNvPr>
          <p:cNvSpPr txBox="1"/>
          <p:nvPr/>
        </p:nvSpPr>
        <p:spPr>
          <a:xfrm>
            <a:off x="7229567" y="2180353"/>
            <a:ext cx="2801159"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ea typeface="+mn-lt"/>
                <a:cs typeface="+mn-lt"/>
              </a:rPr>
              <a:t>File re-organiz</a:t>
            </a:r>
            <a:r>
              <a:rPr lang="en-US" altLang="zh-TW" sz="2650">
                <a:ea typeface="+mn-lt"/>
                <a:cs typeface="+mn-lt"/>
              </a:rPr>
              <a:t>ation</a:t>
            </a:r>
            <a:endParaRPr lang="zh-TW" sz="2650">
              <a:cs typeface="Calibri"/>
            </a:endParaRPr>
          </a:p>
        </p:txBody>
      </p:sp>
      <p:pic>
        <p:nvPicPr>
          <p:cNvPr id="21" name="圖片 20">
            <a:extLst>
              <a:ext uri="{FF2B5EF4-FFF2-40B4-BE49-F238E27FC236}">
                <a16:creationId xmlns:a16="http://schemas.microsoft.com/office/drawing/2014/main" id="{69060868-FB1E-4BDD-B77B-0363D25A7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22" name="圖片 21">
            <a:extLst>
              <a:ext uri="{FF2B5EF4-FFF2-40B4-BE49-F238E27FC236}">
                <a16:creationId xmlns:a16="http://schemas.microsoft.com/office/drawing/2014/main" id="{0BB1EB09-6597-4E68-9404-E429072F3A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29" name="TextBox 1">
            <a:extLst>
              <a:ext uri="{FF2B5EF4-FFF2-40B4-BE49-F238E27FC236}">
                <a16:creationId xmlns:a16="http://schemas.microsoft.com/office/drawing/2014/main" id="{DF81849C-4B4D-4745-8254-D6EA7DE72949}"/>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a:rPr>
              <a:t>Data Life Cycle</a:t>
            </a:r>
            <a:endParaRPr lang="zh-TW" altLang="en-US"/>
          </a:p>
        </p:txBody>
      </p:sp>
      <p:sp>
        <p:nvSpPr>
          <p:cNvPr id="30" name="TextBox 16">
            <a:extLst>
              <a:ext uri="{FF2B5EF4-FFF2-40B4-BE49-F238E27FC236}">
                <a16:creationId xmlns:a16="http://schemas.microsoft.com/office/drawing/2014/main" id="{5204571D-339D-4D3B-ABAC-95D04E9318AD}"/>
              </a:ext>
            </a:extLst>
          </p:cNvPr>
          <p:cNvSpPr txBox="1"/>
          <p:nvPr/>
        </p:nvSpPr>
        <p:spPr>
          <a:xfrm>
            <a:off x="196714" y="5745752"/>
            <a:ext cx="21790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a:rPr>
              <a:t>QNAP Apps</a:t>
            </a:r>
            <a:endParaRPr lang="en-US" sz="2200" b="1">
              <a:solidFill>
                <a:srgbClr val="002060"/>
              </a:solidFill>
              <a:latin typeface="+mj-lt"/>
              <a:ea typeface="微軟正黑體"/>
            </a:endParaRPr>
          </a:p>
        </p:txBody>
      </p:sp>
      <p:sp>
        <p:nvSpPr>
          <p:cNvPr id="31" name="圓角化同側角落矩形 24">
            <a:extLst>
              <a:ext uri="{FF2B5EF4-FFF2-40B4-BE49-F238E27FC236}">
                <a16:creationId xmlns:a16="http://schemas.microsoft.com/office/drawing/2014/main" id="{36B33DC5-5279-42CF-90E3-078B3FEC292D}"/>
              </a:ext>
            </a:extLst>
          </p:cNvPr>
          <p:cNvSpPr/>
          <p:nvPr/>
        </p:nvSpPr>
        <p:spPr>
          <a:xfrm>
            <a:off x="2515621" y="1912690"/>
            <a:ext cx="4456694"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33" name="圖片 32">
            <a:extLst>
              <a:ext uri="{FF2B5EF4-FFF2-40B4-BE49-F238E27FC236}">
                <a16:creationId xmlns:a16="http://schemas.microsoft.com/office/drawing/2014/main" id="{B64FAF06-3C9A-4774-AFEB-A301DB29B9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322" y="2003406"/>
            <a:ext cx="3183721" cy="952848"/>
          </a:xfrm>
          <a:prstGeom prst="rect">
            <a:avLst/>
          </a:prstGeom>
        </p:spPr>
      </p:pic>
      <p:sp>
        <p:nvSpPr>
          <p:cNvPr id="34" name="TextBox 23">
            <a:extLst>
              <a:ext uri="{FF2B5EF4-FFF2-40B4-BE49-F238E27FC236}">
                <a16:creationId xmlns:a16="http://schemas.microsoft.com/office/drawing/2014/main" id="{3859A187-A28B-4CD3-9130-2F4EC453E708}"/>
              </a:ext>
            </a:extLst>
          </p:cNvPr>
          <p:cNvSpPr txBox="1"/>
          <p:nvPr/>
        </p:nvSpPr>
        <p:spPr>
          <a:xfrm>
            <a:off x="2432715"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ea typeface="+mn-lt"/>
                <a:cs typeface="+mn-lt"/>
              </a:rPr>
              <a:t>Bulk Data</a:t>
            </a:r>
            <a:endParaRPr lang="zh-TW" altLang="en-US"/>
          </a:p>
        </p:txBody>
      </p:sp>
      <p:sp>
        <p:nvSpPr>
          <p:cNvPr id="7" name="TextBox 14">
            <a:extLst>
              <a:ext uri="{FF2B5EF4-FFF2-40B4-BE49-F238E27FC236}">
                <a16:creationId xmlns:a16="http://schemas.microsoft.com/office/drawing/2014/main" id="{2D4DBCF7-1A11-43B1-8106-5E474E6D267D}"/>
              </a:ext>
            </a:extLst>
          </p:cNvPr>
          <p:cNvSpPr txBox="1"/>
          <p:nvPr/>
        </p:nvSpPr>
        <p:spPr>
          <a:xfrm>
            <a:off x="7515121" y="5439218"/>
            <a:ext cx="4299132" cy="11849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00" b="1" err="1">
                <a:solidFill>
                  <a:srgbClr val="7030A0"/>
                </a:solidFill>
                <a:latin typeface="+mj-lt"/>
                <a:ea typeface="微軟正黑體"/>
              </a:rPr>
              <a:t>Qfiling</a:t>
            </a:r>
            <a:br>
              <a:rPr lang="en-US" altLang="zh-TW" sz="1600" b="1">
                <a:latin typeface="+mj-lt"/>
                <a:ea typeface="微軟正黑體" panose="020B0604030504040204" pitchFamily="34" charset="-120"/>
              </a:rPr>
            </a:br>
            <a:r>
              <a:rPr lang="en-US" altLang="zh-TW" sz="1600">
                <a:ea typeface="+mn-lt"/>
                <a:cs typeface="+mn-lt"/>
              </a:rPr>
              <a:t>A</a:t>
            </a:r>
            <a:r>
              <a:rPr lang="zh-TW" sz="1600">
                <a:ea typeface="+mn-lt"/>
                <a:cs typeface="+mn-lt"/>
              </a:rPr>
              <a:t>utomates your file organiz</a:t>
            </a:r>
            <a:r>
              <a:rPr lang="en-US" altLang="zh-TW" sz="1600">
                <a:ea typeface="+mn-lt"/>
                <a:cs typeface="+mn-lt"/>
              </a:rPr>
              <a:t>ing</a:t>
            </a:r>
            <a:r>
              <a:rPr lang="zh-TW" altLang="en-US" sz="1600">
                <a:ea typeface="+mn-lt"/>
                <a:cs typeface="+mn-lt"/>
              </a:rPr>
              <a:t> </a:t>
            </a:r>
            <a:r>
              <a:rPr lang="en-US" altLang="en-US" sz="1600">
                <a:ea typeface="+mn-lt"/>
                <a:cs typeface="+mn-lt"/>
              </a:rPr>
              <a:t>tasks</a:t>
            </a:r>
            <a:r>
              <a:rPr lang="zh-TW" sz="1600">
                <a:ea typeface="+mn-lt"/>
                <a:cs typeface="+mn-lt"/>
              </a:rPr>
              <a:t>. All you need to do is categorize your files</a:t>
            </a:r>
            <a:r>
              <a:rPr lang="zh-TW" altLang="en-US" sz="1600">
                <a:ea typeface="+mn-lt"/>
                <a:cs typeface="+mn-lt"/>
              </a:rPr>
              <a:t> and</a:t>
            </a:r>
            <a:r>
              <a:rPr lang="zh-TW" sz="1600">
                <a:ea typeface="+mn-lt"/>
                <a:cs typeface="+mn-lt"/>
              </a:rPr>
              <a:t> set a schedule</a:t>
            </a:r>
            <a:r>
              <a:rPr lang="zh-TW" altLang="en-US" sz="1600">
                <a:ea typeface="+mn-lt"/>
                <a:cs typeface="+mn-lt"/>
              </a:rPr>
              <a:t> </a:t>
            </a:r>
            <a:endParaRPr lang="en-US" altLang="zh-TW" sz="1600"/>
          </a:p>
          <a:p>
            <a:endParaRPr lang="en-US" altLang="zh-TW" sz="1600" b="1">
              <a:latin typeface="+mj-lt"/>
              <a:ea typeface="微軟正黑體" panose="020B0604030504040204" pitchFamily="34" charset="-120"/>
            </a:endParaRPr>
          </a:p>
        </p:txBody>
      </p:sp>
      <p:sp>
        <p:nvSpPr>
          <p:cNvPr id="17" name="Right Arrow 21">
            <a:extLst>
              <a:ext uri="{FF2B5EF4-FFF2-40B4-BE49-F238E27FC236}">
                <a16:creationId xmlns:a16="http://schemas.microsoft.com/office/drawing/2014/main" id="{DCDE0488-FFF0-44CE-AC33-B8624E0F7F31}"/>
              </a:ext>
            </a:extLst>
          </p:cNvPr>
          <p:cNvSpPr/>
          <p:nvPr/>
        </p:nvSpPr>
        <p:spPr>
          <a:xfrm>
            <a:off x="538342" y="4005127"/>
            <a:ext cx="1654056" cy="684299"/>
          </a:xfrm>
          <a:prstGeom prst="rightArrow">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20" name="TextBox 23">
            <a:extLst>
              <a:ext uri="{FF2B5EF4-FFF2-40B4-BE49-F238E27FC236}">
                <a16:creationId xmlns:a16="http://schemas.microsoft.com/office/drawing/2014/main" id="{155E4EEF-AFA9-4408-8C80-65399992E9D6}"/>
              </a:ext>
            </a:extLst>
          </p:cNvPr>
          <p:cNvSpPr txBox="1"/>
          <p:nvPr/>
        </p:nvSpPr>
        <p:spPr>
          <a:xfrm>
            <a:off x="538343" y="4167765"/>
            <a:ext cx="1467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1600">
                <a:solidFill>
                  <a:schemeClr val="bg1"/>
                </a:solidFill>
                <a:ea typeface="+mn-lt"/>
                <a:cs typeface="+mn-lt"/>
              </a:rPr>
              <a:t>File Mgmt.</a:t>
            </a:r>
            <a:endParaRPr lang="zh-TW" altLang="en-US">
              <a:solidFill>
                <a:schemeClr val="bg1"/>
              </a:solidFill>
              <a:cs typeface="Calibri"/>
            </a:endParaRPr>
          </a:p>
        </p:txBody>
      </p:sp>
      <p:pic>
        <p:nvPicPr>
          <p:cNvPr id="23" name="Picture 12">
            <a:extLst>
              <a:ext uri="{FF2B5EF4-FFF2-40B4-BE49-F238E27FC236}">
                <a16:creationId xmlns:a16="http://schemas.microsoft.com/office/drawing/2014/main" id="{CD7C89FB-9160-4369-A10B-5A9C79ACE8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0169" y="3094221"/>
            <a:ext cx="4150552" cy="2404321"/>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
        <p:nvSpPr>
          <p:cNvPr id="24" name="TextBox 14">
            <a:extLst>
              <a:ext uri="{FF2B5EF4-FFF2-40B4-BE49-F238E27FC236}">
                <a16:creationId xmlns:a16="http://schemas.microsoft.com/office/drawing/2014/main" id="{24B5E2CC-8619-4A0B-A04E-46CDA3AC377D}"/>
              </a:ext>
            </a:extLst>
          </p:cNvPr>
          <p:cNvSpPr txBox="1"/>
          <p:nvPr/>
        </p:nvSpPr>
        <p:spPr>
          <a:xfrm>
            <a:off x="2649657" y="5566692"/>
            <a:ext cx="4353724" cy="692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00" b="1" err="1">
                <a:solidFill>
                  <a:srgbClr val="7030A0"/>
                </a:solidFill>
                <a:latin typeface="+mj-lt"/>
                <a:ea typeface="微軟正黑體"/>
              </a:rPr>
              <a:t>Qsirch</a:t>
            </a:r>
            <a:br>
              <a:rPr lang="en-US" altLang="zh-TW" sz="1600" b="1">
                <a:latin typeface="+mj-lt"/>
                <a:ea typeface="微軟正黑體" panose="020B0604030504040204" pitchFamily="34" charset="-120"/>
              </a:rPr>
            </a:br>
            <a:r>
              <a:rPr lang="en-US" altLang="zh-TW" sz="1600">
                <a:ea typeface="+mn-lt"/>
                <a:cs typeface="+mn-lt"/>
              </a:rPr>
              <a:t>Search desired information from accumulating files</a:t>
            </a:r>
            <a:endParaRPr lang="en-US" altLang="zh-TW" sz="1600" b="1">
              <a:latin typeface="+mj-lt"/>
              <a:ea typeface="微軟正黑體" panose="020B0604030504040204" pitchFamily="34" charset="-120"/>
            </a:endParaRPr>
          </a:p>
        </p:txBody>
      </p:sp>
      <p:pic>
        <p:nvPicPr>
          <p:cNvPr id="25" name="Picture 2">
            <a:extLst>
              <a:ext uri="{FF2B5EF4-FFF2-40B4-BE49-F238E27FC236}">
                <a16:creationId xmlns:a16="http://schemas.microsoft.com/office/drawing/2014/main" id="{6BBC2773-ED93-4A61-92B8-62E3CC278A4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9533" y="3154514"/>
            <a:ext cx="4422879" cy="22837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標題 1">
            <a:extLst>
              <a:ext uri="{FF2B5EF4-FFF2-40B4-BE49-F238E27FC236}">
                <a16:creationId xmlns:a16="http://schemas.microsoft.com/office/drawing/2014/main" id="{8AB0C7B3-A84D-43BE-8618-2DBA1D7D2372}"/>
              </a:ext>
            </a:extLst>
          </p:cNvPr>
          <p:cNvSpPr>
            <a:spLocks noGrp="1"/>
          </p:cNvSpPr>
          <p:nvPr>
            <p:ph type="title"/>
          </p:nvPr>
        </p:nvSpPr>
        <p:spPr>
          <a:xfrm>
            <a:off x="838200" y="365125"/>
            <a:ext cx="10515600" cy="1325563"/>
          </a:xfrm>
        </p:spPr>
        <p:txBody>
          <a:bodyPr>
            <a:normAutofit fontScale="90000"/>
          </a:bodyPr>
          <a:lstStyle/>
          <a:p>
            <a:r>
              <a:rPr lang="zh-TW">
                <a:cs typeface="+mj-ea"/>
              </a:rPr>
              <a:t>Manage Media File Life Cycle Th</a:t>
            </a:r>
            <a:r>
              <a:rPr lang="en-US" altLang="zh-TW" err="1">
                <a:cs typeface="+mj-ea"/>
              </a:rPr>
              <a:t>roug</a:t>
            </a:r>
            <a:r>
              <a:rPr lang="zh-TW">
                <a:cs typeface="+mj-ea"/>
              </a:rPr>
              <a:t>h QNAP Applications</a:t>
            </a:r>
            <a:endParaRPr lang="zh-TW"/>
          </a:p>
        </p:txBody>
      </p:sp>
      <p:sp>
        <p:nvSpPr>
          <p:cNvPr id="32" name="Right Arrow 21">
            <a:extLst>
              <a:ext uri="{FF2B5EF4-FFF2-40B4-BE49-F238E27FC236}">
                <a16:creationId xmlns:a16="http://schemas.microsoft.com/office/drawing/2014/main" id="{3B991F0C-AC2B-4CBB-A0E9-E8A2D1522D07}"/>
              </a:ext>
            </a:extLst>
          </p:cNvPr>
          <p:cNvSpPr/>
          <p:nvPr/>
        </p:nvSpPr>
        <p:spPr>
          <a:xfrm>
            <a:off x="6842176" y="3999288"/>
            <a:ext cx="672945" cy="684299"/>
          </a:xfrm>
          <a:prstGeom prst="rightArrow">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38" name="Right Arrow 21">
            <a:extLst>
              <a:ext uri="{FF2B5EF4-FFF2-40B4-BE49-F238E27FC236}">
                <a16:creationId xmlns:a16="http://schemas.microsoft.com/office/drawing/2014/main" id="{B58D9AA6-D676-4FC2-9E4F-2F25CF77BF0E}"/>
              </a:ext>
            </a:extLst>
          </p:cNvPr>
          <p:cNvSpPr/>
          <p:nvPr/>
        </p:nvSpPr>
        <p:spPr>
          <a:xfrm>
            <a:off x="11485939" y="3999288"/>
            <a:ext cx="672945" cy="684299"/>
          </a:xfrm>
          <a:prstGeom prst="rightArrow">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Tree>
    <p:extLst>
      <p:ext uri="{BB962C8B-B14F-4D97-AF65-F5344CB8AC3E}">
        <p14:creationId xmlns:p14="http://schemas.microsoft.com/office/powerpoint/2010/main" val="170046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6181238-9FAD-4085-8334-B449FF203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21" name="圖片 20">
            <a:extLst>
              <a:ext uri="{FF2B5EF4-FFF2-40B4-BE49-F238E27FC236}">
                <a16:creationId xmlns:a16="http://schemas.microsoft.com/office/drawing/2014/main" id="{742FB47A-271B-4290-A6A1-370074F116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22" name="TextBox 1">
            <a:extLst>
              <a:ext uri="{FF2B5EF4-FFF2-40B4-BE49-F238E27FC236}">
                <a16:creationId xmlns:a16="http://schemas.microsoft.com/office/drawing/2014/main" id="{8D1164E6-578E-4854-AC23-518D07AD34D0}"/>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200">
                <a:ea typeface="+mn-lt"/>
                <a:cs typeface="+mn-lt"/>
              </a:rPr>
              <a:t>Data Life Cycle</a:t>
            </a:r>
            <a:endParaRPr lang="zh-TW" altLang="en-US"/>
          </a:p>
        </p:txBody>
      </p:sp>
      <p:sp>
        <p:nvSpPr>
          <p:cNvPr id="23" name="TextBox 16">
            <a:extLst>
              <a:ext uri="{FF2B5EF4-FFF2-40B4-BE49-F238E27FC236}">
                <a16:creationId xmlns:a16="http://schemas.microsoft.com/office/drawing/2014/main" id="{38E6EB10-1EA5-4328-A29D-DE876FDA6123}"/>
              </a:ext>
            </a:extLst>
          </p:cNvPr>
          <p:cNvSpPr txBox="1"/>
          <p:nvPr/>
        </p:nvSpPr>
        <p:spPr>
          <a:xfrm>
            <a:off x="-23074" y="5520185"/>
            <a:ext cx="269483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a:rPr>
              <a:t>QNAP / </a:t>
            </a:r>
            <a:r>
              <a:rPr lang="en-US" altLang="zh-TW" sz="2200" b="1" err="1">
                <a:solidFill>
                  <a:srgbClr val="002060"/>
                </a:solidFill>
                <a:latin typeface="+mj-lt"/>
                <a:ea typeface="微軟正黑體"/>
              </a:rPr>
              <a:t>Archiware</a:t>
            </a:r>
            <a:br>
              <a:rPr lang="en-US" altLang="zh-TW" sz="2200" b="1">
                <a:latin typeface="+mj-lt"/>
                <a:ea typeface="微軟正黑體" panose="020B0604030504040204" pitchFamily="34" charset="-120"/>
              </a:rPr>
            </a:br>
            <a:r>
              <a:rPr lang="zh-TW" altLang="en-US" sz="2200" b="1">
                <a:solidFill>
                  <a:srgbClr val="002060"/>
                </a:solidFill>
                <a:latin typeface="+mj-lt"/>
                <a:ea typeface="微軟正黑體"/>
              </a:rPr>
              <a:t>Apps</a:t>
            </a:r>
            <a:endParaRPr lang="en-US" sz="2200" b="1">
              <a:solidFill>
                <a:srgbClr val="002060"/>
              </a:solidFill>
              <a:latin typeface="+mj-lt"/>
              <a:ea typeface="微軟正黑體"/>
            </a:endParaRPr>
          </a:p>
        </p:txBody>
      </p:sp>
      <p:sp>
        <p:nvSpPr>
          <p:cNvPr id="25" name="圓角化同側角落矩形 24">
            <a:extLst>
              <a:ext uri="{FF2B5EF4-FFF2-40B4-BE49-F238E27FC236}">
                <a16:creationId xmlns:a16="http://schemas.microsoft.com/office/drawing/2014/main" id="{35AFC40F-2D0B-48D2-BEFF-44F3CA4F7931}"/>
              </a:ext>
            </a:extLst>
          </p:cNvPr>
          <p:cNvSpPr/>
          <p:nvPr/>
        </p:nvSpPr>
        <p:spPr>
          <a:xfrm>
            <a:off x="2515621" y="1912690"/>
            <a:ext cx="9033200"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7" name="圖片 26">
            <a:extLst>
              <a:ext uri="{FF2B5EF4-FFF2-40B4-BE49-F238E27FC236}">
                <a16:creationId xmlns:a16="http://schemas.microsoft.com/office/drawing/2014/main" id="{42160462-5890-4F56-AF7F-AC7782336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8321" y="2003406"/>
            <a:ext cx="4063595" cy="952848"/>
          </a:xfrm>
          <a:prstGeom prst="rect">
            <a:avLst/>
          </a:prstGeom>
        </p:spPr>
      </p:pic>
      <p:sp>
        <p:nvSpPr>
          <p:cNvPr id="28" name="TextBox 23">
            <a:extLst>
              <a:ext uri="{FF2B5EF4-FFF2-40B4-BE49-F238E27FC236}">
                <a16:creationId xmlns:a16="http://schemas.microsoft.com/office/drawing/2014/main" id="{E4E07934-6FEA-443A-9248-7C112AF97D0C}"/>
              </a:ext>
            </a:extLst>
          </p:cNvPr>
          <p:cNvSpPr txBox="1"/>
          <p:nvPr/>
        </p:nvSpPr>
        <p:spPr>
          <a:xfrm>
            <a:off x="2479335" y="2180353"/>
            <a:ext cx="4003676"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ea typeface="+mn-lt"/>
                <a:cs typeface="+mn-lt"/>
              </a:rPr>
              <a:t>Backup or Archive to Cloud</a:t>
            </a:r>
            <a:endParaRPr lang="zh-TW" altLang="en-US"/>
          </a:p>
        </p:txBody>
      </p:sp>
      <p:sp>
        <p:nvSpPr>
          <p:cNvPr id="29" name="Right Arrow 21">
            <a:extLst>
              <a:ext uri="{FF2B5EF4-FFF2-40B4-BE49-F238E27FC236}">
                <a16:creationId xmlns:a16="http://schemas.microsoft.com/office/drawing/2014/main" id="{B37E1BFD-0790-4F8B-9EA1-087B94F3FBEB}"/>
              </a:ext>
            </a:extLst>
          </p:cNvPr>
          <p:cNvSpPr/>
          <p:nvPr/>
        </p:nvSpPr>
        <p:spPr>
          <a:xfrm>
            <a:off x="538342" y="4005127"/>
            <a:ext cx="1654056" cy="684299"/>
          </a:xfrm>
          <a:prstGeom prst="rightArrow">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30" name="TextBox 23">
            <a:extLst>
              <a:ext uri="{FF2B5EF4-FFF2-40B4-BE49-F238E27FC236}">
                <a16:creationId xmlns:a16="http://schemas.microsoft.com/office/drawing/2014/main" id="{9B6E0DBC-BF74-4328-B2CA-9F1F9D8102C5}"/>
              </a:ext>
            </a:extLst>
          </p:cNvPr>
          <p:cNvSpPr txBox="1"/>
          <p:nvPr/>
        </p:nvSpPr>
        <p:spPr>
          <a:xfrm>
            <a:off x="538343" y="4167765"/>
            <a:ext cx="1467987"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1600">
                <a:solidFill>
                  <a:schemeClr val="bg1"/>
                </a:solidFill>
                <a:latin typeface="Calibri"/>
                <a:ea typeface="微軟正黑體" panose="020B0604030504040204" pitchFamily="34" charset="-120"/>
                <a:cs typeface="Calibri"/>
              </a:rPr>
              <a:t>File Mgmt.</a:t>
            </a:r>
            <a:endParaRPr lang="zh-TW" sz="1600">
              <a:ea typeface="+mn-lt"/>
              <a:cs typeface="+mn-lt"/>
            </a:endParaRPr>
          </a:p>
          <a:p>
            <a:pPr algn="ctr"/>
            <a:endParaRPr lang="zh-TW" altLang="en-US" sz="1600" b="1">
              <a:solidFill>
                <a:schemeClr val="bg1"/>
              </a:solidFill>
              <a:latin typeface="+mj-lt"/>
              <a:ea typeface="微軟正黑體" panose="020B0604030504040204" pitchFamily="34" charset="-120"/>
              <a:cs typeface="Calibri Light"/>
            </a:endParaRPr>
          </a:p>
        </p:txBody>
      </p:sp>
      <p:sp>
        <p:nvSpPr>
          <p:cNvPr id="24" name="TextBox 14">
            <a:extLst>
              <a:ext uri="{FF2B5EF4-FFF2-40B4-BE49-F238E27FC236}">
                <a16:creationId xmlns:a16="http://schemas.microsoft.com/office/drawing/2014/main" id="{24B5E2CC-8619-4A0B-A04E-46CDA3AC377D}"/>
              </a:ext>
            </a:extLst>
          </p:cNvPr>
          <p:cNvSpPr txBox="1"/>
          <p:nvPr/>
        </p:nvSpPr>
        <p:spPr>
          <a:xfrm>
            <a:off x="3468727" y="5835364"/>
            <a:ext cx="7126987"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100" b="1" err="1">
                <a:solidFill>
                  <a:srgbClr val="7030A0"/>
                </a:solidFill>
                <a:latin typeface="+mj-lt"/>
                <a:ea typeface="微軟正黑體"/>
              </a:rPr>
              <a:t>HybridMount</a:t>
            </a:r>
            <a:r>
              <a:rPr lang="en-US" altLang="zh-TW" sz="2100" b="1">
                <a:solidFill>
                  <a:srgbClr val="7030A0"/>
                </a:solidFill>
                <a:latin typeface="+mj-lt"/>
                <a:ea typeface="微軟正黑體"/>
              </a:rPr>
              <a:t> / HBS 3/ </a:t>
            </a:r>
            <a:r>
              <a:rPr lang="en-US" altLang="zh-TW" sz="2100" b="1" err="1">
                <a:solidFill>
                  <a:srgbClr val="7030A0"/>
                </a:solidFill>
                <a:latin typeface="+mj-lt"/>
                <a:ea typeface="微軟正黑體"/>
              </a:rPr>
              <a:t>Archiware</a:t>
            </a:r>
            <a:r>
              <a:rPr lang="en-US" altLang="zh-TW" sz="2100" b="1">
                <a:solidFill>
                  <a:srgbClr val="7030A0"/>
                </a:solidFill>
                <a:latin typeface="+mj-lt"/>
                <a:ea typeface="微軟正黑體"/>
              </a:rPr>
              <a:t> P5</a:t>
            </a:r>
            <a:br>
              <a:rPr lang="en-US" altLang="zh-TW" sz="1600" b="1">
                <a:latin typeface="+mj-lt"/>
                <a:ea typeface="微軟正黑體" panose="020B0604030504040204" pitchFamily="34" charset="-120"/>
              </a:rPr>
            </a:br>
            <a:endParaRPr lang="en-US" altLang="zh-TW" sz="1600" b="1">
              <a:solidFill>
                <a:srgbClr val="7030A0"/>
              </a:solidFill>
              <a:latin typeface="+mj-lt"/>
              <a:ea typeface="微軟正黑體" panose="020B0604030504040204" pitchFamily="34" charset="-120"/>
            </a:endParaRPr>
          </a:p>
        </p:txBody>
      </p:sp>
      <p:pic>
        <p:nvPicPr>
          <p:cNvPr id="3" name="圖片 2">
            <a:extLst>
              <a:ext uri="{FF2B5EF4-FFF2-40B4-BE49-F238E27FC236}">
                <a16:creationId xmlns:a16="http://schemas.microsoft.com/office/drawing/2014/main" id="{678098D7-F550-4537-82C8-799A8C122C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7436" y="2936050"/>
            <a:ext cx="4253469" cy="1987080"/>
          </a:xfrm>
          <a:prstGeom prst="rect">
            <a:avLst/>
          </a:prstGeom>
        </p:spPr>
      </p:pic>
      <p:pic>
        <p:nvPicPr>
          <p:cNvPr id="11266" name="Picture 2">
            <a:extLst>
              <a:ext uri="{FF2B5EF4-FFF2-40B4-BE49-F238E27FC236}">
                <a16:creationId xmlns:a16="http://schemas.microsoft.com/office/drawing/2014/main" id="{90CAE692-7995-4A9C-A274-6C0AD9E7E6F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32492" y="2718856"/>
            <a:ext cx="4358388" cy="279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77D6A4E8-B0FA-45E0-87A8-AEF1F76E55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2890" y="3685721"/>
            <a:ext cx="4661061" cy="2083239"/>
          </a:xfrm>
          <a:prstGeom prst="rect">
            <a:avLst/>
          </a:prstGeom>
        </p:spPr>
      </p:pic>
      <p:sp>
        <p:nvSpPr>
          <p:cNvPr id="33" name="Shape 1393">
            <a:extLst>
              <a:ext uri="{FF2B5EF4-FFF2-40B4-BE49-F238E27FC236}">
                <a16:creationId xmlns:a16="http://schemas.microsoft.com/office/drawing/2014/main" id="{78A29901-6E01-4FAB-8D6A-FB4579C7986E}"/>
              </a:ext>
            </a:extLst>
          </p:cNvPr>
          <p:cNvSpPr/>
          <p:nvPr/>
        </p:nvSpPr>
        <p:spPr>
          <a:xfrm>
            <a:off x="9379664" y="1460555"/>
            <a:ext cx="2489207" cy="1495699"/>
          </a:xfrm>
          <a:custGeom>
            <a:avLst/>
            <a:gdLst/>
            <a:ahLst/>
            <a:cxnLst/>
            <a:rect l="0" t="0" r="0" b="0"/>
            <a:pathLst>
              <a:path w="120000" h="120000" extrusionOk="0">
                <a:moveTo>
                  <a:pt x="49325" y="0"/>
                </a:moveTo>
                <a:cubicBezTo>
                  <a:pt x="57674" y="0"/>
                  <a:pt x="65058" y="7019"/>
                  <a:pt x="69179" y="18219"/>
                </a:cubicBezTo>
                <a:cubicBezTo>
                  <a:pt x="71776" y="14188"/>
                  <a:pt x="75252" y="11987"/>
                  <a:pt x="79031" y="11987"/>
                </a:cubicBezTo>
                <a:cubicBezTo>
                  <a:pt x="87238" y="11987"/>
                  <a:pt x="94019" y="22369"/>
                  <a:pt x="94791" y="35895"/>
                </a:cubicBezTo>
                <a:cubicBezTo>
                  <a:pt x="94933" y="35750"/>
                  <a:pt x="95076" y="35747"/>
                  <a:pt x="95220" y="35747"/>
                </a:cubicBezTo>
                <a:cubicBezTo>
                  <a:pt x="108905" y="35747"/>
                  <a:pt x="120000" y="54608"/>
                  <a:pt x="120000" y="77873"/>
                </a:cubicBezTo>
                <a:cubicBezTo>
                  <a:pt x="120000" y="99840"/>
                  <a:pt x="110109" y="117880"/>
                  <a:pt x="97485" y="119805"/>
                </a:cubicBezTo>
                <a:lnTo>
                  <a:pt x="97485" y="120000"/>
                </a:lnTo>
                <a:lnTo>
                  <a:pt x="95220" y="120000"/>
                </a:lnTo>
                <a:lnTo>
                  <a:pt x="27654" y="120000"/>
                </a:lnTo>
                <a:lnTo>
                  <a:pt x="27654" y="119685"/>
                </a:lnTo>
                <a:cubicBezTo>
                  <a:pt x="26712" y="119904"/>
                  <a:pt x="25752" y="120000"/>
                  <a:pt x="24779" y="120000"/>
                </a:cubicBezTo>
                <a:cubicBezTo>
                  <a:pt x="11094" y="120000"/>
                  <a:pt x="0" y="101139"/>
                  <a:pt x="0" y="77873"/>
                </a:cubicBezTo>
                <a:cubicBezTo>
                  <a:pt x="0" y="54608"/>
                  <a:pt x="11094" y="35747"/>
                  <a:pt x="24779" y="35747"/>
                </a:cubicBezTo>
                <a:lnTo>
                  <a:pt x="25282" y="35920"/>
                </a:lnTo>
                <a:cubicBezTo>
                  <a:pt x="26617" y="15537"/>
                  <a:pt x="36904" y="0"/>
                  <a:pt x="49325" y="0"/>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8" name="標題 1">
            <a:extLst>
              <a:ext uri="{FF2B5EF4-FFF2-40B4-BE49-F238E27FC236}">
                <a16:creationId xmlns:a16="http://schemas.microsoft.com/office/drawing/2014/main" id="{1EBFFFCB-EE0C-48D6-9DF2-3246E0CE40F8}"/>
              </a:ext>
            </a:extLst>
          </p:cNvPr>
          <p:cNvSpPr>
            <a:spLocks noGrp="1"/>
          </p:cNvSpPr>
          <p:nvPr>
            <p:ph type="title"/>
          </p:nvPr>
        </p:nvSpPr>
        <p:spPr>
          <a:xfrm>
            <a:off x="838200" y="365125"/>
            <a:ext cx="10515600" cy="1325563"/>
          </a:xfrm>
        </p:spPr>
        <p:txBody>
          <a:bodyPr>
            <a:normAutofit fontScale="90000"/>
          </a:bodyPr>
          <a:lstStyle/>
          <a:p>
            <a:r>
              <a:rPr lang="zh-TW">
                <a:cs typeface="+mj-ea"/>
              </a:rPr>
              <a:t>Manage Media File Life Cycle Throug</a:t>
            </a:r>
            <a:r>
              <a:rPr lang="en-US" altLang="zh-TW">
                <a:cs typeface="+mj-ea"/>
              </a:rPr>
              <a:t>h</a:t>
            </a:r>
            <a:r>
              <a:rPr lang="zh-TW" altLang="en-US">
                <a:cs typeface="+mj-ea"/>
              </a:rPr>
              <a:t> </a:t>
            </a:r>
            <a:r>
              <a:rPr lang="en-US" altLang="zh-TW">
                <a:cs typeface="+mj-ea"/>
              </a:rPr>
              <a:t>QN</a:t>
            </a:r>
            <a:r>
              <a:rPr lang="zh-TW">
                <a:cs typeface="+mj-ea"/>
              </a:rPr>
              <a:t>A</a:t>
            </a:r>
            <a:r>
              <a:rPr lang="en-US" altLang="zh-TW">
                <a:cs typeface="+mj-ea"/>
              </a:rPr>
              <a:t>P</a:t>
            </a:r>
            <a:r>
              <a:rPr lang="zh-TW" altLang="en-US">
                <a:cs typeface="+mj-ea"/>
              </a:rPr>
              <a:t> </a:t>
            </a:r>
            <a:r>
              <a:rPr lang="zh-TW">
                <a:cs typeface="+mj-ea"/>
              </a:rPr>
              <a:t>and P5 Applications</a:t>
            </a:r>
            <a:endParaRPr lang="zh-TW"/>
          </a:p>
        </p:txBody>
      </p:sp>
    </p:spTree>
    <p:extLst>
      <p:ext uri="{BB962C8B-B14F-4D97-AF65-F5344CB8AC3E}">
        <p14:creationId xmlns:p14="http://schemas.microsoft.com/office/powerpoint/2010/main" val="167329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3F076F8F-C8CF-492C-9490-108FD8AA8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833" y="5733021"/>
            <a:ext cx="2849982" cy="472628"/>
          </a:xfrm>
          <a:prstGeom prst="rect">
            <a:avLst/>
          </a:prstGeom>
        </p:spPr>
      </p:pic>
      <p:pic>
        <p:nvPicPr>
          <p:cNvPr id="16" name="圖片 15">
            <a:extLst>
              <a:ext uri="{FF2B5EF4-FFF2-40B4-BE49-F238E27FC236}">
                <a16:creationId xmlns:a16="http://schemas.microsoft.com/office/drawing/2014/main" id="{0930D566-8C07-4CB6-A88F-4B87623D9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833" y="2210333"/>
            <a:ext cx="2849982" cy="472628"/>
          </a:xfrm>
          <a:prstGeom prst="rect">
            <a:avLst/>
          </a:prstGeom>
        </p:spPr>
      </p:pic>
      <p:sp>
        <p:nvSpPr>
          <p:cNvPr id="18" name="TextBox 1">
            <a:extLst>
              <a:ext uri="{FF2B5EF4-FFF2-40B4-BE49-F238E27FC236}">
                <a16:creationId xmlns:a16="http://schemas.microsoft.com/office/drawing/2014/main" id="{0A4ACC1D-E6E8-4C2C-B6F5-9B2B00D16F32}"/>
              </a:ext>
            </a:extLst>
          </p:cNvPr>
          <p:cNvSpPr txBox="1"/>
          <p:nvPr/>
        </p:nvSpPr>
        <p:spPr>
          <a:xfrm>
            <a:off x="905301"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a:ea typeface="+mn-lt"/>
                <a:cs typeface="+mn-lt"/>
              </a:rPr>
              <a:t>Data Life Cycle</a:t>
            </a:r>
            <a:endParaRPr lang="zh-TW" altLang="en-US"/>
          </a:p>
        </p:txBody>
      </p:sp>
      <p:sp>
        <p:nvSpPr>
          <p:cNvPr id="22" name="TextBox 16">
            <a:extLst>
              <a:ext uri="{FF2B5EF4-FFF2-40B4-BE49-F238E27FC236}">
                <a16:creationId xmlns:a16="http://schemas.microsoft.com/office/drawing/2014/main" id="{8AFA451E-2139-43C3-A867-FDB24D5B2DF5}"/>
              </a:ext>
            </a:extLst>
          </p:cNvPr>
          <p:cNvSpPr txBox="1"/>
          <p:nvPr/>
        </p:nvSpPr>
        <p:spPr>
          <a:xfrm>
            <a:off x="459638" y="5743986"/>
            <a:ext cx="269483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err="1">
                <a:solidFill>
                  <a:srgbClr val="002060"/>
                </a:solidFill>
                <a:latin typeface="+mj-lt"/>
                <a:ea typeface="微軟正黑體"/>
              </a:rPr>
              <a:t>Archiaware</a:t>
            </a:r>
            <a:r>
              <a:rPr lang="en-US" altLang="zh-TW" sz="2200" b="1">
                <a:solidFill>
                  <a:srgbClr val="002060"/>
                </a:solidFill>
                <a:latin typeface="+mj-lt"/>
                <a:ea typeface="微軟正黑體"/>
              </a:rPr>
              <a:t> </a:t>
            </a:r>
            <a:r>
              <a:rPr lang="zh-TW" altLang="en-US" sz="2200" b="1">
                <a:solidFill>
                  <a:srgbClr val="002060"/>
                </a:solidFill>
                <a:latin typeface="+mj-lt"/>
                <a:ea typeface="微軟正黑體"/>
              </a:rPr>
              <a:t>App</a:t>
            </a:r>
            <a:endParaRPr lang="en-US" sz="2200" b="1">
              <a:solidFill>
                <a:srgbClr val="002060"/>
              </a:solidFill>
              <a:latin typeface="+mj-lt"/>
              <a:ea typeface="微軟正黑體" panose="020B0604030504040204" pitchFamily="34" charset="-120"/>
            </a:endParaRPr>
          </a:p>
        </p:txBody>
      </p:sp>
      <p:sp>
        <p:nvSpPr>
          <p:cNvPr id="23" name="Right Arrow 21">
            <a:extLst>
              <a:ext uri="{FF2B5EF4-FFF2-40B4-BE49-F238E27FC236}">
                <a16:creationId xmlns:a16="http://schemas.microsoft.com/office/drawing/2014/main" id="{23C73952-AAEE-4830-A6E0-3EB4F4D7AF1E}"/>
              </a:ext>
            </a:extLst>
          </p:cNvPr>
          <p:cNvSpPr/>
          <p:nvPr/>
        </p:nvSpPr>
        <p:spPr>
          <a:xfrm>
            <a:off x="1326114" y="4005127"/>
            <a:ext cx="1654056" cy="684299"/>
          </a:xfrm>
          <a:prstGeom prst="rightArrow">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24" name="TextBox 23">
            <a:extLst>
              <a:ext uri="{FF2B5EF4-FFF2-40B4-BE49-F238E27FC236}">
                <a16:creationId xmlns:a16="http://schemas.microsoft.com/office/drawing/2014/main" id="{6344E909-9206-4F8C-90AD-5C51656C3114}"/>
              </a:ext>
            </a:extLst>
          </p:cNvPr>
          <p:cNvSpPr txBox="1"/>
          <p:nvPr/>
        </p:nvSpPr>
        <p:spPr>
          <a:xfrm>
            <a:off x="1326115" y="4167765"/>
            <a:ext cx="1467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1600" b="1">
                <a:solidFill>
                  <a:schemeClr val="bg1"/>
                </a:solidFill>
                <a:latin typeface="+mj-lt"/>
                <a:ea typeface="微軟正黑體"/>
              </a:rPr>
              <a:t>File Mgmt.</a:t>
            </a:r>
            <a:endParaRPr lang="zh-TW" altLang="en-US"/>
          </a:p>
        </p:txBody>
      </p:sp>
      <p:sp>
        <p:nvSpPr>
          <p:cNvPr id="25" name="圓角化同側角落矩形 24">
            <a:extLst>
              <a:ext uri="{FF2B5EF4-FFF2-40B4-BE49-F238E27FC236}">
                <a16:creationId xmlns:a16="http://schemas.microsoft.com/office/drawing/2014/main" id="{B2B1A9B7-8B44-4568-82A0-1179291026E0}"/>
              </a:ext>
            </a:extLst>
          </p:cNvPr>
          <p:cNvSpPr/>
          <p:nvPr/>
        </p:nvSpPr>
        <p:spPr>
          <a:xfrm>
            <a:off x="3158800" y="1912690"/>
            <a:ext cx="8112367" cy="4407712"/>
          </a:xfrm>
          <a:prstGeom prst="round2SameRect">
            <a:avLst/>
          </a:prstGeom>
          <a:solidFill>
            <a:srgbClr val="D6D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8" name="圖片 27">
            <a:extLst>
              <a:ext uri="{FF2B5EF4-FFF2-40B4-BE49-F238E27FC236}">
                <a16:creationId xmlns:a16="http://schemas.microsoft.com/office/drawing/2014/main" id="{92BEB00C-C022-4554-B2E0-07AEC370AD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821" y="2003406"/>
            <a:ext cx="3798953" cy="952848"/>
          </a:xfrm>
          <a:prstGeom prst="rect">
            <a:avLst/>
          </a:prstGeom>
        </p:spPr>
      </p:pic>
      <p:sp>
        <p:nvSpPr>
          <p:cNvPr id="29" name="TextBox 23">
            <a:extLst>
              <a:ext uri="{FF2B5EF4-FFF2-40B4-BE49-F238E27FC236}">
                <a16:creationId xmlns:a16="http://schemas.microsoft.com/office/drawing/2014/main" id="{286B31D6-3B22-4757-8AFD-A16AEF9CD818}"/>
              </a:ext>
            </a:extLst>
          </p:cNvPr>
          <p:cNvSpPr txBox="1"/>
          <p:nvPr/>
        </p:nvSpPr>
        <p:spPr>
          <a:xfrm>
            <a:off x="3414642" y="2180353"/>
            <a:ext cx="3139328"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sz="2650">
                <a:solidFill>
                  <a:schemeClr val="bg1"/>
                </a:solidFill>
                <a:ea typeface="+mn-lt"/>
                <a:cs typeface="+mn-lt"/>
              </a:rPr>
              <a:t>Archive to Tape</a:t>
            </a:r>
            <a:endParaRPr lang="zh-TW" altLang="en-US">
              <a:solidFill>
                <a:schemeClr val="bg1"/>
              </a:solidFill>
              <a:cs typeface="Calibri"/>
            </a:endParaRPr>
          </a:p>
        </p:txBody>
      </p:sp>
      <p:sp>
        <p:nvSpPr>
          <p:cNvPr id="8" name="TextBox 14">
            <a:extLst>
              <a:ext uri="{FF2B5EF4-FFF2-40B4-BE49-F238E27FC236}">
                <a16:creationId xmlns:a16="http://schemas.microsoft.com/office/drawing/2014/main" id="{6EEDE0E9-2970-46D5-95DC-AE9C49A42F0B}"/>
              </a:ext>
            </a:extLst>
          </p:cNvPr>
          <p:cNvSpPr txBox="1"/>
          <p:nvPr/>
        </p:nvSpPr>
        <p:spPr>
          <a:xfrm>
            <a:off x="3935385" y="5552875"/>
            <a:ext cx="4273041"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err="1">
                <a:solidFill>
                  <a:srgbClr val="7030A0"/>
                </a:solidFill>
                <a:latin typeface="+mj-lt"/>
                <a:ea typeface="微軟正黑體" panose="020B0604030504040204" pitchFamily="34" charset="-120"/>
              </a:rPr>
              <a:t>Archiware</a:t>
            </a:r>
            <a:r>
              <a:rPr lang="en-US" altLang="zh-TW" sz="2133" b="1">
                <a:solidFill>
                  <a:srgbClr val="7030A0"/>
                </a:solidFill>
                <a:latin typeface="+mj-lt"/>
                <a:ea typeface="微軟正黑體" panose="020B0604030504040204" pitchFamily="34" charset="-120"/>
              </a:rPr>
              <a:t> P5</a:t>
            </a:r>
            <a:br>
              <a:rPr lang="en-US" altLang="zh-TW" sz="1600" b="1">
                <a:latin typeface="+mj-lt"/>
                <a:ea typeface="微軟正黑體" panose="020B0604030504040204" pitchFamily="34" charset="-120"/>
              </a:rPr>
            </a:br>
            <a:r>
              <a:rPr lang="en-US" altLang="zh-TW" sz="1600" b="1">
                <a:ea typeface="微軟正黑體" panose="020B0604030504040204" pitchFamily="34" charset="-120"/>
              </a:rPr>
              <a:t>Easy archive file to tape</a:t>
            </a:r>
          </a:p>
        </p:txBody>
      </p:sp>
      <p:pic>
        <p:nvPicPr>
          <p:cNvPr id="9" name="圖片 8">
            <a:extLst>
              <a:ext uri="{FF2B5EF4-FFF2-40B4-BE49-F238E27FC236}">
                <a16:creationId xmlns:a16="http://schemas.microsoft.com/office/drawing/2014/main" id="{CDE12D8A-6742-43A9-A8D2-27E1682C23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9090" y="3104030"/>
            <a:ext cx="4684449" cy="2364183"/>
          </a:xfrm>
          <a:prstGeom prst="rect">
            <a:avLst/>
          </a:prstGeom>
          <a:effectLst>
            <a:outerShdw blurRad="50800" dist="38100" dir="2700000" algn="tl" rotWithShape="0">
              <a:prstClr val="black">
                <a:alpha val="40000"/>
              </a:prstClr>
            </a:outerShdw>
          </a:effectLst>
        </p:spPr>
      </p:pic>
      <p:pic>
        <p:nvPicPr>
          <p:cNvPr id="26" name="Google Shape;431;p41" descr="ICON_TapeDrive_Q308">
            <a:extLst>
              <a:ext uri="{FF2B5EF4-FFF2-40B4-BE49-F238E27FC236}">
                <a16:creationId xmlns:a16="http://schemas.microsoft.com/office/drawing/2014/main" id="{B22F874C-70FF-4168-ABA0-BF8B9195503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127441" y="4732501"/>
            <a:ext cx="1242133" cy="927033"/>
          </a:xfrm>
          <a:prstGeom prst="rect">
            <a:avLst/>
          </a:prstGeom>
          <a:noFill/>
          <a:ln>
            <a:noFill/>
          </a:ln>
        </p:spPr>
      </p:pic>
      <p:sp>
        <p:nvSpPr>
          <p:cNvPr id="27" name="Google Shape;437;p41">
            <a:extLst>
              <a:ext uri="{FF2B5EF4-FFF2-40B4-BE49-F238E27FC236}">
                <a16:creationId xmlns:a16="http://schemas.microsoft.com/office/drawing/2014/main" id="{0D46E772-434C-402D-AEBE-6B65F9FB5C23}"/>
              </a:ext>
            </a:extLst>
          </p:cNvPr>
          <p:cNvSpPr txBox="1"/>
          <p:nvPr/>
        </p:nvSpPr>
        <p:spPr>
          <a:xfrm>
            <a:off x="8372996" y="5733021"/>
            <a:ext cx="2948000" cy="747600"/>
          </a:xfrm>
          <a:prstGeom prst="rect">
            <a:avLst/>
          </a:prstGeom>
          <a:noFill/>
          <a:ln>
            <a:noFill/>
          </a:ln>
        </p:spPr>
        <p:txBody>
          <a:bodyPr spcFirstLastPara="1" wrap="square" lIns="121900" tIns="121900" rIns="121900" bIns="121900" anchor="t" anchorCtr="0">
            <a:noAutofit/>
          </a:bodyPr>
          <a:lstStyle/>
          <a:p>
            <a:pPr algn="ctr"/>
            <a:r>
              <a:rPr lang="zh-TW" sz="1300">
                <a:ea typeface="+mn-lt"/>
                <a:cs typeface="+mn-lt"/>
                <a:sym typeface="Calibri"/>
              </a:rPr>
              <a:t>Tape drive or library</a:t>
            </a:r>
            <a:endParaRPr lang="zh-TW" altLang="en-US"/>
          </a:p>
        </p:txBody>
      </p:sp>
      <p:sp>
        <p:nvSpPr>
          <p:cNvPr id="21" name="標題 1">
            <a:extLst>
              <a:ext uri="{FF2B5EF4-FFF2-40B4-BE49-F238E27FC236}">
                <a16:creationId xmlns:a16="http://schemas.microsoft.com/office/drawing/2014/main" id="{41823F9A-5471-4280-BE2D-8AB8E3CC86CF}"/>
              </a:ext>
            </a:extLst>
          </p:cNvPr>
          <p:cNvSpPr>
            <a:spLocks noGrp="1"/>
          </p:cNvSpPr>
          <p:nvPr>
            <p:ph type="title"/>
          </p:nvPr>
        </p:nvSpPr>
        <p:spPr>
          <a:xfrm>
            <a:off x="838200" y="365125"/>
            <a:ext cx="10515600" cy="1325563"/>
          </a:xfrm>
        </p:spPr>
        <p:txBody>
          <a:bodyPr>
            <a:normAutofit fontScale="90000"/>
          </a:bodyPr>
          <a:lstStyle/>
          <a:p>
            <a:r>
              <a:rPr lang="zh-TW">
                <a:cs typeface="+mj-ea"/>
              </a:rPr>
              <a:t>Manage Media File Life Cycle Th</a:t>
            </a:r>
            <a:r>
              <a:rPr lang="en-US" altLang="zh-TW" err="1">
                <a:cs typeface="+mj-ea"/>
              </a:rPr>
              <a:t>ro</a:t>
            </a:r>
            <a:r>
              <a:rPr lang="zh-TW">
                <a:cs typeface="+mj-ea"/>
              </a:rPr>
              <a:t>ugh P5 Applications</a:t>
            </a:r>
            <a:endParaRPr lang="zh-TW"/>
          </a:p>
        </p:txBody>
      </p:sp>
    </p:spTree>
    <p:extLst>
      <p:ext uri="{BB962C8B-B14F-4D97-AF65-F5344CB8AC3E}">
        <p14:creationId xmlns:p14="http://schemas.microsoft.com/office/powerpoint/2010/main" val="53765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2BE8F1-B69A-4E06-BE71-0B874E94DC63}"/>
              </a:ext>
            </a:extLst>
          </p:cNvPr>
          <p:cNvSpPr>
            <a:spLocks noGrp="1"/>
          </p:cNvSpPr>
          <p:nvPr>
            <p:ph type="title"/>
          </p:nvPr>
        </p:nvSpPr>
        <p:spPr>
          <a:xfrm>
            <a:off x="419314" y="362706"/>
            <a:ext cx="7470318" cy="1594504"/>
          </a:xfrm>
        </p:spPr>
        <p:txBody>
          <a:bodyPr>
            <a:normAutofit/>
          </a:bodyPr>
          <a:lstStyle/>
          <a:p>
            <a:pPr algn="l"/>
            <a:r>
              <a:rPr lang="zh-TW" sz="4100">
                <a:latin typeface="Arial"/>
                <a:cs typeface="+mj-ea"/>
              </a:rPr>
              <a:t>VM Bac</a:t>
            </a:r>
            <a:r>
              <a:rPr lang="en-US" altLang="zh-TW" sz="4100">
                <a:latin typeface="Arial"/>
                <a:cs typeface="+mj-ea"/>
              </a:rPr>
              <a:t>ku</a:t>
            </a:r>
            <a:r>
              <a:rPr lang="zh-TW" sz="4100">
                <a:latin typeface="Arial"/>
                <a:cs typeface="+mj-ea"/>
              </a:rPr>
              <a:t>p</a:t>
            </a:r>
            <a:r>
              <a:rPr lang="zh-TW" altLang="en-US" sz="4100">
                <a:latin typeface="Arial"/>
                <a:cs typeface="+mj-ea"/>
              </a:rPr>
              <a:t> G</a:t>
            </a:r>
            <a:r>
              <a:rPr lang="en-US" altLang="zh-TW" sz="4100">
                <a:latin typeface="Arial"/>
                <a:cs typeface="+mj-ea"/>
              </a:rPr>
              <a:t>iving</a:t>
            </a:r>
            <a:r>
              <a:rPr lang="zh-TW" altLang="en-US" sz="4100">
                <a:latin typeface="Arial"/>
                <a:cs typeface="+mj-ea"/>
              </a:rPr>
              <a:t> You He</a:t>
            </a:r>
            <a:r>
              <a:rPr lang="en-US" altLang="zh-TW" sz="4100">
                <a:latin typeface="Arial"/>
                <a:cs typeface="+mj-ea"/>
              </a:rPr>
              <a:t>a</a:t>
            </a:r>
            <a:r>
              <a:rPr lang="en-US" altLang="en-US" sz="4100">
                <a:latin typeface="Arial"/>
                <a:cs typeface="+mj-ea"/>
              </a:rPr>
              <a:t>daches</a:t>
            </a:r>
            <a:r>
              <a:rPr lang="zh-TW" sz="4100">
                <a:latin typeface="Arial"/>
                <a:cs typeface="+mj-ea"/>
              </a:rPr>
              <a:t>?</a:t>
            </a:r>
            <a:endParaRPr lang="zh-TW">
              <a:latin typeface="Arial"/>
            </a:endParaRPr>
          </a:p>
        </p:txBody>
      </p:sp>
      <p:sp>
        <p:nvSpPr>
          <p:cNvPr id="3" name="內容版面配置區 2">
            <a:extLst>
              <a:ext uri="{FF2B5EF4-FFF2-40B4-BE49-F238E27FC236}">
                <a16:creationId xmlns:a16="http://schemas.microsoft.com/office/drawing/2014/main" id="{3DFF0D54-800E-40D5-8FAD-A0519B8E541B}"/>
              </a:ext>
            </a:extLst>
          </p:cNvPr>
          <p:cNvSpPr>
            <a:spLocks noGrp="1"/>
          </p:cNvSpPr>
          <p:nvPr>
            <p:ph idx="1"/>
          </p:nvPr>
        </p:nvSpPr>
        <p:spPr>
          <a:xfrm>
            <a:off x="419313" y="2250831"/>
            <a:ext cx="6689558" cy="3758358"/>
          </a:xfrm>
        </p:spPr>
        <p:txBody>
          <a:bodyPr anchor="t">
            <a:normAutofit/>
          </a:bodyPr>
          <a:lstStyle/>
          <a:p>
            <a:pPr marL="0" indent="0">
              <a:spcAft>
                <a:spcPts val="1200"/>
              </a:spcAft>
              <a:buNone/>
            </a:pPr>
            <a:r>
              <a:rPr lang="en-US">
                <a:cs typeface="+mn-ea"/>
              </a:rPr>
              <a:t>Backing up VMware VM</a:t>
            </a:r>
            <a:r>
              <a:rPr lang="en-US" altLang="zh-TW">
                <a:cs typeface="+mn-ea"/>
              </a:rPr>
              <a:t> is important, but you may encounter the following problems</a:t>
            </a:r>
            <a:r>
              <a:rPr lang="en-US">
                <a:cs typeface="+mn-ea"/>
              </a:rPr>
              <a:t>...</a:t>
            </a:r>
            <a:endParaRPr lang="zh-TW" altLang="en-US"/>
          </a:p>
          <a:p>
            <a:pPr marL="35560" indent="143510">
              <a:buFont typeface="Wingdings" panose="05000000000000000000" pitchFamily="2" charset="2"/>
              <a:buChar char="L"/>
            </a:pPr>
            <a:r>
              <a:rPr lang="zh-TW" altLang="en-US" sz="2200">
                <a:latin typeface="Arial"/>
                <a:cs typeface="Arial"/>
              </a:rPr>
              <a:t> </a:t>
            </a:r>
            <a:r>
              <a:rPr lang="en-US" altLang="zh-TW" sz="2200">
                <a:latin typeface="Arial"/>
                <a:cs typeface="+mn-ea"/>
              </a:rPr>
              <a:t>N</a:t>
            </a:r>
            <a:r>
              <a:rPr lang="zh-TW" sz="2200">
                <a:latin typeface="Arial"/>
                <a:cs typeface="+mn-ea"/>
              </a:rPr>
              <a:t>o</a:t>
            </a:r>
            <a:r>
              <a:rPr lang="en-US" altLang="zh-TW" sz="2200">
                <a:latin typeface="Arial"/>
                <a:cs typeface="+mn-ea"/>
              </a:rPr>
              <a:t>t</a:t>
            </a:r>
            <a:r>
              <a:rPr lang="zh-TW" sz="2200">
                <a:latin typeface="Arial"/>
                <a:cs typeface="+mn-ea"/>
              </a:rPr>
              <a:t> enough budget to buy backup software</a:t>
            </a:r>
            <a:r>
              <a:rPr lang="zh-TW" altLang="en-US" sz="2200">
                <a:latin typeface="Arial"/>
                <a:cs typeface="+mn-ea"/>
              </a:rPr>
              <a:t> </a:t>
            </a:r>
            <a:endParaRPr lang="en-US" altLang="zh-TW" sz="2200">
              <a:latin typeface="Arial"/>
            </a:endParaRPr>
          </a:p>
          <a:p>
            <a:pPr marL="35560" indent="143510">
              <a:buFont typeface="Wingdings" panose="05000000000000000000" pitchFamily="2" charset="2"/>
              <a:buChar char="L"/>
            </a:pPr>
            <a:r>
              <a:rPr lang="zh-TW" altLang="en-US" sz="2200">
                <a:latin typeface="Arial"/>
                <a:cs typeface="Arial"/>
              </a:rPr>
              <a:t> </a:t>
            </a:r>
            <a:r>
              <a:rPr lang="en-US" altLang="zh-TW" sz="2200">
                <a:latin typeface="Arial"/>
                <a:cs typeface="+mn-ea"/>
              </a:rPr>
              <a:t>No additional free server </a:t>
            </a:r>
            <a:endParaRPr lang="en-US" altLang="zh-TW" sz="2200">
              <a:latin typeface="Arial"/>
            </a:endParaRPr>
          </a:p>
          <a:p>
            <a:pPr marL="35560" indent="143510">
              <a:buFont typeface="Wingdings" panose="05000000000000000000" pitchFamily="2" charset="2"/>
              <a:buChar char="L"/>
            </a:pPr>
            <a:r>
              <a:rPr lang="zh-TW" altLang="en-US" sz="2200">
                <a:latin typeface="Arial"/>
                <a:cs typeface="Arial"/>
              </a:rPr>
              <a:t> </a:t>
            </a:r>
            <a:r>
              <a:rPr lang="en-US" altLang="zh-TW" sz="2200">
                <a:latin typeface="Arial"/>
                <a:cs typeface="+mn-ea"/>
              </a:rPr>
              <a:t>T</a:t>
            </a:r>
            <a:r>
              <a:rPr lang="zh-TW" sz="2200">
                <a:latin typeface="Arial"/>
                <a:cs typeface="+mn-ea"/>
              </a:rPr>
              <a:t>aki</a:t>
            </a:r>
            <a:r>
              <a:rPr lang="en-US" altLang="zh-TW" sz="2200">
                <a:latin typeface="Arial"/>
                <a:cs typeface="+mn-ea"/>
              </a:rPr>
              <a:t>ng too long</a:t>
            </a:r>
            <a:r>
              <a:rPr lang="zh-TW" sz="2200">
                <a:latin typeface="Arial"/>
                <a:cs typeface="+mn-ea"/>
              </a:rPr>
              <a:t> to install and configure</a:t>
            </a:r>
            <a:r>
              <a:rPr lang="zh-TW" altLang="en-US" sz="2200">
                <a:latin typeface="Arial"/>
                <a:cs typeface="+mn-ea"/>
              </a:rPr>
              <a:t> </a:t>
            </a:r>
            <a:endParaRPr lang="en-US" altLang="zh-TW" sz="2200">
              <a:latin typeface="Arial"/>
            </a:endParaRPr>
          </a:p>
          <a:p>
            <a:pPr marL="35560" indent="143510">
              <a:buFont typeface="Wingdings" panose="05000000000000000000" pitchFamily="2" charset="2"/>
              <a:buChar char="L"/>
            </a:pPr>
            <a:r>
              <a:rPr lang="en-US" altLang="zh-TW" sz="2200">
                <a:latin typeface="Arial"/>
                <a:cs typeface="+mn-ea"/>
              </a:rPr>
              <a:t> Not sure if previous backups were successful</a:t>
            </a:r>
            <a:endParaRPr lang="en-US" altLang="zh-TW" sz="2200">
              <a:latin typeface="Arial"/>
            </a:endParaRPr>
          </a:p>
        </p:txBody>
      </p:sp>
      <p:pic>
        <p:nvPicPr>
          <p:cNvPr id="5" name="圖片 4" descr="一張含有 個人, 男人, 套裝 的圖片&#10;&#10;自動產生的描述">
            <a:extLst>
              <a:ext uri="{FF2B5EF4-FFF2-40B4-BE49-F238E27FC236}">
                <a16:creationId xmlns:a16="http://schemas.microsoft.com/office/drawing/2014/main" id="{A31F1CD0-3A62-4773-9DF7-9F7CAD2545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1088" y="362706"/>
            <a:ext cx="6760478" cy="6132588"/>
          </a:xfrm>
          <a:prstGeom prst="rect">
            <a:avLst/>
          </a:prstGeom>
        </p:spPr>
      </p:pic>
    </p:spTree>
    <p:extLst>
      <p:ext uri="{BB962C8B-B14F-4D97-AF65-F5344CB8AC3E}">
        <p14:creationId xmlns:p14="http://schemas.microsoft.com/office/powerpoint/2010/main" val="178000114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D055227-531B-491D-9537-60CCC54AD2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2C322DCF-6312-42F8-98AE-07722D73D5BD}"/>
              </a:ext>
            </a:extLst>
          </p:cNvPr>
          <p:cNvSpPr>
            <a:spLocks noGrp="1"/>
          </p:cNvSpPr>
          <p:nvPr>
            <p:ph type="title"/>
          </p:nvPr>
        </p:nvSpPr>
        <p:spPr>
          <a:xfrm>
            <a:off x="9026769" y="3952934"/>
            <a:ext cx="3957176" cy="1824222"/>
          </a:xfrm>
        </p:spPr>
        <p:txBody>
          <a:bodyPr>
            <a:normAutofit fontScale="90000"/>
          </a:bodyPr>
          <a:lstStyle/>
          <a:p>
            <a:pPr algn="l"/>
            <a:r>
              <a:rPr lang="en-US" altLang="zh-TW" sz="6800">
                <a:solidFill>
                  <a:schemeClr val="bg1"/>
                </a:solidFill>
                <a:latin typeface="Lucida Sans" panose="020B0602030504020204" pitchFamily="34" charset="0"/>
              </a:rPr>
              <a:t>Live</a:t>
            </a:r>
            <a:br>
              <a:rPr lang="en-US" altLang="zh-TW" sz="6800">
                <a:solidFill>
                  <a:schemeClr val="bg1"/>
                </a:solidFill>
                <a:latin typeface="Lucida Sans" panose="020B0602030504020204" pitchFamily="34" charset="0"/>
              </a:rPr>
            </a:br>
            <a:r>
              <a:rPr lang="en-US" altLang="zh-TW" sz="6800">
                <a:solidFill>
                  <a:schemeClr val="bg1"/>
                </a:solidFill>
                <a:latin typeface="Lucida Sans" panose="020B0602030504020204" pitchFamily="34" charset="0"/>
              </a:rPr>
              <a:t>Demo</a:t>
            </a:r>
            <a:endParaRPr lang="zh-TW" altLang="en-US" sz="6800">
              <a:solidFill>
                <a:schemeClr val="bg1"/>
              </a:solidFill>
              <a:latin typeface="Lucida Sans" panose="020B0602030504020204" pitchFamily="34" charset="0"/>
            </a:endParaRPr>
          </a:p>
        </p:txBody>
      </p:sp>
      <p:sp>
        <p:nvSpPr>
          <p:cNvPr id="6" name="內容版面配置區 2">
            <a:extLst>
              <a:ext uri="{FF2B5EF4-FFF2-40B4-BE49-F238E27FC236}">
                <a16:creationId xmlns:a16="http://schemas.microsoft.com/office/drawing/2014/main" id="{2FA7AA21-0534-49B5-AC57-916C6EEF8869}"/>
              </a:ext>
            </a:extLst>
          </p:cNvPr>
          <p:cNvSpPr txBox="1">
            <a:spLocks/>
          </p:cNvSpPr>
          <p:nvPr/>
        </p:nvSpPr>
        <p:spPr>
          <a:xfrm>
            <a:off x="9061938" y="2766217"/>
            <a:ext cx="1752599" cy="1325563"/>
          </a:xfrm>
          <a:prstGeom prst="rect">
            <a:avLst/>
          </a:prstGeom>
        </p:spPr>
        <p:txBody>
          <a:bodyPr vert="horz" lIns="91440" tIns="45720" rIns="91440" bIns="45720" rtlCol="0" anchor="ctr">
            <a:norm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3800">
                <a:solidFill>
                  <a:srgbClr val="0C2DB8"/>
                </a:solidFill>
              </a:rPr>
              <a:t>Part 2</a:t>
            </a:r>
          </a:p>
        </p:txBody>
      </p:sp>
    </p:spTree>
    <p:extLst>
      <p:ext uri="{BB962C8B-B14F-4D97-AF65-F5344CB8AC3E}">
        <p14:creationId xmlns:p14="http://schemas.microsoft.com/office/powerpoint/2010/main" val="3303133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用品, 監視器, 天空 的圖片&#10;&#10;自動產生的描述">
            <a:extLst>
              <a:ext uri="{FF2B5EF4-FFF2-40B4-BE49-F238E27FC236}">
                <a16:creationId xmlns:a16="http://schemas.microsoft.com/office/drawing/2014/main" id="{29783002-AB17-45ED-A22E-84B5F695F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 y="0"/>
            <a:ext cx="12176778" cy="6858000"/>
          </a:xfrm>
          <a:prstGeom prst="rect">
            <a:avLst/>
          </a:prstGeom>
        </p:spPr>
      </p:pic>
      <p:sp>
        <p:nvSpPr>
          <p:cNvPr id="2" name="標題 1">
            <a:extLst>
              <a:ext uri="{FF2B5EF4-FFF2-40B4-BE49-F238E27FC236}">
                <a16:creationId xmlns:a16="http://schemas.microsoft.com/office/drawing/2014/main" id="{7C863E0D-AF55-47F5-8294-5A0D28E653AC}"/>
              </a:ext>
            </a:extLst>
          </p:cNvPr>
          <p:cNvSpPr>
            <a:spLocks noGrp="1"/>
          </p:cNvSpPr>
          <p:nvPr>
            <p:ph type="ctrTitle"/>
          </p:nvPr>
        </p:nvSpPr>
        <p:spPr>
          <a:xfrm>
            <a:off x="3417756" y="1774923"/>
            <a:ext cx="8399489" cy="2387600"/>
          </a:xfrm>
        </p:spPr>
        <p:txBody>
          <a:bodyPr>
            <a:normAutofit/>
          </a:bodyPr>
          <a:lstStyle/>
          <a:p>
            <a:pPr algn="l"/>
            <a:r>
              <a:rPr lang="en-US" altLang="zh-TW" sz="5000"/>
              <a:t>QNAP x </a:t>
            </a:r>
            <a:r>
              <a:rPr lang="en-US" altLang="zh-TW" sz="5000" err="1"/>
              <a:t>Archiware</a:t>
            </a:r>
            <a:br>
              <a:rPr lang="en-US" altLang="zh-TW" sz="5000"/>
            </a:br>
            <a:r>
              <a:rPr lang="en-US" altLang="zh-TW" sz="3300">
                <a:cs typeface="+mj-ea"/>
              </a:rPr>
              <a:t>Best Backup Solution </a:t>
            </a:r>
            <a:br>
              <a:rPr lang="en-US" altLang="zh-TW" sz="3300">
                <a:cs typeface="+mj-ea"/>
              </a:rPr>
            </a:br>
            <a:r>
              <a:rPr lang="en-US" altLang="zh-TW" sz="3300">
                <a:cs typeface="+mj-ea"/>
              </a:rPr>
              <a:t>to Secure Your VMs and Digital Assets</a:t>
            </a:r>
            <a:endParaRPr lang="zh-TW" altLang="en-US" sz="3300"/>
          </a:p>
        </p:txBody>
      </p:sp>
      <p:sp>
        <p:nvSpPr>
          <p:cNvPr id="6" name="標題 1">
            <a:extLst>
              <a:ext uri="{FF2B5EF4-FFF2-40B4-BE49-F238E27FC236}">
                <a16:creationId xmlns:a16="http://schemas.microsoft.com/office/drawing/2014/main" id="{2D49541A-FB59-4607-AB37-672EFA055F11}"/>
              </a:ext>
            </a:extLst>
          </p:cNvPr>
          <p:cNvSpPr txBox="1">
            <a:spLocks/>
          </p:cNvSpPr>
          <p:nvPr/>
        </p:nvSpPr>
        <p:spPr>
          <a:xfrm>
            <a:off x="3305215" y="5679505"/>
            <a:ext cx="8879174" cy="4520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ea"/>
                <a:ea typeface="+mj-ea"/>
                <a:cs typeface="+mj-cs"/>
              </a:defRPr>
            </a:lvl1pPr>
          </a:lstStyle>
          <a:p>
            <a:pPr algn="l"/>
            <a:r>
              <a:rPr lang="en-US" altLang="zh-TW" sz="900" dirty="0"/>
              <a:t>Copyright </a:t>
            </a:r>
            <a:r>
              <a:rPr lang="en-US" altLang="zh-TW" sz="900"/>
              <a:t>© 2020 </a:t>
            </a:r>
            <a:r>
              <a:rPr lang="en-US" altLang="zh-TW" sz="900" dirty="0"/>
              <a:t>QNAP Systems, Inc. All rights reserved. QNAP® and other names of QNAP Products are proprietary marks or registered trademarks of QNAP Systems, Inc. Other products and company names mentioned herein are trademarks of their respective holders. </a:t>
            </a:r>
            <a:endParaRPr lang="zh-TW" altLang="en-US" sz="900" dirty="0"/>
          </a:p>
        </p:txBody>
      </p:sp>
    </p:spTree>
    <p:extLst>
      <p:ext uri="{BB962C8B-B14F-4D97-AF65-F5344CB8AC3E}">
        <p14:creationId xmlns:p14="http://schemas.microsoft.com/office/powerpoint/2010/main" val="25688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645D354F-AEAE-4B1F-8352-77FE24338659}"/>
              </a:ext>
            </a:extLst>
          </p:cNvPr>
          <p:cNvPicPr>
            <a:picLocks noChangeAspect="1"/>
          </p:cNvPicPr>
          <p:nvPr/>
        </p:nvPicPr>
        <p:blipFill rotWithShape="1">
          <a:blip r:embed="rId3">
            <a:extLst>
              <a:ext uri="{28A0092B-C50C-407E-A947-70E740481C1C}">
                <a14:useLocalDpi xmlns:a14="http://schemas.microsoft.com/office/drawing/2010/main"/>
              </a:ext>
            </a:extLst>
          </a:blip>
          <a:srcRect b="7602"/>
          <a:stretch/>
        </p:blipFill>
        <p:spPr>
          <a:xfrm>
            <a:off x="0" y="0"/>
            <a:ext cx="12192000" cy="6336632"/>
          </a:xfrm>
          <a:prstGeom prst="rect">
            <a:avLst/>
          </a:prstGeom>
        </p:spPr>
      </p:pic>
      <p:pic>
        <p:nvPicPr>
          <p:cNvPr id="10" name="圖片 9">
            <a:extLst>
              <a:ext uri="{FF2B5EF4-FFF2-40B4-BE49-F238E27FC236}">
                <a16:creationId xmlns:a16="http://schemas.microsoft.com/office/drawing/2014/main" id="{C252499B-C344-41CC-8341-24BF95BFA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517" y="1150173"/>
            <a:ext cx="3765884" cy="3660333"/>
          </a:xfrm>
          <a:prstGeom prst="rect">
            <a:avLst/>
          </a:prstGeom>
        </p:spPr>
      </p:pic>
      <p:sp>
        <p:nvSpPr>
          <p:cNvPr id="2" name="標題 1">
            <a:extLst>
              <a:ext uri="{FF2B5EF4-FFF2-40B4-BE49-F238E27FC236}">
                <a16:creationId xmlns:a16="http://schemas.microsoft.com/office/drawing/2014/main" id="{81793393-A2C3-41D1-A0A3-F0E038C520C5}"/>
              </a:ext>
            </a:extLst>
          </p:cNvPr>
          <p:cNvSpPr>
            <a:spLocks noGrp="1"/>
          </p:cNvSpPr>
          <p:nvPr>
            <p:ph type="title"/>
          </p:nvPr>
        </p:nvSpPr>
        <p:spPr>
          <a:xfrm>
            <a:off x="774032" y="2317557"/>
            <a:ext cx="3765884" cy="1325563"/>
          </a:xfrm>
        </p:spPr>
        <p:txBody>
          <a:bodyPr>
            <a:normAutofit fontScale="90000"/>
          </a:bodyPr>
          <a:lstStyle/>
          <a:p>
            <a:pPr algn="l">
              <a:lnSpc>
                <a:spcPts val="5000"/>
              </a:lnSpc>
            </a:pPr>
            <a:r>
              <a:rPr lang="zh-TW" sz="4000">
                <a:latin typeface="Arial"/>
                <a:cs typeface="+mj-ea"/>
              </a:rPr>
              <a:t>5 </a:t>
            </a:r>
            <a:r>
              <a:rPr lang="en-US" altLang="zh-TW" sz="4000">
                <a:latin typeface="Arial"/>
                <a:cs typeface="+mj-ea"/>
              </a:rPr>
              <a:t>R</a:t>
            </a:r>
            <a:r>
              <a:rPr lang="zh-TW" sz="4000">
                <a:latin typeface="Arial"/>
                <a:cs typeface="+mj-ea"/>
              </a:rPr>
              <a:t>easons </a:t>
            </a:r>
            <a:r>
              <a:rPr lang="en-US" altLang="zh-TW" sz="4000">
                <a:latin typeface="Arial"/>
                <a:cs typeface="+mj-ea"/>
              </a:rPr>
              <a:t>to</a:t>
            </a:r>
            <a:r>
              <a:rPr lang="zh-TW" altLang="en-US" sz="4000">
                <a:latin typeface="Arial"/>
                <a:cs typeface="+mj-ea"/>
              </a:rPr>
              <a:t> U</a:t>
            </a:r>
            <a:r>
              <a:rPr lang="zh-TW" sz="4000">
                <a:latin typeface="Arial"/>
                <a:cs typeface="+mj-ea"/>
              </a:rPr>
              <a:t>se</a:t>
            </a:r>
            <a:r>
              <a:rPr lang="zh-TW" altLang="en-US" sz="4000">
                <a:latin typeface="Arial"/>
                <a:cs typeface="+mj-ea"/>
              </a:rPr>
              <a:t> </a:t>
            </a:r>
            <a:r>
              <a:rPr lang="en-US" altLang="zh-TW" sz="4000">
                <a:latin typeface="Arial"/>
                <a:cs typeface="+mj-ea"/>
              </a:rPr>
              <a:t>QNAP</a:t>
            </a:r>
            <a:r>
              <a:rPr lang="zh-TW" altLang="en-US" sz="4000">
                <a:latin typeface="Arial"/>
                <a:cs typeface="+mj-ea"/>
              </a:rPr>
              <a:t> </a:t>
            </a:r>
            <a:r>
              <a:rPr lang="en-US" altLang="zh-TW" sz="4000">
                <a:latin typeface="Arial"/>
                <a:cs typeface="+mj-ea"/>
              </a:rPr>
              <a:t>and</a:t>
            </a:r>
            <a:r>
              <a:rPr lang="zh-TW" altLang="en-US" sz="4000">
                <a:latin typeface="Arial"/>
                <a:cs typeface="+mj-ea"/>
              </a:rPr>
              <a:t> </a:t>
            </a:r>
            <a:r>
              <a:rPr lang="en-US" altLang="zh-TW" sz="4000">
                <a:latin typeface="Arial"/>
                <a:cs typeface="+mj-ea"/>
              </a:rPr>
              <a:t>Arch</a:t>
            </a:r>
            <a:r>
              <a:rPr lang="zh-TW" sz="4000">
                <a:latin typeface="Arial"/>
                <a:cs typeface="+mj-ea"/>
              </a:rPr>
              <a:t>iware</a:t>
            </a:r>
            <a:endParaRPr lang="zh-TW">
              <a:latin typeface="Arial"/>
            </a:endParaRPr>
          </a:p>
        </p:txBody>
      </p:sp>
      <p:sp>
        <p:nvSpPr>
          <p:cNvPr id="3" name="內容版面配置區 2">
            <a:extLst>
              <a:ext uri="{FF2B5EF4-FFF2-40B4-BE49-F238E27FC236}">
                <a16:creationId xmlns:a16="http://schemas.microsoft.com/office/drawing/2014/main" id="{E5CCCA80-44ED-40BF-A6A5-F6428A48E90D}"/>
              </a:ext>
            </a:extLst>
          </p:cNvPr>
          <p:cNvSpPr>
            <a:spLocks noGrp="1"/>
          </p:cNvSpPr>
          <p:nvPr>
            <p:ph idx="1"/>
          </p:nvPr>
        </p:nvSpPr>
        <p:spPr>
          <a:xfrm>
            <a:off x="4973051" y="992647"/>
            <a:ext cx="6862011" cy="4351338"/>
          </a:xfrm>
        </p:spPr>
        <p:txBody>
          <a:bodyPr anchor="ctr">
            <a:normAutofit/>
          </a:bodyPr>
          <a:lstStyle/>
          <a:p>
            <a:pPr marL="359410" indent="-359410">
              <a:buNone/>
            </a:pPr>
            <a:r>
              <a:rPr lang="en-US" altLang="zh-TW" sz="2400">
                <a:solidFill>
                  <a:srgbClr val="FFFFFF"/>
                </a:solidFill>
                <a:latin typeface="Arial"/>
                <a:cs typeface="Arial"/>
              </a:rPr>
              <a:t>1 </a:t>
            </a:r>
            <a:r>
              <a:rPr lang="en-US" altLang="zh-TW" sz="2400">
                <a:latin typeface="Arial"/>
                <a:cs typeface="+mn-ea"/>
              </a:rPr>
              <a:t>Hardware and software close integration </a:t>
            </a:r>
            <a:endParaRPr lang="en-US" altLang="zh-TW" sz="2400">
              <a:solidFill>
                <a:srgbClr val="FFFFFF"/>
              </a:solidFill>
              <a:latin typeface="Arial"/>
            </a:endParaRPr>
          </a:p>
          <a:p>
            <a:pPr marL="359410" indent="-359410">
              <a:buNone/>
            </a:pPr>
            <a:r>
              <a:rPr lang="en-US" altLang="zh-TW" sz="2400">
                <a:solidFill>
                  <a:srgbClr val="FFFFFF"/>
                </a:solidFill>
                <a:latin typeface="Arial"/>
                <a:cs typeface="Arial"/>
              </a:rPr>
              <a:t>2 </a:t>
            </a:r>
            <a:r>
              <a:rPr lang="en-US" altLang="zh-TW" sz="2400">
                <a:latin typeface="Arial"/>
                <a:cs typeface="+mn-ea"/>
              </a:rPr>
              <a:t>Free software with full functionality</a:t>
            </a:r>
          </a:p>
          <a:p>
            <a:pPr marL="323850" lvl="1" indent="251460">
              <a:buFont typeface="Wingdings" panose="05000000000000000000" pitchFamily="2" charset="2"/>
              <a:buChar char="ü"/>
            </a:pPr>
            <a:r>
              <a:rPr lang="en-US" altLang="zh-TW" sz="2200">
                <a:latin typeface="Arial"/>
                <a:cs typeface="+mn-ea"/>
              </a:rPr>
              <a:t>support unlimited number of</a:t>
            </a:r>
            <a:r>
              <a:rPr lang="en-US" sz="2200">
                <a:latin typeface="Arial"/>
                <a:cs typeface="+mn-ea"/>
              </a:rPr>
              <a:t> </a:t>
            </a:r>
            <a:r>
              <a:rPr lang="en-US" sz="2200" err="1">
                <a:latin typeface="Arial"/>
                <a:cs typeface="+mn-ea"/>
              </a:rPr>
              <a:t>ESXi</a:t>
            </a:r>
            <a:r>
              <a:rPr lang="en-US" altLang="zh-TW" sz="2200">
                <a:latin typeface="Arial"/>
                <a:cs typeface="+mn-ea"/>
              </a:rPr>
              <a:t> hosts</a:t>
            </a:r>
            <a:endParaRPr lang="en-US" altLang="zh-TW" sz="2200">
              <a:solidFill>
                <a:srgbClr val="FFFFFF"/>
              </a:solidFill>
              <a:latin typeface="Arial"/>
            </a:endParaRPr>
          </a:p>
          <a:p>
            <a:pPr marL="323850" lvl="1" indent="251460">
              <a:buFont typeface="Wingdings" panose="05000000000000000000" pitchFamily="2" charset="2"/>
              <a:buChar char="ü"/>
            </a:pPr>
            <a:r>
              <a:rPr lang="zh-TW" sz="2200">
                <a:cs typeface="+mn-ea"/>
              </a:rPr>
              <a:t>support unlimited number of virtual machines </a:t>
            </a:r>
            <a:endParaRPr lang="en-US" altLang="zh-TW" sz="2200">
              <a:solidFill>
                <a:srgbClr val="FFFFFF"/>
              </a:solidFill>
            </a:endParaRPr>
          </a:p>
          <a:p>
            <a:pPr marL="323850" lvl="1" indent="251460">
              <a:buFont typeface="Wingdings" panose="05000000000000000000" pitchFamily="2" charset="2"/>
              <a:buChar char="ü"/>
            </a:pPr>
            <a:r>
              <a:rPr lang="zh-TW" sz="2200">
                <a:latin typeface="Arial"/>
                <a:cs typeface="+mn-ea"/>
              </a:rPr>
              <a:t>optional </a:t>
            </a:r>
            <a:r>
              <a:rPr lang="en-US" altLang="zh-TW" sz="2200">
                <a:latin typeface="Arial"/>
                <a:cs typeface="+mn-ea"/>
              </a:rPr>
              <a:t>(paid) </a:t>
            </a:r>
            <a:r>
              <a:rPr lang="zh-TW" sz="2200">
                <a:latin typeface="Arial"/>
                <a:cs typeface="+mn-ea"/>
              </a:rPr>
              <a:t>technical support</a:t>
            </a:r>
            <a:r>
              <a:rPr lang="zh-TW" altLang="en-US" sz="2200">
                <a:latin typeface="Arial"/>
                <a:cs typeface="+mn-ea"/>
              </a:rPr>
              <a:t> </a:t>
            </a:r>
            <a:endParaRPr lang="en-US" altLang="zh-TW" sz="2200">
              <a:solidFill>
                <a:srgbClr val="FFFFFF"/>
              </a:solidFill>
              <a:latin typeface="Arial"/>
            </a:endParaRPr>
          </a:p>
          <a:p>
            <a:pPr marL="359410" indent="-359410">
              <a:buNone/>
            </a:pPr>
            <a:r>
              <a:rPr lang="en-US" altLang="zh-TW" sz="2400">
                <a:solidFill>
                  <a:srgbClr val="FFFFFF"/>
                </a:solidFill>
                <a:latin typeface="Arial"/>
                <a:cs typeface="Arial"/>
              </a:rPr>
              <a:t>3 </a:t>
            </a:r>
            <a:r>
              <a:rPr lang="en-US" altLang="zh-TW" sz="2400">
                <a:latin typeface="Arial"/>
                <a:cs typeface="+mn-ea"/>
              </a:rPr>
              <a:t>No need to deploy additional server for backup</a:t>
            </a:r>
            <a:endParaRPr lang="en-US" altLang="zh-TW" sz="2400">
              <a:solidFill>
                <a:srgbClr val="FFFFFF"/>
              </a:solidFill>
              <a:latin typeface="Arial"/>
            </a:endParaRPr>
          </a:p>
          <a:p>
            <a:pPr marL="359410" indent="-359410">
              <a:buNone/>
            </a:pPr>
            <a:r>
              <a:rPr lang="en-US" altLang="zh-TW" sz="2400">
                <a:solidFill>
                  <a:srgbClr val="FFFFFF"/>
                </a:solidFill>
                <a:latin typeface="Arial"/>
                <a:cs typeface="Arial"/>
              </a:rPr>
              <a:t>4 </a:t>
            </a:r>
            <a:r>
              <a:rPr lang="en-US" altLang="zh-TW" sz="2400">
                <a:latin typeface="Arial"/>
                <a:cs typeface="Arial"/>
              </a:rPr>
              <a:t>Five-minute</a:t>
            </a:r>
            <a:r>
              <a:rPr lang="en-US" altLang="zh-TW" sz="2400">
                <a:latin typeface="Arial"/>
                <a:cs typeface="+mn-ea"/>
              </a:rPr>
              <a:t> installation and setup</a:t>
            </a:r>
          </a:p>
          <a:p>
            <a:pPr marL="359410" indent="-359410">
              <a:buNone/>
            </a:pPr>
            <a:r>
              <a:rPr lang="en-US" altLang="zh-TW" sz="2400">
                <a:solidFill>
                  <a:srgbClr val="FFFFFF"/>
                </a:solidFill>
                <a:latin typeface="Arial"/>
                <a:cs typeface="Arial"/>
              </a:rPr>
              <a:t>5 </a:t>
            </a:r>
            <a:r>
              <a:rPr lang="en-US" altLang="zh-TW" sz="2400">
                <a:latin typeface="Arial"/>
                <a:cs typeface="+mn-ea"/>
              </a:rPr>
              <a:t>Optionally perform a data verification for each backed up snapshot</a:t>
            </a:r>
          </a:p>
        </p:txBody>
      </p:sp>
      <p:sp>
        <p:nvSpPr>
          <p:cNvPr id="11" name="標題 1">
            <a:extLst>
              <a:ext uri="{FF2B5EF4-FFF2-40B4-BE49-F238E27FC236}">
                <a16:creationId xmlns:a16="http://schemas.microsoft.com/office/drawing/2014/main" id="{623B8B31-7F68-4D7E-ABF2-CF2EF37162A7}"/>
              </a:ext>
            </a:extLst>
          </p:cNvPr>
          <p:cNvSpPr txBox="1">
            <a:spLocks/>
          </p:cNvSpPr>
          <p:nvPr/>
        </p:nvSpPr>
        <p:spPr>
          <a:xfrm>
            <a:off x="0" y="5492850"/>
            <a:ext cx="12192000" cy="563364"/>
          </a:xfrm>
          <a:prstGeom prst="rect">
            <a:avLst/>
          </a:prstGeom>
          <a:solidFill>
            <a:schemeClr val="bg1">
              <a:alpha val="76863"/>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a:solidFill>
                  <a:srgbClr val="00FFFF"/>
                </a:solidFill>
                <a:ea typeface="微軟正黑體"/>
                <a:cs typeface="+mj-lt"/>
              </a:rPr>
              <a:t>Let us simplify the VM backup so that you can focus on other important tasks</a:t>
            </a:r>
            <a:endParaRPr lang="en-US" altLang="zh-TW" sz="2800">
              <a:solidFill>
                <a:srgbClr val="00FFFF"/>
              </a:solidFill>
              <a:cs typeface="Calibri Light"/>
            </a:endParaRPr>
          </a:p>
        </p:txBody>
      </p:sp>
    </p:spTree>
    <p:extLst>
      <p:ext uri="{BB962C8B-B14F-4D97-AF65-F5344CB8AC3E}">
        <p14:creationId xmlns:p14="http://schemas.microsoft.com/office/powerpoint/2010/main" val="34676197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1801AF35-9A5A-42C2-BEF1-B5F18E75F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871" y="2596265"/>
            <a:ext cx="4259139" cy="2905405"/>
          </a:xfrm>
          <a:prstGeom prst="rect">
            <a:avLst/>
          </a:prstGeom>
        </p:spPr>
      </p:pic>
      <p:pic>
        <p:nvPicPr>
          <p:cNvPr id="13" name="圖片 12">
            <a:extLst>
              <a:ext uri="{FF2B5EF4-FFF2-40B4-BE49-F238E27FC236}">
                <a16:creationId xmlns:a16="http://schemas.microsoft.com/office/drawing/2014/main" id="{B5B19243-D445-47BA-B677-BD7C36D29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3796" y="2812413"/>
            <a:ext cx="4828325" cy="1862816"/>
          </a:xfrm>
          <a:prstGeom prst="rect">
            <a:avLst/>
          </a:prstGeom>
        </p:spPr>
      </p:pic>
      <p:pic>
        <p:nvPicPr>
          <p:cNvPr id="11" name="圖片 10" descr="一張含有 向量圖形 的圖片&#10;&#10;自動產生的描述">
            <a:extLst>
              <a:ext uri="{FF2B5EF4-FFF2-40B4-BE49-F238E27FC236}">
                <a16:creationId xmlns:a16="http://schemas.microsoft.com/office/drawing/2014/main" id="{98FDAE98-A417-441B-B609-21851DBC4C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504" y="2005428"/>
            <a:ext cx="1949653" cy="2045075"/>
          </a:xfrm>
          <a:prstGeom prst="rect">
            <a:avLst/>
          </a:prstGeom>
        </p:spPr>
      </p:pic>
      <p:pic>
        <p:nvPicPr>
          <p:cNvPr id="4" name="Picture 2">
            <a:extLst>
              <a:ext uri="{FF2B5EF4-FFF2-40B4-BE49-F238E27FC236}">
                <a16:creationId xmlns:a16="http://schemas.microsoft.com/office/drawing/2014/main" id="{F431639B-4789-4D2D-9758-405B125AD2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40726" y="2704339"/>
            <a:ext cx="3326342" cy="207896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a:xfrm>
            <a:off x="140677" y="106201"/>
            <a:ext cx="11213123" cy="1325563"/>
          </a:xfrm>
        </p:spPr>
        <p:txBody>
          <a:bodyPr>
            <a:normAutofit fontScale="90000"/>
          </a:bodyPr>
          <a:lstStyle/>
          <a:p>
            <a:r>
              <a:rPr lang="en-US" altLang="zh-TW">
                <a:latin typeface="Arial"/>
                <a:cs typeface="+mj-ea"/>
              </a:rPr>
              <a:t>Turn Your </a:t>
            </a:r>
            <a:r>
              <a:rPr lang="en-US">
                <a:latin typeface="Arial"/>
                <a:cs typeface="+mj-ea"/>
              </a:rPr>
              <a:t>NAS</a:t>
            </a:r>
            <a:r>
              <a:rPr lang="en-US" altLang="zh-TW">
                <a:latin typeface="Arial"/>
                <a:cs typeface="+mj-ea"/>
              </a:rPr>
              <a:t> into </a:t>
            </a:r>
            <a:br>
              <a:rPr lang="en-US" altLang="zh-TW">
                <a:latin typeface="Arial"/>
                <a:cs typeface="+mj-ea"/>
              </a:rPr>
            </a:br>
            <a:r>
              <a:rPr lang="en-US" altLang="zh-TW">
                <a:latin typeface="Arial"/>
                <a:cs typeface="+mj-ea"/>
              </a:rPr>
              <a:t>a </a:t>
            </a:r>
            <a:r>
              <a:rPr lang="en-US">
                <a:latin typeface="Arial"/>
                <a:cs typeface="+mj-ea"/>
              </a:rPr>
              <a:t>VM</a:t>
            </a:r>
            <a:r>
              <a:rPr lang="en-US" altLang="zh-TW">
                <a:latin typeface="Arial"/>
                <a:cs typeface="+mj-ea"/>
              </a:rPr>
              <a:t> Backup Appliance in Seconds</a:t>
            </a:r>
            <a:endParaRPr lang="zh-TW" altLang="en-US">
              <a:latin typeface="Arial"/>
            </a:endParaRPr>
          </a:p>
        </p:txBody>
      </p:sp>
      <p:sp>
        <p:nvSpPr>
          <p:cNvPr id="6" name="矩形 5">
            <a:extLst>
              <a:ext uri="{FF2B5EF4-FFF2-40B4-BE49-F238E27FC236}">
                <a16:creationId xmlns:a16="http://schemas.microsoft.com/office/drawing/2014/main" id="{CE67BF58-3AF7-4766-8A1E-042627800148}"/>
              </a:ext>
            </a:extLst>
          </p:cNvPr>
          <p:cNvSpPr/>
          <p:nvPr/>
        </p:nvSpPr>
        <p:spPr>
          <a:xfrm>
            <a:off x="680982" y="1991485"/>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4" name="矩形 33">
            <a:extLst>
              <a:ext uri="{FF2B5EF4-FFF2-40B4-BE49-F238E27FC236}">
                <a16:creationId xmlns:a16="http://schemas.microsoft.com/office/drawing/2014/main" id="{A2C2C5B3-4781-4A0A-BFE4-3E072A0FA79F}"/>
              </a:ext>
            </a:extLst>
          </p:cNvPr>
          <p:cNvSpPr/>
          <p:nvPr/>
        </p:nvSpPr>
        <p:spPr>
          <a:xfrm>
            <a:off x="1404285" y="1991485"/>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5" name="矩形 34">
            <a:extLst>
              <a:ext uri="{FF2B5EF4-FFF2-40B4-BE49-F238E27FC236}">
                <a16:creationId xmlns:a16="http://schemas.microsoft.com/office/drawing/2014/main" id="{0E5EDEDA-88A5-47E2-8565-97C06143F153}"/>
              </a:ext>
            </a:extLst>
          </p:cNvPr>
          <p:cNvSpPr/>
          <p:nvPr/>
        </p:nvSpPr>
        <p:spPr>
          <a:xfrm>
            <a:off x="2122785" y="1989010"/>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6" name="矩形 35">
            <a:extLst>
              <a:ext uri="{FF2B5EF4-FFF2-40B4-BE49-F238E27FC236}">
                <a16:creationId xmlns:a16="http://schemas.microsoft.com/office/drawing/2014/main" id="{E54250B3-8A86-4C4D-86EE-A3C673F96296}"/>
              </a:ext>
            </a:extLst>
          </p:cNvPr>
          <p:cNvSpPr/>
          <p:nvPr/>
        </p:nvSpPr>
        <p:spPr>
          <a:xfrm>
            <a:off x="674890" y="2577533"/>
            <a:ext cx="1970697"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VMware </a:t>
            </a:r>
            <a:r>
              <a:rPr lang="en-US" altLang="zh-TW" err="1">
                <a:solidFill>
                  <a:schemeClr val="bg1"/>
                </a:solidFill>
              </a:rPr>
              <a:t>ESXi</a:t>
            </a:r>
            <a:endParaRPr lang="zh-TW" altLang="en-US">
              <a:solidFill>
                <a:schemeClr val="bg1"/>
              </a:solidFill>
            </a:endParaRPr>
          </a:p>
        </p:txBody>
      </p:sp>
      <p:sp>
        <p:nvSpPr>
          <p:cNvPr id="62" name="矩形 61">
            <a:extLst>
              <a:ext uri="{FF2B5EF4-FFF2-40B4-BE49-F238E27FC236}">
                <a16:creationId xmlns:a16="http://schemas.microsoft.com/office/drawing/2014/main" id="{DD047E5C-079D-4BB8-889E-1A1297FB88D0}"/>
              </a:ext>
            </a:extLst>
          </p:cNvPr>
          <p:cNvSpPr/>
          <p:nvPr/>
        </p:nvSpPr>
        <p:spPr>
          <a:xfrm>
            <a:off x="7032141" y="4861885"/>
            <a:ext cx="4544598" cy="579646"/>
          </a:xfrm>
          <a:prstGeom prst="rect">
            <a:avLst/>
          </a:prstGeom>
        </p:spPr>
        <p:txBody>
          <a:bodyPr wrap="square" anchor="t">
            <a:spAutoFit/>
          </a:bodyPr>
          <a:lstStyle/>
          <a:p>
            <a:pPr algn="ctr">
              <a:lnSpc>
                <a:spcPts val="1900"/>
              </a:lnSpc>
            </a:pPr>
            <a:r>
              <a:rPr lang="en-US" altLang="zh-TW">
                <a:solidFill>
                  <a:schemeClr val="bg1"/>
                </a:solidFill>
                <a:ea typeface="微軟正黑體"/>
                <a:cs typeface="+mn-lt"/>
              </a:rPr>
              <a:t>Pure</a:t>
            </a:r>
            <a:r>
              <a:rPr lang="zh-TW" altLang="en-US">
                <a:solidFill>
                  <a:schemeClr val="bg1"/>
                </a:solidFill>
                <a:ea typeface="微軟正黑體"/>
                <a:cs typeface="+mn-lt"/>
              </a:rPr>
              <a:t> running on QNAP NAS</a:t>
            </a:r>
            <a:endParaRPr lang="en-US" altLang="zh-TW">
              <a:solidFill>
                <a:schemeClr val="bg1"/>
              </a:solidFill>
              <a:ea typeface="微軟正黑體"/>
              <a:cs typeface="+mn-lt"/>
            </a:endParaRPr>
          </a:p>
          <a:p>
            <a:pPr algn="ctr">
              <a:lnSpc>
                <a:spcPts val="1900"/>
              </a:lnSpc>
            </a:pPr>
            <a:r>
              <a:rPr lang="zh-TW" altLang="en-US">
                <a:solidFill>
                  <a:schemeClr val="bg1"/>
                </a:solidFill>
                <a:cs typeface="Calibri"/>
              </a:rPr>
              <a:t>No need for additional server and storage</a:t>
            </a:r>
          </a:p>
        </p:txBody>
      </p:sp>
      <p:pic>
        <p:nvPicPr>
          <p:cNvPr id="55" name="圖片 54" descr="一張含有 向量圖形 的圖片&#10;&#10;自動產生的描述">
            <a:extLst>
              <a:ext uri="{FF2B5EF4-FFF2-40B4-BE49-F238E27FC236}">
                <a16:creationId xmlns:a16="http://schemas.microsoft.com/office/drawing/2014/main" id="{F772192C-742A-429D-9D78-C97A3C997A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9686" y="3845024"/>
            <a:ext cx="1949653" cy="2045075"/>
          </a:xfrm>
          <a:prstGeom prst="rect">
            <a:avLst/>
          </a:prstGeom>
        </p:spPr>
      </p:pic>
      <p:sp>
        <p:nvSpPr>
          <p:cNvPr id="56" name="矩形 55">
            <a:extLst>
              <a:ext uri="{FF2B5EF4-FFF2-40B4-BE49-F238E27FC236}">
                <a16:creationId xmlns:a16="http://schemas.microsoft.com/office/drawing/2014/main" id="{3310A56B-33EA-4247-B07A-2B91DEF4C2EC}"/>
              </a:ext>
            </a:extLst>
          </p:cNvPr>
          <p:cNvSpPr/>
          <p:nvPr/>
        </p:nvSpPr>
        <p:spPr>
          <a:xfrm>
            <a:off x="2949164" y="3831081"/>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7" name="矩形 56">
            <a:extLst>
              <a:ext uri="{FF2B5EF4-FFF2-40B4-BE49-F238E27FC236}">
                <a16:creationId xmlns:a16="http://schemas.microsoft.com/office/drawing/2014/main" id="{2B5EAC10-4F5D-405C-9746-72832BB77FF9}"/>
              </a:ext>
            </a:extLst>
          </p:cNvPr>
          <p:cNvSpPr/>
          <p:nvPr/>
        </p:nvSpPr>
        <p:spPr>
          <a:xfrm>
            <a:off x="3672467" y="3831081"/>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8" name="矩形 57">
            <a:extLst>
              <a:ext uri="{FF2B5EF4-FFF2-40B4-BE49-F238E27FC236}">
                <a16:creationId xmlns:a16="http://schemas.microsoft.com/office/drawing/2014/main" id="{C1FC3AC0-9460-4F2C-A888-B08303209E76}"/>
              </a:ext>
            </a:extLst>
          </p:cNvPr>
          <p:cNvSpPr/>
          <p:nvPr/>
        </p:nvSpPr>
        <p:spPr>
          <a:xfrm>
            <a:off x="4390967" y="3828606"/>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9" name="矩形 58">
            <a:extLst>
              <a:ext uri="{FF2B5EF4-FFF2-40B4-BE49-F238E27FC236}">
                <a16:creationId xmlns:a16="http://schemas.microsoft.com/office/drawing/2014/main" id="{8491CAB2-8070-4A60-87AE-6BF847DD3E6B}"/>
              </a:ext>
            </a:extLst>
          </p:cNvPr>
          <p:cNvSpPr/>
          <p:nvPr/>
        </p:nvSpPr>
        <p:spPr>
          <a:xfrm>
            <a:off x="2943072" y="4417129"/>
            <a:ext cx="1970697"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VMware </a:t>
            </a:r>
            <a:r>
              <a:rPr lang="en-US" altLang="zh-TW" err="1">
                <a:solidFill>
                  <a:schemeClr val="bg1"/>
                </a:solidFill>
              </a:rPr>
              <a:t>ESXi</a:t>
            </a:r>
            <a:endParaRPr lang="zh-TW" altLang="en-US">
              <a:solidFill>
                <a:schemeClr val="bg1"/>
              </a:solidFill>
            </a:endParaRPr>
          </a:p>
        </p:txBody>
      </p:sp>
      <p:pic>
        <p:nvPicPr>
          <p:cNvPr id="15" name="圖片 14">
            <a:extLst>
              <a:ext uri="{FF2B5EF4-FFF2-40B4-BE49-F238E27FC236}">
                <a16:creationId xmlns:a16="http://schemas.microsoft.com/office/drawing/2014/main" id="{589DCE11-2FB6-42D2-8153-98744C4D9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0453" y="3578471"/>
            <a:ext cx="1204600" cy="1075596"/>
          </a:xfrm>
          <a:prstGeom prst="rect">
            <a:avLst/>
          </a:prstGeom>
        </p:spPr>
      </p:pic>
      <p:pic>
        <p:nvPicPr>
          <p:cNvPr id="68" name="Picture 6" descr="Pure Icon 256 Schatten">
            <a:extLst>
              <a:ext uri="{FF2B5EF4-FFF2-40B4-BE49-F238E27FC236}">
                <a16:creationId xmlns:a16="http://schemas.microsoft.com/office/drawing/2014/main" id="{460D0CEE-06CA-442C-9635-3566474F6C2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45186" y="3735556"/>
            <a:ext cx="773464" cy="78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8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BB0AE90-A246-496A-A1AF-688D1BA7B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845" y="1078165"/>
            <a:ext cx="3674089" cy="5217862"/>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p:txBody>
          <a:bodyPr>
            <a:normAutofit fontScale="90000"/>
          </a:bodyPr>
          <a:lstStyle/>
          <a:p>
            <a:r>
              <a:rPr lang="en-US" altLang="zh-TW">
                <a:solidFill>
                  <a:schemeClr val="bg1"/>
                </a:solidFill>
                <a:latin typeface="Arial"/>
                <a:cs typeface="Arial"/>
              </a:rPr>
              <a:t>App Center O</a:t>
            </a:r>
            <a:r>
              <a:rPr lang="zh-TW" altLang="en-US">
                <a:solidFill>
                  <a:schemeClr val="bg1"/>
                </a:solidFill>
                <a:latin typeface="Arial"/>
                <a:cs typeface="Arial"/>
              </a:rPr>
              <a:t>ne-click Installation</a:t>
            </a:r>
            <a:br>
              <a:rPr lang="zh-TW" altLang="en-US"/>
            </a:br>
            <a:r>
              <a:rPr lang="zh-TW" altLang="en-US">
                <a:solidFill>
                  <a:schemeClr val="bg1"/>
                </a:solidFill>
                <a:latin typeface="Arial"/>
                <a:cs typeface="Arial"/>
              </a:rPr>
              <a:t>Enjoy Your VM Backup Journey Immediately</a:t>
            </a:r>
          </a:p>
        </p:txBody>
      </p:sp>
      <p:pic>
        <p:nvPicPr>
          <p:cNvPr id="33" name="圖片 32">
            <a:extLst>
              <a:ext uri="{FF2B5EF4-FFF2-40B4-BE49-F238E27FC236}">
                <a16:creationId xmlns:a16="http://schemas.microsoft.com/office/drawing/2014/main" id="{90706CB9-2B68-42B6-995D-EA8E223B7BE7}"/>
              </a:ext>
            </a:extLst>
          </p:cNvPr>
          <p:cNvPicPr>
            <a:picLocks noChangeAspect="1"/>
          </p:cNvPicPr>
          <p:nvPr/>
        </p:nvPicPr>
        <p:blipFill>
          <a:blip r:embed="rId4"/>
          <a:stretch>
            <a:fillRect/>
          </a:stretch>
        </p:blipFill>
        <p:spPr>
          <a:xfrm>
            <a:off x="2390274" y="1840165"/>
            <a:ext cx="9414267" cy="50178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776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50BBFE4-CEFE-4CC1-BA4A-60AD54537D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214" y="944481"/>
            <a:ext cx="10146632" cy="5707481"/>
          </a:xfrm>
          <a:prstGeom prst="rect">
            <a:avLst/>
          </a:prstGeom>
        </p:spPr>
      </p:pic>
      <p:pic>
        <p:nvPicPr>
          <p:cNvPr id="4100" name="圖片 4099">
            <a:extLst>
              <a:ext uri="{FF2B5EF4-FFF2-40B4-BE49-F238E27FC236}">
                <a16:creationId xmlns:a16="http://schemas.microsoft.com/office/drawing/2014/main" id="{0768702A-7AA7-42A7-8CFD-A1A0BC1CC3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777" y="1676948"/>
            <a:ext cx="9066221" cy="1328745"/>
          </a:xfrm>
          <a:prstGeom prst="rect">
            <a:avLst/>
          </a:prstGeom>
        </p:spPr>
      </p:pic>
      <p:pic>
        <p:nvPicPr>
          <p:cNvPr id="29" name="圖片 28">
            <a:extLst>
              <a:ext uri="{FF2B5EF4-FFF2-40B4-BE49-F238E27FC236}">
                <a16:creationId xmlns:a16="http://schemas.microsoft.com/office/drawing/2014/main" id="{A44203A5-23B1-43F0-BAD7-6BD682EB31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8825" y="4755870"/>
            <a:ext cx="5090170" cy="1395987"/>
          </a:xfrm>
          <a:prstGeom prst="rect">
            <a:avLst/>
          </a:prstGeom>
        </p:spPr>
      </p:pic>
      <p:pic>
        <p:nvPicPr>
          <p:cNvPr id="27" name="圖片 26">
            <a:extLst>
              <a:ext uri="{FF2B5EF4-FFF2-40B4-BE49-F238E27FC236}">
                <a16:creationId xmlns:a16="http://schemas.microsoft.com/office/drawing/2014/main" id="{22AFD436-1610-4DC3-AAEC-58ABE58F2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065" y="4773159"/>
            <a:ext cx="5090170" cy="1395987"/>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a:xfrm>
            <a:off x="838200" y="206038"/>
            <a:ext cx="10515600" cy="1325563"/>
          </a:xfrm>
        </p:spPr>
        <p:txBody>
          <a:bodyPr>
            <a:normAutofit fontScale="90000"/>
          </a:bodyPr>
          <a:lstStyle/>
          <a:p>
            <a:r>
              <a:rPr lang="en-US" altLang="zh-TW">
                <a:solidFill>
                  <a:schemeClr val="bg1"/>
                </a:solidFill>
                <a:latin typeface="Arial"/>
                <a:cs typeface="+mj-ea"/>
              </a:rPr>
              <a:t>QNAP </a:t>
            </a:r>
            <a:r>
              <a:rPr lang="zh-TW">
                <a:solidFill>
                  <a:schemeClr val="bg1"/>
                </a:solidFill>
                <a:latin typeface="Arial"/>
                <a:cs typeface="+mj-ea"/>
              </a:rPr>
              <a:t>Advanced Technology </a:t>
            </a:r>
            <a:br>
              <a:rPr lang="zh-TW" altLang="en-US">
                <a:solidFill>
                  <a:schemeClr val="bg1"/>
                </a:solidFill>
                <a:latin typeface="Arial"/>
                <a:cs typeface="+mj-ea"/>
              </a:rPr>
            </a:br>
            <a:r>
              <a:rPr lang="zh-TW">
                <a:solidFill>
                  <a:schemeClr val="bg1"/>
                </a:solidFill>
                <a:latin typeface="Arial"/>
                <a:cs typeface="+mj-ea"/>
              </a:rPr>
              <a:t>to Protect Your V</a:t>
            </a:r>
            <a:r>
              <a:rPr lang="en-US" altLang="zh-TW">
                <a:solidFill>
                  <a:schemeClr val="bg1"/>
                </a:solidFill>
                <a:latin typeface="Arial"/>
                <a:cs typeface="+mj-ea"/>
              </a:rPr>
              <a:t>M</a:t>
            </a:r>
            <a:r>
              <a:rPr lang="zh-TW" altLang="en-US">
                <a:solidFill>
                  <a:schemeClr val="bg1"/>
                </a:solidFill>
                <a:latin typeface="Arial"/>
                <a:cs typeface="+mj-ea"/>
              </a:rPr>
              <a:t> </a:t>
            </a:r>
            <a:r>
              <a:rPr lang="zh-TW">
                <a:solidFill>
                  <a:schemeClr val="bg1"/>
                </a:solidFill>
                <a:latin typeface="Arial"/>
                <a:cs typeface="+mj-ea"/>
              </a:rPr>
              <a:t>and Data</a:t>
            </a:r>
            <a:endParaRPr lang="zh-TW">
              <a:solidFill>
                <a:schemeClr val="bg1"/>
              </a:solidFill>
              <a:latin typeface="Arial"/>
            </a:endParaRPr>
          </a:p>
        </p:txBody>
      </p:sp>
      <p:pic>
        <p:nvPicPr>
          <p:cNvPr id="7" name="Picture 2">
            <a:extLst>
              <a:ext uri="{FF2B5EF4-FFF2-40B4-BE49-F238E27FC236}">
                <a16:creationId xmlns:a16="http://schemas.microsoft.com/office/drawing/2014/main" id="{21749A59-A860-4074-924D-F75995EAB1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3673" y="3308823"/>
            <a:ext cx="2850396" cy="1781498"/>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1E9C76AB-D42E-49BE-9FC7-6E950747645C}"/>
              </a:ext>
            </a:extLst>
          </p:cNvPr>
          <p:cNvSpPr txBox="1"/>
          <p:nvPr/>
        </p:nvSpPr>
        <p:spPr>
          <a:xfrm>
            <a:off x="6972654" y="5386364"/>
            <a:ext cx="2980243" cy="523220"/>
          </a:xfrm>
          <a:prstGeom prst="rect">
            <a:avLst/>
          </a:prstGeom>
          <a:noFill/>
        </p:spPr>
        <p:txBody>
          <a:bodyPr wrap="square" rtlCol="0" anchor="t">
            <a:spAutoFit/>
          </a:bodyPr>
          <a:lstStyle/>
          <a:p>
            <a:pPr algn="ctr"/>
            <a:r>
              <a:rPr lang="en-US" altLang="zh-TW" sz="2800">
                <a:solidFill>
                  <a:schemeClr val="bg2">
                    <a:lumMod val="25000"/>
                  </a:schemeClr>
                </a:solidFill>
              </a:rPr>
              <a:t>RAID</a:t>
            </a:r>
            <a:endParaRPr lang="zh-TW" altLang="en-US" sz="2800">
              <a:solidFill>
                <a:schemeClr val="bg2">
                  <a:lumMod val="25000"/>
                </a:schemeClr>
              </a:solidFill>
            </a:endParaRPr>
          </a:p>
        </p:txBody>
      </p:sp>
      <p:sp>
        <p:nvSpPr>
          <p:cNvPr id="13" name="文字方塊 12">
            <a:extLst>
              <a:ext uri="{FF2B5EF4-FFF2-40B4-BE49-F238E27FC236}">
                <a16:creationId xmlns:a16="http://schemas.microsoft.com/office/drawing/2014/main" id="{6FA28E33-99FB-4487-872A-B46522A00BF3}"/>
              </a:ext>
            </a:extLst>
          </p:cNvPr>
          <p:cNvSpPr txBox="1"/>
          <p:nvPr/>
        </p:nvSpPr>
        <p:spPr>
          <a:xfrm>
            <a:off x="1672363" y="5386364"/>
            <a:ext cx="3484005" cy="523220"/>
          </a:xfrm>
          <a:prstGeom prst="rect">
            <a:avLst/>
          </a:prstGeom>
          <a:noFill/>
        </p:spPr>
        <p:txBody>
          <a:bodyPr wrap="square" rtlCol="0" anchor="t">
            <a:spAutoFit/>
          </a:bodyPr>
          <a:lstStyle/>
          <a:p>
            <a:pPr algn="ctr"/>
            <a:r>
              <a:rPr lang="en-US" altLang="zh-TW" sz="2800">
                <a:solidFill>
                  <a:schemeClr val="bg2">
                    <a:lumMod val="25000"/>
                  </a:schemeClr>
                </a:solidFill>
              </a:rPr>
              <a:t>Snapshot</a:t>
            </a:r>
            <a:endParaRPr lang="zh-TW" altLang="en-US" sz="2800">
              <a:solidFill>
                <a:schemeClr val="bg2">
                  <a:lumMod val="25000"/>
                </a:schemeClr>
              </a:solidFill>
            </a:endParaRPr>
          </a:p>
        </p:txBody>
      </p:sp>
      <p:sp>
        <p:nvSpPr>
          <p:cNvPr id="16" name="文字方塊 15">
            <a:extLst>
              <a:ext uri="{FF2B5EF4-FFF2-40B4-BE49-F238E27FC236}">
                <a16:creationId xmlns:a16="http://schemas.microsoft.com/office/drawing/2014/main" id="{DF95DCD7-3B5D-4EEB-A9E7-E4621B450457}"/>
              </a:ext>
            </a:extLst>
          </p:cNvPr>
          <p:cNvSpPr txBox="1"/>
          <p:nvPr/>
        </p:nvSpPr>
        <p:spPr>
          <a:xfrm>
            <a:off x="5156368" y="2416696"/>
            <a:ext cx="5176821" cy="523220"/>
          </a:xfrm>
          <a:prstGeom prst="rect">
            <a:avLst/>
          </a:prstGeom>
          <a:noFill/>
        </p:spPr>
        <p:txBody>
          <a:bodyPr wrap="square" rtlCol="0">
            <a:spAutoFit/>
          </a:bodyPr>
          <a:lstStyle/>
          <a:p>
            <a:pPr algn="ctr"/>
            <a:r>
              <a:rPr lang="en-US" altLang="zh-TW" sz="2800" err="1">
                <a:solidFill>
                  <a:schemeClr val="bg2">
                    <a:lumMod val="25000"/>
                  </a:schemeClr>
                </a:solidFill>
              </a:rPr>
              <a:t>HybridMount</a:t>
            </a:r>
            <a:r>
              <a:rPr lang="en-US" altLang="zh-TW" sz="2800">
                <a:solidFill>
                  <a:schemeClr val="bg2">
                    <a:lumMod val="25000"/>
                  </a:schemeClr>
                </a:solidFill>
              </a:rPr>
              <a:t>, VJBOD Cloud, HBS 3</a:t>
            </a:r>
            <a:endParaRPr lang="zh-TW" altLang="en-US" sz="2800">
              <a:solidFill>
                <a:schemeClr val="bg2">
                  <a:lumMod val="25000"/>
                </a:schemeClr>
              </a:solidFill>
            </a:endParaRPr>
          </a:p>
        </p:txBody>
      </p:sp>
      <p:sp>
        <p:nvSpPr>
          <p:cNvPr id="17" name="矩形 16">
            <a:extLst>
              <a:ext uri="{FF2B5EF4-FFF2-40B4-BE49-F238E27FC236}">
                <a16:creationId xmlns:a16="http://schemas.microsoft.com/office/drawing/2014/main" id="{D7653A19-2C47-4732-A953-F3153FB91193}"/>
              </a:ext>
            </a:extLst>
          </p:cNvPr>
          <p:cNvSpPr/>
          <p:nvPr/>
        </p:nvSpPr>
        <p:spPr>
          <a:xfrm>
            <a:off x="6692842" y="2160952"/>
            <a:ext cx="3575146" cy="369332"/>
          </a:xfrm>
          <a:prstGeom prst="rect">
            <a:avLst/>
          </a:prstGeom>
        </p:spPr>
        <p:txBody>
          <a:bodyPr wrap="none" anchor="t">
            <a:spAutoFit/>
          </a:bodyPr>
          <a:lstStyle/>
          <a:p>
            <a:pPr algn="ctr"/>
            <a:r>
              <a:rPr lang="en-US" altLang="zh-TW">
                <a:ea typeface="+mn-lt"/>
                <a:cs typeface="+mn-lt"/>
              </a:rPr>
              <a:t>Easy to build your </a:t>
            </a:r>
            <a:r>
              <a:rPr lang="en-US">
                <a:ea typeface="+mn-lt"/>
                <a:cs typeface="+mn-lt"/>
              </a:rPr>
              <a:t>3-2-1</a:t>
            </a:r>
            <a:r>
              <a:rPr lang="en-US" altLang="zh-TW">
                <a:ea typeface="+mn-lt"/>
                <a:cs typeface="+mn-lt"/>
              </a:rPr>
              <a:t> backup Plan</a:t>
            </a:r>
            <a:endParaRPr lang="zh-TW" altLang="en-US"/>
          </a:p>
        </p:txBody>
      </p:sp>
      <p:pic>
        <p:nvPicPr>
          <p:cNvPr id="21" name="Picture 2">
            <a:extLst>
              <a:ext uri="{FF2B5EF4-FFF2-40B4-BE49-F238E27FC236}">
                <a16:creationId xmlns:a16="http://schemas.microsoft.com/office/drawing/2014/main" id="{5C9F1763-9AAF-4CEB-A2AB-E7D00832454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85773" y="1829053"/>
            <a:ext cx="1024536" cy="10245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BFA8C680-D014-439F-8F35-E046DFD7D5A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43404" y="1922469"/>
            <a:ext cx="853780" cy="8537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JBOD Cloud">
            <a:extLst>
              <a:ext uri="{FF2B5EF4-FFF2-40B4-BE49-F238E27FC236}">
                <a16:creationId xmlns:a16="http://schemas.microsoft.com/office/drawing/2014/main" id="{A45737E6-B908-4102-BFE3-C825E94EBDD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16915" y="1912336"/>
            <a:ext cx="853780" cy="8537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圖片 4101">
            <a:extLst>
              <a:ext uri="{FF2B5EF4-FFF2-40B4-BE49-F238E27FC236}">
                <a16:creationId xmlns:a16="http://schemas.microsoft.com/office/drawing/2014/main" id="{9F730EE5-5311-4FFC-A675-6F8E236682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65150" y="4941876"/>
            <a:ext cx="818385" cy="1058552"/>
          </a:xfrm>
          <a:prstGeom prst="rect">
            <a:avLst/>
          </a:prstGeom>
        </p:spPr>
      </p:pic>
      <p:pic>
        <p:nvPicPr>
          <p:cNvPr id="4104" name="圖片 4103">
            <a:extLst>
              <a:ext uri="{FF2B5EF4-FFF2-40B4-BE49-F238E27FC236}">
                <a16:creationId xmlns:a16="http://schemas.microsoft.com/office/drawing/2014/main" id="{F612D1BB-142B-4D56-8A81-43EB4B9F6C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1473" y="5090321"/>
            <a:ext cx="1242210" cy="846640"/>
          </a:xfrm>
          <a:prstGeom prst="rect">
            <a:avLst/>
          </a:prstGeom>
        </p:spPr>
      </p:pic>
    </p:spTree>
    <p:extLst>
      <p:ext uri="{BB962C8B-B14F-4D97-AF65-F5344CB8AC3E}">
        <p14:creationId xmlns:p14="http://schemas.microsoft.com/office/powerpoint/2010/main" val="3194757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D05E1AB-E264-4B1D-890C-9D5C7E292C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48" y="1802933"/>
            <a:ext cx="4630317" cy="4185842"/>
          </a:xfrm>
          <a:prstGeom prst="rect">
            <a:avLst/>
          </a:prstGeom>
        </p:spPr>
      </p:pic>
      <p:pic>
        <p:nvPicPr>
          <p:cNvPr id="1026" name="Picture 2">
            <a:extLst>
              <a:ext uri="{FF2B5EF4-FFF2-40B4-BE49-F238E27FC236}">
                <a16:creationId xmlns:a16="http://schemas.microsoft.com/office/drawing/2014/main" id="{C8B41829-0E8C-4C4D-B51C-54FFB3F6C3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73" y="2276147"/>
            <a:ext cx="4750668" cy="2969167"/>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a:extLst>
              <a:ext uri="{FF2B5EF4-FFF2-40B4-BE49-F238E27FC236}">
                <a16:creationId xmlns:a16="http://schemas.microsoft.com/office/drawing/2014/main" id="{1B761169-1E02-4364-B7E9-7DCFB9B6B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948" y="2276147"/>
            <a:ext cx="4630317" cy="4185842"/>
          </a:xfrm>
          <a:prstGeom prst="rect">
            <a:avLst/>
          </a:prstGeom>
        </p:spPr>
      </p:pic>
      <p:pic>
        <p:nvPicPr>
          <p:cNvPr id="14" name="圖片 13">
            <a:extLst>
              <a:ext uri="{FF2B5EF4-FFF2-40B4-BE49-F238E27FC236}">
                <a16:creationId xmlns:a16="http://schemas.microsoft.com/office/drawing/2014/main" id="{30381963-BF50-491F-B4BA-A0E2907F5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9337" y="1690688"/>
            <a:ext cx="4630317" cy="4185842"/>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p:txBody>
          <a:bodyPr>
            <a:normAutofit fontScale="90000"/>
          </a:bodyPr>
          <a:lstStyle/>
          <a:p>
            <a:r>
              <a:rPr lang="zh-TW">
                <a:solidFill>
                  <a:schemeClr val="bg1"/>
                </a:solidFill>
                <a:latin typeface="Arial"/>
                <a:cs typeface="+mj-ea"/>
              </a:rPr>
              <a:t>Support SSD Configuration </a:t>
            </a:r>
            <a:br>
              <a:rPr lang="zh-TW" altLang="en-US">
                <a:solidFill>
                  <a:schemeClr val="bg1"/>
                </a:solidFill>
                <a:latin typeface="Arial"/>
                <a:cs typeface="+mj-ea"/>
              </a:rPr>
            </a:br>
            <a:r>
              <a:rPr lang="zh-TW">
                <a:solidFill>
                  <a:schemeClr val="bg1"/>
                </a:solidFill>
                <a:latin typeface="Arial"/>
                <a:cs typeface="+mj-ea"/>
              </a:rPr>
              <a:t>to </a:t>
            </a:r>
            <a:r>
              <a:rPr lang="en-US" altLang="zh-TW">
                <a:solidFill>
                  <a:schemeClr val="bg1"/>
                </a:solidFill>
                <a:latin typeface="Arial"/>
                <a:cs typeface="+mj-ea"/>
              </a:rPr>
              <a:t>B</a:t>
            </a:r>
            <a:r>
              <a:rPr lang="zh-TW">
                <a:solidFill>
                  <a:schemeClr val="bg1"/>
                </a:solidFill>
                <a:latin typeface="Arial"/>
                <a:cs typeface="+mj-ea"/>
              </a:rPr>
              <a:t>oost </a:t>
            </a:r>
            <a:r>
              <a:rPr lang="en-US" altLang="zh-TW">
                <a:solidFill>
                  <a:schemeClr val="bg1"/>
                </a:solidFill>
                <a:latin typeface="Arial"/>
                <a:cs typeface="+mj-ea"/>
              </a:rPr>
              <a:t>Y</a:t>
            </a:r>
            <a:r>
              <a:rPr lang="zh-TW">
                <a:solidFill>
                  <a:schemeClr val="bg1"/>
                </a:solidFill>
                <a:latin typeface="Arial"/>
                <a:cs typeface="+mj-ea"/>
              </a:rPr>
              <a:t>o</a:t>
            </a:r>
            <a:r>
              <a:rPr lang="en-US" altLang="zh-TW">
                <a:solidFill>
                  <a:schemeClr val="bg1"/>
                </a:solidFill>
                <a:latin typeface="Arial"/>
                <a:cs typeface="+mj-ea"/>
              </a:rPr>
              <a:t>ur</a:t>
            </a:r>
            <a:r>
              <a:rPr lang="zh-TW" altLang="en-US">
                <a:solidFill>
                  <a:schemeClr val="bg1"/>
                </a:solidFill>
                <a:latin typeface="Arial"/>
                <a:cs typeface="+mj-ea"/>
              </a:rPr>
              <a:t> </a:t>
            </a:r>
            <a:r>
              <a:rPr lang="zh-TW">
                <a:solidFill>
                  <a:schemeClr val="bg1"/>
                </a:solidFill>
                <a:latin typeface="Arial"/>
                <a:cs typeface="+mj-ea"/>
              </a:rPr>
              <a:t>V</a:t>
            </a:r>
            <a:r>
              <a:rPr lang="en-US" altLang="zh-TW">
                <a:solidFill>
                  <a:schemeClr val="bg1"/>
                </a:solidFill>
                <a:latin typeface="Arial"/>
                <a:cs typeface="+mj-ea"/>
              </a:rPr>
              <a:t>M</a:t>
            </a:r>
            <a:r>
              <a:rPr lang="zh-TW" altLang="en-US">
                <a:solidFill>
                  <a:schemeClr val="bg1"/>
                </a:solidFill>
                <a:latin typeface="Arial"/>
                <a:cs typeface="+mj-ea"/>
              </a:rPr>
              <a:t> </a:t>
            </a:r>
            <a:r>
              <a:rPr lang="zh-TW">
                <a:solidFill>
                  <a:schemeClr val="bg1"/>
                </a:solidFill>
                <a:latin typeface="Arial"/>
                <a:cs typeface="+mj-ea"/>
              </a:rPr>
              <a:t>Backup</a:t>
            </a:r>
            <a:endParaRPr lang="zh-TW" altLang="en-US">
              <a:solidFill>
                <a:schemeClr val="bg1"/>
              </a:solidFill>
              <a:latin typeface="Arial"/>
            </a:endParaRPr>
          </a:p>
        </p:txBody>
      </p:sp>
      <p:pic>
        <p:nvPicPr>
          <p:cNvPr id="25" name="Picture 2">
            <a:extLst>
              <a:ext uri="{FF2B5EF4-FFF2-40B4-BE49-F238E27FC236}">
                <a16:creationId xmlns:a16="http://schemas.microsoft.com/office/drawing/2014/main" id="{E1A2123B-DEA5-4E5C-BA25-25A5F8C025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5185" y="2596540"/>
            <a:ext cx="3798619" cy="2374137"/>
          </a:xfrm>
          <a:prstGeom prst="rect">
            <a:avLst/>
          </a:prstGeom>
          <a:noFill/>
          <a:extLst>
            <a:ext uri="{909E8E84-426E-40DD-AFC4-6F175D3DCCD1}">
              <a14:hiddenFill xmlns:a14="http://schemas.microsoft.com/office/drawing/2010/main">
                <a:solidFill>
                  <a:srgbClr val="FFFFFF"/>
                </a:solidFill>
              </a14:hiddenFill>
            </a:ext>
          </a:extLst>
        </p:spPr>
      </p:pic>
      <p:sp>
        <p:nvSpPr>
          <p:cNvPr id="26" name="標題 1">
            <a:extLst>
              <a:ext uri="{FF2B5EF4-FFF2-40B4-BE49-F238E27FC236}">
                <a16:creationId xmlns:a16="http://schemas.microsoft.com/office/drawing/2014/main" id="{226B8C28-003E-4081-BC2F-E20CE646D903}"/>
              </a:ext>
            </a:extLst>
          </p:cNvPr>
          <p:cNvSpPr txBox="1">
            <a:spLocks/>
          </p:cNvSpPr>
          <p:nvPr/>
        </p:nvSpPr>
        <p:spPr>
          <a:xfrm>
            <a:off x="7973072" y="3513572"/>
            <a:ext cx="1492899" cy="1100106"/>
          </a:xfrm>
          <a:prstGeom prst="rect">
            <a:avLst/>
          </a:prstGeom>
          <a:solidFill>
            <a:srgbClr val="FF33CC">
              <a:alpha val="70000"/>
            </a:srgb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ea typeface="+mj-lt"/>
                <a:cs typeface="+mj-lt"/>
              </a:rPr>
              <a:t>SSDs for Hot </a:t>
            </a:r>
            <a:r>
              <a:rPr lang="en-US" sz="2800">
                <a:ea typeface="+mj-lt"/>
                <a:cs typeface="+mj-lt"/>
              </a:rPr>
              <a:t>Data</a:t>
            </a:r>
            <a:endParaRPr lang="zh-TW" altLang="en-US"/>
          </a:p>
        </p:txBody>
      </p:sp>
      <p:sp>
        <p:nvSpPr>
          <p:cNvPr id="27" name="標題 1">
            <a:extLst>
              <a:ext uri="{FF2B5EF4-FFF2-40B4-BE49-F238E27FC236}">
                <a16:creationId xmlns:a16="http://schemas.microsoft.com/office/drawing/2014/main" id="{87D424BA-F92A-430E-A347-41727AF9C6D5}"/>
              </a:ext>
            </a:extLst>
          </p:cNvPr>
          <p:cNvSpPr txBox="1">
            <a:spLocks/>
          </p:cNvSpPr>
          <p:nvPr/>
        </p:nvSpPr>
        <p:spPr>
          <a:xfrm>
            <a:off x="9465971" y="3513572"/>
            <a:ext cx="1492899" cy="1100106"/>
          </a:xfrm>
          <a:prstGeom prst="rect">
            <a:avLst/>
          </a:prstGeom>
          <a:solidFill>
            <a:srgbClr val="00FFFF">
              <a:alpha val="70000"/>
            </a:srgbClr>
          </a:solidFill>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ea typeface="+mj-lt"/>
                <a:cs typeface="+mj-lt"/>
              </a:rPr>
              <a:t>HDDs for Cold </a:t>
            </a:r>
            <a:r>
              <a:rPr lang="en-US" sz="2800">
                <a:ea typeface="+mj-lt"/>
                <a:cs typeface="+mj-lt"/>
              </a:rPr>
              <a:t>Data</a:t>
            </a:r>
            <a:endParaRPr lang="zh-TW" altLang="en-US"/>
          </a:p>
        </p:txBody>
      </p:sp>
      <p:sp>
        <p:nvSpPr>
          <p:cNvPr id="4" name="矩形 3">
            <a:extLst>
              <a:ext uri="{FF2B5EF4-FFF2-40B4-BE49-F238E27FC236}">
                <a16:creationId xmlns:a16="http://schemas.microsoft.com/office/drawing/2014/main" id="{925AEF4F-0244-417C-BC4E-5C74B1CB58C1}"/>
              </a:ext>
            </a:extLst>
          </p:cNvPr>
          <p:cNvSpPr/>
          <p:nvPr/>
        </p:nvSpPr>
        <p:spPr>
          <a:xfrm>
            <a:off x="1473255" y="5034393"/>
            <a:ext cx="2198102" cy="646331"/>
          </a:xfrm>
          <a:prstGeom prst="rect">
            <a:avLst/>
          </a:prstGeom>
        </p:spPr>
        <p:txBody>
          <a:bodyPr wrap="none" anchor="t">
            <a:spAutoFit/>
          </a:bodyPr>
          <a:lstStyle/>
          <a:p>
            <a:pPr algn="ctr"/>
            <a:r>
              <a:rPr lang="en-US" altLang="zh-TW">
                <a:ea typeface="+mn-lt"/>
                <a:cs typeface="+mn-lt"/>
              </a:rPr>
              <a:t>QM2 Expansion Card </a:t>
            </a:r>
            <a:endParaRPr lang="zh-TW" altLang="en-US"/>
          </a:p>
          <a:p>
            <a:pPr algn="ctr"/>
            <a:r>
              <a:rPr lang="en-US" altLang="zh-TW">
                <a:ea typeface="+mn-lt"/>
                <a:cs typeface="+mn-lt"/>
              </a:rPr>
              <a:t>(Add M.2 SSD Slots)</a:t>
            </a:r>
            <a:endParaRPr lang="en-US"/>
          </a:p>
        </p:txBody>
      </p:sp>
      <p:pic>
        <p:nvPicPr>
          <p:cNvPr id="8" name="圖片 7" descr="一張含有 iPod, 電子用品 的圖片&#10;&#10;自動產生的描述">
            <a:extLst>
              <a:ext uri="{FF2B5EF4-FFF2-40B4-BE49-F238E27FC236}">
                <a16:creationId xmlns:a16="http://schemas.microsoft.com/office/drawing/2014/main" id="{8FAB95F1-BF0C-43DE-BA5F-276FD2F990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1184" y="3417848"/>
            <a:ext cx="1556056" cy="2108456"/>
          </a:xfrm>
          <a:prstGeom prst="rect">
            <a:avLst/>
          </a:prstGeom>
        </p:spPr>
      </p:pic>
      <p:pic>
        <p:nvPicPr>
          <p:cNvPr id="17" name="圖片 16" descr="一張含有 iPod, 電子用品 的圖片&#10;&#10;自動產生的描述">
            <a:extLst>
              <a:ext uri="{FF2B5EF4-FFF2-40B4-BE49-F238E27FC236}">
                <a16:creationId xmlns:a16="http://schemas.microsoft.com/office/drawing/2014/main" id="{BE336AEF-3AFB-4657-9C28-586F2313B2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86874">
            <a:off x="5513995" y="3386418"/>
            <a:ext cx="1556056" cy="2108456"/>
          </a:xfrm>
          <a:prstGeom prst="rect">
            <a:avLst/>
          </a:prstGeom>
        </p:spPr>
      </p:pic>
    </p:spTree>
    <p:extLst>
      <p:ext uri="{BB962C8B-B14F-4D97-AF65-F5344CB8AC3E}">
        <p14:creationId xmlns:p14="http://schemas.microsoft.com/office/powerpoint/2010/main" val="229792200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Calibri Light"/>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2657</Words>
  <Application>Microsoft Office PowerPoint</Application>
  <PresentationFormat>寬螢幕</PresentationFormat>
  <Paragraphs>549</Paragraphs>
  <Slides>41</Slides>
  <Notes>40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41</vt:i4>
      </vt:variant>
    </vt:vector>
  </HeadingPairs>
  <TitlesOfParts>
    <vt:vector size="50" baseType="lpstr">
      <vt:lpstr>Microsoft JhengHei</vt:lpstr>
      <vt:lpstr>Microsoft JhengHei</vt:lpstr>
      <vt:lpstr>Arial</vt:lpstr>
      <vt:lpstr>Calibri</vt:lpstr>
      <vt:lpstr>Calibri Light</vt:lpstr>
      <vt:lpstr>Lucida Sans</vt:lpstr>
      <vt:lpstr>Open Sans</vt:lpstr>
      <vt:lpstr>Wingdings</vt:lpstr>
      <vt:lpstr>Office 佈景主題</vt:lpstr>
      <vt:lpstr>PowerPoint 簡報</vt:lpstr>
      <vt:lpstr>Agenda</vt:lpstr>
      <vt:lpstr>Archiware Product Overview</vt:lpstr>
      <vt:lpstr>VM Backup Giving You Headaches?</vt:lpstr>
      <vt:lpstr>5 Reasons to Use QNAP and Archiware</vt:lpstr>
      <vt:lpstr>Turn Your NAS into  a VM Backup Appliance in Seconds</vt:lpstr>
      <vt:lpstr>App Center One-click Installation Enjoy Your VM Backup Journey Immediately</vt:lpstr>
      <vt:lpstr>QNAP Advanced Technology  to Protect Your VM and Data</vt:lpstr>
      <vt:lpstr>Support SSD Configuration  to Boost Your VM Backup</vt:lpstr>
      <vt:lpstr>Support for Building High-speed Backup Networks and Speeding up Data Transfer</vt:lpstr>
      <vt:lpstr>Flexible and Economical Storage Expansion</vt:lpstr>
      <vt:lpstr>Browser-based Setup and Operation  to Get All Backup Tasks Done </vt:lpstr>
      <vt:lpstr>  VMware VM Backup for FREE </vt:lpstr>
      <vt:lpstr>Changed Block Tracking </vt:lpstr>
      <vt:lpstr>Flexible Backup Task Schedule  and Smart Data Verification </vt:lpstr>
      <vt:lpstr>Support Multiple Backup Tasks</vt:lpstr>
      <vt:lpstr>Not Only VMs Can be Restored,  But Also Specific File(s) in the VM</vt:lpstr>
      <vt:lpstr>Optional Pure Support Package</vt:lpstr>
      <vt:lpstr>Live Demo</vt:lpstr>
      <vt:lpstr>PowerPoint 簡報</vt:lpstr>
      <vt:lpstr>5 Reason to Use QNAP and Archiware P5</vt:lpstr>
      <vt:lpstr>The best NAS to help You create the next viral video</vt:lpstr>
      <vt:lpstr>Killer Features</vt:lpstr>
      <vt:lpstr>TVS-872XT Offering Unprecedented Performance for Media Editing </vt:lpstr>
      <vt:lpstr>QTS Built-in Qfiling  Simplified File Organization</vt:lpstr>
      <vt:lpstr>QTS Built-in Qsirch  Assist You Efficiently Find the Right File</vt:lpstr>
      <vt:lpstr>HBS 3 Multi-cloud Backup Data deduplication, instant restoration and flexible synchronization</vt:lpstr>
      <vt:lpstr>HybridMount  Hybrid Cloud File-Based Gateway</vt:lpstr>
      <vt:lpstr>Backup vs Archive vs Synchronize  What Should You Choose?</vt:lpstr>
      <vt:lpstr>You Can Use the Fully Featured P5  as a Backup Assistant</vt:lpstr>
      <vt:lpstr>QNAP X Archiware P5 Optimize Your Media Editing Work Flow</vt:lpstr>
      <vt:lpstr>Target Storage Supported by P5</vt:lpstr>
      <vt:lpstr>Which Module is Right for You?</vt:lpstr>
      <vt:lpstr>Tape Backup Advantages You Shoud Know</vt:lpstr>
      <vt:lpstr>New Option for Long-term Data Storage: You Can Archive NAS Data to Tape Devices </vt:lpstr>
      <vt:lpstr>Manage Media File Life Cycle Through QNAP Applications</vt:lpstr>
      <vt:lpstr>Manage Media File Life Cycle Through QNAP Applications</vt:lpstr>
      <vt:lpstr>Manage Media File Life Cycle Through QNAP and P5 Applications</vt:lpstr>
      <vt:lpstr>Manage Media File Life Cycle Through P5 Applications</vt:lpstr>
      <vt:lpstr>Live Demo</vt:lpstr>
      <vt:lpstr>QNAP x Archiware Best Backup Solution  to Secure Your VMs and Digital Assets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X Archiware</dc:title>
  <dc:creator>QNAP_Albert Yen</dc:creator>
  <cp:lastModifiedBy>QNAP_Hsuan Chang</cp:lastModifiedBy>
  <cp:revision>2</cp:revision>
  <dcterms:created xsi:type="dcterms:W3CDTF">2020-01-10T10:35:37Z</dcterms:created>
  <dcterms:modified xsi:type="dcterms:W3CDTF">2020-01-16T05:56:40Z</dcterms:modified>
</cp:coreProperties>
</file>