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2"/>
  </p:notesMasterIdLst>
  <p:sldIdLst>
    <p:sldId id="259" r:id="rId2"/>
    <p:sldId id="262" r:id="rId3"/>
    <p:sldId id="264" r:id="rId4"/>
    <p:sldId id="261" r:id="rId5"/>
    <p:sldId id="266" r:id="rId6"/>
    <p:sldId id="265" r:id="rId7"/>
    <p:sldId id="269" r:id="rId8"/>
    <p:sldId id="268" r:id="rId9"/>
    <p:sldId id="260" r:id="rId10"/>
    <p:sldId id="272" r:id="rId11"/>
    <p:sldId id="271" r:id="rId12"/>
    <p:sldId id="274" r:id="rId13"/>
    <p:sldId id="282" r:id="rId14"/>
    <p:sldId id="283" r:id="rId15"/>
    <p:sldId id="281" r:id="rId16"/>
    <p:sldId id="280" r:id="rId17"/>
    <p:sldId id="279" r:id="rId18"/>
    <p:sldId id="284" r:id="rId19"/>
    <p:sldId id="278" r:id="rId20"/>
    <p:sldId id="298" r:id="rId21"/>
    <p:sldId id="285" r:id="rId22"/>
    <p:sldId id="289" r:id="rId23"/>
    <p:sldId id="288" r:id="rId24"/>
    <p:sldId id="290" r:id="rId25"/>
    <p:sldId id="275" r:id="rId26"/>
    <p:sldId id="291" r:id="rId27"/>
    <p:sldId id="293" r:id="rId28"/>
    <p:sldId id="294" r:id="rId29"/>
    <p:sldId id="297" r:id="rId30"/>
    <p:sldId id="296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FFFF"/>
    <a:srgbClr val="CC66FF"/>
    <a:srgbClr val="6CA2C4"/>
    <a:srgbClr val="00FFCC"/>
    <a:srgbClr val="FF6699"/>
    <a:srgbClr val="ABFFFF"/>
    <a:srgbClr val="33CCFF"/>
    <a:srgbClr val="0099FF"/>
    <a:srgbClr val="3B0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 snapToGrid="0">
      <p:cViewPr>
        <p:scale>
          <a:sx n="100" d="100"/>
          <a:sy n="100" d="100"/>
        </p:scale>
        <p:origin x="1128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2C6A-9469-4243-A9F9-ADE6EA2C75FC}" type="datetimeFigureOut">
              <a:rPr lang="en-US" altLang="zh-TW"/>
              <a:t>1/14/2020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A3F4-A449-4258-9568-004F00EC9837}" type="slidenum">
              <a:rPr lang="en-US" altLang="zh-TW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1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64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62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ED18699-429B-47E4-A0F9-174BA8EC4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"/>
            <a:ext cx="12191998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19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ED18699-429B-47E4-A0F9-174BA8EC4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"/>
            <a:ext cx="12191998" cy="6856284"/>
          </a:xfrm>
          <a:prstGeom prst="rect">
            <a:avLst/>
          </a:prstGeom>
        </p:spPr>
      </p:pic>
      <p:sp>
        <p:nvSpPr>
          <p:cNvPr id="5" name="Shape 748">
            <a:extLst>
              <a:ext uri="{FF2B5EF4-FFF2-40B4-BE49-F238E27FC236}">
                <a16:creationId xmlns:a16="http://schemas.microsoft.com/office/drawing/2014/main" id="{8E22E6D6-E5D9-4DC9-82ED-856CADE34ECF}"/>
              </a:ext>
            </a:extLst>
          </p:cNvPr>
          <p:cNvSpPr txBox="1"/>
          <p:nvPr userDrawn="1"/>
        </p:nvSpPr>
        <p:spPr>
          <a:xfrm>
            <a:off x="641446" y="4706256"/>
            <a:ext cx="4631140" cy="48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 lvl="0" indent="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zh-TW" sz="800" b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©2020 </a:t>
            </a:r>
            <a:r>
              <a:rPr lang="zh-TW" altLang="en-US" sz="800" b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175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BEDBF98-A775-4693-9F1F-49CE9EB47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77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物件, 黑暗, 坐, 夜晚 的圖片&#10;&#10;自動產生的描述">
            <a:extLst>
              <a:ext uri="{FF2B5EF4-FFF2-40B4-BE49-F238E27FC236}">
                <a16:creationId xmlns:a16="http://schemas.microsoft.com/office/drawing/2014/main" id="{3BEDBF98-A775-4693-9F1F-49CE9EB47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80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727DE1-A84F-42F8-AE8E-D9185ACF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>
            <a:lvl1pPr>
              <a:defRPr b="1">
                <a:gradFill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2146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9896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2E1D2-965B-4EA1-99CD-36929008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>
            <a:lvl1pPr>
              <a:defRPr b="1">
                <a:gradFill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881FA5-0876-4B11-A98B-912E241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9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ED18699-429B-47E4-A0F9-174BA8EC4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"/>
            <a:ext cx="12191998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400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40CF505-2899-4599-A69F-E9B10C432A8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標題版面配置區 1" hidden="1">
            <a:extLst>
              <a:ext uri="{FF2B5EF4-FFF2-40B4-BE49-F238E27FC236}">
                <a16:creationId xmlns:a16="http://schemas.microsoft.com/office/drawing/2014/main" id="{B399FF43-2CE4-4238-BD9F-0E6ECF49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 hidden="1">
            <a:extLst>
              <a:ext uri="{FF2B5EF4-FFF2-40B4-BE49-F238E27FC236}">
                <a16:creationId xmlns:a16="http://schemas.microsoft.com/office/drawing/2014/main" id="{B00C7C57-692B-431B-AFA7-992CE231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 hidden="1">
            <a:extLst>
              <a:ext uri="{FF2B5EF4-FFF2-40B4-BE49-F238E27FC236}">
                <a16:creationId xmlns:a16="http://schemas.microsoft.com/office/drawing/2014/main" id="{E16B9003-1AFA-49C7-8F4B-47984BB8D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 hidden="1">
            <a:extLst>
              <a:ext uri="{FF2B5EF4-FFF2-40B4-BE49-F238E27FC236}">
                <a16:creationId xmlns:a16="http://schemas.microsoft.com/office/drawing/2014/main" id="{0F6FC07A-0CBA-418D-8056-541B7120E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 hidden="1">
            <a:extLst>
              <a:ext uri="{FF2B5EF4-FFF2-40B4-BE49-F238E27FC236}">
                <a16:creationId xmlns:a16="http://schemas.microsoft.com/office/drawing/2014/main" id="{1065CC31-8830-41A4-B8E0-DAAE6A7A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8" r:id="rId2"/>
    <p:sldLayoutId id="2147483739" r:id="rId3"/>
    <p:sldLayoutId id="2147483712" r:id="rId4"/>
    <p:sldLayoutId id="2147483713" r:id="rId5"/>
    <p:sldLayoutId id="2147483714" r:id="rId6"/>
    <p:sldLayoutId id="2147483890" r:id="rId7"/>
    <p:sldLayoutId id="214748366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34.svg"/><Relationship Id="rId12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59.sv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9.svg"/><Relationship Id="rId7" Type="http://schemas.openxmlformats.org/officeDocument/2006/relationships/image" Target="../media/image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sv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69.png"/><Relationship Id="rId4" Type="http://schemas.openxmlformats.org/officeDocument/2006/relationships/image" Target="../media/image97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98.png"/><Relationship Id="rId10" Type="http://schemas.openxmlformats.org/officeDocument/2006/relationships/image" Target="../media/image109.sv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53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08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67D3257B-D0BC-4582-B8CD-CBC4F9B4FADA}"/>
              </a:ext>
            </a:extLst>
          </p:cNvPr>
          <p:cNvSpPr txBox="1">
            <a:spLocks/>
          </p:cNvSpPr>
          <p:nvPr/>
        </p:nvSpPr>
        <p:spPr>
          <a:xfrm>
            <a:off x="0" y="199168"/>
            <a:ext cx="12192000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QNAP SD-WAN (QuWAN) 架構 </a:t>
            </a:r>
          </a:p>
        </p:txBody>
      </p:sp>
      <p:sp>
        <p:nvSpPr>
          <p:cNvPr id="2" name="Google Shape;625;p2">
            <a:extLst>
              <a:ext uri="{FF2B5EF4-FFF2-40B4-BE49-F238E27FC236}">
                <a16:creationId xmlns:a16="http://schemas.microsoft.com/office/drawing/2014/main" id="{29052444-3235-4D89-8CD3-6BE036F9A645}"/>
              </a:ext>
            </a:extLst>
          </p:cNvPr>
          <p:cNvSpPr txBox="1">
            <a:spLocks/>
          </p:cNvSpPr>
          <p:nvPr/>
        </p:nvSpPr>
        <p:spPr>
          <a:xfrm>
            <a:off x="813730" y="764960"/>
            <a:ext cx="6480663" cy="24362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800"/>
              </a:spcBef>
              <a:buClr>
                <a:schemeClr val="bg1"/>
              </a:buClr>
              <a:buSzPts val="2800"/>
            </a:pPr>
            <a:r>
              <a:rPr lang="zh-TW" altLang="en-US" sz="2400" b="1">
                <a:solidFill>
                  <a:srgbClr val="FFC000"/>
                </a:solidFill>
                <a:ea typeface="微軟正黑體"/>
              </a:rPr>
              <a:t>QuWAN 由兩部分組成</a:t>
            </a:r>
          </a:p>
          <a:p>
            <a:pPr marL="180975" indent="-180975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sz="2000" b="1">
                <a:solidFill>
                  <a:srgbClr val="FFFFFF"/>
                </a:solidFill>
                <a:ea typeface="微軟正黑體"/>
              </a:rPr>
              <a:t>QuWAN Orchestrator </a:t>
            </a:r>
            <a:r>
              <a:rPr lang="zh-TW" altLang="en-US" sz="2000" b="1">
                <a:solidFill>
                  <a:srgbClr val="FFFFFF"/>
                </a:solidFill>
                <a:ea typeface="微軟正黑體"/>
              </a:rPr>
              <a:t>雲端中央管理與監控平台</a:t>
            </a:r>
          </a:p>
          <a:p>
            <a:pPr lvl="1" indent="-276225">
              <a:buClr>
                <a:schemeClr val="bg1"/>
              </a:buClr>
              <a:buSzPts val="2800"/>
            </a:pPr>
            <a:r>
              <a:rPr lang="zh-TW" altLang="en-US" sz="2000">
                <a:solidFill>
                  <a:srgbClr val="FFFFFF"/>
                </a:solidFill>
                <a:ea typeface="微軟正黑體"/>
              </a:rPr>
              <a:t>網址: quwan.qnap.com。使用 QID 登入。</a:t>
            </a:r>
            <a:endParaRPr lang="zh-TW" sz="2000"/>
          </a:p>
          <a:p>
            <a:pPr marL="180975" indent="-180975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微軟正黑體"/>
              </a:rPr>
              <a:t>QuWAN Edge 地端軟體路由虛擬機</a:t>
            </a:r>
          </a:p>
          <a:p>
            <a:pPr lvl="1" indent="-276225">
              <a:buClr>
                <a:schemeClr val="bg1"/>
              </a:buClr>
              <a:buSzPts val="2800"/>
            </a:pPr>
            <a:r>
              <a:rPr lang="zh-TW" altLang="en-US" sz="2000">
                <a:solidFill>
                  <a:srgbClr val="FFFFFF"/>
                </a:solidFill>
                <a:ea typeface="微軟正黑體"/>
              </a:rPr>
              <a:t>透過 App Center 中的 VM Installer 自動安裝。</a:t>
            </a:r>
            <a:endParaRPr lang="zh-TW" sz="2000"/>
          </a:p>
          <a:p>
            <a:pPr>
              <a:spcBef>
                <a:spcPts val="1800"/>
              </a:spcBef>
              <a:buClr>
                <a:schemeClr val="bg1"/>
              </a:buClr>
              <a:buSzPts val="2800"/>
            </a:pPr>
            <a:endParaRPr lang="zh-TW" altLang="en-US" sz="2400" b="1">
              <a:solidFill>
                <a:srgbClr val="FFFFFF"/>
              </a:solidFill>
              <a:ea typeface="微軟正黑體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57312E-C4DE-47C4-9B10-576591342B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969" y="2776890"/>
            <a:ext cx="5831308" cy="2826836"/>
          </a:xfrm>
          <a:prstGeom prst="roundRect">
            <a:avLst>
              <a:gd name="adj" fmla="val 20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72DAE460-4E1D-424B-B4BF-1E6B30CD879D}"/>
              </a:ext>
            </a:extLst>
          </p:cNvPr>
          <p:cNvGrpSpPr/>
          <p:nvPr/>
        </p:nvGrpSpPr>
        <p:grpSpPr>
          <a:xfrm>
            <a:off x="9563857" y="1941170"/>
            <a:ext cx="2106809" cy="1174829"/>
            <a:chOff x="7236213" y="2616529"/>
            <a:chExt cx="1847227" cy="946573"/>
          </a:xfrm>
        </p:grpSpPr>
        <p:pic>
          <p:nvPicPr>
            <p:cNvPr id="8" name="圖片 7" descr="一張含有 光 的圖片&#10;&#10;自動產生的描述">
              <a:extLst>
                <a:ext uri="{FF2B5EF4-FFF2-40B4-BE49-F238E27FC236}">
                  <a16:creationId xmlns:a16="http://schemas.microsoft.com/office/drawing/2014/main" id="{563EAB9F-119A-4F9F-A42C-A619168D6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213" y="2616529"/>
              <a:ext cx="1847227" cy="94657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CE1DDE3-FEBC-461B-9DCC-BF684FFD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9979" y="2994272"/>
              <a:ext cx="1272885" cy="464046"/>
            </a:xfrm>
            <a:prstGeom prst="rect">
              <a:avLst/>
            </a:prstGeom>
          </p:spPr>
        </p:pic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B108D8-AEEC-46A8-9427-83575672F29E}"/>
              </a:ext>
            </a:extLst>
          </p:cNvPr>
          <p:cNvSpPr txBox="1"/>
          <p:nvPr/>
        </p:nvSpPr>
        <p:spPr>
          <a:xfrm>
            <a:off x="7392403" y="31978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</a:rPr>
              <a:t>ISP</a:t>
            </a:r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842194-8A8E-4349-8F8D-8D08C9EEE8BE}"/>
              </a:ext>
            </a:extLst>
          </p:cNvPr>
          <p:cNvSpPr/>
          <p:nvPr/>
        </p:nvSpPr>
        <p:spPr>
          <a:xfrm flipV="1">
            <a:off x="829291" y="5036783"/>
            <a:ext cx="2030410" cy="1490473"/>
          </a:xfrm>
          <a:prstGeom prst="rect">
            <a:avLst/>
          </a:prstGeom>
          <a:gradFill>
            <a:gsLst>
              <a:gs pos="71000">
                <a:srgbClr val="0081E2">
                  <a:alpha val="40000"/>
                </a:srgbClr>
              </a:gs>
              <a:gs pos="0">
                <a:srgbClr val="002060">
                  <a:alpha val="0"/>
                </a:srgbClr>
              </a:gs>
              <a:gs pos="99000">
                <a:srgbClr val="00B0F0">
                  <a:alpha val="62000"/>
                </a:srgbClr>
              </a:gs>
            </a:gsLst>
            <a:lin ang="5400000" scaled="1"/>
          </a:gradFill>
          <a:ln w="25400" cap="flat" cmpd="sng" algn="ctr"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74000">
                  <a:schemeClr val="bg1">
                    <a:lumMod val="9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rtlCol="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zh-CN" sz="1400" b="1"/>
          </a:p>
        </p:txBody>
      </p:sp>
      <p:sp>
        <p:nvSpPr>
          <p:cNvPr id="16" name="圓角化對角線角落矩形 81">
            <a:extLst>
              <a:ext uri="{FF2B5EF4-FFF2-40B4-BE49-F238E27FC236}">
                <a16:creationId xmlns:a16="http://schemas.microsoft.com/office/drawing/2014/main" id="{FC392873-2A2D-4D31-9069-7D8C80326E99}"/>
              </a:ext>
            </a:extLst>
          </p:cNvPr>
          <p:cNvSpPr/>
          <p:nvPr/>
        </p:nvSpPr>
        <p:spPr>
          <a:xfrm>
            <a:off x="832780" y="3580732"/>
            <a:ext cx="2059117" cy="6901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FF3F9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500" b="1" err="1">
                <a:solidFill>
                  <a:schemeClr val="tx1"/>
                </a:solidFill>
                <a:latin typeface="Arial"/>
                <a:cs typeface="Arial"/>
              </a:rPr>
              <a:t>QuWAN</a:t>
            </a:r>
            <a:r>
              <a:rPr kumimoji="1" lang="en-US" altLang="zh-TW" sz="1500" b="1">
                <a:solidFill>
                  <a:schemeClr val="tx1"/>
                </a:solidFill>
                <a:latin typeface="Arial"/>
                <a:cs typeface="Arial"/>
              </a:rPr>
              <a:t> Edge</a:t>
            </a:r>
          </a:p>
          <a:p>
            <a:pPr algn="ctr"/>
            <a:r>
              <a:rPr lang="en-US" altLang="zh-TW" sz="1500" b="1" err="1">
                <a:solidFill>
                  <a:schemeClr val="tx1"/>
                </a:solidFill>
                <a:latin typeface="Arial"/>
                <a:cs typeface="Arial"/>
              </a:rPr>
              <a:t>虛擬機</a:t>
            </a:r>
            <a:endParaRPr lang="en-US" altLang="zh-TW" sz="15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圓角化對角線角落矩形 81">
            <a:extLst>
              <a:ext uri="{FF2B5EF4-FFF2-40B4-BE49-F238E27FC236}">
                <a16:creationId xmlns:a16="http://schemas.microsoft.com/office/drawing/2014/main" id="{E186ECDF-A0C6-4CCC-BFA4-563D7D509E5A}"/>
              </a:ext>
            </a:extLst>
          </p:cNvPr>
          <p:cNvSpPr/>
          <p:nvPr/>
        </p:nvSpPr>
        <p:spPr>
          <a:xfrm>
            <a:off x="813730" y="4364139"/>
            <a:ext cx="1202725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1BBF7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 b="1" err="1">
                <a:solidFill>
                  <a:schemeClr val="tx1"/>
                </a:solidFill>
                <a:latin typeface="Arial"/>
                <a:cs typeface="Arial"/>
              </a:rPr>
              <a:t>虛擬機工作站</a:t>
            </a:r>
            <a:endParaRPr lang="en-US" altLang="zh-TW" sz="12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圓角化對角線角落矩形 81">
            <a:extLst>
              <a:ext uri="{FF2B5EF4-FFF2-40B4-BE49-F238E27FC236}">
                <a16:creationId xmlns:a16="http://schemas.microsoft.com/office/drawing/2014/main" id="{EEAC4011-0F08-4A97-AD1F-5A17F2619C98}"/>
              </a:ext>
            </a:extLst>
          </p:cNvPr>
          <p:cNvSpPr/>
          <p:nvPr/>
        </p:nvSpPr>
        <p:spPr>
          <a:xfrm>
            <a:off x="2085079" y="4361563"/>
            <a:ext cx="806818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7F1BD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900" b="1" err="1">
                <a:solidFill>
                  <a:schemeClr val="tx1"/>
                </a:solidFill>
                <a:latin typeface="Arial"/>
                <a:cs typeface="Arial"/>
              </a:rPr>
              <a:t>網路</a:t>
            </a:r>
            <a:endParaRPr lang="en-US" altLang="zh-TW" sz="9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altLang="zh-TW" sz="900" b="1" err="1">
                <a:solidFill>
                  <a:schemeClr val="tx1"/>
                </a:solidFill>
                <a:latin typeface="Arial"/>
                <a:cs typeface="Arial"/>
              </a:rPr>
              <a:t>虛擬交換器</a:t>
            </a:r>
            <a:endParaRPr lang="en-US" altLang="zh-TW" sz="9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圓角化對角線角落矩形 81">
            <a:extLst>
              <a:ext uri="{FF2B5EF4-FFF2-40B4-BE49-F238E27FC236}">
                <a16:creationId xmlns:a16="http://schemas.microsoft.com/office/drawing/2014/main" id="{8EC57C1A-A343-4AB9-AD34-D0C2591A4666}"/>
              </a:ext>
            </a:extLst>
          </p:cNvPr>
          <p:cNvSpPr/>
          <p:nvPr/>
        </p:nvSpPr>
        <p:spPr>
          <a:xfrm>
            <a:off x="823254" y="4896773"/>
            <a:ext cx="2059117" cy="4615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DFF9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500" b="1">
                <a:solidFill>
                  <a:schemeClr val="tx1"/>
                </a:solidFill>
                <a:latin typeface="Arial"/>
                <a:cs typeface="Arial"/>
              </a:rPr>
              <a:t>QTS</a:t>
            </a:r>
            <a:endParaRPr lang="en-US" altLang="zh-TW" sz="1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FF97306F-2870-42E8-A690-8A01644E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71" y="5252099"/>
            <a:ext cx="2066925" cy="127053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A76E3DA-9E89-45B1-821C-283DC4244D02}"/>
              </a:ext>
            </a:extLst>
          </p:cNvPr>
          <p:cNvSpPr/>
          <p:nvPr/>
        </p:nvSpPr>
        <p:spPr>
          <a:xfrm flipV="1">
            <a:off x="3286741" y="5027258"/>
            <a:ext cx="2030410" cy="1490473"/>
          </a:xfrm>
          <a:prstGeom prst="rect">
            <a:avLst/>
          </a:prstGeom>
          <a:gradFill>
            <a:gsLst>
              <a:gs pos="71000">
                <a:srgbClr val="0081E2">
                  <a:alpha val="40000"/>
                </a:srgbClr>
              </a:gs>
              <a:gs pos="0">
                <a:srgbClr val="002060">
                  <a:alpha val="0"/>
                </a:srgbClr>
              </a:gs>
              <a:gs pos="99000">
                <a:srgbClr val="00B0F0">
                  <a:alpha val="62000"/>
                </a:srgbClr>
              </a:gs>
            </a:gsLst>
            <a:lin ang="5400000" scaled="1"/>
          </a:gradFill>
          <a:ln w="25400" cap="flat" cmpd="sng" algn="ctr"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74000">
                  <a:schemeClr val="bg1">
                    <a:lumMod val="9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rtlCol="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zh-CN" sz="1400" b="1"/>
          </a:p>
        </p:txBody>
      </p:sp>
      <p:sp>
        <p:nvSpPr>
          <p:cNvPr id="24" name="圓角化對角線角落矩形 81">
            <a:extLst>
              <a:ext uri="{FF2B5EF4-FFF2-40B4-BE49-F238E27FC236}">
                <a16:creationId xmlns:a16="http://schemas.microsoft.com/office/drawing/2014/main" id="{85907910-62F5-4C5B-A2E2-B37E79E13E92}"/>
              </a:ext>
            </a:extLst>
          </p:cNvPr>
          <p:cNvSpPr/>
          <p:nvPr/>
        </p:nvSpPr>
        <p:spPr>
          <a:xfrm>
            <a:off x="3290230" y="3571207"/>
            <a:ext cx="2059117" cy="6901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FF3F9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500" b="1" err="1">
                <a:solidFill>
                  <a:schemeClr val="tx1"/>
                </a:solidFill>
                <a:latin typeface="Arial"/>
                <a:cs typeface="Arial"/>
              </a:rPr>
              <a:t>QuWAN</a:t>
            </a:r>
            <a:r>
              <a:rPr kumimoji="1" lang="en-US" altLang="zh-TW" sz="1500" b="1">
                <a:solidFill>
                  <a:schemeClr val="tx1"/>
                </a:solidFill>
                <a:latin typeface="Arial"/>
                <a:cs typeface="Arial"/>
              </a:rPr>
              <a:t> Edge</a:t>
            </a:r>
          </a:p>
          <a:p>
            <a:pPr algn="ctr"/>
            <a:r>
              <a:rPr lang="en-US" altLang="zh-TW" sz="1500" b="1" err="1">
                <a:solidFill>
                  <a:schemeClr val="tx1"/>
                </a:solidFill>
                <a:latin typeface="Arial"/>
                <a:cs typeface="Arial"/>
              </a:rPr>
              <a:t>虛擬機</a:t>
            </a:r>
          </a:p>
        </p:txBody>
      </p:sp>
      <p:sp>
        <p:nvSpPr>
          <p:cNvPr id="25" name="圓角化對角線角落矩形 81">
            <a:extLst>
              <a:ext uri="{FF2B5EF4-FFF2-40B4-BE49-F238E27FC236}">
                <a16:creationId xmlns:a16="http://schemas.microsoft.com/office/drawing/2014/main" id="{8B57536B-C89A-408C-9F0A-AF32DECAB6B6}"/>
              </a:ext>
            </a:extLst>
          </p:cNvPr>
          <p:cNvSpPr/>
          <p:nvPr/>
        </p:nvSpPr>
        <p:spPr>
          <a:xfrm>
            <a:off x="3271180" y="4354614"/>
            <a:ext cx="1202725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1BBF7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 b="1" err="1">
                <a:solidFill>
                  <a:schemeClr val="tx1"/>
                </a:solidFill>
                <a:latin typeface="Arial"/>
                <a:cs typeface="Arial"/>
              </a:rPr>
              <a:t>虛擬機工作站</a:t>
            </a:r>
            <a:endParaRPr lang="en-US" altLang="zh-TW" sz="12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圓角化對角線角落矩形 81">
            <a:extLst>
              <a:ext uri="{FF2B5EF4-FFF2-40B4-BE49-F238E27FC236}">
                <a16:creationId xmlns:a16="http://schemas.microsoft.com/office/drawing/2014/main" id="{6C2B373C-5034-4C6E-8F4A-BD616FA3C758}"/>
              </a:ext>
            </a:extLst>
          </p:cNvPr>
          <p:cNvSpPr/>
          <p:nvPr/>
        </p:nvSpPr>
        <p:spPr>
          <a:xfrm>
            <a:off x="4533004" y="4352038"/>
            <a:ext cx="806818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7F1BD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900" b="1" err="1">
                <a:solidFill>
                  <a:schemeClr val="tx1"/>
                </a:solidFill>
                <a:latin typeface="Arial"/>
                <a:cs typeface="Arial"/>
              </a:rPr>
              <a:t>網路</a:t>
            </a:r>
            <a:endParaRPr lang="en-US" altLang="zh-TW" sz="9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altLang="zh-TW" sz="900" b="1" err="1">
                <a:solidFill>
                  <a:schemeClr val="tx1"/>
                </a:solidFill>
                <a:latin typeface="Arial"/>
                <a:cs typeface="Arial"/>
              </a:rPr>
              <a:t>虛擬交換器</a:t>
            </a:r>
            <a:endParaRPr lang="en-US" altLang="zh-TW" sz="900" b="1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圓角化對角線角落矩形 81">
            <a:extLst>
              <a:ext uri="{FF2B5EF4-FFF2-40B4-BE49-F238E27FC236}">
                <a16:creationId xmlns:a16="http://schemas.microsoft.com/office/drawing/2014/main" id="{108F415B-C563-476E-9CAE-EA307B9AA773}"/>
              </a:ext>
            </a:extLst>
          </p:cNvPr>
          <p:cNvSpPr/>
          <p:nvPr/>
        </p:nvSpPr>
        <p:spPr>
          <a:xfrm>
            <a:off x="3280704" y="4887248"/>
            <a:ext cx="2059117" cy="4615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DFF9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500" b="1">
                <a:solidFill>
                  <a:schemeClr val="tx1"/>
                </a:solidFill>
                <a:latin typeface="Arial"/>
                <a:cs typeface="Arial"/>
              </a:rPr>
              <a:t>QTS</a:t>
            </a:r>
            <a:endParaRPr lang="en-US" altLang="zh-TW" sz="1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0FF9DEAB-14B5-4726-AF18-B81E3DC87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621" y="5242574"/>
            <a:ext cx="2066925" cy="1270536"/>
          </a:xfrm>
          <a:prstGeom prst="rect">
            <a:avLst/>
          </a:prstGeom>
        </p:spPr>
      </p:pic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EDAD0582-1F2D-4664-A834-F0859E44120B}"/>
              </a:ext>
            </a:extLst>
          </p:cNvPr>
          <p:cNvCxnSpPr>
            <a:cxnSpLocks/>
          </p:cNvCxnSpPr>
          <p:nvPr/>
        </p:nvCxnSpPr>
        <p:spPr>
          <a:xfrm flipH="1">
            <a:off x="1916642" y="3118748"/>
            <a:ext cx="3730327" cy="0"/>
          </a:xfrm>
          <a:prstGeom prst="line">
            <a:avLst/>
          </a:prstGeom>
          <a:noFill/>
          <a:ln w="28575" cap="flat">
            <a:solidFill>
              <a:srgbClr val="00FFFF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7316CA3E-DE27-4E04-A254-05797748412C}"/>
              </a:ext>
            </a:extLst>
          </p:cNvPr>
          <p:cNvCxnSpPr>
            <a:cxnSpLocks/>
          </p:cNvCxnSpPr>
          <p:nvPr/>
        </p:nvCxnSpPr>
        <p:spPr>
          <a:xfrm flipH="1" flipV="1">
            <a:off x="1929179" y="3115999"/>
            <a:ext cx="1" cy="469003"/>
          </a:xfrm>
          <a:prstGeom prst="line">
            <a:avLst/>
          </a:prstGeom>
          <a:noFill/>
          <a:ln w="28575" cap="flat">
            <a:solidFill>
              <a:srgbClr val="00FFFF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E6BD3FB-953F-4E73-AA53-A9E53895CCBF}"/>
              </a:ext>
            </a:extLst>
          </p:cNvPr>
          <p:cNvCxnSpPr>
            <a:cxnSpLocks/>
          </p:cNvCxnSpPr>
          <p:nvPr/>
        </p:nvCxnSpPr>
        <p:spPr>
          <a:xfrm flipH="1" flipV="1">
            <a:off x="4481879" y="3115999"/>
            <a:ext cx="1" cy="478528"/>
          </a:xfrm>
          <a:prstGeom prst="line">
            <a:avLst/>
          </a:prstGeom>
          <a:noFill/>
          <a:ln w="28575" cap="flat">
            <a:solidFill>
              <a:srgbClr val="00FFFF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4709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2;p2">
            <a:extLst>
              <a:ext uri="{FF2B5EF4-FFF2-40B4-BE49-F238E27FC236}">
                <a16:creationId xmlns:a16="http://schemas.microsoft.com/office/drawing/2014/main" id="{8720651F-BCFD-472C-AC21-E22D65866E1A}"/>
              </a:ext>
            </a:extLst>
          </p:cNvPr>
          <p:cNvSpPr txBox="1">
            <a:spLocks/>
          </p:cNvSpPr>
          <p:nvPr/>
        </p:nvSpPr>
        <p:spPr>
          <a:xfrm>
            <a:off x="421104" y="-15045"/>
            <a:ext cx="11770895" cy="13466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buClr>
                <a:srgbClr val="FFFFFF"/>
              </a:buClr>
              <a:buSzPts val="4400"/>
            </a:pPr>
            <a:r>
              <a:rPr lang="zh-TW" altLang="en-US" sz="41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QuWAN 首發支援於 Guardian QGD-1600P 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6136F9CA-3A20-4BBB-A7B3-D3E49DFC710E}"/>
              </a:ext>
            </a:extLst>
          </p:cNvPr>
          <p:cNvCxnSpPr>
            <a:cxnSpLocks/>
          </p:cNvCxnSpPr>
          <p:nvPr/>
        </p:nvCxnSpPr>
        <p:spPr>
          <a:xfrm flipH="1" flipV="1">
            <a:off x="4506943" y="2249147"/>
            <a:ext cx="23064" cy="4221430"/>
          </a:xfrm>
          <a:prstGeom prst="line">
            <a:avLst/>
          </a:prstGeom>
          <a:noFill/>
          <a:ln w="19050" cap="flat">
            <a:solidFill>
              <a:schemeClr val="accent3">
                <a:lumMod val="20000"/>
                <a:lumOff val="80000"/>
                <a:alpha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BDAB724-B6B6-445A-8182-A23A9EB05862}"/>
              </a:ext>
            </a:extLst>
          </p:cNvPr>
          <p:cNvCxnSpPr>
            <a:cxnSpLocks/>
          </p:cNvCxnSpPr>
          <p:nvPr/>
        </p:nvCxnSpPr>
        <p:spPr>
          <a:xfrm flipH="1" flipV="1">
            <a:off x="7234101" y="2249147"/>
            <a:ext cx="23064" cy="4221430"/>
          </a:xfrm>
          <a:prstGeom prst="line">
            <a:avLst/>
          </a:prstGeom>
          <a:noFill/>
          <a:ln w="19050" cap="flat">
            <a:solidFill>
              <a:schemeClr val="accent3">
                <a:lumMod val="20000"/>
                <a:lumOff val="80000"/>
                <a:alpha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圖片 5" descr="一張含有 鳥 的圖片&#10;&#10;描述是以非常高的可信度產生">
            <a:extLst>
              <a:ext uri="{FF2B5EF4-FFF2-40B4-BE49-F238E27FC236}">
                <a16:creationId xmlns:a16="http://schemas.microsoft.com/office/drawing/2014/main" id="{1916DA9A-2E97-4C12-BF60-ED2C8E79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3" y="5190692"/>
            <a:ext cx="2169694" cy="105476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F0B6ABC-39C0-49B0-A678-8859FA4D6DC9}"/>
              </a:ext>
            </a:extLst>
          </p:cNvPr>
          <p:cNvSpPr/>
          <p:nvPr/>
        </p:nvSpPr>
        <p:spPr>
          <a:xfrm>
            <a:off x="5077016" y="5702969"/>
            <a:ext cx="1610076" cy="364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cs typeface="Arial"/>
              </a:rPr>
              <a:t>網際網路</a:t>
            </a:r>
          </a:p>
        </p:txBody>
      </p:sp>
      <p:pic>
        <p:nvPicPr>
          <p:cNvPr id="16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511BA9D0-FBD5-40EB-89A7-A71D2C2B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5" y="2199423"/>
            <a:ext cx="2826920" cy="1764833"/>
          </a:xfrm>
          <a:prstGeom prst="rect">
            <a:avLst/>
          </a:prstGeom>
        </p:spPr>
      </p:pic>
      <p:pic>
        <p:nvPicPr>
          <p:cNvPr id="18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5241AE65-10D0-4F2A-9421-4FCCE71B5B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595" y="2057401"/>
            <a:ext cx="885825" cy="885825"/>
          </a:xfrm>
          <a:prstGeom prst="rect">
            <a:avLst/>
          </a:prstGeom>
        </p:spPr>
      </p:pic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C1F2C96D-589C-422D-9D41-1E9F98EAB602}"/>
              </a:ext>
            </a:extLst>
          </p:cNvPr>
          <p:cNvCxnSpPr>
            <a:cxnSpLocks/>
          </p:cNvCxnSpPr>
          <p:nvPr/>
        </p:nvCxnSpPr>
        <p:spPr>
          <a:xfrm flipH="1" flipV="1">
            <a:off x="9639737" y="3393958"/>
            <a:ext cx="1989" cy="1801272"/>
          </a:xfrm>
          <a:prstGeom prst="line">
            <a:avLst/>
          </a:prstGeom>
          <a:noFill/>
          <a:ln w="50800" cap="flat">
            <a:solidFill>
              <a:schemeClr val="bg2">
                <a:lumMod val="9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133222A5-E2A7-4533-A764-846D69F0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21" y="2382282"/>
            <a:ext cx="2867025" cy="1784886"/>
          </a:xfrm>
          <a:prstGeom prst="rect">
            <a:avLst/>
          </a:prstGeom>
        </p:spPr>
      </p:pic>
      <p:pic>
        <p:nvPicPr>
          <p:cNvPr id="20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F6A73701-5445-46BC-AB62-7E63F424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6" y="4886475"/>
            <a:ext cx="2746710" cy="176483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59AB746-E1DB-429A-BF27-96CFDEF5095E}"/>
              </a:ext>
            </a:extLst>
          </p:cNvPr>
          <p:cNvSpPr/>
          <p:nvPr/>
        </p:nvSpPr>
        <p:spPr>
          <a:xfrm>
            <a:off x="535784" y="2161866"/>
            <a:ext cx="1331276" cy="584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>
                <a:solidFill>
                  <a:schemeClr val="bg1">
                    <a:alpha val="80000"/>
                  </a:schemeClr>
                </a:solidFill>
                <a:latin typeface="+mn-ea"/>
                <a:cs typeface="Arial"/>
              </a:rPr>
              <a:t>台北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B506F7C-6A5A-497C-B552-E1DDD5521F96}"/>
              </a:ext>
            </a:extLst>
          </p:cNvPr>
          <p:cNvSpPr/>
          <p:nvPr/>
        </p:nvSpPr>
        <p:spPr>
          <a:xfrm>
            <a:off x="536286" y="4885153"/>
            <a:ext cx="1384709" cy="623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>
                <a:solidFill>
                  <a:schemeClr val="bg1">
                    <a:alpha val="80000"/>
                  </a:schemeClr>
                </a:solidFill>
                <a:latin typeface="+mn-ea"/>
                <a:cs typeface="Arial"/>
              </a:rPr>
              <a:t>東京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FA536D-9EB8-4C07-8AFA-B7705BB9F278}"/>
              </a:ext>
            </a:extLst>
          </p:cNvPr>
          <p:cNvSpPr/>
          <p:nvPr/>
        </p:nvSpPr>
        <p:spPr>
          <a:xfrm>
            <a:off x="9836252" y="2309777"/>
            <a:ext cx="1434396" cy="645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>
                <a:solidFill>
                  <a:schemeClr val="bg1">
                    <a:alpha val="80000"/>
                  </a:schemeClr>
                </a:solidFill>
                <a:cs typeface="Arial"/>
              </a:rPr>
              <a:t>紐約</a:t>
            </a:r>
          </a:p>
        </p:txBody>
      </p:sp>
      <p:pic>
        <p:nvPicPr>
          <p:cNvPr id="30" name="圖片 46" descr="一張含有 坐, 電腦, 監視器, 黃色 的圖片&#10;&#10;描述是以非常高的可信度產生" hidden="1">
            <a:extLst>
              <a:ext uri="{FF2B5EF4-FFF2-40B4-BE49-F238E27FC236}">
                <a16:creationId xmlns:a16="http://schemas.microsoft.com/office/drawing/2014/main" id="{A1B1C050-498C-40EC-ADA1-0A9FE8588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892" y="7070767"/>
            <a:ext cx="3512719" cy="1493169"/>
          </a:xfrm>
          <a:prstGeom prst="rect">
            <a:avLst/>
          </a:prstGeom>
        </p:spPr>
      </p:pic>
      <p:pic>
        <p:nvPicPr>
          <p:cNvPr id="31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2746798E-6174-48A8-A5A5-5393B91D2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595" y="4734427"/>
            <a:ext cx="885825" cy="885825"/>
          </a:xfrm>
          <a:prstGeom prst="rect">
            <a:avLst/>
          </a:prstGeom>
        </p:spPr>
      </p:pic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E318692B-28C6-4A72-86E7-12F8945B4C6A}"/>
              </a:ext>
            </a:extLst>
          </p:cNvPr>
          <p:cNvCxnSpPr>
            <a:cxnSpLocks/>
          </p:cNvCxnSpPr>
          <p:nvPr/>
        </p:nvCxnSpPr>
        <p:spPr>
          <a:xfrm flipH="1" flipV="1">
            <a:off x="2802468" y="5076567"/>
            <a:ext cx="1717512" cy="10378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9DB77879-97DC-449D-A791-98A8A7DD53E4}"/>
              </a:ext>
            </a:extLst>
          </p:cNvPr>
          <p:cNvCxnSpPr>
            <a:cxnSpLocks/>
          </p:cNvCxnSpPr>
          <p:nvPr/>
        </p:nvCxnSpPr>
        <p:spPr>
          <a:xfrm flipH="1" flipV="1">
            <a:off x="2802467" y="5184851"/>
            <a:ext cx="1717512" cy="10378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10E2F5B-5466-4C64-94EB-600B7D170563}"/>
              </a:ext>
            </a:extLst>
          </p:cNvPr>
          <p:cNvCxnSpPr>
            <a:cxnSpLocks/>
          </p:cNvCxnSpPr>
          <p:nvPr/>
        </p:nvCxnSpPr>
        <p:spPr>
          <a:xfrm flipH="1" flipV="1">
            <a:off x="2802467" y="2660224"/>
            <a:ext cx="1717512" cy="10378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33F17043-248B-480D-A299-23725A36E068}"/>
              </a:ext>
            </a:extLst>
          </p:cNvPr>
          <p:cNvCxnSpPr>
            <a:cxnSpLocks/>
          </p:cNvCxnSpPr>
          <p:nvPr/>
        </p:nvCxnSpPr>
        <p:spPr>
          <a:xfrm flipH="1" flipV="1">
            <a:off x="7234101" y="2773565"/>
            <a:ext cx="1787695" cy="19739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98D79D6C-E60C-4461-B5CA-B7245C5BEE5E}"/>
              </a:ext>
            </a:extLst>
          </p:cNvPr>
          <p:cNvCxnSpPr>
            <a:cxnSpLocks/>
          </p:cNvCxnSpPr>
          <p:nvPr/>
        </p:nvCxnSpPr>
        <p:spPr>
          <a:xfrm flipH="1" flipV="1">
            <a:off x="7234101" y="2660224"/>
            <a:ext cx="1787696" cy="16274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AD4266BE-D348-4902-9C6A-84FDB4C32DD1}"/>
              </a:ext>
            </a:extLst>
          </p:cNvPr>
          <p:cNvSpPr/>
          <p:nvPr/>
        </p:nvSpPr>
        <p:spPr>
          <a:xfrm>
            <a:off x="2863253" y="4742322"/>
            <a:ext cx="1505301" cy="28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cs typeface="Arial"/>
              </a:rPr>
              <a:t>ISP</a:t>
            </a:r>
          </a:p>
        </p:txBody>
      </p:sp>
      <p:pic>
        <p:nvPicPr>
          <p:cNvPr id="36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3B0ABF54-3F56-4CEB-8402-10724A421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16" y="2290391"/>
            <a:ext cx="885825" cy="885825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C02DACA8-CFAC-4104-8D7A-C07700774C8C}"/>
              </a:ext>
            </a:extLst>
          </p:cNvPr>
          <p:cNvSpPr txBox="1"/>
          <p:nvPr/>
        </p:nvSpPr>
        <p:spPr>
          <a:xfrm>
            <a:off x="3312695" y="52437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  <a:ea typeface="Arial"/>
              </a:rPr>
              <a:t>ISP</a:t>
            </a:r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001DD7D-91D2-4A31-9586-028D4B4E43E2}"/>
              </a:ext>
            </a:extLst>
          </p:cNvPr>
          <p:cNvSpPr txBox="1"/>
          <p:nvPr/>
        </p:nvSpPr>
        <p:spPr>
          <a:xfrm>
            <a:off x="3310691" y="2669005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</a:rPr>
              <a:t>ISP</a:t>
            </a:r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29CAF869-3A69-476E-9E10-C691FCF3A371}"/>
              </a:ext>
            </a:extLst>
          </p:cNvPr>
          <p:cNvSpPr txBox="1"/>
          <p:nvPr/>
        </p:nvSpPr>
        <p:spPr>
          <a:xfrm>
            <a:off x="7678364" y="2315957"/>
            <a:ext cx="719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</a:rPr>
              <a:t>ISP</a:t>
            </a:r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C3F16FA-EFF4-41E7-A603-FD38733C9484}"/>
              </a:ext>
            </a:extLst>
          </p:cNvPr>
          <p:cNvSpPr txBox="1"/>
          <p:nvPr/>
        </p:nvSpPr>
        <p:spPr>
          <a:xfrm>
            <a:off x="7678364" y="2841836"/>
            <a:ext cx="719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</a:rPr>
              <a:t>ISP</a:t>
            </a:r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897551CD-C6B5-43FB-AB62-D0D7944BCF64}"/>
              </a:ext>
            </a:extLst>
          </p:cNvPr>
          <p:cNvCxnSpPr>
            <a:cxnSpLocks/>
            <a:endCxn id="3" idx="0"/>
          </p:cNvCxnSpPr>
          <p:nvPr/>
        </p:nvCxnSpPr>
        <p:spPr>
          <a:xfrm flipH="1" flipV="1">
            <a:off x="4525899" y="2667000"/>
            <a:ext cx="2722242" cy="9498"/>
          </a:xfrm>
          <a:prstGeom prst="line">
            <a:avLst/>
          </a:prstGeom>
          <a:noFill/>
          <a:ln w="63500" cap="flat">
            <a:solidFill>
              <a:srgbClr val="00FFCC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直線接點 50" hidden="1">
            <a:extLst>
              <a:ext uri="{FF2B5EF4-FFF2-40B4-BE49-F238E27FC236}">
                <a16:creationId xmlns:a16="http://schemas.microsoft.com/office/drawing/2014/main" id="{83879AA7-7604-4D50-9E61-F9CB36EC473A}"/>
              </a:ext>
            </a:extLst>
          </p:cNvPr>
          <p:cNvCxnSpPr>
            <a:cxnSpLocks/>
          </p:cNvCxnSpPr>
          <p:nvPr/>
        </p:nvCxnSpPr>
        <p:spPr>
          <a:xfrm flipV="1">
            <a:off x="4529505" y="3171564"/>
            <a:ext cx="2694064" cy="1973029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Google Shape;625;p2">
            <a:extLst>
              <a:ext uri="{FF2B5EF4-FFF2-40B4-BE49-F238E27FC236}">
                <a16:creationId xmlns:a16="http://schemas.microsoft.com/office/drawing/2014/main" id="{74F5C9E1-D75B-4C67-94CA-28CF60170784}"/>
              </a:ext>
            </a:extLst>
          </p:cNvPr>
          <p:cNvSpPr txBox="1">
            <a:spLocks/>
          </p:cNvSpPr>
          <p:nvPr/>
        </p:nvSpPr>
        <p:spPr>
          <a:xfrm>
            <a:off x="547444" y="1033712"/>
            <a:ext cx="10990415" cy="7822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3525" indent="-263525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rgbClr val="FFFFFF"/>
                </a:solidFill>
                <a:ea typeface="微軟正黑體"/>
              </a:rPr>
              <a:t>無繁雜設定，一鍵啟用各分點網狀式組建私網。</a:t>
            </a:r>
          </a:p>
          <a:p>
            <a:pPr marL="263525" indent="-263525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rgbClr val="FFFFFF"/>
                </a:solidFill>
                <a:ea typeface="微軟正黑體"/>
              </a:rPr>
              <a:t>保障企業影像傳輸、語音通話以及銷售機密等資料傳輸。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7C0701A-F53D-4A1A-8153-46CA05D599F0}"/>
              </a:ext>
            </a:extLst>
          </p:cNvPr>
          <p:cNvSpPr txBox="1"/>
          <p:nvPr/>
        </p:nvSpPr>
        <p:spPr>
          <a:xfrm>
            <a:off x="4506942" y="2071544"/>
            <a:ext cx="2722242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400" b="1" spc="300">
                <a:solidFill>
                  <a:srgbClr val="00FFCC"/>
                </a:solidFill>
                <a:cs typeface="Arial"/>
              </a:rPr>
              <a:t>自動組私有網路</a:t>
            </a:r>
          </a:p>
        </p:txBody>
      </p:sp>
      <p:sp>
        <p:nvSpPr>
          <p:cNvPr id="3" name="右中括弧 2">
            <a:extLst>
              <a:ext uri="{FF2B5EF4-FFF2-40B4-BE49-F238E27FC236}">
                <a16:creationId xmlns:a16="http://schemas.microsoft.com/office/drawing/2014/main" id="{C3E60FC9-7537-4AB1-98BC-2B29C40AC518}"/>
              </a:ext>
            </a:extLst>
          </p:cNvPr>
          <p:cNvSpPr/>
          <p:nvPr/>
        </p:nvSpPr>
        <p:spPr>
          <a:xfrm>
            <a:off x="4525899" y="2667000"/>
            <a:ext cx="475361" cy="2466975"/>
          </a:xfrm>
          <a:prstGeom prst="rightBracket">
            <a:avLst>
              <a:gd name="adj" fmla="val 99169"/>
            </a:avLst>
          </a:prstGeom>
          <a:ln w="635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圖形 3">
            <a:extLst>
              <a:ext uri="{FF2B5EF4-FFF2-40B4-BE49-F238E27FC236}">
                <a16:creationId xmlns:a16="http://schemas.microsoft.com/office/drawing/2014/main" id="{71D88827-A111-4E86-8E7F-AFDFDA41DAA1}"/>
              </a:ext>
            </a:extLst>
          </p:cNvPr>
          <p:cNvGrpSpPr/>
          <p:nvPr/>
        </p:nvGrpSpPr>
        <p:grpSpPr>
          <a:xfrm>
            <a:off x="9845841" y="3644665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001A3F7F-380F-4AC9-8E53-AEA35BF8287A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1" name="手繪多邊形: 圖案 10">
              <a:extLst>
                <a:ext uri="{FF2B5EF4-FFF2-40B4-BE49-F238E27FC236}">
                  <a16:creationId xmlns:a16="http://schemas.microsoft.com/office/drawing/2014/main" id="{8CF774EE-8051-45DD-95EB-841C3DBF7BE7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B48C8D94-231A-45A1-9892-AAABB32F2A6F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BADEB5ED-0570-4D9E-81F4-83C766CA679C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6FA4D7C3-1E02-40ED-AAAB-4CCEAD51C3EE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2E62C9B2-9D6C-4033-815B-863F94BFD4AA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4EB4C5B8-7D48-407C-B65B-3E3A711154BC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2250F8E0-B7B7-42B5-ADB2-0A116330830B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3043CB8C-C9FE-4D90-A76B-074B40515D9F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55E7AE51-90AE-42E8-8E55-657E565356A9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566AA56F-A67B-4CA2-A00D-A47A48754CEF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53" name="圖形 3">
            <a:extLst>
              <a:ext uri="{FF2B5EF4-FFF2-40B4-BE49-F238E27FC236}">
                <a16:creationId xmlns:a16="http://schemas.microsoft.com/office/drawing/2014/main" id="{5C49045A-4A16-4665-9042-FEAB3AC6BE6A}"/>
              </a:ext>
            </a:extLst>
          </p:cNvPr>
          <p:cNvGrpSpPr/>
          <p:nvPr/>
        </p:nvGrpSpPr>
        <p:grpSpPr>
          <a:xfrm>
            <a:off x="2354437" y="3408245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54" name="手繪多邊形: 圖案 53">
              <a:extLst>
                <a:ext uri="{FF2B5EF4-FFF2-40B4-BE49-F238E27FC236}">
                  <a16:creationId xmlns:a16="http://schemas.microsoft.com/office/drawing/2014/main" id="{4D9F7BBA-0A27-4667-9504-E84F8C14201C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5" name="手繪多邊形: 圖案 54">
              <a:extLst>
                <a:ext uri="{FF2B5EF4-FFF2-40B4-BE49-F238E27FC236}">
                  <a16:creationId xmlns:a16="http://schemas.microsoft.com/office/drawing/2014/main" id="{9B828953-0D5F-4954-9BF3-E2CA8BC4C207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6" name="手繪多邊形: 圖案 55">
              <a:extLst>
                <a:ext uri="{FF2B5EF4-FFF2-40B4-BE49-F238E27FC236}">
                  <a16:creationId xmlns:a16="http://schemas.microsoft.com/office/drawing/2014/main" id="{2525CC7D-38C0-4A7D-ABF7-95D578F95F09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7" name="手繪多邊形: 圖案 56">
              <a:extLst>
                <a:ext uri="{FF2B5EF4-FFF2-40B4-BE49-F238E27FC236}">
                  <a16:creationId xmlns:a16="http://schemas.microsoft.com/office/drawing/2014/main" id="{16944D54-AB42-4282-90FC-28391B484796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8" name="手繪多邊形: 圖案 57">
              <a:extLst>
                <a:ext uri="{FF2B5EF4-FFF2-40B4-BE49-F238E27FC236}">
                  <a16:creationId xmlns:a16="http://schemas.microsoft.com/office/drawing/2014/main" id="{1DA19E12-0706-4EC5-A880-DF99F083EFDC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9" name="手繪多邊形: 圖案 58">
              <a:extLst>
                <a:ext uri="{FF2B5EF4-FFF2-40B4-BE49-F238E27FC236}">
                  <a16:creationId xmlns:a16="http://schemas.microsoft.com/office/drawing/2014/main" id="{A46C412C-64E0-4D52-B603-D1B0453FECC0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0" name="手繪多邊形: 圖案 59">
              <a:extLst>
                <a:ext uri="{FF2B5EF4-FFF2-40B4-BE49-F238E27FC236}">
                  <a16:creationId xmlns:a16="http://schemas.microsoft.com/office/drawing/2014/main" id="{33723CD8-70F4-413A-85CE-9721FE1A7C2C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A5335F50-2F46-416C-ADFD-CFFC51D8A089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2" name="手繪多邊形: 圖案 61">
              <a:extLst>
                <a:ext uri="{FF2B5EF4-FFF2-40B4-BE49-F238E27FC236}">
                  <a16:creationId xmlns:a16="http://schemas.microsoft.com/office/drawing/2014/main" id="{14D9B41C-D310-4DFA-8448-C5114CD4BED0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5EE8D570-B28D-47D6-9170-0041108AA790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5" name="手繪多邊形: 圖案 64">
              <a:extLst>
                <a:ext uri="{FF2B5EF4-FFF2-40B4-BE49-F238E27FC236}">
                  <a16:creationId xmlns:a16="http://schemas.microsoft.com/office/drawing/2014/main" id="{2DC247DB-075C-4587-9784-3EEE41A130EC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67" name="圖形 3">
            <a:extLst>
              <a:ext uri="{FF2B5EF4-FFF2-40B4-BE49-F238E27FC236}">
                <a16:creationId xmlns:a16="http://schemas.microsoft.com/office/drawing/2014/main" id="{DB791827-25BC-43E0-BAFD-95DD49367246}"/>
              </a:ext>
            </a:extLst>
          </p:cNvPr>
          <p:cNvGrpSpPr/>
          <p:nvPr/>
        </p:nvGrpSpPr>
        <p:grpSpPr>
          <a:xfrm>
            <a:off x="2415927" y="6072782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68" name="手繪多邊形: 圖案 67">
              <a:extLst>
                <a:ext uri="{FF2B5EF4-FFF2-40B4-BE49-F238E27FC236}">
                  <a16:creationId xmlns:a16="http://schemas.microsoft.com/office/drawing/2014/main" id="{8E5DB7C7-EB13-4741-8122-F83B1A028946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9" name="手繪多邊形: 圖案 68">
              <a:extLst>
                <a:ext uri="{FF2B5EF4-FFF2-40B4-BE49-F238E27FC236}">
                  <a16:creationId xmlns:a16="http://schemas.microsoft.com/office/drawing/2014/main" id="{89D11460-1B15-45F8-8D68-489B582EFC4E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1" name="手繪多邊形: 圖案 70">
              <a:extLst>
                <a:ext uri="{FF2B5EF4-FFF2-40B4-BE49-F238E27FC236}">
                  <a16:creationId xmlns:a16="http://schemas.microsoft.com/office/drawing/2014/main" id="{669E82CD-5547-4532-9199-9A90EA996600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C10159E-C8FB-434B-B679-AF32616F3064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3" name="手繪多邊形: 圖案 72">
              <a:extLst>
                <a:ext uri="{FF2B5EF4-FFF2-40B4-BE49-F238E27FC236}">
                  <a16:creationId xmlns:a16="http://schemas.microsoft.com/office/drawing/2014/main" id="{FCBD9BD1-B820-44F5-9EC6-2D74D44257B3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4" name="手繪多邊形: 圖案 73">
              <a:extLst>
                <a:ext uri="{FF2B5EF4-FFF2-40B4-BE49-F238E27FC236}">
                  <a16:creationId xmlns:a16="http://schemas.microsoft.com/office/drawing/2014/main" id="{2B50B880-F61B-49D0-971D-512424FD40CD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5" name="手繪多邊形: 圖案 74">
              <a:extLst>
                <a:ext uri="{FF2B5EF4-FFF2-40B4-BE49-F238E27FC236}">
                  <a16:creationId xmlns:a16="http://schemas.microsoft.com/office/drawing/2014/main" id="{69D01166-80AA-4529-BD22-276F84CB05A0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7" name="手繪多邊形: 圖案 76">
              <a:extLst>
                <a:ext uri="{FF2B5EF4-FFF2-40B4-BE49-F238E27FC236}">
                  <a16:creationId xmlns:a16="http://schemas.microsoft.com/office/drawing/2014/main" id="{90AD2C3D-FED6-40EE-B7F1-440B35CCE6C6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B1D1633A-FE58-4474-A10A-F1CB11C3A87B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D5E7A86C-A37B-4CA2-9C77-538FB07C8897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364954A9-045E-44C7-966C-27DF621518FF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pic>
        <p:nvPicPr>
          <p:cNvPr id="29" name="圖形 28">
            <a:extLst>
              <a:ext uri="{FF2B5EF4-FFF2-40B4-BE49-F238E27FC236}">
                <a16:creationId xmlns:a16="http://schemas.microsoft.com/office/drawing/2014/main" id="{A13AA8F9-8028-4219-B998-294B64749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1100" y="3408245"/>
            <a:ext cx="615462" cy="457200"/>
          </a:xfrm>
          <a:prstGeom prst="rect">
            <a:avLst/>
          </a:prstGeom>
        </p:spPr>
      </p:pic>
      <p:pic>
        <p:nvPicPr>
          <p:cNvPr id="85" name="圖形 84">
            <a:extLst>
              <a:ext uri="{FF2B5EF4-FFF2-40B4-BE49-F238E27FC236}">
                <a16:creationId xmlns:a16="http://schemas.microsoft.com/office/drawing/2014/main" id="{91C5C615-C126-4C27-9F55-7F6C317EF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6738" y="6072782"/>
            <a:ext cx="615462" cy="457200"/>
          </a:xfrm>
          <a:prstGeom prst="rect">
            <a:avLst/>
          </a:prstGeom>
        </p:spPr>
      </p:pic>
      <p:pic>
        <p:nvPicPr>
          <p:cNvPr id="38" name="圖形 37">
            <a:extLst>
              <a:ext uri="{FF2B5EF4-FFF2-40B4-BE49-F238E27FC236}">
                <a16:creationId xmlns:a16="http://schemas.microsoft.com/office/drawing/2014/main" id="{3C4DB989-5618-457F-B6AD-F1A7424CF0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277" y="3393958"/>
            <a:ext cx="409575" cy="485775"/>
          </a:xfrm>
          <a:prstGeom prst="rect">
            <a:avLst/>
          </a:prstGeom>
        </p:spPr>
      </p:pic>
      <p:pic>
        <p:nvPicPr>
          <p:cNvPr id="39" name="圖形 38">
            <a:extLst>
              <a:ext uri="{FF2B5EF4-FFF2-40B4-BE49-F238E27FC236}">
                <a16:creationId xmlns:a16="http://schemas.microsoft.com/office/drawing/2014/main" id="{02A242CC-4FE6-4738-A539-002CA89AF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879" y="6055182"/>
            <a:ext cx="474800" cy="474800"/>
          </a:xfrm>
          <a:prstGeom prst="rect">
            <a:avLst/>
          </a:prstGeom>
        </p:spPr>
      </p:pic>
      <p:cxnSp>
        <p:nvCxnSpPr>
          <p:cNvPr id="90" name="接點: 弧形 89">
            <a:extLst>
              <a:ext uri="{FF2B5EF4-FFF2-40B4-BE49-F238E27FC236}">
                <a16:creationId xmlns:a16="http://schemas.microsoft.com/office/drawing/2014/main" id="{1343B854-A7FF-4183-9EEE-9378812EDEAC}"/>
              </a:ext>
            </a:extLst>
          </p:cNvPr>
          <p:cNvCxnSpPr>
            <a:cxnSpLocks/>
          </p:cNvCxnSpPr>
          <p:nvPr/>
        </p:nvCxnSpPr>
        <p:spPr>
          <a:xfrm flipV="1">
            <a:off x="4533135" y="2685289"/>
            <a:ext cx="2707401" cy="2486603"/>
          </a:xfrm>
          <a:prstGeom prst="curvedConnector3">
            <a:avLst>
              <a:gd name="adj1" fmla="val 50000"/>
            </a:avLst>
          </a:prstGeom>
          <a:ln w="635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圖形 101">
            <a:extLst>
              <a:ext uri="{FF2B5EF4-FFF2-40B4-BE49-F238E27FC236}">
                <a16:creationId xmlns:a16="http://schemas.microsoft.com/office/drawing/2014/main" id="{68216B24-73F5-44DB-B4D8-8ABFD2BD8714}"/>
              </a:ext>
            </a:extLst>
          </p:cNvPr>
          <p:cNvSpPr/>
          <p:nvPr/>
        </p:nvSpPr>
        <p:spPr>
          <a:xfrm>
            <a:off x="7854691" y="3681785"/>
            <a:ext cx="1796537" cy="1645463"/>
          </a:xfrm>
          <a:custGeom>
            <a:avLst/>
            <a:gdLst>
              <a:gd name="connsiteX0" fmla="*/ 2851976 w 3005042"/>
              <a:gd name="connsiteY0" fmla="*/ 2446211 h 2752343"/>
              <a:gd name="connsiteX1" fmla="*/ 2731580 w 3005042"/>
              <a:gd name="connsiteY1" fmla="*/ 2446211 h 2752343"/>
              <a:gd name="connsiteX2" fmla="*/ 2731580 w 3005042"/>
              <a:gd name="connsiteY2" fmla="*/ 586359 h 2752343"/>
              <a:gd name="connsiteX3" fmla="*/ 2645379 w 3005042"/>
              <a:gd name="connsiteY3" fmla="*/ 436150 h 2752343"/>
              <a:gd name="connsiteX4" fmla="*/ 2544414 w 3005042"/>
              <a:gd name="connsiteY4" fmla="*/ 398431 h 2752343"/>
              <a:gd name="connsiteX5" fmla="*/ 2304764 w 3005042"/>
              <a:gd name="connsiteY5" fmla="*/ 304991 h 2752343"/>
              <a:gd name="connsiteX6" fmla="*/ 2031016 w 3005042"/>
              <a:gd name="connsiteY6" fmla="*/ 197168 h 2752343"/>
              <a:gd name="connsiteX7" fmla="*/ 1784890 w 3005042"/>
              <a:gd name="connsiteY7" fmla="*/ 102299 h 2752343"/>
              <a:gd name="connsiteX8" fmla="*/ 1538478 w 3005042"/>
              <a:gd name="connsiteY8" fmla="*/ 6191 h 2752343"/>
              <a:gd name="connsiteX9" fmla="*/ 1531620 w 3005042"/>
              <a:gd name="connsiteY9" fmla="*/ 4382 h 2752343"/>
              <a:gd name="connsiteX10" fmla="*/ 1525143 w 3005042"/>
              <a:gd name="connsiteY10" fmla="*/ 2572 h 2752343"/>
              <a:gd name="connsiteX11" fmla="*/ 1481709 w 3005042"/>
              <a:gd name="connsiteY11" fmla="*/ 2572 h 2752343"/>
              <a:gd name="connsiteX12" fmla="*/ 1475232 w 3005042"/>
              <a:gd name="connsiteY12" fmla="*/ 4382 h 2752343"/>
              <a:gd name="connsiteX13" fmla="*/ 1466564 w 3005042"/>
              <a:gd name="connsiteY13" fmla="*/ 6191 h 2752343"/>
              <a:gd name="connsiteX14" fmla="*/ 358712 w 3005042"/>
              <a:gd name="connsiteY14" fmla="*/ 437293 h 2752343"/>
              <a:gd name="connsiteX15" fmla="*/ 273558 w 3005042"/>
              <a:gd name="connsiteY15" fmla="*/ 586359 h 2752343"/>
              <a:gd name="connsiteX16" fmla="*/ 273558 w 3005042"/>
              <a:gd name="connsiteY16" fmla="*/ 2446211 h 2752343"/>
              <a:gd name="connsiteX17" fmla="*/ 153162 w 3005042"/>
              <a:gd name="connsiteY17" fmla="*/ 2446211 h 2752343"/>
              <a:gd name="connsiteX18" fmla="*/ 0 w 3005042"/>
              <a:gd name="connsiteY18" fmla="*/ 2599182 h 2752343"/>
              <a:gd name="connsiteX19" fmla="*/ 152876 w 3005042"/>
              <a:gd name="connsiteY19" fmla="*/ 2752344 h 2752343"/>
              <a:gd name="connsiteX20" fmla="*/ 153162 w 3005042"/>
              <a:gd name="connsiteY20" fmla="*/ 2752344 h 2752343"/>
              <a:gd name="connsiteX21" fmla="*/ 2851976 w 3005042"/>
              <a:gd name="connsiteY21" fmla="*/ 2752344 h 2752343"/>
              <a:gd name="connsiteX22" fmla="*/ 3005042 w 3005042"/>
              <a:gd name="connsiteY22" fmla="*/ 2599278 h 2752343"/>
              <a:gd name="connsiteX23" fmla="*/ 2851976 w 3005042"/>
              <a:gd name="connsiteY23" fmla="*/ 2446211 h 2752343"/>
              <a:gd name="connsiteX24" fmla="*/ 1381506 w 3005042"/>
              <a:gd name="connsiteY24" fmla="*/ 2183987 h 2752343"/>
              <a:gd name="connsiteX25" fmla="*/ 516065 w 3005042"/>
              <a:gd name="connsiteY25" fmla="*/ 2206657 h 2752343"/>
              <a:gd name="connsiteX26" fmla="*/ 516065 w 3005042"/>
              <a:gd name="connsiteY26" fmla="*/ 1991106 h 2752343"/>
              <a:gd name="connsiteX27" fmla="*/ 1381506 w 3005042"/>
              <a:gd name="connsiteY27" fmla="*/ 1923193 h 2752343"/>
              <a:gd name="connsiteX28" fmla="*/ 1381506 w 3005042"/>
              <a:gd name="connsiteY28" fmla="*/ 2183987 h 2752343"/>
              <a:gd name="connsiteX29" fmla="*/ 1381506 w 3005042"/>
              <a:gd name="connsiteY29" fmla="*/ 1663065 h 2752343"/>
              <a:gd name="connsiteX30" fmla="*/ 516065 w 3005042"/>
              <a:gd name="connsiteY30" fmla="*/ 1776222 h 2752343"/>
              <a:gd name="connsiteX31" fmla="*/ 516065 w 3005042"/>
              <a:gd name="connsiteY31" fmla="*/ 1560671 h 2752343"/>
              <a:gd name="connsiteX32" fmla="*/ 1381506 w 3005042"/>
              <a:gd name="connsiteY32" fmla="*/ 1402271 h 2752343"/>
              <a:gd name="connsiteX33" fmla="*/ 1381506 w 3005042"/>
              <a:gd name="connsiteY33" fmla="*/ 1663065 h 2752343"/>
              <a:gd name="connsiteX34" fmla="*/ 1381506 w 3005042"/>
              <a:gd name="connsiteY34" fmla="*/ 1142143 h 2752343"/>
              <a:gd name="connsiteX35" fmla="*/ 516065 w 3005042"/>
              <a:gd name="connsiteY35" fmla="*/ 1346168 h 2752343"/>
              <a:gd name="connsiteX36" fmla="*/ 516065 w 3005042"/>
              <a:gd name="connsiteY36" fmla="*/ 1130618 h 2752343"/>
              <a:gd name="connsiteX37" fmla="*/ 1381506 w 3005042"/>
              <a:gd name="connsiteY37" fmla="*/ 882015 h 2752343"/>
              <a:gd name="connsiteX38" fmla="*/ 1381506 w 3005042"/>
              <a:gd name="connsiteY38" fmla="*/ 1142143 h 2752343"/>
              <a:gd name="connsiteX39" fmla="*/ 1381506 w 3005042"/>
              <a:gd name="connsiteY39" fmla="*/ 621221 h 2752343"/>
              <a:gd name="connsiteX40" fmla="*/ 516065 w 3005042"/>
              <a:gd name="connsiteY40" fmla="*/ 915829 h 2752343"/>
              <a:gd name="connsiteX41" fmla="*/ 516065 w 3005042"/>
              <a:gd name="connsiteY41" fmla="*/ 704564 h 2752343"/>
              <a:gd name="connsiteX42" fmla="*/ 1381506 w 3005042"/>
              <a:gd name="connsiteY42" fmla="*/ 367570 h 2752343"/>
              <a:gd name="connsiteX43" fmla="*/ 1381506 w 3005042"/>
              <a:gd name="connsiteY43" fmla="*/ 621221 h 275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05042" h="2752343">
                <a:moveTo>
                  <a:pt x="2851976" y="2446211"/>
                </a:moveTo>
                <a:lnTo>
                  <a:pt x="2731580" y="2446211"/>
                </a:lnTo>
                <a:lnTo>
                  <a:pt x="2731580" y="586359"/>
                </a:lnTo>
                <a:cubicBezTo>
                  <a:pt x="2735485" y="523589"/>
                  <a:pt x="2701576" y="464534"/>
                  <a:pt x="2645379" y="436150"/>
                </a:cubicBezTo>
                <a:lnTo>
                  <a:pt x="2544414" y="398431"/>
                </a:lnTo>
                <a:lnTo>
                  <a:pt x="2304764" y="304991"/>
                </a:lnTo>
                <a:lnTo>
                  <a:pt x="2031016" y="197168"/>
                </a:lnTo>
                <a:lnTo>
                  <a:pt x="1784890" y="102299"/>
                </a:lnTo>
                <a:lnTo>
                  <a:pt x="1538478" y="6191"/>
                </a:lnTo>
                <a:lnTo>
                  <a:pt x="1531620" y="4382"/>
                </a:lnTo>
                <a:lnTo>
                  <a:pt x="1525143" y="2572"/>
                </a:lnTo>
                <a:cubicBezTo>
                  <a:pt x="1510856" y="-857"/>
                  <a:pt x="1495997" y="-857"/>
                  <a:pt x="1481709" y="2572"/>
                </a:cubicBezTo>
                <a:lnTo>
                  <a:pt x="1475232" y="4382"/>
                </a:lnTo>
                <a:lnTo>
                  <a:pt x="1466564" y="6191"/>
                </a:lnTo>
                <a:lnTo>
                  <a:pt x="358712" y="437293"/>
                </a:lnTo>
                <a:cubicBezTo>
                  <a:pt x="303371" y="465773"/>
                  <a:pt x="269939" y="524256"/>
                  <a:pt x="273558" y="586359"/>
                </a:cubicBezTo>
                <a:lnTo>
                  <a:pt x="273558" y="2446211"/>
                </a:lnTo>
                <a:lnTo>
                  <a:pt x="153162" y="2446211"/>
                </a:lnTo>
                <a:cubicBezTo>
                  <a:pt x="68675" y="2446211"/>
                  <a:pt x="95" y="2514600"/>
                  <a:pt x="0" y="2599182"/>
                </a:cubicBezTo>
                <a:cubicBezTo>
                  <a:pt x="-95" y="2683669"/>
                  <a:pt x="68390" y="2752249"/>
                  <a:pt x="152876" y="2752344"/>
                </a:cubicBezTo>
                <a:cubicBezTo>
                  <a:pt x="152972" y="2752344"/>
                  <a:pt x="153067" y="2752344"/>
                  <a:pt x="153162" y="2752344"/>
                </a:cubicBezTo>
                <a:lnTo>
                  <a:pt x="2851976" y="2752344"/>
                </a:lnTo>
                <a:cubicBezTo>
                  <a:pt x="2936463" y="2752344"/>
                  <a:pt x="3005042" y="2683859"/>
                  <a:pt x="3005042" y="2599278"/>
                </a:cubicBezTo>
                <a:cubicBezTo>
                  <a:pt x="3005042" y="2514791"/>
                  <a:pt x="2936463" y="2446211"/>
                  <a:pt x="2851976" y="2446211"/>
                </a:cubicBezTo>
                <a:close/>
                <a:moveTo>
                  <a:pt x="1381506" y="2183987"/>
                </a:moveTo>
                <a:lnTo>
                  <a:pt x="516065" y="2206657"/>
                </a:lnTo>
                <a:lnTo>
                  <a:pt x="516065" y="1991106"/>
                </a:lnTo>
                <a:lnTo>
                  <a:pt x="1381506" y="1923193"/>
                </a:lnTo>
                <a:lnTo>
                  <a:pt x="1381506" y="2183987"/>
                </a:lnTo>
                <a:close/>
                <a:moveTo>
                  <a:pt x="1381506" y="1663065"/>
                </a:moveTo>
                <a:lnTo>
                  <a:pt x="516065" y="1776222"/>
                </a:lnTo>
                <a:lnTo>
                  <a:pt x="516065" y="1560671"/>
                </a:lnTo>
                <a:lnTo>
                  <a:pt x="1381506" y="1402271"/>
                </a:lnTo>
                <a:lnTo>
                  <a:pt x="1381506" y="1663065"/>
                </a:lnTo>
                <a:close/>
                <a:moveTo>
                  <a:pt x="1381506" y="1142143"/>
                </a:moveTo>
                <a:lnTo>
                  <a:pt x="516065" y="1346168"/>
                </a:lnTo>
                <a:lnTo>
                  <a:pt x="516065" y="1130618"/>
                </a:lnTo>
                <a:lnTo>
                  <a:pt x="1381506" y="882015"/>
                </a:lnTo>
                <a:lnTo>
                  <a:pt x="1381506" y="1142143"/>
                </a:lnTo>
                <a:close/>
                <a:moveTo>
                  <a:pt x="1381506" y="621221"/>
                </a:moveTo>
                <a:lnTo>
                  <a:pt x="516065" y="915829"/>
                </a:lnTo>
                <a:lnTo>
                  <a:pt x="516065" y="704564"/>
                </a:lnTo>
                <a:lnTo>
                  <a:pt x="1381506" y="367570"/>
                </a:lnTo>
                <a:lnTo>
                  <a:pt x="1381506" y="621221"/>
                </a:lnTo>
                <a:close/>
              </a:path>
            </a:pathLst>
          </a:custGeom>
          <a:gradFill>
            <a:gsLst>
              <a:gs pos="80000">
                <a:srgbClr val="FFFFFF">
                  <a:alpha val="35000"/>
                </a:srgbClr>
              </a:gs>
              <a:gs pos="2500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pic>
        <p:nvPicPr>
          <p:cNvPr id="101" name="圖片 100" descr="一張含有 室內, 監視器, 電腦, 黑色 的圖片&#10;&#10;自動產生的描述">
            <a:extLst>
              <a:ext uri="{FF2B5EF4-FFF2-40B4-BE49-F238E27FC236}">
                <a16:creationId xmlns:a16="http://schemas.microsoft.com/office/drawing/2014/main" id="{5D438051-2FA4-46BC-A033-228B84CD8AF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113" y="4733442"/>
            <a:ext cx="3104224" cy="1940140"/>
          </a:xfrm>
          <a:prstGeom prst="rect">
            <a:avLst/>
          </a:prstGeom>
        </p:spPr>
      </p:pic>
      <p:sp>
        <p:nvSpPr>
          <p:cNvPr id="110" name="圖形 108">
            <a:extLst>
              <a:ext uri="{FF2B5EF4-FFF2-40B4-BE49-F238E27FC236}">
                <a16:creationId xmlns:a16="http://schemas.microsoft.com/office/drawing/2014/main" id="{220024F7-CE96-4988-92DA-B0FDF77D693F}"/>
              </a:ext>
            </a:extLst>
          </p:cNvPr>
          <p:cNvSpPr/>
          <p:nvPr/>
        </p:nvSpPr>
        <p:spPr>
          <a:xfrm>
            <a:off x="9611546" y="4266869"/>
            <a:ext cx="1980333" cy="1011656"/>
          </a:xfrm>
          <a:custGeom>
            <a:avLst/>
            <a:gdLst>
              <a:gd name="connsiteX0" fmla="*/ 271665 w 2272120"/>
              <a:gd name="connsiteY0" fmla="*/ 1160716 h 1160716"/>
              <a:gd name="connsiteX1" fmla="*/ 0 w 2272120"/>
              <a:gd name="connsiteY1" fmla="*/ 889052 h 1160716"/>
              <a:gd name="connsiteX2" fmla="*/ 237293 w 2272120"/>
              <a:gd name="connsiteY2" fmla="*/ 619868 h 1160716"/>
              <a:gd name="connsiteX3" fmla="*/ 316548 w 2272120"/>
              <a:gd name="connsiteY3" fmla="*/ 609887 h 1160716"/>
              <a:gd name="connsiteX4" fmla="*/ 323340 w 2272120"/>
              <a:gd name="connsiteY4" fmla="*/ 530277 h 1160716"/>
              <a:gd name="connsiteX5" fmla="*/ 901395 w 2272120"/>
              <a:gd name="connsiteY5" fmla="*/ 0 h 1160716"/>
              <a:gd name="connsiteX6" fmla="*/ 1356138 w 2272120"/>
              <a:gd name="connsiteY6" fmla="*/ 219989 h 1160716"/>
              <a:gd name="connsiteX7" fmla="*/ 1404329 w 2272120"/>
              <a:gd name="connsiteY7" fmla="*/ 280700 h 1160716"/>
              <a:gd name="connsiteX8" fmla="*/ 1474785 w 2272120"/>
              <a:gd name="connsiteY8" fmla="*/ 248337 h 1160716"/>
              <a:gd name="connsiteX9" fmla="*/ 1592959 w 2272120"/>
              <a:gd name="connsiteY9" fmla="*/ 222233 h 1160716"/>
              <a:gd name="connsiteX10" fmla="*/ 1864801 w 2272120"/>
              <a:gd name="connsiteY10" fmla="*/ 424092 h 1160716"/>
              <a:gd name="connsiteX11" fmla="*/ 1885530 w 2272120"/>
              <a:gd name="connsiteY11" fmla="*/ 492894 h 1160716"/>
              <a:gd name="connsiteX12" fmla="*/ 1957344 w 2272120"/>
              <a:gd name="connsiteY12" fmla="*/ 494370 h 1160716"/>
              <a:gd name="connsiteX13" fmla="*/ 2272121 w 2272120"/>
              <a:gd name="connsiteY13" fmla="*/ 827337 h 1160716"/>
              <a:gd name="connsiteX14" fmla="*/ 1951084 w 2272120"/>
              <a:gd name="connsiteY14" fmla="*/ 1160716 h 1160716"/>
              <a:gd name="connsiteX15" fmla="*/ 271665 w 2272120"/>
              <a:gd name="connsiteY15" fmla="*/ 1160716 h 116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2120" h="1160716">
                <a:moveTo>
                  <a:pt x="271665" y="1160716"/>
                </a:moveTo>
                <a:cubicBezTo>
                  <a:pt x="121895" y="1160716"/>
                  <a:pt x="0" y="1038822"/>
                  <a:pt x="0" y="889052"/>
                </a:cubicBezTo>
                <a:cubicBezTo>
                  <a:pt x="0" y="752688"/>
                  <a:pt x="101992" y="636935"/>
                  <a:pt x="237293" y="619868"/>
                </a:cubicBezTo>
                <a:lnTo>
                  <a:pt x="316548" y="609887"/>
                </a:lnTo>
                <a:lnTo>
                  <a:pt x="323340" y="530277"/>
                </a:lnTo>
                <a:cubicBezTo>
                  <a:pt x="348735" y="232923"/>
                  <a:pt x="602682" y="0"/>
                  <a:pt x="901395" y="0"/>
                </a:cubicBezTo>
                <a:cubicBezTo>
                  <a:pt x="1079395" y="0"/>
                  <a:pt x="1245169" y="80200"/>
                  <a:pt x="1356138" y="219989"/>
                </a:cubicBezTo>
                <a:lnTo>
                  <a:pt x="1404329" y="280700"/>
                </a:lnTo>
                <a:lnTo>
                  <a:pt x="1474785" y="248337"/>
                </a:lnTo>
                <a:cubicBezTo>
                  <a:pt x="1512464" y="231033"/>
                  <a:pt x="1552209" y="222233"/>
                  <a:pt x="1592959" y="222233"/>
                </a:cubicBezTo>
                <a:cubicBezTo>
                  <a:pt x="1717157" y="222233"/>
                  <a:pt x="1828894" y="305209"/>
                  <a:pt x="1864801" y="424092"/>
                </a:cubicBezTo>
                <a:lnTo>
                  <a:pt x="1885530" y="492894"/>
                </a:lnTo>
                <a:lnTo>
                  <a:pt x="1957344" y="494370"/>
                </a:lnTo>
                <a:cubicBezTo>
                  <a:pt x="2130914" y="497855"/>
                  <a:pt x="2272121" y="647211"/>
                  <a:pt x="2272121" y="827337"/>
                </a:cubicBezTo>
                <a:cubicBezTo>
                  <a:pt x="2272121" y="1011183"/>
                  <a:pt x="2128079" y="1160716"/>
                  <a:pt x="1951084" y="1160716"/>
                </a:cubicBezTo>
                <a:lnTo>
                  <a:pt x="271665" y="1160716"/>
                </a:lnTo>
                <a:close/>
              </a:path>
            </a:pathLst>
          </a:custGeom>
          <a:gradFill flip="none" rotWithShape="1">
            <a:gsLst>
              <a:gs pos="71000">
                <a:srgbClr val="FFFFFF">
                  <a:alpha val="35000"/>
                </a:srgbClr>
              </a:gs>
              <a:gs pos="2500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 w="5888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34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09290" y="2562726"/>
            <a:ext cx="5494468" cy="297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QNAP SD-WAN (QuWAN)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帶給您的好處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2FE77E-A611-44A8-BB7F-C8E8C3F2B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05" y="1381500"/>
            <a:ext cx="1393653" cy="1393653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1241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橢圓 18">
            <a:extLst>
              <a:ext uri="{FF2B5EF4-FFF2-40B4-BE49-F238E27FC236}">
                <a16:creationId xmlns:a16="http://schemas.microsoft.com/office/drawing/2014/main" id="{C846D1DD-A592-4630-A5F8-4B6580D677DE}"/>
              </a:ext>
            </a:extLst>
          </p:cNvPr>
          <p:cNvSpPr/>
          <p:nvPr/>
        </p:nvSpPr>
        <p:spPr>
          <a:xfrm>
            <a:off x="1306015" y="-854196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片 3" hidden="1">
            <a:extLst>
              <a:ext uri="{FF2B5EF4-FFF2-40B4-BE49-F238E27FC236}">
                <a16:creationId xmlns:a16="http://schemas.microsoft.com/office/drawing/2014/main" id="{BC7D65B0-AA67-4797-89A3-136AD60592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25" y="7096611"/>
            <a:ext cx="6029325" cy="3270223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016A192-D024-465C-92CA-5481C1990E17}"/>
              </a:ext>
            </a:extLst>
          </p:cNvPr>
          <p:cNvSpPr txBox="1">
            <a:spLocks/>
          </p:cNvSpPr>
          <p:nvPr/>
        </p:nvSpPr>
        <p:spPr>
          <a:xfrm>
            <a:off x="-95250" y="135256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自動組網狀式私人網路</a:t>
            </a:r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46A9CDD9-8F96-4BBE-B555-80B665E07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1932" y="1179254"/>
            <a:ext cx="5469770" cy="5259192"/>
          </a:xfrm>
          <a:prstGeom prst="rect">
            <a:avLst/>
          </a:prstGeom>
        </p:spPr>
      </p:pic>
      <p:pic>
        <p:nvPicPr>
          <p:cNvPr id="10" name="圖片 9" hidden="1">
            <a:extLst>
              <a:ext uri="{FF2B5EF4-FFF2-40B4-BE49-F238E27FC236}">
                <a16:creationId xmlns:a16="http://schemas.microsoft.com/office/drawing/2014/main" id="{5FCBAF77-02BF-4E77-B503-0F0870E87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956" y="1231536"/>
            <a:ext cx="1955772" cy="2288454"/>
          </a:xfrm>
          <a:prstGeom prst="rect">
            <a:avLst/>
          </a:prstGeom>
        </p:spPr>
      </p:pic>
      <p:sp>
        <p:nvSpPr>
          <p:cNvPr id="20" name="Google Shape;2005;p118" hidden="1">
            <a:extLst>
              <a:ext uri="{FF2B5EF4-FFF2-40B4-BE49-F238E27FC236}">
                <a16:creationId xmlns:a16="http://schemas.microsoft.com/office/drawing/2014/main" id="{08CB6196-B6F1-48C0-AAB6-FF519E0DDEC4}"/>
              </a:ext>
            </a:extLst>
          </p:cNvPr>
          <p:cNvSpPr txBox="1"/>
          <p:nvPr/>
        </p:nvSpPr>
        <p:spPr>
          <a:xfrm>
            <a:off x="546100" y="1532529"/>
            <a:ext cx="1628889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9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1</a:t>
            </a:r>
            <a:endParaRPr lang="en-US" sz="19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2A0D998-FDA8-4683-A667-06D2B040BBA2}"/>
              </a:ext>
            </a:extLst>
          </p:cNvPr>
          <p:cNvSpPr/>
          <p:nvPr/>
        </p:nvSpPr>
        <p:spPr>
          <a:xfrm>
            <a:off x="757120" y="2505821"/>
            <a:ext cx="5089754" cy="2204321"/>
          </a:xfrm>
          <a:prstGeom prst="roundRect">
            <a:avLst/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lnSpc>
                <a:spcPct val="130000"/>
              </a:lnSpc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altLang="zh-TW" sz="2000" err="1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將網際網路當私網用</a:t>
            </a: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。</a:t>
            </a:r>
            <a:endParaRPr lang="en-US" altLang="zh-TW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  <a:p>
            <a:pPr marL="180975" indent="-180975">
              <a:lnSpc>
                <a:spcPct val="130000"/>
              </a:lnSpc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altLang="zh-TW" sz="2000" err="1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讓資料走</a:t>
            </a:r>
            <a:r>
              <a:rPr lang="en-US" altLang="zh-TW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 VPN </a:t>
            </a:r>
            <a:r>
              <a:rPr lang="en-US" altLang="zh-TW" sz="2000" err="1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加密隧道好安全</a:t>
            </a:r>
            <a:r>
              <a:rPr lang="zh-TW" altLang="en-US" sz="2000">
                <a:solidFill>
                  <a:schemeClr val="bg1"/>
                </a:solidFill>
                <a:cs typeface="Calibri"/>
              </a:rPr>
              <a:t> 。</a:t>
            </a:r>
            <a:endParaRPr lang="en-US" altLang="zh-TW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  <a:p>
            <a:pPr marL="180975" indent="-180975">
              <a:lnSpc>
                <a:spcPct val="130000"/>
              </a:lnSpc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altLang="zh-TW" sz="2000" err="1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保護企業的網路行為、機密檔案與語音以及影像傳輸</a:t>
            </a:r>
            <a:r>
              <a:rPr lang="en-US" altLang="zh-TW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!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8489796-D655-4B5C-B53E-CC70A3BEF5C7}"/>
              </a:ext>
            </a:extLst>
          </p:cNvPr>
          <p:cNvGrpSpPr/>
          <p:nvPr/>
        </p:nvGrpSpPr>
        <p:grpSpPr>
          <a:xfrm>
            <a:off x="7256660" y="2287295"/>
            <a:ext cx="3095649" cy="3255881"/>
            <a:chOff x="3498184" y="1686877"/>
            <a:chExt cx="2213821" cy="232840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CB836E7-32B2-415C-939C-58EE334B8D07}"/>
                </a:ext>
              </a:extLst>
            </p:cNvPr>
            <p:cNvSpPr/>
            <p:nvPr/>
          </p:nvSpPr>
          <p:spPr>
            <a:xfrm>
              <a:off x="3498184" y="2263762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2BA7C96-46D4-4B66-879D-959954E7EBDA}"/>
                </a:ext>
              </a:extLst>
            </p:cNvPr>
            <p:cNvSpPr/>
            <p:nvPr/>
          </p:nvSpPr>
          <p:spPr>
            <a:xfrm>
              <a:off x="3498184" y="3040535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B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3FF98C3-DB7A-4FF7-BF72-363A83F4F856}"/>
                </a:ext>
              </a:extLst>
            </p:cNvPr>
            <p:cNvSpPr/>
            <p:nvPr/>
          </p:nvSpPr>
          <p:spPr>
            <a:xfrm>
              <a:off x="4863279" y="1686877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2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DFA91C8-6F8E-4FE5-BEF1-5C5954C30A65}"/>
                </a:ext>
              </a:extLst>
            </p:cNvPr>
            <p:cNvSpPr/>
            <p:nvPr/>
          </p:nvSpPr>
          <p:spPr>
            <a:xfrm>
              <a:off x="5425184" y="3046625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D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6E894DB-183D-430C-8944-29581256329C}"/>
                </a:ext>
              </a:extLst>
            </p:cNvPr>
            <p:cNvSpPr/>
            <p:nvPr/>
          </p:nvSpPr>
          <p:spPr>
            <a:xfrm>
              <a:off x="4063238" y="3613594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3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D94EC1F-9E67-491E-910C-F243AAED60E5}"/>
                </a:ext>
              </a:extLst>
            </p:cNvPr>
            <p:cNvSpPr/>
            <p:nvPr/>
          </p:nvSpPr>
          <p:spPr>
            <a:xfrm>
              <a:off x="4060233" y="1687508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1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D831592-FB36-41B3-830B-8D0B0DCC549F}"/>
                </a:ext>
              </a:extLst>
            </p:cNvPr>
            <p:cNvSpPr/>
            <p:nvPr/>
          </p:nvSpPr>
          <p:spPr>
            <a:xfrm>
              <a:off x="5425184" y="2244558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C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2DB0FBE-7DB1-4BA4-9251-6C41AE6BDA79}"/>
                </a:ext>
              </a:extLst>
            </p:cNvPr>
            <p:cNvSpPr/>
            <p:nvPr/>
          </p:nvSpPr>
          <p:spPr>
            <a:xfrm>
              <a:off x="4867932" y="360113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4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13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3645568-4187-4111-A471-8A7AC2B0CAE2}"/>
              </a:ext>
            </a:extLst>
          </p:cNvPr>
          <p:cNvSpPr txBox="1">
            <a:spLocks/>
          </p:cNvSpPr>
          <p:nvPr/>
        </p:nvSpPr>
        <p:spPr>
          <a:xfrm>
            <a:off x="-57150" y="173356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外網頻寬加總資料傳輸快速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E340ABA-EF32-42AF-B130-51638D555F67}"/>
              </a:ext>
            </a:extLst>
          </p:cNvPr>
          <p:cNvSpPr/>
          <p:nvPr/>
        </p:nvSpPr>
        <p:spPr>
          <a:xfrm>
            <a:off x="853536" y="1101660"/>
            <a:ext cx="7628609" cy="918721"/>
          </a:xfrm>
          <a:prstGeom prst="roundRect">
            <a:avLst/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採用頻寬融合技術加速網路傳輸</a:t>
            </a:r>
            <a:r>
              <a:rPr lang="zh-TW" altLang="en-US" sz="2000">
                <a:solidFill>
                  <a:srgbClr val="FFFFFF"/>
                </a:solidFill>
              </a:rPr>
              <a:t>。</a:t>
            </a:r>
            <a:endParaRPr lang="zh-TW" altLang="en-US" sz="2000">
              <a:solidFill>
                <a:schemeClr val="bg1"/>
              </a:solidFill>
              <a:latin typeface="Arial"/>
              <a:ea typeface="微軟正黑體"/>
              <a:cs typeface="Calibri"/>
              <a:sym typeface="Arial" panose="020B0604020202020204" pitchFamily="34" charset="0"/>
            </a:endParaRPr>
          </a:p>
          <a:p>
            <a:pPr marL="185738" indent="-185738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大檔案異地備份、遠端掛載檔案或資料分析處理與傳輸更快速</a:t>
            </a:r>
            <a:r>
              <a:rPr lang="zh-TW" altLang="en-US" sz="2000">
                <a:solidFill>
                  <a:srgbClr val="FFFFFF"/>
                </a:solidFill>
              </a:rPr>
              <a:t>。</a:t>
            </a:r>
            <a:endParaRPr lang="zh-TW" altLang="en-US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</p:txBody>
      </p:sp>
      <p:pic>
        <p:nvPicPr>
          <p:cNvPr id="2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63B88119-2D9D-466C-BB43-C98A9D9B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6" y="3081471"/>
            <a:ext cx="2867025" cy="1784886"/>
          </a:xfrm>
          <a:prstGeom prst="rect">
            <a:avLst/>
          </a:prstGeom>
        </p:spPr>
      </p:pic>
      <p:pic>
        <p:nvPicPr>
          <p:cNvPr id="6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245418A8-9564-4A05-B4F3-C3C7C373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996" y="3129095"/>
            <a:ext cx="2867025" cy="1784886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0087B9F2-9FF1-4B4D-95E0-DCC55105A53F}"/>
              </a:ext>
            </a:extLst>
          </p:cNvPr>
          <p:cNvSpPr/>
          <p:nvPr/>
        </p:nvSpPr>
        <p:spPr>
          <a:xfrm>
            <a:off x="3833028" y="2618995"/>
            <a:ext cx="4904572" cy="385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tx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ISP WAN2: 100Mbps</a:t>
            </a:r>
            <a:endParaRPr lang="zh-TW" altLang="en-US" sz="28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2940CDA-8C84-4F40-9808-B99C89A64AB7}"/>
              </a:ext>
            </a:extLst>
          </p:cNvPr>
          <p:cNvSpPr/>
          <p:nvPr/>
        </p:nvSpPr>
        <p:spPr>
          <a:xfrm>
            <a:off x="3747303" y="5271837"/>
            <a:ext cx="4904572" cy="4042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ISP WAN1: 100Mbps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4" name="箭號: 左-右雙向 13">
            <a:extLst>
              <a:ext uri="{FF2B5EF4-FFF2-40B4-BE49-F238E27FC236}">
                <a16:creationId xmlns:a16="http://schemas.microsoft.com/office/drawing/2014/main" id="{C9D20F22-D0E7-49C8-9536-22395A6EAB30}"/>
              </a:ext>
            </a:extLst>
          </p:cNvPr>
          <p:cNvSpPr/>
          <p:nvPr/>
        </p:nvSpPr>
        <p:spPr>
          <a:xfrm>
            <a:off x="3401949" y="3299211"/>
            <a:ext cx="5724525" cy="1438275"/>
          </a:xfrm>
          <a:prstGeom prst="leftRightArrow">
            <a:avLst/>
          </a:prstGeom>
          <a:gradFill>
            <a:gsLst>
              <a:gs pos="0">
                <a:srgbClr val="009999">
                  <a:alpha val="50000"/>
                </a:srgbClr>
              </a:gs>
              <a:gs pos="100000">
                <a:srgbClr val="0066CC">
                  <a:alpha val="4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altLang="zh-TW" sz="2800">
                <a:solidFill>
                  <a:schemeClr val="bg1"/>
                </a:solidFill>
                <a:ea typeface="Arial"/>
              </a:rPr>
              <a:t>200Mbps</a:t>
            </a:r>
            <a:r>
              <a:rPr lang="af-ZA" sz="2800">
                <a:solidFill>
                  <a:schemeClr val="bg1"/>
                </a:solidFill>
                <a:latin typeface="Arial"/>
                <a:ea typeface="Arial"/>
                <a:cs typeface="Arial"/>
              </a:rPr>
              <a:t>​</a:t>
            </a:r>
            <a:endParaRPr lang="zh-TW" altLang="en-US" sz="2800">
              <a:solidFill>
                <a:schemeClr val="bg1"/>
              </a:solidFill>
              <a:cs typeface="Arial"/>
            </a:endParaRPr>
          </a:p>
        </p:txBody>
      </p:sp>
      <p:pic>
        <p:nvPicPr>
          <p:cNvPr id="15" name="圖片 15">
            <a:extLst>
              <a:ext uri="{FF2B5EF4-FFF2-40B4-BE49-F238E27FC236}">
                <a16:creationId xmlns:a16="http://schemas.microsoft.com/office/drawing/2014/main" id="{FD94307D-C1E3-4BD7-9B93-E68EBDC6A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12" y="2555691"/>
            <a:ext cx="1038225" cy="1038225"/>
          </a:xfrm>
          <a:prstGeom prst="rect">
            <a:avLst/>
          </a:prstGeom>
        </p:spPr>
      </p:pic>
      <p:pic>
        <p:nvPicPr>
          <p:cNvPr id="19" name="圖片 19">
            <a:extLst>
              <a:ext uri="{FF2B5EF4-FFF2-40B4-BE49-F238E27FC236}">
                <a16:creationId xmlns:a16="http://schemas.microsoft.com/office/drawing/2014/main" id="{10B9CB3C-3849-4237-8F79-731035393E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7413" y="2569978"/>
            <a:ext cx="971550" cy="971550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215589AE-1CEF-4169-8ED4-62636E95A3FF}"/>
              </a:ext>
            </a:extLst>
          </p:cNvPr>
          <p:cNvCxnSpPr>
            <a:cxnSpLocks/>
          </p:cNvCxnSpPr>
          <p:nvPr/>
        </p:nvCxnSpPr>
        <p:spPr>
          <a:xfrm flipV="1">
            <a:off x="2104393" y="4134828"/>
            <a:ext cx="0" cy="1100294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圖片 7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DEC055F2-475B-4C61-B35C-92C29339A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13" y="5098866"/>
            <a:ext cx="1409700" cy="1066800"/>
          </a:xfrm>
          <a:prstGeom prst="rect">
            <a:avLst/>
          </a:prstGeom>
        </p:spPr>
      </p:pic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32E992C-25D7-4664-8CAC-10168E2CFA04}"/>
              </a:ext>
            </a:extLst>
          </p:cNvPr>
          <p:cNvCxnSpPr>
            <a:cxnSpLocks/>
          </p:cNvCxnSpPr>
          <p:nvPr/>
        </p:nvCxnSpPr>
        <p:spPr>
          <a:xfrm flipV="1">
            <a:off x="10461326" y="4172927"/>
            <a:ext cx="0" cy="1048032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圖片 7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18EB463D-6B00-4C31-95B9-AFB63E5A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284" y="5136965"/>
            <a:ext cx="1409700" cy="10668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8B15506A-F39D-4BCB-B9B3-979437677508}"/>
              </a:ext>
            </a:extLst>
          </p:cNvPr>
          <p:cNvSpPr txBox="1"/>
          <p:nvPr/>
        </p:nvSpPr>
        <p:spPr>
          <a:xfrm rot="-10800000" flipV="1">
            <a:off x="10528984" y="4207921"/>
            <a:ext cx="444266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區域網路</a:t>
            </a:r>
          </a:p>
        </p:txBody>
      </p:sp>
      <p:sp>
        <p:nvSpPr>
          <p:cNvPr id="18" name="圖形 15" hidden="1">
            <a:extLst>
              <a:ext uri="{FF2B5EF4-FFF2-40B4-BE49-F238E27FC236}">
                <a16:creationId xmlns:a16="http://schemas.microsoft.com/office/drawing/2014/main" id="{385FF3D5-B577-4EEB-8B60-EAB5F472B043}"/>
              </a:ext>
            </a:extLst>
          </p:cNvPr>
          <p:cNvSpPr/>
          <p:nvPr/>
        </p:nvSpPr>
        <p:spPr>
          <a:xfrm>
            <a:off x="9126474" y="7128221"/>
            <a:ext cx="923101" cy="751747"/>
          </a:xfrm>
          <a:custGeom>
            <a:avLst/>
            <a:gdLst>
              <a:gd name="connsiteX0" fmla="*/ 5114925 w 6362700"/>
              <a:gd name="connsiteY0" fmla="*/ 1076325 h 5181600"/>
              <a:gd name="connsiteX1" fmla="*/ 2219325 w 6362700"/>
              <a:gd name="connsiteY1" fmla="*/ 1076325 h 5181600"/>
              <a:gd name="connsiteX2" fmla="*/ 1600200 w 6362700"/>
              <a:gd name="connsiteY2" fmla="*/ 514350 h 5181600"/>
              <a:gd name="connsiteX3" fmla="*/ 657225 w 6362700"/>
              <a:gd name="connsiteY3" fmla="*/ 514350 h 5181600"/>
              <a:gd name="connsiteX4" fmla="*/ 514350 w 6362700"/>
              <a:gd name="connsiteY4" fmla="*/ 657225 h 5181600"/>
              <a:gd name="connsiteX5" fmla="*/ 514350 w 6362700"/>
              <a:gd name="connsiteY5" fmla="*/ 4524375 h 5181600"/>
              <a:gd name="connsiteX6" fmla="*/ 657225 w 6362700"/>
              <a:gd name="connsiteY6" fmla="*/ 4676775 h 5181600"/>
              <a:gd name="connsiteX7" fmla="*/ 1238250 w 6362700"/>
              <a:gd name="connsiteY7" fmla="*/ 1390650 h 5181600"/>
              <a:gd name="connsiteX8" fmla="*/ 5267325 w 6362700"/>
              <a:gd name="connsiteY8" fmla="*/ 1390650 h 5181600"/>
              <a:gd name="connsiteX9" fmla="*/ 5267325 w 6362700"/>
              <a:gd name="connsiteY9" fmla="*/ 1219200 h 5181600"/>
              <a:gd name="connsiteX10" fmla="*/ 5114925 w 6362700"/>
              <a:gd name="connsiteY10" fmla="*/ 1076325 h 5181600"/>
              <a:gd name="connsiteX11" fmla="*/ 5762625 w 6362700"/>
              <a:gd name="connsiteY11" fmla="*/ 4562475 h 5181600"/>
              <a:gd name="connsiteX12" fmla="*/ 5114925 w 6362700"/>
              <a:gd name="connsiteY12" fmla="*/ 5181600 h 5181600"/>
              <a:gd name="connsiteX13" fmla="*/ 657225 w 6362700"/>
              <a:gd name="connsiteY13" fmla="*/ 5181600 h 5181600"/>
              <a:gd name="connsiteX14" fmla="*/ 0 w 6362700"/>
              <a:gd name="connsiteY14" fmla="*/ 4524375 h 5181600"/>
              <a:gd name="connsiteX15" fmla="*/ 0 w 6362700"/>
              <a:gd name="connsiteY15" fmla="*/ 657225 h 5181600"/>
              <a:gd name="connsiteX16" fmla="*/ 657225 w 6362700"/>
              <a:gd name="connsiteY16" fmla="*/ 0 h 5181600"/>
              <a:gd name="connsiteX17" fmla="*/ 1800225 w 6362700"/>
              <a:gd name="connsiteY17" fmla="*/ 0 h 5181600"/>
              <a:gd name="connsiteX18" fmla="*/ 2419350 w 6362700"/>
              <a:gd name="connsiteY18" fmla="*/ 561975 h 5181600"/>
              <a:gd name="connsiteX19" fmla="*/ 5114925 w 6362700"/>
              <a:gd name="connsiteY19" fmla="*/ 561975 h 5181600"/>
              <a:gd name="connsiteX20" fmla="*/ 5781675 w 6362700"/>
              <a:gd name="connsiteY20" fmla="*/ 1219200 h 5181600"/>
              <a:gd name="connsiteX21" fmla="*/ 5781675 w 6362700"/>
              <a:gd name="connsiteY21" fmla="*/ 1390650 h 5181600"/>
              <a:gd name="connsiteX22" fmla="*/ 6362700 w 6362700"/>
              <a:gd name="connsiteY22" fmla="*/ 1390650 h 5181600"/>
              <a:gd name="connsiteX23" fmla="*/ 5762625 w 6362700"/>
              <a:gd name="connsiteY23" fmla="*/ 4562475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2700" h="5181600">
                <a:moveTo>
                  <a:pt x="5114925" y="1076325"/>
                </a:moveTo>
                <a:lnTo>
                  <a:pt x="2219325" y="1076325"/>
                </a:lnTo>
                <a:lnTo>
                  <a:pt x="1600200" y="514350"/>
                </a:lnTo>
                <a:lnTo>
                  <a:pt x="657225" y="514350"/>
                </a:lnTo>
                <a:cubicBezTo>
                  <a:pt x="581025" y="514350"/>
                  <a:pt x="514350" y="581025"/>
                  <a:pt x="514350" y="657225"/>
                </a:cubicBezTo>
                <a:lnTo>
                  <a:pt x="514350" y="4524375"/>
                </a:lnTo>
                <a:cubicBezTo>
                  <a:pt x="514350" y="4610100"/>
                  <a:pt x="581025" y="4676775"/>
                  <a:pt x="657225" y="4676775"/>
                </a:cubicBezTo>
                <a:lnTo>
                  <a:pt x="1238250" y="1390650"/>
                </a:lnTo>
                <a:lnTo>
                  <a:pt x="5267325" y="1390650"/>
                </a:lnTo>
                <a:lnTo>
                  <a:pt x="5267325" y="1219200"/>
                </a:lnTo>
                <a:cubicBezTo>
                  <a:pt x="5267325" y="1143000"/>
                  <a:pt x="5200650" y="1076325"/>
                  <a:pt x="5114925" y="1076325"/>
                </a:cubicBezTo>
                <a:close/>
                <a:moveTo>
                  <a:pt x="5762625" y="4562475"/>
                </a:moveTo>
                <a:cubicBezTo>
                  <a:pt x="5743575" y="4895850"/>
                  <a:pt x="5457825" y="5181600"/>
                  <a:pt x="5114925" y="5181600"/>
                </a:cubicBezTo>
                <a:lnTo>
                  <a:pt x="657225" y="5181600"/>
                </a:lnTo>
                <a:cubicBezTo>
                  <a:pt x="295275" y="5181600"/>
                  <a:pt x="0" y="4886325"/>
                  <a:pt x="0" y="4524375"/>
                </a:cubicBezTo>
                <a:lnTo>
                  <a:pt x="0" y="657225"/>
                </a:lnTo>
                <a:cubicBezTo>
                  <a:pt x="0" y="295275"/>
                  <a:pt x="295275" y="0"/>
                  <a:pt x="657225" y="0"/>
                </a:cubicBezTo>
                <a:lnTo>
                  <a:pt x="1800225" y="0"/>
                </a:lnTo>
                <a:lnTo>
                  <a:pt x="2419350" y="561975"/>
                </a:lnTo>
                <a:lnTo>
                  <a:pt x="5114925" y="561975"/>
                </a:lnTo>
                <a:cubicBezTo>
                  <a:pt x="5486400" y="561975"/>
                  <a:pt x="5781675" y="857250"/>
                  <a:pt x="5781675" y="1219200"/>
                </a:cubicBezTo>
                <a:lnTo>
                  <a:pt x="5781675" y="1390650"/>
                </a:lnTo>
                <a:lnTo>
                  <a:pt x="6362700" y="1390650"/>
                </a:lnTo>
                <a:lnTo>
                  <a:pt x="5762625" y="4562475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sp>
        <p:nvSpPr>
          <p:cNvPr id="31" name="圖形 15" hidden="1">
            <a:extLst>
              <a:ext uri="{FF2B5EF4-FFF2-40B4-BE49-F238E27FC236}">
                <a16:creationId xmlns:a16="http://schemas.microsoft.com/office/drawing/2014/main" id="{314ACF26-9E77-417E-8184-DBF0CCDD6EF9}"/>
              </a:ext>
            </a:extLst>
          </p:cNvPr>
          <p:cNvSpPr/>
          <p:nvPr/>
        </p:nvSpPr>
        <p:spPr>
          <a:xfrm>
            <a:off x="9387299" y="7680590"/>
            <a:ext cx="923101" cy="751747"/>
          </a:xfrm>
          <a:custGeom>
            <a:avLst/>
            <a:gdLst>
              <a:gd name="connsiteX0" fmla="*/ 5114925 w 6362700"/>
              <a:gd name="connsiteY0" fmla="*/ 1076325 h 5181600"/>
              <a:gd name="connsiteX1" fmla="*/ 2219325 w 6362700"/>
              <a:gd name="connsiteY1" fmla="*/ 1076325 h 5181600"/>
              <a:gd name="connsiteX2" fmla="*/ 1600200 w 6362700"/>
              <a:gd name="connsiteY2" fmla="*/ 514350 h 5181600"/>
              <a:gd name="connsiteX3" fmla="*/ 657225 w 6362700"/>
              <a:gd name="connsiteY3" fmla="*/ 514350 h 5181600"/>
              <a:gd name="connsiteX4" fmla="*/ 514350 w 6362700"/>
              <a:gd name="connsiteY4" fmla="*/ 657225 h 5181600"/>
              <a:gd name="connsiteX5" fmla="*/ 514350 w 6362700"/>
              <a:gd name="connsiteY5" fmla="*/ 4524375 h 5181600"/>
              <a:gd name="connsiteX6" fmla="*/ 657225 w 6362700"/>
              <a:gd name="connsiteY6" fmla="*/ 4676775 h 5181600"/>
              <a:gd name="connsiteX7" fmla="*/ 1238250 w 6362700"/>
              <a:gd name="connsiteY7" fmla="*/ 1390650 h 5181600"/>
              <a:gd name="connsiteX8" fmla="*/ 5267325 w 6362700"/>
              <a:gd name="connsiteY8" fmla="*/ 1390650 h 5181600"/>
              <a:gd name="connsiteX9" fmla="*/ 5267325 w 6362700"/>
              <a:gd name="connsiteY9" fmla="*/ 1219200 h 5181600"/>
              <a:gd name="connsiteX10" fmla="*/ 5114925 w 6362700"/>
              <a:gd name="connsiteY10" fmla="*/ 1076325 h 5181600"/>
              <a:gd name="connsiteX11" fmla="*/ 5762625 w 6362700"/>
              <a:gd name="connsiteY11" fmla="*/ 4562475 h 5181600"/>
              <a:gd name="connsiteX12" fmla="*/ 5114925 w 6362700"/>
              <a:gd name="connsiteY12" fmla="*/ 5181600 h 5181600"/>
              <a:gd name="connsiteX13" fmla="*/ 657225 w 6362700"/>
              <a:gd name="connsiteY13" fmla="*/ 5181600 h 5181600"/>
              <a:gd name="connsiteX14" fmla="*/ 0 w 6362700"/>
              <a:gd name="connsiteY14" fmla="*/ 4524375 h 5181600"/>
              <a:gd name="connsiteX15" fmla="*/ 0 w 6362700"/>
              <a:gd name="connsiteY15" fmla="*/ 657225 h 5181600"/>
              <a:gd name="connsiteX16" fmla="*/ 657225 w 6362700"/>
              <a:gd name="connsiteY16" fmla="*/ 0 h 5181600"/>
              <a:gd name="connsiteX17" fmla="*/ 1800225 w 6362700"/>
              <a:gd name="connsiteY17" fmla="*/ 0 h 5181600"/>
              <a:gd name="connsiteX18" fmla="*/ 2419350 w 6362700"/>
              <a:gd name="connsiteY18" fmla="*/ 561975 h 5181600"/>
              <a:gd name="connsiteX19" fmla="*/ 5114925 w 6362700"/>
              <a:gd name="connsiteY19" fmla="*/ 561975 h 5181600"/>
              <a:gd name="connsiteX20" fmla="*/ 5781675 w 6362700"/>
              <a:gd name="connsiteY20" fmla="*/ 1219200 h 5181600"/>
              <a:gd name="connsiteX21" fmla="*/ 5781675 w 6362700"/>
              <a:gd name="connsiteY21" fmla="*/ 1390650 h 5181600"/>
              <a:gd name="connsiteX22" fmla="*/ 6362700 w 6362700"/>
              <a:gd name="connsiteY22" fmla="*/ 1390650 h 5181600"/>
              <a:gd name="connsiteX23" fmla="*/ 5762625 w 6362700"/>
              <a:gd name="connsiteY23" fmla="*/ 4562475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2700" h="5181600">
                <a:moveTo>
                  <a:pt x="5114925" y="1076325"/>
                </a:moveTo>
                <a:lnTo>
                  <a:pt x="2219325" y="1076325"/>
                </a:lnTo>
                <a:lnTo>
                  <a:pt x="1600200" y="514350"/>
                </a:lnTo>
                <a:lnTo>
                  <a:pt x="657225" y="514350"/>
                </a:lnTo>
                <a:cubicBezTo>
                  <a:pt x="581025" y="514350"/>
                  <a:pt x="514350" y="581025"/>
                  <a:pt x="514350" y="657225"/>
                </a:cubicBezTo>
                <a:lnTo>
                  <a:pt x="514350" y="4524375"/>
                </a:lnTo>
                <a:cubicBezTo>
                  <a:pt x="514350" y="4610100"/>
                  <a:pt x="581025" y="4676775"/>
                  <a:pt x="657225" y="4676775"/>
                </a:cubicBezTo>
                <a:lnTo>
                  <a:pt x="1238250" y="1390650"/>
                </a:lnTo>
                <a:lnTo>
                  <a:pt x="5267325" y="1390650"/>
                </a:lnTo>
                <a:lnTo>
                  <a:pt x="5267325" y="1219200"/>
                </a:lnTo>
                <a:cubicBezTo>
                  <a:pt x="5267325" y="1143000"/>
                  <a:pt x="5200650" y="1076325"/>
                  <a:pt x="5114925" y="1076325"/>
                </a:cubicBezTo>
                <a:close/>
                <a:moveTo>
                  <a:pt x="5762625" y="4562475"/>
                </a:moveTo>
                <a:cubicBezTo>
                  <a:pt x="5743575" y="4895850"/>
                  <a:pt x="5457825" y="5181600"/>
                  <a:pt x="5114925" y="5181600"/>
                </a:cubicBezTo>
                <a:lnTo>
                  <a:pt x="657225" y="5181600"/>
                </a:lnTo>
                <a:cubicBezTo>
                  <a:pt x="295275" y="5181600"/>
                  <a:pt x="0" y="4886325"/>
                  <a:pt x="0" y="4524375"/>
                </a:cubicBezTo>
                <a:lnTo>
                  <a:pt x="0" y="657225"/>
                </a:lnTo>
                <a:cubicBezTo>
                  <a:pt x="0" y="295275"/>
                  <a:pt x="295275" y="0"/>
                  <a:pt x="657225" y="0"/>
                </a:cubicBezTo>
                <a:lnTo>
                  <a:pt x="1800225" y="0"/>
                </a:lnTo>
                <a:lnTo>
                  <a:pt x="2419350" y="561975"/>
                </a:lnTo>
                <a:lnTo>
                  <a:pt x="5114925" y="561975"/>
                </a:lnTo>
                <a:cubicBezTo>
                  <a:pt x="5486400" y="561975"/>
                  <a:pt x="5781675" y="857250"/>
                  <a:pt x="5781675" y="1219200"/>
                </a:cubicBezTo>
                <a:lnTo>
                  <a:pt x="5781675" y="1390650"/>
                </a:lnTo>
                <a:lnTo>
                  <a:pt x="6362700" y="1390650"/>
                </a:lnTo>
                <a:lnTo>
                  <a:pt x="5762625" y="4562475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sp>
        <p:nvSpPr>
          <p:cNvPr id="30" name="圖形 15">
            <a:extLst>
              <a:ext uri="{FF2B5EF4-FFF2-40B4-BE49-F238E27FC236}">
                <a16:creationId xmlns:a16="http://schemas.microsoft.com/office/drawing/2014/main" id="{5C66227B-8E23-4B1F-BD60-38AB2410AB3E}"/>
              </a:ext>
            </a:extLst>
          </p:cNvPr>
          <p:cNvSpPr/>
          <p:nvPr/>
        </p:nvSpPr>
        <p:spPr>
          <a:xfrm>
            <a:off x="12465274" y="4726931"/>
            <a:ext cx="850710" cy="692794"/>
          </a:xfrm>
          <a:custGeom>
            <a:avLst/>
            <a:gdLst>
              <a:gd name="connsiteX0" fmla="*/ 5114925 w 6362700"/>
              <a:gd name="connsiteY0" fmla="*/ 1076325 h 5181600"/>
              <a:gd name="connsiteX1" fmla="*/ 2219325 w 6362700"/>
              <a:gd name="connsiteY1" fmla="*/ 1076325 h 5181600"/>
              <a:gd name="connsiteX2" fmla="*/ 1600200 w 6362700"/>
              <a:gd name="connsiteY2" fmla="*/ 514350 h 5181600"/>
              <a:gd name="connsiteX3" fmla="*/ 657225 w 6362700"/>
              <a:gd name="connsiteY3" fmla="*/ 514350 h 5181600"/>
              <a:gd name="connsiteX4" fmla="*/ 514350 w 6362700"/>
              <a:gd name="connsiteY4" fmla="*/ 657225 h 5181600"/>
              <a:gd name="connsiteX5" fmla="*/ 514350 w 6362700"/>
              <a:gd name="connsiteY5" fmla="*/ 4524375 h 5181600"/>
              <a:gd name="connsiteX6" fmla="*/ 657225 w 6362700"/>
              <a:gd name="connsiteY6" fmla="*/ 4676775 h 5181600"/>
              <a:gd name="connsiteX7" fmla="*/ 1238250 w 6362700"/>
              <a:gd name="connsiteY7" fmla="*/ 1390650 h 5181600"/>
              <a:gd name="connsiteX8" fmla="*/ 5267325 w 6362700"/>
              <a:gd name="connsiteY8" fmla="*/ 1390650 h 5181600"/>
              <a:gd name="connsiteX9" fmla="*/ 5267325 w 6362700"/>
              <a:gd name="connsiteY9" fmla="*/ 1219200 h 5181600"/>
              <a:gd name="connsiteX10" fmla="*/ 5114925 w 6362700"/>
              <a:gd name="connsiteY10" fmla="*/ 1076325 h 5181600"/>
              <a:gd name="connsiteX11" fmla="*/ 5762625 w 6362700"/>
              <a:gd name="connsiteY11" fmla="*/ 4562475 h 5181600"/>
              <a:gd name="connsiteX12" fmla="*/ 5114925 w 6362700"/>
              <a:gd name="connsiteY12" fmla="*/ 5181600 h 5181600"/>
              <a:gd name="connsiteX13" fmla="*/ 657225 w 6362700"/>
              <a:gd name="connsiteY13" fmla="*/ 5181600 h 5181600"/>
              <a:gd name="connsiteX14" fmla="*/ 0 w 6362700"/>
              <a:gd name="connsiteY14" fmla="*/ 4524375 h 5181600"/>
              <a:gd name="connsiteX15" fmla="*/ 0 w 6362700"/>
              <a:gd name="connsiteY15" fmla="*/ 657225 h 5181600"/>
              <a:gd name="connsiteX16" fmla="*/ 657225 w 6362700"/>
              <a:gd name="connsiteY16" fmla="*/ 0 h 5181600"/>
              <a:gd name="connsiteX17" fmla="*/ 1800225 w 6362700"/>
              <a:gd name="connsiteY17" fmla="*/ 0 h 5181600"/>
              <a:gd name="connsiteX18" fmla="*/ 2419350 w 6362700"/>
              <a:gd name="connsiteY18" fmla="*/ 561975 h 5181600"/>
              <a:gd name="connsiteX19" fmla="*/ 5114925 w 6362700"/>
              <a:gd name="connsiteY19" fmla="*/ 561975 h 5181600"/>
              <a:gd name="connsiteX20" fmla="*/ 5781675 w 6362700"/>
              <a:gd name="connsiteY20" fmla="*/ 1219200 h 5181600"/>
              <a:gd name="connsiteX21" fmla="*/ 5781675 w 6362700"/>
              <a:gd name="connsiteY21" fmla="*/ 1390650 h 5181600"/>
              <a:gd name="connsiteX22" fmla="*/ 6362700 w 6362700"/>
              <a:gd name="connsiteY22" fmla="*/ 1390650 h 5181600"/>
              <a:gd name="connsiteX23" fmla="*/ 5762625 w 6362700"/>
              <a:gd name="connsiteY23" fmla="*/ 4562475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2700" h="5181600">
                <a:moveTo>
                  <a:pt x="5114925" y="1076325"/>
                </a:moveTo>
                <a:lnTo>
                  <a:pt x="2219325" y="1076325"/>
                </a:lnTo>
                <a:lnTo>
                  <a:pt x="1600200" y="514350"/>
                </a:lnTo>
                <a:lnTo>
                  <a:pt x="657225" y="514350"/>
                </a:lnTo>
                <a:cubicBezTo>
                  <a:pt x="581025" y="514350"/>
                  <a:pt x="514350" y="581025"/>
                  <a:pt x="514350" y="657225"/>
                </a:cubicBezTo>
                <a:lnTo>
                  <a:pt x="514350" y="4524375"/>
                </a:lnTo>
                <a:cubicBezTo>
                  <a:pt x="514350" y="4610100"/>
                  <a:pt x="581025" y="4676775"/>
                  <a:pt x="657225" y="4676775"/>
                </a:cubicBezTo>
                <a:lnTo>
                  <a:pt x="1238250" y="1390650"/>
                </a:lnTo>
                <a:lnTo>
                  <a:pt x="5267325" y="1390650"/>
                </a:lnTo>
                <a:lnTo>
                  <a:pt x="5267325" y="1219200"/>
                </a:lnTo>
                <a:cubicBezTo>
                  <a:pt x="5267325" y="1143000"/>
                  <a:pt x="5200650" y="1076325"/>
                  <a:pt x="5114925" y="1076325"/>
                </a:cubicBezTo>
                <a:close/>
                <a:moveTo>
                  <a:pt x="5762625" y="4562475"/>
                </a:moveTo>
                <a:cubicBezTo>
                  <a:pt x="5743575" y="4895850"/>
                  <a:pt x="5457825" y="5181600"/>
                  <a:pt x="5114925" y="5181600"/>
                </a:cubicBezTo>
                <a:lnTo>
                  <a:pt x="657225" y="5181600"/>
                </a:lnTo>
                <a:cubicBezTo>
                  <a:pt x="295275" y="5181600"/>
                  <a:pt x="0" y="4886325"/>
                  <a:pt x="0" y="4524375"/>
                </a:cubicBezTo>
                <a:lnTo>
                  <a:pt x="0" y="657225"/>
                </a:lnTo>
                <a:cubicBezTo>
                  <a:pt x="0" y="295275"/>
                  <a:pt x="295275" y="0"/>
                  <a:pt x="657225" y="0"/>
                </a:cubicBezTo>
                <a:lnTo>
                  <a:pt x="1800225" y="0"/>
                </a:lnTo>
                <a:lnTo>
                  <a:pt x="2419350" y="561975"/>
                </a:lnTo>
                <a:lnTo>
                  <a:pt x="5114925" y="561975"/>
                </a:lnTo>
                <a:cubicBezTo>
                  <a:pt x="5486400" y="561975"/>
                  <a:pt x="5781675" y="857250"/>
                  <a:pt x="5781675" y="1219200"/>
                </a:cubicBezTo>
                <a:lnTo>
                  <a:pt x="5781675" y="1390650"/>
                </a:lnTo>
                <a:lnTo>
                  <a:pt x="6362700" y="1390650"/>
                </a:lnTo>
                <a:lnTo>
                  <a:pt x="5762625" y="456247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6D7FA75A-5252-4A08-BD0B-4ACB72376CD8}"/>
              </a:ext>
            </a:extLst>
          </p:cNvPr>
          <p:cNvGrpSpPr/>
          <p:nvPr/>
        </p:nvGrpSpPr>
        <p:grpSpPr>
          <a:xfrm>
            <a:off x="9645424" y="4301043"/>
            <a:ext cx="681573" cy="750764"/>
            <a:chOff x="9067068" y="4567889"/>
            <a:chExt cx="1183926" cy="1304116"/>
          </a:xfrm>
        </p:grpSpPr>
        <p:sp>
          <p:nvSpPr>
            <p:cNvPr id="33" name="圖形 15">
              <a:extLst>
                <a:ext uri="{FF2B5EF4-FFF2-40B4-BE49-F238E27FC236}">
                  <a16:creationId xmlns:a16="http://schemas.microsoft.com/office/drawing/2014/main" id="{A6D415E7-BBBF-4D83-A480-8DDEC9BBC904}"/>
                </a:ext>
              </a:extLst>
            </p:cNvPr>
            <p:cNvSpPr/>
            <p:nvPr/>
          </p:nvSpPr>
          <p:spPr>
            <a:xfrm>
              <a:off x="9067068" y="4567889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4" name="圖形 15">
              <a:extLst>
                <a:ext uri="{FF2B5EF4-FFF2-40B4-BE49-F238E27FC236}">
                  <a16:creationId xmlns:a16="http://schemas.microsoft.com/office/drawing/2014/main" id="{F139BA2A-A026-444D-BF47-DE0EED87C82F}"/>
                </a:ext>
              </a:extLst>
            </p:cNvPr>
            <p:cNvSpPr/>
            <p:nvPr/>
          </p:nvSpPr>
          <p:spPr>
            <a:xfrm>
              <a:off x="9327893" y="5120258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14CB1E8-619C-488E-8F98-60D31BB92163}"/>
              </a:ext>
            </a:extLst>
          </p:cNvPr>
          <p:cNvSpPr txBox="1"/>
          <p:nvPr/>
        </p:nvSpPr>
        <p:spPr>
          <a:xfrm rot="-10800000" flipV="1">
            <a:off x="2155247" y="4207921"/>
            <a:ext cx="444266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區域網路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C863EEB1-4C26-4CE5-BE2A-F7071699DEEA}"/>
              </a:ext>
            </a:extLst>
          </p:cNvPr>
          <p:cNvGrpSpPr/>
          <p:nvPr/>
        </p:nvGrpSpPr>
        <p:grpSpPr>
          <a:xfrm>
            <a:off x="1397393" y="4460039"/>
            <a:ext cx="681573" cy="750764"/>
            <a:chOff x="9067068" y="4567889"/>
            <a:chExt cx="1183926" cy="1304116"/>
          </a:xfrm>
        </p:grpSpPr>
        <p:sp>
          <p:nvSpPr>
            <p:cNvPr id="38" name="圖形 15">
              <a:extLst>
                <a:ext uri="{FF2B5EF4-FFF2-40B4-BE49-F238E27FC236}">
                  <a16:creationId xmlns:a16="http://schemas.microsoft.com/office/drawing/2014/main" id="{B5925A3A-F2C4-447B-8F14-5B8023A729E1}"/>
                </a:ext>
              </a:extLst>
            </p:cNvPr>
            <p:cNvSpPr/>
            <p:nvPr/>
          </p:nvSpPr>
          <p:spPr>
            <a:xfrm>
              <a:off x="9067068" y="4567889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9" name="圖形 15" hidden="1">
              <a:extLst>
                <a:ext uri="{FF2B5EF4-FFF2-40B4-BE49-F238E27FC236}">
                  <a16:creationId xmlns:a16="http://schemas.microsoft.com/office/drawing/2014/main" id="{FD5F6E65-73B5-40C6-9468-E1744D2627E3}"/>
                </a:ext>
              </a:extLst>
            </p:cNvPr>
            <p:cNvSpPr/>
            <p:nvPr/>
          </p:nvSpPr>
          <p:spPr>
            <a:xfrm>
              <a:off x="9327893" y="5120258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40" name="箭號: 向下 39">
            <a:extLst>
              <a:ext uri="{FF2B5EF4-FFF2-40B4-BE49-F238E27FC236}">
                <a16:creationId xmlns:a16="http://schemas.microsoft.com/office/drawing/2014/main" id="{B9CDD4A5-638C-400A-994E-8444BA69030F}"/>
              </a:ext>
            </a:extLst>
          </p:cNvPr>
          <p:cNvSpPr/>
          <p:nvPr/>
        </p:nvSpPr>
        <p:spPr>
          <a:xfrm>
            <a:off x="7605917" y="2827495"/>
            <a:ext cx="645796" cy="590442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下 40">
            <a:extLst>
              <a:ext uri="{FF2B5EF4-FFF2-40B4-BE49-F238E27FC236}">
                <a16:creationId xmlns:a16="http://schemas.microsoft.com/office/drawing/2014/main" id="{F536BBAB-03E4-4427-978D-B96D453D5EB4}"/>
              </a:ext>
            </a:extLst>
          </p:cNvPr>
          <p:cNvSpPr/>
          <p:nvPr/>
        </p:nvSpPr>
        <p:spPr>
          <a:xfrm rot="10800000">
            <a:off x="4151563" y="4783126"/>
            <a:ext cx="645796" cy="590442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圖片 15">
            <a:extLst>
              <a:ext uri="{FF2B5EF4-FFF2-40B4-BE49-F238E27FC236}">
                <a16:creationId xmlns:a16="http://schemas.microsoft.com/office/drawing/2014/main" id="{34BC6E13-DB6F-4A7B-AB2D-6E0F89C0BD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461" y="2555691"/>
            <a:ext cx="1038225" cy="1038225"/>
          </a:xfrm>
          <a:prstGeom prst="rect">
            <a:avLst/>
          </a:prstGeom>
        </p:spPr>
      </p:pic>
      <p:pic>
        <p:nvPicPr>
          <p:cNvPr id="43" name="圖片 19">
            <a:extLst>
              <a:ext uri="{FF2B5EF4-FFF2-40B4-BE49-F238E27FC236}">
                <a16:creationId xmlns:a16="http://schemas.microsoft.com/office/drawing/2014/main" id="{A5A4EC0C-5AAC-48A7-8E97-C68AE0BE08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662" y="2569978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>
            <a:extLst>
              <a:ext uri="{FF2B5EF4-FFF2-40B4-BE49-F238E27FC236}">
                <a16:creationId xmlns:a16="http://schemas.microsoft.com/office/drawing/2014/main" id="{BC69304D-908F-49E7-82BB-CC73C845077C}"/>
              </a:ext>
            </a:extLst>
          </p:cNvPr>
          <p:cNvSpPr/>
          <p:nvPr/>
        </p:nvSpPr>
        <p:spPr>
          <a:xfrm>
            <a:off x="4120333" y="-790889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5" name="圖形 64">
            <a:extLst>
              <a:ext uri="{FF2B5EF4-FFF2-40B4-BE49-F238E27FC236}">
                <a16:creationId xmlns:a16="http://schemas.microsoft.com/office/drawing/2014/main" id="{9CB4FAC9-B827-475B-BAB8-168229057D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347" y="1381362"/>
            <a:ext cx="5093490" cy="4993100"/>
          </a:xfrm>
          <a:prstGeom prst="rect">
            <a:avLst/>
          </a:prstGeom>
        </p:spPr>
      </p:pic>
      <p:grpSp>
        <p:nvGrpSpPr>
          <p:cNvPr id="74" name="群組 73">
            <a:extLst>
              <a:ext uri="{FF2B5EF4-FFF2-40B4-BE49-F238E27FC236}">
                <a16:creationId xmlns:a16="http://schemas.microsoft.com/office/drawing/2014/main" id="{56739FB2-B262-4D7E-BC5B-70C1E64EE0D8}"/>
              </a:ext>
            </a:extLst>
          </p:cNvPr>
          <p:cNvGrpSpPr/>
          <p:nvPr/>
        </p:nvGrpSpPr>
        <p:grpSpPr>
          <a:xfrm>
            <a:off x="3686608" y="4006227"/>
            <a:ext cx="2019724" cy="1089206"/>
            <a:chOff x="6477121" y="6298061"/>
            <a:chExt cx="2019724" cy="1089206"/>
          </a:xfrm>
        </p:grpSpPr>
        <p:pic>
          <p:nvPicPr>
            <p:cNvPr id="72" name="圖片 71" descr="一張含有 光 的圖片&#10;&#10;自動產生的描述">
              <a:extLst>
                <a:ext uri="{FF2B5EF4-FFF2-40B4-BE49-F238E27FC236}">
                  <a16:creationId xmlns:a16="http://schemas.microsoft.com/office/drawing/2014/main" id="{6916712F-D02D-4601-93F9-93C064298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7121" y="6298061"/>
              <a:ext cx="2019724" cy="108920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4C162B62-D75E-4D43-B7D8-0BB53741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0494" y="6795999"/>
              <a:ext cx="1386304" cy="538247"/>
            </a:xfrm>
            <a:prstGeom prst="rect">
              <a:avLst/>
            </a:prstGeom>
          </p:spPr>
        </p:pic>
      </p:grpSp>
      <p:pic>
        <p:nvPicPr>
          <p:cNvPr id="2" name="圖片 3" descr="一張含有 文字, 地圖 的圖片&#10;&#10;描述是以非常高的可信度產生" hidden="1">
            <a:extLst>
              <a:ext uri="{FF2B5EF4-FFF2-40B4-BE49-F238E27FC236}">
                <a16:creationId xmlns:a16="http://schemas.microsoft.com/office/drawing/2014/main" id="{D52A2AA4-5837-4085-BAAD-546F896353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178969"/>
            <a:ext cx="5686425" cy="3395497"/>
          </a:xfrm>
          <a:prstGeom prst="rect">
            <a:avLst/>
          </a:prstGeom>
        </p:spPr>
      </p:pic>
      <p:pic>
        <p:nvPicPr>
          <p:cNvPr id="11" name="圖片 10" hidden="1">
            <a:extLst>
              <a:ext uri="{FF2B5EF4-FFF2-40B4-BE49-F238E27FC236}">
                <a16:creationId xmlns:a16="http://schemas.microsoft.com/office/drawing/2014/main" id="{A5BD183A-CD5B-4936-873F-DF094E568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2956" y="1221455"/>
            <a:ext cx="1955772" cy="2308617"/>
          </a:xfrm>
          <a:prstGeom prst="rect">
            <a:avLst/>
          </a:prstGeom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AF40836-605A-47B5-A663-65039BFBC908}"/>
              </a:ext>
            </a:extLst>
          </p:cNvPr>
          <p:cNvSpPr/>
          <p:nvPr/>
        </p:nvSpPr>
        <p:spPr>
          <a:xfrm>
            <a:off x="953042" y="1493248"/>
            <a:ext cx="5142958" cy="1223417"/>
          </a:xfrm>
          <a:prstGeom prst="roundRect">
            <a:avLst/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線路自動備援讓協同作業不中斷</a:t>
            </a:r>
            <a:r>
              <a:rPr lang="zh-TW" altLang="en-US" sz="2000">
                <a:solidFill>
                  <a:srgbClr val="FFFFFF"/>
                </a:solidFill>
              </a:rPr>
              <a:t>。</a:t>
            </a:r>
            <a:endParaRPr lang="zh-TW" altLang="en-US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  <a:p>
            <a:pPr marL="263525" indent="-263525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中控平台即時顯示警示與通知管理人員</a:t>
            </a:r>
            <a:r>
              <a:rPr lang="zh-TW" altLang="en-US" sz="2000">
                <a:solidFill>
                  <a:srgbClr val="FFFFFF"/>
                </a:solidFill>
              </a:rPr>
              <a:t>。</a:t>
            </a:r>
            <a:endParaRPr lang="zh-TW" altLang="en-US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4767520A-1FCA-4B6D-814A-E7A6FEC3964A}"/>
              </a:ext>
            </a:extLst>
          </p:cNvPr>
          <p:cNvGrpSpPr/>
          <p:nvPr/>
        </p:nvGrpSpPr>
        <p:grpSpPr>
          <a:xfrm>
            <a:off x="7497301" y="2410679"/>
            <a:ext cx="3144599" cy="3078458"/>
            <a:chOff x="3556311" y="1744498"/>
            <a:chExt cx="2248829" cy="220152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8A98442-27C4-4DBB-9D09-8CE6135EA39F}"/>
                </a:ext>
              </a:extLst>
            </p:cNvPr>
            <p:cNvSpPr/>
            <p:nvPr/>
          </p:nvSpPr>
          <p:spPr>
            <a:xfrm>
              <a:off x="3556311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F02A9D3-4E54-47F9-8CA8-999657E48985}"/>
                </a:ext>
              </a:extLst>
            </p:cNvPr>
            <p:cNvSpPr/>
            <p:nvPr/>
          </p:nvSpPr>
          <p:spPr>
            <a:xfrm>
              <a:off x="3565805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B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C1AE68A-BF19-4F1B-9A99-696199851864}"/>
                </a:ext>
              </a:extLst>
            </p:cNvPr>
            <p:cNvSpPr/>
            <p:nvPr/>
          </p:nvSpPr>
          <p:spPr>
            <a:xfrm>
              <a:off x="4911469" y="1744498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A8F1039-48F8-4843-BA24-FC2AA7016383}"/>
                </a:ext>
              </a:extLst>
            </p:cNvPr>
            <p:cNvSpPr/>
            <p:nvPr/>
          </p:nvSpPr>
          <p:spPr>
            <a:xfrm>
              <a:off x="5518319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D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07A412D-C5A6-4A74-84DC-C45C2841BD43}"/>
                </a:ext>
              </a:extLst>
            </p:cNvPr>
            <p:cNvSpPr/>
            <p:nvPr/>
          </p:nvSpPr>
          <p:spPr>
            <a:xfrm>
              <a:off x="4094443" y="3703910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2C3EC60-46C3-4519-98CD-CAD4728265AE}"/>
                </a:ext>
              </a:extLst>
            </p:cNvPr>
            <p:cNvSpPr/>
            <p:nvPr/>
          </p:nvSpPr>
          <p:spPr>
            <a:xfrm>
              <a:off x="4092196" y="1745129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18ED167-BC08-480C-AC60-D38FF6A690AA}"/>
                </a:ext>
              </a:extLst>
            </p:cNvPr>
            <p:cNvSpPr/>
            <p:nvPr/>
          </p:nvSpPr>
          <p:spPr>
            <a:xfrm>
              <a:off x="5518319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C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DEE2B2D-DD39-4941-B004-1A4F1AEED15E}"/>
                </a:ext>
              </a:extLst>
            </p:cNvPr>
            <p:cNvSpPr/>
            <p:nvPr/>
          </p:nvSpPr>
          <p:spPr>
            <a:xfrm>
              <a:off x="4903692" y="3691448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</p:grp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7614A0D-AFAF-4B6E-B93C-69678E195C68}"/>
              </a:ext>
            </a:extLst>
          </p:cNvPr>
          <p:cNvCxnSpPr>
            <a:cxnSpLocks/>
          </p:cNvCxnSpPr>
          <p:nvPr/>
        </p:nvCxnSpPr>
        <p:spPr>
          <a:xfrm>
            <a:off x="8000272" y="3503291"/>
            <a:ext cx="2134294" cy="871673"/>
          </a:xfrm>
          <a:prstGeom prst="line">
            <a:avLst/>
          </a:prstGeom>
          <a:ln w="28575">
            <a:solidFill>
              <a:srgbClr val="FF66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68A86C0-5850-43C6-BA6E-D515EBA469ED}"/>
              </a:ext>
            </a:extLst>
          </p:cNvPr>
          <p:cNvCxnSpPr>
            <a:cxnSpLocks/>
          </p:cNvCxnSpPr>
          <p:nvPr/>
        </p:nvCxnSpPr>
        <p:spPr>
          <a:xfrm flipV="1">
            <a:off x="8008367" y="3500855"/>
            <a:ext cx="2126638" cy="874109"/>
          </a:xfrm>
          <a:prstGeom prst="line">
            <a:avLst/>
          </a:prstGeom>
          <a:ln w="317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禁止標誌 45">
            <a:extLst>
              <a:ext uri="{FF2B5EF4-FFF2-40B4-BE49-F238E27FC236}">
                <a16:creationId xmlns:a16="http://schemas.microsoft.com/office/drawing/2014/main" id="{F2853B71-087C-41F1-851F-A24D10EBCD23}"/>
              </a:ext>
            </a:extLst>
          </p:cNvPr>
          <p:cNvSpPr/>
          <p:nvPr/>
        </p:nvSpPr>
        <p:spPr>
          <a:xfrm>
            <a:off x="8399137" y="3065554"/>
            <a:ext cx="224330" cy="227342"/>
          </a:xfrm>
          <a:prstGeom prst="noSmoking">
            <a:avLst>
              <a:gd name="adj" fmla="val 11751"/>
            </a:avLst>
          </a:prstGeom>
          <a:solidFill>
            <a:srgbClr val="FF6699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400">
              <a:solidFill>
                <a:srgbClr val="FF6699"/>
              </a:solidFill>
            </a:endParaRP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D0AE953B-0710-4A2C-B524-2F6602B83ADD}"/>
              </a:ext>
            </a:extLst>
          </p:cNvPr>
          <p:cNvCxnSpPr>
            <a:cxnSpLocks/>
          </p:cNvCxnSpPr>
          <p:nvPr/>
        </p:nvCxnSpPr>
        <p:spPr>
          <a:xfrm flipV="1">
            <a:off x="8023929" y="4502013"/>
            <a:ext cx="2093820" cy="12761"/>
          </a:xfrm>
          <a:prstGeom prst="line">
            <a:avLst/>
          </a:prstGeom>
          <a:ln w="317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32B071DB-5A14-4F9E-B26C-8841EC599CB3}"/>
              </a:ext>
            </a:extLst>
          </p:cNvPr>
          <p:cNvCxnSpPr>
            <a:cxnSpLocks/>
          </p:cNvCxnSpPr>
          <p:nvPr/>
        </p:nvCxnSpPr>
        <p:spPr>
          <a:xfrm>
            <a:off x="8025020" y="3360888"/>
            <a:ext cx="2075352" cy="12918"/>
          </a:xfrm>
          <a:prstGeom prst="line">
            <a:avLst/>
          </a:prstGeom>
          <a:ln w="28575">
            <a:solidFill>
              <a:srgbClr val="FF66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88B9119E-5620-4F18-BE87-D3286EB93D43}"/>
              </a:ext>
            </a:extLst>
          </p:cNvPr>
          <p:cNvSpPr/>
          <p:nvPr/>
        </p:nvSpPr>
        <p:spPr>
          <a:xfrm>
            <a:off x="8609409" y="2952761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>
                <a:solidFill>
                  <a:srgbClr val="FF6699"/>
                </a:solidFill>
              </a:rPr>
              <a:t>Failure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F18EA571-AA00-473A-B0A5-153B30381950}"/>
              </a:ext>
            </a:extLst>
          </p:cNvPr>
          <p:cNvCxnSpPr>
            <a:cxnSpLocks/>
          </p:cNvCxnSpPr>
          <p:nvPr/>
        </p:nvCxnSpPr>
        <p:spPr>
          <a:xfrm>
            <a:off x="7275891" y="3946975"/>
            <a:ext cx="3490634" cy="0"/>
          </a:xfrm>
          <a:prstGeom prst="straightConnector1">
            <a:avLst/>
          </a:prstGeom>
          <a:ln w="34925" cap="rnd">
            <a:solidFill>
              <a:srgbClr val="81EAFF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616;p65">
            <a:extLst>
              <a:ext uri="{FF2B5EF4-FFF2-40B4-BE49-F238E27FC236}">
                <a16:creationId xmlns:a16="http://schemas.microsoft.com/office/drawing/2014/main" id="{C3C741BE-C544-480F-AB81-2ECA322E9D26}"/>
              </a:ext>
            </a:extLst>
          </p:cNvPr>
          <p:cNvSpPr txBox="1"/>
          <p:nvPr/>
        </p:nvSpPr>
        <p:spPr>
          <a:xfrm>
            <a:off x="992335" y="5460846"/>
            <a:ext cx="17172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 IT Admin</a:t>
            </a:r>
            <a:endParaRPr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B00B750F-D73A-4D37-BC1A-3B7BC634261F}"/>
              </a:ext>
            </a:extLst>
          </p:cNvPr>
          <p:cNvSpPr/>
          <p:nvPr/>
        </p:nvSpPr>
        <p:spPr>
          <a:xfrm>
            <a:off x="3826636" y="5070148"/>
            <a:ext cx="1713697" cy="442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b="1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中控平台</a:t>
            </a:r>
            <a:endParaRPr lang="zh-TW" b="1">
              <a:solidFill>
                <a:schemeClr val="bg1"/>
              </a:solidFill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2EFDFB3A-4BF5-47E1-B7BC-4B6041DACB83}"/>
              </a:ext>
            </a:extLst>
          </p:cNvPr>
          <p:cNvSpPr/>
          <p:nvPr/>
        </p:nvSpPr>
        <p:spPr>
          <a:xfrm>
            <a:off x="982236" y="5070148"/>
            <a:ext cx="1713697" cy="442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b="1">
                <a:solidFill>
                  <a:schemeClr val="bg1"/>
                </a:solidFill>
                <a:cs typeface="Calibri"/>
              </a:rPr>
              <a:t>IT 人員</a:t>
            </a:r>
          </a:p>
        </p:txBody>
      </p:sp>
      <p:grpSp>
        <p:nvGrpSpPr>
          <p:cNvPr id="79" name="群組 78" hidden="1">
            <a:extLst>
              <a:ext uri="{FF2B5EF4-FFF2-40B4-BE49-F238E27FC236}">
                <a16:creationId xmlns:a16="http://schemas.microsoft.com/office/drawing/2014/main" id="{C16AFDE7-A63A-494D-B8D4-40C9E058A7B6}"/>
              </a:ext>
            </a:extLst>
          </p:cNvPr>
          <p:cNvGrpSpPr/>
          <p:nvPr/>
        </p:nvGrpSpPr>
        <p:grpSpPr>
          <a:xfrm>
            <a:off x="1267742" y="7390792"/>
            <a:ext cx="4310246" cy="1439652"/>
            <a:chOff x="1267742" y="7390792"/>
            <a:chExt cx="4310246" cy="1439652"/>
          </a:xfrm>
        </p:grpSpPr>
        <p:pic>
          <p:nvPicPr>
            <p:cNvPr id="6" name="圖片 7" descr="一張含有 桌 的圖片&#10;&#10;描述是以非常高的可信度產生">
              <a:extLst>
                <a:ext uri="{FF2B5EF4-FFF2-40B4-BE49-F238E27FC236}">
                  <a16:creationId xmlns:a16="http://schemas.microsoft.com/office/drawing/2014/main" id="{0480215A-9425-447E-B9E7-DE681CF5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7742" y="7423712"/>
              <a:ext cx="1666875" cy="1304925"/>
            </a:xfrm>
            <a:prstGeom prst="rect">
              <a:avLst/>
            </a:prstGeom>
          </p:spPr>
        </p:pic>
        <p:pic>
          <p:nvPicPr>
            <p:cNvPr id="9" name="圖片 9" descr="一張含有 桌, 書桌, 女性, 電腦 的圖片&#10;&#10;描述是以非常高的可信度產生">
              <a:extLst>
                <a:ext uri="{FF2B5EF4-FFF2-40B4-BE49-F238E27FC236}">
                  <a16:creationId xmlns:a16="http://schemas.microsoft.com/office/drawing/2014/main" id="{178B7FD8-74AB-4BC1-93B0-6388CC41D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3538" y="7706494"/>
              <a:ext cx="1314450" cy="112395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8B40694-31D3-4684-ACE7-94EDFDBC808B}"/>
                </a:ext>
              </a:extLst>
            </p:cNvPr>
            <p:cNvSpPr/>
            <p:nvPr/>
          </p:nvSpPr>
          <p:spPr>
            <a:xfrm>
              <a:off x="2503474" y="7408549"/>
              <a:ext cx="1061638" cy="29794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schemeClr val="tx1"/>
                  </a:solidFill>
                  <a:cs typeface="Arial"/>
                </a:rPr>
                <a:t>台北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90E358D-EE29-42DD-AA2E-2742D8DE8E89}"/>
                </a:ext>
              </a:extLst>
            </p:cNvPr>
            <p:cNvSpPr/>
            <p:nvPr/>
          </p:nvSpPr>
          <p:spPr>
            <a:xfrm>
              <a:off x="4366297" y="7390792"/>
              <a:ext cx="1104249" cy="3179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schemeClr val="tx1"/>
                  </a:solidFill>
                  <a:cs typeface="Arial"/>
                </a:rPr>
                <a:t>東京</a:t>
              </a:r>
            </a:p>
          </p:txBody>
        </p:sp>
      </p:grpSp>
      <p:cxnSp>
        <p:nvCxnSpPr>
          <p:cNvPr id="58" name="Google Shape;866;p9">
            <a:extLst>
              <a:ext uri="{FF2B5EF4-FFF2-40B4-BE49-F238E27FC236}">
                <a16:creationId xmlns:a16="http://schemas.microsoft.com/office/drawing/2014/main" id="{1C54EB9D-DDE9-4C55-BCD7-FF730AD90AA9}"/>
              </a:ext>
            </a:extLst>
          </p:cNvPr>
          <p:cNvCxnSpPr>
            <a:cxnSpLocks/>
          </p:cNvCxnSpPr>
          <p:nvPr/>
        </p:nvCxnSpPr>
        <p:spPr>
          <a:xfrm flipH="1">
            <a:off x="2264554" y="4627874"/>
            <a:ext cx="1828313" cy="11125"/>
          </a:xfrm>
          <a:prstGeom prst="straightConnector1">
            <a:avLst/>
          </a:prstGeom>
          <a:noFill/>
          <a:ln w="276225" cap="flat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81EAFF">
                    <a:alpha val="90000"/>
                  </a:srgbClr>
                </a:gs>
              </a:gsLst>
              <a:lin ang="0" scaled="0"/>
            </a:gradFill>
            <a:prstDash val="solid"/>
            <a:miter lim="800000"/>
            <a:headEnd type="none" w="sm" len="sm"/>
            <a:tailEnd type="triangle" w="sm" len="sm"/>
          </a:ln>
        </p:spPr>
      </p:cxnSp>
      <p:grpSp>
        <p:nvGrpSpPr>
          <p:cNvPr id="60" name="圖形 1">
            <a:extLst>
              <a:ext uri="{FF2B5EF4-FFF2-40B4-BE49-F238E27FC236}">
                <a16:creationId xmlns:a16="http://schemas.microsoft.com/office/drawing/2014/main" id="{481EFF31-F3B6-413E-B315-6849D1C198AD}"/>
              </a:ext>
            </a:extLst>
          </p:cNvPr>
          <p:cNvGrpSpPr/>
          <p:nvPr/>
        </p:nvGrpSpPr>
        <p:grpSpPr>
          <a:xfrm>
            <a:off x="1461680" y="4133526"/>
            <a:ext cx="782895" cy="760230"/>
            <a:chOff x="1152593" y="4743914"/>
            <a:chExt cx="782895" cy="760230"/>
          </a:xfrm>
          <a:solidFill>
            <a:srgbClr val="81EAFF"/>
          </a:solidFill>
        </p:grpSpPr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1D2602A9-378C-42F9-9A33-021FFBAD7259}"/>
                </a:ext>
              </a:extLst>
            </p:cNvPr>
            <p:cNvSpPr/>
            <p:nvPr/>
          </p:nvSpPr>
          <p:spPr>
            <a:xfrm>
              <a:off x="1152593" y="5114517"/>
              <a:ext cx="427406" cy="387888"/>
            </a:xfrm>
            <a:custGeom>
              <a:avLst/>
              <a:gdLst>
                <a:gd name="connsiteX0" fmla="*/ 403585 w 427406"/>
                <a:gd name="connsiteY0" fmla="*/ 39867 h 387888"/>
                <a:gd name="connsiteX1" fmla="*/ 427407 w 427406"/>
                <a:gd name="connsiteY1" fmla="*/ 381195 h 387888"/>
                <a:gd name="connsiteX2" fmla="*/ 417721 w 427406"/>
                <a:gd name="connsiteY2" fmla="*/ 384511 h 387888"/>
                <a:gd name="connsiteX3" fmla="*/ 132389 w 427406"/>
                <a:gd name="connsiteY3" fmla="*/ 364358 h 387888"/>
                <a:gd name="connsiteX4" fmla="*/ 40768 w 427406"/>
                <a:gd name="connsiteY4" fmla="*/ 325327 h 387888"/>
                <a:gd name="connsiteX5" fmla="*/ 455 w 427406"/>
                <a:gd name="connsiteY5" fmla="*/ 240888 h 387888"/>
                <a:gd name="connsiteX6" fmla="*/ 166681 w 427406"/>
                <a:gd name="connsiteY6" fmla="*/ 4153 h 387888"/>
                <a:gd name="connsiteX7" fmla="*/ 199664 w 427406"/>
                <a:gd name="connsiteY7" fmla="*/ 5429 h 387888"/>
                <a:gd name="connsiteX8" fmla="*/ 396517 w 427406"/>
                <a:gd name="connsiteY8" fmla="*/ 40378 h 387888"/>
                <a:gd name="connsiteX9" fmla="*/ 403585 w 427406"/>
                <a:gd name="connsiteY9" fmla="*/ 39867 h 38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406" h="387888">
                  <a:moveTo>
                    <a:pt x="403585" y="39867"/>
                  </a:moveTo>
                  <a:cubicBezTo>
                    <a:pt x="314583" y="140378"/>
                    <a:pt x="324268" y="292674"/>
                    <a:pt x="427407" y="381195"/>
                  </a:cubicBezTo>
                  <a:cubicBezTo>
                    <a:pt x="423742" y="382470"/>
                    <a:pt x="420862" y="384256"/>
                    <a:pt x="417721" y="384511"/>
                  </a:cubicBezTo>
                  <a:cubicBezTo>
                    <a:pt x="321650" y="391654"/>
                    <a:pt x="226103" y="388593"/>
                    <a:pt x="132389" y="364358"/>
                  </a:cubicBezTo>
                  <a:cubicBezTo>
                    <a:pt x="99929" y="355940"/>
                    <a:pt x="68778" y="344205"/>
                    <a:pt x="40768" y="325327"/>
                  </a:cubicBezTo>
                  <a:cubicBezTo>
                    <a:pt x="10402" y="304409"/>
                    <a:pt x="-2686" y="277113"/>
                    <a:pt x="455" y="240888"/>
                  </a:cubicBezTo>
                  <a:cubicBezTo>
                    <a:pt x="10141" y="131194"/>
                    <a:pt x="65375" y="52368"/>
                    <a:pt x="166681" y="4153"/>
                  </a:cubicBezTo>
                  <a:cubicBezTo>
                    <a:pt x="178461" y="-1459"/>
                    <a:pt x="188670" y="-1714"/>
                    <a:pt x="199664" y="5429"/>
                  </a:cubicBezTo>
                  <a:cubicBezTo>
                    <a:pt x="259872" y="45225"/>
                    <a:pt x="325577" y="56959"/>
                    <a:pt x="396517" y="40378"/>
                  </a:cubicBezTo>
                  <a:cubicBezTo>
                    <a:pt x="398088" y="40123"/>
                    <a:pt x="399921" y="40123"/>
                    <a:pt x="403585" y="39867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2" name="手繪多邊形: 圖案 61">
              <a:extLst>
                <a:ext uri="{FF2B5EF4-FFF2-40B4-BE49-F238E27FC236}">
                  <a16:creationId xmlns:a16="http://schemas.microsoft.com/office/drawing/2014/main" id="{4CE28109-DD71-4DB1-8E3F-025FC9971740}"/>
                </a:ext>
              </a:extLst>
            </p:cNvPr>
            <p:cNvSpPr/>
            <p:nvPr/>
          </p:nvSpPr>
          <p:spPr>
            <a:xfrm>
              <a:off x="1320315" y="4743914"/>
              <a:ext cx="340059" cy="333955"/>
            </a:xfrm>
            <a:custGeom>
              <a:avLst/>
              <a:gdLst>
                <a:gd name="connsiteX0" fmla="*/ 6 w 340059"/>
                <a:gd name="connsiteY0" fmla="*/ 165317 h 333955"/>
                <a:gd name="connsiteX1" fmla="*/ 167279 w 340059"/>
                <a:gd name="connsiteY1" fmla="*/ 10 h 333955"/>
                <a:gd name="connsiteX2" fmla="*/ 340049 w 340059"/>
                <a:gd name="connsiteY2" fmla="*/ 168123 h 333955"/>
                <a:gd name="connsiteX3" fmla="*/ 171206 w 340059"/>
                <a:gd name="connsiteY3" fmla="*/ 333940 h 333955"/>
                <a:gd name="connsiteX4" fmla="*/ 6 w 340059"/>
                <a:gd name="connsiteY4" fmla="*/ 165317 h 3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59" h="333955">
                  <a:moveTo>
                    <a:pt x="6" y="165317"/>
                  </a:moveTo>
                  <a:cubicBezTo>
                    <a:pt x="-779" y="76286"/>
                    <a:pt x="75135" y="1031"/>
                    <a:pt x="167279" y="10"/>
                  </a:cubicBezTo>
                  <a:cubicBezTo>
                    <a:pt x="263088" y="-1010"/>
                    <a:pt x="338740" y="72715"/>
                    <a:pt x="340049" y="168123"/>
                  </a:cubicBezTo>
                  <a:cubicBezTo>
                    <a:pt x="341096" y="256899"/>
                    <a:pt x="264135" y="332409"/>
                    <a:pt x="171206" y="333940"/>
                  </a:cubicBezTo>
                  <a:cubicBezTo>
                    <a:pt x="76967" y="335215"/>
                    <a:pt x="1053" y="260470"/>
                    <a:pt x="6" y="165317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8B84FDC6-3E73-4A43-86F4-76AEF6E637F1}"/>
                </a:ext>
              </a:extLst>
            </p:cNvPr>
            <p:cNvSpPr/>
            <p:nvPr/>
          </p:nvSpPr>
          <p:spPr>
            <a:xfrm>
              <a:off x="1544920" y="5123517"/>
              <a:ext cx="390568" cy="380627"/>
            </a:xfrm>
            <a:custGeom>
              <a:avLst/>
              <a:gdLst>
                <a:gd name="connsiteX0" fmla="*/ 2 w 390568"/>
                <a:gd name="connsiteY0" fmla="*/ 190562 h 380627"/>
                <a:gd name="connsiteX1" fmla="*/ 194761 w 390568"/>
                <a:gd name="connsiteY1" fmla="*/ 1 h 380627"/>
                <a:gd name="connsiteX2" fmla="*/ 390568 w 390568"/>
                <a:gd name="connsiteY2" fmla="*/ 190052 h 380627"/>
                <a:gd name="connsiteX3" fmla="*/ 195808 w 390568"/>
                <a:gd name="connsiteY3" fmla="*/ 380614 h 380627"/>
                <a:gd name="connsiteX4" fmla="*/ 2 w 390568"/>
                <a:gd name="connsiteY4" fmla="*/ 190562 h 380627"/>
                <a:gd name="connsiteX5" fmla="*/ 128533 w 390568"/>
                <a:gd name="connsiteY5" fmla="*/ 301787 h 380627"/>
                <a:gd name="connsiteX6" fmla="*/ 170678 w 390568"/>
                <a:gd name="connsiteY6" fmla="*/ 338267 h 380627"/>
                <a:gd name="connsiteX7" fmla="*/ 188217 w 390568"/>
                <a:gd name="connsiteY7" fmla="*/ 355104 h 380627"/>
                <a:gd name="connsiteX8" fmla="*/ 199997 w 390568"/>
                <a:gd name="connsiteY8" fmla="*/ 355104 h 380627"/>
                <a:gd name="connsiteX9" fmla="*/ 219892 w 390568"/>
                <a:gd name="connsiteY9" fmla="*/ 336226 h 380627"/>
                <a:gd name="connsiteX10" fmla="*/ 223556 w 390568"/>
                <a:gd name="connsiteY10" fmla="*/ 318369 h 380627"/>
                <a:gd name="connsiteX11" fmla="*/ 257063 w 390568"/>
                <a:gd name="connsiteY11" fmla="*/ 302552 h 380627"/>
                <a:gd name="connsiteX12" fmla="*/ 276958 w 390568"/>
                <a:gd name="connsiteY12" fmla="*/ 314032 h 380627"/>
                <a:gd name="connsiteX13" fmla="*/ 297376 w 390568"/>
                <a:gd name="connsiteY13" fmla="*/ 316073 h 380627"/>
                <a:gd name="connsiteX14" fmla="*/ 315962 w 390568"/>
                <a:gd name="connsiteY14" fmla="*/ 284440 h 380627"/>
                <a:gd name="connsiteX15" fmla="*/ 313606 w 390568"/>
                <a:gd name="connsiteY15" fmla="*/ 281379 h 380627"/>
                <a:gd name="connsiteX16" fmla="*/ 307586 w 390568"/>
                <a:gd name="connsiteY16" fmla="*/ 236481 h 380627"/>
                <a:gd name="connsiteX17" fmla="*/ 331145 w 390568"/>
                <a:gd name="connsiteY17" fmla="*/ 220409 h 380627"/>
                <a:gd name="connsiteX18" fmla="*/ 351563 w 390568"/>
                <a:gd name="connsiteY18" fmla="*/ 199236 h 380627"/>
                <a:gd name="connsiteX19" fmla="*/ 351563 w 390568"/>
                <a:gd name="connsiteY19" fmla="*/ 191583 h 380627"/>
                <a:gd name="connsiteX20" fmla="*/ 331407 w 390568"/>
                <a:gd name="connsiteY20" fmla="*/ 171174 h 380627"/>
                <a:gd name="connsiteX21" fmla="*/ 314653 w 390568"/>
                <a:gd name="connsiteY21" fmla="*/ 166328 h 380627"/>
                <a:gd name="connsiteX22" fmla="*/ 311512 w 390568"/>
                <a:gd name="connsiteY22" fmla="*/ 112756 h 380627"/>
                <a:gd name="connsiteX23" fmla="*/ 311512 w 390568"/>
                <a:gd name="connsiteY23" fmla="*/ 89287 h 380627"/>
                <a:gd name="connsiteX24" fmla="*/ 301565 w 390568"/>
                <a:gd name="connsiteY24" fmla="*/ 79337 h 380627"/>
                <a:gd name="connsiteX25" fmla="*/ 275387 w 390568"/>
                <a:gd name="connsiteY25" fmla="*/ 78827 h 380627"/>
                <a:gd name="connsiteX26" fmla="*/ 257063 w 390568"/>
                <a:gd name="connsiteY26" fmla="*/ 89031 h 380627"/>
                <a:gd name="connsiteX27" fmla="*/ 219368 w 390568"/>
                <a:gd name="connsiteY27" fmla="*/ 53317 h 380627"/>
                <a:gd name="connsiteX28" fmla="*/ 202615 w 390568"/>
                <a:gd name="connsiteY28" fmla="*/ 36735 h 380627"/>
                <a:gd name="connsiteX29" fmla="*/ 193453 w 390568"/>
                <a:gd name="connsiteY29" fmla="*/ 36735 h 380627"/>
                <a:gd name="connsiteX30" fmla="*/ 170155 w 390568"/>
                <a:gd name="connsiteY30" fmla="*/ 58419 h 380627"/>
                <a:gd name="connsiteX31" fmla="*/ 163349 w 390568"/>
                <a:gd name="connsiteY31" fmla="*/ 76531 h 380627"/>
                <a:gd name="connsiteX32" fmla="*/ 111518 w 390568"/>
                <a:gd name="connsiteY32" fmla="*/ 76531 h 380627"/>
                <a:gd name="connsiteX33" fmla="*/ 91099 w 390568"/>
                <a:gd name="connsiteY33" fmla="*/ 76531 h 380627"/>
                <a:gd name="connsiteX34" fmla="*/ 81937 w 390568"/>
                <a:gd name="connsiteY34" fmla="*/ 85715 h 380627"/>
                <a:gd name="connsiteX35" fmla="*/ 81937 w 390568"/>
                <a:gd name="connsiteY35" fmla="*/ 116072 h 380627"/>
                <a:gd name="connsiteX36" fmla="*/ 87173 w 390568"/>
                <a:gd name="connsiteY36" fmla="*/ 142603 h 380627"/>
                <a:gd name="connsiteX37" fmla="*/ 80890 w 390568"/>
                <a:gd name="connsiteY37" fmla="*/ 157909 h 380627"/>
                <a:gd name="connsiteX38" fmla="*/ 59687 w 390568"/>
                <a:gd name="connsiteY38" fmla="*/ 171430 h 380627"/>
                <a:gd name="connsiteX39" fmla="*/ 37698 w 390568"/>
                <a:gd name="connsiteY39" fmla="*/ 193879 h 380627"/>
                <a:gd name="connsiteX40" fmla="*/ 37698 w 390568"/>
                <a:gd name="connsiteY40" fmla="*/ 202807 h 380627"/>
                <a:gd name="connsiteX41" fmla="*/ 55498 w 390568"/>
                <a:gd name="connsiteY41" fmla="*/ 220664 h 380627"/>
                <a:gd name="connsiteX42" fmla="*/ 74084 w 390568"/>
                <a:gd name="connsiteY42" fmla="*/ 224746 h 380627"/>
                <a:gd name="connsiteX43" fmla="*/ 78796 w 390568"/>
                <a:gd name="connsiteY43" fmla="*/ 278318 h 380627"/>
                <a:gd name="connsiteX44" fmla="*/ 79058 w 390568"/>
                <a:gd name="connsiteY44" fmla="*/ 303318 h 380627"/>
                <a:gd name="connsiteX45" fmla="*/ 88220 w 390568"/>
                <a:gd name="connsiteY45" fmla="*/ 312501 h 380627"/>
                <a:gd name="connsiteX46" fmla="*/ 114397 w 390568"/>
                <a:gd name="connsiteY46" fmla="*/ 312246 h 380627"/>
                <a:gd name="connsiteX47" fmla="*/ 128533 w 390568"/>
                <a:gd name="connsiteY47" fmla="*/ 301787 h 38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68" h="380627">
                  <a:moveTo>
                    <a:pt x="2" y="190562"/>
                  </a:moveTo>
                  <a:cubicBezTo>
                    <a:pt x="-521" y="85205"/>
                    <a:pt x="86649" y="1"/>
                    <a:pt x="194761" y="1"/>
                  </a:cubicBezTo>
                  <a:cubicBezTo>
                    <a:pt x="302612" y="-255"/>
                    <a:pt x="390306" y="84950"/>
                    <a:pt x="390568" y="190052"/>
                  </a:cubicBezTo>
                  <a:cubicBezTo>
                    <a:pt x="390829" y="293624"/>
                    <a:pt x="303135" y="379593"/>
                    <a:pt x="195808" y="380614"/>
                  </a:cubicBezTo>
                  <a:cubicBezTo>
                    <a:pt x="89005" y="381889"/>
                    <a:pt x="526" y="295920"/>
                    <a:pt x="2" y="190562"/>
                  </a:cubicBezTo>
                  <a:close/>
                  <a:moveTo>
                    <a:pt x="128533" y="301787"/>
                  </a:moveTo>
                  <a:cubicBezTo>
                    <a:pt x="151831" y="301787"/>
                    <a:pt x="170678" y="318879"/>
                    <a:pt x="170678" y="338267"/>
                  </a:cubicBezTo>
                  <a:cubicBezTo>
                    <a:pt x="170678" y="350257"/>
                    <a:pt x="176437" y="355359"/>
                    <a:pt x="188217" y="355104"/>
                  </a:cubicBezTo>
                  <a:cubicBezTo>
                    <a:pt x="192144" y="354848"/>
                    <a:pt x="196070" y="355104"/>
                    <a:pt x="199997" y="355104"/>
                  </a:cubicBezTo>
                  <a:cubicBezTo>
                    <a:pt x="215703" y="354848"/>
                    <a:pt x="218845" y="351532"/>
                    <a:pt x="219892" y="336226"/>
                  </a:cubicBezTo>
                  <a:cubicBezTo>
                    <a:pt x="220153" y="330103"/>
                    <a:pt x="219892" y="320920"/>
                    <a:pt x="223556" y="318369"/>
                  </a:cubicBezTo>
                  <a:cubicBezTo>
                    <a:pt x="233504" y="311481"/>
                    <a:pt x="245284" y="305103"/>
                    <a:pt x="257063" y="302552"/>
                  </a:cubicBezTo>
                  <a:cubicBezTo>
                    <a:pt x="262822" y="301532"/>
                    <a:pt x="271199" y="308930"/>
                    <a:pt x="276958" y="314032"/>
                  </a:cubicBezTo>
                  <a:cubicBezTo>
                    <a:pt x="283764" y="319899"/>
                    <a:pt x="290832" y="323471"/>
                    <a:pt x="297376" y="316073"/>
                  </a:cubicBezTo>
                  <a:cubicBezTo>
                    <a:pt x="305491" y="306889"/>
                    <a:pt x="321983" y="301787"/>
                    <a:pt x="315962" y="284440"/>
                  </a:cubicBezTo>
                  <a:cubicBezTo>
                    <a:pt x="315439" y="283165"/>
                    <a:pt x="314653" y="282144"/>
                    <a:pt x="313606" y="281379"/>
                  </a:cubicBezTo>
                  <a:cubicBezTo>
                    <a:pt x="295020" y="268369"/>
                    <a:pt x="299994" y="253062"/>
                    <a:pt x="307586" y="236481"/>
                  </a:cubicBezTo>
                  <a:cubicBezTo>
                    <a:pt x="312559" y="225766"/>
                    <a:pt x="319104" y="220409"/>
                    <a:pt x="331145" y="220409"/>
                  </a:cubicBezTo>
                  <a:cubicBezTo>
                    <a:pt x="349993" y="220409"/>
                    <a:pt x="351563" y="218368"/>
                    <a:pt x="351563" y="199236"/>
                  </a:cubicBezTo>
                  <a:cubicBezTo>
                    <a:pt x="351563" y="196685"/>
                    <a:pt x="351563" y="194134"/>
                    <a:pt x="351563" y="191583"/>
                  </a:cubicBezTo>
                  <a:cubicBezTo>
                    <a:pt x="351563" y="173981"/>
                    <a:pt x="349207" y="172195"/>
                    <a:pt x="331407" y="171174"/>
                  </a:cubicBezTo>
                  <a:cubicBezTo>
                    <a:pt x="325648" y="170919"/>
                    <a:pt x="318580" y="169644"/>
                    <a:pt x="314653" y="166328"/>
                  </a:cubicBezTo>
                  <a:cubicBezTo>
                    <a:pt x="299471" y="153828"/>
                    <a:pt x="298162" y="127042"/>
                    <a:pt x="311512" y="112756"/>
                  </a:cubicBezTo>
                  <a:cubicBezTo>
                    <a:pt x="318842" y="104848"/>
                    <a:pt x="319627" y="97195"/>
                    <a:pt x="311512" y="89287"/>
                  </a:cubicBezTo>
                  <a:cubicBezTo>
                    <a:pt x="308109" y="85970"/>
                    <a:pt x="304968" y="82654"/>
                    <a:pt x="301565" y="79337"/>
                  </a:cubicBezTo>
                  <a:cubicBezTo>
                    <a:pt x="290570" y="68623"/>
                    <a:pt x="286905" y="68878"/>
                    <a:pt x="275387" y="78827"/>
                  </a:cubicBezTo>
                  <a:cubicBezTo>
                    <a:pt x="270152" y="83419"/>
                    <a:pt x="263346" y="89031"/>
                    <a:pt x="257063" y="89031"/>
                  </a:cubicBezTo>
                  <a:cubicBezTo>
                    <a:pt x="235598" y="89287"/>
                    <a:pt x="220153" y="73725"/>
                    <a:pt x="219368" y="53317"/>
                  </a:cubicBezTo>
                  <a:cubicBezTo>
                    <a:pt x="219106" y="42348"/>
                    <a:pt x="213609" y="36990"/>
                    <a:pt x="202615" y="36735"/>
                  </a:cubicBezTo>
                  <a:cubicBezTo>
                    <a:pt x="199473" y="36735"/>
                    <a:pt x="196594" y="36735"/>
                    <a:pt x="193453" y="36735"/>
                  </a:cubicBezTo>
                  <a:cubicBezTo>
                    <a:pt x="173558" y="36735"/>
                    <a:pt x="171202" y="39541"/>
                    <a:pt x="170155" y="58419"/>
                  </a:cubicBezTo>
                  <a:cubicBezTo>
                    <a:pt x="169893" y="64542"/>
                    <a:pt x="167799" y="72450"/>
                    <a:pt x="163349" y="76531"/>
                  </a:cubicBezTo>
                  <a:cubicBezTo>
                    <a:pt x="146857" y="91838"/>
                    <a:pt x="127748" y="91582"/>
                    <a:pt x="111518" y="76531"/>
                  </a:cubicBezTo>
                  <a:cubicBezTo>
                    <a:pt x="104450" y="70154"/>
                    <a:pt x="97905" y="69644"/>
                    <a:pt x="91099" y="76531"/>
                  </a:cubicBezTo>
                  <a:cubicBezTo>
                    <a:pt x="87958" y="79593"/>
                    <a:pt x="85079" y="82654"/>
                    <a:pt x="81937" y="85715"/>
                  </a:cubicBezTo>
                  <a:cubicBezTo>
                    <a:pt x="68587" y="98980"/>
                    <a:pt x="68325" y="103062"/>
                    <a:pt x="81937" y="116072"/>
                  </a:cubicBezTo>
                  <a:cubicBezTo>
                    <a:pt x="90052" y="123980"/>
                    <a:pt x="91885" y="132399"/>
                    <a:pt x="87173" y="142603"/>
                  </a:cubicBezTo>
                  <a:cubicBezTo>
                    <a:pt x="84817" y="147705"/>
                    <a:pt x="82984" y="152807"/>
                    <a:pt x="80890" y="157909"/>
                  </a:cubicBezTo>
                  <a:cubicBezTo>
                    <a:pt x="77225" y="167603"/>
                    <a:pt x="70157" y="171430"/>
                    <a:pt x="59687" y="171430"/>
                  </a:cubicBezTo>
                  <a:cubicBezTo>
                    <a:pt x="39530" y="171685"/>
                    <a:pt x="37698" y="173725"/>
                    <a:pt x="37698" y="193879"/>
                  </a:cubicBezTo>
                  <a:cubicBezTo>
                    <a:pt x="37698" y="196940"/>
                    <a:pt x="37698" y="199746"/>
                    <a:pt x="37698" y="202807"/>
                  </a:cubicBezTo>
                  <a:cubicBezTo>
                    <a:pt x="37959" y="216583"/>
                    <a:pt x="41624" y="219644"/>
                    <a:pt x="55498" y="220664"/>
                  </a:cubicBezTo>
                  <a:cubicBezTo>
                    <a:pt x="61781" y="221175"/>
                    <a:pt x="69372" y="221430"/>
                    <a:pt x="74084" y="224746"/>
                  </a:cubicBezTo>
                  <a:cubicBezTo>
                    <a:pt x="89529" y="235460"/>
                    <a:pt x="91885" y="264797"/>
                    <a:pt x="78796" y="278318"/>
                  </a:cubicBezTo>
                  <a:cubicBezTo>
                    <a:pt x="70157" y="287246"/>
                    <a:pt x="69896" y="295154"/>
                    <a:pt x="79058" y="303318"/>
                  </a:cubicBezTo>
                  <a:cubicBezTo>
                    <a:pt x="82199" y="306124"/>
                    <a:pt x="85079" y="309440"/>
                    <a:pt x="88220" y="312501"/>
                  </a:cubicBezTo>
                  <a:cubicBezTo>
                    <a:pt x="98953" y="322705"/>
                    <a:pt x="103141" y="322705"/>
                    <a:pt x="114397" y="312246"/>
                  </a:cubicBezTo>
                  <a:cubicBezTo>
                    <a:pt x="119371" y="307910"/>
                    <a:pt x="125130" y="304338"/>
                    <a:pt x="128533" y="301787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4" name="手繪多邊形: 圖案 63">
              <a:extLst>
                <a:ext uri="{FF2B5EF4-FFF2-40B4-BE49-F238E27FC236}">
                  <a16:creationId xmlns:a16="http://schemas.microsoft.com/office/drawing/2014/main" id="{3E92B37D-EA7C-4755-8642-1401E50ED176}"/>
                </a:ext>
              </a:extLst>
            </p:cNvPr>
            <p:cNvSpPr/>
            <p:nvPr/>
          </p:nvSpPr>
          <p:spPr>
            <a:xfrm>
              <a:off x="1680257" y="5258977"/>
              <a:ext cx="119370" cy="120918"/>
            </a:xfrm>
            <a:custGeom>
              <a:avLst/>
              <a:gdLst>
                <a:gd name="connsiteX0" fmla="*/ 59686 w 119370"/>
                <a:gd name="connsiteY0" fmla="*/ 0 h 120918"/>
                <a:gd name="connsiteX1" fmla="*/ 119370 w 119370"/>
                <a:gd name="connsiteY1" fmla="*/ 61225 h 120918"/>
                <a:gd name="connsiteX2" fmla="*/ 59686 w 119370"/>
                <a:gd name="connsiteY2" fmla="*/ 120919 h 120918"/>
                <a:gd name="connsiteX3" fmla="*/ 2 w 119370"/>
                <a:gd name="connsiteY3" fmla="*/ 59694 h 120918"/>
                <a:gd name="connsiteX4" fmla="*/ 59686 w 119370"/>
                <a:gd name="connsiteY4" fmla="*/ 0 h 12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70" h="120918">
                  <a:moveTo>
                    <a:pt x="59686" y="0"/>
                  </a:moveTo>
                  <a:cubicBezTo>
                    <a:pt x="93193" y="0"/>
                    <a:pt x="119370" y="26786"/>
                    <a:pt x="119370" y="61225"/>
                  </a:cubicBezTo>
                  <a:cubicBezTo>
                    <a:pt x="119370" y="94133"/>
                    <a:pt x="92669" y="120919"/>
                    <a:pt x="59686" y="120919"/>
                  </a:cubicBezTo>
                  <a:cubicBezTo>
                    <a:pt x="26179" y="120919"/>
                    <a:pt x="2" y="93878"/>
                    <a:pt x="2" y="59694"/>
                  </a:cubicBezTo>
                  <a:cubicBezTo>
                    <a:pt x="-260" y="26786"/>
                    <a:pt x="26703" y="0"/>
                    <a:pt x="59686" y="0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0DF34791-CAE4-4C64-83C4-6BEBE2CB3177}"/>
              </a:ext>
            </a:extLst>
          </p:cNvPr>
          <p:cNvSpPr/>
          <p:nvPr/>
        </p:nvSpPr>
        <p:spPr>
          <a:xfrm>
            <a:off x="6388632" y="4234605"/>
            <a:ext cx="961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</a:rPr>
              <a:t>TCP </a:t>
            </a:r>
          </a:p>
          <a:p>
            <a:pPr algn="ctr"/>
            <a:r>
              <a:rPr lang="zh-TW" altLang="en-US" sz="1200" b="1">
                <a:solidFill>
                  <a:schemeClr val="bg1"/>
                </a:solidFill>
              </a:rPr>
              <a:t>連線不中斷</a:t>
            </a:r>
          </a:p>
        </p:txBody>
      </p:sp>
      <p:sp>
        <p:nvSpPr>
          <p:cNvPr id="37" name="文字方塊 1">
            <a:extLst>
              <a:ext uri="{FF2B5EF4-FFF2-40B4-BE49-F238E27FC236}">
                <a16:creationId xmlns:a16="http://schemas.microsoft.com/office/drawing/2014/main" id="{3F5A7E8A-0D0A-4021-884B-D95EC50F2BE5}"/>
              </a:ext>
            </a:extLst>
          </p:cNvPr>
          <p:cNvSpPr txBox="1"/>
          <p:nvPr/>
        </p:nvSpPr>
        <p:spPr>
          <a:xfrm>
            <a:off x="2459076" y="5099719"/>
            <a:ext cx="14121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b="1">
                <a:solidFill>
                  <a:srgbClr val="00FFFF"/>
                </a:solidFill>
                <a:cs typeface="Arial"/>
              </a:rPr>
              <a:t>警示訊息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BBA7FB2-72BE-4352-9E93-9B0BFACE6549}"/>
              </a:ext>
            </a:extLst>
          </p:cNvPr>
          <p:cNvSpPr txBox="1">
            <a:spLocks/>
          </p:cNvSpPr>
          <p:nvPr/>
        </p:nvSpPr>
        <p:spPr>
          <a:xfrm>
            <a:off x="-333375" y="154306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多 </a:t>
            </a:r>
            <a:r>
              <a:rPr lang="en-US" altLang="zh-TW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WAN </a:t>
            </a:r>
            <a:r>
              <a:rPr lang="en-US" altLang="zh-TW" b="1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備援轉移使</a:t>
            </a: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資料傳輸不中斷</a:t>
            </a:r>
          </a:p>
        </p:txBody>
      </p:sp>
    </p:spTree>
    <p:extLst>
      <p:ext uri="{BB962C8B-B14F-4D97-AF65-F5344CB8AC3E}">
        <p14:creationId xmlns:p14="http://schemas.microsoft.com/office/powerpoint/2010/main" val="333936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>
            <a:extLst>
              <a:ext uri="{FF2B5EF4-FFF2-40B4-BE49-F238E27FC236}">
                <a16:creationId xmlns:a16="http://schemas.microsoft.com/office/drawing/2014/main" id="{CFAD0E93-01EA-467D-8D3F-D7C43109077F}"/>
              </a:ext>
            </a:extLst>
          </p:cNvPr>
          <p:cNvSpPr/>
          <p:nvPr/>
        </p:nvSpPr>
        <p:spPr>
          <a:xfrm>
            <a:off x="4120333" y="-790889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片 3" descr="一張含有 文字, 地圖 的圖片&#10;&#10;描述是以非常高的可信度產生" hidden="1">
            <a:extLst>
              <a:ext uri="{FF2B5EF4-FFF2-40B4-BE49-F238E27FC236}">
                <a16:creationId xmlns:a16="http://schemas.microsoft.com/office/drawing/2014/main" id="{D52A2AA4-5837-4085-BAAD-546F896353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213" y="1973650"/>
            <a:ext cx="5653874" cy="3375783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2073D502-972A-4608-94E5-AF9A3B1EE6FE}"/>
              </a:ext>
            </a:extLst>
          </p:cNvPr>
          <p:cNvSpPr/>
          <p:nvPr/>
        </p:nvSpPr>
        <p:spPr>
          <a:xfrm>
            <a:off x="1001810" y="1769626"/>
            <a:ext cx="4618822" cy="3636615"/>
          </a:xfrm>
          <a:prstGeom prst="roundRect">
            <a:avLst>
              <a:gd name="adj" fmla="val 8465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Calibri"/>
              </a:rPr>
              <a:t>讓重要檔案傳輸和語音傳輸走最適合的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Calibri"/>
              </a:rPr>
              <a:t> WAN </a:t>
            </a:r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Calibri"/>
              </a:rPr>
              <a:t>通道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Calibri"/>
              </a:rPr>
              <a:t>!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cs typeface="Calibri"/>
              </a:rPr>
              <a:t> </a:t>
            </a:r>
            <a:endParaRPr lang="en-US" altLang="zh-TW" sz="2400" b="1">
              <a:solidFill>
                <a:srgbClr val="00FFCC"/>
              </a:solidFill>
              <a:latin typeface="Arial"/>
              <a:ea typeface="微軟正黑體"/>
              <a:cs typeface="Calibri"/>
            </a:endParaRPr>
          </a:p>
          <a:p>
            <a:pPr>
              <a:spcBef>
                <a:spcPts val="1000"/>
              </a:spcBef>
              <a:buClr>
                <a:schemeClr val="bg1"/>
              </a:buClr>
            </a:pPr>
            <a:endParaRPr lang="en-US" altLang="zh-TW" sz="800" b="1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  <a:p>
            <a:pPr marL="185738" indent="-185738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altLang="zh-TW" sz="2000" err="1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智慧頻寬管理機制</a:t>
            </a:r>
            <a:r>
              <a:rPr lang="en-US" altLang="zh-TW" sz="20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 (QoS)</a:t>
            </a:r>
            <a:r>
              <a:rPr lang="en-US" altLang="zh-TW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 </a:t>
            </a:r>
            <a:r>
              <a:rPr lang="zh-CN" altLang="en-US" sz="20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限制頻寬優先使用權</a:t>
            </a: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。</a:t>
            </a:r>
            <a:endParaRPr lang="en-US" altLang="zh-CN" sz="20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185738" indent="-185738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zh-CN" altLang="en-US" sz="2000">
                <a:solidFill>
                  <a:schemeClr val="bg1"/>
                </a:solidFill>
                <a:ea typeface="微軟正黑體"/>
                <a:cs typeface="+mn-lt"/>
              </a:rPr>
              <a:t>監控每條 WAN 的網路延遲 (Packet delay) 和封包丟失 (Packet loss)</a:t>
            </a:r>
            <a:r>
              <a:rPr lang="zh-TW" altLang="en-US" sz="2000">
                <a:solidFill>
                  <a:schemeClr val="bg1"/>
                </a:solidFill>
                <a:cs typeface="Arial"/>
              </a:rPr>
              <a:t> 。</a:t>
            </a:r>
            <a:endParaRPr lang="zh-CN" altLang="en-US" sz="2000">
              <a:solidFill>
                <a:schemeClr val="bg1"/>
              </a:solidFill>
              <a:ea typeface="微軟正黑體"/>
              <a:cs typeface="+mn-lt"/>
            </a:endParaRPr>
          </a:p>
        </p:txBody>
      </p:sp>
      <p:sp>
        <p:nvSpPr>
          <p:cNvPr id="15" name="Google Shape;2005;p118" hidden="1">
            <a:extLst>
              <a:ext uri="{FF2B5EF4-FFF2-40B4-BE49-F238E27FC236}">
                <a16:creationId xmlns:a16="http://schemas.microsoft.com/office/drawing/2014/main" id="{EC2C181F-6EDE-4AFA-BCC4-24C17C9B8D1A}"/>
              </a:ext>
            </a:extLst>
          </p:cNvPr>
          <p:cNvSpPr txBox="1"/>
          <p:nvPr/>
        </p:nvSpPr>
        <p:spPr>
          <a:xfrm>
            <a:off x="670251" y="1532529"/>
            <a:ext cx="1628889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9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3</a:t>
            </a:r>
            <a:endParaRPr lang="en-US" sz="19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  <p:pic>
        <p:nvPicPr>
          <p:cNvPr id="3" name="圖片 4" descr="一張含有 文字, 地圖 的圖片&#10;&#10;描述是以非常高的可信度產生" hidden="1">
            <a:extLst>
              <a:ext uri="{FF2B5EF4-FFF2-40B4-BE49-F238E27FC236}">
                <a16:creationId xmlns:a16="http://schemas.microsoft.com/office/drawing/2014/main" id="{1AF2487C-485E-4BEC-9C89-3993E327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218" y="1246958"/>
            <a:ext cx="5829300" cy="5068935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C7292BEF-7D55-4873-AE03-36BF6F028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5347" y="1381362"/>
            <a:ext cx="5093490" cy="49931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D8D3D90C-1092-4A31-BDBC-CCE110BF48EF}"/>
              </a:ext>
            </a:extLst>
          </p:cNvPr>
          <p:cNvGrpSpPr/>
          <p:nvPr/>
        </p:nvGrpSpPr>
        <p:grpSpPr>
          <a:xfrm>
            <a:off x="7497301" y="2410681"/>
            <a:ext cx="3144599" cy="3078458"/>
            <a:chOff x="3556311" y="1744498"/>
            <a:chExt cx="2248829" cy="22015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930F56E-04C1-41E7-A69B-679B021AEC6A}"/>
                </a:ext>
              </a:extLst>
            </p:cNvPr>
            <p:cNvSpPr/>
            <p:nvPr/>
          </p:nvSpPr>
          <p:spPr>
            <a:xfrm>
              <a:off x="3556311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8E1A1E0-CDBB-4EAF-B323-7378B560A976}"/>
                </a:ext>
              </a:extLst>
            </p:cNvPr>
            <p:cNvSpPr/>
            <p:nvPr/>
          </p:nvSpPr>
          <p:spPr>
            <a:xfrm>
              <a:off x="3565805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B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D5F3922-4440-41B4-ADC1-11CE14CF3D7B}"/>
                </a:ext>
              </a:extLst>
            </p:cNvPr>
            <p:cNvSpPr/>
            <p:nvPr/>
          </p:nvSpPr>
          <p:spPr>
            <a:xfrm>
              <a:off x="4911469" y="1744498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2D01F35-23C1-44B1-8014-497F1D10F7D1}"/>
                </a:ext>
              </a:extLst>
            </p:cNvPr>
            <p:cNvSpPr/>
            <p:nvPr/>
          </p:nvSpPr>
          <p:spPr>
            <a:xfrm>
              <a:off x="5518319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D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311B72C-EF33-4E93-AD7F-4F9C82D84E21}"/>
                </a:ext>
              </a:extLst>
            </p:cNvPr>
            <p:cNvSpPr/>
            <p:nvPr/>
          </p:nvSpPr>
          <p:spPr>
            <a:xfrm>
              <a:off x="4094443" y="3703909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17016D2-0FD4-48DF-9EC1-1D3437D0A42D}"/>
                </a:ext>
              </a:extLst>
            </p:cNvPr>
            <p:cNvSpPr/>
            <p:nvPr/>
          </p:nvSpPr>
          <p:spPr>
            <a:xfrm>
              <a:off x="4092196" y="1745129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D7007F6-D869-44C9-9012-5CC8C8E5105E}"/>
                </a:ext>
              </a:extLst>
            </p:cNvPr>
            <p:cNvSpPr/>
            <p:nvPr/>
          </p:nvSpPr>
          <p:spPr>
            <a:xfrm>
              <a:off x="5518319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C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4395717-230D-4B03-B002-1CAE4D354F40}"/>
                </a:ext>
              </a:extLst>
            </p:cNvPr>
            <p:cNvSpPr/>
            <p:nvPr/>
          </p:nvSpPr>
          <p:spPr>
            <a:xfrm>
              <a:off x="4903692" y="3691449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1CC53333-42D8-4AD8-954A-DDF856A0D463}"/>
              </a:ext>
            </a:extLst>
          </p:cNvPr>
          <p:cNvSpPr/>
          <p:nvPr/>
        </p:nvSpPr>
        <p:spPr>
          <a:xfrm>
            <a:off x="6388632" y="4234605"/>
            <a:ext cx="961526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US" altLang="zh-TW" sz="1200" b="1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A735D4E-BA21-449F-8CF8-16A3AE9CA361}"/>
              </a:ext>
            </a:extLst>
          </p:cNvPr>
          <p:cNvCxnSpPr>
            <a:cxnSpLocks/>
          </p:cNvCxnSpPr>
          <p:nvPr/>
        </p:nvCxnSpPr>
        <p:spPr>
          <a:xfrm>
            <a:off x="7997532" y="3484240"/>
            <a:ext cx="2151356" cy="890116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F1294123-4B8B-4D93-9BC1-41A042BF92AC}"/>
              </a:ext>
            </a:extLst>
          </p:cNvPr>
          <p:cNvCxnSpPr>
            <a:cxnSpLocks/>
          </p:cNvCxnSpPr>
          <p:nvPr/>
        </p:nvCxnSpPr>
        <p:spPr>
          <a:xfrm flipV="1">
            <a:off x="8001712" y="3487008"/>
            <a:ext cx="2124107" cy="90657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939BDB2-7A85-44F8-93D5-2A73EDAE663C}"/>
              </a:ext>
            </a:extLst>
          </p:cNvPr>
          <p:cNvGrpSpPr/>
          <p:nvPr/>
        </p:nvGrpSpPr>
        <p:grpSpPr>
          <a:xfrm>
            <a:off x="8016779" y="3045883"/>
            <a:ext cx="2109040" cy="322341"/>
            <a:chOff x="3581941" y="2101896"/>
            <a:chExt cx="1700213" cy="322341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628C0902-6329-4A5C-9FF7-F390FEE2F174}"/>
                </a:ext>
              </a:extLst>
            </p:cNvPr>
            <p:cNvCxnSpPr>
              <a:cxnSpLocks/>
            </p:cNvCxnSpPr>
            <p:nvPr/>
          </p:nvCxnSpPr>
          <p:spPr>
            <a:xfrm>
              <a:off x="3581941" y="2424237"/>
              <a:ext cx="1700213" cy="0"/>
            </a:xfrm>
            <a:prstGeom prst="line">
              <a:avLst/>
            </a:prstGeom>
            <a:ln w="28575">
              <a:solidFill>
                <a:srgbClr val="81E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B1AB591-87AD-4DC8-BA23-D7F7E90930A7}"/>
                </a:ext>
              </a:extLst>
            </p:cNvPr>
            <p:cNvSpPr/>
            <p:nvPr/>
          </p:nvSpPr>
          <p:spPr>
            <a:xfrm>
              <a:off x="3802931" y="2101896"/>
              <a:ext cx="13222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 b="1">
                  <a:solidFill>
                    <a:srgbClr val="81EAFF"/>
                  </a:solidFill>
                </a:rPr>
                <a:t>高頻寬 </a:t>
              </a:r>
              <a:r>
                <a:rPr lang="en-US" altLang="zh-TW" sz="1400" b="1">
                  <a:solidFill>
                    <a:srgbClr val="81EAFF"/>
                  </a:solidFill>
                </a:rPr>
                <a:t>–</a:t>
              </a:r>
              <a:r>
                <a:rPr lang="zh-TW" altLang="en-US" sz="1400" b="1">
                  <a:solidFill>
                    <a:srgbClr val="81EAFF"/>
                  </a:solidFill>
                </a:rPr>
                <a:t> 檔案傳輸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A081D3C7-D831-403D-B3D8-35AA810CF0D1}"/>
              </a:ext>
            </a:extLst>
          </p:cNvPr>
          <p:cNvGrpSpPr/>
          <p:nvPr/>
        </p:nvGrpSpPr>
        <p:grpSpPr>
          <a:xfrm>
            <a:off x="8016779" y="4500476"/>
            <a:ext cx="2109040" cy="349997"/>
            <a:chOff x="3581941" y="3362734"/>
            <a:chExt cx="1700213" cy="349997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F148C4C0-B6AC-40BB-81CC-6291BC6B3C6D}"/>
                </a:ext>
              </a:extLst>
            </p:cNvPr>
            <p:cNvCxnSpPr>
              <a:cxnSpLocks/>
            </p:cNvCxnSpPr>
            <p:nvPr/>
          </p:nvCxnSpPr>
          <p:spPr>
            <a:xfrm>
              <a:off x="3581941" y="3362734"/>
              <a:ext cx="1700213" cy="0"/>
            </a:xfrm>
            <a:prstGeom prst="line">
              <a:avLst/>
            </a:prstGeom>
            <a:ln w="28575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C9D1530-6F81-43B1-AC31-A2445787FF30}"/>
                </a:ext>
              </a:extLst>
            </p:cNvPr>
            <p:cNvSpPr/>
            <p:nvPr/>
          </p:nvSpPr>
          <p:spPr>
            <a:xfrm>
              <a:off x="3616967" y="3404954"/>
              <a:ext cx="1633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 b="1">
                  <a:solidFill>
                    <a:srgbClr val="66FFCC"/>
                  </a:solidFill>
                </a:rPr>
                <a:t>低延遲 </a:t>
              </a:r>
              <a:r>
                <a:rPr lang="en-US" altLang="zh-TW" sz="1400" b="1">
                  <a:solidFill>
                    <a:srgbClr val="66FFCC"/>
                  </a:solidFill>
                </a:rPr>
                <a:t>–</a:t>
              </a:r>
              <a:r>
                <a:rPr lang="zh-TW" altLang="en-US" sz="1400" b="1">
                  <a:solidFill>
                    <a:srgbClr val="66FFCC"/>
                  </a:solidFill>
                </a:rPr>
                <a:t> </a:t>
              </a:r>
              <a:r>
                <a:rPr lang="en-US" altLang="zh-TW" sz="1400" b="1">
                  <a:solidFill>
                    <a:srgbClr val="66FFCC"/>
                  </a:solidFill>
                </a:rPr>
                <a:t>VoIP</a:t>
              </a:r>
              <a:r>
                <a:rPr lang="zh-TW" altLang="en-US" sz="1400" b="1">
                  <a:solidFill>
                    <a:srgbClr val="66FFCC"/>
                  </a:solidFill>
                </a:rPr>
                <a:t>語音傳輸</a:t>
              </a:r>
            </a:p>
          </p:txBody>
        </p:sp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6842BB5B-5764-4A72-AE07-93955545CEAB}"/>
              </a:ext>
            </a:extLst>
          </p:cNvPr>
          <p:cNvSpPr txBox="1">
            <a:spLocks/>
          </p:cNvSpPr>
          <p:nvPr/>
        </p:nvSpPr>
        <p:spPr>
          <a:xfrm>
            <a:off x="-266700" y="182881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設定應用程式網路使用優先權</a:t>
            </a:r>
            <a:endParaRPr lang="zh-TW" altLang="en-US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02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橢圓 62">
            <a:extLst>
              <a:ext uri="{FF2B5EF4-FFF2-40B4-BE49-F238E27FC236}">
                <a16:creationId xmlns:a16="http://schemas.microsoft.com/office/drawing/2014/main" id="{4B3ECBB1-1538-466F-8F3C-4D1D6E7F0374}"/>
              </a:ext>
            </a:extLst>
          </p:cNvPr>
          <p:cNvSpPr/>
          <p:nvPr/>
        </p:nvSpPr>
        <p:spPr>
          <a:xfrm>
            <a:off x="3883005" y="-373164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43" name="Google Shape;867;p9" hidden="1">
            <a:extLst>
              <a:ext uri="{FF2B5EF4-FFF2-40B4-BE49-F238E27FC236}">
                <a16:creationId xmlns:a16="http://schemas.microsoft.com/office/drawing/2014/main" id="{B28AFFED-7075-4A24-A07E-B9DCC0C00670}"/>
              </a:ext>
            </a:extLst>
          </p:cNvPr>
          <p:cNvCxnSpPr/>
          <p:nvPr/>
        </p:nvCxnSpPr>
        <p:spPr>
          <a:xfrm>
            <a:off x="5782715" y="3745142"/>
            <a:ext cx="2974833" cy="122865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868;p9" hidden="1">
            <a:extLst>
              <a:ext uri="{FF2B5EF4-FFF2-40B4-BE49-F238E27FC236}">
                <a16:creationId xmlns:a16="http://schemas.microsoft.com/office/drawing/2014/main" id="{876E2893-7FE1-4D4E-AB8C-C1AD76FDC2BF}"/>
              </a:ext>
            </a:extLst>
          </p:cNvPr>
          <p:cNvCxnSpPr/>
          <p:nvPr/>
        </p:nvCxnSpPr>
        <p:spPr>
          <a:xfrm flipH="1">
            <a:off x="9595595" y="3758210"/>
            <a:ext cx="1051492" cy="1234999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678E7602-F2CF-496F-BD27-58104223D192}"/>
              </a:ext>
            </a:extLst>
          </p:cNvPr>
          <p:cNvGrpSpPr/>
          <p:nvPr/>
        </p:nvGrpSpPr>
        <p:grpSpPr>
          <a:xfrm>
            <a:off x="5014944" y="1876425"/>
            <a:ext cx="6097031" cy="4124738"/>
            <a:chOff x="5502912" y="2200279"/>
            <a:chExt cx="5609059" cy="3794623"/>
          </a:xfrm>
        </p:grpSpPr>
        <p:sp>
          <p:nvSpPr>
            <p:cNvPr id="68" name="手繪多邊形: 圖案 67">
              <a:extLst>
                <a:ext uri="{FF2B5EF4-FFF2-40B4-BE49-F238E27FC236}">
                  <a16:creationId xmlns:a16="http://schemas.microsoft.com/office/drawing/2014/main" id="{788D69D0-2277-47DE-81F1-016EFADC62FF}"/>
                </a:ext>
              </a:extLst>
            </p:cNvPr>
            <p:cNvSpPr/>
            <p:nvPr/>
          </p:nvSpPr>
          <p:spPr>
            <a:xfrm>
              <a:off x="5798820" y="3771900"/>
              <a:ext cx="4838700" cy="1196340"/>
            </a:xfrm>
            <a:custGeom>
              <a:avLst/>
              <a:gdLst>
                <a:gd name="connsiteX0" fmla="*/ 0 w 4838700"/>
                <a:gd name="connsiteY0" fmla="*/ 7620 h 1196340"/>
                <a:gd name="connsiteX1" fmla="*/ 3009900 w 4838700"/>
                <a:gd name="connsiteY1" fmla="*/ 1196340 h 1196340"/>
                <a:gd name="connsiteX2" fmla="*/ 3794760 w 4838700"/>
                <a:gd name="connsiteY2" fmla="*/ 1196340 h 1196340"/>
                <a:gd name="connsiteX3" fmla="*/ 4838700 w 4838700"/>
                <a:gd name="connsiteY3" fmla="*/ 0 h 1196340"/>
                <a:gd name="connsiteX4" fmla="*/ 0 w 4838700"/>
                <a:gd name="connsiteY4" fmla="*/ 7620 h 119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700" h="1196340">
                  <a:moveTo>
                    <a:pt x="0" y="7620"/>
                  </a:moveTo>
                  <a:lnTo>
                    <a:pt x="3009900" y="1196340"/>
                  </a:lnTo>
                  <a:lnTo>
                    <a:pt x="3794760" y="1196340"/>
                  </a:lnTo>
                  <a:lnTo>
                    <a:pt x="4838700" y="0"/>
                  </a:lnTo>
                  <a:lnTo>
                    <a:pt x="0" y="7620"/>
                  </a:lnTo>
                  <a:close/>
                </a:path>
              </a:pathLst>
            </a:custGeom>
            <a:gradFill>
              <a:gsLst>
                <a:gs pos="0">
                  <a:srgbClr val="81EAFF">
                    <a:alpha val="0"/>
                  </a:srgbClr>
                </a:gs>
                <a:gs pos="100000">
                  <a:srgbClr val="8181FF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Google Shape;862;p9">
              <a:extLst>
                <a:ext uri="{FF2B5EF4-FFF2-40B4-BE49-F238E27FC236}">
                  <a16:creationId xmlns:a16="http://schemas.microsoft.com/office/drawing/2014/main" id="{42DF8BD3-667F-499B-B440-D8CAE785DB09}"/>
                </a:ext>
              </a:extLst>
            </p:cNvPr>
            <p:cNvSpPr txBox="1"/>
            <p:nvPr/>
          </p:nvSpPr>
          <p:spPr>
            <a:xfrm>
              <a:off x="5543931" y="4465962"/>
              <a:ext cx="2729783" cy="1528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軟正黑體"/>
                  <a:cs typeface="Calibri"/>
                </a:rPr>
                <a:t>封包流向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600">
                  <a:solidFill>
                    <a:schemeClr val="bg1"/>
                  </a:solidFill>
                  <a:latin typeface="Arial"/>
                  <a:ea typeface="微軟正黑體"/>
                  <a:cs typeface="Calibri"/>
                </a:rPr>
                <a:t>經過 QuWAN 偵測</a:t>
              </a:r>
              <a:endPara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</a:endParaRPr>
            </a:p>
          </p:txBody>
        </p:sp>
        <p:cxnSp>
          <p:nvCxnSpPr>
            <p:cNvPr id="42" name="Google Shape;866;p9">
              <a:extLst>
                <a:ext uri="{FF2B5EF4-FFF2-40B4-BE49-F238E27FC236}">
                  <a16:creationId xmlns:a16="http://schemas.microsoft.com/office/drawing/2014/main" id="{A1EE8F16-EFA5-4F37-AEF0-C4F1F4DAD0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0540" y="5380625"/>
              <a:ext cx="5339242" cy="21676"/>
            </a:xfrm>
            <a:prstGeom prst="straightConnector1">
              <a:avLst/>
            </a:prstGeom>
            <a:noFill/>
            <a:ln w="276225" cap="flat" cmpd="sng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81EAFF">
                      <a:alpha val="90000"/>
                    </a:srgbClr>
                  </a:gs>
                </a:gsLst>
                <a:lin ang="0" scaled="0"/>
              </a:gradFill>
              <a:prstDash val="solid"/>
              <a:miter lim="800000"/>
              <a:headEnd type="none" w="sm" len="sm"/>
              <a:tailEnd type="triangle" w="sm" len="med"/>
            </a:ln>
          </p:spPr>
        </p:cxnSp>
        <p:sp>
          <p:nvSpPr>
            <p:cNvPr id="9" name="Google Shape;834;p9">
              <a:extLst>
                <a:ext uri="{FF2B5EF4-FFF2-40B4-BE49-F238E27FC236}">
                  <a16:creationId xmlns:a16="http://schemas.microsoft.com/office/drawing/2014/main" id="{7F0A1996-9C1A-4FA7-812D-FC1E08E7AE51}"/>
                </a:ext>
              </a:extLst>
            </p:cNvPr>
            <p:cNvSpPr/>
            <p:nvPr/>
          </p:nvSpPr>
          <p:spPr>
            <a:xfrm>
              <a:off x="5782715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0" name="Google Shape;835;p9">
              <a:extLst>
                <a:ext uri="{FF2B5EF4-FFF2-40B4-BE49-F238E27FC236}">
                  <a16:creationId xmlns:a16="http://schemas.microsoft.com/office/drawing/2014/main" id="{52FA2A61-8446-4851-AD03-A1CECA1FA799}"/>
                </a:ext>
              </a:extLst>
            </p:cNvPr>
            <p:cNvSpPr/>
            <p:nvPr/>
          </p:nvSpPr>
          <p:spPr>
            <a:xfrm>
              <a:off x="6619193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1" name="Google Shape;836;p9">
              <a:extLst>
                <a:ext uri="{FF2B5EF4-FFF2-40B4-BE49-F238E27FC236}">
                  <a16:creationId xmlns:a16="http://schemas.microsoft.com/office/drawing/2014/main" id="{74526F3E-556F-4E49-9D78-B6DC48B79C19}"/>
                </a:ext>
              </a:extLst>
            </p:cNvPr>
            <p:cNvSpPr/>
            <p:nvPr/>
          </p:nvSpPr>
          <p:spPr>
            <a:xfrm>
              <a:off x="7449481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2" name="Google Shape;837;p9">
              <a:extLst>
                <a:ext uri="{FF2B5EF4-FFF2-40B4-BE49-F238E27FC236}">
                  <a16:creationId xmlns:a16="http://schemas.microsoft.com/office/drawing/2014/main" id="{B2DF5222-E907-4C06-AC9C-52EA76C6D817}"/>
                </a:ext>
              </a:extLst>
            </p:cNvPr>
            <p:cNvSpPr/>
            <p:nvPr/>
          </p:nvSpPr>
          <p:spPr>
            <a:xfrm>
              <a:off x="8285958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3" name="Google Shape;838;p9">
              <a:extLst>
                <a:ext uri="{FF2B5EF4-FFF2-40B4-BE49-F238E27FC236}">
                  <a16:creationId xmlns:a16="http://schemas.microsoft.com/office/drawing/2014/main" id="{C03EB984-2F4A-44FD-BCE2-483E529C7FDA}"/>
                </a:ext>
              </a:extLst>
            </p:cNvPr>
            <p:cNvSpPr/>
            <p:nvPr/>
          </p:nvSpPr>
          <p:spPr>
            <a:xfrm>
              <a:off x="9128452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4" name="Google Shape;839;p9">
              <a:extLst>
                <a:ext uri="{FF2B5EF4-FFF2-40B4-BE49-F238E27FC236}">
                  <a16:creationId xmlns:a16="http://schemas.microsoft.com/office/drawing/2014/main" id="{66798976-F38E-4701-95E2-6F47CA121DFB}"/>
                </a:ext>
              </a:extLst>
            </p:cNvPr>
            <p:cNvSpPr/>
            <p:nvPr/>
          </p:nvSpPr>
          <p:spPr>
            <a:xfrm>
              <a:off x="9964930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6" name="Google Shape;840;p9">
              <a:extLst>
                <a:ext uri="{FF2B5EF4-FFF2-40B4-BE49-F238E27FC236}">
                  <a16:creationId xmlns:a16="http://schemas.microsoft.com/office/drawing/2014/main" id="{16D5E67E-280E-4CDB-AF11-263719A292EB}"/>
                </a:ext>
              </a:extLst>
            </p:cNvPr>
            <p:cNvSpPr/>
            <p:nvPr/>
          </p:nvSpPr>
          <p:spPr>
            <a:xfrm>
              <a:off x="5640540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7" name="Google Shape;841;p9">
              <a:extLst>
                <a:ext uri="{FF2B5EF4-FFF2-40B4-BE49-F238E27FC236}">
                  <a16:creationId xmlns:a16="http://schemas.microsoft.com/office/drawing/2014/main" id="{6BAC9209-69F6-4424-8A0D-E31D2D902CBA}"/>
                </a:ext>
              </a:extLst>
            </p:cNvPr>
            <p:cNvSpPr/>
            <p:nvPr/>
          </p:nvSpPr>
          <p:spPr>
            <a:xfrm>
              <a:off x="587729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8" name="Google Shape;842;p9">
              <a:extLst>
                <a:ext uri="{FF2B5EF4-FFF2-40B4-BE49-F238E27FC236}">
                  <a16:creationId xmlns:a16="http://schemas.microsoft.com/office/drawing/2014/main" id="{D6E1D233-E8F6-475C-88E1-5C474330C2EF}"/>
                </a:ext>
              </a:extLst>
            </p:cNvPr>
            <p:cNvSpPr/>
            <p:nvPr/>
          </p:nvSpPr>
          <p:spPr>
            <a:xfrm>
              <a:off x="644616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9" name="Google Shape;843;p9">
              <a:extLst>
                <a:ext uri="{FF2B5EF4-FFF2-40B4-BE49-F238E27FC236}">
                  <a16:creationId xmlns:a16="http://schemas.microsoft.com/office/drawing/2014/main" id="{4EC436B5-EF68-408D-BC05-226A039D91A3}"/>
                </a:ext>
              </a:extLst>
            </p:cNvPr>
            <p:cNvSpPr/>
            <p:nvPr/>
          </p:nvSpPr>
          <p:spPr>
            <a:xfrm>
              <a:off x="668291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0" name="Google Shape;844;p9">
              <a:extLst>
                <a:ext uri="{FF2B5EF4-FFF2-40B4-BE49-F238E27FC236}">
                  <a16:creationId xmlns:a16="http://schemas.microsoft.com/office/drawing/2014/main" id="{7E26250E-02B8-4778-B2AF-81C59E12A216}"/>
                </a:ext>
              </a:extLst>
            </p:cNvPr>
            <p:cNvSpPr/>
            <p:nvPr/>
          </p:nvSpPr>
          <p:spPr>
            <a:xfrm>
              <a:off x="692242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1" name="Google Shape;845;p9">
              <a:extLst>
                <a:ext uri="{FF2B5EF4-FFF2-40B4-BE49-F238E27FC236}">
                  <a16:creationId xmlns:a16="http://schemas.microsoft.com/office/drawing/2014/main" id="{160F4203-2230-41F9-8AAD-99A5C8D41EBA}"/>
                </a:ext>
              </a:extLst>
            </p:cNvPr>
            <p:cNvSpPr/>
            <p:nvPr/>
          </p:nvSpPr>
          <p:spPr>
            <a:xfrm>
              <a:off x="7159175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2" name="Google Shape;846;p9">
              <a:extLst>
                <a:ext uri="{FF2B5EF4-FFF2-40B4-BE49-F238E27FC236}">
                  <a16:creationId xmlns:a16="http://schemas.microsoft.com/office/drawing/2014/main" id="{BB58809B-477F-4779-88A4-E20507A58F02}"/>
                </a:ext>
              </a:extLst>
            </p:cNvPr>
            <p:cNvSpPr/>
            <p:nvPr/>
          </p:nvSpPr>
          <p:spPr>
            <a:xfrm>
              <a:off x="739593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3" name="Google Shape;847;p9">
              <a:extLst>
                <a:ext uri="{FF2B5EF4-FFF2-40B4-BE49-F238E27FC236}">
                  <a16:creationId xmlns:a16="http://schemas.microsoft.com/office/drawing/2014/main" id="{2EE9042C-7655-4D01-8A17-CF858ADCC1D8}"/>
                </a:ext>
              </a:extLst>
            </p:cNvPr>
            <p:cNvSpPr/>
            <p:nvPr/>
          </p:nvSpPr>
          <p:spPr>
            <a:xfrm>
              <a:off x="763268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4" name="Google Shape;848;p9">
              <a:extLst>
                <a:ext uri="{FF2B5EF4-FFF2-40B4-BE49-F238E27FC236}">
                  <a16:creationId xmlns:a16="http://schemas.microsoft.com/office/drawing/2014/main" id="{D5738A18-CEDB-436E-844E-B1126366BD53}"/>
                </a:ext>
              </a:extLst>
            </p:cNvPr>
            <p:cNvSpPr/>
            <p:nvPr/>
          </p:nvSpPr>
          <p:spPr>
            <a:xfrm>
              <a:off x="7872190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5" name="Google Shape;849;p9">
              <a:extLst>
                <a:ext uri="{FF2B5EF4-FFF2-40B4-BE49-F238E27FC236}">
                  <a16:creationId xmlns:a16="http://schemas.microsoft.com/office/drawing/2014/main" id="{FC7AC123-0ED3-498B-AB23-E059DF46DF1B}"/>
                </a:ext>
              </a:extLst>
            </p:cNvPr>
            <p:cNvSpPr/>
            <p:nvPr/>
          </p:nvSpPr>
          <p:spPr>
            <a:xfrm>
              <a:off x="8108945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6" name="Google Shape;850;p9">
              <a:extLst>
                <a:ext uri="{FF2B5EF4-FFF2-40B4-BE49-F238E27FC236}">
                  <a16:creationId xmlns:a16="http://schemas.microsoft.com/office/drawing/2014/main" id="{F40F7A2B-3B06-4E8A-B724-3742307A8A4B}"/>
                </a:ext>
              </a:extLst>
            </p:cNvPr>
            <p:cNvSpPr/>
            <p:nvPr/>
          </p:nvSpPr>
          <p:spPr>
            <a:xfrm>
              <a:off x="834776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7" name="Google Shape;851;p9">
              <a:extLst>
                <a:ext uri="{FF2B5EF4-FFF2-40B4-BE49-F238E27FC236}">
                  <a16:creationId xmlns:a16="http://schemas.microsoft.com/office/drawing/2014/main" id="{7012BE2B-EEDB-41E2-9652-D0DEEFA021B7}"/>
                </a:ext>
              </a:extLst>
            </p:cNvPr>
            <p:cNvSpPr/>
            <p:nvPr/>
          </p:nvSpPr>
          <p:spPr>
            <a:xfrm>
              <a:off x="858451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8" name="Google Shape;852;p9">
              <a:extLst>
                <a:ext uri="{FF2B5EF4-FFF2-40B4-BE49-F238E27FC236}">
                  <a16:creationId xmlns:a16="http://schemas.microsoft.com/office/drawing/2014/main" id="{86AD5D56-185D-46D6-80E1-46B7CADDB602}"/>
                </a:ext>
              </a:extLst>
            </p:cNvPr>
            <p:cNvSpPr/>
            <p:nvPr/>
          </p:nvSpPr>
          <p:spPr>
            <a:xfrm>
              <a:off x="8821272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818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9" name="Google Shape;853;p9">
              <a:extLst>
                <a:ext uri="{FF2B5EF4-FFF2-40B4-BE49-F238E27FC236}">
                  <a16:creationId xmlns:a16="http://schemas.microsoft.com/office/drawing/2014/main" id="{B2648AD2-FF7B-499C-B9C7-85675B4E5329}"/>
                </a:ext>
              </a:extLst>
            </p:cNvPr>
            <p:cNvSpPr/>
            <p:nvPr/>
          </p:nvSpPr>
          <p:spPr>
            <a:xfrm>
              <a:off x="9216664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818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0" name="Google Shape;854;p9">
              <a:extLst>
                <a:ext uri="{FF2B5EF4-FFF2-40B4-BE49-F238E27FC236}">
                  <a16:creationId xmlns:a16="http://schemas.microsoft.com/office/drawing/2014/main" id="{5EFC88B6-D8FF-47C3-BECB-4A1468EF8D71}"/>
                </a:ext>
              </a:extLst>
            </p:cNvPr>
            <p:cNvSpPr/>
            <p:nvPr/>
          </p:nvSpPr>
          <p:spPr>
            <a:xfrm>
              <a:off x="9453419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818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1" name="Google Shape;855;p9">
              <a:extLst>
                <a:ext uri="{FF2B5EF4-FFF2-40B4-BE49-F238E27FC236}">
                  <a16:creationId xmlns:a16="http://schemas.microsoft.com/office/drawing/2014/main" id="{3C20C385-3688-4D52-95FD-0EC269081304}"/>
                </a:ext>
              </a:extLst>
            </p:cNvPr>
            <p:cNvSpPr/>
            <p:nvPr/>
          </p:nvSpPr>
          <p:spPr>
            <a:xfrm>
              <a:off x="9901649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66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2" name="Google Shape;856;p9">
              <a:extLst>
                <a:ext uri="{FF2B5EF4-FFF2-40B4-BE49-F238E27FC236}">
                  <a16:creationId xmlns:a16="http://schemas.microsoft.com/office/drawing/2014/main" id="{F53776CE-2400-4D8E-820B-F274AE8045E3}"/>
                </a:ext>
              </a:extLst>
            </p:cNvPr>
            <p:cNvSpPr/>
            <p:nvPr/>
          </p:nvSpPr>
          <p:spPr>
            <a:xfrm>
              <a:off x="10140464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66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3" name="Google Shape;857;p9">
              <a:extLst>
                <a:ext uri="{FF2B5EF4-FFF2-40B4-BE49-F238E27FC236}">
                  <a16:creationId xmlns:a16="http://schemas.microsoft.com/office/drawing/2014/main" id="{833B7F61-B3CE-444F-BB23-381B01D7383A}"/>
                </a:ext>
              </a:extLst>
            </p:cNvPr>
            <p:cNvSpPr/>
            <p:nvPr/>
          </p:nvSpPr>
          <p:spPr>
            <a:xfrm>
              <a:off x="10377220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66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4" name="Google Shape;858;p9">
              <a:extLst>
                <a:ext uri="{FF2B5EF4-FFF2-40B4-BE49-F238E27FC236}">
                  <a16:creationId xmlns:a16="http://schemas.microsoft.com/office/drawing/2014/main" id="{390D9B61-C1C3-40F1-BE60-1CFE70DFCC9B}"/>
                </a:ext>
              </a:extLst>
            </p:cNvPr>
            <p:cNvSpPr/>
            <p:nvPr/>
          </p:nvSpPr>
          <p:spPr>
            <a:xfrm>
              <a:off x="5975676" y="3410344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5" name="Google Shape;859;p9">
              <a:extLst>
                <a:ext uri="{FF2B5EF4-FFF2-40B4-BE49-F238E27FC236}">
                  <a16:creationId xmlns:a16="http://schemas.microsoft.com/office/drawing/2014/main" id="{795F6471-9235-4C93-9EE1-9C2CD7E480FA}"/>
                </a:ext>
              </a:extLst>
            </p:cNvPr>
            <p:cNvSpPr/>
            <p:nvPr/>
          </p:nvSpPr>
          <p:spPr>
            <a:xfrm>
              <a:off x="7519264" y="3410811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6" name="Google Shape;860;p9">
              <a:extLst>
                <a:ext uri="{FF2B5EF4-FFF2-40B4-BE49-F238E27FC236}">
                  <a16:creationId xmlns:a16="http://schemas.microsoft.com/office/drawing/2014/main" id="{5F42EDE5-1516-4238-A569-A1119F431354}"/>
                </a:ext>
              </a:extLst>
            </p:cNvPr>
            <p:cNvSpPr/>
            <p:nvPr/>
          </p:nvSpPr>
          <p:spPr>
            <a:xfrm>
              <a:off x="9226792" y="3406305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7" name="Google Shape;861;p9">
              <a:extLst>
                <a:ext uri="{FF2B5EF4-FFF2-40B4-BE49-F238E27FC236}">
                  <a16:creationId xmlns:a16="http://schemas.microsoft.com/office/drawing/2014/main" id="{5722207C-F20F-4C6A-A34A-E45A06913873}"/>
                </a:ext>
              </a:extLst>
            </p:cNvPr>
            <p:cNvSpPr/>
            <p:nvPr/>
          </p:nvSpPr>
          <p:spPr>
            <a:xfrm>
              <a:off x="10483142" y="3406156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9" name="Google Shape;863;p9">
              <a:extLst>
                <a:ext uri="{FF2B5EF4-FFF2-40B4-BE49-F238E27FC236}">
                  <a16:creationId xmlns:a16="http://schemas.microsoft.com/office/drawing/2014/main" id="{AF2FB4FD-10C4-4ACD-AD9D-05B676536671}"/>
                </a:ext>
              </a:extLst>
            </p:cNvPr>
            <p:cNvSpPr txBox="1"/>
            <p:nvPr/>
          </p:nvSpPr>
          <p:spPr>
            <a:xfrm>
              <a:off x="6807567" y="3811825"/>
              <a:ext cx="3459613" cy="311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zh-TW" altLang="en-US" sz="1600" b="1">
                  <a:solidFill>
                    <a:schemeClr val="bg1"/>
                  </a:solidFill>
                  <a:latin typeface="Arial"/>
                  <a:ea typeface="微軟正黑體"/>
                  <a:cs typeface="Calibri"/>
                </a:rPr>
                <a:t>通過 DPI 引擎進行內容檢查</a:t>
              </a:r>
              <a:endPara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40" name="Google Shape;864;p9">
              <a:extLst>
                <a:ext uri="{FF2B5EF4-FFF2-40B4-BE49-F238E27FC236}">
                  <a16:creationId xmlns:a16="http://schemas.microsoft.com/office/drawing/2014/main" id="{9CD736C9-FDFD-4E53-BA90-48A83AD42D30}"/>
                </a:ext>
              </a:extLst>
            </p:cNvPr>
            <p:cNvSpPr txBox="1"/>
            <p:nvPr/>
          </p:nvSpPr>
          <p:spPr>
            <a:xfrm>
              <a:off x="6960900" y="2222488"/>
              <a:ext cx="1148960" cy="523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Match: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Pattern 3</a:t>
              </a:r>
              <a:endPara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41" name="Google Shape;865;p9">
              <a:extLst>
                <a:ext uri="{FF2B5EF4-FFF2-40B4-BE49-F238E27FC236}">
                  <a16:creationId xmlns:a16="http://schemas.microsoft.com/office/drawing/2014/main" id="{DB2CC92E-C81B-42B8-98B3-72BC32FB5E7D}"/>
                </a:ext>
              </a:extLst>
            </p:cNvPr>
            <p:cNvSpPr txBox="1"/>
            <p:nvPr/>
          </p:nvSpPr>
          <p:spPr>
            <a:xfrm>
              <a:off x="8706660" y="2222502"/>
              <a:ext cx="1148960" cy="523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Match: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Pattern 2</a:t>
              </a:r>
              <a:endPara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cxnSp>
          <p:nvCxnSpPr>
            <p:cNvPr id="45" name="Google Shape;869;p9">
              <a:extLst>
                <a:ext uri="{FF2B5EF4-FFF2-40B4-BE49-F238E27FC236}">
                  <a16:creationId xmlns:a16="http://schemas.microsoft.com/office/drawing/2014/main" id="{F3CD2E43-AB1A-4257-A47B-19DA77C552B9}"/>
                </a:ext>
              </a:extLst>
            </p:cNvPr>
            <p:cNvCxnSpPr>
              <a:cxnSpLocks/>
            </p:cNvCxnSpPr>
            <p:nvPr/>
          </p:nvCxnSpPr>
          <p:spPr>
            <a:xfrm>
              <a:off x="7542103" y="2753436"/>
              <a:ext cx="0" cy="620920"/>
            </a:xfrm>
            <a:prstGeom prst="straightConnector1">
              <a:avLst/>
            </a:prstGeom>
            <a:noFill/>
            <a:ln w="31750" cap="flat" cmpd="sng">
              <a:solidFill>
                <a:srgbClr val="81EAFF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6" name="Google Shape;870;p9">
              <a:extLst>
                <a:ext uri="{FF2B5EF4-FFF2-40B4-BE49-F238E27FC236}">
                  <a16:creationId xmlns:a16="http://schemas.microsoft.com/office/drawing/2014/main" id="{A2496AD1-E72E-4B94-86FB-DC41E8363C52}"/>
                </a:ext>
              </a:extLst>
            </p:cNvPr>
            <p:cNvCxnSpPr>
              <a:cxnSpLocks/>
            </p:cNvCxnSpPr>
            <p:nvPr/>
          </p:nvCxnSpPr>
          <p:spPr>
            <a:xfrm>
              <a:off x="9281140" y="2753436"/>
              <a:ext cx="0" cy="620920"/>
            </a:xfrm>
            <a:prstGeom prst="straightConnector1">
              <a:avLst/>
            </a:prstGeom>
            <a:noFill/>
            <a:ln w="31750" cap="flat" cmpd="sng">
              <a:solidFill>
                <a:srgbClr val="81EAFF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7" name="Google Shape;871;p9">
              <a:extLst>
                <a:ext uri="{FF2B5EF4-FFF2-40B4-BE49-F238E27FC236}">
                  <a16:creationId xmlns:a16="http://schemas.microsoft.com/office/drawing/2014/main" id="{53A7C229-170B-40AF-B550-0FDAD0DE646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671" y="2742102"/>
              <a:ext cx="0" cy="664054"/>
            </a:xfrm>
            <a:prstGeom prst="straightConnector1">
              <a:avLst/>
            </a:prstGeom>
            <a:noFill/>
            <a:ln w="31750" cap="flat" cmpd="sng">
              <a:solidFill>
                <a:srgbClr val="81EAFF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8" name="Google Shape;872;p9">
              <a:extLst>
                <a:ext uri="{FF2B5EF4-FFF2-40B4-BE49-F238E27FC236}">
                  <a16:creationId xmlns:a16="http://schemas.microsoft.com/office/drawing/2014/main" id="{371F809D-4CC8-465F-9E1B-BCCA87FA44F7}"/>
                </a:ext>
              </a:extLst>
            </p:cNvPr>
            <p:cNvCxnSpPr/>
            <p:nvPr/>
          </p:nvCxnSpPr>
          <p:spPr>
            <a:xfrm>
              <a:off x="6030024" y="2753436"/>
              <a:ext cx="0" cy="602511"/>
            </a:xfrm>
            <a:prstGeom prst="straightConnector1">
              <a:avLst/>
            </a:prstGeom>
            <a:noFill/>
            <a:ln w="31750" cap="flat" cmpd="sng">
              <a:solidFill>
                <a:srgbClr val="FF6699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sp>
          <p:nvSpPr>
            <p:cNvPr id="49" name="Google Shape;873;p9">
              <a:extLst>
                <a:ext uri="{FF2B5EF4-FFF2-40B4-BE49-F238E27FC236}">
                  <a16:creationId xmlns:a16="http://schemas.microsoft.com/office/drawing/2014/main" id="{BB108916-5F21-41FD-8474-85312705071F}"/>
                </a:ext>
              </a:extLst>
            </p:cNvPr>
            <p:cNvSpPr txBox="1"/>
            <p:nvPr/>
          </p:nvSpPr>
          <p:spPr>
            <a:xfrm>
              <a:off x="5502912" y="2200279"/>
              <a:ext cx="1068572" cy="594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>
                  <a:solidFill>
                    <a:srgbClr val="FF6699"/>
                  </a:solidFill>
                  <a:latin typeface="Arial"/>
                  <a:ea typeface="微軟正黑體"/>
                  <a:cs typeface="Calibri"/>
                  <a:sym typeface="Arial" panose="020B0604020202020204" pitchFamily="34" charset="0"/>
                </a:rPr>
                <a:t>找到惡意封包!</a:t>
              </a:r>
              <a:endParaRPr lang="zh-TW" altLang="en-US" b="1">
                <a:solidFill>
                  <a:srgbClr val="FF6699"/>
                </a:solidFill>
                <a:latin typeface="Arial"/>
                <a:ea typeface="微軟正黑體"/>
                <a:cs typeface="Calibri"/>
              </a:endParaRPr>
            </a:p>
          </p:txBody>
        </p:sp>
        <p:sp>
          <p:nvSpPr>
            <p:cNvPr id="50" name="Google Shape;874;p9">
              <a:extLst>
                <a:ext uri="{FF2B5EF4-FFF2-40B4-BE49-F238E27FC236}">
                  <a16:creationId xmlns:a16="http://schemas.microsoft.com/office/drawing/2014/main" id="{C08DD6D0-B3BA-4385-9416-C6BEFDB5D6C3}"/>
                </a:ext>
              </a:extLst>
            </p:cNvPr>
            <p:cNvSpPr/>
            <p:nvPr/>
          </p:nvSpPr>
          <p:spPr>
            <a:xfrm rot="18922890">
              <a:off x="5861890" y="3213488"/>
              <a:ext cx="1720185" cy="161057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gradFill>
                <a:gsLst>
                  <a:gs pos="0">
                    <a:srgbClr val="66FFCC"/>
                  </a:gs>
                  <a:gs pos="100000">
                    <a:srgbClr val="66FFCC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  <a:headEnd type="stealth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51" name="Google Shape;875;p9">
              <a:extLst>
                <a:ext uri="{FF2B5EF4-FFF2-40B4-BE49-F238E27FC236}">
                  <a16:creationId xmlns:a16="http://schemas.microsoft.com/office/drawing/2014/main" id="{1FA2A34A-459F-49A1-BD18-2900A68357D8}"/>
                </a:ext>
              </a:extLst>
            </p:cNvPr>
            <p:cNvSpPr/>
            <p:nvPr/>
          </p:nvSpPr>
          <p:spPr>
            <a:xfrm rot="18922890">
              <a:off x="7429800" y="3204783"/>
              <a:ext cx="1757752" cy="164574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gradFill>
                <a:gsLst>
                  <a:gs pos="0">
                    <a:srgbClr val="66FFCC"/>
                  </a:gs>
                  <a:gs pos="100000">
                    <a:srgbClr val="66FFCC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  <a:headEnd type="stealth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52" name="Google Shape;876;p9">
              <a:extLst>
                <a:ext uri="{FF2B5EF4-FFF2-40B4-BE49-F238E27FC236}">
                  <a16:creationId xmlns:a16="http://schemas.microsoft.com/office/drawing/2014/main" id="{76F5F174-4A58-4B35-B51F-4469AE8DA327}"/>
                </a:ext>
              </a:extLst>
            </p:cNvPr>
            <p:cNvSpPr/>
            <p:nvPr/>
          </p:nvSpPr>
          <p:spPr>
            <a:xfrm rot="18922890">
              <a:off x="9149586" y="3209422"/>
              <a:ext cx="1532848" cy="1414113"/>
            </a:xfrm>
            <a:prstGeom prst="arc">
              <a:avLst>
                <a:gd name="adj1" fmla="val 16151605"/>
                <a:gd name="adj2" fmla="val 0"/>
              </a:avLst>
            </a:prstGeom>
            <a:noFill/>
            <a:ln w="38100" cap="flat" cmpd="sng">
              <a:gradFill>
                <a:gsLst>
                  <a:gs pos="0">
                    <a:srgbClr val="66FFCC"/>
                  </a:gs>
                  <a:gs pos="100000">
                    <a:srgbClr val="66FFCC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  <a:headEnd type="stealth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53" name="Google Shape;877;p9">
              <a:extLst>
                <a:ext uri="{FF2B5EF4-FFF2-40B4-BE49-F238E27FC236}">
                  <a16:creationId xmlns:a16="http://schemas.microsoft.com/office/drawing/2014/main" id="{DA71025A-87CD-4678-9347-285966B41C5C}"/>
                </a:ext>
              </a:extLst>
            </p:cNvPr>
            <p:cNvSpPr txBox="1"/>
            <p:nvPr/>
          </p:nvSpPr>
          <p:spPr>
            <a:xfrm>
              <a:off x="6041184" y="4980591"/>
              <a:ext cx="380718" cy="420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>
                  <a:solidFill>
                    <a:srgbClr val="B3B3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…</a:t>
              </a:r>
              <a:endParaRPr sz="2133" b="1">
                <a:solidFill>
                  <a:srgbClr val="B3B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66" name="Google Shape;865;p9">
              <a:extLst>
                <a:ext uri="{FF2B5EF4-FFF2-40B4-BE49-F238E27FC236}">
                  <a16:creationId xmlns:a16="http://schemas.microsoft.com/office/drawing/2014/main" id="{3089A3D7-C46B-4887-9A78-BC018AE39E3A}"/>
                </a:ext>
              </a:extLst>
            </p:cNvPr>
            <p:cNvSpPr txBox="1"/>
            <p:nvPr/>
          </p:nvSpPr>
          <p:spPr>
            <a:xfrm>
              <a:off x="9963011" y="2222502"/>
              <a:ext cx="1148960" cy="523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Match: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Pattern </a:t>
              </a:r>
              <a:r>
                <a:rPr lang="en-US" altLang="zh-TW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1</a:t>
              </a:r>
              <a:endPara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pic>
          <p:nvPicPr>
            <p:cNvPr id="71" name="圖形 70">
              <a:extLst>
                <a:ext uri="{FF2B5EF4-FFF2-40B4-BE49-F238E27FC236}">
                  <a16:creationId xmlns:a16="http://schemas.microsoft.com/office/drawing/2014/main" id="{4745B098-F059-47F3-9462-E0C89EA12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99321" y="4260774"/>
              <a:ext cx="574006" cy="609438"/>
            </a:xfrm>
            <a:prstGeom prst="rect">
              <a:avLst/>
            </a:prstGeom>
          </p:spPr>
        </p:pic>
      </p:grpSp>
      <p:sp>
        <p:nvSpPr>
          <p:cNvPr id="6" name="標題 1">
            <a:extLst>
              <a:ext uri="{FF2B5EF4-FFF2-40B4-BE49-F238E27FC236}">
                <a16:creationId xmlns:a16="http://schemas.microsoft.com/office/drawing/2014/main" id="{69F1F575-D97A-464A-A50E-E8520599B05D}"/>
              </a:ext>
            </a:extLst>
          </p:cNvPr>
          <p:cNvSpPr txBox="1">
            <a:spLocks/>
          </p:cNvSpPr>
          <p:nvPr/>
        </p:nvSpPr>
        <p:spPr>
          <a:xfrm>
            <a:off x="171451" y="87631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最佳網關保護您的資料安全</a:t>
            </a:r>
          </a:p>
        </p:txBody>
      </p:sp>
      <p:sp>
        <p:nvSpPr>
          <p:cNvPr id="61" name="Google Shape;2005;p118" hidden="1">
            <a:extLst>
              <a:ext uri="{FF2B5EF4-FFF2-40B4-BE49-F238E27FC236}">
                <a16:creationId xmlns:a16="http://schemas.microsoft.com/office/drawing/2014/main" id="{6EF4CA44-8E75-4402-A769-7C10CBA2C372}"/>
              </a:ext>
            </a:extLst>
          </p:cNvPr>
          <p:cNvSpPr txBox="1"/>
          <p:nvPr/>
        </p:nvSpPr>
        <p:spPr>
          <a:xfrm>
            <a:off x="716408" y="1532529"/>
            <a:ext cx="1628889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9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4</a:t>
            </a:r>
            <a:endParaRPr lang="en-US" sz="19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BE4333D4-72B2-4DA0-940F-856CD56F4D78}"/>
              </a:ext>
            </a:extLst>
          </p:cNvPr>
          <p:cNvSpPr/>
          <p:nvPr/>
        </p:nvSpPr>
        <p:spPr>
          <a:xfrm>
            <a:off x="633234" y="1900566"/>
            <a:ext cx="4309564" cy="3751145"/>
          </a:xfrm>
          <a:prstGeom prst="roundRect">
            <a:avLst>
              <a:gd name="adj" fmla="val 9315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2575" indent="-301625">
              <a:lnSpc>
                <a:spcPct val="13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採用深度封包檢測技術 </a:t>
            </a:r>
            <a:r>
              <a:rPr lang="en-US" altLang="zh-TW" sz="20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(DPI, Deep Packet Inspection)</a:t>
            </a:r>
            <a:r>
              <a:rPr lang="zh-TW" altLang="en-US" sz="2000">
                <a:solidFill>
                  <a:schemeClr val="bg1"/>
                </a:solidFill>
                <a:cs typeface="Calibri"/>
                <a:sym typeface="Arial" panose="020B0604020202020204" pitchFamily="34" charset="0"/>
              </a:rPr>
              <a:t> 。</a:t>
            </a:r>
            <a:r>
              <a:rPr lang="zh-TW" altLang="en-US" sz="2000">
                <a:solidFill>
                  <a:srgbClr val="FFFFFF"/>
                </a:solidFill>
              </a:rPr>
              <a:t> </a:t>
            </a:r>
            <a:endParaRPr lang="en-US" altLang="zh-TW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  <a:p>
            <a:pPr marL="282575" indent="-301625">
              <a:lnSpc>
                <a:spcPct val="130000"/>
              </a:lnSpc>
              <a:spcBef>
                <a:spcPts val="1200"/>
              </a:spcBef>
              <a:buClr>
                <a:schemeClr val="bg1"/>
              </a:buClr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具備  L7 防火牆功能。根據應用層的特徵辨識和控管網路服務。</a:t>
            </a:r>
            <a:endParaRPr lang="zh-TW" altLang="en-US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  <a:p>
            <a:pPr marL="282575" indent="-301625">
              <a:lnSpc>
                <a:spcPct val="130000"/>
              </a:lnSpc>
              <a:spcBef>
                <a:spcPts val="1200"/>
              </a:spcBef>
              <a:buClr>
                <a:schemeClr val="bg1"/>
              </a:buClr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將特定應用列為黑名單，保障企業網路</a:t>
            </a:r>
            <a:r>
              <a:rPr lang="zh-TW" altLang="en-US" sz="2000">
                <a:solidFill>
                  <a:schemeClr val="bg1"/>
                </a:solidFill>
                <a:cs typeface="Calibri"/>
                <a:sym typeface="Arial" panose="020B0604020202020204" pitchFamily="34" charset="0"/>
              </a:rPr>
              <a:t>安全。</a:t>
            </a:r>
            <a:endParaRPr lang="zh-TW" altLang="en-US" sz="2000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67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7" descr="一張含有 地圖, 文字, 電腦, 監視器 的圖片&#10;&#10;描述是以非常高的可信度產生">
            <a:extLst>
              <a:ext uri="{FF2B5EF4-FFF2-40B4-BE49-F238E27FC236}">
                <a16:creationId xmlns:a16="http://schemas.microsoft.com/office/drawing/2014/main" id="{3363B20C-4B1D-4ADB-8AD1-90E77FE12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68" y="1952075"/>
            <a:ext cx="10098463" cy="4933506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3C60FDF-854B-43FD-BD1E-96E4B3EB2904}"/>
              </a:ext>
            </a:extLst>
          </p:cNvPr>
          <p:cNvSpPr txBox="1">
            <a:spLocks/>
          </p:cNvSpPr>
          <p:nvPr/>
        </p:nvSpPr>
        <p:spPr>
          <a:xfrm>
            <a:off x="-114299" y="125731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雲平台集中管理和設定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97AC6A63-6BD2-4AF3-84D4-B0528021952A}"/>
              </a:ext>
            </a:extLst>
          </p:cNvPr>
          <p:cNvSpPr/>
          <p:nvPr/>
        </p:nvSpPr>
        <p:spPr>
          <a:xfrm>
            <a:off x="1046768" y="1201416"/>
            <a:ext cx="10451648" cy="6078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>
              <a:spcBef>
                <a:spcPts val="1200"/>
              </a:spcBef>
              <a:buClr>
                <a:schemeClr val="bg1"/>
              </a:buClr>
            </a:pPr>
            <a:r>
              <a:rPr lang="zh-TW" altLang="en-US" sz="20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圖像化使用介面、設定方便、狀態清楚且節省管理人員一台一台設定的時間!</a:t>
            </a:r>
            <a:endParaRPr lang="zh-TW" sz="200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C9D3F11-73DA-42AB-B525-778AC0832C9C}"/>
              </a:ext>
            </a:extLst>
          </p:cNvPr>
          <p:cNvSpPr/>
          <p:nvPr/>
        </p:nvSpPr>
        <p:spPr>
          <a:xfrm>
            <a:off x="7899726" y="2470230"/>
            <a:ext cx="3598690" cy="607895"/>
          </a:xfrm>
          <a:prstGeom prst="roundRect">
            <a:avLst/>
          </a:prstGeom>
          <a:solidFill>
            <a:srgbClr val="009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algn="ctr">
              <a:spcBef>
                <a:spcPts val="1200"/>
              </a:spcBef>
              <a:buClr>
                <a:schemeClr val="bg1"/>
              </a:buClr>
            </a:pPr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機台地理位置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4F3CB66-B63C-46BC-9AB3-03A1FA38D0DF}"/>
              </a:ext>
            </a:extLst>
          </p:cNvPr>
          <p:cNvSpPr/>
          <p:nvPr/>
        </p:nvSpPr>
        <p:spPr>
          <a:xfrm>
            <a:off x="7899726" y="3172908"/>
            <a:ext cx="3598690" cy="607895"/>
          </a:xfrm>
          <a:prstGeom prst="roundRect">
            <a:avLst/>
          </a:prstGeom>
          <a:solidFill>
            <a:srgbClr val="009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algn="ctr">
              <a:spcBef>
                <a:spcPts val="1200"/>
              </a:spcBef>
              <a:buClr>
                <a:schemeClr val="bg1"/>
              </a:buClr>
            </a:pP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一覽機器連線狀態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02C4C88-4F1B-4438-9F35-1B1B13C03C5A}"/>
              </a:ext>
            </a:extLst>
          </p:cNvPr>
          <p:cNvSpPr/>
          <p:nvPr/>
        </p:nvSpPr>
        <p:spPr>
          <a:xfrm>
            <a:off x="7899726" y="3875587"/>
            <a:ext cx="3598690" cy="607895"/>
          </a:xfrm>
          <a:prstGeom prst="roundRect">
            <a:avLst/>
          </a:prstGeom>
          <a:solidFill>
            <a:srgbClr val="009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algn="ctr">
              <a:spcBef>
                <a:spcPts val="1200"/>
              </a:spcBef>
              <a:buClr>
                <a:schemeClr val="bg1"/>
              </a:buClr>
            </a:pP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同時執行各項參數設定</a:t>
            </a:r>
          </a:p>
        </p:txBody>
      </p:sp>
    </p:spTree>
    <p:extLst>
      <p:ext uri="{BB962C8B-B14F-4D97-AF65-F5344CB8AC3E}">
        <p14:creationId xmlns:p14="http://schemas.microsoft.com/office/powerpoint/2010/main" val="380501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橢圓 71">
            <a:extLst>
              <a:ext uri="{FF2B5EF4-FFF2-40B4-BE49-F238E27FC236}">
                <a16:creationId xmlns:a16="http://schemas.microsoft.com/office/drawing/2014/main" id="{12F9BE46-E085-41F7-ABE8-7FBFD770EFB0}"/>
              </a:ext>
            </a:extLst>
          </p:cNvPr>
          <p:cNvSpPr/>
          <p:nvPr/>
        </p:nvSpPr>
        <p:spPr>
          <a:xfrm>
            <a:off x="1613459" y="-570919"/>
            <a:ext cx="9238290" cy="9238290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Google Shape;809;p7">
            <a:extLst>
              <a:ext uri="{FF2B5EF4-FFF2-40B4-BE49-F238E27FC236}">
                <a16:creationId xmlns:a16="http://schemas.microsoft.com/office/drawing/2014/main" id="{43578D27-CE5F-48AF-B4E3-996BD0C748BB}"/>
              </a:ext>
            </a:extLst>
          </p:cNvPr>
          <p:cNvSpPr/>
          <p:nvPr/>
        </p:nvSpPr>
        <p:spPr>
          <a:xfrm>
            <a:off x="4655687" y="3182064"/>
            <a:ext cx="12192000" cy="530409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2400" b="1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1E57FE-071B-4C57-A4AF-32D00AAA15B9}"/>
              </a:ext>
            </a:extLst>
          </p:cNvPr>
          <p:cNvSpPr txBox="1">
            <a:spLocks/>
          </p:cNvSpPr>
          <p:nvPr/>
        </p:nvSpPr>
        <p:spPr>
          <a:xfrm>
            <a:off x="393404" y="134738"/>
            <a:ext cx="11440633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buClr>
                <a:srgbClr val="FFFFFF"/>
              </a:buClr>
              <a:buSzPts val="4400"/>
            </a:pPr>
            <a:r>
              <a:rPr lang="zh-TW" altLang="en-US" sz="3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只要 QuWAN Edge 連上雲平台便可自動組私網</a:t>
            </a:r>
          </a:p>
        </p:txBody>
      </p:sp>
      <p:grpSp>
        <p:nvGrpSpPr>
          <p:cNvPr id="68" name="群組 67" hidden="1">
            <a:extLst>
              <a:ext uri="{FF2B5EF4-FFF2-40B4-BE49-F238E27FC236}">
                <a16:creationId xmlns:a16="http://schemas.microsoft.com/office/drawing/2014/main" id="{94480DFB-C33F-4C1E-B88B-88CFAE702EC5}"/>
              </a:ext>
            </a:extLst>
          </p:cNvPr>
          <p:cNvGrpSpPr/>
          <p:nvPr/>
        </p:nvGrpSpPr>
        <p:grpSpPr>
          <a:xfrm>
            <a:off x="3140404" y="7290701"/>
            <a:ext cx="10054081" cy="5265502"/>
            <a:chOff x="3140404" y="7290701"/>
            <a:chExt cx="10054081" cy="5265502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2B31756B-3B67-4839-A4CB-250BF3F96633}"/>
                </a:ext>
              </a:extLst>
            </p:cNvPr>
            <p:cNvGrpSpPr/>
            <p:nvPr/>
          </p:nvGrpSpPr>
          <p:grpSpPr>
            <a:xfrm>
              <a:off x="5762634" y="8318753"/>
              <a:ext cx="791571" cy="45719"/>
              <a:chOff x="6867777" y="2232656"/>
              <a:chExt cx="6455387" cy="45719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F3571411-6DC3-4CCE-84B6-F89E955B5A0E}"/>
                  </a:ext>
                </a:extLst>
              </p:cNvPr>
              <p:cNvSpPr/>
              <p:nvPr/>
            </p:nvSpPr>
            <p:spPr>
              <a:xfrm rot="10800000" flipH="1" flipV="1">
                <a:off x="6867777" y="2232656"/>
                <a:ext cx="3832680" cy="45719"/>
              </a:xfrm>
              <a:prstGeom prst="rect">
                <a:avLst/>
              </a:prstGeom>
              <a:ln w="9842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13000">
                      <a:srgbClr val="00FFFF"/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cxnSp>
            <p:nvCxnSpPr>
              <p:cNvPr id="64" name="直線箭頭接點 51">
                <a:extLst>
                  <a:ext uri="{FF2B5EF4-FFF2-40B4-BE49-F238E27FC236}">
                    <a16:creationId xmlns:a16="http://schemas.microsoft.com/office/drawing/2014/main" id="{60246D2D-E79B-41CD-AC94-EF24F1645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88144" y="2254600"/>
                <a:ext cx="3835020" cy="0"/>
              </a:xfrm>
              <a:prstGeom prst="straightConnector1">
                <a:avLst/>
              </a:prstGeom>
              <a:ln w="98425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圖形 26">
              <a:extLst>
                <a:ext uri="{FF2B5EF4-FFF2-40B4-BE49-F238E27FC236}">
                  <a16:creationId xmlns:a16="http://schemas.microsoft.com/office/drawing/2014/main" id="{F9D98DFC-6D42-49C4-9FAD-B775513CC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0558" y="7948790"/>
              <a:ext cx="639590" cy="6374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3260EEE-8DE3-4567-AF8C-49D0F8078B23}"/>
                </a:ext>
              </a:extLst>
            </p:cNvPr>
            <p:cNvSpPr/>
            <p:nvPr/>
          </p:nvSpPr>
          <p:spPr>
            <a:xfrm flipV="1">
              <a:off x="7239373" y="11065730"/>
              <a:ext cx="1897060" cy="1490473"/>
            </a:xfrm>
            <a:prstGeom prst="rect">
              <a:avLst/>
            </a:prstGeom>
            <a:gradFill>
              <a:gsLst>
                <a:gs pos="71000">
                  <a:srgbClr val="0081E2">
                    <a:alpha val="40000"/>
                  </a:srgbClr>
                </a:gs>
                <a:gs pos="0">
                  <a:srgbClr val="002060">
                    <a:alpha val="0"/>
                  </a:srgbClr>
                </a:gs>
                <a:gs pos="99000">
                  <a:srgbClr val="00B0F0">
                    <a:alpha val="62000"/>
                  </a:srgbClr>
                </a:gs>
              </a:gsLst>
              <a:lin ang="5400000" scaled="1"/>
            </a:gradFill>
            <a:ln w="31750" cap="flat" cmpd="sng" algn="ctr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8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zh-CN" sz="1400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" name="圓角化對角線角落矩形 81">
              <a:extLst>
                <a:ext uri="{FF2B5EF4-FFF2-40B4-BE49-F238E27FC236}">
                  <a16:creationId xmlns:a16="http://schemas.microsoft.com/office/drawing/2014/main" id="{8A43F53C-0648-4ED7-B7EA-2E597DC5DDDA}"/>
                </a:ext>
              </a:extLst>
            </p:cNvPr>
            <p:cNvSpPr/>
            <p:nvPr/>
          </p:nvSpPr>
          <p:spPr>
            <a:xfrm>
              <a:off x="7252386" y="10906670"/>
              <a:ext cx="1944817" cy="461540"/>
            </a:xfrm>
            <a:prstGeom prst="round2DiagRect">
              <a:avLst>
                <a:gd name="adj1" fmla="val 12572"/>
                <a:gd name="adj2" fmla="val 0"/>
              </a:avLst>
            </a:prstGeom>
            <a:solidFill>
              <a:srgbClr val="0DFF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prst="angl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1500" b="1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QGD</a:t>
              </a:r>
              <a:endParaRPr kumimoji="1"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圖片 9" descr="一張含有 監視器, 電腦 的圖片&#10;&#10;自動產生的描述">
              <a:extLst>
                <a:ext uri="{FF2B5EF4-FFF2-40B4-BE49-F238E27FC236}">
                  <a16:creationId xmlns:a16="http://schemas.microsoft.com/office/drawing/2014/main" id="{8293FFD7-B264-4122-80D5-ADC3CC114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7928" y="11752018"/>
              <a:ext cx="1818675" cy="410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CBA649F-B434-4FE3-B37A-E9B234F8B69A}"/>
                </a:ext>
              </a:extLst>
            </p:cNvPr>
            <p:cNvSpPr/>
            <p:nvPr/>
          </p:nvSpPr>
          <p:spPr>
            <a:xfrm flipV="1">
              <a:off x="11236655" y="9875105"/>
              <a:ext cx="1897060" cy="1490473"/>
            </a:xfrm>
            <a:prstGeom prst="rect">
              <a:avLst/>
            </a:prstGeom>
            <a:gradFill>
              <a:gsLst>
                <a:gs pos="71000">
                  <a:srgbClr val="0081E2">
                    <a:alpha val="40000"/>
                  </a:srgbClr>
                </a:gs>
                <a:gs pos="0">
                  <a:srgbClr val="002060">
                    <a:alpha val="0"/>
                  </a:srgbClr>
                </a:gs>
                <a:gs pos="99000">
                  <a:srgbClr val="00B0F0">
                    <a:alpha val="62000"/>
                  </a:srgbClr>
                </a:gs>
              </a:gsLst>
              <a:lin ang="5400000" scaled="1"/>
            </a:gradFill>
            <a:ln w="31750" cap="flat" cmpd="sng" algn="ctr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8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zh-CN" sz="1400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2" name="圓角化對角線角落矩形 81">
              <a:extLst>
                <a:ext uri="{FF2B5EF4-FFF2-40B4-BE49-F238E27FC236}">
                  <a16:creationId xmlns:a16="http://schemas.microsoft.com/office/drawing/2014/main" id="{8D0D24EC-A497-4A1E-A63C-EF2954FEDE11}"/>
                </a:ext>
              </a:extLst>
            </p:cNvPr>
            <p:cNvSpPr/>
            <p:nvPr/>
          </p:nvSpPr>
          <p:spPr>
            <a:xfrm>
              <a:off x="11249668" y="9687470"/>
              <a:ext cx="1944817" cy="461540"/>
            </a:xfrm>
            <a:prstGeom prst="round2DiagRect">
              <a:avLst>
                <a:gd name="adj1" fmla="val 12572"/>
                <a:gd name="adj2" fmla="val 0"/>
              </a:avLst>
            </a:prstGeom>
            <a:solidFill>
              <a:srgbClr val="0DFF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prst="angl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1500" b="1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NAS / QTShero</a:t>
              </a:r>
              <a:endParaRPr lang="en-US" altLang="zh-TW" sz="1500" b="1" err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3" name="Picture 31" descr="一張含有 坐, 電腦, 桌, 男人 的圖片&#10;&#10;描述是以非常高的可信度產生">
              <a:extLst>
                <a:ext uri="{FF2B5EF4-FFF2-40B4-BE49-F238E27FC236}">
                  <a16:creationId xmlns:a16="http://schemas.microsoft.com/office/drawing/2014/main" id="{E31D7B11-8820-4158-9C6A-88D2B701B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9803" y="9921136"/>
              <a:ext cx="1482138" cy="926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9BD2F26-A667-42C1-AEA9-7169F5C96D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0382" y="8772147"/>
              <a:ext cx="2209800" cy="13716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A376BB9A-34BA-4297-AD77-66CE248D0579}"/>
                </a:ext>
              </a:extLst>
            </p:cNvPr>
            <p:cNvCxnSpPr>
              <a:cxnSpLocks/>
            </p:cNvCxnSpPr>
            <p:nvPr/>
          </p:nvCxnSpPr>
          <p:spPr>
            <a:xfrm>
              <a:off x="8010282" y="8781671"/>
              <a:ext cx="123825" cy="20574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B0CEE33B-CC5D-472E-9F42-4D1CBCD9759A}"/>
                </a:ext>
              </a:extLst>
            </p:cNvPr>
            <p:cNvCxnSpPr>
              <a:cxnSpLocks/>
            </p:cNvCxnSpPr>
            <p:nvPr/>
          </p:nvCxnSpPr>
          <p:spPr>
            <a:xfrm>
              <a:off x="9038982" y="8553071"/>
              <a:ext cx="2428875" cy="112395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74186C63-295A-432B-8A5C-EC03FCFF9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8482" y="9905621"/>
              <a:ext cx="6219825" cy="19050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0D0705BF-6F4D-401B-A4A2-0E5D1ECF48B6}"/>
                </a:ext>
              </a:extLst>
            </p:cNvPr>
            <p:cNvCxnSpPr>
              <a:cxnSpLocks/>
            </p:cNvCxnSpPr>
            <p:nvPr/>
          </p:nvCxnSpPr>
          <p:spPr>
            <a:xfrm>
              <a:off x="4990856" y="10486646"/>
              <a:ext cx="3067050" cy="409575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3BF2910-BBFF-49C1-BA27-13F7280E4118}"/>
                </a:ext>
              </a:extLst>
            </p:cNvPr>
            <p:cNvSpPr/>
            <p:nvPr/>
          </p:nvSpPr>
          <p:spPr>
            <a:xfrm flipV="1">
              <a:off x="3140404" y="9627455"/>
              <a:ext cx="1897060" cy="1490473"/>
            </a:xfrm>
            <a:prstGeom prst="rect">
              <a:avLst/>
            </a:prstGeom>
            <a:gradFill>
              <a:gsLst>
                <a:gs pos="71000">
                  <a:srgbClr val="0081E2">
                    <a:alpha val="40000"/>
                  </a:srgbClr>
                </a:gs>
                <a:gs pos="0">
                  <a:srgbClr val="002060">
                    <a:alpha val="0"/>
                  </a:srgbClr>
                </a:gs>
                <a:gs pos="99000">
                  <a:srgbClr val="00B0F0">
                    <a:alpha val="62000"/>
                  </a:srgbClr>
                </a:gs>
              </a:gsLst>
              <a:lin ang="5400000" scaled="1"/>
            </a:gradFill>
            <a:ln w="31750" cap="flat" cmpd="sng" algn="ctr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8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zh-CN" sz="1400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圓角化對角線角落矩形 81">
              <a:extLst>
                <a:ext uri="{FF2B5EF4-FFF2-40B4-BE49-F238E27FC236}">
                  <a16:creationId xmlns:a16="http://schemas.microsoft.com/office/drawing/2014/main" id="{DC4264D1-0470-4E2B-A9C0-8922B36DBFD0}"/>
                </a:ext>
              </a:extLst>
            </p:cNvPr>
            <p:cNvSpPr/>
            <p:nvPr/>
          </p:nvSpPr>
          <p:spPr>
            <a:xfrm>
              <a:off x="3153418" y="9439819"/>
              <a:ext cx="1944817" cy="461540"/>
            </a:xfrm>
            <a:prstGeom prst="round2DiagRect">
              <a:avLst>
                <a:gd name="adj1" fmla="val 12572"/>
                <a:gd name="adj2" fmla="val 0"/>
              </a:avLst>
            </a:prstGeom>
            <a:solidFill>
              <a:srgbClr val="0DFF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prst="angl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1500" b="1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NAS / QTS</a:t>
              </a:r>
              <a:endParaRPr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2" name="Picture 31" descr="一張含有 坐, 電腦, 桌, 男人 的圖片&#10;&#10;描述是以非常高的可信度產生">
              <a:extLst>
                <a:ext uri="{FF2B5EF4-FFF2-40B4-BE49-F238E27FC236}">
                  <a16:creationId xmlns:a16="http://schemas.microsoft.com/office/drawing/2014/main" id="{574B92F4-9C67-43E9-8A26-1A890AAD8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0827" y="10225936"/>
              <a:ext cx="1482138" cy="926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09C7E038-126F-4257-AEA2-A560A108F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4081" y="10372346"/>
              <a:ext cx="3228975" cy="514350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Google Shape;918;p13">
              <a:extLst>
                <a:ext uri="{FF2B5EF4-FFF2-40B4-BE49-F238E27FC236}">
                  <a16:creationId xmlns:a16="http://schemas.microsoft.com/office/drawing/2014/main" id="{80B21C47-6F2E-481F-BAE2-FD92EFEDE6AC}"/>
                </a:ext>
              </a:extLst>
            </p:cNvPr>
            <p:cNvSpPr txBox="1"/>
            <p:nvPr/>
          </p:nvSpPr>
          <p:spPr>
            <a:xfrm>
              <a:off x="8384676" y="10041086"/>
              <a:ext cx="181991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CN" altLang="en-US" sz="1600" b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自動組 VPN 私網</a:t>
              </a:r>
              <a:endParaRPr lang="en-US" sz="16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5" name="圖片 4" descr="一張含有 螢幕擷取畫面, 監視器, 手機, 行動電話 的圖片&#10;&#10;描述是以非常高的可信度產生">
              <a:extLst>
                <a:ext uri="{FF2B5EF4-FFF2-40B4-BE49-F238E27FC236}">
                  <a16:creationId xmlns:a16="http://schemas.microsoft.com/office/drawing/2014/main" id="{F5371CC5-7105-4C60-B0A0-E97505D71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1057" y="7785915"/>
              <a:ext cx="2952750" cy="1439065"/>
            </a:xfrm>
            <a:prstGeom prst="rect">
              <a:avLst/>
            </a:prstGeom>
          </p:spPr>
        </p:pic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28787051-DC73-4249-AFBD-5815764B5B15}"/>
                </a:ext>
              </a:extLst>
            </p:cNvPr>
            <p:cNvGrpSpPr/>
            <p:nvPr/>
          </p:nvGrpSpPr>
          <p:grpSpPr>
            <a:xfrm>
              <a:off x="8832087" y="7290701"/>
              <a:ext cx="1311056" cy="774779"/>
              <a:chOff x="4960507" y="1364124"/>
              <a:chExt cx="1847227" cy="946573"/>
            </a:xfrm>
          </p:grpSpPr>
          <p:pic>
            <p:nvPicPr>
              <p:cNvPr id="92" name="圖片 91" descr="一張含有 光 的圖片&#10;&#10;自動產生的描述">
                <a:extLst>
                  <a:ext uri="{FF2B5EF4-FFF2-40B4-BE49-F238E27FC236}">
                    <a16:creationId xmlns:a16="http://schemas.microsoft.com/office/drawing/2014/main" id="{DA9ED75D-E2B1-4E50-A560-F29F5D613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0507" y="1364124"/>
                <a:ext cx="1847227" cy="94657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3" name="圖片 92">
                <a:extLst>
                  <a:ext uri="{FF2B5EF4-FFF2-40B4-BE49-F238E27FC236}">
                    <a16:creationId xmlns:a16="http://schemas.microsoft.com/office/drawing/2014/main" id="{A775126B-ED1A-444D-B27C-81E9F0806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7679" y="1741867"/>
                <a:ext cx="1272885" cy="464046"/>
              </a:xfrm>
              <a:prstGeom prst="rect">
                <a:avLst/>
              </a:prstGeom>
            </p:spPr>
          </p:pic>
        </p:grpSp>
        <p:pic>
          <p:nvPicPr>
            <p:cNvPr id="27" name="圖片 10" descr="一張含有 坐, 監視器, 桌, 電腦 的圖片&#10;&#10;描述是以非常高的可信度產生">
              <a:extLst>
                <a:ext uri="{FF2B5EF4-FFF2-40B4-BE49-F238E27FC236}">
                  <a16:creationId xmlns:a16="http://schemas.microsoft.com/office/drawing/2014/main" id="{CF718E2A-75A6-4B51-8221-D1539018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757" y="9734172"/>
              <a:ext cx="1057275" cy="609600"/>
            </a:xfrm>
            <a:prstGeom prst="rect">
              <a:avLst/>
            </a:prstGeom>
          </p:spPr>
        </p:pic>
        <p:pic>
          <p:nvPicPr>
            <p:cNvPr id="28" name="圖片 10" descr="一張含有 坐, 監視器, 桌, 電腦 的圖片&#10;&#10;描述是以非常高的可信度產生">
              <a:extLst>
                <a:ext uri="{FF2B5EF4-FFF2-40B4-BE49-F238E27FC236}">
                  <a16:creationId xmlns:a16="http://schemas.microsoft.com/office/drawing/2014/main" id="{6C3EF88B-CCF8-4EC7-872B-D66878DE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481" y="10353296"/>
              <a:ext cx="1057275" cy="609600"/>
            </a:xfrm>
            <a:prstGeom prst="rect">
              <a:avLst/>
            </a:prstGeom>
          </p:spPr>
        </p:pic>
        <p:pic>
          <p:nvPicPr>
            <p:cNvPr id="97" name="圖片 10" descr="一張含有 坐, 監視器, 桌, 電腦 的圖片&#10;&#10;描述是以非常高的可信度產生">
              <a:extLst>
                <a:ext uri="{FF2B5EF4-FFF2-40B4-BE49-F238E27FC236}">
                  <a16:creationId xmlns:a16="http://schemas.microsoft.com/office/drawing/2014/main" id="{2AF47B84-0BD7-4382-8AF4-EB417293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4957" y="9229347"/>
              <a:ext cx="1057275" cy="609600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5686056-947C-40A4-ABC1-E4BDADA24A5D}"/>
              </a:ext>
            </a:extLst>
          </p:cNvPr>
          <p:cNvGrpSpPr/>
          <p:nvPr/>
        </p:nvGrpSpPr>
        <p:grpSpPr>
          <a:xfrm>
            <a:off x="2383757" y="977926"/>
            <a:ext cx="7557347" cy="5482247"/>
            <a:chOff x="1895173" y="1611183"/>
            <a:chExt cx="8525593" cy="6184627"/>
          </a:xfrm>
        </p:grpSpPr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83014DD9-B474-47DE-82AA-30E055E52D62}"/>
                </a:ext>
              </a:extLst>
            </p:cNvPr>
            <p:cNvSpPr/>
            <p:nvPr/>
          </p:nvSpPr>
          <p:spPr>
            <a:xfrm>
              <a:off x="8221211" y="3611820"/>
              <a:ext cx="2199555" cy="1731464"/>
            </a:xfrm>
            <a:prstGeom prst="roundRect">
              <a:avLst/>
            </a:prstGeom>
            <a:noFill/>
            <a:ln w="28575">
              <a:gradFill>
                <a:gsLst>
                  <a:gs pos="0">
                    <a:srgbClr val="37FFFF"/>
                  </a:gs>
                  <a:gs pos="46000">
                    <a:srgbClr val="37FFFF"/>
                  </a:gs>
                  <a:gs pos="100000">
                    <a:srgbClr val="37FFFF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pic>
          <p:nvPicPr>
            <p:cNvPr id="37" name="圖形 26">
              <a:extLst>
                <a:ext uri="{FF2B5EF4-FFF2-40B4-BE49-F238E27FC236}">
                  <a16:creationId xmlns:a16="http://schemas.microsoft.com/office/drawing/2014/main" id="{393A4103-A990-4B9C-9FE9-D3E9991E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78776" y="1920369"/>
              <a:ext cx="819435" cy="816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635EE0FF-6485-471E-9705-BC2DAA3F9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0581" y="2995355"/>
              <a:ext cx="760814" cy="760814"/>
            </a:xfrm>
            <a:prstGeom prst="rect">
              <a:avLst/>
            </a:prstGeom>
            <a:effectLst>
              <a:glow rad="101600">
                <a:srgbClr val="00FFFF">
                  <a:alpha val="60000"/>
                </a:srgbClr>
              </a:glow>
            </a:effectLst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1F9BCB7-62DB-4A17-B787-67EADE065D18}"/>
                </a:ext>
              </a:extLst>
            </p:cNvPr>
            <p:cNvSpPr/>
            <p:nvPr/>
          </p:nvSpPr>
          <p:spPr>
            <a:xfrm>
              <a:off x="8330821" y="3973751"/>
              <a:ext cx="1986756" cy="30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>
                  <a:solidFill>
                    <a:schemeClr val="bg1"/>
                  </a:solidFill>
                  <a:latin typeface="Arial"/>
                  <a:ea typeface="微軟正黑體"/>
                  <a:cs typeface="Arial"/>
                  <a:sym typeface="Arial" panose="020B0604020202020204" pitchFamily="34" charset="0"/>
                </a:rPr>
                <a:t>QGD</a:t>
              </a:r>
              <a:endPara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65909043-8FDF-48C3-80D9-DE0F960AD6D4}"/>
                </a:ext>
              </a:extLst>
            </p:cNvPr>
            <p:cNvSpPr/>
            <p:nvPr/>
          </p:nvSpPr>
          <p:spPr>
            <a:xfrm>
              <a:off x="1895173" y="3611819"/>
              <a:ext cx="2199555" cy="1711552"/>
            </a:xfrm>
            <a:prstGeom prst="roundRect">
              <a:avLst/>
            </a:prstGeom>
            <a:noFill/>
            <a:ln w="28575">
              <a:gradFill>
                <a:gsLst>
                  <a:gs pos="0">
                    <a:srgbClr val="37FFFF"/>
                  </a:gs>
                  <a:gs pos="46000">
                    <a:srgbClr val="37FFFF"/>
                  </a:gs>
                  <a:gs pos="100000">
                    <a:srgbClr val="37FFFF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BE580BC0-6260-4297-A451-3E01EEC5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543" y="2995355"/>
              <a:ext cx="760814" cy="760814"/>
            </a:xfrm>
            <a:prstGeom prst="rect">
              <a:avLst/>
            </a:prstGeom>
            <a:effectLst>
              <a:glow rad="101600">
                <a:srgbClr val="00FFFF">
                  <a:alpha val="60000"/>
                </a:srgbClr>
              </a:glo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C744183-110E-46E4-BBC3-A53E47ABB970}"/>
                </a:ext>
              </a:extLst>
            </p:cNvPr>
            <p:cNvSpPr/>
            <p:nvPr/>
          </p:nvSpPr>
          <p:spPr>
            <a:xfrm>
              <a:off x="2004783" y="3973751"/>
              <a:ext cx="1986756" cy="30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>
                  <a:solidFill>
                    <a:schemeClr val="bg1"/>
                  </a:solidFill>
                  <a:latin typeface="Arial"/>
                  <a:ea typeface="微軟正黑體"/>
                  <a:cs typeface="Arial"/>
                  <a:sym typeface="Arial" panose="020B0604020202020204" pitchFamily="34" charset="0"/>
                </a:rPr>
                <a:t>QGD</a:t>
              </a:r>
              <a:endPara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B0140D3C-5646-4DF9-8B81-9A600F63820B}"/>
                </a:ext>
              </a:extLst>
            </p:cNvPr>
            <p:cNvSpPr/>
            <p:nvPr/>
          </p:nvSpPr>
          <p:spPr>
            <a:xfrm>
              <a:off x="5015407" y="5927692"/>
              <a:ext cx="2199555" cy="1651757"/>
            </a:xfrm>
            <a:prstGeom prst="roundRect">
              <a:avLst/>
            </a:prstGeom>
            <a:noFill/>
            <a:ln w="28575">
              <a:gradFill>
                <a:gsLst>
                  <a:gs pos="0">
                    <a:srgbClr val="37FFFF"/>
                  </a:gs>
                  <a:gs pos="46000">
                    <a:srgbClr val="37FFFF"/>
                  </a:gs>
                  <a:gs pos="100000">
                    <a:srgbClr val="37FFFF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0D6917FB-4A40-4CF7-AD25-2D933EDED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777" y="5323371"/>
              <a:ext cx="760814" cy="760814"/>
            </a:xfrm>
            <a:prstGeom prst="rect">
              <a:avLst/>
            </a:prstGeom>
            <a:effectLst>
              <a:glow rad="101600">
                <a:srgbClr val="00FFFF">
                  <a:alpha val="60000"/>
                </a:srgbClr>
              </a:glow>
            </a:effectLst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232E27A-946E-4AD0-9D67-C04513CEA2E0}"/>
                </a:ext>
              </a:extLst>
            </p:cNvPr>
            <p:cNvSpPr/>
            <p:nvPr/>
          </p:nvSpPr>
          <p:spPr>
            <a:xfrm>
              <a:off x="5125017" y="6209924"/>
              <a:ext cx="1986756" cy="30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QGD</a:t>
              </a:r>
              <a:endParaRPr kumimoji="1"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08518EAC-A43E-4F5B-8896-419B999F8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7353" y="6011114"/>
              <a:ext cx="2855509" cy="17846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圖片 4" descr="一張含有 螢幕擷取畫面, 監視器, 手機, 行動電話 的圖片&#10;&#10;描述是以非常高的可信度產生">
              <a:extLst>
                <a:ext uri="{FF2B5EF4-FFF2-40B4-BE49-F238E27FC236}">
                  <a16:creationId xmlns:a16="http://schemas.microsoft.com/office/drawing/2014/main" id="{CAEFF6A2-9192-45D3-9A71-20A7ACC4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7963" y="2002044"/>
              <a:ext cx="3488158" cy="1700004"/>
            </a:xfrm>
            <a:prstGeom prst="rect">
              <a:avLst/>
            </a:prstGeom>
          </p:spPr>
        </p:pic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7B8D15B5-857F-4B38-819F-6538043F9D30}"/>
                </a:ext>
              </a:extLst>
            </p:cNvPr>
            <p:cNvGrpSpPr/>
            <p:nvPr/>
          </p:nvGrpSpPr>
          <p:grpSpPr>
            <a:xfrm>
              <a:off x="7236213" y="1611183"/>
              <a:ext cx="1440059" cy="774779"/>
              <a:chOff x="4960507" y="1364124"/>
              <a:chExt cx="1847227" cy="946573"/>
            </a:xfrm>
          </p:grpSpPr>
          <p:pic>
            <p:nvPicPr>
              <p:cNvPr id="51" name="圖片 50" descr="一張含有 光 的圖片&#10;&#10;自動產生的描述">
                <a:extLst>
                  <a:ext uri="{FF2B5EF4-FFF2-40B4-BE49-F238E27FC236}">
                    <a16:creationId xmlns:a16="http://schemas.microsoft.com/office/drawing/2014/main" id="{4DB7FC82-031B-4E7F-957D-135B5D190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0507" y="1364124"/>
                <a:ext cx="1847227" cy="94657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圖片 51">
                <a:extLst>
                  <a:ext uri="{FF2B5EF4-FFF2-40B4-BE49-F238E27FC236}">
                    <a16:creationId xmlns:a16="http://schemas.microsoft.com/office/drawing/2014/main" id="{B611CE87-9BE0-435A-992D-ADA5502B8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7679" y="1741867"/>
                <a:ext cx="1272885" cy="464046"/>
              </a:xfrm>
              <a:prstGeom prst="rect">
                <a:avLst/>
              </a:prstGeom>
            </p:spPr>
          </p:pic>
        </p:grp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1E4B2471-ED13-42EC-AC93-6569CA811036}"/>
                </a:ext>
              </a:extLst>
            </p:cNvPr>
            <p:cNvCxnSpPr>
              <a:cxnSpLocks/>
              <a:stCxn id="49" idx="3"/>
              <a:endCxn id="39" idx="1"/>
            </p:cNvCxnSpPr>
            <p:nvPr/>
          </p:nvCxnSpPr>
          <p:spPr>
            <a:xfrm>
              <a:off x="7856121" y="2852045"/>
              <a:ext cx="1084460" cy="523717"/>
            </a:xfrm>
            <a:prstGeom prst="straightConnector1">
              <a:avLst/>
            </a:prstGeom>
            <a:ln w="50800">
              <a:solidFill>
                <a:srgbClr val="FFC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C523D85C-5852-4831-986A-890813FE63E3}"/>
                </a:ext>
              </a:extLst>
            </p:cNvPr>
            <p:cNvCxnSpPr>
              <a:cxnSpLocks/>
              <a:stCxn id="49" idx="1"/>
              <a:endCxn id="43" idx="3"/>
            </p:cNvCxnSpPr>
            <p:nvPr/>
          </p:nvCxnSpPr>
          <p:spPr>
            <a:xfrm flipH="1">
              <a:off x="3375358" y="2852045"/>
              <a:ext cx="992606" cy="523717"/>
            </a:xfrm>
            <a:prstGeom prst="straightConnector1">
              <a:avLst/>
            </a:prstGeom>
            <a:ln w="50800">
              <a:solidFill>
                <a:srgbClr val="FFC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6ACAB480-8C06-4E3C-B000-787945E5F3AE}"/>
                </a:ext>
              </a:extLst>
            </p:cNvPr>
            <p:cNvCxnSpPr>
              <a:cxnSpLocks/>
              <a:stCxn id="49" idx="2"/>
              <a:endCxn id="46" idx="0"/>
            </p:cNvCxnSpPr>
            <p:nvPr/>
          </p:nvCxnSpPr>
          <p:spPr>
            <a:xfrm>
              <a:off x="6112043" y="3702047"/>
              <a:ext cx="3142" cy="1621324"/>
            </a:xfrm>
            <a:prstGeom prst="straightConnector1">
              <a:avLst/>
            </a:prstGeom>
            <a:ln w="50800">
              <a:solidFill>
                <a:srgbClr val="FFC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09E93569-D5DC-48D0-B5DE-9C40ED76274F}"/>
                </a:ext>
              </a:extLst>
            </p:cNvPr>
            <p:cNvCxnSpPr>
              <a:cxnSpLocks/>
            </p:cNvCxnSpPr>
            <p:nvPr/>
          </p:nvCxnSpPr>
          <p:spPr>
            <a:xfrm>
              <a:off x="4094728" y="4464357"/>
              <a:ext cx="4126483" cy="0"/>
            </a:xfrm>
            <a:prstGeom prst="straightConnector1">
              <a:avLst/>
            </a:prstGeom>
            <a:ln w="381000">
              <a:solidFill>
                <a:srgbClr val="00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8D200F87-D77E-41FE-8DDF-9578F43A0A84}"/>
                </a:ext>
              </a:extLst>
            </p:cNvPr>
            <p:cNvCxnSpPr>
              <a:cxnSpLocks/>
            </p:cNvCxnSpPr>
            <p:nvPr/>
          </p:nvCxnSpPr>
          <p:spPr>
            <a:xfrm>
              <a:off x="4094728" y="5374467"/>
              <a:ext cx="1030288" cy="615260"/>
            </a:xfrm>
            <a:prstGeom prst="straightConnector1">
              <a:avLst/>
            </a:prstGeom>
            <a:ln w="50800">
              <a:solidFill>
                <a:srgbClr val="00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C9FE7747-366D-4400-8404-75EB8ADB6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1773" y="5323371"/>
              <a:ext cx="1109438" cy="694222"/>
            </a:xfrm>
            <a:prstGeom prst="straightConnector1">
              <a:avLst/>
            </a:prstGeom>
            <a:ln w="50800">
              <a:solidFill>
                <a:srgbClr val="00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Google Shape;918;p13">
              <a:extLst>
                <a:ext uri="{FF2B5EF4-FFF2-40B4-BE49-F238E27FC236}">
                  <a16:creationId xmlns:a16="http://schemas.microsoft.com/office/drawing/2014/main" id="{5E7DE7D1-C27E-45C0-8823-F7A4BB301223}"/>
                </a:ext>
              </a:extLst>
            </p:cNvPr>
            <p:cNvSpPr txBox="1"/>
            <p:nvPr/>
          </p:nvSpPr>
          <p:spPr>
            <a:xfrm>
              <a:off x="4730214" y="4212655"/>
              <a:ext cx="2855510" cy="520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CN" altLang="en-US" sz="2400" b="1">
                  <a:solidFill>
                    <a:srgbClr val="00FFFF"/>
                  </a:solidFill>
                  <a:latin typeface="+mn-lt"/>
                  <a:ea typeface="微軟正黑體"/>
                  <a:sym typeface="Arial" panose="020B0604020202020204" pitchFamily="34" charset="0"/>
                </a:rPr>
                <a:t>自動組 VPN 私網</a:t>
              </a:r>
              <a:endParaRPr lang="en-US" sz="2400" b="1">
                <a:solidFill>
                  <a:srgbClr val="00FFFF"/>
                </a:solidFill>
                <a:latin typeface="+mn-lt"/>
                <a:ea typeface="微軟正黑體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箭號: 向右 59">
              <a:extLst>
                <a:ext uri="{FF2B5EF4-FFF2-40B4-BE49-F238E27FC236}">
                  <a16:creationId xmlns:a16="http://schemas.microsoft.com/office/drawing/2014/main" id="{BCC421DC-A8F4-4116-B0B8-147A1AFD9B6C}"/>
                </a:ext>
              </a:extLst>
            </p:cNvPr>
            <p:cNvSpPr/>
            <p:nvPr/>
          </p:nvSpPr>
          <p:spPr>
            <a:xfrm>
              <a:off x="3459749" y="2234950"/>
              <a:ext cx="903750" cy="552975"/>
            </a:xfrm>
            <a:prstGeom prst="rightArrow">
              <a:avLst/>
            </a:prstGeom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" name="圖片 29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42C4FE6C-F328-45F2-8A5A-B2984FA505B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580" y="2940117"/>
            <a:ext cx="2531212" cy="158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9A0D2895-BD80-438E-A28B-E5020ED1CBC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447" y="2940117"/>
            <a:ext cx="2531212" cy="158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09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7CD3FA00-EF8B-40B1-A95C-E75D968E44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1999" cy="1395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000000"/>
              </a:buClr>
              <a:buSzPts val="3959"/>
              <a:buFont typeface="Arial"/>
              <a:buNone/>
            </a:pPr>
            <a:r>
              <a:rPr lang="zh-TW" altLang="en-US" sz="54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大綱</a:t>
            </a:r>
          </a:p>
        </p:txBody>
      </p:sp>
      <p:sp>
        <p:nvSpPr>
          <p:cNvPr id="5" name="Google Shape;625;p2">
            <a:extLst>
              <a:ext uri="{FF2B5EF4-FFF2-40B4-BE49-F238E27FC236}">
                <a16:creationId xmlns:a16="http://schemas.microsoft.com/office/drawing/2014/main" id="{46F77878-0CB2-4B0B-9C1A-48541DE72C9F}"/>
              </a:ext>
            </a:extLst>
          </p:cNvPr>
          <p:cNvSpPr txBox="1">
            <a:spLocks/>
          </p:cNvSpPr>
          <p:nvPr/>
        </p:nvSpPr>
        <p:spPr>
          <a:xfrm>
            <a:off x="979994" y="1528511"/>
            <a:ext cx="10105677" cy="5462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endParaRPr lang="zh-TW" altLang="en-US" b="1">
              <a:solidFill>
                <a:srgbClr val="FFFFFF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endParaRPr lang="zh-TW" altLang="en-US" b="1">
              <a:solidFill>
                <a:srgbClr val="FFFFFF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2" name="Google Shape;625;p2" hidden="1">
            <a:extLst>
              <a:ext uri="{FF2B5EF4-FFF2-40B4-BE49-F238E27FC236}">
                <a16:creationId xmlns:a16="http://schemas.microsoft.com/office/drawing/2014/main" id="{75AB9BFD-0933-44D6-B2F6-4AE21BD2BE27}"/>
              </a:ext>
            </a:extLst>
          </p:cNvPr>
          <p:cNvSpPr txBox="1">
            <a:spLocks/>
          </p:cNvSpPr>
          <p:nvPr/>
        </p:nvSpPr>
        <p:spPr>
          <a:xfrm>
            <a:off x="675192" y="1595186"/>
            <a:ext cx="6505651" cy="5395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私有網路的好處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傳統組私網的困擾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QNAP SD-WAN (QuWAN) 幫助您快速組網</a:t>
            </a:r>
          </a:p>
          <a:p>
            <a:pPr marL="722313" lvl="1" indent="-36195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QuWAN 架構</a:t>
            </a:r>
          </a:p>
          <a:p>
            <a:pPr marL="722313" lvl="1" indent="-36195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首發支援於 Guardian QGD-1600P</a:t>
            </a: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zh-TW" altLang="en-US" sz="2400" b="1">
              <a:solidFill>
                <a:srgbClr val="FFFFFF"/>
              </a:solidFill>
              <a:ea typeface="微軟正黑體"/>
            </a:endParaRP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zh-TW" altLang="en-US" sz="2400" b="1">
              <a:solidFill>
                <a:srgbClr val="FFFFFF"/>
              </a:solidFill>
              <a:ea typeface="微軟正黑體"/>
            </a:endParaRPr>
          </a:p>
        </p:txBody>
      </p:sp>
      <p:sp>
        <p:nvSpPr>
          <p:cNvPr id="6" name="Google Shape;625;p2" hidden="1">
            <a:extLst>
              <a:ext uri="{FF2B5EF4-FFF2-40B4-BE49-F238E27FC236}">
                <a16:creationId xmlns:a16="http://schemas.microsoft.com/office/drawing/2014/main" id="{FAD05CE4-13FB-4AE6-9AD3-AEA742847B30}"/>
              </a:ext>
            </a:extLst>
          </p:cNvPr>
          <p:cNvSpPr txBox="1">
            <a:spLocks/>
          </p:cNvSpPr>
          <p:nvPr/>
        </p:nvSpPr>
        <p:spPr>
          <a:xfrm>
            <a:off x="7339264" y="1528511"/>
            <a:ext cx="3872744" cy="5395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QuWAN 帶給您的好處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無負擔啟用 QuWAN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應用情境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Demo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FFFFFF"/>
                </a:solidFill>
                <a:ea typeface="微軟正黑體"/>
              </a:rPr>
              <a:t>Beta 測試計畫</a:t>
            </a: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zh-TW" altLang="en-US" sz="2400" b="1">
              <a:solidFill>
                <a:srgbClr val="FFFFFF"/>
              </a:solidFill>
              <a:ea typeface="微軟正黑體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zh-TW" altLang="en-US" sz="2400" b="1">
              <a:solidFill>
                <a:srgbClr val="FFFFFF"/>
              </a:solidFill>
              <a:ea typeface="微軟正黑體"/>
            </a:endParaRP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zh-TW" altLang="en-US" sz="2400" b="1">
              <a:solidFill>
                <a:srgbClr val="FFFFFF"/>
              </a:solidFill>
              <a:ea typeface="微軟正黑體"/>
            </a:endParaRPr>
          </a:p>
        </p:txBody>
      </p:sp>
      <p:sp>
        <p:nvSpPr>
          <p:cNvPr id="7" name="Google Shape;625;p2">
            <a:extLst>
              <a:ext uri="{FF2B5EF4-FFF2-40B4-BE49-F238E27FC236}">
                <a16:creationId xmlns:a16="http://schemas.microsoft.com/office/drawing/2014/main" id="{FA540211-794E-40C8-A595-B2B0FC5C1936}"/>
              </a:ext>
            </a:extLst>
          </p:cNvPr>
          <p:cNvSpPr txBox="1">
            <a:spLocks/>
          </p:cNvSpPr>
          <p:nvPr/>
        </p:nvSpPr>
        <p:spPr>
          <a:xfrm>
            <a:off x="983488" y="1474870"/>
            <a:ext cx="5383306" cy="26399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zh-TW" altLang="en-US" b="1">
                <a:solidFill>
                  <a:srgbClr val="FFFFFF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私有網路的好處</a:t>
            </a:r>
            <a:endParaRPr lang="zh-TW" altLang="en-US" b="1">
              <a:solidFill>
                <a:srgbClr val="FFFFFF"/>
              </a:solidFill>
              <a:latin typeface="Arial"/>
              <a:ea typeface="微軟正黑體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zh-TW" altLang="en-US" b="1">
                <a:solidFill>
                  <a:srgbClr val="FFFFFF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傳統組私網的困擾</a:t>
            </a:r>
            <a:endParaRPr lang="zh-TW" altLang="en-US" b="1">
              <a:solidFill>
                <a:srgbClr val="FFFFFF"/>
              </a:solidFill>
              <a:latin typeface="Arial"/>
              <a:ea typeface="微軟正黑體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zh-TW" altLang="en-US" b="1">
                <a:solidFill>
                  <a:srgbClr val="FFFFFF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 (QNAP SD-WAN) 幫助您快速組網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</a:pPr>
            <a:r>
              <a:rPr lang="zh-TW" altLang="en-US" sz="2400" b="1">
                <a:solidFill>
                  <a:srgbClr val="FFFFFF"/>
                </a:solidFill>
                <a:latin typeface="Arial"/>
                <a:ea typeface="微軟正黑體"/>
                <a:cs typeface="Arial"/>
              </a:rPr>
              <a:t>QuWAN 架構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</a:pPr>
            <a:r>
              <a:rPr lang="zh-TW" altLang="en-US" sz="2400" b="1">
                <a:solidFill>
                  <a:srgbClr val="FFFFFF"/>
                </a:solidFill>
                <a:latin typeface="Arial"/>
                <a:ea typeface="微軟正黑體"/>
                <a:cs typeface="Arial"/>
              </a:rPr>
              <a:t>首發支援於 Guardian QGD-1600P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AAB502A-5CC8-42E5-B596-0261E6A0EF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11" y="1404226"/>
            <a:ext cx="561584" cy="7079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13F3359-32EA-444C-AEBF-AD52A1468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005" y="3344818"/>
            <a:ext cx="435196" cy="1023580"/>
          </a:xfrm>
          <a:prstGeom prst="rect">
            <a:avLst/>
          </a:prstGeom>
        </p:spPr>
      </p:pic>
      <p:pic>
        <p:nvPicPr>
          <p:cNvPr id="10" name="圖片 9" descr="一張含有 監視器, 坐, 螢幕, 時鐘 的圖片&#10;&#10;描述是以非常高的可信度產生">
            <a:extLst>
              <a:ext uri="{FF2B5EF4-FFF2-40B4-BE49-F238E27FC236}">
                <a16:creationId xmlns:a16="http://schemas.microsoft.com/office/drawing/2014/main" id="{EC489C05-D3FA-451E-8179-274FE42340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184" y="2056763"/>
            <a:ext cx="528738" cy="660922"/>
          </a:xfrm>
          <a:prstGeom prst="rect">
            <a:avLst/>
          </a:prstGeom>
        </p:spPr>
      </p:pic>
      <p:pic>
        <p:nvPicPr>
          <p:cNvPr id="11" name="圖片 10" descr="一張含有 建築物, 相片, 坐, 光 的圖片&#10;&#10;描述是以非常高的可信度產生">
            <a:extLst>
              <a:ext uri="{FF2B5EF4-FFF2-40B4-BE49-F238E27FC236}">
                <a16:creationId xmlns:a16="http://schemas.microsoft.com/office/drawing/2014/main" id="{388D3862-0A27-445F-AEF2-17BC9050BC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354" y="2717131"/>
            <a:ext cx="522500" cy="66092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9C5F00A-0446-4E2C-9D51-13DCDF887F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95" y="1337421"/>
            <a:ext cx="520548" cy="653120"/>
          </a:xfrm>
          <a:prstGeom prst="rect">
            <a:avLst/>
          </a:prstGeom>
        </p:spPr>
      </p:pic>
      <p:pic>
        <p:nvPicPr>
          <p:cNvPr id="13" name="圖片 4">
            <a:extLst>
              <a:ext uri="{FF2B5EF4-FFF2-40B4-BE49-F238E27FC236}">
                <a16:creationId xmlns:a16="http://schemas.microsoft.com/office/drawing/2014/main" id="{4FCD162E-98BF-4E35-A5A2-DE96116DF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81" y="2013630"/>
            <a:ext cx="497706" cy="631704"/>
          </a:xfrm>
          <a:prstGeom prst="rect">
            <a:avLst/>
          </a:prstGeom>
        </p:spPr>
      </p:pic>
      <p:pic>
        <p:nvPicPr>
          <p:cNvPr id="14" name="圖片 13" descr="一張含有 坐 的圖片&#10;&#10;描述是以非常高的可信度產生">
            <a:extLst>
              <a:ext uri="{FF2B5EF4-FFF2-40B4-BE49-F238E27FC236}">
                <a16:creationId xmlns:a16="http://schemas.microsoft.com/office/drawing/2014/main" id="{3AD5AC1C-A0B8-4CF0-9463-AEAB1C7774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10" y="2677949"/>
            <a:ext cx="520548" cy="660920"/>
          </a:xfrm>
          <a:prstGeom prst="rect">
            <a:avLst/>
          </a:prstGeom>
        </p:spPr>
      </p:pic>
      <p:sp>
        <p:nvSpPr>
          <p:cNvPr id="15" name="Google Shape;625;p2">
            <a:extLst>
              <a:ext uri="{FF2B5EF4-FFF2-40B4-BE49-F238E27FC236}">
                <a16:creationId xmlns:a16="http://schemas.microsoft.com/office/drawing/2014/main" id="{81657A54-D0F8-4873-B1E0-F5E682A9FE93}"/>
              </a:ext>
            </a:extLst>
          </p:cNvPr>
          <p:cNvSpPr txBox="1">
            <a:spLocks/>
          </p:cNvSpPr>
          <p:nvPr/>
        </p:nvSpPr>
        <p:spPr>
          <a:xfrm>
            <a:off x="6972054" y="1532020"/>
            <a:ext cx="3859306" cy="34433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zh-TW" altLang="en-US" b="1">
                <a:solidFill>
                  <a:srgbClr val="FFFFFF"/>
                </a:solidFill>
                <a:latin typeface="Arial"/>
                <a:ea typeface="微軟正黑體"/>
                <a:cs typeface="Arial"/>
              </a:rPr>
              <a:t>QuWAN 帶給您的好處</a:t>
            </a:r>
            <a:endParaRPr lang="zh-TW" altLang="en-US" b="1">
              <a:solidFill>
                <a:srgbClr val="FFFFFF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zh-TW" altLang="en-US" b="1">
                <a:solidFill>
                  <a:srgbClr val="FFFFFF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無負擔啟用 QuWAN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en-US" altLang="zh-TW" b="1">
                <a:solidFill>
                  <a:srgbClr val="FFFFFF"/>
                </a:solidFill>
                <a:latin typeface="Arial"/>
                <a:ea typeface="微軟正黑體"/>
                <a:cs typeface="Arial"/>
              </a:rPr>
              <a:t>應用情境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zh-TW" altLang="en-US" b="1">
                <a:solidFill>
                  <a:srgbClr val="FFFFFF"/>
                </a:solidFill>
                <a:ea typeface="微軟正黑體" panose="020B0604030504040204" pitchFamily="34" charset="-120"/>
                <a:sym typeface="Arial" panose="020B0604020202020204" pitchFamily="34" charset="0"/>
              </a:rPr>
              <a:t>Demo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2800"/>
              <a:buNone/>
            </a:pPr>
            <a:r>
              <a:rPr lang="zh-TW" altLang="en-US" b="1">
                <a:solidFill>
                  <a:srgbClr val="FFFFFF"/>
                </a:solidFill>
                <a:latin typeface="Arial"/>
                <a:ea typeface="微軟正黑體"/>
                <a:cs typeface="Arial"/>
              </a:rPr>
              <a:t>Beta 測試計畫</a:t>
            </a:r>
            <a:endParaRPr lang="zh-TW" altLang="en-US" b="1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4" name="圖片 15">
            <a:extLst>
              <a:ext uri="{FF2B5EF4-FFF2-40B4-BE49-F238E27FC236}">
                <a16:creationId xmlns:a16="http://schemas.microsoft.com/office/drawing/2014/main" id="{B0230923-F1D7-43F9-8511-3A20E365D3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263" y="4014788"/>
            <a:ext cx="295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3;p13">
            <a:extLst>
              <a:ext uri="{FF2B5EF4-FFF2-40B4-BE49-F238E27FC236}">
                <a16:creationId xmlns:a16="http://schemas.microsoft.com/office/drawing/2014/main" id="{DB2CC6D8-47BC-493D-861B-86067E74B992}"/>
              </a:ext>
            </a:extLst>
          </p:cNvPr>
          <p:cNvSpPr txBox="1">
            <a:spLocks/>
          </p:cNvSpPr>
          <p:nvPr/>
        </p:nvSpPr>
        <p:spPr>
          <a:xfrm>
            <a:off x="0" y="96252"/>
            <a:ext cx="12191999" cy="15685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0000"/>
              </a:lnSpc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不穩定的網路環境中</a:t>
            </a:r>
          </a:p>
          <a:p>
            <a:pPr algn="ctr">
              <a:lnSpc>
                <a:spcPct val="110000"/>
              </a:lnSpc>
              <a:buClr>
                <a:srgbClr val="FFFFFF"/>
              </a:buClr>
              <a:buSzPts val="4400"/>
            </a:pPr>
            <a:r>
              <a:rPr lang="en-US" b="1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維持相對較高頻寬輸出</a:t>
            </a:r>
          </a:p>
        </p:txBody>
      </p:sp>
      <p:pic>
        <p:nvPicPr>
          <p:cNvPr id="5" name="Picture 18" hidden="1">
            <a:extLst>
              <a:ext uri="{FF2B5EF4-FFF2-40B4-BE49-F238E27FC236}">
                <a16:creationId xmlns:a16="http://schemas.microsoft.com/office/drawing/2014/main" id="{124203AC-9C3F-4D48-9BC5-B5FE9E93E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2144" y="7003162"/>
            <a:ext cx="9318032" cy="42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1CC3837-71E8-49C8-BC51-18448EC56045}"/>
              </a:ext>
            </a:extLst>
          </p:cNvPr>
          <p:cNvSpPr/>
          <p:nvPr/>
        </p:nvSpPr>
        <p:spPr>
          <a:xfrm>
            <a:off x="894558" y="1749333"/>
            <a:ext cx="1406997" cy="369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效能測試</a:t>
            </a:r>
            <a:endParaRPr lang="en-US" altLang="zh-TW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E0A8FD1-02A2-46C6-A0A4-9F86C2D69AE5}"/>
              </a:ext>
            </a:extLst>
          </p:cNvPr>
          <p:cNvSpPr txBox="1"/>
          <p:nvPr/>
        </p:nvSpPr>
        <p:spPr>
          <a:xfrm>
            <a:off x="8387543" y="1750878"/>
            <a:ext cx="318540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*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100/100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Mbps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頻寬融合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33A061CF-0FF3-477E-B692-B82F51580A43}"/>
              </a:ext>
            </a:extLst>
          </p:cNvPr>
          <p:cNvGrpSpPr/>
          <p:nvPr/>
        </p:nvGrpSpPr>
        <p:grpSpPr>
          <a:xfrm>
            <a:off x="1496380" y="2413463"/>
            <a:ext cx="9771023" cy="2571990"/>
            <a:chOff x="1496380" y="2413463"/>
            <a:chExt cx="10242580" cy="2571990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C07A15C1-146A-409E-AB99-0D9EAEAF1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4327367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32B8271F-ED96-44D3-96FC-787DE433A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3051431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32E7BC64-B5AA-4CB3-8080-9F1276263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4965336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>
              <a:extLst>
                <a:ext uri="{FF2B5EF4-FFF2-40B4-BE49-F238E27FC236}">
                  <a16:creationId xmlns:a16="http://schemas.microsoft.com/office/drawing/2014/main" id="{9AC3C9DE-BC0D-41E3-B855-31A78AC1E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3689399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>
              <a:extLst>
                <a:ext uri="{FF2B5EF4-FFF2-40B4-BE49-F238E27FC236}">
                  <a16:creationId xmlns:a16="http://schemas.microsoft.com/office/drawing/2014/main" id="{DE86C7FF-70E3-468F-B470-BF4E4DA2C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2413463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3D987C2-6F7C-4CB6-8FB4-1D34BC7791F5}"/>
              </a:ext>
            </a:extLst>
          </p:cNvPr>
          <p:cNvSpPr/>
          <p:nvPr/>
        </p:nvSpPr>
        <p:spPr>
          <a:xfrm>
            <a:off x="924597" y="2149196"/>
            <a:ext cx="10648355" cy="3694322"/>
          </a:xfrm>
          <a:prstGeom prst="rect">
            <a:avLst/>
          </a:prstGeom>
          <a:solidFill>
            <a:srgbClr val="8181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矩形 26">
            <a:extLst>
              <a:ext uri="{FF2B5EF4-FFF2-40B4-BE49-F238E27FC236}">
                <a16:creationId xmlns:a16="http://schemas.microsoft.com/office/drawing/2014/main" id="{6C0EA955-32C0-471B-8DEC-A74139D1DFB1}"/>
              </a:ext>
            </a:extLst>
          </p:cNvPr>
          <p:cNvSpPr/>
          <p:nvPr/>
        </p:nvSpPr>
        <p:spPr>
          <a:xfrm>
            <a:off x="1791371" y="2649713"/>
            <a:ext cx="65274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rgbClr val="F5BB0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162.00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017CF2-C775-4E79-864B-CD00CFFC91F0}"/>
              </a:ext>
            </a:extLst>
          </p:cNvPr>
          <p:cNvSpPr/>
          <p:nvPr/>
        </p:nvSpPr>
        <p:spPr>
          <a:xfrm rot="16200000">
            <a:off x="1105049" y="3807065"/>
            <a:ext cx="2025387" cy="331388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5" name="文字方塊 24" hidden="1">
            <a:extLst>
              <a:ext uri="{FF2B5EF4-FFF2-40B4-BE49-F238E27FC236}">
                <a16:creationId xmlns:a16="http://schemas.microsoft.com/office/drawing/2014/main" id="{D566E6A1-6CF2-4B31-A217-01ABA63FB84F}"/>
              </a:ext>
            </a:extLst>
          </p:cNvPr>
          <p:cNvSpPr txBox="1"/>
          <p:nvPr/>
        </p:nvSpPr>
        <p:spPr>
          <a:xfrm>
            <a:off x="2477053" y="5004362"/>
            <a:ext cx="132742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10ms</a:t>
            </a:r>
          </a:p>
          <a:p>
            <a:pPr algn="ctr">
              <a:lnSpc>
                <a:spcPct val="150000"/>
              </a:lnSpc>
            </a:pP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1%</a:t>
            </a:r>
            <a:endParaRPr lang="zh-TW" altLang="en-US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矩形 26">
            <a:extLst>
              <a:ext uri="{FF2B5EF4-FFF2-40B4-BE49-F238E27FC236}">
                <a16:creationId xmlns:a16="http://schemas.microsoft.com/office/drawing/2014/main" id="{F2A6DC04-7664-4CBE-9169-E4BA89A0B3DF}"/>
              </a:ext>
            </a:extLst>
          </p:cNvPr>
          <p:cNvSpPr/>
          <p:nvPr/>
        </p:nvSpPr>
        <p:spPr>
          <a:xfrm>
            <a:off x="2559008" y="2776830"/>
            <a:ext cx="65274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150.33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0700AEC-6310-435A-AD37-043FE61339A4}"/>
              </a:ext>
            </a:extLst>
          </p:cNvPr>
          <p:cNvSpPr/>
          <p:nvPr/>
        </p:nvSpPr>
        <p:spPr>
          <a:xfrm rot="16200000">
            <a:off x="1899931" y="4211970"/>
            <a:ext cx="1215578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E7935564-8E27-482E-BE43-3C23BAB5CED2}"/>
              </a:ext>
            </a:extLst>
          </p:cNvPr>
          <p:cNvSpPr txBox="1"/>
          <p:nvPr/>
        </p:nvSpPr>
        <p:spPr>
          <a:xfrm>
            <a:off x="4206806" y="5937382"/>
            <a:ext cx="377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Delay (</a:t>
            </a:r>
            <a:r>
              <a:rPr lang="en-US" altLang="zh-TW" sz="16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ms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) and Packet Loss(%)</a:t>
            </a:r>
            <a:endParaRPr lang="zh-TW" altLang="en-US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9794E2B-1F20-4554-9499-1A428F6C7207}"/>
              </a:ext>
            </a:extLst>
          </p:cNvPr>
          <p:cNvSpPr/>
          <p:nvPr/>
        </p:nvSpPr>
        <p:spPr>
          <a:xfrm>
            <a:off x="1202891" y="6137628"/>
            <a:ext cx="75809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endParaRPr lang="zh-TW" alt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33D1950-C14D-4C44-9A48-1499E8BC3B2D}"/>
              </a:ext>
            </a:extLst>
          </p:cNvPr>
          <p:cNvSpPr/>
          <p:nvPr/>
        </p:nvSpPr>
        <p:spPr>
          <a:xfrm>
            <a:off x="3056667" y="613762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Competitor</a:t>
            </a:r>
            <a:endParaRPr lang="zh-TW" alt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5E9AFFB-D72B-4CDA-8234-7A3931621FDB}"/>
              </a:ext>
            </a:extLst>
          </p:cNvPr>
          <p:cNvSpPr/>
          <p:nvPr/>
        </p:nvSpPr>
        <p:spPr>
          <a:xfrm>
            <a:off x="2118685" y="6137628"/>
            <a:ext cx="89159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Linux 4.14</a:t>
            </a:r>
            <a:endParaRPr lang="zh-TW" alt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ECAD745C-697B-4A46-93F8-FAC5CAC116BB}"/>
              </a:ext>
            </a:extLst>
          </p:cNvPr>
          <p:cNvSpPr txBox="1"/>
          <p:nvPr/>
        </p:nvSpPr>
        <p:spPr>
          <a:xfrm>
            <a:off x="3327883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291238A0-EE95-42E0-9C78-2F2C383F15DA}"/>
              </a:ext>
            </a:extLst>
          </p:cNvPr>
          <p:cNvSpPr txBox="1"/>
          <p:nvPr/>
        </p:nvSpPr>
        <p:spPr>
          <a:xfrm>
            <a:off x="4952747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20ms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2%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EFFAA837-D7B3-4A0A-986F-03287EA8FF66}"/>
              </a:ext>
            </a:extLst>
          </p:cNvPr>
          <p:cNvSpPr txBox="1"/>
          <p:nvPr/>
        </p:nvSpPr>
        <p:spPr>
          <a:xfrm>
            <a:off x="6577611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30ms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3%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B6DEEC5F-5D95-4CDC-AEED-E772B42CB788}"/>
              </a:ext>
            </a:extLst>
          </p:cNvPr>
          <p:cNvSpPr txBox="1"/>
          <p:nvPr/>
        </p:nvSpPr>
        <p:spPr>
          <a:xfrm>
            <a:off x="8202475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50ms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5%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E2064A51-766F-47A7-9B6F-BE22C3687EAA}"/>
              </a:ext>
            </a:extLst>
          </p:cNvPr>
          <p:cNvSpPr txBox="1"/>
          <p:nvPr/>
        </p:nvSpPr>
        <p:spPr>
          <a:xfrm>
            <a:off x="9827340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E1915BB7-5150-4ADA-8E91-3C4670D74438}"/>
              </a:ext>
            </a:extLst>
          </p:cNvPr>
          <p:cNvSpPr txBox="1"/>
          <p:nvPr/>
        </p:nvSpPr>
        <p:spPr>
          <a:xfrm rot="16200000">
            <a:off x="-1205986" y="3786006"/>
            <a:ext cx="377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Throughput (Mb/s)</a:t>
            </a:r>
            <a:endParaRPr lang="zh-TW" altLang="en-US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85C1B4B3-FC6A-422D-86C7-7B4BB71A4D8A}"/>
              </a:ext>
            </a:extLst>
          </p:cNvPr>
          <p:cNvSpPr txBox="1"/>
          <p:nvPr/>
        </p:nvSpPr>
        <p:spPr>
          <a:xfrm>
            <a:off x="1168802" y="4882317"/>
            <a:ext cx="350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08C11F60-7595-4ADD-B4EA-75DA4B421847}"/>
              </a:ext>
            </a:extLst>
          </p:cNvPr>
          <p:cNvSpPr txBox="1"/>
          <p:nvPr/>
        </p:nvSpPr>
        <p:spPr>
          <a:xfrm>
            <a:off x="1081699" y="4241565"/>
            <a:ext cx="437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50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23E12EE-D98D-4D75-9592-5F77DD30FE61}"/>
              </a:ext>
            </a:extLst>
          </p:cNvPr>
          <p:cNvSpPr txBox="1"/>
          <p:nvPr/>
        </p:nvSpPr>
        <p:spPr>
          <a:xfrm>
            <a:off x="924597" y="3600814"/>
            <a:ext cx="594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2A8F4097-83E6-4CB2-9AE3-263187EA6DD7}"/>
              </a:ext>
            </a:extLst>
          </p:cNvPr>
          <p:cNvSpPr txBox="1"/>
          <p:nvPr/>
        </p:nvSpPr>
        <p:spPr>
          <a:xfrm>
            <a:off x="924597" y="2960063"/>
            <a:ext cx="594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150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456C8311-8A5D-47A1-8829-2E46A4F384A9}"/>
              </a:ext>
            </a:extLst>
          </p:cNvPr>
          <p:cNvSpPr txBox="1"/>
          <p:nvPr/>
        </p:nvSpPr>
        <p:spPr>
          <a:xfrm>
            <a:off x="924597" y="2319312"/>
            <a:ext cx="594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200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C06D16CD-F8F6-4EB7-8837-46677B4CC5EC}"/>
              </a:ext>
            </a:extLst>
          </p:cNvPr>
          <p:cNvSpPr txBox="1"/>
          <p:nvPr/>
        </p:nvSpPr>
        <p:spPr>
          <a:xfrm>
            <a:off x="1788494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85DFEFF-7CD6-405C-A17B-8D8CABC06130}"/>
              </a:ext>
            </a:extLst>
          </p:cNvPr>
          <p:cNvSpPr/>
          <p:nvPr/>
        </p:nvSpPr>
        <p:spPr>
          <a:xfrm>
            <a:off x="1320142" y="5987387"/>
            <a:ext cx="493602" cy="143904"/>
          </a:xfrm>
          <a:prstGeom prst="rect">
            <a:avLst/>
          </a:prstGeom>
          <a:solidFill>
            <a:srgbClr val="F5B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1895166D-8EFD-4B01-A688-0F0D4CD17020}"/>
              </a:ext>
            </a:extLst>
          </p:cNvPr>
          <p:cNvSpPr/>
          <p:nvPr/>
        </p:nvSpPr>
        <p:spPr>
          <a:xfrm>
            <a:off x="2301405" y="5987387"/>
            <a:ext cx="493602" cy="143904"/>
          </a:xfrm>
          <a:prstGeom prst="rect">
            <a:avLst/>
          </a:prstGeom>
          <a:solidFill>
            <a:srgbClr val="68B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05E2310-2D4D-4693-B96D-CF6EB2292052}"/>
              </a:ext>
            </a:extLst>
          </p:cNvPr>
          <p:cNvSpPr/>
          <p:nvPr/>
        </p:nvSpPr>
        <p:spPr>
          <a:xfrm>
            <a:off x="3277301" y="5987387"/>
            <a:ext cx="493602" cy="143904"/>
          </a:xfrm>
          <a:prstGeom prst="rect">
            <a:avLst/>
          </a:prstGeom>
          <a:solidFill>
            <a:srgbClr val="CCC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9981121-A0DD-4855-A35D-EDDA086D7382}"/>
              </a:ext>
            </a:extLst>
          </p:cNvPr>
          <p:cNvSpPr/>
          <p:nvPr/>
        </p:nvSpPr>
        <p:spPr>
          <a:xfrm rot="16200000">
            <a:off x="1932078" y="3859157"/>
            <a:ext cx="1906606" cy="331388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2" name="矩形 26">
            <a:extLst>
              <a:ext uri="{FF2B5EF4-FFF2-40B4-BE49-F238E27FC236}">
                <a16:creationId xmlns:a16="http://schemas.microsoft.com/office/drawing/2014/main" id="{B8D9FF20-8281-486F-8D2F-F735E71BA085}"/>
              </a:ext>
            </a:extLst>
          </p:cNvPr>
          <p:cNvSpPr/>
          <p:nvPr/>
        </p:nvSpPr>
        <p:spPr>
          <a:xfrm>
            <a:off x="2224767" y="3478676"/>
            <a:ext cx="56778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94.43</a:t>
            </a:r>
          </a:p>
        </p:txBody>
      </p:sp>
      <p:sp>
        <p:nvSpPr>
          <p:cNvPr id="89" name="矩形 26">
            <a:extLst>
              <a:ext uri="{FF2B5EF4-FFF2-40B4-BE49-F238E27FC236}">
                <a16:creationId xmlns:a16="http://schemas.microsoft.com/office/drawing/2014/main" id="{6492F544-8D35-4BCD-B398-CAECEFC94949}"/>
              </a:ext>
            </a:extLst>
          </p:cNvPr>
          <p:cNvSpPr/>
          <p:nvPr/>
        </p:nvSpPr>
        <p:spPr>
          <a:xfrm>
            <a:off x="3322694" y="3030662"/>
            <a:ext cx="65274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</a:t>
            </a:r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36.33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682851D-5E69-4141-9A00-693C44511E12}"/>
              </a:ext>
            </a:extLst>
          </p:cNvPr>
          <p:cNvSpPr/>
          <p:nvPr/>
        </p:nvSpPr>
        <p:spPr>
          <a:xfrm rot="16200000">
            <a:off x="2820574" y="3991265"/>
            <a:ext cx="1656986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1" name="矩形 26">
            <a:extLst>
              <a:ext uri="{FF2B5EF4-FFF2-40B4-BE49-F238E27FC236}">
                <a16:creationId xmlns:a16="http://schemas.microsoft.com/office/drawing/2014/main" id="{8F049886-2BE0-44D8-9711-72C6400F18C5}"/>
              </a:ext>
            </a:extLst>
          </p:cNvPr>
          <p:cNvSpPr/>
          <p:nvPr/>
        </p:nvSpPr>
        <p:spPr>
          <a:xfrm>
            <a:off x="4136710" y="464682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2.31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550F76ED-0BB7-44FD-8F20-AC4988AF5792}"/>
              </a:ext>
            </a:extLst>
          </p:cNvPr>
          <p:cNvSpPr/>
          <p:nvPr/>
        </p:nvSpPr>
        <p:spPr>
          <a:xfrm rot="16200000">
            <a:off x="3957355" y="4755826"/>
            <a:ext cx="127866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0DDE9040-48AB-4FB5-9015-3ACA89678CCD}"/>
              </a:ext>
            </a:extLst>
          </p:cNvPr>
          <p:cNvSpPr/>
          <p:nvPr/>
        </p:nvSpPr>
        <p:spPr>
          <a:xfrm rot="16200000">
            <a:off x="4341734" y="4776072"/>
            <a:ext cx="72780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4" name="矩形 26">
            <a:extLst>
              <a:ext uri="{FF2B5EF4-FFF2-40B4-BE49-F238E27FC236}">
                <a16:creationId xmlns:a16="http://schemas.microsoft.com/office/drawing/2014/main" id="{BC7D73CF-8B23-4A9F-9C9C-FDC9233EFFE5}"/>
              </a:ext>
            </a:extLst>
          </p:cNvPr>
          <p:cNvSpPr/>
          <p:nvPr/>
        </p:nvSpPr>
        <p:spPr>
          <a:xfrm>
            <a:off x="3780815" y="4579409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6.42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5" name="矩形 26">
            <a:extLst>
              <a:ext uri="{FF2B5EF4-FFF2-40B4-BE49-F238E27FC236}">
                <a16:creationId xmlns:a16="http://schemas.microsoft.com/office/drawing/2014/main" id="{1697750B-D204-4A43-86A7-8A6922FED429}"/>
              </a:ext>
            </a:extLst>
          </p:cNvPr>
          <p:cNvSpPr/>
          <p:nvPr/>
        </p:nvSpPr>
        <p:spPr>
          <a:xfrm>
            <a:off x="4945988" y="3755040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77.60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CB271BF-0CE0-46C5-BAA8-23C137E4D8C0}"/>
              </a:ext>
            </a:extLst>
          </p:cNvPr>
          <p:cNvSpPr/>
          <p:nvPr/>
        </p:nvSpPr>
        <p:spPr>
          <a:xfrm rot="16200000">
            <a:off x="4758835" y="4348713"/>
            <a:ext cx="942090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7" name="矩形 26">
            <a:extLst>
              <a:ext uri="{FF2B5EF4-FFF2-40B4-BE49-F238E27FC236}">
                <a16:creationId xmlns:a16="http://schemas.microsoft.com/office/drawing/2014/main" id="{8F18569F-F66C-47BD-942F-AD5F4308E23A}"/>
              </a:ext>
            </a:extLst>
          </p:cNvPr>
          <p:cNvSpPr/>
          <p:nvPr/>
        </p:nvSpPr>
        <p:spPr>
          <a:xfrm>
            <a:off x="5717523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1.55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3BA0C853-C529-4B7A-9020-4D776DD1375D}"/>
              </a:ext>
            </a:extLst>
          </p:cNvPr>
          <p:cNvSpPr/>
          <p:nvPr/>
        </p:nvSpPr>
        <p:spPr>
          <a:xfrm rot="16200000">
            <a:off x="5562062" y="4779720"/>
            <a:ext cx="80078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86BEAE3-2CC6-4516-94BE-45B78370FACF}"/>
              </a:ext>
            </a:extLst>
          </p:cNvPr>
          <p:cNvSpPr/>
          <p:nvPr/>
        </p:nvSpPr>
        <p:spPr>
          <a:xfrm rot="16200000">
            <a:off x="5936077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0" name="矩形 26">
            <a:extLst>
              <a:ext uri="{FF2B5EF4-FFF2-40B4-BE49-F238E27FC236}">
                <a16:creationId xmlns:a16="http://schemas.microsoft.com/office/drawing/2014/main" id="{0C710DD7-B3FA-4D9C-B27D-B863F36C2FE8}"/>
              </a:ext>
            </a:extLst>
          </p:cNvPr>
          <p:cNvSpPr/>
          <p:nvPr/>
        </p:nvSpPr>
        <p:spPr>
          <a:xfrm>
            <a:off x="5361628" y="4646827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2.04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01" name="矩形 26">
            <a:extLst>
              <a:ext uri="{FF2B5EF4-FFF2-40B4-BE49-F238E27FC236}">
                <a16:creationId xmlns:a16="http://schemas.microsoft.com/office/drawing/2014/main" id="{E77C9CA4-BEEC-4827-8821-AAE46B0292DF}"/>
              </a:ext>
            </a:extLst>
          </p:cNvPr>
          <p:cNvSpPr/>
          <p:nvPr/>
        </p:nvSpPr>
        <p:spPr>
          <a:xfrm>
            <a:off x="6577078" y="4064094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51.57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BF3AC6AB-5A41-43FB-8048-EBA686844294}"/>
              </a:ext>
            </a:extLst>
          </p:cNvPr>
          <p:cNvSpPr/>
          <p:nvPr/>
        </p:nvSpPr>
        <p:spPr>
          <a:xfrm rot="16200000">
            <a:off x="6531927" y="4490715"/>
            <a:ext cx="658086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3" name="矩形 26">
            <a:extLst>
              <a:ext uri="{FF2B5EF4-FFF2-40B4-BE49-F238E27FC236}">
                <a16:creationId xmlns:a16="http://schemas.microsoft.com/office/drawing/2014/main" id="{F0F409B8-11B5-4872-BE8D-147CEB796D2E}"/>
              </a:ext>
            </a:extLst>
          </p:cNvPr>
          <p:cNvSpPr/>
          <p:nvPr/>
        </p:nvSpPr>
        <p:spPr>
          <a:xfrm>
            <a:off x="7348613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1.00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64E8A203-5D76-4C18-9987-C70F3B4E5D1F}"/>
              </a:ext>
            </a:extLst>
          </p:cNvPr>
          <p:cNvSpPr/>
          <p:nvPr/>
        </p:nvSpPr>
        <p:spPr>
          <a:xfrm rot="16200000">
            <a:off x="7206681" y="4793249"/>
            <a:ext cx="53019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13A45EB-5B61-46D8-9D71-D1D8A1A82B22}"/>
              </a:ext>
            </a:extLst>
          </p:cNvPr>
          <p:cNvSpPr/>
          <p:nvPr/>
        </p:nvSpPr>
        <p:spPr>
          <a:xfrm rot="16200000">
            <a:off x="7567167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6" name="矩形 26">
            <a:extLst>
              <a:ext uri="{FF2B5EF4-FFF2-40B4-BE49-F238E27FC236}">
                <a16:creationId xmlns:a16="http://schemas.microsoft.com/office/drawing/2014/main" id="{521EA237-7924-45CC-A772-E37158761CAB}"/>
              </a:ext>
            </a:extLst>
          </p:cNvPr>
          <p:cNvSpPr/>
          <p:nvPr/>
        </p:nvSpPr>
        <p:spPr>
          <a:xfrm>
            <a:off x="6992718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1.06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07" name="矩形 26">
            <a:extLst>
              <a:ext uri="{FF2B5EF4-FFF2-40B4-BE49-F238E27FC236}">
                <a16:creationId xmlns:a16="http://schemas.microsoft.com/office/drawing/2014/main" id="{3BF189EC-39F6-49CF-BB00-5A131A12BC33}"/>
              </a:ext>
            </a:extLst>
          </p:cNvPr>
          <p:cNvSpPr/>
          <p:nvPr/>
        </p:nvSpPr>
        <p:spPr>
          <a:xfrm>
            <a:off x="8191444" y="4349196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29.47</a:t>
            </a: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A0F712EB-DBD0-485F-8231-4A83D34F9C88}"/>
              </a:ext>
            </a:extLst>
          </p:cNvPr>
          <p:cNvSpPr/>
          <p:nvPr/>
        </p:nvSpPr>
        <p:spPr>
          <a:xfrm rot="16200000">
            <a:off x="8282373" y="4626794"/>
            <a:ext cx="385927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9" name="矩形 26">
            <a:extLst>
              <a:ext uri="{FF2B5EF4-FFF2-40B4-BE49-F238E27FC236}">
                <a16:creationId xmlns:a16="http://schemas.microsoft.com/office/drawing/2014/main" id="{5B81E3D4-0167-4E5F-A747-31EFB1EA4835}"/>
              </a:ext>
            </a:extLst>
          </p:cNvPr>
          <p:cNvSpPr/>
          <p:nvPr/>
        </p:nvSpPr>
        <p:spPr>
          <a:xfrm>
            <a:off x="8962980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0.49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B8C47EBE-74C2-42B8-B68F-8B0AB32FC851}"/>
              </a:ext>
            </a:extLst>
          </p:cNvPr>
          <p:cNvSpPr/>
          <p:nvPr/>
        </p:nvSpPr>
        <p:spPr>
          <a:xfrm rot="16200000">
            <a:off x="8824698" y="4796899"/>
            <a:ext cx="45719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223B89F5-73EE-4F40-9FB2-E93FA47D700D}"/>
              </a:ext>
            </a:extLst>
          </p:cNvPr>
          <p:cNvSpPr/>
          <p:nvPr/>
        </p:nvSpPr>
        <p:spPr>
          <a:xfrm rot="16200000">
            <a:off x="9181534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2" name="矩形 26">
            <a:extLst>
              <a:ext uri="{FF2B5EF4-FFF2-40B4-BE49-F238E27FC236}">
                <a16:creationId xmlns:a16="http://schemas.microsoft.com/office/drawing/2014/main" id="{BF85DD51-26C2-47A2-9B67-CE4F31A1530E}"/>
              </a:ext>
            </a:extLst>
          </p:cNvPr>
          <p:cNvSpPr/>
          <p:nvPr/>
        </p:nvSpPr>
        <p:spPr>
          <a:xfrm>
            <a:off x="8607085" y="4678295"/>
            <a:ext cx="482825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0.54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13" name="矩形 26">
            <a:extLst>
              <a:ext uri="{FF2B5EF4-FFF2-40B4-BE49-F238E27FC236}">
                <a16:creationId xmlns:a16="http://schemas.microsoft.com/office/drawing/2014/main" id="{EE83FE04-93AB-4D5A-99AD-D7B8B1AC0186}"/>
              </a:ext>
            </a:extLst>
          </p:cNvPr>
          <p:cNvSpPr/>
          <p:nvPr/>
        </p:nvSpPr>
        <p:spPr>
          <a:xfrm>
            <a:off x="9826311" y="4505869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11.17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CC01C9A9-94C6-4816-9DA9-8B2AF8148FEA}"/>
              </a:ext>
            </a:extLst>
          </p:cNvPr>
          <p:cNvSpPr/>
          <p:nvPr/>
        </p:nvSpPr>
        <p:spPr>
          <a:xfrm rot="16200000">
            <a:off x="10011426" y="4720982"/>
            <a:ext cx="197553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5" name="矩形 26">
            <a:extLst>
              <a:ext uri="{FF2B5EF4-FFF2-40B4-BE49-F238E27FC236}">
                <a16:creationId xmlns:a16="http://schemas.microsoft.com/office/drawing/2014/main" id="{968AFD7E-17C8-4164-BA3B-7D145A311503}"/>
              </a:ext>
            </a:extLst>
          </p:cNvPr>
          <p:cNvSpPr/>
          <p:nvPr/>
        </p:nvSpPr>
        <p:spPr>
          <a:xfrm>
            <a:off x="10597846" y="4709330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0.14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7E6651F3-15E5-413A-AEEB-1B7B0D83AF7B}"/>
              </a:ext>
            </a:extLst>
          </p:cNvPr>
          <p:cNvSpPr/>
          <p:nvPr/>
        </p:nvSpPr>
        <p:spPr>
          <a:xfrm rot="16200000">
            <a:off x="10459564" y="4789600"/>
            <a:ext cx="45719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A226977-6C9D-4153-972E-BDB0CA81E886}"/>
              </a:ext>
            </a:extLst>
          </p:cNvPr>
          <p:cNvSpPr/>
          <p:nvPr/>
        </p:nvSpPr>
        <p:spPr>
          <a:xfrm rot="16200000">
            <a:off x="10816400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8" name="矩形 26">
            <a:extLst>
              <a:ext uri="{FF2B5EF4-FFF2-40B4-BE49-F238E27FC236}">
                <a16:creationId xmlns:a16="http://schemas.microsoft.com/office/drawing/2014/main" id="{4BD672F6-4A2F-4EA2-892C-6BC4781D67DA}"/>
              </a:ext>
            </a:extLst>
          </p:cNvPr>
          <p:cNvSpPr/>
          <p:nvPr/>
        </p:nvSpPr>
        <p:spPr>
          <a:xfrm>
            <a:off x="10241951" y="4700585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0.22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75" name="Google Shape;809;p7">
            <a:extLst>
              <a:ext uri="{FF2B5EF4-FFF2-40B4-BE49-F238E27FC236}">
                <a16:creationId xmlns:a16="http://schemas.microsoft.com/office/drawing/2014/main" id="{67FF45C0-C2B8-44E4-A785-A78E1FB3C8DE}"/>
              </a:ext>
            </a:extLst>
          </p:cNvPr>
          <p:cNvSpPr/>
          <p:nvPr/>
        </p:nvSpPr>
        <p:spPr>
          <a:xfrm>
            <a:off x="7166873" y="2509740"/>
            <a:ext cx="4189436" cy="1233754"/>
          </a:xfrm>
          <a:prstGeom prst="roundRect">
            <a:avLst/>
          </a:prstGeom>
          <a:solidFill>
            <a:srgbClr val="003399">
              <a:alpha val="20000"/>
            </a:srgbClr>
          </a:solidFill>
          <a:ln w="25400" cap="flat" cmpd="sng">
            <a:gradFill flip="none" rotWithShape="1">
              <a:gsLst>
                <a:gs pos="61000">
                  <a:srgbClr val="EAEFF8">
                    <a:alpha val="10000"/>
                  </a:srgbClr>
                </a:gs>
                <a:gs pos="23000">
                  <a:schemeClr val="bg1">
                    <a:alpha val="10000"/>
                  </a:schemeClr>
                </a:gs>
                <a:gs pos="0">
                  <a:schemeClr val="accent1">
                    <a:alpha val="80000"/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  <a:alpha val="80000"/>
                  </a:schemeClr>
                </a:gs>
              </a:gsLst>
              <a:lin ang="0" scaled="0"/>
              <a:tileRect/>
            </a:gra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5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TW" altLang="en-US" sz="16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設定不同程度的網絡延遲 </a:t>
            </a:r>
            <a:r>
              <a:rPr lang="en-US" altLang="zh-TW" sz="16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(Latency)</a:t>
            </a:r>
            <a:r>
              <a:rPr lang="zh-TW" altLang="en-US" sz="16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和數據包丟失 </a:t>
            </a:r>
            <a:r>
              <a:rPr lang="en-US" altLang="zh-TW" sz="16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(Packet Loss)</a:t>
            </a:r>
            <a:r>
              <a:rPr lang="zh-TW" altLang="en-US" sz="16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，相較於競爭對手，</a:t>
            </a:r>
            <a:r>
              <a:rPr lang="en-US" altLang="zh-TW" sz="160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 sz="16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altLang="en-US" sz="16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可維持的頻寬輸出明顯勝出</a:t>
            </a:r>
          </a:p>
        </p:txBody>
      </p:sp>
    </p:spTree>
    <p:extLst>
      <p:ext uri="{BB962C8B-B14F-4D97-AF65-F5344CB8AC3E}">
        <p14:creationId xmlns:p14="http://schemas.microsoft.com/office/powerpoint/2010/main" val="710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42" grpId="0"/>
      <p:bldP spid="47" grpId="0" animBg="1"/>
      <p:bldP spid="81" grpId="0" animBg="1"/>
      <p:bldP spid="82" grpId="0"/>
      <p:bldP spid="89" grpId="0"/>
      <p:bldP spid="90" grpId="0" animBg="1"/>
      <p:bldP spid="91" grpId="0"/>
      <p:bldP spid="92" grpId="0" animBg="1"/>
      <p:bldP spid="93" grpId="0" animBg="1"/>
      <p:bldP spid="94" grpId="0"/>
      <p:bldP spid="95" grpId="0"/>
      <p:bldP spid="96" grpId="0" animBg="1"/>
      <p:bldP spid="97" grpId="0"/>
      <p:bldP spid="98" grpId="0" animBg="1"/>
      <p:bldP spid="99" grpId="0" animBg="1"/>
      <p:bldP spid="100" grpId="0"/>
      <p:bldP spid="101" grpId="0"/>
      <p:bldP spid="102" grpId="0" animBg="1"/>
      <p:bldP spid="103" grpId="0"/>
      <p:bldP spid="104" grpId="0" animBg="1"/>
      <p:bldP spid="105" grpId="0" animBg="1"/>
      <p:bldP spid="106" grpId="0"/>
      <p:bldP spid="107" grpId="0"/>
      <p:bldP spid="108" grpId="0" animBg="1"/>
      <p:bldP spid="109" grpId="0"/>
      <p:bldP spid="110" grpId="0" animBg="1"/>
      <p:bldP spid="111" grpId="0" animBg="1"/>
      <p:bldP spid="112" grpId="0"/>
      <p:bldP spid="113" grpId="0"/>
      <p:bldP spid="114" grpId="0" animBg="1"/>
      <p:bldP spid="115" grpId="0"/>
      <p:bldP spid="116" grpId="0" animBg="1"/>
      <p:bldP spid="117" grpId="0" animBg="1"/>
      <p:bldP spid="1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55226" y="2728042"/>
            <a:ext cx="5414209" cy="249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無負擔啟用 </a:t>
            </a:r>
            <a:endParaRPr lang="en-US" altLang="zh-TW" sz="48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QuWAN 於 </a:t>
            </a:r>
            <a:endParaRPr lang="en-US" altLang="zh-TW" sz="48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Guardian QGD-1600P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7A2741-4FEF-43D3-B06F-F4B4D76C0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05" y="1381500"/>
            <a:ext cx="1393653" cy="1393653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9188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6CA0BAA2-978F-4349-870A-705B375E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22" y="1455392"/>
            <a:ext cx="1036062" cy="1299928"/>
          </a:xfrm>
          <a:prstGeom prst="rect">
            <a:avLst/>
          </a:prstGeom>
        </p:spPr>
      </p:pic>
      <p:pic>
        <p:nvPicPr>
          <p:cNvPr id="4" name="圖片 4">
            <a:extLst>
              <a:ext uri="{FF2B5EF4-FFF2-40B4-BE49-F238E27FC236}">
                <a16:creationId xmlns:a16="http://schemas.microsoft.com/office/drawing/2014/main" id="{528D81AC-0B04-4D74-A56A-35CA1A73A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31" y="1376913"/>
            <a:ext cx="990600" cy="1257300"/>
          </a:xfrm>
          <a:prstGeom prst="rect">
            <a:avLst/>
          </a:prstGeom>
        </p:spPr>
      </p:pic>
      <p:pic>
        <p:nvPicPr>
          <p:cNvPr id="17" name="圖片 16" descr="一張含有 坐 的圖片&#10;&#10;描述是以非常高的可信度產生">
            <a:extLst>
              <a:ext uri="{FF2B5EF4-FFF2-40B4-BE49-F238E27FC236}">
                <a16:creationId xmlns:a16="http://schemas.microsoft.com/office/drawing/2014/main" id="{4ECB1FC3-7BE4-4BDB-83DE-B7E29B623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833" y="1414913"/>
            <a:ext cx="1036063" cy="1315451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4C30AB4C-D099-434F-B50C-E20A0C995795}"/>
              </a:ext>
            </a:extLst>
          </p:cNvPr>
          <p:cNvSpPr txBox="1">
            <a:spLocks/>
          </p:cNvSpPr>
          <p:nvPr/>
        </p:nvSpPr>
        <p:spPr>
          <a:xfrm>
            <a:off x="-152400" y="128269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無負擔啟用 QuWAN 於 Guardian</a:t>
            </a:r>
            <a:endParaRPr lang="zh-TW" altLang="en-US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94D2FA7-B680-48DA-AF0D-E81A20BCD563}"/>
              </a:ext>
            </a:extLst>
          </p:cNvPr>
          <p:cNvSpPr txBox="1"/>
          <p:nvPr/>
        </p:nvSpPr>
        <p:spPr>
          <a:xfrm>
            <a:off x="937928" y="1772564"/>
            <a:ext cx="3478824" cy="77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至 App Center </a:t>
            </a: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安裝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 VM Installer</a:t>
            </a:r>
          </a:p>
          <a:p>
            <a:pPr>
              <a:lnSpc>
                <a:spcPct val="130000"/>
              </a:lnSpc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*</a:t>
            </a:r>
            <a:r>
              <a:rPr lang="zh-TW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QTS 必須為 4.4.1 以上 FW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7FAFFC-66E0-47AF-8C27-E33E81930B85}"/>
              </a:ext>
            </a:extLst>
          </p:cNvPr>
          <p:cNvSpPr txBox="1"/>
          <p:nvPr/>
        </p:nvSpPr>
        <p:spPr>
          <a:xfrm>
            <a:off x="5298027" y="1772564"/>
            <a:ext cx="2374168" cy="77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選擇安裝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虛擬機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F04786B5-5267-4F52-8AAC-F8525AED7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1048" y="2932291"/>
            <a:ext cx="1357991" cy="1357991"/>
          </a:xfrm>
          <a:prstGeom prst="rect">
            <a:avLst/>
          </a:prstGeom>
          <a:effectLst>
            <a:glow rad="101600">
              <a:srgbClr val="9966FF">
                <a:alpha val="60000"/>
              </a:srgbClr>
            </a:glow>
          </a:effectLst>
        </p:spPr>
      </p:pic>
      <p:pic>
        <p:nvPicPr>
          <p:cNvPr id="8" name="圖片 7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E878C540-3E40-4022-A9A1-0CDA3BA1A9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028" y="4663721"/>
            <a:ext cx="3159162" cy="96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E752B55D-522B-4D76-9702-4099126C9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656" y="2730364"/>
            <a:ext cx="1561905" cy="1561905"/>
          </a:xfrm>
          <a:prstGeom prst="rect">
            <a:avLst/>
          </a:prstGeom>
          <a:effectLst/>
        </p:spPr>
      </p:pic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A2048495-7136-4EFF-B1DB-2544646A109D}"/>
              </a:ext>
            </a:extLst>
          </p:cNvPr>
          <p:cNvSpPr/>
          <p:nvPr/>
        </p:nvSpPr>
        <p:spPr>
          <a:xfrm>
            <a:off x="5866710" y="4233811"/>
            <a:ext cx="645796" cy="590442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F5F4D4F-2FA6-43C5-AB3A-C7819994DF1D}"/>
              </a:ext>
            </a:extLst>
          </p:cNvPr>
          <p:cNvSpPr txBox="1"/>
          <p:nvPr/>
        </p:nvSpPr>
        <p:spPr>
          <a:xfrm>
            <a:off x="8136436" y="1772564"/>
            <a:ext cx="3505156" cy="775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18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於 </a:t>
            </a:r>
            <a:r>
              <a:rPr lang="en-US" altLang="zh-TW" sz="18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18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18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中控平台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18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Creat</a:t>
            </a:r>
            <a:r>
              <a:rPr lang="en-US" altLang="zh-TW" sz="18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 Edge</a:t>
            </a:r>
          </a:p>
          <a:p>
            <a:pPr>
              <a:lnSpc>
                <a:spcPct val="130000"/>
              </a:lnSpc>
            </a:pP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並輸入機種和聯絡資訊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4" name="圖片 2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CA2BD3C8-1C07-4150-AFBB-8803E23CB0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019" y="3552458"/>
            <a:ext cx="2076450" cy="2413203"/>
          </a:xfrm>
          <a:prstGeom prst="roundRect">
            <a:avLst>
              <a:gd name="adj" fmla="val 60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C0C3568C-5D84-4B67-B023-8A0A26623E00}"/>
              </a:ext>
            </a:extLst>
          </p:cNvPr>
          <p:cNvGrpSpPr/>
          <p:nvPr/>
        </p:nvGrpSpPr>
        <p:grpSpPr>
          <a:xfrm>
            <a:off x="9282697" y="2738884"/>
            <a:ext cx="2019724" cy="1089206"/>
            <a:chOff x="9449742" y="2386378"/>
            <a:chExt cx="2019724" cy="1089206"/>
          </a:xfrm>
        </p:grpSpPr>
        <p:pic>
          <p:nvPicPr>
            <p:cNvPr id="27" name="圖片 26" descr="一張含有 光 的圖片&#10;&#10;自動產生的描述">
              <a:extLst>
                <a:ext uri="{FF2B5EF4-FFF2-40B4-BE49-F238E27FC236}">
                  <a16:creationId xmlns:a16="http://schemas.microsoft.com/office/drawing/2014/main" id="{B7F31ABC-647E-4867-9B77-8F036D20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9742" y="2386378"/>
              <a:ext cx="2019724" cy="108920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DA959046-8B69-40D6-9362-C97609B7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1215" y="2884316"/>
              <a:ext cx="1386304" cy="538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64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4839964C-5072-45DA-A016-DC41B19DD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52" y="1439784"/>
            <a:ext cx="1117738" cy="1409094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E6ABB71-0917-4AF3-B80A-324643996A9F}"/>
              </a:ext>
            </a:extLst>
          </p:cNvPr>
          <p:cNvSpPr txBox="1"/>
          <p:nvPr/>
        </p:nvSpPr>
        <p:spPr>
          <a:xfrm>
            <a:off x="1036502" y="1692536"/>
            <a:ext cx="3382896" cy="11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至 </a:t>
            </a: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中控平台的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Device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 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Info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 頁面設定您 ISP 的 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WAN/LAN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參數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1DE35DF4-FD30-405C-A5B6-51577EBBAE14}"/>
              </a:ext>
            </a:extLst>
          </p:cNvPr>
          <p:cNvSpPr/>
          <p:nvPr/>
        </p:nvSpPr>
        <p:spPr>
          <a:xfrm>
            <a:off x="1197407" y="2902551"/>
            <a:ext cx="2668814" cy="461417"/>
          </a:xfrm>
          <a:prstGeom prst="roundRect">
            <a:avLst/>
          </a:prstGeom>
          <a:solidFill>
            <a:srgbClr val="0033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ISP WAN2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50836EB2-6FA8-49CB-9266-51A52175B1DB}"/>
              </a:ext>
            </a:extLst>
          </p:cNvPr>
          <p:cNvSpPr/>
          <p:nvPr/>
        </p:nvSpPr>
        <p:spPr>
          <a:xfrm>
            <a:off x="1197407" y="3429440"/>
            <a:ext cx="2668814" cy="461417"/>
          </a:xfrm>
          <a:prstGeom prst="roundRect">
            <a:avLst/>
          </a:prstGeom>
          <a:solidFill>
            <a:srgbClr val="0066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ISP WAN1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EDA53CDD-7659-4ABA-86A5-94B4B627F722}"/>
              </a:ext>
            </a:extLst>
          </p:cNvPr>
          <p:cNvSpPr/>
          <p:nvPr/>
        </p:nvSpPr>
        <p:spPr>
          <a:xfrm>
            <a:off x="1197407" y="3956329"/>
            <a:ext cx="2668814" cy="461417"/>
          </a:xfrm>
          <a:prstGeom prst="roundRect">
            <a:avLst/>
          </a:prstGeom>
          <a:solidFill>
            <a:srgbClr val="0099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LAN IP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9234C74-B58D-48E4-B3DC-6C473B31CBF1}"/>
              </a:ext>
            </a:extLst>
          </p:cNvPr>
          <p:cNvSpPr txBox="1"/>
          <p:nvPr/>
        </p:nvSpPr>
        <p:spPr>
          <a:xfrm>
            <a:off x="5188020" y="1842351"/>
            <a:ext cx="2771057" cy="77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寄送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Activation Email </a:t>
            </a: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並將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URL </a:t>
            </a: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貼至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VM Installer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5133DD-C5C7-4D3E-A760-5EBA1229C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54" y="4509481"/>
            <a:ext cx="866182" cy="2037260"/>
          </a:xfrm>
          <a:prstGeom prst="rect">
            <a:avLst/>
          </a:prstGeom>
        </p:spPr>
      </p:pic>
      <p:pic>
        <p:nvPicPr>
          <p:cNvPr id="8" name="圖片 7" descr="一張含有 監視器, 坐, 螢幕, 時鐘 的圖片&#10;&#10;描述是以非常高的可信度產生">
            <a:extLst>
              <a:ext uri="{FF2B5EF4-FFF2-40B4-BE49-F238E27FC236}">
                <a16:creationId xmlns:a16="http://schemas.microsoft.com/office/drawing/2014/main" id="{50F8F0E3-B8B1-43E2-807A-E104D0163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54" y="1439784"/>
            <a:ext cx="1052362" cy="1315452"/>
          </a:xfrm>
          <a:prstGeom prst="rect">
            <a:avLst/>
          </a:prstGeom>
        </p:spPr>
      </p:pic>
      <p:pic>
        <p:nvPicPr>
          <p:cNvPr id="9" name="圖片 6">
            <a:extLst>
              <a:ext uri="{FF2B5EF4-FFF2-40B4-BE49-F238E27FC236}">
                <a16:creationId xmlns:a16="http://schemas.microsoft.com/office/drawing/2014/main" id="{F20BF2AD-119E-4E48-A26E-306080805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062" y="2943863"/>
            <a:ext cx="1114425" cy="1114425"/>
          </a:xfrm>
          <a:prstGeom prst="rect">
            <a:avLst/>
          </a:prstGeom>
          <a:effectLst>
            <a:glow rad="101600">
              <a:srgbClr val="9966FF">
                <a:alpha val="60000"/>
              </a:srgbClr>
            </a:glow>
          </a:effectLst>
        </p:spPr>
      </p:pic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4A7E8BD8-85BD-43BD-A256-FAB376F877C1}"/>
              </a:ext>
            </a:extLst>
          </p:cNvPr>
          <p:cNvSpPr/>
          <p:nvPr/>
        </p:nvSpPr>
        <p:spPr>
          <a:xfrm>
            <a:off x="6142495" y="2970487"/>
            <a:ext cx="1304260" cy="11144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endParaRPr lang="zh-TW" altLang="en-US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28" name="圖片 25" descr="一張含有 黑色, 白色, 大, 光 的圖片&#10;&#10;描述是以非常高的可信度產生">
            <a:extLst>
              <a:ext uri="{FF2B5EF4-FFF2-40B4-BE49-F238E27FC236}">
                <a16:creationId xmlns:a16="http://schemas.microsoft.com/office/drawing/2014/main" id="{21ABC6E1-B87B-4BBD-9C44-8F3FC297D0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08" y="2961389"/>
            <a:ext cx="1227747" cy="1242999"/>
          </a:xfrm>
          <a:prstGeom prst="rect">
            <a:avLst/>
          </a:prstGeom>
        </p:spPr>
      </p:pic>
      <p:pic>
        <p:nvPicPr>
          <p:cNvPr id="30" name="圖片 29" descr="一張含有 建築物, 相片, 坐, 光 的圖片&#10;&#10;描述是以非常高的可信度產生">
            <a:extLst>
              <a:ext uri="{FF2B5EF4-FFF2-40B4-BE49-F238E27FC236}">
                <a16:creationId xmlns:a16="http://schemas.microsoft.com/office/drawing/2014/main" id="{E087DB56-2F64-41D6-854C-B7ACC9E1D7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598" y="1439784"/>
            <a:ext cx="1039945" cy="1315452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9806410E-4F70-46CD-A5B4-0045CEB953D8}"/>
              </a:ext>
            </a:extLst>
          </p:cNvPr>
          <p:cNvSpPr txBox="1"/>
          <p:nvPr/>
        </p:nvSpPr>
        <p:spPr>
          <a:xfrm>
            <a:off x="8688571" y="1842351"/>
            <a:ext cx="2646640" cy="77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選擇 QuWAN WAN/LAN 對應的實體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介面卡</a:t>
            </a:r>
            <a:endParaRPr lang="zh-TW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4" name="圖片 33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C05EB42B-BBA0-48CA-9A20-5FF64FBD46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753" y="4296401"/>
            <a:ext cx="3066269" cy="923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E3ED1CBF-1539-4459-8DD0-280B4C62C207}"/>
              </a:ext>
            </a:extLst>
          </p:cNvPr>
          <p:cNvSpPr/>
          <p:nvPr/>
        </p:nvSpPr>
        <p:spPr>
          <a:xfrm>
            <a:off x="8816117" y="3963742"/>
            <a:ext cx="2525943" cy="461417"/>
          </a:xfrm>
          <a:prstGeom prst="roundRect">
            <a:avLst/>
          </a:prstGeom>
          <a:solidFill>
            <a:srgbClr val="9966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Port 3 = WAN1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1465C854-6296-45DB-B318-489221A40483}"/>
              </a:ext>
            </a:extLst>
          </p:cNvPr>
          <p:cNvSpPr/>
          <p:nvPr/>
        </p:nvSpPr>
        <p:spPr>
          <a:xfrm>
            <a:off x="8820566" y="3433146"/>
            <a:ext cx="2514645" cy="461417"/>
          </a:xfrm>
          <a:prstGeom prst="roundRect">
            <a:avLst/>
          </a:prstGeom>
          <a:solidFill>
            <a:srgbClr val="66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Port 4 = WAN2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55EB30AB-D050-4B4B-82B5-E57EA55B87EA}"/>
              </a:ext>
            </a:extLst>
          </p:cNvPr>
          <p:cNvSpPr/>
          <p:nvPr/>
        </p:nvSpPr>
        <p:spPr>
          <a:xfrm>
            <a:off x="8820566" y="2902551"/>
            <a:ext cx="2514645" cy="461417"/>
          </a:xfrm>
          <a:prstGeom prst="roundRect">
            <a:avLst/>
          </a:prstGeom>
          <a:solidFill>
            <a:srgbClr val="3B00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Port 5 = LAN 1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43" name="標題 1">
            <a:extLst>
              <a:ext uri="{FF2B5EF4-FFF2-40B4-BE49-F238E27FC236}">
                <a16:creationId xmlns:a16="http://schemas.microsoft.com/office/drawing/2014/main" id="{180441AB-28F2-4B99-B031-883F4BF5F246}"/>
              </a:ext>
            </a:extLst>
          </p:cNvPr>
          <p:cNvSpPr txBox="1">
            <a:spLocks/>
          </p:cNvSpPr>
          <p:nvPr/>
        </p:nvSpPr>
        <p:spPr>
          <a:xfrm>
            <a:off x="-152400" y="128269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無負擔啟用 QuWAN 於 Guardian</a:t>
            </a:r>
            <a:endParaRPr lang="zh-TW" altLang="en-US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C333766-361E-4F21-A7C7-696CF50D9B5F}"/>
              </a:ext>
            </a:extLst>
          </p:cNvPr>
          <p:cNvSpPr txBox="1"/>
          <p:nvPr/>
        </p:nvSpPr>
        <p:spPr>
          <a:xfrm>
            <a:off x="6208121" y="4879607"/>
            <a:ext cx="212623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接上實體 ISP 或 LAN 設備線路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r>
              <a:rPr lang="zh-TW" altLang="en-US" sz="2800" b="1">
                <a:solidFill>
                  <a:srgbClr val="FF6699"/>
                </a:solidFill>
                <a:latin typeface="Arial"/>
                <a:ea typeface="微軟正黑體"/>
                <a:cs typeface="Arial"/>
              </a:rPr>
              <a:t>完成!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BCA71DFE-D9E8-4E2D-8070-DCDE5DE836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0397" y="4857823"/>
            <a:ext cx="1203758" cy="1079231"/>
          </a:xfrm>
          <a:prstGeom prst="rect">
            <a:avLst/>
          </a:prstGeom>
        </p:spPr>
      </p:pic>
      <p:sp>
        <p:nvSpPr>
          <p:cNvPr id="25" name="Google Shape;2005;p118" hidden="1">
            <a:extLst>
              <a:ext uri="{FF2B5EF4-FFF2-40B4-BE49-F238E27FC236}">
                <a16:creationId xmlns:a16="http://schemas.microsoft.com/office/drawing/2014/main" id="{2CA71F8E-3E87-429C-99AF-5E80EC2AB18E}"/>
              </a:ext>
            </a:extLst>
          </p:cNvPr>
          <p:cNvSpPr txBox="1"/>
          <p:nvPr/>
        </p:nvSpPr>
        <p:spPr>
          <a:xfrm>
            <a:off x="7900508" y="3140255"/>
            <a:ext cx="762220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2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Oswald Medium" panose="00000600000000000000" pitchFamily="50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7</a:t>
            </a:r>
            <a:endParaRPr lang="en-US" sz="12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Oswald Medium" panose="00000600000000000000" pitchFamily="50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9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28339" y="1982081"/>
            <a:ext cx="5258849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6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應用情境</a:t>
            </a:r>
          </a:p>
        </p:txBody>
      </p:sp>
    </p:spTree>
    <p:extLst>
      <p:ext uri="{BB962C8B-B14F-4D97-AF65-F5344CB8AC3E}">
        <p14:creationId xmlns:p14="http://schemas.microsoft.com/office/powerpoint/2010/main" val="290646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863AB97B-668A-4D84-9D59-BD4173BC8EFD}"/>
              </a:ext>
            </a:extLst>
          </p:cNvPr>
          <p:cNvSpPr txBox="1">
            <a:spLocks/>
          </p:cNvSpPr>
          <p:nvPr/>
        </p:nvSpPr>
        <p:spPr>
          <a:xfrm>
            <a:off x="0" y="173257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應用情境 1: 啟用 QuWAN 做網關 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926FECA-996B-4628-8423-1909B47CE753}"/>
              </a:ext>
            </a:extLst>
          </p:cNvPr>
          <p:cNvSpPr/>
          <p:nvPr/>
        </p:nvSpPr>
        <p:spPr>
          <a:xfrm>
            <a:off x="799488" y="2572532"/>
            <a:ext cx="4196779" cy="3716077"/>
          </a:xfrm>
          <a:prstGeom prst="roundRect">
            <a:avLst>
              <a:gd name="adj" fmla="val 7064"/>
            </a:avLst>
          </a:prstGeom>
          <a:solidFill>
            <a:schemeClr val="bg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spcBef>
                <a:spcPts val="1000"/>
              </a:spcBef>
              <a:buClr>
                <a:schemeClr val="bg1"/>
              </a:buClr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738F67E-AB1A-486C-887B-134A8620D731}"/>
              </a:ext>
            </a:extLst>
          </p:cNvPr>
          <p:cNvCxnSpPr>
            <a:cxnSpLocks/>
          </p:cNvCxnSpPr>
          <p:nvPr/>
        </p:nvCxnSpPr>
        <p:spPr>
          <a:xfrm>
            <a:off x="2852453" y="2626674"/>
            <a:ext cx="9525" cy="942969"/>
          </a:xfrm>
          <a:prstGeom prst="straightConnector1">
            <a:avLst/>
          </a:prstGeom>
          <a:ln w="50800">
            <a:solidFill>
              <a:srgbClr val="33CC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0820B10-23E5-48FC-BB91-01D0111F66AD}"/>
              </a:ext>
            </a:extLst>
          </p:cNvPr>
          <p:cNvCxnSpPr>
            <a:cxnSpLocks/>
          </p:cNvCxnSpPr>
          <p:nvPr/>
        </p:nvCxnSpPr>
        <p:spPr>
          <a:xfrm flipH="1">
            <a:off x="2865261" y="3588934"/>
            <a:ext cx="0" cy="50481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310F5779-A836-479C-A161-53DA27D18FBB}"/>
              </a:ext>
            </a:extLst>
          </p:cNvPr>
          <p:cNvSpPr/>
          <p:nvPr/>
        </p:nvSpPr>
        <p:spPr>
          <a:xfrm>
            <a:off x="3135936" y="2795270"/>
            <a:ext cx="1473719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b="1">
                <a:solidFill>
                  <a:srgbClr val="33CCFF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Router WAN</a:t>
            </a:r>
          </a:p>
        </p:txBody>
      </p:sp>
      <p:pic>
        <p:nvPicPr>
          <p:cNvPr id="30" name="圖片 30" descr="一張含有 畫畫 的圖片&#10;&#10;描述是以非常高的可信度產生">
            <a:extLst>
              <a:ext uri="{FF2B5EF4-FFF2-40B4-BE49-F238E27FC236}">
                <a16:creationId xmlns:a16="http://schemas.microsoft.com/office/drawing/2014/main" id="{CBEBCAEC-3413-4045-955D-941068D208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838" y="3214914"/>
            <a:ext cx="1404056" cy="445554"/>
          </a:xfrm>
          <a:prstGeom prst="roundRect">
            <a:avLst>
              <a:gd name="adj" fmla="val 35288"/>
            </a:avLst>
          </a:prstGeom>
        </p:spPr>
      </p:pic>
      <p:pic>
        <p:nvPicPr>
          <p:cNvPr id="36" name="圖片 35" descr="一張含有 光 的圖片&#10;&#10;自動產生的描述">
            <a:extLst>
              <a:ext uri="{FF2B5EF4-FFF2-40B4-BE49-F238E27FC236}">
                <a16:creationId xmlns:a16="http://schemas.microsoft.com/office/drawing/2014/main" id="{B43E1CD4-2690-4F2F-AD22-6B2643A6A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430" y="2005145"/>
            <a:ext cx="1462556" cy="785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7E4174B-71D0-40D3-A220-64E5DB56C3DA}"/>
              </a:ext>
            </a:extLst>
          </p:cNvPr>
          <p:cNvCxnSpPr>
            <a:cxnSpLocks/>
          </p:cNvCxnSpPr>
          <p:nvPr/>
        </p:nvCxnSpPr>
        <p:spPr>
          <a:xfrm>
            <a:off x="2190688" y="4474524"/>
            <a:ext cx="9525" cy="63816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1" descr="一張含有 坐, 電腦, 桌, 男人 的圖片&#10;&#10;描述是以非常高的可信度產生">
            <a:extLst>
              <a:ext uri="{FF2B5EF4-FFF2-40B4-BE49-F238E27FC236}">
                <a16:creationId xmlns:a16="http://schemas.microsoft.com/office/drawing/2014/main" id="{29E6577B-E056-4585-AC34-9300854B3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34" y="5024553"/>
            <a:ext cx="1596438" cy="104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585F1CC2-1200-4F57-8765-C148EBD0D60A}"/>
              </a:ext>
            </a:extLst>
          </p:cNvPr>
          <p:cNvCxnSpPr>
            <a:cxnSpLocks/>
          </p:cNvCxnSpPr>
          <p:nvPr/>
        </p:nvCxnSpPr>
        <p:spPr>
          <a:xfrm>
            <a:off x="3558325" y="4474524"/>
            <a:ext cx="2569" cy="506615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6FE4CB7A-C214-4D70-98BC-C444648C8741}"/>
              </a:ext>
            </a:extLst>
          </p:cNvPr>
          <p:cNvSpPr/>
          <p:nvPr/>
        </p:nvSpPr>
        <p:spPr>
          <a:xfrm>
            <a:off x="6240606" y="2572532"/>
            <a:ext cx="5355808" cy="3716077"/>
          </a:xfrm>
          <a:prstGeom prst="roundRect">
            <a:avLst>
              <a:gd name="adj" fmla="val 7064"/>
            </a:avLst>
          </a:prstGeom>
          <a:solidFill>
            <a:schemeClr val="bg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spcBef>
                <a:spcPts val="1000"/>
              </a:spcBef>
              <a:buClr>
                <a:schemeClr val="bg1"/>
              </a:buClr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3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0BA3A8A7-7F62-44C2-BBDB-18A0929641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88" b="31288"/>
          <a:stretch/>
        </p:blipFill>
        <p:spPr>
          <a:xfrm>
            <a:off x="997596" y="3893203"/>
            <a:ext cx="3880417" cy="934212"/>
          </a:xfrm>
          <a:prstGeom prst="rect">
            <a:avLst/>
          </a:prstGeom>
        </p:spPr>
      </p:pic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F3DF2EBE-9026-434D-AB78-0F372B1D0E58}"/>
              </a:ext>
            </a:extLst>
          </p:cNvPr>
          <p:cNvCxnSpPr>
            <a:cxnSpLocks/>
          </p:cNvCxnSpPr>
          <p:nvPr/>
        </p:nvCxnSpPr>
        <p:spPr>
          <a:xfrm>
            <a:off x="8801014" y="2323199"/>
            <a:ext cx="0" cy="1733544"/>
          </a:xfrm>
          <a:prstGeom prst="straightConnector1">
            <a:avLst/>
          </a:prstGeom>
          <a:ln w="50800">
            <a:solidFill>
              <a:srgbClr val="FF66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 descr="一張含有 光 的圖片&#10;&#10;自動產生的描述">
            <a:extLst>
              <a:ext uri="{FF2B5EF4-FFF2-40B4-BE49-F238E27FC236}">
                <a16:creationId xmlns:a16="http://schemas.microsoft.com/office/drawing/2014/main" id="{972D4A4C-DE69-49C0-A1A1-872E69A047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36" y="1988804"/>
            <a:ext cx="1718040" cy="884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6DFD14E4-BD54-4C39-932A-2D0E4552E0E2}"/>
              </a:ext>
            </a:extLst>
          </p:cNvPr>
          <p:cNvCxnSpPr>
            <a:cxnSpLocks/>
          </p:cNvCxnSpPr>
          <p:nvPr/>
        </p:nvCxnSpPr>
        <p:spPr>
          <a:xfrm>
            <a:off x="7853635" y="4407849"/>
            <a:ext cx="9525" cy="69531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5CE4A88-3415-4AEF-840E-3EAD55A34DB5}"/>
              </a:ext>
            </a:extLst>
          </p:cNvPr>
          <p:cNvCxnSpPr>
            <a:cxnSpLocks/>
          </p:cNvCxnSpPr>
          <p:nvPr/>
        </p:nvCxnSpPr>
        <p:spPr>
          <a:xfrm>
            <a:off x="9439023" y="4407849"/>
            <a:ext cx="9525" cy="63816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1" descr="一張含有 坐, 電腦, 桌, 男人 的圖片&#10;&#10;描述是以非常高的可信度產生">
            <a:extLst>
              <a:ext uri="{FF2B5EF4-FFF2-40B4-BE49-F238E27FC236}">
                <a16:creationId xmlns:a16="http://schemas.microsoft.com/office/drawing/2014/main" id="{37DE048C-D6B9-419C-AE69-C556DBF894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28" y="5015027"/>
            <a:ext cx="1596438" cy="104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C0405286-401F-41C8-99C2-5DD453A1F6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72" b="34672"/>
          <a:stretch/>
        </p:blipFill>
        <p:spPr>
          <a:xfrm>
            <a:off x="6922145" y="3837487"/>
            <a:ext cx="4154124" cy="818236"/>
          </a:xfrm>
          <a:prstGeom prst="rect">
            <a:avLst/>
          </a:prstGeom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id="{9B97758D-8841-4E10-A63E-23182A01B1DF}"/>
              </a:ext>
            </a:extLst>
          </p:cNvPr>
          <p:cNvSpPr/>
          <p:nvPr/>
        </p:nvSpPr>
        <p:spPr>
          <a:xfrm>
            <a:off x="9125788" y="3219058"/>
            <a:ext cx="2045219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b="1">
                <a:solidFill>
                  <a:srgbClr val="FF6699"/>
                </a:solidFill>
                <a:latin typeface="Arial"/>
                <a:ea typeface="微軟正黑體"/>
                <a:cs typeface="Arial"/>
              </a:rPr>
              <a:t>ISP </a:t>
            </a:r>
            <a:r>
              <a:rPr lang="en-US" altLang="zh-TW" sz="1600" b="1" err="1">
                <a:solidFill>
                  <a:srgbClr val="FF6699"/>
                </a:solidFill>
                <a:latin typeface="Arial"/>
                <a:ea typeface="微軟正黑體"/>
                <a:cs typeface="Arial"/>
              </a:rPr>
              <a:t>QuWAN</a:t>
            </a:r>
            <a:r>
              <a:rPr lang="en-US" altLang="zh-TW" sz="1600" b="1">
                <a:solidFill>
                  <a:srgbClr val="FF6699"/>
                </a:solidFill>
                <a:latin typeface="Arial"/>
                <a:ea typeface="微軟正黑體"/>
                <a:cs typeface="Arial"/>
              </a:rPr>
              <a:t> WAN</a:t>
            </a:r>
            <a:endParaRPr lang="en-US" altLang="zh-TW" sz="1600" b="1">
              <a:solidFill>
                <a:srgbClr val="FF669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68" name="圖片 67">
            <a:extLst>
              <a:ext uri="{FF2B5EF4-FFF2-40B4-BE49-F238E27FC236}">
                <a16:creationId xmlns:a16="http://schemas.microsoft.com/office/drawing/2014/main" id="{A658713A-F13E-481F-9C78-0163515B9C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787" y="3045195"/>
            <a:ext cx="944121" cy="90602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71" name="矩形 70">
            <a:extLst>
              <a:ext uri="{FF2B5EF4-FFF2-40B4-BE49-F238E27FC236}">
                <a16:creationId xmlns:a16="http://schemas.microsoft.com/office/drawing/2014/main" id="{080AD8B9-3614-4815-84B4-E2FF1B1753C9}"/>
              </a:ext>
            </a:extLst>
          </p:cNvPr>
          <p:cNvSpPr/>
          <p:nvPr/>
        </p:nvSpPr>
        <p:spPr>
          <a:xfrm>
            <a:off x="9515295" y="4535423"/>
            <a:ext cx="1446341" cy="377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b="1" err="1">
                <a:solidFill>
                  <a:schemeClr val="bg1"/>
                </a:solidFill>
                <a:ea typeface="微軟正黑體"/>
                <a:sym typeface="Arial" panose="020B0604020202020204" pitchFamily="34" charset="0"/>
              </a:rPr>
              <a:t>QuWAN</a:t>
            </a:r>
            <a:r>
              <a:rPr lang="en-US" altLang="zh-TW" sz="1600" b="1">
                <a:solidFill>
                  <a:schemeClr val="bg1"/>
                </a:solidFill>
                <a:ea typeface="微軟正黑體"/>
                <a:sym typeface="Arial" panose="020B0604020202020204" pitchFamily="34" charset="0"/>
              </a:rPr>
              <a:t> LAN</a:t>
            </a:r>
            <a:endParaRPr lang="en-US" altLang="zh-TW" sz="1600" b="1">
              <a:solidFill>
                <a:schemeClr val="bg1"/>
              </a:solidFill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C396A20-9CC1-4E69-B89E-C4864E640CFF}"/>
              </a:ext>
            </a:extLst>
          </p:cNvPr>
          <p:cNvSpPr/>
          <p:nvPr/>
        </p:nvSpPr>
        <p:spPr>
          <a:xfrm>
            <a:off x="4647588" y="1175174"/>
            <a:ext cx="1578494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545707E8-B81F-4282-9F49-BDF56807D2C8}"/>
              </a:ext>
            </a:extLst>
          </p:cNvPr>
          <p:cNvSpPr/>
          <p:nvPr/>
        </p:nvSpPr>
        <p:spPr>
          <a:xfrm>
            <a:off x="0" y="1204368"/>
            <a:ext cx="12192000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一機多用，智能終端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PoE </a:t>
            </a:r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交換器晉升成為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SD-WAN Edge </a:t>
            </a:r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自動組建私有網路</a:t>
            </a:r>
            <a:endParaRPr lang="en-US" altLang="zh-TW" sz="2400" b="1" err="1">
              <a:solidFill>
                <a:srgbClr val="00FFCC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12742B6-874D-4E57-BE31-A82F88D4AA66}"/>
              </a:ext>
            </a:extLst>
          </p:cNvPr>
          <p:cNvSpPr/>
          <p:nvPr/>
        </p:nvSpPr>
        <p:spPr>
          <a:xfrm>
            <a:off x="3164511" y="3642736"/>
            <a:ext cx="1473719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Router LAN</a:t>
            </a:r>
          </a:p>
        </p:txBody>
      </p:sp>
      <p:pic>
        <p:nvPicPr>
          <p:cNvPr id="32" name="圖形 31">
            <a:extLst>
              <a:ext uri="{FF2B5EF4-FFF2-40B4-BE49-F238E27FC236}">
                <a16:creationId xmlns:a16="http://schemas.microsoft.com/office/drawing/2014/main" id="{9F11DE6B-B2AD-40F8-8785-135A7C1B0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5930" y="4935247"/>
            <a:ext cx="820098" cy="609216"/>
          </a:xfrm>
          <a:prstGeom prst="rect">
            <a:avLst/>
          </a:prstGeom>
        </p:spPr>
      </p:pic>
      <p:pic>
        <p:nvPicPr>
          <p:cNvPr id="34" name="圖形 33">
            <a:extLst>
              <a:ext uri="{FF2B5EF4-FFF2-40B4-BE49-F238E27FC236}">
                <a16:creationId xmlns:a16="http://schemas.microsoft.com/office/drawing/2014/main" id="{B8B187D6-E699-4975-84C2-619E2131E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2555" y="5446611"/>
            <a:ext cx="820098" cy="609216"/>
          </a:xfrm>
          <a:prstGeom prst="rect">
            <a:avLst/>
          </a:prstGeom>
        </p:spPr>
      </p:pic>
      <p:cxnSp>
        <p:nvCxnSpPr>
          <p:cNvPr id="40" name="Google Shape;866;p9">
            <a:extLst>
              <a:ext uri="{FF2B5EF4-FFF2-40B4-BE49-F238E27FC236}">
                <a16:creationId xmlns:a16="http://schemas.microsoft.com/office/drawing/2014/main" id="{9A8EE0DF-F2D6-4766-B9BF-3738DDB1FB07}"/>
              </a:ext>
            </a:extLst>
          </p:cNvPr>
          <p:cNvCxnSpPr>
            <a:cxnSpLocks/>
          </p:cNvCxnSpPr>
          <p:nvPr/>
        </p:nvCxnSpPr>
        <p:spPr>
          <a:xfrm>
            <a:off x="4749659" y="4221634"/>
            <a:ext cx="1776362" cy="11125"/>
          </a:xfrm>
          <a:prstGeom prst="straightConnector1">
            <a:avLst/>
          </a:prstGeom>
          <a:noFill/>
          <a:ln w="276225" cap="flat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81EAFF">
                    <a:alpha val="90000"/>
                  </a:srgbClr>
                </a:gs>
              </a:gsLst>
              <a:lin ang="0" scaled="0"/>
            </a:gradFill>
            <a:prstDash val="solid"/>
            <a:miter lim="800000"/>
            <a:headEnd type="none" w="sm" len="sm"/>
            <a:tailEnd type="triangle" w="sm" len="sm"/>
          </a:ln>
        </p:spPr>
      </p:cxnSp>
      <p:pic>
        <p:nvPicPr>
          <p:cNvPr id="44" name="圖片 43" descr="一張含有 畫畫, 食物 的圖片&#10;&#10;自動產生的描述">
            <a:extLst>
              <a:ext uri="{FF2B5EF4-FFF2-40B4-BE49-F238E27FC236}">
                <a16:creationId xmlns:a16="http://schemas.microsoft.com/office/drawing/2014/main" id="{D74EBF50-3127-4E90-987F-BAA46B3EF2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261" y="3135271"/>
            <a:ext cx="563506" cy="596369"/>
          </a:xfrm>
          <a:prstGeom prst="rect">
            <a:avLst/>
          </a:prstGeom>
        </p:spPr>
      </p:pic>
      <p:pic>
        <p:nvPicPr>
          <p:cNvPr id="47" name="圖形 46">
            <a:extLst>
              <a:ext uri="{FF2B5EF4-FFF2-40B4-BE49-F238E27FC236}">
                <a16:creationId xmlns:a16="http://schemas.microsoft.com/office/drawing/2014/main" id="{D1B29630-13F5-454C-ADCA-355F049F2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3681" y="4935247"/>
            <a:ext cx="820098" cy="609216"/>
          </a:xfrm>
          <a:prstGeom prst="rect">
            <a:avLst/>
          </a:prstGeom>
        </p:spPr>
      </p:pic>
      <p:pic>
        <p:nvPicPr>
          <p:cNvPr id="50" name="圖形 49">
            <a:extLst>
              <a:ext uri="{FF2B5EF4-FFF2-40B4-BE49-F238E27FC236}">
                <a16:creationId xmlns:a16="http://schemas.microsoft.com/office/drawing/2014/main" id="{943050C9-D204-4BFB-8315-4C754AFCA8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0306" y="5446611"/>
            <a:ext cx="820098" cy="6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44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863AB97B-668A-4D84-9D59-BD4173BC8EFD}"/>
              </a:ext>
            </a:extLst>
          </p:cNvPr>
          <p:cNvSpPr txBox="1">
            <a:spLocks/>
          </p:cNvSpPr>
          <p:nvPr/>
        </p:nvSpPr>
        <p:spPr>
          <a:xfrm>
            <a:off x="391885" y="123761"/>
            <a:ext cx="11422743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應用情境 2: QuWAN 搭配 pfSense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8D71DF-0ADA-42C9-8B1D-5B99516D6A21}"/>
              </a:ext>
            </a:extLst>
          </p:cNvPr>
          <p:cNvSpPr/>
          <p:nvPr/>
        </p:nvSpPr>
        <p:spPr>
          <a:xfrm>
            <a:off x="1132534" y="1220408"/>
            <a:ext cx="9941444" cy="80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雙層防火牆，同時享有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pfSense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入侵偵測與防禦系統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! </a:t>
            </a:r>
            <a:endParaRPr lang="en-US" altLang="zh-TW" sz="2400" b="1">
              <a:solidFill>
                <a:srgbClr val="00FF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en-US" altLang="zh-TW" sz="2400" b="1" err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讓網路資料安全更升級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!</a:t>
            </a:r>
            <a:endParaRPr lang="en-US" altLang="zh-TW" sz="2400" b="1">
              <a:solidFill>
                <a:srgbClr val="00FF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E18CC92-2AAC-4229-8228-84C644FF5D9F}"/>
              </a:ext>
            </a:extLst>
          </p:cNvPr>
          <p:cNvCxnSpPr>
            <a:cxnSpLocks/>
          </p:cNvCxnSpPr>
          <p:nvPr/>
        </p:nvCxnSpPr>
        <p:spPr>
          <a:xfrm>
            <a:off x="2826805" y="2743720"/>
            <a:ext cx="2076450" cy="2230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29C10833-03F4-4546-B93B-932EA891A29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826805" y="5717949"/>
            <a:ext cx="5502015" cy="38154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180512B-B588-4708-8B01-D576BB71C9FE}"/>
              </a:ext>
            </a:extLst>
          </p:cNvPr>
          <p:cNvCxnSpPr>
            <a:cxnSpLocks/>
          </p:cNvCxnSpPr>
          <p:nvPr/>
        </p:nvCxnSpPr>
        <p:spPr>
          <a:xfrm flipV="1">
            <a:off x="6659030" y="2765000"/>
            <a:ext cx="1552575" cy="6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C3C1056-2B6A-465B-9C6F-E92391A9A6D3}"/>
              </a:ext>
            </a:extLst>
          </p:cNvPr>
          <p:cNvCxnSpPr>
            <a:cxnSpLocks/>
          </p:cNvCxnSpPr>
          <p:nvPr/>
        </p:nvCxnSpPr>
        <p:spPr>
          <a:xfrm>
            <a:off x="2931580" y="3555581"/>
            <a:ext cx="1968248" cy="0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 hidden="1">
            <a:extLst>
              <a:ext uri="{FF2B5EF4-FFF2-40B4-BE49-F238E27FC236}">
                <a16:creationId xmlns:a16="http://schemas.microsoft.com/office/drawing/2014/main" id="{443D46B0-572A-4034-A2E4-7F233B882DB2}"/>
              </a:ext>
            </a:extLst>
          </p:cNvPr>
          <p:cNvCxnSpPr>
            <a:cxnSpLocks/>
          </p:cNvCxnSpPr>
          <p:nvPr/>
        </p:nvCxnSpPr>
        <p:spPr>
          <a:xfrm flipV="1">
            <a:off x="6512980" y="5485068"/>
            <a:ext cx="1724025" cy="19056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0383324C-1C73-4FCD-B330-BDD79D8FEB9A}"/>
              </a:ext>
            </a:extLst>
          </p:cNvPr>
          <p:cNvSpPr/>
          <p:nvPr/>
        </p:nvSpPr>
        <p:spPr>
          <a:xfrm>
            <a:off x="8328820" y="2541331"/>
            <a:ext cx="2616719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2400" b="1" err="1">
                <a:solidFill>
                  <a:srgbClr val="66FFFF"/>
                </a:solidFill>
                <a:latin typeface="Arial"/>
                <a:ea typeface="微軟正黑體"/>
                <a:cs typeface="Arial"/>
              </a:rPr>
              <a:t>QuWAN</a:t>
            </a:r>
            <a:r>
              <a:rPr lang="en-US" altLang="zh-TW" sz="2400" b="1">
                <a:solidFill>
                  <a:srgbClr val="66FFFF"/>
                </a:solidFill>
                <a:latin typeface="Arial"/>
                <a:ea typeface="微軟正黑體"/>
                <a:cs typeface="Arial"/>
              </a:rPr>
              <a:t> WAN</a:t>
            </a:r>
            <a:endParaRPr lang="en-US" altLang="zh-TW" sz="2400" b="1">
              <a:solidFill>
                <a:srgbClr val="66FFFF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97905F2-FF63-4AE8-8C4B-2D36012E0C17}"/>
              </a:ext>
            </a:extLst>
          </p:cNvPr>
          <p:cNvSpPr/>
          <p:nvPr/>
        </p:nvSpPr>
        <p:spPr>
          <a:xfrm>
            <a:off x="3190263" y="3550981"/>
            <a:ext cx="2616719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QuWAN</a:t>
            </a:r>
            <a:r>
              <a:rPr lang="en-US" altLang="zh-TW" sz="16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 LAN</a:t>
            </a:r>
            <a:endParaRPr lang="en-US" altLang="zh-TW" sz="1600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2117A0F-0835-4A6E-B1BE-008871C796DC}"/>
              </a:ext>
            </a:extLst>
          </p:cNvPr>
          <p:cNvSpPr/>
          <p:nvPr/>
        </p:nvSpPr>
        <p:spPr>
          <a:xfrm>
            <a:off x="3142638" y="4763479"/>
            <a:ext cx="1970167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pfSense</a:t>
            </a:r>
            <a:r>
              <a:rPr lang="en-US" altLang="zh-TW" sz="16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WAN</a:t>
            </a:r>
            <a:endParaRPr lang="en-US" altLang="zh-TW" sz="1600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318AAD1-7173-4BB0-876E-CD1946ABC7BF}"/>
              </a:ext>
            </a:extLst>
          </p:cNvPr>
          <p:cNvSpPr/>
          <p:nvPr/>
        </p:nvSpPr>
        <p:spPr>
          <a:xfrm>
            <a:off x="8328820" y="5532181"/>
            <a:ext cx="2616719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2400" b="1" err="1">
                <a:solidFill>
                  <a:srgbClr val="66FFFF"/>
                </a:solidFill>
                <a:latin typeface="Arial"/>
                <a:ea typeface="微軟正黑體"/>
                <a:cs typeface="Arial"/>
              </a:rPr>
              <a:t>pfSense</a:t>
            </a:r>
            <a:r>
              <a:rPr lang="en-US" altLang="zh-TW" sz="2400" b="1">
                <a:solidFill>
                  <a:srgbClr val="66FFFF"/>
                </a:solidFill>
                <a:latin typeface="Arial"/>
                <a:ea typeface="微軟正黑體"/>
                <a:cs typeface="Arial"/>
              </a:rPr>
              <a:t> LAN</a:t>
            </a:r>
            <a:endParaRPr lang="en-US" altLang="zh-TW" sz="2400" b="1">
              <a:solidFill>
                <a:srgbClr val="66FFFF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4DF30223-3FA4-4AAC-8725-D033487F888C}"/>
              </a:ext>
            </a:extLst>
          </p:cNvPr>
          <p:cNvCxnSpPr>
            <a:cxnSpLocks/>
          </p:cNvCxnSpPr>
          <p:nvPr/>
        </p:nvCxnSpPr>
        <p:spPr>
          <a:xfrm rot="5400000">
            <a:off x="3288026" y="3033847"/>
            <a:ext cx="1589677" cy="2642777"/>
          </a:xfrm>
          <a:prstGeom prst="bentConnector2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92CC0A0-204C-4267-BBFC-056FF5568DC7}"/>
              </a:ext>
            </a:extLst>
          </p:cNvPr>
          <p:cNvSpPr/>
          <p:nvPr/>
        </p:nvSpPr>
        <p:spPr>
          <a:xfrm>
            <a:off x="4776004" y="2534491"/>
            <a:ext cx="2076450" cy="461417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</a:rPr>
              <a:t>虛擬交換器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A04357C7-067E-42DB-9D32-537D02A2B8BE}"/>
              </a:ext>
            </a:extLst>
          </p:cNvPr>
          <p:cNvSpPr/>
          <p:nvPr/>
        </p:nvSpPr>
        <p:spPr>
          <a:xfrm>
            <a:off x="4776004" y="3344116"/>
            <a:ext cx="2076450" cy="461417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zh-TW" sz="16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虛擬交換器</a:t>
            </a:r>
            <a:endParaRPr lang="zh-TW" sz="16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1B980078-00E5-4118-B682-B495AB6D6EA0}"/>
              </a:ext>
            </a:extLst>
          </p:cNvPr>
          <p:cNvSpPr/>
          <p:nvPr/>
        </p:nvSpPr>
        <p:spPr>
          <a:xfrm>
            <a:off x="4776004" y="5487241"/>
            <a:ext cx="2076450" cy="461417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zh-TW" sz="16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虛擬交換器</a:t>
            </a:r>
            <a:endParaRPr lang="zh-TW" sz="1600">
              <a:ea typeface="+mn-lt"/>
              <a:cs typeface="+mn-lt"/>
            </a:endParaRPr>
          </a:p>
        </p:txBody>
      </p:sp>
      <p:pic>
        <p:nvPicPr>
          <p:cNvPr id="5" name="圖片 4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BCD0931D-93A7-47EC-BA33-5B2DE5C8A5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895" y="2438184"/>
            <a:ext cx="1365078" cy="1365078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pic>
        <p:nvPicPr>
          <p:cNvPr id="4" name="圖形 1">
            <a:extLst>
              <a:ext uri="{FF2B5EF4-FFF2-40B4-BE49-F238E27FC236}">
                <a16:creationId xmlns:a16="http://schemas.microsoft.com/office/drawing/2014/main" id="{6ABD7001-B066-49BF-8525-D5D31579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488" y="4718269"/>
            <a:ext cx="1364112" cy="1353882"/>
          </a:xfrm>
          <a:prstGeom prst="roundRect">
            <a:avLst>
              <a:gd name="adj" fmla="val 17383"/>
            </a:avLst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5050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05325" y="1982081"/>
            <a:ext cx="5173579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72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Demo</a:t>
            </a:r>
            <a:endParaRPr lang="zh-TW" altLang="en-US" sz="72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591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469232" y="1982081"/>
            <a:ext cx="5197642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6000" b="1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測試計畫</a:t>
            </a:r>
            <a:endParaRPr lang="en-US" altLang="zh-TW" sz="60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04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F604DC3-7239-4D63-AA57-3F6DF34D0D59}"/>
              </a:ext>
            </a:extLst>
          </p:cNvPr>
          <p:cNvSpPr/>
          <p:nvPr/>
        </p:nvSpPr>
        <p:spPr>
          <a:xfrm>
            <a:off x="6594177" y="1661850"/>
            <a:ext cx="4946873" cy="3098041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</p:txBody>
      </p:sp>
      <p:pic>
        <p:nvPicPr>
          <p:cNvPr id="5" name="圖片 4" descr="一張含有 遊戲, 影片, 室內, 白色 的圖片&#10;&#10;自動產生的描述">
            <a:extLst>
              <a:ext uri="{FF2B5EF4-FFF2-40B4-BE49-F238E27FC236}">
                <a16:creationId xmlns:a16="http://schemas.microsoft.com/office/drawing/2014/main" id="{484ED3C8-09C1-4BD5-A64C-8564F2C300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86" y="4009824"/>
            <a:ext cx="1983475" cy="12396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764B4B0B-2E7C-473D-80F4-B7D48068249A}"/>
              </a:ext>
            </a:extLst>
          </p:cNvPr>
          <p:cNvSpPr txBox="1">
            <a:spLocks/>
          </p:cNvSpPr>
          <p:nvPr/>
        </p:nvSpPr>
        <p:spPr>
          <a:xfrm>
            <a:off x="0" y="51896"/>
            <a:ext cx="12191999" cy="1147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b="1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b="1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上市</a:t>
            </a:r>
            <a:endParaRPr lang="en-US" altLang="zh-TW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7" name="Google Shape;945;p11">
            <a:extLst>
              <a:ext uri="{FF2B5EF4-FFF2-40B4-BE49-F238E27FC236}">
                <a16:creationId xmlns:a16="http://schemas.microsoft.com/office/drawing/2014/main" id="{86E27608-7395-452C-9743-385502834E21}"/>
              </a:ext>
            </a:extLst>
          </p:cNvPr>
          <p:cNvSpPr/>
          <p:nvPr/>
        </p:nvSpPr>
        <p:spPr>
          <a:xfrm>
            <a:off x="1505487" y="1661850"/>
            <a:ext cx="3852812" cy="13079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200" b="1">
                <a:solidFill>
                  <a:srgbClr val="00FFFF"/>
                </a:solidFill>
                <a:cs typeface="Arial"/>
              </a:rPr>
              <a:t>Beta 測試計畫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zh-TW" altLang="en-US" sz="2000">
                <a:solidFill>
                  <a:schemeClr val="bg1"/>
                </a:solidFill>
                <a:cs typeface="Arial"/>
                <a:sym typeface="Arial" panose="020B0604020202020204" pitchFamily="34" charset="0"/>
              </a:rPr>
              <a:t>期間: 2020/01/17 至 2020/05/31</a:t>
            </a:r>
            <a:endParaRPr lang="zh-TW" altLang="en-US" sz="2000">
              <a:solidFill>
                <a:schemeClr val="bg1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</a:pPr>
            <a:r>
              <a:rPr lang="zh-TW" altLang="en-US" sz="2000">
                <a:solidFill>
                  <a:schemeClr val="bg1"/>
                </a:solidFill>
                <a:cs typeface="Arial"/>
                <a:sym typeface="Arial"/>
              </a:rPr>
              <a:t>首發支援 Guardian QGD-1600P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8CAB8345-9058-42CD-A51A-60AE07E4B3CE}"/>
              </a:ext>
            </a:extLst>
          </p:cNvPr>
          <p:cNvSpPr/>
          <p:nvPr/>
        </p:nvSpPr>
        <p:spPr>
          <a:xfrm rot="5400000">
            <a:off x="3034061" y="3270185"/>
            <a:ext cx="795664" cy="57751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945;p11">
            <a:extLst>
              <a:ext uri="{FF2B5EF4-FFF2-40B4-BE49-F238E27FC236}">
                <a16:creationId xmlns:a16="http://schemas.microsoft.com/office/drawing/2014/main" id="{DB0A67E6-EDDE-4886-A292-B4B802741F99}"/>
              </a:ext>
            </a:extLst>
          </p:cNvPr>
          <p:cNvSpPr/>
          <p:nvPr/>
        </p:nvSpPr>
        <p:spPr>
          <a:xfrm>
            <a:off x="459877" y="4086587"/>
            <a:ext cx="5944032" cy="17785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zh-TW" sz="3200" b="1">
                <a:solidFill>
                  <a:srgbClr val="00FFFF"/>
                </a:solidFill>
                <a:cs typeface="Arial"/>
                <a:sym typeface="Arial" panose="020B0604020202020204" pitchFamily="34" charset="0"/>
              </a:rPr>
              <a:t>首年啟用</a:t>
            </a:r>
            <a:r>
              <a:rPr lang="zh-TW" altLang="en-US" sz="3200" b="1">
                <a:solidFill>
                  <a:srgbClr val="00FFFF"/>
                </a:solidFill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 err="1">
                <a:solidFill>
                  <a:srgbClr val="00FFFF"/>
                </a:solidFill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3200" b="1">
                <a:solidFill>
                  <a:srgbClr val="00FFFF"/>
                </a:solidFill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 err="1">
                <a:solidFill>
                  <a:srgbClr val="00FFFF"/>
                </a:solidFill>
                <a:cs typeface="Arial"/>
                <a:sym typeface="Arial" panose="020B0604020202020204" pitchFamily="34" charset="0"/>
              </a:rPr>
              <a:t>第一年</a:t>
            </a:r>
            <a:r>
              <a:rPr lang="zh-TW" altLang="zh-TW" sz="3200" b="1">
                <a:solidFill>
                  <a:srgbClr val="00FFFF"/>
                </a:solidFill>
                <a:cs typeface="Arial"/>
                <a:sym typeface="Arial" panose="020B0604020202020204" pitchFamily="34" charset="0"/>
              </a:rPr>
              <a:t>免費</a:t>
            </a:r>
            <a:r>
              <a:rPr lang="en-US" altLang="zh-TW" sz="3200" b="1">
                <a:solidFill>
                  <a:srgbClr val="00FFFF"/>
                </a:solidFill>
                <a:cs typeface="Arial"/>
                <a:sym typeface="Arial" panose="020B0604020202020204" pitchFamily="34" charset="0"/>
              </a:rPr>
              <a:t>!</a:t>
            </a:r>
            <a:endParaRPr lang="zh-TW" altLang="zh-TW" sz="3200" b="1">
              <a:solidFill>
                <a:srgbClr val="00FFFF"/>
              </a:solidFill>
              <a:cs typeface="Arial"/>
            </a:endParaRPr>
          </a:p>
          <a:p>
            <a:pPr algn="ctr"/>
            <a:r>
              <a:rPr lang="en-US" altLang="zh-TW" sz="2000">
                <a:solidFill>
                  <a:schemeClr val="bg1"/>
                </a:solidFill>
                <a:cs typeface="Arial"/>
              </a:rPr>
              <a:t>QNAP </a:t>
            </a:r>
            <a:r>
              <a:rPr lang="en-US" altLang="zh-TW" sz="2000" err="1">
                <a:solidFill>
                  <a:schemeClr val="bg1"/>
                </a:solidFill>
                <a:cs typeface="Arial"/>
              </a:rPr>
              <a:t>設備專屬優惠</a:t>
            </a:r>
            <a:endParaRPr lang="en-US" altLang="zh-TW" sz="200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altLang="zh-TW" sz="2000" err="1">
                <a:solidFill>
                  <a:schemeClr val="bg1"/>
                </a:solidFill>
                <a:cs typeface="Arial"/>
              </a:rPr>
              <a:t>期間</a:t>
            </a:r>
            <a:r>
              <a:rPr lang="en-US" altLang="zh-TW" sz="2000">
                <a:solidFill>
                  <a:schemeClr val="bg1"/>
                </a:solidFill>
                <a:cs typeface="Arial"/>
              </a:rPr>
              <a:t>: 2020/06/01 起</a:t>
            </a:r>
          </a:p>
        </p:txBody>
      </p:sp>
      <p:sp>
        <p:nvSpPr>
          <p:cNvPr id="13" name="Google Shape;945;p11">
            <a:extLst>
              <a:ext uri="{FF2B5EF4-FFF2-40B4-BE49-F238E27FC236}">
                <a16:creationId xmlns:a16="http://schemas.microsoft.com/office/drawing/2014/main" id="{3CE6BE9B-B9A9-4C23-B6D1-343FF541DED2}"/>
              </a:ext>
            </a:extLst>
          </p:cNvPr>
          <p:cNvSpPr/>
          <p:nvPr/>
        </p:nvSpPr>
        <p:spPr>
          <a:xfrm>
            <a:off x="6760738" y="1995508"/>
            <a:ext cx="4648790" cy="15293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QuWAN 即將於二月底支援於 NAS</a:t>
            </a:r>
            <a:endParaRPr lang="zh-TW" altLang="en-US" sz="2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r>
              <a:rPr 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X51, X53, X</a:t>
            </a:r>
            <a:r>
              <a:rPr lang="en-US" alt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63, X</a:t>
            </a:r>
            <a:r>
              <a:rPr 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71,</a:t>
            </a:r>
            <a:r>
              <a:rPr lang="en-US" alt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X72,</a:t>
            </a:r>
            <a:r>
              <a:rPr 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X73, X77, X8</a:t>
            </a:r>
            <a:r>
              <a:rPr lang="en-US" alt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0</a:t>
            </a:r>
            <a:r>
              <a:rPr lang="zh-TW" altLang="en-US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lang="en-US" alt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X8</a:t>
            </a:r>
            <a:r>
              <a:rPr 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2, X</a:t>
            </a:r>
            <a:r>
              <a:rPr lang="en-US" alt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83, X</a:t>
            </a:r>
            <a:r>
              <a:rPr 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85, X</a:t>
            </a:r>
            <a:r>
              <a:rPr lang="en-US" alt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88, X</a:t>
            </a:r>
            <a:r>
              <a:rPr lang="zh-TW" sz="2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89</a:t>
            </a:r>
            <a:endParaRPr lang="zh-TW" sz="2200" b="1">
              <a:solidFill>
                <a:schemeClr val="bg1"/>
              </a:solidFill>
            </a:endParaRPr>
          </a:p>
          <a:p>
            <a:r>
              <a:rPr lang="zh-TW" altLang="en-US" sz="3200" b="1">
                <a:solidFill>
                  <a:srgbClr val="00FFFF"/>
                </a:solidFill>
                <a:cs typeface="Arial"/>
              </a:rPr>
              <a:t>敬請期待</a:t>
            </a:r>
            <a:r>
              <a:rPr lang="en-US" altLang="zh-TW" sz="3200" b="1">
                <a:solidFill>
                  <a:srgbClr val="00FFFF"/>
                </a:solidFill>
                <a:cs typeface="Arial"/>
              </a:rPr>
              <a:t>!</a:t>
            </a:r>
            <a:endParaRPr lang="zh-TW" altLang="en-US" sz="3200" b="1">
              <a:solidFill>
                <a:srgbClr val="00FFFF"/>
              </a:solidFill>
              <a:cs typeface="Arial"/>
            </a:endParaRPr>
          </a:p>
          <a:p>
            <a:endParaRPr lang="zh-TW" altLang="en-US" sz="2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endParaRPr lang="zh-TW" altLang="en-US" sz="2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pic>
        <p:nvPicPr>
          <p:cNvPr id="16" name="圖片 15" descr="一張含有 電子用品, 室內, 黑色, 電腦 的圖片&#10;&#10;自動產生的描述">
            <a:extLst>
              <a:ext uri="{FF2B5EF4-FFF2-40B4-BE49-F238E27FC236}">
                <a16:creationId xmlns:a16="http://schemas.microsoft.com/office/drawing/2014/main" id="{F866535D-C1A4-48DD-A543-CEB78EF01A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859" y="3781147"/>
            <a:ext cx="2574471" cy="16090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圖片 17" descr="一張含有 電子用品, 坐, 微波爐, 白色 的圖片&#10;&#10;自動產生的描述">
            <a:extLst>
              <a:ext uri="{FF2B5EF4-FFF2-40B4-BE49-F238E27FC236}">
                <a16:creationId xmlns:a16="http://schemas.microsoft.com/office/drawing/2014/main" id="{FE970FE3-3C21-4946-A602-155BF23FBD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075" y="4234938"/>
            <a:ext cx="2406126" cy="150409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323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89547" y="1982081"/>
            <a:ext cx="5101569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sz="4800" b="1">
                <a:latin typeface="+mn-lt"/>
                <a:ea typeface="微軟正黑體"/>
                <a:cs typeface="Arial"/>
                <a:sym typeface="Arial" panose="020B0604020202020204" pitchFamily="34" charset="0"/>
              </a:rPr>
              <a:t> </a:t>
            </a: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私有網路的好處</a:t>
            </a:r>
            <a:endParaRPr lang="zh-TW" altLang="en-US" sz="48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180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7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86F5557D-630D-4156-A4F4-D6DA5DF72B54}"/>
              </a:ext>
            </a:extLst>
          </p:cNvPr>
          <p:cNvSpPr/>
          <p:nvPr/>
        </p:nvSpPr>
        <p:spPr>
          <a:xfrm>
            <a:off x="570709" y="1586571"/>
            <a:ext cx="3565624" cy="4722313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34DD832A-4E46-4568-84C3-76F27DC750B2}"/>
              </a:ext>
            </a:extLst>
          </p:cNvPr>
          <p:cNvSpPr/>
          <p:nvPr/>
        </p:nvSpPr>
        <p:spPr>
          <a:xfrm>
            <a:off x="4337252" y="1586571"/>
            <a:ext cx="3565624" cy="4722313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B4977210-D4A5-4DFD-80D9-132AB089A40A}"/>
              </a:ext>
            </a:extLst>
          </p:cNvPr>
          <p:cNvSpPr/>
          <p:nvPr/>
        </p:nvSpPr>
        <p:spPr>
          <a:xfrm>
            <a:off x="8099610" y="1576975"/>
            <a:ext cx="3565624" cy="4722313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/>
              <a:ea typeface="微軟正黑體"/>
              <a:cs typeface="Calibri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C30AB4C-D099-434F-B50C-E20A0C995795}"/>
              </a:ext>
            </a:extLst>
          </p:cNvPr>
          <p:cNvSpPr txBox="1">
            <a:spLocks/>
          </p:cNvSpPr>
          <p:nvPr/>
        </p:nvSpPr>
        <p:spPr>
          <a:xfrm>
            <a:off x="0" y="147319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endParaRPr lang="zh-TW" altLang="en-US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  <p:sp>
        <p:nvSpPr>
          <p:cNvPr id="2" name="Google Shape;622;p2">
            <a:extLst>
              <a:ext uri="{FF2B5EF4-FFF2-40B4-BE49-F238E27FC236}">
                <a16:creationId xmlns:a16="http://schemas.microsoft.com/office/drawing/2014/main" id="{774A745A-44B8-439B-B57A-A2E11B4ED8EA}"/>
              </a:ext>
            </a:extLst>
          </p:cNvPr>
          <p:cNvSpPr txBox="1">
            <a:spLocks/>
          </p:cNvSpPr>
          <p:nvPr/>
        </p:nvSpPr>
        <p:spPr>
          <a:xfrm>
            <a:off x="0" y="186489"/>
            <a:ext cx="12192001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zh-TW"/>
            </a:defPPr>
            <a:lvl1pPr algn="ctr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4400"/>
              <a:buNone/>
              <a:defRPr sz="44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defRPr>
            </a:lvl1pPr>
          </a:lstStyle>
          <a:p>
            <a:r>
              <a:rPr lang="zh-TW" altLang="en-US"/>
              <a:t>保護您的網路行為和資料</a:t>
            </a:r>
          </a:p>
        </p:txBody>
      </p:sp>
      <p:sp>
        <p:nvSpPr>
          <p:cNvPr id="9" name="Google Shape;625;p2">
            <a:extLst>
              <a:ext uri="{FF2B5EF4-FFF2-40B4-BE49-F238E27FC236}">
                <a16:creationId xmlns:a16="http://schemas.microsoft.com/office/drawing/2014/main" id="{0A7BDC00-B105-4083-8385-A5DD5845DE5F}"/>
              </a:ext>
            </a:extLst>
          </p:cNvPr>
          <p:cNvSpPr txBox="1">
            <a:spLocks/>
          </p:cNvSpPr>
          <p:nvPr/>
        </p:nvSpPr>
        <p:spPr>
          <a:xfrm>
            <a:off x="638615" y="1007834"/>
            <a:ext cx="9042888" cy="5795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2000">
                <a:solidFill>
                  <a:srgbClr val="FFFFFF"/>
                </a:solidFill>
                <a:ea typeface="微軟正黑體"/>
              </a:rPr>
              <a:t>在您上網際網路那刻起，駭客就在你身旁!</a:t>
            </a:r>
          </a:p>
        </p:txBody>
      </p:sp>
      <p:pic>
        <p:nvPicPr>
          <p:cNvPr id="12" name="圖片 11" descr="一張含有 畫畫 的圖片&#10;&#10;自動產生的描述">
            <a:extLst>
              <a:ext uri="{FF2B5EF4-FFF2-40B4-BE49-F238E27FC236}">
                <a16:creationId xmlns:a16="http://schemas.microsoft.com/office/drawing/2014/main" id="{08F6519D-E4ED-47E8-B3E0-307D261AE4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84" y="2810684"/>
            <a:ext cx="976176" cy="976176"/>
          </a:xfrm>
          <a:prstGeom prst="rect">
            <a:avLst/>
          </a:prstGeom>
        </p:spPr>
      </p:pic>
      <p:pic>
        <p:nvPicPr>
          <p:cNvPr id="54" name="圖片 53" descr="一張含有 畫畫 的圖片&#10;&#10;自動產生的描述">
            <a:extLst>
              <a:ext uri="{FF2B5EF4-FFF2-40B4-BE49-F238E27FC236}">
                <a16:creationId xmlns:a16="http://schemas.microsoft.com/office/drawing/2014/main" id="{3E57C5B0-D0A3-41FA-8140-FE90D2A91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849" y="2810684"/>
            <a:ext cx="976176" cy="976176"/>
          </a:xfrm>
          <a:prstGeom prst="rect">
            <a:avLst/>
          </a:prstGeom>
        </p:spPr>
      </p:pic>
      <p:sp>
        <p:nvSpPr>
          <p:cNvPr id="58" name="Google Shape;625;p2">
            <a:extLst>
              <a:ext uri="{FF2B5EF4-FFF2-40B4-BE49-F238E27FC236}">
                <a16:creationId xmlns:a16="http://schemas.microsoft.com/office/drawing/2014/main" id="{1DF29587-1F7C-4AB2-BF8D-03C8CAE42135}"/>
              </a:ext>
            </a:extLst>
          </p:cNvPr>
          <p:cNvSpPr txBox="1">
            <a:spLocks/>
          </p:cNvSpPr>
          <p:nvPr/>
        </p:nvSpPr>
        <p:spPr>
          <a:xfrm>
            <a:off x="570709" y="2001952"/>
            <a:ext cx="3565624" cy="4563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2000" b="1">
                <a:solidFill>
                  <a:srgbClr val="00FFFF"/>
                </a:solidFill>
                <a:ea typeface="微軟正黑體"/>
              </a:rPr>
              <a:t>資料轉移安全問題</a:t>
            </a:r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1FEAE3EA-1016-4951-BB08-2FEB018657D9}"/>
              </a:ext>
            </a:extLst>
          </p:cNvPr>
          <p:cNvCxnSpPr>
            <a:stCxn id="12" idx="3"/>
            <a:endCxn id="54" idx="1"/>
          </p:cNvCxnSpPr>
          <p:nvPr/>
        </p:nvCxnSpPr>
        <p:spPr>
          <a:xfrm>
            <a:off x="1833160" y="3298772"/>
            <a:ext cx="1071689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176D5272-5BFE-4825-A623-EC540294E21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345072" y="3786860"/>
            <a:ext cx="388035" cy="133718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1609FB79-E2FC-43ED-BCDF-448370165C0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2965547" y="3786860"/>
            <a:ext cx="427390" cy="133718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圖片 55" descr="一張含有 光 的圖片&#10;&#10;自動產生的描述">
            <a:extLst>
              <a:ext uri="{FF2B5EF4-FFF2-40B4-BE49-F238E27FC236}">
                <a16:creationId xmlns:a16="http://schemas.microsoft.com/office/drawing/2014/main" id="{2256D23D-F59D-4D7E-A6EA-ED1768922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72" y="4678655"/>
            <a:ext cx="1988677" cy="1072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圖片 39" descr="一張含有 電腦 的圖片&#10;&#10;自動產生的描述">
            <a:extLst>
              <a:ext uri="{FF2B5EF4-FFF2-40B4-BE49-F238E27FC236}">
                <a16:creationId xmlns:a16="http://schemas.microsoft.com/office/drawing/2014/main" id="{7EEC2A10-19B4-4BFB-A531-923E2ACB31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00" y="4199439"/>
            <a:ext cx="952620" cy="1295245"/>
          </a:xfrm>
          <a:prstGeom prst="rect">
            <a:avLst/>
          </a:prstGeom>
        </p:spPr>
      </p:pic>
      <p:sp>
        <p:nvSpPr>
          <p:cNvPr id="66" name="橢圓 65">
            <a:extLst>
              <a:ext uri="{FF2B5EF4-FFF2-40B4-BE49-F238E27FC236}">
                <a16:creationId xmlns:a16="http://schemas.microsoft.com/office/drawing/2014/main" id="{A720FBF2-28EA-49B7-B639-93BD39B1B753}"/>
              </a:ext>
            </a:extLst>
          </p:cNvPr>
          <p:cNvSpPr/>
          <p:nvPr/>
        </p:nvSpPr>
        <p:spPr>
          <a:xfrm>
            <a:off x="4628754" y="2640638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分點業務</a:t>
            </a:r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DDB57E9E-C263-4CCE-8C26-F02408A53E04}"/>
              </a:ext>
            </a:extLst>
          </p:cNvPr>
          <p:cNvSpPr/>
          <p:nvPr/>
        </p:nvSpPr>
        <p:spPr>
          <a:xfrm>
            <a:off x="6606743" y="2640638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軟體開發</a:t>
            </a: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0634D661-0033-43C8-A6A5-F5D658BA938C}"/>
              </a:ext>
            </a:extLst>
          </p:cNvPr>
          <p:cNvSpPr/>
          <p:nvPr/>
        </p:nvSpPr>
        <p:spPr>
          <a:xfrm>
            <a:off x="4628754" y="4520559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採購</a:t>
            </a:r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A0F16763-99F5-472E-9482-DEC763F0D9A7}"/>
              </a:ext>
            </a:extLst>
          </p:cNvPr>
          <p:cNvSpPr/>
          <p:nvPr/>
        </p:nvSpPr>
        <p:spPr>
          <a:xfrm>
            <a:off x="6606743" y="4520559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財務</a:t>
            </a:r>
          </a:p>
        </p:txBody>
      </p:sp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76A6ACF6-51AD-40B6-9AA4-C8ADFA9DE2D9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5637888" y="3129759"/>
            <a:ext cx="96885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EBFF1DD1-2693-4DD3-B71F-6F52A7137546}"/>
              </a:ext>
            </a:extLst>
          </p:cNvPr>
          <p:cNvCxnSpPr>
            <a:cxnSpLocks/>
            <a:stCxn id="71" idx="6"/>
          </p:cNvCxnSpPr>
          <p:nvPr/>
        </p:nvCxnSpPr>
        <p:spPr>
          <a:xfrm>
            <a:off x="5637888" y="5009680"/>
            <a:ext cx="916226" cy="1536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63096092-BD89-429E-9E0E-B3F8E29FD1F1}"/>
              </a:ext>
            </a:extLst>
          </p:cNvPr>
          <p:cNvCxnSpPr>
            <a:cxnSpLocks/>
            <a:stCxn id="66" idx="4"/>
            <a:endCxn id="71" idx="0"/>
          </p:cNvCxnSpPr>
          <p:nvPr/>
        </p:nvCxnSpPr>
        <p:spPr>
          <a:xfrm>
            <a:off x="5133321" y="3618880"/>
            <a:ext cx="0" cy="90167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D81BA0BD-4D4F-448F-8B16-D84F1AC8443E}"/>
              </a:ext>
            </a:extLst>
          </p:cNvPr>
          <p:cNvCxnSpPr>
            <a:cxnSpLocks/>
            <a:stCxn id="68" idx="4"/>
            <a:endCxn id="72" idx="0"/>
          </p:cNvCxnSpPr>
          <p:nvPr/>
        </p:nvCxnSpPr>
        <p:spPr>
          <a:xfrm>
            <a:off x="7111310" y="3618880"/>
            <a:ext cx="0" cy="90167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721FE5B2-9EFE-4040-B024-21968A41B9CA}"/>
              </a:ext>
            </a:extLst>
          </p:cNvPr>
          <p:cNvCxnSpPr>
            <a:cxnSpLocks/>
            <a:stCxn id="66" idx="5"/>
            <a:endCxn id="72" idx="1"/>
          </p:cNvCxnSpPr>
          <p:nvPr/>
        </p:nvCxnSpPr>
        <p:spPr>
          <a:xfrm>
            <a:off x="5490104" y="3475620"/>
            <a:ext cx="1264423" cy="11881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D4B5051A-DBD3-4DA7-BF49-E1E5BA9C75A0}"/>
              </a:ext>
            </a:extLst>
          </p:cNvPr>
          <p:cNvCxnSpPr>
            <a:cxnSpLocks/>
            <a:stCxn id="68" idx="3"/>
            <a:endCxn id="71" idx="7"/>
          </p:cNvCxnSpPr>
          <p:nvPr/>
        </p:nvCxnSpPr>
        <p:spPr>
          <a:xfrm flipH="1">
            <a:off x="5490104" y="3475620"/>
            <a:ext cx="1264423" cy="11881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>
            <a:extLst>
              <a:ext uri="{FF2B5EF4-FFF2-40B4-BE49-F238E27FC236}">
                <a16:creationId xmlns:a16="http://schemas.microsoft.com/office/drawing/2014/main" id="{15414B16-466D-468F-A47A-96ACFDFB4476}"/>
              </a:ext>
            </a:extLst>
          </p:cNvPr>
          <p:cNvSpPr/>
          <p:nvPr/>
        </p:nvSpPr>
        <p:spPr>
          <a:xfrm>
            <a:off x="5612800" y="3564757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ERP</a:t>
            </a:r>
          </a:p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系統</a:t>
            </a:r>
          </a:p>
        </p:txBody>
      </p:sp>
      <p:pic>
        <p:nvPicPr>
          <p:cNvPr id="92" name="圖片 91" descr="一張含有 電腦 的圖片&#10;&#10;自動產生的描述">
            <a:extLst>
              <a:ext uri="{FF2B5EF4-FFF2-40B4-BE49-F238E27FC236}">
                <a16:creationId xmlns:a16="http://schemas.microsoft.com/office/drawing/2014/main" id="{D270C654-177E-4AB7-97DF-5E7D66A6B3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657" y="4691286"/>
            <a:ext cx="952620" cy="1295245"/>
          </a:xfrm>
          <a:prstGeom prst="rect">
            <a:avLst/>
          </a:prstGeom>
        </p:spPr>
      </p:pic>
      <p:sp>
        <p:nvSpPr>
          <p:cNvPr id="93" name="Google Shape;625;p2">
            <a:extLst>
              <a:ext uri="{FF2B5EF4-FFF2-40B4-BE49-F238E27FC236}">
                <a16:creationId xmlns:a16="http://schemas.microsoft.com/office/drawing/2014/main" id="{4CF65E66-E51A-4FA9-A3C8-5AC705F1C64A}"/>
              </a:ext>
            </a:extLst>
          </p:cNvPr>
          <p:cNvSpPr txBox="1">
            <a:spLocks/>
          </p:cNvSpPr>
          <p:nvPr/>
        </p:nvSpPr>
        <p:spPr>
          <a:xfrm>
            <a:off x="4351637" y="2001952"/>
            <a:ext cx="3565624" cy="4563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2000" b="1">
                <a:solidFill>
                  <a:srgbClr val="00FFFF"/>
                </a:solidFill>
                <a:ea typeface="微軟正黑體"/>
              </a:rPr>
              <a:t>協同作業機密問題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ts val="2800"/>
              <a:buFont typeface="Wingdings"/>
              <a:buChar char="v"/>
            </a:pPr>
            <a:endParaRPr lang="zh-TW" altLang="en-US" sz="2000" b="1">
              <a:solidFill>
                <a:srgbClr val="00FFFF"/>
              </a:solidFill>
              <a:ea typeface="微軟正黑體"/>
            </a:endParaRPr>
          </a:p>
        </p:txBody>
      </p:sp>
      <p:sp>
        <p:nvSpPr>
          <p:cNvPr id="94" name="Google Shape;625;p2">
            <a:extLst>
              <a:ext uri="{FF2B5EF4-FFF2-40B4-BE49-F238E27FC236}">
                <a16:creationId xmlns:a16="http://schemas.microsoft.com/office/drawing/2014/main" id="{8181E6F4-079B-4FEB-A437-F07BFDA4BA21}"/>
              </a:ext>
            </a:extLst>
          </p:cNvPr>
          <p:cNvSpPr txBox="1">
            <a:spLocks/>
          </p:cNvSpPr>
          <p:nvPr/>
        </p:nvSpPr>
        <p:spPr>
          <a:xfrm>
            <a:off x="8085225" y="2001952"/>
            <a:ext cx="3565624" cy="4563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2000" b="1">
                <a:solidFill>
                  <a:srgbClr val="00FFFF"/>
                </a:solidFill>
                <a:ea typeface="微軟正黑體"/>
              </a:rPr>
              <a:t>網路行為監控問題</a:t>
            </a:r>
          </a:p>
        </p:txBody>
      </p:sp>
      <p:pic>
        <p:nvPicPr>
          <p:cNvPr id="96" name="圖片 95" descr="一張含有 畫畫 的圖片&#10;&#10;自動產生的描述">
            <a:extLst>
              <a:ext uri="{FF2B5EF4-FFF2-40B4-BE49-F238E27FC236}">
                <a16:creationId xmlns:a16="http://schemas.microsoft.com/office/drawing/2014/main" id="{70AE2333-6358-43FD-800A-249E0F531D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29" y="2802328"/>
            <a:ext cx="820180" cy="759846"/>
          </a:xfrm>
          <a:prstGeom prst="rect">
            <a:avLst/>
          </a:prstGeom>
        </p:spPr>
      </p:pic>
      <p:pic>
        <p:nvPicPr>
          <p:cNvPr id="97" name="圖片 96" descr="一張含有 畫畫 的圖片&#10;&#10;自動產生的描述">
            <a:extLst>
              <a:ext uri="{FF2B5EF4-FFF2-40B4-BE49-F238E27FC236}">
                <a16:creationId xmlns:a16="http://schemas.microsoft.com/office/drawing/2014/main" id="{A31BC633-60C1-41BE-9239-DCBEA46B2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29" y="5253253"/>
            <a:ext cx="820180" cy="759846"/>
          </a:xfrm>
          <a:prstGeom prst="rect">
            <a:avLst/>
          </a:prstGeom>
        </p:spPr>
      </p:pic>
      <p:pic>
        <p:nvPicPr>
          <p:cNvPr id="101" name="圖片 100" descr="一張含有 畫畫 的圖片&#10;&#10;自動產生的描述">
            <a:extLst>
              <a:ext uri="{FF2B5EF4-FFF2-40B4-BE49-F238E27FC236}">
                <a16:creationId xmlns:a16="http://schemas.microsoft.com/office/drawing/2014/main" id="{CA342BB1-34B8-4EB2-A4B1-A9F066BC27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461" y="5165483"/>
            <a:ext cx="1048566" cy="705667"/>
          </a:xfrm>
          <a:prstGeom prst="rect">
            <a:avLst/>
          </a:prstGeom>
        </p:spPr>
      </p:pic>
      <p:pic>
        <p:nvPicPr>
          <p:cNvPr id="103" name="圖片 102" descr="一張含有 畫畫 的圖片&#10;&#10;自動產生的描述">
            <a:extLst>
              <a:ext uri="{FF2B5EF4-FFF2-40B4-BE49-F238E27FC236}">
                <a16:creationId xmlns:a16="http://schemas.microsoft.com/office/drawing/2014/main" id="{F8EFC7C4-4BE7-4599-913C-B0289755D9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160" y="2705248"/>
            <a:ext cx="800087" cy="691516"/>
          </a:xfrm>
          <a:prstGeom prst="rect">
            <a:avLst/>
          </a:prstGeom>
        </p:spPr>
      </p:pic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57A4CBAE-1D05-4026-8051-D0989042F339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8980119" y="3396764"/>
            <a:ext cx="0" cy="18564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D24EA37D-2F47-4ADE-97A7-6C348BEB3974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>
            <a:off x="10793204" y="3396764"/>
            <a:ext cx="1540" cy="176871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圖片 97" descr="一張含有 光 的圖片&#10;&#10;自動產生的描述">
            <a:extLst>
              <a:ext uri="{FF2B5EF4-FFF2-40B4-BE49-F238E27FC236}">
                <a16:creationId xmlns:a16="http://schemas.microsoft.com/office/drawing/2014/main" id="{2B971318-3182-4543-942E-619E25EDE5E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06" y="3999358"/>
            <a:ext cx="1190426" cy="641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9" name="圖片 98" descr="一張含有 光 的圖片&#10;&#10;自動產生的描述">
            <a:extLst>
              <a:ext uri="{FF2B5EF4-FFF2-40B4-BE49-F238E27FC236}">
                <a16:creationId xmlns:a16="http://schemas.microsoft.com/office/drawing/2014/main" id="{51EEAB19-A710-46C2-ADDD-E06E7E21B2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990" y="3999358"/>
            <a:ext cx="1190426" cy="641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圖片 103" descr="一張含有 電腦 的圖片&#10;&#10;自動產生的描述">
            <a:extLst>
              <a:ext uri="{FF2B5EF4-FFF2-40B4-BE49-F238E27FC236}">
                <a16:creationId xmlns:a16="http://schemas.microsoft.com/office/drawing/2014/main" id="{12E4335B-3069-47AB-9501-1493E1147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27" y="3588479"/>
            <a:ext cx="952620" cy="1295245"/>
          </a:xfrm>
          <a:prstGeom prst="rect">
            <a:avLst/>
          </a:prstGeom>
        </p:spPr>
      </p:pic>
      <p:pic>
        <p:nvPicPr>
          <p:cNvPr id="115" name="圖片 114">
            <a:extLst>
              <a:ext uri="{FF2B5EF4-FFF2-40B4-BE49-F238E27FC236}">
                <a16:creationId xmlns:a16="http://schemas.microsoft.com/office/drawing/2014/main" id="{FF572999-4DC0-4035-88F3-CB2C990F93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104" y="3044030"/>
            <a:ext cx="547087" cy="437767"/>
          </a:xfrm>
          <a:prstGeom prst="rect">
            <a:avLst/>
          </a:prstGeom>
        </p:spPr>
      </p:pic>
      <p:pic>
        <p:nvPicPr>
          <p:cNvPr id="120" name="圖片 119">
            <a:extLst>
              <a:ext uri="{FF2B5EF4-FFF2-40B4-BE49-F238E27FC236}">
                <a16:creationId xmlns:a16="http://schemas.microsoft.com/office/drawing/2014/main" id="{2A07871E-D408-44B5-BE1C-F1D4DBEFCE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575" y="4080702"/>
            <a:ext cx="547087" cy="437767"/>
          </a:xfrm>
          <a:prstGeom prst="rect">
            <a:avLst/>
          </a:prstGeom>
        </p:spPr>
      </p:pic>
      <p:pic>
        <p:nvPicPr>
          <p:cNvPr id="121" name="圖片 120">
            <a:extLst>
              <a:ext uri="{FF2B5EF4-FFF2-40B4-BE49-F238E27FC236}">
                <a16:creationId xmlns:a16="http://schemas.microsoft.com/office/drawing/2014/main" id="{76DE60A0-1EE1-4F30-BD2D-9394851ABA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203" y="4080702"/>
            <a:ext cx="547087" cy="4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5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2E2E2096-7883-4613-9151-74E86C8EAA1F}"/>
              </a:ext>
            </a:extLst>
          </p:cNvPr>
          <p:cNvSpPr txBox="1">
            <a:spLocks/>
          </p:cNvSpPr>
          <p:nvPr/>
        </p:nvSpPr>
        <p:spPr>
          <a:xfrm>
            <a:off x="0" y="196014"/>
            <a:ext cx="11489997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組私網讓您的資料走強大的秘密隧道!</a:t>
            </a:r>
          </a:p>
        </p:txBody>
      </p:sp>
      <p:sp>
        <p:nvSpPr>
          <p:cNvPr id="5" name="Google Shape;625;p2">
            <a:extLst>
              <a:ext uri="{FF2B5EF4-FFF2-40B4-BE49-F238E27FC236}">
                <a16:creationId xmlns:a16="http://schemas.microsoft.com/office/drawing/2014/main" id="{5438DC39-635D-42F1-9034-07DAD2DCB21B}"/>
              </a:ext>
            </a:extLst>
          </p:cNvPr>
          <p:cNvSpPr txBox="1">
            <a:spLocks/>
          </p:cNvSpPr>
          <p:nvPr/>
        </p:nvSpPr>
        <p:spPr>
          <a:xfrm>
            <a:off x="869582" y="1046903"/>
            <a:ext cx="9363154" cy="11238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rgbClr val="FFFFFF"/>
                </a:solidFill>
                <a:ea typeface="微軟正黑體"/>
              </a:rPr>
              <a:t>私網 VPN 通道存取網路就像將一個包裹放入加密盒子用秘密隧道寄送給他人，沒有人能看到盒子裡的東西也無法解密。</a:t>
            </a:r>
          </a:p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rgbClr val="FFFFFF"/>
                </a:solidFill>
                <a:ea typeface="微軟正黑體"/>
              </a:rPr>
              <a:t>讓您將網際網路當私網用</a:t>
            </a:r>
            <a:r>
              <a:rPr lang="zh-TW" sz="2000">
                <a:solidFill>
                  <a:srgbClr val="FFFFFF"/>
                </a:solidFill>
                <a:ea typeface="微軟正黑體"/>
              </a:rPr>
              <a:t>。</a:t>
            </a:r>
            <a:endParaRPr lang="zh-TW" altLang="en-US" sz="2000" b="1">
              <a:solidFill>
                <a:srgbClr val="FFFFFF"/>
              </a:solidFill>
              <a:ea typeface="微軟正黑體"/>
            </a:endParaRP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278CF7A8-7036-476A-A7E6-2F4777261DBA}"/>
              </a:ext>
            </a:extLst>
          </p:cNvPr>
          <p:cNvGrpSpPr/>
          <p:nvPr/>
        </p:nvGrpSpPr>
        <p:grpSpPr>
          <a:xfrm>
            <a:off x="1053115" y="2433127"/>
            <a:ext cx="1385284" cy="1433083"/>
            <a:chOff x="2272315" y="2078716"/>
            <a:chExt cx="1385284" cy="1433083"/>
          </a:xfrm>
        </p:grpSpPr>
        <p:pic>
          <p:nvPicPr>
            <p:cNvPr id="64" name="圖片 63">
              <a:extLst>
                <a:ext uri="{FF2B5EF4-FFF2-40B4-BE49-F238E27FC236}">
                  <a16:creationId xmlns:a16="http://schemas.microsoft.com/office/drawing/2014/main" id="{13FEDE13-CA79-43FE-84D1-B2159BF8B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D61D2EDF-5DD1-4644-895C-725928EF23EB}"/>
                </a:ext>
              </a:extLst>
            </p:cNvPr>
            <p:cNvSpPr/>
            <p:nvPr/>
          </p:nvSpPr>
          <p:spPr>
            <a:xfrm>
              <a:off x="2445843" y="2313103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/>
                  <a:ea typeface="微軟正黑體"/>
                  <a:cs typeface="+mn-lt"/>
                </a:rPr>
                <a:t>台北</a:t>
              </a:r>
            </a:p>
          </p:txBody>
        </p:sp>
        <p:pic>
          <p:nvPicPr>
            <p:cNvPr id="66" name="圖片 65">
              <a:extLst>
                <a:ext uri="{FF2B5EF4-FFF2-40B4-BE49-F238E27FC236}">
                  <a16:creationId xmlns:a16="http://schemas.microsoft.com/office/drawing/2014/main" id="{364E2EDA-0A5D-4B55-97DA-ECE7639D0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093" y="2637379"/>
              <a:ext cx="689076" cy="874420"/>
            </a:xfrm>
            <a:prstGeom prst="rect">
              <a:avLst/>
            </a:prstGeom>
          </p:spPr>
        </p:pic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77D91DC4-415B-4FB0-8A8C-3D20DD0EC066}"/>
              </a:ext>
            </a:extLst>
          </p:cNvPr>
          <p:cNvGrpSpPr/>
          <p:nvPr/>
        </p:nvGrpSpPr>
        <p:grpSpPr>
          <a:xfrm>
            <a:off x="9953125" y="2390465"/>
            <a:ext cx="1385284" cy="1388636"/>
            <a:chOff x="3599950" y="3855329"/>
            <a:chExt cx="1385284" cy="1388636"/>
          </a:xfrm>
        </p:grpSpPr>
        <p:pic>
          <p:nvPicPr>
            <p:cNvPr id="68" name="圖片 67">
              <a:extLst>
                <a:ext uri="{FF2B5EF4-FFF2-40B4-BE49-F238E27FC236}">
                  <a16:creationId xmlns:a16="http://schemas.microsoft.com/office/drawing/2014/main" id="{42FD3028-07E4-4417-AC8D-92EF38DFE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9950" y="3855329"/>
              <a:ext cx="1385284" cy="1385284"/>
            </a:xfrm>
            <a:prstGeom prst="rect">
              <a:avLst/>
            </a:prstGeom>
          </p:spPr>
        </p:pic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9FAE3D1-5098-4771-B139-7B3BE1E4F236}"/>
                </a:ext>
              </a:extLst>
            </p:cNvPr>
            <p:cNvSpPr/>
            <p:nvPr/>
          </p:nvSpPr>
          <p:spPr>
            <a:xfrm>
              <a:off x="3773480" y="4062657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</a:rPr>
                <a:t>印度</a:t>
              </a:r>
            </a:p>
          </p:txBody>
        </p:sp>
        <p:pic>
          <p:nvPicPr>
            <p:cNvPr id="70" name="圖片 69">
              <a:extLst>
                <a:ext uri="{FF2B5EF4-FFF2-40B4-BE49-F238E27FC236}">
                  <a16:creationId xmlns:a16="http://schemas.microsoft.com/office/drawing/2014/main" id="{204EC4AE-10B2-4483-927D-C8C27D46E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6471" y="4456228"/>
              <a:ext cx="832242" cy="787737"/>
            </a:xfrm>
            <a:prstGeom prst="rect">
              <a:avLst/>
            </a:prstGeom>
          </p:spPr>
        </p:pic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114BB121-9957-44CD-A4F1-91D98783FBD4}"/>
              </a:ext>
            </a:extLst>
          </p:cNvPr>
          <p:cNvGrpSpPr/>
          <p:nvPr/>
        </p:nvGrpSpPr>
        <p:grpSpPr>
          <a:xfrm>
            <a:off x="5353689" y="4785263"/>
            <a:ext cx="1509109" cy="1477739"/>
            <a:chOff x="2272313" y="5069968"/>
            <a:chExt cx="1385284" cy="1420589"/>
          </a:xfrm>
        </p:grpSpPr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0C8E562E-C246-4855-9070-AD1B8321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3" y="5069968"/>
              <a:ext cx="1385284" cy="1385284"/>
            </a:xfrm>
            <a:prstGeom prst="rect">
              <a:avLst/>
            </a:prstGeom>
          </p:spPr>
        </p:pic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98EF43C0-E5C5-4CEC-9BB2-EE17CC68761F}"/>
                </a:ext>
              </a:extLst>
            </p:cNvPr>
            <p:cNvSpPr/>
            <p:nvPr/>
          </p:nvSpPr>
          <p:spPr>
            <a:xfrm>
              <a:off x="2445841" y="5259994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en-US" altLang="zh-TW" sz="1600" b="1" err="1">
                  <a:latin typeface="Arial"/>
                  <a:ea typeface="微軟正黑體"/>
                  <a:cs typeface="+mn-lt"/>
                </a:rPr>
                <a:t>德國</a:t>
              </a:r>
              <a:r>
                <a:rPr lang="en-US" altLang="zh-TW" sz="1600" b="1">
                  <a:latin typeface="Arial"/>
                  <a:ea typeface="微軟正黑體"/>
                  <a:cs typeface="+mn-lt"/>
                </a:rPr>
                <a:t> HQ</a:t>
              </a:r>
              <a:endPara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lt"/>
              </a:endParaRPr>
            </a:p>
          </p:txBody>
        </p:sp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1ED679B0-E088-40EE-A0A6-2D777E5A5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621" y="5614471"/>
              <a:ext cx="689048" cy="876086"/>
            </a:xfrm>
            <a:prstGeom prst="rect">
              <a:avLst/>
            </a:prstGeom>
          </p:spPr>
        </p:pic>
      </p:grpSp>
      <p:pic>
        <p:nvPicPr>
          <p:cNvPr id="88" name="圖片 49">
            <a:extLst>
              <a:ext uri="{FF2B5EF4-FFF2-40B4-BE49-F238E27FC236}">
                <a16:creationId xmlns:a16="http://schemas.microsoft.com/office/drawing/2014/main" id="{A72B8BFC-FBDA-4AE2-918B-51AADC4AF6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847" y="5589499"/>
            <a:ext cx="1040842" cy="700469"/>
          </a:xfrm>
          <a:prstGeom prst="rect">
            <a:avLst/>
          </a:prstGeom>
        </p:spPr>
      </p:pic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A04E00A1-62A9-40BE-915F-0EF7656B3860}"/>
              </a:ext>
            </a:extLst>
          </p:cNvPr>
          <p:cNvCxnSpPr>
            <a:cxnSpLocks/>
          </p:cNvCxnSpPr>
          <p:nvPr/>
        </p:nvCxnSpPr>
        <p:spPr>
          <a:xfrm>
            <a:off x="2438399" y="3102164"/>
            <a:ext cx="310432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1D044D77-D9E8-4185-887E-125154EA9E1C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6673756" y="3083107"/>
            <a:ext cx="3279369" cy="14636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 descr="一張含有 畫畫, 食物 的圖片&#10;&#10;自動產生的描述">
            <a:extLst>
              <a:ext uri="{FF2B5EF4-FFF2-40B4-BE49-F238E27FC236}">
                <a16:creationId xmlns:a16="http://schemas.microsoft.com/office/drawing/2014/main" id="{847AB011-9F81-49A9-AD31-9BBAE84880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275" y="2775668"/>
            <a:ext cx="744123" cy="787520"/>
          </a:xfrm>
          <a:prstGeom prst="rect">
            <a:avLst/>
          </a:prstGeom>
        </p:spPr>
      </p:pic>
      <p:pic>
        <p:nvPicPr>
          <p:cNvPr id="36" name="圖片 35" descr="一張含有 畫畫, 食物 的圖片&#10;&#10;自動產生的描述">
            <a:extLst>
              <a:ext uri="{FF2B5EF4-FFF2-40B4-BE49-F238E27FC236}">
                <a16:creationId xmlns:a16="http://schemas.microsoft.com/office/drawing/2014/main" id="{0C43DC87-F95E-43D3-ABDE-617504ECD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097" y="2775668"/>
            <a:ext cx="744123" cy="787520"/>
          </a:xfrm>
          <a:prstGeom prst="rect">
            <a:avLst/>
          </a:prstGeom>
        </p:spPr>
      </p:pic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5370B8CB-3C38-4C87-8ABF-B257DA143031}"/>
              </a:ext>
            </a:extLst>
          </p:cNvPr>
          <p:cNvCxnSpPr>
            <a:cxnSpLocks/>
            <a:stCxn id="12" idx="2"/>
            <a:endCxn id="72" idx="0"/>
          </p:cNvCxnSpPr>
          <p:nvPr/>
        </p:nvCxnSpPr>
        <p:spPr>
          <a:xfrm>
            <a:off x="6103723" y="3535892"/>
            <a:ext cx="4521" cy="1249371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 descr="一張含有 畫畫, 食物 的圖片&#10;&#10;自動產生的描述">
            <a:extLst>
              <a:ext uri="{FF2B5EF4-FFF2-40B4-BE49-F238E27FC236}">
                <a16:creationId xmlns:a16="http://schemas.microsoft.com/office/drawing/2014/main" id="{13D8BFFE-3598-4D6A-A0EE-A2BB6BBCE12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183" y="3812700"/>
            <a:ext cx="744123" cy="787520"/>
          </a:xfrm>
          <a:prstGeom prst="rect">
            <a:avLst/>
          </a:prstGeom>
        </p:spPr>
      </p:pic>
      <p:pic>
        <p:nvPicPr>
          <p:cNvPr id="21" name="圖片 20" descr="一張含有 畫畫 的圖片&#10;&#10;自動產生的描述" hidden="1">
            <a:extLst>
              <a:ext uri="{FF2B5EF4-FFF2-40B4-BE49-F238E27FC236}">
                <a16:creationId xmlns:a16="http://schemas.microsoft.com/office/drawing/2014/main" id="{F7DBC2FF-DE34-406A-B6F1-7E68666367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2" y="4607087"/>
            <a:ext cx="604603" cy="560128"/>
          </a:xfrm>
          <a:prstGeom prst="rect">
            <a:avLst/>
          </a:prstGeom>
        </p:spPr>
      </p:pic>
      <p:pic>
        <p:nvPicPr>
          <p:cNvPr id="56" name="圖片 55" hidden="1">
            <a:extLst>
              <a:ext uri="{FF2B5EF4-FFF2-40B4-BE49-F238E27FC236}">
                <a16:creationId xmlns:a16="http://schemas.microsoft.com/office/drawing/2014/main" id="{359A3BA5-CD3A-4A60-B1DF-9A752F51F95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667" y="4570482"/>
            <a:ext cx="604603" cy="522558"/>
          </a:xfrm>
          <a:prstGeom prst="rect">
            <a:avLst/>
          </a:prstGeom>
        </p:spPr>
      </p:pic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735DA40B-0232-4AEB-A031-2F30A19A90D7}"/>
              </a:ext>
            </a:extLst>
          </p:cNvPr>
          <p:cNvSpPr/>
          <p:nvPr/>
        </p:nvSpPr>
        <p:spPr>
          <a:xfrm>
            <a:off x="562529" y="3991138"/>
            <a:ext cx="1235139" cy="48542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B050"/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cs typeface="Arial"/>
              </a:rPr>
              <a:t>軟體開發</a:t>
            </a: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29E891FF-80C0-4464-8CF8-1E37280AF3D6}"/>
              </a:ext>
            </a:extLst>
          </p:cNvPr>
          <p:cNvSpPr/>
          <p:nvPr/>
        </p:nvSpPr>
        <p:spPr>
          <a:xfrm>
            <a:off x="1870404" y="3991138"/>
            <a:ext cx="774989" cy="48542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B050"/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cs typeface="Arial"/>
              </a:rPr>
              <a:t>採購</a:t>
            </a:r>
          </a:p>
        </p:txBody>
      </p:sp>
      <p:grpSp>
        <p:nvGrpSpPr>
          <p:cNvPr id="45" name="圖形 3">
            <a:extLst>
              <a:ext uri="{FF2B5EF4-FFF2-40B4-BE49-F238E27FC236}">
                <a16:creationId xmlns:a16="http://schemas.microsoft.com/office/drawing/2014/main" id="{42155B20-3B20-4CCC-A179-AF666C81BBD6}"/>
              </a:ext>
            </a:extLst>
          </p:cNvPr>
          <p:cNvGrpSpPr/>
          <p:nvPr/>
        </p:nvGrpSpPr>
        <p:grpSpPr>
          <a:xfrm>
            <a:off x="1884432" y="4600220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47" name="手繪多邊形: 圖案 46">
              <a:extLst>
                <a:ext uri="{FF2B5EF4-FFF2-40B4-BE49-F238E27FC236}">
                  <a16:creationId xmlns:a16="http://schemas.microsoft.com/office/drawing/2014/main" id="{EFFFFA85-7198-4420-AE4A-17B37B6177A5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8" name="手繪多邊形: 圖案 47">
              <a:extLst>
                <a:ext uri="{FF2B5EF4-FFF2-40B4-BE49-F238E27FC236}">
                  <a16:creationId xmlns:a16="http://schemas.microsoft.com/office/drawing/2014/main" id="{45B8D42E-CE1E-48E5-9237-703463DD7926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0" name="手繪多邊形: 圖案 49">
              <a:extLst>
                <a:ext uri="{FF2B5EF4-FFF2-40B4-BE49-F238E27FC236}">
                  <a16:creationId xmlns:a16="http://schemas.microsoft.com/office/drawing/2014/main" id="{7CF402C6-E9F3-4E0E-8E19-095D95A037CD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1" name="手繪多邊形: 圖案 50">
              <a:extLst>
                <a:ext uri="{FF2B5EF4-FFF2-40B4-BE49-F238E27FC236}">
                  <a16:creationId xmlns:a16="http://schemas.microsoft.com/office/drawing/2014/main" id="{C43DF31D-B037-44C5-842E-E0CB02EB83D4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2" name="手繪多邊形: 圖案 51">
              <a:extLst>
                <a:ext uri="{FF2B5EF4-FFF2-40B4-BE49-F238E27FC236}">
                  <a16:creationId xmlns:a16="http://schemas.microsoft.com/office/drawing/2014/main" id="{FE9080A5-5A0F-40F5-8103-4C3091BED35F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3" name="手繪多邊形: 圖案 52">
              <a:extLst>
                <a:ext uri="{FF2B5EF4-FFF2-40B4-BE49-F238E27FC236}">
                  <a16:creationId xmlns:a16="http://schemas.microsoft.com/office/drawing/2014/main" id="{2ACE4C77-4621-4B63-A1BC-4E592ACF1A30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4" name="手繪多邊形: 圖案 53">
              <a:extLst>
                <a:ext uri="{FF2B5EF4-FFF2-40B4-BE49-F238E27FC236}">
                  <a16:creationId xmlns:a16="http://schemas.microsoft.com/office/drawing/2014/main" id="{7401DA4A-D0B2-4BDA-947B-020286B81A32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5" name="手繪多邊形: 圖案 54">
              <a:extLst>
                <a:ext uri="{FF2B5EF4-FFF2-40B4-BE49-F238E27FC236}">
                  <a16:creationId xmlns:a16="http://schemas.microsoft.com/office/drawing/2014/main" id="{773A38AD-1BE8-47A5-A91B-B7258F978D6F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7" name="手繪多邊形: 圖案 56">
              <a:extLst>
                <a:ext uri="{FF2B5EF4-FFF2-40B4-BE49-F238E27FC236}">
                  <a16:creationId xmlns:a16="http://schemas.microsoft.com/office/drawing/2014/main" id="{0B9CDDC6-1C48-4E2C-9AD1-F0C084D405FC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8" name="手繪多邊形: 圖案 57">
              <a:extLst>
                <a:ext uri="{FF2B5EF4-FFF2-40B4-BE49-F238E27FC236}">
                  <a16:creationId xmlns:a16="http://schemas.microsoft.com/office/drawing/2014/main" id="{5B7C0535-4972-43BD-8E8D-013B8B230CC9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56F7381F-C068-44E9-857D-FCED18FD78F1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pic>
        <p:nvPicPr>
          <p:cNvPr id="62" name="圖形 61">
            <a:extLst>
              <a:ext uri="{FF2B5EF4-FFF2-40B4-BE49-F238E27FC236}">
                <a16:creationId xmlns:a16="http://schemas.microsoft.com/office/drawing/2014/main" id="{FA6ED538-E0E3-462E-8E67-2B7D00E682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4392" y="4600220"/>
            <a:ext cx="615462" cy="457200"/>
          </a:xfrm>
          <a:prstGeom prst="rect">
            <a:avLst/>
          </a:prstGeom>
        </p:spPr>
      </p:pic>
      <p:grpSp>
        <p:nvGrpSpPr>
          <p:cNvPr id="75" name="圖形 3">
            <a:extLst>
              <a:ext uri="{FF2B5EF4-FFF2-40B4-BE49-F238E27FC236}">
                <a16:creationId xmlns:a16="http://schemas.microsoft.com/office/drawing/2014/main" id="{86CD6CA5-909B-4DAC-B352-3166C485EAEF}"/>
              </a:ext>
            </a:extLst>
          </p:cNvPr>
          <p:cNvGrpSpPr/>
          <p:nvPr/>
        </p:nvGrpSpPr>
        <p:grpSpPr>
          <a:xfrm>
            <a:off x="6583908" y="4264372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77" name="手繪多邊形: 圖案 76">
              <a:extLst>
                <a:ext uri="{FF2B5EF4-FFF2-40B4-BE49-F238E27FC236}">
                  <a16:creationId xmlns:a16="http://schemas.microsoft.com/office/drawing/2014/main" id="{195967D4-8CC2-4F64-BF3A-D858EFC1137C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6A28E3A8-6A4B-4CE0-A123-D62C7121CA8D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D91BF8A7-14F1-46C5-BCD2-AE0F82B9031D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138F6D17-372A-48AB-9708-6B8E982D8EDE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5" name="手繪多邊形: 圖案 84">
              <a:extLst>
                <a:ext uri="{FF2B5EF4-FFF2-40B4-BE49-F238E27FC236}">
                  <a16:creationId xmlns:a16="http://schemas.microsoft.com/office/drawing/2014/main" id="{DBCB576C-C81D-4CDE-ADA4-754D3B1E88F0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7" name="手繪多邊形: 圖案 86">
              <a:extLst>
                <a:ext uri="{FF2B5EF4-FFF2-40B4-BE49-F238E27FC236}">
                  <a16:creationId xmlns:a16="http://schemas.microsoft.com/office/drawing/2014/main" id="{63450A6A-5C41-4709-ABAB-CA20E6A40B0A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9" name="手繪多邊形: 圖案 88">
              <a:extLst>
                <a:ext uri="{FF2B5EF4-FFF2-40B4-BE49-F238E27FC236}">
                  <a16:creationId xmlns:a16="http://schemas.microsoft.com/office/drawing/2014/main" id="{FEEB4962-4706-41C1-AA37-C30EAB68722D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4" name="手繪多邊形: 圖案 93">
              <a:extLst>
                <a:ext uri="{FF2B5EF4-FFF2-40B4-BE49-F238E27FC236}">
                  <a16:creationId xmlns:a16="http://schemas.microsoft.com/office/drawing/2014/main" id="{59690148-9F57-4A68-B4EE-62A3E02B07E3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5" name="手繪多邊形: 圖案 94">
              <a:extLst>
                <a:ext uri="{FF2B5EF4-FFF2-40B4-BE49-F238E27FC236}">
                  <a16:creationId xmlns:a16="http://schemas.microsoft.com/office/drawing/2014/main" id="{48B71796-3559-434F-B6F8-6CC0F4E74BAE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6" name="手繪多邊形: 圖案 95">
              <a:extLst>
                <a:ext uri="{FF2B5EF4-FFF2-40B4-BE49-F238E27FC236}">
                  <a16:creationId xmlns:a16="http://schemas.microsoft.com/office/drawing/2014/main" id="{782C2647-C8BC-4696-B2EA-1343B3964E1A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7" name="手繪多邊形: 圖案 96">
              <a:extLst>
                <a:ext uri="{FF2B5EF4-FFF2-40B4-BE49-F238E27FC236}">
                  <a16:creationId xmlns:a16="http://schemas.microsoft.com/office/drawing/2014/main" id="{5EC126F2-0F88-42F6-8420-D3F840487722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98" name="圖形 3">
            <a:extLst>
              <a:ext uri="{FF2B5EF4-FFF2-40B4-BE49-F238E27FC236}">
                <a16:creationId xmlns:a16="http://schemas.microsoft.com/office/drawing/2014/main" id="{1EB11E48-0123-4C80-8C81-BB3EA147AE3A}"/>
              </a:ext>
            </a:extLst>
          </p:cNvPr>
          <p:cNvGrpSpPr/>
          <p:nvPr/>
        </p:nvGrpSpPr>
        <p:grpSpPr>
          <a:xfrm>
            <a:off x="10011712" y="4600220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99" name="手繪多邊形: 圖案 98">
              <a:extLst>
                <a:ext uri="{FF2B5EF4-FFF2-40B4-BE49-F238E27FC236}">
                  <a16:creationId xmlns:a16="http://schemas.microsoft.com/office/drawing/2014/main" id="{FC39EE8A-465F-4497-803C-A9C6A4CE1206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0" name="手繪多邊形: 圖案 99">
              <a:extLst>
                <a:ext uri="{FF2B5EF4-FFF2-40B4-BE49-F238E27FC236}">
                  <a16:creationId xmlns:a16="http://schemas.microsoft.com/office/drawing/2014/main" id="{A21FFDDF-C589-4CEF-9F2A-A81E79DEACF1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1" name="手繪多邊形: 圖案 100">
              <a:extLst>
                <a:ext uri="{FF2B5EF4-FFF2-40B4-BE49-F238E27FC236}">
                  <a16:creationId xmlns:a16="http://schemas.microsoft.com/office/drawing/2014/main" id="{14851F8B-E39F-4F6B-8B30-72F17CFD5570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2" name="手繪多邊形: 圖案 101">
              <a:extLst>
                <a:ext uri="{FF2B5EF4-FFF2-40B4-BE49-F238E27FC236}">
                  <a16:creationId xmlns:a16="http://schemas.microsoft.com/office/drawing/2014/main" id="{9C430D8F-D4EB-46B6-8543-288947F3A0DD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3" name="手繪多邊形: 圖案 102">
              <a:extLst>
                <a:ext uri="{FF2B5EF4-FFF2-40B4-BE49-F238E27FC236}">
                  <a16:creationId xmlns:a16="http://schemas.microsoft.com/office/drawing/2014/main" id="{8CE3E4C7-80E2-49AB-9C4F-BBF6BC6B0627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4" name="手繪多邊形: 圖案 103">
              <a:extLst>
                <a:ext uri="{FF2B5EF4-FFF2-40B4-BE49-F238E27FC236}">
                  <a16:creationId xmlns:a16="http://schemas.microsoft.com/office/drawing/2014/main" id="{FB327063-F362-4E8A-A708-C7579F2A899A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5" name="手繪多邊形: 圖案 104">
              <a:extLst>
                <a:ext uri="{FF2B5EF4-FFF2-40B4-BE49-F238E27FC236}">
                  <a16:creationId xmlns:a16="http://schemas.microsoft.com/office/drawing/2014/main" id="{4BDCB374-B8AB-45CB-B43B-DEA1F3276B58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6" name="手繪多邊形: 圖案 105">
              <a:extLst>
                <a:ext uri="{FF2B5EF4-FFF2-40B4-BE49-F238E27FC236}">
                  <a16:creationId xmlns:a16="http://schemas.microsoft.com/office/drawing/2014/main" id="{BD06808D-D8DD-4DEE-AB16-A5C867D1A1D0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7" name="手繪多邊形: 圖案 106">
              <a:extLst>
                <a:ext uri="{FF2B5EF4-FFF2-40B4-BE49-F238E27FC236}">
                  <a16:creationId xmlns:a16="http://schemas.microsoft.com/office/drawing/2014/main" id="{67DDB231-6013-4CDE-8C17-D1FC302BD2E8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8" name="手繪多邊形: 圖案 107">
              <a:extLst>
                <a:ext uri="{FF2B5EF4-FFF2-40B4-BE49-F238E27FC236}">
                  <a16:creationId xmlns:a16="http://schemas.microsoft.com/office/drawing/2014/main" id="{27EDD002-38A7-4F77-A2DC-2036759F4D17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09" name="手繪多邊形: 圖案 108">
              <a:extLst>
                <a:ext uri="{FF2B5EF4-FFF2-40B4-BE49-F238E27FC236}">
                  <a16:creationId xmlns:a16="http://schemas.microsoft.com/office/drawing/2014/main" id="{DB79BF23-7123-4796-BE54-E0EC547F74E5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pic>
        <p:nvPicPr>
          <p:cNvPr id="110" name="圖形 109">
            <a:extLst>
              <a:ext uri="{FF2B5EF4-FFF2-40B4-BE49-F238E27FC236}">
                <a16:creationId xmlns:a16="http://schemas.microsoft.com/office/drawing/2014/main" id="{0ED2BD77-1933-4643-96B2-FBC50C3F35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4535" y="4600220"/>
            <a:ext cx="615462" cy="457200"/>
          </a:xfrm>
          <a:prstGeom prst="rect">
            <a:avLst/>
          </a:prstGeom>
        </p:spPr>
      </p:pic>
      <p:pic>
        <p:nvPicPr>
          <p:cNvPr id="12" name="圖片 5" descr="一張含有 鳥 的圖片&#10;&#10;描述是以非常高的可信度產生">
            <a:extLst>
              <a:ext uri="{FF2B5EF4-FFF2-40B4-BE49-F238E27FC236}">
                <a16:creationId xmlns:a16="http://schemas.microsoft.com/office/drawing/2014/main" id="{DEA52188-8F55-4B60-B21C-CE86C83CAD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5998" y="2659592"/>
            <a:ext cx="1695450" cy="876300"/>
          </a:xfrm>
          <a:prstGeom prst="rect">
            <a:avLst/>
          </a:prstGeom>
        </p:spPr>
      </p:pic>
      <p:pic>
        <p:nvPicPr>
          <p:cNvPr id="93" name="圖片 93" descr="一張含有 建築物, 畫畫 的圖片&#10;&#10;描述是以非常高的可信度產生">
            <a:extLst>
              <a:ext uri="{FF2B5EF4-FFF2-40B4-BE49-F238E27FC236}">
                <a16:creationId xmlns:a16="http://schemas.microsoft.com/office/drawing/2014/main" id="{B4814337-B981-4892-84DE-D9ED1BFF2F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0167" y="2459685"/>
            <a:ext cx="670364" cy="8766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59167391-A721-42F6-9F6C-FED9693AEEB3}"/>
              </a:ext>
            </a:extLst>
          </p:cNvPr>
          <p:cNvSpPr/>
          <p:nvPr/>
        </p:nvSpPr>
        <p:spPr>
          <a:xfrm>
            <a:off x="10039840" y="3991138"/>
            <a:ext cx="1235139" cy="48542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/>
              </a:gs>
              <a:gs pos="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cs typeface="Arial"/>
              </a:rPr>
              <a:t>分點業務</a:t>
            </a:r>
          </a:p>
        </p:txBody>
      </p:sp>
      <p:sp>
        <p:nvSpPr>
          <p:cNvPr id="111" name="矩形: 圓角 110">
            <a:extLst>
              <a:ext uri="{FF2B5EF4-FFF2-40B4-BE49-F238E27FC236}">
                <a16:creationId xmlns:a16="http://schemas.microsoft.com/office/drawing/2014/main" id="{883BA5DE-2A2B-4816-B1C1-26E259E24F21}"/>
              </a:ext>
            </a:extLst>
          </p:cNvPr>
          <p:cNvSpPr/>
          <p:nvPr/>
        </p:nvSpPr>
        <p:spPr>
          <a:xfrm>
            <a:off x="6830252" y="5835091"/>
            <a:ext cx="947519" cy="49979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70C0"/>
              </a:gs>
              <a:gs pos="0">
                <a:srgbClr val="00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cs typeface="Arial"/>
              </a:rPr>
              <a:t>財務</a:t>
            </a:r>
          </a:p>
        </p:txBody>
      </p:sp>
    </p:spTree>
    <p:extLst>
      <p:ext uri="{BB962C8B-B14F-4D97-AF65-F5344CB8AC3E}">
        <p14:creationId xmlns:p14="http://schemas.microsoft.com/office/powerpoint/2010/main" val="364512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17359" y="1982081"/>
            <a:ext cx="5342020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傳統組私網的困擾</a:t>
            </a:r>
          </a:p>
        </p:txBody>
      </p:sp>
    </p:spTree>
    <p:extLst>
      <p:ext uri="{BB962C8B-B14F-4D97-AF65-F5344CB8AC3E}">
        <p14:creationId xmlns:p14="http://schemas.microsoft.com/office/powerpoint/2010/main" val="349251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831A8A1-A86A-477E-90A8-38BEA37A9A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991" y="2597154"/>
            <a:ext cx="9706802" cy="3712019"/>
          </a:xfrm>
          <a:prstGeom prst="rect">
            <a:avLst/>
          </a:prstGeom>
        </p:spPr>
      </p:pic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0486AF8A-8C9C-4DB6-9460-F012A09BDA8F}"/>
              </a:ext>
            </a:extLst>
          </p:cNvPr>
          <p:cNvSpPr txBox="1">
            <a:spLocks/>
          </p:cNvSpPr>
          <p:nvPr/>
        </p:nvSpPr>
        <p:spPr>
          <a:xfrm>
            <a:off x="0" y="150128"/>
            <a:ext cx="12192000" cy="13089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Site to Site VPN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參數看不懂、不知是否設定正確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9B7CB2A-1924-4B7E-8208-944337DDCE77}"/>
              </a:ext>
            </a:extLst>
          </p:cNvPr>
          <p:cNvSpPr/>
          <p:nvPr/>
        </p:nvSpPr>
        <p:spPr>
          <a:xfrm>
            <a:off x="3288910" y="1811722"/>
            <a:ext cx="1047852" cy="40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cs typeface="Arial"/>
              </a:rPr>
              <a:t>路由器 (A)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046A22E-E69C-485C-93FC-2705F9DD9E16}"/>
              </a:ext>
            </a:extLst>
          </p:cNvPr>
          <p:cNvSpPr/>
          <p:nvPr/>
        </p:nvSpPr>
        <p:spPr>
          <a:xfrm>
            <a:off x="4167326" y="2669926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cs typeface="Arial"/>
              </a:rPr>
              <a:t>Authentication</a:t>
            </a: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6682EF63-3C75-45A8-B061-8DFAB4F08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341" r="83762" b="42259"/>
          <a:stretch/>
        </p:blipFill>
        <p:spPr>
          <a:xfrm>
            <a:off x="2667285" y="1571412"/>
            <a:ext cx="886767" cy="877941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4FFEF66C-B5EB-447D-9A57-3F98EC39D5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341" r="83762" b="42259"/>
          <a:stretch/>
        </p:blipFill>
        <p:spPr>
          <a:xfrm>
            <a:off x="8768589" y="1571412"/>
            <a:ext cx="886767" cy="877941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891297C-8FC5-458B-885B-8CAEB3CF6FA9}"/>
              </a:ext>
            </a:extLst>
          </p:cNvPr>
          <p:cNvSpPr/>
          <p:nvPr/>
        </p:nvSpPr>
        <p:spPr>
          <a:xfrm>
            <a:off x="7859672" y="1811722"/>
            <a:ext cx="1047852" cy="40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cs typeface="Arial"/>
              </a:rPr>
              <a:t>路由器 (</a:t>
            </a:r>
            <a:r>
              <a:rPr lang="en-US" altLang="zh-TW" b="1">
                <a:solidFill>
                  <a:schemeClr val="bg1"/>
                </a:solidFill>
                <a:cs typeface="Arial"/>
              </a:rPr>
              <a:t>B</a:t>
            </a:r>
            <a:r>
              <a:rPr lang="zh-TW" altLang="en-US" b="1">
                <a:solidFill>
                  <a:schemeClr val="bg1"/>
                </a:solidFill>
                <a:cs typeface="Arial"/>
              </a:rPr>
              <a:t>)</a:t>
            </a:r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C671C7A4-65E0-424A-868E-291670F0D4BD}"/>
              </a:ext>
            </a:extLst>
          </p:cNvPr>
          <p:cNvCxnSpPr>
            <a:cxnSpLocks/>
            <a:stCxn id="18" idx="3"/>
            <a:endCxn id="33" idx="1"/>
          </p:cNvCxnSpPr>
          <p:nvPr/>
        </p:nvCxnSpPr>
        <p:spPr>
          <a:xfrm>
            <a:off x="4336762" y="2012297"/>
            <a:ext cx="352291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55E83D56-D77E-4CA0-8A3F-73D79FD83FD6}"/>
              </a:ext>
            </a:extLst>
          </p:cNvPr>
          <p:cNvSpPr/>
          <p:nvPr/>
        </p:nvSpPr>
        <p:spPr>
          <a:xfrm>
            <a:off x="4477053" y="3304648"/>
            <a:ext cx="3768812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>
                    <a:lumMod val="50000"/>
                  </a:schemeClr>
                </a:solidFill>
                <a:cs typeface="Arial"/>
              </a:rPr>
              <a:t>Inbound and Outbound SPI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FF6A05D-6E21-4E25-9EDC-EC7B52D7DCF2}"/>
              </a:ext>
            </a:extLst>
          </p:cNvPr>
          <p:cNvSpPr/>
          <p:nvPr/>
        </p:nvSpPr>
        <p:spPr>
          <a:xfrm>
            <a:off x="6489676" y="2764372"/>
            <a:ext cx="4250077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>
                <a:solidFill>
                  <a:schemeClr val="accent5">
                    <a:lumMod val="60000"/>
                    <a:lumOff val="40000"/>
                  </a:schemeClr>
                </a:solidFill>
                <a:cs typeface="Arial"/>
              </a:rPr>
              <a:t>Operation Mode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65BD6D2-1E99-4F29-AEAC-E79F693F19B8}"/>
              </a:ext>
            </a:extLst>
          </p:cNvPr>
          <p:cNvSpPr/>
          <p:nvPr/>
        </p:nvSpPr>
        <p:spPr>
          <a:xfrm>
            <a:off x="2617739" y="3084124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cs typeface="Arial"/>
              </a:rPr>
              <a:t>LAN IP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CE1FC8A-C8F1-432F-A369-5C43F3BD0952}"/>
              </a:ext>
            </a:extLst>
          </p:cNvPr>
          <p:cNvSpPr/>
          <p:nvPr/>
        </p:nvSpPr>
        <p:spPr>
          <a:xfrm>
            <a:off x="6921308" y="3724817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cs typeface="Arial"/>
              </a:rPr>
              <a:t>Subnet Mask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E5EA94D-F138-416F-9B51-3C7ABA71DE8C}"/>
              </a:ext>
            </a:extLst>
          </p:cNvPr>
          <p:cNvSpPr/>
          <p:nvPr/>
        </p:nvSpPr>
        <p:spPr>
          <a:xfrm>
            <a:off x="8614714" y="3408805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bg1">
                    <a:lumMod val="50000"/>
                  </a:schemeClr>
                </a:solidFill>
                <a:cs typeface="Arial"/>
              </a:rPr>
              <a:t>Encryption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FB475D5-981C-423B-A3BD-F38324C1427D}"/>
              </a:ext>
            </a:extLst>
          </p:cNvPr>
          <p:cNvSpPr/>
          <p:nvPr/>
        </p:nvSpPr>
        <p:spPr>
          <a:xfrm>
            <a:off x="3370133" y="3725938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bg1">
                    <a:lumMod val="50000"/>
                  </a:schemeClr>
                </a:solidFill>
                <a:cs typeface="Arial"/>
              </a:rPr>
              <a:t>Group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E554E3A-29CD-4052-9CC0-911263518AFF}"/>
              </a:ext>
            </a:extLst>
          </p:cNvPr>
          <p:cNvSpPr/>
          <p:nvPr/>
        </p:nvSpPr>
        <p:spPr>
          <a:xfrm>
            <a:off x="6141717" y="4274891"/>
            <a:ext cx="3318653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cs typeface="Arial"/>
              </a:rPr>
              <a:t>WAN IP Address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E01E8E9-F266-4D4F-885C-8D80C25FF02E}"/>
              </a:ext>
            </a:extLst>
          </p:cNvPr>
          <p:cNvSpPr/>
          <p:nvPr/>
        </p:nvSpPr>
        <p:spPr>
          <a:xfrm>
            <a:off x="2851002" y="4265101"/>
            <a:ext cx="3276079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accent5">
                    <a:lumMod val="60000"/>
                    <a:lumOff val="40000"/>
                  </a:schemeClr>
                </a:solidFill>
                <a:cs typeface="Arial"/>
              </a:rPr>
              <a:t>Remote Secure Gateway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C82BD0A-3989-4540-A449-E890970D6394}"/>
              </a:ext>
            </a:extLst>
          </p:cNvPr>
          <p:cNvSpPr/>
          <p:nvPr/>
        </p:nvSpPr>
        <p:spPr>
          <a:xfrm>
            <a:off x="5095902" y="4906915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bg1">
                    <a:lumMod val="50000"/>
                  </a:schemeClr>
                </a:solidFill>
                <a:cs typeface="Arial"/>
              </a:rPr>
              <a:t>Local IP Address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435DDE4-457F-4FA6-AA84-6BA631B8FFD8}"/>
              </a:ext>
            </a:extLst>
          </p:cNvPr>
          <p:cNvSpPr/>
          <p:nvPr/>
        </p:nvSpPr>
        <p:spPr>
          <a:xfrm>
            <a:off x="7082896" y="5132438"/>
            <a:ext cx="3798700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accent5">
                    <a:lumMod val="60000"/>
                    <a:lumOff val="40000"/>
                  </a:schemeClr>
                </a:solidFill>
                <a:cs typeface="Arial"/>
              </a:rPr>
              <a:t>Local Secure Gateway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BFC17CC-0119-4B67-A7F1-854507EA2552}"/>
              </a:ext>
            </a:extLst>
          </p:cNvPr>
          <p:cNvSpPr/>
          <p:nvPr/>
        </p:nvSpPr>
        <p:spPr>
          <a:xfrm>
            <a:off x="3068882" y="4911640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cs typeface="Arial"/>
              </a:rPr>
              <a:t>PFS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5B9EB49-0373-4D0B-99D0-085CBF8EB3E2}"/>
              </a:ext>
            </a:extLst>
          </p:cNvPr>
          <p:cNvSpPr/>
          <p:nvPr/>
        </p:nvSpPr>
        <p:spPr>
          <a:xfrm>
            <a:off x="3136213" y="5508525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cs typeface="Arial"/>
              </a:rPr>
              <a:t>Key Management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8E2CC57-1B08-4D60-8535-F2E0F6A111CC}"/>
              </a:ext>
            </a:extLst>
          </p:cNvPr>
          <p:cNvSpPr/>
          <p:nvPr/>
        </p:nvSpPr>
        <p:spPr>
          <a:xfrm>
            <a:off x="8648395" y="4673487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cs typeface="Arial"/>
              </a:rPr>
              <a:t>Key Lifetime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878BA13-7D6F-4152-AED2-234ABF1F92BA}"/>
              </a:ext>
            </a:extLst>
          </p:cNvPr>
          <p:cNvSpPr/>
          <p:nvPr/>
        </p:nvSpPr>
        <p:spPr>
          <a:xfrm>
            <a:off x="5996553" y="5605213"/>
            <a:ext cx="3798700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cs typeface="Arial"/>
              </a:rPr>
              <a:t>Pre-Shared Key</a:t>
            </a:r>
          </a:p>
        </p:txBody>
      </p:sp>
      <p:pic>
        <p:nvPicPr>
          <p:cNvPr id="53" name="圖片 52" descr="一張含有 電腦 的圖片&#10;&#10;自動產生的描述">
            <a:extLst>
              <a:ext uri="{FF2B5EF4-FFF2-40B4-BE49-F238E27FC236}">
                <a16:creationId xmlns:a16="http://schemas.microsoft.com/office/drawing/2014/main" id="{47CEAFA0-9B0A-4EFB-AC28-1788D6375D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404" y="4802560"/>
            <a:ext cx="1732311" cy="1790745"/>
          </a:xfrm>
          <a:prstGeom prst="rect">
            <a:avLst/>
          </a:prstGeom>
        </p:spPr>
      </p:pic>
      <p:sp>
        <p:nvSpPr>
          <p:cNvPr id="54" name="橢圓 53">
            <a:extLst>
              <a:ext uri="{FF2B5EF4-FFF2-40B4-BE49-F238E27FC236}">
                <a16:creationId xmlns:a16="http://schemas.microsoft.com/office/drawing/2014/main" id="{5C26A064-6CB7-47DD-B6F1-EA001266704D}"/>
              </a:ext>
            </a:extLst>
          </p:cNvPr>
          <p:cNvSpPr/>
          <p:nvPr/>
        </p:nvSpPr>
        <p:spPr>
          <a:xfrm>
            <a:off x="5726264" y="1597790"/>
            <a:ext cx="826412" cy="8011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?</a:t>
            </a:r>
            <a:endParaRPr lang="zh-TW" altLang="en-US" sz="5400" b="1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148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直線接點 143">
            <a:extLst>
              <a:ext uri="{FF2B5EF4-FFF2-40B4-BE49-F238E27FC236}">
                <a16:creationId xmlns:a16="http://schemas.microsoft.com/office/drawing/2014/main" id="{F392FA8D-B6CF-4CB7-9B7D-77AC102A2F48}"/>
              </a:ext>
            </a:extLst>
          </p:cNvPr>
          <p:cNvCxnSpPr>
            <a:cxnSpLocks/>
          </p:cNvCxnSpPr>
          <p:nvPr/>
        </p:nvCxnSpPr>
        <p:spPr>
          <a:xfrm>
            <a:off x="3838317" y="1412126"/>
            <a:ext cx="4366472" cy="33484"/>
          </a:xfrm>
          <a:prstGeom prst="line">
            <a:avLst/>
          </a:prstGeom>
          <a:ln w="38100">
            <a:solidFill>
              <a:srgbClr val="FF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0486AF8A-8C9C-4DB6-9460-F012A09BDA8F}"/>
              </a:ext>
            </a:extLst>
          </p:cNvPr>
          <p:cNvSpPr txBox="1">
            <a:spLocks/>
          </p:cNvSpPr>
          <p:nvPr/>
        </p:nvSpPr>
        <p:spPr>
          <a:xfrm>
            <a:off x="0" y="188724"/>
            <a:ext cx="12192000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站點機台太多、花費好幾天組網</a:t>
            </a:r>
          </a:p>
        </p:txBody>
      </p:sp>
      <p:pic>
        <p:nvPicPr>
          <p:cNvPr id="2" name="圖片 3" descr="一張含有 畫畫 的圖片&#10;&#10;描述是以非常高的可信度產生" hidden="1">
            <a:extLst>
              <a:ext uri="{FF2B5EF4-FFF2-40B4-BE49-F238E27FC236}">
                <a16:creationId xmlns:a16="http://schemas.microsoft.com/office/drawing/2014/main" id="{E50DC2C7-E402-423E-BD02-BF21964B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869" y="4523603"/>
            <a:ext cx="2509451" cy="2497609"/>
          </a:xfrm>
          <a:prstGeom prst="rect">
            <a:avLst/>
          </a:prstGeom>
        </p:spPr>
      </p:pic>
      <p:grpSp>
        <p:nvGrpSpPr>
          <p:cNvPr id="68" name="群組 67">
            <a:extLst>
              <a:ext uri="{FF2B5EF4-FFF2-40B4-BE49-F238E27FC236}">
                <a16:creationId xmlns:a16="http://schemas.microsoft.com/office/drawing/2014/main" id="{FDFB3EA2-84D6-4CF6-AC13-9C9907170B4D}"/>
              </a:ext>
            </a:extLst>
          </p:cNvPr>
          <p:cNvGrpSpPr/>
          <p:nvPr/>
        </p:nvGrpSpPr>
        <p:grpSpPr>
          <a:xfrm>
            <a:off x="1113354" y="2890528"/>
            <a:ext cx="1385284" cy="1433083"/>
            <a:chOff x="2272315" y="2078716"/>
            <a:chExt cx="1385284" cy="1433083"/>
          </a:xfrm>
        </p:grpSpPr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A8ABD376-3284-49FF-92CD-211C3A513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241FC81F-9E75-42C1-AC10-6989DD8FA026}"/>
                </a:ext>
              </a:extLst>
            </p:cNvPr>
            <p:cNvSpPr/>
            <p:nvPr/>
          </p:nvSpPr>
          <p:spPr>
            <a:xfrm>
              <a:off x="2445843" y="2313103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/>
                  <a:ea typeface="微軟正黑體"/>
                  <a:cs typeface="+mn-lt"/>
                </a:rPr>
                <a:t>台北</a:t>
              </a:r>
            </a:p>
          </p:txBody>
        </p:sp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1B3DEB9B-F556-4E1D-9D8E-DB9A1639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093" y="2637379"/>
              <a:ext cx="689076" cy="874420"/>
            </a:xfrm>
            <a:prstGeom prst="rect">
              <a:avLst/>
            </a:prstGeom>
          </p:spPr>
        </p:pic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9F69F795-3C29-4615-988C-2A3BB9C1E981}"/>
              </a:ext>
            </a:extLst>
          </p:cNvPr>
          <p:cNvGrpSpPr/>
          <p:nvPr/>
        </p:nvGrpSpPr>
        <p:grpSpPr>
          <a:xfrm>
            <a:off x="2699562" y="1189248"/>
            <a:ext cx="1385284" cy="1385284"/>
            <a:chOff x="2272315" y="2078716"/>
            <a:chExt cx="1385284" cy="1385284"/>
          </a:xfrm>
        </p:grpSpPr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D1B61119-62CF-4EF8-A01C-EF742F79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FB2A1AD4-F123-4E6E-952F-ABB3C052733F}"/>
                </a:ext>
              </a:extLst>
            </p:cNvPr>
            <p:cNvSpPr/>
            <p:nvPr/>
          </p:nvSpPr>
          <p:spPr>
            <a:xfrm>
              <a:off x="2445843" y="2313103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/>
                  <a:ea typeface="微軟正黑體"/>
                  <a:cs typeface="+mn-lt"/>
                </a:rPr>
                <a:t>東京</a:t>
              </a:r>
            </a:p>
          </p:txBody>
        </p:sp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id="{8DD8CA71-1B49-4CF2-9C46-D5210553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1741" y="2737658"/>
              <a:ext cx="1042327" cy="655450"/>
            </a:xfrm>
            <a:prstGeom prst="rect">
              <a:avLst/>
            </a:prstGeom>
          </p:spPr>
        </p:pic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B0D3C3D1-B503-4263-87FE-2496955423C1}"/>
              </a:ext>
            </a:extLst>
          </p:cNvPr>
          <p:cNvGrpSpPr/>
          <p:nvPr/>
        </p:nvGrpSpPr>
        <p:grpSpPr>
          <a:xfrm>
            <a:off x="2259257" y="4775431"/>
            <a:ext cx="1385284" cy="1420589"/>
            <a:chOff x="2272313" y="5069968"/>
            <a:chExt cx="1385284" cy="1420589"/>
          </a:xfrm>
        </p:grpSpPr>
        <p:pic>
          <p:nvPicPr>
            <p:cNvPr id="83" name="圖片 82">
              <a:extLst>
                <a:ext uri="{FF2B5EF4-FFF2-40B4-BE49-F238E27FC236}">
                  <a16:creationId xmlns:a16="http://schemas.microsoft.com/office/drawing/2014/main" id="{AD36AEE5-B88A-444D-B86E-EB0726F33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3" y="5069968"/>
              <a:ext cx="1385284" cy="1385284"/>
            </a:xfrm>
            <a:prstGeom prst="rect">
              <a:avLst/>
            </a:prstGeom>
          </p:spPr>
        </p:pic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850C37C-BAD2-4058-B8FB-E4DD5DE1C1F2}"/>
                </a:ext>
              </a:extLst>
            </p:cNvPr>
            <p:cNvSpPr/>
            <p:nvPr/>
          </p:nvSpPr>
          <p:spPr>
            <a:xfrm>
              <a:off x="2445841" y="5233754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en-US" altLang="zh-TW" sz="1600" b="1">
                  <a:latin typeface="Arial"/>
                  <a:ea typeface="微軟正黑體"/>
                  <a:cs typeface="Arial"/>
                  <a:sym typeface="Arial" panose="020B0604020202020204" pitchFamily="34" charset="0"/>
                </a:rPr>
                <a:t>紐約 HQ</a:t>
              </a:r>
              <a:endParaRPr lang="zh-TW" sz="1600" b="1">
                <a:latin typeface="Arial"/>
                <a:ea typeface="微軟正黑體"/>
                <a:cs typeface="+mn-lt"/>
                <a:sym typeface="Arial" panose="020B0604020202020204" pitchFamily="34" charset="0"/>
              </a:endParaRPr>
            </a:p>
          </p:txBody>
        </p:sp>
        <p:pic>
          <p:nvPicPr>
            <p:cNvPr id="85" name="圖片 84">
              <a:extLst>
                <a:ext uri="{FF2B5EF4-FFF2-40B4-BE49-F238E27FC236}">
                  <a16:creationId xmlns:a16="http://schemas.microsoft.com/office/drawing/2014/main" id="{FE8FD01B-F71A-4BBB-80C0-C470A9C89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621" y="5614471"/>
              <a:ext cx="689048" cy="876086"/>
            </a:xfrm>
            <a:prstGeom prst="rect">
              <a:avLst/>
            </a:prstGeom>
          </p:spPr>
        </p:pic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8DD6C954-4828-4B02-8652-1EEDF8DD735E}"/>
              </a:ext>
            </a:extLst>
          </p:cNvPr>
          <p:cNvGrpSpPr/>
          <p:nvPr/>
        </p:nvGrpSpPr>
        <p:grpSpPr>
          <a:xfrm>
            <a:off x="5346072" y="1774170"/>
            <a:ext cx="1385284" cy="1385284"/>
            <a:chOff x="5315180" y="2499782"/>
            <a:chExt cx="1385284" cy="1385284"/>
          </a:xfrm>
        </p:grpSpPr>
        <p:pic>
          <p:nvPicPr>
            <p:cNvPr id="95" name="圖片 94">
              <a:extLst>
                <a:ext uri="{FF2B5EF4-FFF2-40B4-BE49-F238E27FC236}">
                  <a16:creationId xmlns:a16="http://schemas.microsoft.com/office/drawing/2014/main" id="{0B50A660-1537-4FF9-A354-E6FE406B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5180" y="2499782"/>
              <a:ext cx="1385284" cy="1385284"/>
            </a:xfrm>
            <a:prstGeom prst="rect">
              <a:avLst/>
            </a:prstGeom>
          </p:spPr>
        </p:pic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5E62B51E-C80F-4487-9683-3FAAF50B9075}"/>
                </a:ext>
              </a:extLst>
            </p:cNvPr>
            <p:cNvSpPr/>
            <p:nvPr/>
          </p:nvSpPr>
          <p:spPr>
            <a:xfrm>
              <a:off x="5488710" y="2678082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宿舍</a:t>
              </a:r>
              <a:endParaRPr 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endParaRPr>
            </a:p>
          </p:txBody>
        </p:sp>
        <p:pic>
          <p:nvPicPr>
            <p:cNvPr id="97" name="圖片 96">
              <a:extLst>
                <a:ext uri="{FF2B5EF4-FFF2-40B4-BE49-F238E27FC236}">
                  <a16:creationId xmlns:a16="http://schemas.microsoft.com/office/drawing/2014/main" id="{284ACB17-CBAA-4BF4-9767-D35921A2F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701" y="3071653"/>
              <a:ext cx="832242" cy="787737"/>
            </a:xfrm>
            <a:prstGeom prst="rect">
              <a:avLst/>
            </a:prstGeom>
          </p:spPr>
        </p:pic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839B1BCB-1706-492A-8F72-997EF6E29BF6}"/>
              </a:ext>
            </a:extLst>
          </p:cNvPr>
          <p:cNvGrpSpPr/>
          <p:nvPr/>
        </p:nvGrpSpPr>
        <p:grpSpPr>
          <a:xfrm>
            <a:off x="8055329" y="1189248"/>
            <a:ext cx="1385284" cy="1385284"/>
            <a:chOff x="8579944" y="2080300"/>
            <a:chExt cx="1385284" cy="1385284"/>
          </a:xfrm>
        </p:grpSpPr>
        <p:pic>
          <p:nvPicPr>
            <p:cNvPr id="99" name="圖片 98">
              <a:extLst>
                <a:ext uri="{FF2B5EF4-FFF2-40B4-BE49-F238E27FC236}">
                  <a16:creationId xmlns:a16="http://schemas.microsoft.com/office/drawing/2014/main" id="{6930FB81-52F9-4096-855B-28E8A63C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9944" y="2080300"/>
              <a:ext cx="1385284" cy="1385284"/>
            </a:xfrm>
            <a:prstGeom prst="rect">
              <a:avLst/>
            </a:prstGeom>
          </p:spPr>
        </p:pic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522CF443-1EA3-4811-88FF-65EFF9156BC8}"/>
                </a:ext>
              </a:extLst>
            </p:cNvPr>
            <p:cNvSpPr/>
            <p:nvPr/>
          </p:nvSpPr>
          <p:spPr>
            <a:xfrm>
              <a:off x="8753472" y="2857745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外請</a:t>
              </a:r>
              <a:endPara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endParaRPr>
            </a:p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工程師</a:t>
              </a:r>
              <a:endParaRPr 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endParaRPr>
            </a:p>
          </p:txBody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0634BCC0-EE98-4102-9017-A59D633A670B}"/>
                </a:ext>
              </a:extLst>
            </p:cNvPr>
            <p:cNvGrpSpPr/>
            <p:nvPr/>
          </p:nvGrpSpPr>
          <p:grpSpPr>
            <a:xfrm>
              <a:off x="9013353" y="2192960"/>
              <a:ext cx="498190" cy="476095"/>
              <a:chOff x="9013334" y="2192960"/>
              <a:chExt cx="460433" cy="499147"/>
            </a:xfrm>
            <a:solidFill>
              <a:schemeClr val="bg1"/>
            </a:solidFill>
          </p:grpSpPr>
          <p:sp>
            <p:nvSpPr>
              <p:cNvPr id="102" name="手繪多邊形: 圖案 101">
                <a:extLst>
                  <a:ext uri="{FF2B5EF4-FFF2-40B4-BE49-F238E27FC236}">
                    <a16:creationId xmlns:a16="http://schemas.microsoft.com/office/drawing/2014/main" id="{FFD485E5-E0B0-46B2-ADE2-3E0DE02A82A4}"/>
                  </a:ext>
                </a:extLst>
              </p:cNvPr>
              <p:cNvSpPr/>
              <p:nvPr/>
            </p:nvSpPr>
            <p:spPr>
              <a:xfrm>
                <a:off x="9208374" y="2192960"/>
                <a:ext cx="265393" cy="86856"/>
              </a:xfrm>
              <a:custGeom>
                <a:avLst/>
                <a:gdLst>
                  <a:gd name="connsiteX0" fmla="*/ 246430 w 265393"/>
                  <a:gd name="connsiteY0" fmla="*/ 86389 h 86855"/>
                  <a:gd name="connsiteX1" fmla="*/ 59752 w 265393"/>
                  <a:gd name="connsiteY1" fmla="*/ 49316 h 86855"/>
                  <a:gd name="connsiteX2" fmla="*/ 22679 w 265393"/>
                  <a:gd name="connsiteY2" fmla="*/ 86389 h 86855"/>
                  <a:gd name="connsiteX3" fmla="*/ 3619 w 265393"/>
                  <a:gd name="connsiteY3" fmla="*/ 73601 h 86855"/>
                  <a:gd name="connsiteX4" fmla="*/ 222086 w 265393"/>
                  <a:gd name="connsiteY4" fmla="*/ 30198 h 86855"/>
                  <a:gd name="connsiteX5" fmla="*/ 265490 w 265393"/>
                  <a:gd name="connsiteY5" fmla="*/ 73601 h 8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393" h="86855">
                    <a:moveTo>
                      <a:pt x="246430" y="86389"/>
                    </a:moveTo>
                    <a:cubicBezTo>
                      <a:pt x="205120" y="24600"/>
                      <a:pt x="121541" y="8001"/>
                      <a:pt x="59752" y="49316"/>
                    </a:cubicBezTo>
                    <a:cubicBezTo>
                      <a:pt x="45083" y="59121"/>
                      <a:pt x="32489" y="71720"/>
                      <a:pt x="22679" y="86389"/>
                    </a:cubicBezTo>
                    <a:lnTo>
                      <a:pt x="3619" y="73601"/>
                    </a:lnTo>
                    <a:cubicBezTo>
                      <a:pt x="51959" y="1289"/>
                      <a:pt x="149773" y="-18143"/>
                      <a:pt x="222086" y="30198"/>
                    </a:cubicBezTo>
                    <a:cubicBezTo>
                      <a:pt x="239259" y="41677"/>
                      <a:pt x="254010" y="56428"/>
                      <a:pt x="265490" y="73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手繪多邊形: 圖案 102">
                <a:extLst>
                  <a:ext uri="{FF2B5EF4-FFF2-40B4-BE49-F238E27FC236}">
                    <a16:creationId xmlns:a16="http://schemas.microsoft.com/office/drawing/2014/main" id="{38AEB536-754C-4169-80E9-2C3110986510}"/>
                  </a:ext>
                </a:extLst>
              </p:cNvPr>
              <p:cNvSpPr/>
              <p:nvPr/>
            </p:nvSpPr>
            <p:spPr>
              <a:xfrm>
                <a:off x="9253394" y="2248179"/>
                <a:ext cx="178537" cy="62729"/>
              </a:xfrm>
              <a:custGeom>
                <a:avLst/>
                <a:gdLst>
                  <a:gd name="connsiteX0" fmla="*/ 156148 w 178537"/>
                  <a:gd name="connsiteY0" fmla="*/ 62824 h 62729"/>
                  <a:gd name="connsiteX1" fmla="*/ 46545 w 178537"/>
                  <a:gd name="connsiteY1" fmla="*/ 39199 h 62729"/>
                  <a:gd name="connsiteX2" fmla="*/ 22920 w 178537"/>
                  <a:gd name="connsiteY2" fmla="*/ 62824 h 62729"/>
                  <a:gd name="connsiteX3" fmla="*/ 3619 w 178537"/>
                  <a:gd name="connsiteY3" fmla="*/ 50326 h 62729"/>
                  <a:gd name="connsiteX4" fmla="*/ 145088 w 178537"/>
                  <a:gd name="connsiteY4" fmla="*/ 20062 h 62729"/>
                  <a:gd name="connsiteX5" fmla="*/ 175353 w 178537"/>
                  <a:gd name="connsiteY5" fmla="*/ 50326 h 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37" h="62729">
                    <a:moveTo>
                      <a:pt x="156148" y="62824"/>
                    </a:moveTo>
                    <a:cubicBezTo>
                      <a:pt x="132407" y="26036"/>
                      <a:pt x="83334" y="15458"/>
                      <a:pt x="46545" y="39199"/>
                    </a:cubicBezTo>
                    <a:cubicBezTo>
                      <a:pt x="37083" y="45308"/>
                      <a:pt x="29029" y="53361"/>
                      <a:pt x="22920" y="62824"/>
                    </a:cubicBezTo>
                    <a:lnTo>
                      <a:pt x="3619" y="50326"/>
                    </a:lnTo>
                    <a:cubicBezTo>
                      <a:pt x="34327" y="2903"/>
                      <a:pt x="97665" y="-10647"/>
                      <a:pt x="145088" y="20062"/>
                    </a:cubicBezTo>
                    <a:cubicBezTo>
                      <a:pt x="157200" y="27903"/>
                      <a:pt x="167511" y="38215"/>
                      <a:pt x="175353" y="503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手繪多邊形: 圖案 103">
                <a:extLst>
                  <a:ext uri="{FF2B5EF4-FFF2-40B4-BE49-F238E27FC236}">
                    <a16:creationId xmlns:a16="http://schemas.microsoft.com/office/drawing/2014/main" id="{A9EE82EF-08D6-4D47-B6FE-E8935858C591}"/>
                  </a:ext>
                </a:extLst>
              </p:cNvPr>
              <p:cNvSpPr/>
              <p:nvPr/>
            </p:nvSpPr>
            <p:spPr>
              <a:xfrm>
                <a:off x="9294072" y="2298071"/>
                <a:ext cx="96507" cy="43428"/>
              </a:xfrm>
              <a:custGeom>
                <a:avLst/>
                <a:gdLst>
                  <a:gd name="connsiteX0" fmla="*/ 23403 w 96506"/>
                  <a:gd name="connsiteY0" fmla="*/ 41209 h 43427"/>
                  <a:gd name="connsiteX1" fmla="*/ 3619 w 96506"/>
                  <a:gd name="connsiteY1" fmla="*/ 29676 h 43427"/>
                  <a:gd name="connsiteX2" fmla="*/ 75116 w 96506"/>
                  <a:gd name="connsiteY2" fmla="*/ 10698 h 43427"/>
                  <a:gd name="connsiteX3" fmla="*/ 94094 w 96506"/>
                  <a:gd name="connsiteY3" fmla="*/ 29676 h 43427"/>
                  <a:gd name="connsiteX4" fmla="*/ 74310 w 96506"/>
                  <a:gd name="connsiteY4" fmla="*/ 41209 h 43427"/>
                  <a:gd name="connsiteX5" fmla="*/ 34077 w 96506"/>
                  <a:gd name="connsiteY5" fmla="*/ 30535 h 43427"/>
                  <a:gd name="connsiteX6" fmla="*/ 23403 w 96506"/>
                  <a:gd name="connsiteY6" fmla="*/ 41209 h 4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06" h="43427">
                    <a:moveTo>
                      <a:pt x="23403" y="41209"/>
                    </a:moveTo>
                    <a:lnTo>
                      <a:pt x="3619" y="29676"/>
                    </a:lnTo>
                    <a:cubicBezTo>
                      <a:pt x="18119" y="4691"/>
                      <a:pt x="50131" y="-3807"/>
                      <a:pt x="75116" y="10698"/>
                    </a:cubicBezTo>
                    <a:cubicBezTo>
                      <a:pt x="82986" y="15268"/>
                      <a:pt x="89525" y="21806"/>
                      <a:pt x="94094" y="29676"/>
                    </a:cubicBezTo>
                    <a:lnTo>
                      <a:pt x="74310" y="41209"/>
                    </a:lnTo>
                    <a:cubicBezTo>
                      <a:pt x="66146" y="27153"/>
                      <a:pt x="48133" y="22375"/>
                      <a:pt x="34077" y="30535"/>
                    </a:cubicBezTo>
                    <a:cubicBezTo>
                      <a:pt x="29652" y="33107"/>
                      <a:pt x="25970" y="36784"/>
                      <a:pt x="23403" y="41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手繪多邊形: 圖案 104">
                <a:extLst>
                  <a:ext uri="{FF2B5EF4-FFF2-40B4-BE49-F238E27FC236}">
                    <a16:creationId xmlns:a16="http://schemas.microsoft.com/office/drawing/2014/main" id="{37719FC9-E97F-45E8-8AD6-1CC455029CC7}"/>
                  </a:ext>
                </a:extLst>
              </p:cNvPr>
              <p:cNvSpPr/>
              <p:nvPr/>
            </p:nvSpPr>
            <p:spPr>
              <a:xfrm>
                <a:off x="9013334" y="2363985"/>
                <a:ext cx="434280" cy="328122"/>
              </a:xfrm>
              <a:custGeom>
                <a:avLst/>
                <a:gdLst>
                  <a:gd name="connsiteX0" fmla="*/ 417391 w 434279"/>
                  <a:gd name="connsiteY0" fmla="*/ 165219 h 328122"/>
                  <a:gd name="connsiteX1" fmla="*/ 349547 w 434279"/>
                  <a:gd name="connsiteY1" fmla="*/ 165219 h 328122"/>
                  <a:gd name="connsiteX2" fmla="*/ 349547 w 434279"/>
                  <a:gd name="connsiteY2" fmla="*/ 18384 h 328122"/>
                  <a:gd name="connsiteX3" fmla="*/ 334781 w 434279"/>
                  <a:gd name="connsiteY3" fmla="*/ 3619 h 328122"/>
                  <a:gd name="connsiteX4" fmla="*/ 321850 w 434279"/>
                  <a:gd name="connsiteY4" fmla="*/ 3619 h 328122"/>
                  <a:gd name="connsiteX5" fmla="*/ 307084 w 434279"/>
                  <a:gd name="connsiteY5" fmla="*/ 18384 h 328122"/>
                  <a:gd name="connsiteX6" fmla="*/ 307084 w 434279"/>
                  <a:gd name="connsiteY6" fmla="*/ 165219 h 328122"/>
                  <a:gd name="connsiteX7" fmla="*/ 18915 w 434279"/>
                  <a:gd name="connsiteY7" fmla="*/ 165219 h 328122"/>
                  <a:gd name="connsiteX8" fmla="*/ 3619 w 434279"/>
                  <a:gd name="connsiteY8" fmla="*/ 180516 h 328122"/>
                  <a:gd name="connsiteX9" fmla="*/ 3619 w 434279"/>
                  <a:gd name="connsiteY9" fmla="*/ 311861 h 328122"/>
                  <a:gd name="connsiteX10" fmla="*/ 18915 w 434279"/>
                  <a:gd name="connsiteY10" fmla="*/ 327157 h 328122"/>
                  <a:gd name="connsiteX11" fmla="*/ 417391 w 434279"/>
                  <a:gd name="connsiteY11" fmla="*/ 327157 h 328122"/>
                  <a:gd name="connsiteX12" fmla="*/ 432687 w 434279"/>
                  <a:gd name="connsiteY12" fmla="*/ 311861 h 328122"/>
                  <a:gd name="connsiteX13" fmla="*/ 432687 w 434279"/>
                  <a:gd name="connsiteY13" fmla="*/ 180516 h 328122"/>
                  <a:gd name="connsiteX14" fmla="*/ 417391 w 434279"/>
                  <a:gd name="connsiteY14" fmla="*/ 165219 h 328122"/>
                  <a:gd name="connsiteX15" fmla="*/ 76481 w 434279"/>
                  <a:gd name="connsiteY15" fmla="*/ 286383 h 328122"/>
                  <a:gd name="connsiteX16" fmla="*/ 49749 w 434279"/>
                  <a:gd name="connsiteY16" fmla="*/ 259651 h 328122"/>
                  <a:gd name="connsiteX17" fmla="*/ 76481 w 434279"/>
                  <a:gd name="connsiteY17" fmla="*/ 232919 h 328122"/>
                  <a:gd name="connsiteX18" fmla="*/ 103214 w 434279"/>
                  <a:gd name="connsiteY18" fmla="*/ 259651 h 328122"/>
                  <a:gd name="connsiteX19" fmla="*/ 103214 w 434279"/>
                  <a:gd name="connsiteY19" fmla="*/ 259699 h 328122"/>
                  <a:gd name="connsiteX20" fmla="*/ 76481 w 434279"/>
                  <a:gd name="connsiteY20" fmla="*/ 286383 h 328122"/>
                  <a:gd name="connsiteX21" fmla="*/ 152046 w 434279"/>
                  <a:gd name="connsiteY21" fmla="*/ 286383 h 328122"/>
                  <a:gd name="connsiteX22" fmla="*/ 125314 w 434279"/>
                  <a:gd name="connsiteY22" fmla="*/ 259651 h 328122"/>
                  <a:gd name="connsiteX23" fmla="*/ 152046 w 434279"/>
                  <a:gd name="connsiteY23" fmla="*/ 232919 h 328122"/>
                  <a:gd name="connsiteX24" fmla="*/ 178778 w 434279"/>
                  <a:gd name="connsiteY24" fmla="*/ 259651 h 328122"/>
                  <a:gd name="connsiteX25" fmla="*/ 178778 w 434279"/>
                  <a:gd name="connsiteY25" fmla="*/ 259699 h 328122"/>
                  <a:gd name="connsiteX26" fmla="*/ 152046 w 434279"/>
                  <a:gd name="connsiteY26" fmla="*/ 286383 h 328122"/>
                  <a:gd name="connsiteX27" fmla="*/ 227611 w 434279"/>
                  <a:gd name="connsiteY27" fmla="*/ 286383 h 328122"/>
                  <a:gd name="connsiteX28" fmla="*/ 200879 w 434279"/>
                  <a:gd name="connsiteY28" fmla="*/ 259651 h 328122"/>
                  <a:gd name="connsiteX29" fmla="*/ 227611 w 434279"/>
                  <a:gd name="connsiteY29" fmla="*/ 232919 h 328122"/>
                  <a:gd name="connsiteX30" fmla="*/ 254343 w 434279"/>
                  <a:gd name="connsiteY30" fmla="*/ 259651 h 328122"/>
                  <a:gd name="connsiteX31" fmla="*/ 254343 w 434279"/>
                  <a:gd name="connsiteY31" fmla="*/ 259699 h 328122"/>
                  <a:gd name="connsiteX32" fmla="*/ 227611 w 434279"/>
                  <a:gd name="connsiteY32" fmla="*/ 286383 h 32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4279" h="328122">
                    <a:moveTo>
                      <a:pt x="417391" y="165219"/>
                    </a:moveTo>
                    <a:lnTo>
                      <a:pt x="349547" y="165219"/>
                    </a:lnTo>
                    <a:lnTo>
                      <a:pt x="349547" y="18384"/>
                    </a:lnTo>
                    <a:cubicBezTo>
                      <a:pt x="349523" y="10239"/>
                      <a:pt x="342927" y="3648"/>
                      <a:pt x="334781" y="3619"/>
                    </a:cubicBezTo>
                    <a:lnTo>
                      <a:pt x="321850" y="3619"/>
                    </a:lnTo>
                    <a:cubicBezTo>
                      <a:pt x="313704" y="3648"/>
                      <a:pt x="307113" y="10239"/>
                      <a:pt x="307084" y="18384"/>
                    </a:cubicBezTo>
                    <a:lnTo>
                      <a:pt x="307084" y="165219"/>
                    </a:lnTo>
                    <a:lnTo>
                      <a:pt x="18915" y="165219"/>
                    </a:lnTo>
                    <a:cubicBezTo>
                      <a:pt x="10481" y="165243"/>
                      <a:pt x="3643" y="172081"/>
                      <a:pt x="3619" y="180516"/>
                    </a:cubicBezTo>
                    <a:lnTo>
                      <a:pt x="3619" y="311861"/>
                    </a:lnTo>
                    <a:cubicBezTo>
                      <a:pt x="3643" y="320296"/>
                      <a:pt x="10481" y="327133"/>
                      <a:pt x="18915" y="327157"/>
                    </a:cubicBezTo>
                    <a:lnTo>
                      <a:pt x="417391" y="327157"/>
                    </a:lnTo>
                    <a:cubicBezTo>
                      <a:pt x="425826" y="327133"/>
                      <a:pt x="432658" y="320296"/>
                      <a:pt x="432687" y="311861"/>
                    </a:cubicBezTo>
                    <a:lnTo>
                      <a:pt x="432687" y="180516"/>
                    </a:lnTo>
                    <a:cubicBezTo>
                      <a:pt x="432658" y="172081"/>
                      <a:pt x="425826" y="165243"/>
                      <a:pt x="417391" y="165219"/>
                    </a:cubicBezTo>
                    <a:close/>
                    <a:moveTo>
                      <a:pt x="76481" y="286383"/>
                    </a:moveTo>
                    <a:cubicBezTo>
                      <a:pt x="61716" y="286383"/>
                      <a:pt x="49749" y="274416"/>
                      <a:pt x="49749" y="259651"/>
                    </a:cubicBezTo>
                    <a:cubicBezTo>
                      <a:pt x="49749" y="244885"/>
                      <a:pt x="61716" y="232919"/>
                      <a:pt x="76481" y="232919"/>
                    </a:cubicBezTo>
                    <a:cubicBezTo>
                      <a:pt x="91247" y="232919"/>
                      <a:pt x="103214" y="244885"/>
                      <a:pt x="103214" y="259651"/>
                    </a:cubicBezTo>
                    <a:cubicBezTo>
                      <a:pt x="103214" y="259665"/>
                      <a:pt x="103214" y="259685"/>
                      <a:pt x="103214" y="259699"/>
                    </a:cubicBezTo>
                    <a:cubicBezTo>
                      <a:pt x="103190" y="274445"/>
                      <a:pt x="91228" y="286383"/>
                      <a:pt x="76481" y="286383"/>
                    </a:cubicBezTo>
                    <a:close/>
                    <a:moveTo>
                      <a:pt x="152046" y="286383"/>
                    </a:moveTo>
                    <a:cubicBezTo>
                      <a:pt x="137281" y="286383"/>
                      <a:pt x="125314" y="274416"/>
                      <a:pt x="125314" y="259651"/>
                    </a:cubicBezTo>
                    <a:cubicBezTo>
                      <a:pt x="125314" y="244885"/>
                      <a:pt x="137281" y="232919"/>
                      <a:pt x="152046" y="232919"/>
                    </a:cubicBezTo>
                    <a:cubicBezTo>
                      <a:pt x="166812" y="232919"/>
                      <a:pt x="178778" y="244885"/>
                      <a:pt x="178778" y="259651"/>
                    </a:cubicBezTo>
                    <a:cubicBezTo>
                      <a:pt x="178778" y="259665"/>
                      <a:pt x="178778" y="259685"/>
                      <a:pt x="178778" y="259699"/>
                    </a:cubicBezTo>
                    <a:cubicBezTo>
                      <a:pt x="178754" y="274445"/>
                      <a:pt x="166792" y="286383"/>
                      <a:pt x="152046" y="286383"/>
                    </a:cubicBezTo>
                    <a:close/>
                    <a:moveTo>
                      <a:pt x="227611" y="286383"/>
                    </a:moveTo>
                    <a:cubicBezTo>
                      <a:pt x="212845" y="286383"/>
                      <a:pt x="200879" y="274416"/>
                      <a:pt x="200879" y="259651"/>
                    </a:cubicBezTo>
                    <a:cubicBezTo>
                      <a:pt x="200879" y="244885"/>
                      <a:pt x="212845" y="232919"/>
                      <a:pt x="227611" y="232919"/>
                    </a:cubicBezTo>
                    <a:cubicBezTo>
                      <a:pt x="242376" y="232919"/>
                      <a:pt x="254343" y="244885"/>
                      <a:pt x="254343" y="259651"/>
                    </a:cubicBezTo>
                    <a:cubicBezTo>
                      <a:pt x="254343" y="259665"/>
                      <a:pt x="254343" y="259685"/>
                      <a:pt x="254343" y="259699"/>
                    </a:cubicBezTo>
                    <a:cubicBezTo>
                      <a:pt x="254319" y="274445"/>
                      <a:pt x="242357" y="286383"/>
                      <a:pt x="227611" y="2863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007D8407-8785-4363-95F8-B9AC751AF548}"/>
              </a:ext>
            </a:extLst>
          </p:cNvPr>
          <p:cNvGrpSpPr/>
          <p:nvPr/>
        </p:nvGrpSpPr>
        <p:grpSpPr>
          <a:xfrm>
            <a:off x="9727865" y="2914427"/>
            <a:ext cx="1385284" cy="1385284"/>
            <a:chOff x="10241906" y="3483911"/>
            <a:chExt cx="1385284" cy="1385284"/>
          </a:xfrm>
        </p:grpSpPr>
        <p:pic>
          <p:nvPicPr>
            <p:cNvPr id="107" name="圖片 106">
              <a:extLst>
                <a:ext uri="{FF2B5EF4-FFF2-40B4-BE49-F238E27FC236}">
                  <a16:creationId xmlns:a16="http://schemas.microsoft.com/office/drawing/2014/main" id="{A632C01C-E5D9-4C2A-8587-06B7F2481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1906" y="3483911"/>
              <a:ext cx="1385284" cy="1385284"/>
            </a:xfrm>
            <a:prstGeom prst="rect">
              <a:avLst/>
            </a:prstGeom>
          </p:spPr>
        </p:pic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8D0E52C-2861-4591-BA39-54657E01C11A}"/>
                </a:ext>
              </a:extLst>
            </p:cNvPr>
            <p:cNvSpPr/>
            <p:nvPr/>
          </p:nvSpPr>
          <p:spPr>
            <a:xfrm>
              <a:off x="10415434" y="4261356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分點</a:t>
              </a:r>
              <a:endPara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endParaRPr>
            </a:p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工作站</a:t>
              </a:r>
              <a:endParaRPr 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endParaRPr>
            </a:p>
          </p:txBody>
        </p:sp>
        <p:grpSp>
          <p:nvGrpSpPr>
            <p:cNvPr id="109" name="群組 108">
              <a:extLst>
                <a:ext uri="{FF2B5EF4-FFF2-40B4-BE49-F238E27FC236}">
                  <a16:creationId xmlns:a16="http://schemas.microsoft.com/office/drawing/2014/main" id="{58AE6CCA-1F1F-425F-B2CE-F5CD3B0D9AED}"/>
                </a:ext>
              </a:extLst>
            </p:cNvPr>
            <p:cNvGrpSpPr/>
            <p:nvPr/>
          </p:nvGrpSpPr>
          <p:grpSpPr>
            <a:xfrm>
              <a:off x="10675320" y="3596571"/>
              <a:ext cx="498190" cy="476095"/>
              <a:chOff x="10675296" y="3596571"/>
              <a:chExt cx="460433" cy="499147"/>
            </a:xfrm>
            <a:solidFill>
              <a:schemeClr val="bg1"/>
            </a:solidFill>
          </p:grpSpPr>
          <p:sp>
            <p:nvSpPr>
              <p:cNvPr id="110" name="手繪多邊形: 圖案 109">
                <a:extLst>
                  <a:ext uri="{FF2B5EF4-FFF2-40B4-BE49-F238E27FC236}">
                    <a16:creationId xmlns:a16="http://schemas.microsoft.com/office/drawing/2014/main" id="{85F77800-8400-4076-B8DE-0A7B5E2F8173}"/>
                  </a:ext>
                </a:extLst>
              </p:cNvPr>
              <p:cNvSpPr/>
              <p:nvPr/>
            </p:nvSpPr>
            <p:spPr>
              <a:xfrm>
                <a:off x="10870336" y="3596571"/>
                <a:ext cx="265393" cy="86856"/>
              </a:xfrm>
              <a:custGeom>
                <a:avLst/>
                <a:gdLst>
                  <a:gd name="connsiteX0" fmla="*/ 246430 w 265393"/>
                  <a:gd name="connsiteY0" fmla="*/ 86389 h 86855"/>
                  <a:gd name="connsiteX1" fmla="*/ 59752 w 265393"/>
                  <a:gd name="connsiteY1" fmla="*/ 49316 h 86855"/>
                  <a:gd name="connsiteX2" fmla="*/ 22679 w 265393"/>
                  <a:gd name="connsiteY2" fmla="*/ 86389 h 86855"/>
                  <a:gd name="connsiteX3" fmla="*/ 3619 w 265393"/>
                  <a:gd name="connsiteY3" fmla="*/ 73601 h 86855"/>
                  <a:gd name="connsiteX4" fmla="*/ 222086 w 265393"/>
                  <a:gd name="connsiteY4" fmla="*/ 30198 h 86855"/>
                  <a:gd name="connsiteX5" fmla="*/ 265490 w 265393"/>
                  <a:gd name="connsiteY5" fmla="*/ 73601 h 8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393" h="86855">
                    <a:moveTo>
                      <a:pt x="246430" y="86389"/>
                    </a:moveTo>
                    <a:cubicBezTo>
                      <a:pt x="205120" y="24600"/>
                      <a:pt x="121541" y="8001"/>
                      <a:pt x="59752" y="49316"/>
                    </a:cubicBezTo>
                    <a:cubicBezTo>
                      <a:pt x="45083" y="59121"/>
                      <a:pt x="32489" y="71720"/>
                      <a:pt x="22679" y="86389"/>
                    </a:cubicBezTo>
                    <a:lnTo>
                      <a:pt x="3619" y="73601"/>
                    </a:lnTo>
                    <a:cubicBezTo>
                      <a:pt x="51959" y="1289"/>
                      <a:pt x="149773" y="-18143"/>
                      <a:pt x="222086" y="30198"/>
                    </a:cubicBezTo>
                    <a:cubicBezTo>
                      <a:pt x="239259" y="41677"/>
                      <a:pt x="254010" y="56428"/>
                      <a:pt x="265490" y="73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手繪多邊形: 圖案 110">
                <a:extLst>
                  <a:ext uri="{FF2B5EF4-FFF2-40B4-BE49-F238E27FC236}">
                    <a16:creationId xmlns:a16="http://schemas.microsoft.com/office/drawing/2014/main" id="{04E451C6-0BE1-4337-80E9-E2139DE91DF3}"/>
                  </a:ext>
                </a:extLst>
              </p:cNvPr>
              <p:cNvSpPr/>
              <p:nvPr/>
            </p:nvSpPr>
            <p:spPr>
              <a:xfrm>
                <a:off x="10915356" y="3651790"/>
                <a:ext cx="178537" cy="62729"/>
              </a:xfrm>
              <a:custGeom>
                <a:avLst/>
                <a:gdLst>
                  <a:gd name="connsiteX0" fmla="*/ 156148 w 178537"/>
                  <a:gd name="connsiteY0" fmla="*/ 62824 h 62729"/>
                  <a:gd name="connsiteX1" fmla="*/ 46545 w 178537"/>
                  <a:gd name="connsiteY1" fmla="*/ 39199 h 62729"/>
                  <a:gd name="connsiteX2" fmla="*/ 22920 w 178537"/>
                  <a:gd name="connsiteY2" fmla="*/ 62824 h 62729"/>
                  <a:gd name="connsiteX3" fmla="*/ 3619 w 178537"/>
                  <a:gd name="connsiteY3" fmla="*/ 50326 h 62729"/>
                  <a:gd name="connsiteX4" fmla="*/ 145088 w 178537"/>
                  <a:gd name="connsiteY4" fmla="*/ 20062 h 62729"/>
                  <a:gd name="connsiteX5" fmla="*/ 175353 w 178537"/>
                  <a:gd name="connsiteY5" fmla="*/ 50326 h 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37" h="62729">
                    <a:moveTo>
                      <a:pt x="156148" y="62824"/>
                    </a:moveTo>
                    <a:cubicBezTo>
                      <a:pt x="132407" y="26036"/>
                      <a:pt x="83334" y="15458"/>
                      <a:pt x="46545" y="39199"/>
                    </a:cubicBezTo>
                    <a:cubicBezTo>
                      <a:pt x="37083" y="45308"/>
                      <a:pt x="29029" y="53361"/>
                      <a:pt x="22920" y="62824"/>
                    </a:cubicBezTo>
                    <a:lnTo>
                      <a:pt x="3619" y="50326"/>
                    </a:lnTo>
                    <a:cubicBezTo>
                      <a:pt x="34327" y="2903"/>
                      <a:pt x="97665" y="-10647"/>
                      <a:pt x="145088" y="20062"/>
                    </a:cubicBezTo>
                    <a:cubicBezTo>
                      <a:pt x="157200" y="27903"/>
                      <a:pt x="167511" y="38215"/>
                      <a:pt x="175353" y="503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手繪多邊形: 圖案 111">
                <a:extLst>
                  <a:ext uri="{FF2B5EF4-FFF2-40B4-BE49-F238E27FC236}">
                    <a16:creationId xmlns:a16="http://schemas.microsoft.com/office/drawing/2014/main" id="{6B2DACBD-5D2C-4183-A82C-8811E9E48EF3}"/>
                  </a:ext>
                </a:extLst>
              </p:cNvPr>
              <p:cNvSpPr/>
              <p:nvPr/>
            </p:nvSpPr>
            <p:spPr>
              <a:xfrm>
                <a:off x="10956034" y="3701682"/>
                <a:ext cx="96507" cy="43428"/>
              </a:xfrm>
              <a:custGeom>
                <a:avLst/>
                <a:gdLst>
                  <a:gd name="connsiteX0" fmla="*/ 23403 w 96506"/>
                  <a:gd name="connsiteY0" fmla="*/ 41209 h 43427"/>
                  <a:gd name="connsiteX1" fmla="*/ 3619 w 96506"/>
                  <a:gd name="connsiteY1" fmla="*/ 29676 h 43427"/>
                  <a:gd name="connsiteX2" fmla="*/ 75116 w 96506"/>
                  <a:gd name="connsiteY2" fmla="*/ 10698 h 43427"/>
                  <a:gd name="connsiteX3" fmla="*/ 94094 w 96506"/>
                  <a:gd name="connsiteY3" fmla="*/ 29676 h 43427"/>
                  <a:gd name="connsiteX4" fmla="*/ 74310 w 96506"/>
                  <a:gd name="connsiteY4" fmla="*/ 41209 h 43427"/>
                  <a:gd name="connsiteX5" fmla="*/ 34077 w 96506"/>
                  <a:gd name="connsiteY5" fmla="*/ 30535 h 43427"/>
                  <a:gd name="connsiteX6" fmla="*/ 23403 w 96506"/>
                  <a:gd name="connsiteY6" fmla="*/ 41209 h 4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06" h="43427">
                    <a:moveTo>
                      <a:pt x="23403" y="41209"/>
                    </a:moveTo>
                    <a:lnTo>
                      <a:pt x="3619" y="29676"/>
                    </a:lnTo>
                    <a:cubicBezTo>
                      <a:pt x="18119" y="4691"/>
                      <a:pt x="50131" y="-3807"/>
                      <a:pt x="75116" y="10698"/>
                    </a:cubicBezTo>
                    <a:cubicBezTo>
                      <a:pt x="82986" y="15268"/>
                      <a:pt x="89525" y="21806"/>
                      <a:pt x="94094" y="29676"/>
                    </a:cubicBezTo>
                    <a:lnTo>
                      <a:pt x="74310" y="41209"/>
                    </a:lnTo>
                    <a:cubicBezTo>
                      <a:pt x="66146" y="27153"/>
                      <a:pt x="48133" y="22375"/>
                      <a:pt x="34077" y="30535"/>
                    </a:cubicBezTo>
                    <a:cubicBezTo>
                      <a:pt x="29652" y="33107"/>
                      <a:pt x="25970" y="36784"/>
                      <a:pt x="23403" y="41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手繪多邊形: 圖案 112">
                <a:extLst>
                  <a:ext uri="{FF2B5EF4-FFF2-40B4-BE49-F238E27FC236}">
                    <a16:creationId xmlns:a16="http://schemas.microsoft.com/office/drawing/2014/main" id="{A951520F-19E5-43CB-87FB-9B1BF8AF37B9}"/>
                  </a:ext>
                </a:extLst>
              </p:cNvPr>
              <p:cNvSpPr/>
              <p:nvPr/>
            </p:nvSpPr>
            <p:spPr>
              <a:xfrm>
                <a:off x="10675296" y="3767596"/>
                <a:ext cx="434280" cy="328122"/>
              </a:xfrm>
              <a:custGeom>
                <a:avLst/>
                <a:gdLst>
                  <a:gd name="connsiteX0" fmla="*/ 417391 w 434279"/>
                  <a:gd name="connsiteY0" fmla="*/ 165219 h 328122"/>
                  <a:gd name="connsiteX1" fmla="*/ 349547 w 434279"/>
                  <a:gd name="connsiteY1" fmla="*/ 165219 h 328122"/>
                  <a:gd name="connsiteX2" fmla="*/ 349547 w 434279"/>
                  <a:gd name="connsiteY2" fmla="*/ 18384 h 328122"/>
                  <a:gd name="connsiteX3" fmla="*/ 334781 w 434279"/>
                  <a:gd name="connsiteY3" fmla="*/ 3619 h 328122"/>
                  <a:gd name="connsiteX4" fmla="*/ 321850 w 434279"/>
                  <a:gd name="connsiteY4" fmla="*/ 3619 h 328122"/>
                  <a:gd name="connsiteX5" fmla="*/ 307084 w 434279"/>
                  <a:gd name="connsiteY5" fmla="*/ 18384 h 328122"/>
                  <a:gd name="connsiteX6" fmla="*/ 307084 w 434279"/>
                  <a:gd name="connsiteY6" fmla="*/ 165219 h 328122"/>
                  <a:gd name="connsiteX7" fmla="*/ 18915 w 434279"/>
                  <a:gd name="connsiteY7" fmla="*/ 165219 h 328122"/>
                  <a:gd name="connsiteX8" fmla="*/ 3619 w 434279"/>
                  <a:gd name="connsiteY8" fmla="*/ 180516 h 328122"/>
                  <a:gd name="connsiteX9" fmla="*/ 3619 w 434279"/>
                  <a:gd name="connsiteY9" fmla="*/ 311861 h 328122"/>
                  <a:gd name="connsiteX10" fmla="*/ 18915 w 434279"/>
                  <a:gd name="connsiteY10" fmla="*/ 327157 h 328122"/>
                  <a:gd name="connsiteX11" fmla="*/ 417391 w 434279"/>
                  <a:gd name="connsiteY11" fmla="*/ 327157 h 328122"/>
                  <a:gd name="connsiteX12" fmla="*/ 432687 w 434279"/>
                  <a:gd name="connsiteY12" fmla="*/ 311861 h 328122"/>
                  <a:gd name="connsiteX13" fmla="*/ 432687 w 434279"/>
                  <a:gd name="connsiteY13" fmla="*/ 180516 h 328122"/>
                  <a:gd name="connsiteX14" fmla="*/ 417391 w 434279"/>
                  <a:gd name="connsiteY14" fmla="*/ 165219 h 328122"/>
                  <a:gd name="connsiteX15" fmla="*/ 76481 w 434279"/>
                  <a:gd name="connsiteY15" fmla="*/ 286383 h 328122"/>
                  <a:gd name="connsiteX16" fmla="*/ 49749 w 434279"/>
                  <a:gd name="connsiteY16" fmla="*/ 259651 h 328122"/>
                  <a:gd name="connsiteX17" fmla="*/ 76481 w 434279"/>
                  <a:gd name="connsiteY17" fmla="*/ 232919 h 328122"/>
                  <a:gd name="connsiteX18" fmla="*/ 103214 w 434279"/>
                  <a:gd name="connsiteY18" fmla="*/ 259651 h 328122"/>
                  <a:gd name="connsiteX19" fmla="*/ 103214 w 434279"/>
                  <a:gd name="connsiteY19" fmla="*/ 259699 h 328122"/>
                  <a:gd name="connsiteX20" fmla="*/ 76481 w 434279"/>
                  <a:gd name="connsiteY20" fmla="*/ 286383 h 328122"/>
                  <a:gd name="connsiteX21" fmla="*/ 152046 w 434279"/>
                  <a:gd name="connsiteY21" fmla="*/ 286383 h 328122"/>
                  <a:gd name="connsiteX22" fmla="*/ 125314 w 434279"/>
                  <a:gd name="connsiteY22" fmla="*/ 259651 h 328122"/>
                  <a:gd name="connsiteX23" fmla="*/ 152046 w 434279"/>
                  <a:gd name="connsiteY23" fmla="*/ 232919 h 328122"/>
                  <a:gd name="connsiteX24" fmla="*/ 178778 w 434279"/>
                  <a:gd name="connsiteY24" fmla="*/ 259651 h 328122"/>
                  <a:gd name="connsiteX25" fmla="*/ 178778 w 434279"/>
                  <a:gd name="connsiteY25" fmla="*/ 259699 h 328122"/>
                  <a:gd name="connsiteX26" fmla="*/ 152046 w 434279"/>
                  <a:gd name="connsiteY26" fmla="*/ 286383 h 328122"/>
                  <a:gd name="connsiteX27" fmla="*/ 227611 w 434279"/>
                  <a:gd name="connsiteY27" fmla="*/ 286383 h 328122"/>
                  <a:gd name="connsiteX28" fmla="*/ 200879 w 434279"/>
                  <a:gd name="connsiteY28" fmla="*/ 259651 h 328122"/>
                  <a:gd name="connsiteX29" fmla="*/ 227611 w 434279"/>
                  <a:gd name="connsiteY29" fmla="*/ 232919 h 328122"/>
                  <a:gd name="connsiteX30" fmla="*/ 254343 w 434279"/>
                  <a:gd name="connsiteY30" fmla="*/ 259651 h 328122"/>
                  <a:gd name="connsiteX31" fmla="*/ 254343 w 434279"/>
                  <a:gd name="connsiteY31" fmla="*/ 259699 h 328122"/>
                  <a:gd name="connsiteX32" fmla="*/ 227611 w 434279"/>
                  <a:gd name="connsiteY32" fmla="*/ 286383 h 32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4279" h="328122">
                    <a:moveTo>
                      <a:pt x="417391" y="165219"/>
                    </a:moveTo>
                    <a:lnTo>
                      <a:pt x="349547" y="165219"/>
                    </a:lnTo>
                    <a:lnTo>
                      <a:pt x="349547" y="18384"/>
                    </a:lnTo>
                    <a:cubicBezTo>
                      <a:pt x="349523" y="10239"/>
                      <a:pt x="342927" y="3648"/>
                      <a:pt x="334781" y="3619"/>
                    </a:cubicBezTo>
                    <a:lnTo>
                      <a:pt x="321850" y="3619"/>
                    </a:lnTo>
                    <a:cubicBezTo>
                      <a:pt x="313704" y="3648"/>
                      <a:pt x="307113" y="10239"/>
                      <a:pt x="307084" y="18384"/>
                    </a:cubicBezTo>
                    <a:lnTo>
                      <a:pt x="307084" y="165219"/>
                    </a:lnTo>
                    <a:lnTo>
                      <a:pt x="18915" y="165219"/>
                    </a:lnTo>
                    <a:cubicBezTo>
                      <a:pt x="10481" y="165243"/>
                      <a:pt x="3643" y="172081"/>
                      <a:pt x="3619" y="180516"/>
                    </a:cubicBezTo>
                    <a:lnTo>
                      <a:pt x="3619" y="311861"/>
                    </a:lnTo>
                    <a:cubicBezTo>
                      <a:pt x="3643" y="320296"/>
                      <a:pt x="10481" y="327133"/>
                      <a:pt x="18915" y="327157"/>
                    </a:cubicBezTo>
                    <a:lnTo>
                      <a:pt x="417391" y="327157"/>
                    </a:lnTo>
                    <a:cubicBezTo>
                      <a:pt x="425826" y="327133"/>
                      <a:pt x="432658" y="320296"/>
                      <a:pt x="432687" y="311861"/>
                    </a:cubicBezTo>
                    <a:lnTo>
                      <a:pt x="432687" y="180516"/>
                    </a:lnTo>
                    <a:cubicBezTo>
                      <a:pt x="432658" y="172081"/>
                      <a:pt x="425826" y="165243"/>
                      <a:pt x="417391" y="165219"/>
                    </a:cubicBezTo>
                    <a:close/>
                    <a:moveTo>
                      <a:pt x="76481" y="286383"/>
                    </a:moveTo>
                    <a:cubicBezTo>
                      <a:pt x="61716" y="286383"/>
                      <a:pt x="49749" y="274416"/>
                      <a:pt x="49749" y="259651"/>
                    </a:cubicBezTo>
                    <a:cubicBezTo>
                      <a:pt x="49749" y="244885"/>
                      <a:pt x="61716" y="232919"/>
                      <a:pt x="76481" y="232919"/>
                    </a:cubicBezTo>
                    <a:cubicBezTo>
                      <a:pt x="91247" y="232919"/>
                      <a:pt x="103214" y="244885"/>
                      <a:pt x="103214" y="259651"/>
                    </a:cubicBezTo>
                    <a:cubicBezTo>
                      <a:pt x="103214" y="259665"/>
                      <a:pt x="103214" y="259685"/>
                      <a:pt x="103214" y="259699"/>
                    </a:cubicBezTo>
                    <a:cubicBezTo>
                      <a:pt x="103190" y="274445"/>
                      <a:pt x="91228" y="286383"/>
                      <a:pt x="76481" y="286383"/>
                    </a:cubicBezTo>
                    <a:close/>
                    <a:moveTo>
                      <a:pt x="152046" y="286383"/>
                    </a:moveTo>
                    <a:cubicBezTo>
                      <a:pt x="137281" y="286383"/>
                      <a:pt x="125314" y="274416"/>
                      <a:pt x="125314" y="259651"/>
                    </a:cubicBezTo>
                    <a:cubicBezTo>
                      <a:pt x="125314" y="244885"/>
                      <a:pt x="137281" y="232919"/>
                      <a:pt x="152046" y="232919"/>
                    </a:cubicBezTo>
                    <a:cubicBezTo>
                      <a:pt x="166812" y="232919"/>
                      <a:pt x="178778" y="244885"/>
                      <a:pt x="178778" y="259651"/>
                    </a:cubicBezTo>
                    <a:cubicBezTo>
                      <a:pt x="178778" y="259665"/>
                      <a:pt x="178778" y="259685"/>
                      <a:pt x="178778" y="259699"/>
                    </a:cubicBezTo>
                    <a:cubicBezTo>
                      <a:pt x="178754" y="274445"/>
                      <a:pt x="166792" y="286383"/>
                      <a:pt x="152046" y="286383"/>
                    </a:cubicBezTo>
                    <a:close/>
                    <a:moveTo>
                      <a:pt x="227611" y="286383"/>
                    </a:moveTo>
                    <a:cubicBezTo>
                      <a:pt x="212845" y="286383"/>
                      <a:pt x="200879" y="274416"/>
                      <a:pt x="200879" y="259651"/>
                    </a:cubicBezTo>
                    <a:cubicBezTo>
                      <a:pt x="200879" y="244885"/>
                      <a:pt x="212845" y="232919"/>
                      <a:pt x="227611" y="232919"/>
                    </a:cubicBezTo>
                    <a:cubicBezTo>
                      <a:pt x="242376" y="232919"/>
                      <a:pt x="254343" y="244885"/>
                      <a:pt x="254343" y="259651"/>
                    </a:cubicBezTo>
                    <a:cubicBezTo>
                      <a:pt x="254343" y="259665"/>
                      <a:pt x="254343" y="259685"/>
                      <a:pt x="254343" y="259699"/>
                    </a:cubicBezTo>
                    <a:cubicBezTo>
                      <a:pt x="254319" y="274445"/>
                      <a:pt x="242357" y="286383"/>
                      <a:pt x="227611" y="2863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A46E205B-5745-4037-AC69-9A568722F5DA}"/>
              </a:ext>
            </a:extLst>
          </p:cNvPr>
          <p:cNvGrpSpPr/>
          <p:nvPr/>
        </p:nvGrpSpPr>
        <p:grpSpPr>
          <a:xfrm>
            <a:off x="7074521" y="3504435"/>
            <a:ext cx="1385284" cy="1395095"/>
            <a:chOff x="2272315" y="2078716"/>
            <a:chExt cx="1385284" cy="1395095"/>
          </a:xfrm>
        </p:grpSpPr>
        <p:pic>
          <p:nvPicPr>
            <p:cNvPr id="115" name="圖片 114">
              <a:extLst>
                <a:ext uri="{FF2B5EF4-FFF2-40B4-BE49-F238E27FC236}">
                  <a16:creationId xmlns:a16="http://schemas.microsoft.com/office/drawing/2014/main" id="{D322B83D-99B7-4F78-B641-4AF0014C5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E18A1D08-36A3-42D0-ACC6-7F4C4807BE24}"/>
                </a:ext>
              </a:extLst>
            </p:cNvPr>
            <p:cNvSpPr/>
            <p:nvPr/>
          </p:nvSpPr>
          <p:spPr>
            <a:xfrm>
              <a:off x="2445843" y="2313103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/>
                  <a:ea typeface="微軟正黑體"/>
                  <a:cs typeface="+mn-lt"/>
                </a:rPr>
                <a:t>德國</a:t>
              </a:r>
            </a:p>
          </p:txBody>
        </p:sp>
        <p:pic>
          <p:nvPicPr>
            <p:cNvPr id="117" name="圖片 116">
              <a:extLst>
                <a:ext uri="{FF2B5EF4-FFF2-40B4-BE49-F238E27FC236}">
                  <a16:creationId xmlns:a16="http://schemas.microsoft.com/office/drawing/2014/main" id="{9AA71F37-BFC3-460C-BCBA-2422FDC62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093" y="2675366"/>
              <a:ext cx="689076" cy="798445"/>
            </a:xfrm>
            <a:prstGeom prst="rect">
              <a:avLst/>
            </a:prstGeom>
          </p:spPr>
        </p:pic>
      </p:grp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42B293B8-2B34-4AF8-87FA-AFBF70985C57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3907363" y="2391346"/>
            <a:ext cx="3167158" cy="1805731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橢圓 118">
            <a:extLst>
              <a:ext uri="{FF2B5EF4-FFF2-40B4-BE49-F238E27FC236}">
                <a16:creationId xmlns:a16="http://schemas.microsoft.com/office/drawing/2014/main" id="{39CED448-724A-4D31-B6DF-B5DC3A06A181}"/>
              </a:ext>
            </a:extLst>
          </p:cNvPr>
          <p:cNvSpPr/>
          <p:nvPr/>
        </p:nvSpPr>
        <p:spPr>
          <a:xfrm>
            <a:off x="5760527" y="1151502"/>
            <a:ext cx="556374" cy="539342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X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20" name="直線接點 119">
            <a:extLst>
              <a:ext uri="{FF2B5EF4-FFF2-40B4-BE49-F238E27FC236}">
                <a16:creationId xmlns:a16="http://schemas.microsoft.com/office/drawing/2014/main" id="{CE422C83-DA9F-40C0-9A59-EB3058D87658}"/>
              </a:ext>
            </a:extLst>
          </p:cNvPr>
          <p:cNvCxnSpPr>
            <a:cxnSpLocks/>
            <a:endCxn id="107" idx="1"/>
          </p:cNvCxnSpPr>
          <p:nvPr/>
        </p:nvCxnSpPr>
        <p:spPr>
          <a:xfrm flipV="1">
            <a:off x="8459805" y="3607069"/>
            <a:ext cx="1268060" cy="590008"/>
          </a:xfrm>
          <a:prstGeom prst="line">
            <a:avLst/>
          </a:prstGeom>
          <a:ln w="38100">
            <a:solidFill>
              <a:srgbClr val="FF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橢圓 120">
            <a:extLst>
              <a:ext uri="{FF2B5EF4-FFF2-40B4-BE49-F238E27FC236}">
                <a16:creationId xmlns:a16="http://schemas.microsoft.com/office/drawing/2014/main" id="{A286B596-B0DA-4D01-952E-844096AA1C4A}"/>
              </a:ext>
            </a:extLst>
          </p:cNvPr>
          <p:cNvSpPr/>
          <p:nvPr/>
        </p:nvSpPr>
        <p:spPr>
          <a:xfrm>
            <a:off x="8792497" y="3688549"/>
            <a:ext cx="556374" cy="539342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X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22" name="直線接點 121">
            <a:extLst>
              <a:ext uri="{FF2B5EF4-FFF2-40B4-BE49-F238E27FC236}">
                <a16:creationId xmlns:a16="http://schemas.microsoft.com/office/drawing/2014/main" id="{C0028F87-E7CC-4D89-91F7-B105B814A231}"/>
              </a:ext>
            </a:extLst>
          </p:cNvPr>
          <p:cNvCxnSpPr>
            <a:cxnSpLocks/>
            <a:stCxn id="75" idx="1"/>
            <a:endCxn id="69" idx="0"/>
          </p:cNvCxnSpPr>
          <p:nvPr/>
        </p:nvCxnSpPr>
        <p:spPr>
          <a:xfrm flipH="1">
            <a:off x="1805996" y="1881890"/>
            <a:ext cx="893566" cy="10086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橢圓 124">
            <a:extLst>
              <a:ext uri="{FF2B5EF4-FFF2-40B4-BE49-F238E27FC236}">
                <a16:creationId xmlns:a16="http://schemas.microsoft.com/office/drawing/2014/main" id="{05462DF8-6181-4CB6-BB60-63A7D1A2B84B}"/>
              </a:ext>
            </a:extLst>
          </p:cNvPr>
          <p:cNvSpPr/>
          <p:nvPr/>
        </p:nvSpPr>
        <p:spPr>
          <a:xfrm>
            <a:off x="1957970" y="2099168"/>
            <a:ext cx="556374" cy="5393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?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26" name="直線接點 125">
            <a:extLst>
              <a:ext uri="{FF2B5EF4-FFF2-40B4-BE49-F238E27FC236}">
                <a16:creationId xmlns:a16="http://schemas.microsoft.com/office/drawing/2014/main" id="{2C7A1DDC-661F-4981-A653-C5FF9B77C251}"/>
              </a:ext>
            </a:extLst>
          </p:cNvPr>
          <p:cNvCxnSpPr>
            <a:cxnSpLocks/>
            <a:endCxn id="87" idx="3"/>
          </p:cNvCxnSpPr>
          <p:nvPr/>
        </p:nvCxnSpPr>
        <p:spPr>
          <a:xfrm flipH="1" flipV="1">
            <a:off x="5200108" y="4017440"/>
            <a:ext cx="1874413" cy="17963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橢圓 128">
            <a:extLst>
              <a:ext uri="{FF2B5EF4-FFF2-40B4-BE49-F238E27FC236}">
                <a16:creationId xmlns:a16="http://schemas.microsoft.com/office/drawing/2014/main" id="{B02689CC-86D4-4660-939D-C2D50544D2E2}"/>
              </a:ext>
            </a:extLst>
          </p:cNvPr>
          <p:cNvSpPr/>
          <p:nvPr/>
        </p:nvSpPr>
        <p:spPr>
          <a:xfrm>
            <a:off x="5824938" y="3880627"/>
            <a:ext cx="556374" cy="5393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?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38" name="直線接點 137">
            <a:extLst>
              <a:ext uri="{FF2B5EF4-FFF2-40B4-BE49-F238E27FC236}">
                <a16:creationId xmlns:a16="http://schemas.microsoft.com/office/drawing/2014/main" id="{F77F7F8E-8D54-42DC-B912-5D3D92F8AF10}"/>
              </a:ext>
            </a:extLst>
          </p:cNvPr>
          <p:cNvCxnSpPr>
            <a:cxnSpLocks/>
            <a:stCxn id="77" idx="2"/>
            <a:endCxn id="83" idx="0"/>
          </p:cNvCxnSpPr>
          <p:nvPr/>
        </p:nvCxnSpPr>
        <p:spPr>
          <a:xfrm flipH="1">
            <a:off x="2951899" y="2503640"/>
            <a:ext cx="438253" cy="2271791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>
            <a:extLst>
              <a:ext uri="{FF2B5EF4-FFF2-40B4-BE49-F238E27FC236}">
                <a16:creationId xmlns:a16="http://schemas.microsoft.com/office/drawing/2014/main" id="{49B0FCC5-C2E9-49BD-9598-0C31A187C33E}"/>
              </a:ext>
            </a:extLst>
          </p:cNvPr>
          <p:cNvCxnSpPr>
            <a:cxnSpLocks/>
            <a:stCxn id="73" idx="2"/>
            <a:endCxn id="83" idx="1"/>
          </p:cNvCxnSpPr>
          <p:nvPr/>
        </p:nvCxnSpPr>
        <p:spPr>
          <a:xfrm>
            <a:off x="1807670" y="4323611"/>
            <a:ext cx="451587" cy="114446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接點 146">
            <a:extLst>
              <a:ext uri="{FF2B5EF4-FFF2-40B4-BE49-F238E27FC236}">
                <a16:creationId xmlns:a16="http://schemas.microsoft.com/office/drawing/2014/main" id="{F6456D16-EE3F-4A2D-8692-C06384B4367D}"/>
              </a:ext>
            </a:extLst>
          </p:cNvPr>
          <p:cNvCxnSpPr>
            <a:cxnSpLocks/>
            <a:stCxn id="95" idx="1"/>
            <a:endCxn id="83" idx="3"/>
          </p:cNvCxnSpPr>
          <p:nvPr/>
        </p:nvCxnSpPr>
        <p:spPr>
          <a:xfrm flipH="1">
            <a:off x="3644541" y="2466812"/>
            <a:ext cx="1701531" cy="3001261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7C8DE2D6-ABCA-4685-900F-C10CC3B068D6}"/>
              </a:ext>
            </a:extLst>
          </p:cNvPr>
          <p:cNvGrpSpPr/>
          <p:nvPr/>
        </p:nvGrpSpPr>
        <p:grpSpPr>
          <a:xfrm>
            <a:off x="3814824" y="3324798"/>
            <a:ext cx="1385284" cy="1385284"/>
            <a:chOff x="5315180" y="2499782"/>
            <a:chExt cx="1385284" cy="1385284"/>
          </a:xfrm>
        </p:grpSpPr>
        <p:pic>
          <p:nvPicPr>
            <p:cNvPr id="87" name="圖片 86">
              <a:extLst>
                <a:ext uri="{FF2B5EF4-FFF2-40B4-BE49-F238E27FC236}">
                  <a16:creationId xmlns:a16="http://schemas.microsoft.com/office/drawing/2014/main" id="{5EBBC6C4-E981-4FAC-9175-AE59F268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5180" y="2499782"/>
              <a:ext cx="1385284" cy="1385284"/>
            </a:xfrm>
            <a:prstGeom prst="rect">
              <a:avLst/>
            </a:prstGeom>
          </p:spPr>
        </p:pic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F5FAA021-17DA-4BFF-A720-BC0E4B3DC560}"/>
                </a:ext>
              </a:extLst>
            </p:cNvPr>
            <p:cNvSpPr/>
            <p:nvPr/>
          </p:nvSpPr>
          <p:spPr>
            <a:xfrm>
              <a:off x="5488710" y="2678082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印度</a:t>
              </a:r>
              <a:endParaRPr 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endParaRPr>
            </a:p>
          </p:txBody>
        </p:sp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8A12533E-8F5C-426A-A773-5F5DD069C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9125" y="3071653"/>
              <a:ext cx="777393" cy="787737"/>
            </a:xfrm>
            <a:prstGeom prst="rect">
              <a:avLst/>
            </a:prstGeom>
          </p:spPr>
        </p:pic>
      </p:grpSp>
      <p:cxnSp>
        <p:nvCxnSpPr>
          <p:cNvPr id="154" name="直線接點 153">
            <a:extLst>
              <a:ext uri="{FF2B5EF4-FFF2-40B4-BE49-F238E27FC236}">
                <a16:creationId xmlns:a16="http://schemas.microsoft.com/office/drawing/2014/main" id="{5920AF4A-073C-435F-A7DF-CB868B5391E5}"/>
              </a:ext>
            </a:extLst>
          </p:cNvPr>
          <p:cNvCxnSpPr>
            <a:cxnSpLocks/>
            <a:stCxn id="99" idx="2"/>
            <a:endCxn id="87" idx="3"/>
          </p:cNvCxnSpPr>
          <p:nvPr/>
        </p:nvCxnSpPr>
        <p:spPr>
          <a:xfrm flipH="1">
            <a:off x="5200108" y="2574532"/>
            <a:ext cx="3547863" cy="144290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>
            <a:extLst>
              <a:ext uri="{FF2B5EF4-FFF2-40B4-BE49-F238E27FC236}">
                <a16:creationId xmlns:a16="http://schemas.microsoft.com/office/drawing/2014/main" id="{D0D41147-F08D-4AD5-A980-C2EFD1FF3A8C}"/>
              </a:ext>
            </a:extLst>
          </p:cNvPr>
          <p:cNvCxnSpPr>
            <a:cxnSpLocks/>
            <a:stCxn id="107" idx="0"/>
            <a:endCxn id="99" idx="3"/>
          </p:cNvCxnSpPr>
          <p:nvPr/>
        </p:nvCxnSpPr>
        <p:spPr>
          <a:xfrm flipH="1" flipV="1">
            <a:off x="9440613" y="1881890"/>
            <a:ext cx="979894" cy="1032537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圖片 162">
            <a:extLst>
              <a:ext uri="{FF2B5EF4-FFF2-40B4-BE49-F238E27FC236}">
                <a16:creationId xmlns:a16="http://schemas.microsoft.com/office/drawing/2014/main" id="{761CF34E-06AE-42F5-A969-1D0148C3B01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2510" y="4627518"/>
            <a:ext cx="2122114" cy="19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7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29390" y="2286000"/>
            <a:ext cx="5257799" cy="291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QNAP SD-WAN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rPr>
              <a:t>幫助您快速組私網!</a:t>
            </a:r>
            <a:endParaRPr lang="zh-TW" altLang="en-US" sz="48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ea typeface="微軟正黑體"/>
              <a:cs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5F5587-4899-4CDD-9B99-624F6F5D1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05" y="1381500"/>
            <a:ext cx="1393653" cy="1393653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27117701"/>
      </p:ext>
    </p:extLst>
  </p:cSld>
  <p:clrMapOvr>
    <a:masterClrMapping/>
  </p:clrMapOvr>
</p:sld>
</file>

<file path=ppt/theme/theme1.xml><?xml version="1.0" encoding="utf-8"?>
<a:theme xmlns:a="http://schemas.openxmlformats.org/drawingml/2006/main" name="1_Digital_Transform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4bio4bp">
      <a:majorFont>
        <a:latin typeface="Arial" panose="020F0302020204030204"/>
        <a:ea typeface="微軟正黑體"/>
        <a:cs typeface=""/>
      </a:majorFont>
      <a:minorFont>
        <a:latin typeface="Arial" panose="020F0502020204030204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_Transformation" id="{1F96DA3E-F5C9-4AB8-AEAB-C59CA5F99EE7}" vid="{469D41D3-CF48-4C40-9DC7-4A201B179A4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寬螢幕</PresentationFormat>
  <Paragraphs>320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微軟正黑體</vt:lpstr>
      <vt:lpstr>微軟正黑體</vt:lpstr>
      <vt:lpstr>Arial</vt:lpstr>
      <vt:lpstr>Calibri</vt:lpstr>
      <vt:lpstr>Oswald Medium</vt:lpstr>
      <vt:lpstr>Wingdings</vt:lpstr>
      <vt:lpstr>1_Digital_Transformation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</cp:revision>
  <dcterms:created xsi:type="dcterms:W3CDTF">2020-01-09T02:08:01Z</dcterms:created>
  <dcterms:modified xsi:type="dcterms:W3CDTF">2020-01-14T06:41:39Z</dcterms:modified>
</cp:coreProperties>
</file>